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9" r:id="rId1"/>
  </p:sldMasterIdLst>
  <p:notesMasterIdLst>
    <p:notesMasterId r:id="rId198"/>
  </p:notesMasterIdLst>
  <p:handoutMasterIdLst>
    <p:handoutMasterId r:id="rId199"/>
  </p:handoutMasterIdLst>
  <p:sldIdLst>
    <p:sldId id="288" r:id="rId2"/>
    <p:sldId id="273" r:id="rId3"/>
    <p:sldId id="399" r:id="rId4"/>
    <p:sldId id="291" r:id="rId5"/>
    <p:sldId id="275" r:id="rId6"/>
    <p:sldId id="472" r:id="rId7"/>
    <p:sldId id="476" r:id="rId8"/>
    <p:sldId id="479" r:id="rId9"/>
    <p:sldId id="473" r:id="rId10"/>
    <p:sldId id="474" r:id="rId11"/>
    <p:sldId id="475" r:id="rId12"/>
    <p:sldId id="465" r:id="rId13"/>
    <p:sldId id="423" r:id="rId14"/>
    <p:sldId id="259" r:id="rId15"/>
    <p:sldId id="480" r:id="rId16"/>
    <p:sldId id="481" r:id="rId17"/>
    <p:sldId id="395" r:id="rId18"/>
    <p:sldId id="444" r:id="rId19"/>
    <p:sldId id="466" r:id="rId20"/>
    <p:sldId id="445" r:id="rId21"/>
    <p:sldId id="257" r:id="rId22"/>
    <p:sldId id="258" r:id="rId23"/>
    <p:sldId id="425" r:id="rId24"/>
    <p:sldId id="274" r:id="rId25"/>
    <p:sldId id="453" r:id="rId26"/>
    <p:sldId id="398" r:id="rId27"/>
    <p:sldId id="289" r:id="rId28"/>
    <p:sldId id="450" r:id="rId29"/>
    <p:sldId id="294" r:id="rId30"/>
    <p:sldId id="332" r:id="rId31"/>
    <p:sldId id="334" r:id="rId32"/>
    <p:sldId id="449" r:id="rId33"/>
    <p:sldId id="482" r:id="rId34"/>
    <p:sldId id="260" r:id="rId35"/>
    <p:sldId id="478" r:id="rId36"/>
    <p:sldId id="483" r:id="rId37"/>
    <p:sldId id="484" r:id="rId38"/>
    <p:sldId id="485" r:id="rId39"/>
    <p:sldId id="277" r:id="rId40"/>
    <p:sldId id="365" r:id="rId41"/>
    <p:sldId id="486" r:id="rId42"/>
    <p:sldId id="338" r:id="rId43"/>
    <p:sldId id="487" r:id="rId44"/>
    <p:sldId id="328" r:id="rId45"/>
    <p:sldId id="459" r:id="rId46"/>
    <p:sldId id="488" r:id="rId47"/>
    <p:sldId id="489" r:id="rId48"/>
    <p:sldId id="261" r:id="rId49"/>
    <p:sldId id="354" r:id="rId50"/>
    <p:sldId id="414" r:id="rId51"/>
    <p:sldId id="438" r:id="rId52"/>
    <p:sldId id="439" r:id="rId53"/>
    <p:sldId id="462" r:id="rId54"/>
    <p:sldId id="469" r:id="rId55"/>
    <p:sldId id="451" r:id="rId56"/>
    <p:sldId id="452" r:id="rId57"/>
    <p:sldId id="470" r:id="rId58"/>
    <p:sldId id="490" r:id="rId59"/>
    <p:sldId id="491" r:id="rId60"/>
    <p:sldId id="492" r:id="rId61"/>
    <p:sldId id="493" r:id="rId62"/>
    <p:sldId id="276" r:id="rId63"/>
    <p:sldId id="494" r:id="rId64"/>
    <p:sldId id="495" r:id="rId65"/>
    <p:sldId id="496" r:id="rId66"/>
    <p:sldId id="263" r:id="rId67"/>
    <p:sldId id="454" r:id="rId68"/>
    <p:sldId id="262" r:id="rId69"/>
    <p:sldId id="296" r:id="rId70"/>
    <p:sldId id="421" r:id="rId71"/>
    <p:sldId id="431" r:id="rId72"/>
    <p:sldId id="497" r:id="rId73"/>
    <p:sldId id="545" r:id="rId74"/>
    <p:sldId id="512" r:id="rId75"/>
    <p:sldId id="539" r:id="rId76"/>
    <p:sldId id="514" r:id="rId77"/>
    <p:sldId id="455" r:id="rId78"/>
    <p:sldId id="515" r:id="rId79"/>
    <p:sldId id="403" r:id="rId80"/>
    <p:sldId id="460" r:id="rId81"/>
    <p:sldId id="461" r:id="rId82"/>
    <p:sldId id="546" r:id="rId83"/>
    <p:sldId id="540" r:id="rId84"/>
    <p:sldId id="264" r:id="rId85"/>
    <p:sldId id="279" r:id="rId86"/>
    <p:sldId id="516" r:id="rId87"/>
    <p:sldId id="428" r:id="rId88"/>
    <p:sldId id="434" r:id="rId89"/>
    <p:sldId id="544" r:id="rId90"/>
    <p:sldId id="541" r:id="rId91"/>
    <p:sldId id="362" r:id="rId92"/>
    <p:sldId id="432" r:id="rId93"/>
    <p:sldId id="433" r:id="rId94"/>
    <p:sldId id="301" r:id="rId95"/>
    <p:sldId id="363" r:id="rId96"/>
    <p:sldId id="349" r:id="rId97"/>
    <p:sldId id="547" r:id="rId98"/>
    <p:sldId id="542" r:id="rId99"/>
    <p:sldId id="528" r:id="rId100"/>
    <p:sldId id="529" r:id="rId101"/>
    <p:sldId id="548" r:id="rId102"/>
    <p:sldId id="467" r:id="rId103"/>
    <p:sldId id="535" r:id="rId104"/>
    <p:sldId id="549" r:id="rId105"/>
    <p:sldId id="550" r:id="rId106"/>
    <p:sldId id="551" r:id="rId107"/>
    <p:sldId id="552" r:id="rId108"/>
    <p:sldId id="553" r:id="rId109"/>
    <p:sldId id="554" r:id="rId110"/>
    <p:sldId id="555" r:id="rId111"/>
    <p:sldId id="531" r:id="rId112"/>
    <p:sldId id="543" r:id="rId113"/>
    <p:sldId id="511" r:id="rId114"/>
    <p:sldId id="536" r:id="rId115"/>
    <p:sldId id="537" r:id="rId116"/>
    <p:sldId id="538" r:id="rId117"/>
    <p:sldId id="556" r:id="rId118"/>
    <p:sldId id="270" r:id="rId119"/>
    <p:sldId id="557" r:id="rId120"/>
    <p:sldId id="429" r:id="rId121"/>
    <p:sldId id="404" r:id="rId122"/>
    <p:sldId id="430" r:id="rId123"/>
    <p:sldId id="303" r:id="rId124"/>
    <p:sldId id="524" r:id="rId125"/>
    <p:sldId id="530" r:id="rId126"/>
    <p:sldId id="525" r:id="rId127"/>
    <p:sldId id="526" r:id="rId128"/>
    <p:sldId id="322" r:id="rId129"/>
    <p:sldId id="558" r:id="rId130"/>
    <p:sldId id="477" r:id="rId131"/>
    <p:sldId id="559" r:id="rId132"/>
    <p:sldId id="457" r:id="rId133"/>
    <p:sldId id="505" r:id="rId134"/>
    <p:sldId id="527" r:id="rId135"/>
    <p:sldId id="523" r:id="rId136"/>
    <p:sldId id="506" r:id="rId137"/>
    <p:sldId id="507" r:id="rId138"/>
    <p:sldId id="508" r:id="rId139"/>
    <p:sldId id="509" r:id="rId140"/>
    <p:sldId id="532" r:id="rId141"/>
    <p:sldId id="533" r:id="rId142"/>
    <p:sldId id="571" r:id="rId143"/>
    <p:sldId id="574" r:id="rId144"/>
    <p:sldId id="575" r:id="rId145"/>
    <p:sldId id="576" r:id="rId146"/>
    <p:sldId id="560" r:id="rId147"/>
    <p:sldId id="561" r:id="rId148"/>
    <p:sldId id="562" r:id="rId149"/>
    <p:sldId id="401" r:id="rId150"/>
    <p:sldId id="266" r:id="rId151"/>
    <p:sldId id="265" r:id="rId152"/>
    <p:sldId id="563" r:id="rId153"/>
    <p:sldId id="267" r:id="rId154"/>
    <p:sldId id="314" r:id="rId155"/>
    <p:sldId id="329" r:id="rId156"/>
    <p:sldId id="333" r:id="rId157"/>
    <p:sldId id="564" r:id="rId158"/>
    <p:sldId id="412" r:id="rId159"/>
    <p:sldId id="565" r:id="rId160"/>
    <p:sldId id="280" r:id="rId161"/>
    <p:sldId id="348" r:id="rId162"/>
    <p:sldId id="415" r:id="rId163"/>
    <p:sldId id="361" r:id="rId164"/>
    <p:sldId id="315" r:id="rId165"/>
    <p:sldId id="407" r:id="rId166"/>
    <p:sldId id="566" r:id="rId167"/>
    <p:sldId id="411" r:id="rId168"/>
    <p:sldId id="567" r:id="rId169"/>
    <p:sldId id="499" r:id="rId170"/>
    <p:sldId id="501" r:id="rId171"/>
    <p:sldId id="568" r:id="rId172"/>
    <p:sldId id="268" r:id="rId173"/>
    <p:sldId id="269" r:id="rId174"/>
    <p:sldId id="323" r:id="rId175"/>
    <p:sldId id="324" r:id="rId176"/>
    <p:sldId id="325" r:id="rId177"/>
    <p:sldId id="503" r:id="rId178"/>
    <p:sldId id="418" r:id="rId179"/>
    <p:sldId id="573" r:id="rId180"/>
    <p:sldId id="419" r:id="rId181"/>
    <p:sldId id="498" r:id="rId182"/>
    <p:sldId id="504" r:id="rId183"/>
    <p:sldId id="341" r:id="rId184"/>
    <p:sldId id="342" r:id="rId185"/>
    <p:sldId id="337" r:id="rId186"/>
    <p:sldId id="464" r:id="rId187"/>
    <p:sldId id="570" r:id="rId188"/>
    <p:sldId id="502" r:id="rId189"/>
    <p:sldId id="368" r:id="rId190"/>
    <p:sldId id="422" r:id="rId191"/>
    <p:sldId id="440" r:id="rId192"/>
    <p:sldId id="441" r:id="rId193"/>
    <p:sldId id="569" r:id="rId194"/>
    <p:sldId id="500" r:id="rId195"/>
    <p:sldId id="572" r:id="rId196"/>
    <p:sldId id="471" r:id="rId197"/>
  </p:sldIdLst>
  <p:sldSz cx="9902825"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181">
          <p15:clr>
            <a:srgbClr val="A4A3A4"/>
          </p15:clr>
        </p15:guide>
        <p15:guide id="2" pos="3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0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20" y="4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35"/>
    </p:cViewPr>
  </p:sorterViewPr>
  <p:notesViewPr>
    <p:cSldViewPr>
      <p:cViewPr>
        <p:scale>
          <a:sx n="100" d="100"/>
          <a:sy n="100" d="100"/>
        </p:scale>
        <p:origin x="-182" y="82"/>
      </p:cViewPr>
      <p:guideLst>
        <p:guide orient="horz" pos="2181"/>
        <p:guide pos="3213"/>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5400" y="7938"/>
            <a:ext cx="30051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defTabSz="935038">
              <a:defRPr sz="1000" i="1">
                <a:latin typeface="Times New Roman" pitchFamily="18" charset="0"/>
              </a:defRPr>
            </a:lvl1pPr>
          </a:lstStyle>
          <a:p>
            <a:r>
              <a:rPr lang="zh-TW" altLang="en-US"/>
              <a:t>Dr. K.H. Wong, Introduction  to Speech Processing </a:t>
            </a:r>
            <a:endParaRPr lang="en-US" altLang="zh-TW"/>
          </a:p>
        </p:txBody>
      </p:sp>
      <p:sp>
        <p:nvSpPr>
          <p:cNvPr id="4099" name="Rectangle 3"/>
          <p:cNvSpPr>
            <a:spLocks noGrp="1" noChangeArrowheads="1"/>
          </p:cNvSpPr>
          <p:nvPr>
            <p:ph type="dt" sz="quarter" idx="1"/>
          </p:nvPr>
        </p:nvSpPr>
        <p:spPr bwMode="auto">
          <a:xfrm>
            <a:off x="3978275" y="7938"/>
            <a:ext cx="30051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algn="r" defTabSz="935038">
              <a:defRPr sz="1000" i="1">
                <a:latin typeface="Times New Roman" pitchFamily="18" charset="0"/>
              </a:defRPr>
            </a:lvl1pPr>
          </a:lstStyle>
          <a:p>
            <a:endParaRPr lang="en-US" altLang="zh-TW"/>
          </a:p>
        </p:txBody>
      </p:sp>
      <p:sp>
        <p:nvSpPr>
          <p:cNvPr id="4100" name="Rectangle 4"/>
          <p:cNvSpPr>
            <a:spLocks noGrp="1" noChangeArrowheads="1"/>
          </p:cNvSpPr>
          <p:nvPr>
            <p:ph type="ftr" sz="quarter" idx="2"/>
          </p:nvPr>
        </p:nvSpPr>
        <p:spPr bwMode="auto">
          <a:xfrm>
            <a:off x="25400" y="8861425"/>
            <a:ext cx="30051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defTabSz="935038">
              <a:defRPr sz="1000" i="1">
                <a:latin typeface="Times New Roman" pitchFamily="18" charset="0"/>
              </a:defRPr>
            </a:lvl1pPr>
          </a:lstStyle>
          <a:p>
            <a:r>
              <a:rPr lang="zh-TW" altLang="en-US"/>
              <a:t>V.74d</a:t>
            </a:r>
            <a:endParaRPr lang="en-US" altLang="zh-TW"/>
          </a:p>
        </p:txBody>
      </p:sp>
      <p:sp>
        <p:nvSpPr>
          <p:cNvPr id="4101" name="Rectangle 5"/>
          <p:cNvSpPr>
            <a:spLocks noGrp="1" noChangeArrowheads="1"/>
          </p:cNvSpPr>
          <p:nvPr>
            <p:ph type="sldNum" sz="quarter" idx="3"/>
          </p:nvPr>
        </p:nvSpPr>
        <p:spPr bwMode="auto">
          <a:xfrm>
            <a:off x="3978275" y="8861425"/>
            <a:ext cx="30051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algn="r" defTabSz="935038">
              <a:defRPr sz="1000" i="1">
                <a:latin typeface="Times New Roman" pitchFamily="18" charset="0"/>
              </a:defRPr>
            </a:lvl1pPr>
          </a:lstStyle>
          <a:p>
            <a:fld id="{F91975A5-8311-4A52-813B-4C3E1B5CC1DB}" type="slidenum">
              <a:rPr lang="zh-TW" altLang="en-US"/>
              <a:pPr/>
              <a:t>‹#›</a:t>
            </a:fld>
            <a:endParaRPr lang="en-US" altLang="zh-TW"/>
          </a:p>
        </p:txBody>
      </p:sp>
    </p:spTree>
    <p:extLst>
      <p:ext uri="{BB962C8B-B14F-4D97-AF65-F5344CB8AC3E}">
        <p14:creationId xmlns:p14="http://schemas.microsoft.com/office/powerpoint/2010/main" val="368951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68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defTabSz="935038">
              <a:defRPr sz="1000" i="1">
                <a:latin typeface="Times New Roman" pitchFamily="18" charset="0"/>
              </a:defRPr>
            </a:lvl1pPr>
          </a:lstStyle>
          <a:p>
            <a:r>
              <a:rPr lang="zh-TW" altLang="en-US"/>
              <a:t>Dr. K.H. Wong, Introduction  to Speech Processing </a:t>
            </a:r>
            <a:endParaRPr lang="en-US" altLang="zh-TW"/>
          </a:p>
        </p:txBody>
      </p:sp>
      <p:sp>
        <p:nvSpPr>
          <p:cNvPr id="2051" name="Rectangle 3"/>
          <p:cNvSpPr>
            <a:spLocks noGrp="1" noChangeArrowheads="1"/>
          </p:cNvSpPr>
          <p:nvPr>
            <p:ph type="dt" idx="1"/>
          </p:nvPr>
        </p:nvSpPr>
        <p:spPr bwMode="auto">
          <a:xfrm>
            <a:off x="3973513" y="-1588"/>
            <a:ext cx="303688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algn="r" defTabSz="935038">
              <a:defRPr sz="1000" i="1">
                <a:latin typeface="Times New Roman" pitchFamily="18" charset="0"/>
              </a:defRPr>
            </a:lvl1pPr>
          </a:lstStyle>
          <a:p>
            <a:endParaRPr lang="en-US" altLang="zh-TW"/>
          </a:p>
        </p:txBody>
      </p:sp>
      <p:sp>
        <p:nvSpPr>
          <p:cNvPr id="32772" name="Rectangle 4"/>
          <p:cNvSpPr>
            <a:spLocks noGrp="1" noRot="1" noChangeAspect="1" noChangeArrowheads="1" noTextEdit="1"/>
          </p:cNvSpPr>
          <p:nvPr>
            <p:ph type="sldImg" idx="2"/>
          </p:nvPr>
        </p:nvSpPr>
        <p:spPr bwMode="auto">
          <a:xfrm>
            <a:off x="1000125" y="706438"/>
            <a:ext cx="5008563" cy="346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3450" y="4416425"/>
            <a:ext cx="5141913"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6" tIns="47114" rIns="94226" bIns="471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4" name="Rectangle 6"/>
          <p:cNvSpPr>
            <a:spLocks noGrp="1" noChangeArrowheads="1"/>
          </p:cNvSpPr>
          <p:nvPr>
            <p:ph type="ftr" sz="quarter" idx="4"/>
          </p:nvPr>
        </p:nvSpPr>
        <p:spPr bwMode="auto">
          <a:xfrm>
            <a:off x="-1588" y="8829675"/>
            <a:ext cx="30368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defTabSz="935038">
              <a:defRPr sz="1000" i="1">
                <a:latin typeface="Times New Roman" pitchFamily="18" charset="0"/>
              </a:defRPr>
            </a:lvl1pPr>
          </a:lstStyle>
          <a:p>
            <a:r>
              <a:rPr lang="zh-TW" altLang="en-US"/>
              <a:t>V.74d</a:t>
            </a:r>
            <a:endParaRPr lang="en-US" altLang="zh-TW"/>
          </a:p>
        </p:txBody>
      </p:sp>
      <p:sp>
        <p:nvSpPr>
          <p:cNvPr id="2055" name="Rectangle 7"/>
          <p:cNvSpPr>
            <a:spLocks noGrp="1" noChangeArrowheads="1"/>
          </p:cNvSpPr>
          <p:nvPr>
            <p:ph type="sldNum" sz="quarter" idx="5"/>
          </p:nvPr>
        </p:nvSpPr>
        <p:spPr bwMode="auto">
          <a:xfrm>
            <a:off x="3973513" y="8829675"/>
            <a:ext cx="303688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algn="r" defTabSz="935038">
              <a:defRPr sz="1000" i="1">
                <a:latin typeface="Times New Roman" pitchFamily="18" charset="0"/>
              </a:defRPr>
            </a:lvl1pPr>
          </a:lstStyle>
          <a:p>
            <a:fld id="{164F6845-1C65-42B3-A03B-1E37A45CB985}" type="slidenum">
              <a:rPr lang="zh-TW" altLang="en-US"/>
              <a:pPr/>
              <a:t>‹#›</a:t>
            </a:fld>
            <a:endParaRPr lang="en-US" altLang="zh-TW"/>
          </a:p>
        </p:txBody>
      </p:sp>
    </p:spTree>
    <p:extLst>
      <p:ext uri="{BB962C8B-B14F-4D97-AF65-F5344CB8AC3E}">
        <p14:creationId xmlns:p14="http://schemas.microsoft.com/office/powerpoint/2010/main" val="206608358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Dr. K.H. Wong, Introduction  to Speech Processing </a:t>
            </a:r>
            <a:endParaRPr lang="en-US" altLang="zh-TW">
              <a:latin typeface="Times New Roman" pitchFamily="18" charset="0"/>
            </a:endParaRPr>
          </a:p>
        </p:txBody>
      </p:sp>
      <p:sp>
        <p:nvSpPr>
          <p:cNvPr id="33795" name="Rectangle 6"/>
          <p:cNvSpPr>
            <a:spLocks noGrp="1" noChangeArrowheads="1"/>
          </p:cNvSpPr>
          <p:nvPr>
            <p:ph type="ftr" sz="quarter" idx="4"/>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V.74d</a:t>
            </a:r>
            <a:endParaRPr lang="en-US" altLang="zh-TW">
              <a:latin typeface="Times New Roman" pitchFamily="18" charset="0"/>
            </a:endParaRPr>
          </a:p>
        </p:txBody>
      </p:sp>
      <p:sp>
        <p:nvSpPr>
          <p:cNvPr id="33796" name="Rectangle 7"/>
          <p:cNvSpPr>
            <a:spLocks noGrp="1" noChangeArrowheads="1"/>
          </p:cNvSpPr>
          <p:nvPr>
            <p:ph type="sldNum" sz="quarter" idx="5"/>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fld id="{546E817F-13CD-4BD1-97B4-14379ADC02D1}" type="slidenum">
              <a:rPr lang="zh-TW" altLang="en-US">
                <a:latin typeface="Times New Roman" pitchFamily="18" charset="0"/>
              </a:rPr>
              <a:pPr/>
              <a:t>1</a:t>
            </a:fld>
            <a:endParaRPr lang="en-US" altLang="zh-TW">
              <a:latin typeface="Times New Roman" pitchFamily="18" charset="0"/>
            </a:endParaRPr>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p:spPr>
        <p:txBody>
          <a:bodyPr/>
          <a:lstStyle/>
          <a:p>
            <a:endParaRPr lang="zh-TW" altLang="en-US">
              <a:ea typeface="新細明體" pitchFamily="18" charset="-120"/>
            </a:endParaRPr>
          </a:p>
        </p:txBody>
      </p:sp>
    </p:spTree>
    <p:extLst>
      <p:ext uri="{BB962C8B-B14F-4D97-AF65-F5344CB8AC3E}">
        <p14:creationId xmlns:p14="http://schemas.microsoft.com/office/powerpoint/2010/main" val="425981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\begin{equation}\label{eq3_FOURIER}</a:t>
            </a:r>
          </a:p>
          <a:p>
            <a:r>
              <a:rPr lang="en-US" dirty="0">
                <a:effectLst/>
              </a:rPr>
              <a:t>\begin{split}</a:t>
            </a:r>
          </a:p>
          <a:p>
            <a:r>
              <a:rPr lang="en-US" dirty="0">
                <a:effectLst/>
              </a:rPr>
              <a:t>&amp;</a:t>
            </a:r>
            <a:r>
              <a:rPr lang="en-US" dirty="0" err="1">
                <a:effectLst/>
              </a:rPr>
              <a:t>X_m</a:t>
            </a:r>
            <a:r>
              <a:rPr lang="en-US" dirty="0">
                <a:effectLst/>
              </a:rPr>
              <a:t>=\sum_{k=0}^{N-1}</a:t>
            </a:r>
            <a:r>
              <a:rPr lang="en-US" dirty="0" err="1">
                <a:effectLst/>
              </a:rPr>
              <a:t>s_k</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m}{N}}=\sum_{k=0}^{N-1} </a:t>
            </a:r>
            <a:r>
              <a:rPr lang="en-US" dirty="0" err="1">
                <a:effectLst/>
              </a:rPr>
              <a:t>s_k</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a:t>
            </a:r>
          </a:p>
          <a:p>
            <a:r>
              <a:rPr lang="en-US" dirty="0">
                <a:effectLst/>
              </a:rPr>
              <a:t>&amp;</a:t>
            </a:r>
            <a:r>
              <a:rPr lang="en-US" dirty="0" err="1">
                <a:effectLst/>
              </a:rPr>
              <a:t>s_m</a:t>
            </a:r>
            <a:r>
              <a:rPr lang="en-US" dirty="0">
                <a:effectLst/>
              </a:rPr>
              <a:t>=\</a:t>
            </a:r>
            <a:r>
              <a:rPr lang="en-US" dirty="0" err="1">
                <a:effectLst/>
              </a:rPr>
              <a:t>frac</a:t>
            </a:r>
            <a:r>
              <a:rPr lang="en-US" dirty="0">
                <a:effectLst/>
              </a:rPr>
              <a:t>{1}{N} \sum_{k=0}^{N-1}</a:t>
            </a:r>
            <a:r>
              <a:rPr lang="en-US" dirty="0" err="1">
                <a:effectLst/>
              </a:rPr>
              <a:t>X_m</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a:t>
            </a:r>
            <a:r>
              <a:rPr lang="en-US" dirty="0" err="1">
                <a:effectLst/>
              </a:rPr>
              <a:t>frac</a:t>
            </a:r>
            <a:r>
              <a:rPr lang="en-US" dirty="0">
                <a:effectLst/>
              </a:rPr>
              <a:t>{1}{N} \sum_{k=0}^{N-1} </a:t>
            </a:r>
            <a:r>
              <a:rPr lang="en-US" dirty="0" err="1">
                <a:effectLst/>
              </a:rPr>
              <a:t>X_m</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\end{split}</a:t>
            </a:r>
          </a:p>
          <a:p>
            <a:r>
              <a:rPr lang="en-US" dirty="0">
                <a:effectLst/>
              </a:rPr>
              <a:t>\end{equation}Where,\\</a:t>
            </a:r>
          </a:p>
          <a:p>
            <a:r>
              <a:rPr lang="en-US" dirty="0">
                <a:effectLst/>
              </a:rPr>
              <a:t>$N$=number of time samples\\</a:t>
            </a:r>
          </a:p>
          <a:p>
            <a:r>
              <a:rPr lang="en-US" dirty="0">
                <a:effectLst/>
              </a:rPr>
              <a:t>$k$=time index of the current sample , it is from 0 to $N-1$\\</a:t>
            </a:r>
          </a:p>
          <a:p>
            <a:r>
              <a:rPr lang="en-US" dirty="0">
                <a:effectLst/>
              </a:rPr>
              <a:t>$</a:t>
            </a:r>
            <a:r>
              <a:rPr lang="en-US" dirty="0" err="1">
                <a:effectLst/>
              </a:rPr>
              <a:t>s_k</a:t>
            </a:r>
            <a:r>
              <a:rPr lang="en-US" dirty="0">
                <a:effectLst/>
              </a:rPr>
              <a:t>$=value of the signal sample at time $k$\\</a:t>
            </a:r>
          </a:p>
          <a:p>
            <a:r>
              <a:rPr lang="en-US" dirty="0">
                <a:effectLst/>
              </a:rPr>
              <a:t>$m$=frequency index (from 0 Hz to $N-1$ Hz)\\</a:t>
            </a:r>
          </a:p>
          <a:p>
            <a:r>
              <a:rPr lang="en-US" dirty="0">
                <a:effectLst/>
              </a:rPr>
              <a:t>$</a:t>
            </a:r>
            <a:r>
              <a:rPr lang="en-US" dirty="0" err="1">
                <a:effectLst/>
              </a:rPr>
              <a:t>X_m</a:t>
            </a:r>
            <a:r>
              <a:rPr lang="en-US" dirty="0">
                <a:effectLst/>
              </a:rPr>
              <a:t>$= amount of frequency m in the signal of all </a:t>
            </a:r>
            <a:r>
              <a:rPr lang="en-US" dirty="0" err="1">
                <a:effectLst/>
              </a:rPr>
              <a:t>s$_k</a:t>
            </a:r>
            <a:r>
              <a:rPr lang="en-US" dirty="0">
                <a:effectLst/>
              </a:rPr>
              <a:t>$</a:t>
            </a:r>
          </a:p>
          <a:p>
            <a:br>
              <a:rPr lang="en-US" dirty="0">
                <a:effectLst/>
              </a:rPr>
            </a:br>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43</a:t>
            </a:fld>
            <a:endParaRPr lang="en-US" altLang="zh-TW"/>
          </a:p>
        </p:txBody>
      </p:sp>
    </p:spTree>
    <p:extLst>
      <p:ext uri="{BB962C8B-B14F-4D97-AF65-F5344CB8AC3E}">
        <p14:creationId xmlns:p14="http://schemas.microsoft.com/office/powerpoint/2010/main" val="355648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47</a:t>
            </a:fld>
            <a:endParaRPr lang="en-US" altLang="zh-TW"/>
          </a:p>
        </p:txBody>
      </p:sp>
    </p:spTree>
    <p:extLst>
      <p:ext uri="{BB962C8B-B14F-4D97-AF65-F5344CB8AC3E}">
        <p14:creationId xmlns:p14="http://schemas.microsoft.com/office/powerpoint/2010/main" val="10567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52</a:t>
            </a:fld>
            <a:endParaRPr lang="en-US" altLang="zh-TW"/>
          </a:p>
        </p:txBody>
      </p:sp>
    </p:spTree>
    <p:extLst>
      <p:ext uri="{BB962C8B-B14F-4D97-AF65-F5344CB8AC3E}">
        <p14:creationId xmlns:p14="http://schemas.microsoft.com/office/powerpoint/2010/main" val="173943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58</a:t>
            </a:fld>
            <a:endParaRPr lang="en-US" altLang="zh-TW"/>
          </a:p>
        </p:txBody>
      </p:sp>
    </p:spTree>
    <p:extLst>
      <p:ext uri="{BB962C8B-B14F-4D97-AF65-F5344CB8AC3E}">
        <p14:creationId xmlns:p14="http://schemas.microsoft.com/office/powerpoint/2010/main" val="311481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61</a:t>
            </a:fld>
            <a:endParaRPr lang="en-US" altLang="zh-TW"/>
          </a:p>
        </p:txBody>
      </p:sp>
    </p:spTree>
    <p:extLst>
      <p:ext uri="{BB962C8B-B14F-4D97-AF65-F5344CB8AC3E}">
        <p14:creationId xmlns:p14="http://schemas.microsoft.com/office/powerpoint/2010/main" val="228458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66</a:t>
            </a:fld>
            <a:endParaRPr lang="en-US" altLang="zh-TW"/>
          </a:p>
        </p:txBody>
      </p:sp>
    </p:spTree>
    <p:extLst>
      <p:ext uri="{BB962C8B-B14F-4D97-AF65-F5344CB8AC3E}">
        <p14:creationId xmlns:p14="http://schemas.microsoft.com/office/powerpoint/2010/main" val="373349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75</a:t>
            </a:fld>
            <a:endParaRPr lang="en-US" altLang="zh-TW"/>
          </a:p>
        </p:txBody>
      </p:sp>
    </p:spTree>
    <p:extLst>
      <p:ext uri="{BB962C8B-B14F-4D97-AF65-F5344CB8AC3E}">
        <p14:creationId xmlns:p14="http://schemas.microsoft.com/office/powerpoint/2010/main" val="172294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buNone/>
            </a:pPr>
            <a:r>
              <a:rPr lang="en-HK" b="0" dirty="0">
                <a:solidFill>
                  <a:srgbClr val="AF00DB"/>
                </a:solidFill>
                <a:effectLst/>
                <a:latin typeface="Courier New" panose="02070309020205020404" pitchFamily="49" charset="0"/>
              </a:rPr>
              <a:t>import</a:t>
            </a:r>
            <a:r>
              <a:rPr lang="en-HK" b="0" dirty="0">
                <a:solidFill>
                  <a:srgbClr val="000000"/>
                </a:solidFill>
                <a:effectLst/>
                <a:latin typeface="Courier New" panose="02070309020205020404" pitchFamily="49" charset="0"/>
              </a:rPr>
              <a:t> </a:t>
            </a:r>
            <a:r>
              <a:rPr lang="en-HK" b="0" dirty="0" err="1">
                <a:solidFill>
                  <a:srgbClr val="000000"/>
                </a:solidFill>
                <a:effectLst/>
                <a:latin typeface="Courier New" panose="02070309020205020404" pitchFamily="49" charset="0"/>
              </a:rPr>
              <a:t>numpy</a:t>
            </a:r>
            <a:r>
              <a:rPr lang="en-HK" b="0" dirty="0">
                <a:solidFill>
                  <a:srgbClr val="000000"/>
                </a:solidFill>
                <a:effectLst/>
                <a:latin typeface="Courier New" panose="02070309020205020404" pitchFamily="49" charset="0"/>
              </a:rPr>
              <a:t> </a:t>
            </a:r>
            <a:r>
              <a:rPr lang="en-HK" b="0" dirty="0">
                <a:solidFill>
                  <a:srgbClr val="AF00DB"/>
                </a:solidFill>
                <a:effectLst/>
                <a:latin typeface="Courier New" panose="02070309020205020404" pitchFamily="49" charset="0"/>
              </a:rPr>
              <a:t>as</a:t>
            </a:r>
            <a:r>
              <a:rPr lang="en-HK" b="0" dirty="0">
                <a:solidFill>
                  <a:srgbClr val="000000"/>
                </a:solidFill>
                <a:effectLst/>
                <a:latin typeface="Courier New" panose="02070309020205020404" pitchFamily="49" charset="0"/>
              </a:rPr>
              <a:t> np </a:t>
            </a:r>
            <a:r>
              <a:rPr lang="en-HK" b="0" dirty="0">
                <a:solidFill>
                  <a:srgbClr val="008000"/>
                </a:solidFill>
                <a:effectLst/>
                <a:latin typeface="Courier New" panose="02070309020205020404" pitchFamily="49" charset="0"/>
              </a:rPr>
              <a:t>#converted from </a:t>
            </a:r>
            <a:r>
              <a:rPr lang="en-HK" b="0" dirty="0" err="1">
                <a:solidFill>
                  <a:srgbClr val="008000"/>
                </a:solidFill>
                <a:effectLst/>
                <a:latin typeface="Courier New" panose="02070309020205020404" pitchFamily="49" charset="0"/>
              </a:rPr>
              <a:t>matlab</a:t>
            </a:r>
            <a:r>
              <a:rPr lang="en-HK" b="0" dirty="0">
                <a:solidFill>
                  <a:srgbClr val="008000"/>
                </a:solidFill>
                <a:effectLst/>
                <a:latin typeface="Courier New" panose="02070309020205020404" pitchFamily="49" charset="0"/>
              </a:rPr>
              <a:t> (shown above) to python using copilot on 250523</a:t>
            </a:r>
            <a:endParaRPr lang="en-HK" b="0" dirty="0">
              <a:solidFill>
                <a:srgbClr val="000000"/>
              </a:solidFill>
              <a:effectLst/>
              <a:latin typeface="Courier New" panose="02070309020205020404" pitchFamily="49" charset="0"/>
            </a:endParaRPr>
          </a:p>
          <a:p>
            <a:pPr>
              <a:lnSpc>
                <a:spcPts val="1425"/>
              </a:lnSpc>
              <a:buNone/>
            </a:pPr>
            <a:r>
              <a:rPr lang="en-HK" b="0" dirty="0">
                <a:solidFill>
                  <a:srgbClr val="AF00DB"/>
                </a:solidFill>
                <a:effectLst/>
                <a:latin typeface="Courier New" panose="02070309020205020404" pitchFamily="49" charset="0"/>
              </a:rPr>
              <a:t>import</a:t>
            </a:r>
            <a:r>
              <a:rPr lang="en-HK" b="0" dirty="0">
                <a:solidFill>
                  <a:srgbClr val="000000"/>
                </a:solidFill>
                <a:effectLst/>
                <a:latin typeface="Courier New" panose="02070309020205020404" pitchFamily="49" charset="0"/>
              </a:rPr>
              <a:t> </a:t>
            </a:r>
            <a:r>
              <a:rPr lang="en-HK" b="0" dirty="0" err="1">
                <a:solidFill>
                  <a:srgbClr val="000000"/>
                </a:solidFill>
                <a:effectLst/>
                <a:latin typeface="Courier New" panose="02070309020205020404" pitchFamily="49" charset="0"/>
              </a:rPr>
              <a:t>matplotlib.pyplot</a:t>
            </a:r>
            <a:r>
              <a:rPr lang="en-HK" b="0" dirty="0">
                <a:solidFill>
                  <a:srgbClr val="000000"/>
                </a:solidFill>
                <a:effectLst/>
                <a:latin typeface="Courier New" panose="02070309020205020404" pitchFamily="49" charset="0"/>
              </a:rPr>
              <a:t> </a:t>
            </a:r>
            <a:r>
              <a:rPr lang="en-HK" b="0" dirty="0">
                <a:solidFill>
                  <a:srgbClr val="AF00DB"/>
                </a:solidFill>
                <a:effectLst/>
                <a:latin typeface="Courier New" panose="02070309020205020404" pitchFamily="49" charset="0"/>
              </a:rPr>
              <a:t>as</a:t>
            </a:r>
            <a:r>
              <a:rPr lang="en-HK" b="0" dirty="0">
                <a:solidFill>
                  <a:srgbClr val="000000"/>
                </a:solidFill>
                <a:effectLst/>
                <a:latin typeface="Courier New" panose="02070309020205020404" pitchFamily="49" charset="0"/>
              </a:rPr>
              <a:t> </a:t>
            </a:r>
            <a:r>
              <a:rPr lang="en-HK" b="0" dirty="0" err="1">
                <a:solidFill>
                  <a:srgbClr val="000000"/>
                </a:solidFill>
                <a:effectLst/>
                <a:latin typeface="Courier New" panose="02070309020205020404" pitchFamily="49" charset="0"/>
              </a:rPr>
              <a:t>plt</a:t>
            </a:r>
            <a:endParaRPr lang="en-HK" b="0" dirty="0">
              <a:solidFill>
                <a:srgbClr val="000000"/>
              </a:solidFill>
              <a:effectLst/>
              <a:latin typeface="Courier New" panose="02070309020205020404" pitchFamily="49" charset="0"/>
            </a:endParaRPr>
          </a:p>
          <a:p>
            <a:pPr>
              <a:lnSpc>
                <a:spcPts val="1425"/>
              </a:lnSpc>
              <a:buNone/>
            </a:pPr>
            <a:br>
              <a:rPr lang="en-HK" b="0" dirty="0">
                <a:solidFill>
                  <a:srgbClr val="000000"/>
                </a:solidFill>
                <a:effectLst/>
                <a:latin typeface="Courier New" panose="02070309020205020404" pitchFamily="49" charset="0"/>
              </a:rPr>
            </a:br>
            <a:r>
              <a:rPr lang="en-HK" b="0" dirty="0">
                <a:solidFill>
                  <a:srgbClr val="008000"/>
                </a:solidFill>
                <a:effectLst/>
                <a:latin typeface="Courier New" panose="02070309020205020404" pitchFamily="49" charset="0"/>
              </a:rPr>
              <a:t># Define input frequency range</a:t>
            </a:r>
            <a:endParaRPr lang="en-HK" b="0" dirty="0">
              <a:solidFill>
                <a:srgbClr val="000000"/>
              </a:solidFill>
              <a:effectLst/>
              <a:latin typeface="Courier New" panose="02070309020205020404" pitchFamily="49" charset="0"/>
            </a:endParaRPr>
          </a:p>
          <a:p>
            <a:pPr>
              <a:lnSpc>
                <a:spcPts val="1425"/>
              </a:lnSpc>
              <a:buNone/>
            </a:pPr>
            <a:r>
              <a:rPr lang="en-HK" b="0" dirty="0">
                <a:solidFill>
                  <a:srgbClr val="000000"/>
                </a:solidFill>
                <a:effectLst/>
                <a:latin typeface="Courier New" panose="02070309020205020404" pitchFamily="49" charset="0"/>
              </a:rPr>
              <a:t>f = </a:t>
            </a:r>
            <a:r>
              <a:rPr lang="en-HK" b="0" dirty="0" err="1">
                <a:solidFill>
                  <a:srgbClr val="000000"/>
                </a:solidFill>
                <a:effectLst/>
                <a:latin typeface="Courier New" panose="02070309020205020404" pitchFamily="49" charset="0"/>
              </a:rPr>
              <a:t>np.arange</a:t>
            </a:r>
            <a:r>
              <a:rPr lang="en-HK" b="0" dirty="0">
                <a:solidFill>
                  <a:srgbClr val="000000"/>
                </a:solidFill>
                <a:effectLst/>
                <a:latin typeface="Courier New" panose="02070309020205020404" pitchFamily="49" charset="0"/>
              </a:rPr>
              <a:t>(</a:t>
            </a:r>
            <a:r>
              <a:rPr lang="en-HK" b="0" dirty="0">
                <a:solidFill>
                  <a:srgbClr val="116644"/>
                </a:solidFill>
                <a:effectLst/>
                <a:latin typeface="Courier New" panose="02070309020205020404" pitchFamily="49" charset="0"/>
              </a:rPr>
              <a:t>1</a:t>
            </a:r>
            <a:r>
              <a:rPr lang="en-HK" b="0" dirty="0">
                <a:solidFill>
                  <a:srgbClr val="000000"/>
                </a:solidFill>
                <a:effectLst/>
                <a:latin typeface="Courier New" panose="02070309020205020404" pitchFamily="49" charset="0"/>
              </a:rPr>
              <a:t>, </a:t>
            </a:r>
            <a:r>
              <a:rPr lang="en-HK" b="0" dirty="0">
                <a:solidFill>
                  <a:srgbClr val="116644"/>
                </a:solidFill>
                <a:effectLst/>
                <a:latin typeface="Courier New" panose="02070309020205020404" pitchFamily="49" charset="0"/>
              </a:rPr>
              <a:t>10001</a:t>
            </a:r>
            <a:r>
              <a:rPr lang="en-HK" b="0" dirty="0">
                <a:solidFill>
                  <a:srgbClr val="000000"/>
                </a:solidFill>
                <a:effectLst/>
                <a:latin typeface="Courier New" panose="02070309020205020404" pitchFamily="49" charset="0"/>
              </a:rPr>
              <a:t>)  </a:t>
            </a:r>
            <a:r>
              <a:rPr lang="en-HK" b="0" dirty="0">
                <a:solidFill>
                  <a:srgbClr val="008000"/>
                </a:solidFill>
                <a:effectLst/>
                <a:latin typeface="Courier New" panose="02070309020205020404" pitchFamily="49" charset="0"/>
              </a:rPr>
              <a:t># Equivalent to MATLAB's 1:10000</a:t>
            </a:r>
            <a:endParaRPr lang="en-HK" b="0" dirty="0">
              <a:solidFill>
                <a:srgbClr val="000000"/>
              </a:solidFill>
              <a:effectLst/>
              <a:latin typeface="Courier New" panose="02070309020205020404" pitchFamily="49" charset="0"/>
            </a:endParaRPr>
          </a:p>
          <a:p>
            <a:pPr>
              <a:lnSpc>
                <a:spcPts val="1425"/>
              </a:lnSpc>
              <a:buNone/>
            </a:pPr>
            <a:br>
              <a:rPr lang="en-HK" b="0" dirty="0">
                <a:solidFill>
                  <a:srgbClr val="000000"/>
                </a:solidFill>
                <a:effectLst/>
                <a:latin typeface="Courier New" panose="02070309020205020404" pitchFamily="49" charset="0"/>
              </a:rPr>
            </a:br>
            <a:r>
              <a:rPr lang="en-HK" b="0" dirty="0">
                <a:solidFill>
                  <a:srgbClr val="008000"/>
                </a:solidFill>
                <a:effectLst/>
                <a:latin typeface="Courier New" panose="02070309020205020404" pitchFamily="49" charset="0"/>
              </a:rPr>
              <a:t># Compute Mel scale values</a:t>
            </a:r>
            <a:endParaRPr lang="en-HK" b="0" dirty="0">
              <a:solidFill>
                <a:srgbClr val="000000"/>
              </a:solidFill>
              <a:effectLst/>
              <a:latin typeface="Courier New" panose="02070309020205020404" pitchFamily="49" charset="0"/>
            </a:endParaRPr>
          </a:p>
          <a:p>
            <a:pPr>
              <a:lnSpc>
                <a:spcPts val="1425"/>
              </a:lnSpc>
              <a:buNone/>
            </a:pPr>
            <a:r>
              <a:rPr lang="en-HK" b="0" dirty="0" err="1">
                <a:solidFill>
                  <a:srgbClr val="000000"/>
                </a:solidFill>
                <a:effectLst/>
                <a:latin typeface="Courier New" panose="02070309020205020404" pitchFamily="49" charset="0"/>
              </a:rPr>
              <a:t>mel</a:t>
            </a:r>
            <a:r>
              <a:rPr lang="en-HK" b="0" dirty="0">
                <a:solidFill>
                  <a:srgbClr val="000000"/>
                </a:solidFill>
                <a:effectLst/>
                <a:latin typeface="Courier New" panose="02070309020205020404" pitchFamily="49" charset="0"/>
              </a:rPr>
              <a:t> = </a:t>
            </a:r>
            <a:r>
              <a:rPr lang="en-HK" b="0" dirty="0">
                <a:solidFill>
                  <a:srgbClr val="116644"/>
                </a:solidFill>
                <a:effectLst/>
                <a:latin typeface="Courier New" panose="02070309020205020404" pitchFamily="49" charset="0"/>
              </a:rPr>
              <a:t>2595</a:t>
            </a:r>
            <a:r>
              <a:rPr lang="en-HK" b="0" dirty="0">
                <a:solidFill>
                  <a:srgbClr val="000000"/>
                </a:solidFill>
                <a:effectLst/>
                <a:latin typeface="Courier New" panose="02070309020205020404" pitchFamily="49" charset="0"/>
              </a:rPr>
              <a:t> * np.log10(</a:t>
            </a:r>
            <a:r>
              <a:rPr lang="en-HK" b="0" dirty="0">
                <a:solidFill>
                  <a:srgbClr val="116644"/>
                </a:solidFill>
                <a:effectLst/>
                <a:latin typeface="Courier New" panose="02070309020205020404" pitchFamily="49" charset="0"/>
              </a:rPr>
              <a:t>1</a:t>
            </a:r>
            <a:r>
              <a:rPr lang="en-HK" b="0" dirty="0">
                <a:solidFill>
                  <a:srgbClr val="000000"/>
                </a:solidFill>
                <a:effectLst/>
                <a:latin typeface="Courier New" panose="02070309020205020404" pitchFamily="49" charset="0"/>
              </a:rPr>
              <a:t> + f / </a:t>
            </a:r>
            <a:r>
              <a:rPr lang="en-HK" b="0" dirty="0">
                <a:solidFill>
                  <a:srgbClr val="116644"/>
                </a:solidFill>
                <a:effectLst/>
                <a:latin typeface="Courier New" panose="02070309020205020404" pitchFamily="49" charset="0"/>
              </a:rPr>
              <a:t>700</a:t>
            </a:r>
            <a:r>
              <a:rPr lang="en-HK" b="0" dirty="0">
                <a:solidFill>
                  <a:srgbClr val="000000"/>
                </a:solidFill>
                <a:effectLst/>
                <a:latin typeface="Courier New" panose="02070309020205020404" pitchFamily="49" charset="0"/>
              </a:rPr>
              <a:t>)</a:t>
            </a:r>
          </a:p>
          <a:p>
            <a:pPr>
              <a:lnSpc>
                <a:spcPts val="1425"/>
              </a:lnSpc>
              <a:buNone/>
            </a:pPr>
            <a:br>
              <a:rPr lang="en-HK" b="0" dirty="0">
                <a:solidFill>
                  <a:srgbClr val="000000"/>
                </a:solidFill>
                <a:effectLst/>
                <a:latin typeface="Courier New" panose="02070309020205020404" pitchFamily="49" charset="0"/>
              </a:rPr>
            </a:br>
            <a:r>
              <a:rPr lang="en-HK" b="0" dirty="0">
                <a:solidFill>
                  <a:srgbClr val="008000"/>
                </a:solidFill>
                <a:effectLst/>
                <a:latin typeface="Courier New" panose="02070309020205020404" pitchFamily="49" charset="0"/>
              </a:rPr>
              <a:t># Plot the Mel scale</a:t>
            </a:r>
            <a:endParaRPr lang="en-HK" b="0" dirty="0">
              <a:solidFill>
                <a:srgbClr val="000000"/>
              </a:solidFill>
              <a:effectLst/>
              <a:latin typeface="Courier New" panose="02070309020205020404" pitchFamily="49" charset="0"/>
            </a:endParaRPr>
          </a:p>
          <a:p>
            <a:pPr>
              <a:lnSpc>
                <a:spcPts val="1425"/>
              </a:lnSpc>
              <a:buNone/>
            </a:pPr>
            <a:r>
              <a:rPr lang="en-HK" b="0" dirty="0" err="1">
                <a:solidFill>
                  <a:srgbClr val="000000"/>
                </a:solidFill>
                <a:effectLst/>
                <a:latin typeface="Courier New" panose="02070309020205020404" pitchFamily="49" charset="0"/>
              </a:rPr>
              <a:t>plt.figure</a:t>
            </a:r>
            <a:r>
              <a:rPr lang="en-HK" b="0" dirty="0">
                <a:solidFill>
                  <a:srgbClr val="000000"/>
                </a:solidFill>
                <a:effectLst/>
                <a:latin typeface="Courier New" panose="02070309020205020404" pitchFamily="49" charset="0"/>
              </a:rPr>
              <a:t>(</a:t>
            </a:r>
            <a:r>
              <a:rPr lang="en-HK" b="0" dirty="0" err="1">
                <a:solidFill>
                  <a:srgbClr val="000000"/>
                </a:solidFill>
                <a:effectLst/>
                <a:latin typeface="Courier New" panose="02070309020205020404" pitchFamily="49" charset="0"/>
              </a:rPr>
              <a:t>figsize</a:t>
            </a:r>
            <a:r>
              <a:rPr lang="en-HK" b="0" dirty="0">
                <a:solidFill>
                  <a:srgbClr val="000000"/>
                </a:solidFill>
                <a:effectLst/>
                <a:latin typeface="Courier New" panose="02070309020205020404" pitchFamily="49" charset="0"/>
              </a:rPr>
              <a:t>=(</a:t>
            </a:r>
            <a:r>
              <a:rPr lang="en-HK" b="0" dirty="0">
                <a:solidFill>
                  <a:srgbClr val="116644"/>
                </a:solidFill>
                <a:effectLst/>
                <a:latin typeface="Courier New" panose="02070309020205020404" pitchFamily="49" charset="0"/>
              </a:rPr>
              <a:t>8</a:t>
            </a:r>
            <a:r>
              <a:rPr lang="en-HK" b="0" dirty="0">
                <a:solidFill>
                  <a:srgbClr val="000000"/>
                </a:solidFill>
                <a:effectLst/>
                <a:latin typeface="Courier New" panose="02070309020205020404" pitchFamily="49" charset="0"/>
              </a:rPr>
              <a:t>, </a:t>
            </a:r>
            <a:r>
              <a:rPr lang="en-HK" b="0" dirty="0">
                <a:solidFill>
                  <a:srgbClr val="116644"/>
                </a:solidFill>
                <a:effectLst/>
                <a:latin typeface="Courier New" panose="02070309020205020404" pitchFamily="49" charset="0"/>
              </a:rPr>
              <a:t>6</a:t>
            </a:r>
            <a:r>
              <a:rPr lang="en-HK" b="0" dirty="0">
                <a:solidFill>
                  <a:srgbClr val="000000"/>
                </a:solidFill>
                <a:effectLst/>
                <a:latin typeface="Courier New" panose="02070309020205020404" pitchFamily="49" charset="0"/>
              </a:rPr>
              <a:t>))</a:t>
            </a:r>
          </a:p>
          <a:p>
            <a:pPr>
              <a:lnSpc>
                <a:spcPts val="1425"/>
              </a:lnSpc>
              <a:buNone/>
            </a:pPr>
            <a:r>
              <a:rPr lang="en-HK" b="0" dirty="0" err="1">
                <a:solidFill>
                  <a:srgbClr val="000000"/>
                </a:solidFill>
                <a:effectLst/>
                <a:latin typeface="Courier New" panose="02070309020205020404" pitchFamily="49" charset="0"/>
              </a:rPr>
              <a:t>plt.plot</a:t>
            </a:r>
            <a:r>
              <a:rPr lang="en-HK" b="0" dirty="0">
                <a:solidFill>
                  <a:srgbClr val="000000"/>
                </a:solidFill>
                <a:effectLst/>
                <a:latin typeface="Courier New" panose="02070309020205020404" pitchFamily="49" charset="0"/>
              </a:rPr>
              <a:t>(f, </a:t>
            </a:r>
            <a:r>
              <a:rPr lang="en-HK" b="0" dirty="0" err="1">
                <a:solidFill>
                  <a:srgbClr val="000000"/>
                </a:solidFill>
                <a:effectLst/>
                <a:latin typeface="Courier New" panose="02070309020205020404" pitchFamily="49" charset="0"/>
              </a:rPr>
              <a:t>mel</a:t>
            </a:r>
            <a:r>
              <a:rPr lang="en-HK" b="0" dirty="0">
                <a:solidFill>
                  <a:srgbClr val="000000"/>
                </a:solidFill>
                <a:effectLst/>
                <a:latin typeface="Courier New" panose="02070309020205020404" pitchFamily="49" charset="0"/>
              </a:rPr>
              <a:t>)</a:t>
            </a:r>
          </a:p>
          <a:p>
            <a:pPr>
              <a:lnSpc>
                <a:spcPts val="1425"/>
              </a:lnSpc>
              <a:buNone/>
            </a:pPr>
            <a:r>
              <a:rPr lang="en-HK" b="0" dirty="0" err="1">
                <a:solidFill>
                  <a:srgbClr val="000000"/>
                </a:solidFill>
                <a:effectLst/>
                <a:latin typeface="Courier New" panose="02070309020205020404" pitchFamily="49" charset="0"/>
              </a:rPr>
              <a:t>plt.grid</a:t>
            </a:r>
            <a:r>
              <a:rPr lang="en-HK" b="0" dirty="0">
                <a:solidFill>
                  <a:srgbClr val="000000"/>
                </a:solidFill>
                <a:effectLst/>
                <a:latin typeface="Courier New" panose="02070309020205020404" pitchFamily="49" charset="0"/>
              </a:rPr>
              <a:t>(</a:t>
            </a:r>
            <a:r>
              <a:rPr lang="en-HK" b="0" dirty="0">
                <a:solidFill>
                  <a:srgbClr val="0000FF"/>
                </a:solidFill>
                <a:effectLst/>
                <a:latin typeface="Courier New" panose="02070309020205020404" pitchFamily="49" charset="0"/>
              </a:rPr>
              <a:t>True</a:t>
            </a:r>
            <a:r>
              <a:rPr lang="en-HK" b="0" dirty="0">
                <a:solidFill>
                  <a:srgbClr val="000000"/>
                </a:solidFill>
                <a:effectLst/>
                <a:latin typeface="Courier New" panose="02070309020205020404" pitchFamily="49" charset="0"/>
              </a:rPr>
              <a:t>)</a:t>
            </a:r>
          </a:p>
          <a:p>
            <a:pPr>
              <a:lnSpc>
                <a:spcPts val="1425"/>
              </a:lnSpc>
              <a:buNone/>
            </a:pPr>
            <a:r>
              <a:rPr lang="en-HK" b="0" dirty="0" err="1">
                <a:solidFill>
                  <a:srgbClr val="000000"/>
                </a:solidFill>
                <a:effectLst/>
                <a:latin typeface="Courier New" panose="02070309020205020404" pitchFamily="49" charset="0"/>
              </a:rPr>
              <a:t>plt.xlabel</a:t>
            </a:r>
            <a:r>
              <a:rPr lang="en-HK" b="0" dirty="0">
                <a:solidFill>
                  <a:srgbClr val="000000"/>
                </a:solidFill>
                <a:effectLst/>
                <a:latin typeface="Courier New" panose="02070309020205020404" pitchFamily="49" charset="0"/>
              </a:rPr>
              <a:t>(</a:t>
            </a:r>
            <a:r>
              <a:rPr lang="en-HK" b="0" dirty="0">
                <a:solidFill>
                  <a:srgbClr val="A31515"/>
                </a:solidFill>
                <a:effectLst/>
                <a:latin typeface="Courier New" panose="02070309020205020404" pitchFamily="49" charset="0"/>
              </a:rPr>
              <a:t>'Frequency in Hz'</a:t>
            </a:r>
            <a:r>
              <a:rPr lang="en-HK" b="0" dirty="0">
                <a:solidFill>
                  <a:srgbClr val="000000"/>
                </a:solidFill>
                <a:effectLst/>
                <a:latin typeface="Courier New" panose="02070309020205020404" pitchFamily="49" charset="0"/>
              </a:rPr>
              <a:t>)</a:t>
            </a:r>
          </a:p>
          <a:p>
            <a:pPr>
              <a:lnSpc>
                <a:spcPts val="1425"/>
              </a:lnSpc>
              <a:buNone/>
            </a:pPr>
            <a:r>
              <a:rPr lang="en-HK" b="0" dirty="0" err="1">
                <a:solidFill>
                  <a:srgbClr val="000000"/>
                </a:solidFill>
                <a:effectLst/>
                <a:latin typeface="Courier New" panose="02070309020205020404" pitchFamily="49" charset="0"/>
              </a:rPr>
              <a:t>plt.ylabel</a:t>
            </a:r>
            <a:r>
              <a:rPr lang="en-HK" b="0" dirty="0">
                <a:solidFill>
                  <a:srgbClr val="000000"/>
                </a:solidFill>
                <a:effectLst/>
                <a:latin typeface="Courier New" panose="02070309020205020404" pitchFamily="49" charset="0"/>
              </a:rPr>
              <a:t>(</a:t>
            </a:r>
            <a:r>
              <a:rPr lang="en-HK" b="0" dirty="0">
                <a:solidFill>
                  <a:srgbClr val="A31515"/>
                </a:solidFill>
                <a:effectLst/>
                <a:latin typeface="Courier New" panose="02070309020205020404" pitchFamily="49" charset="0"/>
              </a:rPr>
              <a:t>'Frequency in Mel scale'</a:t>
            </a:r>
            <a:r>
              <a:rPr lang="en-HK" b="0" dirty="0">
                <a:solidFill>
                  <a:srgbClr val="000000"/>
                </a:solidFill>
                <a:effectLst/>
                <a:latin typeface="Courier New" panose="02070309020205020404" pitchFamily="49" charset="0"/>
              </a:rPr>
              <a:t>)</a:t>
            </a:r>
          </a:p>
          <a:p>
            <a:pPr>
              <a:lnSpc>
                <a:spcPts val="1425"/>
              </a:lnSpc>
              <a:buNone/>
            </a:pPr>
            <a:r>
              <a:rPr lang="en-HK" b="0" dirty="0" err="1">
                <a:solidFill>
                  <a:srgbClr val="000000"/>
                </a:solidFill>
                <a:effectLst/>
                <a:latin typeface="Courier New" panose="02070309020205020404" pitchFamily="49" charset="0"/>
              </a:rPr>
              <a:t>plt.title</a:t>
            </a:r>
            <a:r>
              <a:rPr lang="en-HK" b="0" dirty="0">
                <a:solidFill>
                  <a:srgbClr val="000000"/>
                </a:solidFill>
                <a:effectLst/>
                <a:latin typeface="Courier New" panose="02070309020205020404" pitchFamily="49" charset="0"/>
              </a:rPr>
              <a:t>(</a:t>
            </a:r>
            <a:r>
              <a:rPr lang="en-HK" b="0" dirty="0">
                <a:solidFill>
                  <a:srgbClr val="A31515"/>
                </a:solidFill>
                <a:effectLst/>
                <a:latin typeface="Courier New" panose="02070309020205020404" pitchFamily="49" charset="0"/>
              </a:rPr>
              <a:t>'Plot of Frequency to Mel Scale'</a:t>
            </a:r>
            <a:r>
              <a:rPr lang="en-HK" b="0" dirty="0">
                <a:solidFill>
                  <a:srgbClr val="000000"/>
                </a:solidFill>
                <a:effectLst/>
                <a:latin typeface="Courier New" panose="02070309020205020404" pitchFamily="49" charset="0"/>
              </a:rPr>
              <a:t>)</a:t>
            </a:r>
          </a:p>
          <a:p>
            <a:pPr>
              <a:lnSpc>
                <a:spcPts val="1425"/>
              </a:lnSpc>
              <a:buNone/>
            </a:pPr>
            <a:br>
              <a:rPr lang="en-HK" b="0" dirty="0">
                <a:solidFill>
                  <a:srgbClr val="000000"/>
                </a:solidFill>
                <a:effectLst/>
                <a:latin typeface="Courier New" panose="02070309020205020404" pitchFamily="49" charset="0"/>
              </a:rPr>
            </a:br>
            <a:r>
              <a:rPr lang="en-HK" b="0" dirty="0">
                <a:solidFill>
                  <a:srgbClr val="008000"/>
                </a:solidFill>
                <a:effectLst/>
                <a:latin typeface="Courier New" panose="02070309020205020404" pitchFamily="49" charset="0"/>
              </a:rPr>
              <a:t># Show the plot</a:t>
            </a:r>
            <a:endParaRPr lang="en-HK" b="0" dirty="0">
              <a:solidFill>
                <a:srgbClr val="000000"/>
              </a:solidFill>
              <a:effectLst/>
              <a:latin typeface="Courier New" panose="02070309020205020404" pitchFamily="49" charset="0"/>
            </a:endParaRPr>
          </a:p>
          <a:p>
            <a:pPr>
              <a:lnSpc>
                <a:spcPts val="1425"/>
              </a:lnSpc>
            </a:pPr>
            <a:br>
              <a:rPr lang="en-HK" b="0" dirty="0">
                <a:solidFill>
                  <a:srgbClr val="000000"/>
                </a:solidFill>
                <a:effectLst/>
                <a:latin typeface="Courier New" panose="02070309020205020404" pitchFamily="49" charset="0"/>
              </a:rPr>
            </a:br>
            <a:endParaRPr lang="en-HK" b="0" dirty="0">
              <a:solidFill>
                <a:srgbClr val="000000"/>
              </a:solidFill>
              <a:effectLst/>
              <a:latin typeface="Courier New" panose="02070309020205020404" pitchFamily="49" charset="0"/>
            </a:endParaRPr>
          </a:p>
          <a:p>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76</a:t>
            </a:fld>
            <a:endParaRPr lang="en-US" altLang="zh-TW"/>
          </a:p>
        </p:txBody>
      </p:sp>
    </p:spTree>
    <p:extLst>
      <p:ext uri="{BB962C8B-B14F-4D97-AF65-F5344CB8AC3E}">
        <p14:creationId xmlns:p14="http://schemas.microsoft.com/office/powerpoint/2010/main" val="156271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79</a:t>
            </a:fld>
            <a:endParaRPr lang="en-US" altLang="zh-TW"/>
          </a:p>
        </p:txBody>
      </p:sp>
    </p:spTree>
    <p:extLst>
      <p:ext uri="{BB962C8B-B14F-4D97-AF65-F5344CB8AC3E}">
        <p14:creationId xmlns:p14="http://schemas.microsoft.com/office/powerpoint/2010/main" val="88161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\begin{equation}\label{eq3_preamp}</a:t>
            </a:r>
          </a:p>
          <a:p>
            <a:r>
              <a:rPr lang="en-US" dirty="0">
                <a:effectLst/>
              </a:rPr>
              <a:t>\begin{split}</a:t>
            </a:r>
          </a:p>
          <a:p>
            <a:r>
              <a:rPr lang="en-US" dirty="0">
                <a:effectLst/>
              </a:rPr>
              <a:t>&amp;S^{'}(k)=S(k)-\tilde{a}S(k-1)\\</a:t>
            </a:r>
          </a:p>
          <a:p>
            <a:r>
              <a:rPr lang="en-US" dirty="0">
                <a:effectLst/>
              </a:rPr>
              <a:t>&amp;0.9&lt;a&lt;1.0, \text{typically } \tilde{a}=0.95\\</a:t>
            </a:r>
          </a:p>
          <a:p>
            <a:r>
              <a:rPr lang="en-US" dirty="0">
                <a:effectLst/>
              </a:rPr>
              <a:t>&amp;For S(0),S(1),S(2),...\\</a:t>
            </a:r>
          </a:p>
          <a:p>
            <a:r>
              <a:rPr lang="en-US" dirty="0">
                <a:effectLst/>
              </a:rPr>
              <a:t>&amp;\text{the value } S^{'}(0) \text{does not exist and is not used. Assume } S^{'}(0)=S^{'}(1)\\</a:t>
            </a:r>
          </a:p>
          <a:p>
            <a:r>
              <a:rPr lang="en-US" dirty="0">
                <a:effectLst/>
              </a:rPr>
              <a:t>&amp;\tilde{a} = \text{pre\_emphasis constant }</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81</a:t>
            </a:fld>
            <a:endParaRPr lang="en-US" altLang="zh-TW"/>
          </a:p>
        </p:txBody>
      </p:sp>
    </p:spTree>
    <p:extLst>
      <p:ext uri="{BB962C8B-B14F-4D97-AF65-F5344CB8AC3E}">
        <p14:creationId xmlns:p14="http://schemas.microsoft.com/office/powerpoint/2010/main" val="382540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Dr. K.H. Wong, Introduction  to Speech Processing </a:t>
            </a:r>
            <a:endParaRPr lang="en-US" altLang="zh-TW">
              <a:latin typeface="Times New Roman" pitchFamily="18" charset="0"/>
            </a:endParaRPr>
          </a:p>
        </p:txBody>
      </p:sp>
      <p:sp>
        <p:nvSpPr>
          <p:cNvPr id="34819" name="Rectangle 6"/>
          <p:cNvSpPr>
            <a:spLocks noGrp="1" noChangeArrowheads="1"/>
          </p:cNvSpPr>
          <p:nvPr>
            <p:ph type="ftr" sz="quarter" idx="4"/>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V.74d</a:t>
            </a:r>
            <a:endParaRPr lang="en-US" altLang="zh-TW">
              <a:latin typeface="Times New Roman" pitchFamily="18" charset="0"/>
            </a:endParaRPr>
          </a:p>
        </p:txBody>
      </p:sp>
      <p:sp>
        <p:nvSpPr>
          <p:cNvPr id="34820" name="Rectangle 7"/>
          <p:cNvSpPr>
            <a:spLocks noGrp="1" noChangeArrowheads="1"/>
          </p:cNvSpPr>
          <p:nvPr>
            <p:ph type="sldNum" sz="quarter" idx="5"/>
          </p:nvPr>
        </p:nvSpPr>
        <p:spPr>
          <a:noFill/>
        </p:spPr>
        <p:txBody>
          <a:bodyPr/>
          <a:lstStyle>
            <a:lvl1pPr defTabSz="935038">
              <a:defRPr>
                <a:solidFill>
                  <a:schemeClr val="tx1"/>
                </a:solidFill>
                <a:latin typeface="Verdana" pitchFamily="34" charset="0"/>
                <a:ea typeface="新細明體" pitchFamily="18" charset="-120"/>
              </a:defRPr>
            </a:lvl1pPr>
            <a:lvl2pPr marL="742950" indent="-285750" defTabSz="935038">
              <a:defRPr>
                <a:solidFill>
                  <a:schemeClr val="tx1"/>
                </a:solidFill>
                <a:latin typeface="Verdana" pitchFamily="34" charset="0"/>
                <a:ea typeface="新細明體" pitchFamily="18" charset="-120"/>
              </a:defRPr>
            </a:lvl2pPr>
            <a:lvl3pPr marL="1143000" indent="-228600" defTabSz="935038">
              <a:defRPr>
                <a:solidFill>
                  <a:schemeClr val="tx1"/>
                </a:solidFill>
                <a:latin typeface="Verdana" pitchFamily="34" charset="0"/>
                <a:ea typeface="新細明體" pitchFamily="18" charset="-120"/>
              </a:defRPr>
            </a:lvl3pPr>
            <a:lvl4pPr marL="1600200" indent="-228600" defTabSz="935038">
              <a:defRPr>
                <a:solidFill>
                  <a:schemeClr val="tx1"/>
                </a:solidFill>
                <a:latin typeface="Verdana" pitchFamily="34" charset="0"/>
                <a:ea typeface="新細明體" pitchFamily="18" charset="-120"/>
              </a:defRPr>
            </a:lvl4pPr>
            <a:lvl5pPr marL="2057400" indent="-228600" defTabSz="935038">
              <a:defRPr>
                <a:solidFill>
                  <a:schemeClr val="tx1"/>
                </a:solidFill>
                <a:latin typeface="Verdana" pitchFamily="34" charset="0"/>
                <a:ea typeface="新細明體" pitchFamily="18" charset="-120"/>
              </a:defRPr>
            </a:lvl5pPr>
            <a:lvl6pPr marL="25146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5038" eaLnBrk="0" fontAlgn="base" hangingPunct="0">
              <a:spcBef>
                <a:spcPct val="0"/>
              </a:spcBef>
              <a:spcAft>
                <a:spcPct val="0"/>
              </a:spcAft>
              <a:defRPr>
                <a:solidFill>
                  <a:schemeClr val="tx1"/>
                </a:solidFill>
                <a:latin typeface="Verdana" pitchFamily="34" charset="0"/>
                <a:ea typeface="新細明體" pitchFamily="18" charset="-120"/>
              </a:defRPr>
            </a:lvl9pPr>
          </a:lstStyle>
          <a:p>
            <a:fld id="{98795CBB-B87C-4592-BBB4-DE3B9B45E3D4}" type="slidenum">
              <a:rPr lang="zh-TW" altLang="en-US">
                <a:latin typeface="Times New Roman" pitchFamily="18" charset="0"/>
              </a:rPr>
              <a:pPr/>
              <a:t>11</a:t>
            </a:fld>
            <a:endParaRPr lang="en-US" altLang="zh-TW">
              <a:latin typeface="Times New Roman" pitchFamily="18" charset="0"/>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a:lstStyle/>
          <a:p>
            <a:endParaRPr lang="zh-TW" altLang="en-US">
              <a:ea typeface="新細明體" pitchFamily="18" charset="-120"/>
            </a:endParaRPr>
          </a:p>
        </p:txBody>
      </p:sp>
    </p:spTree>
    <p:extLst>
      <p:ext uri="{BB962C8B-B14F-4D97-AF65-F5344CB8AC3E}">
        <p14:creationId xmlns:p14="http://schemas.microsoft.com/office/powerpoint/2010/main" val="113246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4"/>
          </p:nvPr>
        </p:nvSpPr>
        <p:spPr/>
        <p:txBody>
          <a:bodyPr/>
          <a:lstStyle/>
          <a:p>
            <a:r>
              <a:rPr lang="zh-TW" altLang="en-US"/>
              <a:t>V.74d</a:t>
            </a:r>
            <a:endParaRPr lang="en-US" altLang="zh-TW"/>
          </a:p>
        </p:txBody>
      </p:sp>
      <p:sp>
        <p:nvSpPr>
          <p:cNvPr id="6" name="Slide Number Placeholder 5"/>
          <p:cNvSpPr>
            <a:spLocks noGrp="1"/>
          </p:cNvSpPr>
          <p:nvPr>
            <p:ph type="sldNum" sz="quarter" idx="5"/>
          </p:nvPr>
        </p:nvSpPr>
        <p:spPr/>
        <p:txBody>
          <a:bodyPr/>
          <a:lstStyle/>
          <a:p>
            <a:fld id="{51ED594A-E5E4-44B7-BEE1-68DA44E73875}" type="slidenum">
              <a:rPr lang="zh-TW" altLang="en-US" smtClean="0"/>
              <a:pPr/>
              <a:t>87</a:t>
            </a:fld>
            <a:endParaRPr lang="en-US" altLang="zh-TW"/>
          </a:p>
        </p:txBody>
      </p:sp>
    </p:spTree>
    <p:extLst>
      <p:ext uri="{BB962C8B-B14F-4D97-AF65-F5344CB8AC3E}">
        <p14:creationId xmlns:p14="http://schemas.microsoft.com/office/powerpoint/2010/main" val="332568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\begin{equation}\label{eq3_LPC0}</a:t>
            </a:r>
          </a:p>
          <a:p>
            <a:r>
              <a:rPr lang="en-US" dirty="0">
                <a:effectLst/>
              </a:rPr>
              <a:t>\begin{split}</a:t>
            </a:r>
          </a:p>
          <a:p>
            <a:r>
              <a:rPr lang="en-US" dirty="0">
                <a:effectLst/>
              </a:rPr>
              <a:t>&amp;\text{Predicted } \tilde{s}_n \text{ at $n$ using the past history }\\</a:t>
            </a:r>
          </a:p>
          <a:p>
            <a:r>
              <a:rPr lang="en-US" dirty="0">
                <a:effectLst/>
              </a:rPr>
              <a:t>&amp;\tilde{s}_n=a_1s_{n-1}+a_2s_{n-2}+...+</a:t>
            </a:r>
            <a:r>
              <a:rPr lang="en-US" dirty="0" err="1">
                <a:effectLst/>
              </a:rPr>
              <a:t>a_ps</a:t>
            </a:r>
            <a:r>
              <a:rPr lang="en-US" dirty="0">
                <a:effectLst/>
              </a:rPr>
              <a:t>_{n-p}\\</a:t>
            </a:r>
          </a:p>
          <a:p>
            <a:r>
              <a:rPr lang="en-US" dirty="0">
                <a:effectLst/>
              </a:rPr>
              <a:t>&amp;\text{predicted error at $n$ }=</a:t>
            </a:r>
            <a:r>
              <a:rPr lang="en-US" dirty="0" err="1">
                <a:effectLst/>
              </a:rPr>
              <a:t>e_n</a:t>
            </a:r>
            <a:r>
              <a:rPr lang="en-US" dirty="0">
                <a:effectLst/>
              </a:rPr>
              <a:t>=</a:t>
            </a:r>
            <a:r>
              <a:rPr lang="en-US" dirty="0" err="1">
                <a:effectLst/>
              </a:rPr>
              <a:t>s_n</a:t>
            </a:r>
            <a:r>
              <a:rPr lang="en-US" dirty="0">
                <a:effectLst/>
              </a:rPr>
              <a:t>-\tilde{</a:t>
            </a:r>
            <a:r>
              <a:rPr lang="en-US" dirty="0" err="1">
                <a:effectLst/>
              </a:rPr>
              <a:t>s_n</a:t>
            </a:r>
            <a:r>
              <a:rPr lang="en-US" dirty="0">
                <a:effectLst/>
              </a:rPr>
              <a:t>} \\</a:t>
            </a:r>
          </a:p>
          <a:p>
            <a:r>
              <a:rPr lang="en-US" dirty="0">
                <a:effectLst/>
              </a:rPr>
              <a:t>&amp;\text{So the error $E$ for the whole segment from } n=0 \text{ to } N-1 \text { is }\\</a:t>
            </a:r>
          </a:p>
          <a:p>
            <a:r>
              <a:rPr lang="en-US" dirty="0">
                <a:effectLst/>
              </a:rPr>
              <a:t>&amp;R=\sum_{n=0}^{n=N-1}\left( </a:t>
            </a:r>
            <a:r>
              <a:rPr lang="en-US" dirty="0" err="1">
                <a:effectLst/>
              </a:rPr>
              <a:t>e_n</a:t>
            </a:r>
            <a:r>
              <a:rPr lang="en-US" dirty="0">
                <a:effectLst/>
              </a:rPr>
              <a:t> \right)^2</a:t>
            </a:r>
          </a:p>
          <a:p>
            <a:r>
              <a:rPr lang="en-US" dirty="0">
                <a:effectLst/>
              </a:rPr>
              <a:t>\end{split}</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88</a:t>
            </a:fld>
            <a:endParaRPr lang="en-US" altLang="zh-TW"/>
          </a:p>
        </p:txBody>
      </p:sp>
    </p:spTree>
    <p:extLst>
      <p:ext uri="{BB962C8B-B14F-4D97-AF65-F5344CB8AC3E}">
        <p14:creationId xmlns:p14="http://schemas.microsoft.com/office/powerpoint/2010/main" val="403258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\begin{equation}\label{eq3_LPC0}</a:t>
            </a:r>
          </a:p>
          <a:p>
            <a:r>
              <a:rPr lang="en-US" dirty="0">
                <a:effectLst/>
              </a:rPr>
              <a:t>\begin{split}</a:t>
            </a:r>
          </a:p>
          <a:p>
            <a:r>
              <a:rPr lang="en-US" dirty="0">
                <a:effectLst/>
              </a:rPr>
              <a:t>&amp;\text{Predicted } \tilde{s}_n \text{ at $n$ using the past history }\\</a:t>
            </a:r>
          </a:p>
          <a:p>
            <a:r>
              <a:rPr lang="en-US" dirty="0">
                <a:effectLst/>
              </a:rPr>
              <a:t>&amp;\tilde{s}_n=a_1s_{n-1}+a_2s_{n-2}+...+</a:t>
            </a:r>
            <a:r>
              <a:rPr lang="en-US" dirty="0" err="1">
                <a:effectLst/>
              </a:rPr>
              <a:t>a_ps</a:t>
            </a:r>
            <a:r>
              <a:rPr lang="en-US" dirty="0">
                <a:effectLst/>
              </a:rPr>
              <a:t>_{n-p}\\</a:t>
            </a:r>
          </a:p>
          <a:p>
            <a:r>
              <a:rPr lang="en-US" dirty="0">
                <a:effectLst/>
              </a:rPr>
              <a:t>&amp;\text{predicted error at $n$ }=</a:t>
            </a:r>
            <a:r>
              <a:rPr lang="en-US" dirty="0" err="1">
                <a:effectLst/>
              </a:rPr>
              <a:t>e_n</a:t>
            </a:r>
            <a:r>
              <a:rPr lang="en-US" dirty="0">
                <a:effectLst/>
              </a:rPr>
              <a:t>=</a:t>
            </a:r>
            <a:r>
              <a:rPr lang="en-US" dirty="0" err="1">
                <a:effectLst/>
              </a:rPr>
              <a:t>s_n</a:t>
            </a:r>
            <a:r>
              <a:rPr lang="en-US" dirty="0">
                <a:effectLst/>
              </a:rPr>
              <a:t>-\tilde{</a:t>
            </a:r>
            <a:r>
              <a:rPr lang="en-US" dirty="0" err="1">
                <a:effectLst/>
              </a:rPr>
              <a:t>s_n</a:t>
            </a:r>
            <a:r>
              <a:rPr lang="en-US" dirty="0">
                <a:effectLst/>
              </a:rPr>
              <a:t>} \\</a:t>
            </a:r>
          </a:p>
          <a:p>
            <a:r>
              <a:rPr lang="en-US" dirty="0">
                <a:effectLst/>
              </a:rPr>
              <a:t>&amp;\text{So the error $E$ for the whole segment from } n=0 \text{ to } N-1 \text { is }\\</a:t>
            </a:r>
          </a:p>
          <a:p>
            <a:r>
              <a:rPr lang="en-US" dirty="0">
                <a:effectLst/>
              </a:rPr>
              <a:t>&amp;R=\sum_{n=0}^{n=N-1}\left( </a:t>
            </a:r>
            <a:r>
              <a:rPr lang="en-US" dirty="0" err="1">
                <a:effectLst/>
              </a:rPr>
              <a:t>e_n</a:t>
            </a:r>
            <a:r>
              <a:rPr lang="en-US" dirty="0">
                <a:effectLst/>
              </a:rPr>
              <a:t> \right)^2</a:t>
            </a:r>
          </a:p>
          <a:p>
            <a:r>
              <a:rPr lang="en-US" dirty="0">
                <a:effectLst/>
              </a:rPr>
              <a:t>\end{split}</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89</a:t>
            </a:fld>
            <a:endParaRPr lang="en-US" altLang="zh-TW"/>
          </a:p>
        </p:txBody>
      </p:sp>
    </p:spTree>
    <p:extLst>
      <p:ext uri="{BB962C8B-B14F-4D97-AF65-F5344CB8AC3E}">
        <p14:creationId xmlns:p14="http://schemas.microsoft.com/office/powerpoint/2010/main" val="38874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rPr>
            </a:br>
            <a:endParaRPr lang="en-US" dirty="0">
              <a:effectLst/>
            </a:endParaRPr>
          </a:p>
          <a:p>
            <a:r>
              <a:rPr lang="en-US" dirty="0">
                <a:effectLst/>
              </a:rPr>
              <a:t>\begin{equation}\label{eq3_LPC1}</a:t>
            </a:r>
          </a:p>
          <a:p>
            <a:r>
              <a:rPr lang="en-US" dirty="0">
                <a:effectLst/>
              </a:rPr>
              <a:t>\begin{split}</a:t>
            </a:r>
          </a:p>
          <a:p>
            <a:r>
              <a:rPr lang="en-US" dirty="0">
                <a:effectLst/>
              </a:rPr>
              <a:t>&amp;\text{The predicted value } </a:t>
            </a:r>
            <a:r>
              <a:rPr lang="en-US" dirty="0" err="1">
                <a:effectLst/>
              </a:rPr>
              <a:t>s_n</a:t>
            </a:r>
            <a:r>
              <a:rPr lang="en-US" dirty="0">
                <a:effectLst/>
              </a:rPr>
              <a:t> \text{ is denoted by }\tilde{s}_n\\</a:t>
            </a:r>
          </a:p>
          <a:p>
            <a:r>
              <a:rPr lang="en-US" dirty="0">
                <a:effectLst/>
              </a:rPr>
              <a:t>&amp;\tilde{s}_n=a_1s_{n-1}+a_2s_{n-2}+...+</a:t>
            </a:r>
            <a:r>
              <a:rPr lang="en-US" dirty="0" err="1">
                <a:effectLst/>
              </a:rPr>
              <a:t>a_ps</a:t>
            </a:r>
            <a:r>
              <a:rPr lang="en-US" dirty="0">
                <a:effectLst/>
              </a:rPr>
              <a:t>_{n-p}---(*)\\</a:t>
            </a:r>
          </a:p>
          <a:p>
            <a:r>
              <a:rPr lang="en-US" dirty="0">
                <a:effectLst/>
              </a:rPr>
              <a:t>&amp;\text{predicted error }\\</a:t>
            </a:r>
          </a:p>
          <a:p>
            <a:r>
              <a:rPr lang="en-US" dirty="0">
                <a:effectLst/>
              </a:rPr>
              <a:t>&amp;</a:t>
            </a:r>
            <a:r>
              <a:rPr lang="en-US" dirty="0" err="1">
                <a:effectLst/>
              </a:rPr>
              <a:t>e_n</a:t>
            </a:r>
            <a:r>
              <a:rPr lang="en-US" dirty="0">
                <a:effectLst/>
              </a:rPr>
              <a:t>=</a:t>
            </a:r>
            <a:r>
              <a:rPr lang="en-US" dirty="0" err="1">
                <a:effectLst/>
              </a:rPr>
              <a:t>s_n</a:t>
            </a:r>
            <a:r>
              <a:rPr lang="en-US" dirty="0">
                <a:effectLst/>
              </a:rPr>
              <a:t>-\tilde{s}, \text{from} (*)\\</a:t>
            </a:r>
          </a:p>
          <a:p>
            <a:r>
              <a:rPr lang="en-US" dirty="0">
                <a:effectLst/>
              </a:rPr>
              <a:t>&amp;</a:t>
            </a:r>
            <a:r>
              <a:rPr lang="en-US" dirty="0" err="1">
                <a:effectLst/>
              </a:rPr>
              <a:t>e_n</a:t>
            </a:r>
            <a:r>
              <a:rPr lang="en-US" dirty="0">
                <a:effectLst/>
              </a:rPr>
              <a:t>=</a:t>
            </a:r>
            <a:r>
              <a:rPr lang="en-US" dirty="0" err="1">
                <a:effectLst/>
              </a:rPr>
              <a:t>s_n</a:t>
            </a:r>
            <a:r>
              <a:rPr lang="en-US" dirty="0">
                <a:effectLst/>
              </a:rPr>
              <a:t>-(a_1s_{n-1}+a_2s_{n-2}+...+</a:t>
            </a:r>
            <a:r>
              <a:rPr lang="en-US" dirty="0" err="1">
                <a:effectLst/>
              </a:rPr>
              <a:t>a_ps</a:t>
            </a:r>
            <a:r>
              <a:rPr lang="en-US" dirty="0">
                <a:effectLst/>
              </a:rPr>
              <a:t>_{n-p})\\</a:t>
            </a:r>
          </a:p>
          <a:p>
            <a:r>
              <a:rPr lang="en-US" dirty="0">
                <a:effectLst/>
              </a:rPr>
              <a:t>&amp;</a:t>
            </a:r>
            <a:r>
              <a:rPr lang="en-US" dirty="0" err="1">
                <a:effectLst/>
              </a:rPr>
              <a:t>e_n</a:t>
            </a:r>
            <a:r>
              <a:rPr lang="en-US" dirty="0">
                <a:effectLst/>
              </a:rPr>
              <a:t>=</a:t>
            </a:r>
            <a:r>
              <a:rPr lang="en-US" dirty="0" err="1">
                <a:effectLst/>
              </a:rPr>
              <a:t>s_n</a:t>
            </a:r>
            <a:r>
              <a:rPr lang="en-US" dirty="0">
                <a:effectLst/>
              </a:rPr>
              <a:t>-\sum_{</a:t>
            </a:r>
            <a:r>
              <a:rPr lang="en-US" dirty="0" err="1">
                <a:effectLst/>
              </a:rPr>
              <a:t>i</a:t>
            </a:r>
            <a:r>
              <a:rPr lang="en-US" dirty="0">
                <a:effectLst/>
              </a:rPr>
              <a:t>=1}^{</a:t>
            </a:r>
            <a:r>
              <a:rPr lang="en-US" dirty="0" err="1">
                <a:effectLst/>
              </a:rPr>
              <a:t>i</a:t>
            </a:r>
            <a:r>
              <a:rPr lang="en-US" dirty="0">
                <a:effectLst/>
              </a:rPr>
              <a:t>=p}</a:t>
            </a:r>
            <a:r>
              <a:rPr lang="en-US" dirty="0" err="1">
                <a:effectLst/>
              </a:rPr>
              <a:t>a_is</a:t>
            </a:r>
            <a:r>
              <a:rPr lang="en-US" dirty="0">
                <a:effectLst/>
              </a:rPr>
              <a:t>_{n-</a:t>
            </a:r>
            <a:r>
              <a:rPr lang="en-US" dirty="0" err="1">
                <a:effectLst/>
              </a:rPr>
              <a:t>i</a:t>
            </a:r>
            <a:r>
              <a:rPr lang="en-US" dirty="0">
                <a:effectLst/>
              </a:rPr>
              <a:t>},\\</a:t>
            </a:r>
          </a:p>
          <a:p>
            <a:r>
              <a:rPr lang="en-US" dirty="0">
                <a:effectLst/>
              </a:rPr>
              <a:t>&amp;\text{So the whole frame from n=0 to N-1}\\</a:t>
            </a:r>
          </a:p>
          <a:p>
            <a:r>
              <a:rPr lang="en-US" dirty="0">
                <a:effectLst/>
              </a:rPr>
              <a:t>&amp;E=\sum_{n=1}^{n=N-1}{(</a:t>
            </a:r>
            <a:r>
              <a:rPr lang="en-US" dirty="0" err="1">
                <a:effectLst/>
              </a:rPr>
              <a:t>e_n</a:t>
            </a:r>
            <a:r>
              <a:rPr lang="en-US" dirty="0">
                <a:effectLst/>
              </a:rPr>
              <a:t>)}^2=\sum_{n=1}^{n=N-1}{\left( </a:t>
            </a:r>
            <a:r>
              <a:rPr lang="en-US" dirty="0" err="1">
                <a:effectLst/>
              </a:rPr>
              <a:t>s_n</a:t>
            </a:r>
            <a:r>
              <a:rPr lang="en-US" dirty="0">
                <a:effectLst/>
              </a:rPr>
              <a:t>-\sum_{</a:t>
            </a:r>
            <a:r>
              <a:rPr lang="en-US" dirty="0" err="1">
                <a:effectLst/>
              </a:rPr>
              <a:t>i</a:t>
            </a:r>
            <a:r>
              <a:rPr lang="en-US" dirty="0">
                <a:effectLst/>
              </a:rPr>
              <a:t>=1}^{</a:t>
            </a:r>
            <a:r>
              <a:rPr lang="en-US" dirty="0" err="1">
                <a:effectLst/>
              </a:rPr>
              <a:t>i</a:t>
            </a:r>
            <a:r>
              <a:rPr lang="en-US" dirty="0">
                <a:effectLst/>
              </a:rPr>
              <a:t>=p}</a:t>
            </a:r>
            <a:r>
              <a:rPr lang="en-US" dirty="0" err="1">
                <a:effectLst/>
              </a:rPr>
              <a:t>a_is</a:t>
            </a:r>
            <a:r>
              <a:rPr lang="en-US" dirty="0">
                <a:effectLst/>
              </a:rPr>
              <a:t>_{n-</a:t>
            </a:r>
            <a:r>
              <a:rPr lang="en-US" dirty="0" err="1">
                <a:effectLst/>
              </a:rPr>
              <a:t>i</a:t>
            </a:r>
            <a:r>
              <a:rPr lang="en-US" dirty="0">
                <a:effectLst/>
              </a:rPr>
              <a:t>} \right) }^2\\</a:t>
            </a:r>
          </a:p>
          <a:p>
            <a:r>
              <a:rPr lang="en-US" dirty="0">
                <a:effectLst/>
              </a:rPr>
              <a:t>&amp;\text{To find } a_{</a:t>
            </a:r>
            <a:r>
              <a:rPr lang="en-US" dirty="0" err="1">
                <a:effectLst/>
              </a:rPr>
              <a:t>i</a:t>
            </a:r>
            <a:r>
              <a:rPr lang="en-US" dirty="0">
                <a:effectLst/>
              </a:rPr>
              <a:t>=1,2,...p} \text{ that generate } E_{min}, \text{solve }\</a:t>
            </a:r>
            <a:r>
              <a:rPr lang="en-US" dirty="0" err="1">
                <a:effectLst/>
              </a:rPr>
              <a:t>frac</a:t>
            </a:r>
            <a:r>
              <a:rPr lang="en-US" dirty="0">
                <a:effectLst/>
              </a:rPr>
              <a:t>{\partial E}{\partial </a:t>
            </a:r>
            <a:r>
              <a:rPr lang="en-US" dirty="0" err="1">
                <a:effectLst/>
              </a:rPr>
              <a:t>a_i</a:t>
            </a:r>
            <a:r>
              <a:rPr lang="en-US" dirty="0">
                <a:effectLst/>
              </a:rPr>
              <a:t>}=0 \text{ for all </a:t>
            </a:r>
            <a:r>
              <a:rPr lang="en-US" dirty="0" err="1">
                <a:effectLst/>
              </a:rPr>
              <a:t>i</a:t>
            </a:r>
            <a:r>
              <a:rPr lang="en-US" dirty="0">
                <a:effectLst/>
              </a:rPr>
              <a:t>=1,2,...,p}</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92</a:t>
            </a:fld>
            <a:endParaRPr lang="en-US" altLang="zh-TW"/>
          </a:p>
        </p:txBody>
      </p:sp>
    </p:spTree>
    <p:extLst>
      <p:ext uri="{BB962C8B-B14F-4D97-AF65-F5344CB8AC3E}">
        <p14:creationId xmlns:p14="http://schemas.microsoft.com/office/powerpoint/2010/main" val="375052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\begin{equation}\label{eq3_LPC2}</a:t>
            </a:r>
          </a:p>
          <a:p>
            <a:r>
              <a:rPr lang="en-US" dirty="0">
                <a:effectLst/>
              </a:rPr>
              <a:t>\begin{split}</a:t>
            </a:r>
          </a:p>
          <a:p>
            <a:r>
              <a:rPr lang="en-US" dirty="0">
                <a:effectLst/>
              </a:rPr>
              <a:t>%</a:t>
            </a:r>
          </a:p>
          <a:p>
            <a:r>
              <a:rPr lang="en-US" dirty="0">
                <a:effectLst/>
              </a:rPr>
              <a:t>&amp;\begin{</a:t>
            </a:r>
            <a:r>
              <a:rPr lang="en-US" dirty="0" err="1">
                <a:effectLst/>
              </a:rPr>
              <a:t>bmatrix</a:t>
            </a:r>
            <a:r>
              <a:rPr lang="en-US" dirty="0">
                <a:effectLst/>
              </a:rPr>
              <a:t>}</a:t>
            </a:r>
          </a:p>
          <a:p>
            <a:r>
              <a:rPr lang="en-US" dirty="0">
                <a:effectLst/>
              </a:rPr>
              <a:t>r_0 &amp; r_1 &amp; r_2 &amp; ..., &amp; r_{p-1} \\</a:t>
            </a:r>
          </a:p>
          <a:p>
            <a:r>
              <a:rPr lang="en-US" dirty="0">
                <a:effectLst/>
              </a:rPr>
              <a:t>r_1 &amp; r_0 &amp; r_1 &amp; ..., &amp; r_{p-2} \\</a:t>
            </a:r>
          </a:p>
          <a:p>
            <a:r>
              <a:rPr lang="en-US" dirty="0">
                <a:effectLst/>
              </a:rPr>
              <a:t>r_2 &amp; r_1 &amp; r_0 &amp; ..., &amp; r_{p-3} \\</a:t>
            </a:r>
          </a:p>
          <a:p>
            <a:r>
              <a:rPr lang="en-US" dirty="0">
                <a:effectLst/>
              </a:rPr>
              <a:t>: &amp; : &amp; : &amp; ..., &amp; : \\</a:t>
            </a:r>
          </a:p>
          <a:p>
            <a:r>
              <a:rPr lang="en-US" dirty="0">
                <a:effectLst/>
              </a:rPr>
              <a:t>r_{p-1} &amp; r_{p-2} &amp; r_{p-3} &amp; ..., &amp; r_0 </a:t>
            </a:r>
          </a:p>
          <a:p>
            <a:r>
              <a:rPr lang="en-US" dirty="0">
                <a:effectLst/>
              </a:rPr>
              <a:t>\end{</a:t>
            </a:r>
            <a:r>
              <a:rPr lang="en-US" dirty="0" err="1">
                <a:effectLst/>
              </a:rPr>
              <a:t>bmatrix</a:t>
            </a:r>
            <a:r>
              <a:rPr lang="en-US" dirty="0">
                <a:effectLst/>
              </a:rPr>
              <a:t>}</a:t>
            </a:r>
          </a:p>
          <a:p>
            <a:r>
              <a:rPr lang="en-US" dirty="0">
                <a:effectLst/>
              </a:rPr>
              <a:t>%</a:t>
            </a:r>
          </a:p>
          <a:p>
            <a:r>
              <a:rPr lang="en-US" dirty="0">
                <a:effectLst/>
              </a:rPr>
              <a:t>\begin{</a:t>
            </a:r>
            <a:r>
              <a:rPr lang="en-US" dirty="0" err="1">
                <a:effectLst/>
              </a:rPr>
              <a:t>bmatrix</a:t>
            </a:r>
            <a:r>
              <a:rPr lang="en-US" dirty="0">
                <a:effectLst/>
              </a:rPr>
              <a:t>}</a:t>
            </a:r>
          </a:p>
          <a:p>
            <a:r>
              <a:rPr lang="en-US" dirty="0">
                <a:effectLst/>
              </a:rPr>
              <a:t>a_1\\</a:t>
            </a:r>
          </a:p>
          <a:p>
            <a:r>
              <a:rPr lang="en-US" dirty="0">
                <a:effectLst/>
              </a:rPr>
              <a:t>a_2\\</a:t>
            </a:r>
          </a:p>
          <a:p>
            <a:r>
              <a:rPr lang="en-US" dirty="0">
                <a:effectLst/>
              </a:rPr>
              <a:t>a_3\\</a:t>
            </a:r>
          </a:p>
          <a:p>
            <a:r>
              <a:rPr lang="en-US" dirty="0">
                <a:effectLst/>
              </a:rPr>
              <a:t>:\\</a:t>
            </a:r>
          </a:p>
          <a:p>
            <a:r>
              <a:rPr lang="en-US" dirty="0">
                <a:effectLst/>
              </a:rPr>
              <a:t>a_{p}</a:t>
            </a:r>
          </a:p>
          <a:p>
            <a:r>
              <a:rPr lang="en-US" dirty="0">
                <a:effectLst/>
              </a:rPr>
              <a:t>\end{</a:t>
            </a:r>
            <a:r>
              <a:rPr lang="en-US" dirty="0" err="1">
                <a:effectLst/>
              </a:rPr>
              <a:t>bmatrix</a:t>
            </a:r>
            <a:r>
              <a:rPr lang="en-US" dirty="0">
                <a:effectLst/>
              </a:rPr>
              <a:t>}=</a:t>
            </a:r>
          </a:p>
          <a:p>
            <a:r>
              <a:rPr lang="en-US" dirty="0">
                <a:effectLst/>
              </a:rPr>
              <a:t>%</a:t>
            </a:r>
          </a:p>
          <a:p>
            <a:r>
              <a:rPr lang="en-US" dirty="0">
                <a:effectLst/>
              </a:rPr>
              <a:t>\begin{</a:t>
            </a:r>
            <a:r>
              <a:rPr lang="en-US" dirty="0" err="1">
                <a:effectLst/>
              </a:rPr>
              <a:t>bmatrix</a:t>
            </a:r>
            <a:r>
              <a:rPr lang="en-US" dirty="0">
                <a:effectLst/>
              </a:rPr>
              <a:t>}</a:t>
            </a:r>
          </a:p>
          <a:p>
            <a:r>
              <a:rPr lang="en-US" dirty="0">
                <a:effectLst/>
              </a:rPr>
              <a:t>r_1\\</a:t>
            </a:r>
          </a:p>
          <a:p>
            <a:r>
              <a:rPr lang="en-US" dirty="0">
                <a:effectLst/>
              </a:rPr>
              <a:t>r_2\\</a:t>
            </a:r>
          </a:p>
          <a:p>
            <a:r>
              <a:rPr lang="en-US" dirty="0">
                <a:effectLst/>
              </a:rPr>
              <a:t>r_3\\</a:t>
            </a:r>
          </a:p>
          <a:p>
            <a:r>
              <a:rPr lang="en-US" dirty="0">
                <a:effectLst/>
              </a:rPr>
              <a:t>:\\</a:t>
            </a:r>
          </a:p>
          <a:p>
            <a:r>
              <a:rPr lang="en-US" dirty="0">
                <a:effectLst/>
              </a:rPr>
              <a:t>r_{p}</a:t>
            </a:r>
          </a:p>
          <a:p>
            <a:r>
              <a:rPr lang="en-US" dirty="0">
                <a:effectLst/>
              </a:rPr>
              <a:t>\end{</a:t>
            </a:r>
            <a:r>
              <a:rPr lang="en-US" dirty="0" err="1">
                <a:effectLst/>
              </a:rPr>
              <a:t>bmatrix</a:t>
            </a:r>
            <a:r>
              <a:rPr lang="en-US" dirty="0">
                <a:effectLst/>
              </a:rPr>
              <a:t>}-----(**)\\</a:t>
            </a:r>
          </a:p>
          <a:p>
            <a:r>
              <a:rPr lang="en-US" dirty="0">
                <a:effectLst/>
              </a:rPr>
              <a:t>&amp;\text{where } r_0=\sum_{n=0}^{n=N-1-0}(</a:t>
            </a:r>
            <a:r>
              <a:rPr lang="en-US" dirty="0" err="1">
                <a:effectLst/>
              </a:rPr>
              <a:t>s_n</a:t>
            </a:r>
            <a:r>
              <a:rPr lang="en-US" dirty="0">
                <a:effectLst/>
              </a:rPr>
              <a:t> \</a:t>
            </a:r>
            <a:r>
              <a:rPr lang="en-US" dirty="0" err="1">
                <a:effectLst/>
              </a:rPr>
              <a:t>cdot</a:t>
            </a:r>
            <a:r>
              <a:rPr lang="en-US" dirty="0">
                <a:effectLst/>
              </a:rPr>
              <a:t> </a:t>
            </a:r>
            <a:r>
              <a:rPr lang="en-US" dirty="0" err="1">
                <a:effectLst/>
              </a:rPr>
              <a:t>s_n</a:t>
            </a:r>
            <a:r>
              <a:rPr lang="en-US" dirty="0">
                <a:effectLst/>
              </a:rPr>
              <a:t>), </a:t>
            </a:r>
            <a:r>
              <a:rPr lang="en-US" dirty="0" err="1">
                <a:effectLst/>
              </a:rPr>
              <a:t>r_i</a:t>
            </a:r>
            <a:r>
              <a:rPr lang="en-US" dirty="0">
                <a:effectLst/>
              </a:rPr>
              <a:t>=\sum_{n=0}^{n=N-1-i}(</a:t>
            </a:r>
            <a:r>
              <a:rPr lang="en-US" dirty="0" err="1">
                <a:effectLst/>
              </a:rPr>
              <a:t>s_n</a:t>
            </a:r>
            <a:r>
              <a:rPr lang="en-US" dirty="0">
                <a:effectLst/>
              </a:rPr>
              <a:t> \</a:t>
            </a:r>
            <a:r>
              <a:rPr lang="en-US" dirty="0" err="1">
                <a:effectLst/>
              </a:rPr>
              <a:t>cdot</a:t>
            </a:r>
            <a:r>
              <a:rPr lang="en-US" dirty="0">
                <a:effectLst/>
              </a:rPr>
              <a:t> s_{</a:t>
            </a:r>
            <a:r>
              <a:rPr lang="en-US" dirty="0" err="1">
                <a:effectLst/>
              </a:rPr>
              <a:t>n+i</a:t>
            </a:r>
            <a:r>
              <a:rPr lang="en-US" dirty="0">
                <a:effectLst/>
              </a:rPr>
              <a:t>})=\text{ auto-correlation function } \\</a:t>
            </a:r>
          </a:p>
          <a:p>
            <a:r>
              <a:rPr lang="en-US" dirty="0">
                <a:effectLst/>
              </a:rPr>
              <a:t>\end{split}</a:t>
            </a:r>
          </a:p>
          <a:p>
            <a:r>
              <a:rPr lang="en-US" dirty="0">
                <a:effectLst/>
              </a:rPr>
              <a:t>\end{equation}\\</a:t>
            </a:r>
          </a:p>
          <a:p>
            <a:r>
              <a:rPr lang="en-US" dirty="0">
                <a:effectLst/>
              </a:rPr>
              <a:t>If we know $r_0,r_1,r_2,...,</a:t>
            </a:r>
            <a:r>
              <a:rPr lang="en-US" dirty="0" err="1">
                <a:effectLst/>
              </a:rPr>
              <a:t>r_p</a:t>
            </a:r>
            <a:r>
              <a:rPr lang="en-US" dirty="0">
                <a:effectLst/>
              </a:rPr>
              <a:t>$, we can find out $a_1,a_2,a_3,...,</a:t>
            </a:r>
            <a:r>
              <a:rPr lang="en-US" dirty="0" err="1">
                <a:effectLst/>
              </a:rPr>
              <a:t>a_p</a:t>
            </a:r>
            <a:r>
              <a:rPr lang="en-US" dirty="0">
                <a:effectLst/>
              </a:rPr>
              <a:t>$ by the set of equation in (**). See \cite{</a:t>
            </a:r>
            <a:r>
              <a:rPr lang="en-US" dirty="0" err="1">
                <a:effectLst/>
              </a:rPr>
              <a:t>LPC_wiki</a:t>
            </a:r>
            <a:r>
              <a:rPr lang="en-US" dirty="0">
                <a:effectLst/>
              </a:rPr>
              <a:t>} for more information.</a:t>
            </a:r>
          </a:p>
          <a:p>
            <a:br>
              <a:rPr lang="en-US" dirty="0">
                <a:effectLst/>
              </a:rPr>
            </a:br>
            <a:endParaRPr lang="en-US" dirty="0">
              <a:effectLst/>
            </a:endParaRPr>
          </a:p>
          <a:p>
            <a:br>
              <a:rPr lang="en-US" dirty="0">
                <a:effectLst/>
              </a:rPr>
            </a:b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93</a:t>
            </a:fld>
            <a:endParaRPr lang="en-US" altLang="zh-TW"/>
          </a:p>
        </p:txBody>
      </p:sp>
    </p:spTree>
    <p:extLst>
      <p:ext uri="{BB962C8B-B14F-4D97-AF65-F5344CB8AC3E}">
        <p14:creationId xmlns:p14="http://schemas.microsoft.com/office/powerpoint/2010/main" val="154294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\begin{equation}\label{eq3_LPC3}</a:t>
            </a:r>
          </a:p>
          <a:p>
            <a:r>
              <a:rPr lang="en-US" dirty="0">
                <a:effectLst/>
              </a:rPr>
              <a:t>\begin{split}</a:t>
            </a:r>
          </a:p>
          <a:p>
            <a:r>
              <a:rPr lang="en-US" dirty="0">
                <a:effectLst/>
              </a:rPr>
              <a:t>&amp;r_0=s_0 </a:t>
            </a:r>
            <a:r>
              <a:rPr lang="en-US" dirty="0" err="1">
                <a:effectLst/>
              </a:rPr>
              <a:t>s_0</a:t>
            </a:r>
            <a:r>
              <a:rPr lang="en-US" dirty="0">
                <a:effectLst/>
              </a:rPr>
              <a:t> + s_1 </a:t>
            </a:r>
            <a:r>
              <a:rPr lang="en-US" dirty="0" err="1">
                <a:effectLst/>
              </a:rPr>
              <a:t>s_1</a:t>
            </a:r>
            <a:r>
              <a:rPr lang="en-US" dirty="0">
                <a:effectLst/>
              </a:rPr>
              <a:t> +s_2 </a:t>
            </a:r>
            <a:r>
              <a:rPr lang="en-US" dirty="0" err="1">
                <a:effectLst/>
              </a:rPr>
              <a:t>s_2</a:t>
            </a:r>
            <a:r>
              <a:rPr lang="en-US" dirty="0">
                <a:effectLst/>
              </a:rPr>
              <a:t> +s_3 </a:t>
            </a:r>
            <a:r>
              <a:rPr lang="en-US" dirty="0" err="1">
                <a:effectLst/>
              </a:rPr>
              <a:t>s_3</a:t>
            </a:r>
            <a:r>
              <a:rPr lang="en-US" dirty="0">
                <a:effectLst/>
              </a:rPr>
              <a:t> +s_4 </a:t>
            </a:r>
            <a:r>
              <a:rPr lang="en-US" dirty="0" err="1">
                <a:effectLst/>
              </a:rPr>
              <a:t>s_4</a:t>
            </a:r>
            <a:r>
              <a:rPr lang="en-US" dirty="0">
                <a:effectLst/>
              </a:rPr>
              <a:t> +...+s_{511} s_{511}\\</a:t>
            </a:r>
          </a:p>
          <a:p>
            <a:r>
              <a:rPr lang="en-US" dirty="0">
                <a:effectLst/>
              </a:rPr>
              <a:t>&amp;r_1=s_0 s_1 + s_1 s_2 +s_2 s_3 +s_3 s_4 +s_4 s_5 +...+s_{510} s_{511}\\</a:t>
            </a:r>
          </a:p>
          <a:p>
            <a:r>
              <a:rPr lang="en-US" dirty="0">
                <a:effectLst/>
              </a:rPr>
              <a:t>&amp;r_2=s_0 s_2 + s_1 s_3 +s_2 s_4 +s_3 s_5 +s_4 s_6 +...+s_{509} s_{511}\\</a:t>
            </a:r>
          </a:p>
          <a:p>
            <a:r>
              <a:rPr lang="en-US" dirty="0">
                <a:effectLst/>
              </a:rPr>
              <a:t>&amp;r_3=s_0 s_3 + s_1 s_4 +s_2 s_5 +s_3 s_6 +s_4 s_7 +...+s_{508} s_{511}\\</a:t>
            </a:r>
          </a:p>
          <a:p>
            <a:r>
              <a:rPr lang="en-US" dirty="0">
                <a:effectLst/>
              </a:rPr>
              <a:t>:\\</a:t>
            </a:r>
          </a:p>
          <a:p>
            <a:r>
              <a:rPr lang="en-US" dirty="0">
                <a:effectLst/>
              </a:rPr>
              <a:t>&amp;r_7=s_0 s_7 + s_1 s_8 +s_2 s_9 +s_3 s_{10} +s_4 s_{11} +...+s_{504} s_{511}\\</a:t>
            </a:r>
          </a:p>
          <a:p>
            <a:r>
              <a:rPr lang="en-US" dirty="0">
                <a:effectLst/>
              </a:rPr>
              <a:t>&amp;r_8=s_0 s_8 + s_1 s_9 +s_2 s_{10} +s_3 s_{11} +s_4 s_{12} +...+s_{503} s_{511}\\</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95</a:t>
            </a:fld>
            <a:endParaRPr lang="en-US" altLang="zh-TW"/>
          </a:p>
        </p:txBody>
      </p:sp>
    </p:spTree>
    <p:extLst>
      <p:ext uri="{BB962C8B-B14F-4D97-AF65-F5344CB8AC3E}">
        <p14:creationId xmlns:p14="http://schemas.microsoft.com/office/powerpoint/2010/main" val="637956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%%MMMMMMMMMMMMMMMMMMMMMMMMMMMMMMMMMMMMMMMM</a:t>
            </a:r>
          </a:p>
          <a:p>
            <a:r>
              <a:rPr lang="en-US" dirty="0">
                <a:effectLst/>
              </a:rPr>
              <a:t>\section*{program segment for auto-correlation}</a:t>
            </a:r>
          </a:p>
          <a:p>
            <a:r>
              <a:rPr lang="en-US" dirty="0">
                <a:effectLst/>
              </a:rPr>
              <a:t>\begin{</a:t>
            </a:r>
            <a:r>
              <a:rPr lang="en-US" dirty="0" err="1">
                <a:effectLst/>
              </a:rPr>
              <a:t>lstlisting</a:t>
            </a:r>
            <a:r>
              <a:rPr lang="en-US" dirty="0">
                <a:effectLst/>
              </a:rPr>
              <a:t>} </a:t>
            </a:r>
          </a:p>
          <a:p>
            <a:r>
              <a:rPr lang="en-US" dirty="0">
                <a:effectLst/>
              </a:rPr>
              <a:t>WINDOW=size of the frame; auto\_</a:t>
            </a:r>
            <a:r>
              <a:rPr lang="en-US" dirty="0" err="1">
                <a:effectLst/>
              </a:rPr>
              <a:t>coeff</a:t>
            </a:r>
            <a:r>
              <a:rPr lang="en-US" dirty="0">
                <a:effectLst/>
              </a:rPr>
              <a:t>=autocorrelation matrix; sig =input</a:t>
            </a:r>
          </a:p>
          <a:p>
            <a:r>
              <a:rPr lang="en-US" dirty="0">
                <a:effectLst/>
              </a:rPr>
              <a:t>ORDER=</a:t>
            </a:r>
            <a:r>
              <a:rPr lang="en-US" dirty="0" err="1">
                <a:effectLst/>
              </a:rPr>
              <a:t>lpc</a:t>
            </a:r>
            <a:r>
              <a:rPr lang="en-US" dirty="0">
                <a:effectLst/>
              </a:rPr>
              <a:t>\_order</a:t>
            </a:r>
          </a:p>
          <a:p>
            <a:r>
              <a:rPr lang="en-US" dirty="0">
                <a:effectLst/>
              </a:rPr>
              <a:t>void autocorrelation(float *sig, float *auto\_</a:t>
            </a:r>
            <a:r>
              <a:rPr lang="en-US" dirty="0" err="1">
                <a:effectLst/>
              </a:rPr>
              <a:t>coeff</a:t>
            </a:r>
            <a:r>
              <a:rPr lang="en-US" dirty="0">
                <a:effectLst/>
              </a:rPr>
              <a:t>}</a:t>
            </a:r>
          </a:p>
          <a:p>
            <a:r>
              <a:rPr lang="en-US" dirty="0">
                <a:effectLst/>
              </a:rPr>
              <a:t>{</a:t>
            </a:r>
            <a:r>
              <a:rPr lang="en-US" dirty="0" err="1">
                <a:effectLst/>
              </a:rPr>
              <a:t>int</a:t>
            </a:r>
            <a:r>
              <a:rPr lang="en-US" dirty="0">
                <a:effectLst/>
              </a:rPr>
              <a:t> </a:t>
            </a:r>
            <a:r>
              <a:rPr lang="en-US" dirty="0" err="1">
                <a:effectLst/>
              </a:rPr>
              <a:t>i,j</a:t>
            </a:r>
            <a:r>
              <a:rPr lang="en-US" dirty="0">
                <a:effectLst/>
              </a:rPr>
              <a:t>;</a:t>
            </a:r>
          </a:p>
          <a:p>
            <a:r>
              <a:rPr lang="en-US" dirty="0">
                <a:effectLst/>
              </a:rPr>
              <a:t>for (</a:t>
            </a:r>
            <a:r>
              <a:rPr lang="en-US" dirty="0" err="1">
                <a:effectLst/>
              </a:rPr>
              <a:t>i</a:t>
            </a:r>
            <a:r>
              <a:rPr lang="en-US" dirty="0">
                <a:effectLst/>
              </a:rPr>
              <a:t>=0;i&lt;=</a:t>
            </a:r>
            <a:r>
              <a:rPr lang="en-US" dirty="0" err="1">
                <a:effectLst/>
              </a:rPr>
              <a:t>ORDER;i</a:t>
            </a:r>
            <a:r>
              <a:rPr lang="en-US" dirty="0">
                <a:effectLst/>
              </a:rPr>
              <a:t>++)</a:t>
            </a:r>
          </a:p>
          <a:p>
            <a:r>
              <a:rPr lang="en-US" dirty="0">
                <a:effectLst/>
              </a:rPr>
              <a:t>auto\_</a:t>
            </a:r>
            <a:r>
              <a:rPr lang="en-US" dirty="0" err="1">
                <a:effectLst/>
              </a:rPr>
              <a:t>coeff</a:t>
            </a:r>
            <a:r>
              <a:rPr lang="en-US" dirty="0">
                <a:effectLst/>
              </a:rPr>
              <a:t>[</a:t>
            </a:r>
            <a:r>
              <a:rPr lang="en-US" dirty="0" err="1">
                <a:effectLst/>
              </a:rPr>
              <a:t>i</a:t>
            </a:r>
            <a:r>
              <a:rPr lang="en-US" dirty="0">
                <a:effectLst/>
              </a:rPr>
              <a:t>]=0.0;</a:t>
            </a:r>
          </a:p>
          <a:p>
            <a:r>
              <a:rPr lang="en-US" dirty="0">
                <a:effectLst/>
              </a:rPr>
              <a:t>for(j=</a:t>
            </a:r>
            <a:r>
              <a:rPr lang="en-US" dirty="0" err="1">
                <a:effectLst/>
              </a:rPr>
              <a:t>i;j</a:t>
            </a:r>
            <a:r>
              <a:rPr lang="en-US" dirty="0">
                <a:effectLst/>
              </a:rPr>
              <a:t>&lt;</a:t>
            </a:r>
            <a:r>
              <a:rPr lang="en-US" dirty="0" err="1">
                <a:effectLst/>
              </a:rPr>
              <a:t>WINDOW;j</a:t>
            </a:r>
            <a:r>
              <a:rPr lang="en-US" dirty="0">
                <a:effectLst/>
              </a:rPr>
              <a:t>++)</a:t>
            </a:r>
          </a:p>
          <a:p>
            <a:r>
              <a:rPr lang="en-US" dirty="0" err="1">
                <a:effectLst/>
              </a:rPr>
              <a:t>auto_coeff</a:t>
            </a:r>
            <a:r>
              <a:rPr lang="en-US" dirty="0">
                <a:effectLst/>
              </a:rPr>
              <a:t>[</a:t>
            </a:r>
            <a:r>
              <a:rPr lang="en-US" dirty="0" err="1">
                <a:effectLst/>
              </a:rPr>
              <a:t>i</a:t>
            </a:r>
            <a:r>
              <a:rPr lang="en-US" dirty="0">
                <a:effectLst/>
              </a:rPr>
              <a:t>]+=sig[j]*sig[j-</a:t>
            </a:r>
            <a:r>
              <a:rPr lang="en-US" dirty="0" err="1">
                <a:effectLst/>
              </a:rPr>
              <a:t>i</a:t>
            </a:r>
            <a:r>
              <a:rPr lang="en-US" dirty="0">
                <a:effectLst/>
              </a:rPr>
              <a:t>];</a:t>
            </a:r>
          </a:p>
          <a:p>
            <a:r>
              <a:rPr lang="en-US" dirty="0">
                <a:effectLst/>
              </a:rPr>
              <a:t>}</a:t>
            </a:r>
          </a:p>
          <a:p>
            <a:r>
              <a:rPr lang="en-US" dirty="0">
                <a:effectLst/>
              </a:rPr>
              <a:t>}</a:t>
            </a:r>
          </a:p>
          <a:p>
            <a:r>
              <a:rPr lang="en-US" dirty="0">
                <a:effectLst/>
              </a:rPr>
              <a:t>\end{</a:t>
            </a:r>
            <a:r>
              <a:rPr lang="en-US" dirty="0" err="1">
                <a:effectLst/>
              </a:rPr>
              <a:t>lstlisting</a:t>
            </a:r>
            <a:r>
              <a:rPr lang="en-US" dirty="0">
                <a:effectLst/>
              </a:rPr>
              <a:t>} </a:t>
            </a:r>
          </a:p>
          <a:p>
            <a:r>
              <a:rPr lang="en-US" dirty="0">
                <a:effectLst/>
              </a:rPr>
              <a:t>%%MMMMMMMMMMMMMMMMMMMMMMMMMMMMMMMMMMMMMMMM</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96</a:t>
            </a:fld>
            <a:endParaRPr lang="en-US" altLang="zh-TW"/>
          </a:p>
        </p:txBody>
      </p:sp>
    </p:spTree>
    <p:extLst>
      <p:ext uri="{BB962C8B-B14F-4D97-AF65-F5344CB8AC3E}">
        <p14:creationId xmlns:p14="http://schemas.microsoft.com/office/powerpoint/2010/main" val="3881045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\begin{equation}\label{eq3_FOURIER}</a:t>
            </a:r>
          </a:p>
          <a:p>
            <a:r>
              <a:rPr lang="en-US" dirty="0">
                <a:effectLst/>
              </a:rPr>
              <a:t>\begin{split}</a:t>
            </a:r>
          </a:p>
          <a:p>
            <a:r>
              <a:rPr lang="en-US" dirty="0">
                <a:effectLst/>
              </a:rPr>
              <a:t>&amp;</a:t>
            </a:r>
            <a:r>
              <a:rPr lang="en-US" dirty="0" err="1">
                <a:effectLst/>
              </a:rPr>
              <a:t>X_m</a:t>
            </a:r>
            <a:r>
              <a:rPr lang="en-US" dirty="0">
                <a:effectLst/>
              </a:rPr>
              <a:t>=\sum_{k=0}^{N-1}</a:t>
            </a:r>
            <a:r>
              <a:rPr lang="en-US" dirty="0" err="1">
                <a:effectLst/>
              </a:rPr>
              <a:t>s_k</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m}{N}}=\sum_{k=0}^{N-1} </a:t>
            </a:r>
            <a:r>
              <a:rPr lang="en-US" dirty="0" err="1">
                <a:effectLst/>
              </a:rPr>
              <a:t>s_k</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a:t>
            </a:r>
          </a:p>
          <a:p>
            <a:r>
              <a:rPr lang="en-US" dirty="0">
                <a:effectLst/>
              </a:rPr>
              <a:t>&amp;</a:t>
            </a:r>
            <a:r>
              <a:rPr lang="en-US" dirty="0" err="1">
                <a:effectLst/>
              </a:rPr>
              <a:t>s_m</a:t>
            </a:r>
            <a:r>
              <a:rPr lang="en-US" dirty="0">
                <a:effectLst/>
              </a:rPr>
              <a:t>=\</a:t>
            </a:r>
            <a:r>
              <a:rPr lang="en-US" dirty="0" err="1">
                <a:effectLst/>
              </a:rPr>
              <a:t>frac</a:t>
            </a:r>
            <a:r>
              <a:rPr lang="en-US" dirty="0">
                <a:effectLst/>
              </a:rPr>
              <a:t>{1}{N} \sum_{k=0}^{N-1}</a:t>
            </a:r>
            <a:r>
              <a:rPr lang="en-US" dirty="0" err="1">
                <a:effectLst/>
              </a:rPr>
              <a:t>X_m</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a:t>
            </a:r>
            <a:r>
              <a:rPr lang="en-US" dirty="0" err="1">
                <a:effectLst/>
              </a:rPr>
              <a:t>frac</a:t>
            </a:r>
            <a:r>
              <a:rPr lang="en-US" dirty="0">
                <a:effectLst/>
              </a:rPr>
              <a:t>{1}{N} \sum_{k=0}^{N-1} </a:t>
            </a:r>
            <a:r>
              <a:rPr lang="en-US" dirty="0" err="1">
                <a:effectLst/>
              </a:rPr>
              <a:t>X_m</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\end{split}</a:t>
            </a:r>
          </a:p>
          <a:p>
            <a:r>
              <a:rPr lang="en-US" dirty="0">
                <a:effectLst/>
              </a:rPr>
              <a:t>\end{equation}Where,\\</a:t>
            </a:r>
          </a:p>
          <a:p>
            <a:r>
              <a:rPr lang="en-US" dirty="0">
                <a:effectLst/>
              </a:rPr>
              <a:t>$N$=number of time samples\\</a:t>
            </a:r>
          </a:p>
          <a:p>
            <a:r>
              <a:rPr lang="en-US" dirty="0">
                <a:effectLst/>
              </a:rPr>
              <a:t>$k$=time index of the current sample , it is from 0 to $N-1$\\</a:t>
            </a:r>
          </a:p>
          <a:p>
            <a:r>
              <a:rPr lang="en-US" dirty="0">
                <a:effectLst/>
              </a:rPr>
              <a:t>$</a:t>
            </a:r>
            <a:r>
              <a:rPr lang="en-US" dirty="0" err="1">
                <a:effectLst/>
              </a:rPr>
              <a:t>s_k</a:t>
            </a:r>
            <a:r>
              <a:rPr lang="en-US" dirty="0">
                <a:effectLst/>
              </a:rPr>
              <a:t>$=value of the signal sample at time $k$\\</a:t>
            </a:r>
          </a:p>
          <a:p>
            <a:r>
              <a:rPr lang="en-US" dirty="0">
                <a:effectLst/>
              </a:rPr>
              <a:t>$m$=frequency index (from 0 Hz to $N-1$ Hz)\\</a:t>
            </a:r>
          </a:p>
          <a:p>
            <a:r>
              <a:rPr lang="en-US" dirty="0">
                <a:effectLst/>
              </a:rPr>
              <a:t>$</a:t>
            </a:r>
            <a:r>
              <a:rPr lang="en-US" dirty="0" err="1">
                <a:effectLst/>
              </a:rPr>
              <a:t>X_m</a:t>
            </a:r>
            <a:r>
              <a:rPr lang="en-US" dirty="0">
                <a:effectLst/>
              </a:rPr>
              <a:t>$= amount of frequency m in the signal of all </a:t>
            </a:r>
            <a:r>
              <a:rPr lang="en-US" dirty="0" err="1">
                <a:effectLst/>
              </a:rPr>
              <a:t>s$_k</a:t>
            </a:r>
            <a:r>
              <a:rPr lang="en-US" dirty="0">
                <a:effectLst/>
              </a:rPr>
              <a:t>$</a:t>
            </a:r>
          </a:p>
          <a:p>
            <a:br>
              <a:rPr lang="en-US" dirty="0">
                <a:effectLst/>
              </a:rPr>
            </a:br>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103</a:t>
            </a:fld>
            <a:endParaRPr lang="en-US" altLang="zh-TW"/>
          </a:p>
        </p:txBody>
      </p:sp>
    </p:spTree>
    <p:extLst>
      <p:ext uri="{BB962C8B-B14F-4D97-AF65-F5344CB8AC3E}">
        <p14:creationId xmlns:p14="http://schemas.microsoft.com/office/powerpoint/2010/main" val="1596337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105</a:t>
            </a:fld>
            <a:endParaRPr lang="en-US" altLang="zh-TW"/>
          </a:p>
        </p:txBody>
      </p:sp>
    </p:spTree>
    <p:extLst>
      <p:ext uri="{BB962C8B-B14F-4D97-AF65-F5344CB8AC3E}">
        <p14:creationId xmlns:p14="http://schemas.microsoft.com/office/powerpoint/2010/main" val="137773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114</a:t>
            </a:fld>
            <a:endParaRPr lang="en-US" altLang="zh-TW"/>
          </a:p>
        </p:txBody>
      </p:sp>
    </p:spTree>
    <p:extLst>
      <p:ext uri="{BB962C8B-B14F-4D97-AF65-F5344CB8AC3E}">
        <p14:creationId xmlns:p14="http://schemas.microsoft.com/office/powerpoint/2010/main" val="344541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Dr. K.H. Wong, Introduction  to Speech Processing </a:t>
            </a:r>
            <a:endParaRPr lang="en-US" altLang="zh-TW">
              <a:latin typeface="Times New Roman" pitchFamily="18" charset="0"/>
            </a:endParaRPr>
          </a:p>
        </p:txBody>
      </p:sp>
      <p:sp>
        <p:nvSpPr>
          <p:cNvPr id="35843" name="Rectangle 6"/>
          <p:cNvSpPr>
            <a:spLocks noGrp="1" noChangeArrowheads="1"/>
          </p:cNvSpPr>
          <p:nvPr>
            <p:ph type="ftr" sz="quarter" idx="4"/>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V.74d</a:t>
            </a:r>
            <a:endParaRPr lang="en-US" altLang="zh-TW">
              <a:latin typeface="Times New Roman" pitchFamily="18" charset="0"/>
            </a:endParaRPr>
          </a:p>
        </p:txBody>
      </p:sp>
      <p:sp>
        <p:nvSpPr>
          <p:cNvPr id="35844" name="Rectangle 7"/>
          <p:cNvSpPr>
            <a:spLocks noGrp="1" noChangeArrowheads="1"/>
          </p:cNvSpPr>
          <p:nvPr>
            <p:ph type="sldNum" sz="quarter" idx="5"/>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fld id="{5557FB0C-D33C-4CD9-B218-1D877079C54E}" type="slidenum">
              <a:rPr lang="zh-TW" altLang="en-US">
                <a:latin typeface="Times New Roman" pitchFamily="18" charset="0"/>
              </a:rPr>
              <a:pPr/>
              <a:t>12</a:t>
            </a:fld>
            <a:endParaRPr lang="en-US" altLang="zh-TW">
              <a:latin typeface="Times New Roman" pitchFamily="18" charset="0"/>
            </a:endParaRP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p:spPr>
        <p:txBody>
          <a:bodyPr/>
          <a:lstStyle/>
          <a:p>
            <a:endParaRPr lang="zh-TW" altLang="en-US">
              <a:ea typeface="新細明體" pitchFamily="18" charset="-120"/>
            </a:endParaRPr>
          </a:p>
        </p:txBody>
      </p:sp>
    </p:spTree>
    <p:extLst>
      <p:ext uri="{BB962C8B-B14F-4D97-AF65-F5344CB8AC3E}">
        <p14:creationId xmlns:p14="http://schemas.microsoft.com/office/powerpoint/2010/main" val="3717512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D1975AF6-FFC5-4FD6-B7AB-01811B094F13}" type="slidenum">
              <a:rPr lang="zh-TW" altLang="en-US" smtClean="0"/>
              <a:pPr>
                <a:defRPr/>
              </a:pPr>
              <a:t>117</a:t>
            </a:fld>
            <a:endParaRPr lang="en-US" altLang="zh-TW"/>
          </a:p>
        </p:txBody>
      </p:sp>
    </p:spTree>
    <p:extLst>
      <p:ext uri="{BB962C8B-B14F-4D97-AF65-F5344CB8AC3E}">
        <p14:creationId xmlns:p14="http://schemas.microsoft.com/office/powerpoint/2010/main" val="64845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712788" y="755650"/>
            <a:ext cx="5345112" cy="3703638"/>
          </a:xfrm>
          <a:ln/>
        </p:spPr>
      </p:sp>
      <p:sp>
        <p:nvSpPr>
          <p:cNvPr id="28675" name="Notes Placeholder 2"/>
          <p:cNvSpPr>
            <a:spLocks noGrp="1"/>
          </p:cNvSpPr>
          <p:nvPr>
            <p:ph type="body" idx="1"/>
          </p:nvPr>
        </p:nvSpPr>
        <p:spPr>
          <a:noFill/>
        </p:spPr>
        <p:txBody>
          <a:bodyPr/>
          <a:lstStyle/>
          <a:p>
            <a:endParaRPr lang="en-US" altLang="en-US">
              <a:ea typeface="新細明體" pitchFamily="18" charset="-120"/>
            </a:endParaRPr>
          </a:p>
        </p:txBody>
      </p:sp>
      <p:sp>
        <p:nvSpPr>
          <p:cNvPr id="28676" name="Header Placeholder 3"/>
          <p:cNvSpPr>
            <a:spLocks noGrp="1"/>
          </p:cNvSpPr>
          <p:nvPr>
            <p:ph type="hdr" sz="quarter"/>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Dr. K.H. Wong, Introduction  to Speech Processing </a:t>
            </a:r>
            <a:endParaRPr lang="en-US" altLang="zh-TW">
              <a:latin typeface="Times New Roman" pitchFamily="18" charset="0"/>
            </a:endParaRPr>
          </a:p>
        </p:txBody>
      </p:sp>
      <p:sp>
        <p:nvSpPr>
          <p:cNvPr id="28677" name="Footer Placeholder 4"/>
          <p:cNvSpPr>
            <a:spLocks noGrp="1"/>
          </p:cNvSpPr>
          <p:nvPr>
            <p:ph type="ftr" sz="quarter" idx="4"/>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V.74d</a:t>
            </a:r>
            <a:endParaRPr lang="en-US" altLang="zh-TW">
              <a:latin typeface="Times New Roman" pitchFamily="18" charset="0"/>
            </a:endParaRPr>
          </a:p>
        </p:txBody>
      </p:sp>
      <p:sp>
        <p:nvSpPr>
          <p:cNvPr id="28678" name="Slide Number Placeholder 5"/>
          <p:cNvSpPr>
            <a:spLocks noGrp="1"/>
          </p:cNvSpPr>
          <p:nvPr>
            <p:ph type="sldNum" sz="quarter" idx="5"/>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fld id="{2E2C906C-6295-4D2D-AA29-B40D32D557C6}" type="slidenum">
              <a:rPr lang="zh-TW" altLang="en-US">
                <a:latin typeface="Times New Roman" pitchFamily="18" charset="0"/>
              </a:rPr>
              <a:pPr/>
              <a:t>135</a:t>
            </a:fld>
            <a:endParaRPr lang="en-US" altLang="zh-TW">
              <a:latin typeface="Times New Roman" pitchFamily="18" charset="0"/>
            </a:endParaRPr>
          </a:p>
        </p:txBody>
      </p:sp>
    </p:spTree>
    <p:extLst>
      <p:ext uri="{BB962C8B-B14F-4D97-AF65-F5344CB8AC3E}">
        <p14:creationId xmlns:p14="http://schemas.microsoft.com/office/powerpoint/2010/main" val="2039952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740FA9F0-80A9-4E75-9165-36FDC103C19E}" type="slidenum">
              <a:rPr lang="zh-TW" altLang="en-US" smtClean="0"/>
              <a:pPr/>
              <a:t>148</a:t>
            </a:fld>
            <a:endParaRPr lang="en-US" altLang="zh-TW"/>
          </a:p>
        </p:txBody>
      </p:sp>
    </p:spTree>
    <p:extLst>
      <p:ext uri="{BB962C8B-B14F-4D97-AF65-F5344CB8AC3E}">
        <p14:creationId xmlns:p14="http://schemas.microsoft.com/office/powerpoint/2010/main" val="1134767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Dr. K.H. Wong, Introduction  to Speech Processing </a:t>
            </a:r>
            <a:endParaRPr lang="en-US" altLang="zh-TW">
              <a:latin typeface="Times New Roman" pitchFamily="18" charset="0"/>
            </a:endParaRPr>
          </a:p>
        </p:txBody>
      </p:sp>
      <p:sp>
        <p:nvSpPr>
          <p:cNvPr id="44035" name="Rectangle 6"/>
          <p:cNvSpPr>
            <a:spLocks noGrp="1" noChangeArrowheads="1"/>
          </p:cNvSpPr>
          <p:nvPr>
            <p:ph type="ftr" sz="quarter" idx="4"/>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a:latin typeface="Times New Roman" pitchFamily="18" charset="0"/>
              </a:rPr>
              <a:t>V.74d</a:t>
            </a:r>
            <a:endParaRPr lang="en-US" altLang="zh-TW">
              <a:latin typeface="Times New Roman" pitchFamily="18" charset="0"/>
            </a:endParaRPr>
          </a:p>
        </p:txBody>
      </p:sp>
      <p:sp>
        <p:nvSpPr>
          <p:cNvPr id="44036" name="Rectangle 7"/>
          <p:cNvSpPr>
            <a:spLocks noGrp="1" noChangeArrowheads="1"/>
          </p:cNvSpPr>
          <p:nvPr>
            <p:ph type="sldNum" sz="quarter" idx="5"/>
          </p:nvPr>
        </p:nvSpPr>
        <p:spPr>
          <a:noFill/>
        </p:spPr>
        <p:txBody>
          <a:bodyPr/>
          <a:lstStyle>
            <a:lvl1pPr defTabSz="933450">
              <a:defRPr>
                <a:solidFill>
                  <a:schemeClr val="tx1"/>
                </a:solidFill>
                <a:latin typeface="Verdana" pitchFamily="34" charset="0"/>
                <a:ea typeface="新細明體" pitchFamily="18" charset="-120"/>
              </a:defRPr>
            </a:lvl1pPr>
            <a:lvl2pPr marL="742950" indent="-285750" defTabSz="933450">
              <a:defRPr>
                <a:solidFill>
                  <a:schemeClr val="tx1"/>
                </a:solidFill>
                <a:latin typeface="Verdana" pitchFamily="34" charset="0"/>
                <a:ea typeface="新細明體" pitchFamily="18" charset="-120"/>
              </a:defRPr>
            </a:lvl2pPr>
            <a:lvl3pPr marL="1143000" indent="-228600" defTabSz="933450">
              <a:defRPr>
                <a:solidFill>
                  <a:schemeClr val="tx1"/>
                </a:solidFill>
                <a:latin typeface="Verdana" pitchFamily="34" charset="0"/>
                <a:ea typeface="新細明體" pitchFamily="18" charset="-120"/>
              </a:defRPr>
            </a:lvl3pPr>
            <a:lvl4pPr marL="1600200" indent="-228600" defTabSz="933450">
              <a:defRPr>
                <a:solidFill>
                  <a:schemeClr val="tx1"/>
                </a:solidFill>
                <a:latin typeface="Verdana" pitchFamily="34" charset="0"/>
                <a:ea typeface="新細明體" pitchFamily="18" charset="-120"/>
              </a:defRPr>
            </a:lvl4pPr>
            <a:lvl5pPr marL="2057400" indent="-228600" defTabSz="933450">
              <a:defRPr>
                <a:solidFill>
                  <a:schemeClr val="tx1"/>
                </a:solidFill>
                <a:latin typeface="Verdana" pitchFamily="34" charset="0"/>
                <a:ea typeface="新細明體" pitchFamily="18" charset="-120"/>
              </a:defRPr>
            </a:lvl5pPr>
            <a:lvl6pPr marL="25146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defTabSz="933450" eaLnBrk="0" fontAlgn="base" hangingPunct="0">
              <a:spcBef>
                <a:spcPct val="0"/>
              </a:spcBef>
              <a:spcAft>
                <a:spcPct val="0"/>
              </a:spcAft>
              <a:defRPr>
                <a:solidFill>
                  <a:schemeClr val="tx1"/>
                </a:solidFill>
                <a:latin typeface="Verdana" pitchFamily="34" charset="0"/>
                <a:ea typeface="新細明體" pitchFamily="18" charset="-120"/>
              </a:defRPr>
            </a:lvl9pPr>
          </a:lstStyle>
          <a:p>
            <a:fld id="{B59F37DA-F66D-40C4-8746-97A0B75E6179}" type="slidenum">
              <a:rPr lang="zh-TW" altLang="en-US">
                <a:latin typeface="Times New Roman" pitchFamily="18" charset="0"/>
              </a:rPr>
              <a:pPr/>
              <a:t>151</a:t>
            </a:fld>
            <a:endParaRPr lang="en-US" altLang="zh-TW">
              <a:latin typeface="Times New Roman" pitchFamily="18" charset="0"/>
            </a:endParaRPr>
          </a:p>
        </p:txBody>
      </p:sp>
      <p:sp>
        <p:nvSpPr>
          <p:cNvPr id="44037" name="Rectangle 2"/>
          <p:cNvSpPr>
            <a:spLocks noGrp="1" noRot="1" noChangeAspect="1" noChangeArrowheads="1" noTextEdit="1"/>
          </p:cNvSpPr>
          <p:nvPr>
            <p:ph type="sldImg"/>
          </p:nvPr>
        </p:nvSpPr>
        <p:spPr>
          <a:ln cap="flat"/>
        </p:spPr>
      </p:sp>
      <p:sp>
        <p:nvSpPr>
          <p:cNvPr id="44038" name="Rectangle 3"/>
          <p:cNvSpPr>
            <a:spLocks noGrp="1" noChangeArrowheads="1"/>
          </p:cNvSpPr>
          <p:nvPr>
            <p:ph type="body" idx="1"/>
          </p:nvPr>
        </p:nvSpPr>
        <p:spPr>
          <a:noFill/>
        </p:spPr>
        <p:txBody>
          <a:bodyPr/>
          <a:lstStyle/>
          <a:p>
            <a:endParaRPr lang="zh-TW" altLang="en-US">
              <a:ea typeface="新細明體" pitchFamily="18" charset="-120"/>
            </a:endParaRPr>
          </a:p>
        </p:txBody>
      </p:sp>
    </p:spTree>
    <p:extLst>
      <p:ext uri="{BB962C8B-B14F-4D97-AF65-F5344CB8AC3E}">
        <p14:creationId xmlns:p14="http://schemas.microsoft.com/office/powerpoint/2010/main" val="1248462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740FA9F0-80A9-4E75-9165-36FDC103C19E}" type="slidenum">
              <a:rPr lang="zh-TW" altLang="en-US" smtClean="0"/>
              <a:pPr/>
              <a:t>176</a:t>
            </a:fld>
            <a:endParaRPr lang="en-US" altLang="zh-TW"/>
          </a:p>
        </p:txBody>
      </p:sp>
    </p:spTree>
    <p:extLst>
      <p:ext uri="{BB962C8B-B14F-4D97-AF65-F5344CB8AC3E}">
        <p14:creationId xmlns:p14="http://schemas.microsoft.com/office/powerpoint/2010/main" val="2805501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740FA9F0-80A9-4E75-9165-36FDC103C19E}" type="slidenum">
              <a:rPr lang="zh-TW" altLang="en-US" smtClean="0"/>
              <a:pPr/>
              <a:t>178</a:t>
            </a:fld>
            <a:endParaRPr lang="en-US" altLang="zh-TW"/>
          </a:p>
        </p:txBody>
      </p:sp>
    </p:spTree>
    <p:extLst>
      <p:ext uri="{BB962C8B-B14F-4D97-AF65-F5344CB8AC3E}">
        <p14:creationId xmlns:p14="http://schemas.microsoft.com/office/powerpoint/2010/main" val="3209529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740FA9F0-80A9-4E75-9165-36FDC103C19E}" type="slidenum">
              <a:rPr lang="zh-TW" altLang="en-US" smtClean="0"/>
              <a:pPr/>
              <a:t>183</a:t>
            </a:fld>
            <a:endParaRPr lang="en-US" altLang="zh-TW"/>
          </a:p>
        </p:txBody>
      </p:sp>
    </p:spTree>
    <p:extLst>
      <p:ext uri="{BB962C8B-B14F-4D97-AF65-F5344CB8AC3E}">
        <p14:creationId xmlns:p14="http://schemas.microsoft.com/office/powerpoint/2010/main" val="3613252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164F6845-1C65-42B3-A03B-1E37A45CB985}" type="slidenum">
              <a:rPr lang="zh-TW" altLang="en-US" smtClean="0"/>
              <a:pPr/>
              <a:t>196</a:t>
            </a:fld>
            <a:endParaRPr lang="en-US" altLang="zh-TW"/>
          </a:p>
        </p:txBody>
      </p:sp>
    </p:spTree>
    <p:extLst>
      <p:ext uri="{BB962C8B-B14F-4D97-AF65-F5344CB8AC3E}">
        <p14:creationId xmlns:p14="http://schemas.microsoft.com/office/powerpoint/2010/main" val="17037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164F6845-1C65-42B3-A03B-1E37A45CB985}" type="slidenum">
              <a:rPr lang="zh-TW" altLang="en-US" smtClean="0"/>
              <a:pPr/>
              <a:t>14</a:t>
            </a:fld>
            <a:endParaRPr lang="en-US" altLang="zh-TW"/>
          </a:p>
        </p:txBody>
      </p:sp>
    </p:spTree>
    <p:extLst>
      <p:ext uri="{BB962C8B-B14F-4D97-AF65-F5344CB8AC3E}">
        <p14:creationId xmlns:p14="http://schemas.microsoft.com/office/powerpoint/2010/main" val="333583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164F6845-1C65-42B3-A03B-1E37A45CB985}" type="slidenum">
              <a:rPr lang="zh-TW" altLang="en-US" smtClean="0"/>
              <a:pPr/>
              <a:t>16</a:t>
            </a:fld>
            <a:endParaRPr lang="en-US" altLang="zh-TW"/>
          </a:p>
        </p:txBody>
      </p:sp>
    </p:spTree>
    <p:extLst>
      <p:ext uri="{BB962C8B-B14F-4D97-AF65-F5344CB8AC3E}">
        <p14:creationId xmlns:p14="http://schemas.microsoft.com/office/powerpoint/2010/main" val="163190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26</a:t>
            </a:fld>
            <a:endParaRPr lang="en-US" altLang="zh-TW"/>
          </a:p>
        </p:txBody>
      </p:sp>
    </p:spTree>
    <p:extLst>
      <p:ext uri="{BB962C8B-B14F-4D97-AF65-F5344CB8AC3E}">
        <p14:creationId xmlns:p14="http://schemas.microsoft.com/office/powerpoint/2010/main" val="336457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35</a:t>
            </a:fld>
            <a:endParaRPr lang="en-US" altLang="zh-TW"/>
          </a:p>
        </p:txBody>
      </p:sp>
    </p:spTree>
    <p:extLst>
      <p:ext uri="{BB962C8B-B14F-4D97-AF65-F5344CB8AC3E}">
        <p14:creationId xmlns:p14="http://schemas.microsoft.com/office/powerpoint/2010/main" val="150856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37</a:t>
            </a:fld>
            <a:endParaRPr lang="en-US" altLang="zh-TW"/>
          </a:p>
        </p:txBody>
      </p:sp>
    </p:spTree>
    <p:extLst>
      <p:ext uri="{BB962C8B-B14F-4D97-AF65-F5344CB8AC3E}">
        <p14:creationId xmlns:p14="http://schemas.microsoft.com/office/powerpoint/2010/main" val="101409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42</a:t>
            </a:fld>
            <a:endParaRPr lang="en-US" altLang="zh-TW"/>
          </a:p>
        </p:txBody>
      </p:sp>
    </p:spTree>
    <p:extLst>
      <p:ext uri="{BB962C8B-B14F-4D97-AF65-F5344CB8AC3E}">
        <p14:creationId xmlns:p14="http://schemas.microsoft.com/office/powerpoint/2010/main" val="219273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a:t>Click to edit Master title style</a:t>
            </a:r>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p:cNvSpPr>
            <a:spLocks noGrp="1"/>
          </p:cNvSpPr>
          <p:nvPr>
            <p:ph type="sldNum" sz="quarter" idx="12"/>
          </p:nvPr>
        </p:nvSpPr>
        <p:spPr/>
        <p:txBody>
          <a:bodyPr/>
          <a:lstStyle/>
          <a:p>
            <a:fld id="{99C3E93B-C6BD-4E5B-8D27-570D429CDD0A}" type="slidenum">
              <a:rPr lang="en-US" altLang="en-US" smtClean="0"/>
              <a:pPr/>
              <a:t>‹#›</a:t>
            </a:fld>
            <a:endParaRPr lang="en-US" altLang="en-US"/>
          </a:p>
        </p:txBody>
      </p:sp>
    </p:spTree>
    <p:extLst>
      <p:ext uri="{BB962C8B-B14F-4D97-AF65-F5344CB8AC3E}">
        <p14:creationId xmlns:p14="http://schemas.microsoft.com/office/powerpoint/2010/main" val="12373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p:cNvSpPr>
            <a:spLocks noGrp="1"/>
          </p:cNvSpPr>
          <p:nvPr>
            <p:ph type="sldNum" sz="quarter" idx="12"/>
          </p:nvPr>
        </p:nvSpPr>
        <p:spPr/>
        <p:txBody>
          <a:bodyPr/>
          <a:lstStyle/>
          <a:p>
            <a:fld id="{D719AEEE-386C-44A9-9CD3-9D2D81B32517}" type="slidenum">
              <a:rPr lang="en-US" altLang="en-US" smtClean="0"/>
              <a:pPr/>
              <a:t>‹#›</a:t>
            </a:fld>
            <a:endParaRPr lang="en-US" altLang="en-US"/>
          </a:p>
        </p:txBody>
      </p:sp>
    </p:spTree>
    <p:extLst>
      <p:ext uri="{BB962C8B-B14F-4D97-AF65-F5344CB8AC3E}">
        <p14:creationId xmlns:p14="http://schemas.microsoft.com/office/powerpoint/2010/main" val="404863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39"/>
            <a:ext cx="222813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141" y="274639"/>
            <a:ext cx="65193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p:cNvSpPr>
            <a:spLocks noGrp="1"/>
          </p:cNvSpPr>
          <p:nvPr>
            <p:ph type="sldNum" sz="quarter" idx="12"/>
          </p:nvPr>
        </p:nvSpPr>
        <p:spPr/>
        <p:txBody>
          <a:bodyPr/>
          <a:lstStyle/>
          <a:p>
            <a:fld id="{99D49901-2DC7-4632-8349-27A4A5B42A36}" type="slidenum">
              <a:rPr lang="en-US" altLang="en-US" smtClean="0"/>
              <a:pPr/>
              <a:t>‹#›</a:t>
            </a:fld>
            <a:endParaRPr lang="en-US" altLang="en-US"/>
          </a:p>
        </p:txBody>
      </p:sp>
    </p:spTree>
    <p:extLst>
      <p:ext uri="{BB962C8B-B14F-4D97-AF65-F5344CB8AC3E}">
        <p14:creationId xmlns:p14="http://schemas.microsoft.com/office/powerpoint/2010/main" val="177728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7613" y="1600200"/>
            <a:ext cx="4379912"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it-IT" altLang="zh-CN"/>
              <a:t>Audio signal processing, v250428a</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AA562900-16B3-4819-9B6F-3CAEA2E5E309}" type="slidenum">
              <a:rPr lang="en-US" altLang="en-US"/>
              <a:pPr/>
              <a:t>‹#›</a:t>
            </a:fld>
            <a:endParaRPr lang="en-US" altLang="en-US"/>
          </a:p>
        </p:txBody>
      </p:sp>
    </p:spTree>
    <p:extLst>
      <p:ext uri="{BB962C8B-B14F-4D97-AF65-F5344CB8AC3E}">
        <p14:creationId xmlns:p14="http://schemas.microsoft.com/office/powerpoint/2010/main" val="403451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8912225"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 y="3941763"/>
            <a:ext cx="8912225"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Audio signal processing, v250428a</a:t>
            </a:r>
          </a:p>
        </p:txBody>
      </p:sp>
      <p:sp>
        <p:nvSpPr>
          <p:cNvPr id="7" name="Rectangle 6"/>
          <p:cNvSpPr>
            <a:spLocks noGrp="1" noChangeArrowheads="1"/>
          </p:cNvSpPr>
          <p:nvPr>
            <p:ph type="sldNum" sz="quarter" idx="12"/>
          </p:nvPr>
        </p:nvSpPr>
        <p:spPr>
          <a:ln/>
        </p:spPr>
        <p:txBody>
          <a:bodyPr/>
          <a:lstStyle>
            <a:lvl1pPr>
              <a:defRPr/>
            </a:lvl1pPr>
          </a:lstStyle>
          <a:p>
            <a:pPr>
              <a:defRPr/>
            </a:pPr>
            <a:fld id="{3FDAA884-0B8C-4F55-AF8D-12CD8D1720EF}" type="slidenum">
              <a:rPr lang="en-US" altLang="en-US"/>
              <a:pPr>
                <a:defRPr/>
              </a:pPr>
              <a:t>‹#›</a:t>
            </a:fld>
            <a:endParaRPr lang="en-US" altLang="en-US"/>
          </a:p>
        </p:txBody>
      </p:sp>
    </p:spTree>
    <p:extLst>
      <p:ext uri="{BB962C8B-B14F-4D97-AF65-F5344CB8AC3E}">
        <p14:creationId xmlns:p14="http://schemas.microsoft.com/office/powerpoint/2010/main" val="65807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Audio signal processing, v250428a</a:t>
            </a:r>
          </a:p>
        </p:txBody>
      </p:sp>
      <p:sp>
        <p:nvSpPr>
          <p:cNvPr id="7" name="Rectangle 6"/>
          <p:cNvSpPr>
            <a:spLocks noGrp="1" noChangeArrowheads="1"/>
          </p:cNvSpPr>
          <p:nvPr>
            <p:ph type="sldNum" sz="quarter" idx="12"/>
          </p:nvPr>
        </p:nvSpPr>
        <p:spPr>
          <a:ln/>
        </p:spPr>
        <p:txBody>
          <a:bodyPr/>
          <a:lstStyle>
            <a:lvl1pPr>
              <a:defRPr/>
            </a:lvl1pPr>
          </a:lstStyle>
          <a:p>
            <a:fld id="{F655D5F6-FAFC-4BD8-A778-50BE8206BBEA}" type="slidenum">
              <a:rPr lang="en-US" altLang="en-US"/>
              <a:pPr/>
              <a:t>‹#›</a:t>
            </a:fld>
            <a:endParaRPr lang="en-US" altLang="en-US"/>
          </a:p>
        </p:txBody>
      </p:sp>
    </p:spTree>
    <p:extLst>
      <p:ext uri="{BB962C8B-B14F-4D97-AF65-F5344CB8AC3E}">
        <p14:creationId xmlns:p14="http://schemas.microsoft.com/office/powerpoint/2010/main" val="169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7813"/>
            <a:ext cx="8912225" cy="1139825"/>
          </a:xfrm>
        </p:spPr>
        <p:txBody>
          <a:bodyPr/>
          <a:lstStyle/>
          <a:p>
            <a:r>
              <a:rPr lang="en-US"/>
              <a:t>Click to edit Master title style</a:t>
            </a:r>
          </a:p>
        </p:txBody>
      </p:sp>
      <p:sp>
        <p:nvSpPr>
          <p:cNvPr id="3" name="Content Placeholder 2"/>
          <p:cNvSpPr>
            <a:spLocks noGrp="1"/>
          </p:cNvSpPr>
          <p:nvPr>
            <p:ph sz="quarter" idx="1"/>
          </p:nvPr>
        </p:nvSpPr>
        <p:spPr>
          <a:xfrm>
            <a:off x="495300" y="1600200"/>
            <a:ext cx="4379913"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7613" y="1600200"/>
            <a:ext cx="4379912"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 y="3941763"/>
            <a:ext cx="4379913"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7613" y="3941763"/>
            <a:ext cx="4379912"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Audio signal processing, v250428a</a:t>
            </a:r>
          </a:p>
        </p:txBody>
      </p:sp>
      <p:sp>
        <p:nvSpPr>
          <p:cNvPr id="9" name="Rectangle 6"/>
          <p:cNvSpPr>
            <a:spLocks noGrp="1" noChangeArrowheads="1"/>
          </p:cNvSpPr>
          <p:nvPr>
            <p:ph type="sldNum" sz="quarter" idx="12"/>
          </p:nvPr>
        </p:nvSpPr>
        <p:spPr>
          <a:ln/>
        </p:spPr>
        <p:txBody>
          <a:bodyPr/>
          <a:lstStyle>
            <a:lvl1pPr>
              <a:defRPr/>
            </a:lvl1pPr>
          </a:lstStyle>
          <a:p>
            <a:fld id="{D5585837-F6D0-4AA2-9B5A-C26D180E4096}" type="slidenum">
              <a:rPr lang="en-US" altLang="en-US"/>
              <a:pPr/>
              <a:t>‹#›</a:t>
            </a:fld>
            <a:endParaRPr lang="en-US" altLang="en-US"/>
          </a:p>
        </p:txBody>
      </p:sp>
    </p:spTree>
    <p:extLst>
      <p:ext uri="{BB962C8B-B14F-4D97-AF65-F5344CB8AC3E}">
        <p14:creationId xmlns:p14="http://schemas.microsoft.com/office/powerpoint/2010/main" val="402252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7613" y="1600200"/>
            <a:ext cx="4379912"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27613" y="3941763"/>
            <a:ext cx="4379912"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a:t>Audio signal processing, v250428a</a:t>
            </a:r>
          </a:p>
        </p:txBody>
      </p:sp>
      <p:sp>
        <p:nvSpPr>
          <p:cNvPr id="8" name="Rectangle 6"/>
          <p:cNvSpPr>
            <a:spLocks noGrp="1" noChangeArrowheads="1"/>
          </p:cNvSpPr>
          <p:nvPr>
            <p:ph type="sldNum" sz="quarter" idx="12"/>
          </p:nvPr>
        </p:nvSpPr>
        <p:spPr>
          <a:ln/>
        </p:spPr>
        <p:txBody>
          <a:bodyPr/>
          <a:lstStyle>
            <a:lvl1pPr>
              <a:defRPr/>
            </a:lvl1pPr>
          </a:lstStyle>
          <a:p>
            <a:pPr>
              <a:defRPr/>
            </a:pPr>
            <a:fld id="{D5B5A354-CC3F-4B42-9029-49872BF66C78}" type="slidenum">
              <a:rPr lang="en-US" altLang="en-US"/>
              <a:pPr>
                <a:defRPr/>
              </a:pPr>
              <a:t>‹#›</a:t>
            </a:fld>
            <a:endParaRPr lang="en-US" altLang="en-US"/>
          </a:p>
        </p:txBody>
      </p:sp>
    </p:spTree>
    <p:extLst>
      <p:ext uri="{BB962C8B-B14F-4D97-AF65-F5344CB8AC3E}">
        <p14:creationId xmlns:p14="http://schemas.microsoft.com/office/powerpoint/2010/main" val="9419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p:cNvSpPr>
            <a:spLocks noGrp="1"/>
          </p:cNvSpPr>
          <p:nvPr>
            <p:ph type="sldNum" sz="quarter" idx="12"/>
          </p:nvPr>
        </p:nvSpPr>
        <p:spPr/>
        <p:txBody>
          <a:bodyPr/>
          <a:lstStyle/>
          <a:p>
            <a:fld id="{2AC9F64F-B0BD-4A99-A374-6A3F22D1E091}" type="slidenum">
              <a:rPr lang="en-US" altLang="en-US" smtClean="0"/>
              <a:pPr/>
              <a:t>‹#›</a:t>
            </a:fld>
            <a:endParaRPr lang="en-US" altLang="en-US"/>
          </a:p>
        </p:txBody>
      </p:sp>
    </p:spTree>
    <p:extLst>
      <p:ext uri="{BB962C8B-B14F-4D97-AF65-F5344CB8AC3E}">
        <p14:creationId xmlns:p14="http://schemas.microsoft.com/office/powerpoint/2010/main" val="170885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1"/>
            <a:ext cx="84174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p:cNvSpPr>
            <a:spLocks noGrp="1"/>
          </p:cNvSpPr>
          <p:nvPr>
            <p:ph type="sldNum" sz="quarter" idx="12"/>
          </p:nvPr>
        </p:nvSpPr>
        <p:spPr/>
        <p:txBody>
          <a:bodyPr/>
          <a:lstStyle/>
          <a:p>
            <a:fld id="{987D0C71-06CF-4C3A-BB1A-A3A0353354A0}" type="slidenum">
              <a:rPr lang="en-US" altLang="en-US" smtClean="0"/>
              <a:pPr/>
              <a:t>‹#›</a:t>
            </a:fld>
            <a:endParaRPr lang="en-US" altLang="en-US"/>
          </a:p>
        </p:txBody>
      </p:sp>
    </p:spTree>
    <p:extLst>
      <p:ext uri="{BB962C8B-B14F-4D97-AF65-F5344CB8AC3E}">
        <p14:creationId xmlns:p14="http://schemas.microsoft.com/office/powerpoint/2010/main" val="56353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141"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3936"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it-IT" altLang="zh-CN"/>
              <a:t>Audio signal processing, v250428a</a:t>
            </a:r>
            <a:endParaRPr lang="en-US" altLang="zh-CN"/>
          </a:p>
        </p:txBody>
      </p:sp>
      <p:sp>
        <p:nvSpPr>
          <p:cNvPr id="7" name="Slide Number Placeholder 6"/>
          <p:cNvSpPr>
            <a:spLocks noGrp="1"/>
          </p:cNvSpPr>
          <p:nvPr>
            <p:ph type="sldNum" sz="quarter" idx="12"/>
          </p:nvPr>
        </p:nvSpPr>
        <p:spPr/>
        <p:txBody>
          <a:bodyPr/>
          <a:lstStyle/>
          <a:p>
            <a:fld id="{957E11C6-A539-4E28-9A56-7D8A86216287}" type="slidenum">
              <a:rPr lang="en-US" altLang="en-US" smtClean="0"/>
              <a:pPr/>
              <a:t>‹#›</a:t>
            </a:fld>
            <a:endParaRPr lang="en-US" altLang="en-US"/>
          </a:p>
        </p:txBody>
      </p:sp>
    </p:spTree>
    <p:extLst>
      <p:ext uri="{BB962C8B-B14F-4D97-AF65-F5344CB8AC3E}">
        <p14:creationId xmlns:p14="http://schemas.microsoft.com/office/powerpoint/2010/main" val="169188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pPr>
              <a:defRPr/>
            </a:pPr>
            <a:r>
              <a:rPr lang="it-IT" altLang="zh-CN"/>
              <a:t>Audio signal processing, v250428a</a:t>
            </a:r>
            <a:endParaRPr lang="en-US" altLang="zh-CN"/>
          </a:p>
        </p:txBody>
      </p:sp>
      <p:sp>
        <p:nvSpPr>
          <p:cNvPr id="9" name="Slide Number Placeholder 8"/>
          <p:cNvSpPr>
            <a:spLocks noGrp="1"/>
          </p:cNvSpPr>
          <p:nvPr>
            <p:ph type="sldNum" sz="quarter" idx="12"/>
          </p:nvPr>
        </p:nvSpPr>
        <p:spPr/>
        <p:txBody>
          <a:bodyPr/>
          <a:lstStyle/>
          <a:p>
            <a:fld id="{EE68F487-62F9-4002-9C29-41DA4A3EB6C3}" type="slidenum">
              <a:rPr lang="en-US" altLang="en-US" smtClean="0"/>
              <a:pPr/>
              <a:t>‹#›</a:t>
            </a:fld>
            <a:endParaRPr lang="en-US" altLang="en-US"/>
          </a:p>
        </p:txBody>
      </p:sp>
    </p:spTree>
    <p:extLst>
      <p:ext uri="{BB962C8B-B14F-4D97-AF65-F5344CB8AC3E}">
        <p14:creationId xmlns:p14="http://schemas.microsoft.com/office/powerpoint/2010/main" val="329068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r>
              <a:rPr lang="it-IT" altLang="zh-CN"/>
              <a:t>Audio signal processing, v250428a</a:t>
            </a:r>
            <a:endParaRPr lang="en-US" altLang="zh-CN"/>
          </a:p>
        </p:txBody>
      </p:sp>
      <p:sp>
        <p:nvSpPr>
          <p:cNvPr id="5" name="Slide Number Placeholder 4"/>
          <p:cNvSpPr>
            <a:spLocks noGrp="1"/>
          </p:cNvSpPr>
          <p:nvPr>
            <p:ph type="sldNum" sz="quarter" idx="12"/>
          </p:nvPr>
        </p:nvSpPr>
        <p:spPr/>
        <p:txBody>
          <a:bodyPr/>
          <a:lstStyle/>
          <a:p>
            <a:fld id="{1FCD37FE-A397-421F-B94E-39DB9AF417FB}" type="slidenum">
              <a:rPr lang="en-US" altLang="en-US" smtClean="0"/>
              <a:pPr/>
              <a:t>‹#›</a:t>
            </a:fld>
            <a:endParaRPr lang="en-US" altLang="en-US"/>
          </a:p>
        </p:txBody>
      </p:sp>
    </p:spTree>
    <p:extLst>
      <p:ext uri="{BB962C8B-B14F-4D97-AF65-F5344CB8AC3E}">
        <p14:creationId xmlns:p14="http://schemas.microsoft.com/office/powerpoint/2010/main" val="88401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pPr>
              <a:defRPr/>
            </a:pPr>
            <a:r>
              <a:rPr lang="it-IT" altLang="zh-CN"/>
              <a:t>Audio signal processing, v250428a</a:t>
            </a:r>
            <a:endParaRPr lang="en-US" altLang="zh-CN"/>
          </a:p>
        </p:txBody>
      </p:sp>
      <p:sp>
        <p:nvSpPr>
          <p:cNvPr id="4" name="Slide Number Placeholder 3"/>
          <p:cNvSpPr>
            <a:spLocks noGrp="1"/>
          </p:cNvSpPr>
          <p:nvPr>
            <p:ph type="sldNum" sz="quarter" idx="12"/>
          </p:nvPr>
        </p:nvSpPr>
        <p:spPr/>
        <p:txBody>
          <a:bodyPr/>
          <a:lstStyle/>
          <a:p>
            <a:fld id="{8A146386-E1FA-4B65-ACBC-A5F525913D9F}" type="slidenum">
              <a:rPr lang="en-US" altLang="en-US" smtClean="0"/>
              <a:pPr/>
              <a:t>‹#›</a:t>
            </a:fld>
            <a:endParaRPr lang="en-US" altLang="en-US"/>
          </a:p>
        </p:txBody>
      </p:sp>
    </p:spTree>
    <p:extLst>
      <p:ext uri="{BB962C8B-B14F-4D97-AF65-F5344CB8AC3E}">
        <p14:creationId xmlns:p14="http://schemas.microsoft.com/office/powerpoint/2010/main" val="168623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273050"/>
            <a:ext cx="32579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730" y="27305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142" y="1435101"/>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it-IT" altLang="zh-CN"/>
              <a:t>Audio signal processing, v250428a</a:t>
            </a:r>
            <a:endParaRPr lang="en-US" altLang="zh-CN"/>
          </a:p>
        </p:txBody>
      </p:sp>
      <p:sp>
        <p:nvSpPr>
          <p:cNvPr id="7" name="Slide Number Placeholder 6"/>
          <p:cNvSpPr>
            <a:spLocks noGrp="1"/>
          </p:cNvSpPr>
          <p:nvPr>
            <p:ph type="sldNum" sz="quarter" idx="12"/>
          </p:nvPr>
        </p:nvSpPr>
        <p:spPr/>
        <p:txBody>
          <a:bodyPr/>
          <a:lstStyle/>
          <a:p>
            <a:fld id="{D21B49BA-77E3-4672-9D71-6C1F92125D84}" type="slidenum">
              <a:rPr lang="en-US" altLang="en-US" smtClean="0"/>
              <a:pPr/>
              <a:t>‹#›</a:t>
            </a:fld>
            <a:endParaRPr lang="en-US" altLang="en-US"/>
          </a:p>
        </p:txBody>
      </p:sp>
    </p:spTree>
    <p:extLst>
      <p:ext uri="{BB962C8B-B14F-4D97-AF65-F5344CB8AC3E}">
        <p14:creationId xmlns:p14="http://schemas.microsoft.com/office/powerpoint/2010/main" val="388737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it-IT" altLang="zh-CN"/>
              <a:t>Audio signal processing, v250428a</a:t>
            </a:r>
            <a:endParaRPr lang="en-US" altLang="zh-CN"/>
          </a:p>
        </p:txBody>
      </p:sp>
      <p:sp>
        <p:nvSpPr>
          <p:cNvPr id="7" name="Slide Number Placeholder 6"/>
          <p:cNvSpPr>
            <a:spLocks noGrp="1"/>
          </p:cNvSpPr>
          <p:nvPr>
            <p:ph type="sldNum" sz="quarter" idx="12"/>
          </p:nvPr>
        </p:nvSpPr>
        <p:spPr/>
        <p:txBody>
          <a:bodyPr/>
          <a:lstStyle/>
          <a:p>
            <a:fld id="{891C943B-8692-4139-927C-447BADD9C3DE}" type="slidenum">
              <a:rPr lang="en-US" altLang="en-US" smtClean="0"/>
              <a:pPr/>
              <a:t>‹#›</a:t>
            </a:fld>
            <a:endParaRPr lang="en-US" altLang="en-US"/>
          </a:p>
        </p:txBody>
      </p:sp>
    </p:spTree>
    <p:extLst>
      <p:ext uri="{BB962C8B-B14F-4D97-AF65-F5344CB8AC3E}">
        <p14:creationId xmlns:p14="http://schemas.microsoft.com/office/powerpoint/2010/main" val="260199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141" y="1600201"/>
            <a:ext cx="89125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141" y="6356351"/>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383465" y="6356351"/>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altLang="zh-CN"/>
              <a:t>Audio signal processing, v250428a</a:t>
            </a:r>
            <a:endParaRPr lang="en-US" altLang="zh-CN"/>
          </a:p>
        </p:txBody>
      </p:sp>
      <p:sp>
        <p:nvSpPr>
          <p:cNvPr id="6" name="Slide Number Placeholder 5"/>
          <p:cNvSpPr>
            <a:spLocks noGrp="1"/>
          </p:cNvSpPr>
          <p:nvPr>
            <p:ph type="sldNum" sz="quarter" idx="4"/>
          </p:nvPr>
        </p:nvSpPr>
        <p:spPr>
          <a:xfrm>
            <a:off x="7097025" y="6356351"/>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74A5B-B5A6-4E15-A528-5A27113D0B08}" type="slidenum">
              <a:rPr lang="en-US" altLang="en-US" smtClean="0"/>
              <a:pPr/>
              <a:t>‹#›</a:t>
            </a:fld>
            <a:endParaRPr lang="en-US" altLang="en-US"/>
          </a:p>
        </p:txBody>
      </p:sp>
    </p:spTree>
    <p:extLst>
      <p:ext uri="{BB962C8B-B14F-4D97-AF65-F5344CB8AC3E}">
        <p14:creationId xmlns:p14="http://schemas.microsoft.com/office/powerpoint/2010/main" val="281287594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e.cuhk.edu.hk/~khwo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dMX5D99xgU&amp;feature=youtu.be" TargetMode="External"/><Relationship Id="rId2" Type="http://schemas.openxmlformats.org/officeDocument/2006/relationships/hyperlink" Target="http://www.cse.cuhk.edu.hk/~khwong/www2/cmsc5707/violin3x.wav"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hyperlink" Target="https://youtu.be/KpmvGju_WcM"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en.wikipedia.org/wiki/Discrete_Fourier_transfor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hyperlink" Target="https://www.mathworks.com/matlabcentral/fileexchange/41228-dft-and-idft/content/Untitled3.m"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iitg.vlab.co.in/?sub=59&amp;brch=164&amp;sim=615&amp;cnt=1" TargetMode="External"/><Relationship Id="rId2" Type="http://schemas.openxmlformats.org/officeDocument/2006/relationships/hyperlink" Target="http://fourier.eng.hmc.edu/e101/lectures/handout3/node2.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iitg.vlab.co.in/?sub=59&amp;brch=164&amp;sim=615&amp;cnt=1" TargetMode="External"/><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hyperlink" Target="http://www.engineeringproductivitytools.com/stuff/T0001/PT01.HTM"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hyperlink" Target="http://www.mathworks.com/matlabcentral/fileexchange/16762-k-means-algorithm-demo" TargetMode="External"/><Relationship Id="rId2" Type="http://schemas.openxmlformats.org/officeDocument/2006/relationships/hyperlink" Target="https://www.youtube.com/watch?v=BVFG7fd1H30"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docs.uis.edu/jduva1/www/courses/455/sampling.jpg"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youtu.be/ZSbFZelgfsQ" TargetMode="External"/><Relationship Id="rId7" Type="http://schemas.openxmlformats.org/officeDocument/2006/relationships/image" Target="../media/image68.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hyperlink" Target="file:///\\smb4\research\image2\khwong\www2\cmsc5707\demo041_kmeans_demo_3D.rar" TargetMode="External"/><Relationship Id="rId5" Type="http://schemas.openxmlformats.org/officeDocument/2006/relationships/image" Target="../media/image67.png"/><Relationship Id="rId4" Type="http://schemas.openxmlformats.org/officeDocument/2006/relationships/hyperlink" Target="https://www.youtube.com/watch?v=ZSbFZelgfsQ&amp;feature=youtu.be"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as.ucalgary.ca/grad_project_2005/asph_sampling.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en.wikipedia.org/wiki/Explained_variance" TargetMode="External"/><Relationship Id="rId2" Type="http://schemas.openxmlformats.org/officeDocument/2006/relationships/hyperlink" Target="https://en.wikipedia.org/wiki/Elbow_method_(clustering)" TargetMode="External"/><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hyperlink" Target="https://en.wikipedia.org/wiki/Determining_the_number_of_clusters_in_a_data_set"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en.wikipedia.org/wiki/Regression_analysis" TargetMode="External"/><Relationship Id="rId2" Type="http://schemas.openxmlformats.org/officeDocument/2006/relationships/hyperlink" Target="https://en.wikipedia.org/wiki/K-nearest_neighbors_algorithm" TargetMode="External"/><Relationship Id="rId1" Type="http://schemas.openxmlformats.org/officeDocument/2006/relationships/slideLayout" Target="../slideLayouts/slideLayout2.xml"/><Relationship Id="rId5" Type="http://schemas.openxmlformats.org/officeDocument/2006/relationships/image" Target="../media/image72.gif"/><Relationship Id="rId4" Type="http://schemas.openxmlformats.org/officeDocument/2006/relationships/hyperlink" Target="https://en.wikipedia.org/wiki/Nearest_neighbor_interpolation"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medium.com/@amit25173/k-means-clustering-vs-k-nearest-neighbor-1e73bbdfbbea"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www.sciencedirect.com/science/article/pii/S0003682X19309521"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16.bin"/><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oleObject" Target="../embeddings/oleObject17.bin"/><Relationship Id="rId7" Type="http://schemas.openxmlformats.org/officeDocument/2006/relationships/image" Target="../media/image22.wmf"/><Relationship Id="rId12" Type="http://schemas.openxmlformats.org/officeDocument/2006/relationships/image" Target="../media/image79.wmf"/><Relationship Id="rId2" Type="http://schemas.openxmlformats.org/officeDocument/2006/relationships/hyperlink" Target="http://en.wikipedia.org/wiki/Window_function" TargetMode="External"/><Relationship Id="rId1" Type="http://schemas.openxmlformats.org/officeDocument/2006/relationships/slideLayout" Target="../slideLayouts/slideLayout15.xml"/><Relationship Id="rId6" Type="http://schemas.openxmlformats.org/officeDocument/2006/relationships/oleObject" Target="../embeddings/oleObject3.bin"/><Relationship Id="rId11" Type="http://schemas.openxmlformats.org/officeDocument/2006/relationships/oleObject" Target="../embeddings/oleObject20.bin"/><Relationship Id="rId5" Type="http://schemas.openxmlformats.org/officeDocument/2006/relationships/oleObject" Target="../embeddings/oleObject18.bin"/><Relationship Id="rId10" Type="http://schemas.openxmlformats.org/officeDocument/2006/relationships/image" Target="../media/image78.wmf"/><Relationship Id="rId4" Type="http://schemas.openxmlformats.org/officeDocument/2006/relationships/image" Target="../media/image77.wmf"/><Relationship Id="rId9" Type="http://schemas.openxmlformats.org/officeDocument/2006/relationships/oleObject" Target="../embeddings/oleObject19.bin"/><Relationship Id="rId14" Type="http://schemas.openxmlformats.org/officeDocument/2006/relationships/image" Target="../media/image110.png"/></Relationships>
</file>

<file path=ppt/slides/_rels/slide166.xml.rels><?xml version="1.0" encoding="UTF-8" standalone="yes"?>
<Relationships xmlns="http://schemas.openxmlformats.org/package/2006/relationships"><Relationship Id="rId3" Type="http://schemas.openxmlformats.org/officeDocument/2006/relationships/hyperlink" Target="http://www.cse.cuhk.edu.hk/~khwong/www2/cmsc5707/num1.wav" TargetMode="Externa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hyperlink" Target="https://pixabay.com/sound-effects/female-voice-counting-0-9-137293/" TargetMode="Externa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s://ww2.mathworks.cn/help/audio/ref/mfcc.html" TargetMode="External"/><Relationship Id="rId2" Type="http://schemas.openxmlformats.org/officeDocument/2006/relationships/hyperlink" Target="https://haythamfayek.com/2016/04/21/speech-processing-for-machine-learning.html" TargetMode="Externa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1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ww2.mathworks.cn/help/audio/ref/mfcc.html" TargetMode="Externa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7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oleObject" Target="../embeddings/oleObject21.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oleObject" Target="../embeddings/oleObject22.bin"/><Relationship Id="rId4" Type="http://schemas.openxmlformats.org/officeDocument/2006/relationships/image" Target="../media/image85.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23.bin"/><Relationship Id="rId1" Type="http://schemas.openxmlformats.org/officeDocument/2006/relationships/slideLayout" Target="../slideLayouts/slideLayout14.xml"/><Relationship Id="rId5" Type="http://schemas.openxmlformats.org/officeDocument/2006/relationships/image" Target="../media/image89.wmf"/><Relationship Id="rId4" Type="http://schemas.openxmlformats.org/officeDocument/2006/relationships/oleObject" Target="../embeddings/oleObject24.bin"/></Relationships>
</file>

<file path=ppt/slides/_rels/slide18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oleObject" Target="../embeddings/oleObject25.bin"/><Relationship Id="rId1" Type="http://schemas.openxmlformats.org/officeDocument/2006/relationships/slideLayout" Target="../slideLayouts/slideLayout16.xml"/><Relationship Id="rId5" Type="http://schemas.openxmlformats.org/officeDocument/2006/relationships/image" Target="../media/image89.wmf"/><Relationship Id="rId4" Type="http://schemas.openxmlformats.org/officeDocument/2006/relationships/oleObject" Target="../embeddings/oleObject24.bin"/></Relationships>
</file>

<file path=ppt/slides/_rels/slide1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26.bin"/><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27.bin"/><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28.bin"/><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lOu-c2UHU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en.wikipedia.org/wiki/Window_function" TargetMode="External"/><Relationship Id="rId7"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oleObject" Target="../embeddings/oleObject3.bin"/><Relationship Id="rId5" Type="http://schemas.openxmlformats.org/officeDocument/2006/relationships/image" Target="../media/image21.wmf"/><Relationship Id="rId10" Type="http://schemas.openxmlformats.org/officeDocument/2006/relationships/image" Target="../media/image24.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wmf"/><Relationship Id="rId1" Type="http://schemas.openxmlformats.org/officeDocument/2006/relationships/slideLayout" Target="../slideLayouts/slideLayout16.xml"/><Relationship Id="rId6" Type="http://schemas.openxmlformats.org/officeDocument/2006/relationships/oleObject" Target="../embeddings/oleObject5.bin"/><Relationship Id="rId5" Type="http://schemas.openxmlformats.org/officeDocument/2006/relationships/image" Target="../media/image11.png"/><Relationship Id="rId10" Type="http://schemas.openxmlformats.org/officeDocument/2006/relationships/hyperlink" Target="https://ww2.mathworks.cn/matlabcentral/fileexchange/77789-discrete-fourier-transform" TargetMode="External"/><Relationship Id="rId4" Type="http://schemas.openxmlformats.org/officeDocument/2006/relationships/hyperlink" Target="https://en.wikipedia.org/wiki/Norm_(mathematics)" TargetMode="External"/><Relationship Id="rId9" Type="http://schemas.openxmlformats.org/officeDocument/2006/relationships/hyperlink" Target="http://www.cse.cuhk.edu.hk/~khwong/www2/cmsc5707/demo_dft_tutorial.ra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e.cuhk.edu.hk/~khwong/www2/cmsc5707/demo_dft_tutorial.rar" TargetMode="External"/><Relationship Id="rId2" Type="http://schemas.openxmlformats.org/officeDocument/2006/relationships/image" Target="../media/image151.png"/><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hyperlink" Target="https://youtu.be/rQQQxQsj3B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athworks.com/matlabcentral/fileexchange/41228-dft-and-idft/content/Untitled3.m" TargetMode="External"/><Relationship Id="rId5" Type="http://schemas.openxmlformats.org/officeDocument/2006/relationships/hyperlink" Target="http://math.stackexchange.com/questions/1002/fourier-transform-for-dummies" TargetMode="External"/><Relationship Id="rId4" Type="http://schemas.openxmlformats.org/officeDocument/2006/relationships/image" Target="../media/image28.pn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Discrete_Fourier_transfor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mathworks.com/matlabcentral/fileexchange/41228-dft-and-idft/content/Untitled3.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u.be/EuX2uKZSd4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16.xml"/><Relationship Id="rId4" Type="http://schemas.openxmlformats.org/officeDocument/2006/relationships/hyperlink" Target="http://en.wikipedia.org/wiki/List_of_trigonometric_identiti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se.cuhk.edu.hk/~khwong/www2/cmsc5707/tz1.wav" TargetMode="External"/><Relationship Id="rId1" Type="http://schemas.openxmlformats.org/officeDocument/2006/relationships/slideLayout" Target="../slideLayouts/slideLayout2.xml"/><Relationship Id="rId5" Type="http://schemas.openxmlformats.org/officeDocument/2006/relationships/hyperlink" Target="http://www.cse.cuhk.edu.hk/~khwong/www2/cmsc5707/demo_spectrogram_release16.rar" TargetMode="Externa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hyperlink" Target="http://www.cse.cuhk.edu.hk/~khwong/www2/cmsc5707/violin3.wav" TargetMode="External"/><Relationship Id="rId7" Type="http://schemas.openxmlformats.org/officeDocument/2006/relationships/hyperlink" Target="http://www.cse.cuhk.edu.hk/~khwong/www2/cmsc5707/Trumpet.wav" TargetMode="External"/><Relationship Id="rId2" Type="http://schemas.openxmlformats.org/officeDocument/2006/relationships/hyperlink" Target="http://www.cse.cuhk.edu.hk/~khwong/www2/cmsc5707/trumpet.wav" TargetMode="External"/><Relationship Id="rId1" Type="http://schemas.openxmlformats.org/officeDocument/2006/relationships/slideLayout" Target="../slideLayouts/slideLayout2.xml"/><Relationship Id="rId6" Type="http://schemas.openxmlformats.org/officeDocument/2006/relationships/hyperlink" Target="http://www.cse.cuhk.edu.hk/~khwong/www2/cmsc5707/tz1.wav"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hyperlink" Target="https://www.youtube.com/watch?v=Fy9dJgGCWZI" TargetMode="External"/><Relationship Id="rId4" Type="http://schemas.openxmlformats.org/officeDocument/2006/relationships/hyperlink" Target="https://www.youtube.com/watch?v=ByTsISFXUoY"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youtu.be/cEvYV5cqW08"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0.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universe-review.ca/I10-85-cochlea2.jp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H-iCZElJ8m0&amp;t=3s" TargetMode="External"/><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hyperlink" Target="https://en.wikipedia.org/wiki/Hertz" TargetMode="External"/><Relationship Id="rId3" Type="http://schemas.openxmlformats.org/officeDocument/2006/relationships/hyperlink" Target="https://en.wikipedia.org/wiki/Stanley_Smith_Stevens" TargetMode="External"/><Relationship Id="rId7" Type="http://schemas.openxmlformats.org/officeDocument/2006/relationships/hyperlink" Target="https://en.wikipedia.org/wiki/Frequency" TargetMode="External"/><Relationship Id="rId2" Type="http://schemas.openxmlformats.org/officeDocument/2006/relationships/hyperlink" Target="https://en.wikipedia.org/wiki/Mel_scale" TargetMode="External"/><Relationship Id="rId1" Type="http://schemas.openxmlformats.org/officeDocument/2006/relationships/slideLayout" Target="../slideLayouts/slideLayout2.xml"/><Relationship Id="rId6" Type="http://schemas.openxmlformats.org/officeDocument/2006/relationships/hyperlink" Target="https://en.wikipedia.org/wiki/Pitch_(music)" TargetMode="External"/><Relationship Id="rId11" Type="http://schemas.openxmlformats.org/officeDocument/2006/relationships/hyperlink" Target="https://en.wikipedia.org/wiki/Octave" TargetMode="External"/><Relationship Id="rId5" Type="http://schemas.openxmlformats.org/officeDocument/2006/relationships/hyperlink" Target="https://en.wikipedia.org/wiki/Scale_(music)" TargetMode="External"/><Relationship Id="rId10" Type="http://schemas.openxmlformats.org/officeDocument/2006/relationships/hyperlink" Target="https://en.wikipedia.org/wiki/Interval_(music)" TargetMode="External"/><Relationship Id="rId4" Type="http://schemas.openxmlformats.org/officeDocument/2006/relationships/hyperlink" Target="https://en.wikipedia.org/wiki/Mel_scale#cite_note-stevens1937-1" TargetMode="External"/><Relationship Id="rId9" Type="http://schemas.openxmlformats.org/officeDocument/2006/relationships/hyperlink" Target="https://en.wikipedia.org/wiki/Decibe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1.bin"/><Relationship Id="rId1" Type="http://schemas.openxmlformats.org/officeDocument/2006/relationships/slideLayout" Target="../slideLayouts/slideLayout14.xml"/><Relationship Id="rId5" Type="http://schemas.openxmlformats.org/officeDocument/2006/relationships/hyperlink" Target="http://en.wikipedia.org/wiki/Mel_scale" TargetMode="Externa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se.cuhk.edu.hk/~khwong/www2/cmsc5707/sar1.wav" TargetMode="Externa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49.wmf"/><Relationship Id="rId7"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8.wmf"/><Relationship Id="rId5" Type="http://schemas.openxmlformats.org/officeDocument/2006/relationships/oleObject" Target="../embeddings/oleObject12.bin"/><Relationship Id="rId4" Type="http://schemas.openxmlformats.org/officeDocument/2006/relationships/image" Target="../media/image191.png"/></Relationships>
</file>

<file path=ppt/slides/_rels/slide89.xml.rels><?xml version="1.0" encoding="UTF-8" standalone="yes"?>
<Relationships xmlns="http://schemas.openxmlformats.org/package/2006/relationships"><Relationship Id="rId8" Type="http://schemas.openxmlformats.org/officeDocument/2006/relationships/image" Target="../media/image48.wmf"/><Relationship Id="rId7" Type="http://schemas.openxmlformats.org/officeDocument/2006/relationships/oleObject" Target="../embeddings/oleObject12.bin"/><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230.png"/><Relationship Id="rId10" Type="http://schemas.openxmlformats.org/officeDocument/2006/relationships/image" Target="../media/image49.wmf"/><Relationship Id="rId4" Type="http://schemas.openxmlformats.org/officeDocument/2006/relationships/image" Target="../media/image220.png"/><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80.png"/></Relationships>
</file>

<file path=ppt/slides/_rels/slide9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99.xml.rels><?xml version="1.0" encoding="UTF-8" standalone="yes"?>
<Relationships xmlns="http://schemas.openxmlformats.org/package/2006/relationships"><Relationship Id="rId3" Type="http://schemas.openxmlformats.org/officeDocument/2006/relationships/hyperlink" Target="https://www.mathworks.com/matlabcentral/fileexchange/13529-speech-compression-using-linear-predictive-coding/content/LPC_fin" TargetMode="External"/><Relationship Id="rId2" Type="http://schemas.openxmlformats.org/officeDocument/2006/relationships/hyperlink" Target="https://youtu.be/KpmvGju_Wc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noFill/>
        </p:spPr>
        <p:txBody>
          <a:bodyPr lIns="92075" tIns="46038" rIns="92075" bIns="46038" anchor="ctr"/>
          <a:lstStyle/>
          <a:p>
            <a:pPr eaLnBrk="1" hangingPunct="1"/>
            <a:r>
              <a:rPr lang="en-US" altLang="zh-TW" sz="3200" dirty="0">
                <a:ea typeface="新細明體" pitchFamily="18" charset="-120"/>
              </a:rPr>
              <a:t>Ch.1: Introduction to audio signal processing</a:t>
            </a:r>
            <a:br>
              <a:rPr lang="en-US" altLang="zh-TW" sz="3200" dirty="0">
                <a:ea typeface="新細明體" pitchFamily="18" charset="-120"/>
              </a:rPr>
            </a:br>
            <a:endParaRPr lang="en-US" altLang="zh-TW" sz="3200" dirty="0">
              <a:ea typeface="新細明體" pitchFamily="18" charset="-120"/>
            </a:endParaRPr>
          </a:p>
        </p:txBody>
      </p:sp>
      <p:sp>
        <p:nvSpPr>
          <p:cNvPr id="3077" name="Rectangle 3"/>
          <p:cNvSpPr>
            <a:spLocks noGrp="1" noChangeArrowheads="1"/>
          </p:cNvSpPr>
          <p:nvPr>
            <p:ph type="subTitle" idx="1"/>
          </p:nvPr>
        </p:nvSpPr>
        <p:spPr>
          <a:noFill/>
        </p:spPr>
        <p:txBody>
          <a:bodyPr lIns="92075" tIns="46038" rIns="92075" bIns="46038">
            <a:normAutofit fontScale="92500" lnSpcReduction="10000"/>
          </a:bodyPr>
          <a:lstStyle/>
          <a:p>
            <a:pPr algn="ctr" eaLnBrk="1" hangingPunct="1">
              <a:lnSpc>
                <a:spcPct val="90000"/>
              </a:lnSpc>
            </a:pPr>
            <a:r>
              <a:rPr lang="en-US" altLang="zh-TW" i="1" dirty="0">
                <a:ea typeface="新細明體" pitchFamily="18" charset="-120"/>
              </a:rPr>
              <a:t>KH WONG</a:t>
            </a:r>
            <a:r>
              <a:rPr lang="en-US" altLang="zh-TW" dirty="0">
                <a:ea typeface="新細明體" pitchFamily="18" charset="-120"/>
              </a:rPr>
              <a:t>, </a:t>
            </a:r>
          </a:p>
          <a:p>
            <a:pPr algn="ctr" eaLnBrk="1" hangingPunct="1">
              <a:lnSpc>
                <a:spcPct val="90000"/>
              </a:lnSpc>
            </a:pPr>
            <a:r>
              <a:rPr lang="en-US" altLang="zh-TW" dirty="0">
                <a:ea typeface="新細明體" pitchFamily="18" charset="-120"/>
              </a:rPr>
              <a:t>CSE Dept. CUHK, </a:t>
            </a:r>
          </a:p>
          <a:p>
            <a:pPr algn="ctr" eaLnBrk="1" hangingPunct="1">
              <a:lnSpc>
                <a:spcPct val="90000"/>
              </a:lnSpc>
            </a:pPr>
            <a:r>
              <a:rPr lang="en-US" altLang="zh-TW" dirty="0">
                <a:ea typeface="新細明體" pitchFamily="18" charset="-120"/>
              </a:rPr>
              <a:t>Email: khwong@cse.cuhk.edu.hk</a:t>
            </a:r>
          </a:p>
          <a:p>
            <a:pPr algn="ctr" eaLnBrk="1" hangingPunct="1">
              <a:lnSpc>
                <a:spcPct val="90000"/>
              </a:lnSpc>
            </a:pPr>
            <a:r>
              <a:rPr lang="en-US" altLang="zh-TW" sz="2400" dirty="0">
                <a:ea typeface="新細明體" pitchFamily="18" charset="-120"/>
                <a:hlinkClick r:id="rId3"/>
              </a:rPr>
              <a:t>http://www.cse.cuhk.edu.hk/~khwong</a:t>
            </a:r>
            <a:endParaRPr lang="en-US" altLang="zh-TW" sz="2400" dirty="0">
              <a:ea typeface="新細明體" pitchFamily="18" charset="-120"/>
            </a:endParaRPr>
          </a:p>
          <a:p>
            <a:pPr eaLnBrk="1" hangingPunct="1">
              <a:lnSpc>
                <a:spcPct val="90000"/>
              </a:lnSpc>
            </a:pPr>
            <a:endParaRPr lang="en-US" altLang="zh-TW" sz="18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dirty="0"/>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Grp="1" noChangeArrowheads="1"/>
          </p:cNvSpPr>
          <p:nvPr>
            <p:ph type="title"/>
          </p:nvPr>
        </p:nvSpPr>
        <p:spPr/>
        <p:txBody>
          <a:bodyPr>
            <a:normAutofit fontScale="90000"/>
          </a:bodyPr>
          <a:lstStyle/>
          <a:p>
            <a:pPr eaLnBrk="1" hangingPunct="1"/>
            <a:r>
              <a:rPr lang="en-US" altLang="zh-CN" sz="2800">
                <a:ea typeface="SimSun" pitchFamily="2" charset="-122"/>
              </a:rPr>
              <a:t>Music wave: </a:t>
            </a:r>
            <a:r>
              <a:rPr lang="en-US" altLang="zh-CN" sz="2800">
                <a:ea typeface="SimSun" pitchFamily="2" charset="-122"/>
                <a:hlinkClick r:id="rId2"/>
              </a:rPr>
              <a:t>violin3.wav</a:t>
            </a:r>
            <a:r>
              <a:rPr lang="en-US" altLang="zh-CN" sz="2800">
                <a:ea typeface="SimSun" pitchFamily="2" charset="-122"/>
              </a:rPr>
              <a:t> (</a:t>
            </a:r>
            <a:r>
              <a:rPr lang="en-US" altLang="zh-CN" sz="2800">
                <a:ea typeface="SimSun" pitchFamily="2" charset="-122"/>
                <a:hlinkClick r:id="rId3"/>
              </a:rPr>
              <a:t>repeated 6 times for demo purposes</a:t>
            </a:r>
            <a:r>
              <a:rPr lang="en-US" altLang="zh-CN" sz="2800">
                <a:ea typeface="SimSun" pitchFamily="2" charset="-122"/>
              </a:rPr>
              <a:t>)</a:t>
            </a:r>
            <a:br>
              <a:rPr lang="en-US" altLang="zh-CN" sz="3200">
                <a:ea typeface="SimSun" pitchFamily="2" charset="-122"/>
              </a:rPr>
            </a:br>
            <a:r>
              <a:rPr lang="en-US" altLang="zh-CN" sz="2000">
                <a:solidFill>
                  <a:srgbClr val="0070C0"/>
                </a:solidFill>
                <a:ea typeface="SimSun" pitchFamily="2" charset="-122"/>
              </a:rPr>
              <a:t>(</a:t>
            </a:r>
            <a:r>
              <a:rPr lang="en-US" altLang="en-US" sz="2000">
                <a:solidFill>
                  <a:srgbClr val="0070C0"/>
                </a:solidFill>
                <a:hlinkClick r:id="rId3"/>
              </a:rPr>
              <a:t>http://www.youtube.com/watch?v=xdMX5D99xgU&amp;feature=youtu.be</a:t>
            </a:r>
            <a:r>
              <a:rPr lang="en-US" altLang="en-US" sz="2000">
                <a:solidFill>
                  <a:srgbClr val="0070C0"/>
                </a:solidFill>
              </a:rPr>
              <a:t>)</a:t>
            </a:r>
            <a:br>
              <a:rPr lang="en-US" altLang="zh-CN" sz="3200">
                <a:ea typeface="SimSun" pitchFamily="2" charset="-122"/>
              </a:rPr>
            </a:br>
            <a:r>
              <a:rPr lang="en-US" altLang="zh-CN" sz="3200">
                <a:ea typeface="SimSun" pitchFamily="2" charset="-122"/>
              </a:rPr>
              <a:t> </a:t>
            </a:r>
            <a:r>
              <a:rPr lang="en-US" altLang="zh-CN" sz="3200" u="sng">
                <a:ea typeface="SimSun" pitchFamily="2" charset="-122"/>
              </a:rPr>
              <a:t>S</a:t>
            </a:r>
            <a:r>
              <a:rPr lang="en-US" altLang="zh-CN" sz="3200">
                <a:ea typeface="SimSun" pitchFamily="2" charset="-122"/>
              </a:rPr>
              <a:t>ampling </a:t>
            </a:r>
            <a:r>
              <a:rPr lang="en-US" altLang="zh-CN" sz="3200" u="sng">
                <a:ea typeface="SimSun" pitchFamily="2" charset="-122"/>
              </a:rPr>
              <a:t>F</a:t>
            </a:r>
            <a:r>
              <a:rPr lang="en-US" altLang="zh-CN" sz="3200">
                <a:ea typeface="SimSun" pitchFamily="2" charset="-122"/>
              </a:rPr>
              <a:t>requency=FS=44100 Hz ( 42070 samples)</a:t>
            </a:r>
            <a:endParaRPr lang="en-US" altLang="en-US" sz="3200"/>
          </a:p>
        </p:txBody>
      </p:sp>
      <p:sp>
        <p:nvSpPr>
          <p:cNvPr id="17413" name="Rectangle 7"/>
          <p:cNvSpPr>
            <a:spLocks noGrp="1" noChangeArrowheads="1"/>
          </p:cNvSpPr>
          <p:nvPr>
            <p:ph sz="half" idx="1"/>
          </p:nvPr>
        </p:nvSpPr>
        <p:spPr>
          <a:xfrm>
            <a:off x="495300" y="1600200"/>
            <a:ext cx="2855913" cy="4530725"/>
          </a:xfrm>
        </p:spPr>
        <p:txBody>
          <a:bodyPr/>
          <a:lstStyle/>
          <a:p>
            <a:pPr eaLnBrk="1" hangingPunct="1">
              <a:lnSpc>
                <a:spcPct val="90000"/>
              </a:lnSpc>
            </a:pPr>
            <a:r>
              <a:rPr lang="en-US" altLang="zh-CN" sz="2000">
                <a:ea typeface="SimSun" pitchFamily="2" charset="-122"/>
              </a:rPr>
              <a:t>How long is the play time?</a:t>
            </a:r>
          </a:p>
          <a:p>
            <a:pPr eaLnBrk="1" hangingPunct="1">
              <a:lnSpc>
                <a:spcPct val="90000"/>
              </a:lnSpc>
            </a:pPr>
            <a:r>
              <a:rPr lang="en-US" altLang="zh-CN" sz="2000">
                <a:ea typeface="SimSun" pitchFamily="2" charset="-122"/>
              </a:rPr>
              <a:t>Answer:(1/44100)*42070</a:t>
            </a:r>
          </a:p>
          <a:p>
            <a:pPr eaLnBrk="1" hangingPunct="1">
              <a:lnSpc>
                <a:spcPct val="90000"/>
              </a:lnSpc>
            </a:pPr>
            <a:r>
              <a:rPr lang="en-US" altLang="zh-CN" sz="2000">
                <a:ea typeface="SimSun" pitchFamily="2" charset="-122"/>
              </a:rPr>
              <a:t>=0.954 seconds</a:t>
            </a:r>
          </a:p>
          <a:p>
            <a:pPr eaLnBrk="1" hangingPunct="1">
              <a:lnSpc>
                <a:spcPct val="90000"/>
              </a:lnSpc>
            </a:pPr>
            <a:r>
              <a:rPr lang="en-US" altLang="zh-CN" sz="2000">
                <a:ea typeface="SimSun" pitchFamily="2" charset="-122"/>
              </a:rPr>
              <a:t>All 42070 samples</a:t>
            </a:r>
          </a:p>
          <a:p>
            <a:pPr eaLnBrk="1" hangingPunct="1">
              <a:lnSpc>
                <a:spcPct val="90000"/>
              </a:lnSpc>
            </a:pPr>
            <a:endParaRPr lang="en-US" altLang="zh-CN" sz="2000">
              <a:ea typeface="SimSun" pitchFamily="2" charset="-122"/>
            </a:endParaRPr>
          </a:p>
          <a:p>
            <a:pPr eaLnBrk="1" hangingPunct="1">
              <a:lnSpc>
                <a:spcPct val="90000"/>
              </a:lnSpc>
            </a:pPr>
            <a:r>
              <a:rPr lang="en-US" altLang="zh-CN" sz="2000">
                <a:ea typeface="SimSun" pitchFamily="2" charset="-122"/>
              </a:rPr>
              <a:t>Zoom in to see 1000 samples</a:t>
            </a:r>
          </a:p>
          <a:p>
            <a:pPr eaLnBrk="1" hangingPunct="1">
              <a:lnSpc>
                <a:spcPct val="90000"/>
              </a:lnSpc>
            </a:pPr>
            <a:endParaRPr lang="en-US" altLang="zh-CN" sz="2000">
              <a:ea typeface="SimSun" pitchFamily="2" charset="-122"/>
            </a:endParaRPr>
          </a:p>
          <a:p>
            <a:pPr eaLnBrk="1" hangingPunct="1">
              <a:lnSpc>
                <a:spcPct val="90000"/>
              </a:lnSpc>
            </a:pPr>
            <a:r>
              <a:rPr lang="en-US" altLang="zh-CN" sz="2000">
                <a:ea typeface="SimSun" pitchFamily="2" charset="-122"/>
              </a:rPr>
              <a:t>Zoom in to see 300 samples</a:t>
            </a:r>
            <a:endParaRPr lang="en-US" altLang="en-US" sz="2000"/>
          </a:p>
        </p:txBody>
      </p:sp>
      <p:sp>
        <p:nvSpPr>
          <p:cNvPr id="17414" name="Rectangle 8"/>
          <p:cNvSpPr>
            <a:spLocks noGrp="1" noChangeArrowheads="1"/>
          </p:cNvSpPr>
          <p:nvPr>
            <p:ph sz="half" idx="2"/>
          </p:nvPr>
        </p:nvSpPr>
        <p:spPr/>
        <p:txBody>
          <a:bodyPr/>
          <a:lstStyle/>
          <a:p>
            <a:pPr eaLnBrk="1" hangingPunct="1">
              <a:lnSpc>
                <a:spcPct val="90000"/>
              </a:lnSpc>
            </a:pPr>
            <a:endParaRPr lang="en-US" altLang="en-US" sz="2000"/>
          </a:p>
        </p:txBody>
      </p:sp>
      <p:pic>
        <p:nvPicPr>
          <p:cNvPr id="17415" name="Picture 4" descr="violin3_1k_s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3276600"/>
            <a:ext cx="6324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violin3_300_sam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813" y="5029200"/>
            <a:ext cx="6248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violin3_all_samp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413" y="1524000"/>
            <a:ext cx="563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Oval 10"/>
          <p:cNvSpPr>
            <a:spLocks noChangeArrowheads="1"/>
          </p:cNvSpPr>
          <p:nvPr/>
        </p:nvSpPr>
        <p:spPr bwMode="auto">
          <a:xfrm>
            <a:off x="5257800" y="1827213"/>
            <a:ext cx="150813" cy="1144587"/>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7419" name="Line 11"/>
          <p:cNvSpPr>
            <a:spLocks noChangeShapeType="1"/>
          </p:cNvSpPr>
          <p:nvPr/>
        </p:nvSpPr>
        <p:spPr bwMode="auto">
          <a:xfrm>
            <a:off x="5332413" y="2971800"/>
            <a:ext cx="0" cy="381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Oval 12"/>
          <p:cNvSpPr>
            <a:spLocks noChangeArrowheads="1"/>
          </p:cNvSpPr>
          <p:nvPr/>
        </p:nvSpPr>
        <p:spPr bwMode="auto">
          <a:xfrm>
            <a:off x="6246813" y="3429000"/>
            <a:ext cx="533400" cy="13716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7421" name="Line 13"/>
          <p:cNvSpPr>
            <a:spLocks noChangeShapeType="1"/>
          </p:cNvSpPr>
          <p:nvPr/>
        </p:nvSpPr>
        <p:spPr bwMode="auto">
          <a:xfrm>
            <a:off x="6551613" y="4800600"/>
            <a:ext cx="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957E11C6-A539-4E28-9A56-7D8A86216287}" type="slidenum">
              <a:rPr lang="en-US" altLang="en-US" smtClean="0"/>
              <a:pPr/>
              <a:t>10</a:t>
            </a:fld>
            <a:endParaRPr lang="en-US" altLang="en-US"/>
          </a:p>
        </p:txBody>
      </p:sp>
    </p:spTree>
    <p:extLst>
      <p:ext uri="{BB962C8B-B14F-4D97-AF65-F5344CB8AC3E}">
        <p14:creationId xmlns:p14="http://schemas.microsoft.com/office/powerpoint/2010/main" val="11677629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79" y="240241"/>
            <a:ext cx="8644546" cy="524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9066212" y="5867400"/>
            <a:ext cx="341472" cy="258764"/>
          </a:xfrm>
        </p:spPr>
        <p:txBody>
          <a:bodyPr>
            <a:normAutofit fontScale="40000" lnSpcReduction="20000"/>
          </a:bodyPr>
          <a:lstStyle/>
          <a:p>
            <a:r>
              <a:rPr lang="en-US" dirty="0"/>
              <a:t> </a:t>
            </a:r>
          </a:p>
        </p:txBody>
      </p:sp>
      <p:sp>
        <p:nvSpPr>
          <p:cNvPr id="6" name="TextBox 5"/>
          <p:cNvSpPr txBox="1"/>
          <p:nvPr/>
        </p:nvSpPr>
        <p:spPr>
          <a:xfrm>
            <a:off x="195453" y="424907"/>
            <a:ext cx="1133644" cy="1200329"/>
          </a:xfrm>
          <a:prstGeom prst="rect">
            <a:avLst/>
          </a:prstGeom>
          <a:noFill/>
        </p:spPr>
        <p:txBody>
          <a:bodyPr wrap="none" rtlCol="0">
            <a:spAutoFit/>
          </a:bodyPr>
          <a:lstStyle/>
          <a:p>
            <a:r>
              <a:rPr lang="en-US" dirty="0"/>
              <a:t>Sound </a:t>
            </a:r>
          </a:p>
          <a:p>
            <a:r>
              <a:rPr lang="en-US" dirty="0"/>
              <a:t>Source</a:t>
            </a:r>
          </a:p>
          <a:p>
            <a:r>
              <a:rPr lang="en-US" dirty="0"/>
              <a:t>In time </a:t>
            </a:r>
          </a:p>
          <a:p>
            <a:r>
              <a:rPr lang="en-US" dirty="0"/>
              <a:t>samples</a:t>
            </a:r>
          </a:p>
        </p:txBody>
      </p:sp>
      <p:sp>
        <p:nvSpPr>
          <p:cNvPr id="8" name="TextBox 7"/>
          <p:cNvSpPr txBox="1"/>
          <p:nvPr/>
        </p:nvSpPr>
        <p:spPr>
          <a:xfrm>
            <a:off x="0" y="1828800"/>
            <a:ext cx="1550937" cy="923330"/>
          </a:xfrm>
          <a:prstGeom prst="rect">
            <a:avLst/>
          </a:prstGeom>
          <a:noFill/>
        </p:spPr>
        <p:txBody>
          <a:bodyPr wrap="none" rtlCol="0">
            <a:spAutoFit/>
          </a:bodyPr>
          <a:lstStyle/>
          <a:p>
            <a:r>
              <a:rPr lang="en-US" dirty="0"/>
              <a:t>1=Voice</a:t>
            </a:r>
          </a:p>
          <a:p>
            <a:r>
              <a:rPr lang="en-US" dirty="0"/>
              <a:t> or </a:t>
            </a:r>
          </a:p>
          <a:p>
            <a:r>
              <a:rPr lang="en-US" dirty="0"/>
              <a:t>0=unvoiced</a:t>
            </a:r>
          </a:p>
        </p:txBody>
      </p:sp>
      <p:sp>
        <p:nvSpPr>
          <p:cNvPr id="9" name="TextBox 8"/>
          <p:cNvSpPr txBox="1"/>
          <p:nvPr/>
        </p:nvSpPr>
        <p:spPr>
          <a:xfrm>
            <a:off x="13011" y="3048000"/>
            <a:ext cx="1383712" cy="923330"/>
          </a:xfrm>
          <a:prstGeom prst="rect">
            <a:avLst/>
          </a:prstGeom>
          <a:noFill/>
        </p:spPr>
        <p:txBody>
          <a:bodyPr wrap="none" rtlCol="0">
            <a:spAutoFit/>
          </a:bodyPr>
          <a:lstStyle/>
          <a:p>
            <a:r>
              <a:rPr lang="en-US" dirty="0"/>
              <a:t>Pitch </a:t>
            </a:r>
          </a:p>
          <a:p>
            <a:r>
              <a:rPr lang="en-US" dirty="0"/>
              <a:t>Frequency</a:t>
            </a:r>
          </a:p>
          <a:p>
            <a:r>
              <a:rPr lang="en-US" dirty="0"/>
              <a:t>In Hz</a:t>
            </a:r>
          </a:p>
        </p:txBody>
      </p:sp>
      <p:sp>
        <p:nvSpPr>
          <p:cNvPr id="10" name="TextBox 9"/>
          <p:cNvSpPr txBox="1"/>
          <p:nvPr/>
        </p:nvSpPr>
        <p:spPr>
          <a:xfrm>
            <a:off x="109732" y="4539734"/>
            <a:ext cx="992579" cy="369332"/>
          </a:xfrm>
          <a:prstGeom prst="rect">
            <a:avLst/>
          </a:prstGeom>
          <a:noFill/>
        </p:spPr>
        <p:txBody>
          <a:bodyPr wrap="none" rtlCol="0">
            <a:spAutoFit/>
          </a:bodyPr>
          <a:lstStyle/>
          <a:p>
            <a:r>
              <a:rPr lang="en-US" dirty="0"/>
              <a:t>Energy</a:t>
            </a:r>
          </a:p>
        </p:txBody>
      </p:sp>
      <p:sp>
        <p:nvSpPr>
          <p:cNvPr id="7" name="Rectangle 6"/>
          <p:cNvSpPr/>
          <p:nvPr/>
        </p:nvSpPr>
        <p:spPr>
          <a:xfrm>
            <a:off x="2436812" y="5715000"/>
            <a:ext cx="6858000" cy="646331"/>
          </a:xfrm>
          <a:prstGeom prst="rect">
            <a:avLst/>
          </a:prstGeom>
        </p:spPr>
        <p:txBody>
          <a:bodyPr wrap="square">
            <a:spAutoFit/>
          </a:bodyPr>
          <a:lstStyle/>
          <a:p>
            <a:r>
              <a:rPr lang="en-US" dirty="0"/>
              <a:t>Demo video: Sound recorder and reconstructed using LPC  </a:t>
            </a:r>
            <a:r>
              <a:rPr lang="en-US" dirty="0">
                <a:hlinkClick r:id="rId3"/>
              </a:rPr>
              <a:t>https://youtu.be/KpmvGju_WcM</a:t>
            </a:r>
            <a:endParaRPr lang="en-US" dirty="0"/>
          </a:p>
        </p:txBody>
      </p:sp>
      <p:sp>
        <p:nvSpPr>
          <p:cNvPr id="11" name="TextBox 10"/>
          <p:cNvSpPr txBox="1"/>
          <p:nvPr/>
        </p:nvSpPr>
        <p:spPr>
          <a:xfrm>
            <a:off x="1979612" y="55575"/>
            <a:ext cx="7366119" cy="369332"/>
          </a:xfrm>
          <a:prstGeom prst="rect">
            <a:avLst/>
          </a:prstGeom>
          <a:noFill/>
        </p:spPr>
        <p:txBody>
          <a:bodyPr wrap="none" rtlCol="0">
            <a:spAutoFit/>
          </a:bodyPr>
          <a:lstStyle/>
          <a:p>
            <a:r>
              <a:rPr lang="en-US" dirty="0"/>
              <a:t>1       2       3       4        5       6         7         8      9       10</a:t>
            </a:r>
          </a:p>
        </p:txBody>
      </p:sp>
      <p:sp>
        <p:nvSpPr>
          <p:cNvPr id="12" name="Footer Placeholder 11">
            <a:extLst>
              <a:ext uri="{FF2B5EF4-FFF2-40B4-BE49-F238E27FC236}">
                <a16:creationId xmlns:a16="http://schemas.microsoft.com/office/drawing/2014/main" id="{C1B97F30-E956-4699-9057-66F1DCABCF31}"/>
              </a:ext>
            </a:extLst>
          </p:cNvPr>
          <p:cNvSpPr>
            <a:spLocks noGrp="1"/>
          </p:cNvSpPr>
          <p:nvPr>
            <p:ph type="ftr" sz="quarter" idx="11"/>
          </p:nvPr>
        </p:nvSpPr>
        <p:spPr/>
        <p:txBody>
          <a:bodyPr/>
          <a:lstStyle/>
          <a:p>
            <a:pPr>
              <a:defRPr/>
            </a:pPr>
            <a:r>
              <a:rPr lang="en-US" altLang="zh-CN"/>
              <a:t>Audio signal processing, v250428a</a:t>
            </a:r>
          </a:p>
        </p:txBody>
      </p:sp>
      <p:sp>
        <p:nvSpPr>
          <p:cNvPr id="13" name="Slide Number Placeholder 12">
            <a:extLst>
              <a:ext uri="{FF2B5EF4-FFF2-40B4-BE49-F238E27FC236}">
                <a16:creationId xmlns:a16="http://schemas.microsoft.com/office/drawing/2014/main" id="{2DBA852A-FD8A-4FAB-8D67-754D230AD00C}"/>
              </a:ext>
            </a:extLst>
          </p:cNvPr>
          <p:cNvSpPr>
            <a:spLocks noGrp="1"/>
          </p:cNvSpPr>
          <p:nvPr>
            <p:ph type="sldNum" sz="quarter" idx="12"/>
          </p:nvPr>
        </p:nvSpPr>
        <p:spPr/>
        <p:txBody>
          <a:bodyPr/>
          <a:lstStyle/>
          <a:p>
            <a:fld id="{65CE2D6C-B8FF-4830-ACC3-164BA4934954}" type="slidenum">
              <a:rPr lang="en-US" altLang="en-US" smtClean="0"/>
              <a:pPr/>
              <a:t>100</a:t>
            </a:fld>
            <a:endParaRPr lang="en-US" altLang="en-US"/>
          </a:p>
        </p:txBody>
      </p:sp>
    </p:spTree>
    <p:extLst>
      <p:ext uri="{BB962C8B-B14F-4D97-AF65-F5344CB8AC3E}">
        <p14:creationId xmlns:p14="http://schemas.microsoft.com/office/powerpoint/2010/main" val="8438359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pPr eaLnBrk="1" hangingPunct="1"/>
            <a:r>
              <a:rPr lang="en-US" altLang="en-US" dirty="0"/>
              <a:t>(D) </a:t>
            </a:r>
            <a:r>
              <a:rPr lang="en-US" altLang="en-US" dirty="0" err="1"/>
              <a:t>Cepstrum</a:t>
            </a:r>
            <a:endParaRPr lang="en-US" altLang="en-US" dirty="0"/>
          </a:p>
        </p:txBody>
      </p:sp>
      <p:sp>
        <p:nvSpPr>
          <p:cNvPr id="38917" name="Rectangle 5"/>
          <p:cNvSpPr>
            <a:spLocks noGrp="1" noChangeArrowheads="1"/>
          </p:cNvSpPr>
          <p:nvPr>
            <p:ph type="subTitle" idx="1"/>
          </p:nvPr>
        </p:nvSpPr>
        <p:spPr>
          <a:xfrm>
            <a:off x="1485900" y="3270250"/>
            <a:ext cx="7656513" cy="3587750"/>
          </a:xfrm>
        </p:spPr>
        <p:txBody>
          <a:bodyPr/>
          <a:lstStyle/>
          <a:p>
            <a:pPr algn="l" eaLnBrk="1" hangingPunct="1"/>
            <a:r>
              <a:rPr lang="en-US" altLang="en-US" sz="2400" dirty="0"/>
              <a:t>A new word by reversing the first 4 letters of spectrum </a:t>
            </a:r>
            <a:r>
              <a:rPr lang="en-US" altLang="en-US" sz="2400" dirty="0">
                <a:sym typeface="Wingdings" pitchFamily="2" charset="2"/>
              </a:rPr>
              <a:t> </a:t>
            </a:r>
            <a:r>
              <a:rPr lang="en-US" altLang="en-US" sz="2400" dirty="0" err="1">
                <a:sym typeface="Wingdings" pitchFamily="2" charset="2"/>
              </a:rPr>
              <a:t>cepstrum</a:t>
            </a:r>
            <a:r>
              <a:rPr lang="en-US" altLang="en-US" sz="2400" dirty="0">
                <a:sym typeface="Wingdings" pitchFamily="2" charset="2"/>
              </a:rPr>
              <a:t>.</a:t>
            </a:r>
          </a:p>
          <a:p>
            <a:pPr algn="l" eaLnBrk="1" hangingPunct="1"/>
            <a:r>
              <a:rPr lang="en-US" altLang="en-US" sz="2400" dirty="0"/>
              <a:t>It is the spectrum of a spectrum of a signal</a:t>
            </a:r>
          </a:p>
          <a:p>
            <a:pPr algn="l" eaLnBrk="1" hangingPunct="1"/>
            <a:r>
              <a:rPr lang="en-US" altLang="en-US" sz="2400" dirty="0"/>
              <a:t>MFCC (</a:t>
            </a:r>
            <a:r>
              <a:rPr lang="en-US" altLang="en-US" sz="2400" b="1" dirty="0"/>
              <a:t>Mel-frequency </a:t>
            </a:r>
            <a:r>
              <a:rPr lang="en-US" altLang="en-US" sz="2400" b="1" dirty="0" err="1"/>
              <a:t>cepstrum</a:t>
            </a:r>
            <a:r>
              <a:rPr lang="en-US" altLang="en-US" sz="2400" dirty="0"/>
              <a:t>) is the most popular audio signal representation method nowadays</a:t>
            </a:r>
          </a:p>
          <a:p>
            <a:pPr eaLnBrk="1" hangingPunct="1"/>
            <a:endParaRPr lang="en-US" altLang="en-US" dirty="0"/>
          </a:p>
        </p:txBody>
      </p:sp>
      <p:sp>
        <p:nvSpPr>
          <p:cNvPr id="4" name="Footer Placeholder 3">
            <a:extLst>
              <a:ext uri="{FF2B5EF4-FFF2-40B4-BE49-F238E27FC236}">
                <a16:creationId xmlns:a16="http://schemas.microsoft.com/office/drawing/2014/main" id="{A86BDB85-3622-424D-9ECB-65108729B68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534A6EEB-779D-470B-A0F4-F505932DE3CC}"/>
              </a:ext>
            </a:extLst>
          </p:cNvPr>
          <p:cNvSpPr>
            <a:spLocks noGrp="1"/>
          </p:cNvSpPr>
          <p:nvPr>
            <p:ph type="sldNum" sz="quarter" idx="12"/>
          </p:nvPr>
        </p:nvSpPr>
        <p:spPr/>
        <p:txBody>
          <a:bodyPr/>
          <a:lstStyle/>
          <a:p>
            <a:fld id="{FAA8FF96-867F-4EE8-8394-585EE08E236B}" type="slidenum">
              <a:rPr lang="en-US" altLang="en-US" smtClean="0"/>
              <a:pPr/>
              <a:t>101</a:t>
            </a:fld>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pPr eaLnBrk="1" hangingPunct="1"/>
            <a:r>
              <a:rPr lang="en-US" altLang="zh-CN" sz="4000" dirty="0">
                <a:ea typeface="SimSun" pitchFamily="2" charset="-122"/>
              </a:rPr>
              <a:t>Glottis and </a:t>
            </a:r>
            <a:r>
              <a:rPr lang="en-US" altLang="zh-CN" sz="4000" dirty="0" err="1">
                <a:ea typeface="SimSun" pitchFamily="2" charset="-122"/>
              </a:rPr>
              <a:t>cepstrum</a:t>
            </a:r>
            <a:br>
              <a:rPr lang="en-US" altLang="zh-CN" sz="4000" dirty="0">
                <a:ea typeface="SimSun" pitchFamily="2" charset="-122"/>
              </a:rPr>
            </a:br>
            <a:r>
              <a:rPr lang="en-US" altLang="zh-TW" sz="3600" dirty="0">
                <a:ea typeface="新細明體" pitchFamily="18" charset="-120"/>
              </a:rPr>
              <a:t>Speech wave (X(m))= Excitation (E(m)) . Filter (H(m))</a:t>
            </a:r>
            <a:endParaRPr lang="en-US" altLang="en-US" sz="3600" dirty="0">
              <a:ea typeface="新細明體" pitchFamily="18" charset="-120"/>
            </a:endParaRPr>
          </a:p>
        </p:txBody>
      </p:sp>
      <p:sp>
        <p:nvSpPr>
          <p:cNvPr id="39941"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sp>
        <p:nvSpPr>
          <p:cNvPr id="39942" name="Text Box 6"/>
          <p:cNvSpPr txBox="1">
            <a:spLocks noChangeArrowheads="1"/>
          </p:cNvSpPr>
          <p:nvPr/>
        </p:nvSpPr>
        <p:spPr bwMode="auto">
          <a:xfrm>
            <a:off x="1293813" y="5943600"/>
            <a:ext cx="7515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http://home.hib.no/al/engelsk/seksjon/SOFF-MASTER/ill061.gif</a:t>
            </a:r>
          </a:p>
        </p:txBody>
      </p:sp>
      <p:sp>
        <p:nvSpPr>
          <p:cNvPr id="39943" name="Text Box 7"/>
          <p:cNvSpPr txBox="1">
            <a:spLocks noChangeArrowheads="1"/>
          </p:cNvSpPr>
          <p:nvPr/>
        </p:nvSpPr>
        <p:spPr bwMode="auto">
          <a:xfrm>
            <a:off x="3896519" y="1563687"/>
            <a:ext cx="1447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 </a:t>
            </a:r>
            <a:r>
              <a:rPr lang="en-US" altLang="zh-CN" sz="2400" b="1" dirty="0">
                <a:ea typeface="SimSun" pitchFamily="2" charset="-122"/>
              </a:rPr>
              <a:t>[H(m)]</a:t>
            </a:r>
          </a:p>
          <a:p>
            <a:pPr>
              <a:spcBef>
                <a:spcPct val="0"/>
              </a:spcBef>
              <a:buClrTx/>
              <a:buSzTx/>
              <a:buFontTx/>
              <a:buNone/>
            </a:pPr>
            <a:r>
              <a:rPr lang="en-US" altLang="zh-CN" sz="1800" dirty="0">
                <a:ea typeface="SimSun" pitchFamily="2" charset="-122"/>
              </a:rPr>
              <a:t>(</a:t>
            </a:r>
            <a:r>
              <a:rPr lang="en-US" altLang="zh-CN" sz="1800" u="sng" dirty="0">
                <a:ea typeface="SimSun" pitchFamily="2" charset="-122"/>
              </a:rPr>
              <a:t>Vocal tract filter</a:t>
            </a:r>
            <a:r>
              <a:rPr lang="en-US" altLang="zh-CN" sz="1800" dirty="0">
                <a:ea typeface="SimSun" pitchFamily="2" charset="-122"/>
              </a:rPr>
              <a:t>)</a:t>
            </a:r>
            <a:endParaRPr lang="en-US" altLang="en-US" sz="1800" dirty="0"/>
          </a:p>
        </p:txBody>
      </p:sp>
      <p:sp>
        <p:nvSpPr>
          <p:cNvPr id="39944" name="Line 8"/>
          <p:cNvSpPr>
            <a:spLocks noChangeShapeType="1"/>
          </p:cNvSpPr>
          <p:nvPr/>
        </p:nvSpPr>
        <p:spPr bwMode="auto">
          <a:xfrm flipH="1">
            <a:off x="3046413" y="22098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flipH="1">
            <a:off x="5637213" y="22098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Text Box 10"/>
          <p:cNvSpPr txBox="1">
            <a:spLocks noChangeArrowheads="1"/>
          </p:cNvSpPr>
          <p:nvPr/>
        </p:nvSpPr>
        <p:spPr bwMode="auto">
          <a:xfrm>
            <a:off x="1065213" y="1752600"/>
            <a:ext cx="24495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Output</a:t>
            </a:r>
          </a:p>
          <a:p>
            <a:pPr>
              <a:spcBef>
                <a:spcPct val="0"/>
              </a:spcBef>
              <a:buClrTx/>
              <a:buSzTx/>
              <a:buFontTx/>
              <a:buNone/>
            </a:pPr>
            <a:r>
              <a:rPr lang="en-US" altLang="zh-CN" sz="1800" dirty="0">
                <a:ea typeface="SimSun" pitchFamily="2" charset="-122"/>
              </a:rPr>
              <a:t>So voice has a</a:t>
            </a:r>
          </a:p>
          <a:p>
            <a:pPr>
              <a:spcBef>
                <a:spcPct val="0"/>
              </a:spcBef>
              <a:buClrTx/>
              <a:buSzTx/>
              <a:buFontTx/>
              <a:buNone/>
            </a:pPr>
            <a:r>
              <a:rPr lang="en-US" altLang="zh-CN" sz="1800" dirty="0">
                <a:ea typeface="SimSun" pitchFamily="2" charset="-122"/>
              </a:rPr>
              <a:t>strong glottis </a:t>
            </a:r>
          </a:p>
          <a:p>
            <a:pPr>
              <a:spcBef>
                <a:spcPct val="0"/>
              </a:spcBef>
              <a:buClrTx/>
              <a:buSzTx/>
              <a:buFontTx/>
              <a:buNone/>
            </a:pPr>
            <a:r>
              <a:rPr lang="en-US" altLang="zh-CN" sz="1800" dirty="0">
                <a:ea typeface="SimSun" pitchFamily="2" charset="-122"/>
              </a:rPr>
              <a:t>Excitation,</a:t>
            </a:r>
          </a:p>
          <a:p>
            <a:pPr>
              <a:spcBef>
                <a:spcPct val="0"/>
              </a:spcBef>
              <a:buClrTx/>
              <a:buSzTx/>
              <a:buFontTx/>
              <a:buNone/>
            </a:pPr>
            <a:r>
              <a:rPr lang="en-US" altLang="zh-CN" sz="1800" dirty="0">
                <a:ea typeface="SimSun" pitchFamily="2" charset="-122"/>
              </a:rPr>
              <a:t>X(m) is in Frequency domain content</a:t>
            </a:r>
          </a:p>
          <a:p>
            <a:pPr>
              <a:spcBef>
                <a:spcPct val="0"/>
              </a:spcBef>
              <a:buClrTx/>
              <a:buSzTx/>
              <a:buFontTx/>
              <a:buNone/>
            </a:pPr>
            <a:endParaRPr lang="en-US" altLang="zh-CN" sz="1800" dirty="0">
              <a:ea typeface="SimSun" pitchFamily="2" charset="-122"/>
            </a:endParaRPr>
          </a:p>
          <a:p>
            <a:pPr>
              <a:spcBef>
                <a:spcPct val="0"/>
              </a:spcBef>
              <a:buClrTx/>
              <a:buSzTx/>
              <a:buFontTx/>
              <a:buNone/>
            </a:pPr>
            <a:r>
              <a:rPr lang="en-US" altLang="zh-CN" sz="1800" dirty="0">
                <a:ea typeface="SimSun" pitchFamily="2" charset="-122"/>
              </a:rPr>
              <a:t>In </a:t>
            </a:r>
            <a:r>
              <a:rPr lang="en-US" altLang="zh-CN" sz="1800" dirty="0" err="1">
                <a:ea typeface="SimSun" pitchFamily="2" charset="-122"/>
              </a:rPr>
              <a:t>Ceptsrum</a:t>
            </a:r>
            <a:r>
              <a:rPr lang="en-US" altLang="zh-CN" sz="1800" dirty="0">
                <a:ea typeface="SimSun" pitchFamily="2" charset="-122"/>
              </a:rPr>
              <a:t> </a:t>
            </a:r>
          </a:p>
          <a:p>
            <a:pPr>
              <a:spcBef>
                <a:spcPct val="0"/>
              </a:spcBef>
              <a:buClrTx/>
              <a:buSzTx/>
              <a:buFontTx/>
              <a:buNone/>
            </a:pPr>
            <a:r>
              <a:rPr lang="en-US" altLang="zh-CN" sz="1800" dirty="0">
                <a:ea typeface="SimSun" pitchFamily="2" charset="-122"/>
              </a:rPr>
              <a:t>We can easily identify and </a:t>
            </a:r>
          </a:p>
          <a:p>
            <a:pPr>
              <a:spcBef>
                <a:spcPct val="0"/>
              </a:spcBef>
              <a:buClrTx/>
              <a:buSzTx/>
              <a:buFontTx/>
              <a:buNone/>
            </a:pPr>
            <a:r>
              <a:rPr lang="en-US" altLang="zh-CN" sz="1800" dirty="0">
                <a:ea typeface="SimSun" pitchFamily="2" charset="-122"/>
              </a:rPr>
              <a:t>remove the glottal excitation</a:t>
            </a:r>
          </a:p>
          <a:p>
            <a:pPr>
              <a:spcBef>
                <a:spcPct val="0"/>
              </a:spcBef>
              <a:buClrTx/>
              <a:buSzTx/>
              <a:buFontTx/>
              <a:buNone/>
            </a:pPr>
            <a:endParaRPr lang="en-US" altLang="en-US" sz="1800" dirty="0"/>
          </a:p>
        </p:txBody>
      </p:sp>
      <p:pic>
        <p:nvPicPr>
          <p:cNvPr id="39947" name="Picture 12" descr="http://home.hib.no/al/engelsk/seksjon/SOFF-MASTER/ill0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124200"/>
            <a:ext cx="26908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Freeform 13"/>
          <p:cNvSpPr>
            <a:spLocks/>
          </p:cNvSpPr>
          <p:nvPr/>
        </p:nvSpPr>
        <p:spPr bwMode="auto">
          <a:xfrm>
            <a:off x="6932613" y="1981200"/>
            <a:ext cx="609600" cy="457200"/>
          </a:xfrm>
          <a:custGeom>
            <a:avLst/>
            <a:gdLst>
              <a:gd name="T0" fmla="*/ 0 w 384"/>
              <a:gd name="T1" fmla="*/ 2147483647 h 288"/>
              <a:gd name="T2" fmla="*/ 2147483647 w 384"/>
              <a:gd name="T3" fmla="*/ 0 h 288"/>
              <a:gd name="T4" fmla="*/ 2147483647 w 384"/>
              <a:gd name="T5" fmla="*/ 2147483647 h 288"/>
              <a:gd name="T6" fmla="*/ 0 60000 65536"/>
              <a:gd name="T7" fmla="*/ 0 60000 65536"/>
              <a:gd name="T8" fmla="*/ 0 60000 65536"/>
            </a:gdLst>
            <a:ahLst/>
            <a:cxnLst>
              <a:cxn ang="T6">
                <a:pos x="T0" y="T1"/>
              </a:cxn>
              <a:cxn ang="T7">
                <a:pos x="T2" y="T3"/>
              </a:cxn>
              <a:cxn ang="T8">
                <a:pos x="T4" y="T5"/>
              </a:cxn>
            </a:cxnLst>
            <a:rect l="0" t="0" r="r" b="b"/>
            <a:pathLst>
              <a:path w="384" h="288">
                <a:moveTo>
                  <a:pt x="0" y="288"/>
                </a:moveTo>
                <a:cubicBezTo>
                  <a:pt x="16" y="144"/>
                  <a:pt x="32" y="0"/>
                  <a:pt x="96" y="0"/>
                </a:cubicBezTo>
                <a:cubicBezTo>
                  <a:pt x="160" y="0"/>
                  <a:pt x="272" y="144"/>
                  <a:pt x="384" y="288"/>
                </a:cubicBezTo>
              </a:path>
            </a:pathLst>
          </a:custGeom>
          <a:noFill/>
          <a:ln w="127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4"/>
          <p:cNvSpPr>
            <a:spLocks noChangeShapeType="1"/>
          </p:cNvSpPr>
          <p:nvPr/>
        </p:nvSpPr>
        <p:spPr bwMode="auto">
          <a:xfrm>
            <a:off x="7542213" y="2438400"/>
            <a:ext cx="3048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Freeform 15"/>
          <p:cNvSpPr>
            <a:spLocks/>
          </p:cNvSpPr>
          <p:nvPr/>
        </p:nvSpPr>
        <p:spPr bwMode="auto">
          <a:xfrm>
            <a:off x="7847013" y="1981200"/>
            <a:ext cx="609600" cy="457200"/>
          </a:xfrm>
          <a:custGeom>
            <a:avLst/>
            <a:gdLst>
              <a:gd name="T0" fmla="*/ 0 w 384"/>
              <a:gd name="T1" fmla="*/ 2147483647 h 288"/>
              <a:gd name="T2" fmla="*/ 2147483647 w 384"/>
              <a:gd name="T3" fmla="*/ 0 h 288"/>
              <a:gd name="T4" fmla="*/ 2147483647 w 384"/>
              <a:gd name="T5" fmla="*/ 2147483647 h 288"/>
              <a:gd name="T6" fmla="*/ 0 60000 65536"/>
              <a:gd name="T7" fmla="*/ 0 60000 65536"/>
              <a:gd name="T8" fmla="*/ 0 60000 65536"/>
            </a:gdLst>
            <a:ahLst/>
            <a:cxnLst>
              <a:cxn ang="T6">
                <a:pos x="T0" y="T1"/>
              </a:cxn>
              <a:cxn ang="T7">
                <a:pos x="T2" y="T3"/>
              </a:cxn>
              <a:cxn ang="T8">
                <a:pos x="T4" y="T5"/>
              </a:cxn>
            </a:cxnLst>
            <a:rect l="0" t="0" r="r" b="b"/>
            <a:pathLst>
              <a:path w="384" h="288">
                <a:moveTo>
                  <a:pt x="0" y="288"/>
                </a:moveTo>
                <a:cubicBezTo>
                  <a:pt x="16" y="144"/>
                  <a:pt x="32" y="0"/>
                  <a:pt x="96" y="0"/>
                </a:cubicBezTo>
                <a:cubicBezTo>
                  <a:pt x="160" y="0"/>
                  <a:pt x="272" y="144"/>
                  <a:pt x="384" y="288"/>
                </a:cubicBezTo>
              </a:path>
            </a:pathLst>
          </a:custGeom>
          <a:noFill/>
          <a:ln w="127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6"/>
          <p:cNvSpPr>
            <a:spLocks noChangeShapeType="1"/>
          </p:cNvSpPr>
          <p:nvPr/>
        </p:nvSpPr>
        <p:spPr bwMode="auto">
          <a:xfrm>
            <a:off x="8456613" y="2438400"/>
            <a:ext cx="3048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7"/>
          <p:cNvSpPr>
            <a:spLocks noChangeShapeType="1"/>
          </p:cNvSpPr>
          <p:nvPr/>
        </p:nvSpPr>
        <p:spPr bwMode="auto">
          <a:xfrm>
            <a:off x="6704013" y="2438400"/>
            <a:ext cx="2286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Text Box 18"/>
          <p:cNvSpPr txBox="1">
            <a:spLocks noChangeArrowheads="1"/>
          </p:cNvSpPr>
          <p:nvPr/>
        </p:nvSpPr>
        <p:spPr bwMode="auto">
          <a:xfrm>
            <a:off x="7161213" y="3048000"/>
            <a:ext cx="2143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u="sng">
                <a:ea typeface="SimSun" pitchFamily="2" charset="-122"/>
              </a:rPr>
              <a:t>Glottal excitation</a:t>
            </a:r>
          </a:p>
          <a:p>
            <a:pPr>
              <a:spcBef>
                <a:spcPct val="0"/>
              </a:spcBef>
              <a:buClrTx/>
              <a:buSzTx/>
              <a:buFontTx/>
              <a:buNone/>
            </a:pPr>
            <a:r>
              <a:rPr lang="en-US" altLang="zh-CN" sz="1800">
                <a:ea typeface="SimSun" pitchFamily="2" charset="-122"/>
              </a:rPr>
              <a:t>From</a:t>
            </a:r>
          </a:p>
          <a:p>
            <a:pPr>
              <a:spcBef>
                <a:spcPct val="0"/>
              </a:spcBef>
              <a:buClrTx/>
              <a:buSzTx/>
              <a:buFontTx/>
              <a:buNone/>
            </a:pPr>
            <a:r>
              <a:rPr lang="en-US" altLang="zh-CN" sz="1800">
                <a:ea typeface="SimSun" pitchFamily="2" charset="-122"/>
              </a:rPr>
              <a:t>Vocal cords</a:t>
            </a:r>
          </a:p>
          <a:p>
            <a:pPr>
              <a:spcBef>
                <a:spcPct val="0"/>
              </a:spcBef>
              <a:buClrTx/>
              <a:buSzTx/>
              <a:buFontTx/>
              <a:buNone/>
            </a:pPr>
            <a:r>
              <a:rPr lang="en-US" altLang="zh-CN" sz="1800">
                <a:ea typeface="SimSun" pitchFamily="2" charset="-122"/>
              </a:rPr>
              <a:t>(Glottis)</a:t>
            </a:r>
            <a:endParaRPr lang="en-US" altLang="en-US" sz="1800"/>
          </a:p>
        </p:txBody>
      </p:sp>
      <p:sp>
        <p:nvSpPr>
          <p:cNvPr id="39954" name="Line 19"/>
          <p:cNvSpPr>
            <a:spLocks noChangeShapeType="1"/>
          </p:cNvSpPr>
          <p:nvPr/>
        </p:nvSpPr>
        <p:spPr bwMode="auto">
          <a:xfrm flipH="1">
            <a:off x="5789613" y="2667000"/>
            <a:ext cx="1143000" cy="2362200"/>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Freeform 23"/>
          <p:cNvSpPr>
            <a:spLocks/>
          </p:cNvSpPr>
          <p:nvPr/>
        </p:nvSpPr>
        <p:spPr bwMode="auto">
          <a:xfrm>
            <a:off x="3579813" y="1524000"/>
            <a:ext cx="1981200" cy="1524000"/>
          </a:xfrm>
          <a:custGeom>
            <a:avLst/>
            <a:gdLst>
              <a:gd name="T0" fmla="*/ 0 w 1248"/>
              <a:gd name="T1" fmla="*/ 2147483647 h 960"/>
              <a:gd name="T2" fmla="*/ 0 w 1248"/>
              <a:gd name="T3" fmla="*/ 2147483647 h 960"/>
              <a:gd name="T4" fmla="*/ 2147483647 w 1248"/>
              <a:gd name="T5" fmla="*/ 2147483647 h 960"/>
              <a:gd name="T6" fmla="*/ 2147483647 w 1248"/>
              <a:gd name="T7" fmla="*/ 2147483647 h 960"/>
              <a:gd name="T8" fmla="*/ 2147483647 w 1248"/>
              <a:gd name="T9" fmla="*/ 2147483647 h 960"/>
              <a:gd name="T10" fmla="*/ 2147483647 w 1248"/>
              <a:gd name="T11" fmla="*/ 0 h 960"/>
              <a:gd name="T12" fmla="*/ 2147483647 w 1248"/>
              <a:gd name="T13" fmla="*/ 0 h 960"/>
              <a:gd name="T14" fmla="*/ 2147483647 w 1248"/>
              <a:gd name="T15" fmla="*/ 2147483647 h 960"/>
              <a:gd name="T16" fmla="*/ 2147483647 w 1248"/>
              <a:gd name="T17" fmla="*/ 2147483647 h 960"/>
              <a:gd name="T18" fmla="*/ 2147483647 w 1248"/>
              <a:gd name="T19" fmla="*/ 2147483647 h 960"/>
              <a:gd name="T20" fmla="*/ 2147483647 w 1248"/>
              <a:gd name="T21" fmla="*/ 2147483647 h 960"/>
              <a:gd name="T22" fmla="*/ 2147483647 w 1248"/>
              <a:gd name="T23" fmla="*/ 2147483647 h 960"/>
              <a:gd name="T24" fmla="*/ 2147483647 w 1248"/>
              <a:gd name="T25" fmla="*/ 2147483647 h 960"/>
              <a:gd name="T26" fmla="*/ 2147483647 w 1248"/>
              <a:gd name="T27" fmla="*/ 2147483647 h 960"/>
              <a:gd name="T28" fmla="*/ 2147483647 w 1248"/>
              <a:gd name="T29" fmla="*/ 2147483647 h 960"/>
              <a:gd name="T30" fmla="*/ 2147483647 w 1248"/>
              <a:gd name="T31" fmla="*/ 2147483647 h 960"/>
              <a:gd name="T32" fmla="*/ 2147483647 w 1248"/>
              <a:gd name="T33" fmla="*/ 2147483647 h 960"/>
              <a:gd name="T34" fmla="*/ 2147483647 w 1248"/>
              <a:gd name="T35" fmla="*/ 2147483647 h 960"/>
              <a:gd name="T36" fmla="*/ 2147483647 w 1248"/>
              <a:gd name="T37" fmla="*/ 2147483647 h 960"/>
              <a:gd name="T38" fmla="*/ 2147483647 w 1248"/>
              <a:gd name="T39" fmla="*/ 2147483647 h 960"/>
              <a:gd name="T40" fmla="*/ 0 w 1248"/>
              <a:gd name="T41" fmla="*/ 2147483647 h 960"/>
              <a:gd name="T42" fmla="*/ 0 w 1248"/>
              <a:gd name="T43" fmla="*/ 2147483647 h 9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48" h="960">
                <a:moveTo>
                  <a:pt x="0" y="528"/>
                </a:moveTo>
                <a:lnTo>
                  <a:pt x="0" y="336"/>
                </a:lnTo>
                <a:lnTo>
                  <a:pt x="144" y="336"/>
                </a:lnTo>
                <a:lnTo>
                  <a:pt x="144" y="192"/>
                </a:lnTo>
                <a:lnTo>
                  <a:pt x="336" y="192"/>
                </a:lnTo>
                <a:lnTo>
                  <a:pt x="336" y="0"/>
                </a:lnTo>
                <a:lnTo>
                  <a:pt x="912" y="0"/>
                </a:lnTo>
                <a:lnTo>
                  <a:pt x="912" y="192"/>
                </a:lnTo>
                <a:lnTo>
                  <a:pt x="1056" y="192"/>
                </a:lnTo>
                <a:lnTo>
                  <a:pt x="1056" y="384"/>
                </a:lnTo>
                <a:lnTo>
                  <a:pt x="1248" y="384"/>
                </a:lnTo>
                <a:lnTo>
                  <a:pt x="1248" y="624"/>
                </a:lnTo>
                <a:lnTo>
                  <a:pt x="1056" y="624"/>
                </a:lnTo>
                <a:lnTo>
                  <a:pt x="1056" y="816"/>
                </a:lnTo>
                <a:lnTo>
                  <a:pt x="912" y="816"/>
                </a:lnTo>
                <a:lnTo>
                  <a:pt x="912" y="960"/>
                </a:lnTo>
                <a:lnTo>
                  <a:pt x="384" y="960"/>
                </a:lnTo>
                <a:lnTo>
                  <a:pt x="384" y="816"/>
                </a:lnTo>
                <a:lnTo>
                  <a:pt x="192" y="816"/>
                </a:lnTo>
                <a:lnTo>
                  <a:pt x="192" y="624"/>
                </a:lnTo>
                <a:lnTo>
                  <a:pt x="0" y="624"/>
                </a:lnTo>
                <a:lnTo>
                  <a:pt x="0" y="528"/>
                </a:ln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6" name="Text Box 25"/>
          <p:cNvSpPr txBox="1">
            <a:spLocks noChangeArrowheads="1"/>
          </p:cNvSpPr>
          <p:nvPr/>
        </p:nvSpPr>
        <p:spPr bwMode="auto">
          <a:xfrm>
            <a:off x="8027988" y="2478088"/>
            <a:ext cx="1592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b="1" dirty="0">
                <a:ea typeface="SimSun" pitchFamily="2" charset="-122"/>
              </a:rPr>
              <a:t>[E(m)]</a:t>
            </a:r>
            <a:endParaRPr lang="en-US" altLang="en-US" b="1" dirty="0"/>
          </a:p>
        </p:txBody>
      </p:sp>
      <p:sp>
        <p:nvSpPr>
          <p:cNvPr id="39957" name="Text Box 27"/>
          <p:cNvSpPr txBox="1">
            <a:spLocks noChangeArrowheads="1"/>
          </p:cNvSpPr>
          <p:nvPr/>
        </p:nvSpPr>
        <p:spPr bwMode="auto">
          <a:xfrm>
            <a:off x="2284413" y="1524000"/>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b="1" dirty="0">
                <a:ea typeface="SimSun" pitchFamily="2" charset="-122"/>
              </a:rPr>
              <a:t>[X(m)]</a:t>
            </a:r>
            <a:endParaRPr lang="en-US" altLang="en-US" b="1" dirty="0"/>
          </a:p>
        </p:txBody>
      </p:sp>
      <p:sp>
        <p:nvSpPr>
          <p:cNvPr id="4" name="Footer Placeholder 3">
            <a:extLst>
              <a:ext uri="{FF2B5EF4-FFF2-40B4-BE49-F238E27FC236}">
                <a16:creationId xmlns:a16="http://schemas.microsoft.com/office/drawing/2014/main" id="{E2C44F44-4004-4D85-92F1-38DC25C67FBC}"/>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FCC4D1C2-F3AC-4980-BF78-12E78F096BD3}"/>
              </a:ext>
            </a:extLst>
          </p:cNvPr>
          <p:cNvSpPr>
            <a:spLocks noGrp="1"/>
          </p:cNvSpPr>
          <p:nvPr>
            <p:ph type="sldNum" sz="quarter" idx="12"/>
          </p:nvPr>
        </p:nvSpPr>
        <p:spPr/>
        <p:txBody>
          <a:bodyPr/>
          <a:lstStyle/>
          <a:p>
            <a:fld id="{65CE2D6C-B8FF-4830-ACC3-164BA4934954}" type="slidenum">
              <a:rPr lang="en-US" altLang="en-US" smtClean="0"/>
              <a:pPr/>
              <a:t>102</a:t>
            </a:fld>
            <a:endParaRPr lang="en-US" altLang="en-US"/>
          </a:p>
        </p:txBody>
      </p:sp>
      <p:sp>
        <p:nvSpPr>
          <p:cNvPr id="2" name="Rectangle: Rounded Corners 1">
            <a:extLst>
              <a:ext uri="{FF2B5EF4-FFF2-40B4-BE49-F238E27FC236}">
                <a16:creationId xmlns:a16="http://schemas.microsoft.com/office/drawing/2014/main" id="{21F91CA2-338F-AE41-2CBB-87D225A8FDE7}"/>
              </a:ext>
            </a:extLst>
          </p:cNvPr>
          <p:cNvSpPr/>
          <p:nvPr/>
        </p:nvSpPr>
        <p:spPr>
          <a:xfrm>
            <a:off x="3383465" y="3230562"/>
            <a:ext cx="2230095" cy="1580218"/>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19">
            <a:extLst>
              <a:ext uri="{FF2B5EF4-FFF2-40B4-BE49-F238E27FC236}">
                <a16:creationId xmlns:a16="http://schemas.microsoft.com/office/drawing/2014/main" id="{24D1CD75-0517-2176-53F3-FD21BC2DB7A2}"/>
              </a:ext>
            </a:extLst>
          </p:cNvPr>
          <p:cNvSpPr>
            <a:spLocks noChangeShapeType="1"/>
          </p:cNvSpPr>
          <p:nvPr/>
        </p:nvSpPr>
        <p:spPr bwMode="auto">
          <a:xfrm>
            <a:off x="4610100" y="2932548"/>
            <a:ext cx="1" cy="251975"/>
          </a:xfrm>
          <a:prstGeom prst="line">
            <a:avLst/>
          </a:prstGeom>
          <a:noFill/>
          <a:ln w="127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Recall: Discrete Fourier transform </a:t>
            </a:r>
            <a:r>
              <a:rPr lang="en-US" i="1" dirty="0"/>
              <a:t>DFT</a:t>
            </a:r>
            <a:r>
              <a:rPr lang="en-US" dirty="0"/>
              <a:t> and </a:t>
            </a:r>
            <a:br>
              <a:rPr lang="en-US" dirty="0"/>
            </a:br>
            <a:r>
              <a:rPr lang="en-US" dirty="0"/>
              <a:t>Inverse Discrete Fourier transform </a:t>
            </a:r>
            <a:r>
              <a:rPr lang="en-US" i="1" dirty="0"/>
              <a:t>IDFT</a:t>
            </a:r>
          </a:p>
        </p:txBody>
      </p:sp>
      <p:sp>
        <p:nvSpPr>
          <p:cNvPr id="3" name="Content Placeholder 2"/>
          <p:cNvSpPr>
            <a:spLocks noGrp="1"/>
          </p:cNvSpPr>
          <p:nvPr>
            <p:ph idx="1"/>
          </p:nvPr>
        </p:nvSpPr>
        <p:spPr/>
        <p:txBody>
          <a:bodyPr/>
          <a:lstStyle/>
          <a:p>
            <a:r>
              <a:rPr lang="en-US" dirty="0"/>
              <a:t> </a:t>
            </a:r>
          </a:p>
        </p:txBody>
      </p:sp>
      <p:sp>
        <p:nvSpPr>
          <p:cNvPr id="6" name="TextBox 5"/>
          <p:cNvSpPr txBox="1"/>
          <p:nvPr/>
        </p:nvSpPr>
        <p:spPr>
          <a:xfrm>
            <a:off x="1031846" y="1421202"/>
            <a:ext cx="7774629" cy="1200329"/>
          </a:xfrm>
          <a:prstGeom prst="rect">
            <a:avLst/>
          </a:prstGeom>
          <a:noFill/>
        </p:spPr>
        <p:txBody>
          <a:bodyPr wrap="none" rtlCol="0">
            <a:spAutoFit/>
          </a:bodyPr>
          <a:lstStyle/>
          <a:p>
            <a:r>
              <a:rPr lang="en-US" sz="1200" dirty="0">
                <a:hlinkClick r:id="rId3"/>
              </a:rPr>
              <a:t>https://en.wikipedia.org/wiki/Discrete_Fourier_transform</a:t>
            </a:r>
            <a:endParaRPr lang="en-US" sz="1200" dirty="0"/>
          </a:p>
          <a:p>
            <a:r>
              <a:rPr lang="en-US" sz="1200" dirty="0" err="1"/>
              <a:t>Matlab</a:t>
            </a:r>
            <a:r>
              <a:rPr lang="en-US" sz="1200" dirty="0"/>
              <a:t> code: </a:t>
            </a:r>
          </a:p>
          <a:p>
            <a:r>
              <a:rPr lang="en-US" sz="1200" dirty="0">
                <a:hlinkClick r:id="rId4"/>
              </a:rPr>
              <a:t>https://www.mathworks.com/matlabcentral/fileexchange/41228-dft-and-idft/content/Untitled3.m</a:t>
            </a:r>
            <a:endParaRPr lang="en-US" sz="1200" dirty="0"/>
          </a:p>
          <a:p>
            <a:endParaRPr lang="en-US" dirty="0"/>
          </a:p>
          <a:p>
            <a:endParaRPr lang="en-US" dirty="0"/>
          </a:p>
        </p:txBody>
      </p:sp>
      <mc:AlternateContent xmlns:mc="http://schemas.openxmlformats.org/markup-compatibility/2006" xmlns:a14="http://schemas.microsoft.com/office/drawing/2010/main">
        <mc:Choice Requires="a14">
          <p:sp>
            <p:nvSpPr>
              <p:cNvPr id="8" name="Object 8"/>
              <p:cNvSpPr txBox="1"/>
              <p:nvPr/>
            </p:nvSpPr>
            <p:spPr bwMode="auto">
              <a:xfrm>
                <a:off x="419100" y="2228850"/>
                <a:ext cx="6938963" cy="25447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 xmlns:m="http://schemas.openxmlformats.org/officeDocument/2006/math">
                      <m:r>
                        <m:rPr>
                          <m:nor/>
                        </m:rPr>
                        <a:rPr lang="en-US" i="0">
                          <a:solidFill>
                            <a:srgbClr val="000000"/>
                          </a:solidFill>
                          <a:latin typeface="Cambria Math" panose="02040503050406030204" pitchFamily="18" charset="0"/>
                        </a:rPr>
                        <m:t>Inverse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Para>
                </a14:m>
                <a:endParaRPr lang="en-US"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419100" y="2228850"/>
                <a:ext cx="6938963" cy="2544763"/>
              </a:xfrm>
              <a:prstGeom prst="rect">
                <a:avLst/>
              </a:prstGeom>
              <a:blipFill>
                <a:blip r:embed="rId5"/>
                <a:stretch>
                  <a:fillRect/>
                </a:stretch>
              </a:blipFill>
              <a:ln>
                <a:noFill/>
              </a:ln>
            </p:spPr>
            <p:txBody>
              <a:bodyPr/>
              <a:lstStyle/>
              <a:p>
                <a:r>
                  <a:rPr lang="en-US">
                    <a:noFill/>
                  </a:rPr>
                  <a:t> </a:t>
                </a:r>
              </a:p>
            </p:txBody>
          </p:sp>
        </mc:Fallback>
      </mc:AlternateContent>
      <p:sp>
        <p:nvSpPr>
          <p:cNvPr id="7" name="TextBox 6"/>
          <p:cNvSpPr txBox="1"/>
          <p:nvPr/>
        </p:nvSpPr>
        <p:spPr>
          <a:xfrm>
            <a:off x="1109098" y="4784587"/>
            <a:ext cx="6668813" cy="1754326"/>
          </a:xfrm>
          <a:prstGeom prst="rect">
            <a:avLst/>
          </a:prstGeom>
          <a:noFill/>
        </p:spPr>
        <p:txBody>
          <a:bodyPr wrap="none" rtlCol="0">
            <a:spAutoFit/>
          </a:bodyPr>
          <a:lstStyle/>
          <a:p>
            <a:r>
              <a:rPr lang="en-US" i="1" dirty="0"/>
              <a:t>N</a:t>
            </a:r>
            <a:r>
              <a:rPr lang="en-US" dirty="0"/>
              <a:t>=number of time samples</a:t>
            </a:r>
          </a:p>
          <a:p>
            <a:r>
              <a:rPr lang="en-US" i="1" dirty="0"/>
              <a:t>k</a:t>
            </a:r>
            <a:r>
              <a:rPr lang="en-US" dirty="0"/>
              <a:t>=time index of the current sample , it is from 0 to N-1</a:t>
            </a:r>
          </a:p>
          <a:p>
            <a:r>
              <a:rPr lang="en-US" i="1" dirty="0" err="1"/>
              <a:t>s</a:t>
            </a:r>
            <a:r>
              <a:rPr lang="en-US" i="1" baseline="-25000" dirty="0" err="1"/>
              <a:t>k</a:t>
            </a:r>
            <a:r>
              <a:rPr lang="en-US" dirty="0"/>
              <a:t>=value of the signal sample at time </a:t>
            </a:r>
            <a:r>
              <a:rPr lang="en-US" i="1" dirty="0"/>
              <a:t>k</a:t>
            </a:r>
          </a:p>
          <a:p>
            <a:r>
              <a:rPr lang="en-US" i="1" dirty="0"/>
              <a:t>m</a:t>
            </a:r>
            <a:r>
              <a:rPr lang="en-US" dirty="0"/>
              <a:t>=frequency index (from 0 Hz to N-1 Hz)</a:t>
            </a:r>
          </a:p>
          <a:p>
            <a:r>
              <a:rPr lang="en-US" i="1" dirty="0" err="1"/>
              <a:t>X</a:t>
            </a:r>
            <a:r>
              <a:rPr lang="en-US" i="1" baseline="-25000" dirty="0" err="1"/>
              <a:t>m</a:t>
            </a:r>
            <a:r>
              <a:rPr lang="en-US" dirty="0"/>
              <a:t>= amount of frequency </a:t>
            </a:r>
            <a:r>
              <a:rPr lang="en-US" i="1" dirty="0"/>
              <a:t>m</a:t>
            </a:r>
            <a:r>
              <a:rPr lang="en-US" dirty="0"/>
              <a:t> in the signal of all </a:t>
            </a:r>
            <a:r>
              <a:rPr lang="en-US" dirty="0" err="1"/>
              <a:t>s</a:t>
            </a:r>
            <a:r>
              <a:rPr lang="en-US" i="1" baseline="-25000" dirty="0" err="1"/>
              <a:t>k</a:t>
            </a:r>
            <a:endParaRPr lang="en-US" dirty="0"/>
          </a:p>
          <a:p>
            <a:endParaRPr lang="en-US" dirty="0"/>
          </a:p>
        </p:txBody>
      </p:sp>
      <mc:AlternateContent xmlns:mc="http://schemas.openxmlformats.org/markup-compatibility/2006" xmlns:a14="http://schemas.microsoft.com/office/drawing/2010/main">
        <mc:Choice Requires="a14">
          <p:sp>
            <p:nvSpPr>
              <p:cNvPr id="9" name="Object 8"/>
              <p:cNvSpPr txBox="1"/>
              <p:nvPr/>
            </p:nvSpPr>
            <p:spPr bwMode="auto">
              <a:xfrm>
                <a:off x="7502525" y="2620963"/>
                <a:ext cx="2249488" cy="1447800"/>
              </a:xfrm>
              <a:prstGeom prst="rect">
                <a:avLst/>
              </a:prstGeom>
              <a:noFill/>
              <a:ln>
                <a:solidFill>
                  <a:schemeClr val="accent1"/>
                </a:solid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502525" y="2620963"/>
                <a:ext cx="2249488" cy="1447800"/>
              </a:xfrm>
              <a:prstGeom prst="rect">
                <a:avLst/>
              </a:prstGeom>
              <a:blipFill>
                <a:blip r:embed="rId6"/>
                <a:stretch>
                  <a:fillRect b="-418"/>
                </a:stretch>
              </a:blipFill>
              <a:ln>
                <a:solidFill>
                  <a:schemeClr val="accent1"/>
                </a:solidFill>
              </a:ln>
            </p:spPr>
            <p:txBody>
              <a:bodyPr/>
              <a:lstStyle/>
              <a:p>
                <a:r>
                  <a:rPr lang="en-US">
                    <a:noFill/>
                  </a:rPr>
                  <a:t> </a:t>
                </a:r>
              </a:p>
            </p:txBody>
          </p:sp>
        </mc:Fallback>
      </mc:AlternateContent>
      <p:sp>
        <p:nvSpPr>
          <p:cNvPr id="14" name="Footer Placeholder 13">
            <a:extLst>
              <a:ext uri="{FF2B5EF4-FFF2-40B4-BE49-F238E27FC236}">
                <a16:creationId xmlns:a16="http://schemas.microsoft.com/office/drawing/2014/main" id="{D220E3DE-3B2E-4923-BB12-32DFE590AA8A}"/>
              </a:ext>
            </a:extLst>
          </p:cNvPr>
          <p:cNvSpPr>
            <a:spLocks noGrp="1"/>
          </p:cNvSpPr>
          <p:nvPr>
            <p:ph type="ftr" sz="quarter" idx="11"/>
          </p:nvPr>
        </p:nvSpPr>
        <p:spPr/>
        <p:txBody>
          <a:bodyPr/>
          <a:lstStyle/>
          <a:p>
            <a:pPr>
              <a:defRPr/>
            </a:pPr>
            <a:r>
              <a:rPr lang="en-US" altLang="zh-CN"/>
              <a:t>Audio signal processing, v250428a</a:t>
            </a:r>
          </a:p>
        </p:txBody>
      </p:sp>
      <p:sp>
        <p:nvSpPr>
          <p:cNvPr id="15" name="Slide Number Placeholder 14">
            <a:extLst>
              <a:ext uri="{FF2B5EF4-FFF2-40B4-BE49-F238E27FC236}">
                <a16:creationId xmlns:a16="http://schemas.microsoft.com/office/drawing/2014/main" id="{773E7D3D-87C0-4096-B4A6-B451A5A35C8F}"/>
              </a:ext>
            </a:extLst>
          </p:cNvPr>
          <p:cNvSpPr>
            <a:spLocks noGrp="1"/>
          </p:cNvSpPr>
          <p:nvPr>
            <p:ph type="sldNum" sz="quarter" idx="12"/>
          </p:nvPr>
        </p:nvSpPr>
        <p:spPr/>
        <p:txBody>
          <a:bodyPr/>
          <a:lstStyle/>
          <a:p>
            <a:fld id="{65CE2D6C-B8FF-4830-ACC3-164BA4934954}" type="slidenum">
              <a:rPr lang="en-US" altLang="en-US" smtClean="0"/>
              <a:pPr/>
              <a:t>103</a:t>
            </a:fld>
            <a:endParaRPr lang="en-US" altLang="en-US"/>
          </a:p>
        </p:txBody>
      </p:sp>
    </p:spTree>
    <p:extLst>
      <p:ext uri="{BB962C8B-B14F-4D97-AF65-F5344CB8AC3E}">
        <p14:creationId xmlns:p14="http://schemas.microsoft.com/office/powerpoint/2010/main" val="26811896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zh-CN" dirty="0">
                <a:ea typeface="SimSun" pitchFamily="2" charset="-122"/>
              </a:rPr>
              <a:t>Cepstral analysis</a:t>
            </a:r>
            <a:endParaRPr lang="en-US" altLang="en-US" dirty="0"/>
          </a:p>
        </p:txBody>
      </p:sp>
      <p:sp>
        <p:nvSpPr>
          <p:cNvPr id="40965" name="Rectangle 3"/>
          <p:cNvSpPr>
            <a:spLocks noGrp="1" noChangeArrowheads="1"/>
          </p:cNvSpPr>
          <p:nvPr>
            <p:ph idx="1"/>
          </p:nvPr>
        </p:nvSpPr>
        <p:spPr>
          <a:xfrm>
            <a:off x="531813" y="1600200"/>
            <a:ext cx="8912225" cy="4530725"/>
          </a:xfrm>
        </p:spPr>
        <p:txBody>
          <a:bodyPr>
            <a:normAutofit fontScale="92500" lnSpcReduction="20000"/>
          </a:bodyPr>
          <a:lstStyle/>
          <a:p>
            <a:pPr eaLnBrk="1" hangingPunct="1"/>
            <a:r>
              <a:rPr lang="en-US" altLang="zh-CN" sz="2400" dirty="0">
                <a:ea typeface="SimSun" pitchFamily="2" charset="-122"/>
              </a:rPr>
              <a:t>Signal(s)=convolution(*) of </a:t>
            </a:r>
          </a:p>
          <a:p>
            <a:pPr lvl="1" eaLnBrk="1" hangingPunct="1"/>
            <a:r>
              <a:rPr lang="en-US" altLang="zh-CN" sz="2000" dirty="0">
                <a:ea typeface="SimSun" pitchFamily="2" charset="-122"/>
              </a:rPr>
              <a:t>glottal excitation (e) and </a:t>
            </a:r>
            <a:r>
              <a:rPr lang="en-US" altLang="zh-CN" sz="2000" dirty="0" err="1">
                <a:ea typeface="SimSun" pitchFamily="2" charset="-122"/>
              </a:rPr>
              <a:t>vocal_tract_filter</a:t>
            </a:r>
            <a:r>
              <a:rPr lang="en-US" altLang="zh-CN" sz="2000" dirty="0">
                <a:ea typeface="SimSun" pitchFamily="2" charset="-122"/>
              </a:rPr>
              <a:t> (h)</a:t>
            </a:r>
          </a:p>
          <a:p>
            <a:pPr lvl="1" eaLnBrk="1" hangingPunct="1"/>
            <a:r>
              <a:rPr lang="en-US" altLang="zh-CN" sz="2000" dirty="0">
                <a:ea typeface="SimSun" pitchFamily="2" charset="-122"/>
              </a:rPr>
              <a:t>s(k)=e(k)*h(k), k is time index  </a:t>
            </a:r>
          </a:p>
          <a:p>
            <a:pPr eaLnBrk="1" hangingPunct="1"/>
            <a:r>
              <a:rPr lang="en-US" altLang="zh-CN" sz="2400" dirty="0">
                <a:ea typeface="SimSun" pitchFamily="2" charset="-122"/>
              </a:rPr>
              <a:t>After Fourier transform FT: FT{s(k)}=FT{e(k)*h(k)}</a:t>
            </a:r>
          </a:p>
          <a:p>
            <a:pPr lvl="1" eaLnBrk="1" hangingPunct="1"/>
            <a:r>
              <a:rPr lang="en-US" altLang="zh-CN" sz="2000" dirty="0">
                <a:ea typeface="SimSun" pitchFamily="2" charset="-122"/>
              </a:rPr>
              <a:t>Convolution(*) becomes multiplication (.)</a:t>
            </a:r>
          </a:p>
          <a:p>
            <a:pPr lvl="1" eaLnBrk="1" hangingPunct="1"/>
            <a:r>
              <a:rPr lang="en-US" altLang="zh-CN" sz="2000" dirty="0">
                <a:ea typeface="SimSun" pitchFamily="2" charset="-122"/>
              </a:rPr>
              <a:t>n(time index)</a:t>
            </a:r>
            <a:r>
              <a:rPr lang="en-US" altLang="zh-CN" sz="2000" dirty="0">
                <a:ea typeface="SimSun" pitchFamily="2" charset="-122"/>
                <a:sym typeface="Wingdings" pitchFamily="2" charset="2"/>
              </a:rPr>
              <a:t> m(frequency index), </a:t>
            </a:r>
          </a:p>
          <a:p>
            <a:pPr eaLnBrk="1" hangingPunct="1"/>
            <a:r>
              <a:rPr lang="en-US" altLang="zh-CN" sz="2400" i="1" dirty="0">
                <a:ea typeface="SimSun" pitchFamily="2" charset="-122"/>
              </a:rPr>
              <a:t>S(m) = E(m).H(m)</a:t>
            </a:r>
          </a:p>
          <a:p>
            <a:pPr eaLnBrk="1" hangingPunct="1"/>
            <a:r>
              <a:rPr lang="en-US" altLang="zh-CN" sz="2400" dirty="0">
                <a:ea typeface="SimSun" pitchFamily="2" charset="-122"/>
              </a:rPr>
              <a:t>Find the magnitude of the spectrum</a:t>
            </a:r>
          </a:p>
          <a:p>
            <a:pPr eaLnBrk="1" hangingPunct="1"/>
            <a:r>
              <a:rPr lang="en-US" altLang="zh-CN" sz="2400" i="1" dirty="0">
                <a:ea typeface="SimSun" pitchFamily="2" charset="-122"/>
              </a:rPr>
              <a:t>|S(m)| = |E(m)|.|H(m)|</a:t>
            </a:r>
          </a:p>
          <a:p>
            <a:pPr eaLnBrk="1" hangingPunct="1"/>
            <a:r>
              <a:rPr lang="en-US" altLang="zh-CN" sz="2400" i="1" dirty="0">
                <a:ea typeface="SimSun" pitchFamily="2" charset="-122"/>
              </a:rPr>
              <a:t>log</a:t>
            </a:r>
            <a:r>
              <a:rPr lang="en-US" altLang="zh-CN" sz="2400" i="1" baseline="-25000" dirty="0">
                <a:ea typeface="SimSun" pitchFamily="2" charset="-122"/>
              </a:rPr>
              <a:t>10 </a:t>
            </a:r>
            <a:r>
              <a:rPr lang="en-US" altLang="zh-CN" sz="2400" i="1" dirty="0">
                <a:ea typeface="SimSun" pitchFamily="2" charset="-122"/>
              </a:rPr>
              <a:t>|S(m)|= log</a:t>
            </a:r>
            <a:r>
              <a:rPr lang="en-US" altLang="zh-CN" sz="2400" i="1" baseline="-25000" dirty="0">
                <a:ea typeface="SimSun" pitchFamily="2" charset="-122"/>
              </a:rPr>
              <a:t>10</a:t>
            </a:r>
            <a:r>
              <a:rPr lang="en-US" altLang="zh-CN" sz="2400" i="1" dirty="0">
                <a:ea typeface="SimSun" pitchFamily="2" charset="-122"/>
              </a:rPr>
              <a:t>{|E(m)|}+ log</a:t>
            </a:r>
            <a:r>
              <a:rPr lang="en-US" altLang="zh-CN" sz="2400" i="1" baseline="-25000" dirty="0">
                <a:ea typeface="SimSun" pitchFamily="2" charset="-122"/>
              </a:rPr>
              <a:t>10</a:t>
            </a:r>
            <a:r>
              <a:rPr lang="en-US" altLang="zh-CN" sz="2400" i="1" dirty="0">
                <a:ea typeface="SimSun" pitchFamily="2" charset="-122"/>
              </a:rPr>
              <a:t>{|H(m)|}</a:t>
            </a:r>
          </a:p>
          <a:p>
            <a:r>
              <a:rPr lang="en-US" altLang="en-US" sz="2400" i="1" dirty="0" err="1"/>
              <a:t>Cepstrum</a:t>
            </a:r>
            <a:r>
              <a:rPr lang="en-US" altLang="en-US" sz="2400" i="1" dirty="0"/>
              <a:t> C(n)=</a:t>
            </a:r>
            <a:r>
              <a:rPr lang="en-US" altLang="en-US" sz="2400" i="1" dirty="0">
                <a:solidFill>
                  <a:srgbClr val="FF0000"/>
                </a:solidFill>
              </a:rPr>
              <a:t>IDFT(</a:t>
            </a:r>
            <a:r>
              <a:rPr lang="en-US" altLang="zh-CN" sz="2400" i="1" dirty="0">
                <a:ea typeface="SimSun" pitchFamily="2" charset="-122"/>
              </a:rPr>
              <a:t>log</a:t>
            </a:r>
            <a:r>
              <a:rPr lang="en-US" altLang="zh-CN" sz="2400" i="1" baseline="-25000" dirty="0">
                <a:ea typeface="SimSun" pitchFamily="2" charset="-122"/>
              </a:rPr>
              <a:t>10 </a:t>
            </a:r>
            <a:r>
              <a:rPr lang="en-US" altLang="zh-CN" sz="2400" i="1" dirty="0">
                <a:ea typeface="SimSun" pitchFamily="2" charset="-122"/>
              </a:rPr>
              <a:t>|S(m)|</a:t>
            </a:r>
            <a:r>
              <a:rPr lang="en-US" altLang="zh-CN" sz="2400" i="1" dirty="0">
                <a:solidFill>
                  <a:srgbClr val="FF0000"/>
                </a:solidFill>
                <a:ea typeface="SimSun" pitchFamily="2" charset="-122"/>
              </a:rPr>
              <a:t>)</a:t>
            </a:r>
            <a:r>
              <a:rPr lang="en-US" altLang="zh-CN" sz="2400" i="1" dirty="0">
                <a:ea typeface="SimSun" pitchFamily="2" charset="-122"/>
              </a:rPr>
              <a:t>=</a:t>
            </a:r>
            <a:r>
              <a:rPr lang="en-US" altLang="zh-CN" sz="2400" i="1" dirty="0">
                <a:solidFill>
                  <a:srgbClr val="FF0000"/>
                </a:solidFill>
                <a:ea typeface="SimSun" pitchFamily="2" charset="-122"/>
              </a:rPr>
              <a:t>IDFT(</a:t>
            </a:r>
            <a:r>
              <a:rPr lang="en-US" altLang="zh-CN" sz="2400" i="1" dirty="0">
                <a:ea typeface="SimSun" pitchFamily="2" charset="-122"/>
              </a:rPr>
              <a:t>  log</a:t>
            </a:r>
            <a:r>
              <a:rPr lang="en-US" altLang="zh-CN" sz="2400" i="1" baseline="-25000" dirty="0">
                <a:ea typeface="SimSun" pitchFamily="2" charset="-122"/>
              </a:rPr>
              <a:t>10</a:t>
            </a:r>
            <a:r>
              <a:rPr lang="en-US" altLang="zh-CN" sz="2400" i="1" dirty="0">
                <a:ea typeface="SimSun" pitchFamily="2" charset="-122"/>
              </a:rPr>
              <a:t>{|E(m)|}+ log</a:t>
            </a:r>
            <a:r>
              <a:rPr lang="en-US" altLang="zh-CN" sz="2400" i="1" baseline="-25000" dirty="0">
                <a:ea typeface="SimSun" pitchFamily="2" charset="-122"/>
              </a:rPr>
              <a:t>10</a:t>
            </a:r>
            <a:r>
              <a:rPr lang="en-US" altLang="zh-CN" sz="2400" i="1" dirty="0">
                <a:ea typeface="SimSun" pitchFamily="2" charset="-122"/>
              </a:rPr>
              <a:t>{|H(m)|}  </a:t>
            </a:r>
            <a:r>
              <a:rPr lang="en-US" altLang="zh-CN" sz="2400" i="1" dirty="0">
                <a:solidFill>
                  <a:srgbClr val="FF0000"/>
                </a:solidFill>
                <a:ea typeface="SimSun" pitchFamily="2" charset="-122"/>
              </a:rPr>
              <a:t>)</a:t>
            </a:r>
          </a:p>
          <a:p>
            <a:r>
              <a:rPr lang="en-US" altLang="en-US" sz="2400" i="1" dirty="0">
                <a:ea typeface="SimSun" pitchFamily="2" charset="-122"/>
              </a:rPr>
              <a:t>Note: Fourier transform has Linearity property: </a:t>
            </a:r>
          </a:p>
          <a:p>
            <a:pPr lvl="1"/>
            <a:r>
              <a:rPr lang="en-US" altLang="en-US" sz="2000" i="1" dirty="0">
                <a:ea typeface="SimSun" pitchFamily="2" charset="-122"/>
              </a:rPr>
              <a:t>DFT{ax(t)+b(y(t)}=</a:t>
            </a:r>
            <a:r>
              <a:rPr lang="en-US" altLang="en-US" sz="2000" i="1" dirty="0" err="1">
                <a:ea typeface="SimSun" pitchFamily="2" charset="-122"/>
              </a:rPr>
              <a:t>a∙DFT</a:t>
            </a:r>
            <a:r>
              <a:rPr lang="en-US" altLang="en-US" sz="2000" i="1" dirty="0">
                <a:ea typeface="SimSun" pitchFamily="2" charset="-122"/>
              </a:rPr>
              <a:t>{x(t)}+</a:t>
            </a:r>
            <a:r>
              <a:rPr lang="en-US" altLang="en-US" sz="2000" i="1" dirty="0" err="1">
                <a:ea typeface="SimSun" pitchFamily="2" charset="-122"/>
              </a:rPr>
              <a:t>b∙DFT</a:t>
            </a:r>
            <a:r>
              <a:rPr lang="en-US" altLang="en-US" sz="2000" i="1" dirty="0">
                <a:ea typeface="SimSun" pitchFamily="2" charset="-122"/>
              </a:rPr>
              <a:t>{y(t)}</a:t>
            </a:r>
          </a:p>
          <a:p>
            <a:pPr lvl="1"/>
            <a:r>
              <a:rPr lang="en-US" altLang="en-US" sz="2000" i="1" dirty="0"/>
              <a:t>See </a:t>
            </a:r>
            <a:r>
              <a:rPr lang="en-US" altLang="en-US" sz="2000" i="1" dirty="0">
                <a:hlinkClick r:id="rId2"/>
              </a:rPr>
              <a:t>http://fourier.eng.hmc.edu/e101/lectures/handout3/node2.html</a:t>
            </a:r>
            <a:endParaRPr lang="en-US" altLang="en-US" sz="2000" i="1" dirty="0"/>
          </a:p>
          <a:p>
            <a:pPr lvl="1"/>
            <a:endParaRPr lang="en-US" altLang="en-US" sz="2000" i="1" dirty="0"/>
          </a:p>
        </p:txBody>
      </p:sp>
      <p:sp>
        <p:nvSpPr>
          <p:cNvPr id="40966" name="Text Box 4"/>
          <p:cNvSpPr txBox="1">
            <a:spLocks noChangeArrowheads="1"/>
          </p:cNvSpPr>
          <p:nvPr/>
        </p:nvSpPr>
        <p:spPr bwMode="auto">
          <a:xfrm>
            <a:off x="379412" y="228600"/>
            <a:ext cx="75964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Ref: </a:t>
            </a:r>
            <a:r>
              <a:rPr lang="en-US" altLang="en-US" sz="1800" dirty="0">
                <a:hlinkClick r:id="rId3"/>
              </a:rPr>
              <a:t>http://iitg.vlab.co.in</a:t>
            </a:r>
            <a:r>
              <a:rPr lang="en-US" altLang="en-US" sz="1800">
                <a:hlinkClick r:id="rId3"/>
              </a:rPr>
              <a:t>/?sub=59&amp;brch=164&amp;sim=615&amp;cnt=1</a:t>
            </a:r>
            <a:endParaRPr lang="en-US" altLang="en-US" sz="1800"/>
          </a:p>
          <a:p>
            <a:pPr>
              <a:spcBef>
                <a:spcPct val="0"/>
              </a:spcBef>
              <a:buClrTx/>
              <a:buSzTx/>
              <a:buFontTx/>
              <a:buNone/>
            </a:pPr>
            <a:endParaRPr lang="en-US" altLang="en-US" sz="1800" dirty="0"/>
          </a:p>
        </p:txBody>
      </p:sp>
      <p:sp>
        <p:nvSpPr>
          <p:cNvPr id="4" name="Footer Placeholder 3">
            <a:extLst>
              <a:ext uri="{FF2B5EF4-FFF2-40B4-BE49-F238E27FC236}">
                <a16:creationId xmlns:a16="http://schemas.microsoft.com/office/drawing/2014/main" id="{4E8DC080-9C5A-44FA-9449-9EEF21E79857}"/>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BFAC1D55-610A-4CC3-8D6E-4397D1F39345}"/>
              </a:ext>
            </a:extLst>
          </p:cNvPr>
          <p:cNvSpPr>
            <a:spLocks noGrp="1"/>
          </p:cNvSpPr>
          <p:nvPr>
            <p:ph type="sldNum" sz="quarter" idx="12"/>
          </p:nvPr>
        </p:nvSpPr>
        <p:spPr/>
        <p:txBody>
          <a:bodyPr/>
          <a:lstStyle/>
          <a:p>
            <a:fld id="{65CE2D6C-B8FF-4830-ACC3-164BA4934954}" type="slidenum">
              <a:rPr lang="en-US" altLang="en-US" smtClean="0"/>
              <a:pPr/>
              <a:t>104</a:t>
            </a:fld>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74479" y="94258"/>
            <a:ext cx="8912225" cy="762000"/>
          </a:xfrm>
        </p:spPr>
        <p:txBody>
          <a:bodyPr/>
          <a:lstStyle/>
          <a:p>
            <a:pPr algn="l" eaLnBrk="1" hangingPunct="1"/>
            <a:r>
              <a:rPr lang="en-US" altLang="zh-CN" dirty="0" err="1">
                <a:ea typeface="SimSun" pitchFamily="2" charset="-122"/>
              </a:rPr>
              <a:t>Cepstrum</a:t>
            </a:r>
            <a:r>
              <a:rPr lang="en-US" altLang="zh-CN" dirty="0">
                <a:ea typeface="SimSun" pitchFamily="2" charset="-122"/>
              </a:rPr>
              <a:t> </a:t>
            </a:r>
            <a:endParaRPr lang="en-US" altLang="en-US" dirty="0"/>
          </a:p>
        </p:txBody>
      </p:sp>
      <p:sp>
        <p:nvSpPr>
          <p:cNvPr id="41989" name="Rectangle 3"/>
          <p:cNvSpPr>
            <a:spLocks noGrp="1" noChangeArrowheads="1"/>
          </p:cNvSpPr>
          <p:nvPr>
            <p:ph idx="1"/>
          </p:nvPr>
        </p:nvSpPr>
        <p:spPr>
          <a:xfrm>
            <a:off x="540335" y="971850"/>
            <a:ext cx="9180512" cy="5749625"/>
          </a:xfrm>
        </p:spPr>
        <p:txBody>
          <a:bodyPr>
            <a:normAutofit fontScale="92500" lnSpcReduction="20000"/>
          </a:bodyPr>
          <a:lstStyle/>
          <a:p>
            <a:pPr eaLnBrk="1" hangingPunct="1">
              <a:lnSpc>
                <a:spcPct val="90000"/>
              </a:lnSpc>
            </a:pPr>
            <a:r>
              <a:rPr lang="en-US" altLang="zh-CN" sz="2400" dirty="0">
                <a:ea typeface="SimSun" pitchFamily="2" charset="-122"/>
              </a:rPr>
              <a:t>C(n)=IDFT[log</a:t>
            </a:r>
            <a:r>
              <a:rPr lang="en-US" altLang="zh-CN" sz="2400" baseline="-25000" dirty="0">
                <a:ea typeface="SimSun" pitchFamily="2" charset="-122"/>
              </a:rPr>
              <a:t>10 </a:t>
            </a:r>
            <a:r>
              <a:rPr lang="en-US" altLang="zh-CN" sz="2400" dirty="0">
                <a:ea typeface="SimSun" pitchFamily="2" charset="-122"/>
              </a:rPr>
              <a:t>|X(m)|]=</a:t>
            </a:r>
          </a:p>
          <a:p>
            <a:pPr eaLnBrk="1" hangingPunct="1">
              <a:lnSpc>
                <a:spcPct val="90000"/>
              </a:lnSpc>
            </a:pPr>
            <a:r>
              <a:rPr lang="en-US" altLang="zh-CN" sz="2400" dirty="0">
                <a:ea typeface="SimSun" pitchFamily="2" charset="-122"/>
              </a:rPr>
              <a:t>IDFT[ log</a:t>
            </a:r>
            <a:r>
              <a:rPr lang="en-US" altLang="zh-CN" sz="2400" baseline="-25000" dirty="0">
                <a:ea typeface="SimSun" pitchFamily="2" charset="-122"/>
              </a:rPr>
              <a:t>10</a:t>
            </a:r>
            <a:r>
              <a:rPr lang="en-US" altLang="zh-CN" sz="2400" dirty="0">
                <a:ea typeface="SimSun" pitchFamily="2" charset="-122"/>
              </a:rPr>
              <a:t>{|E(m)|} + log</a:t>
            </a:r>
            <a:r>
              <a:rPr lang="en-US" altLang="zh-CN" sz="2400" baseline="-25000" dirty="0">
                <a:ea typeface="SimSun" pitchFamily="2" charset="-122"/>
              </a:rPr>
              <a:t>10</a:t>
            </a:r>
            <a:r>
              <a:rPr lang="en-US" altLang="zh-CN" sz="2400" dirty="0">
                <a:ea typeface="SimSun" pitchFamily="2" charset="-122"/>
              </a:rPr>
              <a:t>{|H(m)|} ]</a:t>
            </a:r>
          </a:p>
          <a:p>
            <a:pPr eaLnBrk="1" hangingPunct="1">
              <a:lnSpc>
                <a:spcPct val="90000"/>
              </a:lnSpc>
            </a:pPr>
            <a:endParaRPr lang="en-US" altLang="zh-CN" sz="2400" dirty="0">
              <a:ea typeface="SimSun" pitchFamily="2" charset="-12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r>
              <a:rPr lang="en-US" altLang="zh-CN" sz="2400" dirty="0">
                <a:ea typeface="SimSun" pitchFamily="2" charset="-122"/>
                <a:sym typeface="Wingdings" pitchFamily="2" charset="2"/>
              </a:rPr>
              <a:t>Why do we prefer to use </a:t>
            </a:r>
            <a:r>
              <a:rPr lang="en-US" altLang="zh-CN" sz="2400" dirty="0" err="1">
                <a:ea typeface="SimSun" pitchFamily="2" charset="-122"/>
                <a:sym typeface="Wingdings" pitchFamily="2" charset="2"/>
              </a:rPr>
              <a:t>Cepstrum</a:t>
            </a:r>
            <a:r>
              <a:rPr lang="en-US" altLang="zh-CN" sz="2400" dirty="0">
                <a:ea typeface="SimSun" pitchFamily="2" charset="-122"/>
                <a:sym typeface="Wingdings" pitchFamily="2" charset="2"/>
              </a:rPr>
              <a:t>? Because in C(n), you can see E(n) and H(n) are at two different positions along the n axis (</a:t>
            </a:r>
            <a:r>
              <a:rPr lang="en-US" altLang="zh-CN" sz="2400" dirty="0">
                <a:ea typeface="SimSun" pitchFamily="2" charset="-122"/>
              </a:rPr>
              <a:t>index for </a:t>
            </a:r>
            <a:r>
              <a:rPr lang="en-US" altLang="zh-CN" sz="2400" dirty="0" err="1">
                <a:ea typeface="SimSun" pitchFamily="2" charset="-122"/>
              </a:rPr>
              <a:t>Cepstrum</a:t>
            </a:r>
            <a:r>
              <a:rPr lang="en-US" altLang="zh-CN" sz="2400" dirty="0">
                <a:ea typeface="SimSun" pitchFamily="2" charset="-122"/>
              </a:rPr>
              <a:t>)</a:t>
            </a:r>
            <a:r>
              <a:rPr lang="en-US" altLang="zh-CN" sz="2400" dirty="0">
                <a:ea typeface="SimSun" pitchFamily="2" charset="-122"/>
                <a:sym typeface="Wingdings" pitchFamily="2" charset="2"/>
              </a:rPr>
              <a:t>. </a:t>
            </a:r>
          </a:p>
          <a:p>
            <a:pPr eaLnBrk="1" hangingPunct="1">
              <a:lnSpc>
                <a:spcPct val="90000"/>
              </a:lnSpc>
            </a:pPr>
            <a:r>
              <a:rPr lang="en-US" altLang="zh-CN" sz="2400" dirty="0">
                <a:ea typeface="SimSun" pitchFamily="2" charset="-122"/>
                <a:sym typeface="Wingdings" pitchFamily="2" charset="2"/>
              </a:rPr>
              <a:t>Therefore, you can use it for </a:t>
            </a:r>
          </a:p>
          <a:p>
            <a:pPr lvl="1">
              <a:lnSpc>
                <a:spcPct val="90000"/>
              </a:lnSpc>
            </a:pPr>
            <a:r>
              <a:rPr lang="en-US" altLang="zh-CN" sz="2000" dirty="0">
                <a:ea typeface="SimSun" pitchFamily="2" charset="-122"/>
                <a:sym typeface="Wingdings" pitchFamily="2" charset="2"/>
              </a:rPr>
              <a:t>(</a:t>
            </a:r>
            <a:r>
              <a:rPr lang="en-US" altLang="zh-CN" sz="2000" dirty="0" err="1">
                <a:ea typeface="SimSun" pitchFamily="2" charset="-122"/>
                <a:sym typeface="Wingdings" pitchFamily="2" charset="2"/>
              </a:rPr>
              <a:t>i</a:t>
            </a:r>
            <a:r>
              <a:rPr lang="en-US" altLang="zh-CN" sz="2000" dirty="0">
                <a:ea typeface="SimSun" pitchFamily="2" charset="-122"/>
                <a:sym typeface="Wingdings" pitchFamily="2" charset="2"/>
              </a:rPr>
              <a:t>) glottal excitation removal </a:t>
            </a:r>
          </a:p>
          <a:p>
            <a:pPr lvl="1">
              <a:lnSpc>
                <a:spcPct val="90000"/>
              </a:lnSpc>
            </a:pPr>
            <a:r>
              <a:rPr lang="en-US" altLang="zh-CN" sz="2000" dirty="0">
                <a:ea typeface="SimSun" pitchFamily="2" charset="-122"/>
                <a:sym typeface="Wingdings" pitchFamily="2" charset="2"/>
              </a:rPr>
              <a:t>(ii) vocal tract filter analysis</a:t>
            </a:r>
            <a:endParaRPr lang="en-US" altLang="en-US" dirty="0"/>
          </a:p>
        </p:txBody>
      </p:sp>
      <p:grpSp>
        <p:nvGrpSpPr>
          <p:cNvPr id="41990" name="Group 25"/>
          <p:cNvGrpSpPr>
            <a:grpSpLocks/>
          </p:cNvGrpSpPr>
          <p:nvPr/>
        </p:nvGrpSpPr>
        <p:grpSpPr bwMode="auto">
          <a:xfrm>
            <a:off x="455612" y="2514601"/>
            <a:ext cx="8904289" cy="2150832"/>
            <a:chOff x="298" y="1440"/>
            <a:chExt cx="5609" cy="1373"/>
          </a:xfrm>
        </p:grpSpPr>
        <p:grpSp>
          <p:nvGrpSpPr>
            <p:cNvPr id="41991" name="Group 23"/>
            <p:cNvGrpSpPr>
              <a:grpSpLocks/>
            </p:cNvGrpSpPr>
            <p:nvPr/>
          </p:nvGrpSpPr>
          <p:grpSpPr bwMode="auto">
            <a:xfrm>
              <a:off x="479" y="1536"/>
              <a:ext cx="5428" cy="1277"/>
              <a:chOff x="383" y="3139"/>
              <a:chExt cx="5428" cy="1277"/>
            </a:xfrm>
          </p:grpSpPr>
          <p:sp>
            <p:nvSpPr>
              <p:cNvPr id="41993" name="Text Box 6"/>
              <p:cNvSpPr txBox="1">
                <a:spLocks noChangeArrowheads="1"/>
              </p:cNvSpPr>
              <p:nvPr/>
            </p:nvSpPr>
            <p:spPr bwMode="auto">
              <a:xfrm>
                <a:off x="968" y="3407"/>
                <a:ext cx="887" cy="2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windowing</a:t>
                </a:r>
                <a:endParaRPr lang="en-US" altLang="en-US" sz="1800"/>
              </a:p>
            </p:txBody>
          </p:sp>
          <p:sp>
            <p:nvSpPr>
              <p:cNvPr id="41994" name="Text Box 7"/>
              <p:cNvSpPr txBox="1">
                <a:spLocks noChangeArrowheads="1"/>
              </p:cNvSpPr>
              <p:nvPr/>
            </p:nvSpPr>
            <p:spPr bwMode="auto">
              <a:xfrm>
                <a:off x="2312" y="3407"/>
                <a:ext cx="405" cy="2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DFT</a:t>
                </a:r>
                <a:endParaRPr lang="en-US" altLang="en-US" sz="1800"/>
              </a:p>
            </p:txBody>
          </p:sp>
          <p:sp>
            <p:nvSpPr>
              <p:cNvPr id="41995" name="Text Box 8"/>
              <p:cNvSpPr txBox="1">
                <a:spLocks noChangeArrowheads="1"/>
              </p:cNvSpPr>
              <p:nvPr/>
            </p:nvSpPr>
            <p:spPr bwMode="auto">
              <a:xfrm>
                <a:off x="3032" y="3407"/>
                <a:ext cx="878" cy="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(m)|</a:t>
                </a:r>
                <a:endParaRPr lang="en-US" altLang="en-US" sz="1800" dirty="0"/>
              </a:p>
            </p:txBody>
          </p:sp>
          <p:sp>
            <p:nvSpPr>
              <p:cNvPr id="41996" name="Text Box 9"/>
              <p:cNvSpPr txBox="1">
                <a:spLocks noChangeArrowheads="1"/>
              </p:cNvSpPr>
              <p:nvPr/>
            </p:nvSpPr>
            <p:spPr bwMode="auto">
              <a:xfrm>
                <a:off x="4520" y="3407"/>
                <a:ext cx="546" cy="4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IDFT</a:t>
                </a:r>
              </a:p>
              <a:p>
                <a:pPr>
                  <a:spcBef>
                    <a:spcPct val="0"/>
                  </a:spcBef>
                  <a:buClrTx/>
                  <a:buSzTx/>
                  <a:buFontTx/>
                  <a:buNone/>
                </a:pPr>
                <a:r>
                  <a:rPr lang="en-US" altLang="zh-CN" sz="1800" dirty="0">
                    <a:ea typeface="SimSun" pitchFamily="2" charset="-122"/>
                  </a:rPr>
                  <a:t>/IDCT</a:t>
                </a:r>
                <a:endParaRPr lang="en-US" altLang="en-US" sz="1800" dirty="0"/>
              </a:p>
            </p:txBody>
          </p:sp>
          <p:sp>
            <p:nvSpPr>
              <p:cNvPr id="41997" name="Line 10"/>
              <p:cNvSpPr>
                <a:spLocks noChangeShapeType="1"/>
              </p:cNvSpPr>
              <p:nvPr/>
            </p:nvSpPr>
            <p:spPr bwMode="auto">
              <a:xfrm>
                <a:off x="728" y="3551"/>
                <a:ext cx="24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8" name="Line 11"/>
              <p:cNvSpPr>
                <a:spLocks noChangeShapeType="1"/>
              </p:cNvSpPr>
              <p:nvPr/>
            </p:nvSpPr>
            <p:spPr bwMode="auto">
              <a:xfrm>
                <a:off x="1880" y="3551"/>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9" name="Line 12"/>
              <p:cNvSpPr>
                <a:spLocks noChangeShapeType="1"/>
              </p:cNvSpPr>
              <p:nvPr/>
            </p:nvSpPr>
            <p:spPr bwMode="auto">
              <a:xfrm>
                <a:off x="2696" y="3551"/>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0" name="Line 13"/>
              <p:cNvSpPr>
                <a:spLocks noChangeShapeType="1"/>
              </p:cNvSpPr>
              <p:nvPr/>
            </p:nvSpPr>
            <p:spPr bwMode="auto">
              <a:xfrm>
                <a:off x="3848" y="3503"/>
                <a:ext cx="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1" name="Text Box 14"/>
              <p:cNvSpPr txBox="1">
                <a:spLocks noChangeArrowheads="1"/>
              </p:cNvSpPr>
              <p:nvPr/>
            </p:nvSpPr>
            <p:spPr bwMode="auto">
              <a:xfrm>
                <a:off x="1871" y="3139"/>
                <a:ext cx="11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dirty="0"/>
              </a:p>
            </p:txBody>
          </p:sp>
          <p:sp>
            <p:nvSpPr>
              <p:cNvPr id="42002" name="Text Box 15"/>
              <p:cNvSpPr txBox="1">
                <a:spLocks noChangeArrowheads="1"/>
              </p:cNvSpPr>
              <p:nvPr/>
            </p:nvSpPr>
            <p:spPr bwMode="auto">
              <a:xfrm>
                <a:off x="2648" y="3167"/>
                <a:ext cx="48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X(m)</a:t>
                </a:r>
                <a:endParaRPr lang="en-US" altLang="en-US" sz="1800" dirty="0"/>
              </a:p>
            </p:txBody>
          </p:sp>
          <p:sp>
            <p:nvSpPr>
              <p:cNvPr id="42003" name="Text Box 16"/>
              <p:cNvSpPr txBox="1">
                <a:spLocks noChangeArrowheads="1"/>
              </p:cNvSpPr>
              <p:nvPr/>
            </p:nvSpPr>
            <p:spPr bwMode="auto">
              <a:xfrm>
                <a:off x="3848" y="3167"/>
                <a:ext cx="85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(w)|</a:t>
                </a:r>
                <a:endParaRPr lang="en-US" altLang="en-US" sz="1800" dirty="0"/>
              </a:p>
            </p:txBody>
          </p:sp>
          <p:sp>
            <p:nvSpPr>
              <p:cNvPr id="42004" name="Text Box 18"/>
              <p:cNvSpPr txBox="1">
                <a:spLocks noChangeArrowheads="1"/>
              </p:cNvSpPr>
              <p:nvPr/>
            </p:nvSpPr>
            <p:spPr bwMode="auto">
              <a:xfrm>
                <a:off x="383" y="3648"/>
                <a:ext cx="3210"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k=time index</a:t>
                </a:r>
              </a:p>
              <a:p>
                <a:pPr>
                  <a:spcBef>
                    <a:spcPct val="0"/>
                  </a:spcBef>
                  <a:buClrTx/>
                  <a:buSzTx/>
                  <a:buFontTx/>
                  <a:buNone/>
                </a:pPr>
                <a:r>
                  <a:rPr lang="en-US" altLang="zh-CN" sz="1800" dirty="0">
                    <a:ea typeface="SimSun" pitchFamily="2" charset="-122"/>
                  </a:rPr>
                  <a:t>m=frequency</a:t>
                </a:r>
              </a:p>
              <a:p>
                <a:pPr>
                  <a:spcBef>
                    <a:spcPct val="0"/>
                  </a:spcBef>
                  <a:buClrTx/>
                  <a:buSzTx/>
                  <a:buFontTx/>
                  <a:buNone/>
                </a:pPr>
                <a:r>
                  <a:rPr lang="en-US" altLang="zh-CN" sz="1800" dirty="0">
                    <a:ea typeface="SimSun" pitchFamily="2" charset="-122"/>
                  </a:rPr>
                  <a:t>I-DFT=Inverse-discrete Fourier transform</a:t>
                </a:r>
              </a:p>
              <a:p>
                <a:pPr>
                  <a:spcBef>
                    <a:spcPct val="0"/>
                  </a:spcBef>
                  <a:buClrTx/>
                  <a:buSzTx/>
                  <a:buFontTx/>
                  <a:buNone/>
                </a:pPr>
                <a:r>
                  <a:rPr lang="en-US" altLang="zh-CN" sz="1800" dirty="0">
                    <a:ea typeface="SimSun" pitchFamily="2" charset="-122"/>
                  </a:rPr>
                  <a:t>n=index for </a:t>
                </a:r>
                <a:r>
                  <a:rPr lang="en-US" altLang="zh-CN" sz="1800" dirty="0" err="1">
                    <a:ea typeface="SimSun" pitchFamily="2" charset="-122"/>
                  </a:rPr>
                  <a:t>Cepstrum</a:t>
                </a:r>
                <a:r>
                  <a:rPr lang="en-US" altLang="zh-CN" sz="1800" dirty="0">
                    <a:ea typeface="SimSun" pitchFamily="2" charset="-122"/>
                  </a:rPr>
                  <a:t> </a:t>
                </a:r>
                <a:endParaRPr lang="en-US" altLang="en-US" sz="1800" dirty="0"/>
              </a:p>
            </p:txBody>
          </p:sp>
          <p:sp>
            <p:nvSpPr>
              <p:cNvPr id="42005" name="Text Box 19"/>
              <p:cNvSpPr txBox="1">
                <a:spLocks noChangeArrowheads="1"/>
              </p:cNvSpPr>
              <p:nvPr/>
            </p:nvSpPr>
            <p:spPr bwMode="auto">
              <a:xfrm>
                <a:off x="383" y="3379"/>
                <a:ext cx="43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S(k)</a:t>
                </a:r>
                <a:endParaRPr lang="en-US" altLang="en-US" sz="1800" dirty="0"/>
              </a:p>
            </p:txBody>
          </p:sp>
          <p:sp>
            <p:nvSpPr>
              <p:cNvPr id="42006" name="Text Box 20"/>
              <p:cNvSpPr txBox="1">
                <a:spLocks noChangeArrowheads="1"/>
              </p:cNvSpPr>
              <p:nvPr/>
            </p:nvSpPr>
            <p:spPr bwMode="auto">
              <a:xfrm>
                <a:off x="5375" y="3379"/>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C(n)</a:t>
                </a:r>
                <a:endParaRPr lang="en-US" altLang="en-US" sz="1800"/>
              </a:p>
            </p:txBody>
          </p:sp>
          <p:sp>
            <p:nvSpPr>
              <p:cNvPr id="42007" name="Line 21"/>
              <p:cNvSpPr>
                <a:spLocks noChangeShapeType="1"/>
              </p:cNvSpPr>
              <p:nvPr/>
            </p:nvSpPr>
            <p:spPr bwMode="auto">
              <a:xfrm>
                <a:off x="5066" y="3503"/>
                <a:ext cx="31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grpSp>
        <p:sp>
          <p:nvSpPr>
            <p:cNvPr id="41992" name="Rectangle 24"/>
            <p:cNvSpPr>
              <a:spLocks noChangeArrowheads="1"/>
            </p:cNvSpPr>
            <p:nvPr/>
          </p:nvSpPr>
          <p:spPr bwMode="auto">
            <a:xfrm>
              <a:off x="298" y="1440"/>
              <a:ext cx="5605" cy="13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pSp>
      <p:sp>
        <p:nvSpPr>
          <p:cNvPr id="2" name="TextBox 1"/>
          <p:cNvSpPr txBox="1"/>
          <p:nvPr/>
        </p:nvSpPr>
        <p:spPr>
          <a:xfrm>
            <a:off x="5772045" y="155552"/>
            <a:ext cx="3948802" cy="2031325"/>
          </a:xfrm>
          <a:prstGeom prst="rect">
            <a:avLst/>
          </a:prstGeom>
          <a:noFill/>
          <a:ln>
            <a:solidFill>
              <a:schemeClr val="accent1"/>
            </a:solidFill>
          </a:ln>
        </p:spPr>
        <p:txBody>
          <a:bodyPr wrap="square" rtlCol="0">
            <a:spAutoFit/>
          </a:bodyPr>
          <a:lstStyle/>
          <a:p>
            <a:r>
              <a:rPr lang="en-US" dirty="0"/>
              <a:t>In MFCC (Mel scale cepstral coefficients) implementation</a:t>
            </a:r>
          </a:p>
          <a:p>
            <a:r>
              <a:rPr lang="en-US" dirty="0"/>
              <a:t>IDCT (Inverse Discrete Cosine Transform) is used to reduce dimension from filter bands (e.g. 20) to MFCC (e.g. 13).see appendix</a:t>
            </a:r>
          </a:p>
        </p:txBody>
      </p:sp>
      <p:cxnSp>
        <p:nvCxnSpPr>
          <p:cNvPr id="4" name="Straight Arrow Connector 3"/>
          <p:cNvCxnSpPr/>
          <p:nvPr/>
        </p:nvCxnSpPr>
        <p:spPr>
          <a:xfrm>
            <a:off x="7310438" y="2459295"/>
            <a:ext cx="384174" cy="57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E2896EEA-14BC-4485-B646-6E44F0E10F46}"/>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C4E6AE6A-77E9-4507-8BF3-EAB7EE563770}"/>
              </a:ext>
            </a:extLst>
          </p:cNvPr>
          <p:cNvSpPr>
            <a:spLocks noGrp="1"/>
          </p:cNvSpPr>
          <p:nvPr>
            <p:ph type="sldNum" sz="quarter" idx="12"/>
          </p:nvPr>
        </p:nvSpPr>
        <p:spPr/>
        <p:txBody>
          <a:bodyPr/>
          <a:lstStyle/>
          <a:p>
            <a:fld id="{65CE2D6C-B8FF-4830-ACC3-164BA4934954}" type="slidenum">
              <a:rPr lang="en-US" altLang="en-US" smtClean="0"/>
              <a:pPr/>
              <a:t>105</a:t>
            </a:fld>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zh-CN" sz="2800">
                <a:ea typeface="SimSun" pitchFamily="2" charset="-122"/>
              </a:rPr>
              <a:t>Example of cepstrum</a:t>
            </a:r>
            <a:br>
              <a:rPr lang="en-US" altLang="zh-CN" sz="2400">
                <a:ea typeface="SimSun" pitchFamily="2" charset="-122"/>
              </a:rPr>
            </a:br>
            <a:r>
              <a:rPr lang="en-US" altLang="zh-CN" sz="1600">
                <a:ea typeface="SimSun" pitchFamily="2" charset="-122"/>
              </a:rPr>
              <a:t>http://www.cse.cuhk.edu.hk/%7Ekhwong/www2/cmsc5707/demo_for_ch4_cepstrum.zip</a:t>
            </a:r>
            <a:br>
              <a:rPr lang="en-US" altLang="zh-CN" sz="4000">
                <a:ea typeface="SimSun" pitchFamily="2" charset="-122"/>
              </a:rPr>
            </a:br>
            <a:r>
              <a:rPr lang="en-US" altLang="en-US" sz="2000"/>
              <a:t>Run spCepstrumDemo in matlab</a:t>
            </a:r>
          </a:p>
        </p:txBody>
      </p:sp>
      <p:sp>
        <p:nvSpPr>
          <p:cNvPr id="43013"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sp>
        <p:nvSpPr>
          <p:cNvPr id="43014" name="Text Box 5"/>
          <p:cNvSpPr txBox="1">
            <a:spLocks noChangeArrowheads="1"/>
          </p:cNvSpPr>
          <p:nvPr/>
        </p:nvSpPr>
        <p:spPr bwMode="auto">
          <a:xfrm>
            <a:off x="4875213" y="1524000"/>
            <a:ext cx="498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'sor1.wav‘</a:t>
            </a:r>
            <a:r>
              <a:rPr lang="en-US" altLang="zh-CN" sz="1800">
                <a:ea typeface="SimSun" pitchFamily="2" charset="-122"/>
              </a:rPr>
              <a:t>=sampling frequency 22.05KHz</a:t>
            </a:r>
            <a:endParaRPr lang="en-US" altLang="en-US" sz="1800"/>
          </a:p>
          <a:p>
            <a:pPr>
              <a:spcBef>
                <a:spcPct val="0"/>
              </a:spcBef>
              <a:buClrTx/>
              <a:buSzTx/>
              <a:buFontTx/>
              <a:buNone/>
            </a:pPr>
            <a:endParaRPr lang="en-US" altLang="en-US" sz="1800"/>
          </a:p>
        </p:txBody>
      </p:sp>
      <p:pic>
        <p:nvPicPr>
          <p:cNvPr id="43015" name="Picture 10" descr="cept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057400"/>
            <a:ext cx="6419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49177" y="6022459"/>
            <a:ext cx="870751" cy="369332"/>
          </a:xfrm>
          <a:prstGeom prst="rect">
            <a:avLst/>
          </a:prstGeom>
          <a:noFill/>
        </p:spPr>
        <p:txBody>
          <a:bodyPr wrap="none" rtlCol="0">
            <a:spAutoFit/>
          </a:bodyPr>
          <a:lstStyle/>
          <a:p>
            <a:r>
              <a:rPr lang="en-US" dirty="0"/>
              <a:t>n axis</a:t>
            </a:r>
          </a:p>
        </p:txBody>
      </p:sp>
      <p:sp>
        <p:nvSpPr>
          <p:cNvPr id="11" name="TextBox 10"/>
          <p:cNvSpPr txBox="1"/>
          <p:nvPr/>
        </p:nvSpPr>
        <p:spPr>
          <a:xfrm>
            <a:off x="868227" y="4572000"/>
            <a:ext cx="1308371" cy="369332"/>
          </a:xfrm>
          <a:prstGeom prst="rect">
            <a:avLst/>
          </a:prstGeom>
          <a:noFill/>
        </p:spPr>
        <p:txBody>
          <a:bodyPr wrap="none" rtlCol="0">
            <a:spAutoFit/>
          </a:bodyPr>
          <a:lstStyle/>
          <a:p>
            <a:r>
              <a:rPr lang="en-US" dirty="0" err="1"/>
              <a:t>Cepstrum</a:t>
            </a:r>
            <a:endParaRPr lang="en-US" dirty="0"/>
          </a:p>
        </p:txBody>
      </p:sp>
      <p:sp>
        <p:nvSpPr>
          <p:cNvPr id="4" name="TextBox 3"/>
          <p:cNvSpPr txBox="1"/>
          <p:nvPr/>
        </p:nvSpPr>
        <p:spPr>
          <a:xfrm>
            <a:off x="989012" y="2819400"/>
            <a:ext cx="686406" cy="369332"/>
          </a:xfrm>
          <a:prstGeom prst="rect">
            <a:avLst/>
          </a:prstGeom>
          <a:noFill/>
        </p:spPr>
        <p:txBody>
          <a:bodyPr wrap="none" rtlCol="0">
            <a:spAutoFit/>
          </a:bodyPr>
          <a:lstStyle/>
          <a:p>
            <a:r>
              <a:rPr lang="en-US" dirty="0"/>
              <a:t>S(k)</a:t>
            </a:r>
          </a:p>
        </p:txBody>
      </p:sp>
      <p:sp>
        <p:nvSpPr>
          <p:cNvPr id="5" name="TextBox 4"/>
          <p:cNvSpPr txBox="1"/>
          <p:nvPr/>
        </p:nvSpPr>
        <p:spPr>
          <a:xfrm>
            <a:off x="7649177" y="3932238"/>
            <a:ext cx="1654620" cy="369332"/>
          </a:xfrm>
          <a:prstGeom prst="rect">
            <a:avLst/>
          </a:prstGeom>
          <a:noFill/>
        </p:spPr>
        <p:txBody>
          <a:bodyPr wrap="none" rtlCol="0">
            <a:spAutoFit/>
          </a:bodyPr>
          <a:lstStyle/>
          <a:p>
            <a:r>
              <a:rPr lang="en-US" dirty="0"/>
              <a:t>K time index</a:t>
            </a:r>
          </a:p>
        </p:txBody>
      </p:sp>
      <p:cxnSp>
        <p:nvCxnSpPr>
          <p:cNvPr id="7" name="Straight Arrow Connector 6"/>
          <p:cNvCxnSpPr/>
          <p:nvPr/>
        </p:nvCxnSpPr>
        <p:spPr>
          <a:xfrm>
            <a:off x="1619206" y="3417888"/>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170" y="3743107"/>
            <a:ext cx="1362040" cy="646331"/>
          </a:xfrm>
          <a:prstGeom prst="rect">
            <a:avLst/>
          </a:prstGeom>
          <a:noFill/>
        </p:spPr>
        <p:txBody>
          <a:bodyPr wrap="none" rtlCol="0">
            <a:spAutoFit/>
          </a:bodyPr>
          <a:lstStyle/>
          <a:p>
            <a:r>
              <a:rPr lang="en-US" dirty="0"/>
              <a:t>Cepstral </a:t>
            </a:r>
          </a:p>
          <a:p>
            <a:r>
              <a:rPr lang="en-US" dirty="0"/>
              <a:t>transform</a:t>
            </a:r>
          </a:p>
        </p:txBody>
      </p:sp>
      <p:sp>
        <p:nvSpPr>
          <p:cNvPr id="6" name="Footer Placeholder 5">
            <a:extLst>
              <a:ext uri="{FF2B5EF4-FFF2-40B4-BE49-F238E27FC236}">
                <a16:creationId xmlns:a16="http://schemas.microsoft.com/office/drawing/2014/main" id="{9919C29A-A45E-499C-8F80-46B6DBD490A4}"/>
              </a:ext>
            </a:extLst>
          </p:cNvPr>
          <p:cNvSpPr>
            <a:spLocks noGrp="1"/>
          </p:cNvSpPr>
          <p:nvPr>
            <p:ph type="ftr" sz="quarter" idx="11"/>
          </p:nvPr>
        </p:nvSpPr>
        <p:spPr/>
        <p:txBody>
          <a:bodyPr/>
          <a:lstStyle/>
          <a:p>
            <a:pPr>
              <a:defRPr/>
            </a:pPr>
            <a:r>
              <a:rPr lang="en-US" altLang="zh-CN"/>
              <a:t>Audio signal processing, v250428a</a:t>
            </a:r>
          </a:p>
        </p:txBody>
      </p:sp>
      <p:sp>
        <p:nvSpPr>
          <p:cNvPr id="10" name="Slide Number Placeholder 9">
            <a:extLst>
              <a:ext uri="{FF2B5EF4-FFF2-40B4-BE49-F238E27FC236}">
                <a16:creationId xmlns:a16="http://schemas.microsoft.com/office/drawing/2014/main" id="{EC4A0BCB-08E2-4FAD-9F2D-6F087D086458}"/>
              </a:ext>
            </a:extLst>
          </p:cNvPr>
          <p:cNvSpPr>
            <a:spLocks noGrp="1"/>
          </p:cNvSpPr>
          <p:nvPr>
            <p:ph type="sldNum" sz="quarter" idx="12"/>
          </p:nvPr>
        </p:nvSpPr>
        <p:spPr/>
        <p:txBody>
          <a:bodyPr/>
          <a:lstStyle/>
          <a:p>
            <a:fld id="{65CE2D6C-B8FF-4830-ACC3-164BA4934954}" type="slidenum">
              <a:rPr lang="en-US" altLang="en-US" smtClean="0"/>
              <a:pPr/>
              <a:t>106</a:t>
            </a:fld>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xfrm>
            <a:off x="0" y="277813"/>
            <a:ext cx="8912225" cy="1139825"/>
          </a:xfrm>
        </p:spPr>
        <p:txBody>
          <a:bodyPr/>
          <a:lstStyle/>
          <a:p>
            <a:pPr eaLnBrk="1" hangingPunct="1"/>
            <a:r>
              <a:rPr lang="en-US" altLang="en-US" sz="3600"/>
              <a:t> </a:t>
            </a:r>
          </a:p>
        </p:txBody>
      </p:sp>
      <p:sp>
        <p:nvSpPr>
          <p:cNvPr id="44037" name="Rectangle 3"/>
          <p:cNvSpPr>
            <a:spLocks noGrp="1" noChangeArrowheads="1"/>
          </p:cNvSpPr>
          <p:nvPr>
            <p:ph type="body" idx="4294967295"/>
          </p:nvPr>
        </p:nvSpPr>
        <p:spPr>
          <a:xfrm>
            <a:off x="9561513" y="5732463"/>
            <a:ext cx="341312" cy="398462"/>
          </a:xfrm>
        </p:spPr>
        <p:txBody>
          <a:bodyPr>
            <a:normAutofit fontScale="70000" lnSpcReduction="20000"/>
          </a:bodyPr>
          <a:lstStyle/>
          <a:p>
            <a:pPr eaLnBrk="1" hangingPunct="1"/>
            <a:r>
              <a:rPr lang="en-US" altLang="zh-CN">
                <a:ea typeface="SimSun" pitchFamily="2" charset="-122"/>
              </a:rPr>
              <a:t> </a:t>
            </a:r>
            <a:endParaRPr lang="en-US" altLang="en-US"/>
          </a:p>
        </p:txBody>
      </p:sp>
      <p:pic>
        <p:nvPicPr>
          <p:cNvPr id="44038" name="Picture 5" descr="experiment6-theory-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19" y="28575"/>
            <a:ext cx="6885764"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6"/>
          <p:cNvSpPr txBox="1">
            <a:spLocks noChangeArrowheads="1"/>
          </p:cNvSpPr>
          <p:nvPr/>
        </p:nvSpPr>
        <p:spPr bwMode="auto">
          <a:xfrm>
            <a:off x="150812" y="6424932"/>
            <a:ext cx="5715000"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100" dirty="0">
                <a:hlinkClick r:id="rId3"/>
              </a:rPr>
              <a:t>http://iitg.vlab.co.in/?sub=59&amp;brch=164&amp;sim=615&amp;cnt=1</a:t>
            </a:r>
            <a:endParaRPr lang="en-US" altLang="en-US" sz="1100" dirty="0"/>
          </a:p>
          <a:p>
            <a:pPr>
              <a:spcBef>
                <a:spcPct val="0"/>
              </a:spcBef>
              <a:buClrTx/>
              <a:buSzTx/>
              <a:buFontTx/>
              <a:buNone/>
            </a:pPr>
            <a:r>
              <a:rPr lang="en-US" altLang="en-US" sz="1100" dirty="0">
                <a:hlinkClick r:id="rId4"/>
              </a:rPr>
              <a:t>http://www.engineeringproductivitytools.com/stuff/T0001/PT01.HTM</a:t>
            </a:r>
            <a:endParaRPr lang="en-US" altLang="en-US" sz="1100" dirty="0"/>
          </a:p>
        </p:txBody>
      </p:sp>
      <p:sp>
        <p:nvSpPr>
          <p:cNvPr id="44040" name="Oval 7"/>
          <p:cNvSpPr>
            <a:spLocks noChangeArrowheads="1"/>
          </p:cNvSpPr>
          <p:nvPr/>
        </p:nvSpPr>
        <p:spPr bwMode="auto">
          <a:xfrm>
            <a:off x="4418013" y="5410200"/>
            <a:ext cx="3276600" cy="9906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4041" name="Text Box 8"/>
          <p:cNvSpPr txBox="1">
            <a:spLocks noChangeArrowheads="1"/>
          </p:cNvSpPr>
          <p:nvPr/>
        </p:nvSpPr>
        <p:spPr bwMode="auto">
          <a:xfrm>
            <a:off x="6232525" y="5365750"/>
            <a:ext cx="3292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Glottal excitation cepstrum</a:t>
            </a:r>
          </a:p>
        </p:txBody>
      </p:sp>
      <p:sp>
        <p:nvSpPr>
          <p:cNvPr id="44042" name="Oval 9"/>
          <p:cNvSpPr>
            <a:spLocks noChangeArrowheads="1"/>
          </p:cNvSpPr>
          <p:nvPr/>
        </p:nvSpPr>
        <p:spPr bwMode="auto">
          <a:xfrm>
            <a:off x="2894013" y="5334000"/>
            <a:ext cx="1447800" cy="11430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4043" name="Text Box 10"/>
          <p:cNvSpPr txBox="1">
            <a:spLocks noChangeArrowheads="1"/>
          </p:cNvSpPr>
          <p:nvPr/>
        </p:nvSpPr>
        <p:spPr bwMode="auto">
          <a:xfrm>
            <a:off x="3427413" y="5816443"/>
            <a:ext cx="1452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Vocal track</a:t>
            </a:r>
          </a:p>
          <a:p>
            <a:pPr>
              <a:spcBef>
                <a:spcPct val="0"/>
              </a:spcBef>
              <a:buClrTx/>
              <a:buSzTx/>
              <a:buFontTx/>
              <a:buNone/>
            </a:pPr>
            <a:r>
              <a:rPr lang="en-US" altLang="en-US" sz="1800" dirty="0" err="1"/>
              <a:t>cepstrum</a:t>
            </a:r>
            <a:endParaRPr lang="en-US" altLang="en-US" sz="1800" dirty="0"/>
          </a:p>
        </p:txBody>
      </p:sp>
      <p:sp>
        <p:nvSpPr>
          <p:cNvPr id="44044" name="TextBox 1"/>
          <p:cNvSpPr txBox="1">
            <a:spLocks noChangeArrowheads="1"/>
          </p:cNvSpPr>
          <p:nvPr/>
        </p:nvSpPr>
        <p:spPr bwMode="auto">
          <a:xfrm>
            <a:off x="303213" y="76200"/>
            <a:ext cx="3049587"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s(n) time </a:t>
            </a:r>
          </a:p>
          <a:p>
            <a:pPr>
              <a:spcBef>
                <a:spcPct val="0"/>
              </a:spcBef>
              <a:buClrTx/>
              <a:buSzTx/>
              <a:buFontTx/>
              <a:buNone/>
            </a:pPr>
            <a:r>
              <a:rPr lang="en-US" altLang="en-US" sz="1800" dirty="0"/>
              <a:t>domain signal</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x(n)=windowed(s(n))</a:t>
            </a:r>
          </a:p>
          <a:p>
            <a:pPr>
              <a:spcBef>
                <a:spcPct val="0"/>
              </a:spcBef>
              <a:buClrTx/>
              <a:buSzTx/>
              <a:buFontTx/>
              <a:buNone/>
            </a:pPr>
            <a:r>
              <a:rPr lang="en-US" altLang="en-US" sz="1800" dirty="0"/>
              <a:t>Suppress two sides</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|x(w)|=</a:t>
            </a:r>
            <a:r>
              <a:rPr lang="en-US" altLang="en-US" sz="1800" dirty="0" err="1"/>
              <a:t>dft</a:t>
            </a:r>
            <a:r>
              <a:rPr lang="en-US" altLang="en-US" sz="1800" dirty="0"/>
              <a:t>(x(n))</a:t>
            </a:r>
          </a:p>
          <a:p>
            <a:pPr>
              <a:spcBef>
                <a:spcPct val="0"/>
              </a:spcBef>
              <a:buClrTx/>
              <a:buSzTx/>
              <a:buFontTx/>
              <a:buNone/>
            </a:pPr>
            <a:r>
              <a:rPr lang="en-US" altLang="en-US" sz="1800" dirty="0"/>
              <a:t> = frequency signal</a:t>
            </a:r>
          </a:p>
          <a:p>
            <a:pPr>
              <a:spcBef>
                <a:spcPct val="0"/>
              </a:spcBef>
              <a:buClrTx/>
              <a:buSzTx/>
              <a:buFontTx/>
              <a:buNone/>
            </a:pPr>
            <a:endParaRPr lang="en-US" altLang="en-US" sz="1800" dirty="0"/>
          </a:p>
          <a:p>
            <a:pPr>
              <a:spcBef>
                <a:spcPct val="0"/>
              </a:spcBef>
              <a:buClrTx/>
              <a:buSzTx/>
              <a:buFontTx/>
              <a:buNone/>
            </a:pPr>
            <a:r>
              <a:rPr lang="en-US" altLang="en-US" sz="1800" dirty="0"/>
              <a:t>(</a:t>
            </a:r>
            <a:r>
              <a:rPr lang="en-US" altLang="en-US" sz="1800" dirty="0" err="1"/>
              <a:t>dft</a:t>
            </a:r>
            <a:r>
              <a:rPr lang="en-US" altLang="en-US" sz="1800" dirty="0"/>
              <a:t>=discrete Fourier transform)</a:t>
            </a:r>
          </a:p>
          <a:p>
            <a:pPr>
              <a:spcBef>
                <a:spcPct val="0"/>
              </a:spcBef>
              <a:buClrTx/>
              <a:buSzTx/>
              <a:buFontTx/>
              <a:buNone/>
            </a:pPr>
            <a:endParaRPr lang="en-US" altLang="en-US" sz="1800" dirty="0"/>
          </a:p>
          <a:p>
            <a:pPr>
              <a:spcBef>
                <a:spcPct val="0"/>
              </a:spcBef>
              <a:buClrTx/>
              <a:buSzTx/>
              <a:buFontTx/>
              <a:buNone/>
            </a:pPr>
            <a:r>
              <a:rPr lang="en-US" altLang="en-US" sz="1800" dirty="0"/>
              <a:t>Log (|x(w)|)</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C(n)=</a:t>
            </a:r>
          </a:p>
          <a:p>
            <a:pPr>
              <a:spcBef>
                <a:spcPct val="0"/>
              </a:spcBef>
              <a:buClrTx/>
              <a:buSzTx/>
              <a:buFontTx/>
              <a:buNone/>
            </a:pPr>
            <a:r>
              <a:rPr lang="en-US" altLang="en-US" sz="1800" dirty="0" err="1"/>
              <a:t>iDft</a:t>
            </a:r>
            <a:r>
              <a:rPr lang="en-US" altLang="en-US" sz="1800" dirty="0"/>
              <a:t>(Log (|x(w)|))</a:t>
            </a:r>
          </a:p>
          <a:p>
            <a:pPr>
              <a:spcBef>
                <a:spcPct val="0"/>
              </a:spcBef>
              <a:buClrTx/>
              <a:buSzTx/>
              <a:buFontTx/>
              <a:buNone/>
            </a:pPr>
            <a:r>
              <a:rPr lang="en-US" altLang="en-US" sz="1800" dirty="0"/>
              <a:t>gives </a:t>
            </a:r>
            <a:r>
              <a:rPr lang="en-US" altLang="en-US" sz="1800" dirty="0" err="1"/>
              <a:t>Cepstrum</a:t>
            </a:r>
            <a:endParaRPr lang="en-US" altLang="en-US" sz="1800" dirty="0"/>
          </a:p>
          <a:p>
            <a:pPr>
              <a:spcBef>
                <a:spcPct val="0"/>
              </a:spcBef>
              <a:buClrTx/>
              <a:buSzTx/>
              <a:buFontTx/>
              <a:buNone/>
            </a:pPr>
            <a:endParaRPr lang="en-US" altLang="en-US" sz="1800" dirty="0"/>
          </a:p>
        </p:txBody>
      </p:sp>
      <p:cxnSp>
        <p:nvCxnSpPr>
          <p:cNvPr id="44045" name="Straight Arrow Connector 3"/>
          <p:cNvCxnSpPr>
            <a:cxnSpLocks noChangeShapeType="1"/>
          </p:cNvCxnSpPr>
          <p:nvPr/>
        </p:nvCxnSpPr>
        <p:spPr bwMode="auto">
          <a:xfrm>
            <a:off x="2917825" y="1143000"/>
            <a:ext cx="0" cy="6858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6" name="Straight Arrow Connector 14"/>
          <p:cNvCxnSpPr>
            <a:cxnSpLocks noChangeShapeType="1"/>
          </p:cNvCxnSpPr>
          <p:nvPr/>
        </p:nvCxnSpPr>
        <p:spPr bwMode="auto">
          <a:xfrm flipH="1">
            <a:off x="2894013" y="2341563"/>
            <a:ext cx="0" cy="7620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7" name="Straight Arrow Connector 17"/>
          <p:cNvCxnSpPr>
            <a:cxnSpLocks noChangeShapeType="1"/>
          </p:cNvCxnSpPr>
          <p:nvPr/>
        </p:nvCxnSpPr>
        <p:spPr bwMode="auto">
          <a:xfrm>
            <a:off x="2887663" y="3708400"/>
            <a:ext cx="12700" cy="814388"/>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8" name="Straight Arrow Connector 18"/>
          <p:cNvCxnSpPr>
            <a:cxnSpLocks noChangeShapeType="1"/>
          </p:cNvCxnSpPr>
          <p:nvPr/>
        </p:nvCxnSpPr>
        <p:spPr bwMode="auto">
          <a:xfrm flipH="1">
            <a:off x="2925763" y="4953000"/>
            <a:ext cx="4762" cy="59531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a:extLst>
              <a:ext uri="{FF2B5EF4-FFF2-40B4-BE49-F238E27FC236}">
                <a16:creationId xmlns:a16="http://schemas.microsoft.com/office/drawing/2014/main" id="{ED4A8A2D-0576-4A36-AD74-2622EC9AB37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731080E5-026A-45D8-AAB2-B797507A1A90}"/>
              </a:ext>
            </a:extLst>
          </p:cNvPr>
          <p:cNvSpPr>
            <a:spLocks noGrp="1"/>
          </p:cNvSpPr>
          <p:nvPr>
            <p:ph type="sldNum" sz="quarter" idx="12"/>
          </p:nvPr>
        </p:nvSpPr>
        <p:spPr/>
        <p:txBody>
          <a:bodyPr/>
          <a:lstStyle/>
          <a:p>
            <a:fld id="{CF6A2BCF-6960-4D02-AE42-EDEE00212A9C}" type="slidenum">
              <a:rPr lang="en-US" altLang="en-US" smtClean="0"/>
              <a:pPr/>
              <a:t>107</a:t>
            </a:fld>
            <a:endParaRPr lang="en-US" altLang="en-US"/>
          </a:p>
        </p:txBody>
      </p:sp>
      <p:cxnSp>
        <p:nvCxnSpPr>
          <p:cNvPr id="3" name="Straight Arrow Connector 2">
            <a:extLst>
              <a:ext uri="{FF2B5EF4-FFF2-40B4-BE49-F238E27FC236}">
                <a16:creationId xmlns:a16="http://schemas.microsoft.com/office/drawing/2014/main" id="{CF9EEF62-BA6D-456E-B4D5-A9BE30993333}"/>
              </a:ext>
            </a:extLst>
          </p:cNvPr>
          <p:cNvCxnSpPr/>
          <p:nvPr/>
        </p:nvCxnSpPr>
        <p:spPr>
          <a:xfrm>
            <a:off x="1002182" y="724205"/>
            <a:ext cx="0" cy="4187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A6D989-E564-401E-B2C1-C2B424C059AC}"/>
              </a:ext>
            </a:extLst>
          </p:cNvPr>
          <p:cNvCxnSpPr/>
          <p:nvPr/>
        </p:nvCxnSpPr>
        <p:spPr>
          <a:xfrm>
            <a:off x="1002182" y="2132165"/>
            <a:ext cx="0" cy="4187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2197E7-9625-4E6C-8F4D-F101EF370FEC}"/>
              </a:ext>
            </a:extLst>
          </p:cNvPr>
          <p:cNvCxnSpPr>
            <a:cxnSpLocks/>
          </p:cNvCxnSpPr>
          <p:nvPr/>
        </p:nvCxnSpPr>
        <p:spPr>
          <a:xfrm>
            <a:off x="173637" y="3708400"/>
            <a:ext cx="0" cy="9218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006E4E-F665-4C11-A6BC-5182B4078B2D}"/>
              </a:ext>
            </a:extLst>
          </p:cNvPr>
          <p:cNvCxnSpPr>
            <a:cxnSpLocks/>
          </p:cNvCxnSpPr>
          <p:nvPr/>
        </p:nvCxnSpPr>
        <p:spPr>
          <a:xfrm>
            <a:off x="1209885" y="4953000"/>
            <a:ext cx="0" cy="457200"/>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495141" y="-47625"/>
            <a:ext cx="5218271" cy="1465263"/>
          </a:xfrm>
        </p:spPr>
        <p:txBody>
          <a:bodyPr/>
          <a:lstStyle/>
          <a:p>
            <a:pPr eaLnBrk="1" hangingPunct="1"/>
            <a:r>
              <a:rPr lang="en-US" altLang="zh-CN" dirty="0">
                <a:ea typeface="SimSun" pitchFamily="2" charset="-122"/>
              </a:rPr>
              <a:t>Liftering (to remove glottal excitation)</a:t>
            </a:r>
            <a:endParaRPr lang="en-US" altLang="en-US" dirty="0"/>
          </a:p>
        </p:txBody>
      </p:sp>
      <p:sp>
        <p:nvSpPr>
          <p:cNvPr id="45062" name="Rectangle 3"/>
          <p:cNvSpPr>
            <a:spLocks noGrp="1" noChangeArrowheads="1"/>
          </p:cNvSpPr>
          <p:nvPr>
            <p:ph idx="1"/>
          </p:nvPr>
        </p:nvSpPr>
        <p:spPr>
          <a:xfrm>
            <a:off x="266701" y="1602581"/>
            <a:ext cx="3694112" cy="4530725"/>
          </a:xfrm>
        </p:spPr>
        <p:txBody>
          <a:bodyPr/>
          <a:lstStyle/>
          <a:p>
            <a:pPr eaLnBrk="1" hangingPunct="1"/>
            <a:r>
              <a:rPr lang="en-US" altLang="zh-CN" sz="2400" dirty="0">
                <a:ea typeface="SimSun" pitchFamily="2" charset="-122"/>
              </a:rPr>
              <a:t>Low time liftering:</a:t>
            </a:r>
          </a:p>
          <a:p>
            <a:pPr lvl="1" eaLnBrk="1" hangingPunct="1"/>
            <a:r>
              <a:rPr lang="en-US" altLang="zh-CN" sz="2000" dirty="0">
                <a:ea typeface="SimSun" pitchFamily="2" charset="-122"/>
              </a:rPr>
              <a:t>Magnify (or Inspect) the low time to find the vocal tract filter </a:t>
            </a:r>
            <a:r>
              <a:rPr lang="en-US" altLang="zh-CN" sz="2000" dirty="0" err="1">
                <a:ea typeface="SimSun" pitchFamily="2" charset="-122"/>
              </a:rPr>
              <a:t>cepstrum</a:t>
            </a:r>
            <a:endParaRPr lang="en-US" altLang="zh-CN" sz="2000" dirty="0">
              <a:ea typeface="SimSun" pitchFamily="2" charset="-122"/>
            </a:endParaRPr>
          </a:p>
          <a:p>
            <a:pPr eaLnBrk="1" hangingPunct="1"/>
            <a:r>
              <a:rPr lang="en-US" altLang="zh-CN" sz="2400" dirty="0">
                <a:ea typeface="SimSun" pitchFamily="2" charset="-122"/>
              </a:rPr>
              <a:t>High time liftering:</a:t>
            </a:r>
          </a:p>
          <a:p>
            <a:pPr lvl="1" eaLnBrk="1" hangingPunct="1"/>
            <a:r>
              <a:rPr lang="en-US" altLang="zh-CN" sz="2000" dirty="0">
                <a:ea typeface="SimSun" pitchFamily="2" charset="-122"/>
              </a:rPr>
              <a:t>Magnify (or Inspect) the high time to find the glottal excitation </a:t>
            </a:r>
            <a:r>
              <a:rPr lang="en-US" altLang="zh-CN" sz="2000" dirty="0" err="1">
                <a:ea typeface="SimSun" pitchFamily="2" charset="-122"/>
              </a:rPr>
              <a:t>cepstrum</a:t>
            </a:r>
            <a:r>
              <a:rPr lang="en-US" altLang="zh-CN" sz="2000" dirty="0">
                <a:ea typeface="SimSun" pitchFamily="2" charset="-122"/>
              </a:rPr>
              <a:t> (remove this part for speech recognition.</a:t>
            </a:r>
          </a:p>
          <a:p>
            <a:pPr lvl="1" eaLnBrk="1" hangingPunct="1"/>
            <a:endParaRPr lang="en-US" altLang="zh-CN" sz="2000" dirty="0">
              <a:ea typeface="SimSun" pitchFamily="2" charset="-122"/>
            </a:endParaRPr>
          </a:p>
        </p:txBody>
      </p:sp>
      <p:pic>
        <p:nvPicPr>
          <p:cNvPr id="4506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3962400"/>
            <a:ext cx="59436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Text Box 6"/>
          <p:cNvSpPr txBox="1">
            <a:spLocks noChangeArrowheads="1"/>
          </p:cNvSpPr>
          <p:nvPr/>
        </p:nvSpPr>
        <p:spPr bwMode="auto">
          <a:xfrm>
            <a:off x="3275013" y="219075"/>
            <a:ext cx="2651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zh-CN" sz="1800">
              <a:ea typeface="SimSun" pitchFamily="2" charset="-122"/>
            </a:endParaRPr>
          </a:p>
          <a:p>
            <a:pPr>
              <a:spcBef>
                <a:spcPct val="0"/>
              </a:spcBef>
              <a:buClrTx/>
              <a:buSzTx/>
              <a:buFontTx/>
              <a:buNone/>
            </a:pPr>
            <a:endParaRPr lang="en-US" altLang="zh-CN" sz="1800">
              <a:ea typeface="SimSun" pitchFamily="2" charset="-122"/>
            </a:endParaRPr>
          </a:p>
          <a:p>
            <a:pPr>
              <a:spcBef>
                <a:spcPct val="0"/>
              </a:spcBef>
              <a:buClrTx/>
              <a:buSzTx/>
              <a:buFontTx/>
              <a:buNone/>
            </a:pPr>
            <a:r>
              <a:rPr lang="en-US" altLang="zh-CN" sz="1800">
                <a:ea typeface="SimSun" pitchFamily="2" charset="-122"/>
              </a:rPr>
              <a:t> </a:t>
            </a:r>
            <a:endParaRPr lang="en-US" altLang="en-US" sz="1800">
              <a:ea typeface="SimSun" pitchFamily="2" charset="-122"/>
            </a:endParaRPr>
          </a:p>
        </p:txBody>
      </p:sp>
      <p:sp>
        <p:nvSpPr>
          <p:cNvPr id="45064" name="Text Box 8"/>
          <p:cNvSpPr txBox="1">
            <a:spLocks noChangeArrowheads="1"/>
          </p:cNvSpPr>
          <p:nvPr/>
        </p:nvSpPr>
        <p:spPr bwMode="auto">
          <a:xfrm>
            <a:off x="6018213" y="2057400"/>
            <a:ext cx="27765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Glottal excitation</a:t>
            </a:r>
          </a:p>
          <a:p>
            <a:pPr>
              <a:spcBef>
                <a:spcPct val="0"/>
              </a:spcBef>
              <a:buClrTx/>
              <a:buSzTx/>
              <a:buFontTx/>
              <a:buNone/>
            </a:pPr>
            <a:r>
              <a:rPr lang="en-US" altLang="zh-CN" sz="1800">
                <a:ea typeface="SimSun" pitchFamily="2" charset="-122"/>
              </a:rPr>
              <a:t>Cepstrum, useless for </a:t>
            </a:r>
          </a:p>
          <a:p>
            <a:pPr>
              <a:spcBef>
                <a:spcPct val="0"/>
              </a:spcBef>
              <a:buClrTx/>
              <a:buSzTx/>
              <a:buFontTx/>
              <a:buNone/>
            </a:pPr>
            <a:r>
              <a:rPr lang="en-US" altLang="zh-CN" sz="1800">
                <a:ea typeface="SimSun" pitchFamily="2" charset="-122"/>
              </a:rPr>
              <a:t>speech recognition, </a:t>
            </a:r>
          </a:p>
          <a:p>
            <a:pPr>
              <a:spcBef>
                <a:spcPct val="0"/>
              </a:spcBef>
              <a:buClrTx/>
              <a:buSzTx/>
              <a:buFontTx/>
              <a:buNone/>
            </a:pPr>
            <a:endParaRPr lang="en-US" altLang="zh-CN" sz="1800">
              <a:ea typeface="SimSun" pitchFamily="2" charset="-122"/>
            </a:endParaRPr>
          </a:p>
        </p:txBody>
      </p:sp>
      <p:sp>
        <p:nvSpPr>
          <p:cNvPr id="45065" name="Text Box 14"/>
          <p:cNvSpPr txBox="1">
            <a:spLocks noChangeArrowheads="1"/>
          </p:cNvSpPr>
          <p:nvPr/>
        </p:nvSpPr>
        <p:spPr bwMode="auto">
          <a:xfrm>
            <a:off x="6170613" y="5942013"/>
            <a:ext cx="3244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Frequency =FS/ quefrency</a:t>
            </a:r>
          </a:p>
          <a:p>
            <a:pPr>
              <a:spcBef>
                <a:spcPct val="0"/>
              </a:spcBef>
              <a:buClrTx/>
              <a:buSzTx/>
              <a:buFontTx/>
              <a:buNone/>
            </a:pPr>
            <a:r>
              <a:rPr lang="en-US" altLang="zh-CN" sz="1800">
                <a:ea typeface="SimSun" pitchFamily="2" charset="-122"/>
              </a:rPr>
              <a:t>FS=sample frequency</a:t>
            </a:r>
          </a:p>
          <a:p>
            <a:pPr>
              <a:spcBef>
                <a:spcPct val="0"/>
              </a:spcBef>
              <a:buClrTx/>
              <a:buSzTx/>
              <a:buFontTx/>
              <a:buNone/>
            </a:pPr>
            <a:r>
              <a:rPr lang="en-US" altLang="zh-CN" sz="1800">
                <a:ea typeface="SimSun" pitchFamily="2" charset="-122"/>
              </a:rPr>
              <a:t>=22050</a:t>
            </a:r>
            <a:endParaRPr lang="en-US" altLang="en-US" sz="1800"/>
          </a:p>
        </p:txBody>
      </p:sp>
      <p:sp>
        <p:nvSpPr>
          <p:cNvPr id="45066" name="AutoShape 15"/>
          <p:cNvSpPr>
            <a:spLocks/>
          </p:cNvSpPr>
          <p:nvPr/>
        </p:nvSpPr>
        <p:spPr bwMode="auto">
          <a:xfrm rot="5400000">
            <a:off x="6799263" y="1733550"/>
            <a:ext cx="571500" cy="3810000"/>
          </a:xfrm>
          <a:prstGeom prst="leftBrace">
            <a:avLst>
              <a:gd name="adj1" fmla="val 55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5067" name="Line 16"/>
          <p:cNvSpPr>
            <a:spLocks noChangeShapeType="1"/>
          </p:cNvSpPr>
          <p:nvPr/>
        </p:nvSpPr>
        <p:spPr bwMode="auto">
          <a:xfrm flipH="1">
            <a:off x="5180013" y="3581400"/>
            <a:ext cx="0" cy="23622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5068" name="Text Box 17"/>
          <p:cNvSpPr txBox="1">
            <a:spLocks noChangeArrowheads="1"/>
          </p:cNvSpPr>
          <p:nvPr/>
        </p:nvSpPr>
        <p:spPr bwMode="auto">
          <a:xfrm>
            <a:off x="4341813" y="1676400"/>
            <a:ext cx="152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u="sng">
                <a:ea typeface="SimSun" pitchFamily="2" charset="-122"/>
              </a:rPr>
              <a:t>Vocal tract</a:t>
            </a:r>
            <a:endParaRPr lang="en-US" altLang="zh-CN" sz="1800">
              <a:ea typeface="SimSun" pitchFamily="2" charset="-122"/>
            </a:endParaRPr>
          </a:p>
          <a:p>
            <a:pPr>
              <a:spcBef>
                <a:spcPct val="0"/>
              </a:spcBef>
              <a:buClrTx/>
              <a:buSzTx/>
              <a:buFontTx/>
              <a:buNone/>
            </a:pPr>
            <a:r>
              <a:rPr lang="en-US" altLang="zh-CN" sz="1800">
                <a:ea typeface="SimSun" pitchFamily="2" charset="-122"/>
              </a:rPr>
              <a:t>Cepstrum</a:t>
            </a:r>
          </a:p>
          <a:p>
            <a:pPr>
              <a:spcBef>
                <a:spcPct val="0"/>
              </a:spcBef>
              <a:buClrTx/>
              <a:buSzTx/>
              <a:buFontTx/>
              <a:buNone/>
            </a:pPr>
            <a:r>
              <a:rPr lang="en-US" altLang="zh-CN" sz="1800">
                <a:ea typeface="SimSun" pitchFamily="2" charset="-122"/>
              </a:rPr>
              <a:t>Used for </a:t>
            </a:r>
          </a:p>
          <a:p>
            <a:pPr>
              <a:spcBef>
                <a:spcPct val="0"/>
              </a:spcBef>
              <a:buClrTx/>
              <a:buSzTx/>
              <a:buFontTx/>
              <a:buNone/>
            </a:pPr>
            <a:r>
              <a:rPr lang="en-US" altLang="zh-CN" sz="1800">
                <a:ea typeface="SimSun" pitchFamily="2" charset="-122"/>
              </a:rPr>
              <a:t>Speech </a:t>
            </a:r>
          </a:p>
          <a:p>
            <a:pPr>
              <a:spcBef>
                <a:spcPct val="0"/>
              </a:spcBef>
              <a:buClrTx/>
              <a:buSzTx/>
              <a:buFontTx/>
              <a:buNone/>
            </a:pPr>
            <a:r>
              <a:rPr lang="en-US" altLang="zh-CN" sz="1800">
                <a:ea typeface="SimSun" pitchFamily="2" charset="-122"/>
              </a:rPr>
              <a:t>recognition</a:t>
            </a:r>
          </a:p>
        </p:txBody>
      </p:sp>
      <p:sp>
        <p:nvSpPr>
          <p:cNvPr id="45069" name="AutoShape 18"/>
          <p:cNvSpPr>
            <a:spLocks/>
          </p:cNvSpPr>
          <p:nvPr/>
        </p:nvSpPr>
        <p:spPr bwMode="auto">
          <a:xfrm rot="5400000">
            <a:off x="4684713" y="3543300"/>
            <a:ext cx="533400" cy="457200"/>
          </a:xfrm>
          <a:prstGeom prst="leftBrace">
            <a:avLst>
              <a:gd name="adj1" fmla="val 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5070" name="Text Box 19"/>
          <p:cNvSpPr txBox="1">
            <a:spLocks noChangeArrowheads="1"/>
          </p:cNvSpPr>
          <p:nvPr/>
        </p:nvSpPr>
        <p:spPr bwMode="auto">
          <a:xfrm>
            <a:off x="1467352" y="5865804"/>
            <a:ext cx="3757613"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2000" dirty="0"/>
              <a:t>Actual Cut-off is found </a:t>
            </a:r>
          </a:p>
          <a:p>
            <a:pPr>
              <a:spcBef>
                <a:spcPct val="0"/>
              </a:spcBef>
              <a:buClrTx/>
              <a:buSzTx/>
              <a:buFontTx/>
              <a:buNone/>
            </a:pPr>
            <a:r>
              <a:rPr lang="en-US" altLang="en-US" sz="2000" dirty="0"/>
              <a:t>by experiment</a:t>
            </a:r>
            <a:endParaRPr lang="en-US" altLang="en-US" sz="1200" dirty="0"/>
          </a:p>
        </p:txBody>
      </p:sp>
      <p:sp>
        <p:nvSpPr>
          <p:cNvPr id="45071" name="Line 20"/>
          <p:cNvSpPr>
            <a:spLocks noChangeShapeType="1"/>
          </p:cNvSpPr>
          <p:nvPr/>
        </p:nvSpPr>
        <p:spPr bwMode="auto">
          <a:xfrm>
            <a:off x="2968626" y="2961482"/>
            <a:ext cx="17526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5072" name="Line 21"/>
          <p:cNvSpPr>
            <a:spLocks noChangeShapeType="1"/>
          </p:cNvSpPr>
          <p:nvPr/>
        </p:nvSpPr>
        <p:spPr bwMode="auto">
          <a:xfrm flipV="1">
            <a:off x="3884612" y="3429000"/>
            <a:ext cx="3048001"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4" name="Footer Placeholder 3">
            <a:extLst>
              <a:ext uri="{FF2B5EF4-FFF2-40B4-BE49-F238E27FC236}">
                <a16:creationId xmlns:a16="http://schemas.microsoft.com/office/drawing/2014/main" id="{EF615E3F-6A45-42B4-9D88-5DE83DFFF577}"/>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7793E13-1AD4-4888-BC71-4C70B332D7EB}"/>
              </a:ext>
            </a:extLst>
          </p:cNvPr>
          <p:cNvSpPr>
            <a:spLocks noGrp="1"/>
          </p:cNvSpPr>
          <p:nvPr>
            <p:ph type="sldNum" sz="quarter" idx="12"/>
          </p:nvPr>
        </p:nvSpPr>
        <p:spPr/>
        <p:txBody>
          <a:bodyPr/>
          <a:lstStyle/>
          <a:p>
            <a:fld id="{65CE2D6C-B8FF-4830-ACC3-164BA4934954}" type="slidenum">
              <a:rPr lang="en-US" altLang="en-US" smtClean="0"/>
              <a:pPr/>
              <a:t>108</a:t>
            </a:fld>
            <a:endParaRPr lang="en-US" altLang="en-US"/>
          </a:p>
        </p:txBody>
      </p:sp>
      <p:pic>
        <p:nvPicPr>
          <p:cNvPr id="3" name="Picture 12" descr="http://home.hib.no/al/engelsk/seksjon/SOFF-MASTER/ill061.gif">
            <a:extLst>
              <a:ext uri="{FF2B5EF4-FFF2-40B4-BE49-F238E27FC236}">
                <a16:creationId xmlns:a16="http://schemas.microsoft.com/office/drawing/2014/main" id="{B6FCE100-C8E6-138E-1439-506B1EF94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153" y="199341"/>
            <a:ext cx="1748434" cy="18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E6007AFF-B651-13DB-5C37-228A2FE99827}"/>
              </a:ext>
            </a:extLst>
          </p:cNvPr>
          <p:cNvSpPr/>
          <p:nvPr/>
        </p:nvSpPr>
        <p:spPr>
          <a:xfrm>
            <a:off x="7618412" y="199341"/>
            <a:ext cx="1748434" cy="1167497"/>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0E43EE1-33DD-0E29-C905-872C3694EE83}"/>
              </a:ext>
            </a:extLst>
          </p:cNvPr>
          <p:cNvCxnSpPr>
            <a:cxnSpLocks/>
          </p:cNvCxnSpPr>
          <p:nvPr/>
        </p:nvCxnSpPr>
        <p:spPr>
          <a:xfrm flipH="1">
            <a:off x="5688139" y="985838"/>
            <a:ext cx="1930273" cy="773104"/>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13432B-047E-AAC0-3947-0740E56029C4}"/>
              </a:ext>
            </a:extLst>
          </p:cNvPr>
          <p:cNvCxnSpPr>
            <a:cxnSpLocks/>
          </p:cNvCxnSpPr>
          <p:nvPr/>
        </p:nvCxnSpPr>
        <p:spPr>
          <a:xfrm flipH="1">
            <a:off x="7212139" y="1599408"/>
            <a:ext cx="1582611" cy="533393"/>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72B5DC-6735-8D63-266A-679A29D572A6}"/>
              </a:ext>
            </a:extLst>
          </p:cNvPr>
          <p:cNvCxnSpPr/>
          <p:nvPr/>
        </p:nvCxnSpPr>
        <p:spPr>
          <a:xfrm flipV="1">
            <a:off x="4341813" y="5880667"/>
            <a:ext cx="838200" cy="13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3412266"/>
            <a:ext cx="3981450"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488" y="2405791"/>
            <a:ext cx="13779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2"/>
          <p:cNvSpPr>
            <a:spLocks noGrp="1" noChangeArrowheads="1"/>
          </p:cNvSpPr>
          <p:nvPr>
            <p:ph type="title"/>
          </p:nvPr>
        </p:nvSpPr>
        <p:spPr>
          <a:xfrm>
            <a:off x="455613" y="533400"/>
            <a:ext cx="8191500" cy="763588"/>
          </a:xfrm>
        </p:spPr>
        <p:txBody>
          <a:bodyPr>
            <a:normAutofit fontScale="90000"/>
          </a:bodyPr>
          <a:lstStyle/>
          <a:p>
            <a:pPr eaLnBrk="1" hangingPunct="1"/>
            <a:r>
              <a:rPr lang="en-US" altLang="zh-CN" sz="4000" dirty="0">
                <a:ea typeface="SimSun" pitchFamily="2" charset="-122"/>
              </a:rPr>
              <a:t>Liftering</a:t>
            </a:r>
            <a:r>
              <a:rPr lang="en-US" altLang="en-US" sz="3700" dirty="0"/>
              <a:t> method: Select the high time and low time liftering</a:t>
            </a:r>
          </a:p>
        </p:txBody>
      </p:sp>
      <p:sp>
        <p:nvSpPr>
          <p:cNvPr id="47109" name="Rectangle 3"/>
          <p:cNvSpPr>
            <a:spLocks noGrp="1" noChangeArrowheads="1"/>
          </p:cNvSpPr>
          <p:nvPr>
            <p:ph idx="1"/>
          </p:nvPr>
        </p:nvSpPr>
        <p:spPr>
          <a:xfrm>
            <a:off x="495300" y="1676400"/>
            <a:ext cx="8912225" cy="4411663"/>
          </a:xfrm>
        </p:spPr>
        <p:txBody>
          <a:bodyPr/>
          <a:lstStyle/>
          <a:p>
            <a:pPr eaLnBrk="1" hangingPunct="1"/>
            <a:r>
              <a:rPr lang="en-US" altLang="en-US" dirty="0"/>
              <a:t> </a:t>
            </a:r>
          </a:p>
        </p:txBody>
      </p:sp>
      <p:sp>
        <p:nvSpPr>
          <p:cNvPr id="47111" name="Text Box 5"/>
          <p:cNvSpPr txBox="1">
            <a:spLocks noChangeArrowheads="1"/>
          </p:cNvSpPr>
          <p:nvPr/>
        </p:nvSpPr>
        <p:spPr bwMode="auto">
          <a:xfrm>
            <a:off x="912813" y="1619250"/>
            <a:ext cx="2362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Signal X</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dirty="0" err="1">
                <a:latin typeface="Arial" charset="0"/>
                <a:cs typeface="Arial" charset="0"/>
              </a:rPr>
              <a:t>Cepstrum</a:t>
            </a:r>
            <a:endParaRPr lang="en-US" altLang="en-US" sz="1800" dirty="0">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(quefrency)</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Select low time</a:t>
            </a:r>
          </a:p>
          <a:p>
            <a:pPr eaLnBrk="1" hangingPunct="1">
              <a:spcBef>
                <a:spcPct val="0"/>
              </a:spcBef>
              <a:buClrTx/>
              <a:buSzTx/>
              <a:buFontTx/>
              <a:buNone/>
            </a:pPr>
            <a:r>
              <a:rPr lang="en-US" altLang="en-US" sz="1800" dirty="0" err="1">
                <a:solidFill>
                  <a:srgbClr val="0066FF"/>
                </a:solidFill>
                <a:latin typeface="Arial" charset="0"/>
                <a:cs typeface="Arial" charset="0"/>
              </a:rPr>
              <a:t>C_low</a:t>
            </a:r>
            <a:r>
              <a:rPr lang="en-US" altLang="en-US" sz="1800" dirty="0">
                <a:latin typeface="Arial" charset="0"/>
                <a:cs typeface="Arial" charset="0"/>
              </a:rPr>
              <a:t> (show </a:t>
            </a:r>
            <a:r>
              <a:rPr lang="en-US" altLang="en-US" sz="1800" dirty="0">
                <a:solidFill>
                  <a:srgbClr val="FF0000"/>
                </a:solidFill>
                <a:latin typeface="Arial" charset="0"/>
                <a:cs typeface="Arial" charset="0"/>
              </a:rPr>
              <a:t>vocal track</a:t>
            </a:r>
            <a:r>
              <a:rPr lang="en-US" altLang="en-US" sz="1800" dirty="0">
                <a:latin typeface="Arial" charset="0"/>
                <a:cs typeface="Arial" charset="0"/>
              </a:rPr>
              <a:t> characteristic)</a:t>
            </a:r>
          </a:p>
        </p:txBody>
      </p:sp>
      <p:sp>
        <p:nvSpPr>
          <p:cNvPr id="47112" name="Line 6"/>
          <p:cNvSpPr>
            <a:spLocks noChangeShapeType="1"/>
          </p:cNvSpPr>
          <p:nvPr/>
        </p:nvSpPr>
        <p:spPr bwMode="auto">
          <a:xfrm>
            <a:off x="2851150" y="1868015"/>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Oval 7"/>
          <p:cNvSpPr>
            <a:spLocks noChangeArrowheads="1"/>
          </p:cNvSpPr>
          <p:nvPr/>
        </p:nvSpPr>
        <p:spPr bwMode="auto">
          <a:xfrm>
            <a:off x="4081463" y="2602214"/>
            <a:ext cx="1098549" cy="457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7115" name="Oval 9"/>
          <p:cNvSpPr>
            <a:spLocks noChangeArrowheads="1"/>
          </p:cNvSpPr>
          <p:nvPr/>
        </p:nvSpPr>
        <p:spPr bwMode="auto">
          <a:xfrm>
            <a:off x="3712388" y="2361210"/>
            <a:ext cx="330200" cy="1066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7116" name="Freeform 10"/>
          <p:cNvSpPr>
            <a:spLocks/>
          </p:cNvSpPr>
          <p:nvPr/>
        </p:nvSpPr>
        <p:spPr bwMode="auto">
          <a:xfrm>
            <a:off x="3494880" y="3052487"/>
            <a:ext cx="382608" cy="2281513"/>
          </a:xfrm>
          <a:custGeom>
            <a:avLst/>
            <a:gdLst>
              <a:gd name="T0" fmla="*/ 2147483647 w 480"/>
              <a:gd name="T1" fmla="*/ 0 h 1536"/>
              <a:gd name="T2" fmla="*/ 2147483647 w 480"/>
              <a:gd name="T3" fmla="*/ 2147483647 h 1536"/>
              <a:gd name="T4" fmla="*/ 2147483647 w 480"/>
              <a:gd name="T5" fmla="*/ 2147483647 h 1536"/>
              <a:gd name="T6" fmla="*/ 2147483647 w 480"/>
              <a:gd name="T7" fmla="*/ 2147483647 h 1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536">
                <a:moveTo>
                  <a:pt x="480" y="0"/>
                </a:moveTo>
                <a:cubicBezTo>
                  <a:pt x="348" y="212"/>
                  <a:pt x="216" y="424"/>
                  <a:pt x="144" y="624"/>
                </a:cubicBezTo>
                <a:cubicBezTo>
                  <a:pt x="72" y="824"/>
                  <a:pt x="0" y="1048"/>
                  <a:pt x="48" y="1200"/>
                </a:cubicBezTo>
                <a:cubicBezTo>
                  <a:pt x="96" y="1352"/>
                  <a:pt x="368" y="1480"/>
                  <a:pt x="432" y="1536"/>
                </a:cubicBezTo>
              </a:path>
            </a:pathLst>
          </a:custGeom>
          <a:noFill/>
          <a:ln w="9525" cap="flat">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7117" name="Straight Arrow Connector 5"/>
          <p:cNvCxnSpPr>
            <a:cxnSpLocks noChangeShapeType="1"/>
          </p:cNvCxnSpPr>
          <p:nvPr/>
        </p:nvCxnSpPr>
        <p:spPr bwMode="auto">
          <a:xfrm>
            <a:off x="2436813" y="1828800"/>
            <a:ext cx="838200"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8" name="Straight Arrow Connector 17"/>
          <p:cNvCxnSpPr>
            <a:cxnSpLocks noChangeShapeType="1"/>
          </p:cNvCxnSpPr>
          <p:nvPr/>
        </p:nvCxnSpPr>
        <p:spPr bwMode="auto">
          <a:xfrm>
            <a:off x="2489200" y="2638425"/>
            <a:ext cx="838200"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9" name="Straight Arrow Connector 18"/>
          <p:cNvCxnSpPr>
            <a:cxnSpLocks noChangeShapeType="1"/>
          </p:cNvCxnSpPr>
          <p:nvPr/>
        </p:nvCxnSpPr>
        <p:spPr bwMode="auto">
          <a:xfrm>
            <a:off x="2957513" y="4876800"/>
            <a:ext cx="587375"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0" name="Straight Arrow Connector 19"/>
          <p:cNvCxnSpPr>
            <a:cxnSpLocks noChangeShapeType="1"/>
          </p:cNvCxnSpPr>
          <p:nvPr/>
        </p:nvCxnSpPr>
        <p:spPr bwMode="auto">
          <a:xfrm>
            <a:off x="3043238" y="5943600"/>
            <a:ext cx="612775"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1607278"/>
            <a:ext cx="30670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19411" y="1815151"/>
            <a:ext cx="2514600" cy="1754326"/>
          </a:xfrm>
          <a:prstGeom prst="rect">
            <a:avLst/>
          </a:prstGeom>
          <a:noFill/>
        </p:spPr>
        <p:txBody>
          <a:bodyPr wrap="square" rtlCol="0">
            <a:spAutoFit/>
          </a:bodyPr>
          <a:lstStyle/>
          <a:p>
            <a:pPr eaLnBrk="1" hangingPunct="1"/>
            <a:endParaRPr lang="en-US" altLang="en-US" dirty="0">
              <a:latin typeface="Arial" charset="0"/>
              <a:cs typeface="Arial" charset="0"/>
            </a:endParaRPr>
          </a:p>
          <a:p>
            <a:pPr eaLnBrk="1" hangingPunct="1"/>
            <a:r>
              <a:rPr lang="en-US" altLang="en-US" dirty="0">
                <a:latin typeface="Arial" charset="0"/>
                <a:cs typeface="Arial" charset="0"/>
              </a:rPr>
              <a:t>Select high time, </a:t>
            </a:r>
            <a:r>
              <a:rPr lang="en-US" altLang="en-US" dirty="0" err="1">
                <a:solidFill>
                  <a:srgbClr val="FF0000"/>
                </a:solidFill>
                <a:latin typeface="Arial" charset="0"/>
                <a:cs typeface="Arial" charset="0"/>
              </a:rPr>
              <a:t>C_high</a:t>
            </a:r>
            <a:r>
              <a:rPr lang="en-US" altLang="en-US" dirty="0">
                <a:solidFill>
                  <a:srgbClr val="FF0000"/>
                </a:solidFill>
                <a:latin typeface="Arial" charset="0"/>
                <a:cs typeface="Arial" charset="0"/>
              </a:rPr>
              <a:t> </a:t>
            </a:r>
            <a:r>
              <a:rPr lang="en-US" altLang="en-US" dirty="0">
                <a:latin typeface="Arial" charset="0"/>
                <a:cs typeface="Arial" charset="0"/>
              </a:rPr>
              <a:t>(show </a:t>
            </a:r>
            <a:r>
              <a:rPr lang="en-US" altLang="en-US" dirty="0">
                <a:solidFill>
                  <a:srgbClr val="FF0000"/>
                </a:solidFill>
                <a:latin typeface="Arial" charset="0"/>
                <a:cs typeface="Arial" charset="0"/>
              </a:rPr>
              <a:t>glottal excitation </a:t>
            </a:r>
            <a:r>
              <a:rPr lang="en-US" altLang="en-US" dirty="0">
                <a:latin typeface="Arial" charset="0"/>
                <a:cs typeface="Arial" charset="0"/>
              </a:rPr>
              <a:t>characteristic</a:t>
            </a:r>
            <a:r>
              <a:rPr lang="en-US" altLang="en-US" dirty="0">
                <a:cs typeface="Arial" charset="0"/>
              </a:rPr>
              <a:t>)</a:t>
            </a:r>
          </a:p>
          <a:p>
            <a:endParaRPr lang="en-US" dirty="0"/>
          </a:p>
        </p:txBody>
      </p:sp>
      <p:cxnSp>
        <p:nvCxnSpPr>
          <p:cNvPr id="4" name="Straight Arrow Connector 3"/>
          <p:cNvCxnSpPr/>
          <p:nvPr/>
        </p:nvCxnSpPr>
        <p:spPr>
          <a:xfrm flipH="1">
            <a:off x="5484812" y="2743200"/>
            <a:ext cx="16764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4630737" y="2932076"/>
            <a:ext cx="914400" cy="1106524"/>
          </a:xfrm>
          <a:prstGeom prst="arc">
            <a:avLst/>
          </a:prstGeom>
          <a:ln>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ABC30A5B-FE46-4242-AC47-DB815766CFBF}"/>
              </a:ext>
            </a:extLst>
          </p:cNvPr>
          <p:cNvSpPr>
            <a:spLocks noGrp="1"/>
          </p:cNvSpPr>
          <p:nvPr>
            <p:ph type="ftr" sz="quarter" idx="11"/>
          </p:nvPr>
        </p:nvSpPr>
        <p:spPr/>
        <p:txBody>
          <a:bodyPr/>
          <a:lstStyle/>
          <a:p>
            <a:pPr>
              <a:defRPr/>
            </a:pPr>
            <a:r>
              <a:rPr lang="en-US" altLang="zh-CN"/>
              <a:t>Audio signal processing, v250428a</a:t>
            </a:r>
          </a:p>
        </p:txBody>
      </p:sp>
      <p:sp>
        <p:nvSpPr>
          <p:cNvPr id="8" name="Slide Number Placeholder 7">
            <a:extLst>
              <a:ext uri="{FF2B5EF4-FFF2-40B4-BE49-F238E27FC236}">
                <a16:creationId xmlns:a16="http://schemas.microsoft.com/office/drawing/2014/main" id="{850E2450-EFA2-438E-9E5D-10DB98C9ECBC}"/>
              </a:ext>
            </a:extLst>
          </p:cNvPr>
          <p:cNvSpPr>
            <a:spLocks noGrp="1"/>
          </p:cNvSpPr>
          <p:nvPr>
            <p:ph type="sldNum" sz="quarter" idx="12"/>
          </p:nvPr>
        </p:nvSpPr>
        <p:spPr/>
        <p:txBody>
          <a:bodyPr/>
          <a:lstStyle/>
          <a:p>
            <a:fld id="{65CE2D6C-B8FF-4830-ACC3-164BA4934954}" type="slidenum">
              <a:rPr lang="en-US" altLang="en-US" smtClean="0"/>
              <a:pPr/>
              <a:t>109</a:t>
            </a:fld>
            <a:endParaRPr lang="en-US" altLang="en-US"/>
          </a:p>
        </p:txBody>
      </p:sp>
      <p:sp>
        <p:nvSpPr>
          <p:cNvPr id="3" name="Rectangle 2">
            <a:extLst>
              <a:ext uri="{FF2B5EF4-FFF2-40B4-BE49-F238E27FC236}">
                <a16:creationId xmlns:a16="http://schemas.microsoft.com/office/drawing/2014/main" id="{683CC781-87A4-4AAE-BA02-167DF99F8830}"/>
              </a:ext>
            </a:extLst>
          </p:cNvPr>
          <p:cNvSpPr/>
          <p:nvPr/>
        </p:nvSpPr>
        <p:spPr>
          <a:xfrm>
            <a:off x="671275" y="3058678"/>
            <a:ext cx="2318263" cy="369332"/>
          </a:xfrm>
          <a:prstGeom prst="rect">
            <a:avLst/>
          </a:prstGeom>
        </p:spPr>
        <p:txBody>
          <a:bodyPr wrap="none">
            <a:spAutoFit/>
          </a:bodyPr>
          <a:lstStyle/>
          <a:p>
            <a:pPr eaLnBrk="1" hangingPunct="1"/>
            <a:r>
              <a:rPr lang="en-US" altLang="zh-CN" dirty="0">
                <a:solidFill>
                  <a:srgbClr val="FF0000"/>
                </a:solidFill>
                <a:ea typeface="SimSun" pitchFamily="2" charset="-122"/>
              </a:rPr>
              <a:t>Low time liftering:</a:t>
            </a:r>
          </a:p>
        </p:txBody>
      </p:sp>
      <p:sp>
        <p:nvSpPr>
          <p:cNvPr id="22" name="Rectangle 21">
            <a:extLst>
              <a:ext uri="{FF2B5EF4-FFF2-40B4-BE49-F238E27FC236}">
                <a16:creationId xmlns:a16="http://schemas.microsoft.com/office/drawing/2014/main" id="{C914AECB-63B9-4317-A4CB-DF42875729AA}"/>
              </a:ext>
            </a:extLst>
          </p:cNvPr>
          <p:cNvSpPr/>
          <p:nvPr/>
        </p:nvSpPr>
        <p:spPr>
          <a:xfrm>
            <a:off x="7225544" y="3181676"/>
            <a:ext cx="2388795" cy="369332"/>
          </a:xfrm>
          <a:prstGeom prst="rect">
            <a:avLst/>
          </a:prstGeom>
        </p:spPr>
        <p:txBody>
          <a:bodyPr wrap="none">
            <a:spAutoFit/>
          </a:bodyPr>
          <a:lstStyle/>
          <a:p>
            <a:pPr eaLnBrk="1" hangingPunct="1"/>
            <a:r>
              <a:rPr lang="en-US" altLang="zh-CN" dirty="0">
                <a:solidFill>
                  <a:srgbClr val="FF0000"/>
                </a:solidFill>
                <a:ea typeface="SimSun" pitchFamily="2" charset="-122"/>
              </a:rPr>
              <a:t>High time liftering: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zh-TW" dirty="0">
                <a:ea typeface="新細明體" pitchFamily="18" charset="-120"/>
              </a:rPr>
              <a:t>Class exercise</a:t>
            </a:r>
            <a:r>
              <a:rPr lang="en-US" altLang="zh-CN" dirty="0">
                <a:ea typeface="新細明體" pitchFamily="18" charset="-120"/>
              </a:rPr>
              <a:t> 1.1</a:t>
            </a:r>
            <a:endParaRPr lang="en-US" altLang="zh-TW" dirty="0">
              <a:ea typeface="新細明體" pitchFamily="18" charset="-120"/>
            </a:endParaRPr>
          </a:p>
        </p:txBody>
      </p:sp>
      <p:sp>
        <p:nvSpPr>
          <p:cNvPr id="18437" name="Rectangle 3"/>
          <p:cNvSpPr>
            <a:spLocks noGrp="1" noChangeArrowheads="1"/>
          </p:cNvSpPr>
          <p:nvPr>
            <p:ph idx="1"/>
          </p:nvPr>
        </p:nvSpPr>
        <p:spPr>
          <a:xfrm>
            <a:off x="495141" y="1600201"/>
            <a:ext cx="6132671" cy="4525963"/>
          </a:xfrm>
        </p:spPr>
        <p:txBody>
          <a:bodyPr>
            <a:normAutofit fontScale="92500" lnSpcReduction="20000"/>
          </a:bodyPr>
          <a:lstStyle/>
          <a:p>
            <a:pPr eaLnBrk="1" hangingPunct="1"/>
            <a:r>
              <a:rPr lang="en-US" altLang="zh-TW" sz="3200" dirty="0">
                <a:ea typeface="新細明體" pitchFamily="18" charset="-120"/>
              </a:rPr>
              <a:t>For a single channel 20KHz, </a:t>
            </a:r>
            <a:r>
              <a:rPr lang="en-US" altLang="zh-CN" sz="3200" dirty="0">
                <a:ea typeface="新細明體" pitchFamily="18" charset="-120"/>
              </a:rPr>
              <a:t>16</a:t>
            </a:r>
            <a:r>
              <a:rPr lang="en-US" altLang="zh-TW" sz="3200" dirty="0">
                <a:ea typeface="新細明體" pitchFamily="18" charset="-120"/>
              </a:rPr>
              <a:t>-bit sampling signal, how many bytes are used in 5 seconds?</a:t>
            </a:r>
            <a:endParaRPr lang="zh-TW" altLang="en-US" sz="3200" dirty="0">
              <a:ea typeface="新細明體" pitchFamily="18" charset="-120"/>
            </a:endParaRPr>
          </a:p>
          <a:p>
            <a:pPr eaLnBrk="1" hangingPunct="1"/>
            <a:r>
              <a:rPr lang="en-US" altLang="zh-TW" dirty="0">
                <a:ea typeface="新細明體" pitchFamily="18" charset="-120"/>
              </a:rPr>
              <a:t>Use your phone to can this code and give your answer</a:t>
            </a:r>
            <a:endParaRPr lang="zh-TW" altLang="en-US" dirty="0">
              <a:ea typeface="新細明體" pitchFamily="18" charset="-120"/>
            </a:endParaRPr>
          </a:p>
          <a:p>
            <a:pPr eaLnBrk="1" hangingPunct="1"/>
            <a:r>
              <a:rPr lang="en-US" altLang="zh-CN" sz="2800" dirty="0">
                <a:ea typeface="新細明體" pitchFamily="18" charset="-120"/>
              </a:rPr>
              <a:t>Multiple choices:</a:t>
            </a:r>
          </a:p>
          <a:p>
            <a:pPr eaLnBrk="1" hangingPunct="1"/>
            <a:r>
              <a:rPr lang="en-US" altLang="zh-CN" sz="2800" dirty="0">
                <a:ea typeface="新細明體" pitchFamily="18" charset="-120"/>
              </a:rPr>
              <a:t>1)  1</a:t>
            </a:r>
            <a:r>
              <a:rPr lang="en-US" altLang="zh-TW" sz="2800" dirty="0">
                <a:ea typeface="新細明體" pitchFamily="18" charset="-120"/>
              </a:rPr>
              <a:t>00Kbytes</a:t>
            </a:r>
            <a:endParaRPr lang="en-US" altLang="zh-TW" sz="7200" dirty="0">
              <a:ea typeface="新細明體" pitchFamily="18" charset="-120"/>
            </a:endParaRPr>
          </a:p>
          <a:p>
            <a:r>
              <a:rPr lang="en-US" altLang="zh-CN" sz="3100" dirty="0">
                <a:ea typeface="新細明體" pitchFamily="18" charset="-120"/>
              </a:rPr>
              <a:t>2)  150</a:t>
            </a:r>
            <a:r>
              <a:rPr lang="en-US" altLang="zh-TW" sz="3100" dirty="0">
                <a:ea typeface="新細明體" pitchFamily="18" charset="-120"/>
              </a:rPr>
              <a:t>Kbytes</a:t>
            </a:r>
          </a:p>
          <a:p>
            <a:r>
              <a:rPr lang="en-US" altLang="zh-CN" sz="3100" dirty="0">
                <a:ea typeface="新細明體" pitchFamily="18" charset="-120"/>
              </a:rPr>
              <a:t>3)  2</a:t>
            </a:r>
            <a:r>
              <a:rPr lang="en-US" altLang="zh-TW" sz="3100" dirty="0">
                <a:ea typeface="新細明體" pitchFamily="18" charset="-120"/>
              </a:rPr>
              <a:t>00Kbytes</a:t>
            </a:r>
          </a:p>
          <a:p>
            <a:r>
              <a:rPr lang="en-US" altLang="zh-CN" sz="3100" dirty="0">
                <a:ea typeface="新細明體" pitchFamily="18" charset="-120"/>
              </a:rPr>
              <a:t>4)  25</a:t>
            </a:r>
            <a:r>
              <a:rPr lang="en-US" altLang="zh-TW" sz="3100" dirty="0">
                <a:ea typeface="新細明體" pitchFamily="18" charset="-120"/>
              </a:rPr>
              <a:t>0Kbytes</a:t>
            </a:r>
          </a:p>
          <a:p>
            <a:pPr eaLnBrk="1" hangingPunct="1"/>
            <a:endParaRPr lang="en-US" altLang="zh-TW" sz="7200" dirty="0">
              <a:ea typeface="新細明體" pitchFamily="18" charset="-120"/>
            </a:endParaRPr>
          </a:p>
          <a:p>
            <a:pPr eaLnBrk="1" hangingPunct="1"/>
            <a:endParaRPr lang="en-US" altLang="zh-CN" sz="2000" dirty="0">
              <a:ea typeface="新細明體" pitchFamily="18" charset="-120"/>
            </a:endParaRPr>
          </a:p>
          <a:p>
            <a:pPr eaLnBrk="1" hangingPunct="1"/>
            <a:endParaRPr lang="en-US" altLang="zh-CN" sz="20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11</a:t>
            </a:fld>
            <a:endParaRPr lang="en-US" altLang="en-US"/>
          </a:p>
        </p:txBody>
      </p:sp>
      <p:pic>
        <p:nvPicPr>
          <p:cNvPr id="1026" name="Picture 2">
            <a:extLst>
              <a:ext uri="{FF2B5EF4-FFF2-40B4-BE49-F238E27FC236}">
                <a16:creationId xmlns:a16="http://schemas.microsoft.com/office/drawing/2014/main" id="{A47E3EB9-A614-95B1-7BC3-3474D4812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1752600"/>
            <a:ext cx="2590799"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126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95142" y="274638"/>
            <a:ext cx="5199222" cy="1143000"/>
          </a:xfrm>
        </p:spPr>
        <p:txBody>
          <a:bodyPr>
            <a:noAutofit/>
          </a:bodyPr>
          <a:lstStyle/>
          <a:p>
            <a:pPr eaLnBrk="1" hangingPunct="1"/>
            <a:r>
              <a:rPr lang="en-US" altLang="en-US" sz="3600" dirty="0"/>
              <a:t>Recover Glottal excitation and vocal track spectrum</a:t>
            </a:r>
          </a:p>
        </p:txBody>
      </p:sp>
      <p:sp>
        <p:nvSpPr>
          <p:cNvPr id="48133" name="Rectangle 3"/>
          <p:cNvSpPr>
            <a:spLocks noGrp="1" noChangeArrowheads="1"/>
          </p:cNvSpPr>
          <p:nvPr>
            <p:ph idx="1"/>
          </p:nvPr>
        </p:nvSpPr>
        <p:spPr>
          <a:xfrm>
            <a:off x="495300" y="1752600"/>
            <a:ext cx="8912225" cy="4411663"/>
          </a:xfrm>
        </p:spPr>
        <p:txBody>
          <a:bodyPr/>
          <a:lstStyle/>
          <a:p>
            <a:pPr eaLnBrk="1" hangingPunct="1"/>
            <a:r>
              <a:rPr lang="en-US" altLang="en-US"/>
              <a:t> </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752600"/>
            <a:ext cx="824388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Text Box 5"/>
          <p:cNvSpPr txBox="1">
            <a:spLocks noChangeArrowheads="1"/>
          </p:cNvSpPr>
          <p:nvPr/>
        </p:nvSpPr>
        <p:spPr bwMode="auto">
          <a:xfrm>
            <a:off x="230188" y="2246313"/>
            <a:ext cx="1544637"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b="1" dirty="0" err="1">
                <a:solidFill>
                  <a:srgbClr val="FF0000"/>
                </a:solidFill>
                <a:latin typeface="Arial" charset="0"/>
                <a:cs typeface="Arial" charset="0"/>
              </a:rPr>
              <a:t>C_high</a:t>
            </a:r>
            <a:endParaRPr lang="en-US" altLang="en-US" sz="1800" b="1" dirty="0">
              <a:solidFill>
                <a:srgbClr val="FF0000"/>
              </a:solidFill>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For</a:t>
            </a:r>
          </a:p>
          <a:p>
            <a:pPr eaLnBrk="1" hangingPunct="1">
              <a:spcBef>
                <a:spcPct val="0"/>
              </a:spcBef>
              <a:buClrTx/>
              <a:buSzTx/>
              <a:buFontTx/>
              <a:buNone/>
            </a:pPr>
            <a:r>
              <a:rPr lang="en-US" altLang="en-US" sz="1800" dirty="0">
                <a:latin typeface="Arial" charset="0"/>
                <a:cs typeface="Arial" charset="0"/>
              </a:rPr>
              <a:t>Glottal</a:t>
            </a:r>
          </a:p>
          <a:p>
            <a:pPr eaLnBrk="1" hangingPunct="1">
              <a:spcBef>
                <a:spcPct val="0"/>
              </a:spcBef>
              <a:buClrTx/>
              <a:buSzTx/>
              <a:buFontTx/>
              <a:buNone/>
            </a:pPr>
            <a:r>
              <a:rPr lang="en-US" altLang="en-US" sz="1800" dirty="0">
                <a:latin typeface="Arial" charset="0"/>
                <a:cs typeface="Arial" charset="0"/>
              </a:rPr>
              <a:t>excitation</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b="1" dirty="0" err="1">
                <a:solidFill>
                  <a:srgbClr val="0066FF"/>
                </a:solidFill>
                <a:latin typeface="Arial" charset="0"/>
                <a:cs typeface="Arial" charset="0"/>
              </a:rPr>
              <a:t>C_low</a:t>
            </a:r>
            <a:endParaRPr lang="en-US" altLang="en-US" sz="1800" b="1" dirty="0">
              <a:solidFill>
                <a:srgbClr val="0066FF"/>
              </a:solidFill>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For</a:t>
            </a:r>
          </a:p>
          <a:p>
            <a:pPr eaLnBrk="1" hangingPunct="1">
              <a:spcBef>
                <a:spcPct val="0"/>
              </a:spcBef>
              <a:buClrTx/>
              <a:buSzTx/>
              <a:buFontTx/>
              <a:buNone/>
            </a:pPr>
            <a:r>
              <a:rPr lang="en-US" altLang="en-US" sz="1800" dirty="0">
                <a:latin typeface="Arial" charset="0"/>
                <a:cs typeface="Arial" charset="0"/>
              </a:rPr>
              <a:t>Vocal track</a:t>
            </a:r>
          </a:p>
          <a:p>
            <a:pPr eaLnBrk="1" hangingPunct="1">
              <a:spcBef>
                <a:spcPct val="0"/>
              </a:spcBef>
              <a:buClrTx/>
              <a:buSzTx/>
              <a:buFontTx/>
              <a:buNone/>
            </a:pPr>
            <a:r>
              <a:rPr lang="en-US" altLang="en-US" sz="1800" dirty="0">
                <a:latin typeface="Arial" charset="0"/>
                <a:cs typeface="Arial" charset="0"/>
              </a:rPr>
              <a:t>characteristic</a:t>
            </a:r>
          </a:p>
        </p:txBody>
      </p:sp>
      <p:sp>
        <p:nvSpPr>
          <p:cNvPr id="48136" name="Text Box 6"/>
          <p:cNvSpPr txBox="1">
            <a:spLocks noChangeArrowheads="1"/>
          </p:cNvSpPr>
          <p:nvPr/>
        </p:nvSpPr>
        <p:spPr bwMode="auto">
          <a:xfrm>
            <a:off x="5033963" y="5105400"/>
            <a:ext cx="4391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This peak may be the pitch period:</a:t>
            </a:r>
          </a:p>
          <a:p>
            <a:pPr eaLnBrk="1" hangingPunct="1">
              <a:spcBef>
                <a:spcPct val="0"/>
              </a:spcBef>
              <a:buClrTx/>
              <a:buSzTx/>
              <a:buFontTx/>
              <a:buNone/>
            </a:pPr>
            <a:r>
              <a:rPr lang="en-US" altLang="en-US" sz="1800">
                <a:latin typeface="Arial" charset="0"/>
                <a:cs typeface="Arial" charset="0"/>
              </a:rPr>
              <a:t>This smoothed vocal track spectrum can be used to find pitch</a:t>
            </a:r>
          </a:p>
        </p:txBody>
      </p:sp>
      <p:sp>
        <p:nvSpPr>
          <p:cNvPr id="48137" name="Text Box 7"/>
          <p:cNvSpPr txBox="1">
            <a:spLocks noChangeArrowheads="1"/>
          </p:cNvSpPr>
          <p:nvPr/>
        </p:nvSpPr>
        <p:spPr bwMode="auto">
          <a:xfrm>
            <a:off x="247650" y="5715000"/>
            <a:ext cx="9056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For more information see :</a:t>
            </a:r>
          </a:p>
          <a:p>
            <a:pPr eaLnBrk="1" hangingPunct="1">
              <a:spcBef>
                <a:spcPct val="0"/>
              </a:spcBef>
              <a:buClrTx/>
              <a:buSzTx/>
              <a:buFontTx/>
              <a:buNone/>
            </a:pPr>
            <a:r>
              <a:rPr lang="en-US" altLang="en-US" sz="1800" dirty="0">
                <a:latin typeface="Arial" charset="0"/>
                <a:cs typeface="Arial" charset="0"/>
              </a:rPr>
              <a:t> http://isdl.ee.washington.edu/people/stevenschimmel/sphsc503/files/notes10.pdf</a:t>
            </a:r>
          </a:p>
        </p:txBody>
      </p:sp>
      <p:sp>
        <p:nvSpPr>
          <p:cNvPr id="48138" name="Text Box 8"/>
          <p:cNvSpPr txBox="1">
            <a:spLocks noChangeArrowheads="1"/>
          </p:cNvSpPr>
          <p:nvPr/>
        </p:nvSpPr>
        <p:spPr bwMode="auto">
          <a:xfrm>
            <a:off x="5099050" y="5065713"/>
            <a:ext cx="200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endParaRPr lang="en-US" altLang="en-US" sz="1800">
              <a:latin typeface="Arial" charset="0"/>
              <a:cs typeface="Arial" charset="0"/>
            </a:endParaRPr>
          </a:p>
          <a:p>
            <a:pPr eaLnBrk="1" hangingPunct="1">
              <a:spcBef>
                <a:spcPct val="0"/>
              </a:spcBef>
              <a:buClrTx/>
              <a:buSzTx/>
              <a:buFontTx/>
              <a:buNone/>
            </a:pPr>
            <a:endParaRPr lang="en-US" altLang="en-US" sz="1800">
              <a:latin typeface="Arial" charset="0"/>
              <a:cs typeface="Arial" charset="0"/>
            </a:endParaRPr>
          </a:p>
        </p:txBody>
      </p:sp>
      <p:sp>
        <p:nvSpPr>
          <p:cNvPr id="48139" name="Line 9"/>
          <p:cNvSpPr>
            <a:spLocks noChangeShapeType="1"/>
          </p:cNvSpPr>
          <p:nvPr/>
        </p:nvSpPr>
        <p:spPr bwMode="auto">
          <a:xfrm flipV="1">
            <a:off x="5942013" y="4114800"/>
            <a:ext cx="24765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Text Box 10"/>
          <p:cNvSpPr txBox="1">
            <a:spLocks noChangeArrowheads="1"/>
          </p:cNvSpPr>
          <p:nvPr/>
        </p:nvSpPr>
        <p:spPr bwMode="auto">
          <a:xfrm>
            <a:off x="8070850" y="483711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Frequency</a:t>
            </a:r>
          </a:p>
        </p:txBody>
      </p:sp>
      <p:sp>
        <p:nvSpPr>
          <p:cNvPr id="48141" name="Text Box 11"/>
          <p:cNvSpPr txBox="1">
            <a:spLocks noChangeArrowheads="1"/>
          </p:cNvSpPr>
          <p:nvPr/>
        </p:nvSpPr>
        <p:spPr bwMode="auto">
          <a:xfrm>
            <a:off x="7921625" y="31242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Frequency</a:t>
            </a:r>
          </a:p>
        </p:txBody>
      </p:sp>
      <p:sp>
        <p:nvSpPr>
          <p:cNvPr id="48142" name="Text Box 12"/>
          <p:cNvSpPr txBox="1">
            <a:spLocks noChangeArrowheads="1"/>
          </p:cNvSpPr>
          <p:nvPr/>
        </p:nvSpPr>
        <p:spPr bwMode="auto">
          <a:xfrm>
            <a:off x="1651000" y="5029200"/>
            <a:ext cx="297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quefrency (sample index)</a:t>
            </a:r>
          </a:p>
        </p:txBody>
      </p:sp>
      <p:sp>
        <p:nvSpPr>
          <p:cNvPr id="48143" name="Text Box 13"/>
          <p:cNvSpPr txBox="1">
            <a:spLocks noChangeArrowheads="1"/>
          </p:cNvSpPr>
          <p:nvPr/>
        </p:nvSpPr>
        <p:spPr bwMode="auto">
          <a:xfrm>
            <a:off x="1733550" y="1981200"/>
            <a:ext cx="313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err="1">
                <a:latin typeface="Arial" charset="0"/>
                <a:cs typeface="Arial" charset="0"/>
              </a:rPr>
              <a:t>Cepstrum</a:t>
            </a:r>
            <a:r>
              <a:rPr lang="en-US" altLang="en-US" sz="1800" dirty="0">
                <a:latin typeface="Arial" charset="0"/>
                <a:cs typeface="Arial" charset="0"/>
              </a:rPr>
              <a:t> of glottal excitation</a:t>
            </a:r>
          </a:p>
        </p:txBody>
      </p:sp>
      <p:sp>
        <p:nvSpPr>
          <p:cNvPr id="48144" name="Text Box 14"/>
          <p:cNvSpPr txBox="1">
            <a:spLocks noChangeArrowheads="1"/>
          </p:cNvSpPr>
          <p:nvPr/>
        </p:nvSpPr>
        <p:spPr bwMode="auto">
          <a:xfrm>
            <a:off x="5789613" y="1120775"/>
            <a:ext cx="14026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Spectrum of glottal excitation</a:t>
            </a:r>
          </a:p>
        </p:txBody>
      </p:sp>
      <p:sp>
        <p:nvSpPr>
          <p:cNvPr id="48145" name="Text Box 15"/>
          <p:cNvSpPr txBox="1">
            <a:spLocks noChangeArrowheads="1"/>
          </p:cNvSpPr>
          <p:nvPr/>
        </p:nvSpPr>
        <p:spPr bwMode="auto">
          <a:xfrm>
            <a:off x="5611813" y="3352800"/>
            <a:ext cx="332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Spectrum of vocal track filter</a:t>
            </a:r>
          </a:p>
        </p:txBody>
      </p:sp>
      <p:sp>
        <p:nvSpPr>
          <p:cNvPr id="48146" name="Line 16"/>
          <p:cNvSpPr>
            <a:spLocks noChangeShapeType="1"/>
          </p:cNvSpPr>
          <p:nvPr/>
        </p:nvSpPr>
        <p:spPr bwMode="auto">
          <a:xfrm>
            <a:off x="4951413" y="2514600"/>
            <a:ext cx="577850" cy="0"/>
          </a:xfrm>
          <a:prstGeom prst="line">
            <a:avLst/>
          </a:prstGeom>
          <a:noFill/>
          <a:ln w="476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17"/>
          <p:cNvSpPr>
            <a:spLocks noChangeShapeType="1"/>
          </p:cNvSpPr>
          <p:nvPr/>
        </p:nvSpPr>
        <p:spPr bwMode="auto">
          <a:xfrm>
            <a:off x="5033963" y="4191000"/>
            <a:ext cx="495300" cy="0"/>
          </a:xfrm>
          <a:prstGeom prst="line">
            <a:avLst/>
          </a:prstGeom>
          <a:noFill/>
          <a:ln w="412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Text Box 18"/>
          <p:cNvSpPr txBox="1">
            <a:spLocks noChangeArrowheads="1"/>
          </p:cNvSpPr>
          <p:nvPr/>
        </p:nvSpPr>
        <p:spPr bwMode="auto">
          <a:xfrm>
            <a:off x="1651000" y="36576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Cepstrum of vocal track</a:t>
            </a:r>
          </a:p>
        </p:txBody>
      </p:sp>
      <p:cxnSp>
        <p:nvCxnSpPr>
          <p:cNvPr id="48149" name="Straight Connector 4"/>
          <p:cNvCxnSpPr>
            <a:cxnSpLocks noChangeShapeType="1"/>
          </p:cNvCxnSpPr>
          <p:nvPr/>
        </p:nvCxnSpPr>
        <p:spPr bwMode="auto">
          <a:xfrm>
            <a:off x="1979613" y="1630363"/>
            <a:ext cx="2133600" cy="1908175"/>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0" name="Straight Connector 24"/>
          <p:cNvCxnSpPr>
            <a:cxnSpLocks noChangeShapeType="1"/>
          </p:cNvCxnSpPr>
          <p:nvPr/>
        </p:nvCxnSpPr>
        <p:spPr bwMode="auto">
          <a:xfrm flipH="1">
            <a:off x="2589213" y="1630363"/>
            <a:ext cx="1524000" cy="1860550"/>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1" name="TextBox 7"/>
          <p:cNvSpPr txBox="1">
            <a:spLocks noChangeArrowheads="1"/>
          </p:cNvSpPr>
          <p:nvPr/>
        </p:nvSpPr>
        <p:spPr bwMode="auto">
          <a:xfrm>
            <a:off x="1567944" y="1556822"/>
            <a:ext cx="3643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olidFill>
                  <a:srgbClr val="FF0000"/>
                </a:solidFill>
              </a:rPr>
              <a:t>No use for speech recognition</a:t>
            </a:r>
          </a:p>
        </p:txBody>
      </p:sp>
      <p:sp>
        <p:nvSpPr>
          <p:cNvPr id="48152" name="Freeform 8"/>
          <p:cNvSpPr>
            <a:spLocks/>
          </p:cNvSpPr>
          <p:nvPr/>
        </p:nvSpPr>
        <p:spPr bwMode="auto">
          <a:xfrm>
            <a:off x="4562475" y="3905250"/>
            <a:ext cx="603250" cy="723900"/>
          </a:xfrm>
          <a:custGeom>
            <a:avLst/>
            <a:gdLst>
              <a:gd name="T0" fmla="*/ 0 w 604299"/>
              <a:gd name="T1" fmla="*/ 557101 h 723569"/>
              <a:gd name="T2" fmla="*/ 126780 w 604299"/>
              <a:gd name="T3" fmla="*/ 724231 h 723569"/>
              <a:gd name="T4" fmla="*/ 602203 w 604299"/>
              <a:gd name="T5" fmla="*/ 0 h 723569"/>
              <a:gd name="T6" fmla="*/ 0 60000 65536"/>
              <a:gd name="T7" fmla="*/ 0 60000 65536"/>
              <a:gd name="T8" fmla="*/ 0 60000 65536"/>
            </a:gdLst>
            <a:ahLst/>
            <a:cxnLst>
              <a:cxn ang="T6">
                <a:pos x="T0" y="T1"/>
              </a:cxn>
              <a:cxn ang="T7">
                <a:pos x="T2" y="T3"/>
              </a:cxn>
              <a:cxn ang="T8">
                <a:pos x="T4" y="T5"/>
              </a:cxn>
            </a:cxnLst>
            <a:rect l="0" t="0" r="r" b="b"/>
            <a:pathLst>
              <a:path w="604299" h="723569">
                <a:moveTo>
                  <a:pt x="0" y="556591"/>
                </a:moveTo>
                <a:lnTo>
                  <a:pt x="127221" y="723569"/>
                </a:lnTo>
                <a:lnTo>
                  <a:pt x="604299" y="0"/>
                </a:ln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 name="Footer Placeholder 3">
            <a:extLst>
              <a:ext uri="{FF2B5EF4-FFF2-40B4-BE49-F238E27FC236}">
                <a16:creationId xmlns:a16="http://schemas.microsoft.com/office/drawing/2014/main" id="{F8E801FF-D376-4E97-A28A-2AA9B9907D5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A6A8372F-A707-4E58-A76F-54C672D4B7F1}"/>
              </a:ext>
            </a:extLst>
          </p:cNvPr>
          <p:cNvSpPr>
            <a:spLocks noGrp="1"/>
          </p:cNvSpPr>
          <p:nvPr>
            <p:ph type="sldNum" sz="quarter" idx="12"/>
          </p:nvPr>
        </p:nvSpPr>
        <p:spPr/>
        <p:txBody>
          <a:bodyPr/>
          <a:lstStyle/>
          <a:p>
            <a:fld id="{65CE2D6C-B8FF-4830-ACC3-164BA4934954}" type="slidenum">
              <a:rPr lang="en-US" altLang="en-US" smtClean="0"/>
              <a:pPr/>
              <a:t>110</a:t>
            </a:fld>
            <a:endParaRPr lang="en-US" altLang="en-US"/>
          </a:p>
        </p:txBody>
      </p:sp>
      <p:pic>
        <p:nvPicPr>
          <p:cNvPr id="2" name="Picture 12" descr="http://home.hib.no/al/engelsk/seksjon/SOFF-MASTER/ill061.gif">
            <a:extLst>
              <a:ext uri="{FF2B5EF4-FFF2-40B4-BE49-F238E27FC236}">
                <a16:creationId xmlns:a16="http://schemas.microsoft.com/office/drawing/2014/main" id="{42796B17-42F4-A632-8883-20E6F09B5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153" y="199341"/>
            <a:ext cx="1748434" cy="18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8461FBE8-00BC-FE9B-44A2-DD67372DC663}"/>
              </a:ext>
            </a:extLst>
          </p:cNvPr>
          <p:cNvSpPr/>
          <p:nvPr/>
        </p:nvSpPr>
        <p:spPr>
          <a:xfrm>
            <a:off x="7618412" y="199341"/>
            <a:ext cx="1748434" cy="1167497"/>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4402740-6D6C-527C-49A4-A2F4668EA87B}"/>
              </a:ext>
            </a:extLst>
          </p:cNvPr>
          <p:cNvCxnSpPr>
            <a:cxnSpLocks/>
          </p:cNvCxnSpPr>
          <p:nvPr/>
        </p:nvCxnSpPr>
        <p:spPr>
          <a:xfrm flipH="1">
            <a:off x="8761412" y="1654175"/>
            <a:ext cx="118418" cy="370965"/>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3C097A-5798-06D2-CB46-85980A51B8C0}"/>
              </a:ext>
            </a:extLst>
          </p:cNvPr>
          <p:cNvCxnSpPr>
            <a:cxnSpLocks/>
          </p:cNvCxnSpPr>
          <p:nvPr/>
        </p:nvCxnSpPr>
        <p:spPr>
          <a:xfrm>
            <a:off x="8130118" y="1374242"/>
            <a:ext cx="903287" cy="2424113"/>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848" y="107692"/>
            <a:ext cx="8912543" cy="655638"/>
          </a:xfrm>
        </p:spPr>
        <p:txBody>
          <a:bodyPr>
            <a:normAutofit fontScale="90000"/>
          </a:bodyPr>
          <a:lstStyle/>
          <a:p>
            <a:r>
              <a:rPr lang="en-US" dirty="0"/>
              <a:t>Exercise 3.4a, b, c</a:t>
            </a:r>
          </a:p>
        </p:txBody>
      </p:sp>
      <p:sp>
        <p:nvSpPr>
          <p:cNvPr id="5" name="Content Placeholder 4"/>
          <p:cNvSpPr>
            <a:spLocks noGrp="1"/>
          </p:cNvSpPr>
          <p:nvPr>
            <p:ph idx="1"/>
          </p:nvPr>
        </p:nvSpPr>
        <p:spPr>
          <a:xfrm>
            <a:off x="489434" y="631288"/>
            <a:ext cx="8912543" cy="6226711"/>
          </a:xfrm>
        </p:spPr>
        <p:txBody>
          <a:bodyPr>
            <a:normAutofit fontScale="25000" lnSpcReduction="20000"/>
          </a:bodyPr>
          <a:lstStyle/>
          <a:p>
            <a:r>
              <a:rPr lang="en-US" altLang="zh-CN" sz="7200" i="1" dirty="0">
                <a:solidFill>
                  <a:srgbClr val="0070C0"/>
                </a:solidFill>
                <a:ea typeface="SimSun" pitchFamily="2" charset="-122"/>
              </a:rPr>
              <a:t>Given X(m) is the spectrum , </a:t>
            </a:r>
            <a:r>
              <a:rPr lang="en-US" altLang="en-US" sz="7200" i="1" dirty="0">
                <a:solidFill>
                  <a:srgbClr val="0070C0"/>
                </a:solidFill>
              </a:rPr>
              <a:t>C(n) is the </a:t>
            </a:r>
            <a:r>
              <a:rPr lang="en-US" altLang="en-US" sz="7200" i="1" dirty="0" err="1">
                <a:solidFill>
                  <a:srgbClr val="0070C0"/>
                </a:solidFill>
              </a:rPr>
              <a:t>cepstrum</a:t>
            </a:r>
            <a:r>
              <a:rPr lang="en-US" sz="7200" dirty="0">
                <a:solidFill>
                  <a:srgbClr val="0070C0"/>
                </a:solidFill>
              </a:rPr>
              <a:t> , E(m) is the glottal excitation and H(w) is the vocal track response and </a:t>
            </a:r>
          </a:p>
          <a:p>
            <a:pPr lvl="1"/>
            <a:r>
              <a:rPr lang="en-US" altLang="zh-CN" sz="7200" i="1" dirty="0">
                <a:solidFill>
                  <a:srgbClr val="0070C0"/>
                </a:solidFill>
                <a:ea typeface="SimSun" pitchFamily="2" charset="-122"/>
              </a:rPr>
              <a:t>|X(m)| = |E(m)|.|H(m)|, </a:t>
            </a:r>
          </a:p>
          <a:p>
            <a:pPr lvl="1"/>
            <a:r>
              <a:rPr lang="en-US" altLang="zh-CN" sz="7200" i="1" dirty="0">
                <a:solidFill>
                  <a:srgbClr val="0070C0"/>
                </a:solidFill>
                <a:ea typeface="SimSun" pitchFamily="2" charset="-122"/>
              </a:rPr>
              <a:t>log</a:t>
            </a:r>
            <a:r>
              <a:rPr lang="en-US" altLang="zh-CN" sz="7200" i="1" baseline="-25000" dirty="0">
                <a:solidFill>
                  <a:srgbClr val="0070C0"/>
                </a:solidFill>
                <a:ea typeface="SimSun" pitchFamily="2" charset="-122"/>
              </a:rPr>
              <a:t>10 </a:t>
            </a:r>
            <a:r>
              <a:rPr lang="en-US" altLang="zh-CN" sz="7200" i="1" dirty="0">
                <a:solidFill>
                  <a:srgbClr val="0070C0"/>
                </a:solidFill>
                <a:ea typeface="SimSun" pitchFamily="2" charset="-122"/>
              </a:rPr>
              <a:t>|X(m)|=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{|E(m)|}+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{|H(m)|}</a:t>
            </a:r>
          </a:p>
          <a:p>
            <a:pPr lvl="1"/>
            <a:r>
              <a:rPr lang="en-US" altLang="en-US" sz="7200" i="1" dirty="0" err="1">
                <a:solidFill>
                  <a:srgbClr val="0070C0"/>
                </a:solidFill>
              </a:rPr>
              <a:t>Cepstrum</a:t>
            </a:r>
            <a:r>
              <a:rPr lang="en-US" altLang="en-US" sz="7200" i="1" dirty="0">
                <a:solidFill>
                  <a:srgbClr val="0070C0"/>
                </a:solidFill>
              </a:rPr>
              <a:t> C(n)=IDFT(</a:t>
            </a:r>
            <a:r>
              <a:rPr lang="en-US" altLang="zh-CN" sz="7200" i="1" dirty="0">
                <a:solidFill>
                  <a:srgbClr val="0070C0"/>
                </a:solidFill>
                <a:ea typeface="SimSun" pitchFamily="2" charset="-122"/>
              </a:rPr>
              <a:t>log</a:t>
            </a:r>
            <a:r>
              <a:rPr lang="en-US" altLang="zh-CN" sz="7200" i="1" baseline="-25000" dirty="0">
                <a:solidFill>
                  <a:srgbClr val="0070C0"/>
                </a:solidFill>
                <a:ea typeface="SimSun" pitchFamily="2" charset="-122"/>
              </a:rPr>
              <a:t>10 </a:t>
            </a:r>
            <a:r>
              <a:rPr lang="en-US" altLang="zh-CN" sz="7200" i="1" dirty="0">
                <a:solidFill>
                  <a:srgbClr val="0070C0"/>
                </a:solidFill>
                <a:ea typeface="SimSun" pitchFamily="2" charset="-122"/>
              </a:rPr>
              <a:t>|X(m)|)=IDFT(log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{|E(m)|}+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{|H(m)|})</a:t>
            </a:r>
            <a:r>
              <a:rPr lang="en-US" altLang="en-US" sz="7200" i="1" dirty="0">
                <a:solidFill>
                  <a:srgbClr val="0070C0"/>
                </a:solidFill>
              </a:rPr>
              <a:t> </a:t>
            </a:r>
          </a:p>
          <a:p>
            <a:r>
              <a:rPr lang="en-US" altLang="en-US" sz="7200" i="1" dirty="0">
                <a:solidFill>
                  <a:srgbClr val="0070C0"/>
                </a:solidFill>
              </a:rPr>
              <a:t>MC questions: </a:t>
            </a:r>
            <a:r>
              <a:rPr lang="en-US" sz="7200" dirty="0">
                <a:solidFill>
                  <a:srgbClr val="0070C0"/>
                </a:solidFill>
              </a:rPr>
              <a:t>For the procedure for finding the cepstral coefficients of a speech signal S(k).</a:t>
            </a:r>
          </a:p>
          <a:p>
            <a:r>
              <a:rPr lang="en-US" sz="7200" dirty="0">
                <a:solidFill>
                  <a:srgbClr val="0070C0"/>
                </a:solidFill>
              </a:rPr>
              <a:t>(a) Why do we need low time liftering? Mc choices:</a:t>
            </a:r>
          </a:p>
          <a:p>
            <a:pPr lvl="1"/>
            <a:r>
              <a:rPr lang="en-US" sz="7200" dirty="0">
                <a:solidFill>
                  <a:srgbClr val="0070C0"/>
                </a:solidFill>
              </a:rPr>
              <a:t>1) remove glottal excitation, so that vocal track responses can be found.</a:t>
            </a:r>
          </a:p>
          <a:p>
            <a:pPr lvl="1"/>
            <a:r>
              <a:rPr lang="en-US" sz="7200" dirty="0">
                <a:solidFill>
                  <a:srgbClr val="0070C0"/>
                </a:solidFill>
              </a:rPr>
              <a:t>2) remove vocal track responses , so that glottal excitation can be found.</a:t>
            </a:r>
          </a:p>
          <a:p>
            <a:endParaRPr lang="en-US" sz="7200" dirty="0">
              <a:solidFill>
                <a:srgbClr val="0070C0"/>
              </a:solidFill>
            </a:endParaRPr>
          </a:p>
          <a:p>
            <a:r>
              <a:rPr lang="en-US" sz="7200" dirty="0">
                <a:solidFill>
                  <a:srgbClr val="0070C0"/>
                </a:solidFill>
              </a:rPr>
              <a:t>(b) Why do we need high time liftering? MC choices:</a:t>
            </a:r>
          </a:p>
          <a:p>
            <a:pPr lvl="1"/>
            <a:r>
              <a:rPr lang="en-US" sz="7200" dirty="0">
                <a:solidFill>
                  <a:srgbClr val="0070C0"/>
                </a:solidFill>
              </a:rPr>
              <a:t>1) remove glottal excitation, so that vocal track responses can be found.</a:t>
            </a:r>
          </a:p>
          <a:p>
            <a:pPr lvl="1"/>
            <a:r>
              <a:rPr lang="en-US" sz="7200" dirty="0">
                <a:solidFill>
                  <a:srgbClr val="0070C0"/>
                </a:solidFill>
              </a:rPr>
              <a:t>2) Remove vocal track information , so that glottal excitation can be found.</a:t>
            </a:r>
          </a:p>
          <a:p>
            <a:endParaRPr lang="en-US" sz="7200" dirty="0">
              <a:solidFill>
                <a:srgbClr val="0070C0"/>
              </a:solidFill>
            </a:endParaRPr>
          </a:p>
          <a:p>
            <a:r>
              <a:rPr lang="en-US" sz="7200" dirty="0">
                <a:solidFill>
                  <a:srgbClr val="0070C0"/>
                </a:solidFill>
              </a:rPr>
              <a:t>(c) Which of the following statement is true? MC choices:</a:t>
            </a:r>
          </a:p>
          <a:p>
            <a:pPr lvl="1"/>
            <a:r>
              <a:rPr lang="en-US" altLang="zh-CN" sz="7200" dirty="0">
                <a:solidFill>
                  <a:srgbClr val="0070C0"/>
                </a:solidFill>
                <a:ea typeface="SimSun" pitchFamily="2" charset="-122"/>
              </a:rPr>
              <a:t>1) : In spectrum, E and H are mixed by multiplication, While in </a:t>
            </a:r>
            <a:r>
              <a:rPr lang="en-US" altLang="en-US" sz="7200" i="1" dirty="0" err="1">
                <a:solidFill>
                  <a:srgbClr val="0070C0"/>
                </a:solidFill>
              </a:rPr>
              <a:t>Cepstrum</a:t>
            </a:r>
            <a:r>
              <a:rPr lang="en-US" altLang="en-US" sz="7200" i="1" dirty="0">
                <a:solidFill>
                  <a:srgbClr val="0070C0"/>
                </a:solidFill>
              </a:rPr>
              <a:t> , </a:t>
            </a:r>
            <a:r>
              <a:rPr lang="en-US" altLang="zh-CN" sz="7200" dirty="0">
                <a:solidFill>
                  <a:srgbClr val="0070C0"/>
                </a:solidFill>
                <a:ea typeface="SimSun" pitchFamily="2" charset="-122"/>
              </a:rPr>
              <a:t>Glottal excitation E and vocal track characteristic H are appearing separately on the quefrency axis indexed by n. So, it can easily be separated easily. </a:t>
            </a:r>
          </a:p>
          <a:p>
            <a:pPr lvl="1"/>
            <a:r>
              <a:rPr lang="en-US" altLang="zh-CN" sz="7200" dirty="0">
                <a:solidFill>
                  <a:srgbClr val="0070C0"/>
                </a:solidFill>
                <a:ea typeface="SimSun" pitchFamily="2" charset="-122"/>
              </a:rPr>
              <a:t>2) : In </a:t>
            </a:r>
            <a:r>
              <a:rPr lang="en-US" altLang="zh-CN" sz="7200" dirty="0" err="1">
                <a:solidFill>
                  <a:srgbClr val="0070C0"/>
                </a:solidFill>
                <a:ea typeface="SimSun" pitchFamily="2" charset="-122"/>
              </a:rPr>
              <a:t>Cepstrum</a:t>
            </a:r>
            <a:r>
              <a:rPr lang="en-US" altLang="zh-CN" sz="7200" dirty="0">
                <a:solidFill>
                  <a:srgbClr val="0070C0"/>
                </a:solidFill>
                <a:ea typeface="SimSun" pitchFamily="2" charset="-122"/>
              </a:rPr>
              <a:t> ,  and H are mixed by multiplication, While in Spectrum</a:t>
            </a:r>
            <a:r>
              <a:rPr lang="en-US" altLang="en-US" sz="7200" i="1" dirty="0">
                <a:solidFill>
                  <a:srgbClr val="0070C0"/>
                </a:solidFill>
              </a:rPr>
              <a:t>, </a:t>
            </a:r>
            <a:r>
              <a:rPr lang="en-US" altLang="zh-CN" sz="7200" dirty="0">
                <a:solidFill>
                  <a:srgbClr val="0070C0"/>
                </a:solidFill>
                <a:ea typeface="SimSun" pitchFamily="2" charset="-122"/>
              </a:rPr>
              <a:t>Glottal excitation E and vocal track characteristic H are appearing separately on the </a:t>
            </a:r>
            <a:r>
              <a:rPr lang="en-US" altLang="zh-CN" sz="7200" dirty="0" err="1">
                <a:solidFill>
                  <a:srgbClr val="0070C0"/>
                </a:solidFill>
                <a:ea typeface="SimSun" pitchFamily="2" charset="-122"/>
              </a:rPr>
              <a:t>frequncy</a:t>
            </a:r>
            <a:r>
              <a:rPr lang="en-US" altLang="zh-CN" sz="7200" dirty="0">
                <a:solidFill>
                  <a:srgbClr val="0070C0"/>
                </a:solidFill>
                <a:ea typeface="SimSun" pitchFamily="2" charset="-122"/>
              </a:rPr>
              <a:t> axis indexed by n. So, it can easily be separated easily.</a:t>
            </a:r>
          </a:p>
          <a:p>
            <a:r>
              <a:rPr lang="en-US" altLang="zh-CN" sz="7200" dirty="0">
                <a:solidFill>
                  <a:srgbClr val="0070C0"/>
                </a:solidFill>
                <a:ea typeface="SimSun" pitchFamily="2" charset="-122"/>
              </a:rPr>
              <a:t>Student exercise: </a:t>
            </a:r>
            <a:r>
              <a:rPr lang="en-US" sz="7200" dirty="0">
                <a:solidFill>
                  <a:srgbClr val="0070C0"/>
                </a:solidFill>
              </a:rPr>
              <a:t>Write the procedure for finding the cepstral coefficients of a speech signal S(k).</a:t>
            </a:r>
          </a:p>
          <a:p>
            <a:pPr lvl="1"/>
            <a:endParaRPr lang="en-US" dirty="0">
              <a:solidFill>
                <a:srgbClr val="0070C0"/>
              </a:solidFill>
            </a:endParaRPr>
          </a:p>
          <a:p>
            <a:pPr lvl="1"/>
            <a:endParaRPr lang="en-US" altLang="zh-CN" dirty="0">
              <a:solidFill>
                <a:srgbClr val="0070C0"/>
              </a:solidFill>
              <a:ea typeface="SimSun" pitchFamily="2" charset="-122"/>
            </a:endParaRPr>
          </a:p>
          <a:p>
            <a:endParaRPr lang="en-US" dirty="0">
              <a:solidFill>
                <a:srgbClr val="0070C0"/>
              </a:solidFill>
            </a:endParaRPr>
          </a:p>
          <a:p>
            <a:endParaRPr lang="en-US" dirty="0">
              <a:solidFill>
                <a:srgbClr val="0070C0"/>
              </a:solidFill>
            </a:endParaRPr>
          </a:p>
        </p:txBody>
      </p:sp>
      <p:sp>
        <p:nvSpPr>
          <p:cNvPr id="6" name="Footer Placeholder 5">
            <a:extLst>
              <a:ext uri="{FF2B5EF4-FFF2-40B4-BE49-F238E27FC236}">
                <a16:creationId xmlns:a16="http://schemas.microsoft.com/office/drawing/2014/main" id="{4FB6AD49-83E8-46C1-9060-386C9E8FA96F}"/>
              </a:ext>
            </a:extLst>
          </p:cNvPr>
          <p:cNvSpPr>
            <a:spLocks noGrp="1"/>
          </p:cNvSpPr>
          <p:nvPr>
            <p:ph type="ftr" sz="quarter" idx="11"/>
          </p:nvPr>
        </p:nvSpPr>
        <p:spPr/>
        <p:txBody>
          <a:bodyPr/>
          <a:lstStyle/>
          <a:p>
            <a:pPr>
              <a:defRPr/>
            </a:pPr>
            <a:r>
              <a:rPr lang="en-US" altLang="zh-CN"/>
              <a:t>Audio signal processing, v250428a</a:t>
            </a:r>
            <a:endParaRPr lang="en-US" altLang="zh-CN" dirty="0"/>
          </a:p>
        </p:txBody>
      </p:sp>
      <p:sp>
        <p:nvSpPr>
          <p:cNvPr id="7" name="Slide Number Placeholder 6">
            <a:extLst>
              <a:ext uri="{FF2B5EF4-FFF2-40B4-BE49-F238E27FC236}">
                <a16:creationId xmlns:a16="http://schemas.microsoft.com/office/drawing/2014/main" id="{1BCAA048-0427-420B-A5CD-DADD758CD361}"/>
              </a:ext>
            </a:extLst>
          </p:cNvPr>
          <p:cNvSpPr>
            <a:spLocks noGrp="1"/>
          </p:cNvSpPr>
          <p:nvPr>
            <p:ph type="sldNum" sz="quarter" idx="12"/>
          </p:nvPr>
        </p:nvSpPr>
        <p:spPr/>
        <p:txBody>
          <a:bodyPr/>
          <a:lstStyle/>
          <a:p>
            <a:fld id="{65CE2D6C-B8FF-4830-ACC3-164BA4934954}" type="slidenum">
              <a:rPr lang="en-US" altLang="en-US" smtClean="0"/>
              <a:pPr/>
              <a:t>111</a:t>
            </a:fld>
            <a:endParaRPr lang="en-US" altLang="en-US"/>
          </a:p>
        </p:txBody>
      </p:sp>
    </p:spTree>
    <p:extLst>
      <p:ext uri="{BB962C8B-B14F-4D97-AF65-F5344CB8AC3E}">
        <p14:creationId xmlns:p14="http://schemas.microsoft.com/office/powerpoint/2010/main" val="9559186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1" y="274638"/>
            <a:ext cx="8912543" cy="258762"/>
          </a:xfrm>
        </p:spPr>
        <p:txBody>
          <a:bodyPr>
            <a:normAutofit fontScale="90000"/>
          </a:bodyPr>
          <a:lstStyle/>
          <a:p>
            <a:r>
              <a:rPr lang="en-US" dirty="0">
                <a:solidFill>
                  <a:srgbClr val="FF0000"/>
                </a:solidFill>
              </a:rPr>
              <a:t>Answer: </a:t>
            </a:r>
            <a:r>
              <a:rPr lang="en-US" dirty="0"/>
              <a:t>Exercise 3.4</a:t>
            </a:r>
          </a:p>
        </p:txBody>
      </p:sp>
      <p:sp>
        <p:nvSpPr>
          <p:cNvPr id="5" name="Content Placeholder 4"/>
          <p:cNvSpPr>
            <a:spLocks noGrp="1"/>
          </p:cNvSpPr>
          <p:nvPr>
            <p:ph idx="1"/>
          </p:nvPr>
        </p:nvSpPr>
        <p:spPr>
          <a:xfrm>
            <a:off x="379412" y="533400"/>
            <a:ext cx="8912543" cy="6096000"/>
          </a:xfrm>
        </p:spPr>
        <p:txBody>
          <a:bodyPr>
            <a:normAutofit fontScale="25000" lnSpcReduction="20000"/>
          </a:bodyPr>
          <a:lstStyle/>
          <a:p>
            <a:r>
              <a:rPr lang="en-US" altLang="en-US" sz="7200" i="1" dirty="0"/>
              <a:t>MC questions: </a:t>
            </a:r>
            <a:r>
              <a:rPr lang="en-US" sz="7200" dirty="0"/>
              <a:t>For the procedure for finding the cepstral coefficients of a speech signal S(k).</a:t>
            </a:r>
          </a:p>
          <a:p>
            <a:r>
              <a:rPr lang="en-US" sz="7200" dirty="0"/>
              <a:t>(a) Why do we need low time liftering? Mc choices:</a:t>
            </a:r>
          </a:p>
          <a:p>
            <a:pPr lvl="1"/>
            <a:r>
              <a:rPr lang="en-US" sz="7200" dirty="0">
                <a:solidFill>
                  <a:srgbClr val="FF0000"/>
                </a:solidFill>
              </a:rPr>
              <a:t>1) remove glottal excitation, so that vocal track responses can be found (correct)</a:t>
            </a:r>
          </a:p>
          <a:p>
            <a:pPr lvl="1"/>
            <a:r>
              <a:rPr lang="en-US" sz="7200" dirty="0"/>
              <a:t>2) remove vocal track responses , so that glottal excitation can be found</a:t>
            </a:r>
          </a:p>
          <a:p>
            <a:endParaRPr lang="en-US" sz="7200" dirty="0"/>
          </a:p>
          <a:p>
            <a:r>
              <a:rPr lang="en-US" sz="7200" dirty="0"/>
              <a:t>(b) Why do we need high time liftering? MC choices:</a:t>
            </a:r>
          </a:p>
          <a:p>
            <a:pPr lvl="1"/>
            <a:r>
              <a:rPr lang="en-US" sz="7200" dirty="0"/>
              <a:t>1) remove glottal excitation, so that vocal track responses can be found</a:t>
            </a:r>
          </a:p>
          <a:p>
            <a:pPr lvl="1"/>
            <a:r>
              <a:rPr lang="en-US" sz="7200" dirty="0">
                <a:solidFill>
                  <a:srgbClr val="FF0000"/>
                </a:solidFill>
              </a:rPr>
              <a:t>2) Remove vocal track information , so that glottal excitation can be found (correct)</a:t>
            </a:r>
          </a:p>
          <a:p>
            <a:endParaRPr lang="en-US" sz="7200" dirty="0"/>
          </a:p>
          <a:p>
            <a:r>
              <a:rPr lang="en-US" sz="7200" dirty="0"/>
              <a:t>(c) Which of the following statement is true? MC choices:</a:t>
            </a:r>
          </a:p>
          <a:p>
            <a:pPr lvl="1"/>
            <a:r>
              <a:rPr lang="en-US" altLang="zh-CN" sz="7200" dirty="0">
                <a:solidFill>
                  <a:srgbClr val="FF0000"/>
                </a:solidFill>
                <a:ea typeface="SimSun" pitchFamily="2" charset="-122"/>
              </a:rPr>
              <a:t>1) : In spectrum, E and H are mixed by multiplication, While in </a:t>
            </a:r>
            <a:r>
              <a:rPr lang="en-US" altLang="en-US" sz="7200" i="1" dirty="0" err="1">
                <a:solidFill>
                  <a:srgbClr val="FF0000"/>
                </a:solidFill>
              </a:rPr>
              <a:t>Cepstrum</a:t>
            </a:r>
            <a:r>
              <a:rPr lang="en-US" altLang="en-US" sz="7200" i="1" dirty="0">
                <a:solidFill>
                  <a:srgbClr val="FF0000"/>
                </a:solidFill>
              </a:rPr>
              <a:t> , </a:t>
            </a:r>
            <a:r>
              <a:rPr lang="en-US" altLang="zh-CN" sz="7200" dirty="0">
                <a:solidFill>
                  <a:srgbClr val="FF0000"/>
                </a:solidFill>
                <a:ea typeface="SimSun" pitchFamily="2" charset="-122"/>
              </a:rPr>
              <a:t>Glottal excitation E and vocal track characteristic H are appearing separately on the quefrency axis indexed by n. So, it can easily be separated easily. (correct)</a:t>
            </a:r>
          </a:p>
          <a:p>
            <a:pPr lvl="1"/>
            <a:r>
              <a:rPr lang="en-US" altLang="zh-CN" sz="7200" dirty="0"/>
              <a:t>2) : In </a:t>
            </a:r>
            <a:r>
              <a:rPr lang="en-US" altLang="zh-CN" sz="7200" dirty="0" err="1"/>
              <a:t>Cepstraum</a:t>
            </a:r>
            <a:r>
              <a:rPr lang="en-US" altLang="zh-CN" sz="7200" dirty="0"/>
              <a:t> ,  and H are mixed by multiplication, While in Spectrum</a:t>
            </a:r>
            <a:r>
              <a:rPr lang="en-US" altLang="en-US" sz="7200" dirty="0"/>
              <a:t>, </a:t>
            </a:r>
            <a:r>
              <a:rPr lang="en-US" altLang="zh-CN" sz="7200" dirty="0"/>
              <a:t>Glottal excitation E and vocal track characteristic H are appearing separately on the </a:t>
            </a:r>
            <a:r>
              <a:rPr lang="en-US" altLang="zh-CN" sz="7200" dirty="0" err="1"/>
              <a:t>frequncy</a:t>
            </a:r>
            <a:r>
              <a:rPr lang="en-US" altLang="zh-CN" sz="7200" dirty="0"/>
              <a:t> axis indexed by n. So, it can easily be separated easily.</a:t>
            </a:r>
          </a:p>
          <a:p>
            <a:pPr marL="0" indent="0">
              <a:buNone/>
            </a:pPr>
            <a:r>
              <a:rPr lang="en-US" sz="6400" dirty="0"/>
              <a:t>Student exercise : Write the procedure for finding the cepstral coefficients of a speech signal S(k).</a:t>
            </a:r>
          </a:p>
          <a:p>
            <a:pPr>
              <a:spcBef>
                <a:spcPct val="0"/>
              </a:spcBef>
              <a:buClrTx/>
              <a:buSzTx/>
              <a:buFontTx/>
              <a:buNone/>
            </a:pPr>
            <a:r>
              <a:rPr lang="en-US" altLang="en-US" sz="6400" dirty="0"/>
              <a:t>s(n) time </a:t>
            </a:r>
          </a:p>
          <a:p>
            <a:pPr>
              <a:spcBef>
                <a:spcPct val="0"/>
              </a:spcBef>
              <a:buClrTx/>
              <a:buSzTx/>
              <a:buFontTx/>
              <a:buNone/>
            </a:pPr>
            <a:r>
              <a:rPr lang="en-US" altLang="en-US" sz="6400" dirty="0"/>
              <a:t>domain signal</a:t>
            </a:r>
          </a:p>
          <a:p>
            <a:pPr>
              <a:spcBef>
                <a:spcPct val="0"/>
              </a:spcBef>
              <a:buClrTx/>
              <a:buSzTx/>
              <a:buFont typeface="Wingdings"/>
              <a:buChar char="à"/>
            </a:pPr>
            <a:r>
              <a:rPr lang="en-US" altLang="en-US" sz="6400" dirty="0"/>
              <a:t>s’(k)=windowed(s(k)) Suppress two sides</a:t>
            </a:r>
          </a:p>
          <a:p>
            <a:pPr>
              <a:spcBef>
                <a:spcPct val="0"/>
              </a:spcBef>
              <a:buClrTx/>
              <a:buSzTx/>
              <a:buFontTx/>
              <a:buNone/>
            </a:pPr>
            <a:r>
              <a:rPr lang="en-US" altLang="en-US" sz="6400" dirty="0">
                <a:sym typeface="Wingdings" panose="05000000000000000000" pitchFamily="2" charset="2"/>
              </a:rPr>
              <a:t></a:t>
            </a:r>
            <a:r>
              <a:rPr lang="en-US" altLang="en-US" sz="6400" dirty="0"/>
              <a:t>|X(m)|=</a:t>
            </a:r>
            <a:r>
              <a:rPr lang="en-US" altLang="en-US" sz="6400" dirty="0" err="1"/>
              <a:t>dft</a:t>
            </a:r>
            <a:r>
              <a:rPr lang="en-US" altLang="en-US" sz="6400" dirty="0"/>
              <a:t>(s’(k))  = frequency signal</a:t>
            </a:r>
          </a:p>
          <a:p>
            <a:pPr>
              <a:spcBef>
                <a:spcPct val="0"/>
              </a:spcBef>
              <a:buNone/>
            </a:pPr>
            <a:r>
              <a:rPr lang="en-US" altLang="en-US" sz="6400" dirty="0">
                <a:sym typeface="Wingdings" panose="05000000000000000000" pitchFamily="2" charset="2"/>
              </a:rPr>
              <a:t></a:t>
            </a:r>
            <a:r>
              <a:rPr lang="en-US" altLang="en-US" sz="6400" dirty="0"/>
              <a:t>(</a:t>
            </a:r>
            <a:r>
              <a:rPr lang="en-US" altLang="en-US" sz="6400" dirty="0" err="1"/>
              <a:t>dft</a:t>
            </a:r>
            <a:r>
              <a:rPr lang="en-US" altLang="en-US" sz="6400" dirty="0"/>
              <a:t>=discrete Fourier transform)</a:t>
            </a:r>
          </a:p>
          <a:p>
            <a:pPr>
              <a:spcBef>
                <a:spcPct val="0"/>
              </a:spcBef>
              <a:buNone/>
            </a:pPr>
            <a:r>
              <a:rPr lang="en-US" altLang="en-US" sz="6400" dirty="0">
                <a:sym typeface="Wingdings" panose="05000000000000000000" pitchFamily="2" charset="2"/>
              </a:rPr>
              <a:t></a:t>
            </a:r>
            <a:r>
              <a:rPr lang="en-US" altLang="en-US" sz="6400" dirty="0"/>
              <a:t>Log (|X(m)|)</a:t>
            </a:r>
          </a:p>
          <a:p>
            <a:pPr>
              <a:spcBef>
                <a:spcPct val="0"/>
              </a:spcBef>
              <a:buClrTx/>
              <a:buSzTx/>
              <a:buFontTx/>
              <a:buNone/>
            </a:pPr>
            <a:r>
              <a:rPr lang="en-US" altLang="en-US" sz="6400" dirty="0">
                <a:sym typeface="Wingdings" panose="05000000000000000000" pitchFamily="2" charset="2"/>
              </a:rPr>
              <a:t></a:t>
            </a:r>
            <a:r>
              <a:rPr lang="en-US" altLang="en-US" sz="6400" dirty="0"/>
              <a:t>C(n)=</a:t>
            </a:r>
            <a:r>
              <a:rPr lang="en-US" altLang="en-US" sz="6400" dirty="0" err="1"/>
              <a:t>iDft</a:t>
            </a:r>
            <a:r>
              <a:rPr lang="en-US" altLang="en-US" sz="6400" dirty="0"/>
              <a:t>(Log (|X(m)|))</a:t>
            </a:r>
          </a:p>
          <a:p>
            <a:pPr>
              <a:spcBef>
                <a:spcPct val="0"/>
              </a:spcBef>
              <a:buClrTx/>
              <a:buSzTx/>
              <a:buFontTx/>
              <a:buNone/>
            </a:pPr>
            <a:r>
              <a:rPr lang="en-US" altLang="en-US" sz="6400" dirty="0"/>
              <a:t>C(n) =</a:t>
            </a:r>
            <a:r>
              <a:rPr lang="en-US" altLang="en-US" sz="6400" dirty="0" err="1"/>
              <a:t>Cepstrum</a:t>
            </a:r>
            <a:r>
              <a:rPr lang="en-US" altLang="en-US" sz="6400" dirty="0"/>
              <a:t> coefficients</a:t>
            </a:r>
          </a:p>
          <a:p>
            <a:pPr marL="457200" lvl="1" indent="0">
              <a:buNone/>
            </a:pPr>
            <a:endParaRPr lang="en-US" altLang="zh-CN" sz="4400" dirty="0">
              <a:ea typeface="SimSun" pitchFamily="2" charset="-122"/>
            </a:endParaRPr>
          </a:p>
          <a:p>
            <a:endParaRPr lang="en-US" dirty="0"/>
          </a:p>
        </p:txBody>
      </p:sp>
      <p:sp>
        <p:nvSpPr>
          <p:cNvPr id="6" name="Footer Placeholder 5">
            <a:extLst>
              <a:ext uri="{FF2B5EF4-FFF2-40B4-BE49-F238E27FC236}">
                <a16:creationId xmlns:a16="http://schemas.microsoft.com/office/drawing/2014/main" id="{90BE08D9-7B31-4DAE-8A77-E9C594B0B5FB}"/>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37426600-4DA3-4F51-B715-BED644FE1235}"/>
              </a:ext>
            </a:extLst>
          </p:cNvPr>
          <p:cNvSpPr>
            <a:spLocks noGrp="1"/>
          </p:cNvSpPr>
          <p:nvPr>
            <p:ph type="sldNum" sz="quarter" idx="12"/>
          </p:nvPr>
        </p:nvSpPr>
        <p:spPr/>
        <p:txBody>
          <a:bodyPr/>
          <a:lstStyle/>
          <a:p>
            <a:fld id="{65CE2D6C-B8FF-4830-ACC3-164BA4934954}" type="slidenum">
              <a:rPr lang="en-US" altLang="en-US" smtClean="0"/>
              <a:pPr/>
              <a:t>112</a:t>
            </a:fld>
            <a:endParaRPr lang="en-US" altLang="en-US"/>
          </a:p>
        </p:txBody>
      </p:sp>
      <p:pic>
        <p:nvPicPr>
          <p:cNvPr id="6146" name="Picture 2">
            <a:extLst>
              <a:ext uri="{FF2B5EF4-FFF2-40B4-BE49-F238E27FC236}">
                <a16:creationId xmlns:a16="http://schemas.microsoft.com/office/drawing/2014/main" id="{3C45B99B-DDBC-BC88-C541-C557CB57B4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5025" y="5254413"/>
            <a:ext cx="1523999"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49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Summary of part3</a:t>
            </a:r>
          </a:p>
        </p:txBody>
      </p:sp>
      <p:sp>
        <p:nvSpPr>
          <p:cNvPr id="49155" name="Content Placeholder 2"/>
          <p:cNvSpPr>
            <a:spLocks noGrp="1"/>
          </p:cNvSpPr>
          <p:nvPr>
            <p:ph idx="1"/>
          </p:nvPr>
        </p:nvSpPr>
        <p:spPr/>
        <p:txBody>
          <a:bodyPr/>
          <a:lstStyle/>
          <a:p>
            <a:r>
              <a:rPr lang="en-US" altLang="en-US" dirty="0"/>
              <a:t>Learned</a:t>
            </a:r>
          </a:p>
          <a:p>
            <a:pPr lvl="1"/>
            <a:r>
              <a:rPr lang="en-US" altLang="en-US" dirty="0"/>
              <a:t>Audio feature types</a:t>
            </a:r>
          </a:p>
          <a:p>
            <a:pPr lvl="1"/>
            <a:r>
              <a:rPr lang="en-US" altLang="en-US" dirty="0"/>
              <a:t>Signal filtering</a:t>
            </a:r>
          </a:p>
          <a:p>
            <a:pPr lvl="1"/>
            <a:r>
              <a:rPr lang="en-US" altLang="en-US" dirty="0"/>
              <a:t>How to extract audio features</a:t>
            </a:r>
          </a:p>
          <a:p>
            <a:pPr lvl="1"/>
            <a:r>
              <a:rPr lang="en-US" altLang="en-US" dirty="0"/>
              <a:t>Mel scale signal processing</a:t>
            </a:r>
          </a:p>
          <a:p>
            <a:pPr lvl="1"/>
            <a:r>
              <a:rPr lang="en-US" altLang="en-US" dirty="0" err="1"/>
              <a:t>Cepstrum</a:t>
            </a:r>
            <a:r>
              <a:rPr lang="en-US" altLang="en-US" dirty="0"/>
              <a:t> and cepstral coefficients</a:t>
            </a:r>
          </a:p>
        </p:txBody>
      </p:sp>
      <p:sp>
        <p:nvSpPr>
          <p:cNvPr id="4" name="Footer Placeholder 3">
            <a:extLst>
              <a:ext uri="{FF2B5EF4-FFF2-40B4-BE49-F238E27FC236}">
                <a16:creationId xmlns:a16="http://schemas.microsoft.com/office/drawing/2014/main" id="{1724A5B4-888A-442E-8291-DF3D07914CD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2F7C6E9D-2FBB-42A1-8E95-3D578A910AF5}"/>
              </a:ext>
            </a:extLst>
          </p:cNvPr>
          <p:cNvSpPr>
            <a:spLocks noGrp="1"/>
          </p:cNvSpPr>
          <p:nvPr>
            <p:ph type="sldNum" sz="quarter" idx="12"/>
          </p:nvPr>
        </p:nvSpPr>
        <p:spPr/>
        <p:txBody>
          <a:bodyPr/>
          <a:lstStyle/>
          <a:p>
            <a:fld id="{65CE2D6C-B8FF-4830-ACC3-164BA4934954}" type="slidenum">
              <a:rPr lang="en-US" altLang="en-US" smtClean="0"/>
              <a:pPr/>
              <a:t>113</a:t>
            </a:fld>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dirty="0"/>
              <a:t>Appendix 3.1: </a:t>
            </a:r>
            <a:r>
              <a:rPr lang="en-US" sz="3600" dirty="0"/>
              <a:t>Discrete Cosine Transform DCT</a:t>
            </a:r>
            <a:br>
              <a:rPr lang="en-US" sz="3600" dirty="0"/>
            </a:br>
            <a:r>
              <a:rPr lang="en-US" sz="3600" dirty="0"/>
              <a:t>demo_ch3_dct_vs_fft.m</a:t>
            </a:r>
            <a:br>
              <a:rPr lang="en-US" dirty="0"/>
            </a:br>
            <a:r>
              <a:rPr lang="en-US" sz="2000" dirty="0"/>
              <a:t>see also https://en.wikipedia.org/wiki/Discrete_cosine_transform</a:t>
            </a:r>
          </a:p>
        </p:txBody>
      </p:sp>
      <p:sp>
        <p:nvSpPr>
          <p:cNvPr id="3" name="Content Placeholder 2"/>
          <p:cNvSpPr>
            <a:spLocks noGrp="1"/>
          </p:cNvSpPr>
          <p:nvPr>
            <p:ph idx="1"/>
          </p:nvPr>
        </p:nvSpPr>
        <p:spPr>
          <a:xfrm>
            <a:off x="495141" y="1593533"/>
            <a:ext cx="8912543" cy="4525963"/>
          </a:xfrm>
        </p:spPr>
        <p:txBody>
          <a:bodyPr>
            <a:normAutofit fontScale="25000" lnSpcReduction="20000"/>
          </a:bodyPr>
          <a:lstStyle/>
          <a:p>
            <a:r>
              <a:rPr lang="en-US" dirty="0"/>
              <a:t>% demo_ch3_dct_vs_fft.m</a:t>
            </a:r>
          </a:p>
          <a:p>
            <a:r>
              <a:rPr lang="en-US" dirty="0"/>
              <a:t>%MATLAB program to show difference between </a:t>
            </a:r>
            <a:r>
              <a:rPr lang="en-US" dirty="0" err="1"/>
              <a:t>dct</a:t>
            </a:r>
            <a:r>
              <a:rPr lang="en-US" dirty="0"/>
              <a:t> and </a:t>
            </a:r>
            <a:r>
              <a:rPr lang="en-US" dirty="0" err="1"/>
              <a:t>fft</a:t>
            </a:r>
            <a:endParaRPr lang="en-US" dirty="0"/>
          </a:p>
          <a:p>
            <a:r>
              <a:rPr lang="en-US" dirty="0"/>
              <a:t>%this is to sow </a:t>
            </a:r>
            <a:r>
              <a:rPr lang="en-US" dirty="0" err="1"/>
              <a:t>exp</a:t>
            </a:r>
            <a:r>
              <a:rPr lang="en-US" dirty="0"/>
              <a:t> () and sin, cos generate the same result</a:t>
            </a:r>
          </a:p>
          <a:p>
            <a:r>
              <a:rPr lang="en-US" dirty="0"/>
              <a:t> </a:t>
            </a:r>
          </a:p>
          <a:p>
            <a:r>
              <a:rPr lang="en-US" dirty="0"/>
              <a:t>%program to find the DFT/IDFT of a sequence without using the inbuilt functions</a:t>
            </a:r>
          </a:p>
          <a:p>
            <a:r>
              <a:rPr lang="en-US" dirty="0"/>
              <a:t>close all;</a:t>
            </a:r>
          </a:p>
          <a:p>
            <a:r>
              <a:rPr lang="en-US" dirty="0"/>
              <a:t>clear all;</a:t>
            </a:r>
          </a:p>
          <a:p>
            <a:r>
              <a:rPr lang="en-US" dirty="0"/>
              <a:t>%</a:t>
            </a:r>
            <a:r>
              <a:rPr lang="en-US" dirty="0" err="1"/>
              <a:t>xn</a:t>
            </a:r>
            <a:r>
              <a:rPr lang="en-US" dirty="0"/>
              <a:t>=input('Enter the sequence x(n)'); %Get the sequence from user </a:t>
            </a:r>
          </a:p>
          <a:p>
            <a:r>
              <a:rPr lang="en-US" dirty="0" err="1"/>
              <a:t>xn</a:t>
            </a:r>
            <a:r>
              <a:rPr lang="en-US" dirty="0"/>
              <a:t>=[8,16,24,32,40,48,56,64]</a:t>
            </a:r>
          </a:p>
          <a:p>
            <a:r>
              <a:rPr lang="en-US" dirty="0"/>
              <a:t>  </a:t>
            </a:r>
          </a:p>
          <a:p>
            <a:r>
              <a:rPr lang="en-US" dirty="0" err="1"/>
              <a:t>xk_fft</a:t>
            </a:r>
            <a:r>
              <a:rPr lang="en-US" dirty="0"/>
              <a:t>=</a:t>
            </a:r>
            <a:r>
              <a:rPr lang="en-US" dirty="0" err="1"/>
              <a:t>fft</a:t>
            </a:r>
            <a:r>
              <a:rPr lang="en-US" dirty="0"/>
              <a:t>(</a:t>
            </a:r>
            <a:r>
              <a:rPr lang="en-US" dirty="0" err="1"/>
              <a:t>xn</a:t>
            </a:r>
            <a:r>
              <a:rPr lang="en-US" dirty="0"/>
              <a:t>);</a:t>
            </a:r>
          </a:p>
          <a:p>
            <a:r>
              <a:rPr lang="en-US" dirty="0" err="1"/>
              <a:t>xn_recovered_full_magnitude</a:t>
            </a:r>
            <a:r>
              <a:rPr lang="en-US" dirty="0"/>
              <a:t>=abs(</a:t>
            </a:r>
            <a:r>
              <a:rPr lang="en-US" dirty="0" err="1"/>
              <a:t>ifft</a:t>
            </a:r>
            <a:r>
              <a:rPr lang="en-US" dirty="0"/>
              <a:t>(</a:t>
            </a:r>
            <a:r>
              <a:rPr lang="en-US" dirty="0" err="1"/>
              <a:t>xk_fft</a:t>
            </a:r>
            <a:r>
              <a:rPr lang="en-US" dirty="0"/>
              <a:t>));</a:t>
            </a:r>
          </a:p>
          <a:p>
            <a:r>
              <a:rPr lang="en-US" dirty="0"/>
              <a:t> </a:t>
            </a:r>
          </a:p>
          <a:p>
            <a:r>
              <a:rPr lang="en-US" dirty="0"/>
              <a:t> </a:t>
            </a:r>
          </a:p>
          <a:p>
            <a:r>
              <a:rPr lang="en-US" dirty="0"/>
              <a:t>'if we remove the last 4 </a:t>
            </a:r>
            <a:r>
              <a:rPr lang="en-US" dirty="0" err="1"/>
              <a:t>fft</a:t>
            </a:r>
            <a:r>
              <a:rPr lang="en-US" dirty="0"/>
              <a:t> parameters, we can still recover the sequence </a:t>
            </a:r>
            <a:r>
              <a:rPr lang="en-US" dirty="0" err="1"/>
              <a:t>xn</a:t>
            </a:r>
            <a:r>
              <a:rPr lang="en-US" dirty="0"/>
              <a:t>'</a:t>
            </a:r>
          </a:p>
          <a:p>
            <a:r>
              <a:rPr lang="en-US" dirty="0" err="1"/>
              <a:t>xk_fft</a:t>
            </a:r>
            <a:r>
              <a:rPr lang="en-US" dirty="0"/>
              <a:t>(5)=0;</a:t>
            </a:r>
          </a:p>
          <a:p>
            <a:r>
              <a:rPr lang="en-US" dirty="0" err="1"/>
              <a:t>xk_fft</a:t>
            </a:r>
            <a:r>
              <a:rPr lang="en-US" dirty="0"/>
              <a:t>(6)=0;</a:t>
            </a:r>
          </a:p>
          <a:p>
            <a:r>
              <a:rPr lang="en-US" dirty="0" err="1"/>
              <a:t>xk_fft</a:t>
            </a:r>
            <a:r>
              <a:rPr lang="en-US" dirty="0"/>
              <a:t>(7)=0;</a:t>
            </a:r>
          </a:p>
          <a:p>
            <a:r>
              <a:rPr lang="en-US" dirty="0" err="1"/>
              <a:t>xk_fft</a:t>
            </a:r>
            <a:r>
              <a:rPr lang="en-US" dirty="0"/>
              <a:t>(8)=0;</a:t>
            </a:r>
          </a:p>
          <a:p>
            <a:r>
              <a:rPr lang="en-US" dirty="0"/>
              <a:t> </a:t>
            </a:r>
          </a:p>
          <a:p>
            <a:r>
              <a:rPr lang="en-US" dirty="0"/>
              <a:t>xn_recovered_truncated4_magnitude=abs(</a:t>
            </a:r>
            <a:r>
              <a:rPr lang="en-US" dirty="0" err="1"/>
              <a:t>ifft</a:t>
            </a:r>
            <a:r>
              <a:rPr lang="en-US" dirty="0"/>
              <a:t>(</a:t>
            </a:r>
            <a:r>
              <a:rPr lang="en-US" dirty="0" err="1"/>
              <a:t>xk_fft</a:t>
            </a:r>
            <a:r>
              <a:rPr lang="en-US" dirty="0"/>
              <a:t>));</a:t>
            </a:r>
          </a:p>
          <a:p>
            <a:r>
              <a:rPr lang="en-US" dirty="0"/>
              <a:t>'show all </a:t>
            </a:r>
            <a:r>
              <a:rPr lang="en-US" dirty="0" err="1"/>
              <a:t>rsulst</a:t>
            </a:r>
            <a:r>
              <a:rPr lang="en-US" dirty="0"/>
              <a:t>'</a:t>
            </a:r>
          </a:p>
          <a:p>
            <a:r>
              <a:rPr lang="en-US" dirty="0"/>
              <a:t>'</a:t>
            </a:r>
            <a:r>
              <a:rPr lang="en-US" dirty="0" err="1"/>
              <a:t>orginal</a:t>
            </a:r>
            <a:r>
              <a:rPr lang="en-US" dirty="0"/>
              <a:t> </a:t>
            </a:r>
            <a:r>
              <a:rPr lang="en-US" dirty="0" err="1"/>
              <a:t>xn</a:t>
            </a:r>
            <a:r>
              <a:rPr lang="en-US" dirty="0"/>
              <a:t>'</a:t>
            </a:r>
          </a:p>
          <a:p>
            <a:r>
              <a:rPr lang="en-US" dirty="0" err="1"/>
              <a:t>xn</a:t>
            </a:r>
            <a:endParaRPr lang="en-US" dirty="0"/>
          </a:p>
          <a:p>
            <a:r>
              <a:rPr lang="en-US" dirty="0"/>
              <a:t>'</a:t>
            </a:r>
            <a:r>
              <a:rPr lang="en-US" dirty="0" err="1"/>
              <a:t>xn_recovered_full_magnitude</a:t>
            </a:r>
            <a:r>
              <a:rPr lang="en-US" dirty="0"/>
              <a:t>'</a:t>
            </a:r>
          </a:p>
          <a:p>
            <a:r>
              <a:rPr lang="en-US" dirty="0" err="1"/>
              <a:t>xn_recovered_full_magnitude</a:t>
            </a:r>
            <a:endParaRPr lang="en-US" dirty="0"/>
          </a:p>
          <a:p>
            <a:r>
              <a:rPr lang="en-US" dirty="0"/>
              <a:t> </a:t>
            </a:r>
          </a:p>
          <a:p>
            <a:r>
              <a:rPr lang="en-US" dirty="0"/>
              <a:t>'xn_recovered_truncated4_magnitude'</a:t>
            </a:r>
          </a:p>
          <a:p>
            <a:r>
              <a:rPr lang="en-US" dirty="0"/>
              <a:t>xn_recovered_truncated4_magnitude</a:t>
            </a:r>
          </a:p>
          <a:p>
            <a:r>
              <a:rPr lang="en-US" dirty="0"/>
              <a:t> </a:t>
            </a:r>
          </a:p>
          <a:p>
            <a:r>
              <a:rPr lang="en-US" dirty="0"/>
              <a:t>'press key to continue, will test </a:t>
            </a:r>
            <a:r>
              <a:rPr lang="en-US" dirty="0" err="1"/>
              <a:t>dct</a:t>
            </a:r>
            <a:r>
              <a:rPr lang="en-US" dirty="0"/>
              <a:t>'</a:t>
            </a:r>
          </a:p>
          <a:p>
            <a:r>
              <a:rPr lang="en-US" dirty="0"/>
              <a:t>'it shows the xn_recovered_truncated4_magnitude is not the same as </a:t>
            </a:r>
            <a:r>
              <a:rPr lang="en-US" dirty="0" err="1"/>
              <a:t>xn</a:t>
            </a:r>
            <a:r>
              <a:rPr lang="en-US" dirty="0"/>
              <a:t>'</a:t>
            </a:r>
          </a:p>
          <a:p>
            <a:r>
              <a:rPr lang="en-US" dirty="0"/>
              <a:t>pause</a:t>
            </a:r>
          </a:p>
          <a:p>
            <a:r>
              <a:rPr lang="en-US" dirty="0"/>
              <a:t> </a:t>
            </a:r>
          </a:p>
          <a:p>
            <a:r>
              <a:rPr lang="en-US" dirty="0"/>
              <a:t>%%%%%%%%%%%%%%%%%%%%%%%%%%%%%%%%%%%%%%%%%%%%%%%%%%%%%%%%%%%%%%%%%%%%%%%%%%</a:t>
            </a:r>
          </a:p>
          <a:p>
            <a:r>
              <a:rPr lang="en-US" dirty="0"/>
              <a:t>'if we remove the last 4 </a:t>
            </a:r>
            <a:r>
              <a:rPr lang="en-US" dirty="0" err="1"/>
              <a:t>dct</a:t>
            </a:r>
            <a:r>
              <a:rPr lang="en-US" dirty="0"/>
              <a:t> parameters, we can still recover the sequence </a:t>
            </a:r>
            <a:r>
              <a:rPr lang="en-US" dirty="0" err="1"/>
              <a:t>xn</a:t>
            </a:r>
            <a:r>
              <a:rPr lang="en-US" dirty="0"/>
              <a:t>'</a:t>
            </a:r>
          </a:p>
          <a:p>
            <a:r>
              <a:rPr lang="en-US" dirty="0" err="1"/>
              <a:t>xn_recovered_by_idct_full</a:t>
            </a:r>
            <a:r>
              <a:rPr lang="en-US" dirty="0"/>
              <a:t>=</a:t>
            </a:r>
            <a:r>
              <a:rPr lang="en-US" dirty="0" err="1"/>
              <a:t>idct</a:t>
            </a:r>
            <a:r>
              <a:rPr lang="en-US" dirty="0"/>
              <a:t>(</a:t>
            </a:r>
            <a:r>
              <a:rPr lang="en-US" dirty="0" err="1"/>
              <a:t>dct</a:t>
            </a:r>
            <a:r>
              <a:rPr lang="en-US" dirty="0"/>
              <a:t>(</a:t>
            </a:r>
            <a:r>
              <a:rPr lang="en-US" dirty="0" err="1"/>
              <a:t>xn</a:t>
            </a:r>
            <a:r>
              <a:rPr lang="en-US" dirty="0"/>
              <a:t>))</a:t>
            </a:r>
          </a:p>
          <a:p>
            <a:r>
              <a:rPr lang="en-US" dirty="0"/>
              <a:t>'</a:t>
            </a:r>
            <a:r>
              <a:rPr lang="en-US" dirty="0" err="1"/>
              <a:t>xn_recovered_by_idct_full</a:t>
            </a:r>
            <a:r>
              <a:rPr lang="en-US" dirty="0"/>
              <a:t>'</a:t>
            </a:r>
          </a:p>
          <a:p>
            <a:r>
              <a:rPr lang="en-US" dirty="0" err="1"/>
              <a:t>xn_recovered_by_idct_full</a:t>
            </a:r>
            <a:endParaRPr lang="en-US" dirty="0"/>
          </a:p>
          <a:p>
            <a:r>
              <a:rPr lang="en-US" dirty="0"/>
              <a:t> </a:t>
            </a:r>
          </a:p>
          <a:p>
            <a:r>
              <a:rPr lang="en-US" dirty="0"/>
              <a:t>%%% now truncate some </a:t>
            </a:r>
            <a:r>
              <a:rPr lang="en-US" dirty="0" err="1"/>
              <a:t>dct</a:t>
            </a:r>
            <a:r>
              <a:rPr lang="en-US" dirty="0"/>
              <a:t> parameters</a:t>
            </a:r>
          </a:p>
          <a:p>
            <a:r>
              <a:rPr lang="en-US" dirty="0"/>
              <a:t>xk3_dct=</a:t>
            </a:r>
            <a:r>
              <a:rPr lang="en-US" dirty="0" err="1"/>
              <a:t>dct</a:t>
            </a:r>
            <a:r>
              <a:rPr lang="en-US" dirty="0"/>
              <a:t>(</a:t>
            </a:r>
            <a:r>
              <a:rPr lang="en-US" dirty="0" err="1"/>
              <a:t>xn</a:t>
            </a:r>
            <a:r>
              <a:rPr lang="en-US" dirty="0"/>
              <a:t>)</a:t>
            </a:r>
          </a:p>
          <a:p>
            <a:r>
              <a:rPr lang="en-US" dirty="0"/>
              <a:t>xk3_dct(5)=0;</a:t>
            </a:r>
          </a:p>
          <a:p>
            <a:r>
              <a:rPr lang="en-US" dirty="0"/>
              <a:t> xk3_dct(6)=0;</a:t>
            </a:r>
          </a:p>
          <a:p>
            <a:r>
              <a:rPr lang="en-US" dirty="0"/>
              <a:t> xk3_dct(7)=0;</a:t>
            </a:r>
          </a:p>
          <a:p>
            <a:r>
              <a:rPr lang="en-US" dirty="0"/>
              <a:t> xk3_dct(8)=0;</a:t>
            </a:r>
          </a:p>
          <a:p>
            <a:r>
              <a:rPr lang="en-US" dirty="0"/>
              <a:t>xn_recovered_by_idct_truncated4=</a:t>
            </a:r>
            <a:r>
              <a:rPr lang="en-US" dirty="0" err="1"/>
              <a:t>idct</a:t>
            </a:r>
            <a:r>
              <a:rPr lang="en-US" dirty="0"/>
              <a:t>(xk3_dct);</a:t>
            </a:r>
          </a:p>
          <a:p>
            <a:r>
              <a:rPr lang="en-US" dirty="0"/>
              <a:t>'compare results'</a:t>
            </a:r>
          </a:p>
          <a:p>
            <a:r>
              <a:rPr lang="en-US" dirty="0"/>
              <a:t>'original input </a:t>
            </a:r>
            <a:r>
              <a:rPr lang="en-US" dirty="0" err="1"/>
              <a:t>xn</a:t>
            </a:r>
            <a:r>
              <a:rPr lang="en-US" dirty="0"/>
              <a:t>'</a:t>
            </a:r>
          </a:p>
          <a:p>
            <a:r>
              <a:rPr lang="en-US" dirty="0" err="1"/>
              <a:t>xn</a:t>
            </a:r>
            <a:endParaRPr lang="en-US" dirty="0"/>
          </a:p>
          <a:p>
            <a:r>
              <a:rPr lang="en-US" dirty="0"/>
              <a:t> '</a:t>
            </a:r>
            <a:r>
              <a:rPr lang="en-US" dirty="0" err="1"/>
              <a:t>xn_recovered_by_idct_full</a:t>
            </a:r>
            <a:r>
              <a:rPr lang="en-US" dirty="0"/>
              <a:t>'</a:t>
            </a:r>
          </a:p>
          <a:p>
            <a:r>
              <a:rPr lang="en-US" dirty="0"/>
              <a:t> </a:t>
            </a:r>
            <a:r>
              <a:rPr lang="en-US" dirty="0" err="1"/>
              <a:t>xn_recovered_by_idct_full</a:t>
            </a:r>
            <a:endParaRPr lang="en-US" dirty="0"/>
          </a:p>
          <a:p>
            <a:r>
              <a:rPr lang="en-US" dirty="0"/>
              <a:t> </a:t>
            </a:r>
          </a:p>
          <a:p>
            <a:r>
              <a:rPr lang="en-US" dirty="0"/>
              <a:t> 'xn_recovered_by_idct_truncated4'</a:t>
            </a:r>
          </a:p>
          <a:p>
            <a:r>
              <a:rPr lang="en-US" dirty="0"/>
              <a:t>xn_recovered_by_idct_truncated4</a:t>
            </a:r>
          </a:p>
          <a:p>
            <a:r>
              <a:rPr lang="en-US" dirty="0" err="1"/>
              <a:t>disp</a:t>
            </a:r>
            <a:r>
              <a:rPr lang="en-US" dirty="0"/>
              <a:t>('the whole program shows for </a:t>
            </a:r>
            <a:r>
              <a:rPr lang="en-US" dirty="0" err="1"/>
              <a:t>dct</a:t>
            </a:r>
            <a:r>
              <a:rPr lang="en-US" dirty="0"/>
              <a:t> even you truncate 4 high frequency parameters')</a:t>
            </a:r>
          </a:p>
          <a:p>
            <a:r>
              <a:rPr lang="en-US" dirty="0" err="1"/>
              <a:t>disp</a:t>
            </a:r>
            <a:r>
              <a:rPr lang="en-US" dirty="0"/>
              <a:t>('you can still recovered most of  the original data </a:t>
            </a:r>
            <a:r>
              <a:rPr lang="en-US" dirty="0" err="1"/>
              <a:t>xn</a:t>
            </a:r>
            <a:r>
              <a:rPr lang="en-US" dirty="0"/>
              <a:t>')</a:t>
            </a:r>
          </a:p>
          <a:p>
            <a:r>
              <a:rPr lang="en-US" dirty="0" err="1"/>
              <a:t>disp</a:t>
            </a:r>
            <a:r>
              <a:rPr lang="en-US" dirty="0"/>
              <a:t>('but it is not true for </a:t>
            </a:r>
            <a:r>
              <a:rPr lang="en-US" dirty="0" err="1"/>
              <a:t>fft</a:t>
            </a:r>
            <a:r>
              <a:rPr lang="en-US" dirty="0"/>
              <a:t> , so </a:t>
            </a:r>
            <a:r>
              <a:rPr lang="en-US" dirty="0" err="1"/>
              <a:t>dct</a:t>
            </a:r>
            <a:r>
              <a:rPr lang="en-US" dirty="0"/>
              <a:t> is suitable for data compression, it is used in mp3 and jpeg')</a:t>
            </a:r>
          </a:p>
          <a:p>
            <a:endParaRPr lang="en-US" dirty="0"/>
          </a:p>
        </p:txBody>
      </p:sp>
      <p:sp>
        <p:nvSpPr>
          <p:cNvPr id="6" name="Footer Placeholder 5">
            <a:extLst>
              <a:ext uri="{FF2B5EF4-FFF2-40B4-BE49-F238E27FC236}">
                <a16:creationId xmlns:a16="http://schemas.microsoft.com/office/drawing/2014/main" id="{95AB0630-527A-4A6A-9A7E-2C78939DD4E8}"/>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D19A1D38-B5D4-4567-B661-92F3CEF699CB}"/>
              </a:ext>
            </a:extLst>
          </p:cNvPr>
          <p:cNvSpPr>
            <a:spLocks noGrp="1"/>
          </p:cNvSpPr>
          <p:nvPr>
            <p:ph type="sldNum" sz="quarter" idx="12"/>
          </p:nvPr>
        </p:nvSpPr>
        <p:spPr/>
        <p:txBody>
          <a:bodyPr/>
          <a:lstStyle/>
          <a:p>
            <a:fld id="{65CE2D6C-B8FF-4830-ACC3-164BA4934954}" type="slidenum">
              <a:rPr lang="en-US" altLang="en-US" smtClean="0"/>
              <a:pPr/>
              <a:t>114</a:t>
            </a:fld>
            <a:endParaRPr lang="en-US" altLang="en-US"/>
          </a:p>
        </p:txBody>
      </p:sp>
    </p:spTree>
    <p:extLst>
      <p:ext uri="{BB962C8B-B14F-4D97-AF65-F5344CB8AC3E}">
        <p14:creationId xmlns:p14="http://schemas.microsoft.com/office/powerpoint/2010/main" val="23978747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DC8D-BF3B-5C62-8AA4-7284851D6BDE}"/>
              </a:ext>
            </a:extLst>
          </p:cNvPr>
          <p:cNvSpPr>
            <a:spLocks noGrp="1"/>
          </p:cNvSpPr>
          <p:nvPr>
            <p:ph type="title"/>
          </p:nvPr>
        </p:nvSpPr>
        <p:spPr/>
        <p:txBody>
          <a:bodyPr>
            <a:normAutofit/>
          </a:bodyPr>
          <a:lstStyle/>
          <a:p>
            <a:r>
              <a:rPr lang="en-US" dirty="0"/>
              <a:t>FAQ 3.1 frequently asked equations</a:t>
            </a:r>
          </a:p>
        </p:txBody>
      </p:sp>
      <p:sp>
        <p:nvSpPr>
          <p:cNvPr id="3" name="Content Placeholder 2">
            <a:extLst>
              <a:ext uri="{FF2B5EF4-FFF2-40B4-BE49-F238E27FC236}">
                <a16:creationId xmlns:a16="http://schemas.microsoft.com/office/drawing/2014/main" id="{BE071460-B5B4-8FB4-F4E0-6F03448C58A5}"/>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Question1: But I want to know the purpose of LPC is to find the value of a that minimizes the prediction error E, and MFCC aims to find the audio envelope ( H(k)- glottal excitation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MFCC(Mel scale cepstral coefficient), we starts to discuss the term “Cepstral”. After cepstral analysis you can split the sound into (1)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vocal_track_filter_part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glottal excitation part, along the cepstral axis, then you can remove the (2) glottal excitation part (by liftering) because it has little use for speech recognition.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LPC is completely different, it is a method to compress/represent data into LPC features .LPC data (e.g., a vector of 8x1 if using lpc-8) is much smaller than the source data. So, it is a method of compression. It represents the sound because two different sounds may have different LPC data. It was an old representation method until people invented MFCC.  We can represent the sound using LPC, in particular but perform badly in speech recognition. However, you can reconstruct the original sound (with distortion) from the LPC vector. So, it is used for mobile phone data compression, because it can run faster and computationally inexpensive.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FF9DBED-2057-1BFD-8F93-295CF9E74C96}"/>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1A916F82-177A-CE9C-7167-CB04F36AD526}"/>
              </a:ext>
            </a:extLst>
          </p:cNvPr>
          <p:cNvSpPr>
            <a:spLocks noGrp="1"/>
          </p:cNvSpPr>
          <p:nvPr>
            <p:ph type="sldNum" sz="quarter" idx="12"/>
          </p:nvPr>
        </p:nvSpPr>
        <p:spPr/>
        <p:txBody>
          <a:bodyPr/>
          <a:lstStyle/>
          <a:p>
            <a:fld id="{65CE2D6C-B8FF-4830-ACC3-164BA4934954}" type="slidenum">
              <a:rPr lang="en-US" altLang="en-US" smtClean="0"/>
              <a:pPr/>
              <a:t>115</a:t>
            </a:fld>
            <a:endParaRPr lang="en-US" altLang="en-US"/>
          </a:p>
        </p:txBody>
      </p:sp>
    </p:spTree>
    <p:extLst>
      <p:ext uri="{BB962C8B-B14F-4D97-AF65-F5344CB8AC3E}">
        <p14:creationId xmlns:p14="http://schemas.microsoft.com/office/powerpoint/2010/main" val="11221183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EEBF-6A1B-9CF7-E728-D44E7EFBBF57}"/>
              </a:ext>
            </a:extLst>
          </p:cNvPr>
          <p:cNvSpPr>
            <a:spLocks noGrp="1"/>
          </p:cNvSpPr>
          <p:nvPr>
            <p:ph type="title"/>
          </p:nvPr>
        </p:nvSpPr>
        <p:spPr/>
        <p:txBody>
          <a:bodyPr/>
          <a:lstStyle/>
          <a:p>
            <a:r>
              <a:rPr lang="en-US" dirty="0"/>
              <a:t>FAQ 3.2 frequently asked equations</a:t>
            </a:r>
          </a:p>
        </p:txBody>
      </p:sp>
      <p:sp>
        <p:nvSpPr>
          <p:cNvPr id="3" name="Content Placeholder 2">
            <a:extLst>
              <a:ext uri="{FF2B5EF4-FFF2-40B4-BE49-F238E27FC236}">
                <a16:creationId xmlns:a16="http://schemas.microsoft.com/office/drawing/2014/main" id="{14192BC3-49EB-3711-38DD-83F2B307D8FD}"/>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Question2: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 the A obtained through Durbin's equation (auto-correlation) the feature of audio frequency?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Answer2: It is not audio frequency, but the LPC data is related to the frequency spectrum of the source sound. Therefore, you may reconstruct the original sound from LPC data.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Question3: LPC is much less computational than MFCC, so what are the disadvantages of LPC?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Answer3: It is fast in terms of calculation, but not accurate. It is good for data compression, because our ear can tolerate poor quality sounds (e.g. it can be used in  mobile phones) but not good for speech recognition.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Question4: what makes MFCC (MFCC(Mel scale cepstral coefficient), so popular?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Answer4: It is accurate in representing and preserving the essential features in speech signals that human uses for recognizing different sounds, I.e. Mel scale is implemented using different filters in the program code. Glottal excitation is also removed using liftering. You may see these features in the typical </a:t>
            </a:r>
            <a:r>
              <a:rPr lang="en-US"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mfcc</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-program-code implementation, </a:t>
            </a:r>
            <a:r>
              <a:rPr lang="en-US"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matlab</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python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16FF306-866C-A3EB-A4E5-48E2694A5B4A}"/>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32B9BB2-B83D-C793-08BA-946293BD1962}"/>
              </a:ext>
            </a:extLst>
          </p:cNvPr>
          <p:cNvSpPr>
            <a:spLocks noGrp="1"/>
          </p:cNvSpPr>
          <p:nvPr>
            <p:ph type="sldNum" sz="quarter" idx="12"/>
          </p:nvPr>
        </p:nvSpPr>
        <p:spPr/>
        <p:txBody>
          <a:bodyPr/>
          <a:lstStyle/>
          <a:p>
            <a:fld id="{65CE2D6C-B8FF-4830-ACC3-164BA4934954}" type="slidenum">
              <a:rPr lang="en-US" altLang="en-US" smtClean="0"/>
              <a:pPr/>
              <a:t>116</a:t>
            </a:fld>
            <a:endParaRPr lang="en-US" altLang="en-US"/>
          </a:p>
        </p:txBody>
      </p:sp>
    </p:spTree>
    <p:extLst>
      <p:ext uri="{BB962C8B-B14F-4D97-AF65-F5344CB8AC3E}">
        <p14:creationId xmlns:p14="http://schemas.microsoft.com/office/powerpoint/2010/main" val="40778038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ctrTitle"/>
          </p:nvPr>
        </p:nvSpPr>
        <p:spPr>
          <a:xfrm>
            <a:off x="787064" y="2209800"/>
            <a:ext cx="8417401" cy="1470025"/>
          </a:xfrm>
        </p:spPr>
        <p:txBody>
          <a:bodyPr>
            <a:normAutofit fontScale="90000"/>
          </a:bodyPr>
          <a:lstStyle/>
          <a:p>
            <a:r>
              <a:rPr lang="en-US" altLang="en-US" sz="5200" dirty="0"/>
              <a:t>Part. 4: Feature representation</a:t>
            </a:r>
            <a:endParaRPr lang="en-US" altLang="zh-TW" sz="5400" dirty="0"/>
          </a:p>
        </p:txBody>
      </p:sp>
      <p:sp>
        <p:nvSpPr>
          <p:cNvPr id="2051" name="Rectangle 2051"/>
          <p:cNvSpPr>
            <a:spLocks noGrp="1" noChangeArrowheads="1"/>
          </p:cNvSpPr>
          <p:nvPr>
            <p:ph type="subTitle" idx="1"/>
          </p:nvPr>
        </p:nvSpPr>
        <p:spPr>
          <a:xfrm>
            <a:off x="379412" y="4343400"/>
            <a:ext cx="8839201" cy="1143000"/>
          </a:xfrm>
        </p:spPr>
        <p:txBody>
          <a:bodyPr/>
          <a:lstStyle/>
          <a:p>
            <a:pPr eaLnBrk="1" hangingPunct="1"/>
            <a:r>
              <a:rPr lang="en-US" altLang="zh-TW" sz="2800" dirty="0"/>
              <a:t>Using Vector Quantization (VQ) and K-means</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3F55A3F2-51AA-4740-A895-6C7675706B45}" type="slidenum">
              <a:rPr lang="en-US" altLang="en-US" smtClean="0"/>
              <a:pPr>
                <a:defRPr/>
              </a:pPr>
              <a:t>117</a:t>
            </a:fld>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lIns="92075" tIns="46038" rIns="92075" bIns="46038" rtlCol="0">
            <a:normAutofit fontScale="90000"/>
          </a:bodyPr>
          <a:lstStyle/>
          <a:p>
            <a:pPr defTabSz="742676" eaLnBrk="1" fontAlgn="auto" hangingPunct="1">
              <a:spcAft>
                <a:spcPts val="0"/>
              </a:spcAft>
              <a:defRPr/>
            </a:pPr>
            <a:r>
              <a:rPr lang="en-US" altLang="zh-TW" sz="3574"/>
              <a:t>Representing features using Vector Quantization (VQ)</a:t>
            </a:r>
          </a:p>
        </p:txBody>
      </p:sp>
      <p:sp>
        <p:nvSpPr>
          <p:cNvPr id="4101" name="Rectangle 3"/>
          <p:cNvSpPr>
            <a:spLocks noGrp="1" noChangeArrowheads="1"/>
          </p:cNvSpPr>
          <p:nvPr>
            <p:ph idx="1"/>
          </p:nvPr>
        </p:nvSpPr>
        <p:spPr>
          <a:xfrm>
            <a:off x="531814" y="1600202"/>
            <a:ext cx="8912225" cy="4530725"/>
          </a:xfrm>
        </p:spPr>
        <p:txBody>
          <a:bodyPr lIns="92075" tIns="46038" rIns="92075" bIns="46038"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zh-TW" sz="2274" dirty="0"/>
              <a:t>Speech data is not random, human voices have limited forms.</a:t>
            </a:r>
          </a:p>
          <a:p>
            <a:pPr marL="185669" indent="-185669" defTabSz="742676" eaLnBrk="1" fontAlgn="auto" hangingPunct="1">
              <a:spcBef>
                <a:spcPts val="812"/>
              </a:spcBef>
              <a:spcAft>
                <a:spcPts val="0"/>
              </a:spcAft>
              <a:buFont typeface="Arial" panose="020B0604020202020204" pitchFamily="34" charset="0"/>
              <a:buChar char="•"/>
              <a:defRPr/>
            </a:pPr>
            <a:r>
              <a:rPr lang="en-US" altLang="zh-TW" sz="2274" dirty="0"/>
              <a:t>Vector quantization is a data compression method </a:t>
            </a:r>
          </a:p>
          <a:p>
            <a:pPr marL="557007" lvl="1" indent="-185669" defTabSz="742676" eaLnBrk="1" fontAlgn="auto" hangingPunct="1">
              <a:spcBef>
                <a:spcPts val="406"/>
              </a:spcBef>
              <a:spcAft>
                <a:spcPts val="0"/>
              </a:spcAft>
              <a:buFont typeface="Arial" panose="020B0604020202020204" pitchFamily="34" charset="0"/>
              <a:buChar char="•"/>
              <a:defRPr/>
            </a:pPr>
            <a:r>
              <a:rPr lang="en-US" altLang="zh-TW" sz="1949" dirty="0"/>
              <a:t>raw speech 10KHz/8-bit data for  a 30ms frame is 300 bytes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zh-TW" sz="1949" dirty="0"/>
              <a:t>10th order LPC =10 floating numbers=40 bytes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zh-TW" sz="1949" dirty="0"/>
              <a:t>after VQ it can be as small as one byte. </a:t>
            </a:r>
          </a:p>
          <a:p>
            <a:pPr marL="185669" indent="-185669" defTabSz="742676" eaLnBrk="1" fontAlgn="auto" hangingPunct="1">
              <a:spcBef>
                <a:spcPts val="812"/>
              </a:spcBef>
              <a:spcAft>
                <a:spcPts val="0"/>
              </a:spcAft>
              <a:buFont typeface="Arial" panose="020B0604020202020204" pitchFamily="34" charset="0"/>
              <a:buChar char="•"/>
              <a:defRPr/>
            </a:pPr>
            <a:r>
              <a:rPr lang="en-US" altLang="zh-TW" sz="2274" dirty="0"/>
              <a:t>Used in tele-communication  systems.</a:t>
            </a:r>
          </a:p>
          <a:p>
            <a:pPr marL="185669" indent="-185669" defTabSz="742676" eaLnBrk="1" fontAlgn="auto" hangingPunct="1">
              <a:spcBef>
                <a:spcPts val="812"/>
              </a:spcBef>
              <a:spcAft>
                <a:spcPts val="0"/>
              </a:spcAft>
              <a:buFont typeface="Arial" panose="020B0604020202020204" pitchFamily="34" charset="0"/>
              <a:buChar char="•"/>
              <a:defRPr/>
            </a:pPr>
            <a:r>
              <a:rPr lang="en-US" altLang="zh-TW" sz="2274" dirty="0"/>
              <a:t>Enhance recognition systems since less data is involved.</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118</a:t>
            </a:fld>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8-bit Linear Quantization</a:t>
            </a:r>
            <a:br>
              <a:rPr lang="en-US" dirty="0"/>
            </a:br>
            <a:r>
              <a:rPr lang="en-US" dirty="0"/>
              <a:t>Analog–to-digital conversion</a:t>
            </a:r>
          </a:p>
        </p:txBody>
      </p:sp>
      <p:sp>
        <p:nvSpPr>
          <p:cNvPr id="3" name="Content Placeholder 2"/>
          <p:cNvSpPr>
            <a:spLocks noGrp="1"/>
          </p:cNvSpPr>
          <p:nvPr>
            <p:ph idx="1"/>
          </p:nvPr>
        </p:nvSpPr>
        <p:spPr/>
        <p:txBody>
          <a:bodyPr/>
          <a:lstStyle/>
          <a:p>
            <a:r>
              <a:rPr lang="en-US" dirty="0"/>
              <a:t> Note: 1/(2^8)=1/256= 0.00390625x1</a:t>
            </a:r>
          </a:p>
        </p:txBody>
      </p:sp>
      <p:cxnSp>
        <p:nvCxnSpPr>
          <p:cNvPr id="7" name="Straight Connector 6"/>
          <p:cNvCxnSpPr/>
          <p:nvPr/>
        </p:nvCxnSpPr>
        <p:spPr>
          <a:xfrm>
            <a:off x="4015038" y="2985227"/>
            <a:ext cx="0" cy="1298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24538" y="6212084"/>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6438" y="5866254"/>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24538" y="5562938"/>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24538" y="30055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538" y="3348428"/>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31780" y="2796292"/>
            <a:ext cx="854658" cy="369332"/>
          </a:xfrm>
          <a:prstGeom prst="rect">
            <a:avLst/>
          </a:prstGeom>
          <a:noFill/>
        </p:spPr>
        <p:txBody>
          <a:bodyPr wrap="none" rtlCol="0">
            <a:spAutoFit/>
          </a:bodyPr>
          <a:lstStyle/>
          <a:p>
            <a:r>
              <a:rPr lang="en-US" dirty="0"/>
              <a:t>1 Volt</a:t>
            </a:r>
          </a:p>
        </p:txBody>
      </p:sp>
      <p:sp>
        <p:nvSpPr>
          <p:cNvPr id="15" name="TextBox 14"/>
          <p:cNvSpPr txBox="1"/>
          <p:nvPr/>
        </p:nvSpPr>
        <p:spPr>
          <a:xfrm>
            <a:off x="2850041" y="6007292"/>
            <a:ext cx="854658" cy="369332"/>
          </a:xfrm>
          <a:prstGeom prst="rect">
            <a:avLst/>
          </a:prstGeom>
          <a:noFill/>
        </p:spPr>
        <p:txBody>
          <a:bodyPr wrap="none" rtlCol="0">
            <a:spAutoFit/>
          </a:bodyPr>
          <a:lstStyle/>
          <a:p>
            <a:r>
              <a:rPr lang="en-US" dirty="0"/>
              <a:t>0 Volt</a:t>
            </a:r>
          </a:p>
        </p:txBody>
      </p:sp>
      <p:sp>
        <p:nvSpPr>
          <p:cNvPr id="16" name="TextBox 15"/>
          <p:cNvSpPr txBox="1"/>
          <p:nvPr/>
        </p:nvSpPr>
        <p:spPr>
          <a:xfrm>
            <a:off x="1309986" y="5641253"/>
            <a:ext cx="2521781" cy="369332"/>
          </a:xfrm>
          <a:prstGeom prst="rect">
            <a:avLst/>
          </a:prstGeom>
          <a:noFill/>
        </p:spPr>
        <p:txBody>
          <a:bodyPr wrap="none" rtlCol="0">
            <a:spAutoFit/>
          </a:bodyPr>
          <a:lstStyle/>
          <a:p>
            <a:r>
              <a:rPr lang="en-US" dirty="0"/>
              <a:t>0.00390625x1 Volts</a:t>
            </a:r>
          </a:p>
        </p:txBody>
      </p:sp>
      <p:sp>
        <p:nvSpPr>
          <p:cNvPr id="17" name="TextBox 16"/>
          <p:cNvSpPr txBox="1"/>
          <p:nvPr/>
        </p:nvSpPr>
        <p:spPr>
          <a:xfrm>
            <a:off x="1309986" y="5348003"/>
            <a:ext cx="2521781" cy="369332"/>
          </a:xfrm>
          <a:prstGeom prst="rect">
            <a:avLst/>
          </a:prstGeom>
          <a:noFill/>
        </p:spPr>
        <p:txBody>
          <a:bodyPr wrap="none" rtlCol="0">
            <a:spAutoFit/>
          </a:bodyPr>
          <a:lstStyle/>
          <a:p>
            <a:r>
              <a:rPr lang="en-US" dirty="0"/>
              <a:t>0.00390625x2 Volts</a:t>
            </a:r>
          </a:p>
        </p:txBody>
      </p:sp>
      <p:sp>
        <p:nvSpPr>
          <p:cNvPr id="18" name="TextBox 17"/>
          <p:cNvSpPr txBox="1"/>
          <p:nvPr/>
        </p:nvSpPr>
        <p:spPr>
          <a:xfrm>
            <a:off x="1007434" y="3135671"/>
            <a:ext cx="2855205" cy="369332"/>
          </a:xfrm>
          <a:prstGeom prst="rect">
            <a:avLst/>
          </a:prstGeom>
          <a:noFill/>
        </p:spPr>
        <p:txBody>
          <a:bodyPr wrap="none" rtlCol="0">
            <a:spAutoFit/>
          </a:bodyPr>
          <a:lstStyle/>
          <a:p>
            <a:r>
              <a:rPr lang="en-US" dirty="0"/>
              <a:t>1- 0.00390625x1 Volts</a:t>
            </a:r>
          </a:p>
        </p:txBody>
      </p:sp>
      <p:sp>
        <p:nvSpPr>
          <p:cNvPr id="19" name="TextBox 18"/>
          <p:cNvSpPr txBox="1"/>
          <p:nvPr/>
        </p:nvSpPr>
        <p:spPr>
          <a:xfrm>
            <a:off x="914651" y="2227229"/>
            <a:ext cx="3040769" cy="369332"/>
          </a:xfrm>
          <a:prstGeom prst="rect">
            <a:avLst/>
          </a:prstGeom>
          <a:noFill/>
          <a:ln>
            <a:solidFill>
              <a:schemeClr val="accent1"/>
            </a:solidFill>
          </a:ln>
        </p:spPr>
        <p:txBody>
          <a:bodyPr wrap="none" rtlCol="0">
            <a:spAutoFit/>
          </a:bodyPr>
          <a:lstStyle/>
          <a:p>
            <a:r>
              <a:rPr lang="en-US" dirty="0"/>
              <a:t>Input analog voltage Vin</a:t>
            </a:r>
          </a:p>
        </p:txBody>
      </p:sp>
      <p:sp>
        <p:nvSpPr>
          <p:cNvPr id="20" name="TextBox 19"/>
          <p:cNvSpPr txBox="1"/>
          <p:nvPr/>
        </p:nvSpPr>
        <p:spPr>
          <a:xfrm>
            <a:off x="4627699" y="5866254"/>
            <a:ext cx="2618024" cy="369332"/>
          </a:xfrm>
          <a:prstGeom prst="rect">
            <a:avLst/>
          </a:prstGeom>
          <a:noFill/>
        </p:spPr>
        <p:txBody>
          <a:bodyPr wrap="none" rtlCol="0">
            <a:spAutoFit/>
          </a:bodyPr>
          <a:lstStyle/>
          <a:p>
            <a:r>
              <a:rPr lang="en-US" dirty="0"/>
              <a:t>0000 0000B=00 Hex</a:t>
            </a:r>
          </a:p>
        </p:txBody>
      </p:sp>
      <p:sp>
        <p:nvSpPr>
          <p:cNvPr id="21" name="TextBox 20"/>
          <p:cNvSpPr txBox="1"/>
          <p:nvPr/>
        </p:nvSpPr>
        <p:spPr>
          <a:xfrm>
            <a:off x="4627699" y="5528760"/>
            <a:ext cx="2618024" cy="369332"/>
          </a:xfrm>
          <a:prstGeom prst="rect">
            <a:avLst/>
          </a:prstGeom>
          <a:noFill/>
        </p:spPr>
        <p:txBody>
          <a:bodyPr wrap="none" rtlCol="0">
            <a:spAutoFit/>
          </a:bodyPr>
          <a:lstStyle/>
          <a:p>
            <a:r>
              <a:rPr lang="en-US" dirty="0"/>
              <a:t>0000 0001B=01 Hex</a:t>
            </a:r>
          </a:p>
        </p:txBody>
      </p:sp>
      <p:cxnSp>
        <p:nvCxnSpPr>
          <p:cNvPr id="24" name="Straight Connector 23"/>
          <p:cNvCxnSpPr/>
          <p:nvPr/>
        </p:nvCxnSpPr>
        <p:spPr>
          <a:xfrm>
            <a:off x="4015038" y="4863878"/>
            <a:ext cx="0" cy="137170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0607" y="4218049"/>
            <a:ext cx="288862" cy="369332"/>
          </a:xfrm>
          <a:prstGeom prst="rect">
            <a:avLst/>
          </a:prstGeom>
          <a:noFill/>
        </p:spPr>
        <p:txBody>
          <a:bodyPr wrap="none" rtlCol="0">
            <a:spAutoFit/>
          </a:bodyPr>
          <a:lstStyle/>
          <a:p>
            <a:r>
              <a:rPr lang="en-US" dirty="0"/>
              <a:t>:</a:t>
            </a:r>
          </a:p>
        </p:txBody>
      </p:sp>
      <p:sp>
        <p:nvSpPr>
          <p:cNvPr id="26" name="TextBox 25"/>
          <p:cNvSpPr txBox="1"/>
          <p:nvPr/>
        </p:nvSpPr>
        <p:spPr>
          <a:xfrm>
            <a:off x="3870607" y="4435350"/>
            <a:ext cx="288862" cy="369332"/>
          </a:xfrm>
          <a:prstGeom prst="rect">
            <a:avLst/>
          </a:prstGeom>
          <a:noFill/>
        </p:spPr>
        <p:txBody>
          <a:bodyPr wrap="none" rtlCol="0">
            <a:spAutoFit/>
          </a:bodyPr>
          <a:lstStyle/>
          <a:p>
            <a:r>
              <a:rPr lang="en-US" dirty="0"/>
              <a:t>:</a:t>
            </a:r>
          </a:p>
        </p:txBody>
      </p:sp>
      <p:sp>
        <p:nvSpPr>
          <p:cNvPr id="28" name="TextBox 27"/>
          <p:cNvSpPr txBox="1"/>
          <p:nvPr/>
        </p:nvSpPr>
        <p:spPr>
          <a:xfrm>
            <a:off x="4407215" y="2980958"/>
            <a:ext cx="2589170" cy="369332"/>
          </a:xfrm>
          <a:prstGeom prst="rect">
            <a:avLst/>
          </a:prstGeom>
          <a:noFill/>
        </p:spPr>
        <p:txBody>
          <a:bodyPr wrap="none" rtlCol="0">
            <a:spAutoFit/>
          </a:bodyPr>
          <a:lstStyle/>
          <a:p>
            <a:r>
              <a:rPr lang="en-US" dirty="0"/>
              <a:t>1111 1111B=FF Hex</a:t>
            </a:r>
          </a:p>
        </p:txBody>
      </p:sp>
      <p:sp>
        <p:nvSpPr>
          <p:cNvPr id="29" name="TextBox 28"/>
          <p:cNvSpPr txBox="1"/>
          <p:nvPr/>
        </p:nvSpPr>
        <p:spPr>
          <a:xfrm>
            <a:off x="4435119" y="3348187"/>
            <a:ext cx="2601994" cy="369332"/>
          </a:xfrm>
          <a:prstGeom prst="rect">
            <a:avLst/>
          </a:prstGeom>
          <a:noFill/>
        </p:spPr>
        <p:txBody>
          <a:bodyPr wrap="none" rtlCol="0">
            <a:spAutoFit/>
          </a:bodyPr>
          <a:lstStyle/>
          <a:p>
            <a:r>
              <a:rPr lang="en-US" dirty="0"/>
              <a:t>1111 1110B=FE Hex</a:t>
            </a:r>
          </a:p>
        </p:txBody>
      </p:sp>
      <p:cxnSp>
        <p:nvCxnSpPr>
          <p:cNvPr id="30" name="Straight Connector 29"/>
          <p:cNvCxnSpPr/>
          <p:nvPr/>
        </p:nvCxnSpPr>
        <p:spPr>
          <a:xfrm>
            <a:off x="3831767" y="3665218"/>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09271" y="3480552"/>
            <a:ext cx="2855205" cy="369332"/>
          </a:xfrm>
          <a:prstGeom prst="rect">
            <a:avLst/>
          </a:prstGeom>
        </p:spPr>
        <p:txBody>
          <a:bodyPr wrap="none">
            <a:spAutoFit/>
          </a:bodyPr>
          <a:lstStyle/>
          <a:p>
            <a:r>
              <a:rPr lang="en-US" dirty="0"/>
              <a:t>1- 0.00390625x2 Volts</a:t>
            </a:r>
          </a:p>
        </p:txBody>
      </p:sp>
      <p:sp>
        <p:nvSpPr>
          <p:cNvPr id="33" name="Right Brace 32"/>
          <p:cNvSpPr/>
          <p:nvPr/>
        </p:nvSpPr>
        <p:spPr>
          <a:xfrm>
            <a:off x="4307141" y="5899419"/>
            <a:ext cx="228600" cy="281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a:off x="4307141" y="5562938"/>
            <a:ext cx="228600" cy="281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a:off x="4212767" y="3391962"/>
            <a:ext cx="228600" cy="281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a:off x="4212767" y="3016518"/>
            <a:ext cx="228600" cy="281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554362" y="4239535"/>
            <a:ext cx="1065402" cy="633406"/>
          </a:xfrm>
          <a:custGeom>
            <a:avLst/>
            <a:gdLst>
              <a:gd name="connsiteX0" fmla="*/ 0 w 1065402"/>
              <a:gd name="connsiteY0" fmla="*/ 241621 h 633406"/>
              <a:gd name="connsiteX1" fmla="*/ 310393 w 1065402"/>
              <a:gd name="connsiteY1" fmla="*/ 15118 h 633406"/>
              <a:gd name="connsiteX2" fmla="*/ 578840 w 1065402"/>
              <a:gd name="connsiteY2" fmla="*/ 619125 h 633406"/>
              <a:gd name="connsiteX3" fmla="*/ 1065402 w 1065402"/>
              <a:gd name="connsiteY3" fmla="*/ 384233 h 633406"/>
            </a:gdLst>
            <a:ahLst/>
            <a:cxnLst>
              <a:cxn ang="0">
                <a:pos x="connsiteX0" y="connsiteY0"/>
              </a:cxn>
              <a:cxn ang="0">
                <a:pos x="connsiteX1" y="connsiteY1"/>
              </a:cxn>
              <a:cxn ang="0">
                <a:pos x="connsiteX2" y="connsiteY2"/>
              </a:cxn>
              <a:cxn ang="0">
                <a:pos x="connsiteX3" y="connsiteY3"/>
              </a:cxn>
            </a:cxnLst>
            <a:rect l="l" t="t" r="r" b="b"/>
            <a:pathLst>
              <a:path w="1065402" h="633406">
                <a:moveTo>
                  <a:pt x="0" y="241621"/>
                </a:moveTo>
                <a:cubicBezTo>
                  <a:pt x="106960" y="96911"/>
                  <a:pt x="213920" y="-47799"/>
                  <a:pt x="310393" y="15118"/>
                </a:cubicBezTo>
                <a:cubicBezTo>
                  <a:pt x="406866" y="78035"/>
                  <a:pt x="453005" y="557606"/>
                  <a:pt x="578840" y="619125"/>
                </a:cubicBezTo>
                <a:cubicBezTo>
                  <a:pt x="704675" y="680644"/>
                  <a:pt x="885038" y="532438"/>
                  <a:pt x="1065402" y="3842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820985" y="4435350"/>
            <a:ext cx="2109873" cy="369332"/>
          </a:xfrm>
          <a:prstGeom prst="rect">
            <a:avLst/>
          </a:prstGeom>
          <a:noFill/>
        </p:spPr>
        <p:txBody>
          <a:bodyPr wrap="none" rtlCol="0">
            <a:spAutoFit/>
          </a:bodyPr>
          <a:lstStyle/>
          <a:p>
            <a:r>
              <a:rPr lang="en-US" dirty="0"/>
              <a:t>34H,38H,76H ….</a:t>
            </a:r>
          </a:p>
        </p:txBody>
      </p:sp>
      <p:sp>
        <p:nvSpPr>
          <p:cNvPr id="39" name="TextBox 38"/>
          <p:cNvSpPr txBox="1"/>
          <p:nvPr/>
        </p:nvSpPr>
        <p:spPr>
          <a:xfrm>
            <a:off x="1007434" y="4649843"/>
            <a:ext cx="641522" cy="369332"/>
          </a:xfrm>
          <a:prstGeom prst="rect">
            <a:avLst/>
          </a:prstGeom>
          <a:noFill/>
        </p:spPr>
        <p:txBody>
          <a:bodyPr wrap="none" rtlCol="0">
            <a:spAutoFit/>
          </a:bodyPr>
          <a:lstStyle/>
          <a:p>
            <a:r>
              <a:rPr lang="en-US" dirty="0"/>
              <a:t>E.g.</a:t>
            </a:r>
          </a:p>
        </p:txBody>
      </p:sp>
      <p:sp>
        <p:nvSpPr>
          <p:cNvPr id="41" name="TextBox 40"/>
          <p:cNvSpPr txBox="1"/>
          <p:nvPr/>
        </p:nvSpPr>
        <p:spPr>
          <a:xfrm>
            <a:off x="4365167" y="4399497"/>
            <a:ext cx="641522" cy="369332"/>
          </a:xfrm>
          <a:prstGeom prst="rect">
            <a:avLst/>
          </a:prstGeom>
          <a:noFill/>
        </p:spPr>
        <p:txBody>
          <a:bodyPr wrap="none" rtlCol="0">
            <a:spAutoFit/>
          </a:bodyPr>
          <a:lstStyle/>
          <a:p>
            <a:r>
              <a:rPr lang="en-US" dirty="0"/>
              <a:t>E.g.</a:t>
            </a:r>
          </a:p>
        </p:txBody>
      </p:sp>
      <p:sp>
        <p:nvSpPr>
          <p:cNvPr id="42" name="TextBox 41"/>
          <p:cNvSpPr txBox="1"/>
          <p:nvPr/>
        </p:nvSpPr>
        <p:spPr>
          <a:xfrm>
            <a:off x="4190240" y="2103922"/>
            <a:ext cx="4595874" cy="646331"/>
          </a:xfrm>
          <a:prstGeom prst="rect">
            <a:avLst/>
          </a:prstGeom>
          <a:noFill/>
          <a:ln>
            <a:solidFill>
              <a:schemeClr val="accent1"/>
            </a:solidFill>
          </a:ln>
        </p:spPr>
        <p:txBody>
          <a:bodyPr wrap="none" rtlCol="0">
            <a:spAutoFit/>
          </a:bodyPr>
          <a:lstStyle/>
          <a:p>
            <a:r>
              <a:rPr lang="en-US" dirty="0"/>
              <a:t>Quantized 8-bit value representation </a:t>
            </a:r>
          </a:p>
          <a:p>
            <a:r>
              <a:rPr lang="en-US" dirty="0"/>
              <a:t>if Vin falls into this range</a:t>
            </a:r>
          </a:p>
        </p:txBody>
      </p:sp>
      <p:sp>
        <p:nvSpPr>
          <p:cNvPr id="6" name="Footer Placeholder 5"/>
          <p:cNvSpPr>
            <a:spLocks noGrp="1"/>
          </p:cNvSpPr>
          <p:nvPr>
            <p:ph type="ftr" sz="quarter" idx="11"/>
          </p:nvPr>
        </p:nvSpPr>
        <p:spPr/>
        <p:txBody>
          <a:bodyPr/>
          <a:lstStyle/>
          <a:p>
            <a:pPr>
              <a:defRPr/>
            </a:pPr>
            <a:r>
              <a:rPr lang="en-US" altLang="zh-CN"/>
              <a:t>Audio signal processing, v250428a</a:t>
            </a:r>
          </a:p>
        </p:txBody>
      </p:sp>
      <p:sp>
        <p:nvSpPr>
          <p:cNvPr id="8" name="Slide Number Placeholder 7"/>
          <p:cNvSpPr>
            <a:spLocks noGrp="1"/>
          </p:cNvSpPr>
          <p:nvPr>
            <p:ph type="sldNum" sz="quarter" idx="12"/>
          </p:nvPr>
        </p:nvSpPr>
        <p:spPr/>
        <p:txBody>
          <a:bodyPr/>
          <a:lstStyle/>
          <a:p>
            <a:pPr>
              <a:defRPr/>
            </a:pPr>
            <a:fld id="{CBBCA178-8D29-4316-B0A3-BED3701D2EC8}" type="slidenum">
              <a:rPr lang="en-US" altLang="en-US" smtClean="0"/>
              <a:pPr>
                <a:defRPr/>
              </a:pPr>
              <a:t>119</a:t>
            </a:fld>
            <a:endParaRPr lang="en-US" altLang="en-US"/>
          </a:p>
        </p:txBody>
      </p:sp>
    </p:spTree>
    <p:extLst>
      <p:ext uri="{BB962C8B-B14F-4D97-AF65-F5344CB8AC3E}">
        <p14:creationId xmlns:p14="http://schemas.microsoft.com/office/powerpoint/2010/main" val="170830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zh-TW" dirty="0">
                <a:solidFill>
                  <a:srgbClr val="FF0000"/>
                </a:solidFill>
                <a:ea typeface="新細明體" pitchFamily="18" charset="-120"/>
              </a:rPr>
              <a:t>Answer: </a:t>
            </a:r>
            <a:r>
              <a:rPr lang="en-US" altLang="zh-TW" dirty="0">
                <a:ea typeface="新細明體" pitchFamily="18" charset="-120"/>
              </a:rPr>
              <a:t>Class exercise</a:t>
            </a:r>
            <a:r>
              <a:rPr lang="en-US" altLang="zh-CN" dirty="0">
                <a:ea typeface="新細明體" pitchFamily="18" charset="-120"/>
              </a:rPr>
              <a:t> 1.1</a:t>
            </a:r>
            <a:endParaRPr lang="en-US" altLang="zh-TW" dirty="0">
              <a:ea typeface="新細明體" pitchFamily="18" charset="-120"/>
            </a:endParaRPr>
          </a:p>
        </p:txBody>
      </p:sp>
      <p:sp>
        <p:nvSpPr>
          <p:cNvPr id="30725" name="Rectangle 3"/>
          <p:cNvSpPr>
            <a:spLocks noGrp="1" noChangeArrowheads="1"/>
          </p:cNvSpPr>
          <p:nvPr>
            <p:ph idx="1"/>
          </p:nvPr>
        </p:nvSpPr>
        <p:spPr/>
        <p:txBody>
          <a:bodyPr>
            <a:normAutofit fontScale="47500" lnSpcReduction="20000"/>
          </a:bodyPr>
          <a:lstStyle/>
          <a:p>
            <a:pPr eaLnBrk="1" hangingPunct="1"/>
            <a:r>
              <a:rPr lang="en-US" altLang="zh-TW" sz="5900" dirty="0">
                <a:ea typeface="新細明體" pitchFamily="18" charset="-120"/>
              </a:rPr>
              <a:t>For a single channel 20KHz, </a:t>
            </a:r>
            <a:r>
              <a:rPr lang="en-US" altLang="zh-CN" sz="5900" dirty="0">
                <a:ea typeface="新細明體" pitchFamily="18" charset="-120"/>
              </a:rPr>
              <a:t>16</a:t>
            </a:r>
            <a:r>
              <a:rPr lang="en-US" altLang="zh-TW" sz="5900" dirty="0">
                <a:ea typeface="新細明體" pitchFamily="18" charset="-120"/>
              </a:rPr>
              <a:t>-bit sampling signal, how many bytes are used in 5 seconds?</a:t>
            </a:r>
            <a:endParaRPr lang="zh-TW" altLang="en-US" sz="5900" dirty="0">
              <a:ea typeface="新細明體" pitchFamily="18" charset="-120"/>
            </a:endParaRPr>
          </a:p>
          <a:p>
            <a:pPr eaLnBrk="1" hangingPunct="1"/>
            <a:endParaRPr lang="zh-TW" altLang="en-US" dirty="0">
              <a:ea typeface="新細明體" pitchFamily="18" charset="-120"/>
            </a:endParaRPr>
          </a:p>
          <a:p>
            <a:pPr eaLnBrk="1" hangingPunct="1"/>
            <a:r>
              <a:rPr lang="en-US" altLang="zh-CN" sz="5900" dirty="0">
                <a:ea typeface="新細明體" pitchFamily="18" charset="-120"/>
              </a:rPr>
              <a:t>Answer: </a:t>
            </a:r>
            <a:r>
              <a:rPr lang="en-US" altLang="zh-TW" sz="5900" dirty="0">
                <a:ea typeface="新細明體" pitchFamily="18" charset="-120"/>
              </a:rPr>
              <a:t>20KHz*</a:t>
            </a:r>
            <a:r>
              <a:rPr lang="en-US" altLang="zh-CN" sz="5900" dirty="0">
                <a:ea typeface="新細明體" pitchFamily="18" charset="-120"/>
              </a:rPr>
              <a:t>2</a:t>
            </a:r>
            <a:r>
              <a:rPr lang="en-US" altLang="zh-TW" sz="5900" dirty="0">
                <a:ea typeface="新細明體" pitchFamily="18" charset="-120"/>
              </a:rPr>
              <a:t>byte</a:t>
            </a:r>
            <a:r>
              <a:rPr lang="en-US" altLang="zh-CN" sz="5900" dirty="0">
                <a:ea typeface="新細明體" pitchFamily="18" charset="-120"/>
              </a:rPr>
              <a:t>s</a:t>
            </a:r>
            <a:r>
              <a:rPr lang="en-US" altLang="zh-TW" sz="5900" dirty="0">
                <a:ea typeface="新細明體" pitchFamily="18" charset="-120"/>
              </a:rPr>
              <a:t>*5 seconds=</a:t>
            </a:r>
            <a:r>
              <a:rPr lang="en-US" altLang="zh-CN" sz="5900" dirty="0">
                <a:ea typeface="新細明體" pitchFamily="18" charset="-120"/>
              </a:rPr>
              <a:t>2</a:t>
            </a:r>
            <a:r>
              <a:rPr lang="en-US" altLang="zh-TW" sz="5900" dirty="0">
                <a:ea typeface="新細明體" pitchFamily="18" charset="-120"/>
              </a:rPr>
              <a:t>00Kbytes</a:t>
            </a:r>
            <a:r>
              <a:rPr lang="en-US" altLang="zh-TW" sz="12600" dirty="0">
                <a:ea typeface="新細明體" pitchFamily="18" charset="-120"/>
              </a:rPr>
              <a:t>.</a:t>
            </a:r>
          </a:p>
          <a:p>
            <a:pPr eaLnBrk="1" hangingPunct="1"/>
            <a:r>
              <a:rPr lang="en-US" altLang="zh-CN" sz="5400" dirty="0">
                <a:ea typeface="新細明體" pitchFamily="18" charset="-120"/>
              </a:rPr>
              <a:t>Multiple choices:</a:t>
            </a:r>
          </a:p>
          <a:p>
            <a:pPr eaLnBrk="1" hangingPunct="1"/>
            <a:r>
              <a:rPr lang="en-US" altLang="zh-CN" sz="5400" dirty="0">
                <a:ea typeface="新細明體" pitchFamily="18" charset="-120"/>
              </a:rPr>
              <a:t>1)  1</a:t>
            </a:r>
            <a:r>
              <a:rPr lang="en-US" altLang="zh-TW" sz="5400" dirty="0">
                <a:ea typeface="新細明體" pitchFamily="18" charset="-120"/>
              </a:rPr>
              <a:t>00Kbytes</a:t>
            </a:r>
            <a:endParaRPr lang="en-US" altLang="zh-TW" sz="9600" dirty="0">
              <a:ea typeface="新細明體" pitchFamily="18" charset="-120"/>
            </a:endParaRPr>
          </a:p>
          <a:p>
            <a:r>
              <a:rPr lang="en-US" altLang="zh-CN" sz="6000" dirty="0">
                <a:ea typeface="新細明體" pitchFamily="18" charset="-120"/>
              </a:rPr>
              <a:t>2)  150</a:t>
            </a:r>
            <a:r>
              <a:rPr lang="en-US" altLang="zh-TW" sz="6000" dirty="0">
                <a:ea typeface="新細明體" pitchFamily="18" charset="-120"/>
              </a:rPr>
              <a:t>Kbytes</a:t>
            </a:r>
          </a:p>
          <a:p>
            <a:r>
              <a:rPr lang="en-US" altLang="zh-CN" sz="6000" dirty="0">
                <a:solidFill>
                  <a:srgbClr val="FF0000"/>
                </a:solidFill>
                <a:ea typeface="新細明體" pitchFamily="18" charset="-120"/>
              </a:rPr>
              <a:t>3)  2</a:t>
            </a:r>
            <a:r>
              <a:rPr lang="en-US" altLang="zh-TW" sz="6000" dirty="0">
                <a:solidFill>
                  <a:srgbClr val="FF0000"/>
                </a:solidFill>
                <a:ea typeface="新細明體" pitchFamily="18" charset="-120"/>
              </a:rPr>
              <a:t>00Kbytes (correct choice is 3)</a:t>
            </a:r>
          </a:p>
          <a:p>
            <a:r>
              <a:rPr lang="en-US" altLang="zh-CN" sz="6000" dirty="0">
                <a:ea typeface="新細明體" pitchFamily="18" charset="-120"/>
              </a:rPr>
              <a:t>4)  25</a:t>
            </a:r>
            <a:r>
              <a:rPr lang="en-US" altLang="zh-TW" sz="6000" dirty="0">
                <a:ea typeface="新細明體" pitchFamily="18" charset="-120"/>
              </a:rPr>
              <a:t>0Kbytes</a:t>
            </a:r>
          </a:p>
          <a:p>
            <a:pPr eaLnBrk="1" hangingPunct="1"/>
            <a:endParaRPr lang="en-US" altLang="zh-TW" sz="60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12</a:t>
            </a:fld>
            <a:endParaRPr lang="en-US" altLang="en-US"/>
          </a:p>
        </p:txBody>
      </p:sp>
    </p:spTree>
    <p:extLst>
      <p:ext uri="{BB962C8B-B14F-4D97-AF65-F5344CB8AC3E}">
        <p14:creationId xmlns:p14="http://schemas.microsoft.com/office/powerpoint/2010/main" val="42084857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altLang="en-US" sz="4000"/>
              <a:t>Use of Vector quantization for Further compression</a:t>
            </a:r>
          </a:p>
        </p:txBody>
      </p:sp>
      <p:sp>
        <p:nvSpPr>
          <p:cNvPr id="4099" name="Rectangle 3"/>
          <p:cNvSpPr>
            <a:spLocks noGrp="1" noChangeArrowheads="1"/>
          </p:cNvSpPr>
          <p:nvPr>
            <p:ph idx="1"/>
          </p:nvPr>
        </p:nvSpPr>
        <p:spPr>
          <a:xfrm>
            <a:off x="531812" y="1316563"/>
            <a:ext cx="8912543" cy="4525963"/>
          </a:xfrm>
        </p:spPr>
        <p:txBody>
          <a:bodyPr/>
          <a:lstStyle/>
          <a:p>
            <a:pPr eaLnBrk="1" hangingPunct="1"/>
            <a:r>
              <a:rPr lang="en-US" altLang="zh-TW" dirty="0"/>
              <a:t>If the order of LPC is 10, it is a data in a 10-dimensional space</a:t>
            </a:r>
          </a:p>
          <a:p>
            <a:pPr eaLnBrk="1" hangingPunct="1"/>
            <a:r>
              <a:rPr lang="en-US" altLang="zh-TW" dirty="0"/>
              <a:t>after VQ it can be as small as one byte. </a:t>
            </a:r>
          </a:p>
          <a:p>
            <a:pPr eaLnBrk="1" hangingPunct="1"/>
            <a:r>
              <a:rPr lang="en-US" altLang="zh-TW" dirty="0"/>
              <a:t>Example, the order of LPC is 2 (2 D space, it is simplified for illustrating the idea)</a:t>
            </a:r>
          </a:p>
          <a:p>
            <a:pPr eaLnBrk="1" hangingPunct="1">
              <a:buFont typeface="Wingdings" pitchFamily="2" charset="2"/>
              <a:buNone/>
            </a:pPr>
            <a:endParaRPr lang="en-US" altLang="en-US" dirty="0"/>
          </a:p>
        </p:txBody>
      </p:sp>
      <p:sp>
        <p:nvSpPr>
          <p:cNvPr id="4102" name="Line 4"/>
          <p:cNvSpPr>
            <a:spLocks noChangeShapeType="1"/>
          </p:cNvSpPr>
          <p:nvPr/>
        </p:nvSpPr>
        <p:spPr bwMode="auto">
          <a:xfrm flipV="1">
            <a:off x="1154113" y="4254500"/>
            <a:ext cx="0" cy="1981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Line 5"/>
          <p:cNvSpPr>
            <a:spLocks noChangeShapeType="1"/>
          </p:cNvSpPr>
          <p:nvPr/>
        </p:nvSpPr>
        <p:spPr bwMode="auto">
          <a:xfrm>
            <a:off x="1154112" y="6235700"/>
            <a:ext cx="2971801"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Oval 6"/>
          <p:cNvSpPr>
            <a:spLocks noChangeArrowheads="1"/>
          </p:cNvSpPr>
          <p:nvPr/>
        </p:nvSpPr>
        <p:spPr bwMode="auto">
          <a:xfrm>
            <a:off x="1535114" y="44831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05" name="Oval 7"/>
          <p:cNvSpPr>
            <a:spLocks noChangeArrowheads="1"/>
          </p:cNvSpPr>
          <p:nvPr/>
        </p:nvSpPr>
        <p:spPr bwMode="auto">
          <a:xfrm>
            <a:off x="1687514" y="46355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06" name="Oval 8"/>
          <p:cNvSpPr>
            <a:spLocks noChangeArrowheads="1"/>
          </p:cNvSpPr>
          <p:nvPr/>
        </p:nvSpPr>
        <p:spPr bwMode="auto">
          <a:xfrm>
            <a:off x="1992314" y="45593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07" name="Oval 9"/>
          <p:cNvSpPr>
            <a:spLocks noChangeArrowheads="1"/>
          </p:cNvSpPr>
          <p:nvPr/>
        </p:nvSpPr>
        <p:spPr bwMode="auto">
          <a:xfrm>
            <a:off x="1916114" y="47879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08" name="Oval 10"/>
          <p:cNvSpPr>
            <a:spLocks noChangeArrowheads="1"/>
          </p:cNvSpPr>
          <p:nvPr/>
        </p:nvSpPr>
        <p:spPr bwMode="auto">
          <a:xfrm>
            <a:off x="2144714" y="42545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09" name="Rectangle 11"/>
          <p:cNvSpPr>
            <a:spLocks noChangeArrowheads="1"/>
          </p:cNvSpPr>
          <p:nvPr/>
        </p:nvSpPr>
        <p:spPr bwMode="auto">
          <a:xfrm>
            <a:off x="3440113" y="45593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0" name="Rectangle 12"/>
          <p:cNvSpPr>
            <a:spLocks noChangeArrowheads="1"/>
          </p:cNvSpPr>
          <p:nvPr/>
        </p:nvSpPr>
        <p:spPr bwMode="auto">
          <a:xfrm>
            <a:off x="3821113" y="46355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1" name="Rectangle 13"/>
          <p:cNvSpPr>
            <a:spLocks noChangeArrowheads="1"/>
          </p:cNvSpPr>
          <p:nvPr/>
        </p:nvSpPr>
        <p:spPr bwMode="auto">
          <a:xfrm>
            <a:off x="3897313" y="50165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2" name="Rectangle 14"/>
          <p:cNvSpPr>
            <a:spLocks noChangeArrowheads="1"/>
          </p:cNvSpPr>
          <p:nvPr/>
        </p:nvSpPr>
        <p:spPr bwMode="auto">
          <a:xfrm>
            <a:off x="3440113" y="51689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3" name="AutoShape 15"/>
          <p:cNvSpPr>
            <a:spLocks noChangeArrowheads="1"/>
          </p:cNvSpPr>
          <p:nvPr/>
        </p:nvSpPr>
        <p:spPr bwMode="auto">
          <a:xfrm>
            <a:off x="1687514" y="54737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4" name="AutoShape 16"/>
          <p:cNvSpPr>
            <a:spLocks noChangeArrowheads="1"/>
          </p:cNvSpPr>
          <p:nvPr/>
        </p:nvSpPr>
        <p:spPr bwMode="auto">
          <a:xfrm>
            <a:off x="1916114" y="55499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5" name="AutoShape 17"/>
          <p:cNvSpPr>
            <a:spLocks noChangeArrowheads="1"/>
          </p:cNvSpPr>
          <p:nvPr/>
        </p:nvSpPr>
        <p:spPr bwMode="auto">
          <a:xfrm>
            <a:off x="2220914" y="57023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6" name="AutoShape 18"/>
          <p:cNvSpPr>
            <a:spLocks noChangeArrowheads="1"/>
          </p:cNvSpPr>
          <p:nvPr/>
        </p:nvSpPr>
        <p:spPr bwMode="auto">
          <a:xfrm>
            <a:off x="2144714" y="53975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117" name="Freeform 19"/>
          <p:cNvSpPr>
            <a:spLocks/>
          </p:cNvSpPr>
          <p:nvPr/>
        </p:nvSpPr>
        <p:spPr bwMode="auto">
          <a:xfrm>
            <a:off x="1276351" y="4991100"/>
            <a:ext cx="2346325" cy="1016000"/>
          </a:xfrm>
          <a:custGeom>
            <a:avLst/>
            <a:gdLst>
              <a:gd name="T0" fmla="*/ 0 w 1478"/>
              <a:gd name="T1" fmla="*/ 2147483647 h 640"/>
              <a:gd name="T2" fmla="*/ 2147483647 w 1478"/>
              <a:gd name="T3" fmla="*/ 2147483647 h 640"/>
              <a:gd name="T4" fmla="*/ 2147483647 w 1478"/>
              <a:gd name="T5" fmla="*/ 2147483647 h 640"/>
              <a:gd name="T6" fmla="*/ 2147483647 w 1478"/>
              <a:gd name="T7" fmla="*/ 2147483647 h 640"/>
              <a:gd name="T8" fmla="*/ 2147483647 w 1478"/>
              <a:gd name="T9" fmla="*/ 2147483647 h 640"/>
              <a:gd name="T10" fmla="*/ 2147483647 w 1478"/>
              <a:gd name="T11" fmla="*/ 2147483647 h 640"/>
              <a:gd name="T12" fmla="*/ 2147483647 w 1478"/>
              <a:gd name="T13" fmla="*/ 2147483647 h 640"/>
              <a:gd name="T14" fmla="*/ 2147483647 w 1478"/>
              <a:gd name="T15" fmla="*/ 2147483647 h 640"/>
              <a:gd name="T16" fmla="*/ 2147483647 w 1478"/>
              <a:gd name="T17" fmla="*/ 2147483647 h 640"/>
              <a:gd name="T18" fmla="*/ 2147483647 w 1478"/>
              <a:gd name="T19" fmla="*/ 2147483647 h 640"/>
              <a:gd name="T20" fmla="*/ 2147483647 w 1478"/>
              <a:gd name="T21" fmla="*/ 2147483647 h 640"/>
              <a:gd name="T22" fmla="*/ 2147483647 w 1478"/>
              <a:gd name="T23" fmla="*/ 2147483647 h 6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8" h="640">
                <a:moveTo>
                  <a:pt x="0" y="35"/>
                </a:moveTo>
                <a:cubicBezTo>
                  <a:pt x="108" y="29"/>
                  <a:pt x="211" y="22"/>
                  <a:pt x="317" y="6"/>
                </a:cubicBezTo>
                <a:cubicBezTo>
                  <a:pt x="427" y="10"/>
                  <a:pt x="560" y="0"/>
                  <a:pt x="672" y="35"/>
                </a:cubicBezTo>
                <a:cubicBezTo>
                  <a:pt x="718" y="65"/>
                  <a:pt x="768" y="88"/>
                  <a:pt x="816" y="112"/>
                </a:cubicBezTo>
                <a:cubicBezTo>
                  <a:pt x="873" y="141"/>
                  <a:pt x="817" y="120"/>
                  <a:pt x="873" y="160"/>
                </a:cubicBezTo>
                <a:cubicBezTo>
                  <a:pt x="885" y="168"/>
                  <a:pt x="900" y="171"/>
                  <a:pt x="912" y="179"/>
                </a:cubicBezTo>
                <a:cubicBezTo>
                  <a:pt x="1030" y="253"/>
                  <a:pt x="879" y="165"/>
                  <a:pt x="979" y="237"/>
                </a:cubicBezTo>
                <a:cubicBezTo>
                  <a:pt x="1006" y="257"/>
                  <a:pt x="1037" y="275"/>
                  <a:pt x="1065" y="294"/>
                </a:cubicBezTo>
                <a:cubicBezTo>
                  <a:pt x="1092" y="333"/>
                  <a:pt x="1122" y="364"/>
                  <a:pt x="1161" y="390"/>
                </a:cubicBezTo>
                <a:cubicBezTo>
                  <a:pt x="1200" y="447"/>
                  <a:pt x="1262" y="491"/>
                  <a:pt x="1315" y="534"/>
                </a:cubicBezTo>
                <a:cubicBezTo>
                  <a:pt x="1352" y="564"/>
                  <a:pt x="1383" y="597"/>
                  <a:pt x="1430" y="611"/>
                </a:cubicBezTo>
                <a:cubicBezTo>
                  <a:pt x="1465" y="634"/>
                  <a:pt x="1449" y="625"/>
                  <a:pt x="1478" y="6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Freeform 20"/>
          <p:cNvSpPr>
            <a:spLocks/>
          </p:cNvSpPr>
          <p:nvPr/>
        </p:nvSpPr>
        <p:spPr bwMode="auto">
          <a:xfrm>
            <a:off x="2632076" y="4102102"/>
            <a:ext cx="625475" cy="1127125"/>
          </a:xfrm>
          <a:custGeom>
            <a:avLst/>
            <a:gdLst>
              <a:gd name="T0" fmla="*/ 0 w 394"/>
              <a:gd name="T1" fmla="*/ 2147483647 h 710"/>
              <a:gd name="T2" fmla="*/ 2147483647 w 394"/>
              <a:gd name="T3" fmla="*/ 2147483647 h 710"/>
              <a:gd name="T4" fmla="*/ 2147483647 w 394"/>
              <a:gd name="T5" fmla="*/ 2147483647 h 710"/>
              <a:gd name="T6" fmla="*/ 2147483647 w 394"/>
              <a:gd name="T7" fmla="*/ 2147483647 h 710"/>
              <a:gd name="T8" fmla="*/ 2147483647 w 394"/>
              <a:gd name="T9" fmla="*/ 2147483647 h 710"/>
              <a:gd name="T10" fmla="*/ 2147483647 w 394"/>
              <a:gd name="T11" fmla="*/ 0 h 7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710">
                <a:moveTo>
                  <a:pt x="0" y="710"/>
                </a:moveTo>
                <a:cubicBezTo>
                  <a:pt x="9" y="669"/>
                  <a:pt x="12" y="625"/>
                  <a:pt x="29" y="586"/>
                </a:cubicBezTo>
                <a:cubicBezTo>
                  <a:pt x="59" y="516"/>
                  <a:pt x="39" y="596"/>
                  <a:pt x="58" y="528"/>
                </a:cubicBezTo>
                <a:cubicBezTo>
                  <a:pt x="77" y="458"/>
                  <a:pt x="92" y="390"/>
                  <a:pt x="125" y="326"/>
                </a:cubicBezTo>
                <a:cubicBezTo>
                  <a:pt x="167" y="243"/>
                  <a:pt x="163" y="177"/>
                  <a:pt x="231" y="106"/>
                </a:cubicBezTo>
                <a:cubicBezTo>
                  <a:pt x="278" y="57"/>
                  <a:pt x="336" y="31"/>
                  <a:pt x="39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Text Box 22"/>
          <p:cNvSpPr txBox="1">
            <a:spLocks noChangeArrowheads="1"/>
          </p:cNvSpPr>
          <p:nvPr/>
        </p:nvSpPr>
        <p:spPr bwMode="auto">
          <a:xfrm>
            <a:off x="2274888" y="4344988"/>
            <a:ext cx="426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e:</a:t>
            </a:r>
          </a:p>
        </p:txBody>
      </p:sp>
      <p:sp>
        <p:nvSpPr>
          <p:cNvPr id="4120" name="Text Box 23"/>
          <p:cNvSpPr txBox="1">
            <a:spLocks noChangeArrowheads="1"/>
          </p:cNvSpPr>
          <p:nvPr/>
        </p:nvSpPr>
        <p:spPr bwMode="auto">
          <a:xfrm>
            <a:off x="3508374" y="4787901"/>
            <a:ext cx="3529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i:</a:t>
            </a:r>
          </a:p>
        </p:txBody>
      </p:sp>
      <p:sp>
        <p:nvSpPr>
          <p:cNvPr id="4121" name="Text Box 24"/>
          <p:cNvSpPr txBox="1">
            <a:spLocks noChangeArrowheads="1"/>
          </p:cNvSpPr>
          <p:nvPr/>
        </p:nvSpPr>
        <p:spPr bwMode="auto">
          <a:xfrm>
            <a:off x="2266950" y="5829301"/>
            <a:ext cx="434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u:</a:t>
            </a:r>
          </a:p>
        </p:txBody>
      </p:sp>
      <p:sp>
        <p:nvSpPr>
          <p:cNvPr id="4122" name="TextBox 1"/>
          <p:cNvSpPr txBox="1">
            <a:spLocks noChangeArrowheads="1"/>
          </p:cNvSpPr>
          <p:nvPr/>
        </p:nvSpPr>
        <p:spPr bwMode="auto">
          <a:xfrm>
            <a:off x="4217989" y="5997575"/>
            <a:ext cx="224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LPC coefficient a1</a:t>
            </a:r>
          </a:p>
        </p:txBody>
      </p:sp>
      <p:sp>
        <p:nvSpPr>
          <p:cNvPr id="4123" name="TextBox 26"/>
          <p:cNvSpPr txBox="1">
            <a:spLocks noChangeArrowheads="1"/>
          </p:cNvSpPr>
          <p:nvPr/>
        </p:nvSpPr>
        <p:spPr bwMode="auto">
          <a:xfrm>
            <a:off x="49214" y="3932239"/>
            <a:ext cx="224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LPC coefficient a2</a:t>
            </a:r>
          </a:p>
        </p:txBody>
      </p:sp>
      <p:sp>
        <p:nvSpPr>
          <p:cNvPr id="4124" name="TextBox 27"/>
          <p:cNvSpPr txBox="1">
            <a:spLocks noChangeArrowheads="1"/>
          </p:cNvSpPr>
          <p:nvPr/>
        </p:nvSpPr>
        <p:spPr bwMode="auto">
          <a:xfrm>
            <a:off x="4125913" y="4273552"/>
            <a:ext cx="47434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e.g. same voices (i:) spoken by the same person at different times</a:t>
            </a:r>
          </a:p>
        </p:txBody>
      </p:sp>
      <p:cxnSp>
        <p:nvCxnSpPr>
          <p:cNvPr id="4125" name="Straight Arrow Connector 3"/>
          <p:cNvCxnSpPr>
            <a:cxnSpLocks noChangeShapeType="1"/>
          </p:cNvCxnSpPr>
          <p:nvPr/>
        </p:nvCxnSpPr>
        <p:spPr bwMode="auto">
          <a:xfrm flipH="1">
            <a:off x="3897313" y="4144965"/>
            <a:ext cx="228600" cy="452437"/>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 name="Straight Arrow Connector 30"/>
          <p:cNvCxnSpPr>
            <a:cxnSpLocks noChangeShapeType="1"/>
          </p:cNvCxnSpPr>
          <p:nvPr/>
        </p:nvCxnSpPr>
        <p:spPr bwMode="auto">
          <a:xfrm flipH="1">
            <a:off x="3516313" y="4144965"/>
            <a:ext cx="577850" cy="376237"/>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120</a:t>
            </a:fld>
            <a:endParaRPr lang="en-US"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rtlCol="0">
            <a:normAutofit/>
          </a:bodyPr>
          <a:lstStyle/>
          <a:p>
            <a:pPr algn="l" defTabSz="742676" eaLnBrk="1" fontAlgn="auto" hangingPunct="1">
              <a:spcAft>
                <a:spcPts val="0"/>
              </a:spcAft>
              <a:defRPr/>
            </a:pPr>
            <a:r>
              <a:rPr lang="en-US" altLang="zh-TW" sz="2800" dirty="0"/>
              <a:t>Vector Quantization (VQ) (weeek3) </a:t>
            </a:r>
            <a:br>
              <a:rPr lang="en-US" altLang="zh-TW" sz="2800" dirty="0"/>
            </a:br>
            <a:r>
              <a:rPr lang="en-US" altLang="zh-TW" sz="2800" dirty="0"/>
              <a:t>A simple example, 2</a:t>
            </a:r>
            <a:r>
              <a:rPr lang="en-US" altLang="zh-TW" sz="2800" baseline="30000" dirty="0"/>
              <a:t>nd</a:t>
            </a:r>
            <a:r>
              <a:rPr lang="en-US" altLang="zh-TW" sz="2800" dirty="0"/>
              <a:t> order LPC,  LPC2</a:t>
            </a:r>
          </a:p>
        </p:txBody>
      </p:sp>
      <p:sp>
        <p:nvSpPr>
          <p:cNvPr id="5123" name="Rectangle 3"/>
          <p:cNvSpPr>
            <a:spLocks noGrp="1" noChangeArrowheads="1"/>
          </p:cNvSpPr>
          <p:nvPr>
            <p:ph type="body" sz="half" idx="1"/>
          </p:nvPr>
        </p:nvSpPr>
        <p:spPr/>
        <p:txBody>
          <a:bodyPr/>
          <a:lstStyle/>
          <a:p>
            <a:pPr eaLnBrk="1" hangingPunct="1"/>
            <a:r>
              <a:rPr lang="en-US" altLang="zh-TW" sz="1800"/>
              <a:t>We can classify speech sound segments by Vector quantization</a:t>
            </a:r>
          </a:p>
          <a:p>
            <a:pPr eaLnBrk="1" hangingPunct="1"/>
            <a:r>
              <a:rPr lang="en-US" altLang="zh-TW" sz="1800"/>
              <a:t>Make a table </a:t>
            </a:r>
          </a:p>
          <a:p>
            <a:pPr eaLnBrk="1" hangingPunct="1"/>
            <a:endParaRPr lang="zh-TW" altLang="zh-TW" sz="2400"/>
          </a:p>
        </p:txBody>
      </p:sp>
      <p:graphicFrame>
        <p:nvGraphicFramePr>
          <p:cNvPr id="144486" name="Group 102"/>
          <p:cNvGraphicFramePr>
            <a:graphicFrameLocks noGrp="1"/>
          </p:cNvGraphicFramePr>
          <p:nvPr>
            <p:ph sz="half" idx="2"/>
          </p:nvPr>
        </p:nvGraphicFramePr>
        <p:xfrm>
          <a:off x="6724046" y="476252"/>
          <a:ext cx="3173412" cy="3870960"/>
        </p:xfrm>
        <a:graphic>
          <a:graphicData uri="http://schemas.openxmlformats.org/drawingml/2006/table">
            <a:tbl>
              <a:tblPr/>
              <a:tblGrid>
                <a:gridCol w="58956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75696">
                  <a:extLst>
                    <a:ext uri="{9D8B030D-6E8A-4147-A177-3AD203B41FA5}">
                      <a16:colId xmlns:a16="http://schemas.microsoft.com/office/drawing/2014/main" val="20002"/>
                    </a:ext>
                  </a:extLst>
                </a:gridCol>
                <a:gridCol w="793750">
                  <a:extLst>
                    <a:ext uri="{9D8B030D-6E8A-4147-A177-3AD203B41FA5}">
                      <a16:colId xmlns:a16="http://schemas.microsoft.com/office/drawing/2014/main" val="20003"/>
                    </a:ext>
                  </a:extLst>
                </a:gridCol>
              </a:tblGrid>
              <a:tr h="876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dirty="0">
                        <a:ln>
                          <a:noFill/>
                        </a:ln>
                        <a:solidFill>
                          <a:schemeClr val="tx1"/>
                        </a:solidFill>
                        <a:effectLst/>
                        <a:latin typeface="Verdan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Sound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Mean values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of samples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dirty="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dirty="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err="1">
                          <a:ln>
                            <a:noFill/>
                          </a:ln>
                          <a:solidFill>
                            <a:schemeClr val="tx1"/>
                          </a:solidFill>
                          <a:effectLst/>
                          <a:latin typeface="Verdana" pitchFamily="34" charset="0"/>
                          <a:ea typeface="新細明體" pitchFamily="18" charset="-120"/>
                        </a:rPr>
                        <a:t>Lpc</a:t>
                      </a: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 code: 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err="1">
                          <a:ln>
                            <a:noFill/>
                          </a:ln>
                          <a:solidFill>
                            <a:schemeClr val="tx1"/>
                          </a:solidFill>
                          <a:effectLst/>
                          <a:latin typeface="Verdana" pitchFamily="34" charset="0"/>
                          <a:ea typeface="新細明體" pitchFamily="18" charset="-120"/>
                        </a:rPr>
                        <a:t>Lpc</a:t>
                      </a: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 code:a2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3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3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a:ln>
                            <a:noFill/>
                          </a:ln>
                          <a:solidFill>
                            <a:schemeClr val="tx1"/>
                          </a:solidFill>
                          <a:effectLst/>
                          <a:latin typeface="Verdana" pitchFamily="34" charset="0"/>
                          <a:ea typeface="新細明體" pitchFamily="18" charset="-12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53" name="Line 4"/>
          <p:cNvSpPr>
            <a:spLocks noChangeShapeType="1"/>
          </p:cNvSpPr>
          <p:nvPr/>
        </p:nvSpPr>
        <p:spPr bwMode="auto">
          <a:xfrm flipH="1" flipV="1">
            <a:off x="1446215" y="3810000"/>
            <a:ext cx="1587" cy="2209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Line 5"/>
          <p:cNvSpPr>
            <a:spLocks noChangeShapeType="1"/>
          </p:cNvSpPr>
          <p:nvPr/>
        </p:nvSpPr>
        <p:spPr bwMode="auto">
          <a:xfrm>
            <a:off x="1447799" y="6019800"/>
            <a:ext cx="2971801"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Oval 6"/>
          <p:cNvSpPr>
            <a:spLocks noChangeArrowheads="1"/>
          </p:cNvSpPr>
          <p:nvPr/>
        </p:nvSpPr>
        <p:spPr bwMode="auto">
          <a:xfrm>
            <a:off x="1828800" y="42672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56" name="Oval 7"/>
          <p:cNvSpPr>
            <a:spLocks noChangeArrowheads="1"/>
          </p:cNvSpPr>
          <p:nvPr/>
        </p:nvSpPr>
        <p:spPr bwMode="auto">
          <a:xfrm>
            <a:off x="1981200" y="44196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57" name="Oval 8"/>
          <p:cNvSpPr>
            <a:spLocks noChangeArrowheads="1"/>
          </p:cNvSpPr>
          <p:nvPr/>
        </p:nvSpPr>
        <p:spPr bwMode="auto">
          <a:xfrm>
            <a:off x="2286000" y="43434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58" name="Oval 9"/>
          <p:cNvSpPr>
            <a:spLocks noChangeArrowheads="1"/>
          </p:cNvSpPr>
          <p:nvPr/>
        </p:nvSpPr>
        <p:spPr bwMode="auto">
          <a:xfrm>
            <a:off x="2209800" y="45720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59" name="Oval 10"/>
          <p:cNvSpPr>
            <a:spLocks noChangeArrowheads="1"/>
          </p:cNvSpPr>
          <p:nvPr/>
        </p:nvSpPr>
        <p:spPr bwMode="auto">
          <a:xfrm>
            <a:off x="2513013" y="42672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0" name="Rectangle 11"/>
          <p:cNvSpPr>
            <a:spLocks noChangeArrowheads="1"/>
          </p:cNvSpPr>
          <p:nvPr/>
        </p:nvSpPr>
        <p:spPr bwMode="auto">
          <a:xfrm>
            <a:off x="3733801" y="43434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1" name="Rectangle 12"/>
          <p:cNvSpPr>
            <a:spLocks noChangeArrowheads="1"/>
          </p:cNvSpPr>
          <p:nvPr/>
        </p:nvSpPr>
        <p:spPr bwMode="auto">
          <a:xfrm>
            <a:off x="4114801" y="44196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2" name="Rectangle 13"/>
          <p:cNvSpPr>
            <a:spLocks noChangeArrowheads="1"/>
          </p:cNvSpPr>
          <p:nvPr/>
        </p:nvSpPr>
        <p:spPr bwMode="auto">
          <a:xfrm>
            <a:off x="4191001" y="48006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3" name="Rectangle 14"/>
          <p:cNvSpPr>
            <a:spLocks noChangeArrowheads="1"/>
          </p:cNvSpPr>
          <p:nvPr/>
        </p:nvSpPr>
        <p:spPr bwMode="auto">
          <a:xfrm>
            <a:off x="3733801" y="4953000"/>
            <a:ext cx="7620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4" name="AutoShape 15"/>
          <p:cNvSpPr>
            <a:spLocks noChangeArrowheads="1"/>
          </p:cNvSpPr>
          <p:nvPr/>
        </p:nvSpPr>
        <p:spPr bwMode="auto">
          <a:xfrm>
            <a:off x="1981200" y="52578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5" name="AutoShape 16"/>
          <p:cNvSpPr>
            <a:spLocks noChangeArrowheads="1"/>
          </p:cNvSpPr>
          <p:nvPr/>
        </p:nvSpPr>
        <p:spPr bwMode="auto">
          <a:xfrm>
            <a:off x="2209800" y="53340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6" name="AutoShape 17"/>
          <p:cNvSpPr>
            <a:spLocks noChangeArrowheads="1"/>
          </p:cNvSpPr>
          <p:nvPr/>
        </p:nvSpPr>
        <p:spPr bwMode="auto">
          <a:xfrm>
            <a:off x="2514600" y="54864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7" name="AutoShape 18"/>
          <p:cNvSpPr>
            <a:spLocks noChangeArrowheads="1"/>
          </p:cNvSpPr>
          <p:nvPr/>
        </p:nvSpPr>
        <p:spPr bwMode="auto">
          <a:xfrm>
            <a:off x="2438400" y="5181600"/>
            <a:ext cx="76200" cy="762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68" name="Freeform 19"/>
          <p:cNvSpPr>
            <a:spLocks/>
          </p:cNvSpPr>
          <p:nvPr/>
        </p:nvSpPr>
        <p:spPr bwMode="auto">
          <a:xfrm>
            <a:off x="1570039" y="4775200"/>
            <a:ext cx="2346325" cy="1016000"/>
          </a:xfrm>
          <a:custGeom>
            <a:avLst/>
            <a:gdLst>
              <a:gd name="T0" fmla="*/ 0 w 1478"/>
              <a:gd name="T1" fmla="*/ 2147483647 h 640"/>
              <a:gd name="T2" fmla="*/ 2147483647 w 1478"/>
              <a:gd name="T3" fmla="*/ 2147483647 h 640"/>
              <a:gd name="T4" fmla="*/ 2147483647 w 1478"/>
              <a:gd name="T5" fmla="*/ 2147483647 h 640"/>
              <a:gd name="T6" fmla="*/ 2147483647 w 1478"/>
              <a:gd name="T7" fmla="*/ 2147483647 h 640"/>
              <a:gd name="T8" fmla="*/ 2147483647 w 1478"/>
              <a:gd name="T9" fmla="*/ 2147483647 h 640"/>
              <a:gd name="T10" fmla="*/ 2147483647 w 1478"/>
              <a:gd name="T11" fmla="*/ 2147483647 h 640"/>
              <a:gd name="T12" fmla="*/ 2147483647 w 1478"/>
              <a:gd name="T13" fmla="*/ 2147483647 h 640"/>
              <a:gd name="T14" fmla="*/ 2147483647 w 1478"/>
              <a:gd name="T15" fmla="*/ 2147483647 h 640"/>
              <a:gd name="T16" fmla="*/ 2147483647 w 1478"/>
              <a:gd name="T17" fmla="*/ 2147483647 h 640"/>
              <a:gd name="T18" fmla="*/ 2147483647 w 1478"/>
              <a:gd name="T19" fmla="*/ 2147483647 h 640"/>
              <a:gd name="T20" fmla="*/ 2147483647 w 1478"/>
              <a:gd name="T21" fmla="*/ 2147483647 h 640"/>
              <a:gd name="T22" fmla="*/ 2147483647 w 1478"/>
              <a:gd name="T23" fmla="*/ 2147483647 h 6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8" h="640">
                <a:moveTo>
                  <a:pt x="0" y="35"/>
                </a:moveTo>
                <a:cubicBezTo>
                  <a:pt x="108" y="29"/>
                  <a:pt x="211" y="22"/>
                  <a:pt x="317" y="6"/>
                </a:cubicBezTo>
                <a:cubicBezTo>
                  <a:pt x="427" y="10"/>
                  <a:pt x="560" y="0"/>
                  <a:pt x="672" y="35"/>
                </a:cubicBezTo>
                <a:cubicBezTo>
                  <a:pt x="718" y="65"/>
                  <a:pt x="768" y="88"/>
                  <a:pt x="816" y="112"/>
                </a:cubicBezTo>
                <a:cubicBezTo>
                  <a:pt x="873" y="141"/>
                  <a:pt x="817" y="120"/>
                  <a:pt x="873" y="160"/>
                </a:cubicBezTo>
                <a:cubicBezTo>
                  <a:pt x="885" y="168"/>
                  <a:pt x="900" y="171"/>
                  <a:pt x="912" y="179"/>
                </a:cubicBezTo>
                <a:cubicBezTo>
                  <a:pt x="1030" y="253"/>
                  <a:pt x="879" y="165"/>
                  <a:pt x="979" y="237"/>
                </a:cubicBezTo>
                <a:cubicBezTo>
                  <a:pt x="1006" y="257"/>
                  <a:pt x="1037" y="275"/>
                  <a:pt x="1065" y="294"/>
                </a:cubicBezTo>
                <a:cubicBezTo>
                  <a:pt x="1092" y="333"/>
                  <a:pt x="1122" y="364"/>
                  <a:pt x="1161" y="390"/>
                </a:cubicBezTo>
                <a:cubicBezTo>
                  <a:pt x="1200" y="447"/>
                  <a:pt x="1262" y="491"/>
                  <a:pt x="1315" y="534"/>
                </a:cubicBezTo>
                <a:cubicBezTo>
                  <a:pt x="1352" y="564"/>
                  <a:pt x="1383" y="597"/>
                  <a:pt x="1430" y="611"/>
                </a:cubicBezTo>
                <a:cubicBezTo>
                  <a:pt x="1465" y="634"/>
                  <a:pt x="1449" y="625"/>
                  <a:pt x="1478" y="6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Freeform 20"/>
          <p:cNvSpPr>
            <a:spLocks/>
          </p:cNvSpPr>
          <p:nvPr/>
        </p:nvSpPr>
        <p:spPr bwMode="auto">
          <a:xfrm>
            <a:off x="2925764" y="3886202"/>
            <a:ext cx="625475" cy="1127125"/>
          </a:xfrm>
          <a:custGeom>
            <a:avLst/>
            <a:gdLst>
              <a:gd name="T0" fmla="*/ 0 w 394"/>
              <a:gd name="T1" fmla="*/ 2147483647 h 710"/>
              <a:gd name="T2" fmla="*/ 2147483647 w 394"/>
              <a:gd name="T3" fmla="*/ 2147483647 h 710"/>
              <a:gd name="T4" fmla="*/ 2147483647 w 394"/>
              <a:gd name="T5" fmla="*/ 2147483647 h 710"/>
              <a:gd name="T6" fmla="*/ 2147483647 w 394"/>
              <a:gd name="T7" fmla="*/ 2147483647 h 710"/>
              <a:gd name="T8" fmla="*/ 2147483647 w 394"/>
              <a:gd name="T9" fmla="*/ 2147483647 h 710"/>
              <a:gd name="T10" fmla="*/ 2147483647 w 394"/>
              <a:gd name="T11" fmla="*/ 0 h 7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710">
                <a:moveTo>
                  <a:pt x="0" y="710"/>
                </a:moveTo>
                <a:cubicBezTo>
                  <a:pt x="9" y="669"/>
                  <a:pt x="12" y="625"/>
                  <a:pt x="29" y="586"/>
                </a:cubicBezTo>
                <a:cubicBezTo>
                  <a:pt x="59" y="516"/>
                  <a:pt x="39" y="596"/>
                  <a:pt x="58" y="528"/>
                </a:cubicBezTo>
                <a:cubicBezTo>
                  <a:pt x="77" y="458"/>
                  <a:pt x="92" y="390"/>
                  <a:pt x="125" y="326"/>
                </a:cubicBezTo>
                <a:cubicBezTo>
                  <a:pt x="167" y="243"/>
                  <a:pt x="163" y="177"/>
                  <a:pt x="231" y="106"/>
                </a:cubicBezTo>
                <a:cubicBezTo>
                  <a:pt x="278" y="57"/>
                  <a:pt x="336" y="31"/>
                  <a:pt x="39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Text Box 21"/>
          <p:cNvSpPr txBox="1">
            <a:spLocks noChangeArrowheads="1"/>
          </p:cNvSpPr>
          <p:nvPr/>
        </p:nvSpPr>
        <p:spPr bwMode="auto">
          <a:xfrm>
            <a:off x="4951412" y="5280030"/>
            <a:ext cx="37307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000" dirty="0">
                <a:latin typeface="Times New Roman" pitchFamily="18" charset="0"/>
              </a:rPr>
              <a:t>Feature space and sounds are</a:t>
            </a:r>
          </a:p>
          <a:p>
            <a:pPr eaLnBrk="1" hangingPunct="1"/>
            <a:r>
              <a:rPr kumimoji="1" lang="en-US" altLang="zh-TW" sz="2000" dirty="0">
                <a:latin typeface="Times New Roman" pitchFamily="18" charset="0"/>
              </a:rPr>
              <a:t>classified into three different types</a:t>
            </a:r>
          </a:p>
          <a:p>
            <a:pPr eaLnBrk="1" hangingPunct="1"/>
            <a:r>
              <a:rPr kumimoji="1" lang="en-US" altLang="zh-TW" sz="2000" dirty="0">
                <a:latin typeface="Times New Roman" pitchFamily="18" charset="0"/>
              </a:rPr>
              <a:t>e:, i: , u:</a:t>
            </a:r>
          </a:p>
        </p:txBody>
      </p:sp>
      <p:sp>
        <p:nvSpPr>
          <p:cNvPr id="5171" name="Text Box 22"/>
          <p:cNvSpPr txBox="1">
            <a:spLocks noChangeArrowheads="1"/>
          </p:cNvSpPr>
          <p:nvPr/>
        </p:nvSpPr>
        <p:spPr bwMode="auto">
          <a:xfrm>
            <a:off x="1979613" y="3962400"/>
            <a:ext cx="426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e:</a:t>
            </a:r>
          </a:p>
        </p:txBody>
      </p:sp>
      <p:sp>
        <p:nvSpPr>
          <p:cNvPr id="5172" name="Text Box 23"/>
          <p:cNvSpPr txBox="1">
            <a:spLocks noChangeArrowheads="1"/>
          </p:cNvSpPr>
          <p:nvPr/>
        </p:nvSpPr>
        <p:spPr bwMode="auto">
          <a:xfrm>
            <a:off x="3411538" y="4451351"/>
            <a:ext cx="3529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i:</a:t>
            </a:r>
          </a:p>
        </p:txBody>
      </p:sp>
      <p:sp>
        <p:nvSpPr>
          <p:cNvPr id="5173" name="Text Box 24"/>
          <p:cNvSpPr txBox="1">
            <a:spLocks noChangeArrowheads="1"/>
          </p:cNvSpPr>
          <p:nvPr/>
        </p:nvSpPr>
        <p:spPr bwMode="auto">
          <a:xfrm>
            <a:off x="2513013" y="5181601"/>
            <a:ext cx="434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u:</a:t>
            </a:r>
          </a:p>
        </p:txBody>
      </p:sp>
      <p:sp>
        <p:nvSpPr>
          <p:cNvPr id="5174" name="Text Box 28"/>
          <p:cNvSpPr txBox="1">
            <a:spLocks noChangeArrowheads="1"/>
          </p:cNvSpPr>
          <p:nvPr/>
        </p:nvSpPr>
        <p:spPr bwMode="auto">
          <a:xfrm>
            <a:off x="227013" y="2590802"/>
            <a:ext cx="3276600" cy="12033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a:t>The standard sound is </a:t>
            </a:r>
          </a:p>
          <a:p>
            <a:r>
              <a:rPr lang="en-US" altLang="zh-TW"/>
              <a:t>the centroid of all </a:t>
            </a:r>
          </a:p>
          <a:p>
            <a:r>
              <a:rPr lang="en-US" altLang="zh-TW"/>
              <a:t>samples of e: (a1,a2)=(0.5,1.5)</a:t>
            </a:r>
            <a:endParaRPr lang="en-US" altLang="en-US"/>
          </a:p>
        </p:txBody>
      </p:sp>
      <p:sp>
        <p:nvSpPr>
          <p:cNvPr id="5175" name="Line 29"/>
          <p:cNvSpPr>
            <a:spLocks noChangeShapeType="1"/>
          </p:cNvSpPr>
          <p:nvPr/>
        </p:nvSpPr>
        <p:spPr bwMode="auto">
          <a:xfrm>
            <a:off x="1674813" y="3810000"/>
            <a:ext cx="457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6" name="Text Box 30"/>
          <p:cNvSpPr txBox="1">
            <a:spLocks noChangeArrowheads="1"/>
          </p:cNvSpPr>
          <p:nvPr/>
        </p:nvSpPr>
        <p:spPr bwMode="auto">
          <a:xfrm>
            <a:off x="3732213" y="2362202"/>
            <a:ext cx="2667000" cy="14779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a:t>The standard sound is </a:t>
            </a:r>
          </a:p>
          <a:p>
            <a:r>
              <a:rPr lang="en-US" altLang="zh-TW"/>
              <a:t>the centroid of all </a:t>
            </a:r>
          </a:p>
          <a:p>
            <a:r>
              <a:rPr lang="en-US" altLang="zh-TW"/>
              <a:t>samples of I</a:t>
            </a:r>
            <a:r>
              <a:rPr lang="en-US" altLang="zh-TW">
                <a:sym typeface="Wingdings" pitchFamily="2" charset="2"/>
              </a:rPr>
              <a:t> (a1,a2)=(2,1.3)</a:t>
            </a:r>
            <a:endParaRPr lang="en-US" altLang="en-US"/>
          </a:p>
        </p:txBody>
      </p:sp>
      <p:sp>
        <p:nvSpPr>
          <p:cNvPr id="5177" name="Line 31"/>
          <p:cNvSpPr>
            <a:spLocks noChangeShapeType="1"/>
          </p:cNvSpPr>
          <p:nvPr/>
        </p:nvSpPr>
        <p:spPr bwMode="auto">
          <a:xfrm flipH="1">
            <a:off x="3884613" y="3810000"/>
            <a:ext cx="5334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8" name="Text Box 32"/>
          <p:cNvSpPr txBox="1">
            <a:spLocks noChangeArrowheads="1"/>
          </p:cNvSpPr>
          <p:nvPr/>
        </p:nvSpPr>
        <p:spPr bwMode="auto">
          <a:xfrm>
            <a:off x="227014" y="6324602"/>
            <a:ext cx="5029200" cy="53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1400"/>
              <a:t>The standard sound is the centroid of all samples of u:, (a1,a2)=(0.7,0.8)</a:t>
            </a:r>
            <a:endParaRPr lang="en-US" altLang="en-US" sz="1400"/>
          </a:p>
        </p:txBody>
      </p:sp>
      <p:sp>
        <p:nvSpPr>
          <p:cNvPr id="5179" name="Line 33"/>
          <p:cNvSpPr>
            <a:spLocks noChangeShapeType="1"/>
          </p:cNvSpPr>
          <p:nvPr/>
        </p:nvSpPr>
        <p:spPr bwMode="auto">
          <a:xfrm flipV="1">
            <a:off x="2132014" y="5257800"/>
            <a:ext cx="2286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0" name="Text Box 67"/>
          <p:cNvSpPr txBox="1">
            <a:spLocks noChangeArrowheads="1"/>
          </p:cNvSpPr>
          <p:nvPr/>
        </p:nvSpPr>
        <p:spPr bwMode="auto">
          <a:xfrm>
            <a:off x="989013" y="3733800"/>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a2</a:t>
            </a:r>
          </a:p>
        </p:txBody>
      </p:sp>
      <p:sp>
        <p:nvSpPr>
          <p:cNvPr id="5181" name="Text Box 68"/>
          <p:cNvSpPr txBox="1">
            <a:spLocks noChangeArrowheads="1"/>
          </p:cNvSpPr>
          <p:nvPr/>
        </p:nvSpPr>
        <p:spPr bwMode="auto">
          <a:xfrm>
            <a:off x="3960814" y="5943601"/>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a1</a:t>
            </a:r>
          </a:p>
        </p:txBody>
      </p:sp>
      <p:sp>
        <p:nvSpPr>
          <p:cNvPr id="5182" name="Line 85"/>
          <p:cNvSpPr>
            <a:spLocks noChangeShapeType="1"/>
          </p:cNvSpPr>
          <p:nvPr/>
        </p:nvSpPr>
        <p:spPr bwMode="auto">
          <a:xfrm>
            <a:off x="1370013" y="5029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3" name="Line 86"/>
          <p:cNvSpPr>
            <a:spLocks noChangeShapeType="1"/>
          </p:cNvSpPr>
          <p:nvPr/>
        </p:nvSpPr>
        <p:spPr bwMode="auto">
          <a:xfrm>
            <a:off x="1370013" y="41148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Text Box 87"/>
          <p:cNvSpPr txBox="1">
            <a:spLocks noChangeArrowheads="1"/>
          </p:cNvSpPr>
          <p:nvPr/>
        </p:nvSpPr>
        <p:spPr bwMode="auto">
          <a:xfrm>
            <a:off x="1049338" y="4756151"/>
            <a:ext cx="3321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1</a:t>
            </a:r>
          </a:p>
        </p:txBody>
      </p:sp>
      <p:sp>
        <p:nvSpPr>
          <p:cNvPr id="5185" name="Text Box 88"/>
          <p:cNvSpPr txBox="1">
            <a:spLocks noChangeArrowheads="1"/>
          </p:cNvSpPr>
          <p:nvPr/>
        </p:nvSpPr>
        <p:spPr bwMode="auto">
          <a:xfrm>
            <a:off x="1065213" y="3962400"/>
            <a:ext cx="3321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2</a:t>
            </a:r>
          </a:p>
        </p:txBody>
      </p:sp>
      <p:sp>
        <p:nvSpPr>
          <p:cNvPr id="5186" name="Line 89"/>
          <p:cNvSpPr>
            <a:spLocks noChangeShapeType="1"/>
          </p:cNvSpPr>
          <p:nvPr/>
        </p:nvSpPr>
        <p:spPr bwMode="auto">
          <a:xfrm>
            <a:off x="2741613" y="594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7" name="Line 90"/>
          <p:cNvSpPr>
            <a:spLocks noChangeShapeType="1"/>
          </p:cNvSpPr>
          <p:nvPr/>
        </p:nvSpPr>
        <p:spPr bwMode="auto">
          <a:xfrm>
            <a:off x="3808413" y="594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Text Box 91"/>
          <p:cNvSpPr txBox="1">
            <a:spLocks noChangeArrowheads="1"/>
          </p:cNvSpPr>
          <p:nvPr/>
        </p:nvSpPr>
        <p:spPr bwMode="auto">
          <a:xfrm>
            <a:off x="3656013" y="5943601"/>
            <a:ext cx="3321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2</a:t>
            </a:r>
          </a:p>
        </p:txBody>
      </p:sp>
      <p:sp>
        <p:nvSpPr>
          <p:cNvPr id="5189" name="Text Box 103"/>
          <p:cNvSpPr txBox="1">
            <a:spLocks noChangeArrowheads="1"/>
          </p:cNvSpPr>
          <p:nvPr/>
        </p:nvSpPr>
        <p:spPr bwMode="auto">
          <a:xfrm>
            <a:off x="4722812" y="4687669"/>
            <a:ext cx="3664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Using this table, 2 bits are</a:t>
            </a:r>
          </a:p>
          <a:p>
            <a:r>
              <a:rPr lang="en-US" altLang="en-US" dirty="0"/>
              <a:t>enough to encode each sound</a:t>
            </a:r>
          </a:p>
        </p:txBody>
      </p:sp>
      <p:cxnSp>
        <p:nvCxnSpPr>
          <p:cNvPr id="3" name="Straight Arrow Connector 2"/>
          <p:cNvCxnSpPr>
            <a:endCxn id="5175" idx="1"/>
          </p:cNvCxnSpPr>
          <p:nvPr/>
        </p:nvCxnSpPr>
        <p:spPr>
          <a:xfrm flipH="1">
            <a:off x="2132013" y="2514602"/>
            <a:ext cx="6307786" cy="1828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226425" y="2185244"/>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226425" y="2910683"/>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226425" y="3649665"/>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53" idx="3"/>
            <a:endCxn id="5179" idx="1"/>
          </p:cNvCxnSpPr>
          <p:nvPr/>
        </p:nvCxnSpPr>
        <p:spPr>
          <a:xfrm flipH="1">
            <a:off x="2360614" y="3974869"/>
            <a:ext cx="6111314" cy="1282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3"/>
            <a:endCxn id="5177" idx="1"/>
          </p:cNvCxnSpPr>
          <p:nvPr/>
        </p:nvCxnSpPr>
        <p:spPr>
          <a:xfrm flipH="1">
            <a:off x="3884613" y="3235887"/>
            <a:ext cx="4587315" cy="1488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4" name="Slide Number Placeholder 3"/>
          <p:cNvSpPr>
            <a:spLocks noGrp="1"/>
          </p:cNvSpPr>
          <p:nvPr>
            <p:ph type="sldNum" sz="quarter" idx="12"/>
          </p:nvPr>
        </p:nvSpPr>
        <p:spPr/>
        <p:txBody>
          <a:bodyPr/>
          <a:lstStyle/>
          <a:p>
            <a:pPr>
              <a:defRPr/>
            </a:pPr>
            <a:fld id="{31779A4E-54E1-4481-AE39-FA317804C6AE}" type="slidenum">
              <a:rPr lang="en-US" altLang="en-US" smtClean="0"/>
              <a:pPr>
                <a:defRPr/>
              </a:pPr>
              <a:t>121</a:t>
            </a:fld>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Autofit/>
          </a:bodyPr>
          <a:lstStyle/>
          <a:p>
            <a:pPr defTabSz="742676" eaLnBrk="1" fontAlgn="auto" hangingPunct="1">
              <a:spcAft>
                <a:spcPts val="0"/>
              </a:spcAft>
              <a:defRPr/>
            </a:pPr>
            <a:r>
              <a:rPr lang="en-US" altLang="en-US" sz="2400" dirty="0"/>
              <a:t>Another example LPC8</a:t>
            </a:r>
            <a:br>
              <a:rPr lang="en-US" altLang="en-US" sz="2400" dirty="0"/>
            </a:br>
            <a:r>
              <a:rPr lang="en-US" altLang="en-US" sz="2400" dirty="0"/>
              <a:t>(used in telecommunication data-compression systems)</a:t>
            </a:r>
          </a:p>
        </p:txBody>
      </p:sp>
      <p:sp>
        <p:nvSpPr>
          <p:cNvPr id="6147" name="Rectangle 3"/>
          <p:cNvSpPr>
            <a:spLocks noGrp="1" noChangeArrowheads="1"/>
          </p:cNvSpPr>
          <p:nvPr>
            <p:ph type="body" sz="half" idx="1"/>
          </p:nvPr>
        </p:nvSpPr>
        <p:spPr>
          <a:xfrm>
            <a:off x="531814" y="1524000"/>
            <a:ext cx="8951912" cy="4530725"/>
          </a:xfrm>
        </p:spPr>
        <p:txBody>
          <a:bodyPr/>
          <a:lstStyle/>
          <a:p>
            <a:pPr eaLnBrk="1" hangingPunct="1"/>
            <a:r>
              <a:rPr lang="en-US" altLang="en-US" sz="1800" dirty="0"/>
              <a:t>256 different sounds encoded by the table (one segment which has 512 samples is represented by one byte)</a:t>
            </a:r>
          </a:p>
          <a:p>
            <a:pPr eaLnBrk="1" hangingPunct="1"/>
            <a:r>
              <a:rPr lang="en-US" altLang="en-US" sz="1800" dirty="0"/>
              <a:t>Use many samples to find the centroid of that sound, “</a:t>
            </a:r>
            <a:r>
              <a:rPr lang="en-US" altLang="en-US" sz="1800" dirty="0" err="1"/>
              <a:t>i</a:t>
            </a:r>
            <a:r>
              <a:rPr lang="en-US" altLang="en-US" sz="1800" dirty="0"/>
              <a:t>”,“e:”, or “</a:t>
            </a:r>
            <a:r>
              <a:rPr lang="en-US" altLang="en-US" sz="1800" dirty="0" err="1"/>
              <a:t>i</a:t>
            </a:r>
            <a:r>
              <a:rPr lang="en-US" altLang="en-US" sz="1800" dirty="0"/>
              <a:t>:”</a:t>
            </a:r>
          </a:p>
          <a:p>
            <a:pPr eaLnBrk="1" hangingPunct="1"/>
            <a:r>
              <a:rPr lang="en-US" altLang="en-US" sz="1800" dirty="0"/>
              <a:t>Each row is the centroid of that sound in LPC8.</a:t>
            </a:r>
          </a:p>
          <a:p>
            <a:pPr eaLnBrk="1" hangingPunct="1"/>
            <a:r>
              <a:rPr lang="en-US" altLang="en-US" sz="1800" dirty="0"/>
              <a:t>In telecomm sys., the transmitter only transmits the code (1 segment using 1 byte), the receiver reconstructs the sound using that code and the table. The table is only transmitted once at the beginning.</a:t>
            </a:r>
          </a:p>
        </p:txBody>
      </p:sp>
      <p:graphicFrame>
        <p:nvGraphicFramePr>
          <p:cNvPr id="232661" name="Group 213"/>
          <p:cNvGraphicFramePr>
            <a:graphicFrameLocks noGrp="1"/>
          </p:cNvGraphicFramePr>
          <p:nvPr>
            <p:ph sz="half" idx="2"/>
          </p:nvPr>
        </p:nvGraphicFramePr>
        <p:xfrm>
          <a:off x="455613" y="4267200"/>
          <a:ext cx="8763001" cy="2438400"/>
        </p:xfrm>
        <a:graphic>
          <a:graphicData uri="http://schemas.openxmlformats.org/drawingml/2006/table">
            <a:tbl>
              <a:tblPr/>
              <a:tblGrid>
                <a:gridCol w="1265238">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976313">
                  <a:extLst>
                    <a:ext uri="{9D8B030D-6E8A-4147-A177-3AD203B41FA5}">
                      <a16:colId xmlns:a16="http://schemas.microsoft.com/office/drawing/2014/main" val="20002"/>
                    </a:ext>
                  </a:extLst>
                </a:gridCol>
                <a:gridCol w="973137">
                  <a:extLst>
                    <a:ext uri="{9D8B030D-6E8A-4147-A177-3AD203B41FA5}">
                      <a16:colId xmlns:a16="http://schemas.microsoft.com/office/drawing/2014/main" val="20003"/>
                    </a:ext>
                  </a:extLst>
                </a:gridCol>
                <a:gridCol w="973138">
                  <a:extLst>
                    <a:ext uri="{9D8B030D-6E8A-4147-A177-3AD203B41FA5}">
                      <a16:colId xmlns:a16="http://schemas.microsoft.com/office/drawing/2014/main" val="20004"/>
                    </a:ext>
                  </a:extLst>
                </a:gridCol>
                <a:gridCol w="974725">
                  <a:extLst>
                    <a:ext uri="{9D8B030D-6E8A-4147-A177-3AD203B41FA5}">
                      <a16:colId xmlns:a16="http://schemas.microsoft.com/office/drawing/2014/main" val="20005"/>
                    </a:ext>
                  </a:extLst>
                </a:gridCol>
                <a:gridCol w="974725">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gridCol w="974725">
                  <a:extLst>
                    <a:ext uri="{9D8B030D-6E8A-4147-A177-3AD203B41FA5}">
                      <a16:colId xmlns:a16="http://schemas.microsoft.com/office/drawing/2014/main" val="20008"/>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Code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 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65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0=(e:)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2=(u:)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255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222" name="Line 214"/>
          <p:cNvSpPr>
            <a:spLocks noChangeShapeType="1"/>
          </p:cNvSpPr>
          <p:nvPr/>
        </p:nvSpPr>
        <p:spPr bwMode="auto">
          <a:xfrm>
            <a:off x="2436813" y="4038600"/>
            <a:ext cx="5943600"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3" name="Text Box 215"/>
          <p:cNvSpPr txBox="1">
            <a:spLocks noChangeArrowheads="1"/>
          </p:cNvSpPr>
          <p:nvPr/>
        </p:nvSpPr>
        <p:spPr bwMode="auto">
          <a:xfrm>
            <a:off x="836613" y="3810001"/>
            <a:ext cx="1480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transmitter</a:t>
            </a:r>
          </a:p>
        </p:txBody>
      </p:sp>
      <p:sp>
        <p:nvSpPr>
          <p:cNvPr id="6224" name="Text Box 216"/>
          <p:cNvSpPr txBox="1">
            <a:spLocks noChangeArrowheads="1"/>
          </p:cNvSpPr>
          <p:nvPr/>
        </p:nvSpPr>
        <p:spPr bwMode="auto">
          <a:xfrm>
            <a:off x="8380413" y="3733800"/>
            <a:ext cx="1112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receiver</a:t>
            </a:r>
          </a:p>
        </p:txBody>
      </p:sp>
      <p:sp>
        <p:nvSpPr>
          <p:cNvPr id="6225" name="Text Box 217"/>
          <p:cNvSpPr txBox="1">
            <a:spLocks noChangeArrowheads="1"/>
          </p:cNvSpPr>
          <p:nvPr/>
        </p:nvSpPr>
        <p:spPr bwMode="auto">
          <a:xfrm>
            <a:off x="2132013" y="3581402"/>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One segment (512 samples ) compressed into 1 byte</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31779A4E-54E1-4481-AE39-FA317804C6AE}" type="slidenum">
              <a:rPr lang="en-US" altLang="en-US" smtClean="0"/>
              <a:pPr>
                <a:defRPr/>
              </a:pPr>
              <a:t>122</a:t>
            </a:fld>
            <a:endParaRPr lang="en-US"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lIns="92075" tIns="46038" rIns="92075" bIns="46038" rtlCol="0">
            <a:normAutofit fontScale="90000"/>
          </a:bodyPr>
          <a:lstStyle/>
          <a:p>
            <a:pPr defTabSz="742676" eaLnBrk="1" fontAlgn="auto" hangingPunct="1">
              <a:spcAft>
                <a:spcPts val="0"/>
              </a:spcAft>
              <a:defRPr/>
            </a:pPr>
            <a:r>
              <a:rPr lang="en-US" altLang="zh-TW" sz="3574"/>
              <a:t>VQ techniques, M code-book vectors from L training vectors</a:t>
            </a:r>
          </a:p>
        </p:txBody>
      </p:sp>
      <p:sp>
        <p:nvSpPr>
          <p:cNvPr id="7171" name="Rectangle 3"/>
          <p:cNvSpPr>
            <a:spLocks noGrp="1" noChangeArrowheads="1"/>
          </p:cNvSpPr>
          <p:nvPr>
            <p:ph idx="1"/>
          </p:nvPr>
        </p:nvSpPr>
        <p:spPr/>
        <p:txBody>
          <a:bodyPr lIns="92075" tIns="46038" rIns="92075" bIns="46038">
            <a:normAutofit fontScale="92500" lnSpcReduction="20000"/>
          </a:bodyPr>
          <a:lstStyle/>
          <a:p>
            <a:pPr eaLnBrk="1" hangingPunct="1"/>
            <a:r>
              <a:rPr lang="en-US" altLang="zh-TW" dirty="0"/>
              <a:t>Method 1: </a:t>
            </a:r>
            <a:r>
              <a:rPr lang="en-US" altLang="zh-TW" u="sng" dirty="0"/>
              <a:t>standard K-means </a:t>
            </a:r>
            <a:r>
              <a:rPr lang="en-US" altLang="zh-TW" dirty="0"/>
              <a:t>clustering algorithm(slower, more accurate)</a:t>
            </a:r>
          </a:p>
          <a:p>
            <a:pPr lvl="1" eaLnBrk="1" hangingPunct="1"/>
            <a:r>
              <a:rPr lang="en-US" altLang="zh-TW" dirty="0"/>
              <a:t>Arbitrarily choose M vectors</a:t>
            </a:r>
          </a:p>
          <a:p>
            <a:pPr lvl="1" eaLnBrk="1" hangingPunct="1"/>
            <a:r>
              <a:rPr lang="en-US" altLang="zh-TW" dirty="0"/>
              <a:t>Nearest Neighbor search</a:t>
            </a:r>
          </a:p>
          <a:p>
            <a:pPr lvl="1" eaLnBrk="1" hangingPunct="1"/>
            <a:r>
              <a:rPr lang="en-US" altLang="zh-TW" dirty="0"/>
              <a:t>Centroid update and reassignment, back to above statement until error is minimum.</a:t>
            </a:r>
          </a:p>
          <a:p>
            <a:pPr eaLnBrk="1" hangingPunct="1"/>
            <a:r>
              <a:rPr lang="en-US" altLang="zh-TW" dirty="0"/>
              <a:t>Method 2: </a:t>
            </a:r>
            <a:r>
              <a:rPr lang="en-US" altLang="zh-TW" u="sng" dirty="0"/>
              <a:t>Binary split K-means </a:t>
            </a:r>
            <a:r>
              <a:rPr lang="en-US" altLang="zh-TW" dirty="0"/>
              <a:t>(faster) clustering algorithm, this method is more efficient.</a:t>
            </a:r>
          </a:p>
          <a:p>
            <a:pPr eaLnBrk="1" hangingPunct="1"/>
            <a:r>
              <a:rPr lang="en-US" altLang="zh-TW" dirty="0"/>
              <a:t>Video Demo:</a:t>
            </a:r>
          </a:p>
          <a:p>
            <a:pPr eaLnBrk="1" hangingPunct="1"/>
            <a:r>
              <a:rPr lang="en-US" altLang="zh-TW" sz="2000" dirty="0">
                <a:hlinkClick r:id="rId2"/>
              </a:rPr>
              <a:t>https://www.youtube.com/watch?v=BVFG7fd1H30</a:t>
            </a:r>
            <a:endParaRPr lang="en-US" altLang="zh-TW" sz="2000" dirty="0"/>
          </a:p>
          <a:p>
            <a:pPr eaLnBrk="1" hangingPunct="1"/>
            <a:r>
              <a:rPr lang="en-US" altLang="zh-TW" sz="2000" dirty="0" err="1"/>
              <a:t>Matlab</a:t>
            </a:r>
            <a:r>
              <a:rPr lang="en-US" altLang="zh-TW" sz="2000" dirty="0"/>
              <a:t> Demo</a:t>
            </a:r>
          </a:p>
          <a:p>
            <a:pPr lvl="1"/>
            <a:r>
              <a:rPr lang="en-US" altLang="zh-TW" sz="1600">
                <a:hlinkClick r:id="rId3"/>
              </a:rPr>
              <a:t>http://www.mathworks.com/matlabcentral/fileexchange/16762-k-means-algorithm-demo</a:t>
            </a:r>
            <a:endParaRPr lang="en-US" altLang="zh-TW" sz="1600"/>
          </a:p>
          <a:p>
            <a:endParaRPr lang="en-US" altLang="zh-TW" sz="2000" dirty="0"/>
          </a:p>
          <a:p>
            <a:pPr eaLnBrk="1" hangingPunct="1"/>
            <a:endParaRPr lang="en-US" altLang="zh-TW" dirty="0"/>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123</a:t>
            </a:fld>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5612" y="152400"/>
            <a:ext cx="8912225" cy="1143000"/>
          </a:xfrm>
        </p:spPr>
        <p:txBody>
          <a:bodyPr rtlCol="0">
            <a:normAutofit fontScale="90000"/>
          </a:bodyPr>
          <a:lstStyle/>
          <a:p>
            <a:pPr defTabSz="742676" eaLnBrk="1" fontAlgn="auto" hangingPunct="1">
              <a:spcAft>
                <a:spcPts val="0"/>
              </a:spcAft>
              <a:defRPr/>
            </a:pPr>
            <a:r>
              <a:rPr lang="en-US" altLang="zh-TW" sz="3574" dirty="0"/>
              <a:t>Method 1: </a:t>
            </a:r>
            <a:r>
              <a:rPr lang="en-US" altLang="en-US" sz="3574" u="sng" dirty="0"/>
              <a:t>Standard K-means</a:t>
            </a:r>
            <a:br>
              <a:rPr lang="en-US" altLang="en-US" sz="3574" u="sng" dirty="0"/>
            </a:br>
            <a:r>
              <a:rPr lang="en-US" altLang="en-US" sz="3574" u="sng" dirty="0"/>
              <a:t>(K-means is considered as an unsupervised machine learning method)</a:t>
            </a:r>
          </a:p>
        </p:txBody>
      </p:sp>
      <p:sp>
        <p:nvSpPr>
          <p:cNvPr id="9219" name="Content Placeholder 2"/>
          <p:cNvSpPr>
            <a:spLocks noGrp="1"/>
          </p:cNvSpPr>
          <p:nvPr>
            <p:ph idx="1"/>
          </p:nvPr>
        </p:nvSpPr>
        <p:spPr>
          <a:xfrm>
            <a:off x="412752" y="1584325"/>
            <a:ext cx="8912225" cy="4525963"/>
          </a:xfrm>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a:t>Example: the goal is to partition these sample data into 3 clusters (groups).</a:t>
            </a:r>
          </a:p>
        </p:txBody>
      </p:sp>
      <p:grpSp>
        <p:nvGrpSpPr>
          <p:cNvPr id="8198" name="Group 15"/>
          <p:cNvGrpSpPr>
            <a:grpSpLocks/>
          </p:cNvGrpSpPr>
          <p:nvPr/>
        </p:nvGrpSpPr>
        <p:grpSpPr bwMode="auto">
          <a:xfrm>
            <a:off x="3011488" y="3124200"/>
            <a:ext cx="3632200" cy="2590800"/>
            <a:chOff x="2057400" y="2438400"/>
            <a:chExt cx="3352800" cy="2590800"/>
          </a:xfrm>
        </p:grpSpPr>
        <p:sp>
          <p:nvSpPr>
            <p:cNvPr id="4" name="Oval 3"/>
            <p:cNvSpPr/>
            <p:nvPr/>
          </p:nvSpPr>
          <p:spPr>
            <a:xfrm>
              <a:off x="22860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5" name="Oval 4"/>
            <p:cNvSpPr/>
            <p:nvPr/>
          </p:nvSpPr>
          <p:spPr>
            <a:xfrm>
              <a:off x="2057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6" name="Oval 5"/>
            <p:cNvSpPr/>
            <p:nvPr/>
          </p:nvSpPr>
          <p:spPr>
            <a:xfrm>
              <a:off x="2438400" y="3810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7" name="Oval 6"/>
            <p:cNvSpPr/>
            <p:nvPr/>
          </p:nvSpPr>
          <p:spPr>
            <a:xfrm>
              <a:off x="27813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8" name="Oval 7"/>
            <p:cNvSpPr/>
            <p:nvPr/>
          </p:nvSpPr>
          <p:spPr>
            <a:xfrm>
              <a:off x="3962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9" name="Oval 8"/>
            <p:cNvSpPr/>
            <p:nvPr/>
          </p:nvSpPr>
          <p:spPr>
            <a:xfrm>
              <a:off x="4800600" y="2628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0" name="Oval 9"/>
            <p:cNvSpPr/>
            <p:nvPr/>
          </p:nvSpPr>
          <p:spPr>
            <a:xfrm>
              <a:off x="4768362" y="42640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1" name="Oval 10"/>
            <p:cNvSpPr/>
            <p:nvPr/>
          </p:nvSpPr>
          <p:spPr>
            <a:xfrm>
              <a:off x="5334000" y="43291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2" name="Oval 11"/>
            <p:cNvSpPr/>
            <p:nvPr/>
          </p:nvSpPr>
          <p:spPr>
            <a:xfrm>
              <a:off x="5023338" y="3263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3" name="Oval 12"/>
            <p:cNvSpPr/>
            <p:nvPr/>
          </p:nvSpPr>
          <p:spPr>
            <a:xfrm>
              <a:off x="4495800" y="2590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4" name="Oval 13"/>
            <p:cNvSpPr/>
            <p:nvPr/>
          </p:nvSpPr>
          <p:spPr>
            <a:xfrm>
              <a:off x="4577862" y="478948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5" name="Oval 14"/>
            <p:cNvSpPr/>
            <p:nvPr/>
          </p:nvSpPr>
          <p:spPr>
            <a:xfrm>
              <a:off x="3733800" y="45799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grpSp>
      <p:sp>
        <p:nvSpPr>
          <p:cNvPr id="17" name="Rectangle 16"/>
          <p:cNvSpPr/>
          <p:nvPr/>
        </p:nvSpPr>
        <p:spPr>
          <a:xfrm>
            <a:off x="2722564" y="2895600"/>
            <a:ext cx="470535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124</a:t>
            </a:fld>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382588"/>
            <a:ext cx="8540750" cy="1325562"/>
          </a:xfrm>
        </p:spPr>
        <p:txBody>
          <a:bodyPr rtlCol="0">
            <a:normAutofit/>
          </a:bodyPr>
          <a:lstStyle/>
          <a:p>
            <a:pPr defTabSz="742676" eaLnBrk="1" fontAlgn="auto" hangingPunct="1">
              <a:spcAft>
                <a:spcPts val="0"/>
              </a:spcAft>
              <a:defRPr/>
            </a:pPr>
            <a:r>
              <a:rPr lang="en-US" sz="3574" dirty="0"/>
              <a:t> </a:t>
            </a:r>
          </a:p>
        </p:txBody>
      </p:sp>
      <p:sp>
        <p:nvSpPr>
          <p:cNvPr id="3" name="Content Placeholder 2"/>
          <p:cNvSpPr>
            <a:spLocks noGrp="1"/>
          </p:cNvSpPr>
          <p:nvPr>
            <p:ph idx="1"/>
          </p:nvPr>
        </p:nvSpPr>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sz="2274" dirty="0"/>
              <a:t> </a:t>
            </a:r>
          </a:p>
        </p:txBody>
      </p:sp>
      <p:graphicFrame>
        <p:nvGraphicFramePr>
          <p:cNvPr id="9222" name="Object 6"/>
          <p:cNvGraphicFramePr>
            <a:graphicFrameLocks noChangeAspect="1"/>
          </p:cNvGraphicFramePr>
          <p:nvPr/>
        </p:nvGraphicFramePr>
        <p:xfrm>
          <a:off x="965200" y="898525"/>
          <a:ext cx="5805488" cy="5175250"/>
        </p:xfrm>
        <a:graphic>
          <a:graphicData uri="http://schemas.openxmlformats.org/presentationml/2006/ole">
            <mc:AlternateContent xmlns:mc="http://schemas.openxmlformats.org/markup-compatibility/2006">
              <mc:Choice xmlns:v="urn:schemas-microsoft-com:vml" Requires="v">
                <p:oleObj name="Equation" r:id="rId2" imgW="4101840" imgH="3657600" progId="Equation.3">
                  <p:embed/>
                </p:oleObj>
              </mc:Choice>
              <mc:Fallback>
                <p:oleObj name="Equation" r:id="rId2" imgW="4101840" imgH="3657600" progId="Equation.3">
                  <p:embed/>
                  <p:pic>
                    <p:nvPicPr>
                      <p:cNvPr id="9222" name="Object 6"/>
                      <p:cNvPicPr>
                        <a:picLocks noChangeAspect="1" noChangeArrowheads="1"/>
                      </p:cNvPicPr>
                      <p:nvPr/>
                    </p:nvPicPr>
                    <p:blipFill>
                      <a:blip r:embed="rId3"/>
                      <a:srcRect/>
                      <a:stretch>
                        <a:fillRect/>
                      </a:stretch>
                    </p:blipFill>
                    <p:spPr bwMode="auto">
                      <a:xfrm>
                        <a:off x="965200" y="898525"/>
                        <a:ext cx="5805488"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txBox="1">
            <a:spLocks/>
          </p:cNvSpPr>
          <p:nvPr/>
        </p:nvSpPr>
        <p:spPr>
          <a:xfrm>
            <a:off x="455614" y="2"/>
            <a:ext cx="8540750" cy="1325563"/>
          </a:xfrm>
          <a:prstGeom prst="rect">
            <a:avLst/>
          </a:prstGeom>
        </p:spPr>
        <p:txBody>
          <a:bodyPr anchor="ctr">
            <a:normAutofit/>
          </a:bodyPr>
          <a:lstStyle>
            <a:lvl1pPr algn="l" defTabSz="742676" rtl="0" eaLnBrk="1" latinLnBrk="0" hangingPunct="1">
              <a:lnSpc>
                <a:spcPct val="90000"/>
              </a:lnSpc>
              <a:spcBef>
                <a:spcPct val="0"/>
              </a:spcBef>
              <a:buNone/>
              <a:defRPr sz="3574" kern="1200">
                <a:solidFill>
                  <a:schemeClr val="tx1"/>
                </a:solidFill>
                <a:latin typeface="+mj-lt"/>
                <a:ea typeface="+mj-ea"/>
                <a:cs typeface="+mj-cs"/>
              </a:defRPr>
            </a:lvl1pPr>
          </a:lstStyle>
          <a:p>
            <a:pPr fontAlgn="auto">
              <a:spcAft>
                <a:spcPts val="0"/>
              </a:spcAft>
              <a:defRPr/>
            </a:pPr>
            <a:r>
              <a:rPr lang="en-US" dirty="0"/>
              <a:t>The Standard K-means algorithm </a:t>
            </a:r>
          </a:p>
        </p:txBody>
      </p:sp>
      <p:sp>
        <p:nvSpPr>
          <p:cNvPr id="5" name="Footer Placeholder 4"/>
          <p:cNvSpPr>
            <a:spLocks noGrp="1"/>
          </p:cNvSpPr>
          <p:nvPr>
            <p:ph type="ftr" sz="quarter" idx="11"/>
          </p:nvPr>
        </p:nvSpPr>
        <p:spPr/>
        <p:txBody>
          <a:bodyPr/>
          <a:lstStyle/>
          <a:p>
            <a:pPr>
              <a:defRPr/>
            </a:pPr>
            <a:r>
              <a:rPr lang="en-US" altLang="zh-CN"/>
              <a:t>Audio signal processing, v250428a</a:t>
            </a:r>
          </a:p>
        </p:txBody>
      </p:sp>
      <p:sp>
        <p:nvSpPr>
          <p:cNvPr id="6" name="Slide Number Placeholder 5"/>
          <p:cNvSpPr>
            <a:spLocks noGrp="1"/>
          </p:cNvSpPr>
          <p:nvPr>
            <p:ph type="sldNum" sz="quarter" idx="12"/>
          </p:nvPr>
        </p:nvSpPr>
        <p:spPr/>
        <p:txBody>
          <a:bodyPr/>
          <a:lstStyle/>
          <a:p>
            <a:pPr>
              <a:defRPr/>
            </a:pPr>
            <a:fld id="{CBBCA178-8D29-4316-B0A3-BED3701D2EC8}" type="slidenum">
              <a:rPr lang="en-US" altLang="en-US" smtClean="0"/>
              <a:pPr>
                <a:defRPr/>
              </a:pPr>
              <a:t>125</a:t>
            </a:fld>
            <a:endParaRPr lang="en-US"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1" y="0"/>
            <a:ext cx="8912225" cy="1143000"/>
          </a:xfrm>
        </p:spPr>
        <p:txBody>
          <a:bodyPr rtlCol="0">
            <a:normAutofit fontScale="90000"/>
          </a:bodyPr>
          <a:lstStyle/>
          <a:p>
            <a:pPr defTabSz="742676" eaLnBrk="1" fontAlgn="auto" hangingPunct="1">
              <a:spcAft>
                <a:spcPts val="0"/>
              </a:spcAft>
              <a:defRPr/>
            </a:pPr>
            <a:r>
              <a:rPr lang="en-US" altLang="zh-TW" sz="3574" dirty="0"/>
              <a:t>Method 1: </a:t>
            </a:r>
            <a:r>
              <a:rPr lang="en-US" altLang="en-US" sz="3574" dirty="0"/>
              <a:t>Standard K-means example for 3 clusters</a:t>
            </a:r>
          </a:p>
        </p:txBody>
      </p:sp>
      <p:sp>
        <p:nvSpPr>
          <p:cNvPr id="10243" name="Content Placeholder 2"/>
          <p:cNvSpPr>
            <a:spLocks noGrp="1"/>
          </p:cNvSpPr>
          <p:nvPr>
            <p:ph idx="1"/>
          </p:nvPr>
        </p:nvSpPr>
        <p:spPr>
          <a:xfrm>
            <a:off x="150812" y="914400"/>
            <a:ext cx="8912225" cy="4525962"/>
          </a:xfrm>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b="1" u="sng" dirty="0"/>
              <a:t>Step1</a:t>
            </a:r>
            <a:r>
              <a:rPr lang="en-US" altLang="en-US" sz="2274" dirty="0"/>
              <a:t>: Randomly select 3 samples among the candidates as centroids. Each centroid represents  a cluster (a group): see     in the diagram.</a:t>
            </a:r>
          </a:p>
          <a:p>
            <a:pPr marL="185669" indent="-185669" defTabSz="742676" eaLnBrk="1" fontAlgn="auto" hangingPunct="1">
              <a:spcBef>
                <a:spcPts val="812"/>
              </a:spcBef>
              <a:spcAft>
                <a:spcPts val="0"/>
              </a:spcAft>
              <a:buFont typeface="Arial" panose="020B0604020202020204" pitchFamily="34" charset="0"/>
              <a:buChar char="•"/>
              <a:defRPr/>
            </a:pPr>
            <a:r>
              <a:rPr lang="en-US" altLang="en-US" sz="2274" b="1" u="sng" dirty="0"/>
              <a:t>Step2</a:t>
            </a:r>
            <a:r>
              <a:rPr lang="en-US" altLang="en-US" sz="2274" dirty="0"/>
              <a:t>: For each sample, find the nearest centroid and that sample becomes a member of that cluster.</a:t>
            </a:r>
          </a:p>
        </p:txBody>
      </p:sp>
      <p:grpSp>
        <p:nvGrpSpPr>
          <p:cNvPr id="10246" name="Group 15"/>
          <p:cNvGrpSpPr>
            <a:grpSpLocks/>
          </p:cNvGrpSpPr>
          <p:nvPr/>
        </p:nvGrpSpPr>
        <p:grpSpPr bwMode="auto">
          <a:xfrm>
            <a:off x="4575176" y="3624263"/>
            <a:ext cx="3630613" cy="2590800"/>
            <a:chOff x="2057400" y="2438400"/>
            <a:chExt cx="3352800" cy="2590800"/>
          </a:xfrm>
        </p:grpSpPr>
        <p:sp>
          <p:nvSpPr>
            <p:cNvPr id="4" name="Oval 3"/>
            <p:cNvSpPr/>
            <p:nvPr/>
          </p:nvSpPr>
          <p:spPr>
            <a:xfrm>
              <a:off x="2286100" y="24384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5" name="Oval 4"/>
            <p:cNvSpPr/>
            <p:nvPr/>
          </p:nvSpPr>
          <p:spPr>
            <a:xfrm>
              <a:off x="2057400" y="31242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6" name="Oval 5"/>
            <p:cNvSpPr/>
            <p:nvPr/>
          </p:nvSpPr>
          <p:spPr>
            <a:xfrm>
              <a:off x="2438567" y="38100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7" name="Oval 6"/>
            <p:cNvSpPr/>
            <p:nvPr/>
          </p:nvSpPr>
          <p:spPr>
            <a:xfrm>
              <a:off x="2781616" y="3352800"/>
              <a:ext cx="76233"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8" name="Oval 7"/>
            <p:cNvSpPr/>
            <p:nvPr/>
          </p:nvSpPr>
          <p:spPr>
            <a:xfrm>
              <a:off x="3961767" y="49530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9" name="Oval 8"/>
            <p:cNvSpPr/>
            <p:nvPr/>
          </p:nvSpPr>
          <p:spPr>
            <a:xfrm>
              <a:off x="4800334" y="26289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0" name="Oval 9"/>
            <p:cNvSpPr/>
            <p:nvPr/>
          </p:nvSpPr>
          <p:spPr>
            <a:xfrm>
              <a:off x="4768081" y="4264025"/>
              <a:ext cx="76233"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1" name="Oval 10"/>
            <p:cNvSpPr/>
            <p:nvPr/>
          </p:nvSpPr>
          <p:spPr>
            <a:xfrm>
              <a:off x="5333967" y="4329112"/>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2" name="Oval 11"/>
            <p:cNvSpPr/>
            <p:nvPr/>
          </p:nvSpPr>
          <p:spPr>
            <a:xfrm>
              <a:off x="5023169" y="3263900"/>
              <a:ext cx="76233"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3" name="Oval 12"/>
            <p:cNvSpPr/>
            <p:nvPr/>
          </p:nvSpPr>
          <p:spPr>
            <a:xfrm>
              <a:off x="4495400" y="2590800"/>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4" name="Oval 13"/>
            <p:cNvSpPr/>
            <p:nvPr/>
          </p:nvSpPr>
          <p:spPr>
            <a:xfrm>
              <a:off x="4577498" y="4789487"/>
              <a:ext cx="76233"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15" name="Oval 14"/>
            <p:cNvSpPr/>
            <p:nvPr/>
          </p:nvSpPr>
          <p:spPr>
            <a:xfrm>
              <a:off x="3734533" y="4579937"/>
              <a:ext cx="74768"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grpSp>
      <p:sp>
        <p:nvSpPr>
          <p:cNvPr id="17" name="Rectangle 16"/>
          <p:cNvSpPr/>
          <p:nvPr/>
        </p:nvSpPr>
        <p:spPr>
          <a:xfrm>
            <a:off x="4121151" y="3379788"/>
            <a:ext cx="4703763"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21" name="Freeform 20"/>
          <p:cNvSpPr/>
          <p:nvPr/>
        </p:nvSpPr>
        <p:spPr>
          <a:xfrm>
            <a:off x="4113213" y="3422652"/>
            <a:ext cx="4710112" cy="3076575"/>
          </a:xfrm>
          <a:custGeom>
            <a:avLst/>
            <a:gdLst>
              <a:gd name="connsiteX0" fmla="*/ 1765190 w 4349364"/>
              <a:gd name="connsiteY0" fmla="*/ 0 h 3077154"/>
              <a:gd name="connsiteX1" fmla="*/ 2250220 w 4349364"/>
              <a:gd name="connsiteY1" fmla="*/ 1383527 h 3077154"/>
              <a:gd name="connsiteX2" fmla="*/ 4349364 w 4349364"/>
              <a:gd name="connsiteY2" fmla="*/ 1606163 h 3077154"/>
              <a:gd name="connsiteX3" fmla="*/ 2250220 w 4349364"/>
              <a:gd name="connsiteY3" fmla="*/ 1391478 h 3077154"/>
              <a:gd name="connsiteX4" fmla="*/ 0 w 4349364"/>
              <a:gd name="connsiteY4" fmla="*/ 3077154 h 307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364" h="3077154">
                <a:moveTo>
                  <a:pt x="1765190" y="0"/>
                </a:moveTo>
                <a:lnTo>
                  <a:pt x="2250220" y="1383527"/>
                </a:lnTo>
                <a:lnTo>
                  <a:pt x="4349364" y="1606163"/>
                </a:lnTo>
                <a:lnTo>
                  <a:pt x="2250220" y="1391478"/>
                </a:lnTo>
                <a:lnTo>
                  <a:pt x="0" y="30771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9" name="TextBox 21"/>
          <p:cNvSpPr txBox="1">
            <a:spLocks noChangeArrowheads="1"/>
          </p:cNvSpPr>
          <p:nvPr/>
        </p:nvSpPr>
        <p:spPr bwMode="auto">
          <a:xfrm>
            <a:off x="660399" y="4275139"/>
            <a:ext cx="2444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After step2, three </a:t>
            </a:r>
          </a:p>
          <a:p>
            <a:r>
              <a:rPr lang="en-US" altLang="en-US"/>
              <a:t>clusters are formed</a:t>
            </a:r>
          </a:p>
        </p:txBody>
      </p:sp>
      <p:sp>
        <p:nvSpPr>
          <p:cNvPr id="10250" name="TextBox 22"/>
          <p:cNvSpPr txBox="1">
            <a:spLocks noChangeArrowheads="1"/>
          </p:cNvSpPr>
          <p:nvPr/>
        </p:nvSpPr>
        <p:spPr bwMode="auto">
          <a:xfrm>
            <a:off x="762001" y="5340350"/>
            <a:ext cx="2062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 randomly selected </a:t>
            </a:r>
          </a:p>
          <a:p>
            <a:r>
              <a:rPr lang="en-US" altLang="en-US"/>
              <a:t>as centroid at the beginning</a:t>
            </a:r>
          </a:p>
        </p:txBody>
      </p:sp>
      <p:sp>
        <p:nvSpPr>
          <p:cNvPr id="24" name="Oval 23"/>
          <p:cNvSpPr/>
          <p:nvPr/>
        </p:nvSpPr>
        <p:spPr>
          <a:xfrm>
            <a:off x="676275" y="5468938"/>
            <a:ext cx="66675" cy="8255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126</a:t>
            </a:fld>
            <a:endParaRPr lang="en-US" altLang="en-US"/>
          </a:p>
        </p:txBody>
      </p:sp>
      <p:sp>
        <p:nvSpPr>
          <p:cNvPr id="16" name="Oval 15">
            <a:extLst>
              <a:ext uri="{FF2B5EF4-FFF2-40B4-BE49-F238E27FC236}">
                <a16:creationId xmlns:a16="http://schemas.microsoft.com/office/drawing/2014/main" id="{36A94448-696C-6AC2-3E79-8508CC5125FE}"/>
              </a:ext>
            </a:extLst>
          </p:cNvPr>
          <p:cNvSpPr/>
          <p:nvPr/>
        </p:nvSpPr>
        <p:spPr>
          <a:xfrm>
            <a:off x="6246812" y="1447800"/>
            <a:ext cx="66675" cy="8255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cxnSp>
        <p:nvCxnSpPr>
          <p:cNvPr id="19" name="Straight Arrow Connector 18">
            <a:extLst>
              <a:ext uri="{FF2B5EF4-FFF2-40B4-BE49-F238E27FC236}">
                <a16:creationId xmlns:a16="http://schemas.microsoft.com/office/drawing/2014/main" id="{B5C47FB1-153E-3952-BD48-8D15F5189C64}"/>
              </a:ext>
            </a:extLst>
          </p:cNvPr>
          <p:cNvCxnSpPr>
            <a:endCxn id="7" idx="4"/>
          </p:cNvCxnSpPr>
          <p:nvPr/>
        </p:nvCxnSpPr>
        <p:spPr>
          <a:xfrm flipV="1">
            <a:off x="2284412" y="4614863"/>
            <a:ext cx="3116264" cy="947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D06DBB-0406-9B88-636B-0294733BE2DA}"/>
              </a:ext>
            </a:extLst>
          </p:cNvPr>
          <p:cNvCxnSpPr>
            <a:cxnSpLocks/>
          </p:cNvCxnSpPr>
          <p:nvPr/>
        </p:nvCxnSpPr>
        <p:spPr>
          <a:xfrm flipV="1">
            <a:off x="2436812" y="4495800"/>
            <a:ext cx="52578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2F38069-9D70-EF4B-4679-B6ECBDB6FF58}"/>
              </a:ext>
            </a:extLst>
          </p:cNvPr>
          <p:cNvCxnSpPr>
            <a:cxnSpLocks/>
          </p:cNvCxnSpPr>
          <p:nvPr/>
        </p:nvCxnSpPr>
        <p:spPr>
          <a:xfrm flipV="1">
            <a:off x="2589212" y="5410200"/>
            <a:ext cx="4724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95301" y="0"/>
            <a:ext cx="8912225" cy="1143000"/>
          </a:xfrm>
        </p:spPr>
        <p:txBody>
          <a:bodyPr rtlCol="0">
            <a:normAutofit/>
          </a:bodyPr>
          <a:lstStyle/>
          <a:p>
            <a:pPr defTabSz="742676" eaLnBrk="1" fontAlgn="auto" hangingPunct="1">
              <a:spcAft>
                <a:spcPts val="0"/>
              </a:spcAft>
              <a:defRPr/>
            </a:pPr>
            <a:r>
              <a:rPr lang="en-US" altLang="zh-TW" sz="3574" dirty="0"/>
              <a:t>Method 1: </a:t>
            </a:r>
            <a:r>
              <a:rPr lang="en-US" altLang="en-US" sz="3574" dirty="0"/>
              <a:t>Standard K-means</a:t>
            </a:r>
          </a:p>
        </p:txBody>
      </p:sp>
      <p:sp>
        <p:nvSpPr>
          <p:cNvPr id="11267" name="Content Placeholder 2"/>
          <p:cNvSpPr>
            <a:spLocks noGrp="1"/>
          </p:cNvSpPr>
          <p:nvPr>
            <p:ph idx="1"/>
          </p:nvPr>
        </p:nvSpPr>
        <p:spPr>
          <a:xfrm>
            <a:off x="330201" y="938213"/>
            <a:ext cx="8912225" cy="4525962"/>
          </a:xfrm>
        </p:spPr>
        <p:txBody>
          <a:bodyPr/>
          <a:lstStyle/>
          <a:p>
            <a:pPr eaLnBrk="1" hangingPunct="1"/>
            <a:r>
              <a:rPr lang="en-US" altLang="en-US" sz="2400" b="1" u="sng" dirty="0"/>
              <a:t>Step3</a:t>
            </a:r>
            <a:r>
              <a:rPr lang="en-US" altLang="en-US" sz="2400" dirty="0"/>
              <a:t>: Find the new centroid within a cluster for all clusters.</a:t>
            </a:r>
            <a:r>
              <a:rPr lang="en-US" altLang="en-US" sz="2400" b="1" u="sng" dirty="0"/>
              <a:t> </a:t>
            </a:r>
          </a:p>
          <a:p>
            <a:pPr eaLnBrk="1" hangingPunct="1"/>
            <a:r>
              <a:rPr lang="en-US" altLang="en-US" sz="2400" b="1" u="sng" dirty="0"/>
              <a:t>Step4</a:t>
            </a:r>
            <a:r>
              <a:rPr lang="en-US" altLang="en-US" sz="2400" dirty="0"/>
              <a:t>: Regroup all samples based on the new centroids.</a:t>
            </a:r>
          </a:p>
          <a:p>
            <a:pPr eaLnBrk="1" hangingPunct="1"/>
            <a:r>
              <a:rPr lang="en-US" altLang="en-US" sz="2400" b="1" u="sng" dirty="0"/>
              <a:t>Step5</a:t>
            </a:r>
            <a:r>
              <a:rPr lang="en-US" altLang="en-US" sz="2400" dirty="0"/>
              <a:t>: Repeat step 2-4 until no change of grouping. Each final centroid is the presentative of that cluster. Done!</a:t>
            </a:r>
          </a:p>
          <a:p>
            <a:pPr eaLnBrk="1" hangingPunct="1">
              <a:buFont typeface="Wingdings" pitchFamily="2" charset="2"/>
              <a:buNone/>
            </a:pPr>
            <a:endParaRPr lang="en-US" altLang="en-US" sz="2400" dirty="0"/>
          </a:p>
        </p:txBody>
      </p:sp>
      <p:grpSp>
        <p:nvGrpSpPr>
          <p:cNvPr id="11270" name="Group 29"/>
          <p:cNvGrpSpPr>
            <a:grpSpLocks/>
          </p:cNvGrpSpPr>
          <p:nvPr/>
        </p:nvGrpSpPr>
        <p:grpSpPr bwMode="auto">
          <a:xfrm>
            <a:off x="3414713" y="3589338"/>
            <a:ext cx="3632200" cy="2590800"/>
            <a:chOff x="2057400" y="2438400"/>
            <a:chExt cx="3352800" cy="2590800"/>
          </a:xfrm>
        </p:grpSpPr>
        <p:sp>
          <p:nvSpPr>
            <p:cNvPr id="31" name="Oval 30"/>
            <p:cNvSpPr/>
            <p:nvPr/>
          </p:nvSpPr>
          <p:spPr>
            <a:xfrm>
              <a:off x="2286000" y="24384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2" name="Oval 31"/>
            <p:cNvSpPr/>
            <p:nvPr/>
          </p:nvSpPr>
          <p:spPr>
            <a:xfrm>
              <a:off x="2057400" y="31242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3" name="Oval 32"/>
            <p:cNvSpPr/>
            <p:nvPr/>
          </p:nvSpPr>
          <p:spPr>
            <a:xfrm>
              <a:off x="2438400" y="38100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4" name="Oval 33"/>
            <p:cNvSpPr/>
            <p:nvPr/>
          </p:nvSpPr>
          <p:spPr>
            <a:xfrm>
              <a:off x="2781300" y="3352800"/>
              <a:ext cx="76200"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5" name="Oval 34"/>
            <p:cNvSpPr/>
            <p:nvPr/>
          </p:nvSpPr>
          <p:spPr>
            <a:xfrm>
              <a:off x="3962400" y="49530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6" name="Oval 35"/>
            <p:cNvSpPr/>
            <p:nvPr/>
          </p:nvSpPr>
          <p:spPr>
            <a:xfrm>
              <a:off x="4800600" y="26289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7" name="Oval 36"/>
            <p:cNvSpPr/>
            <p:nvPr/>
          </p:nvSpPr>
          <p:spPr>
            <a:xfrm>
              <a:off x="4768362" y="4264025"/>
              <a:ext cx="76200"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8" name="Oval 37"/>
            <p:cNvSpPr/>
            <p:nvPr/>
          </p:nvSpPr>
          <p:spPr>
            <a:xfrm>
              <a:off x="5334000" y="4329112"/>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39" name="Oval 38"/>
            <p:cNvSpPr/>
            <p:nvPr/>
          </p:nvSpPr>
          <p:spPr>
            <a:xfrm>
              <a:off x="5023338" y="3263900"/>
              <a:ext cx="76200"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0" name="Oval 39"/>
            <p:cNvSpPr/>
            <p:nvPr/>
          </p:nvSpPr>
          <p:spPr>
            <a:xfrm>
              <a:off x="4495800" y="2590800"/>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1" name="Oval 40"/>
            <p:cNvSpPr/>
            <p:nvPr/>
          </p:nvSpPr>
          <p:spPr>
            <a:xfrm>
              <a:off x="4577862" y="4789487"/>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2" name="Oval 41"/>
            <p:cNvSpPr/>
            <p:nvPr/>
          </p:nvSpPr>
          <p:spPr>
            <a:xfrm>
              <a:off x="3733800" y="4579937"/>
              <a:ext cx="76200" cy="7620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grpSp>
      <p:sp>
        <p:nvSpPr>
          <p:cNvPr id="43" name="Rectangle 42"/>
          <p:cNvSpPr/>
          <p:nvPr/>
        </p:nvSpPr>
        <p:spPr>
          <a:xfrm>
            <a:off x="2962276" y="3344863"/>
            <a:ext cx="4703763"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6" name="Rectangle 45"/>
          <p:cNvSpPr/>
          <p:nvPr/>
        </p:nvSpPr>
        <p:spPr>
          <a:xfrm>
            <a:off x="3564328" y="4244181"/>
            <a:ext cx="174625" cy="13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7" name="Rectangle 46"/>
          <p:cNvSpPr/>
          <p:nvPr/>
        </p:nvSpPr>
        <p:spPr>
          <a:xfrm>
            <a:off x="6154115" y="3762653"/>
            <a:ext cx="174625" cy="13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48" name="Rectangle 47"/>
          <p:cNvSpPr/>
          <p:nvPr/>
        </p:nvSpPr>
        <p:spPr>
          <a:xfrm>
            <a:off x="6027738" y="5654677"/>
            <a:ext cx="174625" cy="138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cxnSp>
        <p:nvCxnSpPr>
          <p:cNvPr id="51" name="Straight Arrow Connector 50"/>
          <p:cNvCxnSpPr/>
          <p:nvPr/>
        </p:nvCxnSpPr>
        <p:spPr>
          <a:xfrm flipH="1" flipV="1">
            <a:off x="4049714" y="4351338"/>
            <a:ext cx="149225" cy="10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6" name="TextBox 58"/>
          <p:cNvSpPr txBox="1">
            <a:spLocks noChangeArrowheads="1"/>
          </p:cNvSpPr>
          <p:nvPr/>
        </p:nvSpPr>
        <p:spPr bwMode="auto">
          <a:xfrm>
            <a:off x="990600" y="3794126"/>
            <a:ext cx="18966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=New centroid</a:t>
            </a:r>
          </a:p>
          <a:p>
            <a:r>
              <a:rPr lang="en-US" altLang="en-US"/>
              <a:t>=Old centroid</a:t>
            </a:r>
          </a:p>
        </p:txBody>
      </p:sp>
      <p:sp>
        <p:nvSpPr>
          <p:cNvPr id="60" name="Rectangle 59"/>
          <p:cNvSpPr/>
          <p:nvPr/>
        </p:nvSpPr>
        <p:spPr>
          <a:xfrm>
            <a:off x="903288" y="3910013"/>
            <a:ext cx="174625" cy="13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61" name="Oval 60"/>
          <p:cNvSpPr/>
          <p:nvPr/>
        </p:nvSpPr>
        <p:spPr>
          <a:xfrm>
            <a:off x="941388" y="4213225"/>
            <a:ext cx="82550" cy="76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新細明體" pitchFamily="18" charset="-120"/>
            </a:endParaRPr>
          </a:p>
        </p:txBody>
      </p:sp>
      <p:sp>
        <p:nvSpPr>
          <p:cNvPr id="62" name="Freeform 61"/>
          <p:cNvSpPr/>
          <p:nvPr/>
        </p:nvSpPr>
        <p:spPr>
          <a:xfrm>
            <a:off x="2954338" y="3387727"/>
            <a:ext cx="4710112" cy="3076575"/>
          </a:xfrm>
          <a:custGeom>
            <a:avLst/>
            <a:gdLst>
              <a:gd name="connsiteX0" fmla="*/ 1765190 w 4349364"/>
              <a:gd name="connsiteY0" fmla="*/ 0 h 3077154"/>
              <a:gd name="connsiteX1" fmla="*/ 2250220 w 4349364"/>
              <a:gd name="connsiteY1" fmla="*/ 1383527 h 3077154"/>
              <a:gd name="connsiteX2" fmla="*/ 4349364 w 4349364"/>
              <a:gd name="connsiteY2" fmla="*/ 1606163 h 3077154"/>
              <a:gd name="connsiteX3" fmla="*/ 2250220 w 4349364"/>
              <a:gd name="connsiteY3" fmla="*/ 1391478 h 3077154"/>
              <a:gd name="connsiteX4" fmla="*/ 0 w 4349364"/>
              <a:gd name="connsiteY4" fmla="*/ 3077154 h 307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364" h="3077154">
                <a:moveTo>
                  <a:pt x="1765190" y="0"/>
                </a:moveTo>
                <a:lnTo>
                  <a:pt x="2250220" y="1383527"/>
                </a:lnTo>
                <a:lnTo>
                  <a:pt x="4349364" y="1606163"/>
                </a:lnTo>
                <a:lnTo>
                  <a:pt x="2250220" y="1391478"/>
                </a:lnTo>
                <a:lnTo>
                  <a:pt x="0" y="30771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Arrow Connector 62"/>
          <p:cNvCxnSpPr/>
          <p:nvPr/>
        </p:nvCxnSpPr>
        <p:spPr>
          <a:xfrm flipH="1" flipV="1">
            <a:off x="6469063" y="4275138"/>
            <a:ext cx="133350" cy="12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265863" y="5516563"/>
            <a:ext cx="80962"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127</a:t>
            </a:fld>
            <a:endParaRPr lang="en-US"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lIns="92075" tIns="46038" rIns="92075" bIns="46038">
            <a:normAutofit fontScale="90000"/>
          </a:bodyPr>
          <a:lstStyle/>
          <a:p>
            <a:pPr eaLnBrk="1" hangingPunct="1">
              <a:defRPr/>
            </a:pPr>
            <a:r>
              <a:rPr lang="en-US" altLang="zh-TW" sz="3600"/>
              <a:t>Method 2(more efficient):Binary split K-means:</a:t>
            </a:r>
            <a:r>
              <a:rPr lang="en-AU" altLang="zh-TW" sz="2500"/>
              <a:t>(assume you use all available samples in building the centroids at all stages of calculations)</a:t>
            </a:r>
            <a:r>
              <a:rPr lang="en-US" altLang="zh-TW" sz="2500"/>
              <a:t> </a:t>
            </a:r>
            <a:br>
              <a:rPr lang="en-US" altLang="zh-TW" sz="2900"/>
            </a:br>
            <a:endParaRPr lang="en-US" altLang="zh-TW" sz="2900"/>
          </a:p>
        </p:txBody>
      </p:sp>
      <p:graphicFrame>
        <p:nvGraphicFramePr>
          <p:cNvPr id="12293" name="Object 3"/>
          <p:cNvGraphicFramePr>
            <a:graphicFrameLocks/>
          </p:cNvGraphicFramePr>
          <p:nvPr/>
        </p:nvGraphicFramePr>
        <p:xfrm>
          <a:off x="771525" y="1901827"/>
          <a:ext cx="6248400" cy="4906963"/>
        </p:xfrm>
        <a:graphic>
          <a:graphicData uri="http://schemas.openxmlformats.org/presentationml/2006/ole">
            <mc:AlternateContent xmlns:mc="http://schemas.openxmlformats.org/markup-compatibility/2006">
              <mc:Choice xmlns:v="urn:schemas-microsoft-com:vml" Requires="v">
                <p:oleObj name="Visio" r:id="rId2" imgW="6124454" imgH="5046710" progId="Visio.Drawing.11">
                  <p:embed/>
                </p:oleObj>
              </mc:Choice>
              <mc:Fallback>
                <p:oleObj name="Visio" r:id="rId2" imgW="6124454" imgH="5046710" progId="Visio.Drawing.11">
                  <p:embed/>
                  <p:pic>
                    <p:nvPicPr>
                      <p:cNvPr id="12293"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901827"/>
                        <a:ext cx="6248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Text Box 7"/>
          <p:cNvSpPr txBox="1">
            <a:spLocks noChangeArrowheads="1"/>
          </p:cNvSpPr>
          <p:nvPr/>
        </p:nvSpPr>
        <p:spPr bwMode="auto">
          <a:xfrm>
            <a:off x="377826" y="1509715"/>
            <a:ext cx="2817813"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spcBef>
                <a:spcPct val="50000"/>
              </a:spcBef>
            </a:pPr>
            <a:r>
              <a:rPr lang="en-US" altLang="zh-TW">
                <a:latin typeface="Times New Roman" pitchFamily="18" charset="0"/>
              </a:rPr>
              <a:t>Split function:</a:t>
            </a:r>
          </a:p>
          <a:p>
            <a:pPr>
              <a:spcBef>
                <a:spcPct val="50000"/>
              </a:spcBef>
            </a:pPr>
            <a:r>
              <a:rPr lang="en-US" altLang="zh-TW">
                <a:latin typeface="Times New Roman" pitchFamily="18" charset="0"/>
              </a:rPr>
              <a:t>new_centroid=</a:t>
            </a:r>
          </a:p>
          <a:p>
            <a:pPr>
              <a:spcBef>
                <a:spcPct val="50000"/>
              </a:spcBef>
            </a:pPr>
            <a:r>
              <a:rPr lang="en-US" altLang="zh-TW">
                <a:latin typeface="Times New Roman" pitchFamily="18" charset="0"/>
              </a:rPr>
              <a:t>old_centriod(1+/-e),</a:t>
            </a:r>
          </a:p>
          <a:p>
            <a:pPr>
              <a:spcBef>
                <a:spcPct val="50000"/>
              </a:spcBef>
            </a:pPr>
            <a:r>
              <a:rPr lang="en-US" altLang="zh-TW">
                <a:latin typeface="Times New Roman" pitchFamily="18" charset="0"/>
              </a:rPr>
              <a:t>for 0.01</a:t>
            </a:r>
            <a:r>
              <a:rPr lang="en-US" altLang="zh-TW">
                <a:latin typeface="Times New Roman" pitchFamily="18" charset="0"/>
                <a:sym typeface="Symbol" pitchFamily="18" charset="2"/>
              </a:rPr>
              <a:t></a:t>
            </a:r>
            <a:r>
              <a:rPr lang="en-US" altLang="zh-TW">
                <a:latin typeface="Times New Roman" pitchFamily="18" charset="0"/>
              </a:rPr>
              <a:t>e </a:t>
            </a:r>
            <a:r>
              <a:rPr lang="en-US" altLang="zh-TW">
                <a:latin typeface="Times New Roman" pitchFamily="18" charset="0"/>
                <a:sym typeface="Symbol" pitchFamily="18" charset="2"/>
              </a:rPr>
              <a:t></a:t>
            </a:r>
            <a:r>
              <a:rPr lang="en-US" altLang="zh-TW">
                <a:latin typeface="Times New Roman" pitchFamily="18" charset="0"/>
              </a:rPr>
              <a:t> 0.05</a:t>
            </a:r>
          </a:p>
          <a:p>
            <a:pPr>
              <a:spcBef>
                <a:spcPct val="50000"/>
              </a:spcBef>
            </a:pPr>
            <a:endParaRPr lang="en-US" altLang="zh-TW" sz="2400">
              <a:latin typeface="Times New Roman" pitchFamily="18" charset="0"/>
            </a:endParaRPr>
          </a:p>
        </p:txBody>
      </p:sp>
      <p:cxnSp>
        <p:nvCxnSpPr>
          <p:cNvPr id="12295" name="Straight Arrow Connector 2"/>
          <p:cNvCxnSpPr>
            <a:cxnSpLocks noChangeShapeType="1"/>
          </p:cNvCxnSpPr>
          <p:nvPr/>
        </p:nvCxnSpPr>
        <p:spPr bwMode="auto">
          <a:xfrm>
            <a:off x="1787525" y="1781175"/>
            <a:ext cx="1030288" cy="10668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6" name="TextBox 4"/>
          <p:cNvSpPr txBox="1">
            <a:spLocks noChangeArrowheads="1"/>
          </p:cNvSpPr>
          <p:nvPr/>
        </p:nvSpPr>
        <p:spPr bwMode="auto">
          <a:xfrm>
            <a:off x="625475" y="3962401"/>
            <a:ext cx="1676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A simplified model of the Binary split K-means VQ algorithm </a:t>
            </a:r>
          </a:p>
        </p:txBody>
      </p:sp>
      <p:sp>
        <p:nvSpPr>
          <p:cNvPr id="12297" name="TextBox 6"/>
          <p:cNvSpPr txBox="1">
            <a:spLocks noChangeArrowheads="1"/>
          </p:cNvSpPr>
          <p:nvPr/>
        </p:nvSpPr>
        <p:spPr bwMode="auto">
          <a:xfrm>
            <a:off x="5789613" y="3225591"/>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buFont typeface="Arial" charset="0"/>
              <a:buChar char="•"/>
            </a:pPr>
            <a:r>
              <a:rPr lang="en-US" altLang="en-US"/>
              <a:t>m is the counter of how many clusters are current using.</a:t>
            </a:r>
          </a:p>
          <a:p>
            <a:pPr>
              <a:buFont typeface="Arial" charset="0"/>
              <a:buChar char="•"/>
            </a:pPr>
            <a:r>
              <a:rPr lang="en-US" altLang="en-US"/>
              <a:t>M is the number of clusters you want</a:t>
            </a:r>
          </a:p>
        </p:txBody>
      </p:sp>
      <p:sp>
        <p:nvSpPr>
          <p:cNvPr id="3" name="TextBox 2"/>
          <p:cNvSpPr txBox="1"/>
          <p:nvPr/>
        </p:nvSpPr>
        <p:spPr>
          <a:xfrm>
            <a:off x="7808913" y="1509715"/>
            <a:ext cx="1475084" cy="1477328"/>
          </a:xfrm>
          <a:prstGeom prst="rect">
            <a:avLst/>
          </a:prstGeom>
          <a:noFill/>
        </p:spPr>
        <p:txBody>
          <a:bodyPr wrap="none" rtlCol="0">
            <a:spAutoFit/>
          </a:bodyPr>
          <a:lstStyle/>
          <a:p>
            <a:r>
              <a:rPr lang="en-US" dirty="0"/>
              <a:t>1 centroid</a:t>
            </a:r>
          </a:p>
          <a:p>
            <a:r>
              <a:rPr lang="en-US" dirty="0"/>
              <a:t>2 centroids</a:t>
            </a:r>
          </a:p>
          <a:p>
            <a:r>
              <a:rPr lang="en-US" dirty="0"/>
              <a:t>4 centroids</a:t>
            </a:r>
          </a:p>
          <a:p>
            <a:r>
              <a:rPr lang="en-US" dirty="0"/>
              <a:t>8 centroids</a:t>
            </a:r>
          </a:p>
          <a:p>
            <a:endParaRPr lang="en-US" dirty="0"/>
          </a:p>
        </p:txBody>
      </p:sp>
      <p:cxnSp>
        <p:nvCxnSpPr>
          <p:cNvPr id="5" name="Straight Arrow Connector 4"/>
          <p:cNvCxnSpPr/>
          <p:nvPr/>
        </p:nvCxnSpPr>
        <p:spPr>
          <a:xfrm>
            <a:off x="7694612" y="1676400"/>
            <a:ext cx="0" cy="917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66012" y="2663309"/>
            <a:ext cx="1114408" cy="369332"/>
          </a:xfrm>
          <a:prstGeom prst="rect">
            <a:avLst/>
          </a:prstGeom>
          <a:noFill/>
        </p:spPr>
        <p:txBody>
          <a:bodyPr wrap="none" rtlCol="0">
            <a:spAutoFit/>
          </a:bodyPr>
          <a:lstStyle/>
          <a:p>
            <a:r>
              <a:rPr lang="en-US" dirty="0"/>
              <a:t>splitting</a:t>
            </a:r>
          </a:p>
        </p:txBody>
      </p:sp>
      <p:sp>
        <p:nvSpPr>
          <p:cNvPr id="7" name="Rectangle 6"/>
          <p:cNvSpPr/>
          <p:nvPr/>
        </p:nvSpPr>
        <p:spPr>
          <a:xfrm>
            <a:off x="7389812" y="1371600"/>
            <a:ext cx="2133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altLang="zh-CN"/>
              <a:t>Audio signal processing, v250428a</a:t>
            </a:r>
          </a:p>
        </p:txBody>
      </p:sp>
      <p:sp>
        <p:nvSpPr>
          <p:cNvPr id="8" name="Slide Number Placeholder 7"/>
          <p:cNvSpPr>
            <a:spLocks noGrp="1"/>
          </p:cNvSpPr>
          <p:nvPr>
            <p:ph type="sldNum" sz="quarter" idx="12"/>
          </p:nvPr>
        </p:nvSpPr>
        <p:spPr/>
        <p:txBody>
          <a:bodyPr/>
          <a:lstStyle/>
          <a:p>
            <a:pPr>
              <a:defRPr/>
            </a:pPr>
            <a:fld id="{C725E29B-7025-420B-879A-652071A5D2CF}" type="slidenum">
              <a:rPr lang="en-US" altLang="en-US" smtClean="0"/>
              <a:pPr>
                <a:defRPr/>
              </a:pPr>
              <a:t>128</a:t>
            </a:fld>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503239" y="7940"/>
            <a:ext cx="8912225" cy="1139825"/>
          </a:xfrm>
        </p:spPr>
        <p:txBody>
          <a:bodyPr rtlCol="0">
            <a:normAutofit/>
          </a:bodyPr>
          <a:lstStyle/>
          <a:p>
            <a:pPr defTabSz="742676" eaLnBrk="1" fontAlgn="auto" hangingPunct="1">
              <a:spcAft>
                <a:spcPts val="0"/>
              </a:spcAft>
              <a:defRPr/>
            </a:pPr>
            <a:r>
              <a:rPr lang="en-US" altLang="en-US" sz="2400" dirty="0"/>
              <a:t>Example: VQ : 240 samples use VQ-binary-split to split to 4 classes</a:t>
            </a:r>
          </a:p>
        </p:txBody>
      </p:sp>
      <p:sp>
        <p:nvSpPr>
          <p:cNvPr id="13317" name="Rectangle 3"/>
          <p:cNvSpPr>
            <a:spLocks noGrp="1" noChangeArrowheads="1"/>
          </p:cNvSpPr>
          <p:nvPr>
            <p:ph idx="1"/>
          </p:nvPr>
        </p:nvSpPr>
        <p:spPr>
          <a:xfrm>
            <a:off x="531814" y="1447802"/>
            <a:ext cx="3998912" cy="4530725"/>
          </a:xfrm>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a:t>Steps</a:t>
            </a:r>
          </a:p>
        </p:txBody>
      </p:sp>
      <p:pic>
        <p:nvPicPr>
          <p:cNvPr id="1331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133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937392"/>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531814" y="5257801"/>
            <a:ext cx="3689128"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Step1: all data find centroid C</a:t>
            </a:r>
          </a:p>
          <a:p>
            <a:r>
              <a:rPr lang="en-US" altLang="en-US"/>
              <a:t>C1=C(1+e)</a:t>
            </a:r>
          </a:p>
          <a:p>
            <a:r>
              <a:rPr lang="en-US" altLang="en-US"/>
              <a:t>C2=C(1-e)</a:t>
            </a:r>
          </a:p>
          <a:p>
            <a:endParaRPr lang="en-US" altLang="en-US"/>
          </a:p>
        </p:txBody>
      </p:sp>
      <p:sp>
        <p:nvSpPr>
          <p:cNvPr id="13321" name="Line 9"/>
          <p:cNvSpPr>
            <a:spLocks noChangeShapeType="1"/>
          </p:cNvSpPr>
          <p:nvPr/>
        </p:nvSpPr>
        <p:spPr bwMode="auto">
          <a:xfrm flipH="1" flipV="1">
            <a:off x="2436813" y="3657600"/>
            <a:ext cx="1524000" cy="1752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322" name="Text Box 10"/>
          <p:cNvSpPr txBox="1">
            <a:spLocks noChangeArrowheads="1"/>
          </p:cNvSpPr>
          <p:nvPr/>
        </p:nvSpPr>
        <p:spPr bwMode="auto">
          <a:xfrm>
            <a:off x="4646613" y="5257802"/>
            <a:ext cx="5029200"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Step2: </a:t>
            </a:r>
          </a:p>
          <a:p>
            <a:pPr>
              <a:buFontTx/>
              <a:buChar char="•"/>
            </a:pPr>
            <a:r>
              <a:rPr lang="en-US" altLang="en-US"/>
              <a:t>Split the centroid into two C1,C2</a:t>
            </a:r>
          </a:p>
          <a:p>
            <a:pPr>
              <a:buFontTx/>
              <a:buChar char="•"/>
            </a:pPr>
            <a:r>
              <a:rPr lang="en-US" altLang="en-US" dirty="0"/>
              <a:t>Regroup data into two classes according to the two new centroids C1,C2</a:t>
            </a:r>
          </a:p>
        </p:txBody>
      </p:sp>
      <p:sp>
        <p:nvSpPr>
          <p:cNvPr id="13323" name="Line 11"/>
          <p:cNvSpPr>
            <a:spLocks noChangeShapeType="1"/>
          </p:cNvSpPr>
          <p:nvPr/>
        </p:nvSpPr>
        <p:spPr bwMode="auto">
          <a:xfrm flipH="1" flipV="1">
            <a:off x="7085013" y="3276600"/>
            <a:ext cx="9144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324" name="Line 12"/>
          <p:cNvSpPr>
            <a:spLocks noChangeShapeType="1"/>
          </p:cNvSpPr>
          <p:nvPr/>
        </p:nvSpPr>
        <p:spPr bwMode="auto">
          <a:xfrm flipH="1" flipV="1">
            <a:off x="7237413" y="3200400"/>
            <a:ext cx="1219200" cy="2362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325" name="Text Box 13"/>
          <p:cNvSpPr txBox="1">
            <a:spLocks noChangeArrowheads="1"/>
          </p:cNvSpPr>
          <p:nvPr/>
        </p:nvSpPr>
        <p:spPr bwMode="auto">
          <a:xfrm>
            <a:off x="7832725" y="6592889"/>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4" name="Footer Placeholder 3"/>
          <p:cNvSpPr>
            <a:spLocks noGrp="1"/>
          </p:cNvSpPr>
          <p:nvPr>
            <p:ph type="ftr" sz="quarter" idx="11"/>
          </p:nvPr>
        </p:nvSpPr>
        <p:spPr/>
        <p:txBody>
          <a:bodyPr/>
          <a:lstStyle/>
          <a:p>
            <a:pPr>
              <a:defRPr/>
            </a:pPr>
            <a:r>
              <a:rPr lang="en-US" altLang="zh-CN"/>
              <a:t>Audio signal processing, v250428a</a:t>
            </a:r>
          </a:p>
        </p:txBody>
      </p:sp>
      <p:sp>
        <p:nvSpPr>
          <p:cNvPr id="5" name="Slide Number Placeholder 4"/>
          <p:cNvSpPr>
            <a:spLocks noGrp="1"/>
          </p:cNvSpPr>
          <p:nvPr>
            <p:ph type="sldNum" sz="quarter" idx="12"/>
          </p:nvPr>
        </p:nvSpPr>
        <p:spPr/>
        <p:txBody>
          <a:bodyPr/>
          <a:lstStyle/>
          <a:p>
            <a:pPr>
              <a:defRPr/>
            </a:pPr>
            <a:fld id="{CBBCA178-8D29-4316-B0A3-BED3701D2EC8}" type="slidenum">
              <a:rPr lang="en-US" altLang="en-US" smtClean="0"/>
              <a:pPr>
                <a:defRPr/>
              </a:pPr>
              <a:t>129</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a:t>Sampling and reconstruction</a:t>
            </a:r>
          </a:p>
        </p:txBody>
      </p:sp>
      <p:sp>
        <p:nvSpPr>
          <p:cNvPr id="14341" name="Rectangle 3"/>
          <p:cNvSpPr>
            <a:spLocks noGrp="1" noChangeArrowheads="1"/>
          </p:cNvSpPr>
          <p:nvPr>
            <p:ph idx="1"/>
          </p:nvPr>
        </p:nvSpPr>
        <p:spPr>
          <a:xfrm>
            <a:off x="487363" y="1600200"/>
            <a:ext cx="8912225" cy="4530725"/>
          </a:xfrm>
        </p:spPr>
        <p:txBody>
          <a:bodyPr/>
          <a:lstStyle/>
          <a:p>
            <a:pPr eaLnBrk="1" hangingPunct="1"/>
            <a:r>
              <a:rPr lang="en-US" altLang="en-US" sz="1800" b="1">
                <a:hlinkClick r:id="rId2"/>
              </a:rPr>
              <a:t>https://edocs.uis.edu/jduva1/www/courses/455/sampling.jpg</a:t>
            </a:r>
            <a:endParaRPr lang="en-US" altLang="en-US" sz="1800" b="1"/>
          </a:p>
          <a:p>
            <a:pPr eaLnBrk="1" hangingPunct="1"/>
            <a:endParaRPr lang="en-US" altLang="en-US" sz="1800" b="1"/>
          </a:p>
        </p:txBody>
      </p:sp>
      <p:pic>
        <p:nvPicPr>
          <p:cNvPr id="14342" name="Picture 7" descr="https://edocs.uis.edu/jduva1/www/courses/455/samp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1981200"/>
            <a:ext cx="69342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8"/>
          <p:cNvSpPr>
            <a:spLocks noChangeShapeType="1"/>
          </p:cNvSpPr>
          <p:nvPr/>
        </p:nvSpPr>
        <p:spPr bwMode="auto">
          <a:xfrm>
            <a:off x="2284413" y="3200400"/>
            <a:ext cx="7010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flipV="1">
            <a:off x="2284413" y="2057400"/>
            <a:ext cx="0" cy="1143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Text Box 10"/>
          <p:cNvSpPr txBox="1">
            <a:spLocks noChangeArrowheads="1"/>
          </p:cNvSpPr>
          <p:nvPr/>
        </p:nvSpPr>
        <p:spPr bwMode="auto">
          <a:xfrm>
            <a:off x="227013" y="1905000"/>
            <a:ext cx="20812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(2</a:t>
            </a:r>
            <a:r>
              <a:rPr lang="en-US" altLang="en-US" sz="1800" baseline="30000"/>
              <a:t>16</a:t>
            </a:r>
            <a:r>
              <a:rPr lang="en-US" altLang="en-US" sz="1800"/>
              <a:t>-)-1= 65535</a:t>
            </a:r>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r>
              <a:rPr lang="en-US" altLang="en-US" sz="1800"/>
              <a:t>                    0</a:t>
            </a:r>
          </a:p>
        </p:txBody>
      </p:sp>
      <p:sp>
        <p:nvSpPr>
          <p:cNvPr id="14346" name="Line 11"/>
          <p:cNvSpPr>
            <a:spLocks noChangeShapeType="1"/>
          </p:cNvSpPr>
          <p:nvPr/>
        </p:nvSpPr>
        <p:spPr bwMode="auto">
          <a:xfrm flipH="1">
            <a:off x="2132013" y="22098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Text Box 12"/>
          <p:cNvSpPr txBox="1">
            <a:spLocks noChangeArrowheads="1"/>
          </p:cNvSpPr>
          <p:nvPr/>
        </p:nvSpPr>
        <p:spPr bwMode="auto">
          <a:xfrm>
            <a:off x="9202738" y="2851150"/>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a:t>
            </a:r>
          </a:p>
        </p:txBody>
      </p:sp>
      <p:sp>
        <p:nvSpPr>
          <p:cNvPr id="14348" name="TextBox 1"/>
          <p:cNvSpPr txBox="1">
            <a:spLocks noChangeArrowheads="1"/>
          </p:cNvSpPr>
          <p:nvPr/>
        </p:nvSpPr>
        <p:spPr bwMode="auto">
          <a:xfrm>
            <a:off x="379412" y="3034506"/>
            <a:ext cx="1524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After sampling you only have the data points</a:t>
            </a:r>
          </a:p>
          <a:p>
            <a:pPr>
              <a:spcBef>
                <a:spcPct val="0"/>
              </a:spcBef>
              <a:buClrTx/>
              <a:buSzTx/>
              <a:buFontTx/>
              <a:buNone/>
            </a:pPr>
            <a:endParaRPr lang="en-US" altLang="en-US" sz="1800" dirty="0"/>
          </a:p>
          <a:p>
            <a:pPr>
              <a:spcBef>
                <a:spcPct val="0"/>
              </a:spcBef>
              <a:buClrTx/>
              <a:buSzTx/>
              <a:buFontTx/>
              <a:buNone/>
            </a:pPr>
            <a:r>
              <a:rPr lang="en-US" altLang="en-US" sz="1800" dirty="0"/>
              <a:t>You may reconstruct the signal by joining the data points</a:t>
            </a:r>
          </a:p>
          <a:p>
            <a:pPr>
              <a:spcBef>
                <a:spcPct val="0"/>
              </a:spcBef>
              <a:buClrTx/>
              <a:buSzTx/>
              <a:buFontTx/>
              <a:buNone/>
            </a:pPr>
            <a:endParaRPr lang="en-US" altLang="en-US" sz="1800" dirty="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13</a:t>
            </a:fld>
            <a:endParaRPr lang="en-US"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rtlCol="0">
            <a:normAutofit/>
          </a:bodyPr>
          <a:lstStyle/>
          <a:p>
            <a:pPr defTabSz="742676" eaLnBrk="1" fontAlgn="auto" hangingPunct="1">
              <a:spcAft>
                <a:spcPts val="0"/>
              </a:spcAft>
              <a:defRPr/>
            </a:pPr>
            <a:r>
              <a:rPr lang="en-US" altLang="en-US" sz="3574"/>
              <a:t> continue</a:t>
            </a:r>
          </a:p>
        </p:txBody>
      </p:sp>
      <p:sp>
        <p:nvSpPr>
          <p:cNvPr id="14341" name="Rectangle 3"/>
          <p:cNvSpPr>
            <a:spLocks noGrp="1" noChangeArrowheads="1"/>
          </p:cNvSpPr>
          <p:nvPr>
            <p:ph idx="1"/>
          </p:nvPr>
        </p:nvSpPr>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a:t> </a:t>
            </a:r>
          </a:p>
        </p:txBody>
      </p:sp>
      <p:pic>
        <p:nvPicPr>
          <p:cNvPr id="14342"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182880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4" y="1828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7"/>
          <p:cNvSpPr txBox="1">
            <a:spLocks noChangeArrowheads="1"/>
          </p:cNvSpPr>
          <p:nvPr/>
        </p:nvSpPr>
        <p:spPr bwMode="auto">
          <a:xfrm>
            <a:off x="760413" y="5105401"/>
            <a:ext cx="4052887" cy="147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Stage3: </a:t>
            </a:r>
          </a:p>
          <a:p>
            <a:pPr>
              <a:buFontTx/>
              <a:buChar char="•"/>
            </a:pPr>
            <a:r>
              <a:rPr lang="en-US" altLang="en-US"/>
              <a:t>Update the 2 centroids according to the two spitted groups</a:t>
            </a:r>
          </a:p>
          <a:p>
            <a:pPr>
              <a:buFontTx/>
              <a:buChar char="•"/>
            </a:pPr>
            <a:r>
              <a:rPr lang="en-US" altLang="en-US"/>
              <a:t>Each group find a new centroid.</a:t>
            </a:r>
          </a:p>
        </p:txBody>
      </p:sp>
      <p:sp>
        <p:nvSpPr>
          <p:cNvPr id="14345" name="Line 8"/>
          <p:cNvSpPr>
            <a:spLocks noChangeShapeType="1"/>
          </p:cNvSpPr>
          <p:nvPr/>
        </p:nvSpPr>
        <p:spPr bwMode="auto">
          <a:xfrm flipH="1" flipV="1">
            <a:off x="3046413" y="4267200"/>
            <a:ext cx="609600" cy="152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346" name="Line 9"/>
          <p:cNvSpPr>
            <a:spLocks noChangeShapeType="1"/>
          </p:cNvSpPr>
          <p:nvPr/>
        </p:nvSpPr>
        <p:spPr bwMode="auto">
          <a:xfrm flipH="1" flipV="1">
            <a:off x="2970213" y="3200400"/>
            <a:ext cx="838200" cy="259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347" name="Oval 10"/>
          <p:cNvSpPr>
            <a:spLocks noChangeArrowheads="1"/>
          </p:cNvSpPr>
          <p:nvPr/>
        </p:nvSpPr>
        <p:spPr bwMode="auto">
          <a:xfrm>
            <a:off x="2885798" y="4005991"/>
            <a:ext cx="255677" cy="522418"/>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14348" name="Oval 11"/>
          <p:cNvSpPr>
            <a:spLocks noChangeArrowheads="1"/>
          </p:cNvSpPr>
          <p:nvPr/>
        </p:nvSpPr>
        <p:spPr bwMode="auto">
          <a:xfrm>
            <a:off x="2802015" y="2876324"/>
            <a:ext cx="255677" cy="522418"/>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14349" name="Text Box 12"/>
          <p:cNvSpPr txBox="1">
            <a:spLocks noChangeArrowheads="1"/>
          </p:cNvSpPr>
          <p:nvPr/>
        </p:nvSpPr>
        <p:spPr bwMode="auto">
          <a:xfrm>
            <a:off x="5180013" y="5486400"/>
            <a:ext cx="4279900"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Stage 4: split the 2 centroids again to become 4 centroids</a:t>
            </a:r>
          </a:p>
        </p:txBody>
      </p:sp>
      <p:sp>
        <p:nvSpPr>
          <p:cNvPr id="4" name="Footer Placeholder 3"/>
          <p:cNvSpPr>
            <a:spLocks noGrp="1"/>
          </p:cNvSpPr>
          <p:nvPr>
            <p:ph type="ftr" sz="quarter" idx="11"/>
          </p:nvPr>
        </p:nvSpPr>
        <p:spPr/>
        <p:txBody>
          <a:bodyPr/>
          <a:lstStyle/>
          <a:p>
            <a:pPr>
              <a:defRPr/>
            </a:pPr>
            <a:r>
              <a:rPr lang="en-US" altLang="zh-CN"/>
              <a:t>Audio signal processing, v250428a</a:t>
            </a:r>
          </a:p>
        </p:txBody>
      </p:sp>
      <p:sp>
        <p:nvSpPr>
          <p:cNvPr id="5" name="Slide Number Placeholder 4"/>
          <p:cNvSpPr>
            <a:spLocks noGrp="1"/>
          </p:cNvSpPr>
          <p:nvPr>
            <p:ph type="sldNum" sz="quarter" idx="12"/>
          </p:nvPr>
        </p:nvSpPr>
        <p:spPr/>
        <p:txBody>
          <a:bodyPr/>
          <a:lstStyle/>
          <a:p>
            <a:pPr>
              <a:defRPr/>
            </a:pPr>
            <a:fld id="{CBBCA178-8D29-4316-B0A3-BED3701D2EC8}" type="slidenum">
              <a:rPr lang="en-US" altLang="en-US" smtClean="0"/>
              <a:pPr>
                <a:defRPr/>
              </a:pPr>
              <a:t>130</a:t>
            </a:fld>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rtlCol="0">
            <a:normAutofit/>
          </a:bodyPr>
          <a:lstStyle/>
          <a:p>
            <a:pPr defTabSz="742676" eaLnBrk="1" fontAlgn="auto" hangingPunct="1">
              <a:spcAft>
                <a:spcPts val="0"/>
              </a:spcAft>
              <a:defRPr/>
            </a:pPr>
            <a:r>
              <a:rPr lang="en-US" altLang="en-US" sz="3574"/>
              <a:t>Final result</a:t>
            </a:r>
          </a:p>
        </p:txBody>
      </p:sp>
      <p:sp>
        <p:nvSpPr>
          <p:cNvPr id="15365" name="Rectangle 3"/>
          <p:cNvSpPr>
            <a:spLocks noGrp="1" noChangeArrowheads="1"/>
          </p:cNvSpPr>
          <p:nvPr>
            <p:ph idx="1"/>
          </p:nvPr>
        </p:nvSpPr>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dirty="0"/>
              <a:t> </a:t>
            </a:r>
          </a:p>
        </p:txBody>
      </p:sp>
      <p:pic>
        <p:nvPicPr>
          <p:cNvPr id="15366"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4" y="1676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5"/>
          <p:cNvSpPr txBox="1">
            <a:spLocks noChangeArrowheads="1"/>
          </p:cNvSpPr>
          <p:nvPr/>
        </p:nvSpPr>
        <p:spPr bwMode="auto">
          <a:xfrm>
            <a:off x="2360615" y="6172202"/>
            <a:ext cx="6765291"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Stage 5: regroup and update the 4 new centroids, done.</a:t>
            </a:r>
          </a:p>
        </p:txBody>
      </p:sp>
      <p:sp>
        <p:nvSpPr>
          <p:cNvPr id="15368" name="Line 6"/>
          <p:cNvSpPr>
            <a:spLocks noChangeShapeType="1"/>
          </p:cNvSpPr>
          <p:nvPr/>
        </p:nvSpPr>
        <p:spPr bwMode="auto">
          <a:xfrm flipH="1" flipV="1">
            <a:off x="5027613" y="4800600"/>
            <a:ext cx="21336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5369" name="Line 7"/>
          <p:cNvSpPr>
            <a:spLocks noChangeShapeType="1"/>
          </p:cNvSpPr>
          <p:nvPr/>
        </p:nvSpPr>
        <p:spPr bwMode="auto">
          <a:xfrm flipH="1" flipV="1">
            <a:off x="6627813" y="5029200"/>
            <a:ext cx="4572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5370" name="Line 8"/>
          <p:cNvSpPr>
            <a:spLocks noChangeShapeType="1"/>
          </p:cNvSpPr>
          <p:nvPr/>
        </p:nvSpPr>
        <p:spPr bwMode="auto">
          <a:xfrm flipH="1" flipV="1">
            <a:off x="6323013" y="3657600"/>
            <a:ext cx="914400" cy="2667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5371" name="Line 9"/>
          <p:cNvSpPr>
            <a:spLocks noChangeShapeType="1"/>
          </p:cNvSpPr>
          <p:nvPr/>
        </p:nvSpPr>
        <p:spPr bwMode="auto">
          <a:xfrm flipH="1" flipV="1">
            <a:off x="4875213" y="3276600"/>
            <a:ext cx="2286000" cy="297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Box 1">
            <a:hlinkClick r:id="rId3"/>
          </p:cNvPr>
          <p:cNvSpPr txBox="1"/>
          <p:nvPr/>
        </p:nvSpPr>
        <p:spPr>
          <a:xfrm>
            <a:off x="457200" y="3784601"/>
            <a:ext cx="1965325" cy="646331"/>
          </a:xfrm>
          <a:prstGeom prst="rect">
            <a:avLst/>
          </a:prstGeom>
          <a:solidFill>
            <a:schemeClr val="bg2">
              <a:lumMod val="20000"/>
              <a:lumOff val="80000"/>
            </a:schemeClr>
          </a:solidFill>
          <a:ln>
            <a:solidFill>
              <a:schemeClr val="accent1"/>
            </a:solidFill>
          </a:ln>
        </p:spPr>
        <p:txBody>
          <a:bodyPr>
            <a:spAutoFit/>
          </a:bodyPr>
          <a:lstStyle/>
          <a:p>
            <a:pPr>
              <a:defRPr/>
            </a:pPr>
            <a:r>
              <a:rPr lang="en-US" dirty="0"/>
              <a:t>Video Demo: 3D , 3 clusters</a:t>
            </a:r>
          </a:p>
        </p:txBody>
      </p:sp>
      <p:pic>
        <p:nvPicPr>
          <p:cNvPr id="15373" name="Picture 14" descr="C:\Users\khwong\AppData\Local\Microsoft\Windows\INetCache\IE\0Z68A3F5\Media_Player_Classic_MPC_With_Shadow_With_Numbers[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14" y="2616200"/>
            <a:ext cx="1041401"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6812" y="283183"/>
            <a:ext cx="3589444" cy="646331"/>
          </a:xfrm>
          <a:prstGeom prst="rect">
            <a:avLst/>
          </a:prstGeom>
          <a:noFill/>
        </p:spPr>
        <p:txBody>
          <a:bodyPr wrap="none" rtlCol="0">
            <a:spAutoFit/>
          </a:bodyPr>
          <a:lstStyle/>
          <a:p>
            <a:r>
              <a:rPr lang="en-US" dirty="0">
                <a:hlinkClick r:id="rId6"/>
              </a:rPr>
              <a:t>demo041_kmeans_demo_3D</a:t>
            </a:r>
            <a:br>
              <a:rPr lang="en-US" dirty="0"/>
            </a:br>
            <a:r>
              <a:rPr lang="en-US" dirty="0">
                <a:hlinkClick r:id="rId4"/>
              </a:rPr>
              <a:t>video</a:t>
            </a:r>
            <a:endParaRPr lang="en-US" dirty="0"/>
          </a:p>
        </p:txBody>
      </p:sp>
      <p:pic>
        <p:nvPicPr>
          <p:cNvPr id="13314" name="Picture 2">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5013" y="936441"/>
            <a:ext cx="2219324" cy="199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ltLang="zh-CN"/>
              <a:t>Audio signal processing, v250428a</a:t>
            </a:r>
          </a:p>
        </p:txBody>
      </p:sp>
      <p:sp>
        <p:nvSpPr>
          <p:cNvPr id="7" name="Slide Number Placeholder 6"/>
          <p:cNvSpPr>
            <a:spLocks noGrp="1"/>
          </p:cNvSpPr>
          <p:nvPr>
            <p:ph type="sldNum" sz="quarter" idx="12"/>
          </p:nvPr>
        </p:nvSpPr>
        <p:spPr/>
        <p:txBody>
          <a:bodyPr/>
          <a:lstStyle/>
          <a:p>
            <a:pPr>
              <a:defRPr/>
            </a:pPr>
            <a:fld id="{CBBCA178-8D29-4316-B0A3-BED3701D2EC8}" type="slidenum">
              <a:rPr lang="en-US" altLang="en-US" smtClean="0"/>
              <a:pPr>
                <a:defRPr/>
              </a:pPr>
              <a:t>131</a:t>
            </a:fld>
            <a:endParaRPr lang="en-US"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dirty="0"/>
              <a:t>Exercise 4.1: VQ</a:t>
            </a:r>
            <a:r>
              <a:rPr lang="en-US" altLang="zh-CN" dirty="0"/>
              <a:t> </a:t>
            </a:r>
            <a:endParaRPr lang="en-US" altLang="en-US" dirty="0"/>
          </a:p>
        </p:txBody>
      </p:sp>
      <p:sp>
        <p:nvSpPr>
          <p:cNvPr id="16387" name="Rectangle 3"/>
          <p:cNvSpPr>
            <a:spLocks noGrp="1" noChangeArrowheads="1"/>
          </p:cNvSpPr>
          <p:nvPr>
            <p:ph idx="1"/>
          </p:nvPr>
        </p:nvSpPr>
        <p:spPr/>
        <p:txBody>
          <a:bodyPr/>
          <a:lstStyle/>
          <a:p>
            <a:pPr marL="533400" indent="-533400" eaLnBrk="1" hangingPunct="1"/>
            <a:r>
              <a:rPr lang="en-US" altLang="en-US" sz="2400" dirty="0"/>
              <a:t>Given 4 speech frames, each is described by a 2-D vector (</a:t>
            </a:r>
            <a:r>
              <a:rPr lang="en-US" altLang="en-US" sz="2400" dirty="0" err="1"/>
              <a:t>x,y</a:t>
            </a:r>
            <a:r>
              <a:rPr lang="en-US" altLang="en-US" sz="2400" dirty="0"/>
              <a:t>) as below. </a:t>
            </a:r>
          </a:p>
          <a:p>
            <a:pPr marL="533400" indent="-533400" eaLnBrk="1" hangingPunct="1"/>
            <a:r>
              <a:rPr lang="en-US" altLang="en-US" sz="2400" dirty="0"/>
              <a:t>P1=(1.2,8.8); P2=(1.8,6.9); P3=(7.2,1.5); P4=(9.1,0.3). </a:t>
            </a:r>
          </a:p>
          <a:p>
            <a:pPr marL="914400" lvl="1" indent="-457200" eaLnBrk="1" hangingPunct="1"/>
            <a:r>
              <a:rPr lang="en-US" altLang="en-US" sz="2000" dirty="0"/>
              <a:t>Use K-means method to find the two centroids.</a:t>
            </a:r>
            <a:endParaRPr lang="en-US" altLang="zh-CN" sz="2000" dirty="0"/>
          </a:p>
          <a:p>
            <a:pPr marL="914400" lvl="1" indent="-457200" eaLnBrk="1" hangingPunct="1"/>
            <a:r>
              <a:rPr lang="en-US" altLang="en-US" sz="2000" dirty="0"/>
              <a:t>Use Binary split K-means method to find the two centroids. Assume you use all available samples in building the centroids at all stages of calculations</a:t>
            </a:r>
            <a:endParaRPr lang="en-US" altLang="zh-TW" sz="2000" dirty="0"/>
          </a:p>
          <a:p>
            <a:pPr marL="914400" lvl="1" indent="-457200" eaLnBrk="1" hangingPunct="1"/>
            <a:r>
              <a:rPr lang="en-US" altLang="zh-TW" sz="2000" dirty="0"/>
              <a:t>A raw speech signal is sampled at 10KHz/8-bit. Estimate compression ratio (=raw data storage/compressed data storage) if LPC-order is 10 and frame size is 25ms with no overlapping samples.</a:t>
            </a:r>
            <a:endParaRPr lang="en-US" altLang="en-US" sz="2000" dirty="0"/>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132</a:t>
            </a:fld>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2075" tIns="46038" rIns="92075" bIns="46038">
            <a:normAutofit fontScale="90000"/>
          </a:bodyPr>
          <a:lstStyle/>
          <a:p>
            <a:pPr eaLnBrk="1" hangingPunct="1"/>
            <a:r>
              <a:rPr lang="en-US" altLang="zh-TW" sz="3600" dirty="0">
                <a:solidFill>
                  <a:srgbClr val="FF0000"/>
                </a:solidFill>
              </a:rPr>
              <a:t>Answer 4.1 :</a:t>
            </a:r>
            <a:r>
              <a:rPr lang="en-US" altLang="zh-TW" sz="3600" dirty="0"/>
              <a:t> </a:t>
            </a:r>
            <a:r>
              <a:rPr lang="en-US" altLang="zh-TW" sz="2600" dirty="0"/>
              <a:t>Class exercise 4.1 : </a:t>
            </a:r>
            <a:r>
              <a:rPr lang="en-US" altLang="zh-TW" sz="2600" i="1" dirty="0"/>
              <a:t> </a:t>
            </a:r>
            <a:br>
              <a:rPr lang="en-US" altLang="zh-TW" sz="2600" i="1" dirty="0"/>
            </a:br>
            <a:r>
              <a:rPr lang="en-US" altLang="zh-TW" sz="2600" i="1" dirty="0"/>
              <a:t>K-means method to find the two centroids</a:t>
            </a:r>
            <a:br>
              <a:rPr lang="en-US" altLang="zh-TW" sz="2600" i="1" dirty="0"/>
            </a:br>
            <a:endParaRPr lang="en-US" altLang="zh-TW" sz="2600" i="1" dirty="0"/>
          </a:p>
        </p:txBody>
      </p:sp>
      <p:sp>
        <p:nvSpPr>
          <p:cNvPr id="21507" name="Rectangle 3"/>
          <p:cNvSpPr>
            <a:spLocks noGrp="1" noChangeArrowheads="1"/>
          </p:cNvSpPr>
          <p:nvPr>
            <p:ph idx="1"/>
          </p:nvPr>
        </p:nvSpPr>
        <p:spPr>
          <a:xfrm>
            <a:off x="666750" y="1371600"/>
            <a:ext cx="8416925" cy="4114800"/>
          </a:xfrm>
        </p:spPr>
        <p:txBody>
          <a:bodyPr lIns="92075" tIns="46038" rIns="92075" bIns="46038">
            <a:normAutofit fontScale="85000" lnSpcReduction="20000"/>
          </a:bodyPr>
          <a:lstStyle/>
          <a:p>
            <a:pPr eaLnBrk="1" hangingPunct="1"/>
            <a:r>
              <a:rPr lang="en-US" altLang="zh-TW" dirty="0"/>
              <a:t>P</a:t>
            </a:r>
            <a:r>
              <a:rPr lang="en-US" altLang="zh-TW" baseline="-25000" dirty="0"/>
              <a:t>1</a:t>
            </a:r>
            <a:r>
              <a:rPr lang="en-US" altLang="zh-TW" dirty="0"/>
              <a:t>=(1.2,8.8);P</a:t>
            </a:r>
            <a:r>
              <a:rPr lang="en-US" altLang="zh-TW" baseline="-25000" dirty="0"/>
              <a:t>2</a:t>
            </a:r>
            <a:r>
              <a:rPr lang="en-US" altLang="zh-TW" dirty="0"/>
              <a:t>=(1.8,6.9);P</a:t>
            </a:r>
            <a:r>
              <a:rPr lang="en-US" altLang="zh-TW" baseline="-25000" dirty="0"/>
              <a:t>3</a:t>
            </a:r>
            <a:r>
              <a:rPr lang="en-US" altLang="zh-TW" dirty="0"/>
              <a:t>=(7.2,1.5);P</a:t>
            </a:r>
            <a:r>
              <a:rPr lang="en-US" altLang="zh-TW" baseline="-25000" dirty="0"/>
              <a:t>4</a:t>
            </a:r>
            <a:r>
              <a:rPr lang="en-US" altLang="zh-TW" dirty="0"/>
              <a:t>=(9.1,0.3)</a:t>
            </a:r>
          </a:p>
          <a:p>
            <a:pPr eaLnBrk="1" hangingPunct="1"/>
            <a:r>
              <a:rPr lang="en-US" altLang="zh-TW" dirty="0"/>
              <a:t>Arbitrarily choose P</a:t>
            </a:r>
            <a:r>
              <a:rPr lang="en-US" altLang="zh-TW" baseline="-25000" dirty="0"/>
              <a:t>1</a:t>
            </a:r>
            <a:r>
              <a:rPr lang="en-US" altLang="zh-TW" dirty="0"/>
              <a:t> and P</a:t>
            </a:r>
            <a:r>
              <a:rPr lang="en-US" altLang="zh-TW" baseline="-25000" dirty="0"/>
              <a:t>4 </a:t>
            </a:r>
            <a:r>
              <a:rPr lang="en-US" altLang="zh-TW" dirty="0"/>
              <a:t>as the 2 centroids. So C</a:t>
            </a:r>
            <a:r>
              <a:rPr lang="en-US" altLang="zh-TW" baseline="-25000" dirty="0"/>
              <a:t>1</a:t>
            </a:r>
            <a:r>
              <a:rPr lang="en-US" altLang="zh-TW" dirty="0"/>
              <a:t>=(1.2,8.8); C</a:t>
            </a:r>
            <a:r>
              <a:rPr lang="en-US" altLang="zh-TW" baseline="-25000" dirty="0"/>
              <a:t>2</a:t>
            </a:r>
            <a:r>
              <a:rPr lang="en-US" altLang="zh-TW" dirty="0"/>
              <a:t>=(9.1,0.3).</a:t>
            </a:r>
          </a:p>
          <a:p>
            <a:pPr eaLnBrk="1" hangingPunct="1"/>
            <a:r>
              <a:rPr lang="en-US" altLang="zh-TW" dirty="0"/>
              <a:t>Nearest neighbor search; find closest centroid</a:t>
            </a:r>
          </a:p>
          <a:p>
            <a:pPr lvl="1" eaLnBrk="1" hangingPunct="1"/>
            <a:r>
              <a:rPr lang="en-US" altLang="zh-TW" sz="2200" dirty="0"/>
              <a:t>P</a:t>
            </a:r>
            <a:r>
              <a:rPr lang="en-US" altLang="zh-TW" sz="2200" baseline="-25000" dirty="0"/>
              <a:t>1</a:t>
            </a:r>
            <a:r>
              <a:rPr lang="en-US" altLang="zh-TW" sz="2200" dirty="0"/>
              <a:t>--&gt;C</a:t>
            </a:r>
            <a:r>
              <a:rPr lang="en-US" altLang="zh-TW" sz="2200" baseline="-25000" dirty="0"/>
              <a:t>1 </a:t>
            </a:r>
            <a:r>
              <a:rPr lang="en-US" altLang="zh-TW" sz="2200" dirty="0"/>
              <a:t>;  P</a:t>
            </a:r>
            <a:r>
              <a:rPr lang="en-US" altLang="zh-TW" sz="2200" baseline="-25000" dirty="0"/>
              <a:t>2</a:t>
            </a:r>
            <a:r>
              <a:rPr lang="en-US" altLang="zh-TW" sz="2200" dirty="0"/>
              <a:t>--&gt;C</a:t>
            </a:r>
            <a:r>
              <a:rPr lang="en-US" altLang="zh-TW" sz="2200" baseline="-25000" dirty="0"/>
              <a:t>1 </a:t>
            </a:r>
            <a:r>
              <a:rPr lang="en-US" altLang="zh-TW" sz="2200" dirty="0"/>
              <a:t>;  P</a:t>
            </a:r>
            <a:r>
              <a:rPr lang="en-US" altLang="zh-TW" sz="2200" baseline="-25000" dirty="0"/>
              <a:t>3</a:t>
            </a:r>
            <a:r>
              <a:rPr lang="en-US" altLang="zh-TW" sz="2200" dirty="0"/>
              <a:t>--&gt;C</a:t>
            </a:r>
            <a:r>
              <a:rPr lang="en-US" altLang="zh-TW" sz="2200" baseline="-25000" dirty="0"/>
              <a:t>2 </a:t>
            </a:r>
            <a:r>
              <a:rPr lang="en-US" altLang="zh-TW" sz="2200" dirty="0"/>
              <a:t>;  P</a:t>
            </a:r>
            <a:r>
              <a:rPr lang="en-US" altLang="zh-TW" sz="2200" baseline="-25000" dirty="0"/>
              <a:t>4</a:t>
            </a:r>
            <a:r>
              <a:rPr lang="en-US" altLang="zh-TW" sz="2200" dirty="0"/>
              <a:t>--&gt;C</a:t>
            </a:r>
            <a:r>
              <a:rPr lang="en-US" altLang="zh-TW" sz="2200" baseline="-25000" dirty="0"/>
              <a:t>2</a:t>
            </a:r>
            <a:endParaRPr lang="en-US" altLang="zh-TW" sz="2200" dirty="0"/>
          </a:p>
          <a:p>
            <a:pPr eaLnBrk="1" hangingPunct="1"/>
            <a:r>
              <a:rPr lang="en-US" altLang="zh-TW" dirty="0"/>
              <a:t> Update centroids</a:t>
            </a:r>
          </a:p>
          <a:p>
            <a:pPr lvl="1" eaLnBrk="1" hangingPunct="1"/>
            <a:r>
              <a:rPr lang="en-US" altLang="zh-TW" dirty="0"/>
              <a:t>C’</a:t>
            </a:r>
            <a:r>
              <a:rPr lang="en-US" altLang="zh-TW" baseline="-25000" dirty="0"/>
              <a:t>1</a:t>
            </a:r>
            <a:r>
              <a:rPr lang="en-US" altLang="zh-TW" dirty="0"/>
              <a:t>=Mean(P</a:t>
            </a:r>
            <a:r>
              <a:rPr lang="en-US" altLang="zh-TW" baseline="-25000" dirty="0"/>
              <a:t>1</a:t>
            </a:r>
            <a:r>
              <a:rPr lang="en-US" altLang="zh-TW" dirty="0"/>
              <a:t>,P</a:t>
            </a:r>
            <a:r>
              <a:rPr lang="en-US" altLang="zh-TW" baseline="-25000" dirty="0"/>
              <a:t>2</a:t>
            </a:r>
            <a:r>
              <a:rPr lang="en-US" altLang="zh-TW" dirty="0"/>
              <a:t>)=(1.5,7.85); C’</a:t>
            </a:r>
            <a:r>
              <a:rPr lang="en-US" altLang="zh-TW" baseline="-25000" dirty="0"/>
              <a:t>2</a:t>
            </a:r>
            <a:r>
              <a:rPr lang="en-US" altLang="zh-TW" dirty="0"/>
              <a:t>=Mean(P</a:t>
            </a:r>
            <a:r>
              <a:rPr lang="en-US" altLang="zh-TW" baseline="-25000" dirty="0"/>
              <a:t>3</a:t>
            </a:r>
            <a:r>
              <a:rPr lang="en-US" altLang="zh-TW" dirty="0"/>
              <a:t>,P</a:t>
            </a:r>
            <a:r>
              <a:rPr lang="en-US" altLang="zh-TW" baseline="-25000" dirty="0"/>
              <a:t>4</a:t>
            </a:r>
            <a:r>
              <a:rPr lang="en-US" altLang="zh-TW" dirty="0"/>
              <a:t>)=(8.15,0.9).</a:t>
            </a:r>
          </a:p>
          <a:p>
            <a:pPr eaLnBrk="1" hangingPunct="1"/>
            <a:r>
              <a:rPr lang="en-US" altLang="zh-TW" dirty="0"/>
              <a:t>Nearest neighbor search again. No further changes, so VQ vectors =(1.5,7.85) and (8.15,0.9)</a:t>
            </a:r>
          </a:p>
          <a:p>
            <a:pPr eaLnBrk="1" hangingPunct="1"/>
            <a:r>
              <a:rPr lang="en-US" altLang="zh-TW" dirty="0"/>
              <a:t>Draw the diagrams to show the steps.</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133</a:t>
            </a:fld>
            <a:endParaRPr lang="en-US" altLang="en-US"/>
          </a:p>
        </p:txBody>
      </p:sp>
    </p:spTree>
    <p:extLst>
      <p:ext uri="{BB962C8B-B14F-4D97-AF65-F5344CB8AC3E}">
        <p14:creationId xmlns:p14="http://schemas.microsoft.com/office/powerpoint/2010/main" val="26842177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defTabSz="742676" eaLnBrk="1" fontAlgn="auto" hangingPunct="1">
              <a:spcAft>
                <a:spcPts val="0"/>
              </a:spcAft>
              <a:defRPr/>
            </a:pPr>
            <a:r>
              <a:rPr lang="en-US" altLang="en-US" sz="3574" dirty="0">
                <a:solidFill>
                  <a:srgbClr val="FF0000"/>
                </a:solidFill>
              </a:rPr>
              <a:t>Answer for exercise </a:t>
            </a:r>
            <a:r>
              <a:rPr lang="en-US" altLang="en-US" sz="3574" dirty="0"/>
              <a:t>4.1</a:t>
            </a:r>
          </a:p>
        </p:txBody>
      </p:sp>
      <p:sp>
        <p:nvSpPr>
          <p:cNvPr id="22531" name="Content Placeholder 2"/>
          <p:cNvSpPr>
            <a:spLocks noGrp="1"/>
          </p:cNvSpPr>
          <p:nvPr>
            <p:ph idx="1"/>
          </p:nvPr>
        </p:nvSpPr>
        <p:spPr/>
        <p:txBody>
          <a:bodyPr/>
          <a:lstStyle/>
          <a:p>
            <a:pPr marL="342900" lvl="1" indent="-342900" eaLnBrk="1" hangingPunct="1">
              <a:buClr>
                <a:schemeClr val="bg2"/>
              </a:buClr>
              <a:buFont typeface="Wingdings" pitchFamily="2" charset="2"/>
              <a:buChar char="p"/>
            </a:pPr>
            <a:r>
              <a:rPr lang="en-US" altLang="zh-TW" sz="2000" dirty="0"/>
              <a:t>A raw speech signal is sampled at 10KHz/8-bit. Estimate compression ratio (=raw data storage/compressed data storage) if LPC-order is 10 and frame size is 25ms with no overlapping samples.</a:t>
            </a:r>
            <a:endParaRPr lang="en-US" altLang="en-US" sz="2000" dirty="0"/>
          </a:p>
          <a:p>
            <a:pPr eaLnBrk="1" hangingPunct="1"/>
            <a:r>
              <a:rPr lang="en-US" altLang="en-US" dirty="0">
                <a:solidFill>
                  <a:srgbClr val="FF0000"/>
                </a:solidFill>
              </a:rPr>
              <a:t>Answer:</a:t>
            </a:r>
          </a:p>
          <a:p>
            <a:pPr eaLnBrk="1" hangingPunct="1"/>
            <a:r>
              <a:rPr lang="en-US" altLang="en-US" dirty="0">
                <a:solidFill>
                  <a:srgbClr val="FF0000"/>
                </a:solidFill>
              </a:rPr>
              <a:t>Raw data for a frame is 25ms/(1/10KHz)=25*10^-3/(1/(10*10^3)) bytes=250 bytes</a:t>
            </a:r>
          </a:p>
          <a:p>
            <a:pPr eaLnBrk="1" hangingPunct="1"/>
            <a:r>
              <a:rPr lang="en-US" altLang="en-US" dirty="0">
                <a:solidFill>
                  <a:srgbClr val="FF0000"/>
                </a:solidFill>
              </a:rPr>
              <a:t>LPC order is 10, assume each code is a floating point of 4 bytes, so totally 40 bytes</a:t>
            </a:r>
          </a:p>
          <a:p>
            <a:pPr eaLnBrk="1" hangingPunct="1"/>
            <a:r>
              <a:rPr lang="en-US" altLang="en-US" dirty="0">
                <a:solidFill>
                  <a:srgbClr val="FF0000"/>
                </a:solidFill>
              </a:rPr>
              <a:t>Compression ratio is 250/40=6.25</a:t>
            </a:r>
          </a:p>
          <a:p>
            <a:pPr eaLnBrk="1" hangingPunct="1"/>
            <a:endParaRPr lang="en-US" altLang="en-US" dirty="0">
              <a:solidFill>
                <a:srgbClr val="FF0000"/>
              </a:solidFill>
            </a:endParaRP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134</a:t>
            </a:fld>
            <a:endParaRPr lang="en-US" altLang="en-US"/>
          </a:p>
        </p:txBody>
      </p:sp>
    </p:spTree>
    <p:extLst>
      <p:ext uri="{BB962C8B-B14F-4D97-AF65-F5344CB8AC3E}">
        <p14:creationId xmlns:p14="http://schemas.microsoft.com/office/powerpoint/2010/main" val="25190024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777874" y="387352"/>
            <a:ext cx="8821738" cy="792163"/>
          </a:xfrm>
        </p:spPr>
        <p:txBody>
          <a:bodyPr lIns="92075" tIns="46038" rIns="92075" bIns="46038">
            <a:normAutofit fontScale="90000"/>
          </a:bodyPr>
          <a:lstStyle/>
          <a:p>
            <a:pPr eaLnBrk="1" hangingPunct="1">
              <a:defRPr/>
            </a:pPr>
            <a:r>
              <a:rPr lang="en-US" altLang="zh-TW" sz="2400" dirty="0"/>
              <a:t>Exercise 4.2:  Binary split K-means method for the number of required centroids is fixed  </a:t>
            </a:r>
            <a:r>
              <a:rPr lang="en-AU" altLang="zh-TW" sz="2400" dirty="0"/>
              <a:t>(assume you use all available samples in building the centroids at all stages of calculations)</a:t>
            </a:r>
            <a:r>
              <a:rPr lang="en-US" altLang="zh-TW" sz="2400" dirty="0"/>
              <a:t> .Find the 4 centroids</a:t>
            </a:r>
            <a:br>
              <a:rPr lang="en-US" altLang="zh-TW" sz="1600" dirty="0"/>
            </a:br>
            <a:endParaRPr lang="en-US" altLang="zh-TW" sz="1600" dirty="0"/>
          </a:p>
        </p:txBody>
      </p:sp>
      <p:sp>
        <p:nvSpPr>
          <p:cNvPr id="17411" name="Rectangle 3"/>
          <p:cNvSpPr>
            <a:spLocks noGrp="1" noChangeArrowheads="1"/>
          </p:cNvSpPr>
          <p:nvPr>
            <p:ph idx="1"/>
          </p:nvPr>
        </p:nvSpPr>
        <p:spPr>
          <a:xfrm>
            <a:off x="379413" y="1143000"/>
            <a:ext cx="9523412" cy="5715000"/>
          </a:xfrm>
        </p:spPr>
        <p:txBody>
          <a:bodyPr lIns="92075" tIns="46038" rIns="92075" bIns="46038"/>
          <a:lstStyle/>
          <a:p>
            <a:pPr eaLnBrk="1" hangingPunct="1"/>
            <a:r>
              <a:rPr lang="en-US" altLang="zh-TW" sz="2000" dirty="0"/>
              <a:t>P</a:t>
            </a:r>
            <a:r>
              <a:rPr lang="en-US" altLang="zh-TW" sz="2000" baseline="-25000" dirty="0"/>
              <a:t>1</a:t>
            </a:r>
            <a:r>
              <a:rPr lang="en-US" altLang="zh-TW" sz="2000" dirty="0"/>
              <a:t>=(1.2,8.8);P</a:t>
            </a:r>
            <a:r>
              <a:rPr lang="en-US" altLang="zh-TW" sz="2000" baseline="-25000" dirty="0"/>
              <a:t>2</a:t>
            </a:r>
            <a:r>
              <a:rPr lang="en-US" altLang="zh-TW" sz="2000" dirty="0"/>
              <a:t>=(1.8,6.9);P</a:t>
            </a:r>
            <a:r>
              <a:rPr lang="en-US" altLang="zh-TW" sz="2000" baseline="-25000" dirty="0"/>
              <a:t>3</a:t>
            </a:r>
            <a:r>
              <a:rPr lang="en-US" altLang="zh-TW" sz="2000" dirty="0"/>
              <a:t>=(7.2,1.5);P</a:t>
            </a:r>
            <a:r>
              <a:rPr lang="en-US" altLang="zh-TW" sz="2000" baseline="-25000" dirty="0"/>
              <a:t>4</a:t>
            </a:r>
            <a:r>
              <a:rPr lang="en-US" altLang="zh-TW" sz="2000" dirty="0"/>
              <a:t>=(9.1,0.3),P</a:t>
            </a:r>
            <a:r>
              <a:rPr lang="en-US" altLang="zh-TW" sz="2000" baseline="-25000" dirty="0"/>
              <a:t>5</a:t>
            </a:r>
            <a:r>
              <a:rPr lang="en-US" altLang="zh-TW" sz="2000" dirty="0"/>
              <a:t>=(8.5,6.0),P</a:t>
            </a:r>
            <a:r>
              <a:rPr lang="en-US" altLang="zh-TW" sz="2000" baseline="-25000" dirty="0"/>
              <a:t>6</a:t>
            </a:r>
            <a:r>
              <a:rPr lang="en-US" altLang="zh-TW" sz="2000" dirty="0"/>
              <a:t>=(9.3,6.9)</a:t>
            </a:r>
          </a:p>
          <a:p>
            <a:pPr eaLnBrk="1" hangingPunct="1"/>
            <a:r>
              <a:rPr lang="en-US" altLang="zh-TW" sz="2000" b="1" dirty="0"/>
              <a:t>first centroid C</a:t>
            </a:r>
            <a:r>
              <a:rPr lang="en-US" altLang="zh-TW" sz="2000" b="1" baseline="-25000" dirty="0"/>
              <a:t>1</a:t>
            </a:r>
            <a:r>
              <a:rPr lang="en-US" altLang="zh-TW" sz="2000" dirty="0"/>
              <a:t>=((1.2+1.8+7.2+9.1+8.5+9.3)/6, 8.8+6.9+1.5+0.3+6.0+6.9)/6) = </a:t>
            </a:r>
            <a:r>
              <a:rPr lang="en-US" altLang="zh-TW" sz="2000" b="1" dirty="0"/>
              <a:t>(6.183,5.067)</a:t>
            </a:r>
          </a:p>
          <a:p>
            <a:pPr eaLnBrk="1" hangingPunct="1"/>
            <a:r>
              <a:rPr lang="en-US" altLang="zh-TW" sz="2000" dirty="0"/>
              <a:t>Use </a:t>
            </a:r>
            <a:r>
              <a:rPr lang="en-US" altLang="zh-TW" sz="2000" b="1" dirty="0"/>
              <a:t>e=0.02</a:t>
            </a:r>
            <a:r>
              <a:rPr lang="en-US" altLang="zh-TW" sz="2000" dirty="0"/>
              <a:t> find the two new centroids </a:t>
            </a:r>
          </a:p>
          <a:p>
            <a:pPr eaLnBrk="1" hangingPunct="1"/>
            <a:r>
              <a:rPr lang="en-US" altLang="zh-TW" sz="2000" dirty="0"/>
              <a:t>Step1: </a:t>
            </a:r>
            <a:r>
              <a:rPr lang="en-US" altLang="zh-TW" sz="2000" b="1" dirty="0" err="1"/>
              <a:t>CC</a:t>
            </a:r>
            <a:r>
              <a:rPr lang="en-US" altLang="zh-TW" sz="2000" b="1" baseline="-25000" dirty="0" err="1"/>
              <a:t>a</a:t>
            </a:r>
            <a:r>
              <a:rPr lang="en-US" altLang="zh-TW" sz="2000" dirty="0"/>
              <a:t>= C</a:t>
            </a:r>
            <a:r>
              <a:rPr lang="en-US" altLang="zh-TW" sz="2000" baseline="-25000" dirty="0"/>
              <a:t>1</a:t>
            </a:r>
            <a:r>
              <a:rPr lang="en-US" altLang="zh-TW" sz="2000" dirty="0"/>
              <a:t>(1+e)=(6.183x1.02, 5.067x1.02)=</a:t>
            </a:r>
            <a:r>
              <a:rPr lang="en-US" altLang="zh-TW" sz="2000" b="1" dirty="0"/>
              <a:t>(6.3067,5.1683</a:t>
            </a:r>
            <a:r>
              <a:rPr lang="zh-TW" altLang="en-US" sz="2000" b="1" dirty="0"/>
              <a:t>)</a:t>
            </a:r>
            <a:r>
              <a:rPr lang="en-US" altLang="zh-TW" sz="2000" dirty="0"/>
              <a:t> </a:t>
            </a:r>
          </a:p>
          <a:p>
            <a:pPr eaLnBrk="1" hangingPunct="1"/>
            <a:r>
              <a:rPr lang="en-US" altLang="zh-TW" sz="2000" b="1" dirty="0" err="1"/>
              <a:t>CC</a:t>
            </a:r>
            <a:r>
              <a:rPr lang="en-US" altLang="zh-TW" sz="2000" b="1" baseline="-25000" dirty="0" err="1"/>
              <a:t>b</a:t>
            </a:r>
            <a:r>
              <a:rPr lang="en-US" altLang="zh-TW" sz="2000" dirty="0"/>
              <a:t>= C</a:t>
            </a:r>
            <a:r>
              <a:rPr lang="en-US" altLang="zh-TW" sz="2000" baseline="-25000" dirty="0"/>
              <a:t>1</a:t>
            </a:r>
            <a:r>
              <a:rPr lang="en-US" altLang="zh-TW" sz="2000" dirty="0"/>
              <a:t>(1-e)=(6.183x0.98,5.067x0.98)</a:t>
            </a:r>
            <a:r>
              <a:rPr lang="zh-TW" altLang="en-US" sz="2000" dirty="0"/>
              <a:t>=</a:t>
            </a:r>
            <a:r>
              <a:rPr lang="zh-TW" altLang="en-US" sz="2000" b="1" dirty="0"/>
              <a:t>(</a:t>
            </a:r>
            <a:r>
              <a:rPr lang="en-US" altLang="zh-TW" sz="2000" b="1" dirty="0"/>
              <a:t>6.0593</a:t>
            </a:r>
            <a:r>
              <a:rPr lang="zh-TW" altLang="en-US" sz="2000" b="1" dirty="0"/>
              <a:t>,</a:t>
            </a:r>
            <a:r>
              <a:rPr lang="en-US" altLang="zh-TW" sz="2000" b="1" dirty="0"/>
              <a:t>4.9657</a:t>
            </a:r>
            <a:r>
              <a:rPr lang="zh-TW" altLang="en-US" sz="2000" b="1" dirty="0"/>
              <a:t>)</a:t>
            </a:r>
            <a:r>
              <a:rPr lang="zh-TW" altLang="en-US" sz="2000" dirty="0"/>
              <a:t> </a:t>
            </a:r>
            <a:r>
              <a:rPr lang="en-US" altLang="zh-TW" sz="2000" b="1" dirty="0" err="1"/>
              <a:t>CCa</a:t>
            </a:r>
            <a:r>
              <a:rPr lang="en-US" altLang="zh-TW" sz="2000" b="1" dirty="0"/>
              <a:t>=(6.3067,5.1683</a:t>
            </a:r>
            <a:r>
              <a:rPr lang="zh-TW" altLang="en-US" sz="2000" b="1" dirty="0"/>
              <a:t>)</a:t>
            </a:r>
            <a:r>
              <a:rPr lang="en-US" altLang="zh-TW" sz="2000" dirty="0"/>
              <a:t> ; </a:t>
            </a:r>
            <a:r>
              <a:rPr lang="en-US" altLang="zh-TW" sz="2000" b="1" dirty="0" err="1"/>
              <a:t>CCb</a:t>
            </a:r>
            <a:r>
              <a:rPr lang="zh-TW" altLang="en-US" sz="2000" b="1" dirty="0"/>
              <a:t>=(</a:t>
            </a:r>
            <a:r>
              <a:rPr lang="en-US" altLang="zh-TW" sz="2000" b="1" dirty="0"/>
              <a:t>6.0593</a:t>
            </a:r>
            <a:r>
              <a:rPr lang="zh-TW" altLang="en-US" sz="2000" b="1" dirty="0"/>
              <a:t>,</a:t>
            </a:r>
            <a:r>
              <a:rPr lang="en-US" altLang="zh-TW" sz="2000" b="1" dirty="0"/>
              <a:t>4.9657</a:t>
            </a:r>
            <a:r>
              <a:rPr lang="zh-TW" altLang="en-US" sz="2000" b="1" dirty="0"/>
              <a:t>)</a:t>
            </a:r>
            <a:r>
              <a:rPr lang="zh-TW" altLang="en-US" sz="2000" dirty="0"/>
              <a:t> </a:t>
            </a:r>
            <a:endParaRPr lang="zh-TW" altLang="en-US" sz="2000" b="1" dirty="0"/>
          </a:p>
          <a:p>
            <a:pPr eaLnBrk="1" hangingPunct="1"/>
            <a:r>
              <a:rPr lang="en-US" altLang="zh-TW" sz="2000" u="sng" dirty="0"/>
              <a:t>The function </a:t>
            </a:r>
            <a:r>
              <a:rPr lang="en-US" altLang="zh-TW" sz="2000" u="sng" dirty="0" err="1"/>
              <a:t>dist</a:t>
            </a:r>
            <a:r>
              <a:rPr lang="en-US" altLang="zh-TW" sz="2000" u="sng" dirty="0"/>
              <a:t>(</a:t>
            </a:r>
            <a:r>
              <a:rPr lang="en-US" altLang="zh-TW" sz="2000" u="sng" dirty="0" err="1"/>
              <a:t>Pi,CCx</a:t>
            </a:r>
            <a:r>
              <a:rPr lang="en-US" altLang="zh-TW" sz="2000" u="sng" dirty="0"/>
              <a:t> )=Euclidean distance between Pi and </a:t>
            </a:r>
            <a:r>
              <a:rPr lang="en-US" altLang="zh-TW" sz="2000" u="sng" dirty="0" err="1"/>
              <a:t>CCx</a:t>
            </a:r>
            <a:endParaRPr lang="en-US" altLang="zh-TW" sz="2000" u="sng" dirty="0"/>
          </a:p>
        </p:txBody>
      </p:sp>
      <p:graphicFrame>
        <p:nvGraphicFramePr>
          <p:cNvPr id="2" name="Table 1"/>
          <p:cNvGraphicFramePr>
            <a:graphicFrameLocks noGrp="1"/>
          </p:cNvGraphicFramePr>
          <p:nvPr/>
        </p:nvGraphicFramePr>
        <p:xfrm>
          <a:off x="467879" y="4000500"/>
          <a:ext cx="9067800" cy="2863500"/>
        </p:xfrm>
        <a:graphic>
          <a:graphicData uri="http://schemas.openxmlformats.org/drawingml/2006/table">
            <a:tbl>
              <a:tblPr/>
              <a:tblGrid>
                <a:gridCol w="143553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526867">
                  <a:extLst>
                    <a:ext uri="{9D8B030D-6E8A-4147-A177-3AD203B41FA5}">
                      <a16:colId xmlns:a16="http://schemas.microsoft.com/office/drawing/2014/main" val="20004"/>
                    </a:ext>
                  </a:extLst>
                </a:gridCol>
              </a:tblGrid>
              <a:tr h="365813">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34" charset="0"/>
                          <a:ea typeface="新細明體" pitchFamily="18" charset="-120"/>
                        </a:rPr>
                        <a:t>Points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ea typeface="新細明體" pitchFamily="18" charset="-120"/>
                        </a:rPr>
                        <a:t>A=Dist. To </a:t>
                      </a:r>
                      <a:r>
                        <a:rPr kumimoji="0" lang="en-US" sz="1800" b="1" i="0" u="none" strike="noStrike" cap="none" normalizeH="0" baseline="0" dirty="0" err="1">
                          <a:ln>
                            <a:noFill/>
                          </a:ln>
                          <a:solidFill>
                            <a:srgbClr val="FFFFFF"/>
                          </a:solidFill>
                          <a:effectLst/>
                          <a:latin typeface="Calibri" pitchFamily="34" charset="0"/>
                          <a:ea typeface="新細明體" pitchFamily="18" charset="-120"/>
                        </a:rPr>
                        <a:t>CC</a:t>
                      </a:r>
                      <a:r>
                        <a:rPr kumimoji="0" lang="en-US" sz="1800" b="1" i="0" u="none" strike="noStrike" cap="none" normalizeH="0" baseline="-25000" dirty="0" err="1">
                          <a:ln>
                            <a:noFill/>
                          </a:ln>
                          <a:solidFill>
                            <a:srgbClr val="FFFFFF"/>
                          </a:solidFill>
                          <a:effectLst/>
                          <a:latin typeface="Calibri" pitchFamily="34" charset="0"/>
                          <a:ea typeface="新細明體" pitchFamily="18" charset="-120"/>
                        </a:rPr>
                        <a:t>a</a:t>
                      </a:r>
                      <a:endParaRPr kumimoji="0" lang="en-US" sz="1800" b="1" i="0" u="none" strike="noStrike" cap="none" normalizeH="0" baseline="0" dirty="0">
                        <a:ln>
                          <a:noFill/>
                        </a:ln>
                        <a:solidFill>
                          <a:srgbClr val="FFFFFF"/>
                        </a:solidFill>
                        <a:effectLst/>
                        <a:latin typeface="Calibri" pitchFamily="34" charset="0"/>
                        <a:ea typeface="新細明體" pitchFamily="18" charset="-12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ea typeface="新細明體" pitchFamily="18" charset="-120"/>
                        </a:rPr>
                        <a:t>B=Dist. To </a:t>
                      </a:r>
                      <a:r>
                        <a:rPr kumimoji="0" lang="en-US" sz="1800" b="1" i="0" u="none" strike="noStrike" cap="none" normalizeH="0" baseline="0" dirty="0" err="1">
                          <a:ln>
                            <a:noFill/>
                          </a:ln>
                          <a:solidFill>
                            <a:srgbClr val="FFFFFF"/>
                          </a:solidFill>
                          <a:effectLst/>
                          <a:latin typeface="Calibri" pitchFamily="34" charset="0"/>
                          <a:ea typeface="新細明體" pitchFamily="18" charset="-120"/>
                        </a:rPr>
                        <a:t>CC</a:t>
                      </a:r>
                      <a:r>
                        <a:rPr kumimoji="0" lang="en-US" sz="1800" b="1" i="0" u="none" strike="noStrike" cap="none" normalizeH="0" baseline="-25000" dirty="0" err="1">
                          <a:ln>
                            <a:noFill/>
                          </a:ln>
                          <a:solidFill>
                            <a:srgbClr val="FFFFFF"/>
                          </a:solidFill>
                          <a:effectLst/>
                          <a:latin typeface="Calibri" pitchFamily="34" charset="0"/>
                          <a:ea typeface="新細明體" pitchFamily="18" charset="-120"/>
                        </a:rPr>
                        <a:t>b</a:t>
                      </a:r>
                      <a:endParaRPr kumimoji="0" lang="en-US" sz="1800" b="1" i="0" u="none" strike="noStrike" cap="none" normalizeH="0" baseline="0" dirty="0">
                        <a:ln>
                          <a:noFill/>
                        </a:ln>
                        <a:solidFill>
                          <a:srgbClr val="FFFFFF"/>
                        </a:solidFill>
                        <a:effectLst/>
                        <a:latin typeface="Calibri" pitchFamily="34" charset="0"/>
                        <a:ea typeface="新細明體" pitchFamily="18" charset="-12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ea typeface="新細明體" pitchFamily="18" charset="-120"/>
                        </a:rPr>
                        <a:t>Diff=A-B</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ea typeface="新細明體" pitchFamily="18" charset="-120"/>
                        </a:rPr>
                        <a:t>If Diff is +</a:t>
                      </a:r>
                      <a:r>
                        <a:rPr kumimoji="0" lang="en-US" sz="1800" b="1" i="0" u="none" strike="noStrike" cap="none" normalizeH="0" baseline="0" dirty="0" err="1">
                          <a:ln>
                            <a:noFill/>
                          </a:ln>
                          <a:solidFill>
                            <a:srgbClr val="FFFFFF"/>
                          </a:solidFill>
                          <a:effectLst/>
                          <a:latin typeface="Calibri" pitchFamily="34" charset="0"/>
                          <a:ea typeface="新細明體" pitchFamily="18" charset="-120"/>
                        </a:rPr>
                        <a:t>ve</a:t>
                      </a:r>
                      <a:r>
                        <a:rPr kumimoji="0" lang="en-US" sz="1800" b="1" i="0" u="none" strike="noStrike" cap="none" normalizeH="0" baseline="0" dirty="0">
                          <a:ln>
                            <a:noFill/>
                          </a:ln>
                          <a:solidFill>
                            <a:srgbClr val="FFFFFF"/>
                          </a:solidFill>
                          <a:effectLst/>
                          <a:latin typeface="Calibri" pitchFamily="34" charset="0"/>
                          <a:ea typeface="新細明體" pitchFamily="18" charset="-120"/>
                        </a:rPr>
                        <a:t> assign to </a:t>
                      </a:r>
                      <a:r>
                        <a:rPr kumimoji="0" lang="en-US" sz="1800" b="1" i="0" u="none" strike="noStrike" cap="none" normalizeH="0" baseline="0" dirty="0" err="1">
                          <a:ln>
                            <a:noFill/>
                          </a:ln>
                          <a:solidFill>
                            <a:srgbClr val="FFFFFF"/>
                          </a:solidFill>
                          <a:effectLst/>
                          <a:latin typeface="Calibri" pitchFamily="34" charset="0"/>
                          <a:ea typeface="新細明體" pitchFamily="18" charset="-120"/>
                        </a:rPr>
                        <a:t>CCb</a:t>
                      </a:r>
                      <a:r>
                        <a:rPr kumimoji="0" lang="en-US" sz="1800" b="1" i="0" u="none" strike="noStrike" cap="none" normalizeH="0" baseline="0" dirty="0">
                          <a:ln>
                            <a:noFill/>
                          </a:ln>
                          <a:solidFill>
                            <a:srgbClr val="FFFFFF"/>
                          </a:solidFill>
                          <a:effectLst/>
                          <a:latin typeface="Calibri" pitchFamily="34" charset="0"/>
                          <a:ea typeface="新細明體" pitchFamily="18" charset="-120"/>
                        </a:rPr>
                        <a:t>, otherwise to </a:t>
                      </a:r>
                      <a:r>
                        <a:rPr kumimoji="0" lang="en-US" sz="1800" b="1" i="0" u="none" strike="noStrike" cap="none" normalizeH="0" baseline="0" dirty="0" err="1">
                          <a:ln>
                            <a:noFill/>
                          </a:ln>
                          <a:solidFill>
                            <a:srgbClr val="FFFFFF"/>
                          </a:solidFill>
                          <a:effectLst/>
                          <a:latin typeface="Calibri" pitchFamily="34" charset="0"/>
                          <a:ea typeface="新細明體" pitchFamily="18" charset="-120"/>
                        </a:rPr>
                        <a:t>CCa</a:t>
                      </a:r>
                      <a:endParaRPr kumimoji="0" lang="en-US" sz="1800" b="1" i="0" u="none" strike="noStrike" cap="none" normalizeH="0" baseline="0" dirty="0">
                        <a:ln>
                          <a:noFill/>
                        </a:ln>
                        <a:solidFill>
                          <a:srgbClr val="FFFFFF"/>
                        </a:solidFill>
                        <a:effectLst/>
                        <a:latin typeface="Calibri" pitchFamily="34" charset="0"/>
                        <a:ea typeface="新細明體" pitchFamily="18" charset="-12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517">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P1</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6.2664</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6.1899</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0.0765</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CC</a:t>
                      </a:r>
                      <a:r>
                        <a:rPr kumimoji="0" lang="en-US" sz="1800" b="0" i="0" u="none" strike="noStrike" cap="none" normalizeH="0" baseline="-25000">
                          <a:ln>
                            <a:noFill/>
                          </a:ln>
                          <a:solidFill>
                            <a:srgbClr val="000000"/>
                          </a:solidFill>
                          <a:effectLst/>
                          <a:latin typeface="Calibri" pitchFamily="34" charset="0"/>
                          <a:ea typeface="新細明體" pitchFamily="18" charset="-120"/>
                        </a:rPr>
                        <a:t>b</a:t>
                      </a:r>
                      <a:endParaRPr kumimoji="0" lang="en-US" sz="1800" b="0" i="0" u="none" strike="noStrike" cap="none" normalizeH="0" baseline="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517">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P2</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4.8280</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4.6779</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0.1500</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CC</a:t>
                      </a:r>
                      <a:r>
                        <a:rPr kumimoji="0" lang="en-US" sz="1800" b="0" i="0" u="none" strike="noStrike" cap="none" normalizeH="0" baseline="-25000">
                          <a:ln>
                            <a:noFill/>
                          </a:ln>
                          <a:solidFill>
                            <a:srgbClr val="000000"/>
                          </a:solidFill>
                          <a:effectLst/>
                          <a:latin typeface="Calibri" pitchFamily="34" charset="0"/>
                          <a:ea typeface="新細明體" pitchFamily="18" charset="-120"/>
                        </a:rPr>
                        <a:t>b</a:t>
                      </a:r>
                      <a:endParaRPr kumimoji="0" lang="en-US" sz="1800" b="0" i="0" u="none" strike="noStrike" cap="none" normalizeH="0" baseline="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517">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P3</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3.7755</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3.6486</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0.1269</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CC</a:t>
                      </a:r>
                      <a:r>
                        <a:rPr kumimoji="0" lang="en-US" sz="1800" b="0" i="0" u="none" strike="noStrike" cap="none" normalizeH="0" baseline="-25000">
                          <a:ln>
                            <a:noFill/>
                          </a:ln>
                          <a:solidFill>
                            <a:srgbClr val="000000"/>
                          </a:solidFill>
                          <a:effectLst/>
                          <a:latin typeface="Calibri" pitchFamily="34" charset="0"/>
                          <a:ea typeface="新細明體" pitchFamily="18" charset="-120"/>
                        </a:rPr>
                        <a:t>b</a:t>
                      </a:r>
                      <a:endParaRPr kumimoji="0" lang="en-US" sz="1800" b="0" i="0" u="none" strike="noStrike" cap="none" normalizeH="0" baseline="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517">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P4</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5.6127</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5.5691</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0.0437</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CC</a:t>
                      </a:r>
                      <a:r>
                        <a:rPr kumimoji="0" lang="en-US" sz="1800" b="0" i="0" u="none" strike="noStrike" cap="none" normalizeH="0" baseline="-25000">
                          <a:ln>
                            <a:noFill/>
                          </a:ln>
                          <a:solidFill>
                            <a:srgbClr val="000000"/>
                          </a:solidFill>
                          <a:effectLst/>
                          <a:latin typeface="Calibri" pitchFamily="34" charset="0"/>
                          <a:ea typeface="新細明體" pitchFamily="18" charset="-120"/>
                        </a:rPr>
                        <a:t>b</a:t>
                      </a:r>
                      <a:endParaRPr kumimoji="0" lang="en-US" sz="1800" b="0" i="0" u="none" strike="noStrike" cap="none" normalizeH="0" baseline="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371517">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2.3457</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2.6508</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-0.3051</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Cc</a:t>
                      </a:r>
                      <a:r>
                        <a:rPr kumimoji="0" lang="en-US" sz="1800" b="0" i="0" u="none" strike="noStrike" cap="none" normalizeH="0" baseline="-25000">
                          <a:ln>
                            <a:noFill/>
                          </a:ln>
                          <a:solidFill>
                            <a:srgbClr val="000000"/>
                          </a:solidFill>
                          <a:effectLst/>
                          <a:latin typeface="Calibri" pitchFamily="34" charset="0"/>
                          <a:ea typeface="新細明體" pitchFamily="18" charset="-120"/>
                        </a:rPr>
                        <a:t>a</a:t>
                      </a:r>
                      <a:endParaRPr kumimoji="0" lang="en-US" sz="1800" b="0" i="0" u="none" strike="noStrike" cap="none" normalizeH="0" baseline="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365813">
                <a:tc>
                  <a:txBody>
                    <a:bodyPr/>
                    <a:lstStyle/>
                    <a:p>
                      <a:pPr marL="0" marR="0" lvl="0" indent="0" algn="ctr" defTabSz="7413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新細明體" pitchFamily="18" charset="-120"/>
                        </a:rPr>
                        <a:t>P6</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3.4581</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新細明體" pitchFamily="18" charset="-120"/>
                        </a:rPr>
                        <a:t>3.7741</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741363"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ea typeface="新細明體" pitchFamily="18" charset="-120"/>
                        </a:rPr>
                        <a:t>-0.3160</a:t>
                      </a: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Calibri" pitchFamily="34" charset="0"/>
                          <a:ea typeface="新細明體" pitchFamily="18" charset="-120"/>
                        </a:rPr>
                        <a:t>CC</a:t>
                      </a:r>
                      <a:r>
                        <a:rPr kumimoji="0" lang="en-US" sz="1800" b="0" i="0" u="none" strike="noStrike" cap="none" normalizeH="0" baseline="-25000" dirty="0" err="1">
                          <a:ln>
                            <a:noFill/>
                          </a:ln>
                          <a:solidFill>
                            <a:srgbClr val="000000"/>
                          </a:solidFill>
                          <a:effectLst/>
                          <a:latin typeface="Calibri" pitchFamily="34" charset="0"/>
                          <a:ea typeface="新細明體" pitchFamily="18" charset="-120"/>
                        </a:rPr>
                        <a:t>a</a:t>
                      </a:r>
                      <a:endParaRPr kumimoji="0" lang="en-US" sz="1800" b="0" i="0" u="none" strike="noStrike" cap="none" normalizeH="0" baseline="0" dirty="0">
                        <a:ln>
                          <a:noFill/>
                        </a:ln>
                        <a:solidFill>
                          <a:srgbClr val="000000"/>
                        </a:solidFill>
                        <a:effectLst/>
                        <a:latin typeface="Calibri" pitchFamily="34" charset="0"/>
                        <a:ea typeface="新細明體" pitchFamily="18" charset="-120"/>
                      </a:endParaRPr>
                    </a:p>
                  </a:txBody>
                  <a:tcPr marL="9525" marR="9525"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7797889" y="3276600"/>
            <a:ext cx="2104935" cy="954107"/>
          </a:xfrm>
          <a:prstGeom prst="rect">
            <a:avLst/>
          </a:prstGeom>
          <a:noFill/>
        </p:spPr>
        <p:txBody>
          <a:bodyPr wrap="square" rtlCol="0">
            <a:spAutoFit/>
          </a:bodyPr>
          <a:lstStyle/>
          <a:p>
            <a:r>
              <a:rPr lang="en-US" sz="1400" dirty="0"/>
              <a:t>Group to the side </a:t>
            </a:r>
          </a:p>
          <a:p>
            <a:r>
              <a:rPr lang="en-US" sz="1400" dirty="0"/>
              <a:t>(a or b) if |diff| for that side is smaller</a:t>
            </a:r>
          </a:p>
          <a:p>
            <a:endParaRPr lang="en-US" sz="1400" dirty="0"/>
          </a:p>
        </p:txBody>
      </p:sp>
      <p:sp>
        <p:nvSpPr>
          <p:cNvPr id="4" name="Footer Placeholder 3"/>
          <p:cNvSpPr>
            <a:spLocks noGrp="1"/>
          </p:cNvSpPr>
          <p:nvPr>
            <p:ph type="ftr" sz="quarter" idx="11"/>
          </p:nvPr>
        </p:nvSpPr>
        <p:spPr/>
        <p:txBody>
          <a:bodyPr/>
          <a:lstStyle/>
          <a:p>
            <a:pPr>
              <a:defRPr/>
            </a:pPr>
            <a:r>
              <a:rPr lang="en-US" altLang="zh-CN"/>
              <a:t>Audio signal processing, v250428a</a:t>
            </a:r>
          </a:p>
        </p:txBody>
      </p:sp>
      <p:sp>
        <p:nvSpPr>
          <p:cNvPr id="5" name="Slide Number Placeholder 4"/>
          <p:cNvSpPr>
            <a:spLocks noGrp="1"/>
          </p:cNvSpPr>
          <p:nvPr>
            <p:ph type="sldNum" sz="quarter" idx="12"/>
          </p:nvPr>
        </p:nvSpPr>
        <p:spPr/>
        <p:txBody>
          <a:bodyPr/>
          <a:lstStyle/>
          <a:p>
            <a:pPr>
              <a:defRPr/>
            </a:pPr>
            <a:fld id="{CBBCA178-8D29-4316-B0A3-BED3701D2EC8}" type="slidenum">
              <a:rPr lang="en-US" altLang="en-US" smtClean="0"/>
              <a:pPr>
                <a:defRPr/>
              </a:pPr>
              <a:t>135</a:t>
            </a:fld>
            <a:endParaRPr lang="en-US"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7876" y="387352"/>
            <a:ext cx="8401050" cy="792163"/>
          </a:xfrm>
        </p:spPr>
        <p:txBody>
          <a:bodyPr lIns="92075" tIns="46038" rIns="92075" bIns="46038">
            <a:normAutofit fontScale="90000"/>
          </a:bodyPr>
          <a:lstStyle/>
          <a:p>
            <a:pPr eaLnBrk="1" hangingPunct="1"/>
            <a:r>
              <a:rPr lang="en-US" altLang="zh-TW" sz="1600" dirty="0">
                <a:solidFill>
                  <a:srgbClr val="FF0000"/>
                </a:solidFill>
              </a:rPr>
              <a:t>Answer 4.2:  </a:t>
            </a:r>
            <a:r>
              <a:rPr lang="en-US" altLang="zh-TW" sz="1600" dirty="0"/>
              <a:t>Binary split K-means method for the number of required </a:t>
            </a:r>
            <a:r>
              <a:rPr lang="en-US" altLang="zh-TW" sz="1600" dirty="0" err="1"/>
              <a:t>contriods</a:t>
            </a:r>
            <a:r>
              <a:rPr lang="en-US" altLang="zh-TW" sz="1600" dirty="0"/>
              <a:t> is fixed  </a:t>
            </a:r>
            <a:r>
              <a:rPr lang="en-AU" altLang="zh-TW" sz="1600" dirty="0"/>
              <a:t>(assume you use all available samples in building the centroids at all stages of calculations)</a:t>
            </a:r>
            <a:r>
              <a:rPr lang="en-US" altLang="zh-TW" sz="1600" dirty="0"/>
              <a:t> </a:t>
            </a:r>
            <a:br>
              <a:rPr lang="en-US" altLang="zh-TW" sz="1600" dirty="0"/>
            </a:br>
            <a:endParaRPr lang="en-US" altLang="zh-TW" sz="1600" dirty="0"/>
          </a:p>
        </p:txBody>
      </p:sp>
      <p:sp>
        <p:nvSpPr>
          <p:cNvPr id="23555" name="Rectangle 3"/>
          <p:cNvSpPr>
            <a:spLocks noGrp="1" noChangeArrowheads="1"/>
          </p:cNvSpPr>
          <p:nvPr>
            <p:ph idx="1"/>
          </p:nvPr>
        </p:nvSpPr>
        <p:spPr>
          <a:xfrm>
            <a:off x="762001" y="1143000"/>
            <a:ext cx="9140825" cy="5715000"/>
          </a:xfrm>
        </p:spPr>
        <p:txBody>
          <a:bodyPr lIns="92075" tIns="46038" rIns="92075" bIns="46038"/>
          <a:lstStyle/>
          <a:p>
            <a:pPr eaLnBrk="1" hangingPunct="1"/>
            <a:r>
              <a:rPr lang="en-US" altLang="zh-TW" sz="2000" dirty="0"/>
              <a:t>P</a:t>
            </a:r>
            <a:r>
              <a:rPr lang="en-US" altLang="zh-TW" sz="2000" baseline="-25000" dirty="0"/>
              <a:t>1</a:t>
            </a:r>
            <a:r>
              <a:rPr lang="en-US" altLang="zh-TW" sz="2000" dirty="0"/>
              <a:t>=(1.2,8.8);P</a:t>
            </a:r>
            <a:r>
              <a:rPr lang="en-US" altLang="zh-TW" sz="2000" baseline="-25000" dirty="0"/>
              <a:t>2</a:t>
            </a:r>
            <a:r>
              <a:rPr lang="en-US" altLang="zh-TW" sz="2000" dirty="0"/>
              <a:t>=(1.8,6.9);P</a:t>
            </a:r>
            <a:r>
              <a:rPr lang="en-US" altLang="zh-TW" sz="2000" baseline="-25000" dirty="0"/>
              <a:t>3</a:t>
            </a:r>
            <a:r>
              <a:rPr lang="en-US" altLang="zh-TW" sz="2000" dirty="0"/>
              <a:t>=(7.2,1.5);P</a:t>
            </a:r>
            <a:r>
              <a:rPr lang="en-US" altLang="zh-TW" sz="2000" baseline="-25000" dirty="0"/>
              <a:t>4</a:t>
            </a:r>
            <a:r>
              <a:rPr lang="en-US" altLang="zh-TW" sz="2000" dirty="0"/>
              <a:t>=(9.1,0.3)</a:t>
            </a:r>
          </a:p>
          <a:p>
            <a:pPr eaLnBrk="1" hangingPunct="1"/>
            <a:r>
              <a:rPr lang="en-US" altLang="zh-TW" sz="2000" dirty="0"/>
              <a:t>first centroid C</a:t>
            </a:r>
            <a:r>
              <a:rPr lang="en-US" altLang="zh-TW" sz="2000" baseline="-25000" dirty="0"/>
              <a:t>1</a:t>
            </a:r>
            <a:r>
              <a:rPr lang="en-US" altLang="zh-TW" sz="2000" dirty="0"/>
              <a:t>=((1.2+1.8+7.2+9.1)/4, 8.8+6.9+1.5+0.3)/4) = (4.825,4.375)</a:t>
            </a:r>
          </a:p>
          <a:p>
            <a:pPr eaLnBrk="1" hangingPunct="1"/>
            <a:r>
              <a:rPr lang="en-US" altLang="zh-TW" sz="2000" dirty="0"/>
              <a:t>Use e=0.02 find the two new centroids </a:t>
            </a:r>
          </a:p>
          <a:p>
            <a:pPr eaLnBrk="1" hangingPunct="1"/>
            <a:r>
              <a:rPr lang="en-US" altLang="zh-TW" sz="2000" dirty="0"/>
              <a:t>Step1: </a:t>
            </a:r>
            <a:r>
              <a:rPr lang="en-US" altLang="zh-TW" sz="2000" dirty="0" err="1"/>
              <a:t>CC</a:t>
            </a:r>
            <a:r>
              <a:rPr lang="en-US" altLang="zh-TW" sz="2000" baseline="-25000" dirty="0" err="1"/>
              <a:t>a</a:t>
            </a:r>
            <a:r>
              <a:rPr lang="en-US" altLang="zh-TW" sz="2000" dirty="0"/>
              <a:t>= C</a:t>
            </a:r>
            <a:r>
              <a:rPr lang="en-US" altLang="zh-TW" sz="2000" baseline="-25000" dirty="0"/>
              <a:t>1</a:t>
            </a:r>
            <a:r>
              <a:rPr lang="en-US" altLang="zh-TW" sz="2000" dirty="0"/>
              <a:t>(1+e)=(4.825x1.02,4.375x1.02)=(</a:t>
            </a:r>
            <a:r>
              <a:rPr lang="zh-TW" altLang="en-US" sz="2000" dirty="0"/>
              <a:t>4.9215,4.4625)</a:t>
            </a:r>
            <a:r>
              <a:rPr lang="en-US" altLang="zh-TW" sz="2000" dirty="0"/>
              <a:t> </a:t>
            </a:r>
          </a:p>
          <a:p>
            <a:pPr eaLnBrk="1" hangingPunct="1"/>
            <a:r>
              <a:rPr lang="en-US" altLang="zh-TW" sz="2000" dirty="0" err="1"/>
              <a:t>CC</a:t>
            </a:r>
            <a:r>
              <a:rPr lang="en-US" altLang="zh-TW" sz="2000" baseline="-25000" dirty="0" err="1"/>
              <a:t>b</a:t>
            </a:r>
            <a:r>
              <a:rPr lang="en-US" altLang="zh-TW" sz="2000" dirty="0"/>
              <a:t>= C</a:t>
            </a:r>
            <a:r>
              <a:rPr lang="en-US" altLang="zh-TW" sz="2000" baseline="-25000" dirty="0"/>
              <a:t>1</a:t>
            </a:r>
            <a:r>
              <a:rPr lang="en-US" altLang="zh-TW" sz="2000" dirty="0"/>
              <a:t>(1-e)=(4.825x0.98,4.375x0.98)</a:t>
            </a:r>
            <a:r>
              <a:rPr lang="zh-TW" altLang="en-US" sz="2000" dirty="0"/>
              <a:t>=(4.7285,4.2875) </a:t>
            </a:r>
            <a:r>
              <a:rPr lang="en-US" altLang="zh-TW" sz="2000" dirty="0" err="1"/>
              <a:t>CCa</a:t>
            </a:r>
            <a:r>
              <a:rPr lang="en-US" altLang="zh-TW" sz="2000" dirty="0"/>
              <a:t>=(</a:t>
            </a:r>
            <a:r>
              <a:rPr lang="zh-TW" altLang="en-US" sz="2000" dirty="0"/>
              <a:t>4.9215,4.4625)</a:t>
            </a:r>
            <a:r>
              <a:rPr lang="en-US" altLang="zh-TW" sz="2000" dirty="0"/>
              <a:t> </a:t>
            </a:r>
          </a:p>
          <a:p>
            <a:pPr eaLnBrk="1" hangingPunct="1"/>
            <a:r>
              <a:rPr lang="en-US" altLang="zh-TW" sz="2000" dirty="0" err="1"/>
              <a:t>CCb</a:t>
            </a:r>
            <a:r>
              <a:rPr lang="zh-TW" altLang="en-US" sz="2000" dirty="0"/>
              <a:t>=(4.7285,4.2875)</a:t>
            </a:r>
          </a:p>
          <a:p>
            <a:pPr eaLnBrk="1" hangingPunct="1"/>
            <a:r>
              <a:rPr lang="en-US" altLang="zh-TW" sz="2000" u="sng" dirty="0"/>
              <a:t>The function </a:t>
            </a:r>
            <a:r>
              <a:rPr lang="en-US" altLang="zh-TW" sz="2000" u="sng" dirty="0" err="1"/>
              <a:t>dist</a:t>
            </a:r>
            <a:r>
              <a:rPr lang="en-US" altLang="zh-TW" sz="2000" u="sng" dirty="0"/>
              <a:t>(</a:t>
            </a:r>
            <a:r>
              <a:rPr lang="en-US" altLang="zh-TW" sz="2000" u="sng" dirty="0" err="1"/>
              <a:t>Pi,CCx</a:t>
            </a:r>
            <a:r>
              <a:rPr lang="en-US" altLang="zh-TW" sz="2000" u="sng" dirty="0"/>
              <a:t> )=Euclidean distance between Pi and </a:t>
            </a:r>
            <a:r>
              <a:rPr lang="en-US" altLang="zh-TW" sz="2000" u="sng" dirty="0" err="1"/>
              <a:t>CCx</a:t>
            </a:r>
            <a:endParaRPr lang="en-US" altLang="zh-TW" sz="2000" dirty="0"/>
          </a:p>
          <a:p>
            <a:pPr eaLnBrk="1" hangingPunct="1"/>
            <a:r>
              <a:rPr lang="en-US" altLang="zh-TW" sz="1800" u="sng" dirty="0"/>
              <a:t>points	</a:t>
            </a:r>
            <a:r>
              <a:rPr lang="en-US" altLang="zh-TW" sz="1800" u="sng" dirty="0" err="1"/>
              <a:t>dist</a:t>
            </a:r>
            <a:r>
              <a:rPr lang="en-US" altLang="zh-TW" sz="1800" u="sng" dirty="0"/>
              <a:t> to </a:t>
            </a:r>
            <a:r>
              <a:rPr lang="en-US" altLang="zh-TW" sz="1800" u="sng" dirty="0" err="1"/>
              <a:t>CCa</a:t>
            </a:r>
            <a:r>
              <a:rPr lang="en-US" altLang="zh-TW" sz="1800" u="sng" dirty="0"/>
              <a:t>	-1*</a:t>
            </a:r>
            <a:r>
              <a:rPr lang="en-US" altLang="zh-TW" sz="1800" u="sng" dirty="0" err="1"/>
              <a:t>dist</a:t>
            </a:r>
            <a:r>
              <a:rPr lang="en-US" altLang="zh-TW" sz="1800" u="sng" dirty="0"/>
              <a:t> to </a:t>
            </a:r>
            <a:r>
              <a:rPr lang="en-US" altLang="zh-TW" sz="1800" u="sng" dirty="0" err="1"/>
              <a:t>CCb</a:t>
            </a:r>
            <a:r>
              <a:rPr lang="en-US" altLang="zh-TW" sz="1800" u="sng" dirty="0"/>
              <a:t>	=diff    Group to </a:t>
            </a:r>
          </a:p>
          <a:p>
            <a:pPr eaLnBrk="1" hangingPunct="1"/>
            <a:r>
              <a:rPr lang="en-US" altLang="zh-TW" sz="2000" dirty="0"/>
              <a:t>P1		</a:t>
            </a:r>
            <a:r>
              <a:rPr lang="zh-TW" altLang="en-US" sz="2000" dirty="0"/>
              <a:t>5.7152		-5.7283	= </a:t>
            </a:r>
            <a:r>
              <a:rPr lang="en-US" altLang="zh-TW" sz="2000" dirty="0"/>
              <a:t>	</a:t>
            </a:r>
            <a:r>
              <a:rPr lang="zh-TW" altLang="en-US" sz="2000" dirty="0"/>
              <a:t>-0.0131 </a:t>
            </a:r>
            <a:r>
              <a:rPr lang="en-US" altLang="zh-TW" sz="2000" dirty="0"/>
              <a:t>	</a:t>
            </a:r>
            <a:r>
              <a:rPr lang="en-US" altLang="zh-TW" sz="2000" dirty="0" err="1"/>
              <a:t>CCa</a:t>
            </a:r>
            <a:endParaRPr lang="en-US" altLang="zh-TW" sz="2000" dirty="0"/>
          </a:p>
          <a:p>
            <a:pPr eaLnBrk="1" hangingPunct="1"/>
            <a:r>
              <a:rPr lang="en-US" altLang="zh-TW" sz="2000" dirty="0"/>
              <a:t>P2		</a:t>
            </a:r>
            <a:r>
              <a:rPr lang="zh-TW" altLang="en-US" sz="2000" dirty="0"/>
              <a:t>3.9605		-3.9244	= </a:t>
            </a:r>
            <a:r>
              <a:rPr lang="en-US" altLang="zh-TW" sz="2000" dirty="0"/>
              <a:t>	</a:t>
            </a:r>
            <a:r>
              <a:rPr lang="zh-TW" altLang="en-US" sz="2000" dirty="0"/>
              <a:t>0.036	</a:t>
            </a:r>
            <a:r>
              <a:rPr lang="en-US" altLang="zh-TW" sz="2000" dirty="0" err="1"/>
              <a:t>CCb</a:t>
            </a:r>
            <a:endParaRPr lang="en-US" altLang="zh-TW" sz="2000" dirty="0"/>
          </a:p>
          <a:p>
            <a:pPr eaLnBrk="1" hangingPunct="1"/>
            <a:r>
              <a:rPr lang="en-US" altLang="zh-TW" sz="2000" dirty="0"/>
              <a:t>P3		</a:t>
            </a:r>
            <a:r>
              <a:rPr lang="zh-TW" altLang="en-US" sz="2000" dirty="0"/>
              <a:t>3.7374		-3.7254	= </a:t>
            </a:r>
            <a:r>
              <a:rPr lang="en-US" altLang="zh-TW" sz="2000" dirty="0"/>
              <a:t>	</a:t>
            </a:r>
            <a:r>
              <a:rPr lang="zh-TW" altLang="en-US" sz="2000" dirty="0"/>
              <a:t>0.012	</a:t>
            </a:r>
            <a:r>
              <a:rPr lang="en-US" altLang="zh-TW" sz="2000" dirty="0" err="1"/>
              <a:t>CCb</a:t>
            </a:r>
            <a:endParaRPr lang="en-US" altLang="zh-TW" sz="2000" dirty="0"/>
          </a:p>
          <a:p>
            <a:pPr eaLnBrk="1" hangingPunct="1"/>
            <a:r>
              <a:rPr lang="en-US" altLang="zh-TW" sz="2000" dirty="0"/>
              <a:t>P4		</a:t>
            </a:r>
            <a:r>
              <a:rPr lang="zh-TW" altLang="en-US" sz="2000" dirty="0"/>
              <a:t>5.8980		-5.9169	= </a:t>
            </a:r>
            <a:r>
              <a:rPr lang="en-US" altLang="zh-TW" sz="2000" dirty="0"/>
              <a:t>	</a:t>
            </a:r>
            <a:r>
              <a:rPr lang="zh-TW" altLang="en-US" sz="2000" dirty="0"/>
              <a:t>-0.019	</a:t>
            </a:r>
            <a:r>
              <a:rPr lang="en-US" altLang="zh-TW" sz="2000" dirty="0" err="1"/>
              <a:t>CCa</a:t>
            </a:r>
            <a:endParaRPr lang="en-US" altLang="zh-TW" sz="2000" dirty="0"/>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136</a:t>
            </a:fld>
            <a:endParaRPr lang="en-US" altLang="en-US"/>
          </a:p>
        </p:txBody>
      </p:sp>
    </p:spTree>
    <p:extLst>
      <p:ext uri="{BB962C8B-B14F-4D97-AF65-F5344CB8AC3E}">
        <p14:creationId xmlns:p14="http://schemas.microsoft.com/office/powerpoint/2010/main" val="21966758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rtlCol="0">
            <a:normAutofit/>
          </a:bodyPr>
          <a:lstStyle/>
          <a:p>
            <a:pPr defTabSz="742676" eaLnBrk="1" fontAlgn="auto" hangingPunct="1">
              <a:spcAft>
                <a:spcPts val="0"/>
              </a:spcAft>
              <a:defRPr/>
            </a:pPr>
            <a:r>
              <a:rPr lang="zh-TW" altLang="en-US" sz="3574"/>
              <a:t> </a:t>
            </a:r>
          </a:p>
        </p:txBody>
      </p:sp>
      <p:sp>
        <p:nvSpPr>
          <p:cNvPr id="24579" name="Rectangle 3"/>
          <p:cNvSpPr>
            <a:spLocks noGrp="1" noChangeArrowheads="1"/>
          </p:cNvSpPr>
          <p:nvPr>
            <p:ph idx="1"/>
          </p:nvPr>
        </p:nvSpPr>
        <p:spPr>
          <a:xfrm>
            <a:off x="760413" y="609600"/>
            <a:ext cx="8416925" cy="5791200"/>
          </a:xfrm>
        </p:spPr>
        <p:txBody>
          <a:bodyPr/>
          <a:lstStyle/>
          <a:p>
            <a:pPr eaLnBrk="1" hangingPunct="1"/>
            <a:r>
              <a:rPr lang="en-US" altLang="zh-TW" sz="2000" dirty="0">
                <a:solidFill>
                  <a:srgbClr val="FF0000"/>
                </a:solidFill>
              </a:rPr>
              <a:t>Answer 4.2: </a:t>
            </a:r>
            <a:r>
              <a:rPr lang="en-US" altLang="zh-TW" sz="2000" dirty="0"/>
              <a:t>Nearest neighbor search to form two groups. Find the centroid for each group using K-means method. Then split again and find new 2 centroids. P1,P4 -&gt; </a:t>
            </a:r>
            <a:r>
              <a:rPr lang="en-US" altLang="zh-TW" sz="2000" dirty="0" err="1"/>
              <a:t>CCa</a:t>
            </a:r>
            <a:r>
              <a:rPr lang="en-US" altLang="zh-TW" sz="2000" dirty="0"/>
              <a:t> group; P2,P3 -&gt; </a:t>
            </a:r>
            <a:r>
              <a:rPr lang="en-US" altLang="zh-TW" sz="2000" dirty="0" err="1"/>
              <a:t>CCb</a:t>
            </a:r>
            <a:r>
              <a:rPr lang="en-US" altLang="zh-TW" sz="2000" baseline="-25000" dirty="0"/>
              <a:t> </a:t>
            </a:r>
            <a:r>
              <a:rPr lang="en-US" altLang="zh-TW" sz="2000" dirty="0"/>
              <a:t>group </a:t>
            </a:r>
          </a:p>
          <a:p>
            <a:pPr eaLnBrk="1" hangingPunct="1"/>
            <a:r>
              <a:rPr lang="en-US" altLang="zh-TW" sz="2000" dirty="0"/>
              <a:t>Step2: </a:t>
            </a:r>
            <a:r>
              <a:rPr lang="en-US" altLang="zh-TW" sz="2000" dirty="0" err="1"/>
              <a:t>CCCa</a:t>
            </a:r>
            <a:r>
              <a:rPr lang="en-US" altLang="zh-TW" sz="2000" dirty="0"/>
              <a:t>=mean(P1,P4),</a:t>
            </a:r>
            <a:r>
              <a:rPr lang="en-US" altLang="zh-TW" sz="2000" dirty="0" err="1"/>
              <a:t>CCCb</a:t>
            </a:r>
            <a:r>
              <a:rPr lang="en-US" altLang="zh-TW" sz="2000" baseline="-25000" dirty="0"/>
              <a:t> </a:t>
            </a:r>
            <a:r>
              <a:rPr lang="en-US" altLang="zh-TW" sz="2000" dirty="0"/>
              <a:t>=mean(P3,P2); </a:t>
            </a:r>
          </a:p>
          <a:p>
            <a:pPr eaLnBrk="1" hangingPunct="1"/>
            <a:r>
              <a:rPr lang="en-US" altLang="zh-TW" sz="2000" dirty="0" err="1"/>
              <a:t>CCCa</a:t>
            </a:r>
            <a:r>
              <a:rPr lang="en-US" altLang="zh-TW" sz="2000" dirty="0"/>
              <a:t>=(</a:t>
            </a:r>
            <a:r>
              <a:rPr lang="zh-TW" altLang="en-US" sz="2000" dirty="0"/>
              <a:t>5.15,4.55</a:t>
            </a:r>
            <a:r>
              <a:rPr lang="en-US" altLang="zh-TW" sz="2000" dirty="0"/>
              <a:t>)</a:t>
            </a:r>
          </a:p>
          <a:p>
            <a:pPr eaLnBrk="1" hangingPunct="1"/>
            <a:r>
              <a:rPr lang="en-US" altLang="zh-TW" sz="2000" dirty="0" err="1"/>
              <a:t>CCCb</a:t>
            </a:r>
            <a:r>
              <a:rPr lang="en-US" altLang="zh-TW" sz="2000" dirty="0"/>
              <a:t>=(4.50,4.20)</a:t>
            </a:r>
          </a:p>
          <a:p>
            <a:pPr eaLnBrk="1" hangingPunct="1"/>
            <a:r>
              <a:rPr lang="en-US" altLang="zh-TW" sz="2000" dirty="0"/>
              <a:t>Run K-means again based on two centroids </a:t>
            </a:r>
            <a:r>
              <a:rPr lang="en-US" altLang="zh-TW" sz="2000" dirty="0" err="1"/>
              <a:t>CCCa,CCCb</a:t>
            </a:r>
            <a:r>
              <a:rPr lang="en-US" altLang="zh-TW" sz="2000" dirty="0"/>
              <a:t> for the whole pool -- P1,P2,P3,P4.</a:t>
            </a:r>
          </a:p>
          <a:p>
            <a:pPr eaLnBrk="1" hangingPunct="1"/>
            <a:r>
              <a:rPr lang="en-US" altLang="zh-TW" sz="2000" u="sng" dirty="0"/>
              <a:t>points	</a:t>
            </a:r>
            <a:r>
              <a:rPr lang="en-US" altLang="zh-TW" sz="2000" u="sng" dirty="0" err="1"/>
              <a:t>dist</a:t>
            </a:r>
            <a:r>
              <a:rPr lang="en-US" altLang="zh-TW" sz="2000" u="sng" dirty="0"/>
              <a:t> to </a:t>
            </a:r>
            <a:r>
              <a:rPr lang="en-US" altLang="zh-TW" sz="2000" u="sng" dirty="0" err="1"/>
              <a:t>CCCa</a:t>
            </a:r>
            <a:r>
              <a:rPr lang="en-US" altLang="zh-TW" sz="2000" u="sng" dirty="0"/>
              <a:t>	-</a:t>
            </a:r>
            <a:r>
              <a:rPr lang="en-US" altLang="zh-TW" sz="2000" u="sng" dirty="0" err="1"/>
              <a:t>dist</a:t>
            </a:r>
            <a:r>
              <a:rPr lang="en-US" altLang="zh-TW" sz="2000" u="sng" dirty="0"/>
              <a:t> to </a:t>
            </a:r>
            <a:r>
              <a:rPr lang="en-US" altLang="zh-TW" sz="2000" u="sng" dirty="0" err="1"/>
              <a:t>CCCb</a:t>
            </a:r>
            <a:r>
              <a:rPr lang="en-US" altLang="zh-TW" sz="2000" u="sng" dirty="0"/>
              <a:t>=diff2	Group to </a:t>
            </a:r>
          </a:p>
          <a:p>
            <a:pPr eaLnBrk="1" hangingPunct="1"/>
            <a:r>
              <a:rPr lang="en-US" altLang="zh-TW" sz="2000" dirty="0"/>
              <a:t>P1		</a:t>
            </a:r>
            <a:r>
              <a:rPr lang="zh-TW" altLang="en-US" sz="2000" dirty="0"/>
              <a:t>5.8022		-5.6613	= 0.1409	</a:t>
            </a:r>
            <a:r>
              <a:rPr lang="en-US" altLang="zh-TW" sz="2000" dirty="0"/>
              <a:t>	</a:t>
            </a:r>
            <a:r>
              <a:rPr lang="en-US" altLang="zh-TW" sz="2000" dirty="0" err="1"/>
              <a:t>CCCb</a:t>
            </a:r>
            <a:endParaRPr lang="en-US" altLang="zh-TW" sz="2000" dirty="0"/>
          </a:p>
          <a:p>
            <a:pPr eaLnBrk="1" hangingPunct="1"/>
            <a:r>
              <a:rPr lang="en-US" altLang="zh-TW" sz="2000" dirty="0"/>
              <a:t>P2		4.0921</a:t>
            </a:r>
            <a:r>
              <a:rPr lang="zh-TW" altLang="en-US" sz="2000" dirty="0"/>
              <a:t>		-3.8148	= 0.2737	</a:t>
            </a:r>
            <a:r>
              <a:rPr lang="en-US" altLang="zh-TW" sz="2000" dirty="0"/>
              <a:t>	</a:t>
            </a:r>
            <a:r>
              <a:rPr lang="en-US" altLang="zh-TW" sz="2000" dirty="0" err="1"/>
              <a:t>CCCb</a:t>
            </a:r>
            <a:endParaRPr lang="en-US" altLang="zh-TW" sz="2000" dirty="0"/>
          </a:p>
          <a:p>
            <a:pPr eaLnBrk="1" hangingPunct="1"/>
            <a:r>
              <a:rPr lang="en-US" altLang="zh-TW" sz="2000" dirty="0"/>
              <a:t>P3		3.6749</a:t>
            </a:r>
            <a:r>
              <a:rPr lang="zh-TW" altLang="en-US" sz="2000" dirty="0"/>
              <a:t>		-3.8184	= -0.1435	</a:t>
            </a:r>
            <a:r>
              <a:rPr lang="en-US" altLang="zh-TW" sz="2000" dirty="0" err="1"/>
              <a:t>CCCa</a:t>
            </a:r>
            <a:endParaRPr lang="en-US" altLang="zh-TW" sz="2000" dirty="0"/>
          </a:p>
          <a:p>
            <a:pPr eaLnBrk="1" hangingPunct="1"/>
            <a:r>
              <a:rPr lang="en-US" altLang="zh-TW" sz="2000" dirty="0"/>
              <a:t>P4		</a:t>
            </a:r>
            <a:r>
              <a:rPr lang="zh-TW" altLang="en-US" sz="2000" dirty="0"/>
              <a:t>5.8022		-6.0308	= -0.2286	</a:t>
            </a:r>
            <a:r>
              <a:rPr lang="en-US" altLang="zh-TW" sz="2000" dirty="0" err="1"/>
              <a:t>CCCa</a:t>
            </a:r>
            <a:endParaRPr lang="en-US" altLang="zh-TW" sz="2000" dirty="0"/>
          </a:p>
          <a:p>
            <a:pPr eaLnBrk="1" hangingPunct="1"/>
            <a:r>
              <a:rPr lang="en-US" altLang="zh-TW" sz="2000" dirty="0"/>
              <a:t>Regrouping we get the final result</a:t>
            </a:r>
            <a:endParaRPr lang="zh-TW" altLang="en-US" dirty="0"/>
          </a:p>
          <a:p>
            <a:pPr eaLnBrk="1" hangingPunct="1"/>
            <a:r>
              <a:rPr lang="en-US" altLang="zh-TW" sz="2000" dirty="0" err="1"/>
              <a:t>CCCCa</a:t>
            </a:r>
            <a:r>
              <a:rPr lang="en-US" altLang="zh-TW" sz="2000" dirty="0"/>
              <a:t> =(P3+P4)/2=(8.15, 0.9); </a:t>
            </a:r>
            <a:r>
              <a:rPr lang="en-US" altLang="zh-TW" sz="2000" dirty="0" err="1"/>
              <a:t>CCCCb</a:t>
            </a:r>
            <a:r>
              <a:rPr lang="en-US" altLang="zh-TW" sz="2000" dirty="0"/>
              <a:t> =(P1+P2)/2=(1.5,7.85)</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137</a:t>
            </a:fld>
            <a:endParaRPr lang="en-US" altLang="en-US"/>
          </a:p>
        </p:txBody>
      </p:sp>
    </p:spTree>
    <p:extLst>
      <p:ext uri="{BB962C8B-B14F-4D97-AF65-F5344CB8AC3E}">
        <p14:creationId xmlns:p14="http://schemas.microsoft.com/office/powerpoint/2010/main" val="16049125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v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86836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3"/>
          <p:cNvSpPr txBox="1">
            <a:spLocks noChangeArrowheads="1"/>
          </p:cNvSpPr>
          <p:nvPr/>
        </p:nvSpPr>
        <p:spPr bwMode="auto">
          <a:xfrm>
            <a:off x="1524002" y="685801"/>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1</a:t>
            </a:r>
            <a:r>
              <a:rPr lang="en-US" altLang="zh-TW" sz="2400">
                <a:latin typeface="Times New Roman" pitchFamily="18" charset="0"/>
              </a:rPr>
              <a:t>=(1.2,8.8);</a:t>
            </a:r>
            <a:endParaRPr lang="zh-TW" altLang="en-US">
              <a:latin typeface="Times New Roman" pitchFamily="18" charset="0"/>
            </a:endParaRPr>
          </a:p>
        </p:txBody>
      </p:sp>
      <p:sp>
        <p:nvSpPr>
          <p:cNvPr id="25606" name="Text Box 4"/>
          <p:cNvSpPr txBox="1">
            <a:spLocks noChangeArrowheads="1"/>
          </p:cNvSpPr>
          <p:nvPr/>
        </p:nvSpPr>
        <p:spPr bwMode="auto">
          <a:xfrm>
            <a:off x="2057400" y="1828801"/>
            <a:ext cx="16834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2</a:t>
            </a:r>
            <a:r>
              <a:rPr lang="en-US" altLang="zh-TW" sz="2400">
                <a:latin typeface="Times New Roman" pitchFamily="18" charset="0"/>
              </a:rPr>
              <a:t>=(1.8,6.9)</a:t>
            </a:r>
            <a:endParaRPr lang="zh-TW" altLang="en-US">
              <a:latin typeface="Times New Roman" pitchFamily="18" charset="0"/>
            </a:endParaRPr>
          </a:p>
        </p:txBody>
      </p:sp>
      <p:sp>
        <p:nvSpPr>
          <p:cNvPr id="25607" name="Text Box 5"/>
          <p:cNvSpPr txBox="1">
            <a:spLocks noChangeArrowheads="1"/>
          </p:cNvSpPr>
          <p:nvPr/>
        </p:nvSpPr>
        <p:spPr bwMode="auto">
          <a:xfrm>
            <a:off x="6096001" y="5105402"/>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3</a:t>
            </a:r>
            <a:r>
              <a:rPr lang="en-US" altLang="zh-TW" sz="2400">
                <a:latin typeface="Times New Roman" pitchFamily="18" charset="0"/>
              </a:rPr>
              <a:t>=(7.2,1.5);</a:t>
            </a:r>
            <a:endParaRPr lang="zh-TW" altLang="en-US">
              <a:latin typeface="Times New Roman" pitchFamily="18" charset="0"/>
            </a:endParaRPr>
          </a:p>
        </p:txBody>
      </p:sp>
      <p:sp>
        <p:nvSpPr>
          <p:cNvPr id="25608" name="Text Box 6"/>
          <p:cNvSpPr txBox="1">
            <a:spLocks noChangeArrowheads="1"/>
          </p:cNvSpPr>
          <p:nvPr/>
        </p:nvSpPr>
        <p:spPr bwMode="auto">
          <a:xfrm>
            <a:off x="5638800" y="5867402"/>
            <a:ext cx="16834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4</a:t>
            </a:r>
            <a:r>
              <a:rPr lang="en-US" altLang="zh-TW" sz="2400">
                <a:latin typeface="Times New Roman" pitchFamily="18" charset="0"/>
              </a:rPr>
              <a:t>=(9.1,0.3)</a:t>
            </a:r>
            <a:endParaRPr lang="zh-TW" altLang="en-US">
              <a:latin typeface="Times New Roman" pitchFamily="18" charset="0"/>
            </a:endParaRPr>
          </a:p>
        </p:txBody>
      </p:sp>
      <p:sp>
        <p:nvSpPr>
          <p:cNvPr id="25609" name="Text Box 7"/>
          <p:cNvSpPr txBox="1">
            <a:spLocks noChangeArrowheads="1"/>
          </p:cNvSpPr>
          <p:nvPr/>
        </p:nvSpPr>
        <p:spPr bwMode="auto">
          <a:xfrm>
            <a:off x="5029200" y="3505201"/>
            <a:ext cx="27510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800">
                <a:latin typeface="Times New Roman" pitchFamily="18" charset="0"/>
              </a:rPr>
              <a:t>C1=(4.825,4.375)</a:t>
            </a:r>
            <a:endParaRPr lang="zh-TW" altLang="en-US" sz="2800">
              <a:latin typeface="Times New Roman" pitchFamily="18" charset="0"/>
            </a:endParaRPr>
          </a:p>
        </p:txBody>
      </p:sp>
      <p:sp>
        <p:nvSpPr>
          <p:cNvPr id="25610" name="Line 8"/>
          <p:cNvSpPr>
            <a:spLocks noChangeShapeType="1"/>
          </p:cNvSpPr>
          <p:nvPr/>
        </p:nvSpPr>
        <p:spPr bwMode="auto">
          <a:xfrm flipH="1" flipV="1">
            <a:off x="4267201" y="3657600"/>
            <a:ext cx="685800" cy="152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Text Box 9"/>
          <p:cNvSpPr txBox="1">
            <a:spLocks noChangeArrowheads="1"/>
          </p:cNvSpPr>
          <p:nvPr/>
        </p:nvSpPr>
        <p:spPr bwMode="auto">
          <a:xfrm>
            <a:off x="914400" y="4038602"/>
            <a:ext cx="4001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CC</a:t>
            </a:r>
            <a:r>
              <a:rPr lang="en-US" altLang="zh-TW" sz="2400" baseline="-25000">
                <a:latin typeface="Times New Roman" pitchFamily="18" charset="0"/>
              </a:rPr>
              <a:t>b</a:t>
            </a:r>
            <a:r>
              <a:rPr lang="en-US" altLang="zh-TW" sz="2400">
                <a:latin typeface="Times New Roman" pitchFamily="18" charset="0"/>
              </a:rPr>
              <a:t>= C</a:t>
            </a:r>
            <a:r>
              <a:rPr lang="en-US" altLang="zh-TW" sz="2400" baseline="-25000">
                <a:latin typeface="Times New Roman" pitchFamily="18" charset="0"/>
              </a:rPr>
              <a:t>1</a:t>
            </a:r>
            <a:r>
              <a:rPr lang="en-US" altLang="zh-TW" sz="2400">
                <a:latin typeface="Times New Roman" pitchFamily="18" charset="0"/>
              </a:rPr>
              <a:t>(1-e)</a:t>
            </a:r>
            <a:r>
              <a:rPr lang="zh-TW" altLang="en-US" sz="2400">
                <a:latin typeface="Times New Roman" pitchFamily="18" charset="0"/>
              </a:rPr>
              <a:t>=(4.7285,4.2875)</a:t>
            </a:r>
            <a:endParaRPr lang="zh-TW" altLang="en-US">
              <a:latin typeface="Times New Roman" pitchFamily="18" charset="0"/>
            </a:endParaRPr>
          </a:p>
        </p:txBody>
      </p:sp>
      <p:sp>
        <p:nvSpPr>
          <p:cNvPr id="25612" name="Text Box 10"/>
          <p:cNvSpPr txBox="1">
            <a:spLocks noChangeArrowheads="1"/>
          </p:cNvSpPr>
          <p:nvPr/>
        </p:nvSpPr>
        <p:spPr bwMode="auto">
          <a:xfrm>
            <a:off x="4038601" y="2743202"/>
            <a:ext cx="40607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CC</a:t>
            </a:r>
            <a:r>
              <a:rPr lang="en-US" altLang="zh-TW" sz="2400" baseline="-25000">
                <a:latin typeface="Times New Roman" pitchFamily="18" charset="0"/>
              </a:rPr>
              <a:t>a</a:t>
            </a:r>
            <a:r>
              <a:rPr lang="en-US" altLang="zh-TW" sz="2400">
                <a:latin typeface="Times New Roman" pitchFamily="18" charset="0"/>
              </a:rPr>
              <a:t>= C</a:t>
            </a:r>
            <a:r>
              <a:rPr lang="en-US" altLang="zh-TW" sz="2400" baseline="-25000">
                <a:latin typeface="Times New Roman" pitchFamily="18" charset="0"/>
              </a:rPr>
              <a:t>1</a:t>
            </a:r>
            <a:r>
              <a:rPr lang="en-US" altLang="zh-TW" sz="2400">
                <a:latin typeface="Times New Roman" pitchFamily="18" charset="0"/>
              </a:rPr>
              <a:t>(1+e)=(</a:t>
            </a:r>
            <a:r>
              <a:rPr lang="zh-TW" altLang="en-US" sz="2400">
                <a:latin typeface="Times New Roman" pitchFamily="18" charset="0"/>
              </a:rPr>
              <a:t>4.9215,4.4625)</a:t>
            </a:r>
            <a:endParaRPr lang="zh-TW" altLang="en-US">
              <a:latin typeface="Times New Roman" pitchFamily="18" charset="0"/>
            </a:endParaRPr>
          </a:p>
        </p:txBody>
      </p:sp>
      <p:sp>
        <p:nvSpPr>
          <p:cNvPr id="25613" name="Line 11"/>
          <p:cNvSpPr>
            <a:spLocks noChangeShapeType="1"/>
          </p:cNvSpPr>
          <p:nvPr/>
        </p:nvSpPr>
        <p:spPr bwMode="auto">
          <a:xfrm flipV="1">
            <a:off x="3505201" y="3733800"/>
            <a:ext cx="5334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Line 12"/>
          <p:cNvSpPr>
            <a:spLocks noChangeShapeType="1"/>
          </p:cNvSpPr>
          <p:nvPr/>
        </p:nvSpPr>
        <p:spPr bwMode="auto">
          <a:xfrm flipH="1">
            <a:off x="4267201" y="3124200"/>
            <a:ext cx="228600" cy="381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Text Box 13"/>
          <p:cNvSpPr txBox="1">
            <a:spLocks noChangeArrowheads="1"/>
          </p:cNvSpPr>
          <p:nvPr/>
        </p:nvSpPr>
        <p:spPr bwMode="auto">
          <a:xfrm>
            <a:off x="3794125" y="727075"/>
            <a:ext cx="3874779" cy="19389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Step1:</a:t>
            </a:r>
          </a:p>
          <a:p>
            <a:pPr eaLnBrk="1" hangingPunct="1"/>
            <a:r>
              <a:rPr lang="en-US" altLang="zh-TW" sz="2400">
                <a:latin typeface="Times New Roman" pitchFamily="18" charset="0"/>
              </a:rPr>
              <a:t>Binary split K-means method</a:t>
            </a:r>
          </a:p>
          <a:p>
            <a:pPr eaLnBrk="1" hangingPunct="1"/>
            <a:r>
              <a:rPr lang="en-US" altLang="zh-TW" sz="2400">
                <a:latin typeface="Times New Roman" pitchFamily="18" charset="0"/>
              </a:rPr>
              <a:t>for the number of required </a:t>
            </a:r>
          </a:p>
          <a:p>
            <a:pPr eaLnBrk="1" hangingPunct="1"/>
            <a:r>
              <a:rPr lang="en-US" altLang="zh-TW" sz="2400">
                <a:latin typeface="Times New Roman" pitchFamily="18" charset="0"/>
              </a:rPr>
              <a:t>contriods is fixed, say 2, here.</a:t>
            </a:r>
          </a:p>
          <a:p>
            <a:pPr eaLnBrk="1" hangingPunct="1"/>
            <a:r>
              <a:rPr lang="en-US" altLang="zh-TW" sz="2400">
                <a:latin typeface="Times New Roman" pitchFamily="18" charset="0"/>
              </a:rPr>
              <a:t>CC</a:t>
            </a:r>
            <a:r>
              <a:rPr lang="en-US" altLang="zh-TW" sz="2400" baseline="-25000">
                <a:latin typeface="Times New Roman" pitchFamily="18" charset="0"/>
              </a:rPr>
              <a:t>a</a:t>
            </a:r>
            <a:r>
              <a:rPr lang="en-US" altLang="zh-TW" sz="2400">
                <a:latin typeface="Times New Roman" pitchFamily="18" charset="0"/>
              </a:rPr>
              <a:t>,CC</a:t>
            </a:r>
            <a:r>
              <a:rPr lang="en-US" altLang="zh-TW" sz="2400" baseline="-25000">
                <a:latin typeface="Times New Roman" pitchFamily="18" charset="0"/>
              </a:rPr>
              <a:t>b</a:t>
            </a:r>
            <a:r>
              <a:rPr lang="en-US" altLang="zh-TW" sz="2400">
                <a:latin typeface="Times New Roman" pitchFamily="18" charset="0"/>
              </a:rPr>
              <a:t>= formed</a:t>
            </a:r>
          </a:p>
        </p:txBody>
      </p:sp>
      <p:sp>
        <p:nvSpPr>
          <p:cNvPr id="25616" name="Rectangle 1"/>
          <p:cNvSpPr>
            <a:spLocks noChangeArrowheads="1"/>
          </p:cNvSpPr>
          <p:nvPr/>
        </p:nvSpPr>
        <p:spPr bwMode="auto">
          <a:xfrm>
            <a:off x="4038600" y="228600"/>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a:solidFill>
                  <a:srgbClr val="FF0000"/>
                </a:solidFill>
              </a:rPr>
              <a:t>Answer 4.2</a:t>
            </a:r>
            <a:endParaRPr lang="en-US" altLang="en-US"/>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4A1745BD-3F7B-4FA1-9974-8225212FD9BF}" type="slidenum">
              <a:rPr lang="en-US" altLang="en-US" smtClean="0"/>
              <a:pPr>
                <a:defRPr/>
              </a:pPr>
              <a:t>138</a:t>
            </a:fld>
            <a:endParaRPr lang="en-US" altLang="en-US"/>
          </a:p>
        </p:txBody>
      </p:sp>
    </p:spTree>
    <p:extLst>
      <p:ext uri="{BB962C8B-B14F-4D97-AF65-F5344CB8AC3E}">
        <p14:creationId xmlns:p14="http://schemas.microsoft.com/office/powerpoint/2010/main" val="16424010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10" descr="new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83058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3"/>
          <p:cNvSpPr txBox="1">
            <a:spLocks noChangeArrowheads="1"/>
          </p:cNvSpPr>
          <p:nvPr/>
        </p:nvSpPr>
        <p:spPr bwMode="auto">
          <a:xfrm>
            <a:off x="4343401" y="3276600"/>
            <a:ext cx="1898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a:latin typeface="Times New Roman" pitchFamily="18" charset="0"/>
              </a:rPr>
              <a:t>CCCa=(</a:t>
            </a:r>
            <a:r>
              <a:rPr lang="zh-TW" altLang="en-US">
                <a:latin typeface="Times New Roman" pitchFamily="18" charset="0"/>
              </a:rPr>
              <a:t>5.15,4.55</a:t>
            </a:r>
            <a:r>
              <a:rPr lang="en-US" altLang="zh-TW">
                <a:latin typeface="Times New Roman" pitchFamily="18" charset="0"/>
              </a:rPr>
              <a:t>)</a:t>
            </a:r>
          </a:p>
        </p:txBody>
      </p:sp>
      <p:sp>
        <p:nvSpPr>
          <p:cNvPr id="26630" name="Text Box 4"/>
          <p:cNvSpPr txBox="1">
            <a:spLocks noChangeArrowheads="1"/>
          </p:cNvSpPr>
          <p:nvPr/>
        </p:nvSpPr>
        <p:spPr bwMode="auto">
          <a:xfrm>
            <a:off x="4114800" y="5486402"/>
            <a:ext cx="2332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CCC</a:t>
            </a:r>
            <a:r>
              <a:rPr kumimoji="1" lang="en-US" altLang="zh-TW" sz="2400" baseline="-25000">
                <a:latin typeface="Times New Roman" pitchFamily="18" charset="0"/>
              </a:rPr>
              <a:t>b </a:t>
            </a:r>
            <a:r>
              <a:rPr lang="en-US" altLang="zh-TW" sz="2400">
                <a:latin typeface="Times New Roman" pitchFamily="18" charset="0"/>
              </a:rPr>
              <a:t>=(</a:t>
            </a:r>
            <a:r>
              <a:rPr lang="zh-TW" altLang="en-US" sz="2400">
                <a:latin typeface="Times New Roman" pitchFamily="18" charset="0"/>
              </a:rPr>
              <a:t>8.15,0.9)</a:t>
            </a:r>
            <a:endParaRPr lang="en-US" altLang="zh-TW" sz="2400">
              <a:latin typeface="Times New Roman" pitchFamily="18" charset="0"/>
            </a:endParaRPr>
          </a:p>
        </p:txBody>
      </p:sp>
      <p:sp>
        <p:nvSpPr>
          <p:cNvPr id="26631" name="Text Box 5"/>
          <p:cNvSpPr txBox="1">
            <a:spLocks noChangeArrowheads="1"/>
          </p:cNvSpPr>
          <p:nvPr/>
        </p:nvSpPr>
        <p:spPr bwMode="auto">
          <a:xfrm>
            <a:off x="1524002" y="685801"/>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1</a:t>
            </a:r>
            <a:r>
              <a:rPr lang="en-US" altLang="zh-TW" sz="2400">
                <a:latin typeface="Times New Roman" pitchFamily="18" charset="0"/>
              </a:rPr>
              <a:t>=(1.2,8.8);</a:t>
            </a:r>
            <a:endParaRPr lang="zh-TW" altLang="en-US">
              <a:latin typeface="Times New Roman" pitchFamily="18" charset="0"/>
            </a:endParaRPr>
          </a:p>
        </p:txBody>
      </p:sp>
      <p:sp>
        <p:nvSpPr>
          <p:cNvPr id="26632" name="Text Box 6"/>
          <p:cNvSpPr txBox="1">
            <a:spLocks noChangeArrowheads="1"/>
          </p:cNvSpPr>
          <p:nvPr/>
        </p:nvSpPr>
        <p:spPr bwMode="auto">
          <a:xfrm>
            <a:off x="2057400" y="1828801"/>
            <a:ext cx="16834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2</a:t>
            </a:r>
            <a:r>
              <a:rPr lang="en-US" altLang="zh-TW" sz="2400">
                <a:latin typeface="Times New Roman" pitchFamily="18" charset="0"/>
              </a:rPr>
              <a:t>=(1.8,6.9)</a:t>
            </a:r>
            <a:endParaRPr lang="zh-TW" altLang="en-US">
              <a:latin typeface="Times New Roman" pitchFamily="18" charset="0"/>
            </a:endParaRPr>
          </a:p>
        </p:txBody>
      </p:sp>
      <p:sp>
        <p:nvSpPr>
          <p:cNvPr id="26633" name="Text Box 7"/>
          <p:cNvSpPr txBox="1">
            <a:spLocks noChangeArrowheads="1"/>
          </p:cNvSpPr>
          <p:nvPr/>
        </p:nvSpPr>
        <p:spPr bwMode="auto">
          <a:xfrm>
            <a:off x="6096001" y="5105402"/>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3</a:t>
            </a:r>
            <a:r>
              <a:rPr lang="en-US" altLang="zh-TW" sz="2400">
                <a:latin typeface="Times New Roman" pitchFamily="18" charset="0"/>
              </a:rPr>
              <a:t>=(7.2,1.5);</a:t>
            </a:r>
            <a:endParaRPr lang="zh-TW" altLang="en-US">
              <a:latin typeface="Times New Roman" pitchFamily="18" charset="0"/>
            </a:endParaRPr>
          </a:p>
        </p:txBody>
      </p:sp>
      <p:sp>
        <p:nvSpPr>
          <p:cNvPr id="26634" name="Text Box 8"/>
          <p:cNvSpPr txBox="1">
            <a:spLocks noChangeArrowheads="1"/>
          </p:cNvSpPr>
          <p:nvPr/>
        </p:nvSpPr>
        <p:spPr bwMode="auto">
          <a:xfrm>
            <a:off x="5257800" y="5867402"/>
            <a:ext cx="16834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P</a:t>
            </a:r>
            <a:r>
              <a:rPr lang="en-US" altLang="zh-TW" sz="2400" baseline="-25000">
                <a:latin typeface="Times New Roman" pitchFamily="18" charset="0"/>
              </a:rPr>
              <a:t>4</a:t>
            </a:r>
            <a:r>
              <a:rPr lang="en-US" altLang="zh-TW" sz="2400">
                <a:latin typeface="Times New Roman" pitchFamily="18" charset="0"/>
              </a:rPr>
              <a:t>=(9.1,0.3)</a:t>
            </a:r>
            <a:endParaRPr lang="zh-TW" altLang="en-US">
              <a:latin typeface="Times New Roman" pitchFamily="18" charset="0"/>
            </a:endParaRPr>
          </a:p>
        </p:txBody>
      </p:sp>
      <p:sp>
        <p:nvSpPr>
          <p:cNvPr id="26635" name="Text Box 9"/>
          <p:cNvSpPr txBox="1">
            <a:spLocks noChangeArrowheads="1"/>
          </p:cNvSpPr>
          <p:nvPr/>
        </p:nvSpPr>
        <p:spPr bwMode="auto">
          <a:xfrm>
            <a:off x="3794125" y="727075"/>
            <a:ext cx="3874779" cy="19389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Step2:</a:t>
            </a:r>
          </a:p>
          <a:p>
            <a:pPr eaLnBrk="1" hangingPunct="1"/>
            <a:r>
              <a:rPr lang="en-US" altLang="zh-TW" sz="2400">
                <a:latin typeface="Times New Roman" pitchFamily="18" charset="0"/>
              </a:rPr>
              <a:t>Binary split K-means method</a:t>
            </a:r>
          </a:p>
          <a:p>
            <a:pPr eaLnBrk="1" hangingPunct="1"/>
            <a:r>
              <a:rPr lang="en-US" altLang="zh-TW" sz="2400">
                <a:latin typeface="Times New Roman" pitchFamily="18" charset="0"/>
              </a:rPr>
              <a:t>for the number of required </a:t>
            </a:r>
          </a:p>
          <a:p>
            <a:pPr eaLnBrk="1" hangingPunct="1"/>
            <a:r>
              <a:rPr lang="en-US" altLang="zh-TW" sz="2400">
                <a:latin typeface="Times New Roman" pitchFamily="18" charset="0"/>
              </a:rPr>
              <a:t>contriods is fixed, say 2, here.</a:t>
            </a:r>
          </a:p>
          <a:p>
            <a:pPr eaLnBrk="1" hangingPunct="1"/>
            <a:r>
              <a:rPr lang="en-US" altLang="zh-TW" sz="2400">
                <a:latin typeface="Times New Roman" pitchFamily="18" charset="0"/>
              </a:rPr>
              <a:t>CCC</a:t>
            </a:r>
            <a:r>
              <a:rPr lang="en-US" altLang="zh-TW" sz="2400" baseline="-25000">
                <a:latin typeface="Times New Roman" pitchFamily="18" charset="0"/>
              </a:rPr>
              <a:t>a</a:t>
            </a:r>
            <a:r>
              <a:rPr lang="en-US" altLang="zh-TW" sz="2400">
                <a:latin typeface="Times New Roman" pitchFamily="18" charset="0"/>
              </a:rPr>
              <a:t>,CCC</a:t>
            </a:r>
            <a:r>
              <a:rPr lang="en-US" altLang="zh-TW" sz="2400" baseline="-25000">
                <a:latin typeface="Times New Roman" pitchFamily="18" charset="0"/>
              </a:rPr>
              <a:t>b</a:t>
            </a:r>
            <a:r>
              <a:rPr lang="en-US" altLang="zh-TW" sz="2400">
                <a:latin typeface="Times New Roman" pitchFamily="18" charset="0"/>
              </a:rPr>
              <a:t>= formed</a:t>
            </a:r>
          </a:p>
        </p:txBody>
      </p:sp>
      <p:sp>
        <p:nvSpPr>
          <p:cNvPr id="26636" name="Text Box 11"/>
          <p:cNvSpPr txBox="1">
            <a:spLocks noChangeArrowheads="1"/>
          </p:cNvSpPr>
          <p:nvPr/>
        </p:nvSpPr>
        <p:spPr bwMode="auto">
          <a:xfrm>
            <a:off x="1676400" y="3581400"/>
            <a:ext cx="1911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a:latin typeface="Times New Roman" pitchFamily="18" charset="0"/>
              </a:rPr>
              <a:t>CCCb=(4.50,4.20)</a:t>
            </a:r>
            <a:endParaRPr lang="zh-TW" altLang="en-US">
              <a:latin typeface="Times New Roman" pitchFamily="18" charset="0"/>
            </a:endParaRPr>
          </a:p>
        </p:txBody>
      </p:sp>
      <p:sp>
        <p:nvSpPr>
          <p:cNvPr id="26637" name="AutoShape 12"/>
          <p:cNvSpPr>
            <a:spLocks noChangeArrowheads="1"/>
          </p:cNvSpPr>
          <p:nvPr/>
        </p:nvSpPr>
        <p:spPr bwMode="auto">
          <a:xfrm>
            <a:off x="4191000" y="3505200"/>
            <a:ext cx="152400" cy="152400"/>
          </a:xfrm>
          <a:prstGeom prst="star4">
            <a:avLst>
              <a:gd name="adj" fmla="val 125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106509" name="AutoShape 13"/>
          <p:cNvSpPr>
            <a:spLocks noChangeArrowheads="1"/>
          </p:cNvSpPr>
          <p:nvPr/>
        </p:nvSpPr>
        <p:spPr bwMode="auto">
          <a:xfrm>
            <a:off x="3733800" y="3733800"/>
            <a:ext cx="152400" cy="152400"/>
          </a:xfrm>
          <a:prstGeom prst="star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新細明體" charset="-120"/>
            </a:endParaRPr>
          </a:p>
        </p:txBody>
      </p:sp>
      <p:sp>
        <p:nvSpPr>
          <p:cNvPr id="26639" name="Line 16"/>
          <p:cNvSpPr>
            <a:spLocks noChangeShapeType="1"/>
          </p:cNvSpPr>
          <p:nvPr/>
        </p:nvSpPr>
        <p:spPr bwMode="auto">
          <a:xfrm flipV="1">
            <a:off x="457200" y="228600"/>
            <a:ext cx="7696200" cy="6096000"/>
          </a:xfrm>
          <a:prstGeom prst="line">
            <a:avLst/>
          </a:prstGeom>
          <a:noFill/>
          <a:ln w="12700">
            <a:solidFill>
              <a:schemeClr val="tx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Text Box 17"/>
          <p:cNvSpPr txBox="1">
            <a:spLocks noChangeArrowheads="1"/>
          </p:cNvSpPr>
          <p:nvPr/>
        </p:nvSpPr>
        <p:spPr bwMode="auto">
          <a:xfrm>
            <a:off x="8070586" y="452865"/>
            <a:ext cx="14991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eaLnBrk="1" hangingPunct="1"/>
            <a:r>
              <a:rPr kumimoji="1" lang="en-US" altLang="zh-TW" sz="2400">
                <a:latin typeface="Times New Roman" pitchFamily="18" charset="0"/>
              </a:rPr>
              <a:t>Direction </a:t>
            </a:r>
          </a:p>
          <a:p>
            <a:pPr algn="ctr" eaLnBrk="1" hangingPunct="1"/>
            <a:r>
              <a:rPr kumimoji="1" lang="en-US" altLang="zh-TW" sz="2400">
                <a:latin typeface="Times New Roman" pitchFamily="18" charset="0"/>
              </a:rPr>
              <a:t>of the split</a:t>
            </a:r>
          </a:p>
        </p:txBody>
      </p:sp>
      <p:sp>
        <p:nvSpPr>
          <p:cNvPr id="26641" name="Freeform 18"/>
          <p:cNvSpPr>
            <a:spLocks/>
          </p:cNvSpPr>
          <p:nvPr/>
        </p:nvSpPr>
        <p:spPr bwMode="auto">
          <a:xfrm>
            <a:off x="762000" y="503238"/>
            <a:ext cx="3233738" cy="3738562"/>
          </a:xfrm>
          <a:custGeom>
            <a:avLst/>
            <a:gdLst>
              <a:gd name="T0" fmla="*/ 2147483647 w 2037"/>
              <a:gd name="T1" fmla="*/ 2147483647 h 2355"/>
              <a:gd name="T2" fmla="*/ 2147483647 w 2037"/>
              <a:gd name="T3" fmla="*/ 2147483647 h 2355"/>
              <a:gd name="T4" fmla="*/ 2147483647 w 2037"/>
              <a:gd name="T5" fmla="*/ 2147483647 h 2355"/>
              <a:gd name="T6" fmla="*/ 2147483647 w 2037"/>
              <a:gd name="T7" fmla="*/ 2147483647 h 2355"/>
              <a:gd name="T8" fmla="*/ 0 w 2037"/>
              <a:gd name="T9" fmla="*/ 2147483647 h 2355"/>
              <a:gd name="T10" fmla="*/ 2147483647 w 2037"/>
              <a:gd name="T11" fmla="*/ 2147483647 h 2355"/>
              <a:gd name="T12" fmla="*/ 2147483647 w 2037"/>
              <a:gd name="T13" fmla="*/ 2147483647 h 2355"/>
              <a:gd name="T14" fmla="*/ 2147483647 w 2037"/>
              <a:gd name="T15" fmla="*/ 2147483647 h 2355"/>
              <a:gd name="T16" fmla="*/ 2147483647 w 2037"/>
              <a:gd name="T17" fmla="*/ 2147483647 h 2355"/>
              <a:gd name="T18" fmla="*/ 2147483647 w 2037"/>
              <a:gd name="T19" fmla="*/ 2147483647 h 2355"/>
              <a:gd name="T20" fmla="*/ 2147483647 w 2037"/>
              <a:gd name="T21" fmla="*/ 2147483647 h 2355"/>
              <a:gd name="T22" fmla="*/ 2147483647 w 2037"/>
              <a:gd name="T23" fmla="*/ 2147483647 h 2355"/>
              <a:gd name="T24" fmla="*/ 2147483647 w 2037"/>
              <a:gd name="T25" fmla="*/ 2147483647 h 2355"/>
              <a:gd name="T26" fmla="*/ 2147483647 w 2037"/>
              <a:gd name="T27" fmla="*/ 2147483647 h 2355"/>
              <a:gd name="T28" fmla="*/ 2147483647 w 2037"/>
              <a:gd name="T29" fmla="*/ 2147483647 h 2355"/>
              <a:gd name="T30" fmla="*/ 2147483647 w 2037"/>
              <a:gd name="T31" fmla="*/ 2147483647 h 2355"/>
              <a:gd name="T32" fmla="*/ 2147483647 w 2037"/>
              <a:gd name="T33" fmla="*/ 2147483647 h 2355"/>
              <a:gd name="T34" fmla="*/ 2147483647 w 2037"/>
              <a:gd name="T35" fmla="*/ 2147483647 h 2355"/>
              <a:gd name="T36" fmla="*/ 2147483647 w 2037"/>
              <a:gd name="T37" fmla="*/ 2147483647 h 2355"/>
              <a:gd name="T38" fmla="*/ 2147483647 w 2037"/>
              <a:gd name="T39" fmla="*/ 2147483647 h 2355"/>
              <a:gd name="T40" fmla="*/ 2147483647 w 2037"/>
              <a:gd name="T41" fmla="*/ 0 h 2355"/>
              <a:gd name="T42" fmla="*/ 2147483647 w 2037"/>
              <a:gd name="T43" fmla="*/ 2147483647 h 2355"/>
              <a:gd name="T44" fmla="*/ 2147483647 w 2037"/>
              <a:gd name="T45" fmla="*/ 2147483647 h 2355"/>
              <a:gd name="T46" fmla="*/ 2147483647 w 2037"/>
              <a:gd name="T47" fmla="*/ 2147483647 h 2355"/>
              <a:gd name="T48" fmla="*/ 2147483647 w 2037"/>
              <a:gd name="T49" fmla="*/ 2147483647 h 2355"/>
              <a:gd name="T50" fmla="*/ 2147483647 w 2037"/>
              <a:gd name="T51" fmla="*/ 2147483647 h 2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37" h="2355">
                <a:moveTo>
                  <a:pt x="326" y="153"/>
                </a:moveTo>
                <a:cubicBezTo>
                  <a:pt x="281" y="156"/>
                  <a:pt x="236" y="155"/>
                  <a:pt x="192" y="163"/>
                </a:cubicBezTo>
                <a:cubicBezTo>
                  <a:pt x="139" y="172"/>
                  <a:pt x="87" y="268"/>
                  <a:pt x="58" y="307"/>
                </a:cubicBezTo>
                <a:cubicBezTo>
                  <a:pt x="45" y="371"/>
                  <a:pt x="32" y="435"/>
                  <a:pt x="19" y="499"/>
                </a:cubicBezTo>
                <a:cubicBezTo>
                  <a:pt x="5" y="568"/>
                  <a:pt x="0" y="710"/>
                  <a:pt x="0" y="710"/>
                </a:cubicBezTo>
                <a:cubicBezTo>
                  <a:pt x="8" y="922"/>
                  <a:pt x="15" y="1136"/>
                  <a:pt x="58" y="1344"/>
                </a:cubicBezTo>
                <a:cubicBezTo>
                  <a:pt x="71" y="1513"/>
                  <a:pt x="140" y="1760"/>
                  <a:pt x="259" y="1891"/>
                </a:cubicBezTo>
                <a:cubicBezTo>
                  <a:pt x="368" y="2011"/>
                  <a:pt x="296" y="1931"/>
                  <a:pt x="394" y="2006"/>
                </a:cubicBezTo>
                <a:cubicBezTo>
                  <a:pt x="438" y="2039"/>
                  <a:pt x="486" y="2083"/>
                  <a:pt x="538" y="2102"/>
                </a:cubicBezTo>
                <a:cubicBezTo>
                  <a:pt x="719" y="2167"/>
                  <a:pt x="960" y="2224"/>
                  <a:pt x="1152" y="2256"/>
                </a:cubicBezTo>
                <a:cubicBezTo>
                  <a:pt x="1236" y="2298"/>
                  <a:pt x="1329" y="2294"/>
                  <a:pt x="1421" y="2304"/>
                </a:cubicBezTo>
                <a:cubicBezTo>
                  <a:pt x="1637" y="2355"/>
                  <a:pt x="1788" y="2300"/>
                  <a:pt x="1978" y="2256"/>
                </a:cubicBezTo>
                <a:cubicBezTo>
                  <a:pt x="2037" y="2216"/>
                  <a:pt x="2026" y="2218"/>
                  <a:pt x="2035" y="2131"/>
                </a:cubicBezTo>
                <a:cubicBezTo>
                  <a:pt x="2027" y="1971"/>
                  <a:pt x="2014" y="1808"/>
                  <a:pt x="1978" y="1651"/>
                </a:cubicBezTo>
                <a:cubicBezTo>
                  <a:pt x="1958" y="1565"/>
                  <a:pt x="1935" y="1480"/>
                  <a:pt x="1920" y="1392"/>
                </a:cubicBezTo>
                <a:cubicBezTo>
                  <a:pt x="1913" y="1300"/>
                  <a:pt x="1903" y="1192"/>
                  <a:pt x="1872" y="1104"/>
                </a:cubicBezTo>
                <a:cubicBezTo>
                  <a:pt x="1855" y="987"/>
                  <a:pt x="1828" y="874"/>
                  <a:pt x="1805" y="758"/>
                </a:cubicBezTo>
                <a:cubicBezTo>
                  <a:pt x="1793" y="623"/>
                  <a:pt x="1782" y="438"/>
                  <a:pt x="1718" y="317"/>
                </a:cubicBezTo>
                <a:cubicBezTo>
                  <a:pt x="1705" y="264"/>
                  <a:pt x="1693" y="193"/>
                  <a:pt x="1661" y="144"/>
                </a:cubicBezTo>
                <a:cubicBezTo>
                  <a:pt x="1619" y="80"/>
                  <a:pt x="1505" y="57"/>
                  <a:pt x="1440" y="48"/>
                </a:cubicBezTo>
                <a:cubicBezTo>
                  <a:pt x="1307" y="29"/>
                  <a:pt x="1171" y="13"/>
                  <a:pt x="1037" y="0"/>
                </a:cubicBezTo>
                <a:cubicBezTo>
                  <a:pt x="957" y="7"/>
                  <a:pt x="876" y="6"/>
                  <a:pt x="797" y="19"/>
                </a:cubicBezTo>
                <a:cubicBezTo>
                  <a:pt x="769" y="24"/>
                  <a:pt x="730" y="48"/>
                  <a:pt x="701" y="57"/>
                </a:cubicBezTo>
                <a:cubicBezTo>
                  <a:pt x="671" y="89"/>
                  <a:pt x="635" y="83"/>
                  <a:pt x="595" y="96"/>
                </a:cubicBezTo>
                <a:cubicBezTo>
                  <a:pt x="499" y="128"/>
                  <a:pt x="409" y="135"/>
                  <a:pt x="307" y="144"/>
                </a:cubicBezTo>
                <a:cubicBezTo>
                  <a:pt x="263" y="158"/>
                  <a:pt x="268" y="153"/>
                  <a:pt x="326" y="153"/>
                </a:cubicBezTo>
                <a:close/>
              </a:path>
            </a:pathLst>
          </a:custGeom>
          <a:noFill/>
          <a:ln w="12700"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Freeform 19"/>
          <p:cNvSpPr>
            <a:spLocks/>
          </p:cNvSpPr>
          <p:nvPr/>
        </p:nvSpPr>
        <p:spPr bwMode="auto">
          <a:xfrm>
            <a:off x="3932238" y="3097215"/>
            <a:ext cx="3886200" cy="3292475"/>
          </a:xfrm>
          <a:custGeom>
            <a:avLst/>
            <a:gdLst>
              <a:gd name="T0" fmla="*/ 2147483647 w 2448"/>
              <a:gd name="T1" fmla="*/ 2147483647 h 2075"/>
              <a:gd name="T2" fmla="*/ 2147483647 w 2448"/>
              <a:gd name="T3" fmla="*/ 2147483647 h 2075"/>
              <a:gd name="T4" fmla="*/ 0 w 2448"/>
              <a:gd name="T5" fmla="*/ 2147483647 h 2075"/>
              <a:gd name="T6" fmla="*/ 2147483647 w 2448"/>
              <a:gd name="T7" fmla="*/ 2147483647 h 2075"/>
              <a:gd name="T8" fmla="*/ 2147483647 w 2448"/>
              <a:gd name="T9" fmla="*/ 2147483647 h 2075"/>
              <a:gd name="T10" fmla="*/ 2147483647 w 2448"/>
              <a:gd name="T11" fmla="*/ 2147483647 h 2075"/>
              <a:gd name="T12" fmla="*/ 2147483647 w 2448"/>
              <a:gd name="T13" fmla="*/ 2147483647 h 2075"/>
              <a:gd name="T14" fmla="*/ 2147483647 w 2448"/>
              <a:gd name="T15" fmla="*/ 2147483647 h 2075"/>
              <a:gd name="T16" fmla="*/ 2147483647 w 2448"/>
              <a:gd name="T17" fmla="*/ 2147483647 h 2075"/>
              <a:gd name="T18" fmla="*/ 2147483647 w 2448"/>
              <a:gd name="T19" fmla="*/ 2147483647 h 2075"/>
              <a:gd name="T20" fmla="*/ 2147483647 w 2448"/>
              <a:gd name="T21" fmla="*/ 2147483647 h 2075"/>
              <a:gd name="T22" fmla="*/ 2147483647 w 2448"/>
              <a:gd name="T23" fmla="*/ 2147483647 h 2075"/>
              <a:gd name="T24" fmla="*/ 2147483647 w 2448"/>
              <a:gd name="T25" fmla="*/ 2147483647 h 2075"/>
              <a:gd name="T26" fmla="*/ 2147483647 w 2448"/>
              <a:gd name="T27" fmla="*/ 2147483647 h 2075"/>
              <a:gd name="T28" fmla="*/ 2147483647 w 2448"/>
              <a:gd name="T29" fmla="*/ 2147483647 h 2075"/>
              <a:gd name="T30" fmla="*/ 2147483647 w 2448"/>
              <a:gd name="T31" fmla="*/ 2147483647 h 2075"/>
              <a:gd name="T32" fmla="*/ 2147483647 w 2448"/>
              <a:gd name="T33" fmla="*/ 2147483647 h 2075"/>
              <a:gd name="T34" fmla="*/ 2147483647 w 2448"/>
              <a:gd name="T35" fmla="*/ 2147483647 h 2075"/>
              <a:gd name="T36" fmla="*/ 2147483647 w 2448"/>
              <a:gd name="T37" fmla="*/ 2147483647 h 2075"/>
              <a:gd name="T38" fmla="*/ 2147483647 w 2448"/>
              <a:gd name="T39" fmla="*/ 2147483647 h 2075"/>
              <a:gd name="T40" fmla="*/ 2147483647 w 2448"/>
              <a:gd name="T41" fmla="*/ 2147483647 h 2075"/>
              <a:gd name="T42" fmla="*/ 2147483647 w 2448"/>
              <a:gd name="T43" fmla="*/ 2147483647 h 2075"/>
              <a:gd name="T44" fmla="*/ 2147483647 w 2448"/>
              <a:gd name="T45" fmla="*/ 2147483647 h 2075"/>
              <a:gd name="T46" fmla="*/ 2147483647 w 2448"/>
              <a:gd name="T47" fmla="*/ 2147483647 h 20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48" h="2075">
                <a:moveTo>
                  <a:pt x="134" y="102"/>
                </a:moveTo>
                <a:cubicBezTo>
                  <a:pt x="104" y="177"/>
                  <a:pt x="81" y="243"/>
                  <a:pt x="67" y="323"/>
                </a:cubicBezTo>
                <a:cubicBezTo>
                  <a:pt x="44" y="585"/>
                  <a:pt x="16" y="847"/>
                  <a:pt x="0" y="1110"/>
                </a:cubicBezTo>
                <a:cubicBezTo>
                  <a:pt x="7" y="1210"/>
                  <a:pt x="1" y="1331"/>
                  <a:pt x="38" y="1427"/>
                </a:cubicBezTo>
                <a:cubicBezTo>
                  <a:pt x="96" y="1579"/>
                  <a:pt x="208" y="1729"/>
                  <a:pt x="355" y="1802"/>
                </a:cubicBezTo>
                <a:cubicBezTo>
                  <a:pt x="413" y="1831"/>
                  <a:pt x="474" y="1833"/>
                  <a:pt x="537" y="1840"/>
                </a:cubicBezTo>
                <a:cubicBezTo>
                  <a:pt x="581" y="1855"/>
                  <a:pt x="627" y="1868"/>
                  <a:pt x="672" y="1878"/>
                </a:cubicBezTo>
                <a:cubicBezTo>
                  <a:pt x="773" y="1939"/>
                  <a:pt x="912" y="1955"/>
                  <a:pt x="1027" y="1974"/>
                </a:cubicBezTo>
                <a:cubicBezTo>
                  <a:pt x="1275" y="2016"/>
                  <a:pt x="1524" y="2040"/>
                  <a:pt x="1776" y="2051"/>
                </a:cubicBezTo>
                <a:cubicBezTo>
                  <a:pt x="1904" y="2062"/>
                  <a:pt x="2036" y="2075"/>
                  <a:pt x="2160" y="2032"/>
                </a:cubicBezTo>
                <a:cubicBezTo>
                  <a:pt x="2201" y="1991"/>
                  <a:pt x="2239" y="1945"/>
                  <a:pt x="2275" y="1898"/>
                </a:cubicBezTo>
                <a:cubicBezTo>
                  <a:pt x="2286" y="1865"/>
                  <a:pt x="2294" y="1840"/>
                  <a:pt x="2313" y="1811"/>
                </a:cubicBezTo>
                <a:cubicBezTo>
                  <a:pt x="2329" y="1751"/>
                  <a:pt x="2366" y="1704"/>
                  <a:pt x="2390" y="1648"/>
                </a:cubicBezTo>
                <a:cubicBezTo>
                  <a:pt x="2402" y="1621"/>
                  <a:pt x="2409" y="1590"/>
                  <a:pt x="2419" y="1562"/>
                </a:cubicBezTo>
                <a:cubicBezTo>
                  <a:pt x="2426" y="1469"/>
                  <a:pt x="2438" y="1385"/>
                  <a:pt x="2448" y="1293"/>
                </a:cubicBezTo>
                <a:cubicBezTo>
                  <a:pt x="2433" y="1072"/>
                  <a:pt x="2388" y="874"/>
                  <a:pt x="2313" y="669"/>
                </a:cubicBezTo>
                <a:cubicBezTo>
                  <a:pt x="2299" y="631"/>
                  <a:pt x="2295" y="589"/>
                  <a:pt x="2275" y="554"/>
                </a:cubicBezTo>
                <a:cubicBezTo>
                  <a:pt x="2250" y="511"/>
                  <a:pt x="2215" y="472"/>
                  <a:pt x="2179" y="438"/>
                </a:cubicBezTo>
                <a:cubicBezTo>
                  <a:pt x="1926" y="199"/>
                  <a:pt x="1999" y="261"/>
                  <a:pt x="1680" y="170"/>
                </a:cubicBezTo>
                <a:cubicBezTo>
                  <a:pt x="1550" y="133"/>
                  <a:pt x="1432" y="104"/>
                  <a:pt x="1296" y="93"/>
                </a:cubicBezTo>
                <a:cubicBezTo>
                  <a:pt x="1190" y="66"/>
                  <a:pt x="969" y="64"/>
                  <a:pt x="969" y="64"/>
                </a:cubicBezTo>
                <a:cubicBezTo>
                  <a:pt x="859" y="35"/>
                  <a:pt x="738" y="45"/>
                  <a:pt x="624" y="35"/>
                </a:cubicBezTo>
                <a:cubicBezTo>
                  <a:pt x="538" y="15"/>
                  <a:pt x="465" y="12"/>
                  <a:pt x="374" y="6"/>
                </a:cubicBezTo>
                <a:cubicBezTo>
                  <a:pt x="335" y="9"/>
                  <a:pt x="134" y="0"/>
                  <a:pt x="134" y="102"/>
                </a:cubicBezTo>
                <a:close/>
              </a:path>
            </a:pathLst>
          </a:custGeom>
          <a:noFill/>
          <a:ln w="12700"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16" name="AutoShape 20"/>
          <p:cNvSpPr>
            <a:spLocks noChangeArrowheads="1"/>
          </p:cNvSpPr>
          <p:nvPr/>
        </p:nvSpPr>
        <p:spPr bwMode="auto">
          <a:xfrm>
            <a:off x="1524000" y="1600200"/>
            <a:ext cx="152400" cy="152400"/>
          </a:xfrm>
          <a:prstGeom prst="star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新細明體" charset="-120"/>
            </a:endParaRPr>
          </a:p>
        </p:txBody>
      </p:sp>
      <p:sp>
        <p:nvSpPr>
          <p:cNvPr id="26644" name="AutoShape 21"/>
          <p:cNvSpPr>
            <a:spLocks noChangeArrowheads="1"/>
          </p:cNvSpPr>
          <p:nvPr/>
        </p:nvSpPr>
        <p:spPr bwMode="auto">
          <a:xfrm>
            <a:off x="6629400" y="5791200"/>
            <a:ext cx="152400" cy="152400"/>
          </a:xfrm>
          <a:prstGeom prst="star4">
            <a:avLst>
              <a:gd name="adj" fmla="val 125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6645" name="Line 22"/>
          <p:cNvSpPr>
            <a:spLocks noChangeShapeType="1"/>
          </p:cNvSpPr>
          <p:nvPr/>
        </p:nvSpPr>
        <p:spPr bwMode="auto">
          <a:xfrm flipH="1" flipV="1">
            <a:off x="1676399" y="1752600"/>
            <a:ext cx="2133600" cy="2057400"/>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23"/>
          <p:cNvSpPr>
            <a:spLocks noChangeShapeType="1"/>
          </p:cNvSpPr>
          <p:nvPr/>
        </p:nvSpPr>
        <p:spPr bwMode="auto">
          <a:xfrm>
            <a:off x="4267200" y="3581400"/>
            <a:ext cx="2286000" cy="2057400"/>
          </a:xfrm>
          <a:prstGeom prst="line">
            <a:avLst/>
          </a:prstGeom>
          <a:noFill/>
          <a:ln w="127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Text Box 24"/>
          <p:cNvSpPr txBox="1">
            <a:spLocks noChangeArrowheads="1"/>
          </p:cNvSpPr>
          <p:nvPr/>
        </p:nvSpPr>
        <p:spPr bwMode="auto">
          <a:xfrm>
            <a:off x="1219201" y="1143002"/>
            <a:ext cx="2537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CCCCb=(</a:t>
            </a:r>
            <a:r>
              <a:rPr lang="zh-TW" altLang="en-US" sz="2400">
                <a:latin typeface="Times New Roman" pitchFamily="18" charset="0"/>
              </a:rPr>
              <a:t>1.5,7.85</a:t>
            </a:r>
            <a:r>
              <a:rPr lang="en-US" altLang="zh-TW" sz="2400">
                <a:latin typeface="Times New Roman" pitchFamily="18" charset="0"/>
              </a:rPr>
              <a:t>)</a:t>
            </a:r>
          </a:p>
        </p:txBody>
      </p:sp>
      <p:sp>
        <p:nvSpPr>
          <p:cNvPr id="26648" name="Text Box 25"/>
          <p:cNvSpPr txBox="1">
            <a:spLocks noChangeArrowheads="1"/>
          </p:cNvSpPr>
          <p:nvPr/>
        </p:nvSpPr>
        <p:spPr bwMode="auto">
          <a:xfrm>
            <a:off x="7010400" y="5638802"/>
            <a:ext cx="2520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lang="en-US" altLang="zh-TW" sz="2400">
                <a:latin typeface="Times New Roman" pitchFamily="18" charset="0"/>
              </a:rPr>
              <a:t>CCCCa=(8.15,0.9)</a:t>
            </a:r>
          </a:p>
        </p:txBody>
      </p:sp>
      <p:sp>
        <p:nvSpPr>
          <p:cNvPr id="26649" name="Rectangle 1"/>
          <p:cNvSpPr>
            <a:spLocks noChangeArrowheads="1"/>
          </p:cNvSpPr>
          <p:nvPr/>
        </p:nvSpPr>
        <p:spPr bwMode="auto">
          <a:xfrm>
            <a:off x="4154488" y="315914"/>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a:solidFill>
                  <a:srgbClr val="FF0000"/>
                </a:solidFill>
              </a:rPr>
              <a:t>Answer 4.2</a:t>
            </a:r>
            <a:endParaRPr lang="en-US" altLang="en-US"/>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4A1745BD-3F7B-4FA1-9974-8225212FD9BF}" type="slidenum">
              <a:rPr lang="en-US" altLang="en-US" smtClean="0"/>
              <a:pPr>
                <a:defRPr/>
              </a:pPr>
              <a:t>139</a:t>
            </a:fld>
            <a:endParaRPr lang="en-US" altLang="en-US"/>
          </a:p>
        </p:txBody>
      </p:sp>
    </p:spTree>
    <p:extLst>
      <p:ext uri="{BB962C8B-B14F-4D97-AF65-F5344CB8AC3E}">
        <p14:creationId xmlns:p14="http://schemas.microsoft.com/office/powerpoint/2010/main" val="265529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Hardware for speech recognition setup</a:t>
            </a:r>
          </a:p>
        </p:txBody>
      </p:sp>
      <p:sp>
        <p:nvSpPr>
          <p:cNvPr id="15365" name="Rectangle 3"/>
          <p:cNvSpPr>
            <a:spLocks noGrp="1" noChangeArrowheads="1"/>
          </p:cNvSpPr>
          <p:nvPr>
            <p:ph idx="1"/>
          </p:nvPr>
        </p:nvSpPr>
        <p:spPr>
          <a:xfrm>
            <a:off x="457024" y="1209675"/>
            <a:ext cx="6894512" cy="4530725"/>
          </a:xfrm>
          <a:noFill/>
        </p:spPr>
        <p:txBody>
          <a:bodyPr lIns="92075" tIns="46038" rIns="92075" bIns="46038"/>
          <a:lstStyle/>
          <a:p>
            <a:pPr eaLnBrk="1" hangingPunct="1"/>
            <a:r>
              <a:rPr lang="en-US" altLang="zh-TW" sz="2400" dirty="0">
                <a:ea typeface="新細明體" pitchFamily="18" charset="-120"/>
              </a:rPr>
              <a:t>Speech is captured by a microphone , e.g. </a:t>
            </a:r>
          </a:p>
          <a:p>
            <a:pPr eaLnBrk="1" hangingPunct="1"/>
            <a:r>
              <a:rPr lang="en-US" altLang="zh-TW" sz="2400" dirty="0">
                <a:ea typeface="新細明體" pitchFamily="18" charset="-120"/>
              </a:rPr>
              <a:t>Sampled periodically ( 16KHz) by an analogue-to-digital converter (ADC)</a:t>
            </a:r>
          </a:p>
          <a:p>
            <a:pPr eaLnBrk="1" hangingPunct="1"/>
            <a:r>
              <a:rPr lang="en-US" altLang="zh-CN" sz="2400" dirty="0">
                <a:ea typeface="新細明體" pitchFamily="18" charset="-120"/>
              </a:rPr>
              <a:t>E</a:t>
            </a:r>
            <a:r>
              <a:rPr lang="en-US" altLang="zh-TW" sz="2400" dirty="0">
                <a:ea typeface="新細明體" pitchFamily="18" charset="-120"/>
              </a:rPr>
              <a:t>ach sample converted is a 16-bit data.</a:t>
            </a:r>
          </a:p>
          <a:p>
            <a:pPr eaLnBrk="1" hangingPunct="1"/>
            <a:r>
              <a:rPr lang="en-US" altLang="zh-TW" sz="2400" dirty="0">
                <a:ea typeface="新細明體" pitchFamily="18" charset="-120"/>
              </a:rPr>
              <a:t>Tutorial: For a 16KHz/16-bit sampling signal, how many bytes are used in 1 second. (=32Kbytes)</a:t>
            </a:r>
          </a:p>
          <a:p>
            <a:pPr eaLnBrk="1" hangingPunct="1"/>
            <a:r>
              <a:rPr lang="en-US" altLang="zh-TW" sz="2400" dirty="0">
                <a:ea typeface="新細明體" pitchFamily="18" charset="-120"/>
              </a:rPr>
              <a:t>If sampling is too slow, sampling may fail , see</a:t>
            </a:r>
          </a:p>
          <a:p>
            <a:pPr eaLnBrk="1" hangingPunct="1"/>
            <a:endParaRPr lang="en-US" altLang="zh-TW" sz="2400" dirty="0">
              <a:ea typeface="新細明體" pitchFamily="18" charset="-120"/>
            </a:endParaRPr>
          </a:p>
        </p:txBody>
      </p:sp>
      <p:sp>
        <p:nvSpPr>
          <p:cNvPr id="15366" name="Text Box 9"/>
          <p:cNvSpPr txBox="1">
            <a:spLocks noChangeArrowheads="1"/>
          </p:cNvSpPr>
          <p:nvPr/>
        </p:nvSpPr>
        <p:spPr bwMode="auto">
          <a:xfrm>
            <a:off x="6991350" y="1143000"/>
            <a:ext cx="2911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dirty="0">
                <a:hlinkClick r:id="rId3"/>
              </a:rPr>
              <a:t>http://www.ras.ucalgary.ca/grad_project_2005/asph_sampling.jpg</a:t>
            </a:r>
            <a:br>
              <a:rPr lang="en-US" altLang="zh-TW" sz="1800" dirty="0"/>
            </a:br>
            <a:endParaRPr lang="en-US" altLang="en-US" sz="1800" dirty="0"/>
          </a:p>
        </p:txBody>
      </p:sp>
      <p:pic>
        <p:nvPicPr>
          <p:cNvPr id="1536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9286" y="2133600"/>
            <a:ext cx="276066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8" name="Straight Arrow Connector 3"/>
          <p:cNvCxnSpPr>
            <a:cxnSpLocks noChangeShapeType="1"/>
          </p:cNvCxnSpPr>
          <p:nvPr/>
        </p:nvCxnSpPr>
        <p:spPr bwMode="auto">
          <a:xfrm flipV="1">
            <a:off x="6551612" y="3810000"/>
            <a:ext cx="762001" cy="762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227011" y="4244556"/>
            <a:ext cx="8686801" cy="2308324"/>
          </a:xfrm>
          <a:prstGeom prst="rect">
            <a:avLst/>
          </a:prstGeom>
          <a:noFill/>
          <a:ln>
            <a:solidFill>
              <a:schemeClr val="accent1"/>
            </a:solidFill>
          </a:ln>
        </p:spPr>
        <p:txBody>
          <a:bodyPr wrap="square" rtlCol="0">
            <a:spAutoFit/>
          </a:bodyPr>
          <a:lstStyle/>
          <a:p>
            <a:r>
              <a:rPr lang="en-US" dirty="0">
                <a:solidFill>
                  <a:srgbClr val="FF0000"/>
                </a:solidFill>
              </a:rPr>
              <a:t>Sampling theorem for a signal X: </a:t>
            </a:r>
            <a:r>
              <a:rPr lang="en-US" dirty="0"/>
              <a:t>The sampling frequency must be higher or equal to double the highest frequency in the signal X.</a:t>
            </a:r>
          </a:p>
          <a:p>
            <a:r>
              <a:rPr lang="en-US" dirty="0"/>
              <a:t>E.g.</a:t>
            </a:r>
          </a:p>
          <a:p>
            <a:r>
              <a:rPr lang="en-US" dirty="0"/>
              <a:t>If the highest frequency in a signal is 16K Hz, sampling frequency is 32 KHz or higher.</a:t>
            </a:r>
          </a:p>
          <a:p>
            <a:r>
              <a:rPr lang="en-US" dirty="0"/>
              <a:t>If the highest frequency in a signal is 20K Hz, sampling frequency is 40 KHz or higher.</a:t>
            </a:r>
          </a:p>
          <a:p>
            <a:endParaRPr lang="en-US" dirty="0"/>
          </a:p>
        </p:txBody>
      </p:sp>
      <p:sp>
        <p:nvSpPr>
          <p:cNvPr id="3" name="Footer Placeholder 2"/>
          <p:cNvSpPr>
            <a:spLocks noGrp="1"/>
          </p:cNvSpPr>
          <p:nvPr>
            <p:ph type="ftr" sz="quarter" idx="11"/>
          </p:nvPr>
        </p:nvSpPr>
        <p:spPr/>
        <p:txBody>
          <a:bodyPr/>
          <a:lstStyle/>
          <a:p>
            <a:pPr>
              <a:defRPr/>
            </a:pPr>
            <a:r>
              <a:rPr lang="it-IT" altLang="zh-CN"/>
              <a:t>Audio signal processing, v250428a</a:t>
            </a:r>
            <a:endParaRPr lang="en-US" altLang="zh-CN"/>
          </a:p>
        </p:txBody>
      </p:sp>
      <p:sp>
        <p:nvSpPr>
          <p:cNvPr id="4" name="Slide Number Placeholder 3"/>
          <p:cNvSpPr>
            <a:spLocks noGrp="1"/>
          </p:cNvSpPr>
          <p:nvPr>
            <p:ph type="sldNum" sz="quarter" idx="12"/>
          </p:nvPr>
        </p:nvSpPr>
        <p:spPr/>
        <p:txBody>
          <a:bodyPr/>
          <a:lstStyle/>
          <a:p>
            <a:fld id="{2AC9F64F-B0BD-4A99-A374-6A3F22D1E091}" type="slidenum">
              <a:rPr lang="en-US" altLang="en-US" smtClean="0"/>
              <a:pPr/>
              <a:t>14</a:t>
            </a:fld>
            <a:endParaRPr lang="en-US"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rmAutofit fontScale="90000"/>
          </a:bodyPr>
          <a:lstStyle/>
          <a:p>
            <a:pPr defTabSz="742676" eaLnBrk="1" fontAlgn="auto" hangingPunct="1">
              <a:spcAft>
                <a:spcPts val="0"/>
              </a:spcAft>
              <a:defRPr/>
            </a:pPr>
            <a:r>
              <a:rPr lang="en-US" altLang="en-US" sz="3574" dirty="0"/>
              <a:t>Recall: Application of K-means to build the vector quantization (VQ) table</a:t>
            </a:r>
          </a:p>
        </p:txBody>
      </p:sp>
      <p:sp>
        <p:nvSpPr>
          <p:cNvPr id="18435" name="Rectangle 3"/>
          <p:cNvSpPr>
            <a:spLocks noGrp="1" noChangeArrowheads="1"/>
          </p:cNvSpPr>
          <p:nvPr>
            <p:ph type="body" sz="half" idx="1"/>
          </p:nvPr>
        </p:nvSpPr>
        <p:spPr>
          <a:xfrm>
            <a:off x="515939" y="1285876"/>
            <a:ext cx="8951912" cy="4530725"/>
          </a:xfrm>
        </p:spPr>
        <p:txBody>
          <a:bodyPr/>
          <a:lstStyle/>
          <a:p>
            <a:pPr eaLnBrk="1" hangingPunct="1"/>
            <a:r>
              <a:rPr lang="en-US" altLang="en-US" sz="1800" dirty="0"/>
              <a:t>Record many sound samples, each sound sample should belong to one of the 256 clusters (sound group) such as a “</a:t>
            </a:r>
            <a:r>
              <a:rPr lang="en-US" altLang="en-US" sz="1800" dirty="0" err="1"/>
              <a:t>i</a:t>
            </a:r>
            <a:r>
              <a:rPr lang="en-US" altLang="en-US" sz="1800" dirty="0"/>
              <a:t>”,“e:”, “</a:t>
            </a:r>
            <a:r>
              <a:rPr lang="en-US" altLang="en-US" sz="1800" dirty="0" err="1"/>
              <a:t>i</a:t>
            </a:r>
            <a:r>
              <a:rPr lang="en-US" altLang="en-US" sz="1800" dirty="0"/>
              <a:t>:”.. etc. Construct the VQ table as follows.</a:t>
            </a:r>
          </a:p>
          <a:p>
            <a:pPr eaLnBrk="1" hangingPunct="1"/>
            <a:r>
              <a:rPr lang="en-US" altLang="en-US" sz="1800" dirty="0"/>
              <a:t>Use K-means to find 256 centroids , each is an representation of that sound group.</a:t>
            </a:r>
          </a:p>
          <a:p>
            <a:pPr eaLnBrk="1" hangingPunct="1"/>
            <a:r>
              <a:rPr lang="en-US" altLang="en-US" sz="1800" dirty="0"/>
              <a:t>Each row is a centroid which has 8-columns, each column is an LPC code (a1,..,a8 etc.)</a:t>
            </a:r>
          </a:p>
          <a:p>
            <a:pPr eaLnBrk="1" hangingPunct="1"/>
            <a:r>
              <a:rPr lang="en-US" altLang="en-US" sz="1800" dirty="0"/>
              <a:t>Use one byte to index each row, enough for  a table of 256 rows.</a:t>
            </a:r>
          </a:p>
          <a:p>
            <a:pPr eaLnBrk="1" hangingPunct="1"/>
            <a:r>
              <a:rPr lang="en-US" altLang="en-US" sz="1800" dirty="0"/>
              <a:t>In telecomm sys., the transmitter only transmits the code (1 sound segment of 20ms using 1 byte), the receiver reconstructs the sound using that code and the table. The table is only transmitted once at the beginning. This table can also be used for speech recognition.</a:t>
            </a:r>
          </a:p>
        </p:txBody>
      </p:sp>
      <p:graphicFrame>
        <p:nvGraphicFramePr>
          <p:cNvPr id="232661" name="Group 213"/>
          <p:cNvGraphicFramePr>
            <a:graphicFrameLocks noGrp="1"/>
          </p:cNvGraphicFramePr>
          <p:nvPr>
            <p:ph sz="half" idx="2"/>
          </p:nvPr>
        </p:nvGraphicFramePr>
        <p:xfrm>
          <a:off x="455613" y="4267200"/>
          <a:ext cx="8763001" cy="2438400"/>
        </p:xfrm>
        <a:graphic>
          <a:graphicData uri="http://schemas.openxmlformats.org/drawingml/2006/table">
            <a:tbl>
              <a:tblPr/>
              <a:tblGrid>
                <a:gridCol w="1265238">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976313">
                  <a:extLst>
                    <a:ext uri="{9D8B030D-6E8A-4147-A177-3AD203B41FA5}">
                      <a16:colId xmlns:a16="http://schemas.microsoft.com/office/drawing/2014/main" val="20002"/>
                    </a:ext>
                  </a:extLst>
                </a:gridCol>
                <a:gridCol w="973137">
                  <a:extLst>
                    <a:ext uri="{9D8B030D-6E8A-4147-A177-3AD203B41FA5}">
                      <a16:colId xmlns:a16="http://schemas.microsoft.com/office/drawing/2014/main" val="20003"/>
                    </a:ext>
                  </a:extLst>
                </a:gridCol>
                <a:gridCol w="973138">
                  <a:extLst>
                    <a:ext uri="{9D8B030D-6E8A-4147-A177-3AD203B41FA5}">
                      <a16:colId xmlns:a16="http://schemas.microsoft.com/office/drawing/2014/main" val="20004"/>
                    </a:ext>
                  </a:extLst>
                </a:gridCol>
                <a:gridCol w="974725">
                  <a:extLst>
                    <a:ext uri="{9D8B030D-6E8A-4147-A177-3AD203B41FA5}">
                      <a16:colId xmlns:a16="http://schemas.microsoft.com/office/drawing/2014/main" val="20005"/>
                    </a:ext>
                  </a:extLst>
                </a:gridCol>
                <a:gridCol w="974725">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gridCol w="974725">
                  <a:extLst>
                    <a:ext uri="{9D8B030D-6E8A-4147-A177-3AD203B41FA5}">
                      <a16:colId xmlns:a16="http://schemas.microsoft.com/office/drawing/2014/main" val="20008"/>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Code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 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65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0=(e:)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1=(i:)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2=(u:)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255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Verdana" pitchFamily="34"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510" name="Line 214"/>
          <p:cNvSpPr>
            <a:spLocks noChangeShapeType="1"/>
          </p:cNvSpPr>
          <p:nvPr/>
        </p:nvSpPr>
        <p:spPr bwMode="auto">
          <a:xfrm flipV="1">
            <a:off x="2046288" y="4083050"/>
            <a:ext cx="6496050"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1" name="Text Box 215"/>
          <p:cNvSpPr txBox="1">
            <a:spLocks noChangeArrowheads="1"/>
          </p:cNvSpPr>
          <p:nvPr/>
        </p:nvSpPr>
        <p:spPr bwMode="auto">
          <a:xfrm>
            <a:off x="546100" y="3821113"/>
            <a:ext cx="1480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transmitter</a:t>
            </a:r>
          </a:p>
        </p:txBody>
      </p:sp>
      <p:sp>
        <p:nvSpPr>
          <p:cNvPr id="18512" name="Text Box 216"/>
          <p:cNvSpPr txBox="1">
            <a:spLocks noChangeArrowheads="1"/>
          </p:cNvSpPr>
          <p:nvPr/>
        </p:nvSpPr>
        <p:spPr bwMode="auto">
          <a:xfrm>
            <a:off x="8542338" y="3825876"/>
            <a:ext cx="1112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receiver</a:t>
            </a:r>
          </a:p>
        </p:txBody>
      </p:sp>
      <p:sp>
        <p:nvSpPr>
          <p:cNvPr id="18513" name="Text Box 217"/>
          <p:cNvSpPr txBox="1">
            <a:spLocks noChangeArrowheads="1"/>
          </p:cNvSpPr>
          <p:nvPr/>
        </p:nvSpPr>
        <p:spPr bwMode="auto">
          <a:xfrm>
            <a:off x="2132013" y="366395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One segment (512 samples ) compressed into 1 byte</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31779A4E-54E1-4481-AE39-FA317804C6AE}" type="slidenum">
              <a:rPr lang="en-US" altLang="en-US" smtClean="0"/>
              <a:pPr>
                <a:defRPr/>
              </a:pPr>
              <a:t>140</a:t>
            </a:fld>
            <a:endParaRPr lang="en-US"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t>4.3 Exercise</a:t>
            </a:r>
          </a:p>
        </p:txBody>
      </p:sp>
      <p:sp>
        <p:nvSpPr>
          <p:cNvPr id="8" name="Content Placeholder 7"/>
          <p:cNvSpPr>
            <a:spLocks noGrp="1"/>
          </p:cNvSpPr>
          <p:nvPr>
            <p:ph idx="1"/>
          </p:nvPr>
        </p:nvSpPr>
        <p:spPr>
          <a:xfrm>
            <a:off x="495141" y="1600201"/>
            <a:ext cx="3999071" cy="4525964"/>
          </a:xfrm>
        </p:spPr>
        <p:txBody>
          <a:bodyPr>
            <a:normAutofit fontScale="70000" lnSpcReduction="20000"/>
          </a:bodyPr>
          <a:lstStyle/>
          <a:p>
            <a:r>
              <a:rPr lang="en-US" dirty="0"/>
              <a:t> X =[1.5     5.9</a:t>
            </a:r>
          </a:p>
          <a:p>
            <a:r>
              <a:rPr lang="en-US" dirty="0"/>
              <a:t>            0.6     4.2</a:t>
            </a:r>
          </a:p>
          <a:p>
            <a:r>
              <a:rPr lang="en-US" dirty="0"/>
              <a:t>            4.9     8.5</a:t>
            </a:r>
          </a:p>
          <a:p>
            <a:r>
              <a:rPr lang="en-US" dirty="0"/>
              <a:t>            9.5     10</a:t>
            </a:r>
          </a:p>
          <a:p>
            <a:r>
              <a:rPr lang="en-US" dirty="0"/>
              <a:t>            7.0     9.5</a:t>
            </a:r>
          </a:p>
          <a:p>
            <a:r>
              <a:rPr lang="en-US" dirty="0"/>
              <a:t>            6.9     0.3</a:t>
            </a:r>
          </a:p>
          <a:p>
            <a:r>
              <a:rPr lang="en-US" dirty="0"/>
              <a:t>            11.2    4.2</a:t>
            </a:r>
          </a:p>
          <a:p>
            <a:r>
              <a:rPr lang="en-US" dirty="0"/>
              <a:t>            4.8     2.1]</a:t>
            </a:r>
          </a:p>
          <a:p>
            <a:r>
              <a:rPr lang="en-US" dirty="0"/>
              <a:t>e=0.1</a:t>
            </a:r>
          </a:p>
          <a:p>
            <a:r>
              <a:rPr lang="en-US" dirty="0"/>
              <a:t>Use Binary Split K-means to find centroids of 4 cluster 4 </a:t>
            </a:r>
          </a:p>
          <a:p>
            <a:r>
              <a:rPr lang="en-US" dirty="0"/>
              <a:t>Answer: </a:t>
            </a:r>
          </a:p>
          <a:p>
            <a:endParaRPr lang="en-US" dirty="0"/>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141</a:t>
            </a:fld>
            <a:endParaRPr lang="en-US" altLang="en-US"/>
          </a:p>
        </p:txBody>
      </p:sp>
    </p:spTree>
    <p:extLst>
      <p:ext uri="{BB962C8B-B14F-4D97-AF65-F5344CB8AC3E}">
        <p14:creationId xmlns:p14="http://schemas.microsoft.com/office/powerpoint/2010/main" val="892394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t>4.3 Exercise</a:t>
            </a:r>
          </a:p>
        </p:txBody>
      </p:sp>
      <p:sp>
        <p:nvSpPr>
          <p:cNvPr id="8" name="Content Placeholder 7"/>
          <p:cNvSpPr>
            <a:spLocks noGrp="1"/>
          </p:cNvSpPr>
          <p:nvPr>
            <p:ph idx="1"/>
          </p:nvPr>
        </p:nvSpPr>
        <p:spPr>
          <a:xfrm>
            <a:off x="495141" y="1600201"/>
            <a:ext cx="3999071" cy="4525964"/>
          </a:xfrm>
        </p:spPr>
        <p:txBody>
          <a:bodyPr>
            <a:normAutofit fontScale="70000" lnSpcReduction="20000"/>
          </a:bodyPr>
          <a:lstStyle/>
          <a:p>
            <a:r>
              <a:rPr lang="en-US" dirty="0"/>
              <a:t> X =[1.5     5.9</a:t>
            </a:r>
          </a:p>
          <a:p>
            <a:r>
              <a:rPr lang="en-US" dirty="0"/>
              <a:t>            0.6     4.2</a:t>
            </a:r>
          </a:p>
          <a:p>
            <a:r>
              <a:rPr lang="en-US" dirty="0"/>
              <a:t>            4.9     8.5</a:t>
            </a:r>
          </a:p>
          <a:p>
            <a:r>
              <a:rPr lang="en-US" dirty="0"/>
              <a:t>            9.5     10</a:t>
            </a:r>
          </a:p>
          <a:p>
            <a:r>
              <a:rPr lang="en-US" dirty="0"/>
              <a:t>            7.0     9.5</a:t>
            </a:r>
          </a:p>
          <a:p>
            <a:r>
              <a:rPr lang="en-US" dirty="0"/>
              <a:t>            6.9     0.3</a:t>
            </a:r>
          </a:p>
          <a:p>
            <a:r>
              <a:rPr lang="en-US" dirty="0"/>
              <a:t>            11.2    4.2</a:t>
            </a:r>
          </a:p>
          <a:p>
            <a:r>
              <a:rPr lang="en-US" dirty="0"/>
              <a:t>            4.8     2.1]</a:t>
            </a:r>
          </a:p>
          <a:p>
            <a:r>
              <a:rPr lang="en-US" dirty="0"/>
              <a:t>e=0.1</a:t>
            </a:r>
          </a:p>
          <a:p>
            <a:r>
              <a:rPr lang="en-US" dirty="0"/>
              <a:t>Use Binary Split K-means to find centroids of 4 cluster 4 </a:t>
            </a:r>
          </a:p>
          <a:p>
            <a:r>
              <a:rPr lang="en-US" dirty="0"/>
              <a:t>Answer: </a:t>
            </a:r>
          </a:p>
          <a:p>
            <a:endParaRPr lang="en-US" dirty="0"/>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142</a:t>
            </a:fld>
            <a:endParaRPr lang="en-US" altLang="en-US"/>
          </a:p>
        </p:txBody>
      </p:sp>
      <p:sp>
        <p:nvSpPr>
          <p:cNvPr id="4" name="TextBox 3">
            <a:extLst>
              <a:ext uri="{FF2B5EF4-FFF2-40B4-BE49-F238E27FC236}">
                <a16:creationId xmlns:a16="http://schemas.microsoft.com/office/drawing/2014/main" id="{F083A01B-BF4A-4125-9ABF-645D5C334EC0}"/>
              </a:ext>
            </a:extLst>
          </p:cNvPr>
          <p:cNvSpPr txBox="1"/>
          <p:nvPr/>
        </p:nvSpPr>
        <p:spPr>
          <a:xfrm>
            <a:off x="4189412" y="274638"/>
            <a:ext cx="5562600" cy="6463308"/>
          </a:xfrm>
          <a:prstGeom prst="rect">
            <a:avLst/>
          </a:prstGeom>
          <a:noFill/>
        </p:spPr>
        <p:txBody>
          <a:bodyPr wrap="square" rtlCol="0">
            <a:spAutoFit/>
          </a:bodyPr>
          <a:lstStyle/>
          <a:p>
            <a:r>
              <a:rPr lang="en-US" sz="1800" b="0" i="0" u="none" strike="noStrike" baseline="0" dirty="0">
                <a:solidFill>
                  <a:srgbClr val="FF0000"/>
                </a:solidFill>
                <a:latin typeface="Courier New" panose="02070309020205020404" pitchFamily="49" charset="0"/>
              </a:rPr>
              <a:t>% Answer:</a:t>
            </a:r>
          </a:p>
          <a:p>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matlab</a:t>
            </a:r>
            <a:r>
              <a:rPr lang="en-US" sz="1800" b="0" i="0" u="none" strike="noStrike" baseline="0" dirty="0">
                <a:solidFill>
                  <a:srgbClr val="000000"/>
                </a:solidFill>
                <a:latin typeface="Courier New" panose="02070309020205020404" pitchFamily="49" charset="0"/>
              </a:rPr>
              <a:t> code</a:t>
            </a:r>
          </a:p>
          <a:p>
            <a:r>
              <a:rPr lang="en-US" sz="1800" b="0" i="0" u="none" strike="noStrike" baseline="0" dirty="0">
                <a:solidFill>
                  <a:srgbClr val="000000"/>
                </a:solidFill>
                <a:latin typeface="Courier New" panose="02070309020205020404" pitchFamily="49" charset="0"/>
              </a:rPr>
              <a:t>X =[   1.5     5.9</a:t>
            </a:r>
          </a:p>
          <a:p>
            <a:r>
              <a:rPr lang="en-US" dirty="0">
                <a:solidFill>
                  <a:srgbClr val="000000"/>
                </a:solidFill>
                <a:latin typeface="Courier New" panose="02070309020205020404" pitchFamily="49" charset="0"/>
              </a:rPr>
              <a:t>	</a:t>
            </a:r>
            <a:r>
              <a:rPr lang="en-US" sz="1800" b="0" i="0" u="none" strike="noStrike" baseline="0" dirty="0">
                <a:solidFill>
                  <a:srgbClr val="000000"/>
                </a:solidFill>
                <a:latin typeface="Courier New" panose="02070309020205020404" pitchFamily="49" charset="0"/>
              </a:rPr>
              <a:t>0.6     4.2</a:t>
            </a:r>
          </a:p>
          <a:p>
            <a:r>
              <a:rPr lang="en-US" sz="1800" b="0" i="0" u="none" strike="noStrike" baseline="0" dirty="0">
                <a:solidFill>
                  <a:srgbClr val="000000"/>
                </a:solidFill>
                <a:latin typeface="Courier New" panose="02070309020205020404" pitchFamily="49" charset="0"/>
              </a:rPr>
              <a:t>       4.9     8.5</a:t>
            </a:r>
          </a:p>
          <a:p>
            <a:r>
              <a:rPr lang="en-US" sz="1800" b="0" i="0" u="none" strike="noStrike" baseline="0" dirty="0">
                <a:solidFill>
                  <a:srgbClr val="000000"/>
                </a:solidFill>
                <a:latin typeface="Courier New" panose="02070309020205020404" pitchFamily="49" charset="0"/>
              </a:rPr>
              <a:t>       9.5     10</a:t>
            </a:r>
          </a:p>
          <a:p>
            <a:r>
              <a:rPr lang="en-US" sz="1800" b="0" i="0" u="none" strike="noStrike" baseline="0" dirty="0">
                <a:solidFill>
                  <a:srgbClr val="000000"/>
                </a:solidFill>
                <a:latin typeface="Courier New" panose="02070309020205020404" pitchFamily="49" charset="0"/>
              </a:rPr>
              <a:t>       7.0     9.5</a:t>
            </a:r>
          </a:p>
          <a:p>
            <a:r>
              <a:rPr lang="en-US" sz="1800" b="0" i="0" u="none" strike="noStrike" baseline="0" dirty="0">
                <a:solidFill>
                  <a:srgbClr val="000000"/>
                </a:solidFill>
                <a:latin typeface="Courier New" panose="02070309020205020404" pitchFamily="49" charset="0"/>
              </a:rPr>
              <a:t>       6.9     0.3</a:t>
            </a:r>
          </a:p>
          <a:p>
            <a:r>
              <a:rPr lang="en-US" sz="1800" b="0" i="0" u="none" strike="noStrike" baseline="0" dirty="0">
                <a:solidFill>
                  <a:srgbClr val="000000"/>
                </a:solidFill>
                <a:latin typeface="Courier New" panose="02070309020205020404" pitchFamily="49" charset="0"/>
              </a:rPr>
              <a:t>       11.2    4.2</a:t>
            </a:r>
          </a:p>
          <a:p>
            <a:r>
              <a:rPr lang="en-US" sz="1800" b="0" i="0" u="none" strike="noStrike" baseline="0" dirty="0">
                <a:solidFill>
                  <a:srgbClr val="000000"/>
                </a:solidFill>
                <a:latin typeface="Courier New" panose="02070309020205020404" pitchFamily="49" charset="0"/>
              </a:rPr>
              <a:t>       4.8     2.1]</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cts,c</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kmeans</a:t>
            </a:r>
            <a:r>
              <a:rPr lang="en-US" sz="1800" b="0" i="0" u="none" strike="noStrike" baseline="0" dirty="0">
                <a:solidFill>
                  <a:srgbClr val="000000"/>
                </a:solidFill>
                <a:latin typeface="Courier New" panose="02070309020205020404" pitchFamily="49" charset="0"/>
              </a:rPr>
              <a:t>(X,4)</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cts</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        c</a:t>
            </a:r>
          </a:p>
          <a:p>
            <a:r>
              <a:rPr lang="en-US" dirty="0">
                <a:solidFill>
                  <a:srgbClr val="000000"/>
                </a:solidFill>
                <a:latin typeface="Courier New" panose="02070309020205020404" pitchFamily="49" charset="0"/>
              </a:rPr>
              <a:t>%run the above to check the result</a:t>
            </a:r>
            <a:endParaRPr lang="en-US" sz="1800" b="0" i="0" u="none" strike="noStrike" baseline="0"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%warning https://www.mathworks.com/matlabcentral/answers/367432-k-means-clustering-giving-different-results</a:t>
            </a:r>
            <a:endParaRPr lang="en-US" sz="1800" b="0" i="0" u="none" strike="noStrike" baseline="0" dirty="0">
              <a:solidFill>
                <a:srgbClr val="000000"/>
              </a:solidFill>
              <a:latin typeface="Courier New" panose="02070309020205020404" pitchFamily="49" charset="0"/>
            </a:endParaRPr>
          </a:p>
          <a:p>
            <a:r>
              <a:rPr lang="en-US" dirty="0"/>
              <a:t>%</a:t>
            </a:r>
            <a:r>
              <a:rPr lang="en-US" b="0" dirty="0">
                <a:solidFill>
                  <a:srgbClr val="C05708"/>
                </a:solidFill>
                <a:effectLst/>
                <a:latin typeface="Roboto" panose="02000000000000000000" pitchFamily="2" charset="0"/>
              </a:rPr>
              <a:t>K-means clustering giving different results</a:t>
            </a:r>
          </a:p>
          <a:p>
            <a:r>
              <a:rPr lang="en-US" dirty="0">
                <a:solidFill>
                  <a:srgbClr val="C05708"/>
                </a:solidFill>
                <a:latin typeface="Roboto" panose="02000000000000000000" pitchFamily="2" charset="0"/>
              </a:rPr>
              <a:t>%So, the results depend on the initial guess which is random. But if you have large number of sample data, the result is more stable and acceptable.</a:t>
            </a:r>
            <a:endParaRPr lang="en-US" b="0" dirty="0">
              <a:solidFill>
                <a:srgbClr val="C05708"/>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7996222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6C9A-D942-7F17-198D-44321C2A56D2}"/>
              </a:ext>
            </a:extLst>
          </p:cNvPr>
          <p:cNvSpPr>
            <a:spLocks noGrp="1"/>
          </p:cNvSpPr>
          <p:nvPr>
            <p:ph type="title"/>
          </p:nvPr>
        </p:nvSpPr>
        <p:spPr>
          <a:xfrm>
            <a:off x="495141" y="274638"/>
            <a:ext cx="8912543" cy="1143000"/>
          </a:xfrm>
        </p:spPr>
        <p:txBody>
          <a:bodyPr anchor="ctr">
            <a:normAutofit/>
          </a:bodyPr>
          <a:lstStyle/>
          <a:p>
            <a:pPr>
              <a:lnSpc>
                <a:spcPct val="90000"/>
              </a:lnSpc>
            </a:pPr>
            <a:r>
              <a:rPr lang="en-US" sz="3700" dirty="0"/>
              <a:t>How to determine the number of clusters when using K-means?</a:t>
            </a:r>
            <a:endParaRPr lang="en-HK" sz="3700" dirty="0"/>
          </a:p>
        </p:txBody>
      </p:sp>
      <p:sp>
        <p:nvSpPr>
          <p:cNvPr id="3" name="Content Placeholder 2">
            <a:extLst>
              <a:ext uri="{FF2B5EF4-FFF2-40B4-BE49-F238E27FC236}">
                <a16:creationId xmlns:a16="http://schemas.microsoft.com/office/drawing/2014/main" id="{3D0217AA-F60B-285A-9FB2-01FDC6DCED4A}"/>
              </a:ext>
            </a:extLst>
          </p:cNvPr>
          <p:cNvSpPr>
            <a:spLocks noGrp="1"/>
          </p:cNvSpPr>
          <p:nvPr>
            <p:ph sz="half" idx="1"/>
          </p:nvPr>
        </p:nvSpPr>
        <p:spPr>
          <a:xfrm>
            <a:off x="495141" y="1600201"/>
            <a:ext cx="4373748" cy="4525963"/>
          </a:xfrm>
        </p:spPr>
        <p:txBody>
          <a:bodyPr>
            <a:normAutofit fontScale="92500" lnSpcReduction="20000"/>
          </a:bodyPr>
          <a:lstStyle/>
          <a:p>
            <a:pPr>
              <a:lnSpc>
                <a:spcPct val="90000"/>
              </a:lnSpc>
            </a:pPr>
            <a:r>
              <a:rPr lang="en-US" sz="2600" b="0" i="1" dirty="0">
                <a:effectLst/>
              </a:rPr>
              <a:t>One suggested method is: The </a:t>
            </a:r>
            <a:r>
              <a:rPr lang="en-US" sz="2600" b="0" i="1" u="none" strike="noStrike" dirty="0">
                <a:effectLst/>
                <a:hlinkClick r:id="rId2" tooltip="Elbow method (clustering)"/>
              </a:rPr>
              <a:t>elbow method</a:t>
            </a:r>
            <a:r>
              <a:rPr lang="en-US" sz="2600" b="0" i="1" dirty="0">
                <a:effectLst/>
              </a:rPr>
              <a:t> looks at the percentage of </a:t>
            </a:r>
            <a:r>
              <a:rPr lang="en-US" sz="2600" b="0" i="1" u="none" strike="noStrike" dirty="0">
                <a:effectLst/>
                <a:hlinkClick r:id="rId3" tooltip="Explained variance"/>
              </a:rPr>
              <a:t>explained variance</a:t>
            </a:r>
            <a:r>
              <a:rPr lang="en-US" sz="2600" b="0" i="1" dirty="0">
                <a:effectLst/>
              </a:rPr>
              <a:t> as a function of the number of clusters: One should choose a number of clusters so that adding another cluster does not give much better modeling of the data.</a:t>
            </a:r>
            <a:endParaRPr lang="en-US" sz="2600" i="1" dirty="0"/>
          </a:p>
          <a:p>
            <a:pPr>
              <a:lnSpc>
                <a:spcPct val="90000"/>
              </a:lnSpc>
            </a:pPr>
            <a:r>
              <a:rPr lang="en-HK" sz="2600" dirty="0"/>
              <a:t>Many other methods can be found at </a:t>
            </a:r>
            <a:r>
              <a:rPr lang="en-US" sz="2600" dirty="0">
                <a:hlinkClick r:id="rId4"/>
              </a:rPr>
              <a:t>Determining the number of clusters in a data set – Wikipedia</a:t>
            </a:r>
            <a:r>
              <a:rPr lang="en-US" sz="2600" dirty="0"/>
              <a:t> </a:t>
            </a:r>
          </a:p>
          <a:p>
            <a:pPr>
              <a:lnSpc>
                <a:spcPct val="90000"/>
              </a:lnSpc>
            </a:pPr>
            <a:r>
              <a:rPr lang="en-US" sz="2600" dirty="0"/>
              <a:t>The choice is subjective, depends on </a:t>
            </a:r>
            <a:r>
              <a:rPr lang="en-US" sz="2600" dirty="0" err="1"/>
              <a:t>applciation</a:t>
            </a:r>
            <a:r>
              <a:rPr lang="en-US" sz="2600" dirty="0"/>
              <a:t> and no definite answer.</a:t>
            </a:r>
          </a:p>
          <a:p>
            <a:pPr>
              <a:lnSpc>
                <a:spcPct val="90000"/>
              </a:lnSpc>
            </a:pPr>
            <a:endParaRPr lang="en-HK" sz="2600" dirty="0"/>
          </a:p>
        </p:txBody>
      </p:sp>
      <p:pic>
        <p:nvPicPr>
          <p:cNvPr id="1026" name="Picture 2" descr="A graph with a dotted line&#10;&#10;AI-generated content may be incorrect.">
            <a:extLst>
              <a:ext uri="{FF2B5EF4-FFF2-40B4-BE49-F238E27FC236}">
                <a16:creationId xmlns:a16="http://schemas.microsoft.com/office/drawing/2014/main" id="{33355A09-ABED-5AAA-0F8D-899EBC43E7A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33936" y="2226340"/>
            <a:ext cx="4373748" cy="3273684"/>
          </a:xfrm>
          <a:prstGeom prst="rect">
            <a:avLst/>
          </a:prstGeom>
          <a:solidFill>
            <a:srgbClr val="FFFFFF"/>
          </a:solidFill>
        </p:spPr>
      </p:pic>
      <p:sp>
        <p:nvSpPr>
          <p:cNvPr id="4" name="Footer Placeholder 3">
            <a:extLst>
              <a:ext uri="{FF2B5EF4-FFF2-40B4-BE49-F238E27FC236}">
                <a16:creationId xmlns:a16="http://schemas.microsoft.com/office/drawing/2014/main" id="{1E8537F3-946C-56DC-1259-5AFA6A53E2D7}"/>
              </a:ext>
            </a:extLst>
          </p:cNvPr>
          <p:cNvSpPr>
            <a:spLocks noGrp="1"/>
          </p:cNvSpPr>
          <p:nvPr>
            <p:ph type="ftr" sz="quarter" idx="11"/>
          </p:nvPr>
        </p:nvSpPr>
        <p:spPr>
          <a:xfrm>
            <a:off x="3383465" y="6356351"/>
            <a:ext cx="3135895" cy="365125"/>
          </a:xfrm>
        </p:spPr>
        <p:txBody>
          <a:bodyPr anchor="ctr">
            <a:normAutofit/>
          </a:bodyPr>
          <a:lstStyle/>
          <a:p>
            <a:pPr>
              <a:spcAft>
                <a:spcPts val="600"/>
              </a:spcAft>
              <a:defRPr/>
            </a:pPr>
            <a:r>
              <a:rPr lang="it-IT" altLang="zh-CN"/>
              <a:t>Audio signal processing, v250428a</a:t>
            </a:r>
            <a:endParaRPr lang="en-US" altLang="zh-CN"/>
          </a:p>
        </p:txBody>
      </p:sp>
      <p:sp>
        <p:nvSpPr>
          <p:cNvPr id="5" name="Slide Number Placeholder 4">
            <a:extLst>
              <a:ext uri="{FF2B5EF4-FFF2-40B4-BE49-F238E27FC236}">
                <a16:creationId xmlns:a16="http://schemas.microsoft.com/office/drawing/2014/main" id="{CE520B63-3354-E974-8D5A-B622A5D9111F}"/>
              </a:ext>
            </a:extLst>
          </p:cNvPr>
          <p:cNvSpPr>
            <a:spLocks noGrp="1"/>
          </p:cNvSpPr>
          <p:nvPr>
            <p:ph type="sldNum" sz="quarter" idx="12"/>
          </p:nvPr>
        </p:nvSpPr>
        <p:spPr>
          <a:xfrm>
            <a:off x="7097025" y="6356351"/>
            <a:ext cx="2310659" cy="365125"/>
          </a:xfrm>
        </p:spPr>
        <p:txBody>
          <a:bodyPr anchor="ctr">
            <a:normAutofit/>
          </a:bodyPr>
          <a:lstStyle/>
          <a:p>
            <a:pPr>
              <a:spcAft>
                <a:spcPts val="600"/>
              </a:spcAft>
            </a:pPr>
            <a:fld id="{2AC9F64F-B0BD-4A99-A374-6A3F22D1E091}" type="slidenum">
              <a:rPr lang="en-US" altLang="en-US" smtClean="0"/>
              <a:pPr>
                <a:spcAft>
                  <a:spcPts val="600"/>
                </a:spcAft>
              </a:pPr>
              <a:t>143</a:t>
            </a:fld>
            <a:endParaRPr lang="en-US" altLang="en-US"/>
          </a:p>
        </p:txBody>
      </p:sp>
    </p:spTree>
    <p:extLst>
      <p:ext uri="{BB962C8B-B14F-4D97-AF65-F5344CB8AC3E}">
        <p14:creationId xmlns:p14="http://schemas.microsoft.com/office/powerpoint/2010/main" val="27727202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039B9-0016-9DE5-89BF-71D6845041C0}"/>
              </a:ext>
            </a:extLst>
          </p:cNvPr>
          <p:cNvSpPr>
            <a:spLocks noGrp="1"/>
          </p:cNvSpPr>
          <p:nvPr>
            <p:ph type="title"/>
          </p:nvPr>
        </p:nvSpPr>
        <p:spPr>
          <a:xfrm>
            <a:off x="495141" y="61157"/>
            <a:ext cx="8912543" cy="1143000"/>
          </a:xfrm>
        </p:spPr>
        <p:txBody>
          <a:bodyPr>
            <a:noAutofit/>
          </a:bodyPr>
          <a:lstStyle/>
          <a:p>
            <a:pPr algn="l"/>
            <a:r>
              <a:rPr lang="en-US" sz="2400" dirty="0"/>
              <a:t>K-NN (</a:t>
            </a:r>
            <a:r>
              <a:rPr lang="en-HK" sz="2400" b="0" i="1" dirty="0">
                <a:solidFill>
                  <a:srgbClr val="101418"/>
                </a:solidFill>
                <a:effectLst/>
                <a:latin typeface="Linux Libertine"/>
              </a:rPr>
              <a:t>k</a:t>
            </a:r>
            <a:r>
              <a:rPr lang="en-HK" sz="2400" b="0" i="0" dirty="0">
                <a:solidFill>
                  <a:srgbClr val="101418"/>
                </a:solidFill>
                <a:effectLst/>
                <a:latin typeface="Linux Libertine"/>
              </a:rPr>
              <a:t>-nearest neighbours algorithm) is a supervised machine learning method (a type of lazy learning) for classification</a:t>
            </a:r>
            <a:br>
              <a:rPr lang="en-HK" sz="2400" b="0" i="0" dirty="0">
                <a:solidFill>
                  <a:srgbClr val="101418"/>
                </a:solidFill>
                <a:effectLst/>
                <a:latin typeface="Linux Libertine"/>
              </a:rPr>
            </a:br>
            <a:r>
              <a:rPr lang="en-HK" sz="2400" b="0" i="0" dirty="0">
                <a:solidFill>
                  <a:srgbClr val="101418"/>
                </a:solidFill>
                <a:effectLst/>
                <a:latin typeface="Linux Libertine"/>
                <a:hlinkClick r:id="rId2"/>
              </a:rPr>
              <a:t>https://en.wikipedia.org/wiki/K-nearest_neighbors_algorithm</a:t>
            </a:r>
            <a:r>
              <a:rPr lang="en-HK" sz="2400" b="0" i="0" dirty="0">
                <a:solidFill>
                  <a:srgbClr val="101418"/>
                </a:solidFill>
                <a:effectLst/>
                <a:latin typeface="Linux Libertine"/>
              </a:rPr>
              <a:t> </a:t>
            </a:r>
            <a:endParaRPr lang="en-HK" sz="2400" dirty="0"/>
          </a:p>
        </p:txBody>
      </p:sp>
      <p:sp>
        <p:nvSpPr>
          <p:cNvPr id="8" name="Content Placeholder 7">
            <a:extLst>
              <a:ext uri="{FF2B5EF4-FFF2-40B4-BE49-F238E27FC236}">
                <a16:creationId xmlns:a16="http://schemas.microsoft.com/office/drawing/2014/main" id="{D23190E6-1C20-F281-D349-AE37A02278DE}"/>
              </a:ext>
            </a:extLst>
          </p:cNvPr>
          <p:cNvSpPr>
            <a:spLocks noGrp="1"/>
          </p:cNvSpPr>
          <p:nvPr>
            <p:ph idx="1"/>
          </p:nvPr>
        </p:nvSpPr>
        <p:spPr>
          <a:xfrm>
            <a:off x="0" y="1220038"/>
            <a:ext cx="7026434" cy="5440362"/>
          </a:xfrm>
        </p:spPr>
        <p:txBody>
          <a:bodyPr>
            <a:noAutofit/>
          </a:bodyPr>
          <a:lstStyle/>
          <a:p>
            <a:r>
              <a:rPr lang="en-US" sz="1800" dirty="0"/>
              <a:t>K-NN (a supervised machine learning method) is not the same as K-means which is unsupervised clustering (because when training K-means, there is no need to specify the location and number of clusters). However, K-NN may use the clustered classes generated by K-means for classification.</a:t>
            </a:r>
          </a:p>
          <a:p>
            <a:r>
              <a:rPr lang="en-US" sz="1800" b="0" i="0" dirty="0">
                <a:solidFill>
                  <a:srgbClr val="111111"/>
                </a:solidFill>
                <a:effectLst/>
                <a:latin typeface="Roboto" panose="02000000000000000000" pitchFamily="2" charset="0"/>
              </a:rPr>
              <a:t>When a training dataset </a:t>
            </a:r>
            <a:r>
              <a:rPr lang="en-US" sz="1800" dirty="0">
                <a:solidFill>
                  <a:srgbClr val="111111"/>
                </a:solidFill>
                <a:latin typeface="Roboto" panose="02000000000000000000" pitchFamily="2" charset="0"/>
              </a:rPr>
              <a:t>is given, classification depends on the average distances between the input point and its nearest K  points in the dataset.</a:t>
            </a:r>
          </a:p>
          <a:p>
            <a:r>
              <a:rPr lang="en-US" sz="1800" dirty="0">
                <a:solidFill>
                  <a:srgbClr val="111111"/>
                </a:solidFill>
                <a:latin typeface="Roboto" panose="02000000000000000000" pitchFamily="2" charset="0"/>
              </a:rPr>
              <a:t>E.g. K=3, classes=2 (A or B). for an input x, k=3 points (p1_classA, p2_classB, p3_classB) nearest to x are selected. Using the formula di=sqrt(x^2-pi^2) . Say, we obtain, d1=0.3, d2=0.7, d3=0.9. Vote for </a:t>
            </a:r>
            <a:r>
              <a:rPr lang="en-US" sz="1800" dirty="0" err="1">
                <a:solidFill>
                  <a:srgbClr val="111111"/>
                </a:solidFill>
                <a:latin typeface="Roboto" panose="02000000000000000000" pitchFamily="2" charset="0"/>
              </a:rPr>
              <a:t>classA</a:t>
            </a:r>
            <a:r>
              <a:rPr lang="en-US" sz="1800" dirty="0">
                <a:solidFill>
                  <a:srgbClr val="111111"/>
                </a:solidFill>
                <a:latin typeface="Roboto" panose="02000000000000000000" pitchFamily="2" charset="0"/>
              </a:rPr>
              <a:t>=0.3. Vote for class B=(0.7+0.9)/2=0.8, thus, x is class B by majority voting.</a:t>
            </a:r>
          </a:p>
          <a:p>
            <a:r>
              <a:rPr lang="en-US" sz="1800" b="0" i="0" dirty="0">
                <a:solidFill>
                  <a:srgbClr val="111111"/>
                </a:solidFill>
                <a:effectLst/>
                <a:latin typeface="Roboto" panose="02000000000000000000" pitchFamily="2" charset="0"/>
              </a:rPr>
              <a:t>Normally, the training data set is fixed and will not be changed  by the input data seeking classification.</a:t>
            </a:r>
          </a:p>
          <a:p>
            <a:r>
              <a:rPr lang="en-US" sz="1800" b="0" i="1" dirty="0">
                <a:solidFill>
                  <a:srgbClr val="202122"/>
                </a:solidFill>
                <a:effectLst/>
                <a:latin typeface="Arial" panose="020B0604020202020204" pitchFamily="34" charset="0"/>
              </a:rPr>
              <a:t>The K-NN algorithm can also be generalized for </a:t>
            </a:r>
            <a:r>
              <a:rPr lang="en-US" sz="1800" b="0" i="1" u="none" strike="noStrike" dirty="0">
                <a:solidFill>
                  <a:srgbClr val="3366CC"/>
                </a:solidFill>
                <a:effectLst/>
                <a:latin typeface="Arial" panose="020B0604020202020204" pitchFamily="34" charset="0"/>
                <a:hlinkClick r:id="rId3" tooltip="Regression analysis"/>
              </a:rPr>
              <a:t>regression</a:t>
            </a:r>
            <a:r>
              <a:rPr lang="en-US" sz="1800" b="0" i="1" dirty="0">
                <a:solidFill>
                  <a:srgbClr val="202122"/>
                </a:solidFill>
                <a:effectLst/>
                <a:latin typeface="Arial" panose="020B0604020202020204" pitchFamily="34" charset="0"/>
              </a:rPr>
              <a:t>. …known as </a:t>
            </a:r>
            <a:r>
              <a:rPr lang="en-US" sz="1800" b="0" i="1" u="none" strike="noStrike" dirty="0">
                <a:solidFill>
                  <a:srgbClr val="3366CC"/>
                </a:solidFill>
                <a:effectLst/>
                <a:latin typeface="Arial" panose="020B0604020202020204" pitchFamily="34" charset="0"/>
                <a:hlinkClick r:id="rId4" tooltip="Nearest neighbor interpolation"/>
              </a:rPr>
              <a:t>nearest neighbor interpolation</a:t>
            </a:r>
            <a:r>
              <a:rPr lang="en-US" sz="1800" b="0" i="1" dirty="0">
                <a:solidFill>
                  <a:srgbClr val="202122"/>
                </a:solidFill>
                <a:effectLst/>
                <a:latin typeface="Arial" panose="020B0604020202020204" pitchFamily="34" charset="0"/>
              </a:rPr>
              <a:t>.</a:t>
            </a:r>
          </a:p>
          <a:p>
            <a:r>
              <a:rPr lang="en-US" sz="1800" b="0" i="1" dirty="0">
                <a:solidFill>
                  <a:srgbClr val="202122"/>
                </a:solidFill>
                <a:effectLst/>
                <a:latin typeface="Arial" panose="020B0604020202020204" pitchFamily="34" charset="0"/>
              </a:rPr>
              <a:t>Larger values of k reduces effect of the noise, but make boundaries between classes less distinct……</a:t>
            </a:r>
          </a:p>
        </p:txBody>
      </p:sp>
      <p:sp>
        <p:nvSpPr>
          <p:cNvPr id="5" name="Footer Placeholder 4">
            <a:extLst>
              <a:ext uri="{FF2B5EF4-FFF2-40B4-BE49-F238E27FC236}">
                <a16:creationId xmlns:a16="http://schemas.microsoft.com/office/drawing/2014/main" id="{F665498C-2D36-014D-EB5A-68AA6C5B2AA5}"/>
              </a:ext>
            </a:extLst>
          </p:cNvPr>
          <p:cNvSpPr>
            <a:spLocks noGrp="1"/>
          </p:cNvSpPr>
          <p:nvPr>
            <p:ph type="ftr" sz="quarter" idx="11"/>
          </p:nvPr>
        </p:nvSpPr>
        <p:spPr/>
        <p:txBody>
          <a:bodyPr/>
          <a:lstStyle/>
          <a:p>
            <a:pPr>
              <a:defRPr/>
            </a:pPr>
            <a:r>
              <a:rPr lang="it-IT" altLang="zh-CN"/>
              <a:t>Audio signal processing, v250428a</a:t>
            </a:r>
            <a:endParaRPr lang="en-US" altLang="zh-CN"/>
          </a:p>
        </p:txBody>
      </p:sp>
      <p:sp>
        <p:nvSpPr>
          <p:cNvPr id="6" name="Slide Number Placeholder 5">
            <a:extLst>
              <a:ext uri="{FF2B5EF4-FFF2-40B4-BE49-F238E27FC236}">
                <a16:creationId xmlns:a16="http://schemas.microsoft.com/office/drawing/2014/main" id="{2E55C346-AD24-3C7A-AEDC-3AFA6EB23F34}"/>
              </a:ext>
            </a:extLst>
          </p:cNvPr>
          <p:cNvSpPr>
            <a:spLocks noGrp="1"/>
          </p:cNvSpPr>
          <p:nvPr>
            <p:ph type="sldNum" sz="quarter" idx="12"/>
          </p:nvPr>
        </p:nvSpPr>
        <p:spPr/>
        <p:txBody>
          <a:bodyPr/>
          <a:lstStyle/>
          <a:p>
            <a:fld id="{957E11C6-A539-4E28-9A56-7D8A86216287}" type="slidenum">
              <a:rPr lang="en-US" altLang="en-US" smtClean="0"/>
              <a:pPr/>
              <a:t>144</a:t>
            </a:fld>
            <a:endParaRPr lang="en-US" altLang="en-US"/>
          </a:p>
        </p:txBody>
      </p:sp>
      <p:pic>
        <p:nvPicPr>
          <p:cNvPr id="2050" name="Picture 2" descr="kNN decision surface">
            <a:extLst>
              <a:ext uri="{FF2B5EF4-FFF2-40B4-BE49-F238E27FC236}">
                <a16:creationId xmlns:a16="http://schemas.microsoft.com/office/drawing/2014/main" id="{AC0EBFD1-64E3-3593-D113-4748279A5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434" y="1554993"/>
            <a:ext cx="2725578" cy="13627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E6E423-6D65-DE4F-4E81-A85A638ADCDC}"/>
              </a:ext>
            </a:extLst>
          </p:cNvPr>
          <p:cNvSpPr txBox="1"/>
          <p:nvPr/>
        </p:nvSpPr>
        <p:spPr>
          <a:xfrm>
            <a:off x="7161211" y="2819400"/>
            <a:ext cx="2741613" cy="3970318"/>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Application of </a:t>
            </a:r>
            <a:r>
              <a:rPr lang="en-US" b="0" i="1" dirty="0">
                <a:solidFill>
                  <a:srgbClr val="202122"/>
                </a:solidFill>
                <a:effectLst/>
                <a:latin typeface="Arial" panose="020B0604020202020204" pitchFamily="34" charset="0"/>
              </a:rPr>
              <a:t>k-</a:t>
            </a:r>
            <a:r>
              <a:rPr lang="en-US" b="0" i="0" dirty="0">
                <a:solidFill>
                  <a:srgbClr val="202122"/>
                </a:solidFill>
                <a:effectLst/>
                <a:latin typeface="Arial" panose="020B0604020202020204" pitchFamily="34" charset="0"/>
              </a:rPr>
              <a:t>NN (</a:t>
            </a:r>
            <a:r>
              <a:rPr lang="en-US" b="0" i="1" dirty="0">
                <a:solidFill>
                  <a:srgbClr val="202122"/>
                </a:solidFill>
                <a:effectLst/>
                <a:latin typeface="Arial" panose="020B0604020202020204" pitchFamily="34" charset="0"/>
              </a:rPr>
              <a:t>k</a:t>
            </a:r>
            <a:r>
              <a:rPr lang="en-US" b="0" i="0" dirty="0">
                <a:solidFill>
                  <a:srgbClr val="202122"/>
                </a:solidFill>
                <a:effectLst/>
                <a:latin typeface="Arial" panose="020B0604020202020204" pitchFamily="34" charset="0"/>
              </a:rPr>
              <a:t>=3): Left - Given the test point "?", the algorithm seeks the 3 closest points in the training set (all blue and red), and adopts the majority vote to classify it as "class red". Right - By iteratively repeating the prediction over the whole feature space (X1, X2), one can depict the "decision surface".</a:t>
            </a:r>
            <a:endParaRPr lang="en-HK" dirty="0"/>
          </a:p>
        </p:txBody>
      </p:sp>
    </p:spTree>
    <p:extLst>
      <p:ext uri="{BB962C8B-B14F-4D97-AF65-F5344CB8AC3E}">
        <p14:creationId xmlns:p14="http://schemas.microsoft.com/office/powerpoint/2010/main" val="562890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71DA-0C40-1896-3F7C-5B4E3B6FD3D9}"/>
              </a:ext>
            </a:extLst>
          </p:cNvPr>
          <p:cNvSpPr>
            <a:spLocks noGrp="1"/>
          </p:cNvSpPr>
          <p:nvPr>
            <p:ph type="title"/>
          </p:nvPr>
        </p:nvSpPr>
        <p:spPr/>
        <p:txBody>
          <a:bodyPr/>
          <a:lstStyle/>
          <a:p>
            <a:r>
              <a:rPr lang="en-US" dirty="0"/>
              <a:t>K-means vs K-NN</a:t>
            </a:r>
            <a:endParaRPr lang="en-HK" dirty="0"/>
          </a:p>
        </p:txBody>
      </p:sp>
      <p:sp>
        <p:nvSpPr>
          <p:cNvPr id="3" name="Content Placeholder 2">
            <a:extLst>
              <a:ext uri="{FF2B5EF4-FFF2-40B4-BE49-F238E27FC236}">
                <a16:creationId xmlns:a16="http://schemas.microsoft.com/office/drawing/2014/main" id="{AAA17719-57B3-4E42-C1DB-330E7B5D4CC6}"/>
              </a:ext>
            </a:extLst>
          </p:cNvPr>
          <p:cNvSpPr>
            <a:spLocks noGrp="1"/>
          </p:cNvSpPr>
          <p:nvPr>
            <p:ph idx="1"/>
          </p:nvPr>
        </p:nvSpPr>
        <p:spPr/>
        <p:txBody>
          <a:bodyPr/>
          <a:lstStyle/>
          <a:p>
            <a:r>
              <a:rPr lang="en-US" dirty="0">
                <a:hlinkClick r:id="rId2"/>
              </a:rPr>
              <a:t>https://medium.com/@amit25173/k-means-clustering-vs-k-nearest-neighbor-1e73bbdfbbea</a:t>
            </a:r>
            <a:r>
              <a:rPr lang="en-US" dirty="0"/>
              <a:t> </a:t>
            </a:r>
            <a:endParaRPr lang="en-HK" dirty="0"/>
          </a:p>
        </p:txBody>
      </p:sp>
      <p:sp>
        <p:nvSpPr>
          <p:cNvPr id="4" name="Footer Placeholder 3">
            <a:extLst>
              <a:ext uri="{FF2B5EF4-FFF2-40B4-BE49-F238E27FC236}">
                <a16:creationId xmlns:a16="http://schemas.microsoft.com/office/drawing/2014/main" id="{1E486784-9405-9B8B-C74B-D30474EF2DFA}"/>
              </a:ext>
            </a:extLst>
          </p:cNvPr>
          <p:cNvSpPr>
            <a:spLocks noGrp="1"/>
          </p:cNvSpPr>
          <p:nvPr>
            <p:ph type="ftr" sz="quarter" idx="11"/>
          </p:nvPr>
        </p:nvSpPr>
        <p:spPr/>
        <p:txBody>
          <a:bodyPr/>
          <a:lstStyle/>
          <a:p>
            <a:pPr>
              <a:defRPr/>
            </a:pPr>
            <a:r>
              <a:rPr lang="it-IT" altLang="zh-CN"/>
              <a:t>Audio signal processing, v250428a</a:t>
            </a:r>
            <a:endParaRPr lang="en-US" altLang="zh-CN"/>
          </a:p>
        </p:txBody>
      </p:sp>
      <p:sp>
        <p:nvSpPr>
          <p:cNvPr id="5" name="Slide Number Placeholder 4">
            <a:extLst>
              <a:ext uri="{FF2B5EF4-FFF2-40B4-BE49-F238E27FC236}">
                <a16:creationId xmlns:a16="http://schemas.microsoft.com/office/drawing/2014/main" id="{4753CE1D-B7AF-1355-98D9-FEF50D1E019C}"/>
              </a:ext>
            </a:extLst>
          </p:cNvPr>
          <p:cNvSpPr>
            <a:spLocks noGrp="1"/>
          </p:cNvSpPr>
          <p:nvPr>
            <p:ph type="sldNum" sz="quarter" idx="12"/>
          </p:nvPr>
        </p:nvSpPr>
        <p:spPr/>
        <p:txBody>
          <a:bodyPr/>
          <a:lstStyle/>
          <a:p>
            <a:fld id="{2AC9F64F-B0BD-4A99-A374-6A3F22D1E091}" type="slidenum">
              <a:rPr lang="en-US" altLang="en-US" smtClean="0"/>
              <a:pPr/>
              <a:t>145</a:t>
            </a:fld>
            <a:endParaRPr lang="en-US" altLang="en-US"/>
          </a:p>
        </p:txBody>
      </p:sp>
      <p:pic>
        <p:nvPicPr>
          <p:cNvPr id="7" name="Picture 6">
            <a:extLst>
              <a:ext uri="{FF2B5EF4-FFF2-40B4-BE49-F238E27FC236}">
                <a16:creationId xmlns:a16="http://schemas.microsoft.com/office/drawing/2014/main" id="{1BD6E6EA-9465-29E9-89DE-B81F6FFBC236}"/>
              </a:ext>
            </a:extLst>
          </p:cNvPr>
          <p:cNvPicPr>
            <a:picLocks noChangeAspect="1"/>
          </p:cNvPicPr>
          <p:nvPr/>
        </p:nvPicPr>
        <p:blipFill>
          <a:blip r:embed="rId3"/>
          <a:stretch>
            <a:fillRect/>
          </a:stretch>
        </p:blipFill>
        <p:spPr>
          <a:xfrm>
            <a:off x="-24180" y="2805740"/>
            <a:ext cx="9927005" cy="3524251"/>
          </a:xfrm>
          <a:prstGeom prst="rect">
            <a:avLst/>
          </a:prstGeom>
        </p:spPr>
      </p:pic>
    </p:spTree>
    <p:extLst>
      <p:ext uri="{BB962C8B-B14F-4D97-AF65-F5344CB8AC3E}">
        <p14:creationId xmlns:p14="http://schemas.microsoft.com/office/powerpoint/2010/main" val="33761990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bodyPr>
          <a:lstStyle/>
          <a:p>
            <a:pPr defTabSz="742676" eaLnBrk="1" fontAlgn="auto" hangingPunct="1">
              <a:spcAft>
                <a:spcPts val="0"/>
              </a:spcAft>
              <a:defRPr/>
            </a:pPr>
            <a:r>
              <a:rPr lang="en-US" altLang="en-US" sz="3574" dirty="0"/>
              <a:t>Summary of part4</a:t>
            </a:r>
          </a:p>
        </p:txBody>
      </p:sp>
      <p:sp>
        <p:nvSpPr>
          <p:cNvPr id="18435" name="Content Placeholder 2"/>
          <p:cNvSpPr>
            <a:spLocks noGrp="1"/>
          </p:cNvSpPr>
          <p:nvPr>
            <p:ph idx="1"/>
          </p:nvPr>
        </p:nvSpPr>
        <p:spPr/>
        <p:txBody>
          <a:bodyPr rtlCol="0">
            <a:normAutofit/>
          </a:bodyPr>
          <a:lstStyle/>
          <a:p>
            <a:pPr marL="185669" indent="-185669" defTabSz="742676" eaLnBrk="1" fontAlgn="auto" hangingPunct="1">
              <a:spcBef>
                <a:spcPts val="812"/>
              </a:spcBef>
              <a:spcAft>
                <a:spcPts val="0"/>
              </a:spcAft>
              <a:buFont typeface="Arial" panose="020B0604020202020204" pitchFamily="34" charset="0"/>
              <a:buChar char="•"/>
              <a:defRPr/>
            </a:pPr>
            <a:r>
              <a:rPr lang="en-US" altLang="en-US" sz="2274" dirty="0"/>
              <a:t>Learned</a:t>
            </a:r>
          </a:p>
          <a:p>
            <a:pPr marL="557007" lvl="1" indent="-185669" defTabSz="742676" eaLnBrk="1" fontAlgn="auto" hangingPunct="1">
              <a:spcBef>
                <a:spcPts val="406"/>
              </a:spcBef>
              <a:spcAft>
                <a:spcPts val="0"/>
              </a:spcAft>
              <a:buFont typeface="Arial" panose="020B0604020202020204" pitchFamily="34" charset="0"/>
              <a:buChar char="•"/>
              <a:defRPr/>
            </a:pPr>
            <a:r>
              <a:rPr lang="en-US" altLang="en-US" sz="1949" dirty="0"/>
              <a:t>Audio feature types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en-US" sz="1949" dirty="0"/>
              <a:t>How to extract audio features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en-US" sz="1949" dirty="0"/>
              <a:t>How to represent these features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en-US" sz="1949" dirty="0"/>
              <a:t>How to use K-means to find the presentations (centroids) of the features</a:t>
            </a:r>
          </a:p>
          <a:p>
            <a:pPr marL="557007" lvl="1" indent="-185669" defTabSz="742676" eaLnBrk="1" fontAlgn="auto" hangingPunct="1">
              <a:spcBef>
                <a:spcPts val="406"/>
              </a:spcBef>
              <a:spcAft>
                <a:spcPts val="0"/>
              </a:spcAft>
              <a:buFont typeface="Arial" panose="020B0604020202020204" pitchFamily="34" charset="0"/>
              <a:buChar char="•"/>
              <a:defRPr/>
            </a:pPr>
            <a:r>
              <a:rPr lang="en-US" altLang="en-US" sz="1949" dirty="0"/>
              <a:t>Learn K-NN and its difference between K-means</a:t>
            </a:r>
          </a:p>
        </p:txBody>
      </p:sp>
      <p:sp>
        <p:nvSpPr>
          <p:cNvPr id="2" name="Footer Placeholder 1"/>
          <p:cNvSpPr>
            <a:spLocks noGrp="1"/>
          </p:cNvSpPr>
          <p:nvPr>
            <p:ph type="ftr" sz="quarter" idx="11"/>
          </p:nvPr>
        </p:nvSpPr>
        <p:spPr/>
        <p:txBody>
          <a:bodyPr/>
          <a:lstStyle/>
          <a:p>
            <a:pPr>
              <a:defRPr/>
            </a:pPr>
            <a:r>
              <a:rPr lang="en-US" altLang="zh-CN"/>
              <a:t>Audio signal processing, v250428a</a:t>
            </a:r>
          </a:p>
        </p:txBody>
      </p:sp>
      <p:sp>
        <p:nvSpPr>
          <p:cNvPr id="3" name="Slide Number Placeholder 2"/>
          <p:cNvSpPr>
            <a:spLocks noGrp="1"/>
          </p:cNvSpPr>
          <p:nvPr>
            <p:ph type="sldNum" sz="quarter" idx="12"/>
          </p:nvPr>
        </p:nvSpPr>
        <p:spPr/>
        <p:txBody>
          <a:bodyPr/>
          <a:lstStyle/>
          <a:p>
            <a:pPr>
              <a:defRPr/>
            </a:pPr>
            <a:fld id="{CBBCA178-8D29-4316-B0A3-BED3701D2EC8}" type="slidenum">
              <a:rPr lang="en-US" altLang="en-US" smtClean="0"/>
              <a:pPr>
                <a:defRPr/>
              </a:pPr>
              <a:t>146</a:t>
            </a:fld>
            <a:endParaRPr lang="en-US"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1FA9-6D80-EF28-E8F8-49ED0CB85CA8}"/>
              </a:ext>
            </a:extLst>
          </p:cNvPr>
          <p:cNvSpPr>
            <a:spLocks noGrp="1"/>
          </p:cNvSpPr>
          <p:nvPr>
            <p:ph type="title"/>
          </p:nvPr>
        </p:nvSpPr>
        <p:spPr/>
        <p:txBody>
          <a:bodyPr/>
          <a:lstStyle/>
          <a:p>
            <a:r>
              <a:rPr lang="en-US" dirty="0"/>
              <a:t>FAQ 4.1 : Question and answer:</a:t>
            </a:r>
          </a:p>
        </p:txBody>
      </p:sp>
      <p:sp>
        <p:nvSpPr>
          <p:cNvPr id="3" name="Content Placeholder 2">
            <a:extLst>
              <a:ext uri="{FF2B5EF4-FFF2-40B4-BE49-F238E27FC236}">
                <a16:creationId xmlns:a16="http://schemas.microsoft.com/office/drawing/2014/main" id="{5B6C2375-0894-0315-B6FA-DCA598E729FC}"/>
              </a:ext>
            </a:extLst>
          </p:cNvPr>
          <p:cNvSpPr>
            <a:spLocks noGrp="1"/>
          </p:cNvSpPr>
          <p:nvPr>
            <p:ph idx="1"/>
          </p:nvPr>
        </p:nvSpPr>
        <p:spPr/>
        <p:txBody>
          <a:bodyPr>
            <a:normAutofit fontScale="70000" lnSpcReduction="20000"/>
          </a:bodyPr>
          <a:lstStyle/>
          <a:p>
            <a:r>
              <a:rPr lang="en-US" dirty="0"/>
              <a:t>Why binary split k-means can run faster than classical k-means</a:t>
            </a:r>
          </a:p>
          <a:p>
            <a:r>
              <a:rPr lang="en-US" dirty="0"/>
              <a:t>Answer: </a:t>
            </a:r>
          </a:p>
          <a:p>
            <a:r>
              <a:rPr lang="en-US" dirty="0"/>
              <a:t>step1: one centroid for all data, no k-means. Just split the </a:t>
            </a:r>
            <a:r>
              <a:rPr lang="en-US" dirty="0" err="1"/>
              <a:t>centorid</a:t>
            </a:r>
            <a:r>
              <a:rPr lang="en-US" dirty="0"/>
              <a:t> into 2.</a:t>
            </a:r>
          </a:p>
          <a:p>
            <a:r>
              <a:rPr lang="en-US" dirty="0"/>
              <a:t>step2: now your have 2 centroids, run  2 k-means starting from the 2 centroids. After that , you split the 2 new centroids into  4 centroids.</a:t>
            </a:r>
          </a:p>
          <a:p>
            <a:r>
              <a:rPr lang="en-US" dirty="0"/>
              <a:t>step3: starting from the 4 centroids in step2, you need to run 4 k-means  etc.</a:t>
            </a:r>
          </a:p>
          <a:p>
            <a:r>
              <a:rPr lang="en-US" dirty="0"/>
              <a:t>The advantage of using binary split k-means is : you don't need to handle the full set of data for the required clusters(groups), say 32 clusters, for every stage. </a:t>
            </a:r>
            <a:br>
              <a:rPr lang="en-US" dirty="0"/>
            </a:br>
            <a:r>
              <a:rPr lang="en-US" dirty="0"/>
              <a:t>Because the complexity (run time) of k-means is directly related to the number clusters required.  Rather than  you need to handle 32-clusters in every iteration in the classical k-means, in Binary k-means you starts with 2 clusters , than 4, 8 till 32 etc. It then runs faster.</a:t>
            </a:r>
          </a:p>
          <a:p>
            <a:endParaRPr lang="en-US" dirty="0"/>
          </a:p>
        </p:txBody>
      </p:sp>
      <p:sp>
        <p:nvSpPr>
          <p:cNvPr id="4" name="Footer Placeholder 3">
            <a:extLst>
              <a:ext uri="{FF2B5EF4-FFF2-40B4-BE49-F238E27FC236}">
                <a16:creationId xmlns:a16="http://schemas.microsoft.com/office/drawing/2014/main" id="{24AD5497-A0FD-82A9-E89B-D23AC658F5E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C48D129-292C-3C00-681A-E364E7207DA2}"/>
              </a:ext>
            </a:extLst>
          </p:cNvPr>
          <p:cNvSpPr>
            <a:spLocks noGrp="1"/>
          </p:cNvSpPr>
          <p:nvPr>
            <p:ph type="sldNum" sz="quarter" idx="12"/>
          </p:nvPr>
        </p:nvSpPr>
        <p:spPr/>
        <p:txBody>
          <a:bodyPr/>
          <a:lstStyle/>
          <a:p>
            <a:pPr>
              <a:defRPr/>
            </a:pPr>
            <a:fld id="{CBBCA178-8D29-4316-B0A3-BED3701D2EC8}" type="slidenum">
              <a:rPr lang="en-US" altLang="en-US" smtClean="0"/>
              <a:pPr>
                <a:defRPr/>
              </a:pPr>
              <a:t>147</a:t>
            </a:fld>
            <a:endParaRPr lang="en-US" altLang="en-US"/>
          </a:p>
        </p:txBody>
      </p:sp>
    </p:spTree>
    <p:extLst>
      <p:ext uri="{BB962C8B-B14F-4D97-AF65-F5344CB8AC3E}">
        <p14:creationId xmlns:p14="http://schemas.microsoft.com/office/powerpoint/2010/main" val="27243292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zh-TW" dirty="0">
                <a:ea typeface="新細明體" pitchFamily="18" charset="-120"/>
              </a:rPr>
              <a:t>Part 5 : Speech Recognition</a:t>
            </a:r>
            <a:endParaRPr lang="en-US" altLang="en-US" dirty="0"/>
          </a:p>
        </p:txBody>
      </p:sp>
      <p:sp>
        <p:nvSpPr>
          <p:cNvPr id="3075" name="Subtitle 5"/>
          <p:cNvSpPr>
            <a:spLocks noGrp="1"/>
          </p:cNvSpPr>
          <p:nvPr>
            <p:ph type="subTitle" idx="1"/>
          </p:nvPr>
        </p:nvSpPr>
        <p:spPr/>
        <p:txBody>
          <a:bodyPr/>
          <a:lstStyle/>
          <a:p>
            <a:r>
              <a:rPr lang="en-US" altLang="en-US" dirty="0"/>
              <a:t>An example of a speech recognition system using dynamic programming</a:t>
            </a:r>
          </a:p>
        </p:txBody>
      </p:sp>
      <p:sp>
        <p:nvSpPr>
          <p:cNvPr id="2" name="Footer Placeholder 1">
            <a:extLst>
              <a:ext uri="{FF2B5EF4-FFF2-40B4-BE49-F238E27FC236}">
                <a16:creationId xmlns:a16="http://schemas.microsoft.com/office/drawing/2014/main" id="{69D7F88B-1DAA-4B0B-B176-4EDF6A935695}"/>
              </a:ext>
            </a:extLst>
          </p:cNvPr>
          <p:cNvSpPr>
            <a:spLocks noGrp="1"/>
          </p:cNvSpPr>
          <p:nvPr>
            <p:ph type="ftr" sz="quarter" idx="11"/>
          </p:nvPr>
        </p:nvSpPr>
        <p:spPr>
          <a:xfrm>
            <a:off x="3383465" y="6356351"/>
            <a:ext cx="3549147" cy="365125"/>
          </a:xfrm>
        </p:spPr>
        <p:txBody>
          <a:bodyPr/>
          <a:lstStyle/>
          <a:p>
            <a:pPr>
              <a:defRPr/>
            </a:pPr>
            <a:r>
              <a:rPr lang="en-US" altLang="zh-CN"/>
              <a:t>Audio signal processing, v250428a</a:t>
            </a:r>
            <a:endParaRPr lang="en-US" altLang="zh-CN" dirty="0"/>
          </a:p>
        </p:txBody>
      </p:sp>
      <p:sp>
        <p:nvSpPr>
          <p:cNvPr id="3" name="Slide Number Placeholder 2">
            <a:extLst>
              <a:ext uri="{FF2B5EF4-FFF2-40B4-BE49-F238E27FC236}">
                <a16:creationId xmlns:a16="http://schemas.microsoft.com/office/drawing/2014/main" id="{E13662AD-B239-48B8-A9E7-B19567C20ED3}"/>
              </a:ext>
            </a:extLst>
          </p:cNvPr>
          <p:cNvSpPr>
            <a:spLocks noGrp="1"/>
          </p:cNvSpPr>
          <p:nvPr>
            <p:ph type="sldNum" sz="quarter" idx="12"/>
          </p:nvPr>
        </p:nvSpPr>
        <p:spPr/>
        <p:txBody>
          <a:bodyPr/>
          <a:lstStyle/>
          <a:p>
            <a:fld id="{828877E6-21CE-49CB-B004-287B725304FC}" type="slidenum">
              <a:rPr lang="en-US" altLang="en-US" smtClean="0"/>
              <a:pPr/>
              <a:t>148</a:t>
            </a:fld>
            <a:endParaRPr lang="en-US"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p:txBody>
          <a:bodyPr/>
          <a:lstStyle/>
          <a:p>
            <a:pPr eaLnBrk="1" hangingPunct="1"/>
            <a:r>
              <a:rPr lang="en-US" altLang="zh-TW" dirty="0">
                <a:ea typeface="新細明體" pitchFamily="18" charset="-120"/>
              </a:rPr>
              <a:t>Speech recognition using Dynamic programming</a:t>
            </a:r>
            <a:endParaRPr lang="zh-TW" altLang="en-US" dirty="0">
              <a:ea typeface="新細明體" pitchFamily="18" charset="-120"/>
            </a:endParaRPr>
          </a:p>
        </p:txBody>
      </p:sp>
      <p:sp>
        <p:nvSpPr>
          <p:cNvPr id="4101" name="Rectangle 3"/>
          <p:cNvSpPr>
            <a:spLocks noGrp="1" noChangeArrowheads="1"/>
          </p:cNvSpPr>
          <p:nvPr>
            <p:ph type="subTitle" idx="1"/>
          </p:nvPr>
        </p:nvSpPr>
        <p:spPr/>
        <p:txBody>
          <a:bodyPr/>
          <a:lstStyle/>
          <a:p>
            <a:pPr algn="l" eaLnBrk="1" hangingPunct="1">
              <a:buFont typeface="Wingdings" pitchFamily="2" charset="2"/>
              <a:buChar char="p"/>
            </a:pPr>
            <a:r>
              <a:rPr lang="en-US" altLang="zh-TW" dirty="0">
                <a:ea typeface="新細明體" pitchFamily="18" charset="-120"/>
              </a:rPr>
              <a:t>(A) Recognition procedures</a:t>
            </a:r>
          </a:p>
          <a:p>
            <a:pPr algn="l" eaLnBrk="1" hangingPunct="1">
              <a:buFont typeface="Wingdings" pitchFamily="2" charset="2"/>
              <a:buChar char="p"/>
            </a:pPr>
            <a:r>
              <a:rPr lang="en-US" altLang="zh-TW" dirty="0">
                <a:ea typeface="新細明體" pitchFamily="18" charset="-120"/>
              </a:rPr>
              <a:t>(B) Dynamic programming</a:t>
            </a:r>
          </a:p>
        </p:txBody>
      </p:sp>
      <p:sp>
        <p:nvSpPr>
          <p:cNvPr id="2" name="Footer Placeholder 1">
            <a:extLst>
              <a:ext uri="{FF2B5EF4-FFF2-40B4-BE49-F238E27FC236}">
                <a16:creationId xmlns:a16="http://schemas.microsoft.com/office/drawing/2014/main" id="{878091A4-ADE0-4128-9E46-20BC4498BE7E}"/>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75A8F921-FBA6-4E0C-AAB3-2305CCFA1D84}"/>
              </a:ext>
            </a:extLst>
          </p:cNvPr>
          <p:cNvSpPr>
            <a:spLocks noGrp="1"/>
          </p:cNvSpPr>
          <p:nvPr>
            <p:ph type="sldNum" sz="quarter" idx="12"/>
          </p:nvPr>
        </p:nvSpPr>
        <p:spPr/>
        <p:txBody>
          <a:bodyPr/>
          <a:lstStyle/>
          <a:p>
            <a:fld id="{828877E6-21CE-49CB-B004-287B725304FC}" type="slidenum">
              <a:rPr lang="en-US" altLang="en-US" smtClean="0"/>
              <a:pPr/>
              <a:t>149</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1.2a,b</a:t>
            </a:r>
          </a:p>
        </p:txBody>
      </p:sp>
      <p:sp>
        <p:nvSpPr>
          <p:cNvPr id="3" name="Content Placeholder 2"/>
          <p:cNvSpPr>
            <a:spLocks noGrp="1"/>
          </p:cNvSpPr>
          <p:nvPr>
            <p:ph idx="1"/>
          </p:nvPr>
        </p:nvSpPr>
        <p:spPr>
          <a:xfrm>
            <a:off x="387022" y="1819917"/>
            <a:ext cx="7732871" cy="4708526"/>
          </a:xfrm>
        </p:spPr>
        <p:txBody>
          <a:bodyPr>
            <a:normAutofit fontScale="55000" lnSpcReduction="20000"/>
          </a:bodyPr>
          <a:lstStyle/>
          <a:p>
            <a:r>
              <a:rPr lang="en-US" sz="3800" dirty="0"/>
              <a:t>(Q1.2a) If the sampling rate of the analog-to-digital conversion system is 20KHz , how large is the frequency of the sound that that can be sampled? MC choices:</a:t>
            </a:r>
          </a:p>
          <a:p>
            <a:r>
              <a:rPr lang="en-US" sz="3800" dirty="0"/>
              <a:t>1) 5KHz</a:t>
            </a:r>
          </a:p>
          <a:p>
            <a:r>
              <a:rPr lang="en-US" sz="3800" dirty="0"/>
              <a:t>2) 10KHz</a:t>
            </a:r>
          </a:p>
          <a:p>
            <a:r>
              <a:rPr lang="en-US" sz="3800" dirty="0"/>
              <a:t>3) 15KHz</a:t>
            </a:r>
          </a:p>
          <a:p>
            <a:r>
              <a:rPr lang="en-US" sz="3800" dirty="0"/>
              <a:t>4) 20KHz</a:t>
            </a:r>
          </a:p>
          <a:p>
            <a:endParaRPr lang="en-US" sz="3800" dirty="0"/>
          </a:p>
          <a:p>
            <a:r>
              <a:rPr lang="en-US" sz="3800" dirty="0"/>
              <a:t>(Q1.2b) If the sound is 20KHz, what is the minimum sampling rate of the analog-to-digital conversion system? ? MC choices:</a:t>
            </a:r>
          </a:p>
          <a:p>
            <a:r>
              <a:rPr lang="en-US" sz="3800" dirty="0"/>
              <a:t>1) 20KHz</a:t>
            </a:r>
          </a:p>
          <a:p>
            <a:r>
              <a:rPr lang="en-US" sz="3800" dirty="0"/>
              <a:t>2) 30KHz</a:t>
            </a:r>
          </a:p>
          <a:p>
            <a:r>
              <a:rPr lang="en-US" sz="3800" dirty="0"/>
              <a:t>3) 40KHz</a:t>
            </a:r>
          </a:p>
          <a:p>
            <a:r>
              <a:rPr lang="en-US" sz="3800" dirty="0"/>
              <a:t>4) 50KHz</a:t>
            </a:r>
          </a:p>
          <a:p>
            <a:endParaRPr lang="en-US" dirty="0"/>
          </a:p>
        </p:txBody>
      </p:sp>
      <p:sp>
        <p:nvSpPr>
          <p:cNvPr id="6" name="Footer Placeholder 5"/>
          <p:cNvSpPr>
            <a:spLocks noGrp="1"/>
          </p:cNvSpPr>
          <p:nvPr>
            <p:ph type="ftr" sz="quarter" idx="11"/>
          </p:nvPr>
        </p:nvSpPr>
        <p:spPr/>
        <p:txBody>
          <a:bodyPr/>
          <a:lstStyle/>
          <a:p>
            <a:pPr>
              <a:defRPr/>
            </a:pPr>
            <a:r>
              <a:rPr lang="it-IT" altLang="zh-CN"/>
              <a:t>Audio signal processing, v250428a</a:t>
            </a:r>
            <a:endParaRPr lang="en-US" altLang="zh-CN"/>
          </a:p>
        </p:txBody>
      </p:sp>
      <p:sp>
        <p:nvSpPr>
          <p:cNvPr id="7" name="Slide Number Placeholder 6"/>
          <p:cNvSpPr>
            <a:spLocks noGrp="1"/>
          </p:cNvSpPr>
          <p:nvPr>
            <p:ph type="sldNum" sz="quarter" idx="12"/>
          </p:nvPr>
        </p:nvSpPr>
        <p:spPr/>
        <p:txBody>
          <a:bodyPr/>
          <a:lstStyle/>
          <a:p>
            <a:fld id="{2AC9F64F-B0BD-4A99-A374-6A3F22D1E091}" type="slidenum">
              <a:rPr lang="en-US" altLang="en-US" smtClean="0"/>
              <a:pPr/>
              <a:t>15</a:t>
            </a:fld>
            <a:endParaRPr lang="en-US" altLang="en-US"/>
          </a:p>
        </p:txBody>
      </p:sp>
      <p:pic>
        <p:nvPicPr>
          <p:cNvPr id="4" name="Picture 2">
            <a:extLst>
              <a:ext uri="{FF2B5EF4-FFF2-40B4-BE49-F238E27FC236}">
                <a16:creationId xmlns:a16="http://schemas.microsoft.com/office/drawing/2014/main" id="{D4AE259E-7B0D-816E-735F-C75FB371C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2" y="319283"/>
            <a:ext cx="1904999"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830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(A) Recognition Procedures</a:t>
            </a:r>
          </a:p>
        </p:txBody>
      </p:sp>
      <p:sp>
        <p:nvSpPr>
          <p:cNvPr id="5125" name="Rectangle 3"/>
          <p:cNvSpPr>
            <a:spLocks noGrp="1" noChangeArrowheads="1"/>
          </p:cNvSpPr>
          <p:nvPr>
            <p:ph idx="1"/>
          </p:nvPr>
        </p:nvSpPr>
        <p:spPr>
          <a:noFill/>
        </p:spPr>
        <p:txBody>
          <a:bodyPr lIns="92075" tIns="46038" rIns="92075" bIns="46038"/>
          <a:lstStyle/>
          <a:p>
            <a:pPr eaLnBrk="1" hangingPunct="1">
              <a:lnSpc>
                <a:spcPct val="90000"/>
              </a:lnSpc>
            </a:pPr>
            <a:r>
              <a:rPr lang="en-US" altLang="zh-TW" dirty="0">
                <a:ea typeface="新細明體" pitchFamily="18" charset="-120"/>
              </a:rPr>
              <a:t>Preprocessing for recognition</a:t>
            </a:r>
          </a:p>
          <a:p>
            <a:pPr lvl="1" eaLnBrk="1" hangingPunct="1">
              <a:lnSpc>
                <a:spcPct val="90000"/>
              </a:lnSpc>
            </a:pPr>
            <a:r>
              <a:rPr lang="en-US" altLang="zh-TW" sz="2800" dirty="0">
                <a:ea typeface="新細明體" pitchFamily="18" charset="-120"/>
              </a:rPr>
              <a:t>endpoint detection</a:t>
            </a:r>
            <a:endParaRPr lang="en-US" altLang="zh-CN" sz="2800" dirty="0">
              <a:ea typeface="新細明體" pitchFamily="18" charset="-120"/>
            </a:endParaRPr>
          </a:p>
          <a:p>
            <a:pPr lvl="1" eaLnBrk="1" hangingPunct="1">
              <a:lnSpc>
                <a:spcPct val="90000"/>
              </a:lnSpc>
            </a:pPr>
            <a:r>
              <a:rPr lang="en-US" altLang="zh-CN" sz="2800" dirty="0">
                <a:ea typeface="新細明體" pitchFamily="18" charset="-120"/>
              </a:rPr>
              <a:t>Pre-emphasis</a:t>
            </a:r>
          </a:p>
          <a:p>
            <a:pPr lvl="1" eaLnBrk="1" hangingPunct="1">
              <a:lnSpc>
                <a:spcPct val="90000"/>
              </a:lnSpc>
            </a:pPr>
            <a:r>
              <a:rPr lang="en-US" altLang="zh-CN" sz="2800" dirty="0">
                <a:ea typeface="新細明體" pitchFamily="18" charset="-120"/>
              </a:rPr>
              <a:t>Frame blocking and windowing</a:t>
            </a:r>
          </a:p>
          <a:p>
            <a:pPr lvl="1" eaLnBrk="1" hangingPunct="1">
              <a:lnSpc>
                <a:spcPct val="90000"/>
              </a:lnSpc>
            </a:pPr>
            <a:r>
              <a:rPr lang="en-US" altLang="zh-TW" sz="2800" dirty="0">
                <a:ea typeface="新細明體" pitchFamily="18" charset="-120"/>
              </a:rPr>
              <a:t>distortion measure methods</a:t>
            </a:r>
          </a:p>
          <a:p>
            <a:pPr eaLnBrk="1" hangingPunct="1">
              <a:lnSpc>
                <a:spcPct val="90000"/>
              </a:lnSpc>
            </a:pPr>
            <a:r>
              <a:rPr lang="en-US" altLang="zh-TW" dirty="0">
                <a:ea typeface="新細明體" pitchFamily="18" charset="-120"/>
              </a:rPr>
              <a:t>Comparison methods</a:t>
            </a:r>
          </a:p>
          <a:p>
            <a:pPr lvl="1" eaLnBrk="1" hangingPunct="1">
              <a:lnSpc>
                <a:spcPct val="90000"/>
              </a:lnSpc>
            </a:pPr>
            <a:r>
              <a:rPr lang="en-US" altLang="zh-TW" sz="2800" dirty="0">
                <a:ea typeface="新細明體" pitchFamily="18" charset="-120"/>
              </a:rPr>
              <a:t>Vector quantization</a:t>
            </a:r>
          </a:p>
          <a:p>
            <a:pPr lvl="1" eaLnBrk="1" hangingPunct="1">
              <a:lnSpc>
                <a:spcPct val="90000"/>
              </a:lnSpc>
            </a:pPr>
            <a:r>
              <a:rPr lang="en-US" altLang="zh-TW" sz="2800" dirty="0">
                <a:ea typeface="新細明體" pitchFamily="18" charset="-120"/>
              </a:rPr>
              <a:t>Dynamic programming</a:t>
            </a:r>
          </a:p>
          <a:p>
            <a:pPr lvl="1" eaLnBrk="1" hangingPunct="1">
              <a:lnSpc>
                <a:spcPct val="90000"/>
              </a:lnSpc>
            </a:pPr>
            <a:r>
              <a:rPr lang="en-US" altLang="zh-TW" sz="2800" dirty="0">
                <a:ea typeface="新細明體" pitchFamily="18" charset="-120"/>
              </a:rPr>
              <a:t>Hidden Markov Model</a:t>
            </a:r>
          </a:p>
        </p:txBody>
      </p:sp>
      <p:sp>
        <p:nvSpPr>
          <p:cNvPr id="2" name="Footer Placeholder 1">
            <a:extLst>
              <a:ext uri="{FF2B5EF4-FFF2-40B4-BE49-F238E27FC236}">
                <a16:creationId xmlns:a16="http://schemas.microsoft.com/office/drawing/2014/main" id="{4D710320-BE83-4646-BFB5-9D9D044184F8}"/>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68AE8339-7330-4A8D-9FD3-735C8A03296E}"/>
              </a:ext>
            </a:extLst>
          </p:cNvPr>
          <p:cNvSpPr>
            <a:spLocks noGrp="1"/>
          </p:cNvSpPr>
          <p:nvPr>
            <p:ph type="sldNum" sz="quarter" idx="12"/>
          </p:nvPr>
        </p:nvSpPr>
        <p:spPr/>
        <p:txBody>
          <a:bodyPr/>
          <a:lstStyle/>
          <a:p>
            <a:fld id="{C00EF027-BAE4-4B2B-B4D5-2754FF5E55FD}" type="slidenum">
              <a:rPr lang="en-US" altLang="en-US" smtClean="0"/>
              <a:pPr/>
              <a:t>150</a:t>
            </a:fld>
            <a:endParaRPr lang="en-US" alt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LPC processor for a 10-word isolated speech recognition system</a:t>
            </a:r>
          </a:p>
        </p:txBody>
      </p:sp>
      <p:sp>
        <p:nvSpPr>
          <p:cNvPr id="58373" name="Rectangle 3"/>
          <p:cNvSpPr>
            <a:spLocks noGrp="1" noChangeArrowheads="1"/>
          </p:cNvSpPr>
          <p:nvPr>
            <p:ph idx="1"/>
          </p:nvPr>
        </p:nvSpPr>
        <p:spPr/>
        <p:txBody>
          <a:bodyPr lIns="92075" tIns="46038" rIns="92075" bIns="46038">
            <a:normAutofit fontScale="85000" lnSpcReduction="20000"/>
          </a:bodyPr>
          <a:lstStyle/>
          <a:p>
            <a:pPr marL="0" indent="0" eaLnBrk="1" hangingPunct="1">
              <a:buFont typeface="Wingdings" pitchFamily="2" charset="2"/>
              <a:buNone/>
              <a:defRPr/>
            </a:pPr>
            <a:r>
              <a:rPr lang="en-US" altLang="zh-CN" dirty="0">
                <a:ea typeface="新細明體" charset="-120"/>
              </a:rPr>
              <a:t>Steps</a:t>
            </a:r>
          </a:p>
          <a:p>
            <a:pPr marL="514350" indent="-514350" eaLnBrk="1" hangingPunct="1">
              <a:buFont typeface="+mj-lt"/>
              <a:buAutoNum type="arabicPeriod"/>
              <a:defRPr/>
            </a:pPr>
            <a:r>
              <a:rPr lang="en-US" altLang="zh-CN" dirty="0">
                <a:ea typeface="新細明體" charset="-120"/>
              </a:rPr>
              <a:t>End-point detection</a:t>
            </a:r>
          </a:p>
          <a:p>
            <a:pPr marL="514350" indent="-514350" eaLnBrk="1" hangingPunct="1">
              <a:buFont typeface="+mj-lt"/>
              <a:buAutoNum type="arabicPeriod"/>
              <a:defRPr/>
            </a:pPr>
            <a:r>
              <a:rPr lang="en-US" altLang="zh-TW" dirty="0">
                <a:ea typeface="新細明體" charset="-120"/>
              </a:rPr>
              <a:t>Pre-emphasis -- high pass filtering </a:t>
            </a:r>
          </a:p>
          <a:p>
            <a:pPr marL="514350" indent="-514350" eaLnBrk="1" hangingPunct="1">
              <a:buFont typeface="+mj-lt"/>
              <a:buAutoNum type="arabicPeriod"/>
              <a:defRPr/>
            </a:pPr>
            <a:r>
              <a:rPr lang="en-US" altLang="zh-TW" dirty="0">
                <a:ea typeface="新細明體" charset="-120"/>
              </a:rPr>
              <a:t>(3a) Frame blocking and (3b) Windowing</a:t>
            </a:r>
          </a:p>
          <a:p>
            <a:pPr marL="514350" indent="-514350" eaLnBrk="1" hangingPunct="1">
              <a:buFont typeface="+mj-lt"/>
              <a:buAutoNum type="arabicPeriod"/>
              <a:defRPr/>
            </a:pPr>
            <a:r>
              <a:rPr lang="en-US" altLang="zh-TW" dirty="0">
                <a:ea typeface="新細明體" charset="-120"/>
              </a:rPr>
              <a:t>Feature extraction</a:t>
            </a:r>
          </a:p>
          <a:p>
            <a:pPr marL="914400" lvl="1" indent="-514350" eaLnBrk="1" hangingPunct="1">
              <a:buFont typeface="+mj-lt"/>
              <a:buAutoNum type="alphaLcParenR"/>
              <a:defRPr/>
            </a:pPr>
            <a:r>
              <a:rPr lang="en-US" altLang="zh-TW" dirty="0">
                <a:ea typeface="新細明體" charset="-120"/>
              </a:rPr>
              <a:t>Find Cepstral coefficients by LPC</a:t>
            </a:r>
          </a:p>
          <a:p>
            <a:pPr marL="1314450" lvl="2" indent="-514350" eaLnBrk="1" hangingPunct="1">
              <a:buFont typeface="+mj-lt"/>
              <a:buAutoNum type="romanLcPeriod"/>
              <a:defRPr/>
            </a:pPr>
            <a:r>
              <a:rPr lang="en-US" altLang="zh-TW" dirty="0">
                <a:ea typeface="新細明體" charset="-120"/>
              </a:rPr>
              <a:t>Auto-correlation analysis</a:t>
            </a:r>
          </a:p>
          <a:p>
            <a:pPr marL="1314450" lvl="2" indent="-514350" eaLnBrk="1" hangingPunct="1">
              <a:buFont typeface="+mj-lt"/>
              <a:buAutoNum type="romanLcPeriod"/>
              <a:defRPr/>
            </a:pPr>
            <a:r>
              <a:rPr lang="en-US" altLang="zh-TW" dirty="0">
                <a:ea typeface="新細明體" charset="-120"/>
              </a:rPr>
              <a:t>LPC analysis,</a:t>
            </a:r>
          </a:p>
          <a:p>
            <a:pPr marL="1314450" lvl="2" indent="-514350" eaLnBrk="1" hangingPunct="1">
              <a:buFont typeface="+mj-lt"/>
              <a:buAutoNum type="romanLcPeriod"/>
              <a:defRPr/>
            </a:pPr>
            <a:r>
              <a:rPr lang="en-US" altLang="zh-TW" dirty="0">
                <a:ea typeface="新細明體" charset="-120"/>
              </a:rPr>
              <a:t>Find Cepstral coefficients, </a:t>
            </a:r>
          </a:p>
          <a:p>
            <a:pPr marL="914400" lvl="1" indent="-514350" eaLnBrk="1" hangingPunct="1">
              <a:buFont typeface="+mj-lt"/>
              <a:buAutoNum type="alphaLcParenR"/>
              <a:defRPr/>
            </a:pPr>
            <a:r>
              <a:rPr lang="en-US" altLang="zh-TW" dirty="0">
                <a:ea typeface="新細明體" charset="-120"/>
              </a:rPr>
              <a:t>or find Cepstral coefficients directly</a:t>
            </a:r>
          </a:p>
          <a:p>
            <a:pPr marL="514350" indent="-514350" eaLnBrk="1" hangingPunct="1">
              <a:buFont typeface="+mj-lt"/>
              <a:buAutoNum type="arabicPeriod"/>
              <a:defRPr/>
            </a:pPr>
            <a:r>
              <a:rPr lang="en-US" altLang="zh-TW" dirty="0">
                <a:ea typeface="新細明體" charset="-120"/>
              </a:rPr>
              <a:t>Distortion measure calculations</a:t>
            </a:r>
          </a:p>
        </p:txBody>
      </p:sp>
      <p:sp>
        <p:nvSpPr>
          <p:cNvPr id="2" name="Footer Placeholder 1">
            <a:extLst>
              <a:ext uri="{FF2B5EF4-FFF2-40B4-BE49-F238E27FC236}">
                <a16:creationId xmlns:a16="http://schemas.microsoft.com/office/drawing/2014/main" id="{0A59AE30-7111-4716-A1F0-A8AFF6FDA066}"/>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CCCC7FB7-F84F-44A9-8343-649BCC3200BF}"/>
              </a:ext>
            </a:extLst>
          </p:cNvPr>
          <p:cNvSpPr>
            <a:spLocks noGrp="1"/>
          </p:cNvSpPr>
          <p:nvPr>
            <p:ph type="sldNum" sz="quarter" idx="12"/>
          </p:nvPr>
        </p:nvSpPr>
        <p:spPr/>
        <p:txBody>
          <a:bodyPr/>
          <a:lstStyle/>
          <a:p>
            <a:fld id="{C00EF027-BAE4-4B2B-B4D5-2754FF5E55FD}" type="slidenum">
              <a:rPr lang="en-US" altLang="en-US" smtClean="0"/>
              <a:pPr/>
              <a:t>151</a:t>
            </a:fld>
            <a:endParaRPr lang="en-US" altLang="en-US"/>
          </a:p>
        </p:txBody>
      </p:sp>
      <p:sp>
        <p:nvSpPr>
          <p:cNvPr id="4" name="TextBox 3">
            <a:extLst>
              <a:ext uri="{FF2B5EF4-FFF2-40B4-BE49-F238E27FC236}">
                <a16:creationId xmlns:a16="http://schemas.microsoft.com/office/drawing/2014/main" id="{D8193899-6584-4813-8886-34A9A0E2D60F}"/>
              </a:ext>
            </a:extLst>
          </p:cNvPr>
          <p:cNvSpPr txBox="1"/>
          <p:nvPr/>
        </p:nvSpPr>
        <p:spPr>
          <a:xfrm>
            <a:off x="7097025" y="3810000"/>
            <a:ext cx="184731" cy="369332"/>
          </a:xfrm>
          <a:prstGeom prst="rect">
            <a:avLst/>
          </a:prstGeom>
          <a:noFill/>
        </p:spPr>
        <p:txBody>
          <a:bodyPr wrap="none" rtlCol="0">
            <a:spAutoFit/>
          </a:bodyPr>
          <a:lstStyle/>
          <a:p>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fontScale="90000"/>
          </a:bodyPr>
          <a:lstStyle/>
          <a:p>
            <a:pPr eaLnBrk="1" hangingPunct="1"/>
            <a:r>
              <a:rPr lang="en-US" altLang="zh-TW" dirty="0">
                <a:ea typeface="新細明體" pitchFamily="18" charset="-120"/>
              </a:rPr>
              <a:t>Example of speech signal analysis</a:t>
            </a:r>
            <a:br>
              <a:rPr lang="en-US" altLang="zh-TW" dirty="0">
                <a:ea typeface="新細明體" pitchFamily="18" charset="-120"/>
              </a:rPr>
            </a:br>
            <a:r>
              <a:rPr lang="en-US" altLang="zh-TW" sz="2400" dirty="0">
                <a:ea typeface="新細明體" pitchFamily="18" charset="-120"/>
              </a:rPr>
              <a:t>Frame size is 20ms, separated by 10 </a:t>
            </a:r>
            <a:r>
              <a:rPr lang="en-US" altLang="zh-TW" sz="2400" dirty="0" err="1">
                <a:ea typeface="新細明體" pitchFamily="18" charset="-120"/>
              </a:rPr>
              <a:t>ms</a:t>
            </a:r>
            <a:r>
              <a:rPr lang="en-US" altLang="zh-TW" sz="2400" dirty="0">
                <a:ea typeface="新細明體" pitchFamily="18" charset="-120"/>
              </a:rPr>
              <a:t>, S is sampled at 44.1 KHz</a:t>
            </a:r>
            <a:br>
              <a:rPr lang="en-US" altLang="zh-TW" sz="2400" dirty="0">
                <a:ea typeface="新細明體" pitchFamily="18" charset="-120"/>
              </a:rPr>
            </a:br>
            <a:r>
              <a:rPr lang="en-US" altLang="zh-TW" sz="2400" dirty="0">
                <a:ea typeface="新細明體" pitchFamily="18" charset="-120"/>
              </a:rPr>
              <a:t>Calculate: N(frame size in samples)  and m(non-overlapping size in samples).</a:t>
            </a:r>
          </a:p>
        </p:txBody>
      </p:sp>
      <p:sp>
        <p:nvSpPr>
          <p:cNvPr id="7173" name="Rectangle 3"/>
          <p:cNvSpPr>
            <a:spLocks noGrp="1" noChangeArrowheads="1"/>
          </p:cNvSpPr>
          <p:nvPr>
            <p:ph idx="1"/>
          </p:nvPr>
        </p:nvSpPr>
        <p:spPr/>
        <p:txBody>
          <a:bodyPr/>
          <a:lstStyle/>
          <a:p>
            <a:pPr eaLnBrk="1" hangingPunct="1"/>
            <a:r>
              <a:rPr lang="zh-TW" altLang="en-US">
                <a:ea typeface="新細明體" pitchFamily="18" charset="-120"/>
              </a:rPr>
              <a:t> </a:t>
            </a:r>
          </a:p>
        </p:txBody>
      </p:sp>
      <p:sp>
        <p:nvSpPr>
          <p:cNvPr id="7174" name="Line 4"/>
          <p:cNvSpPr>
            <a:spLocks noChangeShapeType="1"/>
          </p:cNvSpPr>
          <p:nvPr/>
        </p:nvSpPr>
        <p:spPr bwMode="auto">
          <a:xfrm>
            <a:off x="1219200" y="2971800"/>
            <a:ext cx="7391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6"/>
          <p:cNvSpPr>
            <a:spLocks noChangeShapeType="1"/>
          </p:cNvSpPr>
          <p:nvPr/>
        </p:nvSpPr>
        <p:spPr bwMode="auto">
          <a:xfrm>
            <a:off x="1219200" y="3505200"/>
            <a:ext cx="1447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Line 7"/>
          <p:cNvSpPr>
            <a:spLocks noChangeShapeType="1"/>
          </p:cNvSpPr>
          <p:nvPr/>
        </p:nvSpPr>
        <p:spPr bwMode="auto">
          <a:xfrm>
            <a:off x="1219200" y="3352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8"/>
          <p:cNvSpPr>
            <a:spLocks noChangeShapeType="1"/>
          </p:cNvSpPr>
          <p:nvPr/>
        </p:nvSpPr>
        <p:spPr bwMode="auto">
          <a:xfrm>
            <a:off x="2667000" y="3352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9"/>
          <p:cNvSpPr txBox="1">
            <a:spLocks noChangeArrowheads="1"/>
          </p:cNvSpPr>
          <p:nvPr/>
        </p:nvSpPr>
        <p:spPr bwMode="auto">
          <a:xfrm>
            <a:off x="0" y="3733800"/>
            <a:ext cx="1648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2400" dirty="0">
                <a:latin typeface="Times New Roman" pitchFamily="18" charset="0"/>
              </a:rPr>
              <a:t>One frame</a:t>
            </a:r>
          </a:p>
          <a:p>
            <a:pPr eaLnBrk="1" hangingPunct="1">
              <a:spcBef>
                <a:spcPct val="0"/>
              </a:spcBef>
              <a:buClrTx/>
              <a:buSzTx/>
              <a:buFontTx/>
              <a:buNone/>
            </a:pPr>
            <a:r>
              <a:rPr kumimoji="1" lang="en-US" altLang="zh-TW" sz="2400" dirty="0">
                <a:latin typeface="Times New Roman" pitchFamily="18" charset="0"/>
              </a:rPr>
              <a:t>=N samples</a:t>
            </a:r>
          </a:p>
        </p:txBody>
      </p:sp>
      <p:sp>
        <p:nvSpPr>
          <p:cNvPr id="7179" name="Line 25"/>
          <p:cNvSpPr>
            <a:spLocks noChangeShapeType="1"/>
          </p:cNvSpPr>
          <p:nvPr/>
        </p:nvSpPr>
        <p:spPr bwMode="auto">
          <a:xfrm>
            <a:off x="1981200" y="3962400"/>
            <a:ext cx="1447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26"/>
          <p:cNvSpPr>
            <a:spLocks noChangeShapeType="1"/>
          </p:cNvSpPr>
          <p:nvPr/>
        </p:nvSpPr>
        <p:spPr bwMode="auto">
          <a:xfrm>
            <a:off x="1981200" y="3810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27"/>
          <p:cNvSpPr>
            <a:spLocks noChangeShapeType="1"/>
          </p:cNvSpPr>
          <p:nvPr/>
        </p:nvSpPr>
        <p:spPr bwMode="auto">
          <a:xfrm>
            <a:off x="3429000" y="3810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28"/>
          <p:cNvSpPr>
            <a:spLocks noChangeShapeType="1"/>
          </p:cNvSpPr>
          <p:nvPr/>
        </p:nvSpPr>
        <p:spPr bwMode="auto">
          <a:xfrm>
            <a:off x="2514600" y="4419600"/>
            <a:ext cx="1447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29"/>
          <p:cNvSpPr>
            <a:spLocks noChangeShapeType="1"/>
          </p:cNvSpPr>
          <p:nvPr/>
        </p:nvSpPr>
        <p:spPr bwMode="auto">
          <a:xfrm>
            <a:off x="2514600" y="4267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Line 30"/>
          <p:cNvSpPr>
            <a:spLocks noChangeShapeType="1"/>
          </p:cNvSpPr>
          <p:nvPr/>
        </p:nvSpPr>
        <p:spPr bwMode="auto">
          <a:xfrm>
            <a:off x="3962400" y="4267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Line 31"/>
          <p:cNvSpPr>
            <a:spLocks noChangeShapeType="1"/>
          </p:cNvSpPr>
          <p:nvPr/>
        </p:nvSpPr>
        <p:spPr bwMode="auto">
          <a:xfrm>
            <a:off x="3124200" y="4953000"/>
            <a:ext cx="1447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Line 32"/>
          <p:cNvSpPr>
            <a:spLocks noChangeShapeType="1"/>
          </p:cNvSpPr>
          <p:nvPr/>
        </p:nvSpPr>
        <p:spPr bwMode="auto">
          <a:xfrm>
            <a:off x="3124200" y="48006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Line 33"/>
          <p:cNvSpPr>
            <a:spLocks noChangeShapeType="1"/>
          </p:cNvSpPr>
          <p:nvPr/>
        </p:nvSpPr>
        <p:spPr bwMode="auto">
          <a:xfrm>
            <a:off x="4572000" y="48006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Line 34"/>
          <p:cNvSpPr>
            <a:spLocks noChangeShapeType="1"/>
          </p:cNvSpPr>
          <p:nvPr/>
        </p:nvSpPr>
        <p:spPr bwMode="auto">
          <a:xfrm>
            <a:off x="3886200" y="5410200"/>
            <a:ext cx="1447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Line 35"/>
          <p:cNvSpPr>
            <a:spLocks noChangeShapeType="1"/>
          </p:cNvSpPr>
          <p:nvPr/>
        </p:nvSpPr>
        <p:spPr bwMode="auto">
          <a:xfrm>
            <a:off x="3886200" y="5257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Line 36"/>
          <p:cNvSpPr>
            <a:spLocks noChangeShapeType="1"/>
          </p:cNvSpPr>
          <p:nvPr/>
        </p:nvSpPr>
        <p:spPr bwMode="auto">
          <a:xfrm>
            <a:off x="5334000" y="5257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Oval 37"/>
          <p:cNvSpPr>
            <a:spLocks noChangeArrowheads="1"/>
          </p:cNvSpPr>
          <p:nvPr/>
        </p:nvSpPr>
        <p:spPr bwMode="auto">
          <a:xfrm>
            <a:off x="5181600" y="58674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7192" name="Oval 38"/>
          <p:cNvSpPr>
            <a:spLocks noChangeArrowheads="1"/>
          </p:cNvSpPr>
          <p:nvPr/>
        </p:nvSpPr>
        <p:spPr bwMode="auto">
          <a:xfrm>
            <a:off x="5334000" y="60198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7193" name="Oval 39"/>
          <p:cNvSpPr>
            <a:spLocks noChangeArrowheads="1"/>
          </p:cNvSpPr>
          <p:nvPr/>
        </p:nvSpPr>
        <p:spPr bwMode="auto">
          <a:xfrm>
            <a:off x="5486400" y="61722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7194" name="Oval 40"/>
          <p:cNvSpPr>
            <a:spLocks noChangeArrowheads="1"/>
          </p:cNvSpPr>
          <p:nvPr/>
        </p:nvSpPr>
        <p:spPr bwMode="auto">
          <a:xfrm>
            <a:off x="5638800" y="6324600"/>
            <a:ext cx="76200"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7195" name="Text Box 41"/>
          <p:cNvSpPr txBox="1">
            <a:spLocks noChangeArrowheads="1"/>
          </p:cNvSpPr>
          <p:nvPr/>
        </p:nvSpPr>
        <p:spPr bwMode="auto">
          <a:xfrm>
            <a:off x="2727325" y="3241675"/>
            <a:ext cx="132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1</a:t>
            </a:r>
            <a:r>
              <a:rPr kumimoji="1" lang="en-US" altLang="zh-TW" sz="2400">
                <a:latin typeface="Times New Roman" pitchFamily="18" charset="0"/>
              </a:rPr>
              <a:t>st frame</a:t>
            </a:r>
          </a:p>
        </p:txBody>
      </p:sp>
      <p:sp>
        <p:nvSpPr>
          <p:cNvPr id="7196" name="Text Box 42"/>
          <p:cNvSpPr txBox="1">
            <a:spLocks noChangeArrowheads="1"/>
          </p:cNvSpPr>
          <p:nvPr/>
        </p:nvSpPr>
        <p:spPr bwMode="auto">
          <a:xfrm>
            <a:off x="3733800" y="3810000"/>
            <a:ext cx="142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2</a:t>
            </a:r>
            <a:r>
              <a:rPr kumimoji="1" lang="en-US" altLang="zh-TW" sz="2400">
                <a:latin typeface="Times New Roman" pitchFamily="18" charset="0"/>
              </a:rPr>
              <a:t>nd frame</a:t>
            </a:r>
          </a:p>
        </p:txBody>
      </p:sp>
      <p:sp>
        <p:nvSpPr>
          <p:cNvPr id="7197" name="Text Box 43"/>
          <p:cNvSpPr txBox="1">
            <a:spLocks noChangeArrowheads="1"/>
          </p:cNvSpPr>
          <p:nvPr/>
        </p:nvSpPr>
        <p:spPr bwMode="auto">
          <a:xfrm>
            <a:off x="4267200" y="4343400"/>
            <a:ext cx="137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3</a:t>
            </a:r>
            <a:r>
              <a:rPr kumimoji="1" lang="en-US" altLang="zh-TW" sz="2400">
                <a:latin typeface="Times New Roman" pitchFamily="18" charset="0"/>
              </a:rPr>
              <a:t>rd frame</a:t>
            </a:r>
          </a:p>
        </p:txBody>
      </p:sp>
      <p:sp>
        <p:nvSpPr>
          <p:cNvPr id="7198" name="Text Box 44"/>
          <p:cNvSpPr txBox="1">
            <a:spLocks noChangeArrowheads="1"/>
          </p:cNvSpPr>
          <p:nvPr/>
        </p:nvSpPr>
        <p:spPr bwMode="auto">
          <a:xfrm>
            <a:off x="4876800" y="48006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zh-TW" sz="2400">
                <a:latin typeface="Times New Roman" pitchFamily="18" charset="0"/>
              </a:rPr>
              <a:t>4</a:t>
            </a:r>
            <a:r>
              <a:rPr kumimoji="1" lang="en-US" altLang="zh-TW" sz="2400">
                <a:latin typeface="Times New Roman" pitchFamily="18" charset="0"/>
              </a:rPr>
              <a:t>th frame</a:t>
            </a:r>
          </a:p>
        </p:txBody>
      </p:sp>
      <p:sp>
        <p:nvSpPr>
          <p:cNvPr id="7199" name="Text Box 45"/>
          <p:cNvSpPr txBox="1">
            <a:spLocks noChangeArrowheads="1"/>
          </p:cNvSpPr>
          <p:nvPr/>
        </p:nvSpPr>
        <p:spPr bwMode="auto">
          <a:xfrm>
            <a:off x="5867400" y="5257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5</a:t>
            </a:r>
            <a:r>
              <a:rPr kumimoji="1" lang="en-US" altLang="zh-TW" sz="2400">
                <a:latin typeface="Times New Roman" pitchFamily="18" charset="0"/>
              </a:rPr>
              <a:t>th frame</a:t>
            </a:r>
          </a:p>
        </p:txBody>
      </p:sp>
      <p:sp>
        <p:nvSpPr>
          <p:cNvPr id="7200" name="Line 46"/>
          <p:cNvSpPr>
            <a:spLocks noChangeShapeType="1"/>
          </p:cNvSpPr>
          <p:nvPr/>
        </p:nvSpPr>
        <p:spPr bwMode="auto">
          <a:xfrm>
            <a:off x="3124200" y="5562600"/>
            <a:ext cx="762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Line 47"/>
          <p:cNvSpPr>
            <a:spLocks noChangeShapeType="1"/>
          </p:cNvSpPr>
          <p:nvPr/>
        </p:nvSpPr>
        <p:spPr bwMode="auto">
          <a:xfrm>
            <a:off x="3124200" y="5181600"/>
            <a:ext cx="0" cy="6096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Text Box 48"/>
          <p:cNvSpPr txBox="1">
            <a:spLocks noChangeArrowheads="1"/>
          </p:cNvSpPr>
          <p:nvPr/>
        </p:nvSpPr>
        <p:spPr bwMode="auto">
          <a:xfrm>
            <a:off x="3122613" y="5562600"/>
            <a:ext cx="18764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2400">
                <a:latin typeface="Times New Roman" pitchFamily="18" charset="0"/>
              </a:rPr>
              <a:t>Separated</a:t>
            </a:r>
          </a:p>
          <a:p>
            <a:pPr eaLnBrk="1" hangingPunct="1">
              <a:spcBef>
                <a:spcPct val="0"/>
              </a:spcBef>
              <a:buClrTx/>
              <a:buSzTx/>
              <a:buFontTx/>
              <a:buNone/>
            </a:pPr>
            <a:r>
              <a:rPr kumimoji="1" lang="en-US" altLang="zh-TW" sz="2400">
                <a:latin typeface="Times New Roman" pitchFamily="18" charset="0"/>
              </a:rPr>
              <a:t>by m samples</a:t>
            </a:r>
          </a:p>
        </p:txBody>
      </p:sp>
      <p:sp>
        <p:nvSpPr>
          <p:cNvPr id="7203" name="Text Box 49"/>
          <p:cNvSpPr txBox="1">
            <a:spLocks noChangeArrowheads="1"/>
          </p:cNvSpPr>
          <p:nvPr/>
        </p:nvSpPr>
        <p:spPr bwMode="auto">
          <a:xfrm>
            <a:off x="3870325" y="3165475"/>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dirty="0">
                <a:latin typeface="Times New Roman" pitchFamily="18" charset="0"/>
              </a:rPr>
              <a:t>(</a:t>
            </a:r>
            <a:r>
              <a:rPr kumimoji="1" lang="en-US" altLang="zh-TW" sz="2400" dirty="0">
                <a:latin typeface="Times New Roman" pitchFamily="18" charset="0"/>
              </a:rPr>
              <a:t>one set of LPC -&gt; code word)</a:t>
            </a:r>
          </a:p>
        </p:txBody>
      </p:sp>
      <p:sp>
        <p:nvSpPr>
          <p:cNvPr id="7204" name="Text Box 50"/>
          <p:cNvSpPr txBox="1">
            <a:spLocks noChangeArrowheads="1"/>
          </p:cNvSpPr>
          <p:nvPr/>
        </p:nvSpPr>
        <p:spPr bwMode="auto">
          <a:xfrm>
            <a:off x="5105400" y="3810000"/>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a:t>
            </a:r>
            <a:r>
              <a:rPr kumimoji="1" lang="en-US" altLang="zh-TW" sz="2400">
                <a:latin typeface="Times New Roman" pitchFamily="18" charset="0"/>
              </a:rPr>
              <a:t>one set of LPC -&gt; code word)</a:t>
            </a:r>
          </a:p>
        </p:txBody>
      </p:sp>
      <p:sp>
        <p:nvSpPr>
          <p:cNvPr id="7205" name="Text Box 51"/>
          <p:cNvSpPr txBox="1">
            <a:spLocks noChangeArrowheads="1"/>
          </p:cNvSpPr>
          <p:nvPr/>
        </p:nvSpPr>
        <p:spPr bwMode="auto">
          <a:xfrm>
            <a:off x="5562600" y="4343400"/>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a:t>
            </a:r>
            <a:r>
              <a:rPr kumimoji="1" lang="en-US" altLang="zh-TW" sz="2400">
                <a:latin typeface="Times New Roman" pitchFamily="18" charset="0"/>
              </a:rPr>
              <a:t>one set of LPC -&gt; code word)</a:t>
            </a:r>
          </a:p>
        </p:txBody>
      </p:sp>
      <p:sp>
        <p:nvSpPr>
          <p:cNvPr id="7206" name="Text Box 52"/>
          <p:cNvSpPr txBox="1">
            <a:spLocks noChangeArrowheads="1"/>
          </p:cNvSpPr>
          <p:nvPr/>
        </p:nvSpPr>
        <p:spPr bwMode="auto">
          <a:xfrm>
            <a:off x="6096000" y="4800600"/>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zh-TW" altLang="en-US" sz="2400">
                <a:latin typeface="Times New Roman" pitchFamily="18" charset="0"/>
              </a:rPr>
              <a:t>(</a:t>
            </a:r>
            <a:r>
              <a:rPr kumimoji="1" lang="en-US" altLang="zh-TW" sz="2400">
                <a:latin typeface="Times New Roman" pitchFamily="18" charset="0"/>
              </a:rPr>
              <a:t>one set of LPC -&gt; code word)</a:t>
            </a:r>
          </a:p>
        </p:txBody>
      </p:sp>
      <p:sp>
        <p:nvSpPr>
          <p:cNvPr id="7207" name="Freeform 53"/>
          <p:cNvSpPr>
            <a:spLocks/>
          </p:cNvSpPr>
          <p:nvPr/>
        </p:nvSpPr>
        <p:spPr bwMode="auto">
          <a:xfrm>
            <a:off x="1295400" y="2286000"/>
            <a:ext cx="7162800" cy="1130300"/>
          </a:xfrm>
          <a:custGeom>
            <a:avLst/>
            <a:gdLst>
              <a:gd name="T0" fmla="*/ 2147483647 w 4512"/>
              <a:gd name="T1" fmla="*/ 2147483647 h 712"/>
              <a:gd name="T2" fmla="*/ 2147483647 w 4512"/>
              <a:gd name="T3" fmla="*/ 2147483647 h 712"/>
              <a:gd name="T4" fmla="*/ 2147483647 w 4512"/>
              <a:gd name="T5" fmla="*/ 2147483647 h 712"/>
              <a:gd name="T6" fmla="*/ 2147483647 w 4512"/>
              <a:gd name="T7" fmla="*/ 2147483647 h 712"/>
              <a:gd name="T8" fmla="*/ 2147483647 w 4512"/>
              <a:gd name="T9" fmla="*/ 2147483647 h 712"/>
              <a:gd name="T10" fmla="*/ 2147483647 w 4512"/>
              <a:gd name="T11" fmla="*/ 2147483647 h 712"/>
              <a:gd name="T12" fmla="*/ 2147483647 w 4512"/>
              <a:gd name="T13" fmla="*/ 2147483647 h 712"/>
              <a:gd name="T14" fmla="*/ 2147483647 w 4512"/>
              <a:gd name="T15" fmla="*/ 2147483647 h 712"/>
              <a:gd name="T16" fmla="*/ 2147483647 w 4512"/>
              <a:gd name="T17" fmla="*/ 2147483647 h 712"/>
              <a:gd name="T18" fmla="*/ 2147483647 w 4512"/>
              <a:gd name="T19" fmla="*/ 2147483647 h 712"/>
              <a:gd name="T20" fmla="*/ 2147483647 w 4512"/>
              <a:gd name="T21" fmla="*/ 2147483647 h 712"/>
              <a:gd name="T22" fmla="*/ 2147483647 w 4512"/>
              <a:gd name="T23" fmla="*/ 2147483647 h 712"/>
              <a:gd name="T24" fmla="*/ 2147483647 w 4512"/>
              <a:gd name="T25" fmla="*/ 2147483647 h 712"/>
              <a:gd name="T26" fmla="*/ 2147483647 w 4512"/>
              <a:gd name="T27" fmla="*/ 2147483647 h 712"/>
              <a:gd name="T28" fmla="*/ 2147483647 w 4512"/>
              <a:gd name="T29" fmla="*/ 2147483647 h 712"/>
              <a:gd name="T30" fmla="*/ 2147483647 w 4512"/>
              <a:gd name="T31" fmla="*/ 2147483647 h 712"/>
              <a:gd name="T32" fmla="*/ 2147483647 w 4512"/>
              <a:gd name="T33" fmla="*/ 2147483647 h 712"/>
              <a:gd name="T34" fmla="*/ 2147483647 w 4512"/>
              <a:gd name="T35" fmla="*/ 2147483647 h 712"/>
              <a:gd name="T36" fmla="*/ 2147483647 w 4512"/>
              <a:gd name="T37" fmla="*/ 2147483647 h 712"/>
              <a:gd name="T38" fmla="*/ 2147483647 w 4512"/>
              <a:gd name="T39" fmla="*/ 2147483647 h 712"/>
              <a:gd name="T40" fmla="*/ 2147483647 w 4512"/>
              <a:gd name="T41" fmla="*/ 2147483647 h 712"/>
              <a:gd name="T42" fmla="*/ 2147483647 w 4512"/>
              <a:gd name="T43" fmla="*/ 2147483647 h 712"/>
              <a:gd name="T44" fmla="*/ 2147483647 w 4512"/>
              <a:gd name="T45" fmla="*/ 0 h 712"/>
              <a:gd name="T46" fmla="*/ 2147483647 w 4512"/>
              <a:gd name="T47" fmla="*/ 2147483647 h 712"/>
              <a:gd name="T48" fmla="*/ 2147483647 w 4512"/>
              <a:gd name="T49" fmla="*/ 2147483647 h 712"/>
              <a:gd name="T50" fmla="*/ 2147483647 w 4512"/>
              <a:gd name="T51" fmla="*/ 2147483647 h 712"/>
              <a:gd name="T52" fmla="*/ 2147483647 w 4512"/>
              <a:gd name="T53" fmla="*/ 2147483647 h 712"/>
              <a:gd name="T54" fmla="*/ 2147483647 w 4512"/>
              <a:gd name="T55" fmla="*/ 2147483647 h 712"/>
              <a:gd name="T56" fmla="*/ 2147483647 w 4512"/>
              <a:gd name="T57" fmla="*/ 2147483647 h 712"/>
              <a:gd name="T58" fmla="*/ 2147483647 w 4512"/>
              <a:gd name="T59" fmla="*/ 2147483647 h 712"/>
              <a:gd name="T60" fmla="*/ 2147483647 w 4512"/>
              <a:gd name="T61" fmla="*/ 2147483647 h 712"/>
              <a:gd name="T62" fmla="*/ 2147483647 w 4512"/>
              <a:gd name="T63" fmla="*/ 2147483647 h 712"/>
              <a:gd name="T64" fmla="*/ 2147483647 w 4512"/>
              <a:gd name="T65" fmla="*/ 2147483647 h 712"/>
              <a:gd name="T66" fmla="*/ 2147483647 w 4512"/>
              <a:gd name="T67" fmla="*/ 2147483647 h 712"/>
              <a:gd name="T68" fmla="*/ 2147483647 w 4512"/>
              <a:gd name="T69" fmla="*/ 2147483647 h 712"/>
              <a:gd name="T70" fmla="*/ 2147483647 w 4512"/>
              <a:gd name="T71" fmla="*/ 2147483647 h 712"/>
              <a:gd name="T72" fmla="*/ 2147483647 w 4512"/>
              <a:gd name="T73" fmla="*/ 2147483647 h 712"/>
              <a:gd name="T74" fmla="*/ 2147483647 w 4512"/>
              <a:gd name="T75" fmla="*/ 2147483647 h 712"/>
              <a:gd name="T76" fmla="*/ 2147483647 w 4512"/>
              <a:gd name="T77" fmla="*/ 2147483647 h 712"/>
              <a:gd name="T78" fmla="*/ 2147483647 w 4512"/>
              <a:gd name="T79" fmla="*/ 2147483647 h 712"/>
              <a:gd name="T80" fmla="*/ 2147483647 w 4512"/>
              <a:gd name="T81" fmla="*/ 2147483647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12" h="712">
                <a:moveTo>
                  <a:pt x="0" y="432"/>
                </a:moveTo>
                <a:cubicBezTo>
                  <a:pt x="20" y="256"/>
                  <a:pt x="40" y="80"/>
                  <a:pt x="48" y="96"/>
                </a:cubicBezTo>
                <a:cubicBezTo>
                  <a:pt x="56" y="112"/>
                  <a:pt x="40" y="496"/>
                  <a:pt x="48" y="528"/>
                </a:cubicBezTo>
                <a:cubicBezTo>
                  <a:pt x="56" y="560"/>
                  <a:pt x="80" y="280"/>
                  <a:pt x="96" y="288"/>
                </a:cubicBezTo>
                <a:cubicBezTo>
                  <a:pt x="112" y="296"/>
                  <a:pt x="128" y="608"/>
                  <a:pt x="144" y="576"/>
                </a:cubicBezTo>
                <a:cubicBezTo>
                  <a:pt x="160" y="544"/>
                  <a:pt x="176" y="104"/>
                  <a:pt x="192" y="96"/>
                </a:cubicBezTo>
                <a:cubicBezTo>
                  <a:pt x="208" y="88"/>
                  <a:pt x="224" y="496"/>
                  <a:pt x="240" y="528"/>
                </a:cubicBezTo>
                <a:cubicBezTo>
                  <a:pt x="256" y="560"/>
                  <a:pt x="272" y="272"/>
                  <a:pt x="288" y="288"/>
                </a:cubicBezTo>
                <a:cubicBezTo>
                  <a:pt x="304" y="304"/>
                  <a:pt x="328" y="624"/>
                  <a:pt x="336" y="624"/>
                </a:cubicBezTo>
                <a:cubicBezTo>
                  <a:pt x="344" y="624"/>
                  <a:pt x="328" y="296"/>
                  <a:pt x="336" y="288"/>
                </a:cubicBezTo>
                <a:cubicBezTo>
                  <a:pt x="344" y="280"/>
                  <a:pt x="368" y="608"/>
                  <a:pt x="384" y="576"/>
                </a:cubicBezTo>
                <a:cubicBezTo>
                  <a:pt x="400" y="544"/>
                  <a:pt x="400" y="96"/>
                  <a:pt x="432" y="96"/>
                </a:cubicBezTo>
                <a:cubicBezTo>
                  <a:pt x="464" y="96"/>
                  <a:pt x="544" y="552"/>
                  <a:pt x="576" y="576"/>
                </a:cubicBezTo>
                <a:cubicBezTo>
                  <a:pt x="608" y="600"/>
                  <a:pt x="608" y="264"/>
                  <a:pt x="624" y="240"/>
                </a:cubicBezTo>
                <a:cubicBezTo>
                  <a:pt x="640" y="216"/>
                  <a:pt x="664" y="424"/>
                  <a:pt x="672" y="432"/>
                </a:cubicBezTo>
                <a:cubicBezTo>
                  <a:pt x="680" y="440"/>
                  <a:pt x="664" y="256"/>
                  <a:pt x="672" y="288"/>
                </a:cubicBezTo>
                <a:cubicBezTo>
                  <a:pt x="680" y="320"/>
                  <a:pt x="704" y="624"/>
                  <a:pt x="720" y="624"/>
                </a:cubicBezTo>
                <a:cubicBezTo>
                  <a:pt x="736" y="624"/>
                  <a:pt x="752" y="312"/>
                  <a:pt x="768" y="288"/>
                </a:cubicBezTo>
                <a:cubicBezTo>
                  <a:pt x="784" y="264"/>
                  <a:pt x="784" y="512"/>
                  <a:pt x="816" y="480"/>
                </a:cubicBezTo>
                <a:cubicBezTo>
                  <a:pt x="848" y="448"/>
                  <a:pt x="928" y="80"/>
                  <a:pt x="960" y="96"/>
                </a:cubicBezTo>
                <a:cubicBezTo>
                  <a:pt x="992" y="112"/>
                  <a:pt x="992" y="552"/>
                  <a:pt x="1008" y="576"/>
                </a:cubicBezTo>
                <a:cubicBezTo>
                  <a:pt x="1024" y="600"/>
                  <a:pt x="1032" y="256"/>
                  <a:pt x="1056" y="240"/>
                </a:cubicBezTo>
                <a:cubicBezTo>
                  <a:pt x="1080" y="224"/>
                  <a:pt x="1136" y="464"/>
                  <a:pt x="1152" y="480"/>
                </a:cubicBezTo>
                <a:cubicBezTo>
                  <a:pt x="1168" y="496"/>
                  <a:pt x="1144" y="320"/>
                  <a:pt x="1152" y="336"/>
                </a:cubicBezTo>
                <a:cubicBezTo>
                  <a:pt x="1160" y="352"/>
                  <a:pt x="1184" y="616"/>
                  <a:pt x="1200" y="576"/>
                </a:cubicBezTo>
                <a:cubicBezTo>
                  <a:pt x="1216" y="536"/>
                  <a:pt x="1224" y="88"/>
                  <a:pt x="1248" y="96"/>
                </a:cubicBezTo>
                <a:cubicBezTo>
                  <a:pt x="1272" y="104"/>
                  <a:pt x="1320" y="632"/>
                  <a:pt x="1344" y="624"/>
                </a:cubicBezTo>
                <a:cubicBezTo>
                  <a:pt x="1368" y="616"/>
                  <a:pt x="1360" y="56"/>
                  <a:pt x="1392" y="48"/>
                </a:cubicBezTo>
                <a:cubicBezTo>
                  <a:pt x="1424" y="40"/>
                  <a:pt x="1504" y="568"/>
                  <a:pt x="1536" y="576"/>
                </a:cubicBezTo>
                <a:cubicBezTo>
                  <a:pt x="1568" y="584"/>
                  <a:pt x="1560" y="80"/>
                  <a:pt x="1584" y="96"/>
                </a:cubicBezTo>
                <a:cubicBezTo>
                  <a:pt x="1608" y="112"/>
                  <a:pt x="1664" y="632"/>
                  <a:pt x="1680" y="672"/>
                </a:cubicBezTo>
                <a:cubicBezTo>
                  <a:pt x="1696" y="712"/>
                  <a:pt x="1672" y="360"/>
                  <a:pt x="1680" y="336"/>
                </a:cubicBezTo>
                <a:cubicBezTo>
                  <a:pt x="1688" y="312"/>
                  <a:pt x="1712" y="560"/>
                  <a:pt x="1728" y="528"/>
                </a:cubicBezTo>
                <a:cubicBezTo>
                  <a:pt x="1744" y="496"/>
                  <a:pt x="1752" y="120"/>
                  <a:pt x="1776" y="144"/>
                </a:cubicBezTo>
                <a:cubicBezTo>
                  <a:pt x="1800" y="168"/>
                  <a:pt x="1848" y="656"/>
                  <a:pt x="1872" y="672"/>
                </a:cubicBezTo>
                <a:cubicBezTo>
                  <a:pt x="1896" y="688"/>
                  <a:pt x="1912" y="272"/>
                  <a:pt x="1920" y="240"/>
                </a:cubicBezTo>
                <a:cubicBezTo>
                  <a:pt x="1928" y="208"/>
                  <a:pt x="1912" y="480"/>
                  <a:pt x="1920" y="480"/>
                </a:cubicBezTo>
                <a:cubicBezTo>
                  <a:pt x="1928" y="480"/>
                  <a:pt x="1952" y="232"/>
                  <a:pt x="1968" y="240"/>
                </a:cubicBezTo>
                <a:cubicBezTo>
                  <a:pt x="1984" y="248"/>
                  <a:pt x="1992" y="560"/>
                  <a:pt x="2016" y="528"/>
                </a:cubicBezTo>
                <a:cubicBezTo>
                  <a:pt x="2040" y="496"/>
                  <a:pt x="2088" y="56"/>
                  <a:pt x="2112" y="48"/>
                </a:cubicBezTo>
                <a:cubicBezTo>
                  <a:pt x="2136" y="40"/>
                  <a:pt x="2144" y="432"/>
                  <a:pt x="2160" y="480"/>
                </a:cubicBezTo>
                <a:cubicBezTo>
                  <a:pt x="2176" y="528"/>
                  <a:pt x="2200" y="328"/>
                  <a:pt x="2208" y="336"/>
                </a:cubicBezTo>
                <a:cubicBezTo>
                  <a:pt x="2216" y="344"/>
                  <a:pt x="2200" y="560"/>
                  <a:pt x="2208" y="528"/>
                </a:cubicBezTo>
                <a:cubicBezTo>
                  <a:pt x="2216" y="496"/>
                  <a:pt x="2224" y="136"/>
                  <a:pt x="2256" y="144"/>
                </a:cubicBezTo>
                <a:cubicBezTo>
                  <a:pt x="2288" y="152"/>
                  <a:pt x="2336" y="600"/>
                  <a:pt x="2400" y="576"/>
                </a:cubicBezTo>
                <a:cubicBezTo>
                  <a:pt x="2464" y="552"/>
                  <a:pt x="2584" y="0"/>
                  <a:pt x="2640" y="0"/>
                </a:cubicBezTo>
                <a:cubicBezTo>
                  <a:pt x="2696" y="0"/>
                  <a:pt x="2712" y="504"/>
                  <a:pt x="2736" y="576"/>
                </a:cubicBezTo>
                <a:cubicBezTo>
                  <a:pt x="2760" y="648"/>
                  <a:pt x="2776" y="440"/>
                  <a:pt x="2784" y="432"/>
                </a:cubicBezTo>
                <a:cubicBezTo>
                  <a:pt x="2792" y="424"/>
                  <a:pt x="2776" y="544"/>
                  <a:pt x="2784" y="528"/>
                </a:cubicBezTo>
                <a:cubicBezTo>
                  <a:pt x="2792" y="512"/>
                  <a:pt x="2824" y="320"/>
                  <a:pt x="2832" y="336"/>
                </a:cubicBezTo>
                <a:cubicBezTo>
                  <a:pt x="2840" y="352"/>
                  <a:pt x="2824" y="632"/>
                  <a:pt x="2832" y="624"/>
                </a:cubicBezTo>
                <a:cubicBezTo>
                  <a:pt x="2840" y="616"/>
                  <a:pt x="2864" y="304"/>
                  <a:pt x="2880" y="288"/>
                </a:cubicBezTo>
                <a:cubicBezTo>
                  <a:pt x="2896" y="272"/>
                  <a:pt x="2896" y="544"/>
                  <a:pt x="2928" y="528"/>
                </a:cubicBezTo>
                <a:cubicBezTo>
                  <a:pt x="2960" y="512"/>
                  <a:pt x="3016" y="184"/>
                  <a:pt x="3072" y="192"/>
                </a:cubicBezTo>
                <a:cubicBezTo>
                  <a:pt x="3128" y="200"/>
                  <a:pt x="3232" y="552"/>
                  <a:pt x="3264" y="576"/>
                </a:cubicBezTo>
                <a:cubicBezTo>
                  <a:pt x="3296" y="600"/>
                  <a:pt x="3256" y="344"/>
                  <a:pt x="3264" y="336"/>
                </a:cubicBezTo>
                <a:cubicBezTo>
                  <a:pt x="3272" y="328"/>
                  <a:pt x="3304" y="520"/>
                  <a:pt x="3312" y="528"/>
                </a:cubicBezTo>
                <a:cubicBezTo>
                  <a:pt x="3320" y="536"/>
                  <a:pt x="3304" y="368"/>
                  <a:pt x="3312" y="384"/>
                </a:cubicBezTo>
                <a:cubicBezTo>
                  <a:pt x="3320" y="400"/>
                  <a:pt x="3344" y="640"/>
                  <a:pt x="3360" y="624"/>
                </a:cubicBezTo>
                <a:cubicBezTo>
                  <a:pt x="3376" y="608"/>
                  <a:pt x="3392" y="320"/>
                  <a:pt x="3408" y="288"/>
                </a:cubicBezTo>
                <a:cubicBezTo>
                  <a:pt x="3424" y="256"/>
                  <a:pt x="3432" y="424"/>
                  <a:pt x="3456" y="432"/>
                </a:cubicBezTo>
                <a:cubicBezTo>
                  <a:pt x="3480" y="440"/>
                  <a:pt x="3528" y="304"/>
                  <a:pt x="3552" y="336"/>
                </a:cubicBezTo>
                <a:cubicBezTo>
                  <a:pt x="3576" y="368"/>
                  <a:pt x="3592" y="656"/>
                  <a:pt x="3600" y="624"/>
                </a:cubicBezTo>
                <a:cubicBezTo>
                  <a:pt x="3608" y="592"/>
                  <a:pt x="3592" y="160"/>
                  <a:pt x="3600" y="144"/>
                </a:cubicBezTo>
                <a:cubicBezTo>
                  <a:pt x="3608" y="128"/>
                  <a:pt x="3632" y="496"/>
                  <a:pt x="3648" y="528"/>
                </a:cubicBezTo>
                <a:cubicBezTo>
                  <a:pt x="3664" y="560"/>
                  <a:pt x="3680" y="344"/>
                  <a:pt x="3696" y="336"/>
                </a:cubicBezTo>
                <a:cubicBezTo>
                  <a:pt x="3712" y="328"/>
                  <a:pt x="3728" y="480"/>
                  <a:pt x="3744" y="480"/>
                </a:cubicBezTo>
                <a:cubicBezTo>
                  <a:pt x="3760" y="480"/>
                  <a:pt x="3768" y="336"/>
                  <a:pt x="3792" y="336"/>
                </a:cubicBezTo>
                <a:cubicBezTo>
                  <a:pt x="3816" y="336"/>
                  <a:pt x="3872" y="488"/>
                  <a:pt x="3888" y="480"/>
                </a:cubicBezTo>
                <a:cubicBezTo>
                  <a:pt x="3904" y="472"/>
                  <a:pt x="3872" y="272"/>
                  <a:pt x="3888" y="288"/>
                </a:cubicBezTo>
                <a:cubicBezTo>
                  <a:pt x="3904" y="304"/>
                  <a:pt x="3960" y="576"/>
                  <a:pt x="3984" y="576"/>
                </a:cubicBezTo>
                <a:cubicBezTo>
                  <a:pt x="4008" y="576"/>
                  <a:pt x="4016" y="280"/>
                  <a:pt x="4032" y="288"/>
                </a:cubicBezTo>
                <a:cubicBezTo>
                  <a:pt x="4048" y="296"/>
                  <a:pt x="4072" y="624"/>
                  <a:pt x="4080" y="624"/>
                </a:cubicBezTo>
                <a:cubicBezTo>
                  <a:pt x="4088" y="624"/>
                  <a:pt x="4072" y="280"/>
                  <a:pt x="4080" y="288"/>
                </a:cubicBezTo>
                <a:cubicBezTo>
                  <a:pt x="4088" y="296"/>
                  <a:pt x="4096" y="696"/>
                  <a:pt x="4128" y="672"/>
                </a:cubicBezTo>
                <a:cubicBezTo>
                  <a:pt x="4160" y="648"/>
                  <a:pt x="4240" y="168"/>
                  <a:pt x="4272" y="144"/>
                </a:cubicBezTo>
                <a:cubicBezTo>
                  <a:pt x="4304" y="120"/>
                  <a:pt x="4304" y="496"/>
                  <a:pt x="4320" y="528"/>
                </a:cubicBezTo>
                <a:cubicBezTo>
                  <a:pt x="4336" y="560"/>
                  <a:pt x="4352" y="336"/>
                  <a:pt x="4368" y="336"/>
                </a:cubicBezTo>
                <a:cubicBezTo>
                  <a:pt x="4384" y="336"/>
                  <a:pt x="4400" y="528"/>
                  <a:pt x="4416" y="528"/>
                </a:cubicBezTo>
                <a:cubicBezTo>
                  <a:pt x="4432" y="528"/>
                  <a:pt x="4456" y="328"/>
                  <a:pt x="4464" y="336"/>
                </a:cubicBezTo>
                <a:cubicBezTo>
                  <a:pt x="4472" y="344"/>
                  <a:pt x="4456" y="560"/>
                  <a:pt x="4464" y="576"/>
                </a:cubicBezTo>
                <a:cubicBezTo>
                  <a:pt x="4472" y="592"/>
                  <a:pt x="4492" y="512"/>
                  <a:pt x="4512" y="43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Text Box 54"/>
          <p:cNvSpPr txBox="1">
            <a:spLocks noChangeArrowheads="1"/>
          </p:cNvSpPr>
          <p:nvPr/>
        </p:nvSpPr>
        <p:spPr bwMode="auto">
          <a:xfrm>
            <a:off x="1660525" y="1946275"/>
            <a:ext cx="21320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2400">
                <a:latin typeface="Times New Roman" pitchFamily="18" charset="0"/>
              </a:rPr>
              <a:t>Speech signal S</a:t>
            </a:r>
          </a:p>
        </p:txBody>
      </p:sp>
      <p:sp>
        <p:nvSpPr>
          <p:cNvPr id="7209" name="Line 6"/>
          <p:cNvSpPr>
            <a:spLocks noChangeShapeType="1"/>
          </p:cNvSpPr>
          <p:nvPr/>
        </p:nvSpPr>
        <p:spPr bwMode="auto">
          <a:xfrm>
            <a:off x="1219200" y="1911350"/>
            <a:ext cx="7391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Line 26"/>
          <p:cNvSpPr>
            <a:spLocks noChangeShapeType="1"/>
          </p:cNvSpPr>
          <p:nvPr/>
        </p:nvSpPr>
        <p:spPr bwMode="auto">
          <a:xfrm>
            <a:off x="1219200" y="1755775"/>
            <a:ext cx="0" cy="14097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Line 26"/>
          <p:cNvSpPr>
            <a:spLocks noChangeShapeType="1"/>
          </p:cNvSpPr>
          <p:nvPr/>
        </p:nvSpPr>
        <p:spPr bwMode="auto">
          <a:xfrm>
            <a:off x="8610600" y="1755775"/>
            <a:ext cx="0" cy="14097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Text Box 41"/>
          <p:cNvSpPr txBox="1">
            <a:spLocks noChangeArrowheads="1"/>
          </p:cNvSpPr>
          <p:nvPr/>
        </p:nvSpPr>
        <p:spPr bwMode="auto">
          <a:xfrm>
            <a:off x="3779838" y="1487488"/>
            <a:ext cx="48910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2400">
                <a:latin typeface="Times New Roman" pitchFamily="18" charset="0"/>
              </a:rPr>
              <a:t>E.g. whole duration about  is 1 second</a:t>
            </a:r>
          </a:p>
        </p:txBody>
      </p:sp>
      <p:sp>
        <p:nvSpPr>
          <p:cNvPr id="7213" name="TextBox 1"/>
          <p:cNvSpPr txBox="1">
            <a:spLocks noChangeArrowheads="1"/>
          </p:cNvSpPr>
          <p:nvPr/>
        </p:nvSpPr>
        <p:spPr bwMode="auto">
          <a:xfrm>
            <a:off x="6399212" y="5726906"/>
            <a:ext cx="2651688"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400" dirty="0"/>
              <a:t>Answer:</a:t>
            </a:r>
          </a:p>
          <a:p>
            <a:pPr>
              <a:spcBef>
                <a:spcPct val="0"/>
              </a:spcBef>
              <a:buClrTx/>
              <a:buSzTx/>
              <a:buFontTx/>
              <a:buNone/>
            </a:pPr>
            <a:r>
              <a:rPr lang="en-US" altLang="zh-TW" sz="1400" dirty="0"/>
              <a:t>N=20ms/(1/44100)=882,  </a:t>
            </a:r>
          </a:p>
          <a:p>
            <a:pPr>
              <a:spcBef>
                <a:spcPct val="0"/>
              </a:spcBef>
              <a:buClrTx/>
              <a:buSzTx/>
              <a:buFontTx/>
              <a:buNone/>
            </a:pPr>
            <a:r>
              <a:rPr lang="en-US" altLang="zh-TW" sz="1400" dirty="0"/>
              <a:t>m=10ms/(1/44100)=441</a:t>
            </a:r>
            <a:endParaRPr lang="en-US" altLang="en-US" sz="1400" dirty="0"/>
          </a:p>
        </p:txBody>
      </p:sp>
      <p:sp>
        <p:nvSpPr>
          <p:cNvPr id="2" name="Footer Placeholder 1">
            <a:extLst>
              <a:ext uri="{FF2B5EF4-FFF2-40B4-BE49-F238E27FC236}">
                <a16:creationId xmlns:a16="http://schemas.microsoft.com/office/drawing/2014/main" id="{E47C1345-71B3-46FB-BA5D-8956E1146C79}"/>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BEE0AE26-E953-4D1A-802E-485B44E701F6}"/>
              </a:ext>
            </a:extLst>
          </p:cNvPr>
          <p:cNvSpPr>
            <a:spLocks noGrp="1"/>
          </p:cNvSpPr>
          <p:nvPr>
            <p:ph type="sldNum" sz="quarter" idx="12"/>
          </p:nvPr>
        </p:nvSpPr>
        <p:spPr/>
        <p:txBody>
          <a:bodyPr/>
          <a:lstStyle/>
          <a:p>
            <a:fld id="{C00EF027-BAE4-4B2B-B4D5-2754FF5E55FD}" type="slidenum">
              <a:rPr lang="en-US" altLang="en-US" smtClean="0"/>
              <a:pPr/>
              <a:t>152</a:t>
            </a:fld>
            <a:endParaRPr lang="en-US"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dirty="0">
                <a:ea typeface="新細明體" pitchFamily="18" charset="-120"/>
              </a:rPr>
              <a:t>Step1: Get one frame and execute end point detection</a:t>
            </a:r>
          </a:p>
        </p:txBody>
      </p:sp>
      <p:sp>
        <p:nvSpPr>
          <p:cNvPr id="8197" name="Rectangle 3"/>
          <p:cNvSpPr>
            <a:spLocks noGrp="1" noChangeArrowheads="1"/>
          </p:cNvSpPr>
          <p:nvPr>
            <p:ph idx="1"/>
          </p:nvPr>
        </p:nvSpPr>
        <p:spPr>
          <a:noFill/>
        </p:spPr>
        <p:txBody>
          <a:bodyPr lIns="92075" tIns="46038" rIns="92075" bIns="46038">
            <a:normAutofit/>
          </a:bodyPr>
          <a:lstStyle/>
          <a:p>
            <a:pPr eaLnBrk="1" hangingPunct="1"/>
            <a:r>
              <a:rPr lang="en-US" altLang="zh-TW" sz="2800" dirty="0">
                <a:ea typeface="新細明體" pitchFamily="18" charset="-120"/>
              </a:rPr>
              <a:t>Determine the start and end </a:t>
            </a:r>
            <a:r>
              <a:rPr lang="en-US" altLang="zh-TW" sz="2800" b="1" u="sng" dirty="0">
                <a:ea typeface="新細明體" pitchFamily="18" charset="-120"/>
              </a:rPr>
              <a:t>frames</a:t>
            </a:r>
            <a:r>
              <a:rPr lang="en-US" altLang="zh-TW" sz="2800" dirty="0">
                <a:ea typeface="新細明體" pitchFamily="18" charset="-120"/>
              </a:rPr>
              <a:t> of the speech sound</a:t>
            </a:r>
          </a:p>
          <a:p>
            <a:pPr lvl="1" eaLnBrk="1" hangingPunct="1"/>
            <a:r>
              <a:rPr lang="en-US" altLang="zh-TW" sz="2400" dirty="0">
                <a:ea typeface="新細明體" pitchFamily="18" charset="-120"/>
              </a:rPr>
              <a:t>Not easy since the energy of the starting energy is always low.</a:t>
            </a:r>
          </a:p>
          <a:p>
            <a:pPr lvl="1" eaLnBrk="1" hangingPunct="1"/>
            <a:r>
              <a:rPr lang="en-US" altLang="zh-TW" sz="2400" dirty="0">
                <a:ea typeface="新細明體" pitchFamily="18" charset="-120"/>
              </a:rPr>
              <a:t>Determined by  energy &amp; zero crossing rate</a:t>
            </a:r>
          </a:p>
        </p:txBody>
      </p:sp>
      <p:sp>
        <p:nvSpPr>
          <p:cNvPr id="8198" name="Line 4"/>
          <p:cNvSpPr>
            <a:spLocks noChangeShapeType="1"/>
          </p:cNvSpPr>
          <p:nvPr/>
        </p:nvSpPr>
        <p:spPr bwMode="auto">
          <a:xfrm>
            <a:off x="1403349" y="5079206"/>
            <a:ext cx="7491413" cy="381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Freeform 5"/>
          <p:cNvSpPr>
            <a:spLocks/>
          </p:cNvSpPr>
          <p:nvPr/>
        </p:nvSpPr>
        <p:spPr bwMode="auto">
          <a:xfrm>
            <a:off x="2393949" y="4579144"/>
            <a:ext cx="2744788" cy="1406525"/>
          </a:xfrm>
          <a:custGeom>
            <a:avLst/>
            <a:gdLst>
              <a:gd name="T0" fmla="*/ 2147483647 w 1729"/>
              <a:gd name="T1" fmla="*/ 2147483647 h 886"/>
              <a:gd name="T2" fmla="*/ 2147483647 w 1729"/>
              <a:gd name="T3" fmla="*/ 2147483647 h 886"/>
              <a:gd name="T4" fmla="*/ 2147483647 w 1729"/>
              <a:gd name="T5" fmla="*/ 2147483647 h 886"/>
              <a:gd name="T6" fmla="*/ 2147483647 w 1729"/>
              <a:gd name="T7" fmla="*/ 2147483647 h 886"/>
              <a:gd name="T8" fmla="*/ 2147483647 w 1729"/>
              <a:gd name="T9" fmla="*/ 2147483647 h 886"/>
              <a:gd name="T10" fmla="*/ 2147483647 w 1729"/>
              <a:gd name="T11" fmla="*/ 2147483647 h 886"/>
              <a:gd name="T12" fmla="*/ 2147483647 w 1729"/>
              <a:gd name="T13" fmla="*/ 2147483647 h 886"/>
              <a:gd name="T14" fmla="*/ 2147483647 w 1729"/>
              <a:gd name="T15" fmla="*/ 2147483647 h 886"/>
              <a:gd name="T16" fmla="*/ 2147483647 w 1729"/>
              <a:gd name="T17" fmla="*/ 2147483647 h 886"/>
              <a:gd name="T18" fmla="*/ 2147483647 w 1729"/>
              <a:gd name="T19" fmla="*/ 2147483647 h 886"/>
              <a:gd name="T20" fmla="*/ 2147483647 w 1729"/>
              <a:gd name="T21" fmla="*/ 2147483647 h 886"/>
              <a:gd name="T22" fmla="*/ 2147483647 w 1729"/>
              <a:gd name="T23" fmla="*/ 2147483647 h 886"/>
              <a:gd name="T24" fmla="*/ 2147483647 w 1729"/>
              <a:gd name="T25" fmla="*/ 2147483647 h 886"/>
              <a:gd name="T26" fmla="*/ 2147483647 w 1729"/>
              <a:gd name="T27" fmla="*/ 2147483647 h 886"/>
              <a:gd name="T28" fmla="*/ 2147483647 w 1729"/>
              <a:gd name="T29" fmla="*/ 2147483647 h 886"/>
              <a:gd name="T30" fmla="*/ 2147483647 w 1729"/>
              <a:gd name="T31" fmla="*/ 2147483647 h 886"/>
              <a:gd name="T32" fmla="*/ 2147483647 w 1729"/>
              <a:gd name="T33" fmla="*/ 2147483647 h 886"/>
              <a:gd name="T34" fmla="*/ 2147483647 w 1729"/>
              <a:gd name="T35" fmla="*/ 2147483647 h 886"/>
              <a:gd name="T36" fmla="*/ 2147483647 w 1729"/>
              <a:gd name="T37" fmla="*/ 2147483647 h 886"/>
              <a:gd name="T38" fmla="*/ 2147483647 w 1729"/>
              <a:gd name="T39" fmla="*/ 2147483647 h 886"/>
              <a:gd name="T40" fmla="*/ 2147483647 w 1729"/>
              <a:gd name="T41" fmla="*/ 2147483647 h 886"/>
              <a:gd name="T42" fmla="*/ 2147483647 w 1729"/>
              <a:gd name="T43" fmla="*/ 2147483647 h 886"/>
              <a:gd name="T44" fmla="*/ 2147483647 w 1729"/>
              <a:gd name="T45" fmla="*/ 2147483647 h 886"/>
              <a:gd name="T46" fmla="*/ 2147483647 w 1729"/>
              <a:gd name="T47" fmla="*/ 2147483647 h 886"/>
              <a:gd name="T48" fmla="*/ 2147483647 w 1729"/>
              <a:gd name="T49" fmla="*/ 2147483647 h 886"/>
              <a:gd name="T50" fmla="*/ 2147483647 w 1729"/>
              <a:gd name="T51" fmla="*/ 2147483647 h 886"/>
              <a:gd name="T52" fmla="*/ 2147483647 w 1729"/>
              <a:gd name="T53" fmla="*/ 2147483647 h 886"/>
              <a:gd name="T54" fmla="*/ 2147483647 w 1729"/>
              <a:gd name="T55" fmla="*/ 2147483647 h 886"/>
              <a:gd name="T56" fmla="*/ 2147483647 w 1729"/>
              <a:gd name="T57" fmla="*/ 2147483647 h 886"/>
              <a:gd name="T58" fmla="*/ 2147483647 w 1729"/>
              <a:gd name="T59" fmla="*/ 2147483647 h 886"/>
              <a:gd name="T60" fmla="*/ 2147483647 w 1729"/>
              <a:gd name="T61" fmla="*/ 2147483647 h 886"/>
              <a:gd name="T62" fmla="*/ 2147483647 w 1729"/>
              <a:gd name="T63" fmla="*/ 2147483647 h 886"/>
              <a:gd name="T64" fmla="*/ 2147483647 w 1729"/>
              <a:gd name="T65" fmla="*/ 2147483647 h 886"/>
              <a:gd name="T66" fmla="*/ 2147483647 w 1729"/>
              <a:gd name="T67" fmla="*/ 2147483647 h 886"/>
              <a:gd name="T68" fmla="*/ 2147483647 w 1729"/>
              <a:gd name="T69" fmla="*/ 2147483647 h 886"/>
              <a:gd name="T70" fmla="*/ 2147483647 w 1729"/>
              <a:gd name="T71" fmla="*/ 2147483647 h 886"/>
              <a:gd name="T72" fmla="*/ 2147483647 w 1729"/>
              <a:gd name="T73" fmla="*/ 2147483647 h 886"/>
              <a:gd name="T74" fmla="*/ 2147483647 w 1729"/>
              <a:gd name="T75" fmla="*/ 2147483647 h 886"/>
              <a:gd name="T76" fmla="*/ 2147483647 w 1729"/>
              <a:gd name="T77" fmla="*/ 2147483647 h 886"/>
              <a:gd name="T78" fmla="*/ 2147483647 w 1729"/>
              <a:gd name="T79" fmla="*/ 2147483647 h 886"/>
              <a:gd name="T80" fmla="*/ 2147483647 w 1729"/>
              <a:gd name="T81" fmla="*/ 2147483647 h 886"/>
              <a:gd name="T82" fmla="*/ 2147483647 w 1729"/>
              <a:gd name="T83" fmla="*/ 2147483647 h 886"/>
              <a:gd name="T84" fmla="*/ 2147483647 w 1729"/>
              <a:gd name="T85" fmla="*/ 2147483647 h 886"/>
              <a:gd name="T86" fmla="*/ 2147483647 w 1729"/>
              <a:gd name="T87" fmla="*/ 2147483647 h 886"/>
              <a:gd name="T88" fmla="*/ 2147483647 w 1729"/>
              <a:gd name="T89" fmla="*/ 2147483647 h 886"/>
              <a:gd name="T90" fmla="*/ 2147483647 w 1729"/>
              <a:gd name="T91" fmla="*/ 2147483647 h 886"/>
              <a:gd name="T92" fmla="*/ 2147483647 w 1729"/>
              <a:gd name="T93" fmla="*/ 2147483647 h 886"/>
              <a:gd name="T94" fmla="*/ 2147483647 w 1729"/>
              <a:gd name="T95" fmla="*/ 2147483647 h 886"/>
              <a:gd name="T96" fmla="*/ 2147483647 w 1729"/>
              <a:gd name="T97" fmla="*/ 2147483647 h 886"/>
              <a:gd name="T98" fmla="*/ 2147483647 w 1729"/>
              <a:gd name="T99" fmla="*/ 2147483647 h 886"/>
              <a:gd name="T100" fmla="*/ 2147483647 w 1729"/>
              <a:gd name="T101" fmla="*/ 2147483647 h 886"/>
              <a:gd name="T102" fmla="*/ 2147483647 w 1729"/>
              <a:gd name="T103" fmla="*/ 2147483647 h 886"/>
              <a:gd name="T104" fmla="*/ 2147483647 w 1729"/>
              <a:gd name="T105" fmla="*/ 2147483647 h 886"/>
              <a:gd name="T106" fmla="*/ 2147483647 w 1729"/>
              <a:gd name="T107" fmla="*/ 2147483647 h 8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29" h="886">
                <a:moveTo>
                  <a:pt x="0" y="315"/>
                </a:moveTo>
                <a:lnTo>
                  <a:pt x="71" y="270"/>
                </a:lnTo>
                <a:lnTo>
                  <a:pt x="71" y="315"/>
                </a:lnTo>
                <a:lnTo>
                  <a:pt x="71" y="360"/>
                </a:lnTo>
                <a:lnTo>
                  <a:pt x="71" y="405"/>
                </a:lnTo>
                <a:lnTo>
                  <a:pt x="120" y="360"/>
                </a:lnTo>
                <a:lnTo>
                  <a:pt x="136" y="315"/>
                </a:lnTo>
                <a:lnTo>
                  <a:pt x="152" y="270"/>
                </a:lnTo>
                <a:lnTo>
                  <a:pt x="152" y="225"/>
                </a:lnTo>
                <a:lnTo>
                  <a:pt x="152" y="270"/>
                </a:lnTo>
                <a:lnTo>
                  <a:pt x="152" y="315"/>
                </a:lnTo>
                <a:lnTo>
                  <a:pt x="152" y="360"/>
                </a:lnTo>
                <a:lnTo>
                  <a:pt x="152" y="405"/>
                </a:lnTo>
                <a:lnTo>
                  <a:pt x="152" y="450"/>
                </a:lnTo>
                <a:lnTo>
                  <a:pt x="152" y="495"/>
                </a:lnTo>
                <a:lnTo>
                  <a:pt x="185" y="450"/>
                </a:lnTo>
                <a:lnTo>
                  <a:pt x="185" y="390"/>
                </a:lnTo>
                <a:lnTo>
                  <a:pt x="185" y="345"/>
                </a:lnTo>
                <a:lnTo>
                  <a:pt x="185" y="300"/>
                </a:lnTo>
                <a:lnTo>
                  <a:pt x="217" y="360"/>
                </a:lnTo>
                <a:lnTo>
                  <a:pt x="217" y="405"/>
                </a:lnTo>
                <a:lnTo>
                  <a:pt x="266" y="345"/>
                </a:lnTo>
                <a:lnTo>
                  <a:pt x="282" y="300"/>
                </a:lnTo>
                <a:lnTo>
                  <a:pt x="282" y="360"/>
                </a:lnTo>
                <a:lnTo>
                  <a:pt x="282" y="420"/>
                </a:lnTo>
                <a:lnTo>
                  <a:pt x="298" y="375"/>
                </a:lnTo>
                <a:lnTo>
                  <a:pt x="315" y="285"/>
                </a:lnTo>
                <a:lnTo>
                  <a:pt x="331" y="195"/>
                </a:lnTo>
                <a:lnTo>
                  <a:pt x="347" y="105"/>
                </a:lnTo>
                <a:lnTo>
                  <a:pt x="347" y="165"/>
                </a:lnTo>
                <a:lnTo>
                  <a:pt x="363" y="255"/>
                </a:lnTo>
                <a:lnTo>
                  <a:pt x="363" y="315"/>
                </a:lnTo>
                <a:lnTo>
                  <a:pt x="380" y="360"/>
                </a:lnTo>
                <a:lnTo>
                  <a:pt x="396" y="315"/>
                </a:lnTo>
                <a:lnTo>
                  <a:pt x="396" y="225"/>
                </a:lnTo>
                <a:lnTo>
                  <a:pt x="412" y="345"/>
                </a:lnTo>
                <a:lnTo>
                  <a:pt x="412" y="465"/>
                </a:lnTo>
                <a:lnTo>
                  <a:pt x="412" y="615"/>
                </a:lnTo>
                <a:lnTo>
                  <a:pt x="428" y="705"/>
                </a:lnTo>
                <a:lnTo>
                  <a:pt x="428" y="615"/>
                </a:lnTo>
                <a:lnTo>
                  <a:pt x="444" y="495"/>
                </a:lnTo>
                <a:lnTo>
                  <a:pt x="477" y="345"/>
                </a:lnTo>
                <a:lnTo>
                  <a:pt x="493" y="195"/>
                </a:lnTo>
                <a:lnTo>
                  <a:pt x="493" y="105"/>
                </a:lnTo>
                <a:lnTo>
                  <a:pt x="493" y="60"/>
                </a:lnTo>
                <a:lnTo>
                  <a:pt x="526" y="150"/>
                </a:lnTo>
                <a:lnTo>
                  <a:pt x="526" y="300"/>
                </a:lnTo>
                <a:lnTo>
                  <a:pt x="542" y="450"/>
                </a:lnTo>
                <a:lnTo>
                  <a:pt x="542" y="600"/>
                </a:lnTo>
                <a:lnTo>
                  <a:pt x="542" y="690"/>
                </a:lnTo>
                <a:lnTo>
                  <a:pt x="542" y="555"/>
                </a:lnTo>
                <a:lnTo>
                  <a:pt x="558" y="405"/>
                </a:lnTo>
                <a:lnTo>
                  <a:pt x="574" y="285"/>
                </a:lnTo>
                <a:lnTo>
                  <a:pt x="574" y="225"/>
                </a:lnTo>
                <a:lnTo>
                  <a:pt x="574" y="180"/>
                </a:lnTo>
                <a:lnTo>
                  <a:pt x="574" y="135"/>
                </a:lnTo>
                <a:lnTo>
                  <a:pt x="591" y="240"/>
                </a:lnTo>
                <a:lnTo>
                  <a:pt x="607" y="360"/>
                </a:lnTo>
                <a:lnTo>
                  <a:pt x="607" y="480"/>
                </a:lnTo>
                <a:lnTo>
                  <a:pt x="607" y="630"/>
                </a:lnTo>
                <a:lnTo>
                  <a:pt x="607" y="720"/>
                </a:lnTo>
                <a:lnTo>
                  <a:pt x="607" y="810"/>
                </a:lnTo>
                <a:lnTo>
                  <a:pt x="607" y="855"/>
                </a:lnTo>
                <a:lnTo>
                  <a:pt x="623" y="735"/>
                </a:lnTo>
                <a:lnTo>
                  <a:pt x="639" y="615"/>
                </a:lnTo>
                <a:lnTo>
                  <a:pt x="656" y="495"/>
                </a:lnTo>
                <a:lnTo>
                  <a:pt x="672" y="345"/>
                </a:lnTo>
                <a:lnTo>
                  <a:pt x="688" y="225"/>
                </a:lnTo>
                <a:lnTo>
                  <a:pt x="688" y="180"/>
                </a:lnTo>
                <a:lnTo>
                  <a:pt x="721" y="75"/>
                </a:lnTo>
                <a:lnTo>
                  <a:pt x="721" y="30"/>
                </a:lnTo>
                <a:lnTo>
                  <a:pt x="737" y="150"/>
                </a:lnTo>
                <a:lnTo>
                  <a:pt x="737" y="210"/>
                </a:lnTo>
                <a:lnTo>
                  <a:pt x="753" y="255"/>
                </a:lnTo>
                <a:lnTo>
                  <a:pt x="753" y="210"/>
                </a:lnTo>
                <a:lnTo>
                  <a:pt x="769" y="120"/>
                </a:lnTo>
                <a:lnTo>
                  <a:pt x="786" y="30"/>
                </a:lnTo>
                <a:lnTo>
                  <a:pt x="786" y="75"/>
                </a:lnTo>
                <a:lnTo>
                  <a:pt x="786" y="195"/>
                </a:lnTo>
                <a:lnTo>
                  <a:pt x="802" y="315"/>
                </a:lnTo>
                <a:lnTo>
                  <a:pt x="802" y="435"/>
                </a:lnTo>
                <a:lnTo>
                  <a:pt x="802" y="615"/>
                </a:lnTo>
                <a:lnTo>
                  <a:pt x="802" y="765"/>
                </a:lnTo>
                <a:lnTo>
                  <a:pt x="818" y="885"/>
                </a:lnTo>
                <a:lnTo>
                  <a:pt x="834" y="810"/>
                </a:lnTo>
                <a:lnTo>
                  <a:pt x="834" y="690"/>
                </a:lnTo>
                <a:lnTo>
                  <a:pt x="851" y="540"/>
                </a:lnTo>
                <a:lnTo>
                  <a:pt x="867" y="360"/>
                </a:lnTo>
                <a:lnTo>
                  <a:pt x="883" y="180"/>
                </a:lnTo>
                <a:lnTo>
                  <a:pt x="883" y="60"/>
                </a:lnTo>
                <a:lnTo>
                  <a:pt x="899" y="0"/>
                </a:lnTo>
                <a:lnTo>
                  <a:pt x="915" y="120"/>
                </a:lnTo>
                <a:lnTo>
                  <a:pt x="932" y="300"/>
                </a:lnTo>
                <a:lnTo>
                  <a:pt x="932" y="450"/>
                </a:lnTo>
                <a:lnTo>
                  <a:pt x="932" y="600"/>
                </a:lnTo>
                <a:lnTo>
                  <a:pt x="948" y="720"/>
                </a:lnTo>
                <a:lnTo>
                  <a:pt x="948" y="810"/>
                </a:lnTo>
                <a:lnTo>
                  <a:pt x="948" y="855"/>
                </a:lnTo>
                <a:lnTo>
                  <a:pt x="964" y="810"/>
                </a:lnTo>
                <a:lnTo>
                  <a:pt x="964" y="690"/>
                </a:lnTo>
                <a:lnTo>
                  <a:pt x="980" y="570"/>
                </a:lnTo>
                <a:lnTo>
                  <a:pt x="997" y="420"/>
                </a:lnTo>
                <a:lnTo>
                  <a:pt x="997" y="300"/>
                </a:lnTo>
                <a:lnTo>
                  <a:pt x="1013" y="210"/>
                </a:lnTo>
                <a:lnTo>
                  <a:pt x="1013" y="165"/>
                </a:lnTo>
                <a:lnTo>
                  <a:pt x="1045" y="225"/>
                </a:lnTo>
                <a:lnTo>
                  <a:pt x="1062" y="345"/>
                </a:lnTo>
                <a:lnTo>
                  <a:pt x="1078" y="495"/>
                </a:lnTo>
                <a:lnTo>
                  <a:pt x="1110" y="645"/>
                </a:lnTo>
                <a:lnTo>
                  <a:pt x="1110" y="765"/>
                </a:lnTo>
                <a:lnTo>
                  <a:pt x="1127" y="690"/>
                </a:lnTo>
                <a:lnTo>
                  <a:pt x="1127" y="540"/>
                </a:lnTo>
                <a:lnTo>
                  <a:pt x="1143" y="390"/>
                </a:lnTo>
                <a:lnTo>
                  <a:pt x="1159" y="240"/>
                </a:lnTo>
                <a:lnTo>
                  <a:pt x="1159" y="150"/>
                </a:lnTo>
                <a:lnTo>
                  <a:pt x="1175" y="300"/>
                </a:lnTo>
                <a:lnTo>
                  <a:pt x="1192" y="450"/>
                </a:lnTo>
                <a:lnTo>
                  <a:pt x="1192" y="570"/>
                </a:lnTo>
                <a:lnTo>
                  <a:pt x="1192" y="660"/>
                </a:lnTo>
                <a:lnTo>
                  <a:pt x="1208" y="540"/>
                </a:lnTo>
                <a:lnTo>
                  <a:pt x="1224" y="390"/>
                </a:lnTo>
                <a:lnTo>
                  <a:pt x="1240" y="240"/>
                </a:lnTo>
                <a:lnTo>
                  <a:pt x="1240" y="150"/>
                </a:lnTo>
                <a:lnTo>
                  <a:pt x="1240" y="105"/>
                </a:lnTo>
                <a:lnTo>
                  <a:pt x="1257" y="225"/>
                </a:lnTo>
                <a:lnTo>
                  <a:pt x="1257" y="345"/>
                </a:lnTo>
                <a:lnTo>
                  <a:pt x="1273" y="495"/>
                </a:lnTo>
                <a:lnTo>
                  <a:pt x="1273" y="540"/>
                </a:lnTo>
                <a:lnTo>
                  <a:pt x="1273" y="420"/>
                </a:lnTo>
                <a:lnTo>
                  <a:pt x="1289" y="300"/>
                </a:lnTo>
                <a:lnTo>
                  <a:pt x="1305" y="180"/>
                </a:lnTo>
                <a:lnTo>
                  <a:pt x="1305" y="90"/>
                </a:lnTo>
                <a:lnTo>
                  <a:pt x="1321" y="240"/>
                </a:lnTo>
                <a:lnTo>
                  <a:pt x="1321" y="330"/>
                </a:lnTo>
                <a:lnTo>
                  <a:pt x="1321" y="450"/>
                </a:lnTo>
                <a:lnTo>
                  <a:pt x="1338" y="495"/>
                </a:lnTo>
                <a:lnTo>
                  <a:pt x="1338" y="450"/>
                </a:lnTo>
                <a:lnTo>
                  <a:pt x="1354" y="360"/>
                </a:lnTo>
                <a:lnTo>
                  <a:pt x="1354" y="240"/>
                </a:lnTo>
                <a:lnTo>
                  <a:pt x="1370" y="180"/>
                </a:lnTo>
                <a:lnTo>
                  <a:pt x="1386" y="285"/>
                </a:lnTo>
                <a:lnTo>
                  <a:pt x="1386" y="405"/>
                </a:lnTo>
                <a:lnTo>
                  <a:pt x="1419" y="300"/>
                </a:lnTo>
                <a:lnTo>
                  <a:pt x="1435" y="210"/>
                </a:lnTo>
                <a:lnTo>
                  <a:pt x="1451" y="255"/>
                </a:lnTo>
                <a:lnTo>
                  <a:pt x="1451" y="315"/>
                </a:lnTo>
                <a:lnTo>
                  <a:pt x="1468" y="195"/>
                </a:lnTo>
                <a:lnTo>
                  <a:pt x="1484" y="150"/>
                </a:lnTo>
                <a:lnTo>
                  <a:pt x="1516" y="255"/>
                </a:lnTo>
                <a:lnTo>
                  <a:pt x="1516" y="345"/>
                </a:lnTo>
                <a:lnTo>
                  <a:pt x="1516" y="390"/>
                </a:lnTo>
                <a:lnTo>
                  <a:pt x="1516" y="345"/>
                </a:lnTo>
                <a:lnTo>
                  <a:pt x="1533" y="300"/>
                </a:lnTo>
                <a:lnTo>
                  <a:pt x="1549" y="345"/>
                </a:lnTo>
                <a:lnTo>
                  <a:pt x="1549" y="390"/>
                </a:lnTo>
                <a:lnTo>
                  <a:pt x="1549" y="330"/>
                </a:lnTo>
                <a:lnTo>
                  <a:pt x="1581" y="375"/>
                </a:lnTo>
                <a:lnTo>
                  <a:pt x="1581" y="315"/>
                </a:lnTo>
                <a:lnTo>
                  <a:pt x="1614" y="360"/>
                </a:lnTo>
                <a:lnTo>
                  <a:pt x="1630" y="315"/>
                </a:lnTo>
                <a:lnTo>
                  <a:pt x="1679" y="315"/>
                </a:lnTo>
                <a:lnTo>
                  <a:pt x="1728" y="33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6"/>
          <p:cNvSpPr>
            <a:spLocks noChangeShapeType="1"/>
          </p:cNvSpPr>
          <p:nvPr/>
        </p:nvSpPr>
        <p:spPr bwMode="auto">
          <a:xfrm>
            <a:off x="1485899" y="4241006"/>
            <a:ext cx="0" cy="1905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7"/>
          <p:cNvSpPr>
            <a:spLocks noChangeShapeType="1"/>
          </p:cNvSpPr>
          <p:nvPr/>
        </p:nvSpPr>
        <p:spPr bwMode="auto">
          <a:xfrm>
            <a:off x="8416924" y="4164806"/>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Line 8"/>
          <p:cNvSpPr>
            <a:spLocks noChangeShapeType="1"/>
          </p:cNvSpPr>
          <p:nvPr/>
        </p:nvSpPr>
        <p:spPr bwMode="auto">
          <a:xfrm>
            <a:off x="2476499" y="3474244"/>
            <a:ext cx="0" cy="19859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9"/>
          <p:cNvSpPr>
            <a:spLocks noChangeShapeType="1"/>
          </p:cNvSpPr>
          <p:nvPr/>
        </p:nvSpPr>
        <p:spPr bwMode="auto">
          <a:xfrm>
            <a:off x="5033962" y="3474244"/>
            <a:ext cx="0" cy="2138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0"/>
          <p:cNvSpPr>
            <a:spLocks noChangeShapeType="1"/>
          </p:cNvSpPr>
          <p:nvPr/>
        </p:nvSpPr>
        <p:spPr bwMode="auto">
          <a:xfrm>
            <a:off x="1485899" y="5993606"/>
            <a:ext cx="354806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1"/>
          <p:cNvSpPr>
            <a:spLocks noChangeShapeType="1"/>
          </p:cNvSpPr>
          <p:nvPr/>
        </p:nvSpPr>
        <p:spPr bwMode="auto">
          <a:xfrm>
            <a:off x="6437312" y="5993606"/>
            <a:ext cx="19796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Rectangle 12"/>
          <p:cNvSpPr>
            <a:spLocks noChangeArrowheads="1"/>
          </p:cNvSpPr>
          <p:nvPr/>
        </p:nvSpPr>
        <p:spPr bwMode="auto">
          <a:xfrm>
            <a:off x="5099049" y="5749131"/>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recorded</a:t>
            </a:r>
          </a:p>
        </p:txBody>
      </p:sp>
      <p:sp>
        <p:nvSpPr>
          <p:cNvPr id="8207" name="Line 13"/>
          <p:cNvSpPr>
            <a:spLocks noChangeShapeType="1"/>
          </p:cNvSpPr>
          <p:nvPr/>
        </p:nvSpPr>
        <p:spPr bwMode="auto">
          <a:xfrm>
            <a:off x="2476499" y="4469606"/>
            <a:ext cx="41116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4"/>
          <p:cNvSpPr>
            <a:spLocks noChangeShapeType="1"/>
          </p:cNvSpPr>
          <p:nvPr/>
        </p:nvSpPr>
        <p:spPr bwMode="auto">
          <a:xfrm>
            <a:off x="4291012" y="4469606"/>
            <a:ext cx="660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Rectangle 15"/>
          <p:cNvSpPr>
            <a:spLocks noChangeArrowheads="1"/>
          </p:cNvSpPr>
          <p:nvPr/>
        </p:nvSpPr>
        <p:spPr bwMode="auto">
          <a:xfrm>
            <a:off x="2954337" y="3844131"/>
            <a:ext cx="1428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end-point </a:t>
            </a:r>
          </a:p>
          <a:p>
            <a:pPr>
              <a:spcBef>
                <a:spcPct val="0"/>
              </a:spcBef>
              <a:buClrTx/>
              <a:buSzTx/>
              <a:buFontTx/>
              <a:buNone/>
            </a:pPr>
            <a:r>
              <a:rPr lang="en-US" altLang="zh-TW" sz="2400" dirty="0">
                <a:latin typeface="Times New Roman" pitchFamily="18" charset="0"/>
              </a:rPr>
              <a:t>detected</a:t>
            </a:r>
          </a:p>
        </p:txBody>
      </p:sp>
      <p:sp>
        <p:nvSpPr>
          <p:cNvPr id="8210" name="Rectangle 16"/>
          <p:cNvSpPr>
            <a:spLocks noChangeArrowheads="1"/>
          </p:cNvSpPr>
          <p:nvPr/>
        </p:nvSpPr>
        <p:spPr bwMode="auto">
          <a:xfrm>
            <a:off x="8894762" y="4834731"/>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k</a:t>
            </a:r>
          </a:p>
        </p:txBody>
      </p:sp>
      <p:sp>
        <p:nvSpPr>
          <p:cNvPr id="8211" name="Rectangle 17"/>
          <p:cNvSpPr>
            <a:spLocks noChangeArrowheads="1"/>
          </p:cNvSpPr>
          <p:nvPr/>
        </p:nvSpPr>
        <p:spPr bwMode="auto">
          <a:xfrm>
            <a:off x="1220787" y="3844131"/>
            <a:ext cx="66524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s(k)</a:t>
            </a:r>
          </a:p>
        </p:txBody>
      </p:sp>
      <p:cxnSp>
        <p:nvCxnSpPr>
          <p:cNvPr id="8212" name="Straight Arrow Connector 4"/>
          <p:cNvCxnSpPr>
            <a:cxnSpLocks noChangeShapeType="1"/>
          </p:cNvCxnSpPr>
          <p:nvPr/>
        </p:nvCxnSpPr>
        <p:spPr bwMode="auto">
          <a:xfrm>
            <a:off x="2446337" y="3847306"/>
            <a:ext cx="2587625" cy="0"/>
          </a:xfrm>
          <a:prstGeom prst="straightConnector1">
            <a:avLst/>
          </a:prstGeom>
          <a:noFill/>
          <a:ln w="12700" algn="ctr">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3" name="TextBox 5"/>
          <p:cNvSpPr txBox="1">
            <a:spLocks noChangeArrowheads="1"/>
          </p:cNvSpPr>
          <p:nvPr/>
        </p:nvSpPr>
        <p:spPr bwMode="auto">
          <a:xfrm>
            <a:off x="2409824" y="3105944"/>
            <a:ext cx="2541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In our example it is about 1 second </a:t>
            </a:r>
          </a:p>
        </p:txBody>
      </p:sp>
      <p:sp>
        <p:nvSpPr>
          <p:cNvPr id="2" name="Footer Placeholder 1">
            <a:extLst>
              <a:ext uri="{FF2B5EF4-FFF2-40B4-BE49-F238E27FC236}">
                <a16:creationId xmlns:a16="http://schemas.microsoft.com/office/drawing/2014/main" id="{7CA6F490-E848-4D84-9421-AF12FCF97955}"/>
              </a:ext>
            </a:extLst>
          </p:cNvPr>
          <p:cNvSpPr>
            <a:spLocks noGrp="1"/>
          </p:cNvSpPr>
          <p:nvPr>
            <p:ph type="ftr" sz="quarter" idx="11"/>
          </p:nvPr>
        </p:nvSpPr>
        <p:spPr>
          <a:xfrm>
            <a:off x="3383464" y="6244431"/>
            <a:ext cx="3135895" cy="365125"/>
          </a:xfrm>
        </p:spPr>
        <p:txBody>
          <a:bodyPr/>
          <a:lstStyle/>
          <a:p>
            <a:pPr>
              <a:defRPr/>
            </a:pPr>
            <a:r>
              <a:rPr lang="en-US" altLang="zh-CN"/>
              <a:t>Audio signal processing, v250428a</a:t>
            </a:r>
            <a:endParaRPr lang="en-US" altLang="zh-CN" dirty="0"/>
          </a:p>
        </p:txBody>
      </p:sp>
      <p:sp>
        <p:nvSpPr>
          <p:cNvPr id="3" name="Slide Number Placeholder 2">
            <a:extLst>
              <a:ext uri="{FF2B5EF4-FFF2-40B4-BE49-F238E27FC236}">
                <a16:creationId xmlns:a16="http://schemas.microsoft.com/office/drawing/2014/main" id="{4C72B07B-ECB1-4701-9769-BB1C806402EB}"/>
              </a:ext>
            </a:extLst>
          </p:cNvPr>
          <p:cNvSpPr>
            <a:spLocks noGrp="1"/>
          </p:cNvSpPr>
          <p:nvPr>
            <p:ph type="sldNum" sz="quarter" idx="12"/>
          </p:nvPr>
        </p:nvSpPr>
        <p:spPr/>
        <p:txBody>
          <a:bodyPr/>
          <a:lstStyle/>
          <a:p>
            <a:fld id="{C00EF027-BAE4-4B2B-B4D5-2754FF5E55FD}" type="slidenum">
              <a:rPr lang="en-US" altLang="en-US" smtClean="0"/>
              <a:pPr/>
              <a:t>153</a:t>
            </a:fld>
            <a:endParaRPr lang="en-US" altLang="en-US"/>
          </a:p>
        </p:txBody>
      </p:sp>
      <p:sp>
        <p:nvSpPr>
          <p:cNvPr id="4" name="TextBox 3">
            <a:extLst>
              <a:ext uri="{FF2B5EF4-FFF2-40B4-BE49-F238E27FC236}">
                <a16:creationId xmlns:a16="http://schemas.microsoft.com/office/drawing/2014/main" id="{2D7CB4C9-2DD4-44B8-37FB-A5614D6E944F}"/>
              </a:ext>
            </a:extLst>
          </p:cNvPr>
          <p:cNvSpPr txBox="1"/>
          <p:nvPr/>
        </p:nvSpPr>
        <p:spPr>
          <a:xfrm>
            <a:off x="1927143" y="5132587"/>
            <a:ext cx="1003801" cy="923330"/>
          </a:xfrm>
          <a:prstGeom prst="rect">
            <a:avLst/>
          </a:prstGeom>
          <a:noFill/>
        </p:spPr>
        <p:txBody>
          <a:bodyPr wrap="none" rtlCol="0">
            <a:spAutoFit/>
          </a:bodyPr>
          <a:lstStyle/>
          <a:p>
            <a:r>
              <a:rPr lang="en-US" dirty="0"/>
              <a:t>Start </a:t>
            </a:r>
          </a:p>
          <a:p>
            <a:r>
              <a:rPr lang="en-US" dirty="0"/>
              <a:t>Frame</a:t>
            </a:r>
          </a:p>
          <a:p>
            <a:r>
              <a:rPr lang="en-US" dirty="0" err="1"/>
              <a:t>F_start</a:t>
            </a:r>
            <a:endParaRPr lang="en-US" dirty="0"/>
          </a:p>
        </p:txBody>
      </p:sp>
      <p:sp>
        <p:nvSpPr>
          <p:cNvPr id="5" name="TextBox 4">
            <a:extLst>
              <a:ext uri="{FF2B5EF4-FFF2-40B4-BE49-F238E27FC236}">
                <a16:creationId xmlns:a16="http://schemas.microsoft.com/office/drawing/2014/main" id="{6B1F6E4E-0662-BA87-9247-29FC33049CFC}"/>
              </a:ext>
            </a:extLst>
          </p:cNvPr>
          <p:cNvSpPr txBox="1"/>
          <p:nvPr/>
        </p:nvSpPr>
        <p:spPr>
          <a:xfrm>
            <a:off x="4859832" y="5041106"/>
            <a:ext cx="911596" cy="923330"/>
          </a:xfrm>
          <a:prstGeom prst="rect">
            <a:avLst/>
          </a:prstGeom>
          <a:noFill/>
        </p:spPr>
        <p:txBody>
          <a:bodyPr wrap="none" rtlCol="0">
            <a:spAutoFit/>
          </a:bodyPr>
          <a:lstStyle/>
          <a:p>
            <a:r>
              <a:rPr lang="en-US" dirty="0"/>
              <a:t>End </a:t>
            </a:r>
          </a:p>
          <a:p>
            <a:r>
              <a:rPr lang="en-US" dirty="0"/>
              <a:t>Frame</a:t>
            </a:r>
          </a:p>
          <a:p>
            <a:r>
              <a:rPr lang="en-US" dirty="0" err="1"/>
              <a:t>F_end</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noFill/>
        </p:spPr>
        <p:txBody>
          <a:bodyPr lIns="92075" tIns="46038" rIns="92075" bIns="46038" anchor="ctr">
            <a:normAutofit/>
          </a:bodyPr>
          <a:lstStyle/>
          <a:p>
            <a:pPr eaLnBrk="1" hangingPunct="1"/>
            <a:r>
              <a:rPr lang="en-US" altLang="zh-TW" dirty="0">
                <a:ea typeface="新細明體" pitchFamily="18" charset="-120"/>
              </a:rPr>
              <a:t>A simple End point detection method</a:t>
            </a:r>
          </a:p>
        </p:txBody>
      </p:sp>
      <p:sp>
        <p:nvSpPr>
          <p:cNvPr id="9221" name="Rectangle 3"/>
          <p:cNvSpPr>
            <a:spLocks noGrp="1" noChangeArrowheads="1"/>
          </p:cNvSpPr>
          <p:nvPr>
            <p:ph idx="1"/>
          </p:nvPr>
        </p:nvSpPr>
        <p:spPr>
          <a:noFill/>
        </p:spPr>
        <p:txBody>
          <a:bodyPr lIns="92075" tIns="46038" rIns="92075" bIns="46038">
            <a:normAutofit fontScale="92500" lnSpcReduction="20000"/>
          </a:bodyPr>
          <a:lstStyle/>
          <a:p>
            <a:r>
              <a:rPr lang="en-US" dirty="0"/>
              <a:t>At the beginning the energy level is always low.</a:t>
            </a:r>
          </a:p>
          <a:p>
            <a:r>
              <a:rPr lang="en-US" dirty="0"/>
              <a:t>If the energy level and zero-crossing rate of successive several frames are high, it is a starting frame.</a:t>
            </a:r>
          </a:p>
          <a:p>
            <a:r>
              <a:rPr lang="en-US" dirty="0"/>
              <a:t>After the starting point if the energy and zero-crossing rate for several successive frames are low, it is the end-frame.</a:t>
            </a:r>
          </a:p>
          <a:p>
            <a:r>
              <a:rPr lang="en-US" dirty="0"/>
              <a:t>More accurate approaches use neural networks.</a:t>
            </a:r>
          </a:p>
          <a:p>
            <a:r>
              <a:rPr lang="en-US" dirty="0"/>
              <a:t>Ref: </a:t>
            </a:r>
            <a:r>
              <a:rPr lang="en-US" dirty="0">
                <a:hlinkClick r:id="rId2"/>
              </a:rPr>
              <a:t>https://www.sciencedirect.com/science/article/pii/S0003682X19309521</a:t>
            </a:r>
            <a:r>
              <a:rPr lang="en-US" dirty="0"/>
              <a:t> </a:t>
            </a:r>
          </a:p>
        </p:txBody>
      </p:sp>
      <p:sp>
        <p:nvSpPr>
          <p:cNvPr id="2" name="Footer Placeholder 1">
            <a:extLst>
              <a:ext uri="{FF2B5EF4-FFF2-40B4-BE49-F238E27FC236}">
                <a16:creationId xmlns:a16="http://schemas.microsoft.com/office/drawing/2014/main" id="{112FDF62-2289-4090-BD5F-B6DC636E63D6}"/>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8EC5E997-88DA-4C68-952D-F350EF8374A6}"/>
              </a:ext>
            </a:extLst>
          </p:cNvPr>
          <p:cNvSpPr>
            <a:spLocks noGrp="1"/>
          </p:cNvSpPr>
          <p:nvPr>
            <p:ph type="sldNum" sz="quarter" idx="12"/>
          </p:nvPr>
        </p:nvSpPr>
        <p:spPr/>
        <p:txBody>
          <a:bodyPr/>
          <a:lstStyle/>
          <a:p>
            <a:fld id="{C00EF027-BAE4-4B2B-B4D5-2754FF5E55FD}" type="slidenum">
              <a:rPr lang="en-US" altLang="en-US" smtClean="0"/>
              <a:pPr/>
              <a:t>154</a:t>
            </a:fld>
            <a:endParaRPr lang="en-US"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Energy calculation from time signal s(k)</a:t>
            </a:r>
          </a:p>
        </p:txBody>
      </p:sp>
      <p:sp>
        <p:nvSpPr>
          <p:cNvPr id="10245"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sz="3200" b="0" i="0" u="none" strike="noStrike" kern="100" baseline="0" dirty="0">
                <a:latin typeface="Calibri" panose="020F0502020204030204" pitchFamily="34" charset="0"/>
              </a:rPr>
              <a:t>E= [s</a:t>
            </a:r>
            <a:r>
              <a:rPr lang="en-US" altLang="zh-TW" sz="3200" b="0" i="0" u="none" strike="noStrike" kern="100" baseline="-25000" dirty="0">
                <a:latin typeface="Calibri" panose="020F0502020204030204" pitchFamily="34" charset="0"/>
              </a:rPr>
              <a:t>0</a:t>
            </a:r>
            <a:r>
              <a:rPr lang="en-US" altLang="zh-TW" sz="3200" b="0" i="0" u="none" strike="noStrike" kern="100" baseline="0" dirty="0">
                <a:latin typeface="Calibri" panose="020F0502020204030204" pitchFamily="34" charset="0"/>
              </a:rPr>
              <a:t>^2+s</a:t>
            </a:r>
            <a:r>
              <a:rPr lang="en-US" altLang="zh-TW" sz="3200" b="0" i="0" u="none" strike="noStrike" kern="100" baseline="-25000" dirty="0">
                <a:latin typeface="Calibri" panose="020F0502020204030204" pitchFamily="34" charset="0"/>
              </a:rPr>
              <a:t>1</a:t>
            </a:r>
            <a:r>
              <a:rPr lang="en-US" altLang="zh-TW" sz="3200" b="0" i="0" u="none" strike="noStrike" kern="100" baseline="0" dirty="0">
                <a:latin typeface="Calibri" panose="020F0502020204030204" pitchFamily="34" charset="0"/>
              </a:rPr>
              <a:t>^2+,…,+s</a:t>
            </a:r>
            <a:r>
              <a:rPr lang="en-US" altLang="zh-TW" sz="3200" b="0" i="0" u="none" strike="noStrike" kern="100" baseline="-25000" dirty="0">
                <a:latin typeface="Calibri" panose="020F0502020204030204" pitchFamily="34" charset="0"/>
              </a:rPr>
              <a:t>n-1</a:t>
            </a:r>
            <a:r>
              <a:rPr lang="en-US" altLang="zh-TW" sz="3200" b="0" i="0" u="none" strike="noStrike" kern="100" baseline="0" dirty="0">
                <a:latin typeface="Calibri" panose="020F0502020204030204" pitchFamily="34" charset="0"/>
              </a:rPr>
              <a:t>^2]</a:t>
            </a:r>
            <a:endParaRPr lang="en-US" altLang="zh-TW" dirty="0">
              <a:ea typeface="新細明體" pitchFamily="18" charset="-120"/>
            </a:endParaRPr>
          </a:p>
          <a:p>
            <a:pPr eaLnBrk="1" hangingPunct="1"/>
            <a:r>
              <a:rPr lang="en-US" altLang="zh-TW" dirty="0">
                <a:ea typeface="新細明體" pitchFamily="18" charset="-120"/>
              </a:rPr>
              <a:t>E=Energy(k) = s(k).s(k)</a:t>
            </a:r>
          </a:p>
          <a:p>
            <a:pPr eaLnBrk="1" hangingPunct="1"/>
            <a:r>
              <a:rPr lang="en-US" altLang="zh-TW" dirty="0">
                <a:ea typeface="新細明體" pitchFamily="18" charset="-120"/>
              </a:rPr>
              <a:t>For a frame of size N, </a:t>
            </a:r>
          </a:p>
          <a:p>
            <a:pPr eaLnBrk="1" hangingPunct="1"/>
            <a:r>
              <a:rPr lang="en-US" altLang="zh-TW" dirty="0">
                <a:ea typeface="新細明體" pitchFamily="18" charset="-120"/>
              </a:rPr>
              <a:t>Calculate the energy : </a:t>
            </a:r>
          </a:p>
          <a:p>
            <a:pPr eaLnBrk="1" hangingPunct="1"/>
            <a:r>
              <a:rPr lang="en-US" altLang="zh-TW" dirty="0">
                <a:ea typeface="新細明體" pitchFamily="18" charset="-120"/>
              </a:rPr>
              <a:t>for(k=0;k&lt;</a:t>
            </a:r>
            <a:r>
              <a:rPr lang="en-US" altLang="zh-TW" dirty="0" err="1">
                <a:ea typeface="新細明體" pitchFamily="18" charset="-120"/>
              </a:rPr>
              <a:t>N;k</a:t>
            </a:r>
            <a:r>
              <a:rPr lang="en-US" altLang="zh-TW" dirty="0">
                <a:ea typeface="新細明體" pitchFamily="18" charset="-120"/>
              </a:rPr>
              <a:t>++)</a:t>
            </a:r>
          </a:p>
          <a:p>
            <a:pPr eaLnBrk="1" hangingPunct="1"/>
            <a:r>
              <a:rPr lang="en-US" altLang="zh-TW" dirty="0">
                <a:ea typeface="新細明體" pitchFamily="18" charset="-120"/>
              </a:rPr>
              <a:t>{ </a:t>
            </a:r>
          </a:p>
          <a:p>
            <a:pPr eaLnBrk="1" hangingPunct="1"/>
            <a:r>
              <a:rPr lang="en-US" altLang="zh-TW" dirty="0">
                <a:ea typeface="新細明體" pitchFamily="18" charset="-120"/>
              </a:rPr>
              <a:t>      Energy(k)=s(k) s(k);</a:t>
            </a:r>
          </a:p>
          <a:p>
            <a:pPr eaLnBrk="1" hangingPunct="1"/>
            <a:r>
              <a:rPr lang="en-US" altLang="zh-TW" dirty="0">
                <a:ea typeface="新細明體" pitchFamily="18" charset="-120"/>
              </a:rPr>
              <a:t> }</a:t>
            </a:r>
          </a:p>
        </p:txBody>
      </p:sp>
      <p:sp>
        <p:nvSpPr>
          <p:cNvPr id="2" name="Footer Placeholder 1">
            <a:extLst>
              <a:ext uri="{FF2B5EF4-FFF2-40B4-BE49-F238E27FC236}">
                <a16:creationId xmlns:a16="http://schemas.microsoft.com/office/drawing/2014/main" id="{0AF554D0-AF08-4BEA-BFEC-6F4DA57F3DC7}"/>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19530D5A-BC92-4340-939A-F464B2FCA898}"/>
              </a:ext>
            </a:extLst>
          </p:cNvPr>
          <p:cNvSpPr>
            <a:spLocks noGrp="1"/>
          </p:cNvSpPr>
          <p:nvPr>
            <p:ph type="sldNum" sz="quarter" idx="12"/>
          </p:nvPr>
        </p:nvSpPr>
        <p:spPr/>
        <p:txBody>
          <a:bodyPr/>
          <a:lstStyle/>
          <a:p>
            <a:fld id="{C00EF027-BAE4-4B2B-B4D5-2754FF5E55FD}" type="slidenum">
              <a:rPr lang="en-US" altLang="en-US" smtClean="0"/>
              <a:pPr/>
              <a:t>155</a:t>
            </a:fld>
            <a:endParaRPr lang="en-US" altLang="en-US"/>
          </a:p>
        </p:txBody>
      </p:sp>
      <p:sp>
        <p:nvSpPr>
          <p:cNvPr id="4" name="TextBox 3">
            <a:extLst>
              <a:ext uri="{FF2B5EF4-FFF2-40B4-BE49-F238E27FC236}">
                <a16:creationId xmlns:a16="http://schemas.microsoft.com/office/drawing/2014/main" id="{3B9F52D3-8CC4-1460-8111-0F8539B2AD53}"/>
              </a:ext>
            </a:extLst>
          </p:cNvPr>
          <p:cNvSpPr txBox="1"/>
          <p:nvPr/>
        </p:nvSpPr>
        <p:spPr>
          <a:xfrm>
            <a:off x="5268225" y="1981200"/>
            <a:ext cx="3657600" cy="2862322"/>
          </a:xfrm>
          <a:prstGeom prst="rect">
            <a:avLst/>
          </a:prstGeom>
          <a:noFill/>
        </p:spPr>
        <p:txBody>
          <a:bodyPr wrap="square" rtlCol="0">
            <a:spAutoFit/>
          </a:bodyPr>
          <a:lstStyle/>
          <a:p>
            <a:r>
              <a:rPr lang="en-US" dirty="0"/>
              <a:t>Problem:</a:t>
            </a:r>
          </a:p>
          <a:p>
            <a:r>
              <a:rPr lang="en-US" dirty="0"/>
              <a:t>When the energy is high it may just be a flat top high signal with no oscillation (no frequency content). Therefore, we need zero crossing measurements to identify the start and end frames.</a:t>
            </a:r>
          </a:p>
          <a:p>
            <a:endParaRPr lang="en-US" dirty="0"/>
          </a:p>
        </p:txBody>
      </p:sp>
      <p:cxnSp>
        <p:nvCxnSpPr>
          <p:cNvPr id="6" name="Straight Arrow Connector 5">
            <a:extLst>
              <a:ext uri="{FF2B5EF4-FFF2-40B4-BE49-F238E27FC236}">
                <a16:creationId xmlns:a16="http://schemas.microsoft.com/office/drawing/2014/main" id="{B73D29C3-863D-7A2F-6320-4909E39DB7A7}"/>
              </a:ext>
            </a:extLst>
          </p:cNvPr>
          <p:cNvCxnSpPr>
            <a:cxnSpLocks/>
          </p:cNvCxnSpPr>
          <p:nvPr/>
        </p:nvCxnSpPr>
        <p:spPr>
          <a:xfrm flipV="1">
            <a:off x="5256212" y="4846636"/>
            <a:ext cx="0" cy="1020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B5030EA-3106-0296-FC0C-F7038900D5C1}"/>
              </a:ext>
            </a:extLst>
          </p:cNvPr>
          <p:cNvCxnSpPr>
            <a:cxnSpLocks/>
          </p:cNvCxnSpPr>
          <p:nvPr/>
        </p:nvCxnSpPr>
        <p:spPr>
          <a:xfrm>
            <a:off x="5256212" y="5867400"/>
            <a:ext cx="3886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8CC4ADE-1B9C-063A-2AC9-996D10841524}"/>
              </a:ext>
            </a:extLst>
          </p:cNvPr>
          <p:cNvSpPr/>
          <p:nvPr/>
        </p:nvSpPr>
        <p:spPr>
          <a:xfrm>
            <a:off x="5285473" y="5209854"/>
            <a:ext cx="3092521" cy="657546"/>
          </a:xfrm>
          <a:custGeom>
            <a:avLst/>
            <a:gdLst>
              <a:gd name="connsiteX0" fmla="*/ 0 w 3092521"/>
              <a:gd name="connsiteY0" fmla="*/ 657546 h 657546"/>
              <a:gd name="connsiteX1" fmla="*/ 688368 w 3092521"/>
              <a:gd name="connsiteY1" fmla="*/ 647272 h 657546"/>
              <a:gd name="connsiteX2" fmla="*/ 688368 w 3092521"/>
              <a:gd name="connsiteY2" fmla="*/ 10274 h 657546"/>
              <a:gd name="connsiteX3" fmla="*/ 2856215 w 3092521"/>
              <a:gd name="connsiteY3" fmla="*/ 0 h 657546"/>
              <a:gd name="connsiteX4" fmla="*/ 2856215 w 3092521"/>
              <a:gd name="connsiteY4" fmla="*/ 657546 h 657546"/>
              <a:gd name="connsiteX5" fmla="*/ 3092521 w 3092521"/>
              <a:gd name="connsiteY5" fmla="*/ 647272 h 65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521" h="657546">
                <a:moveTo>
                  <a:pt x="0" y="657546"/>
                </a:moveTo>
                <a:lnTo>
                  <a:pt x="688368" y="647272"/>
                </a:lnTo>
                <a:lnTo>
                  <a:pt x="688368" y="10274"/>
                </a:lnTo>
                <a:lnTo>
                  <a:pt x="2856215" y="0"/>
                </a:lnTo>
                <a:lnTo>
                  <a:pt x="2856215" y="657546"/>
                </a:lnTo>
                <a:lnTo>
                  <a:pt x="3092521" y="647272"/>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C01B18C-4FBE-04AD-693A-17AB6FB386E2}"/>
              </a:ext>
            </a:extLst>
          </p:cNvPr>
          <p:cNvSpPr txBox="1"/>
          <p:nvPr/>
        </p:nvSpPr>
        <p:spPr>
          <a:xfrm>
            <a:off x="8417940" y="5538627"/>
            <a:ext cx="753732" cy="369332"/>
          </a:xfrm>
          <a:prstGeom prst="rect">
            <a:avLst/>
          </a:prstGeom>
          <a:noFill/>
        </p:spPr>
        <p:txBody>
          <a:bodyPr wrap="none" rtlCol="0">
            <a:spAutoFit/>
          </a:bodyPr>
          <a:lstStyle/>
          <a:p>
            <a:r>
              <a:rPr lang="en-US" dirty="0"/>
              <a:t>Time</a:t>
            </a:r>
          </a:p>
        </p:txBody>
      </p:sp>
      <p:sp>
        <p:nvSpPr>
          <p:cNvPr id="22" name="TextBox 21">
            <a:extLst>
              <a:ext uri="{FF2B5EF4-FFF2-40B4-BE49-F238E27FC236}">
                <a16:creationId xmlns:a16="http://schemas.microsoft.com/office/drawing/2014/main" id="{0A463038-7239-5AAC-32BB-E5D8163F6AF5}"/>
              </a:ext>
            </a:extLst>
          </p:cNvPr>
          <p:cNvSpPr txBox="1"/>
          <p:nvPr/>
        </p:nvSpPr>
        <p:spPr>
          <a:xfrm>
            <a:off x="4836471" y="4556612"/>
            <a:ext cx="898003" cy="369332"/>
          </a:xfrm>
          <a:prstGeom prst="rect">
            <a:avLst/>
          </a:prstGeom>
          <a:noFill/>
        </p:spPr>
        <p:txBody>
          <a:bodyPr wrap="none" rtlCol="0">
            <a:spAutoFit/>
          </a:bodyPr>
          <a:lstStyle/>
          <a:p>
            <a:r>
              <a:rPr lang="en-US" dirty="0"/>
              <a:t>Signal</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Zero crossing calculation</a:t>
            </a:r>
          </a:p>
        </p:txBody>
      </p:sp>
      <p:sp>
        <p:nvSpPr>
          <p:cNvPr id="12293" name="Rectangle 3"/>
          <p:cNvSpPr>
            <a:spLocks noGrp="1" noChangeArrowheads="1"/>
          </p:cNvSpPr>
          <p:nvPr>
            <p:ph idx="1"/>
          </p:nvPr>
        </p:nvSpPr>
        <p:spPr>
          <a:xfrm>
            <a:off x="495141" y="1293182"/>
            <a:ext cx="9355878" cy="4525963"/>
          </a:xfrm>
          <a:noFill/>
        </p:spPr>
        <p:txBody>
          <a:bodyPr lIns="92075" tIns="46038" rIns="92075" bIns="46038">
            <a:normAutofit/>
          </a:bodyPr>
          <a:lstStyle/>
          <a:p>
            <a:pPr eaLnBrk="1" hangingPunct="1"/>
            <a:r>
              <a:rPr lang="en-US" altLang="zh-TW" sz="2800" dirty="0">
                <a:ea typeface="新細明體" pitchFamily="18" charset="-120"/>
              </a:rPr>
              <a:t>A zero-crossing point is obtained when</a:t>
            </a:r>
          </a:p>
          <a:p>
            <a:pPr lvl="1" eaLnBrk="1" hangingPunct="1"/>
            <a:r>
              <a:rPr lang="en-US" altLang="zh-TW" sz="2400" dirty="0">
                <a:ea typeface="新細明體" pitchFamily="18" charset="-120"/>
              </a:rPr>
              <a:t>|(S(k))| &gt; small threshold % 0.01 make sure S(k) not noise</a:t>
            </a:r>
          </a:p>
          <a:p>
            <a:pPr lvl="1" eaLnBrk="1" hangingPunct="1"/>
            <a:r>
              <a:rPr lang="en-US" altLang="zh-TW" sz="2400" dirty="0">
                <a:ea typeface="新細明體" pitchFamily="18" charset="-120"/>
              </a:rPr>
              <a:t>sign[s(k)] != sign[s(k-1)] (=at change of sign)</a:t>
            </a:r>
          </a:p>
          <a:p>
            <a:pPr eaLnBrk="1" hangingPunct="1"/>
            <a:r>
              <a:rPr lang="en-US" altLang="zh-TW" sz="2800" dirty="0">
                <a:ea typeface="新細明體" pitchFamily="18" charset="-120"/>
              </a:rPr>
              <a:t>The zero-crossing points of s(k)= 6 (may exclude k=0 &amp; k=N-1)</a:t>
            </a:r>
            <a:endParaRPr lang="en-US" altLang="zh-TW" sz="2400" dirty="0">
              <a:ea typeface="新細明體" pitchFamily="18" charset="-120"/>
            </a:endParaRPr>
          </a:p>
        </p:txBody>
      </p:sp>
      <p:sp>
        <p:nvSpPr>
          <p:cNvPr id="12294" name="Line 4"/>
          <p:cNvSpPr>
            <a:spLocks noChangeShapeType="1"/>
          </p:cNvSpPr>
          <p:nvPr/>
        </p:nvSpPr>
        <p:spPr bwMode="auto">
          <a:xfrm flipH="1">
            <a:off x="1981200" y="4089479"/>
            <a:ext cx="8488" cy="1685846"/>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5"/>
          <p:cNvSpPr>
            <a:spLocks noChangeShapeType="1"/>
          </p:cNvSpPr>
          <p:nvPr/>
        </p:nvSpPr>
        <p:spPr bwMode="auto">
          <a:xfrm>
            <a:off x="4552517" y="4137025"/>
            <a:ext cx="0" cy="155766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Line 6"/>
          <p:cNvSpPr>
            <a:spLocks noChangeShapeType="1"/>
          </p:cNvSpPr>
          <p:nvPr/>
        </p:nvSpPr>
        <p:spPr bwMode="auto">
          <a:xfrm>
            <a:off x="1733550" y="4800600"/>
            <a:ext cx="313531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Rectangle 7"/>
          <p:cNvSpPr>
            <a:spLocks noChangeArrowheads="1"/>
          </p:cNvSpPr>
          <p:nvPr/>
        </p:nvSpPr>
        <p:spPr bwMode="auto">
          <a:xfrm>
            <a:off x="5016500" y="4556125"/>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k</a:t>
            </a:r>
          </a:p>
        </p:txBody>
      </p:sp>
      <p:sp>
        <p:nvSpPr>
          <p:cNvPr id="12298" name="Rectangle 8"/>
          <p:cNvSpPr>
            <a:spLocks noChangeArrowheads="1"/>
          </p:cNvSpPr>
          <p:nvPr/>
        </p:nvSpPr>
        <p:spPr bwMode="auto">
          <a:xfrm>
            <a:off x="3518783" y="3857280"/>
            <a:ext cx="66524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s(k)</a:t>
            </a:r>
          </a:p>
        </p:txBody>
      </p:sp>
      <p:sp>
        <p:nvSpPr>
          <p:cNvPr id="12299" name="Freeform 9"/>
          <p:cNvSpPr>
            <a:spLocks/>
          </p:cNvSpPr>
          <p:nvPr/>
        </p:nvSpPr>
        <p:spPr bwMode="auto">
          <a:xfrm>
            <a:off x="1981200" y="4114800"/>
            <a:ext cx="2559050" cy="1449388"/>
          </a:xfrm>
          <a:custGeom>
            <a:avLst/>
            <a:gdLst>
              <a:gd name="T0" fmla="*/ 0 w 1612"/>
              <a:gd name="T1" fmla="*/ 2147483647 h 913"/>
              <a:gd name="T2" fmla="*/ 2147483647 w 1612"/>
              <a:gd name="T3" fmla="*/ 2147483647 h 913"/>
              <a:gd name="T4" fmla="*/ 2147483647 w 1612"/>
              <a:gd name="T5" fmla="*/ 2147483647 h 913"/>
              <a:gd name="T6" fmla="*/ 2147483647 w 1612"/>
              <a:gd name="T7" fmla="*/ 2147483647 h 913"/>
              <a:gd name="T8" fmla="*/ 2147483647 w 1612"/>
              <a:gd name="T9" fmla="*/ 2147483647 h 913"/>
              <a:gd name="T10" fmla="*/ 2147483647 w 1612"/>
              <a:gd name="T11" fmla="*/ 2147483647 h 913"/>
              <a:gd name="T12" fmla="*/ 2147483647 w 1612"/>
              <a:gd name="T13" fmla="*/ 2147483647 h 913"/>
              <a:gd name="T14" fmla="*/ 2147483647 w 1612"/>
              <a:gd name="T15" fmla="*/ 2147483647 h 913"/>
              <a:gd name="T16" fmla="*/ 2147483647 w 1612"/>
              <a:gd name="T17" fmla="*/ 2147483647 h 913"/>
              <a:gd name="T18" fmla="*/ 2147483647 w 1612"/>
              <a:gd name="T19" fmla="*/ 0 h 913"/>
              <a:gd name="T20" fmla="*/ 2147483647 w 1612"/>
              <a:gd name="T21" fmla="*/ 2147483647 h 913"/>
              <a:gd name="T22" fmla="*/ 2147483647 w 1612"/>
              <a:gd name="T23" fmla="*/ 0 h 913"/>
              <a:gd name="T24" fmla="*/ 2147483647 w 1612"/>
              <a:gd name="T25" fmla="*/ 2147483647 h 913"/>
              <a:gd name="T26" fmla="*/ 2147483647 w 1612"/>
              <a:gd name="T27" fmla="*/ 2147483647 h 913"/>
              <a:gd name="T28" fmla="*/ 2147483647 w 1612"/>
              <a:gd name="T29" fmla="*/ 2147483647 h 913"/>
              <a:gd name="T30" fmla="*/ 2147483647 w 1612"/>
              <a:gd name="T31" fmla="*/ 2147483647 h 913"/>
              <a:gd name="T32" fmla="*/ 2147483647 w 1612"/>
              <a:gd name="T33" fmla="*/ 2147483647 h 913"/>
              <a:gd name="T34" fmla="*/ 2147483647 w 1612"/>
              <a:gd name="T35" fmla="*/ 2147483647 h 913"/>
              <a:gd name="T36" fmla="*/ 2147483647 w 1612"/>
              <a:gd name="T37" fmla="*/ 2147483647 h 913"/>
              <a:gd name="T38" fmla="*/ 2147483647 w 1612"/>
              <a:gd name="T39" fmla="*/ 2147483647 h 913"/>
              <a:gd name="T40" fmla="*/ 2147483647 w 1612"/>
              <a:gd name="T41" fmla="*/ 2147483647 h 9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2" h="913">
                <a:moveTo>
                  <a:pt x="0" y="432"/>
                </a:moveTo>
                <a:lnTo>
                  <a:pt x="155" y="192"/>
                </a:lnTo>
                <a:lnTo>
                  <a:pt x="207" y="768"/>
                </a:lnTo>
                <a:lnTo>
                  <a:pt x="363" y="96"/>
                </a:lnTo>
                <a:lnTo>
                  <a:pt x="415" y="288"/>
                </a:lnTo>
                <a:lnTo>
                  <a:pt x="571" y="48"/>
                </a:lnTo>
                <a:lnTo>
                  <a:pt x="623" y="768"/>
                </a:lnTo>
                <a:lnTo>
                  <a:pt x="727" y="528"/>
                </a:lnTo>
                <a:lnTo>
                  <a:pt x="779" y="768"/>
                </a:lnTo>
                <a:lnTo>
                  <a:pt x="883" y="0"/>
                </a:lnTo>
                <a:lnTo>
                  <a:pt x="935" y="336"/>
                </a:lnTo>
                <a:lnTo>
                  <a:pt x="987" y="0"/>
                </a:lnTo>
                <a:lnTo>
                  <a:pt x="1091" y="912"/>
                </a:lnTo>
                <a:lnTo>
                  <a:pt x="1143" y="624"/>
                </a:lnTo>
                <a:lnTo>
                  <a:pt x="1195" y="864"/>
                </a:lnTo>
                <a:lnTo>
                  <a:pt x="1221" y="858"/>
                </a:lnTo>
                <a:lnTo>
                  <a:pt x="1299" y="144"/>
                </a:lnTo>
                <a:lnTo>
                  <a:pt x="1351" y="336"/>
                </a:lnTo>
                <a:lnTo>
                  <a:pt x="1455" y="144"/>
                </a:lnTo>
                <a:lnTo>
                  <a:pt x="1459" y="168"/>
                </a:lnTo>
                <a:lnTo>
                  <a:pt x="1611" y="43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Rectangle 10"/>
          <p:cNvSpPr>
            <a:spLocks noChangeArrowheads="1"/>
          </p:cNvSpPr>
          <p:nvPr/>
        </p:nvSpPr>
        <p:spPr bwMode="auto">
          <a:xfrm>
            <a:off x="2046288" y="5318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a:t>
            </a:r>
          </a:p>
        </p:txBody>
      </p:sp>
      <p:sp>
        <p:nvSpPr>
          <p:cNvPr id="12301" name="Rectangle 11"/>
          <p:cNvSpPr>
            <a:spLocks noChangeArrowheads="1"/>
          </p:cNvSpPr>
          <p:nvPr/>
        </p:nvSpPr>
        <p:spPr bwMode="auto">
          <a:xfrm>
            <a:off x="2376488" y="5013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a:t>
            </a:r>
          </a:p>
        </p:txBody>
      </p:sp>
      <p:sp>
        <p:nvSpPr>
          <p:cNvPr id="12302" name="Rectangle 12"/>
          <p:cNvSpPr>
            <a:spLocks noChangeArrowheads="1"/>
          </p:cNvSpPr>
          <p:nvPr/>
        </p:nvSpPr>
        <p:spPr bwMode="auto">
          <a:xfrm>
            <a:off x="2706688" y="5318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a:t>
            </a:r>
          </a:p>
        </p:txBody>
      </p:sp>
      <p:sp>
        <p:nvSpPr>
          <p:cNvPr id="12303" name="Rectangle 13"/>
          <p:cNvSpPr>
            <a:spLocks noChangeArrowheads="1"/>
          </p:cNvSpPr>
          <p:nvPr/>
        </p:nvSpPr>
        <p:spPr bwMode="auto">
          <a:xfrm>
            <a:off x="3201988" y="4860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4</a:t>
            </a:r>
          </a:p>
        </p:txBody>
      </p:sp>
      <p:sp>
        <p:nvSpPr>
          <p:cNvPr id="12304" name="Rectangle 14"/>
          <p:cNvSpPr>
            <a:spLocks noChangeArrowheads="1"/>
          </p:cNvSpPr>
          <p:nvPr/>
        </p:nvSpPr>
        <p:spPr bwMode="auto">
          <a:xfrm>
            <a:off x="3613150" y="4327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5</a:t>
            </a:r>
          </a:p>
        </p:txBody>
      </p:sp>
      <p:sp>
        <p:nvSpPr>
          <p:cNvPr id="12305" name="Rectangle 15"/>
          <p:cNvSpPr>
            <a:spLocks noChangeArrowheads="1"/>
          </p:cNvSpPr>
          <p:nvPr/>
        </p:nvSpPr>
        <p:spPr bwMode="auto">
          <a:xfrm>
            <a:off x="3943350" y="4784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6</a:t>
            </a:r>
          </a:p>
        </p:txBody>
      </p:sp>
      <p:sp>
        <p:nvSpPr>
          <p:cNvPr id="18" name="Rectangle 7"/>
          <p:cNvSpPr>
            <a:spLocks noChangeArrowheads="1"/>
          </p:cNvSpPr>
          <p:nvPr/>
        </p:nvSpPr>
        <p:spPr bwMode="auto">
          <a:xfrm>
            <a:off x="4192516" y="5694688"/>
            <a:ext cx="99225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k=N-1</a:t>
            </a:r>
          </a:p>
        </p:txBody>
      </p:sp>
      <p:sp>
        <p:nvSpPr>
          <p:cNvPr id="19" name="Rectangle 7"/>
          <p:cNvSpPr>
            <a:spLocks noChangeArrowheads="1"/>
          </p:cNvSpPr>
          <p:nvPr/>
        </p:nvSpPr>
        <p:spPr bwMode="auto">
          <a:xfrm>
            <a:off x="1598612" y="5694689"/>
            <a:ext cx="66684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k=0</a:t>
            </a:r>
          </a:p>
        </p:txBody>
      </p:sp>
      <p:sp>
        <p:nvSpPr>
          <p:cNvPr id="2" name="Footer Placeholder 1">
            <a:extLst>
              <a:ext uri="{FF2B5EF4-FFF2-40B4-BE49-F238E27FC236}">
                <a16:creationId xmlns:a16="http://schemas.microsoft.com/office/drawing/2014/main" id="{3404F4D1-E25D-4EF8-9905-C99371B06E50}"/>
              </a:ext>
            </a:extLst>
          </p:cNvPr>
          <p:cNvSpPr>
            <a:spLocks noGrp="1"/>
          </p:cNvSpPr>
          <p:nvPr>
            <p:ph type="ftr" sz="quarter" idx="11"/>
          </p:nvPr>
        </p:nvSpPr>
        <p:spPr>
          <a:xfrm>
            <a:off x="2713038" y="6428237"/>
            <a:ext cx="3135895" cy="365125"/>
          </a:xfrm>
        </p:spPr>
        <p:txBody>
          <a:bodyPr/>
          <a:lstStyle/>
          <a:p>
            <a:pPr>
              <a:defRPr/>
            </a:pPr>
            <a:r>
              <a:rPr lang="en-US" altLang="zh-CN"/>
              <a:t>Audio signal processing, v250428a</a:t>
            </a:r>
            <a:endParaRPr lang="en-US" altLang="zh-CN" dirty="0"/>
          </a:p>
        </p:txBody>
      </p:sp>
      <p:sp>
        <p:nvSpPr>
          <p:cNvPr id="3" name="Slide Number Placeholder 2">
            <a:extLst>
              <a:ext uri="{FF2B5EF4-FFF2-40B4-BE49-F238E27FC236}">
                <a16:creationId xmlns:a16="http://schemas.microsoft.com/office/drawing/2014/main" id="{80CBB8A6-465A-4333-83D2-5F41CE3B8394}"/>
              </a:ext>
            </a:extLst>
          </p:cNvPr>
          <p:cNvSpPr>
            <a:spLocks noGrp="1"/>
          </p:cNvSpPr>
          <p:nvPr>
            <p:ph type="sldNum" sz="quarter" idx="12"/>
          </p:nvPr>
        </p:nvSpPr>
        <p:spPr/>
        <p:txBody>
          <a:bodyPr/>
          <a:lstStyle/>
          <a:p>
            <a:fld id="{C00EF027-BAE4-4B2B-B4D5-2754FF5E55FD}" type="slidenum">
              <a:rPr lang="en-US" altLang="en-US" smtClean="0"/>
              <a:pPr/>
              <a:t>156</a:t>
            </a:fld>
            <a:endParaRPr lang="en-US" altLang="en-US"/>
          </a:p>
        </p:txBody>
      </p:sp>
      <p:sp>
        <p:nvSpPr>
          <p:cNvPr id="4" name="TextBox 3">
            <a:extLst>
              <a:ext uri="{FF2B5EF4-FFF2-40B4-BE49-F238E27FC236}">
                <a16:creationId xmlns:a16="http://schemas.microsoft.com/office/drawing/2014/main" id="{BF4351EF-02B4-8301-7C59-6E009B3CCEAF}"/>
              </a:ext>
            </a:extLst>
          </p:cNvPr>
          <p:cNvSpPr txBox="1"/>
          <p:nvPr/>
        </p:nvSpPr>
        <p:spPr>
          <a:xfrm>
            <a:off x="5404117" y="3440700"/>
            <a:ext cx="4399122" cy="3170099"/>
          </a:xfrm>
          <a:prstGeom prst="rect">
            <a:avLst/>
          </a:prstGeom>
          <a:noFill/>
          <a:ln>
            <a:solidFill>
              <a:schemeClr val="accent1"/>
            </a:solidFill>
          </a:ln>
        </p:spPr>
        <p:txBody>
          <a:bodyPr wrap="square" rtlCol="0">
            <a:spAutoFit/>
          </a:bodyPr>
          <a:lstStyle/>
          <a:p>
            <a:pPr marL="0" marR="0"/>
            <a:r>
              <a:rPr lang="en-US" sz="2000" dirty="0">
                <a:solidFill>
                  <a:srgbClr val="000000"/>
                </a:solidFill>
                <a:latin typeface="Times New Roman" panose="02020603050405020304" pitchFamily="18" charset="0"/>
                <a:ea typeface="Times New Roman" panose="02020603050405020304" pitchFamily="18" charset="0"/>
              </a:rPr>
              <a:t>Z</a:t>
            </a:r>
            <a:r>
              <a:rPr lang="en-US" sz="2000" dirty="0">
                <a:solidFill>
                  <a:srgbClr val="000000"/>
                </a:solidFill>
                <a:effectLst/>
                <a:latin typeface="Times New Roman" panose="02020603050405020304" pitchFamily="18" charset="0"/>
                <a:ea typeface="Times New Roman" panose="02020603050405020304" pitchFamily="18" charset="0"/>
              </a:rPr>
              <a:t>ero crossing is the number of times that the signal changing from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to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 or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to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latin typeface="Times New Roman" panose="02020603050405020304" pitchFamily="18" charset="0"/>
                <a:ea typeface="Times New Roman" panose="02020603050405020304" pitchFamily="18" charset="0"/>
              </a:rPr>
              <a:t>. That is the time the </a:t>
            </a:r>
            <a:r>
              <a:rPr lang="en-US" sz="2000" dirty="0">
                <a:solidFill>
                  <a:srgbClr val="000000"/>
                </a:solidFill>
                <a:effectLst/>
                <a:latin typeface="Times New Roman" panose="02020603050405020304" pitchFamily="18" charset="0"/>
                <a:ea typeface="Times New Roman" panose="02020603050405020304" pitchFamily="18" charset="0"/>
              </a:rPr>
              <a:t>signal is crossing the zero level.  Hence it is called zero crossing.</a:t>
            </a:r>
          </a:p>
          <a:p>
            <a:pPr marL="0" marR="0"/>
            <a:r>
              <a:rPr lang="en-US" sz="2000" dirty="0">
                <a:solidFill>
                  <a:srgbClr val="FF0000"/>
                </a:solidFill>
                <a:latin typeface="Times New Roman" panose="02020603050405020304" pitchFamily="18" charset="0"/>
                <a:ea typeface="Times New Roman" panose="02020603050405020304" pitchFamily="18" charset="0"/>
              </a:rPr>
              <a:t>When zero-crossing is high , the signal is oscillating (with frequency content). </a:t>
            </a:r>
          </a:p>
          <a:p>
            <a:pPr marL="0" marR="0"/>
            <a:r>
              <a:rPr lang="en-US" sz="2000" dirty="0">
                <a:solidFill>
                  <a:srgbClr val="FF0000"/>
                </a:solidFill>
                <a:latin typeface="Times New Roman" panose="02020603050405020304" pitchFamily="18" charset="0"/>
                <a:ea typeface="Times New Roman" panose="02020603050405020304" pitchFamily="18" charset="0"/>
              </a:rPr>
              <a:t>But small signal fluctuation is </a:t>
            </a:r>
            <a:r>
              <a:rPr lang="en-US" sz="2000" dirty="0" err="1">
                <a:solidFill>
                  <a:srgbClr val="FF0000"/>
                </a:solidFill>
                <a:latin typeface="Times New Roman" panose="02020603050405020304" pitchFamily="18" charset="0"/>
                <a:ea typeface="Times New Roman" panose="02020603050405020304" pitchFamily="18" charset="0"/>
              </a:rPr>
              <a:t>moise</a:t>
            </a:r>
            <a:r>
              <a:rPr lang="en-US" sz="2000" dirty="0">
                <a:solidFill>
                  <a:srgbClr val="FF0000"/>
                </a:solidFill>
                <a:latin typeface="Times New Roman" panose="02020603050405020304" pitchFamily="18" charset="0"/>
                <a:ea typeface="Times New Roman" panose="02020603050405020304" pitchFamily="18" charset="0"/>
              </a:rPr>
              <a:t> , so </a:t>
            </a:r>
            <a:r>
              <a:rPr lang="en-US" sz="2000" dirty="0">
                <a:solidFill>
                  <a:srgbClr val="FF0000"/>
                </a:solidFill>
                <a:latin typeface="Times New Roman" panose="02020603050405020304" pitchFamily="18" charset="0"/>
              </a:rPr>
              <a:t>also need to be removed hence apply </a:t>
            </a:r>
            <a:r>
              <a:rPr lang="en-US" altLang="zh-TW" sz="2000" dirty="0">
                <a:solidFill>
                  <a:srgbClr val="FF0000"/>
                </a:solidFill>
                <a:latin typeface="Times New Roman" panose="02020603050405020304" pitchFamily="18" charset="0"/>
              </a:rPr>
              <a:t>|(S(k))| &gt; small threshold </a:t>
            </a:r>
            <a:endParaRPr lang="en-US" sz="1600" dirty="0"/>
          </a:p>
        </p:txBody>
      </p:sp>
      <p:sp>
        <p:nvSpPr>
          <p:cNvPr id="5" name="TextBox 4">
            <a:extLst>
              <a:ext uri="{FF2B5EF4-FFF2-40B4-BE49-F238E27FC236}">
                <a16:creationId xmlns:a16="http://schemas.microsoft.com/office/drawing/2014/main" id="{4126CE5D-9700-7C77-38A6-571FD545AD0C}"/>
              </a:ext>
            </a:extLst>
          </p:cNvPr>
          <p:cNvSpPr txBox="1"/>
          <p:nvPr/>
        </p:nvSpPr>
        <p:spPr>
          <a:xfrm>
            <a:off x="2284512" y="6249790"/>
            <a:ext cx="1099981" cy="369332"/>
          </a:xfrm>
          <a:prstGeom prst="rect">
            <a:avLst/>
          </a:prstGeom>
          <a:noFill/>
        </p:spPr>
        <p:txBody>
          <a:bodyPr wrap="none" rtlCol="0">
            <a:spAutoFit/>
          </a:bodyPr>
          <a:lstStyle/>
          <a:p>
            <a:r>
              <a:rPr lang="en-US" dirty="0"/>
              <a:t>A signal</a:t>
            </a:r>
          </a:p>
        </p:txBody>
      </p:sp>
      <p:cxnSp>
        <p:nvCxnSpPr>
          <p:cNvPr id="7" name="Straight Arrow Connector 6">
            <a:extLst>
              <a:ext uri="{FF2B5EF4-FFF2-40B4-BE49-F238E27FC236}">
                <a16:creationId xmlns:a16="http://schemas.microsoft.com/office/drawing/2014/main" id="{9E01E3DF-C2FA-CC51-31CB-596D4387B7DE}"/>
              </a:ext>
            </a:extLst>
          </p:cNvPr>
          <p:cNvCxnSpPr>
            <a:cxnSpLocks/>
          </p:cNvCxnSpPr>
          <p:nvPr/>
        </p:nvCxnSpPr>
        <p:spPr>
          <a:xfrm flipV="1">
            <a:off x="1989688" y="6229288"/>
            <a:ext cx="2550562" cy="34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B6B659-7027-D9BF-75A3-1536791D8778}"/>
              </a:ext>
            </a:extLst>
          </p:cNvPr>
          <p:cNvCxnSpPr>
            <a:cxnSpLocks/>
          </p:cNvCxnSpPr>
          <p:nvPr/>
        </p:nvCxnSpPr>
        <p:spPr>
          <a:xfrm>
            <a:off x="1903412" y="4089479"/>
            <a:ext cx="142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E52129-F850-C597-D7F7-280786BABB69}"/>
              </a:ext>
            </a:extLst>
          </p:cNvPr>
          <p:cNvCxnSpPr>
            <a:cxnSpLocks/>
          </p:cNvCxnSpPr>
          <p:nvPr/>
        </p:nvCxnSpPr>
        <p:spPr>
          <a:xfrm>
            <a:off x="1733550" y="5564188"/>
            <a:ext cx="31273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8">
            <a:extLst>
              <a:ext uri="{FF2B5EF4-FFF2-40B4-BE49-F238E27FC236}">
                <a16:creationId xmlns:a16="http://schemas.microsoft.com/office/drawing/2014/main" id="{40BAE64D-CB96-036C-74FC-9AB560A143A3}"/>
              </a:ext>
            </a:extLst>
          </p:cNvPr>
          <p:cNvSpPr>
            <a:spLocks noChangeArrowheads="1"/>
          </p:cNvSpPr>
          <p:nvPr/>
        </p:nvSpPr>
        <p:spPr bwMode="auto">
          <a:xfrm>
            <a:off x="1562099" y="3896969"/>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1</a:t>
            </a:r>
          </a:p>
        </p:txBody>
      </p:sp>
      <p:sp>
        <p:nvSpPr>
          <p:cNvPr id="21" name="Rectangle 8">
            <a:extLst>
              <a:ext uri="{FF2B5EF4-FFF2-40B4-BE49-F238E27FC236}">
                <a16:creationId xmlns:a16="http://schemas.microsoft.com/office/drawing/2014/main" id="{6763DA3E-D345-8D17-5C89-336AA4DCBF61}"/>
              </a:ext>
            </a:extLst>
          </p:cNvPr>
          <p:cNvSpPr>
            <a:spLocks noChangeArrowheads="1"/>
          </p:cNvSpPr>
          <p:nvPr/>
        </p:nvSpPr>
        <p:spPr bwMode="auto">
          <a:xfrm>
            <a:off x="1420261" y="5294610"/>
            <a:ext cx="44242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-1</a:t>
            </a:r>
          </a:p>
        </p:txBody>
      </p:sp>
      <p:sp>
        <p:nvSpPr>
          <p:cNvPr id="22" name="TextBox 21">
            <a:extLst>
              <a:ext uri="{FF2B5EF4-FFF2-40B4-BE49-F238E27FC236}">
                <a16:creationId xmlns:a16="http://schemas.microsoft.com/office/drawing/2014/main" id="{75AD8AAC-DE72-7850-157B-F0BFDDD533A0}"/>
              </a:ext>
            </a:extLst>
          </p:cNvPr>
          <p:cNvSpPr txBox="1"/>
          <p:nvPr/>
        </p:nvSpPr>
        <p:spPr>
          <a:xfrm>
            <a:off x="354350" y="4212362"/>
            <a:ext cx="1113993" cy="1754326"/>
          </a:xfrm>
          <a:prstGeom prst="rect">
            <a:avLst/>
          </a:prstGeom>
          <a:noFill/>
        </p:spPr>
        <p:txBody>
          <a:bodyPr wrap="square" rtlCol="0">
            <a:spAutoFit/>
          </a:bodyPr>
          <a:lstStyle/>
          <a:p>
            <a:r>
              <a:rPr lang="en-US" altLang="zh-TW" sz="1800" dirty="0">
                <a:ea typeface="新細明體" pitchFamily="18" charset="-120"/>
              </a:rPr>
              <a:t>Assume S(k) is ranging from -1 to +1</a:t>
            </a:r>
          </a:p>
          <a:p>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93E7-1075-E5B2-709E-E85A11237DEA}"/>
              </a:ext>
            </a:extLst>
          </p:cNvPr>
          <p:cNvSpPr>
            <a:spLocks noGrp="1"/>
          </p:cNvSpPr>
          <p:nvPr>
            <p:ph type="title"/>
          </p:nvPr>
        </p:nvSpPr>
        <p:spPr/>
        <p:txBody>
          <a:bodyPr>
            <a:noAutofit/>
          </a:bodyPr>
          <a:lstStyle/>
          <a:p>
            <a:pPr>
              <a:spcBef>
                <a:spcPct val="0"/>
              </a:spcBef>
            </a:pPr>
            <a:r>
              <a:rPr lang="en-US" altLang="zh-TW" sz="3200" dirty="0">
                <a:latin typeface="Times New Roman" pitchFamily="18" charset="0"/>
              </a:rPr>
              <a:t>A simple End-point detection algorithm</a:t>
            </a:r>
            <a:br>
              <a:rPr lang="en-US" altLang="zh-TW" sz="3200" dirty="0">
                <a:latin typeface="Times New Roman" pitchFamily="18" charset="0"/>
              </a:rPr>
            </a:br>
            <a:r>
              <a:rPr lang="en-US" altLang="zh-TW" sz="3200" dirty="0">
                <a:latin typeface="Times New Roman" pitchFamily="18" charset="0"/>
              </a:rPr>
              <a:t>using energy and zero-crossing</a:t>
            </a:r>
            <a:endParaRPr lang="en-US" sz="3200" dirty="0"/>
          </a:p>
        </p:txBody>
      </p:sp>
      <p:sp>
        <p:nvSpPr>
          <p:cNvPr id="3" name="Content Placeholder 2">
            <a:extLst>
              <a:ext uri="{FF2B5EF4-FFF2-40B4-BE49-F238E27FC236}">
                <a16:creationId xmlns:a16="http://schemas.microsoft.com/office/drawing/2014/main" id="{7E11A938-E968-8886-6411-CC5C93866DA6}"/>
              </a:ext>
            </a:extLst>
          </p:cNvPr>
          <p:cNvSpPr>
            <a:spLocks noGrp="1"/>
          </p:cNvSpPr>
          <p:nvPr>
            <p:ph idx="1"/>
          </p:nvPr>
        </p:nvSpPr>
        <p:spPr>
          <a:xfrm>
            <a:off x="341312" y="1399658"/>
            <a:ext cx="9220200" cy="4525963"/>
          </a:xfrm>
        </p:spPr>
        <p:txBody>
          <a:bodyPr>
            <a:noAutofit/>
          </a:bodyPr>
          <a:lstStyle/>
          <a:p>
            <a:pPr marR="0" algn="l" rtl="0"/>
            <a:r>
              <a:rPr lang="en-US" altLang="zh-TW" sz="2000" b="0" i="0" u="none" strike="noStrike" kern="100" baseline="0" dirty="0">
                <a:latin typeface="Calibri" panose="020F0502020204030204" pitchFamily="34" charset="0"/>
              </a:rPr>
              <a:t>Assume one frame has n samples.</a:t>
            </a:r>
          </a:p>
          <a:p>
            <a:pPr marR="0" algn="l" rtl="0"/>
            <a:r>
              <a:rPr lang="en-US" altLang="zh-TW" sz="2000" b="0" i="0" u="none" strike="noStrike" kern="100" baseline="0" dirty="0">
                <a:latin typeface="Calibri" panose="020F0502020204030204" pitchFamily="34" charset="0"/>
              </a:rPr>
              <a:t>A frame is a start-frame </a:t>
            </a:r>
            <a:r>
              <a:rPr lang="en-US" altLang="zh-TW" sz="2000" b="0" i="0" u="none" strike="noStrike" kern="100" baseline="0" dirty="0" err="1">
                <a:latin typeface="Calibri" panose="020F0502020204030204" pitchFamily="34" charset="0"/>
              </a:rPr>
              <a:t>F_start</a:t>
            </a:r>
            <a:r>
              <a:rPr lang="en-US" altLang="zh-TW" sz="2000" b="0" i="0" u="none" strike="noStrike" kern="100" baseline="0" dirty="0">
                <a:latin typeface="Calibri" panose="020F0502020204030204" pitchFamily="34" charset="0"/>
              </a:rPr>
              <a:t> =[s</a:t>
            </a:r>
            <a:r>
              <a:rPr lang="en-US" altLang="zh-TW" sz="2000" b="0" i="0" u="none" strike="noStrike" kern="100" baseline="-25000" dirty="0">
                <a:latin typeface="Calibri" panose="020F0502020204030204" pitchFamily="34" charset="0"/>
              </a:rPr>
              <a:t>0</a:t>
            </a:r>
            <a:r>
              <a:rPr lang="en-US" altLang="zh-TW" sz="2000" b="0" i="0" u="none" strike="noStrike" kern="100" baseline="0" dirty="0">
                <a:latin typeface="Calibri" panose="020F0502020204030204" pitchFamily="34" charset="0"/>
              </a:rPr>
              <a:t>,s</a:t>
            </a:r>
            <a:r>
              <a:rPr lang="en-US" altLang="zh-TW" sz="2000" b="0" i="0" u="none" strike="noStrike" kern="100" baseline="-25000" dirty="0">
                <a:latin typeface="Calibri" panose="020F0502020204030204" pitchFamily="34" charset="0"/>
              </a:rPr>
              <a:t>1</a:t>
            </a:r>
            <a:r>
              <a:rPr lang="en-US" altLang="zh-TW" sz="2000" b="0" i="0" u="none" strike="noStrike" kern="100" baseline="0" dirty="0">
                <a:latin typeface="Calibri" panose="020F0502020204030204" pitchFamily="34" charset="0"/>
              </a:rPr>
              <a:t>,…,s</a:t>
            </a:r>
            <a:r>
              <a:rPr lang="en-US" altLang="zh-TW" sz="2000" b="0" i="0" u="none" strike="noStrike" kern="100" baseline="-25000" dirty="0">
                <a:latin typeface="Calibri" panose="020F0502020204030204" pitchFamily="34" charset="0"/>
              </a:rPr>
              <a:t>n-1</a:t>
            </a:r>
            <a:r>
              <a:rPr lang="en-US" altLang="zh-TW" sz="2000" b="0" i="0" u="none" strike="noStrike" kern="100" baseline="0" dirty="0">
                <a:latin typeface="Calibri" panose="020F0502020204030204" pitchFamily="34" charset="0"/>
              </a:rPr>
              <a:t>] of an </a:t>
            </a:r>
            <a:r>
              <a:rPr lang="en-US" altLang="zh-TW" sz="2000" kern="100" dirty="0">
                <a:latin typeface="Calibri" panose="020F0502020204030204" pitchFamily="34" charset="0"/>
              </a:rPr>
              <a:t>isolated </a:t>
            </a:r>
            <a:r>
              <a:rPr lang="en-US" altLang="zh-TW" sz="2000" b="0" i="0" u="none" strike="noStrike" kern="100" baseline="0" dirty="0">
                <a:latin typeface="Calibri" panose="020F0502020204030204" pitchFamily="34" charset="0"/>
              </a:rPr>
              <a:t>word if</a:t>
            </a:r>
          </a:p>
          <a:p>
            <a:pPr marL="971550" lvl="1" indent="-514350">
              <a:buFont typeface="+mj-lt"/>
              <a:buAutoNum type="romanLcPeriod"/>
            </a:pPr>
            <a:r>
              <a:rPr lang="en-US" altLang="zh-TW" sz="2000" kern="100" dirty="0">
                <a:latin typeface="Calibri" panose="020F0502020204030204" pitchFamily="34" charset="0"/>
              </a:rPr>
              <a:t>the zero-crossing rate of </a:t>
            </a:r>
            <a:r>
              <a:rPr lang="en-US" altLang="zh-TW" sz="2000" b="0" i="0" u="none" strike="noStrike" kern="100" baseline="0" dirty="0" err="1">
                <a:latin typeface="Calibri" panose="020F0502020204030204" pitchFamily="34" charset="0"/>
              </a:rPr>
              <a:t>F_start</a:t>
            </a:r>
            <a:r>
              <a:rPr lang="en-US" altLang="zh-TW" sz="2000" kern="100" dirty="0">
                <a:latin typeface="Calibri" panose="020F0502020204030204" pitchFamily="34" charset="0"/>
              </a:rPr>
              <a:t> </a:t>
            </a:r>
            <a:r>
              <a:rPr lang="en-US" altLang="zh-TW" sz="2000" kern="100" dirty="0">
                <a:latin typeface="Calibri" panose="020F0502020204030204" pitchFamily="34" charset="0"/>
                <a:sym typeface="Symbol" panose="05050102010706020507" pitchFamily="18" charset="2"/>
              </a:rPr>
              <a:t> 1</a:t>
            </a:r>
            <a:r>
              <a:rPr lang="en-US" sz="2000" kern="100" dirty="0">
                <a:latin typeface="Calibri" panose="020F0502020204030204" pitchFamily="34" charset="0"/>
              </a:rPr>
              <a:t> </a:t>
            </a:r>
            <a:endParaRPr lang="en-US" altLang="zh-TW" sz="2000" kern="100" dirty="0">
              <a:latin typeface="Calibri" panose="020F0502020204030204" pitchFamily="34" charset="0"/>
            </a:endParaRPr>
          </a:p>
          <a:p>
            <a:pPr marL="971550" lvl="1" indent="-514350">
              <a:buFont typeface="+mj-lt"/>
              <a:buAutoNum type="romanLcPeriod"/>
            </a:pPr>
            <a:r>
              <a:rPr lang="en-US" altLang="zh-TW" sz="2000" b="0" i="0" u="none" strike="noStrike" kern="100" baseline="0" dirty="0">
                <a:latin typeface="Calibri" panose="020F0502020204030204" pitchFamily="34" charset="0"/>
              </a:rPr>
              <a:t>the energy of that frame E</a:t>
            </a:r>
            <a:r>
              <a:rPr lang="en-US" altLang="zh-TW" sz="2000" kern="100" dirty="0">
                <a:latin typeface="Calibri" panose="020F0502020204030204" pitchFamily="34" charset="0"/>
                <a:sym typeface="Symbol" panose="05050102010706020507" pitchFamily="18" charset="2"/>
              </a:rPr>
              <a:t>=K*</a:t>
            </a:r>
            <a:r>
              <a:rPr lang="en-US" altLang="zh-TW" sz="2000" b="0" i="0" u="none" strike="noStrike" kern="100" baseline="0" dirty="0">
                <a:latin typeface="Calibri" panose="020F0502020204030204" pitchFamily="34" charset="0"/>
              </a:rPr>
              <a:t> [s</a:t>
            </a:r>
            <a:r>
              <a:rPr lang="en-US" altLang="zh-TW" sz="2000" b="0" i="0" u="none" strike="noStrike" kern="100" baseline="-25000" dirty="0">
                <a:latin typeface="Calibri" panose="020F0502020204030204" pitchFamily="34" charset="0"/>
              </a:rPr>
              <a:t>0</a:t>
            </a:r>
            <a:r>
              <a:rPr lang="en-US" altLang="zh-TW" sz="2000" b="0" i="0" u="none" strike="noStrike" kern="100" baseline="0" dirty="0">
                <a:latin typeface="Calibri" panose="020F0502020204030204" pitchFamily="34" charset="0"/>
              </a:rPr>
              <a:t>^2+s</a:t>
            </a:r>
            <a:r>
              <a:rPr lang="en-US" altLang="zh-TW" sz="2000" b="0" i="0" u="none" strike="noStrike" kern="100" baseline="-25000" dirty="0">
                <a:latin typeface="Calibri" panose="020F0502020204030204" pitchFamily="34" charset="0"/>
              </a:rPr>
              <a:t>1</a:t>
            </a:r>
            <a:r>
              <a:rPr lang="en-US" altLang="zh-TW" sz="2000" b="0" i="0" u="none" strike="noStrike" kern="100" baseline="0" dirty="0">
                <a:latin typeface="Calibri" panose="020F0502020204030204" pitchFamily="34" charset="0"/>
              </a:rPr>
              <a:t>^2+,…,+s</a:t>
            </a:r>
            <a:r>
              <a:rPr lang="en-US" altLang="zh-TW" sz="2000" b="0" i="0" u="none" strike="noStrike" kern="100" baseline="-25000" dirty="0">
                <a:latin typeface="Calibri" panose="020F0502020204030204" pitchFamily="34" charset="0"/>
              </a:rPr>
              <a:t>n-1</a:t>
            </a:r>
            <a:r>
              <a:rPr lang="en-US" altLang="zh-TW" sz="2000" b="0" i="0" u="none" strike="noStrike" kern="100" baseline="0" dirty="0">
                <a:latin typeface="Calibri" panose="020F0502020204030204" pitchFamily="34" charset="0"/>
              </a:rPr>
              <a:t>^2]</a:t>
            </a:r>
            <a:r>
              <a:rPr lang="en-US" altLang="zh-TW" sz="2000" kern="100" dirty="0">
                <a:latin typeface="Calibri" panose="020F0502020204030204" pitchFamily="34" charset="0"/>
                <a:sym typeface="Symbol" panose="05050102010706020507" pitchFamily="18" charset="2"/>
              </a:rPr>
              <a:t> 1</a:t>
            </a:r>
            <a:r>
              <a:rPr lang="en-US" altLang="zh-TW" sz="2000" b="0" i="0" u="none" strike="noStrike" kern="100" baseline="0" dirty="0">
                <a:latin typeface="Calibri" panose="020F0502020204030204" pitchFamily="34" charset="0"/>
              </a:rPr>
              <a:t>.</a:t>
            </a:r>
          </a:p>
          <a:p>
            <a:pPr marL="857250" lvl="2" indent="0">
              <a:buNone/>
            </a:pPr>
            <a:r>
              <a:rPr lang="en-US" altLang="zh-TW" sz="1600" kern="100" dirty="0">
                <a:latin typeface="Calibri" panose="020F0502020204030204" pitchFamily="34" charset="0"/>
              </a:rPr>
              <a:t>Energy is propagation to </a:t>
            </a:r>
            <a:r>
              <a:rPr lang="en-US" altLang="zh-TW" sz="1600" b="0" i="0" u="none" strike="noStrike" kern="100" baseline="0" dirty="0">
                <a:latin typeface="Calibri" panose="020F0502020204030204" pitchFamily="34" charset="0"/>
              </a:rPr>
              <a:t>[s</a:t>
            </a:r>
            <a:r>
              <a:rPr lang="en-US" altLang="zh-TW" sz="1600" b="0" i="0" u="none" strike="noStrike" kern="100" baseline="-25000" dirty="0">
                <a:latin typeface="Calibri" panose="020F0502020204030204" pitchFamily="34" charset="0"/>
              </a:rPr>
              <a:t>0</a:t>
            </a:r>
            <a:r>
              <a:rPr lang="en-US" altLang="zh-TW" sz="1600" b="0" i="0" u="none" strike="noStrike" kern="100" baseline="0" dirty="0">
                <a:latin typeface="Calibri" panose="020F0502020204030204" pitchFamily="34" charset="0"/>
              </a:rPr>
              <a:t>^2+s</a:t>
            </a:r>
            <a:r>
              <a:rPr lang="en-US" altLang="zh-TW" sz="1600" b="0" i="0" u="none" strike="noStrike" kern="100" baseline="-25000" dirty="0">
                <a:latin typeface="Calibri" panose="020F0502020204030204" pitchFamily="34" charset="0"/>
              </a:rPr>
              <a:t>1</a:t>
            </a:r>
            <a:r>
              <a:rPr lang="en-US" altLang="zh-TW" sz="1600" b="0" i="0" u="none" strike="noStrike" kern="100" baseline="0" dirty="0">
                <a:latin typeface="Calibri" panose="020F0502020204030204" pitchFamily="34" charset="0"/>
              </a:rPr>
              <a:t>^2+,…,+s</a:t>
            </a:r>
            <a:r>
              <a:rPr lang="en-US" altLang="zh-TW" sz="1600" b="0" i="0" u="none" strike="noStrike" kern="100" baseline="-25000" dirty="0">
                <a:latin typeface="Calibri" panose="020F0502020204030204" pitchFamily="34" charset="0"/>
              </a:rPr>
              <a:t>n-1</a:t>
            </a:r>
            <a:r>
              <a:rPr lang="en-US" altLang="zh-TW" sz="1600" b="0" i="0" u="none" strike="noStrike" kern="100" baseline="0" dirty="0">
                <a:latin typeface="Calibri" panose="020F0502020204030204" pitchFamily="34" charset="0"/>
              </a:rPr>
              <a:t>^2]. K=1/2 is a common choice.</a:t>
            </a:r>
          </a:p>
          <a:p>
            <a:pPr marL="971550" lvl="1" indent="-514350">
              <a:buFont typeface="+mj-lt"/>
              <a:buAutoNum type="romanLcPeriod"/>
            </a:pPr>
            <a:r>
              <a:rPr lang="en-US" altLang="zh-TW" sz="2000" b="0" i="0" u="none" strike="noStrike" kern="100" baseline="0" dirty="0">
                <a:latin typeface="Calibri" panose="020F0502020204030204" pitchFamily="34" charset="0"/>
              </a:rPr>
              <a:t>Satisfy the above rules (</a:t>
            </a:r>
            <a:r>
              <a:rPr lang="en-US" altLang="zh-TW" sz="2000" b="0" i="0" u="none" strike="noStrike" kern="100" baseline="0" dirty="0" err="1">
                <a:latin typeface="Calibri" panose="020F0502020204030204" pitchFamily="34" charset="0"/>
              </a:rPr>
              <a:t>i</a:t>
            </a:r>
            <a:r>
              <a:rPr lang="en-US" altLang="zh-TW" sz="2000" b="0" i="0" u="none" strike="noStrike" kern="100" baseline="0" dirty="0">
                <a:latin typeface="Calibri" panose="020F0502020204030204" pitchFamily="34" charset="0"/>
              </a:rPr>
              <a:t>) and (ii) for </a:t>
            </a:r>
            <a:r>
              <a:rPr lang="en-US" altLang="zh-TW" sz="2000" b="0" i="0" u="none" strike="noStrike" kern="100" baseline="0" dirty="0">
                <a:latin typeface="Calibri" panose="020F0502020204030204" pitchFamily="34" charset="0"/>
                <a:sym typeface="Symbol" panose="05050102010706020507" pitchFamily="18" charset="2"/>
              </a:rPr>
              <a:t>1 </a:t>
            </a:r>
            <a:r>
              <a:rPr lang="en-US" altLang="zh-TW" sz="2000" b="0" i="0" u="none" strike="noStrike" kern="100" baseline="0" dirty="0">
                <a:latin typeface="Calibri" panose="020F0502020204030204" pitchFamily="34" charset="0"/>
              </a:rPr>
              <a:t>successive frames.</a:t>
            </a:r>
          </a:p>
          <a:p>
            <a:pPr marL="457200" lvl="1" indent="0">
              <a:buNone/>
            </a:pPr>
            <a:endParaRPr lang="en-US" altLang="zh-TW" sz="2000" b="0" i="0" u="none" strike="noStrike" kern="100" baseline="0" dirty="0">
              <a:latin typeface="Times New Roman" panose="02020603050405020304" pitchFamily="18" charset="0"/>
            </a:endParaRPr>
          </a:p>
          <a:p>
            <a:pPr marR="0" algn="l" rtl="0"/>
            <a:r>
              <a:rPr lang="en-US" altLang="zh-TW" sz="2000" b="0" i="0" u="none" strike="noStrike" kern="100" baseline="0" dirty="0">
                <a:latin typeface="Calibri" panose="020F0502020204030204" pitchFamily="34" charset="0"/>
              </a:rPr>
              <a:t>After </a:t>
            </a:r>
            <a:r>
              <a:rPr lang="en-US" altLang="zh-TW" sz="2000" b="0" i="0" u="none" strike="noStrike" kern="100" baseline="0" dirty="0" err="1">
                <a:latin typeface="Calibri" panose="020F0502020204030204" pitchFamily="34" charset="0"/>
              </a:rPr>
              <a:t>F_start</a:t>
            </a:r>
            <a:r>
              <a:rPr lang="en-US" altLang="zh-TW" sz="2000" b="0" i="0" u="none" strike="noStrike" kern="100" baseline="0" dirty="0">
                <a:latin typeface="Calibri" panose="020F0502020204030204" pitchFamily="34" charset="0"/>
              </a:rPr>
              <a:t> of a word is found, the end-frame of that word is </a:t>
            </a:r>
            <a:r>
              <a:rPr lang="en-US" altLang="zh-TW" sz="2000" kern="100" dirty="0" err="1">
                <a:latin typeface="Calibri" panose="020F0502020204030204" pitchFamily="34" charset="0"/>
              </a:rPr>
              <a:t>F</a:t>
            </a:r>
            <a:r>
              <a:rPr lang="en-US" altLang="zh-TW" sz="2000" b="0" i="0" u="none" strike="noStrike" kern="100" baseline="0" dirty="0" err="1">
                <a:latin typeface="Calibri" panose="020F0502020204030204" pitchFamily="34" charset="0"/>
              </a:rPr>
              <a:t>_end</a:t>
            </a:r>
            <a:r>
              <a:rPr lang="en-US" altLang="zh-TW" sz="2000" b="0" i="0" u="none" strike="noStrike" kern="100" baseline="0" dirty="0">
                <a:latin typeface="Calibri" panose="020F0502020204030204" pitchFamily="34" charset="0"/>
              </a:rPr>
              <a:t>.</a:t>
            </a:r>
          </a:p>
          <a:p>
            <a:pPr marL="971550" lvl="1" indent="-514350">
              <a:buFont typeface="+mj-lt"/>
              <a:buAutoNum type="romanLcPeriod"/>
            </a:pPr>
            <a:r>
              <a:rPr lang="en-US" altLang="zh-TW" sz="2000" kern="100" dirty="0">
                <a:latin typeface="Calibri" panose="020F0502020204030204" pitchFamily="34" charset="0"/>
              </a:rPr>
              <a:t>Optional , no need for clean signal : the zero-crossing rate of </a:t>
            </a:r>
            <a:r>
              <a:rPr lang="en-US" altLang="zh-TW" sz="2000" b="0" i="0" u="none" strike="noStrike" kern="100" baseline="0" dirty="0" err="1">
                <a:latin typeface="Calibri" panose="020F0502020204030204" pitchFamily="34" charset="0"/>
              </a:rPr>
              <a:t>F_end</a:t>
            </a:r>
            <a:r>
              <a:rPr lang="en-US" altLang="zh-TW" sz="2000" kern="100" dirty="0">
                <a:latin typeface="Calibri" panose="020F0502020204030204" pitchFamily="34" charset="0"/>
              </a:rPr>
              <a:t> </a:t>
            </a:r>
            <a:r>
              <a:rPr lang="en-US" altLang="zh-TW" sz="2000" kern="100" dirty="0">
                <a:latin typeface="Calibri" panose="020F0502020204030204" pitchFamily="34" charset="0"/>
                <a:sym typeface="Symbol" panose="05050102010706020507" pitchFamily="18" charset="2"/>
              </a:rPr>
              <a:t> 2</a:t>
            </a:r>
            <a:r>
              <a:rPr lang="en-US" sz="2000" kern="100" dirty="0">
                <a:latin typeface="Calibri" panose="020F0502020204030204" pitchFamily="34" charset="0"/>
              </a:rPr>
              <a:t> )</a:t>
            </a:r>
            <a:r>
              <a:rPr lang="en-US" altLang="zh-TW" sz="2000" kern="100" dirty="0">
                <a:latin typeface="Calibri" panose="020F0502020204030204" pitchFamily="34" charset="0"/>
              </a:rPr>
              <a:t> </a:t>
            </a:r>
          </a:p>
          <a:p>
            <a:pPr marL="971550" lvl="1" indent="-514350">
              <a:buFont typeface="+mj-lt"/>
              <a:buAutoNum type="romanLcPeriod"/>
            </a:pPr>
            <a:r>
              <a:rPr lang="en-US" altLang="zh-TW" sz="2000" b="0" i="0" u="none" strike="noStrike" kern="100" baseline="0" dirty="0">
                <a:latin typeface="Calibri" panose="020F0502020204030204" pitchFamily="34" charset="0"/>
              </a:rPr>
              <a:t>the energy of that frame </a:t>
            </a:r>
            <a:r>
              <a:rPr lang="en-US" altLang="zh-TW" sz="2000" kern="100" dirty="0">
                <a:latin typeface="Calibri" panose="020F0502020204030204" pitchFamily="34" charset="0"/>
                <a:sym typeface="Symbol" panose="05050102010706020507" pitchFamily="18" charset="2"/>
              </a:rPr>
              <a:t> 2</a:t>
            </a:r>
            <a:r>
              <a:rPr lang="en-US" altLang="zh-TW" sz="2000" b="0" i="0" u="none" strike="noStrike" kern="100" baseline="0" dirty="0">
                <a:latin typeface="Calibri" panose="020F0502020204030204" pitchFamily="34" charset="0"/>
              </a:rPr>
              <a:t>.</a:t>
            </a:r>
          </a:p>
          <a:p>
            <a:pPr marL="971550" lvl="1" indent="-514350">
              <a:buFont typeface="+mj-lt"/>
              <a:buAutoNum type="romanLcPeriod"/>
            </a:pPr>
            <a:r>
              <a:rPr lang="en-US" altLang="zh-TW" sz="2000" b="0" i="0" u="none" strike="noStrike" kern="100" baseline="0" dirty="0">
                <a:latin typeface="Calibri" panose="020F0502020204030204" pitchFamily="34" charset="0"/>
              </a:rPr>
              <a:t>Satisfy the above rules (</a:t>
            </a:r>
            <a:r>
              <a:rPr lang="en-US" altLang="zh-TW" sz="2000" b="0" i="0" u="none" strike="noStrike" kern="100" baseline="0" dirty="0" err="1">
                <a:latin typeface="Calibri" panose="020F0502020204030204" pitchFamily="34" charset="0"/>
              </a:rPr>
              <a:t>i</a:t>
            </a:r>
            <a:r>
              <a:rPr lang="en-US" altLang="zh-TW" sz="2000" b="0" i="0" u="none" strike="noStrike" kern="100" baseline="0" dirty="0">
                <a:latin typeface="Calibri" panose="020F0502020204030204" pitchFamily="34" charset="0"/>
              </a:rPr>
              <a:t>)--optional and (ii) for </a:t>
            </a:r>
            <a:r>
              <a:rPr lang="en-US" altLang="zh-TW" sz="2000" b="0" i="0" u="none" strike="noStrike" kern="100" baseline="0" dirty="0">
                <a:latin typeface="Calibri" panose="020F0502020204030204" pitchFamily="34" charset="0"/>
                <a:sym typeface="Symbol" panose="05050102010706020507" pitchFamily="18" charset="2"/>
              </a:rPr>
              <a:t>2 </a:t>
            </a:r>
            <a:r>
              <a:rPr lang="en-US" altLang="zh-TW" sz="2000" b="0" i="0" u="none" strike="noStrike" kern="100" baseline="0" dirty="0">
                <a:latin typeface="Calibri" panose="020F0502020204030204" pitchFamily="34" charset="0"/>
              </a:rPr>
              <a:t>successive frames.</a:t>
            </a:r>
          </a:p>
          <a:p>
            <a:pPr marL="571500" indent="-514350">
              <a:buFont typeface="+mj-lt"/>
              <a:buAutoNum type="romanLcPeriod"/>
            </a:pPr>
            <a:endParaRPr lang="en-US" altLang="zh-TW" sz="2000" b="0" i="0" u="none" strike="noStrike" kern="100" baseline="0" dirty="0">
              <a:latin typeface="Calibri" panose="020F0502020204030204" pitchFamily="34" charset="0"/>
            </a:endParaRPr>
          </a:p>
          <a:p>
            <a:pPr marL="0" indent="0">
              <a:buNone/>
            </a:pPr>
            <a:r>
              <a:rPr lang="en-US" sz="2000" kern="100" dirty="0">
                <a:latin typeface="Calibri" panose="020F0502020204030204" pitchFamily="34" charset="0"/>
              </a:rPr>
              <a:t>Typical threshold values : </a:t>
            </a:r>
            <a:r>
              <a:rPr lang="en-US" altLang="zh-TW" sz="2000" kern="100" dirty="0">
                <a:latin typeface="Calibri" panose="020F0502020204030204" pitchFamily="34" charset="0"/>
                <a:sym typeface="Symbol" panose="05050102010706020507" pitchFamily="18" charset="2"/>
              </a:rPr>
              <a:t>1=50; 2=50, 1=10; 2=10; </a:t>
            </a:r>
            <a:r>
              <a:rPr lang="en-US" altLang="zh-TW" sz="2000" b="0" i="0" u="none" strike="noStrike" kern="100" baseline="0" dirty="0">
                <a:latin typeface="Calibri" panose="020F0502020204030204" pitchFamily="34" charset="0"/>
                <a:sym typeface="Symbol" panose="05050102010706020507" pitchFamily="18" charset="2"/>
              </a:rPr>
              <a:t>1=3; 2=5.</a:t>
            </a:r>
          </a:p>
          <a:p>
            <a:pPr marL="0" indent="0">
              <a:buNone/>
            </a:pPr>
            <a:r>
              <a:rPr lang="en-US" sz="2000" dirty="0">
                <a:solidFill>
                  <a:srgbClr val="FF0000"/>
                </a:solidFill>
              </a:rPr>
              <a:t>The actual values of these thresholds depend on the actual noise level and condition of the recording. (They should be found by trial-and-error)</a:t>
            </a:r>
            <a:endParaRPr lang="en-US" altLang="zh-TW" sz="2000" dirty="0">
              <a:solidFill>
                <a:srgbClr val="FF0000"/>
              </a:solidFill>
              <a:ea typeface="新細明體" pitchFamily="18" charset="-120"/>
            </a:endParaRPr>
          </a:p>
          <a:p>
            <a:pPr marL="0" indent="0">
              <a:buNone/>
            </a:pPr>
            <a:r>
              <a:rPr lang="en-US" altLang="zh-TW" sz="2000" kern="100" dirty="0">
                <a:latin typeface="Calibri" panose="020F0502020204030204" pitchFamily="34" charset="0"/>
                <a:sym typeface="Symbol" panose="05050102010706020507" pitchFamily="18" charset="2"/>
              </a:rPr>
              <a:t>  </a:t>
            </a:r>
            <a:endParaRPr lang="en-US" sz="2000" kern="100" dirty="0">
              <a:latin typeface="Calibri" panose="020F0502020204030204" pitchFamily="34" charset="0"/>
            </a:endParaRPr>
          </a:p>
        </p:txBody>
      </p:sp>
      <p:sp>
        <p:nvSpPr>
          <p:cNvPr id="4" name="Footer Placeholder 3">
            <a:extLst>
              <a:ext uri="{FF2B5EF4-FFF2-40B4-BE49-F238E27FC236}">
                <a16:creationId xmlns:a16="http://schemas.microsoft.com/office/drawing/2014/main" id="{85A1A658-CD1D-ACBE-81E3-87BCEA339136}"/>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CA79F37-0D36-A1A9-B78B-00E9798DD3B7}"/>
              </a:ext>
            </a:extLst>
          </p:cNvPr>
          <p:cNvSpPr>
            <a:spLocks noGrp="1"/>
          </p:cNvSpPr>
          <p:nvPr>
            <p:ph type="sldNum" sz="quarter" idx="12"/>
          </p:nvPr>
        </p:nvSpPr>
        <p:spPr/>
        <p:txBody>
          <a:bodyPr/>
          <a:lstStyle/>
          <a:p>
            <a:fld id="{C00EF027-BAE4-4B2B-B4D5-2754FF5E55FD}" type="slidenum">
              <a:rPr lang="en-US" altLang="en-US" smtClean="0"/>
              <a:pPr/>
              <a:t>157</a:t>
            </a:fld>
            <a:endParaRPr lang="en-US" altLang="en-US"/>
          </a:p>
        </p:txBody>
      </p:sp>
    </p:spTree>
    <p:extLst>
      <p:ext uri="{BB962C8B-B14F-4D97-AF65-F5344CB8AC3E}">
        <p14:creationId xmlns:p14="http://schemas.microsoft.com/office/powerpoint/2010/main" val="39283912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95141" y="304800"/>
            <a:ext cx="8912543" cy="1143000"/>
          </a:xfrm>
        </p:spPr>
        <p:txBody>
          <a:bodyPr/>
          <a:lstStyle/>
          <a:p>
            <a:pPr eaLnBrk="1" hangingPunct="1"/>
            <a:r>
              <a:rPr lang="en-US" altLang="zh-TW">
                <a:ea typeface="新細明體" pitchFamily="18" charset="-120"/>
              </a:rPr>
              <a:t>Energy plot</a:t>
            </a:r>
          </a:p>
        </p:txBody>
      </p:sp>
      <p:pic>
        <p:nvPicPr>
          <p:cNvPr id="1126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60936" y="1729848"/>
            <a:ext cx="5180952" cy="4266667"/>
          </a:xfrm>
        </p:spPr>
      </p:pic>
      <p:sp>
        <p:nvSpPr>
          <p:cNvPr id="2" name="Footer Placeholder 1">
            <a:extLst>
              <a:ext uri="{FF2B5EF4-FFF2-40B4-BE49-F238E27FC236}">
                <a16:creationId xmlns:a16="http://schemas.microsoft.com/office/drawing/2014/main" id="{C0CD21B7-801C-4761-AD89-A3D2696DDAAD}"/>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9897D30F-340E-4D32-9FC5-D202C3E1A2F8}"/>
              </a:ext>
            </a:extLst>
          </p:cNvPr>
          <p:cNvSpPr>
            <a:spLocks noGrp="1"/>
          </p:cNvSpPr>
          <p:nvPr>
            <p:ph type="sldNum" sz="quarter" idx="12"/>
          </p:nvPr>
        </p:nvSpPr>
        <p:spPr/>
        <p:txBody>
          <a:bodyPr/>
          <a:lstStyle/>
          <a:p>
            <a:fld id="{C00EF027-BAE4-4B2B-B4D5-2754FF5E55FD}" type="slidenum">
              <a:rPr lang="en-US" altLang="en-US" smtClean="0"/>
              <a:pPr/>
              <a:t>158</a:t>
            </a:fld>
            <a:endParaRPr lang="en-US" alt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24269E-BBC7-6E44-BDFE-BE408DE7733C}"/>
              </a:ext>
            </a:extLst>
          </p:cNvPr>
          <p:cNvSpPr>
            <a:spLocks noGrp="1"/>
          </p:cNvSpPr>
          <p:nvPr>
            <p:ph type="title"/>
          </p:nvPr>
        </p:nvSpPr>
        <p:spPr/>
        <p:txBody>
          <a:bodyPr/>
          <a:lstStyle/>
          <a:p>
            <a:r>
              <a:rPr lang="en-US" dirty="0"/>
              <a:t>Question and answer</a:t>
            </a:r>
          </a:p>
        </p:txBody>
      </p:sp>
      <p:sp>
        <p:nvSpPr>
          <p:cNvPr id="9" name="Content Placeholder 8">
            <a:extLst>
              <a:ext uri="{FF2B5EF4-FFF2-40B4-BE49-F238E27FC236}">
                <a16:creationId xmlns:a16="http://schemas.microsoft.com/office/drawing/2014/main" id="{E8A680CB-38FD-106E-3607-42AF23ABBFEB}"/>
              </a:ext>
            </a:extLst>
          </p:cNvPr>
          <p:cNvSpPr>
            <a:spLocks noGrp="1"/>
          </p:cNvSpPr>
          <p:nvPr>
            <p:ph idx="1"/>
          </p:nvPr>
        </p:nvSpPr>
        <p:spPr>
          <a:xfrm>
            <a:off x="303212" y="944563"/>
            <a:ext cx="9104472" cy="5638799"/>
          </a:xfrm>
        </p:spPr>
        <p:txBody>
          <a:bodyPr>
            <a:normAutofit fontScale="77500" lnSpcReduction="20000"/>
          </a:bodyPr>
          <a:lstStyle/>
          <a:p>
            <a:pPr marL="0" marR="0"/>
            <a:r>
              <a:rPr lang="en-US" sz="1800" dirty="0">
                <a:effectLst/>
                <a:latin typeface="Times New Roman" panose="02020603050405020304" pitchFamily="18" charset="0"/>
                <a:ea typeface="Times New Roman" panose="02020603050405020304" pitchFamily="18" charset="0"/>
              </a:rPr>
              <a:t> </a:t>
            </a:r>
          </a:p>
          <a:p>
            <a:pPr marL="0" marR="0"/>
            <a:r>
              <a:rPr lang="en-US" sz="1800" dirty="0">
                <a:solidFill>
                  <a:srgbClr val="000000"/>
                </a:solidFill>
                <a:effectLst/>
                <a:latin typeface="Times New Roman" panose="02020603050405020304" pitchFamily="18" charset="0"/>
                <a:ea typeface="Times New Roman" panose="02020603050405020304" pitchFamily="18" charset="0"/>
              </a:rPr>
              <a:t>Question1: Is zero-crossing a time unit? How </a:t>
            </a:r>
            <a:r>
              <a:rPr lang="en-US" sz="1800" dirty="0" err="1">
                <a:solidFill>
                  <a:srgbClr val="000000"/>
                </a:solidFill>
                <a:effectLst/>
                <a:latin typeface="Times New Roman" panose="02020603050405020304" pitchFamily="18" charset="0"/>
                <a:ea typeface="Times New Roman" panose="02020603050405020304" pitchFamily="18" charset="0"/>
              </a:rPr>
              <a:t>zero_crossing</a:t>
            </a:r>
            <a:r>
              <a:rPr lang="en-US" sz="1800" dirty="0">
                <a:solidFill>
                  <a:srgbClr val="000000"/>
                </a:solidFill>
                <a:effectLst/>
                <a:latin typeface="Times New Roman" panose="02020603050405020304" pitchFamily="18" charset="0"/>
                <a:ea typeface="Times New Roman" panose="02020603050405020304" pitchFamily="18" charset="0"/>
              </a:rPr>
              <a:t> is measured?</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Answer1: No, zero crossing is the counting of the signal crossing zero inside a frame, not in terms of  seconds. Usually, we count the number of times that the signal changing from +</a:t>
            </a:r>
            <a:r>
              <a:rPr lang="en-US" sz="1800" dirty="0" err="1">
                <a:solidFill>
                  <a:srgbClr val="000000"/>
                </a:solidFill>
                <a:effectLst/>
                <a:latin typeface="Times New Roman" panose="02020603050405020304" pitchFamily="18" charset="0"/>
                <a:ea typeface="Times New Roman" panose="02020603050405020304" pitchFamily="18" charset="0"/>
              </a:rPr>
              <a:t>ve</a:t>
            </a:r>
            <a:r>
              <a:rPr lang="en-US" sz="1800" dirty="0">
                <a:solidFill>
                  <a:srgbClr val="000000"/>
                </a:solidFill>
                <a:effectLst/>
                <a:latin typeface="Times New Roman" panose="02020603050405020304" pitchFamily="18" charset="0"/>
                <a:ea typeface="Times New Roman" panose="02020603050405020304" pitchFamily="18" charset="0"/>
              </a:rPr>
              <a:t> to -</a:t>
            </a:r>
            <a:r>
              <a:rPr lang="en-US" sz="1800" dirty="0" err="1">
                <a:solidFill>
                  <a:srgbClr val="000000"/>
                </a:solidFill>
                <a:effectLst/>
                <a:latin typeface="Times New Roman" panose="02020603050405020304" pitchFamily="18" charset="0"/>
                <a:ea typeface="Times New Roman" panose="02020603050405020304" pitchFamily="18" charset="0"/>
              </a:rPr>
              <a:t>ve</a:t>
            </a:r>
            <a:r>
              <a:rPr lang="en-US" sz="1800" dirty="0">
                <a:solidFill>
                  <a:srgbClr val="000000"/>
                </a:solidFill>
                <a:effectLst/>
                <a:latin typeface="Times New Roman" panose="02020603050405020304" pitchFamily="18" charset="0"/>
                <a:ea typeface="Times New Roman" panose="02020603050405020304" pitchFamily="18" charset="0"/>
              </a:rPr>
              <a:t> , or -</a:t>
            </a:r>
            <a:r>
              <a:rPr lang="en-US" sz="1800" dirty="0" err="1">
                <a:solidFill>
                  <a:srgbClr val="000000"/>
                </a:solidFill>
                <a:effectLst/>
                <a:latin typeface="Times New Roman" panose="02020603050405020304" pitchFamily="18" charset="0"/>
                <a:ea typeface="Times New Roman" panose="02020603050405020304" pitchFamily="18" charset="0"/>
              </a:rPr>
              <a:t>ve</a:t>
            </a:r>
            <a:r>
              <a:rPr lang="en-US" sz="1800" dirty="0">
                <a:solidFill>
                  <a:srgbClr val="000000"/>
                </a:solidFill>
                <a:effectLst/>
                <a:latin typeface="Times New Roman" panose="02020603050405020304" pitchFamily="18" charset="0"/>
                <a:ea typeface="Times New Roman" panose="02020603050405020304" pitchFamily="18" charset="0"/>
              </a:rPr>
              <a:t> to +</a:t>
            </a:r>
            <a:r>
              <a:rPr lang="en-US" sz="1800" dirty="0" err="1">
                <a:solidFill>
                  <a:srgbClr val="000000"/>
                </a:solidFill>
                <a:effectLst/>
                <a:latin typeface="Times New Roman" panose="02020603050405020304" pitchFamily="18" charset="0"/>
                <a:ea typeface="Times New Roman" panose="02020603050405020304" pitchFamily="18" charset="0"/>
              </a:rPr>
              <a:t>ve</a:t>
            </a:r>
            <a:r>
              <a:rPr lang="en-US" sz="1800" dirty="0">
                <a:solidFill>
                  <a:srgbClr val="000000"/>
                </a:solidFill>
                <a:effectLst/>
                <a:latin typeface="Times New Roman" panose="02020603050405020304" pitchFamily="18" charset="0"/>
                <a:ea typeface="Times New Roman" panose="02020603050405020304" pitchFamily="18" charset="0"/>
              </a:rPr>
              <a:t>, so, at those times, the signal must have been passing the zero level. Hence it is called zero crossing</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a:r>
              <a:rPr lang="en-US" sz="1800" dirty="0">
                <a:solidFill>
                  <a:srgbClr val="000000"/>
                </a:solidFill>
                <a:effectLst/>
                <a:latin typeface="Times New Roman" panose="02020603050405020304" pitchFamily="18" charset="0"/>
                <a:ea typeface="Times New Roman" panose="02020603050405020304" pitchFamily="18" charset="0"/>
              </a:rPr>
              <a:t>Question2 :</a:t>
            </a:r>
            <a:r>
              <a:rPr lang="en-US" sz="1800" dirty="0">
                <a:solidFill>
                  <a:srgbClr val="000000"/>
                </a:solidFill>
                <a:latin typeface="Times New Roman" panose="02020603050405020304" pitchFamily="18" charset="0"/>
                <a:ea typeface="Times New Roman" panose="02020603050405020304" pitchFamily="18" charset="0"/>
              </a:rPr>
              <a:t>How to find </a:t>
            </a:r>
            <a:r>
              <a:rPr lang="en-US" sz="1800" dirty="0">
                <a:solidFill>
                  <a:srgbClr val="000000"/>
                </a:solidFill>
                <a:effectLst/>
                <a:latin typeface="Times New Roman" panose="02020603050405020304" pitchFamily="18" charset="0"/>
                <a:ea typeface="Times New Roman" panose="02020603050405020304" pitchFamily="18" charset="0"/>
              </a:rPr>
              <a:t>energy 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of a signal </a:t>
            </a:r>
            <a:r>
              <a:rPr lang="en-US" sz="1800" dirty="0">
                <a:solidFill>
                  <a:srgbClr val="000000"/>
                </a:solidFill>
                <a:latin typeface="Times New Roman" panose="02020603050405020304" pitchFamily="18" charset="0"/>
                <a:ea typeface="Times New Roman" panose="02020603050405020304" pitchFamily="18" charset="0"/>
              </a:rPr>
              <a:t>? </a:t>
            </a:r>
          </a:p>
          <a:p>
            <a:pPr marL="0"/>
            <a:r>
              <a:rPr lang="en-US" sz="1800" dirty="0">
                <a:solidFill>
                  <a:srgbClr val="000000"/>
                </a:solidFill>
                <a:latin typeface="Times New Roman" panose="02020603050405020304" pitchFamily="18" charset="0"/>
                <a:ea typeface="Times New Roman" panose="02020603050405020304" pitchFamily="18" charset="0"/>
              </a:rPr>
              <a:t>Answer2: it is half of the sum of the squares of the sample points. I.e.</a:t>
            </a:r>
            <a:r>
              <a:rPr lang="en-US" altLang="zh-TW" sz="1800" b="0" i="0" u="none" strike="noStrike" kern="100" baseline="0" dirty="0">
                <a:latin typeface="Calibri" panose="020F0502020204030204" pitchFamily="34" charset="0"/>
              </a:rPr>
              <a:t> E</a:t>
            </a:r>
            <a:r>
              <a:rPr lang="en-US" altLang="zh-TW" sz="1800" kern="100" dirty="0">
                <a:latin typeface="Calibri" panose="020F0502020204030204" pitchFamily="34" charset="0"/>
                <a:sym typeface="Symbol" panose="05050102010706020507" pitchFamily="18" charset="2"/>
              </a:rPr>
              <a:t>=0.5*</a:t>
            </a:r>
            <a:r>
              <a:rPr lang="en-US" altLang="zh-TW" sz="1800" b="0" i="0" u="none" strike="noStrike" kern="100" baseline="0" dirty="0">
                <a:latin typeface="Calibri" panose="020F0502020204030204" pitchFamily="34" charset="0"/>
              </a:rPr>
              <a:t> [s</a:t>
            </a:r>
            <a:r>
              <a:rPr lang="en-US" altLang="zh-TW" sz="1800" b="0" i="0" u="none" strike="noStrike" kern="100" baseline="-25000" dirty="0">
                <a:latin typeface="Calibri" panose="020F0502020204030204" pitchFamily="34" charset="0"/>
              </a:rPr>
              <a:t>0</a:t>
            </a:r>
            <a:r>
              <a:rPr lang="en-US" altLang="zh-TW" sz="1800" b="0" i="0" u="none" strike="noStrike" kern="100" baseline="0" dirty="0">
                <a:latin typeface="Calibri" panose="020F0502020204030204" pitchFamily="34" charset="0"/>
              </a:rPr>
              <a:t>^2+s</a:t>
            </a:r>
            <a:r>
              <a:rPr lang="en-US" altLang="zh-TW" sz="1800" b="0" i="0" u="none" strike="noStrike" kern="100" baseline="-25000" dirty="0">
                <a:latin typeface="Calibri" panose="020F0502020204030204" pitchFamily="34" charset="0"/>
              </a:rPr>
              <a:t>1</a:t>
            </a:r>
            <a:r>
              <a:rPr lang="en-US" altLang="zh-TW" sz="1800" b="0" i="0" u="none" strike="noStrike" kern="100" baseline="0" dirty="0">
                <a:latin typeface="Calibri" panose="020F0502020204030204" pitchFamily="34" charset="0"/>
              </a:rPr>
              <a:t>^2+,…,+s</a:t>
            </a:r>
            <a:r>
              <a:rPr lang="en-US" altLang="zh-TW" sz="1800" b="0" i="0" u="none" strike="noStrike" kern="100" baseline="-25000" dirty="0">
                <a:latin typeface="Calibri" panose="020F0502020204030204" pitchFamily="34" charset="0"/>
              </a:rPr>
              <a:t>n-1</a:t>
            </a:r>
            <a:r>
              <a:rPr lang="en-US" altLang="zh-TW" sz="1800" b="0" i="0" u="none" strike="noStrike" kern="100" baseline="0" dirty="0">
                <a:latin typeface="Calibri" panose="020F0502020204030204" pitchFamily="34" charset="0"/>
              </a:rPr>
              <a:t>^2] is a common choice </a:t>
            </a:r>
            <a:r>
              <a:rPr lang="en-US" sz="1800" dirty="0"/>
              <a:t>E.g. If E=K*s(t)^2. set K=1/2, E=(1/2)*s(t)^2. In fact, you may choose a suitable value for K,  However, K= 1/2 is convenient constant, because after differentiation , the result will be one unit. I.e. </a:t>
            </a:r>
            <a:r>
              <a:rPr lang="en-US" sz="1800" dirty="0" err="1"/>
              <a:t>dE</a:t>
            </a:r>
            <a:r>
              <a:rPr lang="en-US" sz="1800" dirty="0"/>
              <a:t>/dt=s(t). You may adjust the threshold value for energy calculation after choosing K.</a:t>
            </a:r>
            <a:endParaRPr lang="en-US" altLang="zh-TW" sz="1800" b="0" i="0" u="none" strike="noStrike" kern="100" baseline="0" dirty="0">
              <a:latin typeface="Calibri" panose="020F0502020204030204" pitchFamily="34" charset="0"/>
            </a:endParaRPr>
          </a:p>
          <a:p>
            <a:pPr marL="0"/>
            <a:r>
              <a:rPr lang="en-US" sz="1800" dirty="0">
                <a:solidFill>
                  <a:srgbClr val="000000"/>
                </a:solidFill>
                <a:latin typeface="Times New Roman" panose="02020603050405020304" pitchFamily="18" charset="0"/>
                <a:ea typeface="Times New Roman" panose="02020603050405020304" pitchFamily="18" charset="0"/>
              </a:rPr>
              <a:t>//////////////////////////////////////////////////////////////////////////////////////////////////</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Question3: How to find the starting point of an audio  signal?</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Answer3: set the time frame length say 20 </a:t>
            </a:r>
            <a:r>
              <a:rPr lang="en-US" sz="1800" dirty="0" err="1">
                <a:solidFill>
                  <a:srgbClr val="000000"/>
                </a:solidFill>
                <a:effectLst/>
                <a:latin typeface="Times New Roman" panose="02020603050405020304" pitchFamily="18" charset="0"/>
                <a:ea typeface="Times New Roman" panose="02020603050405020304" pitchFamily="18" charset="0"/>
              </a:rPr>
              <a:t>ms</a:t>
            </a:r>
            <a:r>
              <a:rPr lang="en-US" sz="1800" dirty="0">
                <a:solidFill>
                  <a:srgbClr val="000000"/>
                </a:solidFill>
                <a:effectLst/>
                <a:latin typeface="Times New Roman" panose="02020603050405020304" pitchFamily="18" charset="0"/>
                <a:ea typeface="Times New Roman" panose="02020603050405020304" pitchFamily="18" charset="0"/>
              </a:rPr>
              <a:t>, and non-overlapping =10 </a:t>
            </a:r>
            <a:r>
              <a:rPr lang="en-US" sz="1800" dirty="0" err="1">
                <a:solidFill>
                  <a:srgbClr val="000000"/>
                </a:solidFill>
                <a:effectLst/>
                <a:latin typeface="Times New Roman" panose="02020603050405020304" pitchFamily="18" charset="0"/>
                <a:ea typeface="Times New Roman" panose="02020603050405020304" pitchFamily="18" charset="0"/>
              </a:rPr>
              <a:t>ms.</a:t>
            </a:r>
            <a:r>
              <a:rPr lang="en-US" sz="1800" dirty="0">
                <a:solidFill>
                  <a:srgbClr val="000000"/>
                </a:solidFill>
                <a:effectLst/>
                <a:latin typeface="Times New Roman" panose="02020603050405020304" pitchFamily="18" charset="0"/>
                <a:ea typeface="Times New Roman" panose="02020603050405020304" pitchFamily="18" charset="0"/>
              </a:rPr>
              <a:t> So, we partition the signal into frames. We now search for the search point, starting form the first frame (</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=1) to the last frame.</a:t>
            </a:r>
          </a:p>
          <a:p>
            <a:pPr marL="0" marR="0"/>
            <a:r>
              <a:rPr lang="en-US" sz="1800" dirty="0">
                <a:solidFill>
                  <a:srgbClr val="000000"/>
                </a:solidFill>
                <a:effectLst/>
                <a:latin typeface="Times New Roman" panose="02020603050405020304" pitchFamily="18" charset="0"/>
                <a:ea typeface="Times New Roman" panose="02020603050405020304" pitchFamily="18" charset="0"/>
              </a:rPr>
              <a:t>Then , find in energy 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and zero crossing ZC(if) of frame </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If 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e_threshold</a:t>
            </a:r>
            <a:r>
              <a:rPr lang="en-US" sz="1800" dirty="0">
                <a:solidFill>
                  <a:srgbClr val="000000"/>
                </a:solidFill>
                <a:effectLst/>
                <a:latin typeface="Times New Roman" panose="02020603050405020304" pitchFamily="18" charset="0"/>
                <a:ea typeface="Times New Roman" panose="02020603050405020304" pitchFamily="18" charset="0"/>
              </a:rPr>
              <a:t> and ZC(</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)&gt; </a:t>
            </a:r>
            <a:r>
              <a:rPr lang="en-US" sz="1800" dirty="0" err="1">
                <a:solidFill>
                  <a:srgbClr val="000000"/>
                </a:solidFill>
                <a:effectLst/>
                <a:latin typeface="Times New Roman" panose="02020603050405020304" pitchFamily="18" charset="0"/>
                <a:ea typeface="Times New Roman" panose="02020603050405020304" pitchFamily="18" charset="0"/>
              </a:rPr>
              <a:t>zc_threshold</a:t>
            </a:r>
            <a:r>
              <a:rPr lang="en-US" sz="1800" dirty="0">
                <a:solidFill>
                  <a:srgbClr val="000000"/>
                </a:solidFill>
                <a:effectLst/>
                <a:latin typeface="Times New Roman" panose="02020603050405020304" pitchFamily="18" charset="0"/>
                <a:ea typeface="Times New Roman" panose="02020603050405020304" pitchFamily="18" charset="0"/>
              </a:rPr>
              <a:t> for 3 successive frames, it is the starting point. What it means is , e.g. </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=32, </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if (</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=32)&gt; </a:t>
            </a:r>
            <a:r>
              <a:rPr lang="en-US" sz="1800" dirty="0" err="1">
                <a:solidFill>
                  <a:srgbClr val="000000"/>
                </a:solidFill>
                <a:effectLst/>
                <a:latin typeface="Times New Roman" panose="02020603050405020304" pitchFamily="18" charset="0"/>
                <a:ea typeface="Times New Roman" panose="02020603050405020304" pitchFamily="18" charset="0"/>
              </a:rPr>
              <a:t>e_threshold</a:t>
            </a:r>
            <a:r>
              <a:rPr lang="en-US" sz="1800" dirty="0">
                <a:solidFill>
                  <a:srgbClr val="000000"/>
                </a:solidFill>
                <a:effectLst/>
                <a:latin typeface="Times New Roman" panose="02020603050405020304" pitchFamily="18" charset="0"/>
                <a:ea typeface="Times New Roman" panose="02020603050405020304" pitchFamily="18" charset="0"/>
              </a:rPr>
              <a:t>  and ZC(</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=32) &gt; </a:t>
            </a:r>
            <a:r>
              <a:rPr lang="en-US" sz="1800" dirty="0" err="1">
                <a:solidFill>
                  <a:srgbClr val="000000"/>
                </a:solidFill>
                <a:effectLst/>
                <a:latin typeface="Times New Roman" panose="02020603050405020304" pitchFamily="18" charset="0"/>
                <a:ea typeface="Times New Roman" panose="02020603050405020304" pitchFamily="18" charset="0"/>
              </a:rPr>
              <a:t>zc_threshold</a:t>
            </a:r>
            <a:r>
              <a:rPr lang="en-US" sz="1800" dirty="0">
                <a:solidFill>
                  <a:srgbClr val="000000"/>
                </a:solidFill>
                <a:effectLst/>
                <a:latin typeface="Times New Roman" panose="02020603050405020304" pitchFamily="18" charset="0"/>
                <a:ea typeface="Times New Roman" panose="02020603050405020304" pitchFamily="18" charset="0"/>
              </a:rPr>
              <a:t> ) and</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and (E(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=33)&gt; </a:t>
            </a:r>
            <a:r>
              <a:rPr lang="en-US" sz="1800" dirty="0" err="1">
                <a:solidFill>
                  <a:srgbClr val="000000"/>
                </a:solidFill>
                <a:effectLst/>
                <a:latin typeface="Times New Roman" panose="02020603050405020304" pitchFamily="18" charset="0"/>
                <a:ea typeface="Times New Roman" panose="02020603050405020304" pitchFamily="18" charset="0"/>
              </a:rPr>
              <a:t>e_threshold</a:t>
            </a:r>
            <a:r>
              <a:rPr lang="en-US" sz="1800" dirty="0">
                <a:solidFill>
                  <a:srgbClr val="000000"/>
                </a:solidFill>
                <a:effectLst/>
                <a:latin typeface="Times New Roman" panose="02020603050405020304" pitchFamily="18" charset="0"/>
                <a:ea typeface="Times New Roman" panose="02020603050405020304" pitchFamily="18" charset="0"/>
              </a:rPr>
              <a:t>  and ZC(</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=33) &gt; </a:t>
            </a:r>
            <a:r>
              <a:rPr lang="en-US" sz="1800" dirty="0" err="1">
                <a:solidFill>
                  <a:srgbClr val="000000"/>
                </a:solidFill>
                <a:effectLst/>
                <a:latin typeface="Times New Roman" panose="02020603050405020304" pitchFamily="18" charset="0"/>
                <a:ea typeface="Times New Roman" panose="02020603050405020304" pitchFamily="18" charset="0"/>
              </a:rPr>
              <a:t>zc_threshold</a:t>
            </a:r>
            <a:r>
              <a:rPr lang="en-US" sz="1800" dirty="0">
                <a:solidFill>
                  <a:srgbClr val="000000"/>
                </a:solidFill>
                <a:effectLst/>
                <a:latin typeface="Times New Roman" panose="02020603050405020304" pitchFamily="18" charset="0"/>
                <a:ea typeface="Times New Roman" panose="02020603050405020304" pitchFamily="18" charset="0"/>
              </a:rPr>
              <a:t>) and</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and (E(</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=34)&gt; </a:t>
            </a:r>
            <a:r>
              <a:rPr lang="en-US" sz="1800" dirty="0" err="1">
                <a:solidFill>
                  <a:srgbClr val="000000"/>
                </a:solidFill>
                <a:effectLst/>
                <a:latin typeface="Times New Roman" panose="02020603050405020304" pitchFamily="18" charset="0"/>
                <a:ea typeface="Times New Roman" panose="02020603050405020304" pitchFamily="18" charset="0"/>
              </a:rPr>
              <a:t>e_threshold</a:t>
            </a:r>
            <a:r>
              <a:rPr lang="en-US" sz="1800" dirty="0">
                <a:solidFill>
                  <a:srgbClr val="000000"/>
                </a:solidFill>
                <a:effectLst/>
                <a:latin typeface="Times New Roman" panose="02020603050405020304" pitchFamily="18" charset="0"/>
                <a:ea typeface="Times New Roman" panose="02020603050405020304" pitchFamily="18" charset="0"/>
              </a:rPr>
              <a:t>  and ZC(</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=34) &gt; </a:t>
            </a:r>
            <a:r>
              <a:rPr lang="en-US" sz="1800" dirty="0" err="1">
                <a:solidFill>
                  <a:srgbClr val="000000"/>
                </a:solidFill>
                <a:effectLst/>
                <a:latin typeface="Times New Roman" panose="02020603050405020304" pitchFamily="18" charset="0"/>
                <a:ea typeface="Times New Roman" panose="02020603050405020304" pitchFamily="18" charset="0"/>
              </a:rPr>
              <a:t>zc_threshold</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 then it is the starting point.</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After the starting point is found,  you now have to search for the ending point.</a:t>
            </a:r>
          </a:p>
          <a:p>
            <a:pPr marL="0" marR="0"/>
            <a:r>
              <a:rPr lang="en-US" sz="1800" dirty="0">
                <a:solidFill>
                  <a:srgbClr val="000000"/>
                </a:solidFill>
                <a:latin typeface="Times New Roman" panose="02020603050405020304" pitchFamily="18" charset="0"/>
                <a:ea typeface="Times New Roman" panose="02020603050405020304" pitchFamily="18" charset="0"/>
              </a:rPr>
              <a:t>////////////////////////////////////////</a:t>
            </a:r>
          </a:p>
          <a:p>
            <a:pPr marL="0" marR="0"/>
            <a:r>
              <a:rPr lang="en-US" sz="1800" dirty="0">
                <a:solidFill>
                  <a:srgbClr val="000000"/>
                </a:solidFill>
                <a:effectLst/>
                <a:latin typeface="Times New Roman" panose="02020603050405020304" pitchFamily="18" charset="0"/>
                <a:ea typeface="Times New Roman" panose="02020603050405020304" pitchFamily="18" charset="0"/>
              </a:rPr>
              <a:t>Question4, is the starting point in terms of time or frame?</a:t>
            </a:r>
            <a:endParaRPr lang="en-US" sz="1800" dirty="0">
              <a:solidFill>
                <a:srgbClr val="000000"/>
              </a:solidFill>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Times New Roman" panose="02020603050405020304" pitchFamily="18" charset="0"/>
                <a:ea typeface="Times New Roman" panose="02020603050405020304" pitchFamily="18" charset="0"/>
              </a:rPr>
              <a:t>Answer4: In the above example </a:t>
            </a:r>
            <a:r>
              <a:rPr lang="en-US" sz="1800" dirty="0">
                <a:solidFill>
                  <a:srgbClr val="000000"/>
                </a:solidFill>
                <a:latin typeface="Times New Roman" panose="02020603050405020304" pitchFamily="18" charset="0"/>
                <a:ea typeface="Times New Roman" panose="02020603050405020304" pitchFamily="18" charset="0"/>
              </a:rPr>
              <a:t>, the starting frame is 32 if the rules are satisfied. You may call the starting point the starting frame. But you may use the starting time (in seconds) of the starting frame as the starting point.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C1995BE2-592F-981C-05E9-F9F502AB30A8}"/>
              </a:ext>
            </a:extLst>
          </p:cNvPr>
          <p:cNvSpPr>
            <a:spLocks noGrp="1"/>
          </p:cNvSpPr>
          <p:nvPr>
            <p:ph type="ftr" sz="quarter" idx="11"/>
          </p:nvPr>
        </p:nvSpPr>
        <p:spPr/>
        <p:txBody>
          <a:bodyPr/>
          <a:lstStyle/>
          <a:p>
            <a:pPr>
              <a:defRPr/>
            </a:pPr>
            <a:r>
              <a:rPr lang="en-US" altLang="zh-CN"/>
              <a:t>Audio signal processing, v250428a</a:t>
            </a:r>
            <a:endParaRPr lang="en-US" altLang="zh-CN" dirty="0"/>
          </a:p>
        </p:txBody>
      </p:sp>
      <p:sp>
        <p:nvSpPr>
          <p:cNvPr id="6" name="Slide Number Placeholder 5">
            <a:extLst>
              <a:ext uri="{FF2B5EF4-FFF2-40B4-BE49-F238E27FC236}">
                <a16:creationId xmlns:a16="http://schemas.microsoft.com/office/drawing/2014/main" id="{1F5A1264-B7B9-9E0D-0D37-968566D29C19}"/>
              </a:ext>
            </a:extLst>
          </p:cNvPr>
          <p:cNvSpPr>
            <a:spLocks noGrp="1"/>
          </p:cNvSpPr>
          <p:nvPr>
            <p:ph type="sldNum" sz="quarter" idx="12"/>
          </p:nvPr>
        </p:nvSpPr>
        <p:spPr/>
        <p:txBody>
          <a:bodyPr/>
          <a:lstStyle/>
          <a:p>
            <a:fld id="{F655D5F6-FAFC-4BD8-A778-50BE8206BBEA}" type="slidenum">
              <a:rPr lang="en-US" altLang="en-US" smtClean="0"/>
              <a:pPr/>
              <a:t>159</a:t>
            </a:fld>
            <a:endParaRPr lang="en-US" altLang="en-US"/>
          </a:p>
        </p:txBody>
      </p:sp>
    </p:spTree>
    <p:extLst>
      <p:ext uri="{BB962C8B-B14F-4D97-AF65-F5344CB8AC3E}">
        <p14:creationId xmlns:p14="http://schemas.microsoft.com/office/powerpoint/2010/main" val="250142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solidFill>
                  <a:srgbClr val="FF0000"/>
                </a:solidFill>
                <a:ea typeface="新細明體" pitchFamily="18" charset="-120"/>
              </a:rPr>
              <a:t>Answer: </a:t>
            </a:r>
            <a:r>
              <a:rPr lang="en-US" dirty="0"/>
              <a:t>Exercise 1.2 </a:t>
            </a:r>
            <a:r>
              <a:rPr lang="en-US" dirty="0" err="1"/>
              <a:t>a,b</a:t>
            </a:r>
            <a:endParaRPr lang="en-US" dirty="0"/>
          </a:p>
        </p:txBody>
      </p:sp>
      <p:sp>
        <p:nvSpPr>
          <p:cNvPr id="3" name="Content Placeholder 2"/>
          <p:cNvSpPr>
            <a:spLocks noGrp="1"/>
          </p:cNvSpPr>
          <p:nvPr>
            <p:ph idx="1"/>
          </p:nvPr>
        </p:nvSpPr>
        <p:spPr/>
        <p:txBody>
          <a:bodyPr>
            <a:normAutofit fontScale="62500" lnSpcReduction="20000"/>
          </a:bodyPr>
          <a:lstStyle/>
          <a:p>
            <a:r>
              <a:rPr lang="en-US" dirty="0"/>
              <a:t>If the sampling rate of the analog-to-digital conversion system is 20KHz , how large is the frequency of the sound that that can be sampled? </a:t>
            </a:r>
          </a:p>
          <a:p>
            <a:r>
              <a:rPr lang="en-US" dirty="0">
                <a:solidFill>
                  <a:srgbClr val="FF0000"/>
                </a:solidFill>
              </a:rPr>
              <a:t>Answer: 20/2=10KH</a:t>
            </a:r>
          </a:p>
          <a:p>
            <a:r>
              <a:rPr lang="en-US" dirty="0"/>
              <a:t>1) 5KHz</a:t>
            </a:r>
          </a:p>
          <a:p>
            <a:r>
              <a:rPr lang="en-US" dirty="0">
                <a:solidFill>
                  <a:srgbClr val="FF0000"/>
                </a:solidFill>
              </a:rPr>
              <a:t>2) 10KHz (correct choice is 2)</a:t>
            </a:r>
          </a:p>
          <a:p>
            <a:r>
              <a:rPr lang="en-US" dirty="0"/>
              <a:t>3) 15KHz</a:t>
            </a:r>
          </a:p>
          <a:p>
            <a:r>
              <a:rPr lang="en-US" dirty="0"/>
              <a:t>4) 20KHz</a:t>
            </a:r>
          </a:p>
          <a:p>
            <a:endParaRPr lang="en-US" dirty="0"/>
          </a:p>
          <a:p>
            <a:r>
              <a:rPr lang="en-US" dirty="0"/>
              <a:t>If the sound is 20KHz, what is the minimum sampling rate of the analog-to-digital conversion system?</a:t>
            </a:r>
          </a:p>
          <a:p>
            <a:r>
              <a:rPr lang="en-US" dirty="0">
                <a:solidFill>
                  <a:srgbClr val="FF0000"/>
                </a:solidFill>
              </a:rPr>
              <a:t>Answer:  20x2=40KHz</a:t>
            </a:r>
          </a:p>
          <a:p>
            <a:r>
              <a:rPr lang="en-US" dirty="0"/>
              <a:t>1) 20KHz</a:t>
            </a:r>
          </a:p>
          <a:p>
            <a:r>
              <a:rPr lang="en-US" dirty="0"/>
              <a:t>2) 30KHz</a:t>
            </a:r>
          </a:p>
          <a:p>
            <a:r>
              <a:rPr lang="en-US" dirty="0">
                <a:solidFill>
                  <a:srgbClr val="FF0000"/>
                </a:solidFill>
              </a:rPr>
              <a:t>3) 40KHz (correct choice is 3)</a:t>
            </a:r>
          </a:p>
          <a:p>
            <a:r>
              <a:rPr lang="en-US" dirty="0"/>
              <a:t>4) 50KHz</a:t>
            </a:r>
          </a:p>
          <a:p>
            <a:endParaRPr lang="en-US" dirty="0"/>
          </a:p>
          <a:p>
            <a:endParaRPr lang="en-US" dirty="0"/>
          </a:p>
        </p:txBody>
      </p:sp>
      <p:sp>
        <p:nvSpPr>
          <p:cNvPr id="6" name="Footer Placeholder 5"/>
          <p:cNvSpPr>
            <a:spLocks noGrp="1"/>
          </p:cNvSpPr>
          <p:nvPr>
            <p:ph type="ftr" sz="quarter" idx="11"/>
          </p:nvPr>
        </p:nvSpPr>
        <p:spPr/>
        <p:txBody>
          <a:bodyPr/>
          <a:lstStyle/>
          <a:p>
            <a:pPr>
              <a:defRPr/>
            </a:pPr>
            <a:r>
              <a:rPr lang="it-IT" altLang="zh-CN"/>
              <a:t>Audio signal processing, v250428a</a:t>
            </a:r>
            <a:endParaRPr lang="en-US" altLang="zh-CN"/>
          </a:p>
        </p:txBody>
      </p:sp>
      <p:sp>
        <p:nvSpPr>
          <p:cNvPr id="7" name="Slide Number Placeholder 6"/>
          <p:cNvSpPr>
            <a:spLocks noGrp="1"/>
          </p:cNvSpPr>
          <p:nvPr>
            <p:ph type="sldNum" sz="quarter" idx="12"/>
          </p:nvPr>
        </p:nvSpPr>
        <p:spPr/>
        <p:txBody>
          <a:bodyPr/>
          <a:lstStyle/>
          <a:p>
            <a:fld id="{2AC9F64F-B0BD-4A99-A374-6A3F22D1E091}" type="slidenum">
              <a:rPr lang="en-US" altLang="en-US" smtClean="0"/>
              <a:pPr/>
              <a:t>16</a:t>
            </a:fld>
            <a:endParaRPr lang="en-US" altLang="en-US"/>
          </a:p>
        </p:txBody>
      </p:sp>
    </p:spTree>
    <p:extLst>
      <p:ext uri="{BB962C8B-B14F-4D97-AF65-F5344CB8AC3E}">
        <p14:creationId xmlns:p14="http://schemas.microsoft.com/office/powerpoint/2010/main" val="3233138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noFill/>
        </p:spPr>
        <p:txBody>
          <a:bodyPr lIns="92075" tIns="46038" rIns="92075" bIns="46038" anchor="ctr"/>
          <a:lstStyle/>
          <a:p>
            <a:pPr eaLnBrk="1" hangingPunct="1"/>
            <a:r>
              <a:rPr lang="en-US" altLang="zh-TW" sz="3200">
                <a:solidFill>
                  <a:schemeClr val="tx1"/>
                </a:solidFill>
                <a:ea typeface="新細明體" pitchFamily="18" charset="-120"/>
              </a:rPr>
              <a:t>Step2: Pre-emphasis -- high pass filtering</a:t>
            </a:r>
            <a:br>
              <a:rPr lang="en-US" altLang="zh-TW" sz="3200">
                <a:solidFill>
                  <a:schemeClr val="tx1"/>
                </a:solidFill>
                <a:ea typeface="新細明體" pitchFamily="18" charset="-120"/>
              </a:rPr>
            </a:br>
            <a:endParaRPr lang="en-US" altLang="zh-TW" sz="3200">
              <a:solidFill>
                <a:schemeClr val="tx1"/>
              </a:solidFill>
              <a:ea typeface="新細明體" pitchFamily="18" charset="-120"/>
            </a:endParaRPr>
          </a:p>
        </p:txBody>
      </p:sp>
      <p:sp>
        <p:nvSpPr>
          <p:cNvPr id="13317" name="Rectangle 3"/>
          <p:cNvSpPr>
            <a:spLocks noGrp="1" noChangeArrowheads="1"/>
          </p:cNvSpPr>
          <p:nvPr>
            <p:ph type="body" sz="half" idx="1"/>
          </p:nvPr>
        </p:nvSpPr>
        <p:spPr>
          <a:xfrm>
            <a:off x="531813" y="1600200"/>
            <a:ext cx="8723312" cy="4530725"/>
          </a:xfrm>
          <a:noFill/>
        </p:spPr>
        <p:txBody>
          <a:bodyPr lIns="92075" tIns="46038" rIns="92075" bIns="46038"/>
          <a:lstStyle/>
          <a:p>
            <a:pPr eaLnBrk="1" hangingPunct="1"/>
            <a:r>
              <a:rPr lang="en-US" altLang="zh-TW" sz="2400" dirty="0">
                <a:ea typeface="新細明體" pitchFamily="18" charset="-120"/>
              </a:rPr>
              <a:t>To reduce noise, average transmission conditions and to average signal spectrum.</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r>
              <a:rPr lang="en-US" altLang="zh-TW" sz="2400" dirty="0">
                <a:ea typeface="新細明體" pitchFamily="18" charset="-120"/>
              </a:rPr>
              <a:t>Tutorial: write a program segment to perform pre-emphasis to a speech frame stored in an array </a:t>
            </a:r>
            <a:r>
              <a:rPr lang="en-US" altLang="zh-TW" sz="2400" dirty="0" err="1">
                <a:ea typeface="新細明體" pitchFamily="18" charset="-120"/>
              </a:rPr>
              <a:t>int</a:t>
            </a:r>
            <a:r>
              <a:rPr lang="en-US" altLang="zh-TW" sz="2400" dirty="0">
                <a:ea typeface="新細明體" pitchFamily="18" charset="-120"/>
              </a:rPr>
              <a:t> s[1000]. </a:t>
            </a:r>
          </a:p>
        </p:txBody>
      </p:sp>
      <p:graphicFrame>
        <p:nvGraphicFramePr>
          <p:cNvPr id="13318" name="Object 2"/>
          <p:cNvGraphicFramePr>
            <a:graphicFrameLocks noGrp="1" noChangeAspect="1"/>
          </p:cNvGraphicFramePr>
          <p:nvPr>
            <p:ph sz="half" idx="2"/>
          </p:nvPr>
        </p:nvGraphicFramePr>
        <p:xfrm>
          <a:off x="1598613" y="2638425"/>
          <a:ext cx="4267200" cy="1639888"/>
        </p:xfrm>
        <a:graphic>
          <a:graphicData uri="http://schemas.openxmlformats.org/presentationml/2006/ole">
            <mc:AlternateContent xmlns:mc="http://schemas.openxmlformats.org/markup-compatibility/2006">
              <mc:Choice xmlns:v="urn:schemas-microsoft-com:vml" Requires="v">
                <p:oleObj name="Equation" r:id="rId2" imgW="2247840" imgH="863280" progId="Equation.3">
                  <p:embed/>
                </p:oleObj>
              </mc:Choice>
              <mc:Fallback>
                <p:oleObj name="Equation" r:id="rId2" imgW="2247840" imgH="863280" progId="Equation.3">
                  <p:embed/>
                  <p:pic>
                    <p:nvPicPr>
                      <p:cNvPr id="13318" name="Object 2"/>
                      <p:cNvPicPr>
                        <a:picLocks noChangeAspect="1" noChangeArrowheads="1"/>
                      </p:cNvPicPr>
                      <p:nvPr/>
                    </p:nvPicPr>
                    <p:blipFill>
                      <a:blip r:embed="rId3"/>
                      <a:srcRect/>
                      <a:stretch>
                        <a:fillRect/>
                      </a:stretch>
                    </p:blipFill>
                    <p:spPr bwMode="auto">
                      <a:xfrm>
                        <a:off x="1598613" y="2638425"/>
                        <a:ext cx="4267200" cy="163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7E6E6711-4AC9-4DC1-8DF6-CC2582D43F16}"/>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C890B2A9-F840-47BD-BA23-31611EDAF0AF}"/>
              </a:ext>
            </a:extLst>
          </p:cNvPr>
          <p:cNvSpPr>
            <a:spLocks noGrp="1"/>
          </p:cNvSpPr>
          <p:nvPr>
            <p:ph type="sldNum" sz="quarter" idx="12"/>
          </p:nvPr>
        </p:nvSpPr>
        <p:spPr/>
        <p:txBody>
          <a:bodyPr/>
          <a:lstStyle/>
          <a:p>
            <a:fld id="{F655D5F6-FAFC-4BD8-A778-50BE8206BBEA}" type="slidenum">
              <a:rPr lang="en-US" altLang="en-US" smtClean="0"/>
              <a:pPr/>
              <a:t>160</a:t>
            </a:fld>
            <a:endParaRPr lang="en-US"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noFill/>
        </p:spPr>
        <p:txBody>
          <a:bodyPr lIns="92075" tIns="46038" rIns="92075" bIns="46038" anchor="ctr"/>
          <a:lstStyle/>
          <a:p>
            <a:pPr eaLnBrk="1" hangingPunct="1"/>
            <a:r>
              <a:rPr lang="en-US" altLang="zh-TW" dirty="0" err="1">
                <a:ea typeface="新細明體" pitchFamily="18" charset="-120"/>
              </a:rPr>
              <a:t>Pre_emphasis</a:t>
            </a:r>
            <a:r>
              <a:rPr lang="en-US" altLang="zh-TW" dirty="0">
                <a:ea typeface="新細明體" pitchFamily="18" charset="-120"/>
              </a:rPr>
              <a:t> program segment</a:t>
            </a:r>
          </a:p>
        </p:txBody>
      </p:sp>
      <p:sp>
        <p:nvSpPr>
          <p:cNvPr id="14341"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dirty="0">
                <a:ea typeface="新細明體" pitchFamily="18" charset="-120"/>
              </a:rPr>
              <a:t>input=sig1, output=sig2</a:t>
            </a:r>
          </a:p>
          <a:p>
            <a:pPr eaLnBrk="1" hangingPunct="1"/>
            <a:r>
              <a:rPr lang="en-US" altLang="zh-TW" dirty="0">
                <a:ea typeface="新細明體" pitchFamily="18" charset="-120"/>
              </a:rPr>
              <a:t>void </a:t>
            </a:r>
            <a:r>
              <a:rPr lang="en-US" altLang="zh-TW" dirty="0" err="1">
                <a:ea typeface="新細明體" pitchFamily="18" charset="-120"/>
              </a:rPr>
              <a:t>pre_emphasize</a:t>
            </a:r>
            <a:r>
              <a:rPr lang="en-US" altLang="zh-TW" dirty="0">
                <a:ea typeface="新細明體" pitchFamily="18" charset="-120"/>
              </a:rPr>
              <a:t>(char far *sig1, float *sig2)</a:t>
            </a:r>
          </a:p>
          <a:p>
            <a:pPr eaLnBrk="1" hangingPunct="1"/>
            <a:r>
              <a:rPr lang="en-US" altLang="zh-TW" dirty="0">
                <a:ea typeface="新細明體" pitchFamily="18" charset="-120"/>
              </a:rPr>
              <a:t>{</a:t>
            </a:r>
          </a:p>
          <a:p>
            <a:pPr eaLnBrk="1" hangingPunct="1"/>
            <a:r>
              <a:rPr lang="en-US" altLang="zh-TW" dirty="0">
                <a:ea typeface="新細明體" pitchFamily="18" charset="-120"/>
              </a:rPr>
              <a:t>  </a:t>
            </a:r>
            <a:r>
              <a:rPr lang="en-US" altLang="zh-TW" dirty="0" err="1">
                <a:ea typeface="新細明體" pitchFamily="18" charset="-120"/>
              </a:rPr>
              <a:t>int</a:t>
            </a:r>
            <a:r>
              <a:rPr lang="en-US" altLang="zh-TW" dirty="0">
                <a:ea typeface="新細明體" pitchFamily="18" charset="-120"/>
              </a:rPr>
              <a:t> k;</a:t>
            </a:r>
          </a:p>
          <a:p>
            <a:pPr eaLnBrk="1" hangingPunct="1"/>
            <a:r>
              <a:rPr lang="en-US" altLang="zh-TW" dirty="0">
                <a:ea typeface="新細明體" pitchFamily="18" charset="-120"/>
              </a:rPr>
              <a:t>  sig2[0]=(float)sig1[0];</a:t>
            </a:r>
          </a:p>
          <a:p>
            <a:pPr eaLnBrk="1" hangingPunct="1"/>
            <a:r>
              <a:rPr lang="en-US" altLang="zh-TW" dirty="0">
                <a:ea typeface="新細明體" pitchFamily="18" charset="-120"/>
              </a:rPr>
              <a:t>  for (k=1;k&lt;</a:t>
            </a:r>
            <a:r>
              <a:rPr lang="en-US" altLang="zh-TW" dirty="0" err="1">
                <a:ea typeface="新細明體" pitchFamily="18" charset="-120"/>
              </a:rPr>
              <a:t>WINDOW;k</a:t>
            </a:r>
            <a:r>
              <a:rPr lang="en-US" altLang="zh-TW" dirty="0">
                <a:ea typeface="新細明體" pitchFamily="18" charset="-120"/>
              </a:rPr>
              <a:t>++)</a:t>
            </a:r>
          </a:p>
          <a:p>
            <a:pPr eaLnBrk="1" hangingPunct="1"/>
            <a:r>
              <a:rPr lang="en-US" altLang="zh-TW" dirty="0">
                <a:ea typeface="新細明體" pitchFamily="18" charset="-120"/>
              </a:rPr>
              <a:t>     sig2[k]=(float)sig1[k] - 0.95*(float)sig1[k-1];</a:t>
            </a:r>
          </a:p>
          <a:p>
            <a:pPr eaLnBrk="1" hangingPunct="1"/>
            <a:r>
              <a:rPr lang="en-US" altLang="zh-TW" dirty="0">
                <a:ea typeface="新細明體" pitchFamily="18" charset="-120"/>
              </a:rPr>
              <a:t>}</a:t>
            </a:r>
          </a:p>
        </p:txBody>
      </p:sp>
      <p:sp>
        <p:nvSpPr>
          <p:cNvPr id="2" name="Footer Placeholder 1">
            <a:extLst>
              <a:ext uri="{FF2B5EF4-FFF2-40B4-BE49-F238E27FC236}">
                <a16:creationId xmlns:a16="http://schemas.microsoft.com/office/drawing/2014/main" id="{E1FE54D7-2669-4D3E-AE52-732FCA7CF148}"/>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49835613-A153-4AEF-81B7-7B270422B09A}"/>
              </a:ext>
            </a:extLst>
          </p:cNvPr>
          <p:cNvSpPr>
            <a:spLocks noGrp="1"/>
          </p:cNvSpPr>
          <p:nvPr>
            <p:ph type="sldNum" sz="quarter" idx="12"/>
          </p:nvPr>
        </p:nvSpPr>
        <p:spPr/>
        <p:txBody>
          <a:bodyPr/>
          <a:lstStyle/>
          <a:p>
            <a:fld id="{C00EF027-BAE4-4B2B-B4D5-2754FF5E55FD}" type="slidenum">
              <a:rPr lang="en-US" altLang="en-US" smtClean="0"/>
              <a:pPr/>
              <a:t>161</a:t>
            </a:fld>
            <a:endParaRPr lang="en-US" alt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zh-TW">
                <a:ea typeface="新細明體" pitchFamily="18" charset="-120"/>
              </a:rPr>
              <a:t>Pre-emphasis</a:t>
            </a:r>
          </a:p>
        </p:txBody>
      </p:sp>
      <p:pic>
        <p:nvPicPr>
          <p:cNvPr id="1536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60936" y="1729848"/>
            <a:ext cx="5180952" cy="4266667"/>
          </a:xfrm>
        </p:spPr>
      </p:pic>
      <p:sp>
        <p:nvSpPr>
          <p:cNvPr id="2" name="Footer Placeholder 1">
            <a:extLst>
              <a:ext uri="{FF2B5EF4-FFF2-40B4-BE49-F238E27FC236}">
                <a16:creationId xmlns:a16="http://schemas.microsoft.com/office/drawing/2014/main" id="{ECD117DA-C0CC-4C7C-977D-D8CA5C4C4DB4}"/>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BA000A4F-0252-47F0-98FD-2014239D4DF3}"/>
              </a:ext>
            </a:extLst>
          </p:cNvPr>
          <p:cNvSpPr>
            <a:spLocks noGrp="1"/>
          </p:cNvSpPr>
          <p:nvPr>
            <p:ph type="sldNum" sz="quarter" idx="12"/>
          </p:nvPr>
        </p:nvSpPr>
        <p:spPr/>
        <p:txBody>
          <a:bodyPr/>
          <a:lstStyle/>
          <a:p>
            <a:fld id="{C00EF027-BAE4-4B2B-B4D5-2754FF5E55FD}" type="slidenum">
              <a:rPr lang="en-US" altLang="en-US" smtClean="0"/>
              <a:pPr/>
              <a:t>162</a:t>
            </a:fld>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noFill/>
        </p:spPr>
        <p:txBody>
          <a:bodyPr lIns="92075" tIns="46038" rIns="92075" bIns="46038" anchor="ctr"/>
          <a:lstStyle/>
          <a:p>
            <a:pPr eaLnBrk="1" hangingPunct="1"/>
            <a:r>
              <a:rPr lang="en-US" altLang="zh-TW" sz="3200" dirty="0">
                <a:solidFill>
                  <a:schemeClr val="tx1"/>
                </a:solidFill>
                <a:ea typeface="新細明體" pitchFamily="18" charset="-120"/>
              </a:rPr>
              <a:t>Step3(a): Frame blocking and Windowing</a:t>
            </a:r>
            <a:br>
              <a:rPr lang="en-US" altLang="zh-TW" sz="3200" dirty="0">
                <a:solidFill>
                  <a:schemeClr val="tx1"/>
                </a:solidFill>
                <a:ea typeface="新細明體" pitchFamily="18" charset="-120"/>
              </a:rPr>
            </a:br>
            <a:endParaRPr lang="en-US" altLang="zh-TW" sz="3200" dirty="0">
              <a:solidFill>
                <a:schemeClr val="tx1"/>
              </a:solidFill>
              <a:ea typeface="新細明體" pitchFamily="18" charset="-120"/>
            </a:endParaRPr>
          </a:p>
        </p:txBody>
      </p:sp>
      <p:sp>
        <p:nvSpPr>
          <p:cNvPr id="16389" name="Rectangle 3"/>
          <p:cNvSpPr>
            <a:spLocks noGrp="1" noChangeArrowheads="1"/>
          </p:cNvSpPr>
          <p:nvPr>
            <p:ph idx="1"/>
          </p:nvPr>
        </p:nvSpPr>
        <p:spPr>
          <a:noFill/>
        </p:spPr>
        <p:txBody>
          <a:bodyPr lIns="92075" tIns="46038" rIns="92075" bIns="46038"/>
          <a:lstStyle/>
          <a:p>
            <a:pPr eaLnBrk="1" hangingPunct="1"/>
            <a:r>
              <a:rPr lang="en-US" altLang="zh-TW" sz="2400" dirty="0">
                <a:ea typeface="新細明體" pitchFamily="18" charset="-120"/>
              </a:rPr>
              <a:t>To choose the frame size (N samples )and adjacent frames separated by m samples.</a:t>
            </a:r>
          </a:p>
          <a:p>
            <a:pPr eaLnBrk="1" hangingPunct="1"/>
            <a:r>
              <a:rPr lang="en-US" altLang="zh-TW" sz="2400" dirty="0">
                <a:ea typeface="新細明體" pitchFamily="18" charset="-120"/>
              </a:rPr>
              <a:t>I.e.. a 16KHz sampling signal, a 10ms window has N=160 samples, m=40 samples.</a:t>
            </a:r>
            <a:endParaRPr lang="en-US" altLang="zh-TW" dirty="0">
              <a:ea typeface="新細明體" pitchFamily="18" charset="-120"/>
            </a:endParaRPr>
          </a:p>
          <a:p>
            <a:pPr eaLnBrk="1" hangingPunct="1"/>
            <a:endParaRPr lang="zh-TW" altLang="en-US" dirty="0">
              <a:ea typeface="新細明體" pitchFamily="18" charset="-120"/>
            </a:endParaRPr>
          </a:p>
        </p:txBody>
      </p:sp>
      <p:graphicFrame>
        <p:nvGraphicFramePr>
          <p:cNvPr id="16390" name="Object 4"/>
          <p:cNvGraphicFramePr>
            <a:graphicFrameLocks/>
          </p:cNvGraphicFramePr>
          <p:nvPr/>
        </p:nvGraphicFramePr>
        <p:xfrm>
          <a:off x="-2262981" y="4048124"/>
          <a:ext cx="8277225" cy="1962150"/>
        </p:xfrm>
        <a:graphic>
          <a:graphicData uri="http://schemas.openxmlformats.org/presentationml/2006/ole">
            <mc:AlternateContent xmlns:mc="http://schemas.openxmlformats.org/markup-compatibility/2006">
              <mc:Choice xmlns:v="urn:schemas-microsoft-com:vml" Requires="v">
                <p:oleObj name="Visio" r:id="rId2" imgW="7799832" imgH="2008632" progId="Visio.Drawing.11">
                  <p:embed/>
                </p:oleObj>
              </mc:Choice>
              <mc:Fallback>
                <p:oleObj name="Visio" r:id="rId2" imgW="7799832" imgH="2008632" progId="Visio.Drawing.11">
                  <p:embed/>
                  <p:pic>
                    <p:nvPicPr>
                      <p:cNvPr id="1639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981" y="4048124"/>
                        <a:ext cx="82772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Line 5"/>
          <p:cNvSpPr>
            <a:spLocks noChangeShapeType="1"/>
          </p:cNvSpPr>
          <p:nvPr/>
        </p:nvSpPr>
        <p:spPr bwMode="auto">
          <a:xfrm>
            <a:off x="1073150" y="4800600"/>
            <a:ext cx="76739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6"/>
          <p:cNvSpPr>
            <a:spLocks noChangeShapeType="1"/>
          </p:cNvSpPr>
          <p:nvPr/>
        </p:nvSpPr>
        <p:spPr bwMode="auto">
          <a:xfrm>
            <a:off x="1141413" y="5029200"/>
            <a:ext cx="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7"/>
          <p:cNvSpPr>
            <a:spLocks noChangeShapeType="1"/>
          </p:cNvSpPr>
          <p:nvPr/>
        </p:nvSpPr>
        <p:spPr bwMode="auto">
          <a:xfrm>
            <a:off x="6437313" y="5029200"/>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8"/>
          <p:cNvSpPr>
            <a:spLocks noChangeShapeType="1"/>
          </p:cNvSpPr>
          <p:nvPr/>
        </p:nvSpPr>
        <p:spPr bwMode="auto">
          <a:xfrm>
            <a:off x="1217613" y="5715000"/>
            <a:ext cx="29083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9"/>
          <p:cNvSpPr>
            <a:spLocks noChangeShapeType="1"/>
          </p:cNvSpPr>
          <p:nvPr/>
        </p:nvSpPr>
        <p:spPr bwMode="auto">
          <a:xfrm>
            <a:off x="4538663" y="5715000"/>
            <a:ext cx="18161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10"/>
          <p:cNvSpPr>
            <a:spLocks noChangeShapeType="1"/>
          </p:cNvSpPr>
          <p:nvPr/>
        </p:nvSpPr>
        <p:spPr bwMode="auto">
          <a:xfrm>
            <a:off x="2470150" y="3962400"/>
            <a:ext cx="0" cy="1524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11"/>
          <p:cNvSpPr>
            <a:spLocks noChangeShapeType="1"/>
          </p:cNvSpPr>
          <p:nvPr/>
        </p:nvSpPr>
        <p:spPr bwMode="auto">
          <a:xfrm>
            <a:off x="1141413" y="5181600"/>
            <a:ext cx="509587"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12"/>
          <p:cNvSpPr>
            <a:spLocks noChangeShapeType="1"/>
          </p:cNvSpPr>
          <p:nvPr/>
        </p:nvSpPr>
        <p:spPr bwMode="auto">
          <a:xfrm>
            <a:off x="2063750" y="5181600"/>
            <a:ext cx="2476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Rectangle 13"/>
          <p:cNvSpPr>
            <a:spLocks noChangeArrowheads="1"/>
          </p:cNvSpPr>
          <p:nvPr/>
        </p:nvSpPr>
        <p:spPr bwMode="auto">
          <a:xfrm>
            <a:off x="1633538" y="4937125"/>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m</a:t>
            </a:r>
          </a:p>
        </p:txBody>
      </p:sp>
      <p:sp>
        <p:nvSpPr>
          <p:cNvPr id="16400" name="Line 14"/>
          <p:cNvSpPr>
            <a:spLocks noChangeShapeType="1"/>
          </p:cNvSpPr>
          <p:nvPr/>
        </p:nvSpPr>
        <p:spPr bwMode="auto">
          <a:xfrm>
            <a:off x="2557463" y="4267200"/>
            <a:ext cx="26416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5"/>
          <p:cNvSpPr>
            <a:spLocks noChangeShapeType="1"/>
          </p:cNvSpPr>
          <p:nvPr/>
        </p:nvSpPr>
        <p:spPr bwMode="auto">
          <a:xfrm>
            <a:off x="5529263" y="4267200"/>
            <a:ext cx="21447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Rectangle 16"/>
          <p:cNvSpPr>
            <a:spLocks noChangeArrowheads="1"/>
          </p:cNvSpPr>
          <p:nvPr/>
        </p:nvSpPr>
        <p:spPr bwMode="auto">
          <a:xfrm>
            <a:off x="5181600" y="40227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N</a:t>
            </a:r>
          </a:p>
        </p:txBody>
      </p:sp>
      <p:sp>
        <p:nvSpPr>
          <p:cNvPr id="16403" name="Rectangle 17"/>
          <p:cNvSpPr>
            <a:spLocks noChangeArrowheads="1"/>
          </p:cNvSpPr>
          <p:nvPr/>
        </p:nvSpPr>
        <p:spPr bwMode="auto">
          <a:xfrm>
            <a:off x="4108450" y="5470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N</a:t>
            </a:r>
          </a:p>
        </p:txBody>
      </p:sp>
      <p:sp>
        <p:nvSpPr>
          <p:cNvPr id="16404" name="Rectangle 18"/>
          <p:cNvSpPr>
            <a:spLocks noChangeArrowheads="1"/>
          </p:cNvSpPr>
          <p:nvPr/>
        </p:nvSpPr>
        <p:spPr bwMode="auto">
          <a:xfrm>
            <a:off x="8894763" y="4632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n</a:t>
            </a:r>
          </a:p>
        </p:txBody>
      </p:sp>
      <p:sp>
        <p:nvSpPr>
          <p:cNvPr id="16405" name="Rectangle 19"/>
          <p:cNvSpPr>
            <a:spLocks noChangeArrowheads="1"/>
          </p:cNvSpPr>
          <p:nvPr/>
        </p:nvSpPr>
        <p:spPr bwMode="auto">
          <a:xfrm>
            <a:off x="477838" y="4022725"/>
            <a:ext cx="4087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err="1">
                <a:latin typeface="Times New Roman" pitchFamily="18" charset="0"/>
              </a:rPr>
              <a:t>s</a:t>
            </a:r>
            <a:r>
              <a:rPr lang="en-US" altLang="zh-TW" sz="2400" baseline="-25000" dirty="0" err="1">
                <a:latin typeface="Times New Roman" pitchFamily="18" charset="0"/>
              </a:rPr>
              <a:t>k</a:t>
            </a:r>
            <a:endParaRPr lang="en-US" altLang="zh-TW" sz="2400" baseline="-25000" dirty="0">
              <a:latin typeface="Times New Roman" pitchFamily="18" charset="0"/>
            </a:endParaRPr>
          </a:p>
        </p:txBody>
      </p:sp>
      <p:sp>
        <p:nvSpPr>
          <p:cNvPr id="16406" name="Line 20"/>
          <p:cNvSpPr>
            <a:spLocks noChangeShapeType="1"/>
          </p:cNvSpPr>
          <p:nvPr/>
        </p:nvSpPr>
        <p:spPr bwMode="auto">
          <a:xfrm flipV="1">
            <a:off x="1155700" y="3962400"/>
            <a:ext cx="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Freeform 21"/>
          <p:cNvSpPr>
            <a:spLocks/>
          </p:cNvSpPr>
          <p:nvPr/>
        </p:nvSpPr>
        <p:spPr bwMode="auto">
          <a:xfrm>
            <a:off x="1141413" y="4068763"/>
            <a:ext cx="1938337" cy="1800225"/>
          </a:xfrm>
          <a:custGeom>
            <a:avLst/>
            <a:gdLst>
              <a:gd name="T0" fmla="*/ 2147483647 w 1221"/>
              <a:gd name="T1" fmla="*/ 2147483647 h 1134"/>
              <a:gd name="T2" fmla="*/ 2147483647 w 1221"/>
              <a:gd name="T3" fmla="*/ 2147483647 h 1134"/>
              <a:gd name="T4" fmla="*/ 2147483647 w 1221"/>
              <a:gd name="T5" fmla="*/ 2147483647 h 1134"/>
              <a:gd name="T6" fmla="*/ 2147483647 w 1221"/>
              <a:gd name="T7" fmla="*/ 2147483647 h 1134"/>
              <a:gd name="T8" fmla="*/ 2147483647 w 1221"/>
              <a:gd name="T9" fmla="*/ 2147483647 h 1134"/>
              <a:gd name="T10" fmla="*/ 2147483647 w 1221"/>
              <a:gd name="T11" fmla="*/ 2147483647 h 1134"/>
              <a:gd name="T12" fmla="*/ 2147483647 w 1221"/>
              <a:gd name="T13" fmla="*/ 2147483647 h 1134"/>
              <a:gd name="T14" fmla="*/ 2147483647 w 1221"/>
              <a:gd name="T15" fmla="*/ 2147483647 h 1134"/>
              <a:gd name="T16" fmla="*/ 2147483647 w 1221"/>
              <a:gd name="T17" fmla="*/ 2147483647 h 1134"/>
              <a:gd name="T18" fmla="*/ 2147483647 w 1221"/>
              <a:gd name="T19" fmla="*/ 2147483647 h 1134"/>
              <a:gd name="T20" fmla="*/ 2147483647 w 1221"/>
              <a:gd name="T21" fmla="*/ 2147483647 h 1134"/>
              <a:gd name="T22" fmla="*/ 2147483647 w 1221"/>
              <a:gd name="T23" fmla="*/ 2147483647 h 1134"/>
              <a:gd name="T24" fmla="*/ 2147483647 w 1221"/>
              <a:gd name="T25" fmla="*/ 2147483647 h 1134"/>
              <a:gd name="T26" fmla="*/ 2147483647 w 1221"/>
              <a:gd name="T27" fmla="*/ 2147483647 h 1134"/>
              <a:gd name="T28" fmla="*/ 2147483647 w 1221"/>
              <a:gd name="T29" fmla="*/ 2147483647 h 1134"/>
              <a:gd name="T30" fmla="*/ 2147483647 w 1221"/>
              <a:gd name="T31" fmla="*/ 2147483647 h 1134"/>
              <a:gd name="T32" fmla="*/ 2147483647 w 1221"/>
              <a:gd name="T33" fmla="*/ 2147483647 h 1134"/>
              <a:gd name="T34" fmla="*/ 2147483647 w 1221"/>
              <a:gd name="T35" fmla="*/ 2147483647 h 1134"/>
              <a:gd name="T36" fmla="*/ 2147483647 w 1221"/>
              <a:gd name="T37" fmla="*/ 2147483647 h 1134"/>
              <a:gd name="T38" fmla="*/ 2147483647 w 1221"/>
              <a:gd name="T39" fmla="*/ 2147483647 h 1134"/>
              <a:gd name="T40" fmla="*/ 2147483647 w 1221"/>
              <a:gd name="T41" fmla="*/ 2147483647 h 1134"/>
              <a:gd name="T42" fmla="*/ 2147483647 w 1221"/>
              <a:gd name="T43" fmla="*/ 2147483647 h 1134"/>
              <a:gd name="T44" fmla="*/ 2147483647 w 1221"/>
              <a:gd name="T45" fmla="*/ 2147483647 h 1134"/>
              <a:gd name="T46" fmla="*/ 2147483647 w 1221"/>
              <a:gd name="T47" fmla="*/ 2147483647 h 1134"/>
              <a:gd name="T48" fmla="*/ 2147483647 w 1221"/>
              <a:gd name="T49" fmla="*/ 2147483647 h 1134"/>
              <a:gd name="T50" fmla="*/ 2147483647 w 1221"/>
              <a:gd name="T51" fmla="*/ 2147483647 h 1134"/>
              <a:gd name="T52" fmla="*/ 2147483647 w 1221"/>
              <a:gd name="T53" fmla="*/ 2147483647 h 1134"/>
              <a:gd name="T54" fmla="*/ 2147483647 w 1221"/>
              <a:gd name="T55" fmla="*/ 2147483647 h 1134"/>
              <a:gd name="T56" fmla="*/ 2147483647 w 1221"/>
              <a:gd name="T57" fmla="*/ 2147483647 h 1134"/>
              <a:gd name="T58" fmla="*/ 2147483647 w 1221"/>
              <a:gd name="T59" fmla="*/ 2147483647 h 1134"/>
              <a:gd name="T60" fmla="*/ 2147483647 w 1221"/>
              <a:gd name="T61" fmla="*/ 2147483647 h 1134"/>
              <a:gd name="T62" fmla="*/ 2147483647 w 1221"/>
              <a:gd name="T63" fmla="*/ 2147483647 h 1134"/>
              <a:gd name="T64" fmla="*/ 2147483647 w 1221"/>
              <a:gd name="T65" fmla="*/ 2147483647 h 1134"/>
              <a:gd name="T66" fmla="*/ 2147483647 w 1221"/>
              <a:gd name="T67" fmla="*/ 2147483647 h 1134"/>
              <a:gd name="T68" fmla="*/ 2147483647 w 1221"/>
              <a:gd name="T69" fmla="*/ 2147483647 h 1134"/>
              <a:gd name="T70" fmla="*/ 2147483647 w 1221"/>
              <a:gd name="T71" fmla="*/ 2147483647 h 1134"/>
              <a:gd name="T72" fmla="*/ 2147483647 w 1221"/>
              <a:gd name="T73" fmla="*/ 2147483647 h 1134"/>
              <a:gd name="T74" fmla="*/ 2147483647 w 1221"/>
              <a:gd name="T75" fmla="*/ 2147483647 h 1134"/>
              <a:gd name="T76" fmla="*/ 2147483647 w 1221"/>
              <a:gd name="T77" fmla="*/ 2147483647 h 1134"/>
              <a:gd name="T78" fmla="*/ 2147483647 w 1221"/>
              <a:gd name="T79" fmla="*/ 2147483647 h 1134"/>
              <a:gd name="T80" fmla="*/ 2147483647 w 1221"/>
              <a:gd name="T81" fmla="*/ 2147483647 h 1134"/>
              <a:gd name="T82" fmla="*/ 2147483647 w 1221"/>
              <a:gd name="T83" fmla="*/ 2147483647 h 1134"/>
              <a:gd name="T84" fmla="*/ 2147483647 w 1221"/>
              <a:gd name="T85" fmla="*/ 2147483647 h 1134"/>
              <a:gd name="T86" fmla="*/ 2147483647 w 1221"/>
              <a:gd name="T87" fmla="*/ 2147483647 h 1134"/>
              <a:gd name="T88" fmla="*/ 2147483647 w 1221"/>
              <a:gd name="T89" fmla="*/ 2147483647 h 1134"/>
              <a:gd name="T90" fmla="*/ 2147483647 w 1221"/>
              <a:gd name="T91" fmla="*/ 2147483647 h 1134"/>
              <a:gd name="T92" fmla="*/ 2147483647 w 1221"/>
              <a:gd name="T93" fmla="*/ 2147483647 h 1134"/>
              <a:gd name="T94" fmla="*/ 2147483647 w 1221"/>
              <a:gd name="T95" fmla="*/ 2147483647 h 1134"/>
              <a:gd name="T96" fmla="*/ 2147483647 w 1221"/>
              <a:gd name="T97" fmla="*/ 2147483647 h 1134"/>
              <a:gd name="T98" fmla="*/ 2147483647 w 1221"/>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Freeform 22"/>
          <p:cNvSpPr>
            <a:spLocks/>
          </p:cNvSpPr>
          <p:nvPr/>
        </p:nvSpPr>
        <p:spPr bwMode="auto">
          <a:xfrm>
            <a:off x="3046413" y="4068763"/>
            <a:ext cx="1938337" cy="1800225"/>
          </a:xfrm>
          <a:custGeom>
            <a:avLst/>
            <a:gdLst>
              <a:gd name="T0" fmla="*/ 2147483647 w 1221"/>
              <a:gd name="T1" fmla="*/ 2147483647 h 1134"/>
              <a:gd name="T2" fmla="*/ 2147483647 w 1221"/>
              <a:gd name="T3" fmla="*/ 2147483647 h 1134"/>
              <a:gd name="T4" fmla="*/ 2147483647 w 1221"/>
              <a:gd name="T5" fmla="*/ 2147483647 h 1134"/>
              <a:gd name="T6" fmla="*/ 2147483647 w 1221"/>
              <a:gd name="T7" fmla="*/ 2147483647 h 1134"/>
              <a:gd name="T8" fmla="*/ 2147483647 w 1221"/>
              <a:gd name="T9" fmla="*/ 2147483647 h 1134"/>
              <a:gd name="T10" fmla="*/ 2147483647 w 1221"/>
              <a:gd name="T11" fmla="*/ 2147483647 h 1134"/>
              <a:gd name="T12" fmla="*/ 2147483647 w 1221"/>
              <a:gd name="T13" fmla="*/ 2147483647 h 1134"/>
              <a:gd name="T14" fmla="*/ 2147483647 w 1221"/>
              <a:gd name="T15" fmla="*/ 2147483647 h 1134"/>
              <a:gd name="T16" fmla="*/ 2147483647 w 1221"/>
              <a:gd name="T17" fmla="*/ 2147483647 h 1134"/>
              <a:gd name="T18" fmla="*/ 2147483647 w 1221"/>
              <a:gd name="T19" fmla="*/ 2147483647 h 1134"/>
              <a:gd name="T20" fmla="*/ 2147483647 w 1221"/>
              <a:gd name="T21" fmla="*/ 2147483647 h 1134"/>
              <a:gd name="T22" fmla="*/ 2147483647 w 1221"/>
              <a:gd name="T23" fmla="*/ 2147483647 h 1134"/>
              <a:gd name="T24" fmla="*/ 2147483647 w 1221"/>
              <a:gd name="T25" fmla="*/ 2147483647 h 1134"/>
              <a:gd name="T26" fmla="*/ 2147483647 w 1221"/>
              <a:gd name="T27" fmla="*/ 2147483647 h 1134"/>
              <a:gd name="T28" fmla="*/ 2147483647 w 1221"/>
              <a:gd name="T29" fmla="*/ 2147483647 h 1134"/>
              <a:gd name="T30" fmla="*/ 2147483647 w 1221"/>
              <a:gd name="T31" fmla="*/ 2147483647 h 1134"/>
              <a:gd name="T32" fmla="*/ 2147483647 w 1221"/>
              <a:gd name="T33" fmla="*/ 2147483647 h 1134"/>
              <a:gd name="T34" fmla="*/ 2147483647 w 1221"/>
              <a:gd name="T35" fmla="*/ 2147483647 h 1134"/>
              <a:gd name="T36" fmla="*/ 2147483647 w 1221"/>
              <a:gd name="T37" fmla="*/ 2147483647 h 1134"/>
              <a:gd name="T38" fmla="*/ 2147483647 w 1221"/>
              <a:gd name="T39" fmla="*/ 2147483647 h 1134"/>
              <a:gd name="T40" fmla="*/ 2147483647 w 1221"/>
              <a:gd name="T41" fmla="*/ 2147483647 h 1134"/>
              <a:gd name="T42" fmla="*/ 2147483647 w 1221"/>
              <a:gd name="T43" fmla="*/ 2147483647 h 1134"/>
              <a:gd name="T44" fmla="*/ 2147483647 w 1221"/>
              <a:gd name="T45" fmla="*/ 2147483647 h 1134"/>
              <a:gd name="T46" fmla="*/ 2147483647 w 1221"/>
              <a:gd name="T47" fmla="*/ 2147483647 h 1134"/>
              <a:gd name="T48" fmla="*/ 2147483647 w 1221"/>
              <a:gd name="T49" fmla="*/ 2147483647 h 1134"/>
              <a:gd name="T50" fmla="*/ 2147483647 w 1221"/>
              <a:gd name="T51" fmla="*/ 2147483647 h 1134"/>
              <a:gd name="T52" fmla="*/ 2147483647 w 1221"/>
              <a:gd name="T53" fmla="*/ 2147483647 h 1134"/>
              <a:gd name="T54" fmla="*/ 2147483647 w 1221"/>
              <a:gd name="T55" fmla="*/ 2147483647 h 1134"/>
              <a:gd name="T56" fmla="*/ 2147483647 w 1221"/>
              <a:gd name="T57" fmla="*/ 2147483647 h 1134"/>
              <a:gd name="T58" fmla="*/ 2147483647 w 1221"/>
              <a:gd name="T59" fmla="*/ 2147483647 h 1134"/>
              <a:gd name="T60" fmla="*/ 2147483647 w 1221"/>
              <a:gd name="T61" fmla="*/ 2147483647 h 1134"/>
              <a:gd name="T62" fmla="*/ 2147483647 w 1221"/>
              <a:gd name="T63" fmla="*/ 2147483647 h 1134"/>
              <a:gd name="T64" fmla="*/ 2147483647 w 1221"/>
              <a:gd name="T65" fmla="*/ 2147483647 h 1134"/>
              <a:gd name="T66" fmla="*/ 2147483647 w 1221"/>
              <a:gd name="T67" fmla="*/ 2147483647 h 1134"/>
              <a:gd name="T68" fmla="*/ 2147483647 w 1221"/>
              <a:gd name="T69" fmla="*/ 2147483647 h 1134"/>
              <a:gd name="T70" fmla="*/ 2147483647 w 1221"/>
              <a:gd name="T71" fmla="*/ 2147483647 h 1134"/>
              <a:gd name="T72" fmla="*/ 2147483647 w 1221"/>
              <a:gd name="T73" fmla="*/ 2147483647 h 1134"/>
              <a:gd name="T74" fmla="*/ 2147483647 w 1221"/>
              <a:gd name="T75" fmla="*/ 2147483647 h 1134"/>
              <a:gd name="T76" fmla="*/ 2147483647 w 1221"/>
              <a:gd name="T77" fmla="*/ 2147483647 h 1134"/>
              <a:gd name="T78" fmla="*/ 2147483647 w 1221"/>
              <a:gd name="T79" fmla="*/ 2147483647 h 1134"/>
              <a:gd name="T80" fmla="*/ 2147483647 w 1221"/>
              <a:gd name="T81" fmla="*/ 2147483647 h 1134"/>
              <a:gd name="T82" fmla="*/ 2147483647 w 1221"/>
              <a:gd name="T83" fmla="*/ 2147483647 h 1134"/>
              <a:gd name="T84" fmla="*/ 2147483647 w 1221"/>
              <a:gd name="T85" fmla="*/ 2147483647 h 1134"/>
              <a:gd name="T86" fmla="*/ 2147483647 w 1221"/>
              <a:gd name="T87" fmla="*/ 2147483647 h 1134"/>
              <a:gd name="T88" fmla="*/ 2147483647 w 1221"/>
              <a:gd name="T89" fmla="*/ 2147483647 h 1134"/>
              <a:gd name="T90" fmla="*/ 2147483647 w 1221"/>
              <a:gd name="T91" fmla="*/ 2147483647 h 1134"/>
              <a:gd name="T92" fmla="*/ 2147483647 w 1221"/>
              <a:gd name="T93" fmla="*/ 2147483647 h 1134"/>
              <a:gd name="T94" fmla="*/ 2147483647 w 1221"/>
              <a:gd name="T95" fmla="*/ 2147483647 h 1134"/>
              <a:gd name="T96" fmla="*/ 2147483647 w 1221"/>
              <a:gd name="T97" fmla="*/ 2147483647 h 1134"/>
              <a:gd name="T98" fmla="*/ 2147483647 w 1221"/>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Freeform 23"/>
          <p:cNvSpPr>
            <a:spLocks/>
          </p:cNvSpPr>
          <p:nvPr/>
        </p:nvSpPr>
        <p:spPr bwMode="auto">
          <a:xfrm>
            <a:off x="4951413" y="4068763"/>
            <a:ext cx="1938337" cy="1800225"/>
          </a:xfrm>
          <a:custGeom>
            <a:avLst/>
            <a:gdLst>
              <a:gd name="T0" fmla="*/ 2147483647 w 1221"/>
              <a:gd name="T1" fmla="*/ 2147483647 h 1134"/>
              <a:gd name="T2" fmla="*/ 2147483647 w 1221"/>
              <a:gd name="T3" fmla="*/ 2147483647 h 1134"/>
              <a:gd name="T4" fmla="*/ 2147483647 w 1221"/>
              <a:gd name="T5" fmla="*/ 2147483647 h 1134"/>
              <a:gd name="T6" fmla="*/ 2147483647 w 1221"/>
              <a:gd name="T7" fmla="*/ 2147483647 h 1134"/>
              <a:gd name="T8" fmla="*/ 2147483647 w 1221"/>
              <a:gd name="T9" fmla="*/ 2147483647 h 1134"/>
              <a:gd name="T10" fmla="*/ 2147483647 w 1221"/>
              <a:gd name="T11" fmla="*/ 2147483647 h 1134"/>
              <a:gd name="T12" fmla="*/ 2147483647 w 1221"/>
              <a:gd name="T13" fmla="*/ 2147483647 h 1134"/>
              <a:gd name="T14" fmla="*/ 2147483647 w 1221"/>
              <a:gd name="T15" fmla="*/ 2147483647 h 1134"/>
              <a:gd name="T16" fmla="*/ 2147483647 w 1221"/>
              <a:gd name="T17" fmla="*/ 2147483647 h 1134"/>
              <a:gd name="T18" fmla="*/ 2147483647 w 1221"/>
              <a:gd name="T19" fmla="*/ 2147483647 h 1134"/>
              <a:gd name="T20" fmla="*/ 2147483647 w 1221"/>
              <a:gd name="T21" fmla="*/ 2147483647 h 1134"/>
              <a:gd name="T22" fmla="*/ 2147483647 w 1221"/>
              <a:gd name="T23" fmla="*/ 2147483647 h 1134"/>
              <a:gd name="T24" fmla="*/ 2147483647 w 1221"/>
              <a:gd name="T25" fmla="*/ 2147483647 h 1134"/>
              <a:gd name="T26" fmla="*/ 2147483647 w 1221"/>
              <a:gd name="T27" fmla="*/ 2147483647 h 1134"/>
              <a:gd name="T28" fmla="*/ 2147483647 w 1221"/>
              <a:gd name="T29" fmla="*/ 2147483647 h 1134"/>
              <a:gd name="T30" fmla="*/ 2147483647 w 1221"/>
              <a:gd name="T31" fmla="*/ 2147483647 h 1134"/>
              <a:gd name="T32" fmla="*/ 2147483647 w 1221"/>
              <a:gd name="T33" fmla="*/ 2147483647 h 1134"/>
              <a:gd name="T34" fmla="*/ 2147483647 w 1221"/>
              <a:gd name="T35" fmla="*/ 2147483647 h 1134"/>
              <a:gd name="T36" fmla="*/ 2147483647 w 1221"/>
              <a:gd name="T37" fmla="*/ 2147483647 h 1134"/>
              <a:gd name="T38" fmla="*/ 2147483647 w 1221"/>
              <a:gd name="T39" fmla="*/ 2147483647 h 1134"/>
              <a:gd name="T40" fmla="*/ 2147483647 w 1221"/>
              <a:gd name="T41" fmla="*/ 2147483647 h 1134"/>
              <a:gd name="T42" fmla="*/ 2147483647 w 1221"/>
              <a:gd name="T43" fmla="*/ 2147483647 h 1134"/>
              <a:gd name="T44" fmla="*/ 2147483647 w 1221"/>
              <a:gd name="T45" fmla="*/ 2147483647 h 1134"/>
              <a:gd name="T46" fmla="*/ 2147483647 w 1221"/>
              <a:gd name="T47" fmla="*/ 2147483647 h 1134"/>
              <a:gd name="T48" fmla="*/ 2147483647 w 1221"/>
              <a:gd name="T49" fmla="*/ 2147483647 h 1134"/>
              <a:gd name="T50" fmla="*/ 2147483647 w 1221"/>
              <a:gd name="T51" fmla="*/ 2147483647 h 1134"/>
              <a:gd name="T52" fmla="*/ 2147483647 w 1221"/>
              <a:gd name="T53" fmla="*/ 2147483647 h 1134"/>
              <a:gd name="T54" fmla="*/ 2147483647 w 1221"/>
              <a:gd name="T55" fmla="*/ 2147483647 h 1134"/>
              <a:gd name="T56" fmla="*/ 2147483647 w 1221"/>
              <a:gd name="T57" fmla="*/ 2147483647 h 1134"/>
              <a:gd name="T58" fmla="*/ 2147483647 w 1221"/>
              <a:gd name="T59" fmla="*/ 2147483647 h 1134"/>
              <a:gd name="T60" fmla="*/ 2147483647 w 1221"/>
              <a:gd name="T61" fmla="*/ 2147483647 h 1134"/>
              <a:gd name="T62" fmla="*/ 2147483647 w 1221"/>
              <a:gd name="T63" fmla="*/ 2147483647 h 1134"/>
              <a:gd name="T64" fmla="*/ 2147483647 w 1221"/>
              <a:gd name="T65" fmla="*/ 2147483647 h 1134"/>
              <a:gd name="T66" fmla="*/ 2147483647 w 1221"/>
              <a:gd name="T67" fmla="*/ 2147483647 h 1134"/>
              <a:gd name="T68" fmla="*/ 2147483647 w 1221"/>
              <a:gd name="T69" fmla="*/ 2147483647 h 1134"/>
              <a:gd name="T70" fmla="*/ 2147483647 w 1221"/>
              <a:gd name="T71" fmla="*/ 2147483647 h 1134"/>
              <a:gd name="T72" fmla="*/ 2147483647 w 1221"/>
              <a:gd name="T73" fmla="*/ 2147483647 h 1134"/>
              <a:gd name="T74" fmla="*/ 2147483647 w 1221"/>
              <a:gd name="T75" fmla="*/ 2147483647 h 1134"/>
              <a:gd name="T76" fmla="*/ 2147483647 w 1221"/>
              <a:gd name="T77" fmla="*/ 2147483647 h 1134"/>
              <a:gd name="T78" fmla="*/ 2147483647 w 1221"/>
              <a:gd name="T79" fmla="*/ 2147483647 h 1134"/>
              <a:gd name="T80" fmla="*/ 2147483647 w 1221"/>
              <a:gd name="T81" fmla="*/ 2147483647 h 1134"/>
              <a:gd name="T82" fmla="*/ 2147483647 w 1221"/>
              <a:gd name="T83" fmla="*/ 2147483647 h 1134"/>
              <a:gd name="T84" fmla="*/ 2147483647 w 1221"/>
              <a:gd name="T85" fmla="*/ 2147483647 h 1134"/>
              <a:gd name="T86" fmla="*/ 2147483647 w 1221"/>
              <a:gd name="T87" fmla="*/ 2147483647 h 1134"/>
              <a:gd name="T88" fmla="*/ 2147483647 w 1221"/>
              <a:gd name="T89" fmla="*/ 2147483647 h 1134"/>
              <a:gd name="T90" fmla="*/ 2147483647 w 1221"/>
              <a:gd name="T91" fmla="*/ 2147483647 h 1134"/>
              <a:gd name="T92" fmla="*/ 2147483647 w 1221"/>
              <a:gd name="T93" fmla="*/ 2147483647 h 1134"/>
              <a:gd name="T94" fmla="*/ 2147483647 w 1221"/>
              <a:gd name="T95" fmla="*/ 2147483647 h 1134"/>
              <a:gd name="T96" fmla="*/ 2147483647 w 1221"/>
              <a:gd name="T97" fmla="*/ 2147483647 h 1134"/>
              <a:gd name="T98" fmla="*/ 2147483647 w 1221"/>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Freeform 24"/>
          <p:cNvSpPr>
            <a:spLocks/>
          </p:cNvSpPr>
          <p:nvPr/>
        </p:nvSpPr>
        <p:spPr bwMode="auto">
          <a:xfrm>
            <a:off x="6856413" y="4068763"/>
            <a:ext cx="1938337" cy="1800225"/>
          </a:xfrm>
          <a:custGeom>
            <a:avLst/>
            <a:gdLst>
              <a:gd name="T0" fmla="*/ 2147483647 w 1221"/>
              <a:gd name="T1" fmla="*/ 2147483647 h 1134"/>
              <a:gd name="T2" fmla="*/ 2147483647 w 1221"/>
              <a:gd name="T3" fmla="*/ 2147483647 h 1134"/>
              <a:gd name="T4" fmla="*/ 2147483647 w 1221"/>
              <a:gd name="T5" fmla="*/ 2147483647 h 1134"/>
              <a:gd name="T6" fmla="*/ 2147483647 w 1221"/>
              <a:gd name="T7" fmla="*/ 2147483647 h 1134"/>
              <a:gd name="T8" fmla="*/ 2147483647 w 1221"/>
              <a:gd name="T9" fmla="*/ 2147483647 h 1134"/>
              <a:gd name="T10" fmla="*/ 2147483647 w 1221"/>
              <a:gd name="T11" fmla="*/ 2147483647 h 1134"/>
              <a:gd name="T12" fmla="*/ 2147483647 w 1221"/>
              <a:gd name="T13" fmla="*/ 2147483647 h 1134"/>
              <a:gd name="T14" fmla="*/ 2147483647 w 1221"/>
              <a:gd name="T15" fmla="*/ 2147483647 h 1134"/>
              <a:gd name="T16" fmla="*/ 2147483647 w 1221"/>
              <a:gd name="T17" fmla="*/ 2147483647 h 1134"/>
              <a:gd name="T18" fmla="*/ 2147483647 w 1221"/>
              <a:gd name="T19" fmla="*/ 2147483647 h 1134"/>
              <a:gd name="T20" fmla="*/ 2147483647 w 1221"/>
              <a:gd name="T21" fmla="*/ 2147483647 h 1134"/>
              <a:gd name="T22" fmla="*/ 2147483647 w 1221"/>
              <a:gd name="T23" fmla="*/ 2147483647 h 1134"/>
              <a:gd name="T24" fmla="*/ 2147483647 w 1221"/>
              <a:gd name="T25" fmla="*/ 2147483647 h 1134"/>
              <a:gd name="T26" fmla="*/ 2147483647 w 1221"/>
              <a:gd name="T27" fmla="*/ 2147483647 h 1134"/>
              <a:gd name="T28" fmla="*/ 2147483647 w 1221"/>
              <a:gd name="T29" fmla="*/ 2147483647 h 1134"/>
              <a:gd name="T30" fmla="*/ 2147483647 w 1221"/>
              <a:gd name="T31" fmla="*/ 2147483647 h 1134"/>
              <a:gd name="T32" fmla="*/ 2147483647 w 1221"/>
              <a:gd name="T33" fmla="*/ 2147483647 h 1134"/>
              <a:gd name="T34" fmla="*/ 2147483647 w 1221"/>
              <a:gd name="T35" fmla="*/ 2147483647 h 1134"/>
              <a:gd name="T36" fmla="*/ 2147483647 w 1221"/>
              <a:gd name="T37" fmla="*/ 2147483647 h 1134"/>
              <a:gd name="T38" fmla="*/ 2147483647 w 1221"/>
              <a:gd name="T39" fmla="*/ 2147483647 h 1134"/>
              <a:gd name="T40" fmla="*/ 2147483647 w 1221"/>
              <a:gd name="T41" fmla="*/ 2147483647 h 1134"/>
              <a:gd name="T42" fmla="*/ 2147483647 w 1221"/>
              <a:gd name="T43" fmla="*/ 2147483647 h 1134"/>
              <a:gd name="T44" fmla="*/ 2147483647 w 1221"/>
              <a:gd name="T45" fmla="*/ 2147483647 h 1134"/>
              <a:gd name="T46" fmla="*/ 2147483647 w 1221"/>
              <a:gd name="T47" fmla="*/ 2147483647 h 1134"/>
              <a:gd name="T48" fmla="*/ 2147483647 w 1221"/>
              <a:gd name="T49" fmla="*/ 2147483647 h 1134"/>
              <a:gd name="T50" fmla="*/ 2147483647 w 1221"/>
              <a:gd name="T51" fmla="*/ 2147483647 h 1134"/>
              <a:gd name="T52" fmla="*/ 2147483647 w 1221"/>
              <a:gd name="T53" fmla="*/ 2147483647 h 1134"/>
              <a:gd name="T54" fmla="*/ 2147483647 w 1221"/>
              <a:gd name="T55" fmla="*/ 2147483647 h 1134"/>
              <a:gd name="T56" fmla="*/ 2147483647 w 1221"/>
              <a:gd name="T57" fmla="*/ 2147483647 h 1134"/>
              <a:gd name="T58" fmla="*/ 2147483647 w 1221"/>
              <a:gd name="T59" fmla="*/ 2147483647 h 1134"/>
              <a:gd name="T60" fmla="*/ 2147483647 w 1221"/>
              <a:gd name="T61" fmla="*/ 2147483647 h 1134"/>
              <a:gd name="T62" fmla="*/ 2147483647 w 1221"/>
              <a:gd name="T63" fmla="*/ 2147483647 h 1134"/>
              <a:gd name="T64" fmla="*/ 2147483647 w 1221"/>
              <a:gd name="T65" fmla="*/ 2147483647 h 1134"/>
              <a:gd name="T66" fmla="*/ 2147483647 w 1221"/>
              <a:gd name="T67" fmla="*/ 2147483647 h 1134"/>
              <a:gd name="T68" fmla="*/ 2147483647 w 1221"/>
              <a:gd name="T69" fmla="*/ 2147483647 h 1134"/>
              <a:gd name="T70" fmla="*/ 2147483647 w 1221"/>
              <a:gd name="T71" fmla="*/ 2147483647 h 1134"/>
              <a:gd name="T72" fmla="*/ 2147483647 w 1221"/>
              <a:gd name="T73" fmla="*/ 2147483647 h 1134"/>
              <a:gd name="T74" fmla="*/ 2147483647 w 1221"/>
              <a:gd name="T75" fmla="*/ 2147483647 h 1134"/>
              <a:gd name="T76" fmla="*/ 2147483647 w 1221"/>
              <a:gd name="T77" fmla="*/ 2147483647 h 1134"/>
              <a:gd name="T78" fmla="*/ 2147483647 w 1221"/>
              <a:gd name="T79" fmla="*/ 2147483647 h 1134"/>
              <a:gd name="T80" fmla="*/ 2147483647 w 1221"/>
              <a:gd name="T81" fmla="*/ 2147483647 h 1134"/>
              <a:gd name="T82" fmla="*/ 2147483647 w 1221"/>
              <a:gd name="T83" fmla="*/ 2147483647 h 1134"/>
              <a:gd name="T84" fmla="*/ 2147483647 w 1221"/>
              <a:gd name="T85" fmla="*/ 2147483647 h 1134"/>
              <a:gd name="T86" fmla="*/ 2147483647 w 1221"/>
              <a:gd name="T87" fmla="*/ 2147483647 h 1134"/>
              <a:gd name="T88" fmla="*/ 2147483647 w 1221"/>
              <a:gd name="T89" fmla="*/ 2147483647 h 1134"/>
              <a:gd name="T90" fmla="*/ 2147483647 w 1221"/>
              <a:gd name="T91" fmla="*/ 2147483647 h 1134"/>
              <a:gd name="T92" fmla="*/ 2147483647 w 1221"/>
              <a:gd name="T93" fmla="*/ 2147483647 h 1134"/>
              <a:gd name="T94" fmla="*/ 2147483647 w 1221"/>
              <a:gd name="T95" fmla="*/ 2147483647 h 1134"/>
              <a:gd name="T96" fmla="*/ 2147483647 w 1221"/>
              <a:gd name="T97" fmla="*/ 2147483647 h 1134"/>
              <a:gd name="T98" fmla="*/ 2147483647 w 1221"/>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Rectangle 25"/>
          <p:cNvSpPr>
            <a:spLocks noChangeArrowheads="1"/>
          </p:cNvSpPr>
          <p:nvPr/>
        </p:nvSpPr>
        <p:spPr bwMode="auto">
          <a:xfrm>
            <a:off x="4233863" y="3733800"/>
            <a:ext cx="3109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i="1" dirty="0">
                <a:latin typeface="Times New Roman" pitchFamily="18" charset="0"/>
              </a:rPr>
              <a:t>l</a:t>
            </a:r>
            <a:r>
              <a:rPr lang="en-US" altLang="zh-TW" sz="2400" dirty="0">
                <a:latin typeface="Times New Roman" pitchFamily="18" charset="0"/>
              </a:rPr>
              <a:t>=2 window, length = N</a:t>
            </a:r>
          </a:p>
        </p:txBody>
      </p:sp>
      <p:sp>
        <p:nvSpPr>
          <p:cNvPr id="16412" name="Rectangle 26"/>
          <p:cNvSpPr>
            <a:spLocks noChangeArrowheads="1"/>
          </p:cNvSpPr>
          <p:nvPr/>
        </p:nvSpPr>
        <p:spPr bwMode="auto">
          <a:xfrm>
            <a:off x="2481263" y="5943600"/>
            <a:ext cx="3109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i="1" dirty="0">
                <a:latin typeface="Times New Roman" pitchFamily="18" charset="0"/>
              </a:rPr>
              <a:t>l</a:t>
            </a:r>
            <a:r>
              <a:rPr lang="en-US" altLang="zh-TW" sz="2400" dirty="0">
                <a:latin typeface="Times New Roman" pitchFamily="18" charset="0"/>
              </a:rPr>
              <a:t>=1 window, length = N</a:t>
            </a:r>
          </a:p>
        </p:txBody>
      </p:sp>
      <p:sp>
        <p:nvSpPr>
          <p:cNvPr id="2" name="Footer Placeholder 1">
            <a:extLst>
              <a:ext uri="{FF2B5EF4-FFF2-40B4-BE49-F238E27FC236}">
                <a16:creationId xmlns:a16="http://schemas.microsoft.com/office/drawing/2014/main" id="{39C20744-D5F1-42F4-9B8A-BC597744A400}"/>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B9A4A050-2236-44F3-87F8-B9FDFECC0862}"/>
              </a:ext>
            </a:extLst>
          </p:cNvPr>
          <p:cNvSpPr>
            <a:spLocks noGrp="1"/>
          </p:cNvSpPr>
          <p:nvPr>
            <p:ph type="sldNum" sz="quarter" idx="12"/>
          </p:nvPr>
        </p:nvSpPr>
        <p:spPr/>
        <p:txBody>
          <a:bodyPr/>
          <a:lstStyle/>
          <a:p>
            <a:fld id="{C00EF027-BAE4-4B2B-B4D5-2754FF5E55FD}" type="slidenum">
              <a:rPr lang="en-US" altLang="en-US" smtClean="0"/>
              <a:pPr/>
              <a:t>163</a:t>
            </a:fld>
            <a:endParaRPr lang="en-US"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Step3(b): Windowing</a:t>
            </a:r>
          </a:p>
        </p:txBody>
      </p:sp>
      <p:sp>
        <p:nvSpPr>
          <p:cNvPr id="17413" name="Rectangle 3"/>
          <p:cNvSpPr>
            <a:spLocks noGrp="1" noChangeArrowheads="1"/>
          </p:cNvSpPr>
          <p:nvPr>
            <p:ph type="body" sz="half" idx="1"/>
          </p:nvPr>
        </p:nvSpPr>
        <p:spPr>
          <a:xfrm>
            <a:off x="495301" y="1600200"/>
            <a:ext cx="4760912" cy="4530725"/>
          </a:xfrm>
          <a:noFill/>
        </p:spPr>
        <p:txBody>
          <a:bodyPr lIns="92075" tIns="46038" rIns="92075" bIns="46038">
            <a:normAutofit/>
          </a:bodyPr>
          <a:lstStyle/>
          <a:p>
            <a:pPr eaLnBrk="1" hangingPunct="1"/>
            <a:r>
              <a:rPr lang="en-US" altLang="zh-TW" sz="2400" dirty="0">
                <a:ea typeface="新細明體" pitchFamily="18" charset="-120"/>
              </a:rPr>
              <a:t>To smooth out the discontinuities at the beginning and end.</a:t>
            </a:r>
          </a:p>
          <a:p>
            <a:pPr eaLnBrk="1" hangingPunct="1"/>
            <a:r>
              <a:rPr lang="en-US" altLang="zh-TW" sz="2400" dirty="0">
                <a:ea typeface="新細明體" pitchFamily="18" charset="-120"/>
              </a:rPr>
              <a:t>Hamming or </a:t>
            </a:r>
            <a:r>
              <a:rPr lang="en-US" altLang="zh-TW" sz="2400" dirty="0" err="1">
                <a:ea typeface="新細明體" pitchFamily="18" charset="-120"/>
              </a:rPr>
              <a:t>Hanning</a:t>
            </a:r>
            <a:r>
              <a:rPr lang="en-US" altLang="zh-TW" sz="2400" dirty="0">
                <a:ea typeface="新細明體" pitchFamily="18" charset="-120"/>
              </a:rPr>
              <a:t> windows can be used.</a:t>
            </a:r>
          </a:p>
          <a:p>
            <a:pPr eaLnBrk="1" hangingPunct="1"/>
            <a:r>
              <a:rPr lang="en-US" altLang="zh-TW" sz="2400" dirty="0">
                <a:ea typeface="新細明體" pitchFamily="18" charset="-120"/>
              </a:rPr>
              <a:t>Hamming window </a:t>
            </a:r>
            <a:r>
              <a:rPr lang="en-US" altLang="zh-TW" sz="2400" dirty="0">
                <a:ea typeface="新細明體" pitchFamily="18" charset="-120"/>
                <a:sym typeface="Wingdings" panose="05000000000000000000" pitchFamily="2" charset="2"/>
              </a:rPr>
              <a:t></a:t>
            </a:r>
            <a:endParaRPr lang="en-US" altLang="zh-TW" sz="2400" dirty="0">
              <a:ea typeface="新細明體" pitchFamily="18" charset="-120"/>
            </a:endParaRPr>
          </a:p>
          <a:p>
            <a:pPr eaLnBrk="1" hangingPunct="1"/>
            <a:r>
              <a:rPr lang="en-US" altLang="zh-TW" sz="2400" dirty="0">
                <a:ea typeface="新細明體" pitchFamily="18" charset="-120"/>
              </a:rPr>
              <a:t>Tutorial: write a program segment to find the result of passing a speech frame, stored in an array int s[1024], into the Hamming window.</a:t>
            </a:r>
          </a:p>
        </p:txBody>
      </p:sp>
      <mc:AlternateContent xmlns:mc="http://schemas.openxmlformats.org/markup-compatibility/2006" xmlns:a14="http://schemas.microsoft.com/office/drawing/2010/main">
        <mc:Choice Requires="a14">
          <p:sp>
            <p:nvSpPr>
              <p:cNvPr id="17414" name="Object 5"/>
              <p:cNvSpPr txBox="1">
                <a:spLocks noGrp="1"/>
              </p:cNvSpPr>
              <p:nvPr>
                <p:ph sz="half" idx="2"/>
              </p:nvPr>
            </p:nvSpPr>
            <p:spPr bwMode="auto">
              <a:xfrm>
                <a:off x="5332412" y="3065462"/>
                <a:ext cx="3989388" cy="1600200"/>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𝑆</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while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)=0.54−0.46</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m:t>
                                  </m:r>
                                </m:num>
                                <m:den>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den>
                              </m:f>
                            </m:e>
                          </m:d>
                        </m:e>
                      </m:func>
                    </m:oMath>
                    <m:oMath xmlns:m="http://schemas.openxmlformats.org/officeDocument/2006/math">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window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𝑁</m:t>
                      </m:r>
                    </m:oMath>
                  </m:oMathPara>
                </a14:m>
                <a:endParaRPr lang="en-US" dirty="0"/>
              </a:p>
            </p:txBody>
          </p:sp>
        </mc:Choice>
        <mc:Fallback xmlns="">
          <p:sp>
            <p:nvSpPr>
              <p:cNvPr id="17414" name="Object 5"/>
              <p:cNvSpPr txBox="1">
                <a:spLocks noGrp="1" noRot="1" noChangeAspect="1" noMove="1" noResize="1" noEditPoints="1" noAdjustHandles="1" noChangeArrowheads="1" noChangeShapeType="1" noTextEdit="1"/>
              </p:cNvSpPr>
              <p:nvPr>
                <p:ph sz="half" idx="2"/>
              </p:nvPr>
            </p:nvSpPr>
            <p:spPr bwMode="auto">
              <a:xfrm>
                <a:off x="5332412" y="3065462"/>
                <a:ext cx="3989388" cy="1600200"/>
              </a:xfrm>
              <a:prstGeom prst="rect">
                <a:avLst/>
              </a:prstGeom>
              <a:blipFill>
                <a:blip r:embed="rId2"/>
                <a:stretch>
                  <a:fillRect t="-763"/>
                </a:stretch>
              </a:blipFill>
              <a:ln>
                <a:noFill/>
              </a:ln>
              <a:effectLst/>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4D621A2-38F6-44D3-AE32-BBA7CD77BCB6}"/>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B57304FF-8C60-40F8-9252-2D2A8F94D609}"/>
              </a:ext>
            </a:extLst>
          </p:cNvPr>
          <p:cNvSpPr>
            <a:spLocks noGrp="1"/>
          </p:cNvSpPr>
          <p:nvPr>
            <p:ph type="sldNum" sz="quarter" idx="12"/>
          </p:nvPr>
        </p:nvSpPr>
        <p:spPr/>
        <p:txBody>
          <a:bodyPr/>
          <a:lstStyle/>
          <a:p>
            <a:fld id="{F655D5F6-FAFC-4BD8-A778-50BE8206BBEA}" type="slidenum">
              <a:rPr lang="en-US" altLang="en-US" smtClean="0"/>
              <a:pPr/>
              <a:t>164</a:t>
            </a:fld>
            <a:endParaRPr lang="en-US" altLang="en-US"/>
          </a:p>
        </p:txBody>
      </p:sp>
      <p:sp>
        <p:nvSpPr>
          <p:cNvPr id="2" name="TextBox 1">
            <a:extLst>
              <a:ext uri="{FF2B5EF4-FFF2-40B4-BE49-F238E27FC236}">
                <a16:creationId xmlns:a16="http://schemas.microsoft.com/office/drawing/2014/main" id="{1588490B-9B6B-42EF-BCEA-78E36ED4510D}"/>
              </a:ext>
            </a:extLst>
          </p:cNvPr>
          <p:cNvSpPr txBox="1"/>
          <p:nvPr/>
        </p:nvSpPr>
        <p:spPr>
          <a:xfrm>
            <a:off x="5278598" y="2401151"/>
            <a:ext cx="2252540" cy="646331"/>
          </a:xfrm>
          <a:prstGeom prst="rect">
            <a:avLst/>
          </a:prstGeom>
          <a:noFill/>
        </p:spPr>
        <p:txBody>
          <a:bodyPr wrap="none" rtlCol="0">
            <a:spAutoFit/>
          </a:bodyPr>
          <a:lstStyle/>
          <a:p>
            <a:r>
              <a:rPr lang="en-US" altLang="zh-TW" sz="1800" dirty="0">
                <a:ea typeface="新細明體" pitchFamily="18" charset="-120"/>
              </a:rPr>
              <a:t>Hamming window</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sz="quarter"/>
          </p:nvPr>
        </p:nvSpPr>
        <p:spPr>
          <a:xfrm>
            <a:off x="531812" y="152400"/>
            <a:ext cx="8912225" cy="1139825"/>
          </a:xfrm>
        </p:spPr>
        <p:txBody>
          <a:bodyPr>
            <a:normAutofit fontScale="90000"/>
          </a:bodyPr>
          <a:lstStyle/>
          <a:p>
            <a:pPr eaLnBrk="1" hangingPunct="1"/>
            <a:r>
              <a:rPr lang="en-US" altLang="zh-TW" sz="3200">
                <a:ea typeface="新細明體" pitchFamily="18" charset="-120"/>
              </a:rPr>
              <a:t>Effect of Hamming window</a:t>
            </a:r>
            <a:br>
              <a:rPr lang="en-US" altLang="zh-TW" sz="3200">
                <a:ea typeface="新細明體" pitchFamily="18" charset="-120"/>
              </a:rPr>
            </a:br>
            <a:r>
              <a:rPr lang="en-US" altLang="zh-TW" sz="3200">
                <a:ea typeface="新細明體" pitchFamily="18" charset="-120"/>
              </a:rPr>
              <a:t>(For Hanning window See </a:t>
            </a:r>
            <a:r>
              <a:rPr lang="en-US" altLang="en-US" sz="1800">
                <a:hlinkClick r:id="rId2"/>
              </a:rPr>
              <a:t>http://en.wikipedia.org/wiki/Window_function</a:t>
            </a:r>
            <a:r>
              <a:rPr lang="en-US" altLang="en-US" sz="1800">
                <a:ea typeface="新細明體" pitchFamily="18" charset="-120"/>
              </a:rPr>
              <a:t> </a:t>
            </a:r>
            <a:r>
              <a:rPr lang="en-US" altLang="zh-TW" sz="2800">
                <a:ea typeface="新細明體" pitchFamily="18" charset="-120"/>
              </a:rPr>
              <a:t>)</a:t>
            </a:r>
          </a:p>
        </p:txBody>
      </p:sp>
      <p:graphicFrame>
        <p:nvGraphicFramePr>
          <p:cNvPr id="18443" name="Object 18"/>
          <p:cNvGraphicFramePr>
            <a:graphicFrameLocks noGrp="1" noChangeAspect="1"/>
          </p:cNvGraphicFramePr>
          <p:nvPr>
            <p:ph sz="quarter" idx="1"/>
          </p:nvPr>
        </p:nvGraphicFramePr>
        <p:xfrm>
          <a:off x="693738" y="2819400"/>
          <a:ext cx="742950" cy="457200"/>
        </p:xfrm>
        <a:graphic>
          <a:graphicData uri="http://schemas.openxmlformats.org/presentationml/2006/ole">
            <mc:AlternateContent xmlns:mc="http://schemas.openxmlformats.org/markup-compatibility/2006">
              <mc:Choice xmlns:v="urn:schemas-microsoft-com:vml" Requires="v">
                <p:oleObj name="Equation" r:id="rId3" imgW="330120" imgH="203040" progId="Equation.3">
                  <p:embed/>
                </p:oleObj>
              </mc:Choice>
              <mc:Fallback>
                <p:oleObj name="Equation" r:id="rId3" imgW="330120" imgH="203040" progId="Equation.3">
                  <p:embed/>
                  <p:pic>
                    <p:nvPicPr>
                      <p:cNvPr id="18443" name="Object 18"/>
                      <p:cNvPicPr>
                        <a:picLocks noGrp="1" noChangeAspect="1" noChangeArrowheads="1"/>
                      </p:cNvPicPr>
                      <p:nvPr/>
                    </p:nvPicPr>
                    <p:blipFill>
                      <a:blip r:embed="rId4"/>
                      <a:srcRect/>
                      <a:stretch>
                        <a:fillRect/>
                      </a:stretch>
                    </p:blipFill>
                    <p:spPr bwMode="auto">
                      <a:xfrm>
                        <a:off x="693738" y="28194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Rectangle 11"/>
          <p:cNvGraphicFramePr>
            <a:graphicFrameLocks noGrp="1"/>
          </p:cNvGraphicFramePr>
          <p:nvPr>
            <p:ph sz="quarter" idx="2"/>
          </p:nvPr>
        </p:nvGraphicFramePr>
        <p:xfrm>
          <a:off x="6694488" y="2170113"/>
          <a:ext cx="1047750" cy="1047750"/>
        </p:xfrm>
        <a:graphic>
          <a:graphicData uri="http://schemas.openxmlformats.org/presentationml/2006/ole">
            <mc:AlternateContent xmlns:mc="http://schemas.openxmlformats.org/markup-compatibility/2006">
              <mc:Choice xmlns:v="urn:schemas-microsoft-com:vml" Requires="v">
                <p:oleObj name="Equation" r:id="rId5" imgW="0" imgH="0" progId="Equation.3">
                  <p:embed/>
                </p:oleObj>
              </mc:Choice>
              <mc:Fallback>
                <p:oleObj name="Equation" r:id="rId5" imgW="0" imgH="0" progId="Equation.3">
                  <p:embed/>
                  <p:pic>
                    <p:nvPicPr>
                      <p:cNvPr id="18437" name="Rectangle 1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94488" y="2170113"/>
                        <a:ext cx="104775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13"/>
          <p:cNvGraphicFramePr>
            <a:graphicFrameLocks noGrp="1" noChangeAspect="1"/>
          </p:cNvGraphicFramePr>
          <p:nvPr>
            <p:ph sz="quarter" idx="3"/>
          </p:nvPr>
        </p:nvGraphicFramePr>
        <p:xfrm>
          <a:off x="2303463" y="4808538"/>
          <a:ext cx="762000" cy="457200"/>
        </p:xfrm>
        <a:graphic>
          <a:graphicData uri="http://schemas.openxmlformats.org/presentationml/2006/ole">
            <mc:AlternateContent xmlns:mc="http://schemas.openxmlformats.org/markup-compatibility/2006">
              <mc:Choice xmlns:v="urn:schemas-microsoft-com:vml" Requires="v">
                <p:oleObj name="Equation" r:id="rId6" imgW="762000" imgH="457200" progId="Equation.3">
                  <p:embed/>
                </p:oleObj>
              </mc:Choice>
              <mc:Fallback>
                <p:oleObj name="Equation" r:id="rId6" imgW="762000" imgH="457200" progId="Equation.3">
                  <p:embed/>
                  <p:pic>
                    <p:nvPicPr>
                      <p:cNvPr id="18438"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463" y="480853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9" name="Picture 3" descr="f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1468437"/>
            <a:ext cx="59912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6"/>
          <p:cNvSpPr>
            <a:spLocks noChangeShapeType="1"/>
          </p:cNvSpPr>
          <p:nvPr/>
        </p:nvSpPr>
        <p:spPr bwMode="auto">
          <a:xfrm flipH="1">
            <a:off x="5408613" y="2667000"/>
            <a:ext cx="2209800" cy="2209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0"/>
          <p:cNvSpPr>
            <a:spLocks noChangeShapeType="1"/>
          </p:cNvSpPr>
          <p:nvPr/>
        </p:nvSpPr>
        <p:spPr bwMode="auto">
          <a:xfrm>
            <a:off x="1370013" y="4953000"/>
            <a:ext cx="2362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44" name="Object 20"/>
          <p:cNvGraphicFramePr>
            <a:graphicFrameLocks noChangeAspect="1"/>
          </p:cNvGraphicFramePr>
          <p:nvPr/>
        </p:nvGraphicFramePr>
        <p:xfrm>
          <a:off x="651925" y="4572000"/>
          <a:ext cx="641888" cy="450850"/>
        </p:xfrm>
        <a:graphic>
          <a:graphicData uri="http://schemas.openxmlformats.org/presentationml/2006/ole">
            <mc:AlternateContent xmlns:mc="http://schemas.openxmlformats.org/markup-compatibility/2006">
              <mc:Choice xmlns:v="urn:schemas-microsoft-com:vml" Requires="v">
                <p:oleObj name="Equation" r:id="rId9" imgW="342720" imgH="241200" progId="Equation.3">
                  <p:embed/>
                </p:oleObj>
              </mc:Choice>
              <mc:Fallback>
                <p:oleObj name="Equation" r:id="rId9" imgW="342720" imgH="241200" progId="Equation.3">
                  <p:embed/>
                  <p:pic>
                    <p:nvPicPr>
                      <p:cNvPr id="18444" name="Object 20"/>
                      <p:cNvPicPr>
                        <a:picLocks noChangeAspect="1" noChangeArrowheads="1"/>
                      </p:cNvPicPr>
                      <p:nvPr/>
                    </p:nvPicPr>
                    <p:blipFill>
                      <a:blip r:embed="rId10"/>
                      <a:srcRect/>
                      <a:stretch>
                        <a:fillRect/>
                      </a:stretch>
                    </p:blipFill>
                    <p:spPr bwMode="auto">
                      <a:xfrm>
                        <a:off x="651925" y="4572000"/>
                        <a:ext cx="641888" cy="450850"/>
                      </a:xfrm>
                      <a:prstGeom prst="rect">
                        <a:avLst/>
                      </a:prstGeom>
                      <a:noFill/>
                      <a:ln>
                        <a:noFill/>
                      </a:ln>
                      <a:effectLst/>
                    </p:spPr>
                  </p:pic>
                </p:oleObj>
              </mc:Fallback>
            </mc:AlternateContent>
          </a:graphicData>
        </a:graphic>
      </p:graphicFrame>
      <p:graphicFrame>
        <p:nvGraphicFramePr>
          <p:cNvPr id="18445" name="Object 21"/>
          <p:cNvGraphicFramePr>
            <a:graphicFrameLocks noChangeAspect="1"/>
          </p:cNvGraphicFramePr>
          <p:nvPr/>
        </p:nvGraphicFramePr>
        <p:xfrm>
          <a:off x="7599363" y="2466975"/>
          <a:ext cx="573087" cy="315913"/>
        </p:xfrm>
        <a:graphic>
          <a:graphicData uri="http://schemas.openxmlformats.org/presentationml/2006/ole">
            <mc:AlternateContent xmlns:mc="http://schemas.openxmlformats.org/markup-compatibility/2006">
              <mc:Choice xmlns:v="urn:schemas-microsoft-com:vml" Requires="v">
                <p:oleObj name="Equation" r:id="rId11" imgW="368280" imgH="203040" progId="Equation.3">
                  <p:embed/>
                </p:oleObj>
              </mc:Choice>
              <mc:Fallback>
                <p:oleObj name="Equation" r:id="rId11" imgW="368280" imgH="203040" progId="Equation.3">
                  <p:embed/>
                  <p:pic>
                    <p:nvPicPr>
                      <p:cNvPr id="18445" name="Object 21"/>
                      <p:cNvPicPr>
                        <a:picLocks noChangeAspect="1" noChangeArrowheads="1"/>
                      </p:cNvPicPr>
                      <p:nvPr/>
                    </p:nvPicPr>
                    <p:blipFill>
                      <a:blip r:embed="rId12"/>
                      <a:srcRect/>
                      <a:stretch>
                        <a:fillRect/>
                      </a:stretch>
                    </p:blipFill>
                    <p:spPr bwMode="auto">
                      <a:xfrm>
                        <a:off x="7599363" y="2466975"/>
                        <a:ext cx="573087"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8442" name="Object 15"/>
              <p:cNvSpPr txBox="1">
                <a:spLocks noGrp="1"/>
              </p:cNvSpPr>
              <p:nvPr>
                <p:ph sz="quarter" idx="4"/>
              </p:nvPr>
            </p:nvSpPr>
            <p:spPr bwMode="auto">
              <a:xfrm>
                <a:off x="7388226" y="3429000"/>
                <a:ext cx="2514599" cy="1960563"/>
              </a:xfrm>
              <a:prstGeom prst="rect">
                <a:avLst/>
              </a:prstGeom>
              <a:noFill/>
              <a:ln>
                <a:noFill/>
              </a:ln>
              <a:effectLst/>
            </p:spPr>
            <p:txBody>
              <a:bodyPr>
                <a:normAutofit fontScale="40000" lnSpcReduction="20000"/>
              </a:bodyPr>
              <a:lstStyle/>
              <a:p>
                <a:pPr>
                  <a:buNone/>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𝑆</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0.54−0.46</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m:t>
                                      </m:r>
                                    </m:num>
                                    <m:den>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den>
                                  </m:f>
                                </m:e>
                              </m:d>
                            </m:e>
                          </m:func>
                        </m:e>
                      </m:d>
                    </m:oMath>
                    <m:oMath xmlns:m="http://schemas.openxmlformats.org/officeDocument/2006/math">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oMath>
                  </m:oMathPara>
                </a14:m>
                <a:endParaRPr lang="en-US" dirty="0"/>
              </a:p>
            </p:txBody>
          </p:sp>
        </mc:Choice>
        <mc:Fallback xmlns="">
          <p:sp>
            <p:nvSpPr>
              <p:cNvPr id="18442" name="Object 15"/>
              <p:cNvSpPr txBox="1">
                <a:spLocks noRot="1" noChangeAspect="1" noMove="1" noResize="1" noEditPoints="1" noAdjustHandles="1" noChangeArrowheads="1" noChangeShapeType="1" noTextEdit="1"/>
              </p:cNvSpPr>
              <p:nvPr>
                <p:ph sz="quarter" idx="4"/>
              </p:nvPr>
            </p:nvSpPr>
            <p:spPr bwMode="auto">
              <a:xfrm>
                <a:off x="7388226" y="3429000"/>
                <a:ext cx="2514599" cy="1960563"/>
              </a:xfrm>
              <a:prstGeom prst="rect">
                <a:avLst/>
              </a:prstGeom>
              <a:blipFill>
                <a:blip r:embed="rId14"/>
                <a:stretch>
                  <a:fillRect l="-12136" t="-19626" r="-17476" b="-53583"/>
                </a:stretch>
              </a:blipFill>
              <a:ln>
                <a:noFill/>
              </a:ln>
              <a:effectLst/>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B83DF42-1351-4F02-8D4A-7708EA220B9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D3DAFB94-DB43-4679-A952-B58E0432B76D}"/>
              </a:ext>
            </a:extLst>
          </p:cNvPr>
          <p:cNvSpPr>
            <a:spLocks noGrp="1"/>
          </p:cNvSpPr>
          <p:nvPr>
            <p:ph type="sldNum" sz="quarter" idx="12"/>
          </p:nvPr>
        </p:nvSpPr>
        <p:spPr/>
        <p:txBody>
          <a:bodyPr/>
          <a:lstStyle/>
          <a:p>
            <a:fld id="{D5585837-F6D0-4AA2-9B5A-C26D180E4096}" type="slidenum">
              <a:rPr lang="en-US" altLang="en-US" smtClean="0"/>
              <a:pPr/>
              <a:t>165</a:t>
            </a:fld>
            <a:endParaRPr lang="en-US"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6629F3-AC9B-E9CB-990F-8777335C13FF}"/>
              </a:ext>
            </a:extLst>
          </p:cNvPr>
          <p:cNvSpPr>
            <a:spLocks noGrp="1"/>
          </p:cNvSpPr>
          <p:nvPr>
            <p:ph type="title"/>
          </p:nvPr>
        </p:nvSpPr>
        <p:spPr>
          <a:xfrm>
            <a:off x="495141" y="304800"/>
            <a:ext cx="5599271" cy="1219200"/>
          </a:xfrm>
        </p:spPr>
        <p:txBody>
          <a:bodyPr>
            <a:noAutofit/>
          </a:bodyPr>
          <a:lstStyle/>
          <a:p>
            <a:r>
              <a:rPr lang="en-US" sz="2800" dirty="0"/>
              <a:t>Windowing of a signal source</a:t>
            </a:r>
          </a:p>
        </p:txBody>
      </p:sp>
      <p:sp>
        <p:nvSpPr>
          <p:cNvPr id="8" name="Content Placeholder 7">
            <a:extLst>
              <a:ext uri="{FF2B5EF4-FFF2-40B4-BE49-F238E27FC236}">
                <a16:creationId xmlns:a16="http://schemas.microsoft.com/office/drawing/2014/main" id="{9BE80770-80D6-0CBE-0E13-454FCC015FA9}"/>
              </a:ext>
            </a:extLst>
          </p:cNvPr>
          <p:cNvSpPr>
            <a:spLocks noGrp="1"/>
          </p:cNvSpPr>
          <p:nvPr>
            <p:ph idx="1"/>
          </p:nvPr>
        </p:nvSpPr>
        <p:spPr>
          <a:xfrm>
            <a:off x="6415180" y="136524"/>
            <a:ext cx="3336832" cy="5295276"/>
          </a:xfrm>
        </p:spPr>
        <p:txBody>
          <a:bodyPr>
            <a:normAutofit fontScale="92500" lnSpcReduction="10000"/>
          </a:bodyPr>
          <a:lstStyle/>
          <a:p>
            <a:r>
              <a:rPr lang="en-US" sz="1000" b="0" i="0" u="none" strike="noStrike" baseline="0" dirty="0">
                <a:solidFill>
                  <a:srgbClr val="000000"/>
                </a:solidFill>
                <a:latin typeface="Courier New" panose="02070309020205020404" pitchFamily="49" charset="0"/>
              </a:rPr>
              <a:t>clear</a:t>
            </a:r>
          </a:p>
          <a:p>
            <a:r>
              <a:rPr lang="en-US" sz="1000" b="0" i="0" u="none" strike="noStrike" baseline="0" dirty="0">
                <a:solidFill>
                  <a:srgbClr val="000000"/>
                </a:solidFill>
                <a:latin typeface="Courier New" panose="02070309020205020404" pitchFamily="49" charset="0"/>
              </a:rPr>
              <a:t>close </a:t>
            </a:r>
            <a:r>
              <a:rPr lang="en-US" sz="1000" b="0" i="0" u="none" strike="noStrike" baseline="0" dirty="0">
                <a:solidFill>
                  <a:srgbClr val="A020F0"/>
                </a:solidFill>
                <a:latin typeface="Courier New" panose="02070309020205020404" pitchFamily="49" charset="0"/>
              </a:rPr>
              <a:t>all</a:t>
            </a:r>
          </a:p>
          <a:p>
            <a:r>
              <a:rPr lang="en-US" sz="1000" b="0" i="0" u="none" strike="noStrike" baseline="0" dirty="0" err="1">
                <a:solidFill>
                  <a:srgbClr val="000000"/>
                </a:solidFill>
                <a:latin typeface="Courier New" panose="02070309020205020404" pitchFamily="49" charset="0"/>
              </a:rPr>
              <a:t>clc</a:t>
            </a:r>
            <a:endParaRPr lang="en-US" sz="1000" b="0" i="0" u="none" strike="noStrike" baseline="0" dirty="0">
              <a:solidFill>
                <a:srgbClr val="000000"/>
              </a:solidFill>
              <a:latin typeface="Courier New" panose="02070309020205020404" pitchFamily="49" charset="0"/>
            </a:endParaRPr>
          </a:p>
          <a:p>
            <a:r>
              <a:rPr lang="en-US" sz="1000" b="0" i="0" u="none" strike="noStrike" baseline="0" dirty="0">
                <a:solidFill>
                  <a:srgbClr val="3C763D"/>
                </a:solidFill>
                <a:latin typeface="Courier New" panose="02070309020205020404" pitchFamily="49" charset="0"/>
              </a:rPr>
              <a:t>%capture voiced sound</a:t>
            </a:r>
          </a:p>
          <a:p>
            <a:r>
              <a:rPr lang="en-US" sz="1000" b="0" i="0" u="none" strike="noStrike" baseline="0" dirty="0" err="1">
                <a:solidFill>
                  <a:srgbClr val="000000"/>
                </a:solidFill>
                <a:latin typeface="Courier New" panose="02070309020205020404" pitchFamily="49" charset="0"/>
              </a:rPr>
              <a:t>fname</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"num1.wav"</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3C763D"/>
                </a:solidFill>
                <a:latin typeface="Courier New" panose="02070309020205020404" pitchFamily="49" charset="0"/>
              </a:rPr>
              <a:t>%</a:t>
            </a:r>
            <a:r>
              <a:rPr lang="en-US" sz="1000" b="0" i="0" u="none" strike="noStrike" baseline="0" dirty="0" err="1">
                <a:solidFill>
                  <a:srgbClr val="3C763D"/>
                </a:solidFill>
                <a:latin typeface="Courier New" panose="02070309020205020404" pitchFamily="49" charset="0"/>
              </a:rPr>
              <a:t>fname</a:t>
            </a:r>
            <a:r>
              <a:rPr lang="en-US" sz="1000" b="0" i="0" u="none" strike="noStrike" baseline="0" dirty="0">
                <a:solidFill>
                  <a:srgbClr val="3C763D"/>
                </a:solidFill>
                <a:latin typeface="Courier New" panose="02070309020205020404" pitchFamily="49" charset="0"/>
              </a:rPr>
              <a:t>="num5.wav";</a:t>
            </a:r>
          </a:p>
          <a:p>
            <a:r>
              <a:rPr lang="en-US" sz="1000" b="0" i="0" u="none" strike="noStrike" baseline="0" dirty="0">
                <a:solidFill>
                  <a:srgbClr val="3C763D"/>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y,fs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audioread</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fname</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3C763D"/>
                </a:solidFill>
                <a:latin typeface="Courier New" panose="02070309020205020404" pitchFamily="49" charset="0"/>
              </a:rPr>
              <a:t>%x=</a:t>
            </a:r>
            <a:r>
              <a:rPr lang="en-US" sz="1000" b="0" i="0" u="none" strike="noStrike" baseline="0" dirty="0" err="1">
                <a:solidFill>
                  <a:srgbClr val="3C763D"/>
                </a:solidFill>
                <a:latin typeface="Courier New" panose="02070309020205020404" pitchFamily="49" charset="0"/>
              </a:rPr>
              <a:t>data,fs</a:t>
            </a:r>
            <a:r>
              <a:rPr lang="en-US" sz="1000" b="0" i="0" u="none" strike="noStrike" baseline="0" dirty="0">
                <a:solidFill>
                  <a:srgbClr val="3C763D"/>
                </a:solidFill>
                <a:latin typeface="Courier New" panose="02070309020205020404" pitchFamily="49" charset="0"/>
              </a:rPr>
              <a:t>=</a:t>
            </a:r>
            <a:r>
              <a:rPr lang="en-US" sz="1000" b="0" i="0" u="none" strike="noStrike" baseline="0" dirty="0" err="1">
                <a:solidFill>
                  <a:srgbClr val="3C763D"/>
                </a:solidFill>
                <a:latin typeface="Courier New" panose="02070309020205020404" pitchFamily="49" charset="0"/>
              </a:rPr>
              <a:t>sampling_rate,nbits</a:t>
            </a:r>
            <a:r>
              <a:rPr lang="en-US" sz="1000" b="0" i="0" u="none" strike="noStrike" baseline="0" dirty="0">
                <a:solidFill>
                  <a:srgbClr val="3C763D"/>
                </a:solidFill>
                <a:latin typeface="Courier New" panose="02070309020205020404" pitchFamily="49" charset="0"/>
              </a:rPr>
              <a:t>=</a:t>
            </a:r>
            <a:r>
              <a:rPr lang="en-US" sz="1000" b="0" i="0" u="none" strike="noStrike" baseline="0" dirty="0" err="1">
                <a:solidFill>
                  <a:srgbClr val="3C763D"/>
                </a:solidFill>
                <a:latin typeface="Courier New" panose="02070309020205020404" pitchFamily="49" charset="0"/>
              </a:rPr>
              <a:t>num_bits</a:t>
            </a:r>
            <a:endParaRPr lang="en-US" sz="1000" b="0" i="0" u="none" strike="noStrike" baseline="0" dirty="0">
              <a:solidFill>
                <a:srgbClr val="3C763D"/>
              </a:solidFill>
              <a:latin typeface="Courier New" panose="02070309020205020404" pitchFamily="49" charset="0"/>
            </a:endParaRPr>
          </a:p>
          <a:p>
            <a:r>
              <a:rPr lang="en-US" sz="1000" b="0" i="0" u="none" strike="noStrike" baseline="0" dirty="0">
                <a:solidFill>
                  <a:srgbClr val="000000"/>
                </a:solidFill>
                <a:latin typeface="Courier New" panose="02070309020205020404" pitchFamily="49" charset="0"/>
              </a:rPr>
              <a:t>x=y(:,1);</a:t>
            </a:r>
          </a:p>
          <a:p>
            <a:r>
              <a:rPr lang="en-US" sz="1000" b="0" i="0" u="none" strike="noStrike" baseline="0" dirty="0">
                <a:solidFill>
                  <a:srgbClr val="000000"/>
                </a:solidFill>
                <a:latin typeface="Courier New" panose="02070309020205020404" pitchFamily="49" charset="0"/>
              </a:rPr>
              <a:t>start=13470; </a:t>
            </a:r>
            <a:r>
              <a:rPr lang="en-US" sz="1000" b="0" i="0" u="none" strike="noStrike" baseline="0" dirty="0">
                <a:solidFill>
                  <a:srgbClr val="3C763D"/>
                </a:solidFill>
                <a:latin typeface="Courier New" panose="02070309020205020404" pitchFamily="49" charset="0"/>
              </a:rPr>
              <a:t>%starting place for voiced sound (vowel sound)</a:t>
            </a:r>
          </a:p>
          <a:p>
            <a:r>
              <a:rPr lang="en-US" sz="1000" b="0" i="0" u="none" strike="noStrike" baseline="0" dirty="0" err="1">
                <a:solidFill>
                  <a:srgbClr val="000000"/>
                </a:solidFill>
                <a:latin typeface="Courier New" panose="02070309020205020404" pitchFamily="49" charset="0"/>
              </a:rPr>
              <a:t>frame_size</a:t>
            </a:r>
            <a:r>
              <a:rPr lang="en-US" sz="1000" b="0" i="0" u="none" strike="noStrike" baseline="0" dirty="0">
                <a:solidFill>
                  <a:srgbClr val="000000"/>
                </a:solidFill>
                <a:latin typeface="Courier New" panose="02070309020205020404" pitchFamily="49" charset="0"/>
              </a:rPr>
              <a:t>=1024; </a:t>
            </a:r>
            <a:r>
              <a:rPr lang="en-US" sz="1000" b="0" i="0" u="none" strike="noStrike" baseline="0" dirty="0">
                <a:solidFill>
                  <a:srgbClr val="3C763D"/>
                </a:solidFill>
                <a:latin typeface="Courier New" panose="02070309020205020404" pitchFamily="49" charset="0"/>
              </a:rPr>
              <a:t>% one frame</a:t>
            </a:r>
          </a:p>
          <a:p>
            <a:r>
              <a:rPr lang="en-US" sz="1000" b="0" i="0" u="none" strike="noStrike" baseline="0" dirty="0">
                <a:solidFill>
                  <a:srgbClr val="000000"/>
                </a:solidFill>
                <a:latin typeface="Courier New" panose="02070309020205020404" pitchFamily="49" charset="0"/>
              </a:rPr>
              <a:t>x1=x(start:start+frame_size-1);</a:t>
            </a:r>
          </a:p>
          <a:p>
            <a:r>
              <a:rPr lang="en-US" sz="1000" b="0" i="0" u="none" strike="noStrike" baseline="0" dirty="0">
                <a:solidFill>
                  <a:srgbClr val="000000"/>
                </a:solidFill>
                <a:latin typeface="Courier New" panose="02070309020205020404" pitchFamily="49" charset="0"/>
              </a:rPr>
              <a:t>figure(1)</a:t>
            </a:r>
          </a:p>
          <a:p>
            <a:r>
              <a:rPr lang="en-US" sz="1000" b="0" i="0" u="none" strike="noStrike" baseline="0" dirty="0" err="1">
                <a:solidFill>
                  <a:srgbClr val="000000"/>
                </a:solidFill>
                <a:latin typeface="Courier New" panose="02070309020205020404" pitchFamily="49" charset="0"/>
              </a:rPr>
              <a:t>clf</a:t>
            </a:r>
            <a:endParaRPr lang="en-US" sz="1000" b="0" i="0" u="none" strike="noStrike" baseline="0" dirty="0">
              <a:solidFill>
                <a:srgbClr val="000000"/>
              </a:solidFill>
              <a:latin typeface="Courier New" panose="02070309020205020404" pitchFamily="49" charset="0"/>
            </a:endParaRPr>
          </a:p>
          <a:p>
            <a:r>
              <a:rPr lang="en-US" sz="1000" b="0" i="0" u="none" strike="noStrike" baseline="0" dirty="0">
                <a:solidFill>
                  <a:srgbClr val="000000"/>
                </a:solidFill>
                <a:latin typeface="Courier New" panose="02070309020205020404" pitchFamily="49" charset="0"/>
              </a:rPr>
              <a:t>subplot(3,1,1);</a:t>
            </a:r>
          </a:p>
          <a:p>
            <a:r>
              <a:rPr lang="en-US" sz="1000" b="0" i="0" u="none" strike="noStrike" baseline="0" dirty="0">
                <a:solidFill>
                  <a:srgbClr val="000000"/>
                </a:solidFill>
                <a:latin typeface="Courier New" panose="02070309020205020404" pitchFamily="49" charset="0"/>
              </a:rPr>
              <a:t>plot(x1)</a:t>
            </a:r>
          </a:p>
          <a:p>
            <a:r>
              <a:rPr lang="en-US" sz="1000" b="0" i="0" u="none" strike="noStrike" baseline="0" dirty="0" err="1">
                <a:solidFill>
                  <a:srgbClr val="000000"/>
                </a:solidFill>
                <a:latin typeface="Courier New" panose="02070309020205020404" pitchFamily="49" charset="0"/>
              </a:rPr>
              <a:t>ylabel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"signal frame"</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xlabel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"time 1024 samples"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subplot(3,1,2);</a:t>
            </a:r>
          </a:p>
          <a:p>
            <a:r>
              <a:rPr lang="en-US" sz="1000" b="0" i="0" u="none" strike="noStrike" baseline="0" dirty="0">
                <a:solidFill>
                  <a:srgbClr val="000000"/>
                </a:solidFill>
                <a:latin typeface="Courier New" panose="02070309020205020404" pitchFamily="49" charset="0"/>
              </a:rPr>
              <a:t>hamming=hamming(</a:t>
            </a:r>
            <a:r>
              <a:rPr lang="en-US" sz="1000" b="0" i="0" u="none" strike="noStrike" baseline="0" dirty="0" err="1">
                <a:solidFill>
                  <a:srgbClr val="000000"/>
                </a:solidFill>
                <a:latin typeface="Courier New" panose="02070309020205020404" pitchFamily="49" charset="0"/>
              </a:rPr>
              <a:t>frame_size</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plot(hamming)</a:t>
            </a:r>
          </a:p>
          <a:p>
            <a:r>
              <a:rPr lang="en-US" sz="1000" b="0" i="0" u="none" strike="noStrike" baseline="0" dirty="0" err="1">
                <a:solidFill>
                  <a:srgbClr val="000000"/>
                </a:solidFill>
                <a:latin typeface="Courier New" panose="02070309020205020404" pitchFamily="49" charset="0"/>
              </a:rPr>
              <a:t>ylabel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"hamming"</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xlabel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"time 1024 samples"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subplot(3,1,3);</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x1_hamming=hamming.*x1;</a:t>
            </a:r>
          </a:p>
          <a:p>
            <a:r>
              <a:rPr lang="en-US" sz="1000" b="0" i="0" u="none" strike="noStrike" baseline="0" dirty="0">
                <a:solidFill>
                  <a:srgbClr val="000000"/>
                </a:solidFill>
                <a:latin typeface="Courier New" panose="02070309020205020404" pitchFamily="49" charset="0"/>
              </a:rPr>
              <a:t>plot(x1_hamming)</a:t>
            </a:r>
          </a:p>
          <a:p>
            <a:r>
              <a:rPr lang="en-US" sz="1000" b="0" i="0" u="none" strike="noStrike" baseline="0" dirty="0" err="1">
                <a:solidFill>
                  <a:srgbClr val="000000"/>
                </a:solidFill>
                <a:latin typeface="Courier New" panose="02070309020205020404" pitchFamily="49" charset="0"/>
              </a:rPr>
              <a:t>ylabel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"hamming windowed"</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xlabel</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"time 1024 samples"</a:t>
            </a:r>
            <a:r>
              <a:rPr lang="en-US" sz="1000" b="0" i="0" u="none" strike="noStrike" baseline="0" dirty="0">
                <a:solidFill>
                  <a:srgbClr val="000000"/>
                </a:solidFill>
                <a:latin typeface="Courier New" panose="02070309020205020404" pitchFamily="49" charset="0"/>
              </a:rPr>
              <a:t>)</a:t>
            </a:r>
            <a:r>
              <a:rPr lang="en-US" sz="1100" dirty="0"/>
              <a:t> </a:t>
            </a:r>
          </a:p>
        </p:txBody>
      </p:sp>
      <p:sp>
        <p:nvSpPr>
          <p:cNvPr id="5" name="Footer Placeholder 4">
            <a:extLst>
              <a:ext uri="{FF2B5EF4-FFF2-40B4-BE49-F238E27FC236}">
                <a16:creationId xmlns:a16="http://schemas.microsoft.com/office/drawing/2014/main" id="{77296CFB-AB61-CF11-2B9D-7460226F59EF}"/>
              </a:ext>
            </a:extLst>
          </p:cNvPr>
          <p:cNvSpPr>
            <a:spLocks noGrp="1"/>
          </p:cNvSpPr>
          <p:nvPr>
            <p:ph type="ftr" sz="quarter" idx="11"/>
          </p:nvPr>
        </p:nvSpPr>
        <p:spPr/>
        <p:txBody>
          <a:bodyPr/>
          <a:lstStyle/>
          <a:p>
            <a:pPr>
              <a:defRPr/>
            </a:pPr>
            <a:r>
              <a:rPr lang="en-US" altLang="zh-CN"/>
              <a:t>Audio signal processing, v250428a</a:t>
            </a:r>
          </a:p>
        </p:txBody>
      </p:sp>
      <p:sp>
        <p:nvSpPr>
          <p:cNvPr id="6" name="Slide Number Placeholder 5">
            <a:extLst>
              <a:ext uri="{FF2B5EF4-FFF2-40B4-BE49-F238E27FC236}">
                <a16:creationId xmlns:a16="http://schemas.microsoft.com/office/drawing/2014/main" id="{31D83628-E4AA-801A-66B8-6BCD6895410F}"/>
              </a:ext>
            </a:extLst>
          </p:cNvPr>
          <p:cNvSpPr>
            <a:spLocks noGrp="1"/>
          </p:cNvSpPr>
          <p:nvPr>
            <p:ph type="sldNum" sz="quarter" idx="12"/>
          </p:nvPr>
        </p:nvSpPr>
        <p:spPr/>
        <p:txBody>
          <a:bodyPr/>
          <a:lstStyle/>
          <a:p>
            <a:fld id="{F655D5F6-FAFC-4BD8-A778-50BE8206BBEA}" type="slidenum">
              <a:rPr lang="en-US" altLang="en-US" smtClean="0"/>
              <a:pPr/>
              <a:t>166</a:t>
            </a:fld>
            <a:endParaRPr lang="en-US" altLang="en-US"/>
          </a:p>
        </p:txBody>
      </p:sp>
      <p:pic>
        <p:nvPicPr>
          <p:cNvPr id="10" name="Picture 9">
            <a:extLst>
              <a:ext uri="{FF2B5EF4-FFF2-40B4-BE49-F238E27FC236}">
                <a16:creationId xmlns:a16="http://schemas.microsoft.com/office/drawing/2014/main" id="{E30E5A00-4F8D-C100-828E-33485D604A21}"/>
              </a:ext>
            </a:extLst>
          </p:cNvPr>
          <p:cNvPicPr>
            <a:picLocks noChangeAspect="1"/>
          </p:cNvPicPr>
          <p:nvPr/>
        </p:nvPicPr>
        <p:blipFill>
          <a:blip r:embed="rId2"/>
          <a:stretch>
            <a:fillRect/>
          </a:stretch>
        </p:blipFill>
        <p:spPr>
          <a:xfrm>
            <a:off x="297365" y="1426200"/>
            <a:ext cx="6172200" cy="4573184"/>
          </a:xfrm>
          <a:prstGeom prst="rect">
            <a:avLst/>
          </a:prstGeom>
        </p:spPr>
      </p:pic>
      <p:sp>
        <p:nvSpPr>
          <p:cNvPr id="11" name="TextBox 10">
            <a:extLst>
              <a:ext uri="{FF2B5EF4-FFF2-40B4-BE49-F238E27FC236}">
                <a16:creationId xmlns:a16="http://schemas.microsoft.com/office/drawing/2014/main" id="{A13DBF36-1012-192E-ACC6-618B69824BFA}"/>
              </a:ext>
            </a:extLst>
          </p:cNvPr>
          <p:cNvSpPr txBox="1"/>
          <p:nvPr/>
        </p:nvSpPr>
        <p:spPr>
          <a:xfrm>
            <a:off x="6483655" y="5151816"/>
            <a:ext cx="3316037" cy="1261884"/>
          </a:xfrm>
          <a:prstGeom prst="rect">
            <a:avLst/>
          </a:prstGeom>
          <a:noFill/>
        </p:spPr>
        <p:txBody>
          <a:bodyPr wrap="square" rtlCol="0">
            <a:spAutoFit/>
          </a:bodyPr>
          <a:lstStyle/>
          <a:p>
            <a:r>
              <a:rPr lang="en-US" sz="1600" u="sng" dirty="0">
                <a:solidFill>
                  <a:srgbClr val="0563C1"/>
                </a:solidFill>
                <a:latin typeface="Calibri" panose="020F0502020204030204" pitchFamily="34" charset="0"/>
                <a:ea typeface="PMingLiU" panose="02020500000000000000" pitchFamily="18" charset="-120"/>
                <a:cs typeface="Times New Roman" panose="02020603050405020304" pitchFamily="18" charset="0"/>
              </a:rPr>
              <a:t>Test files: num1.wav or num5.wav</a:t>
            </a:r>
          </a:p>
          <a:p>
            <a:r>
              <a:rPr lang="en-US" sz="1200" dirty="0">
                <a:hlinkClick r:id="rId3"/>
              </a:rPr>
              <a:t>http://www.cse.cuhk.edu.hk/~khwong/www2/cmsc5707/num1.wav</a:t>
            </a:r>
            <a:endParaRPr lang="en-US" sz="1200" dirty="0"/>
          </a:p>
          <a:p>
            <a:endParaRPr lang="en-US" sz="1200" dirty="0"/>
          </a:p>
          <a:p>
            <a:r>
              <a:rPr lang="en-US" sz="1200" dirty="0"/>
              <a:t>From </a:t>
            </a:r>
            <a:r>
              <a:rPr lang="en-US" sz="1200" u="sng" dirty="0">
                <a:solidFill>
                  <a:srgbClr val="0563C1"/>
                </a:solidFill>
                <a:effectLst/>
                <a:latin typeface="Calibri" panose="020F0502020204030204" pitchFamily="34" charset="0"/>
                <a:ea typeface="PMingLiU" panose="02020500000000000000" pitchFamily="18" charset="-120"/>
                <a:cs typeface="Times New Roman" panose="02020603050405020304" pitchFamily="18" charset="0"/>
                <a:hlinkClick r:id="rId4"/>
              </a:rPr>
              <a:t>https://pixabay.com/sound-effects/female-voice-counting-0-9-137293/</a:t>
            </a:r>
            <a:endParaRPr lang="en-US" sz="1200" u="sng" dirty="0">
              <a:solidFill>
                <a:srgbClr val="0563C1"/>
              </a:solidFill>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840329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p:txBody>
          <a:bodyPr/>
          <a:lstStyle/>
          <a:p>
            <a:pPr eaLnBrk="1" hangingPunct="1"/>
            <a:r>
              <a:rPr lang="en-US" altLang="zh-TW">
                <a:ea typeface="新細明體" pitchFamily="18" charset="-120"/>
              </a:rPr>
              <a:t>Matlab code segment</a:t>
            </a:r>
          </a:p>
        </p:txBody>
      </p:sp>
      <p:sp>
        <p:nvSpPr>
          <p:cNvPr id="19461" name="Rectangle 1027"/>
          <p:cNvSpPr>
            <a:spLocks noGrp="1" noChangeArrowheads="1"/>
          </p:cNvSpPr>
          <p:nvPr>
            <p:ph idx="1"/>
          </p:nvPr>
        </p:nvSpPr>
        <p:spPr/>
        <p:txBody>
          <a:bodyPr>
            <a:normAutofit lnSpcReduction="10000"/>
          </a:bodyPr>
          <a:lstStyle/>
          <a:p>
            <a:pPr eaLnBrk="1" hangingPunct="1"/>
            <a:r>
              <a:rPr lang="en-US" altLang="zh-TW" dirty="0">
                <a:ea typeface="新細明體" pitchFamily="18" charset="-120"/>
                <a:cs typeface="Courier New" pitchFamily="49" charset="0"/>
              </a:rPr>
              <a:t>x1=</a:t>
            </a:r>
            <a:r>
              <a:rPr lang="en-US" altLang="zh-TW" dirty="0" err="1">
                <a:ea typeface="新細明體" pitchFamily="18" charset="-120"/>
                <a:cs typeface="Courier New" pitchFamily="49" charset="0"/>
              </a:rPr>
              <a:t>wavread</a:t>
            </a:r>
            <a:r>
              <a:rPr lang="en-US" altLang="zh-TW" dirty="0">
                <a:ea typeface="新細明體" pitchFamily="18" charset="-120"/>
                <a:cs typeface="Courier New" pitchFamily="49" charset="0"/>
              </a:rPr>
              <a:t>(</a:t>
            </a:r>
            <a:r>
              <a:rPr lang="en-US" altLang="zh-TW" dirty="0">
                <a:solidFill>
                  <a:srgbClr val="B22222"/>
                </a:solidFill>
                <a:ea typeface="新細明體" pitchFamily="18" charset="-120"/>
                <a:cs typeface="Courier New" pitchFamily="49" charset="0"/>
              </a:rPr>
              <a:t>'violin3.wav'</a:t>
            </a:r>
            <a:r>
              <a:rPr lang="en-US" altLang="zh-TW" dirty="0">
                <a:ea typeface="新細明體" pitchFamily="18" charset="-120"/>
                <a:cs typeface="Courier New" pitchFamily="49" charset="0"/>
              </a:rPr>
              <a:t>);</a:t>
            </a:r>
            <a:endParaRPr lang="en-US" altLang="zh-TW" dirty="0">
              <a:solidFill>
                <a:srgbClr val="0000FF"/>
              </a:solidFill>
              <a:ea typeface="新細明體" pitchFamily="18" charset="-120"/>
              <a:cs typeface="Courier New" pitchFamily="49" charset="0"/>
            </a:endParaRPr>
          </a:p>
          <a:p>
            <a:pPr eaLnBrk="1" hangingPunct="1"/>
            <a:r>
              <a:rPr lang="en-US" altLang="zh-TW" dirty="0">
                <a:solidFill>
                  <a:srgbClr val="0000FF"/>
                </a:solidFill>
                <a:ea typeface="新細明體" pitchFamily="18" charset="-120"/>
                <a:cs typeface="Courier New" pitchFamily="49" charset="0"/>
              </a:rPr>
              <a:t>for</a:t>
            </a:r>
            <a:r>
              <a:rPr lang="en-US" altLang="zh-TW" dirty="0">
                <a:ea typeface="新細明體" pitchFamily="18" charset="-120"/>
                <a:cs typeface="Courier New" pitchFamily="49" charset="0"/>
              </a:rPr>
              <a:t> </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=1:N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abs(0.54-0.46*cos(</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*(2*pi/N)));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y1(</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)*x1(</a:t>
            </a:r>
            <a:r>
              <a:rPr lang="en-US" altLang="zh-TW" dirty="0" err="1">
                <a:ea typeface="新細明體" pitchFamily="18" charset="-120"/>
                <a:cs typeface="Courier New" pitchFamily="49" charset="0"/>
              </a:rPr>
              <a:t>i</a:t>
            </a:r>
            <a:r>
              <a:rPr lang="en-US" altLang="zh-TW" dirty="0">
                <a:ea typeface="新細明體" pitchFamily="18" charset="-120"/>
                <a:cs typeface="Courier New" pitchFamily="49" charset="0"/>
              </a:rPr>
              <a:t>);</a:t>
            </a:r>
          </a:p>
          <a:p>
            <a:pPr eaLnBrk="1" hangingPunct="1"/>
            <a:r>
              <a:rPr lang="en-US" altLang="zh-TW" dirty="0">
                <a:solidFill>
                  <a:srgbClr val="0000FF"/>
                </a:solidFill>
                <a:ea typeface="新細明體" pitchFamily="18" charset="-120"/>
                <a:cs typeface="Courier New" pitchFamily="49" charset="0"/>
              </a:rPr>
              <a:t>end</a:t>
            </a:r>
            <a:endParaRPr lang="en-US" altLang="zh-TW" sz="1800" dirty="0">
              <a:latin typeface="CG Times" pitchFamily="18" charset="0"/>
              <a:ea typeface="新細明體" pitchFamily="18" charset="-120"/>
              <a:cs typeface="Courier New" pitchFamily="49" charset="0"/>
            </a:endParaRPr>
          </a:p>
          <a:p>
            <a:pPr eaLnBrk="1" hangingPunct="1"/>
            <a:endParaRPr lang="zh-TW" altLang="en-US" dirty="0">
              <a:ea typeface="新細明體" pitchFamily="18" charset="-120"/>
              <a:cs typeface="Courier New" pitchFamily="49" charset="0"/>
            </a:endParaRPr>
          </a:p>
        </p:txBody>
      </p:sp>
      <p:sp>
        <p:nvSpPr>
          <p:cNvPr id="2" name="Footer Placeholder 1">
            <a:extLst>
              <a:ext uri="{FF2B5EF4-FFF2-40B4-BE49-F238E27FC236}">
                <a16:creationId xmlns:a16="http://schemas.microsoft.com/office/drawing/2014/main" id="{B936E095-992C-4CEF-AE5F-8FBA7F78D63C}"/>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A7B43581-8D28-4A3A-8E67-4792C29C5C2B}"/>
              </a:ext>
            </a:extLst>
          </p:cNvPr>
          <p:cNvSpPr>
            <a:spLocks noGrp="1"/>
          </p:cNvSpPr>
          <p:nvPr>
            <p:ph type="sldNum" sz="quarter" idx="12"/>
          </p:nvPr>
        </p:nvSpPr>
        <p:spPr/>
        <p:txBody>
          <a:bodyPr/>
          <a:lstStyle/>
          <a:p>
            <a:fld id="{C00EF027-BAE4-4B2B-B4D5-2754FF5E55FD}" type="slidenum">
              <a:rPr lang="en-US" altLang="en-US" smtClean="0"/>
              <a:pPr/>
              <a:t>167</a:t>
            </a:fld>
            <a:endParaRPr lang="en-US"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Cepstrum Vs spectrum</a:t>
            </a:r>
          </a:p>
        </p:txBody>
      </p:sp>
      <p:sp>
        <p:nvSpPr>
          <p:cNvPr id="20485"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a:ea typeface="新細明體" pitchFamily="18" charset="-120"/>
              </a:rPr>
              <a:t>The spectrum is sensitive to glottal excitation (E). But we only interested in the filter H</a:t>
            </a:r>
          </a:p>
          <a:p>
            <a:pPr eaLnBrk="1" hangingPunct="1"/>
            <a:r>
              <a:rPr lang="en-US" altLang="zh-TW">
                <a:ea typeface="新細明體" pitchFamily="18" charset="-120"/>
              </a:rPr>
              <a:t>In frequency domain</a:t>
            </a:r>
          </a:p>
          <a:p>
            <a:pPr lvl="1" eaLnBrk="1" hangingPunct="1"/>
            <a:r>
              <a:rPr lang="en-US" altLang="zh-TW">
                <a:ea typeface="新細明體" pitchFamily="18" charset="-120"/>
              </a:rPr>
              <a:t>Speech wave (X)= Excitation (E) . Filter (H)</a:t>
            </a:r>
          </a:p>
          <a:p>
            <a:pPr lvl="1" eaLnBrk="1" hangingPunct="1"/>
            <a:r>
              <a:rPr lang="en-US" altLang="zh-TW">
                <a:ea typeface="新細明體" pitchFamily="18" charset="-120"/>
              </a:rPr>
              <a:t>Log (X) = Log (E) + Log (H)</a:t>
            </a:r>
          </a:p>
          <a:p>
            <a:pPr eaLnBrk="1" hangingPunct="1"/>
            <a:r>
              <a:rPr lang="en-US" altLang="zh-TW">
                <a:ea typeface="新細明體" pitchFamily="18" charset="-120"/>
              </a:rPr>
              <a:t>Cepstrum =Fourier transform of log of the signal’s power spectrum</a:t>
            </a:r>
          </a:p>
          <a:p>
            <a:pPr eaLnBrk="1" hangingPunct="1"/>
            <a:r>
              <a:rPr lang="en-US" altLang="zh-TW">
                <a:ea typeface="新細明體" pitchFamily="18" charset="-120"/>
              </a:rPr>
              <a:t>In Cepstrum, the Log(E) term can easily be isolated and removed.</a:t>
            </a:r>
          </a:p>
        </p:txBody>
      </p:sp>
      <p:sp>
        <p:nvSpPr>
          <p:cNvPr id="2" name="Footer Placeholder 1">
            <a:extLst>
              <a:ext uri="{FF2B5EF4-FFF2-40B4-BE49-F238E27FC236}">
                <a16:creationId xmlns:a16="http://schemas.microsoft.com/office/drawing/2014/main" id="{A69015A4-3E48-46A0-BD26-A67E6A00D728}"/>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BE751FDA-CB57-42B7-8BA2-0ED2B0359944}"/>
              </a:ext>
            </a:extLst>
          </p:cNvPr>
          <p:cNvSpPr>
            <a:spLocks noGrp="1"/>
          </p:cNvSpPr>
          <p:nvPr>
            <p:ph type="sldNum" sz="quarter" idx="12"/>
          </p:nvPr>
        </p:nvSpPr>
        <p:spPr/>
        <p:txBody>
          <a:bodyPr/>
          <a:lstStyle/>
          <a:p>
            <a:fld id="{C00EF027-BAE4-4B2B-B4D5-2754FF5E55FD}" type="slidenum">
              <a:rPr lang="en-US" altLang="en-US" smtClean="0"/>
              <a:pPr/>
              <a:t>168</a:t>
            </a:fld>
            <a:endParaRPr lang="en-US" alt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535433" y="533400"/>
            <a:ext cx="8912225" cy="762000"/>
          </a:xfrm>
        </p:spPr>
        <p:txBody>
          <a:bodyPr>
            <a:normAutofit fontScale="90000"/>
          </a:bodyPr>
          <a:lstStyle/>
          <a:p>
            <a:pPr algn="l"/>
            <a:r>
              <a:rPr lang="en-US" altLang="zh-TW" sz="3100" dirty="0">
                <a:ea typeface="新細明體" pitchFamily="18" charset="-120"/>
              </a:rPr>
              <a:t>Step 4 : Cepstral coefficients calculation </a:t>
            </a:r>
            <a:r>
              <a:rPr lang="en-US" altLang="zh-TW" sz="3100" dirty="0">
                <a:solidFill>
                  <a:srgbClr val="FF0000"/>
                </a:solidFill>
                <a:ea typeface="新細明體" pitchFamily="18" charset="-120"/>
              </a:rPr>
              <a:t>(more accurate)</a:t>
            </a:r>
            <a:br>
              <a:rPr lang="en-US" altLang="zh-TW" sz="3100" dirty="0">
                <a:solidFill>
                  <a:srgbClr val="FF0000"/>
                </a:solidFill>
                <a:ea typeface="新細明體" pitchFamily="18" charset="-120"/>
              </a:rPr>
            </a:br>
            <a:r>
              <a:rPr lang="en-US" altLang="zh-TW" sz="3100" dirty="0">
                <a:ea typeface="新細明體" pitchFamily="18" charset="-120"/>
              </a:rPr>
              <a:t>If Cepstral coefficients are weight by the Mel scale, it is called MFCC (Mel scale Cepstral coefficients) </a:t>
            </a:r>
            <a:br>
              <a:rPr lang="en-US" altLang="zh-TW" dirty="0">
                <a:ea typeface="新細明體" pitchFamily="18" charset="-120"/>
              </a:rPr>
            </a:br>
            <a:endParaRPr lang="en-US" altLang="en-US" dirty="0"/>
          </a:p>
        </p:txBody>
      </p:sp>
      <p:sp>
        <p:nvSpPr>
          <p:cNvPr id="41989" name="Rectangle 3"/>
          <p:cNvSpPr>
            <a:spLocks noGrp="1" noChangeArrowheads="1"/>
          </p:cNvSpPr>
          <p:nvPr>
            <p:ph idx="1"/>
          </p:nvPr>
        </p:nvSpPr>
        <p:spPr>
          <a:xfrm>
            <a:off x="722313" y="1676400"/>
            <a:ext cx="9180512" cy="4225925"/>
          </a:xfrm>
        </p:spPr>
        <p:txBody>
          <a:bodyPr/>
          <a:lstStyle/>
          <a:p>
            <a:pPr eaLnBrk="1" hangingPunct="1">
              <a:lnSpc>
                <a:spcPct val="90000"/>
              </a:lnSpc>
            </a:pPr>
            <a:r>
              <a:rPr lang="en-US" altLang="zh-CN" sz="2400" dirty="0">
                <a:ea typeface="SimSun" pitchFamily="2" charset="-122"/>
              </a:rPr>
              <a:t>C(n)=IDFT[log</a:t>
            </a:r>
            <a:r>
              <a:rPr lang="en-US" altLang="zh-CN" sz="2400" baseline="-25000" dirty="0">
                <a:ea typeface="SimSun" pitchFamily="2" charset="-122"/>
              </a:rPr>
              <a:t>10 </a:t>
            </a:r>
            <a:r>
              <a:rPr lang="en-US" altLang="zh-CN" sz="2400" dirty="0">
                <a:ea typeface="SimSun" pitchFamily="2" charset="-122"/>
              </a:rPr>
              <a:t>|S(m)|]=</a:t>
            </a:r>
          </a:p>
          <a:p>
            <a:pPr eaLnBrk="1" hangingPunct="1">
              <a:lnSpc>
                <a:spcPct val="90000"/>
              </a:lnSpc>
            </a:pPr>
            <a:r>
              <a:rPr lang="en-US" altLang="zh-CN" sz="2400" dirty="0">
                <a:ea typeface="SimSun" pitchFamily="2" charset="-122"/>
              </a:rPr>
              <a:t>IDFT[ log</a:t>
            </a:r>
            <a:r>
              <a:rPr lang="en-US" altLang="zh-CN" sz="2400" baseline="-25000" dirty="0">
                <a:ea typeface="SimSun" pitchFamily="2" charset="-122"/>
              </a:rPr>
              <a:t>10</a:t>
            </a:r>
            <a:r>
              <a:rPr lang="en-US" altLang="zh-CN" sz="2400" dirty="0">
                <a:ea typeface="SimSun" pitchFamily="2" charset="-122"/>
              </a:rPr>
              <a:t>{|E(m)|} + log</a:t>
            </a:r>
            <a:r>
              <a:rPr lang="en-US" altLang="zh-CN" sz="2400" baseline="-25000" dirty="0">
                <a:ea typeface="SimSun" pitchFamily="2" charset="-122"/>
              </a:rPr>
              <a:t>10</a:t>
            </a:r>
            <a:r>
              <a:rPr lang="en-US" altLang="zh-CN" sz="2400" dirty="0">
                <a:ea typeface="SimSun" pitchFamily="2" charset="-122"/>
              </a:rPr>
              <a:t>{|H(m)|} ]</a:t>
            </a:r>
          </a:p>
          <a:p>
            <a:pPr eaLnBrk="1" hangingPunct="1">
              <a:lnSpc>
                <a:spcPct val="90000"/>
              </a:lnSpc>
            </a:pPr>
            <a:endParaRPr lang="en-US" altLang="zh-CN" sz="2400" dirty="0">
              <a:ea typeface="SimSun" pitchFamily="2" charset="-12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r>
              <a:rPr lang="en-US" altLang="zh-CN" sz="2400" dirty="0">
                <a:ea typeface="SimSun" pitchFamily="2" charset="-122"/>
                <a:sym typeface="Wingdings" pitchFamily="2" charset="2"/>
              </a:rPr>
              <a:t>In C(n), you can see E(n) and H(n) at two different positions</a:t>
            </a:r>
          </a:p>
          <a:p>
            <a:pPr eaLnBrk="1" hangingPunct="1">
              <a:lnSpc>
                <a:spcPct val="90000"/>
              </a:lnSpc>
            </a:pPr>
            <a:r>
              <a:rPr lang="en-US" altLang="zh-CN" sz="2400" dirty="0">
                <a:ea typeface="SimSun" pitchFamily="2" charset="-122"/>
                <a:sym typeface="Wingdings" pitchFamily="2" charset="2"/>
              </a:rPr>
              <a:t>Application: useful for (</a:t>
            </a:r>
            <a:r>
              <a:rPr lang="en-US" altLang="zh-CN" sz="2400" dirty="0" err="1">
                <a:ea typeface="SimSun" pitchFamily="2" charset="-122"/>
                <a:sym typeface="Wingdings" pitchFamily="2" charset="2"/>
              </a:rPr>
              <a:t>i</a:t>
            </a:r>
            <a:r>
              <a:rPr lang="en-US" altLang="zh-CN" sz="2400" dirty="0">
                <a:ea typeface="SimSun" pitchFamily="2" charset="-122"/>
                <a:sym typeface="Wingdings" pitchFamily="2" charset="2"/>
              </a:rPr>
              <a:t>) glottal excitation removal (ii) vocal tract filter analysis</a:t>
            </a:r>
            <a:endParaRPr lang="en-US" altLang="en-US" dirty="0"/>
          </a:p>
        </p:txBody>
      </p:sp>
      <p:grpSp>
        <p:nvGrpSpPr>
          <p:cNvPr id="41990" name="Group 25"/>
          <p:cNvGrpSpPr>
            <a:grpSpLocks/>
          </p:cNvGrpSpPr>
          <p:nvPr/>
        </p:nvGrpSpPr>
        <p:grpSpPr bwMode="auto">
          <a:xfrm>
            <a:off x="548657" y="2476500"/>
            <a:ext cx="9296401" cy="1905000"/>
            <a:chOff x="335" y="1440"/>
            <a:chExt cx="5572" cy="1200"/>
          </a:xfrm>
        </p:grpSpPr>
        <p:grpSp>
          <p:nvGrpSpPr>
            <p:cNvPr id="41991" name="Group 23"/>
            <p:cNvGrpSpPr>
              <a:grpSpLocks/>
            </p:cNvGrpSpPr>
            <p:nvPr/>
          </p:nvGrpSpPr>
          <p:grpSpPr bwMode="auto">
            <a:xfrm>
              <a:off x="375" y="1536"/>
              <a:ext cx="5532" cy="1067"/>
              <a:chOff x="279" y="3139"/>
              <a:chExt cx="5532" cy="1067"/>
            </a:xfrm>
          </p:grpSpPr>
          <p:sp>
            <p:nvSpPr>
              <p:cNvPr id="41993" name="Text Box 6"/>
              <p:cNvSpPr txBox="1">
                <a:spLocks noChangeArrowheads="1"/>
              </p:cNvSpPr>
              <p:nvPr/>
            </p:nvSpPr>
            <p:spPr bwMode="auto">
              <a:xfrm>
                <a:off x="780" y="3387"/>
                <a:ext cx="887" cy="2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windowing</a:t>
                </a:r>
                <a:endParaRPr lang="en-US" altLang="en-US" sz="1800" dirty="0"/>
              </a:p>
            </p:txBody>
          </p:sp>
          <p:sp>
            <p:nvSpPr>
              <p:cNvPr id="41994" name="Text Box 7"/>
              <p:cNvSpPr txBox="1">
                <a:spLocks noChangeArrowheads="1"/>
              </p:cNvSpPr>
              <p:nvPr/>
            </p:nvSpPr>
            <p:spPr bwMode="auto">
              <a:xfrm>
                <a:off x="2516" y="3385"/>
                <a:ext cx="688" cy="58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Freq. to </a:t>
                </a:r>
              </a:p>
              <a:p>
                <a:pPr>
                  <a:spcBef>
                    <a:spcPct val="0"/>
                  </a:spcBef>
                  <a:buClrTx/>
                  <a:buSzTx/>
                  <a:buFontTx/>
                  <a:buNone/>
                </a:pPr>
                <a:r>
                  <a:rPr lang="en-US" altLang="zh-CN" sz="1800" dirty="0">
                    <a:ea typeface="SimSun" pitchFamily="2" charset="-122"/>
                  </a:rPr>
                  <a:t>MFCC </a:t>
                </a:r>
              </a:p>
              <a:p>
                <a:pPr>
                  <a:spcBef>
                    <a:spcPct val="0"/>
                  </a:spcBef>
                  <a:buClrTx/>
                  <a:buSzTx/>
                  <a:buFontTx/>
                  <a:buNone/>
                </a:pPr>
                <a:r>
                  <a:rPr lang="en-US" altLang="zh-CN" sz="1800" dirty="0">
                    <a:ea typeface="SimSun" pitchFamily="2" charset="-122"/>
                  </a:rPr>
                  <a:t>filters</a:t>
                </a:r>
              </a:p>
            </p:txBody>
          </p:sp>
          <p:sp>
            <p:nvSpPr>
              <p:cNvPr id="41995" name="Text Box 8"/>
              <p:cNvSpPr txBox="1">
                <a:spLocks noChangeArrowheads="1"/>
              </p:cNvSpPr>
              <p:nvPr/>
            </p:nvSpPr>
            <p:spPr bwMode="auto">
              <a:xfrm>
                <a:off x="3517" y="3407"/>
                <a:ext cx="864" cy="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(m)|</a:t>
                </a:r>
                <a:endParaRPr lang="en-US" altLang="en-US" sz="1800" dirty="0"/>
              </a:p>
            </p:txBody>
          </p:sp>
          <p:sp>
            <p:nvSpPr>
              <p:cNvPr id="41996" name="Text Box 9"/>
              <p:cNvSpPr txBox="1">
                <a:spLocks noChangeArrowheads="1"/>
              </p:cNvSpPr>
              <p:nvPr/>
            </p:nvSpPr>
            <p:spPr bwMode="auto">
              <a:xfrm>
                <a:off x="4520" y="3407"/>
                <a:ext cx="480" cy="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I</a:t>
                </a:r>
                <a:r>
                  <a:rPr lang="en-US" altLang="en-US" sz="1800" dirty="0">
                    <a:ea typeface="SimSun" pitchFamily="2" charset="-122"/>
                  </a:rPr>
                  <a:t>DCT</a:t>
                </a:r>
                <a:endParaRPr lang="en-US" altLang="en-US" sz="1800" dirty="0"/>
              </a:p>
            </p:txBody>
          </p:sp>
          <p:sp>
            <p:nvSpPr>
              <p:cNvPr id="41997" name="Line 10"/>
              <p:cNvSpPr>
                <a:spLocks noChangeShapeType="1"/>
              </p:cNvSpPr>
              <p:nvPr/>
            </p:nvSpPr>
            <p:spPr bwMode="auto">
              <a:xfrm flipV="1">
                <a:off x="634" y="3496"/>
                <a:ext cx="134" cy="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41998" name="Line 11"/>
              <p:cNvSpPr>
                <a:spLocks noChangeShapeType="1"/>
              </p:cNvSpPr>
              <p:nvPr/>
            </p:nvSpPr>
            <p:spPr bwMode="auto">
              <a:xfrm>
                <a:off x="1629" y="3524"/>
                <a:ext cx="24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42000" name="Line 13"/>
              <p:cNvSpPr>
                <a:spLocks noChangeShapeType="1"/>
              </p:cNvSpPr>
              <p:nvPr/>
            </p:nvSpPr>
            <p:spPr bwMode="auto">
              <a:xfrm>
                <a:off x="4367" y="3503"/>
                <a:ext cx="15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42001" name="Text Box 14"/>
              <p:cNvSpPr txBox="1">
                <a:spLocks noChangeArrowheads="1"/>
              </p:cNvSpPr>
              <p:nvPr/>
            </p:nvSpPr>
            <p:spPr bwMode="auto">
              <a:xfrm>
                <a:off x="1871" y="3139"/>
                <a:ext cx="43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X(k)</a:t>
                </a:r>
                <a:endParaRPr lang="en-US" altLang="en-US" sz="1800" dirty="0"/>
              </a:p>
            </p:txBody>
          </p:sp>
          <p:sp>
            <p:nvSpPr>
              <p:cNvPr id="42002" name="Text Box 15"/>
              <p:cNvSpPr txBox="1">
                <a:spLocks noChangeArrowheads="1"/>
              </p:cNvSpPr>
              <p:nvPr/>
            </p:nvSpPr>
            <p:spPr bwMode="auto">
              <a:xfrm>
                <a:off x="3148" y="3173"/>
                <a:ext cx="48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X(m)</a:t>
                </a:r>
                <a:endParaRPr lang="en-US" altLang="en-US" sz="1800" dirty="0"/>
              </a:p>
            </p:txBody>
          </p:sp>
          <p:sp>
            <p:nvSpPr>
              <p:cNvPr id="42003" name="Text Box 16"/>
              <p:cNvSpPr txBox="1">
                <a:spLocks noChangeArrowheads="1"/>
              </p:cNvSpPr>
              <p:nvPr/>
            </p:nvSpPr>
            <p:spPr bwMode="auto">
              <a:xfrm>
                <a:off x="3848" y="3167"/>
                <a:ext cx="8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(m)|</a:t>
                </a:r>
                <a:endParaRPr lang="en-US" altLang="en-US" sz="1800" dirty="0"/>
              </a:p>
            </p:txBody>
          </p:sp>
          <p:sp>
            <p:nvSpPr>
              <p:cNvPr id="42004" name="Text Box 18"/>
              <p:cNvSpPr txBox="1">
                <a:spLocks noChangeArrowheads="1"/>
              </p:cNvSpPr>
              <p:nvPr/>
            </p:nvSpPr>
            <p:spPr bwMode="auto">
              <a:xfrm>
                <a:off x="400" y="3629"/>
                <a:ext cx="319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N=time index</a:t>
                </a:r>
              </a:p>
              <a:p>
                <a:pPr>
                  <a:spcBef>
                    <a:spcPct val="0"/>
                  </a:spcBef>
                  <a:buClrTx/>
                  <a:buSzTx/>
                  <a:buFontTx/>
                  <a:buNone/>
                </a:pPr>
                <a:r>
                  <a:rPr lang="en-US" altLang="zh-CN" sz="1800" dirty="0">
                    <a:ea typeface="SimSun" pitchFamily="2" charset="-122"/>
                  </a:rPr>
                  <a:t>w=frequency</a:t>
                </a:r>
              </a:p>
              <a:p>
                <a:pPr>
                  <a:spcBef>
                    <a:spcPct val="0"/>
                  </a:spcBef>
                  <a:buClrTx/>
                  <a:buSzTx/>
                  <a:buFontTx/>
                  <a:buNone/>
                </a:pPr>
                <a:r>
                  <a:rPr lang="en-US" altLang="zh-CN" sz="1800" dirty="0">
                    <a:ea typeface="SimSun" pitchFamily="2" charset="-122"/>
                  </a:rPr>
                  <a:t>I-DFT=Inverse-discrete Fourier transform </a:t>
                </a:r>
                <a:endParaRPr lang="en-US" altLang="en-US" sz="1800" dirty="0"/>
              </a:p>
            </p:txBody>
          </p:sp>
          <p:sp>
            <p:nvSpPr>
              <p:cNvPr id="42005" name="Text Box 19"/>
              <p:cNvSpPr txBox="1">
                <a:spLocks noChangeArrowheads="1"/>
              </p:cNvSpPr>
              <p:nvPr/>
            </p:nvSpPr>
            <p:spPr bwMode="auto">
              <a:xfrm>
                <a:off x="279" y="3373"/>
                <a:ext cx="43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S(k)</a:t>
                </a:r>
                <a:endParaRPr lang="en-US" altLang="en-US" sz="1800" dirty="0"/>
              </a:p>
            </p:txBody>
          </p:sp>
          <p:sp>
            <p:nvSpPr>
              <p:cNvPr id="42006" name="Text Box 20"/>
              <p:cNvSpPr txBox="1">
                <a:spLocks noChangeArrowheads="1"/>
              </p:cNvSpPr>
              <p:nvPr/>
            </p:nvSpPr>
            <p:spPr bwMode="auto">
              <a:xfrm>
                <a:off x="5375" y="3379"/>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C(n)</a:t>
                </a:r>
                <a:endParaRPr lang="en-US" altLang="en-US" sz="1800"/>
              </a:p>
            </p:txBody>
          </p:sp>
          <p:sp>
            <p:nvSpPr>
              <p:cNvPr id="42007" name="Line 21"/>
              <p:cNvSpPr>
                <a:spLocks noChangeShapeType="1"/>
              </p:cNvSpPr>
              <p:nvPr/>
            </p:nvSpPr>
            <p:spPr bwMode="auto">
              <a:xfrm>
                <a:off x="5000" y="3503"/>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grpSp>
        <p:sp>
          <p:nvSpPr>
            <p:cNvPr id="41992" name="Rectangle 24"/>
            <p:cNvSpPr>
              <a:spLocks noChangeArrowheads="1"/>
            </p:cNvSpPr>
            <p:nvPr/>
          </p:nvSpPr>
          <p:spPr bwMode="auto">
            <a:xfrm>
              <a:off x="335" y="1440"/>
              <a:ext cx="556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pSp>
      <p:sp>
        <p:nvSpPr>
          <p:cNvPr id="3" name="TextBox 2"/>
          <p:cNvSpPr txBox="1"/>
          <p:nvPr/>
        </p:nvSpPr>
        <p:spPr>
          <a:xfrm>
            <a:off x="7097025" y="811946"/>
            <a:ext cx="2728013" cy="1600438"/>
          </a:xfrm>
          <a:prstGeom prst="rect">
            <a:avLst/>
          </a:prstGeom>
          <a:noFill/>
          <a:ln>
            <a:solidFill>
              <a:schemeClr val="accent1"/>
            </a:solidFill>
          </a:ln>
        </p:spPr>
        <p:txBody>
          <a:bodyPr wrap="square" rtlCol="0">
            <a:spAutoFit/>
          </a:bodyPr>
          <a:lstStyle/>
          <a:p>
            <a:r>
              <a:rPr lang="en-US" sz="1400" dirty="0"/>
              <a:t>In MFCC (Mel scale cepstral coefficients) implementation</a:t>
            </a:r>
          </a:p>
          <a:p>
            <a:r>
              <a:rPr lang="en-US" sz="1400" dirty="0"/>
              <a:t>IDCT (inverse cosine transform) is used to reduce dimension from filter bands (e.g. 20) to MFCC (e.g. 13).</a:t>
            </a:r>
          </a:p>
        </p:txBody>
      </p:sp>
      <p:cxnSp>
        <p:nvCxnSpPr>
          <p:cNvPr id="5" name="Straight Arrow Connector 4"/>
          <p:cNvCxnSpPr/>
          <p:nvPr/>
        </p:nvCxnSpPr>
        <p:spPr>
          <a:xfrm flipH="1">
            <a:off x="7945439" y="2399507"/>
            <a:ext cx="892173" cy="638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6629EBE-AE8D-44B7-92F4-95FFAC20BE48}"/>
              </a:ext>
            </a:extLst>
          </p:cNvPr>
          <p:cNvSpPr>
            <a:spLocks noGrp="1"/>
          </p:cNvSpPr>
          <p:nvPr>
            <p:ph type="ftr" sz="quarter" idx="11"/>
          </p:nvPr>
        </p:nvSpPr>
        <p:spPr/>
        <p:txBody>
          <a:bodyPr/>
          <a:lstStyle/>
          <a:p>
            <a:pPr>
              <a:defRPr/>
            </a:pPr>
            <a:r>
              <a:rPr lang="en-US" altLang="zh-CN"/>
              <a:t>Audio signal processing, v250428a</a:t>
            </a:r>
          </a:p>
        </p:txBody>
      </p:sp>
      <p:sp>
        <p:nvSpPr>
          <p:cNvPr id="4" name="Slide Number Placeholder 3">
            <a:extLst>
              <a:ext uri="{FF2B5EF4-FFF2-40B4-BE49-F238E27FC236}">
                <a16:creationId xmlns:a16="http://schemas.microsoft.com/office/drawing/2014/main" id="{8E513362-6D46-47E6-ADDC-C5597F7AA477}"/>
              </a:ext>
            </a:extLst>
          </p:cNvPr>
          <p:cNvSpPr>
            <a:spLocks noGrp="1"/>
          </p:cNvSpPr>
          <p:nvPr>
            <p:ph type="sldNum" sz="quarter" idx="12"/>
          </p:nvPr>
        </p:nvSpPr>
        <p:spPr/>
        <p:txBody>
          <a:bodyPr/>
          <a:lstStyle/>
          <a:p>
            <a:fld id="{C00EF027-BAE4-4B2B-B4D5-2754FF5E55FD}" type="slidenum">
              <a:rPr lang="en-US" altLang="en-US" smtClean="0"/>
              <a:pPr/>
              <a:t>169</a:t>
            </a:fld>
            <a:endParaRPr lang="en-US" altLang="en-US"/>
          </a:p>
        </p:txBody>
      </p:sp>
      <p:sp>
        <p:nvSpPr>
          <p:cNvPr id="6" name="Text Box 7">
            <a:extLst>
              <a:ext uri="{FF2B5EF4-FFF2-40B4-BE49-F238E27FC236}">
                <a16:creationId xmlns:a16="http://schemas.microsoft.com/office/drawing/2014/main" id="{E7C96F53-5C4B-7452-15C0-3FA2B359A943}"/>
              </a:ext>
            </a:extLst>
          </p:cNvPr>
          <p:cNvSpPr txBox="1">
            <a:spLocks noChangeArrowheads="1"/>
          </p:cNvSpPr>
          <p:nvPr/>
        </p:nvSpPr>
        <p:spPr bwMode="auto">
          <a:xfrm>
            <a:off x="3257345" y="3035300"/>
            <a:ext cx="642938"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DFT</a:t>
            </a:r>
            <a:endParaRPr lang="en-US" altLang="en-US" sz="1800" dirty="0"/>
          </a:p>
        </p:txBody>
      </p:sp>
      <p:sp>
        <p:nvSpPr>
          <p:cNvPr id="7" name="Line 11">
            <a:extLst>
              <a:ext uri="{FF2B5EF4-FFF2-40B4-BE49-F238E27FC236}">
                <a16:creationId xmlns:a16="http://schemas.microsoft.com/office/drawing/2014/main" id="{AA2C362C-9995-D959-6F92-ECA16B4C432E}"/>
              </a:ext>
            </a:extLst>
          </p:cNvPr>
          <p:cNvSpPr>
            <a:spLocks noChangeShapeType="1"/>
          </p:cNvSpPr>
          <p:nvPr/>
        </p:nvSpPr>
        <p:spPr bwMode="auto">
          <a:xfrm>
            <a:off x="5495504" y="3195638"/>
            <a:ext cx="45728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8" name="Line 11">
            <a:extLst>
              <a:ext uri="{FF2B5EF4-FFF2-40B4-BE49-F238E27FC236}">
                <a16:creationId xmlns:a16="http://schemas.microsoft.com/office/drawing/2014/main" id="{B96D8BB3-C3CB-8F0A-4F7B-44715CDE28E7}"/>
              </a:ext>
            </a:extLst>
          </p:cNvPr>
          <p:cNvSpPr>
            <a:spLocks noChangeShapeType="1"/>
          </p:cNvSpPr>
          <p:nvPr/>
        </p:nvSpPr>
        <p:spPr bwMode="auto">
          <a:xfrm flipV="1">
            <a:off x="3937020" y="3240086"/>
            <a:ext cx="36357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Tree>
    <p:extLst>
      <p:ext uri="{BB962C8B-B14F-4D97-AF65-F5344CB8AC3E}">
        <p14:creationId xmlns:p14="http://schemas.microsoft.com/office/powerpoint/2010/main" val="156867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zh-TW">
                <a:ea typeface="新細明體" pitchFamily="18" charset="-120"/>
              </a:rPr>
              <a:t>Discussion: Conversion resolution</a:t>
            </a:r>
          </a:p>
        </p:txBody>
      </p:sp>
      <p:sp>
        <p:nvSpPr>
          <p:cNvPr id="20485" name="Rectangle 3"/>
          <p:cNvSpPr>
            <a:spLocks noGrp="1" noChangeArrowheads="1"/>
          </p:cNvSpPr>
          <p:nvPr>
            <p:ph idx="1"/>
          </p:nvPr>
        </p:nvSpPr>
        <p:spPr/>
        <p:txBody>
          <a:bodyPr/>
          <a:lstStyle/>
          <a:p>
            <a:pPr eaLnBrk="1" hangingPunct="1">
              <a:spcAft>
                <a:spcPts val="1100"/>
              </a:spcAft>
              <a:buFont typeface="Symbol" pitchFamily="18" charset="2"/>
              <a:buChar char="·"/>
            </a:pPr>
            <a:r>
              <a:rPr lang="en-US" altLang="zh-TW" dirty="0">
                <a:ea typeface="新細明體" pitchFamily="18" charset="-120"/>
              </a:rPr>
              <a:t>Music</a:t>
            </a:r>
          </a:p>
          <a:p>
            <a:pPr lvl="1" eaLnBrk="1" hangingPunct="1">
              <a:spcAft>
                <a:spcPts val="1100"/>
              </a:spcAft>
              <a:buFont typeface="Symbol" pitchFamily="18" charset="2"/>
              <a:buChar char="·"/>
            </a:pPr>
            <a:r>
              <a:rPr lang="en-US" altLang="zh-TW" dirty="0">
                <a:ea typeface="新細明體" pitchFamily="18" charset="-120"/>
              </a:rPr>
              <a:t>44.1KHz , 16-bit is </a:t>
            </a:r>
            <a:r>
              <a:rPr lang="en-US" altLang="zh-CN" dirty="0">
                <a:ea typeface="新細明體" pitchFamily="18" charset="-120"/>
              </a:rPr>
              <a:t>very </a:t>
            </a:r>
            <a:r>
              <a:rPr lang="en-US" altLang="zh-TW" dirty="0">
                <a:ea typeface="新細明體" pitchFamily="18" charset="-120"/>
              </a:rPr>
              <a:t>good.</a:t>
            </a:r>
          </a:p>
          <a:p>
            <a:pPr lvl="1" eaLnBrk="1" hangingPunct="1">
              <a:spcAft>
                <a:spcPts val="1100"/>
              </a:spcAft>
              <a:buFont typeface="Symbol" pitchFamily="18" charset="2"/>
              <a:buChar char="·"/>
            </a:pPr>
            <a:r>
              <a:rPr lang="en-US" altLang="zh-TW" dirty="0">
                <a:ea typeface="新細明體" pitchFamily="18" charset="-120"/>
              </a:rPr>
              <a:t>Higher specific</a:t>
            </a:r>
            <a:r>
              <a:rPr lang="en-US" altLang="zh-CN" dirty="0">
                <a:ea typeface="新細明體" pitchFamily="18" charset="-120"/>
              </a:rPr>
              <a:t>ations</a:t>
            </a:r>
            <a:r>
              <a:rPr lang="en-US" altLang="zh-TW" dirty="0">
                <a:ea typeface="新細明體" pitchFamily="18" charset="-120"/>
              </a:rPr>
              <a:t> may be used </a:t>
            </a:r>
            <a:r>
              <a:rPr lang="en-US" altLang="zh-CN" dirty="0">
                <a:ea typeface="新細明體" pitchFamily="18" charset="-120"/>
              </a:rPr>
              <a:t>: e.g., </a:t>
            </a:r>
            <a:r>
              <a:rPr lang="en-US" altLang="zh-TW" dirty="0">
                <a:ea typeface="新細明體" pitchFamily="18" charset="-120"/>
              </a:rPr>
              <a:t>96 </a:t>
            </a:r>
            <a:r>
              <a:rPr lang="en-US" altLang="zh-TW" dirty="0" err="1">
                <a:ea typeface="新細明體" pitchFamily="18" charset="-120"/>
              </a:rPr>
              <a:t>KHz</a:t>
            </a:r>
            <a:r>
              <a:rPr lang="en-US" altLang="zh-TW" dirty="0">
                <a:ea typeface="新細明體" pitchFamily="18" charset="-120"/>
              </a:rPr>
              <a:t> sampling 24-bit</a:t>
            </a:r>
          </a:p>
          <a:p>
            <a:pPr lvl="1" eaLnBrk="1" hangingPunct="1">
              <a:spcAft>
                <a:spcPts val="1100"/>
              </a:spcAft>
              <a:buFont typeface="Symbol" pitchFamily="18" charset="2"/>
              <a:buChar char="·"/>
            </a:pPr>
            <a:r>
              <a:rPr lang="en-US" altLang="zh-TW" dirty="0">
                <a:ea typeface="新細明體" pitchFamily="18" charset="-120"/>
              </a:rPr>
              <a:t>Compression: MP3,etc can compress data</a:t>
            </a:r>
          </a:p>
          <a:p>
            <a:pPr eaLnBrk="1" hangingPunct="1">
              <a:spcAft>
                <a:spcPts val="1100"/>
              </a:spcAft>
              <a:buFont typeface="Symbol" pitchFamily="18" charset="2"/>
              <a:buChar char="·"/>
            </a:pPr>
            <a:r>
              <a:rPr lang="en-US" altLang="zh-TW" dirty="0">
                <a:ea typeface="新細明體" pitchFamily="18" charset="-120"/>
              </a:rPr>
              <a:t>Speech</a:t>
            </a:r>
          </a:p>
          <a:p>
            <a:pPr lvl="1" eaLnBrk="1" hangingPunct="1">
              <a:spcAft>
                <a:spcPts val="1100"/>
              </a:spcAft>
              <a:buFont typeface="Symbol" pitchFamily="18" charset="2"/>
              <a:buChar char="·"/>
            </a:pPr>
            <a:r>
              <a:rPr lang="en-US" altLang="zh-TW" dirty="0">
                <a:ea typeface="新細明體" pitchFamily="18" charset="-120"/>
              </a:rPr>
              <a:t>20KHz sampling 16-bit </a:t>
            </a:r>
            <a:r>
              <a:rPr lang="en-US" altLang="zh-CN" dirty="0">
                <a:ea typeface="新細明體" pitchFamily="18" charset="-120"/>
              </a:rPr>
              <a:t>is</a:t>
            </a:r>
            <a:r>
              <a:rPr lang="en-US" altLang="zh-TW" dirty="0">
                <a:ea typeface="新細明體" pitchFamily="18" charset="-120"/>
              </a:rPr>
              <a:t> good</a:t>
            </a:r>
            <a:r>
              <a:rPr lang="en-US" altLang="zh-CN" dirty="0">
                <a:ea typeface="新細明體" pitchFamily="18" charset="-120"/>
              </a:rPr>
              <a:t> enough</a:t>
            </a:r>
            <a:r>
              <a:rPr lang="en-US" altLang="zh-TW" dirty="0">
                <a:ea typeface="新細明體" pitchFamily="18" charset="-120"/>
              </a:rPr>
              <a:t>.</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17</a:t>
            </a:fld>
            <a:endParaRPr lang="en-US" alt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MFCC (</a:t>
            </a:r>
            <a:r>
              <a:rPr lang="en-US" altLang="zh-TW" sz="2800" dirty="0">
                <a:ea typeface="新細明體" pitchFamily="18" charset="-120"/>
              </a:rPr>
              <a:t>Mel scale Cepstral coefficients)</a:t>
            </a:r>
            <a:r>
              <a:rPr lang="en-US" sz="2800" dirty="0"/>
              <a:t> implementation</a:t>
            </a:r>
          </a:p>
        </p:txBody>
      </p:sp>
      <p:sp>
        <p:nvSpPr>
          <p:cNvPr id="7" name="Content Placeholder 6"/>
          <p:cNvSpPr>
            <a:spLocks noGrp="1"/>
          </p:cNvSpPr>
          <p:nvPr>
            <p:ph idx="1"/>
          </p:nvPr>
        </p:nvSpPr>
        <p:spPr>
          <a:xfrm>
            <a:off x="495141" y="1521809"/>
            <a:ext cx="8912543" cy="4525963"/>
          </a:xfrm>
        </p:spPr>
        <p:txBody>
          <a:bodyPr>
            <a:normAutofit lnSpcReduction="10000"/>
          </a:bodyPr>
          <a:lstStyle/>
          <a:p>
            <a:pPr marL="342900" lvl="1" indent="-342900">
              <a:buFont typeface="Arial" panose="020B0604020202020204" pitchFamily="34" charset="0"/>
              <a:buChar char="•"/>
            </a:pPr>
            <a:r>
              <a:rPr lang="en-US" altLang="zh-TW" sz="2000" dirty="0">
                <a:ea typeface="新細明體" pitchFamily="18" charset="-120"/>
              </a:rPr>
              <a:t>Implementation of using filter banks and Fourier transform to obtain the MFCC parameters (use triangular shape filters to simplify implementation):</a:t>
            </a:r>
          </a:p>
          <a:p>
            <a:endParaRPr lang="en-US" dirty="0"/>
          </a:p>
          <a:p>
            <a:endParaRPr lang="en-US" dirty="0"/>
          </a:p>
          <a:p>
            <a:endParaRPr lang="en-US" dirty="0"/>
          </a:p>
          <a:p>
            <a:endParaRPr lang="en-US" dirty="0"/>
          </a:p>
          <a:p>
            <a:endParaRPr lang="en-US" dirty="0"/>
          </a:p>
          <a:p>
            <a:r>
              <a:rPr lang="en-US" dirty="0"/>
              <a:t>Signal s(k)</a:t>
            </a:r>
            <a:r>
              <a:rPr lang="en-US" dirty="0">
                <a:sym typeface="Wingdings" pitchFamily="2" charset="2"/>
              </a:rPr>
              <a:t> </a:t>
            </a:r>
            <a:r>
              <a:rPr lang="en-US" dirty="0"/>
              <a:t>(each filter band m)</a:t>
            </a:r>
            <a:r>
              <a:rPr lang="en-US" dirty="0">
                <a:sym typeface="Wingdings" pitchFamily="2" charset="2"/>
              </a:rPr>
              <a:t> power </a:t>
            </a:r>
            <a:r>
              <a:rPr lang="en-US" dirty="0" err="1">
                <a:sym typeface="Wingdings" pitchFamily="2" charset="2"/>
              </a:rPr>
              <a:t>ceptrum</a:t>
            </a:r>
            <a:r>
              <a:rPr lang="en-US" dirty="0">
                <a:sym typeface="Wingdings" pitchFamily="2" charset="2"/>
              </a:rPr>
              <a:t>  c(n)</a:t>
            </a:r>
            <a:endParaRPr lang="en-US" dirty="0"/>
          </a:p>
        </p:txBody>
      </p:sp>
      <p:sp>
        <p:nvSpPr>
          <p:cNvPr id="8" name="TextBox 7"/>
          <p:cNvSpPr txBox="1"/>
          <p:nvPr/>
        </p:nvSpPr>
        <p:spPr>
          <a:xfrm>
            <a:off x="1368424" y="5916967"/>
            <a:ext cx="6713697" cy="430887"/>
          </a:xfrm>
          <a:prstGeom prst="rect">
            <a:avLst/>
          </a:prstGeom>
          <a:noFill/>
        </p:spPr>
        <p:txBody>
          <a:bodyPr wrap="none" rtlCol="0">
            <a:spAutoFit/>
          </a:bodyPr>
          <a:lstStyle/>
          <a:p>
            <a:r>
              <a:rPr lang="en-US" sz="1100" dirty="0">
                <a:hlinkClick r:id="rId2"/>
              </a:rPr>
              <a:t>Ref:  https://haythamfayek.com/2016/04/21/speech-processing-for-machine-learning.html</a:t>
            </a:r>
            <a:endParaRPr lang="en-US" sz="1100" dirty="0"/>
          </a:p>
          <a:p>
            <a:r>
              <a:rPr lang="en-US" sz="1100" dirty="0">
                <a:hlinkClick r:id="rId3"/>
              </a:rPr>
              <a:t>https://ww2.mathworks.cn/help/audio/ref/mfcc.html</a:t>
            </a:r>
            <a:r>
              <a:rPr lang="en-US" sz="1100" dirty="0"/>
              <a:t> </a:t>
            </a:r>
          </a:p>
        </p:txBody>
      </p:sp>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3222" y="2273300"/>
            <a:ext cx="3653326"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705" y="2133600"/>
            <a:ext cx="3257551"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344E925-FB6E-4263-9F45-69D8F9B3AB74}"/>
              </a:ext>
            </a:extLst>
          </p:cNvPr>
          <p:cNvSpPr txBox="1"/>
          <p:nvPr/>
        </p:nvSpPr>
        <p:spPr>
          <a:xfrm>
            <a:off x="2208212" y="4359831"/>
            <a:ext cx="4270721" cy="646331"/>
          </a:xfrm>
          <a:prstGeom prst="rect">
            <a:avLst/>
          </a:prstGeom>
          <a:noFill/>
        </p:spPr>
        <p:txBody>
          <a:bodyPr wrap="none" rtlCol="0">
            <a:spAutoFit/>
          </a:bodyPr>
          <a:lstStyle/>
          <a:p>
            <a:r>
              <a:rPr lang="en-US" dirty="0"/>
              <a:t>Mel scale filters. Each peak </a:t>
            </a:r>
          </a:p>
          <a:p>
            <a:r>
              <a:rPr lang="en-US" dirty="0"/>
              <a:t>is the center frequency in the band</a:t>
            </a:r>
          </a:p>
        </p:txBody>
      </p:sp>
      <p:sp>
        <p:nvSpPr>
          <p:cNvPr id="10" name="TextBox 9">
            <a:extLst>
              <a:ext uri="{FF2B5EF4-FFF2-40B4-BE49-F238E27FC236}">
                <a16:creationId xmlns:a16="http://schemas.microsoft.com/office/drawing/2014/main" id="{6887132C-8016-4E21-B20D-B55ECA0A6936}"/>
              </a:ext>
            </a:extLst>
          </p:cNvPr>
          <p:cNvSpPr txBox="1"/>
          <p:nvPr/>
        </p:nvSpPr>
        <p:spPr>
          <a:xfrm>
            <a:off x="6318663" y="4290259"/>
            <a:ext cx="2956259" cy="369332"/>
          </a:xfrm>
          <a:prstGeom prst="rect">
            <a:avLst/>
          </a:prstGeom>
          <a:noFill/>
        </p:spPr>
        <p:txBody>
          <a:bodyPr wrap="none" rtlCol="0">
            <a:spAutoFit/>
          </a:bodyPr>
          <a:lstStyle/>
          <a:p>
            <a:r>
              <a:rPr lang="en-US" dirty="0"/>
              <a:t>Mel / frequency relation</a:t>
            </a:r>
          </a:p>
        </p:txBody>
      </p:sp>
      <p:sp>
        <p:nvSpPr>
          <p:cNvPr id="4" name="Footer Placeholder 3">
            <a:extLst>
              <a:ext uri="{FF2B5EF4-FFF2-40B4-BE49-F238E27FC236}">
                <a16:creationId xmlns:a16="http://schemas.microsoft.com/office/drawing/2014/main" id="{4F90D568-145E-46CC-8EE1-DABDCF471702}"/>
              </a:ext>
            </a:extLst>
          </p:cNvPr>
          <p:cNvSpPr>
            <a:spLocks noGrp="1"/>
          </p:cNvSpPr>
          <p:nvPr>
            <p:ph type="ftr" sz="quarter" idx="11"/>
          </p:nvPr>
        </p:nvSpPr>
        <p:spPr/>
        <p:txBody>
          <a:bodyPr/>
          <a:lstStyle/>
          <a:p>
            <a:pPr>
              <a:defRPr/>
            </a:pPr>
            <a:r>
              <a:rPr lang="en-US" altLang="zh-CN"/>
              <a:t>Audio signal processing, v250428a</a:t>
            </a:r>
          </a:p>
        </p:txBody>
      </p:sp>
      <p:sp>
        <p:nvSpPr>
          <p:cNvPr id="9" name="Slide Number Placeholder 8">
            <a:extLst>
              <a:ext uri="{FF2B5EF4-FFF2-40B4-BE49-F238E27FC236}">
                <a16:creationId xmlns:a16="http://schemas.microsoft.com/office/drawing/2014/main" id="{0935B94D-3C18-46A6-863F-D785A2C910AA}"/>
              </a:ext>
            </a:extLst>
          </p:cNvPr>
          <p:cNvSpPr>
            <a:spLocks noGrp="1"/>
          </p:cNvSpPr>
          <p:nvPr>
            <p:ph type="sldNum" sz="quarter" idx="12"/>
          </p:nvPr>
        </p:nvSpPr>
        <p:spPr/>
        <p:txBody>
          <a:bodyPr/>
          <a:lstStyle/>
          <a:p>
            <a:fld id="{C00EF027-BAE4-4B2B-B4D5-2754FF5E55FD}" type="slidenum">
              <a:rPr lang="en-US" altLang="en-US" smtClean="0"/>
              <a:pPr/>
              <a:t>170</a:t>
            </a:fld>
            <a:endParaRPr lang="en-US" altLang="en-US"/>
          </a:p>
        </p:txBody>
      </p:sp>
      <p:sp>
        <p:nvSpPr>
          <p:cNvPr id="11" name="TextBox 10">
            <a:extLst>
              <a:ext uri="{FF2B5EF4-FFF2-40B4-BE49-F238E27FC236}">
                <a16:creationId xmlns:a16="http://schemas.microsoft.com/office/drawing/2014/main" id="{B5FF22BE-D21F-449E-BF0A-5AF99AE6093A}"/>
              </a:ext>
            </a:extLst>
          </p:cNvPr>
          <p:cNvSpPr txBox="1"/>
          <p:nvPr/>
        </p:nvSpPr>
        <p:spPr>
          <a:xfrm rot="16200000">
            <a:off x="448932" y="3105834"/>
            <a:ext cx="2510624" cy="646331"/>
          </a:xfrm>
          <a:prstGeom prst="rect">
            <a:avLst/>
          </a:prstGeom>
          <a:noFill/>
        </p:spPr>
        <p:txBody>
          <a:bodyPr wrap="none" rtlCol="0">
            <a:spAutoFit/>
          </a:bodyPr>
          <a:lstStyle/>
          <a:p>
            <a:r>
              <a:rPr lang="en-US" dirty="0"/>
              <a:t>Magnitude of  band </a:t>
            </a:r>
          </a:p>
          <a:p>
            <a:r>
              <a:rPr lang="en-US" dirty="0"/>
              <a:t>filters</a:t>
            </a:r>
          </a:p>
        </p:txBody>
      </p:sp>
      <p:cxnSp>
        <p:nvCxnSpPr>
          <p:cNvPr id="6" name="Straight Arrow Connector 5">
            <a:extLst>
              <a:ext uri="{FF2B5EF4-FFF2-40B4-BE49-F238E27FC236}">
                <a16:creationId xmlns:a16="http://schemas.microsoft.com/office/drawing/2014/main" id="{C93A5E45-C697-0982-3C48-3297C7811C29}"/>
              </a:ext>
            </a:extLst>
          </p:cNvPr>
          <p:cNvCxnSpPr/>
          <p:nvPr/>
        </p:nvCxnSpPr>
        <p:spPr>
          <a:xfrm>
            <a:off x="4113212" y="2173687"/>
            <a:ext cx="152400" cy="79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0689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F822-0907-C7B9-22F7-507F4ACAEE94}"/>
              </a:ext>
            </a:extLst>
          </p:cNvPr>
          <p:cNvSpPr>
            <a:spLocks noGrp="1"/>
          </p:cNvSpPr>
          <p:nvPr>
            <p:ph type="title"/>
          </p:nvPr>
        </p:nvSpPr>
        <p:spPr>
          <a:xfrm>
            <a:off x="495141" y="533400"/>
            <a:ext cx="8912543" cy="1143000"/>
          </a:xfrm>
        </p:spPr>
        <p:txBody>
          <a:bodyPr>
            <a:normAutofit fontScale="90000"/>
          </a:bodyPr>
          <a:lstStyle/>
          <a:p>
            <a:r>
              <a:rPr lang="en-US" dirty="0" err="1"/>
              <a:t>Matlab</a:t>
            </a:r>
            <a:r>
              <a:rPr lang="en-US" dirty="0"/>
              <a:t> implementation</a:t>
            </a:r>
            <a:br>
              <a:rPr lang="en-US" dirty="0"/>
            </a:br>
            <a:r>
              <a:rPr lang="en-US" sz="2700" dirty="0">
                <a:hlinkClick r:id="rId2"/>
              </a:rPr>
              <a:t>https://ww2.mathworks.cn/help/audio/ref/mfcc.html</a:t>
            </a:r>
            <a:r>
              <a:rPr lang="en-US" sz="2700" dirty="0"/>
              <a:t> </a:t>
            </a:r>
            <a:br>
              <a:rPr lang="en-US" dirty="0"/>
            </a:br>
            <a:endParaRPr lang="en-US" dirty="0"/>
          </a:p>
        </p:txBody>
      </p:sp>
      <p:sp>
        <p:nvSpPr>
          <p:cNvPr id="3" name="Content Placeholder 2">
            <a:extLst>
              <a:ext uri="{FF2B5EF4-FFF2-40B4-BE49-F238E27FC236}">
                <a16:creationId xmlns:a16="http://schemas.microsoft.com/office/drawing/2014/main" id="{5F7A8BF8-48BA-AA22-37A7-5FEE78F4E096}"/>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6A5247D1-910F-F453-AE2E-77D0F0FEC42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F2E098F1-8039-B055-C8F0-10618B7AF494}"/>
              </a:ext>
            </a:extLst>
          </p:cNvPr>
          <p:cNvSpPr>
            <a:spLocks noGrp="1"/>
          </p:cNvSpPr>
          <p:nvPr>
            <p:ph type="sldNum" sz="quarter" idx="12"/>
          </p:nvPr>
        </p:nvSpPr>
        <p:spPr/>
        <p:txBody>
          <a:bodyPr/>
          <a:lstStyle/>
          <a:p>
            <a:fld id="{C00EF027-BAE4-4B2B-B4D5-2754FF5E55FD}" type="slidenum">
              <a:rPr lang="en-US" altLang="en-US" smtClean="0"/>
              <a:pPr/>
              <a:t>171</a:t>
            </a:fld>
            <a:endParaRPr lang="en-US" altLang="en-US"/>
          </a:p>
        </p:txBody>
      </p:sp>
      <p:pic>
        <p:nvPicPr>
          <p:cNvPr id="9" name="Picture 8" descr="Diagram&#10;&#10;Description automatically generated">
            <a:extLst>
              <a:ext uri="{FF2B5EF4-FFF2-40B4-BE49-F238E27FC236}">
                <a16:creationId xmlns:a16="http://schemas.microsoft.com/office/drawing/2014/main" id="{5A85C152-C529-8A4B-8E16-0F134EA7A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1339193"/>
            <a:ext cx="8153400" cy="2408959"/>
          </a:xfrm>
          <a:prstGeom prst="rect">
            <a:avLst/>
          </a:prstGeom>
        </p:spPr>
      </p:pic>
      <p:pic>
        <p:nvPicPr>
          <p:cNvPr id="11" name="Picture 10" descr="Chart, histogram&#10;&#10;Description automatically generated">
            <a:extLst>
              <a:ext uri="{FF2B5EF4-FFF2-40B4-BE49-F238E27FC236}">
                <a16:creationId xmlns:a16="http://schemas.microsoft.com/office/drawing/2014/main" id="{C72F4C83-3123-F0B9-E718-B4D45D8A5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412" y="3774692"/>
            <a:ext cx="6412457" cy="3002410"/>
          </a:xfrm>
          <a:prstGeom prst="rect">
            <a:avLst/>
          </a:prstGeom>
        </p:spPr>
      </p:pic>
      <p:sp>
        <p:nvSpPr>
          <p:cNvPr id="12" name="TextBox 11">
            <a:extLst>
              <a:ext uri="{FF2B5EF4-FFF2-40B4-BE49-F238E27FC236}">
                <a16:creationId xmlns:a16="http://schemas.microsoft.com/office/drawing/2014/main" id="{DDAB66EE-356A-69E9-DFDE-C716EB1AA318}"/>
              </a:ext>
            </a:extLst>
          </p:cNvPr>
          <p:cNvSpPr txBox="1"/>
          <p:nvPr/>
        </p:nvSpPr>
        <p:spPr>
          <a:xfrm>
            <a:off x="6170612" y="1752742"/>
            <a:ext cx="532518" cy="369332"/>
          </a:xfrm>
          <a:prstGeom prst="rect">
            <a:avLst/>
          </a:prstGeom>
          <a:noFill/>
        </p:spPr>
        <p:txBody>
          <a:bodyPr wrap="none" rtlCol="0">
            <a:spAutoFit/>
          </a:bodyPr>
          <a:lstStyle/>
          <a:p>
            <a:r>
              <a:rPr lang="en-US" dirty="0"/>
              <a:t>log</a:t>
            </a:r>
          </a:p>
        </p:txBody>
      </p:sp>
      <p:sp>
        <p:nvSpPr>
          <p:cNvPr id="13" name="TextBox 12">
            <a:extLst>
              <a:ext uri="{FF2B5EF4-FFF2-40B4-BE49-F238E27FC236}">
                <a16:creationId xmlns:a16="http://schemas.microsoft.com/office/drawing/2014/main" id="{11AB4EFC-42B8-BBFB-B5C2-DFBFF480CE89}"/>
              </a:ext>
            </a:extLst>
          </p:cNvPr>
          <p:cNvSpPr txBox="1"/>
          <p:nvPr/>
        </p:nvSpPr>
        <p:spPr>
          <a:xfrm>
            <a:off x="6968401" y="1605929"/>
            <a:ext cx="1317155" cy="923330"/>
          </a:xfrm>
          <a:prstGeom prst="rect">
            <a:avLst/>
          </a:prstGeom>
          <a:noFill/>
        </p:spPr>
        <p:txBody>
          <a:bodyPr wrap="none" rtlCol="0">
            <a:spAutoFit/>
          </a:bodyPr>
          <a:lstStyle/>
          <a:p>
            <a:r>
              <a:rPr lang="en-US" dirty="0"/>
              <a:t>Inverse </a:t>
            </a:r>
          </a:p>
          <a:p>
            <a:r>
              <a:rPr lang="en-US" dirty="0"/>
              <a:t>transform</a:t>
            </a:r>
          </a:p>
          <a:p>
            <a:endParaRPr lang="en-US" dirty="0"/>
          </a:p>
        </p:txBody>
      </p:sp>
      <p:sp>
        <p:nvSpPr>
          <p:cNvPr id="14" name="TextBox 13">
            <a:extLst>
              <a:ext uri="{FF2B5EF4-FFF2-40B4-BE49-F238E27FC236}">
                <a16:creationId xmlns:a16="http://schemas.microsoft.com/office/drawing/2014/main" id="{62C8303C-3A7F-20DC-6E84-87A436EBDEA0}"/>
              </a:ext>
            </a:extLst>
          </p:cNvPr>
          <p:cNvSpPr txBox="1"/>
          <p:nvPr/>
        </p:nvSpPr>
        <p:spPr>
          <a:xfrm>
            <a:off x="8223164" y="1676400"/>
            <a:ext cx="835485" cy="369332"/>
          </a:xfrm>
          <a:prstGeom prst="rect">
            <a:avLst/>
          </a:prstGeom>
          <a:noFill/>
        </p:spPr>
        <p:txBody>
          <a:bodyPr wrap="none" rtlCol="0">
            <a:spAutoFit/>
          </a:bodyPr>
          <a:lstStyle/>
          <a:p>
            <a:r>
              <a:rPr lang="en-US" dirty="0"/>
              <a:t>MFCC</a:t>
            </a:r>
          </a:p>
        </p:txBody>
      </p:sp>
      <p:sp>
        <p:nvSpPr>
          <p:cNvPr id="15" name="TextBox 14">
            <a:extLst>
              <a:ext uri="{FF2B5EF4-FFF2-40B4-BE49-F238E27FC236}">
                <a16:creationId xmlns:a16="http://schemas.microsoft.com/office/drawing/2014/main" id="{AAEECA0B-F82D-CFD3-8A82-778EEA9BD3B7}"/>
              </a:ext>
            </a:extLst>
          </p:cNvPr>
          <p:cNvSpPr txBox="1"/>
          <p:nvPr/>
        </p:nvSpPr>
        <p:spPr>
          <a:xfrm>
            <a:off x="2436812" y="1752742"/>
            <a:ext cx="1317155" cy="646331"/>
          </a:xfrm>
          <a:prstGeom prst="rect">
            <a:avLst/>
          </a:prstGeom>
          <a:noFill/>
        </p:spPr>
        <p:txBody>
          <a:bodyPr wrap="none" rtlCol="0">
            <a:spAutoFit/>
          </a:bodyPr>
          <a:lstStyle/>
          <a:p>
            <a:r>
              <a:rPr lang="en-US" dirty="0"/>
              <a:t>Fourier</a:t>
            </a:r>
          </a:p>
          <a:p>
            <a:r>
              <a:rPr lang="en-US" dirty="0"/>
              <a:t>transform</a:t>
            </a:r>
          </a:p>
        </p:txBody>
      </p:sp>
      <p:sp>
        <p:nvSpPr>
          <p:cNvPr id="16" name="TextBox 15">
            <a:extLst>
              <a:ext uri="{FF2B5EF4-FFF2-40B4-BE49-F238E27FC236}">
                <a16:creationId xmlns:a16="http://schemas.microsoft.com/office/drawing/2014/main" id="{D93A2DE8-B3EE-7C92-7DF1-1A975F0D657D}"/>
              </a:ext>
            </a:extLst>
          </p:cNvPr>
          <p:cNvSpPr txBox="1"/>
          <p:nvPr/>
        </p:nvSpPr>
        <p:spPr>
          <a:xfrm>
            <a:off x="989013" y="1778747"/>
            <a:ext cx="1449436" cy="369332"/>
          </a:xfrm>
          <a:prstGeom prst="rect">
            <a:avLst/>
          </a:prstGeom>
          <a:noFill/>
        </p:spPr>
        <p:txBody>
          <a:bodyPr wrap="none" rtlCol="0">
            <a:spAutoFit/>
          </a:bodyPr>
          <a:lstStyle/>
          <a:p>
            <a:r>
              <a:rPr lang="en-US" dirty="0"/>
              <a:t>Windowing</a:t>
            </a:r>
          </a:p>
        </p:txBody>
      </p:sp>
      <p:sp>
        <p:nvSpPr>
          <p:cNvPr id="17" name="TextBox 16">
            <a:extLst>
              <a:ext uri="{FF2B5EF4-FFF2-40B4-BE49-F238E27FC236}">
                <a16:creationId xmlns:a16="http://schemas.microsoft.com/office/drawing/2014/main" id="{7EAD55C5-4959-0E4E-3A0F-E6C5FDAC5661}"/>
              </a:ext>
            </a:extLst>
          </p:cNvPr>
          <p:cNvSpPr txBox="1"/>
          <p:nvPr/>
        </p:nvSpPr>
        <p:spPr>
          <a:xfrm>
            <a:off x="557624" y="2939088"/>
            <a:ext cx="809837" cy="369332"/>
          </a:xfrm>
          <a:prstGeom prst="rect">
            <a:avLst/>
          </a:prstGeom>
          <a:noFill/>
        </p:spPr>
        <p:txBody>
          <a:bodyPr wrap="none" rtlCol="0">
            <a:spAutoFit/>
          </a:bodyPr>
          <a:lstStyle/>
          <a:p>
            <a:r>
              <a:rPr lang="en-US" dirty="0"/>
              <a:t>Input</a:t>
            </a:r>
          </a:p>
        </p:txBody>
      </p:sp>
      <p:sp>
        <p:nvSpPr>
          <p:cNvPr id="18" name="TextBox 17">
            <a:extLst>
              <a:ext uri="{FF2B5EF4-FFF2-40B4-BE49-F238E27FC236}">
                <a16:creationId xmlns:a16="http://schemas.microsoft.com/office/drawing/2014/main" id="{F3032F2D-088F-949B-E8B9-1FB928F421D6}"/>
              </a:ext>
            </a:extLst>
          </p:cNvPr>
          <p:cNvSpPr txBox="1"/>
          <p:nvPr/>
        </p:nvSpPr>
        <p:spPr>
          <a:xfrm>
            <a:off x="4951412" y="1247502"/>
            <a:ext cx="1965603" cy="369332"/>
          </a:xfrm>
          <a:prstGeom prst="rect">
            <a:avLst/>
          </a:prstGeom>
          <a:noFill/>
        </p:spPr>
        <p:txBody>
          <a:bodyPr wrap="none" rtlCol="0">
            <a:spAutoFit/>
          </a:bodyPr>
          <a:lstStyle/>
          <a:p>
            <a:r>
              <a:rPr lang="en-US" dirty="0"/>
              <a:t>Mel filter banks</a:t>
            </a:r>
          </a:p>
        </p:txBody>
      </p:sp>
      <p:sp>
        <p:nvSpPr>
          <p:cNvPr id="20" name="TextBox 19">
            <a:extLst>
              <a:ext uri="{FF2B5EF4-FFF2-40B4-BE49-F238E27FC236}">
                <a16:creationId xmlns:a16="http://schemas.microsoft.com/office/drawing/2014/main" id="{602F9D48-6066-D517-D909-59C28E3F811F}"/>
              </a:ext>
            </a:extLst>
          </p:cNvPr>
          <p:cNvSpPr txBox="1"/>
          <p:nvPr/>
        </p:nvSpPr>
        <p:spPr>
          <a:xfrm>
            <a:off x="4124109" y="4166707"/>
            <a:ext cx="4952144" cy="923330"/>
          </a:xfrm>
          <a:prstGeom prst="rect">
            <a:avLst/>
          </a:prstGeom>
          <a:noFill/>
        </p:spPr>
        <p:txBody>
          <a:bodyPr wrap="square">
            <a:spAutoFit/>
          </a:bodyPr>
          <a:lstStyle/>
          <a:p>
            <a:r>
              <a:rPr lang="en-US" dirty="0"/>
              <a:t>Mel filter banks</a:t>
            </a:r>
          </a:p>
          <a:p>
            <a:r>
              <a:rPr lang="en-US" dirty="0"/>
              <a:t>Frequency to Me scale</a:t>
            </a:r>
          </a:p>
          <a:p>
            <a:r>
              <a:rPr lang="en-US" dirty="0"/>
              <a:t>conversion</a:t>
            </a:r>
          </a:p>
        </p:txBody>
      </p:sp>
    </p:spTree>
    <p:extLst>
      <p:ext uri="{BB962C8B-B14F-4D97-AF65-F5344CB8AC3E}">
        <p14:creationId xmlns:p14="http://schemas.microsoft.com/office/powerpoint/2010/main" val="27205239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dirty="0">
                <a:ea typeface="新細明體" pitchFamily="18" charset="-120"/>
              </a:rPr>
              <a:t>Step 5: Distortion measure - difference between two signals</a:t>
            </a:r>
          </a:p>
        </p:txBody>
      </p:sp>
      <p:sp>
        <p:nvSpPr>
          <p:cNvPr id="24581" name="Rectangle 3"/>
          <p:cNvSpPr>
            <a:spLocks noGrp="1" noChangeArrowheads="1"/>
          </p:cNvSpPr>
          <p:nvPr>
            <p:ph type="body" sz="half" idx="1"/>
          </p:nvPr>
        </p:nvSpPr>
        <p:spPr>
          <a:noFill/>
        </p:spPr>
        <p:txBody>
          <a:bodyPr lIns="92075" tIns="46038" rIns="92075" bIns="46038">
            <a:normAutofit lnSpcReduction="10000"/>
          </a:bodyPr>
          <a:lstStyle/>
          <a:p>
            <a:pPr lvl="1" eaLnBrk="1" hangingPunct="1"/>
            <a:r>
              <a:rPr lang="en-US" altLang="zh-TW" sz="2400" dirty="0">
                <a:ea typeface="新細明體" pitchFamily="18" charset="-120"/>
              </a:rPr>
              <a:t>Measure the difference between two frames</a:t>
            </a:r>
          </a:p>
          <a:p>
            <a:pPr lvl="1" eaLnBrk="1" hangingPunct="1"/>
            <a:r>
              <a:rPr lang="en-US" altLang="zh-TW" sz="2400" dirty="0">
                <a:ea typeface="新細明體" pitchFamily="18" charset="-120"/>
              </a:rPr>
              <a:t>Mel scale Cepstral distances (</a:t>
            </a:r>
            <a:r>
              <a:rPr lang="en-US" altLang="zh-TW" sz="2400" dirty="0" err="1">
                <a:ea typeface="新細明體" pitchFamily="18" charset="-120"/>
              </a:rPr>
              <a:t>dist_mfcc</a:t>
            </a:r>
            <a:r>
              <a:rPr lang="en-US" altLang="zh-TW" sz="2400" dirty="0">
                <a:ea typeface="新細明體" pitchFamily="18" charset="-120"/>
              </a:rPr>
              <a:t>) is the distance between a frame (described by MFCC (c</a:t>
            </a:r>
            <a:r>
              <a:rPr lang="en-US" altLang="zh-TW" sz="2400" baseline="-25000" dirty="0">
                <a:ea typeface="新細明體" pitchFamily="18" charset="-120"/>
              </a:rPr>
              <a:t>1</a:t>
            </a:r>
            <a:r>
              <a:rPr lang="en-US" altLang="zh-TW" sz="2400" dirty="0">
                <a:ea typeface="新細明體" pitchFamily="18" charset="-120"/>
              </a:rPr>
              <a:t>,c</a:t>
            </a:r>
            <a:r>
              <a:rPr lang="en-US" altLang="zh-TW" sz="2400" baseline="-25000" dirty="0">
                <a:ea typeface="新細明體" pitchFamily="18" charset="-120"/>
              </a:rPr>
              <a:t>2</a:t>
            </a:r>
            <a:r>
              <a:rPr lang="en-US" altLang="zh-TW" sz="2400" dirty="0">
                <a:ea typeface="新細明體" pitchFamily="18" charset="-120"/>
              </a:rPr>
              <a:t>…c</a:t>
            </a:r>
            <a:r>
              <a:rPr lang="en-US" altLang="zh-TW" sz="2400" baseline="-25000" dirty="0">
                <a:ea typeface="新細明體" pitchFamily="18" charset="-120"/>
              </a:rPr>
              <a:t>p</a:t>
            </a:r>
            <a:r>
              <a:rPr lang="en-US" altLang="zh-TW" sz="2400" dirty="0">
                <a:ea typeface="新細明體" pitchFamily="18" charset="-120"/>
              </a:rPr>
              <a:t> )) and another frame (described by c’</a:t>
            </a:r>
            <a:r>
              <a:rPr lang="en-US" altLang="zh-TW" sz="2400" baseline="-25000" dirty="0">
                <a:ea typeface="新細明體" pitchFamily="18" charset="-120"/>
              </a:rPr>
              <a:t>1</a:t>
            </a:r>
            <a:r>
              <a:rPr lang="en-US" altLang="zh-TW" sz="2400" dirty="0">
                <a:ea typeface="新細明體" pitchFamily="18" charset="-120"/>
              </a:rPr>
              <a:t>,c’</a:t>
            </a:r>
            <a:r>
              <a:rPr lang="en-US" altLang="zh-TW" sz="2400" baseline="-25000" dirty="0">
                <a:ea typeface="新細明體" pitchFamily="18" charset="-120"/>
              </a:rPr>
              <a:t>2</a:t>
            </a:r>
            <a:r>
              <a:rPr lang="en-US" altLang="zh-TW" sz="2400" dirty="0">
                <a:ea typeface="新細明體" pitchFamily="18" charset="-120"/>
              </a:rPr>
              <a:t>…</a:t>
            </a:r>
            <a:r>
              <a:rPr lang="en-US" altLang="zh-TW" sz="2400" dirty="0" err="1">
                <a:ea typeface="新細明體" pitchFamily="18" charset="-120"/>
              </a:rPr>
              <a:t>c’</a:t>
            </a:r>
            <a:r>
              <a:rPr lang="en-US" altLang="zh-TW" sz="2400" baseline="-25000" dirty="0" err="1">
                <a:ea typeface="新細明體" pitchFamily="18" charset="-120"/>
              </a:rPr>
              <a:t>p</a:t>
            </a:r>
            <a:r>
              <a:rPr lang="en-US" altLang="zh-TW" sz="2400" dirty="0">
                <a:ea typeface="新細明體" pitchFamily="18" charset="-120"/>
              </a:rPr>
              <a:t>).</a:t>
            </a:r>
          </a:p>
          <a:p>
            <a:pPr lvl="1"/>
            <a:r>
              <a:rPr lang="en-US" altLang="zh-TW" sz="2400" dirty="0">
                <a:ea typeface="新細明體" pitchFamily="18" charset="-120"/>
              </a:rPr>
              <a:t>MFCC (Mel scale Cepstral coefficients) is used because it gives better result in speech recognition)</a:t>
            </a:r>
          </a:p>
        </p:txBody>
      </p:sp>
      <mc:AlternateContent xmlns:mc="http://schemas.openxmlformats.org/markup-compatibility/2006" xmlns:a14="http://schemas.microsoft.com/office/drawing/2010/main">
        <mc:Choice Requires="a14">
          <p:sp>
            <p:nvSpPr>
              <p:cNvPr id="24582" name="Object 6"/>
              <p:cNvSpPr txBox="1">
                <a:spLocks noGrp="1"/>
              </p:cNvSpPr>
              <p:nvPr>
                <p:ph sz="half" idx="2"/>
              </p:nvPr>
            </p:nvSpPr>
            <p:spPr bwMode="auto">
              <a:xfrm>
                <a:off x="5034820" y="2424628"/>
                <a:ext cx="4651577" cy="3706298"/>
              </a:xfrm>
              <a:prstGeom prst="rect">
                <a:avLst/>
              </a:prstGeom>
              <a:noFill/>
              <a:ln>
                <a:noFill/>
              </a:ln>
              <a:effectLst/>
            </p:spPr>
            <p:txBody>
              <a:bodyPr>
                <a:normAutofit fontScale="775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𝑝</m:t>
                          </m:r>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𝑛</m:t>
                                      </m:r>
                                    </m:sub>
                                    <m:sup>
                                      <m:r>
                                        <a:rPr lang="en-US" i="1">
                                          <a:solidFill>
                                            <a:srgbClr val="000000"/>
                                          </a:solidFill>
                                          <a:latin typeface="Cambria Math" panose="02040503050406030204" pitchFamily="18" charset="0"/>
                                        </a:rPr>
                                        <m:t>′</m:t>
                                      </m:r>
                                    </m:sup>
                                  </m:sSubSup>
                                </m:e>
                              </m:d>
                            </m:e>
                            <m:sup>
                              <m:r>
                                <a:rPr lang="en-US" i="1">
                                  <a:solidFill>
                                    <a:srgbClr val="000000"/>
                                  </a:solidFill>
                                  <a:latin typeface="Cambria Math" panose="02040503050406030204" pitchFamily="18" charset="0"/>
                                </a:rPr>
                                <m:t>2</m:t>
                              </m:r>
                            </m:sup>
                          </m:sSup>
                        </m:e>
                      </m:nary>
                    </m:oMath>
                  </m:oMathPara>
                </a14:m>
                <a:endParaRPr lang="en-US" i="1" dirty="0">
                  <a:solidFill>
                    <a:srgbClr val="000000"/>
                  </a:solidFill>
                  <a:latin typeface="Cambria Math" panose="02040503050406030204" pitchFamily="18" charset="0"/>
                </a:endParaRPr>
              </a:p>
              <a:p>
                <a:pPr>
                  <a:buNone/>
                </a:pPr>
                <a:r>
                  <a:rPr lang="en-US" altLang="zh-TW" sz="3200" dirty="0">
                    <a:ea typeface="新細明體" pitchFamily="18" charset="-120"/>
                  </a:rPr>
                  <a:t>Note:</a:t>
                </a:r>
              </a:p>
              <a:p>
                <a:pPr>
                  <a:buNone/>
                </a:pPr>
                <a:r>
                  <a:rPr lang="en-US" altLang="zh-TW" sz="3200" dirty="0">
                    <a:ea typeface="新細明體" pitchFamily="18" charset="-120"/>
                  </a:rPr>
                  <a:t>c</a:t>
                </a:r>
                <a:r>
                  <a:rPr lang="en-US" altLang="zh-TW" sz="3200" baseline="-25000" dirty="0">
                    <a:ea typeface="新細明體" pitchFamily="18" charset="-120"/>
                  </a:rPr>
                  <a:t>1, </a:t>
                </a:r>
                <a:r>
                  <a:rPr lang="en-US" altLang="zh-TW" sz="3200" dirty="0">
                    <a:ea typeface="新細明體" pitchFamily="18" charset="-120"/>
                  </a:rPr>
                  <a:t>c’</a:t>
                </a:r>
                <a:r>
                  <a:rPr lang="en-US" altLang="zh-TW" sz="3200" baseline="-25000" dirty="0">
                    <a:ea typeface="新細明體" pitchFamily="18" charset="-120"/>
                  </a:rPr>
                  <a:t>1 </a:t>
                </a:r>
                <a:r>
                  <a:rPr lang="en-US" altLang="zh-TW" sz="3200" dirty="0">
                    <a:ea typeface="新細明體" pitchFamily="18" charset="-120"/>
                  </a:rPr>
                  <a:t>are not used because they represent the energy terms and not very useful in speech recognition.</a:t>
                </a:r>
              </a:p>
              <a:p>
                <a:pPr>
                  <a:buNone/>
                </a:pPr>
                <a:br>
                  <a:rPr lang="en-US" i="1" dirty="0">
                    <a:solidFill>
                      <a:srgbClr val="000000"/>
                    </a:solidFill>
                    <a:latin typeface="Cambria Math" panose="02040503050406030204" pitchFamily="18" charset="0"/>
                  </a:rPr>
                </a:br>
                <a:endParaRPr lang="en-US" i="1" dirty="0">
                  <a:solidFill>
                    <a:srgbClr val="000000"/>
                  </a:solidFill>
                  <a:latin typeface="Cambria Math" panose="02040503050406030204" pitchFamily="18" charset="0"/>
                </a:endParaRPr>
              </a:p>
              <a:p>
                <a:pPr>
                  <a:buNone/>
                </a:pPr>
                <a:endParaRPr lang="en-US" dirty="0"/>
              </a:p>
            </p:txBody>
          </p:sp>
        </mc:Choice>
        <mc:Fallback xmlns="">
          <p:sp>
            <p:nvSpPr>
              <p:cNvPr id="24582" name="Object 6"/>
              <p:cNvSpPr txBox="1">
                <a:spLocks noGrp="1" noRot="1" noChangeAspect="1" noMove="1" noResize="1" noEditPoints="1" noAdjustHandles="1" noChangeArrowheads="1" noChangeShapeType="1" noTextEdit="1"/>
              </p:cNvSpPr>
              <p:nvPr>
                <p:ph sz="half" idx="2"/>
              </p:nvPr>
            </p:nvSpPr>
            <p:spPr bwMode="auto">
              <a:xfrm>
                <a:off x="5034820" y="2424628"/>
                <a:ext cx="4651577" cy="3706298"/>
              </a:xfrm>
              <a:prstGeom prst="rect">
                <a:avLst/>
              </a:prstGeom>
              <a:blipFill>
                <a:blip r:embed="rId2"/>
                <a:stretch>
                  <a:fillRect l="-2228" r="-2883"/>
                </a:stretch>
              </a:blipFill>
              <a:ln>
                <a:noFill/>
              </a:ln>
              <a:effectLst/>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7EF1519-7E10-476E-9C08-90CED9F324C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F07BA26F-3164-4C10-A5AF-6DF091D356D3}"/>
              </a:ext>
            </a:extLst>
          </p:cNvPr>
          <p:cNvSpPr>
            <a:spLocks noGrp="1"/>
          </p:cNvSpPr>
          <p:nvPr>
            <p:ph type="sldNum" sz="quarter" idx="12"/>
          </p:nvPr>
        </p:nvSpPr>
        <p:spPr/>
        <p:txBody>
          <a:bodyPr/>
          <a:lstStyle/>
          <a:p>
            <a:fld id="{F655D5F6-FAFC-4BD8-A778-50BE8206BBEA}" type="slidenum">
              <a:rPr lang="en-US" altLang="en-US" smtClean="0"/>
              <a:pPr/>
              <a:t>172</a:t>
            </a:fld>
            <a:endParaRPr lang="en-US" altLang="en-US"/>
          </a:p>
        </p:txBody>
      </p:sp>
      <p:sp>
        <p:nvSpPr>
          <p:cNvPr id="7" name="TextBox 6">
            <a:extLst>
              <a:ext uri="{FF2B5EF4-FFF2-40B4-BE49-F238E27FC236}">
                <a16:creationId xmlns:a16="http://schemas.microsoft.com/office/drawing/2014/main" id="{70013BFC-3A87-2F26-33BD-C7C8757488FB}"/>
              </a:ext>
            </a:extLst>
          </p:cNvPr>
          <p:cNvSpPr txBox="1"/>
          <p:nvPr/>
        </p:nvSpPr>
        <p:spPr>
          <a:xfrm>
            <a:off x="4875213" y="1505634"/>
            <a:ext cx="4951708" cy="830997"/>
          </a:xfrm>
          <a:prstGeom prst="rect">
            <a:avLst/>
          </a:prstGeom>
          <a:noFill/>
        </p:spPr>
        <p:txBody>
          <a:bodyPr wrap="square">
            <a:spAutoFit/>
          </a:bodyPr>
          <a:lstStyle/>
          <a:p>
            <a:r>
              <a:rPr lang="en-US" dirty="0"/>
              <a:t> </a:t>
            </a:r>
            <a:r>
              <a:rPr lang="en-US" sz="2400" i="1" dirty="0" err="1"/>
              <a:t>dist_mfcc</a:t>
            </a:r>
            <a:r>
              <a:rPr lang="en-US" sz="2400" dirty="0"/>
              <a:t>=Mel scale cepstral coefficient difference</a:t>
            </a:r>
            <a:endParaRPr lang="en-US" dirty="0"/>
          </a:p>
        </p:txBody>
      </p:sp>
      <p:cxnSp>
        <p:nvCxnSpPr>
          <p:cNvPr id="6" name="Straight Arrow Connector 5">
            <a:extLst>
              <a:ext uri="{FF2B5EF4-FFF2-40B4-BE49-F238E27FC236}">
                <a16:creationId xmlns:a16="http://schemas.microsoft.com/office/drawing/2014/main" id="{20A37EED-32A1-4E78-EF2A-905A0FE34849}"/>
              </a:ext>
            </a:extLst>
          </p:cNvPr>
          <p:cNvCxnSpPr/>
          <p:nvPr/>
        </p:nvCxnSpPr>
        <p:spPr>
          <a:xfrm flipH="1" flipV="1">
            <a:off x="6018212" y="3505200"/>
            <a:ext cx="6858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Matching method: Dynamic programming DP</a:t>
            </a:r>
          </a:p>
        </p:txBody>
      </p:sp>
      <p:sp>
        <p:nvSpPr>
          <p:cNvPr id="25605"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Correlation is a simple method for pattern matching BUT:</a:t>
            </a:r>
          </a:p>
          <a:p>
            <a:pPr eaLnBrk="1" hangingPunct="1"/>
            <a:r>
              <a:rPr lang="en-US" altLang="zh-TW" dirty="0">
                <a:ea typeface="新細明體" pitchFamily="18" charset="-120"/>
              </a:rPr>
              <a:t>The most difficult problem in speech recognition is time alignment. No two speech sounds are exactly the same even produced by the same person.</a:t>
            </a:r>
          </a:p>
          <a:p>
            <a:pPr eaLnBrk="1" hangingPunct="1"/>
            <a:r>
              <a:rPr lang="en-US" altLang="zh-TW" dirty="0">
                <a:ea typeface="新細明體" pitchFamily="18" charset="-120"/>
              </a:rPr>
              <a:t>Align the speech features by an elastic matching method -- DP.</a:t>
            </a:r>
          </a:p>
        </p:txBody>
      </p:sp>
      <p:sp>
        <p:nvSpPr>
          <p:cNvPr id="2" name="Footer Placeholder 1">
            <a:extLst>
              <a:ext uri="{FF2B5EF4-FFF2-40B4-BE49-F238E27FC236}">
                <a16:creationId xmlns:a16="http://schemas.microsoft.com/office/drawing/2014/main" id="{17C46B24-1EA1-41E5-B020-A42ADBAB8CE8}"/>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EB95F8DF-412D-4E0C-8BB2-8664ABA5BFEF}"/>
              </a:ext>
            </a:extLst>
          </p:cNvPr>
          <p:cNvSpPr>
            <a:spLocks noGrp="1"/>
          </p:cNvSpPr>
          <p:nvPr>
            <p:ph type="sldNum" sz="quarter" idx="12"/>
          </p:nvPr>
        </p:nvSpPr>
        <p:spPr/>
        <p:txBody>
          <a:bodyPr/>
          <a:lstStyle/>
          <a:p>
            <a:fld id="{C00EF027-BAE4-4B2B-B4D5-2754FF5E55FD}" type="slidenum">
              <a:rPr lang="en-US" altLang="en-US" smtClean="0"/>
              <a:pPr/>
              <a:t>173</a:t>
            </a:fld>
            <a:endParaRPr lang="en-US" alt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noFill/>
        </p:spPr>
        <p:txBody>
          <a:bodyPr lIns="92075" tIns="46038" rIns="92075" bIns="46038" anchor="ctr"/>
          <a:lstStyle/>
          <a:p>
            <a:pPr eaLnBrk="1" hangingPunct="1"/>
            <a:r>
              <a:rPr lang="en-US" altLang="zh-TW" sz="2800">
                <a:ea typeface="新細明體" pitchFamily="18" charset="-120"/>
              </a:rPr>
              <a:t>Example: A 10 words speech recognizer</a:t>
            </a:r>
            <a:br>
              <a:rPr lang="en-US" altLang="zh-TW" sz="2800">
                <a:ea typeface="新細明體" pitchFamily="18" charset="-120"/>
              </a:rPr>
            </a:br>
            <a:r>
              <a:rPr lang="en-US" altLang="zh-TW" sz="2800">
                <a:ea typeface="新細明體" pitchFamily="18" charset="-120"/>
              </a:rPr>
              <a:t>Small Vocabulary (10 words) DP speech recognition system</a:t>
            </a:r>
          </a:p>
        </p:txBody>
      </p:sp>
      <p:sp>
        <p:nvSpPr>
          <p:cNvPr id="26629" name="Rectangle 3"/>
          <p:cNvSpPr>
            <a:spLocks noGrp="1" noChangeArrowheads="1"/>
          </p:cNvSpPr>
          <p:nvPr>
            <p:ph idx="1"/>
          </p:nvPr>
        </p:nvSpPr>
        <p:spPr>
          <a:xfrm>
            <a:off x="455613" y="1600200"/>
            <a:ext cx="8912225" cy="4530725"/>
          </a:xfrm>
          <a:noFill/>
        </p:spPr>
        <p:txBody>
          <a:bodyPr lIns="92075" tIns="46038" rIns="92075" bIns="46038"/>
          <a:lstStyle/>
          <a:p>
            <a:r>
              <a:rPr lang="en-US" altLang="en-US"/>
              <a:t>Store 10 templates of standard sounds : such as sounds of one , two, three ,…</a:t>
            </a:r>
          </a:p>
          <a:p>
            <a:r>
              <a:rPr lang="en-US" altLang="en-US"/>
              <a:t>Unknown input –&gt;Compare (using DP) with each sound. Each comparison generates an error</a:t>
            </a:r>
          </a:p>
          <a:p>
            <a:r>
              <a:rPr lang="en-US" altLang="en-US"/>
              <a:t>The one with the smallest error is result.</a:t>
            </a:r>
          </a:p>
        </p:txBody>
      </p:sp>
      <p:sp>
        <p:nvSpPr>
          <p:cNvPr id="2" name="Footer Placeholder 1">
            <a:extLst>
              <a:ext uri="{FF2B5EF4-FFF2-40B4-BE49-F238E27FC236}">
                <a16:creationId xmlns:a16="http://schemas.microsoft.com/office/drawing/2014/main" id="{1373E3BC-0BC5-4FA0-8A64-CAC34B1B08BC}"/>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2F9B50F7-1E75-42F7-A0A3-A1BAE479F2B2}"/>
              </a:ext>
            </a:extLst>
          </p:cNvPr>
          <p:cNvSpPr>
            <a:spLocks noGrp="1"/>
          </p:cNvSpPr>
          <p:nvPr>
            <p:ph type="sldNum" sz="quarter" idx="12"/>
          </p:nvPr>
        </p:nvSpPr>
        <p:spPr/>
        <p:txBody>
          <a:bodyPr/>
          <a:lstStyle/>
          <a:p>
            <a:fld id="{C00EF027-BAE4-4B2B-B4D5-2754FF5E55FD}" type="slidenum">
              <a:rPr lang="en-US" altLang="en-US" smtClean="0"/>
              <a:pPr/>
              <a:t>174</a:t>
            </a:fld>
            <a:endParaRPr lang="en-US"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(B) Dynamic programming algo.</a:t>
            </a:r>
          </a:p>
        </p:txBody>
      </p:sp>
      <p:sp>
        <p:nvSpPr>
          <p:cNvPr id="27653" name="Rectangle 3"/>
          <p:cNvSpPr>
            <a:spLocks noGrp="1" noChangeArrowheads="1"/>
          </p:cNvSpPr>
          <p:nvPr>
            <p:ph type="body" sz="half" idx="1"/>
          </p:nvPr>
        </p:nvSpPr>
        <p:spPr>
          <a:xfrm>
            <a:off x="495300" y="1600200"/>
            <a:ext cx="9256712" cy="4530725"/>
          </a:xfrm>
          <a:noFill/>
        </p:spPr>
        <p:txBody>
          <a:bodyPr lIns="92075" tIns="46038" rIns="92075" bIns="46038">
            <a:normAutofit/>
          </a:bodyPr>
          <a:lstStyle/>
          <a:p>
            <a:r>
              <a:rPr lang="en-US" altLang="zh-TW" sz="2400" dirty="0">
                <a:ea typeface="新細明體" pitchFamily="18" charset="-120"/>
              </a:rPr>
              <a:t>Step 1: calculate </a:t>
            </a:r>
            <a:r>
              <a:rPr lang="en-US" altLang="en-US" sz="2400" i="1" dirty="0"/>
              <a:t>Distortion score matrix: </a:t>
            </a:r>
            <a:r>
              <a:rPr lang="en-US" altLang="en-US" sz="2400" i="1" dirty="0" err="1"/>
              <a:t>Dist</a:t>
            </a:r>
            <a:r>
              <a:rPr lang="en-US" altLang="en-US" sz="2400" i="1" dirty="0"/>
              <a:t>(</a:t>
            </a:r>
            <a:r>
              <a:rPr lang="en-US" altLang="en-US" sz="2400" i="1" dirty="0" err="1"/>
              <a:t>i,j</a:t>
            </a:r>
            <a:r>
              <a:rPr lang="en-US" altLang="en-US" sz="2400" i="1" dirty="0"/>
              <a:t>)</a:t>
            </a:r>
          </a:p>
          <a:p>
            <a:r>
              <a:rPr lang="en-US" altLang="zh-TW" sz="2400" dirty="0">
                <a:ea typeface="新細明體" pitchFamily="18" charset="-120"/>
              </a:rPr>
              <a:t>Step 2: calculate </a:t>
            </a:r>
            <a:r>
              <a:rPr lang="en-US" altLang="zh-TW" sz="2400" dirty="0">
                <a:latin typeface="Times New Roman" pitchFamily="18" charset="0"/>
              </a:rPr>
              <a:t>Accumulated distortion score matrix </a:t>
            </a:r>
            <a:r>
              <a:rPr lang="en-US" altLang="zh-TW" sz="2400" dirty="0">
                <a:ea typeface="新細明體" pitchFamily="18" charset="-120"/>
              </a:rPr>
              <a:t>for </a:t>
            </a:r>
            <a:r>
              <a:rPr lang="en-US" altLang="zh-TW" sz="2400" i="1" dirty="0">
                <a:ea typeface="新細明體" pitchFamily="18" charset="-120"/>
              </a:rPr>
              <a:t>D(</a:t>
            </a:r>
            <a:r>
              <a:rPr lang="en-US" altLang="zh-TW" sz="2400" i="1" dirty="0" err="1">
                <a:ea typeface="新細明體" pitchFamily="18" charset="-120"/>
              </a:rPr>
              <a:t>i,j</a:t>
            </a:r>
            <a:r>
              <a:rPr lang="en-US" altLang="zh-TW" sz="2400" i="1" dirty="0">
                <a:ea typeface="新細明體" pitchFamily="18" charset="-120"/>
              </a:rPr>
              <a:t>)</a:t>
            </a:r>
          </a:p>
          <a:p>
            <a:pPr lvl="1" eaLnBrk="1" hangingPunct="1"/>
            <a:r>
              <a:rPr lang="en-US" altLang="zh-TW" sz="1800" dirty="0">
                <a:ea typeface="新細明體" pitchFamily="18" charset="-120"/>
              </a:rPr>
              <a:t>Based on the formula</a:t>
            </a:r>
          </a:p>
        </p:txBody>
      </p:sp>
      <mc:AlternateContent xmlns:mc="http://schemas.openxmlformats.org/markup-compatibility/2006" xmlns:a14="http://schemas.microsoft.com/office/drawing/2010/main">
        <mc:Choice Requires="a14">
          <p:sp>
            <p:nvSpPr>
              <p:cNvPr id="27661" name="Object 13"/>
              <p:cNvSpPr txBox="1">
                <a:spLocks noGrp="1"/>
              </p:cNvSpPr>
              <p:nvPr>
                <p:ph sz="half" idx="2"/>
              </p:nvPr>
            </p:nvSpPr>
            <p:spPr bwMode="auto">
              <a:xfrm>
                <a:off x="2590800" y="2773363"/>
                <a:ext cx="5075238" cy="1449387"/>
              </a:xfrm>
              <a:prstGeom prst="rect">
                <a:avLst/>
              </a:prstGeom>
              <a:noFill/>
              <a:ln>
                <a:solidFill>
                  <a:schemeClr val="accent1">
                    <a:shade val="95000"/>
                    <a:satMod val="105000"/>
                  </a:schemeClr>
                </a:solid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𝐷</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𝑖</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𝑗</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𝐷𝑖𝑠𝑡</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𝑖</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𝑗</m:t>
                      </m:r>
                      <m:r>
                        <a:rPr lang="en-US" i="1" smtClean="0">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min</m:t>
                          </m:r>
                        </m:fName>
                        <m:e>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e>
                              </m:eqArr>
                            </m:e>
                          </m:d>
                        </m:e>
                      </m:func>
                    </m:oMath>
                  </m:oMathPara>
                </a14:m>
                <a:endParaRPr lang="en-US" dirty="0"/>
              </a:p>
            </p:txBody>
          </p:sp>
        </mc:Choice>
        <mc:Fallback xmlns="">
          <p:sp>
            <p:nvSpPr>
              <p:cNvPr id="27661" name="Object 13"/>
              <p:cNvSpPr txBox="1">
                <a:spLocks noGrp="1" noRot="1" noChangeAspect="1" noMove="1" noResize="1" noEditPoints="1" noAdjustHandles="1" noChangeArrowheads="1" noChangeShapeType="1" noTextEdit="1"/>
              </p:cNvSpPr>
              <p:nvPr>
                <p:ph sz="half" idx="2"/>
              </p:nvPr>
            </p:nvSpPr>
            <p:spPr bwMode="auto">
              <a:xfrm>
                <a:off x="2590800" y="2773363"/>
                <a:ext cx="5075238" cy="1449387"/>
              </a:xfrm>
              <a:prstGeom prst="rect">
                <a:avLst/>
              </a:prstGeom>
              <a:blipFill>
                <a:blip r:embed="rId2"/>
                <a:stretch>
                  <a:fillRect/>
                </a:stretch>
              </a:blipFill>
              <a:ln>
                <a:solidFill>
                  <a:schemeClr val="accent1">
                    <a:shade val="95000"/>
                    <a:satMod val="105000"/>
                  </a:schemeClr>
                </a:solidFill>
              </a:ln>
              <a:effectLst/>
            </p:spPr>
            <p:txBody>
              <a:bodyPr/>
              <a:lstStyle/>
              <a:p>
                <a:r>
                  <a:rPr lang="en-US">
                    <a:noFill/>
                  </a:rPr>
                  <a:t> </a:t>
                </a:r>
              </a:p>
            </p:txBody>
          </p:sp>
        </mc:Fallback>
      </mc:AlternateContent>
      <p:sp>
        <p:nvSpPr>
          <p:cNvPr id="27654" name="Line 4"/>
          <p:cNvSpPr>
            <a:spLocks noChangeShapeType="1"/>
          </p:cNvSpPr>
          <p:nvPr/>
        </p:nvSpPr>
        <p:spPr bwMode="auto">
          <a:xfrm>
            <a:off x="4259262" y="4507370"/>
            <a:ext cx="82391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5"/>
          <p:cNvSpPr>
            <a:spLocks noChangeShapeType="1"/>
          </p:cNvSpPr>
          <p:nvPr/>
        </p:nvSpPr>
        <p:spPr bwMode="auto">
          <a:xfrm flipV="1">
            <a:off x="5661025" y="4964570"/>
            <a:ext cx="0" cy="685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6"/>
          <p:cNvSpPr>
            <a:spLocks noChangeShapeType="1"/>
          </p:cNvSpPr>
          <p:nvPr/>
        </p:nvSpPr>
        <p:spPr bwMode="auto">
          <a:xfrm flipV="1">
            <a:off x="4341812" y="4735970"/>
            <a:ext cx="906463" cy="914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Rectangle 7"/>
          <p:cNvSpPr>
            <a:spLocks noChangeArrowheads="1"/>
          </p:cNvSpPr>
          <p:nvPr/>
        </p:nvSpPr>
        <p:spPr bwMode="auto">
          <a:xfrm>
            <a:off x="5314950" y="4248608"/>
            <a:ext cx="129041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3200" i="1" dirty="0">
                <a:latin typeface="Times New Roman" pitchFamily="18" charset="0"/>
              </a:rPr>
              <a:t>D( </a:t>
            </a:r>
            <a:r>
              <a:rPr lang="en-US" altLang="zh-TW" sz="3200" i="1" dirty="0" err="1">
                <a:latin typeface="Times New Roman" pitchFamily="18" charset="0"/>
              </a:rPr>
              <a:t>i</a:t>
            </a:r>
            <a:r>
              <a:rPr lang="en-US" altLang="zh-TW" sz="3200" i="1" dirty="0">
                <a:latin typeface="Times New Roman" pitchFamily="18" charset="0"/>
              </a:rPr>
              <a:t>, j)</a:t>
            </a:r>
          </a:p>
        </p:txBody>
      </p:sp>
      <p:sp>
        <p:nvSpPr>
          <p:cNvPr id="27658" name="Rectangle 8"/>
          <p:cNvSpPr>
            <a:spLocks noChangeArrowheads="1"/>
          </p:cNvSpPr>
          <p:nvPr/>
        </p:nvSpPr>
        <p:spPr bwMode="auto">
          <a:xfrm>
            <a:off x="2590800" y="4172408"/>
            <a:ext cx="1734449"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3200" i="1" dirty="0">
                <a:latin typeface="Times New Roman" pitchFamily="18" charset="0"/>
              </a:rPr>
              <a:t>D(  i-1, j)</a:t>
            </a:r>
          </a:p>
        </p:txBody>
      </p:sp>
      <p:sp>
        <p:nvSpPr>
          <p:cNvPr id="27659" name="Rectangle 9"/>
          <p:cNvSpPr>
            <a:spLocks noChangeArrowheads="1"/>
          </p:cNvSpPr>
          <p:nvPr/>
        </p:nvSpPr>
        <p:spPr bwMode="auto">
          <a:xfrm>
            <a:off x="5314950" y="5772608"/>
            <a:ext cx="163185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3200" i="1" dirty="0">
                <a:latin typeface="Times New Roman" pitchFamily="18" charset="0"/>
              </a:rPr>
              <a:t>D( </a:t>
            </a:r>
            <a:r>
              <a:rPr lang="en-US" altLang="zh-TW" sz="3200" i="1" dirty="0" err="1">
                <a:latin typeface="Times New Roman" pitchFamily="18" charset="0"/>
              </a:rPr>
              <a:t>i</a:t>
            </a:r>
            <a:r>
              <a:rPr lang="en-US" altLang="zh-TW" sz="3200" i="1" dirty="0">
                <a:latin typeface="Times New Roman" pitchFamily="18" charset="0"/>
              </a:rPr>
              <a:t>, j-1)</a:t>
            </a:r>
          </a:p>
        </p:txBody>
      </p:sp>
      <p:sp>
        <p:nvSpPr>
          <p:cNvPr id="27660" name="Rectangle 10"/>
          <p:cNvSpPr>
            <a:spLocks noChangeArrowheads="1"/>
          </p:cNvSpPr>
          <p:nvPr/>
        </p:nvSpPr>
        <p:spPr bwMode="auto">
          <a:xfrm>
            <a:off x="2590800" y="5620208"/>
            <a:ext cx="2075889"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3200" i="1" dirty="0">
                <a:latin typeface="Times New Roman" pitchFamily="18" charset="0"/>
              </a:rPr>
              <a:t>D(  i-1, j-1)</a:t>
            </a:r>
          </a:p>
        </p:txBody>
      </p:sp>
      <p:sp>
        <p:nvSpPr>
          <p:cNvPr id="4" name="Footer Placeholder 3">
            <a:extLst>
              <a:ext uri="{FF2B5EF4-FFF2-40B4-BE49-F238E27FC236}">
                <a16:creationId xmlns:a16="http://schemas.microsoft.com/office/drawing/2014/main" id="{D6B0514C-A991-4E99-A1B7-A16E86FCEA3C}"/>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FFE6861-6F7A-46D1-9515-8F5D3478341F}"/>
              </a:ext>
            </a:extLst>
          </p:cNvPr>
          <p:cNvSpPr>
            <a:spLocks noGrp="1"/>
          </p:cNvSpPr>
          <p:nvPr>
            <p:ph type="sldNum" sz="quarter" idx="12"/>
          </p:nvPr>
        </p:nvSpPr>
        <p:spPr/>
        <p:txBody>
          <a:bodyPr/>
          <a:lstStyle/>
          <a:p>
            <a:fld id="{F655D5F6-FAFC-4BD8-A778-50BE8206BBEA}" type="slidenum">
              <a:rPr lang="en-US" altLang="en-US" smtClean="0"/>
              <a:pPr/>
              <a:t>175</a:t>
            </a:fld>
            <a:endParaRPr lang="en-US" alt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95141" y="-60154"/>
            <a:ext cx="8912543" cy="1143000"/>
          </a:xfrm>
          <a:noFill/>
        </p:spPr>
        <p:txBody>
          <a:bodyPr lIns="92075" tIns="46038" rIns="92075" bIns="46038" anchor="ctr"/>
          <a:lstStyle/>
          <a:p>
            <a:pPr algn="l" eaLnBrk="1" hangingPunct="1"/>
            <a:r>
              <a:rPr lang="en-US" altLang="zh-TW" sz="3200" dirty="0">
                <a:ea typeface="新細明體" pitchFamily="18" charset="-120"/>
              </a:rPr>
              <a:t>Example</a:t>
            </a:r>
            <a:br>
              <a:rPr lang="en-US" altLang="zh-TW" sz="3200" dirty="0">
                <a:ea typeface="新細明體" pitchFamily="18" charset="-120"/>
              </a:rPr>
            </a:br>
            <a:endParaRPr lang="en-US" altLang="zh-TW" sz="1400" dirty="0">
              <a:ea typeface="新細明體" pitchFamily="18" charset="-120"/>
            </a:endParaRPr>
          </a:p>
        </p:txBody>
      </p:sp>
      <p:sp>
        <p:nvSpPr>
          <p:cNvPr id="28677" name="Rectangle 3"/>
          <p:cNvSpPr>
            <a:spLocks noGrp="1" noChangeArrowheads="1"/>
          </p:cNvSpPr>
          <p:nvPr>
            <p:ph idx="1"/>
          </p:nvPr>
        </p:nvSpPr>
        <p:spPr>
          <a:xfrm>
            <a:off x="133350" y="788659"/>
            <a:ext cx="8912543" cy="4525963"/>
          </a:xfrm>
          <a:noFill/>
        </p:spPr>
        <p:txBody>
          <a:bodyPr lIns="92075" tIns="46038" rIns="92075" bIns="46038">
            <a:normAutofit fontScale="92500" lnSpcReduction="10000"/>
          </a:bodyPr>
          <a:lstStyle/>
          <a:p>
            <a:pPr eaLnBrk="1" hangingPunct="1"/>
            <a:r>
              <a:rPr lang="en-US" altLang="zh-TW" dirty="0">
                <a:ea typeface="新細明體" pitchFamily="18" charset="-120"/>
              </a:rPr>
              <a:t>Step 1 : find</a:t>
            </a:r>
          </a:p>
          <a:p>
            <a:pPr eaLnBrk="1" hangingPunct="1"/>
            <a:r>
              <a:rPr lang="en-US" altLang="zh-TW" sz="2000" dirty="0">
                <a:ea typeface="新細明體" pitchFamily="18" charset="-120"/>
              </a:rPr>
              <a:t>Distortion score matrix</a:t>
            </a:r>
          </a:p>
          <a:p>
            <a:pPr eaLnBrk="1" hangingPunct="1"/>
            <a:r>
              <a:rPr lang="en-US" altLang="zh-TW" sz="2000" i="1" dirty="0" err="1">
                <a:ea typeface="新細明體" pitchFamily="18" charset="-120"/>
              </a:rPr>
              <a:t>Dist</a:t>
            </a:r>
            <a:r>
              <a:rPr lang="en-US" altLang="zh-TW" sz="2000" i="1" dirty="0">
                <a:ea typeface="新細明體" pitchFamily="18" charset="-120"/>
              </a:rPr>
              <a:t>(</a:t>
            </a:r>
            <a:r>
              <a:rPr lang="en-US" altLang="zh-TW" sz="2000" i="1" dirty="0" err="1">
                <a:ea typeface="新細明體" pitchFamily="18" charset="-120"/>
              </a:rPr>
              <a:t>I,j</a:t>
            </a:r>
            <a:r>
              <a:rPr lang="en-US" altLang="zh-TW" sz="2000" i="1" dirty="0">
                <a:ea typeface="新細明體" pitchFamily="18" charset="-120"/>
              </a:rPr>
              <a:t>)</a:t>
            </a:r>
            <a:endParaRPr lang="en-US" altLang="zh-TW" i="1" dirty="0">
              <a:ea typeface="新細明體" pitchFamily="18" charset="-120"/>
            </a:endParaRPr>
          </a:p>
          <a:p>
            <a:pPr eaLnBrk="1" hangingPunct="1"/>
            <a:endParaRPr lang="en-US" altLang="zh-TW" dirty="0">
              <a:ea typeface="新細明體" pitchFamily="18" charset="-120"/>
            </a:endParaRPr>
          </a:p>
          <a:p>
            <a:pPr marL="0" indent="0" eaLnBrk="1" hangingPunct="1">
              <a:buNone/>
            </a:pPr>
            <a:endParaRPr lang="en-US" altLang="zh-TW" dirty="0">
              <a:ea typeface="新細明體" pitchFamily="18" charset="-120"/>
            </a:endParaRPr>
          </a:p>
          <a:p>
            <a:pPr marL="0" indent="0" eaLnBrk="1" hangingPunct="1">
              <a:buNone/>
            </a:pPr>
            <a:endParaRPr lang="en-US" altLang="zh-TW" dirty="0">
              <a:ea typeface="新細明體" pitchFamily="18" charset="-120"/>
            </a:endParaRPr>
          </a:p>
          <a:p>
            <a:pPr marL="0" indent="0" eaLnBrk="1" hangingPunct="1">
              <a:buNone/>
            </a:pPr>
            <a:endParaRPr lang="en-US" altLang="zh-TW" dirty="0">
              <a:ea typeface="新細明體" pitchFamily="18" charset="-120"/>
            </a:endParaRPr>
          </a:p>
          <a:p>
            <a:pPr marL="0" indent="0" eaLnBrk="1" hangingPunct="1">
              <a:buNone/>
            </a:pPr>
            <a:r>
              <a:rPr lang="en-US" altLang="zh-TW" dirty="0">
                <a:ea typeface="新細明體" pitchFamily="18" charset="-120"/>
              </a:rPr>
              <a:t>Step 2: Find   </a:t>
            </a:r>
          </a:p>
          <a:p>
            <a:pPr eaLnBrk="1" hangingPunct="1"/>
            <a:r>
              <a:rPr lang="en-US" altLang="zh-TW" dirty="0">
                <a:ea typeface="新細明體" pitchFamily="18" charset="-120"/>
              </a:rPr>
              <a:t>   </a:t>
            </a:r>
          </a:p>
        </p:txBody>
      </p:sp>
      <p:graphicFrame>
        <p:nvGraphicFramePr>
          <p:cNvPr id="28678" name="Object 4"/>
          <p:cNvGraphicFramePr>
            <a:graphicFrameLocks/>
          </p:cNvGraphicFramePr>
          <p:nvPr/>
        </p:nvGraphicFramePr>
        <p:xfrm>
          <a:off x="3598337" y="511346"/>
          <a:ext cx="5545137" cy="2089150"/>
        </p:xfrm>
        <a:graphic>
          <a:graphicData uri="http://schemas.openxmlformats.org/presentationml/2006/ole">
            <mc:AlternateContent xmlns:mc="http://schemas.openxmlformats.org/markup-compatibility/2006">
              <mc:Choice xmlns:v="urn:schemas-microsoft-com:vml" Requires="v">
                <p:oleObj name="Worksheet" r:id="rId3" imgW="3057525" imgH="1152550" progId="Excel.Sheet.8">
                  <p:embed/>
                </p:oleObj>
              </mc:Choice>
              <mc:Fallback>
                <p:oleObj name="Worksheet" r:id="rId3" imgW="3057525" imgH="1152550" progId="Excel.Sheet.8">
                  <p:embed/>
                  <p:pic>
                    <p:nvPicPr>
                      <p:cNvPr id="28678"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37" y="511346"/>
                        <a:ext cx="55451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5"/>
          <p:cNvGraphicFramePr>
            <a:graphicFrameLocks/>
          </p:cNvGraphicFramePr>
          <p:nvPr/>
        </p:nvGraphicFramePr>
        <p:xfrm>
          <a:off x="3340326" y="3953194"/>
          <a:ext cx="6042025" cy="2322513"/>
        </p:xfrm>
        <a:graphic>
          <a:graphicData uri="http://schemas.openxmlformats.org/presentationml/2006/ole">
            <mc:AlternateContent xmlns:mc="http://schemas.openxmlformats.org/markup-compatibility/2006">
              <mc:Choice xmlns:v="urn:schemas-microsoft-com:vml" Requires="v">
                <p:oleObj name="Worksheet" r:id="rId5" imgW="3212927" imgH="1257300" progId="Excel.Sheet.8">
                  <p:embed/>
                </p:oleObj>
              </mc:Choice>
              <mc:Fallback>
                <p:oleObj name="Worksheet" r:id="rId5" imgW="3212927" imgH="1257300" progId="Excel.Sheet.8">
                  <p:embed/>
                  <p:pic>
                    <p:nvPicPr>
                      <p:cNvPr id="28679" name="Object 5"/>
                      <p:cNvPicPr>
                        <a:picLocks noChangeArrowheads="1"/>
                      </p:cNvPicPr>
                      <p:nvPr/>
                    </p:nvPicPr>
                    <p:blipFill>
                      <a:blip r:embed="rId6"/>
                      <a:srcRect/>
                      <a:stretch>
                        <a:fillRect/>
                      </a:stretch>
                    </p:blipFill>
                    <p:spPr bwMode="auto">
                      <a:xfrm>
                        <a:off x="3340326" y="3953194"/>
                        <a:ext cx="604202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0" name="Line 6"/>
          <p:cNvSpPr>
            <a:spLocks noChangeShapeType="1"/>
          </p:cNvSpPr>
          <p:nvPr/>
        </p:nvSpPr>
        <p:spPr bwMode="auto">
          <a:xfrm flipV="1">
            <a:off x="3132150" y="2582862"/>
            <a:ext cx="6346814" cy="14969"/>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7"/>
          <p:cNvSpPr>
            <a:spLocks noChangeShapeType="1"/>
          </p:cNvSpPr>
          <p:nvPr/>
        </p:nvSpPr>
        <p:spPr bwMode="auto">
          <a:xfrm flipH="1" flipV="1">
            <a:off x="3132149" y="870133"/>
            <a:ext cx="0" cy="166737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8"/>
          <p:cNvSpPr>
            <a:spLocks noChangeArrowheads="1"/>
          </p:cNvSpPr>
          <p:nvPr/>
        </p:nvSpPr>
        <p:spPr bwMode="auto">
          <a:xfrm>
            <a:off x="5408612" y="6324600"/>
            <a:ext cx="2020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unknown input</a:t>
            </a:r>
          </a:p>
        </p:txBody>
      </p:sp>
      <p:sp>
        <p:nvSpPr>
          <p:cNvPr id="28683" name="Line 9"/>
          <p:cNvSpPr>
            <a:spLocks noChangeShapeType="1"/>
          </p:cNvSpPr>
          <p:nvPr/>
        </p:nvSpPr>
        <p:spPr bwMode="auto">
          <a:xfrm>
            <a:off x="3275013" y="6781800"/>
            <a:ext cx="621506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Line 10"/>
          <p:cNvSpPr>
            <a:spLocks noChangeShapeType="1"/>
          </p:cNvSpPr>
          <p:nvPr/>
        </p:nvSpPr>
        <p:spPr bwMode="auto">
          <a:xfrm flipV="1">
            <a:off x="3281363" y="4343400"/>
            <a:ext cx="0" cy="2438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Rectangle 12"/>
          <p:cNvSpPr>
            <a:spLocks noChangeArrowheads="1"/>
          </p:cNvSpPr>
          <p:nvPr/>
        </p:nvSpPr>
        <p:spPr bwMode="auto">
          <a:xfrm>
            <a:off x="155615" y="4627206"/>
            <a:ext cx="3045706"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Accumulated</a:t>
            </a:r>
          </a:p>
          <a:p>
            <a:pPr>
              <a:spcBef>
                <a:spcPct val="0"/>
              </a:spcBef>
              <a:buClrTx/>
              <a:buSzTx/>
              <a:buFontTx/>
              <a:buNone/>
            </a:pPr>
            <a:r>
              <a:rPr lang="en-US" altLang="zh-TW" sz="2400" dirty="0">
                <a:latin typeface="Times New Roman" pitchFamily="18" charset="0"/>
              </a:rPr>
              <a:t>distortion score matrix </a:t>
            </a:r>
          </a:p>
          <a:p>
            <a:pPr>
              <a:spcBef>
                <a:spcPct val="0"/>
              </a:spcBef>
              <a:buClrTx/>
              <a:buSzTx/>
              <a:buFontTx/>
              <a:buNone/>
            </a:pPr>
            <a:r>
              <a:rPr lang="en-US" altLang="zh-TW" sz="2400" i="1" dirty="0">
                <a:latin typeface="Times New Roman" pitchFamily="18" charset="0"/>
              </a:rPr>
              <a:t>D(</a:t>
            </a:r>
            <a:r>
              <a:rPr lang="en-US" altLang="zh-TW" sz="2400" i="1" dirty="0" err="1">
                <a:latin typeface="Times New Roman" pitchFamily="18" charset="0"/>
              </a:rPr>
              <a:t>i,j</a:t>
            </a:r>
            <a:r>
              <a:rPr lang="en-US" altLang="zh-TW" sz="2400" i="1" dirty="0">
                <a:latin typeface="Times New Roman" pitchFamily="18" charset="0"/>
              </a:rPr>
              <a:t>)</a:t>
            </a:r>
          </a:p>
        </p:txBody>
      </p:sp>
      <p:sp>
        <p:nvSpPr>
          <p:cNvPr id="28686" name="Text Box 13"/>
          <p:cNvSpPr txBox="1">
            <a:spLocks noChangeArrowheads="1"/>
          </p:cNvSpPr>
          <p:nvPr/>
        </p:nvSpPr>
        <p:spPr bwMode="auto">
          <a:xfrm>
            <a:off x="1979612" y="3962400"/>
            <a:ext cx="1385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50000"/>
              </a:spcBef>
              <a:buClrTx/>
              <a:buSzTx/>
              <a:buFontTx/>
              <a:buNone/>
            </a:pPr>
            <a:r>
              <a:rPr lang="en-US" altLang="zh-TW" sz="2400" i="1" dirty="0">
                <a:latin typeface="Times New Roman" pitchFamily="18" charset="0"/>
              </a:rPr>
              <a:t>j-axis,</a:t>
            </a:r>
            <a:r>
              <a:rPr lang="en-US" sz="1600" i="1" dirty="0"/>
              <a:t> j</a:t>
            </a:r>
            <a:r>
              <a:rPr lang="en-US" sz="1600" dirty="0"/>
              <a:t>=5</a:t>
            </a:r>
            <a:endParaRPr lang="en-US" altLang="zh-TW" sz="2400" i="1" dirty="0">
              <a:latin typeface="Times New Roman" pitchFamily="18" charset="0"/>
            </a:endParaRPr>
          </a:p>
        </p:txBody>
      </p:sp>
      <p:sp>
        <p:nvSpPr>
          <p:cNvPr id="28687" name="Text Box 14"/>
          <p:cNvSpPr txBox="1">
            <a:spLocks noChangeArrowheads="1"/>
          </p:cNvSpPr>
          <p:nvPr/>
        </p:nvSpPr>
        <p:spPr bwMode="auto">
          <a:xfrm>
            <a:off x="8269248" y="6356350"/>
            <a:ext cx="86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50000"/>
              </a:spcBef>
              <a:buClrTx/>
              <a:buSzTx/>
              <a:buFontTx/>
              <a:buNone/>
            </a:pPr>
            <a:r>
              <a:rPr lang="en-US" altLang="zh-TW" sz="2400" i="1" dirty="0" err="1">
                <a:latin typeface="Times New Roman" pitchFamily="18" charset="0"/>
              </a:rPr>
              <a:t>i</a:t>
            </a:r>
            <a:r>
              <a:rPr lang="en-US" altLang="zh-TW" sz="2400" i="1" dirty="0">
                <a:latin typeface="Times New Roman" pitchFamily="18" charset="0"/>
              </a:rPr>
              <a:t>-axis</a:t>
            </a:r>
          </a:p>
        </p:txBody>
      </p:sp>
      <p:sp>
        <p:nvSpPr>
          <p:cNvPr id="28688" name="Rectangle 8"/>
          <p:cNvSpPr>
            <a:spLocks noChangeArrowheads="1"/>
          </p:cNvSpPr>
          <p:nvPr/>
        </p:nvSpPr>
        <p:spPr bwMode="auto">
          <a:xfrm>
            <a:off x="4875213" y="2667000"/>
            <a:ext cx="2020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unknown input</a:t>
            </a:r>
          </a:p>
        </p:txBody>
      </p:sp>
      <p:sp>
        <p:nvSpPr>
          <p:cNvPr id="28689" name="Rectangle 8"/>
          <p:cNvSpPr>
            <a:spLocks noChangeArrowheads="1"/>
          </p:cNvSpPr>
          <p:nvPr/>
        </p:nvSpPr>
        <p:spPr bwMode="auto">
          <a:xfrm rot="16200000">
            <a:off x="2190121" y="1653601"/>
            <a:ext cx="143148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Reference</a:t>
            </a:r>
          </a:p>
        </p:txBody>
      </p:sp>
      <p:sp>
        <p:nvSpPr>
          <p:cNvPr id="28690" name="TextBox 1"/>
          <p:cNvSpPr txBox="1">
            <a:spLocks noChangeArrowheads="1"/>
          </p:cNvSpPr>
          <p:nvPr/>
        </p:nvSpPr>
        <p:spPr bwMode="auto">
          <a:xfrm>
            <a:off x="4992575" y="54147"/>
            <a:ext cx="3919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a:solidFill>
                  <a:srgbClr val="FF0000"/>
                </a:solidFill>
              </a:rPr>
              <a:t>Distortion score matrix</a:t>
            </a:r>
            <a:r>
              <a:rPr lang="en-US" altLang="en-US" sz="1800" i="1" dirty="0"/>
              <a:t>: </a:t>
            </a:r>
            <a:r>
              <a:rPr lang="en-US" altLang="en-US" sz="1800" i="1" dirty="0" err="1"/>
              <a:t>Dist</a:t>
            </a:r>
            <a:r>
              <a:rPr lang="en-US" altLang="en-US" sz="1800" i="1" dirty="0"/>
              <a:t>(</a:t>
            </a:r>
            <a:r>
              <a:rPr lang="en-US" altLang="en-US" sz="1800" i="1" dirty="0" err="1"/>
              <a:t>i,j</a:t>
            </a:r>
            <a:r>
              <a:rPr lang="en-US" altLang="en-US" sz="1800" i="1" dirty="0"/>
              <a:t>)</a:t>
            </a:r>
          </a:p>
        </p:txBody>
      </p:sp>
      <p:sp>
        <p:nvSpPr>
          <p:cNvPr id="28691" name="TextBox 18"/>
          <p:cNvSpPr txBox="1">
            <a:spLocks noChangeArrowheads="1"/>
          </p:cNvSpPr>
          <p:nvPr/>
        </p:nvSpPr>
        <p:spPr bwMode="auto">
          <a:xfrm>
            <a:off x="4332706" y="3608983"/>
            <a:ext cx="5198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a:solidFill>
                  <a:srgbClr val="FF0000"/>
                </a:solidFill>
              </a:rPr>
              <a:t>Accumulated distortion score matrix </a:t>
            </a:r>
            <a:r>
              <a:rPr lang="en-US" altLang="en-US" sz="1800" i="1" dirty="0"/>
              <a:t>D(</a:t>
            </a:r>
            <a:r>
              <a:rPr lang="en-US" altLang="en-US" sz="1800" i="1" dirty="0" err="1"/>
              <a:t>i,j</a:t>
            </a:r>
            <a:r>
              <a:rPr lang="en-US" altLang="en-US" sz="1800" i="1" dirty="0"/>
              <a:t>)</a:t>
            </a:r>
          </a:p>
        </p:txBody>
      </p:sp>
      <p:sp>
        <p:nvSpPr>
          <p:cNvPr id="28692" name="Text Box 14"/>
          <p:cNvSpPr txBox="1">
            <a:spLocks noChangeArrowheads="1"/>
          </p:cNvSpPr>
          <p:nvPr/>
        </p:nvSpPr>
        <p:spPr bwMode="auto">
          <a:xfrm>
            <a:off x="8304213" y="2582863"/>
            <a:ext cx="86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50000"/>
              </a:spcBef>
              <a:buClrTx/>
              <a:buSzTx/>
              <a:buFontTx/>
              <a:buNone/>
            </a:pPr>
            <a:r>
              <a:rPr lang="en-US" altLang="zh-TW" sz="2400" i="1">
                <a:latin typeface="Times New Roman" pitchFamily="18" charset="0"/>
              </a:rPr>
              <a:t>i-axis</a:t>
            </a:r>
          </a:p>
        </p:txBody>
      </p:sp>
      <p:sp>
        <p:nvSpPr>
          <p:cNvPr id="3" name="TextBox 2"/>
          <p:cNvSpPr txBox="1"/>
          <p:nvPr/>
        </p:nvSpPr>
        <p:spPr>
          <a:xfrm>
            <a:off x="334006" y="5828178"/>
            <a:ext cx="2340705" cy="430887"/>
          </a:xfrm>
          <a:prstGeom prst="rect">
            <a:avLst/>
          </a:prstGeom>
          <a:noFill/>
        </p:spPr>
        <p:txBody>
          <a:bodyPr wrap="none" rtlCol="0">
            <a:spAutoFit/>
          </a:bodyPr>
          <a:lstStyle/>
          <a:p>
            <a:r>
              <a:rPr lang="en-US" altLang="zh-TW" sz="1100" dirty="0"/>
              <a:t>DP(LEA , </a:t>
            </a:r>
            <a:br>
              <a:rPr lang="en-US" altLang="zh-TW" sz="1100" dirty="0"/>
            </a:br>
            <a:r>
              <a:rPr lang="en-US" altLang="zh-TW" sz="1100" dirty="0"/>
              <a:t>Trends in speech recognition.)</a:t>
            </a:r>
            <a:endParaRPr lang="en-US" sz="1100" dirty="0"/>
          </a:p>
        </p:txBody>
      </p:sp>
      <p:sp>
        <p:nvSpPr>
          <p:cNvPr id="28" name="Rectangle 8"/>
          <p:cNvSpPr>
            <a:spLocks noChangeArrowheads="1"/>
          </p:cNvSpPr>
          <p:nvPr/>
        </p:nvSpPr>
        <p:spPr bwMode="auto">
          <a:xfrm rot="16200000">
            <a:off x="1877689" y="5801579"/>
            <a:ext cx="154337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Reference</a:t>
            </a:r>
          </a:p>
        </p:txBody>
      </p:sp>
      <mc:AlternateContent xmlns:mc="http://schemas.openxmlformats.org/markup-compatibility/2006" xmlns:a14="http://schemas.microsoft.com/office/drawing/2010/main">
        <mc:Choice Requires="a14">
          <p:sp>
            <p:nvSpPr>
              <p:cNvPr id="24" name="Object 13">
                <a:extLst>
                  <a:ext uri="{FF2B5EF4-FFF2-40B4-BE49-F238E27FC236}">
                    <a16:creationId xmlns:a16="http://schemas.microsoft.com/office/drawing/2014/main" id="{0E337E2C-8E18-49A4-BC99-E976DB15CAF7}"/>
                  </a:ext>
                </a:extLst>
              </p:cNvPr>
              <p:cNvSpPr txBox="1"/>
              <p:nvPr/>
            </p:nvSpPr>
            <p:spPr bwMode="auto">
              <a:xfrm>
                <a:off x="331788" y="2700338"/>
                <a:ext cx="4000500" cy="1143000"/>
              </a:xfrm>
              <a:prstGeom prst="rect">
                <a:avLst/>
              </a:prstGeom>
              <a:noFill/>
              <a:ln>
                <a:solidFill>
                  <a:schemeClr val="accent1">
                    <a:shade val="95000"/>
                    <a:satMod val="105000"/>
                  </a:schemeClr>
                </a:solid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𝐹𝑖𝑙𝑙</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𝑢𝑝</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𝑡h𝑒</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𝑐𝑒𝑙𝑙𝑠</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𝑠𝑡𝑎𝑟𝑡𝑖𝑛𝑔</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𝑓𝑟𝑜𝑚</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𝑡h𝑒</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𝑙𝑜𝑤𝑒𝑠𝑡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𝑙𝑒𝑓𝑡</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𝑐𝑒𝑙𝑙</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𝑢𝑠𝑖𝑛𝑔</m:t>
                      </m:r>
                    </m:oMath>
                  </m:oMathPara>
                </a14:m>
                <a:endParaRPr lang="en-US" b="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𝐷𝑖𝑠𝑡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min</m:t>
                          </m:r>
                        </m:fName>
                        <m:e>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e>
                              </m:eqArr>
                            </m:e>
                          </m:d>
                        </m:e>
                      </m:func>
                    </m:oMath>
                  </m:oMathPara>
                </a14:m>
                <a:endParaRPr lang="en-US" dirty="0"/>
              </a:p>
            </p:txBody>
          </p:sp>
        </mc:Choice>
        <mc:Fallback xmlns="">
          <p:sp>
            <p:nvSpPr>
              <p:cNvPr id="24" name="Object 13">
                <a:extLst>
                  <a:ext uri="{FF2B5EF4-FFF2-40B4-BE49-F238E27FC236}">
                    <a16:creationId xmlns:a16="http://schemas.microsoft.com/office/drawing/2014/main" id="{0E337E2C-8E18-49A4-BC99-E976DB15CAF7}"/>
                  </a:ext>
                </a:extLst>
              </p:cNvPr>
              <p:cNvSpPr txBox="1">
                <a:spLocks noRot="1" noChangeAspect="1" noMove="1" noResize="1" noEditPoints="1" noAdjustHandles="1" noChangeArrowheads="1" noChangeShapeType="1" noTextEdit="1"/>
              </p:cNvSpPr>
              <p:nvPr/>
            </p:nvSpPr>
            <p:spPr bwMode="auto">
              <a:xfrm>
                <a:off x="331788" y="2700338"/>
                <a:ext cx="4000500" cy="1143000"/>
              </a:xfrm>
              <a:prstGeom prst="rect">
                <a:avLst/>
              </a:prstGeom>
              <a:blipFill>
                <a:blip r:embed="rId8"/>
                <a:stretch>
                  <a:fillRect/>
                </a:stretch>
              </a:blipFill>
              <a:ln>
                <a:solidFill>
                  <a:schemeClr val="accent1">
                    <a:shade val="95000"/>
                    <a:satMod val="105000"/>
                  </a:schemeClr>
                </a:solidFill>
              </a:ln>
              <a:effectLst/>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5B870116-F28C-4901-96C2-689A3FFA0D54}"/>
              </a:ext>
            </a:extLst>
          </p:cNvPr>
          <p:cNvCxnSpPr/>
          <p:nvPr/>
        </p:nvCxnSpPr>
        <p:spPr>
          <a:xfrm>
            <a:off x="4332706" y="3124200"/>
            <a:ext cx="4366754" cy="484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23385" y="3007463"/>
            <a:ext cx="3320140" cy="369332"/>
          </a:xfrm>
          <a:prstGeom prst="rect">
            <a:avLst/>
          </a:prstGeom>
          <a:noFill/>
        </p:spPr>
        <p:txBody>
          <a:bodyPr wrap="none" rtlCol="0">
            <a:spAutoFit/>
          </a:bodyPr>
          <a:lstStyle/>
          <a:p>
            <a:r>
              <a:rPr lang="en-US" dirty="0"/>
              <a:t>Optimal path is (1,3,4,5,7)</a:t>
            </a:r>
          </a:p>
        </p:txBody>
      </p:sp>
      <p:sp>
        <p:nvSpPr>
          <p:cNvPr id="7" name="TextBox 6">
            <a:extLst>
              <a:ext uri="{FF2B5EF4-FFF2-40B4-BE49-F238E27FC236}">
                <a16:creationId xmlns:a16="http://schemas.microsoft.com/office/drawing/2014/main" id="{93E3305D-29ED-4249-8483-11276B7191B0}"/>
              </a:ext>
            </a:extLst>
          </p:cNvPr>
          <p:cNvSpPr txBox="1"/>
          <p:nvPr/>
        </p:nvSpPr>
        <p:spPr>
          <a:xfrm>
            <a:off x="4332288" y="6235506"/>
            <a:ext cx="5115503" cy="369332"/>
          </a:xfrm>
          <a:prstGeom prst="rect">
            <a:avLst/>
          </a:prstGeom>
          <a:noFill/>
        </p:spPr>
        <p:txBody>
          <a:bodyPr wrap="none" rtlCol="0">
            <a:spAutoFit/>
          </a:bodyPr>
          <a:lstStyle/>
          <a:p>
            <a:r>
              <a:rPr lang="en-US" i="1" dirty="0" err="1"/>
              <a:t>i</a:t>
            </a:r>
            <a:r>
              <a:rPr lang="en-US" dirty="0"/>
              <a:t>=1             2            3               4          </a:t>
            </a:r>
          </a:p>
        </p:txBody>
      </p:sp>
      <p:sp>
        <p:nvSpPr>
          <p:cNvPr id="33" name="TextBox 32">
            <a:extLst>
              <a:ext uri="{FF2B5EF4-FFF2-40B4-BE49-F238E27FC236}">
                <a16:creationId xmlns:a16="http://schemas.microsoft.com/office/drawing/2014/main" id="{48B39159-4332-4B1D-BD4B-CAD247B759C2}"/>
              </a:ext>
            </a:extLst>
          </p:cNvPr>
          <p:cNvSpPr txBox="1"/>
          <p:nvPr/>
        </p:nvSpPr>
        <p:spPr>
          <a:xfrm>
            <a:off x="2778625" y="5558353"/>
            <a:ext cx="4957280" cy="369332"/>
          </a:xfrm>
          <a:prstGeom prst="rect">
            <a:avLst/>
          </a:prstGeom>
          <a:noFill/>
        </p:spPr>
        <p:txBody>
          <a:bodyPr wrap="square">
            <a:spAutoFit/>
          </a:bodyPr>
          <a:lstStyle/>
          <a:p>
            <a:r>
              <a:rPr lang="en-US" i="1" dirty="0"/>
              <a:t>j</a:t>
            </a:r>
            <a:r>
              <a:rPr lang="en-US" dirty="0"/>
              <a:t>=1 </a:t>
            </a:r>
          </a:p>
        </p:txBody>
      </p:sp>
      <p:sp>
        <p:nvSpPr>
          <p:cNvPr id="34" name="TextBox 33">
            <a:extLst>
              <a:ext uri="{FF2B5EF4-FFF2-40B4-BE49-F238E27FC236}">
                <a16:creationId xmlns:a16="http://schemas.microsoft.com/office/drawing/2014/main" id="{FAAC9889-729B-41B4-A4EF-B44FCF3B587E}"/>
              </a:ext>
            </a:extLst>
          </p:cNvPr>
          <p:cNvSpPr txBox="1"/>
          <p:nvPr/>
        </p:nvSpPr>
        <p:spPr>
          <a:xfrm>
            <a:off x="4589621" y="2526268"/>
            <a:ext cx="5115503" cy="369332"/>
          </a:xfrm>
          <a:prstGeom prst="rect">
            <a:avLst/>
          </a:prstGeom>
          <a:noFill/>
        </p:spPr>
        <p:txBody>
          <a:bodyPr wrap="none" rtlCol="0">
            <a:spAutoFit/>
          </a:bodyPr>
          <a:lstStyle/>
          <a:p>
            <a:r>
              <a:rPr lang="en-US" i="1" dirty="0" err="1"/>
              <a:t>i</a:t>
            </a:r>
            <a:r>
              <a:rPr lang="en-US" dirty="0"/>
              <a:t>=1             2            3               4          </a:t>
            </a:r>
          </a:p>
        </p:txBody>
      </p:sp>
      <p:sp>
        <p:nvSpPr>
          <p:cNvPr id="35" name="TextBox 34">
            <a:extLst>
              <a:ext uri="{FF2B5EF4-FFF2-40B4-BE49-F238E27FC236}">
                <a16:creationId xmlns:a16="http://schemas.microsoft.com/office/drawing/2014/main" id="{9F2DFEC0-37B3-47CF-94AF-F860282F4B5F}"/>
              </a:ext>
            </a:extLst>
          </p:cNvPr>
          <p:cNvSpPr txBox="1"/>
          <p:nvPr/>
        </p:nvSpPr>
        <p:spPr>
          <a:xfrm>
            <a:off x="3116925" y="1848587"/>
            <a:ext cx="4957280" cy="369332"/>
          </a:xfrm>
          <a:prstGeom prst="rect">
            <a:avLst/>
          </a:prstGeom>
          <a:noFill/>
        </p:spPr>
        <p:txBody>
          <a:bodyPr wrap="square">
            <a:spAutoFit/>
          </a:bodyPr>
          <a:lstStyle/>
          <a:p>
            <a:r>
              <a:rPr lang="en-US" i="1" dirty="0"/>
              <a:t>j</a:t>
            </a:r>
            <a:r>
              <a:rPr lang="en-US" dirty="0"/>
              <a:t>=1 </a:t>
            </a:r>
          </a:p>
        </p:txBody>
      </p:sp>
      <p:sp>
        <p:nvSpPr>
          <p:cNvPr id="10" name="Footer Placeholder 9">
            <a:extLst>
              <a:ext uri="{FF2B5EF4-FFF2-40B4-BE49-F238E27FC236}">
                <a16:creationId xmlns:a16="http://schemas.microsoft.com/office/drawing/2014/main" id="{9EFA7467-A438-430F-A515-8B5F53F87712}"/>
              </a:ext>
            </a:extLst>
          </p:cNvPr>
          <p:cNvSpPr>
            <a:spLocks noGrp="1"/>
          </p:cNvSpPr>
          <p:nvPr>
            <p:ph type="ftr" sz="quarter" idx="11"/>
          </p:nvPr>
        </p:nvSpPr>
        <p:spPr>
          <a:xfrm>
            <a:off x="65427" y="6275708"/>
            <a:ext cx="2248570" cy="584338"/>
          </a:xfrm>
        </p:spPr>
        <p:txBody>
          <a:bodyPr/>
          <a:lstStyle/>
          <a:p>
            <a:pPr>
              <a:defRPr/>
            </a:pPr>
            <a:r>
              <a:rPr lang="en-US" altLang="zh-CN"/>
              <a:t>Audio signal processing, v250428a</a:t>
            </a:r>
            <a:endParaRPr lang="en-US" altLang="zh-CN" dirty="0"/>
          </a:p>
        </p:txBody>
      </p:sp>
      <p:sp>
        <p:nvSpPr>
          <p:cNvPr id="11" name="Slide Number Placeholder 10">
            <a:extLst>
              <a:ext uri="{FF2B5EF4-FFF2-40B4-BE49-F238E27FC236}">
                <a16:creationId xmlns:a16="http://schemas.microsoft.com/office/drawing/2014/main" id="{D514F4EB-E6F8-4A08-B612-F137ACF47FAD}"/>
              </a:ext>
            </a:extLst>
          </p:cNvPr>
          <p:cNvSpPr>
            <a:spLocks noGrp="1"/>
          </p:cNvSpPr>
          <p:nvPr>
            <p:ph type="sldNum" sz="quarter" idx="12"/>
          </p:nvPr>
        </p:nvSpPr>
        <p:spPr/>
        <p:txBody>
          <a:bodyPr/>
          <a:lstStyle/>
          <a:p>
            <a:fld id="{C00EF027-BAE4-4B2B-B4D5-2754FF5E55FD}" type="slidenum">
              <a:rPr lang="en-US" altLang="en-US" smtClean="0"/>
              <a:pPr/>
              <a:t>176</a:t>
            </a:fld>
            <a:endParaRPr lang="en-US" altLang="en-US"/>
          </a:p>
        </p:txBody>
      </p:sp>
      <p:sp>
        <p:nvSpPr>
          <p:cNvPr id="5" name="Text Box 13">
            <a:extLst>
              <a:ext uri="{FF2B5EF4-FFF2-40B4-BE49-F238E27FC236}">
                <a16:creationId xmlns:a16="http://schemas.microsoft.com/office/drawing/2014/main" id="{2C4A5FF6-EAF5-9AE6-00C1-91EC695FE4AC}"/>
              </a:ext>
            </a:extLst>
          </p:cNvPr>
          <p:cNvSpPr txBox="1">
            <a:spLocks noChangeArrowheads="1"/>
          </p:cNvSpPr>
          <p:nvPr/>
        </p:nvSpPr>
        <p:spPr bwMode="auto">
          <a:xfrm>
            <a:off x="2284412" y="381000"/>
            <a:ext cx="1385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50000"/>
              </a:spcBef>
              <a:buClrTx/>
              <a:buSzTx/>
              <a:buFontTx/>
              <a:buNone/>
            </a:pPr>
            <a:r>
              <a:rPr lang="en-US" altLang="zh-TW" sz="2400" i="1" dirty="0">
                <a:latin typeface="Times New Roman" pitchFamily="18" charset="0"/>
              </a:rPr>
              <a:t>j-axis,</a:t>
            </a:r>
            <a:r>
              <a:rPr lang="en-US" sz="1600" i="1" dirty="0"/>
              <a:t> j</a:t>
            </a:r>
            <a:r>
              <a:rPr lang="en-US" sz="1600" dirty="0"/>
              <a:t>=5</a:t>
            </a:r>
            <a:endParaRPr lang="en-US" altLang="zh-TW" sz="2400" i="1" dirty="0">
              <a:latin typeface="Times New Roman"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512"/>
            <a:ext cx="8912543" cy="1143000"/>
          </a:xfrm>
        </p:spPr>
        <p:txBody>
          <a:bodyPr>
            <a:normAutofit/>
          </a:bodyPr>
          <a:lstStyle/>
          <a:p>
            <a:r>
              <a:rPr lang="en-US" sz="3600" dirty="0"/>
              <a:t>How to produce the distortion score matrix</a:t>
            </a:r>
          </a:p>
        </p:txBody>
      </p:sp>
      <p:sp>
        <p:nvSpPr>
          <p:cNvPr id="3" name="Content Placeholder 2"/>
          <p:cNvSpPr>
            <a:spLocks noGrp="1"/>
          </p:cNvSpPr>
          <p:nvPr>
            <p:ph idx="1"/>
          </p:nvPr>
        </p:nvSpPr>
        <p:spPr>
          <a:xfrm>
            <a:off x="495141" y="838201"/>
            <a:ext cx="9104471" cy="6019800"/>
          </a:xfrm>
        </p:spPr>
        <p:txBody>
          <a:bodyPr>
            <a:noAutofit/>
          </a:bodyPr>
          <a:lstStyle/>
          <a:p>
            <a:r>
              <a:rPr lang="en-US" sz="2400" dirty="0"/>
              <a:t>From the previous slide, the distortion score matrix shows the differences between two sequences. For example (1) you record the reference-speech of "FFOOR", you may assume the numbers are LPC code a1 in LPC8 (but only a1 is shown, this is to simplify the problem). (2)  And you record the input-speech "FORR" . It is shorter, but it doesn't matter. Dynamic Programming can handle it.</a:t>
            </a:r>
          </a:p>
          <a:p>
            <a:r>
              <a:rPr lang="en-US" sz="2400" dirty="0"/>
              <a:t>The distortion matrix is found by comparing the two sequences , here, the first element in the reference sequence is  F, it compares with the first element in the input sequence which is also F. The distortion  between them is  1 (small distortion due to noise), because they are supposed to be F so they are similar. </a:t>
            </a:r>
          </a:p>
          <a:p>
            <a:r>
              <a:rPr lang="en-US" sz="2400" dirty="0"/>
              <a:t>The second element in reference is F, it compares to the first in the input which is F, they are similar too, so the score is 2 (small). But the third element in the reference is O , when compared to the first element of the input which is F, they are not the same, so the distortion is 8 (large),etc.</a:t>
            </a:r>
          </a:p>
          <a:p>
            <a:endParaRPr lang="en-US" sz="1200" dirty="0"/>
          </a:p>
          <a:p>
            <a:endParaRPr lang="en-US" sz="1200" dirty="0"/>
          </a:p>
        </p:txBody>
      </p:sp>
      <p:sp>
        <p:nvSpPr>
          <p:cNvPr id="6" name="Footer Placeholder 5">
            <a:extLst>
              <a:ext uri="{FF2B5EF4-FFF2-40B4-BE49-F238E27FC236}">
                <a16:creationId xmlns:a16="http://schemas.microsoft.com/office/drawing/2014/main" id="{AE052E3B-0A8D-4C0C-9BCA-7DA5D4413A51}"/>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2249AE6B-CC6E-46FC-9039-69A10C799290}"/>
              </a:ext>
            </a:extLst>
          </p:cNvPr>
          <p:cNvSpPr>
            <a:spLocks noGrp="1"/>
          </p:cNvSpPr>
          <p:nvPr>
            <p:ph type="sldNum" sz="quarter" idx="12"/>
          </p:nvPr>
        </p:nvSpPr>
        <p:spPr/>
        <p:txBody>
          <a:bodyPr/>
          <a:lstStyle/>
          <a:p>
            <a:fld id="{C00EF027-BAE4-4B2B-B4D5-2754FF5E55FD}" type="slidenum">
              <a:rPr lang="en-US" altLang="en-US" smtClean="0"/>
              <a:pPr/>
              <a:t>177</a:t>
            </a:fld>
            <a:endParaRPr lang="en-US" altLang="en-US"/>
          </a:p>
        </p:txBody>
      </p:sp>
    </p:spTree>
    <p:extLst>
      <p:ext uri="{BB962C8B-B14F-4D97-AF65-F5344CB8AC3E}">
        <p14:creationId xmlns:p14="http://schemas.microsoft.com/office/powerpoint/2010/main" val="27496333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79412" y="152400"/>
            <a:ext cx="8991600" cy="685800"/>
          </a:xfrm>
        </p:spPr>
        <p:txBody>
          <a:bodyPr>
            <a:noAutofit/>
          </a:bodyPr>
          <a:lstStyle/>
          <a:p>
            <a:pPr eaLnBrk="1" hangingPunct="1"/>
            <a:r>
              <a:rPr lang="en-US" altLang="zh-TW" sz="2400" dirty="0">
                <a:ea typeface="新細明體" pitchFamily="18" charset="-120"/>
              </a:rPr>
              <a:t>Find optimal path in the accumulated distortion</a:t>
            </a:r>
            <a:br>
              <a:rPr lang="en-US" altLang="zh-TW" sz="2400" dirty="0">
                <a:ea typeface="新細明體" pitchFamily="18" charset="-120"/>
              </a:rPr>
            </a:br>
            <a:r>
              <a:rPr lang="en-US" altLang="zh-TW" sz="2400" dirty="0">
                <a:ea typeface="新細明體" pitchFamily="18" charset="-120"/>
              </a:rPr>
              <a:t> (or distance) score (or cost) matrix</a:t>
            </a:r>
            <a:endParaRPr lang="en-US" altLang="zh-TW" sz="2400" dirty="0">
              <a:solidFill>
                <a:srgbClr val="FF0000"/>
              </a:solidFill>
              <a:ea typeface="新細明體" pitchFamily="18" charset="-120"/>
            </a:endParaRPr>
          </a:p>
        </p:txBody>
      </p:sp>
      <mc:AlternateContent xmlns:mc="http://schemas.openxmlformats.org/markup-compatibility/2006" xmlns:a14="http://schemas.microsoft.com/office/drawing/2010/main">
        <mc:Choice Requires="a14">
          <p:sp>
            <p:nvSpPr>
              <p:cNvPr id="29701" name="Rectangle 3"/>
              <p:cNvSpPr>
                <a:spLocks noGrp="1" noChangeArrowheads="1"/>
              </p:cNvSpPr>
              <p:nvPr>
                <p:ph idx="1"/>
              </p:nvPr>
            </p:nvSpPr>
            <p:spPr>
              <a:xfrm>
                <a:off x="455612" y="381000"/>
                <a:ext cx="9256871" cy="6477000"/>
              </a:xfrm>
            </p:spPr>
            <p:txBody>
              <a:bodyPr>
                <a:normAutofit/>
              </a:bodyPr>
              <a:lstStyle/>
              <a:p>
                <a:endParaRPr lang="en-US" sz="2400" b="0" i="1" dirty="0">
                  <a:solidFill>
                    <a:srgbClr val="000000"/>
                  </a:solidFill>
                  <a:latin typeface="Cambria Math" panose="02040503050406030204" pitchFamily="18" charset="0"/>
                </a:endParaRPr>
              </a:p>
              <a:p>
                <a:r>
                  <a:rPr lang="en-US" altLang="zh-TW" sz="2400" dirty="0"/>
                  <a:t>Building the </a:t>
                </a:r>
                <a:r>
                  <a:rPr lang="en-US" altLang="en-US" sz="2400" i="1" dirty="0">
                    <a:solidFill>
                      <a:srgbClr val="FF0000"/>
                    </a:solidFill>
                  </a:rPr>
                  <a:t>Accumulated distortion score matrix (or called Accumulated matrix ) </a:t>
                </a:r>
                <a:r>
                  <a:rPr lang="en-US" altLang="en-US" sz="2400" i="1" dirty="0"/>
                  <a:t>D(</a:t>
                </a:r>
                <a:r>
                  <a:rPr lang="en-US" altLang="en-US" sz="2400" i="1" dirty="0" err="1"/>
                  <a:t>i,j</a:t>
                </a:r>
                <a:r>
                  <a:rPr lang="en-US" altLang="en-US" sz="2400" i="1" dirty="0"/>
                  <a:t>) by using </a:t>
                </a:r>
                <a:r>
                  <a:rPr lang="en-US" altLang="en-US" sz="2400" i="1" dirty="0">
                    <a:solidFill>
                      <a:srgbClr val="FF0000"/>
                    </a:solidFill>
                  </a:rPr>
                  <a:t>Distortion score matrix</a:t>
                </a:r>
                <a:r>
                  <a:rPr lang="en-US" altLang="en-US" sz="2400" i="1" dirty="0"/>
                  <a:t>: </a:t>
                </a:r>
                <a:r>
                  <a:rPr lang="en-US" altLang="en-US" sz="2400" i="1" dirty="0" err="1"/>
                  <a:t>Dist</a:t>
                </a:r>
                <a:r>
                  <a:rPr lang="en-US" altLang="en-US" sz="2400" i="1" dirty="0"/>
                  <a:t>(</a:t>
                </a:r>
                <a:r>
                  <a:rPr lang="en-US" altLang="en-US" sz="2400" i="1" dirty="0" err="1"/>
                  <a:t>i,j</a:t>
                </a:r>
                <a:r>
                  <a:rPr lang="en-US" altLang="en-US" sz="2400" i="1" dirty="0"/>
                  <a:t>) and D(</a:t>
                </a:r>
                <a:r>
                  <a:rPr lang="en-US" altLang="en-US" sz="2400" i="1" dirty="0" err="1"/>
                  <a:t>I,j</a:t>
                </a:r>
                <a:r>
                  <a:rPr lang="en-US" altLang="en-US" sz="2400" i="1" dirty="0"/>
                  <a:t>). Procedure: f</a:t>
                </a:r>
                <a14:m>
                  <m:oMath xmlns:m="http://schemas.openxmlformats.org/officeDocument/2006/math">
                    <m:r>
                      <a:rPr lang="en-US" sz="2400" b="0" i="1" smtClean="0">
                        <a:solidFill>
                          <a:srgbClr val="000000"/>
                        </a:solidFill>
                        <a:latin typeface="Cambria Math" panose="02040503050406030204" pitchFamily="18" charset="0"/>
                      </a:rPr>
                      <m:t>𝑖𝑙𝑙</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𝑢𝑝</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𝑡h𝑒</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𝑐𝑒𝑙𝑙𝑠</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𝑠𝑡𝑎𝑟𝑡𝑖𝑛𝑔</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𝑓𝑟𝑜𝑚</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𝑡h𝑒</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𝑙𝑜𝑤𝑒𝑠𝑡</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𝑙𝑒𝑓𝑡</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𝐷</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𝑖</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𝑗</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𝑐𝑒𝑙𝑙</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𝑢𝑠𝑖𝑛𝑔</m:t>
                    </m:r>
                  </m:oMath>
                </a14:m>
                <a:endParaRPr lang="en-US" sz="2400" b="0" i="1" dirty="0">
                  <a:solidFill>
                    <a:srgbClr val="000000"/>
                  </a:solidFill>
                  <a:latin typeface="Cambria Math" panose="02040503050406030204" pitchFamily="18" charset="0"/>
                </a:endParaRPr>
              </a:p>
              <a:p>
                <a14:m>
                  <m:oMath xmlns:m="http://schemas.openxmlformats.org/officeDocument/2006/math">
                    <m:r>
                      <a:rPr lang="en-US" sz="2400" i="1">
                        <a:solidFill>
                          <a:srgbClr val="000000"/>
                        </a:solidFill>
                        <a:latin typeface="Cambria Math" panose="02040503050406030204" pitchFamily="18" charset="0"/>
                      </a:rPr>
                      <m:t>𝐷</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𝐷𝑖𝑠𝑡</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e>
                    </m:d>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min</m:t>
                        </m:r>
                      </m:fName>
                      <m:e>
                        <m:d>
                          <m:dPr>
                            <m:begChr m:val="{"/>
                            <m:endChr m:val="}"/>
                            <m:ctrlPr>
                              <a:rPr lang="en-US" sz="2400" i="1">
                                <a:solidFill>
                                  <a:srgbClr val="000000"/>
                                </a:solidFill>
                                <a:latin typeface="Cambria Math" panose="02040503050406030204" pitchFamily="18" charset="0"/>
                              </a:rPr>
                            </m:ctrlPr>
                          </m:dPr>
                          <m:e>
                            <m:eqArr>
                              <m:eqArrPr>
                                <m:ctrlPr>
                                  <a:rPr lang="en-US" sz="2400" i="1">
                                    <a:solidFill>
                                      <a:srgbClr val="000000"/>
                                    </a:solidFill>
                                    <a:latin typeface="Cambria Math" panose="02040503050406030204" pitchFamily="18" charset="0"/>
                                  </a:rPr>
                                </m:ctrlPr>
                              </m:eqArrPr>
                              <m:e>
                                <m:r>
                                  <a:rPr lang="en-US" sz="2400" i="1">
                                    <a:solidFill>
                                      <a:srgbClr val="000000"/>
                                    </a:solidFill>
                                    <a:latin typeface="Cambria Math" panose="02040503050406030204" pitchFamily="18" charset="0"/>
                                  </a:rPr>
                                  <m:t>&amp;</m:t>
                                </m:r>
                                <m:r>
                                  <a:rPr lang="en-US" sz="2400" i="1">
                                    <a:solidFill>
                                      <a:srgbClr val="000000"/>
                                    </a:solidFill>
                                    <a:latin typeface="Cambria Math" panose="02040503050406030204" pitchFamily="18" charset="0"/>
                                  </a:rPr>
                                  <m:t>𝐷</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&amp;</m:t>
                                </m:r>
                                <m:r>
                                  <a:rPr lang="en-US" sz="2400" i="1">
                                    <a:solidFill>
                                      <a:srgbClr val="000000"/>
                                    </a:solidFill>
                                    <a:latin typeface="Cambria Math" panose="02040503050406030204" pitchFamily="18" charset="0"/>
                                  </a:rPr>
                                  <m:t>𝐷</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&amp;</m:t>
                                </m:r>
                                <m:r>
                                  <a:rPr lang="en-US" sz="2400" i="1">
                                    <a:solidFill>
                                      <a:srgbClr val="000000"/>
                                    </a:solidFill>
                                    <a:latin typeface="Cambria Math" panose="02040503050406030204" pitchFamily="18" charset="0"/>
                                  </a:rPr>
                                  <m:t>𝐷</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e>
                            </m:eqArr>
                          </m:e>
                        </m:d>
                      </m:e>
                    </m:func>
                    <m:r>
                      <a:rPr lang="en-US" sz="2400" b="0" i="1" smtClean="0">
                        <a:solidFill>
                          <a:srgbClr val="000000"/>
                        </a:solidFill>
                        <a:latin typeface="Cambria Math" panose="02040503050406030204" pitchFamily="18" charset="0"/>
                      </a:rPr>
                      <m:t>, </m:t>
                    </m:r>
                  </m:oMath>
                </a14:m>
                <a:endParaRPr lang="en-US" sz="2400" b="0" i="1" dirty="0">
                  <a:solidFill>
                    <a:srgbClr val="000000"/>
                  </a:solidFill>
                  <a:latin typeface="Cambria Math" panose="02040503050406030204" pitchFamily="18" charset="0"/>
                </a:endParaRPr>
              </a:p>
              <a:p>
                <a14:m>
                  <m:oMath xmlns:m="http://schemas.openxmlformats.org/officeDocument/2006/math">
                    <m:r>
                      <a:rPr lang="en-US" sz="2400" b="0" i="1" smtClean="0">
                        <a:solidFill>
                          <a:schemeClr val="tx1"/>
                        </a:solidFill>
                        <a:latin typeface="Cambria Math" panose="02040503050406030204" pitchFamily="18" charset="0"/>
                      </a:rPr>
                      <m:t>𝑐𝑒𝑙𝑙𝑠</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𝑜𝑢𝑡𝑠𝑖𝑑𝑒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m:rPr>
                        <m:nor/>
                      </m:rPr>
                      <a:rPr lang="en-US" altLang="en-US" sz="2400" i="1" dirty="0">
                        <a:solidFill>
                          <a:schemeClr val="tx1"/>
                        </a:solidFill>
                      </a:rPr>
                      <m:t>Accumulated</m:t>
                    </m:r>
                    <m:r>
                      <m:rPr>
                        <m:nor/>
                      </m:rPr>
                      <a:rPr lang="en-US" altLang="en-US" sz="2400" i="1" dirty="0">
                        <a:solidFill>
                          <a:schemeClr val="tx1"/>
                        </a:solidFill>
                      </a:rPr>
                      <m:t> </m:t>
                    </m:r>
                    <m:r>
                      <m:rPr>
                        <m:nor/>
                      </m:rPr>
                      <a:rPr lang="en-US" altLang="en-US" sz="2400" i="1" dirty="0">
                        <a:solidFill>
                          <a:schemeClr val="tx1"/>
                        </a:solidFill>
                      </a:rPr>
                      <m:t>distortion</m:t>
                    </m:r>
                    <m:r>
                      <m:rPr>
                        <m:nor/>
                      </m:rPr>
                      <a:rPr lang="en-US" altLang="en-US" sz="2400" i="1" dirty="0">
                        <a:solidFill>
                          <a:schemeClr val="tx1"/>
                        </a:solidFill>
                      </a:rPr>
                      <m:t> </m:t>
                    </m:r>
                    <m:r>
                      <m:rPr>
                        <m:nor/>
                      </m:rPr>
                      <a:rPr lang="en-US" altLang="en-US" sz="2400" i="1" dirty="0">
                        <a:solidFill>
                          <a:schemeClr val="tx1"/>
                        </a:solidFill>
                      </a:rPr>
                      <m:t>score</m:t>
                    </m:r>
                    <m:r>
                      <m:rPr>
                        <m:nor/>
                      </m:rPr>
                      <a:rPr lang="en-US" altLang="en-US" sz="2400" i="1" dirty="0">
                        <a:solidFill>
                          <a:schemeClr val="tx1"/>
                        </a:solidFill>
                      </a:rPr>
                      <m:t> </m:t>
                    </m:r>
                    <m:r>
                      <m:rPr>
                        <m:nor/>
                      </m:rPr>
                      <a:rPr lang="en-US" altLang="en-US" sz="2400" i="1" dirty="0">
                        <a:solidFill>
                          <a:schemeClr val="tx1"/>
                        </a:solidFill>
                      </a:rPr>
                      <m:t>matrix</m:t>
                    </m:r>
                    <m:r>
                      <a:rPr lang="en-US" altLang="en-US" sz="2400" b="0" i="1" dirty="0" smtClean="0">
                        <a:solidFill>
                          <a:schemeClr val="tx1"/>
                        </a:solidFill>
                        <a:latin typeface="Cambria Math" panose="02040503050406030204" pitchFamily="18" charset="0"/>
                      </a:rPr>
                      <m:t> </m:t>
                    </m:r>
                    <m:r>
                      <a:rPr lang="en-US" altLang="en-US" sz="2400" b="0" i="1" dirty="0" smtClean="0">
                        <a:solidFill>
                          <a:schemeClr val="tx1"/>
                        </a:solidFill>
                        <a:latin typeface="Cambria Math" panose="02040503050406030204" pitchFamily="18" charset="0"/>
                      </a:rPr>
                      <m:t>𝑎𝑟𝑒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𝑛𝑜𝑡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𝑐𝑜𝑛𝑠𝑖𝑑𝑒𝑟𝑒𝑑</m:t>
                    </m:r>
                  </m:oMath>
                </a14:m>
                <a:endParaRPr lang="en-US" altLang="zh-TW" sz="4000" dirty="0">
                  <a:solidFill>
                    <a:schemeClr val="tx1"/>
                  </a:solidFill>
                  <a:ea typeface="新細明體" pitchFamily="18" charset="-120"/>
                </a:endParaRPr>
              </a:p>
              <a:p>
                <a:pPr eaLnBrk="1" hangingPunct="1">
                  <a:lnSpc>
                    <a:spcPct val="80000"/>
                  </a:lnSpc>
                </a:pPr>
                <a:r>
                  <a:rPr lang="en-US" altLang="zh-TW" sz="2400" dirty="0">
                    <a:ea typeface="新細明體" pitchFamily="18" charset="-120"/>
                  </a:rPr>
                  <a:t>Find optimal path: after the </a:t>
                </a:r>
                <a:r>
                  <a:rPr lang="en-US" altLang="en-US" sz="2400" i="1" dirty="0">
                    <a:solidFill>
                      <a:srgbClr val="FF0000"/>
                    </a:solidFill>
                  </a:rPr>
                  <a:t>Accumulated distortion score matrix </a:t>
                </a:r>
                <a:r>
                  <a:rPr lang="en-US" altLang="en-US" sz="2400" i="1" dirty="0"/>
                  <a:t>(D(</a:t>
                </a:r>
                <a:r>
                  <a:rPr lang="en-US" altLang="en-US" sz="2400" i="1" dirty="0" err="1"/>
                  <a:t>i,j</a:t>
                </a:r>
                <a:r>
                  <a:rPr lang="en-US" altLang="en-US" sz="2400" i="1" dirty="0"/>
                  <a:t>))  is found .</a:t>
                </a:r>
              </a:p>
              <a:p>
                <a:pPr eaLnBrk="1" hangingPunct="1">
                  <a:lnSpc>
                    <a:spcPct val="80000"/>
                  </a:lnSpc>
                </a:pPr>
                <a:r>
                  <a:rPr lang="en-US" altLang="zh-TW" sz="2400" dirty="0">
                    <a:ea typeface="新細明體" pitchFamily="18" charset="-120"/>
                  </a:rPr>
                  <a:t>Starting from the top row and right most column of the </a:t>
                </a:r>
                <a:r>
                  <a:rPr lang="en-US" altLang="en-US" sz="2400" i="1" dirty="0">
                    <a:solidFill>
                      <a:srgbClr val="FF0000"/>
                    </a:solidFill>
                  </a:rPr>
                  <a:t>Accumulated distortion score matrix</a:t>
                </a:r>
                <a:r>
                  <a:rPr lang="en-US" altLang="zh-TW" sz="2400" dirty="0">
                    <a:ea typeface="新細明體" pitchFamily="18" charset="-120"/>
                  </a:rPr>
                  <a:t> , find the lowest cost D (</a:t>
                </a:r>
                <a:r>
                  <a:rPr lang="en-US" altLang="zh-TW" sz="2400" dirty="0" err="1">
                    <a:ea typeface="新細明體" pitchFamily="18" charset="-120"/>
                  </a:rPr>
                  <a:t>i,j</a:t>
                </a:r>
                <a:r>
                  <a:rPr lang="en-US" altLang="zh-TW" sz="2400" dirty="0">
                    <a:ea typeface="新細明體" pitchFamily="18" charset="-120"/>
                  </a:rPr>
                  <a:t>)</a:t>
                </a:r>
                <a:r>
                  <a:rPr lang="en-US" altLang="zh-TW" sz="2400" baseline="-25000" dirty="0">
                    <a:ea typeface="新細明體" pitchFamily="18" charset="-120"/>
                  </a:rPr>
                  <a:t>t</a:t>
                </a:r>
                <a:r>
                  <a:rPr lang="en-US" altLang="zh-TW" sz="2400" dirty="0">
                    <a:ea typeface="新細明體" pitchFamily="18" charset="-120"/>
                  </a:rPr>
                  <a:t> : it is found to be the cell at (</a:t>
                </a:r>
                <a:r>
                  <a:rPr lang="en-US" altLang="zh-TW" sz="2400" dirty="0" err="1">
                    <a:ea typeface="新細明體" pitchFamily="18" charset="-120"/>
                  </a:rPr>
                  <a:t>i,j</a:t>
                </a:r>
                <a:r>
                  <a:rPr lang="en-US" altLang="zh-TW" sz="2400" dirty="0">
                    <a:ea typeface="新細明體" pitchFamily="18" charset="-120"/>
                  </a:rPr>
                  <a:t>)=(3,5), D(3,5)=7 in the top row. </a:t>
                </a:r>
                <a:r>
                  <a:rPr lang="en-US" altLang="zh-TW" sz="2400" dirty="0">
                    <a:solidFill>
                      <a:srgbClr val="FF0000"/>
                    </a:solidFill>
                    <a:ea typeface="新細明體" pitchFamily="18" charset="-120"/>
                  </a:rPr>
                  <a:t>*(this cost is called the “</a:t>
                </a:r>
                <a:r>
                  <a:rPr lang="en-AU" altLang="en-US" sz="2400" dirty="0">
                    <a:solidFill>
                      <a:srgbClr val="FF0000"/>
                    </a:solidFill>
                  </a:rPr>
                  <a:t>minimum accumulated distortion” , or “minimum accumulated distance”</a:t>
                </a:r>
                <a:r>
                  <a:rPr lang="en-US" altLang="zh-TW" sz="2400" dirty="0">
                    <a:solidFill>
                      <a:srgbClr val="FF0000"/>
                    </a:solidFill>
                    <a:ea typeface="新細明體" pitchFamily="18" charset="-120"/>
                  </a:rPr>
                  <a:t>)</a:t>
                </a:r>
              </a:p>
              <a:p>
                <a:pPr marL="0" indent="0" eaLnBrk="1" hangingPunct="1">
                  <a:lnSpc>
                    <a:spcPct val="80000"/>
                  </a:lnSpc>
                  <a:buNone/>
                </a:pPr>
                <a:endParaRPr lang="en-US" sz="1800" b="0" i="0" u="none" strike="noStrike" baseline="0" dirty="0">
                  <a:solidFill>
                    <a:srgbClr val="FF0000"/>
                  </a:solidFill>
                  <a:latin typeface="inherit"/>
                  <a:ea typeface="新細明體" pitchFamily="18" charset="-120"/>
                </a:endParaRPr>
              </a:p>
              <a:p>
                <a:pPr lvl="1">
                  <a:lnSpc>
                    <a:spcPct val="80000"/>
                  </a:lnSpc>
                </a:pPr>
                <a:endParaRPr lang="en-US" altLang="zh-TW" sz="1600" dirty="0">
                  <a:ea typeface="新細明體" pitchFamily="18" charset="-120"/>
                </a:endParaRPr>
              </a:p>
            </p:txBody>
          </p:sp>
        </mc:Choice>
        <mc:Fallback xmlns="">
          <p:sp>
            <p:nvSpPr>
              <p:cNvPr id="29701" name="Rectangle 3"/>
              <p:cNvSpPr>
                <a:spLocks noGrp="1" noRot="1" noChangeAspect="1" noMove="1" noResize="1" noEditPoints="1" noAdjustHandles="1" noChangeArrowheads="1" noChangeShapeType="1" noTextEdit="1"/>
              </p:cNvSpPr>
              <p:nvPr>
                <p:ph idx="1"/>
              </p:nvPr>
            </p:nvSpPr>
            <p:spPr>
              <a:xfrm>
                <a:off x="455612" y="381000"/>
                <a:ext cx="9256871" cy="6477000"/>
              </a:xfrm>
              <a:blipFill>
                <a:blip r:embed="rId3"/>
                <a:stretch>
                  <a:fillRect l="-922" b="-753"/>
                </a:stretch>
              </a:blipFill>
            </p:spPr>
            <p:txBody>
              <a:bodyPr/>
              <a:lstStyle/>
              <a:p>
                <a:r>
                  <a:rPr lang="en-HK">
                    <a:noFill/>
                  </a:rPr>
                  <a:t> </a:t>
                </a:r>
              </a:p>
            </p:txBody>
          </p:sp>
        </mc:Fallback>
      </mc:AlternateContent>
      <p:sp>
        <p:nvSpPr>
          <p:cNvPr id="2" name="Footer Placeholder 1">
            <a:extLst>
              <a:ext uri="{FF2B5EF4-FFF2-40B4-BE49-F238E27FC236}">
                <a16:creationId xmlns:a16="http://schemas.microsoft.com/office/drawing/2014/main" id="{E93A1A7D-B016-48A7-8CC6-6E23675072AA}"/>
              </a:ext>
            </a:extLst>
          </p:cNvPr>
          <p:cNvSpPr>
            <a:spLocks noGrp="1"/>
          </p:cNvSpPr>
          <p:nvPr>
            <p:ph type="ftr" sz="quarter" idx="11"/>
          </p:nvPr>
        </p:nvSpPr>
        <p:spPr>
          <a:xfrm>
            <a:off x="3383464" y="6511334"/>
            <a:ext cx="3135895" cy="365125"/>
          </a:xfrm>
        </p:spPr>
        <p:txBody>
          <a:bodyPr/>
          <a:lstStyle/>
          <a:p>
            <a:pPr>
              <a:defRPr/>
            </a:pPr>
            <a:r>
              <a:rPr lang="en-US" altLang="zh-CN"/>
              <a:t>Audio signal processing, v250428a</a:t>
            </a:r>
            <a:endParaRPr lang="en-US" altLang="zh-CN" dirty="0"/>
          </a:p>
        </p:txBody>
      </p:sp>
      <p:sp>
        <p:nvSpPr>
          <p:cNvPr id="3" name="Slide Number Placeholder 2">
            <a:extLst>
              <a:ext uri="{FF2B5EF4-FFF2-40B4-BE49-F238E27FC236}">
                <a16:creationId xmlns:a16="http://schemas.microsoft.com/office/drawing/2014/main" id="{B0144657-D148-4934-8661-CEA4DDE6526D}"/>
              </a:ext>
            </a:extLst>
          </p:cNvPr>
          <p:cNvSpPr>
            <a:spLocks noGrp="1"/>
          </p:cNvSpPr>
          <p:nvPr>
            <p:ph type="sldNum" sz="quarter" idx="12"/>
          </p:nvPr>
        </p:nvSpPr>
        <p:spPr/>
        <p:txBody>
          <a:bodyPr/>
          <a:lstStyle/>
          <a:p>
            <a:fld id="{C00EF027-BAE4-4B2B-B4D5-2754FF5E55FD}" type="slidenum">
              <a:rPr lang="en-US" altLang="en-US" smtClean="0"/>
              <a:pPr/>
              <a:t>178</a:t>
            </a:fld>
            <a:endParaRPr lang="en-US" alt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4229-4B59-049D-ED74-26472DD9F571}"/>
              </a:ext>
            </a:extLst>
          </p:cNvPr>
          <p:cNvSpPr>
            <a:spLocks noGrp="1"/>
          </p:cNvSpPr>
          <p:nvPr>
            <p:ph type="title"/>
          </p:nvPr>
        </p:nvSpPr>
        <p:spPr>
          <a:xfrm>
            <a:off x="495141" y="274638"/>
            <a:ext cx="8912543" cy="411162"/>
          </a:xfrm>
        </p:spPr>
        <p:txBody>
          <a:bodyPr>
            <a:normAutofit fontScale="90000"/>
          </a:bodyPr>
          <a:lstStyle/>
          <a:p>
            <a:r>
              <a:rPr lang="en-US" dirty="0"/>
              <a:t>Example</a:t>
            </a:r>
            <a:endParaRPr lang="en-HK" dirty="0"/>
          </a:p>
        </p:txBody>
      </p:sp>
      <p:sp>
        <p:nvSpPr>
          <p:cNvPr id="3" name="Content Placeholder 2">
            <a:extLst>
              <a:ext uri="{FF2B5EF4-FFF2-40B4-BE49-F238E27FC236}">
                <a16:creationId xmlns:a16="http://schemas.microsoft.com/office/drawing/2014/main" id="{C509B44F-5AA2-8C20-6951-71C4746B7DA4}"/>
              </a:ext>
            </a:extLst>
          </p:cNvPr>
          <p:cNvSpPr>
            <a:spLocks noGrp="1"/>
          </p:cNvSpPr>
          <p:nvPr>
            <p:ph idx="1"/>
          </p:nvPr>
        </p:nvSpPr>
        <p:spPr>
          <a:xfrm>
            <a:off x="303213" y="762000"/>
            <a:ext cx="7696200" cy="5791200"/>
          </a:xfrm>
        </p:spPr>
        <p:txBody>
          <a:bodyPr>
            <a:normAutofit fontScale="92500" lnSpcReduction="10000"/>
          </a:bodyPr>
          <a:lstStyle/>
          <a:p>
            <a:pPr eaLnBrk="1" hangingPunct="1">
              <a:lnSpc>
                <a:spcPct val="80000"/>
              </a:lnSpc>
            </a:pPr>
            <a:r>
              <a:rPr lang="en-US" altLang="zh-TW" sz="2400" dirty="0">
                <a:ea typeface="新細明體" pitchFamily="18" charset="-120"/>
              </a:rPr>
              <a:t>E.g. From the lowest cost position p(</a:t>
            </a:r>
            <a:r>
              <a:rPr lang="en-US" altLang="zh-TW" sz="2400" dirty="0" err="1">
                <a:ea typeface="新細明體" pitchFamily="18" charset="-120"/>
              </a:rPr>
              <a:t>i</a:t>
            </a:r>
            <a:r>
              <a:rPr lang="en-US" altLang="zh-TW" sz="2400" dirty="0">
                <a:ea typeface="新細明體" pitchFamily="18" charset="-120"/>
              </a:rPr>
              <a:t>=3,j=5) (the cell is D(3,5)</a:t>
            </a:r>
            <a:r>
              <a:rPr lang="en-US" altLang="zh-TW" sz="2400" baseline="-25000" dirty="0">
                <a:ea typeface="新細明體" pitchFamily="18" charset="-120"/>
              </a:rPr>
              <a:t>t</a:t>
            </a:r>
            <a:r>
              <a:rPr lang="en-US" altLang="zh-TW" sz="2400" dirty="0">
                <a:ea typeface="新細明體" pitchFamily="18" charset="-120"/>
              </a:rPr>
              <a:t>),find the next position (</a:t>
            </a:r>
            <a:r>
              <a:rPr lang="en-US" altLang="zh-TW" sz="2400" dirty="0" err="1">
                <a:ea typeface="新細明體" pitchFamily="18" charset="-120"/>
              </a:rPr>
              <a:t>i,j</a:t>
            </a:r>
            <a:r>
              <a:rPr lang="en-US" altLang="zh-TW" sz="2400" dirty="0">
                <a:ea typeface="新細明體" pitchFamily="18" charset="-120"/>
              </a:rPr>
              <a:t>)</a:t>
            </a:r>
            <a:r>
              <a:rPr lang="en-US" altLang="zh-TW" sz="2400" baseline="-25000" dirty="0">
                <a:ea typeface="新細明體" pitchFamily="18" charset="-120"/>
              </a:rPr>
              <a:t>t-1</a:t>
            </a:r>
          </a:p>
          <a:p>
            <a:pPr eaLnBrk="1" hangingPunct="1">
              <a:lnSpc>
                <a:spcPct val="80000"/>
              </a:lnSpc>
            </a:pPr>
            <a:r>
              <a:rPr lang="en-US" altLang="zh-TW" sz="2400" dirty="0">
                <a:ea typeface="新細明體" pitchFamily="18" charset="-120"/>
              </a:rPr>
              <a:t> =</a:t>
            </a:r>
            <a:r>
              <a:rPr lang="en-US" altLang="zh-TW" sz="2400" dirty="0" err="1">
                <a:ea typeface="新細明體" pitchFamily="18" charset="-120"/>
              </a:rPr>
              <a:t>argument_min_i,j</a:t>
            </a:r>
            <a:r>
              <a:rPr lang="en-US" altLang="zh-TW" sz="2400" dirty="0">
                <a:ea typeface="新細明體" pitchFamily="18" charset="-120"/>
              </a:rPr>
              <a:t>{D(i-1,j), D(i-1,j-1), D(i,j-1)}.</a:t>
            </a:r>
          </a:p>
          <a:p>
            <a:pPr eaLnBrk="1" hangingPunct="1">
              <a:lnSpc>
                <a:spcPct val="80000"/>
              </a:lnSpc>
            </a:pPr>
            <a:r>
              <a:rPr lang="en-US" altLang="zh-TW" sz="2400" dirty="0">
                <a:ea typeface="新細明體" pitchFamily="18" charset="-120"/>
              </a:rPr>
              <a:t> E.g. p(</a:t>
            </a:r>
            <a:r>
              <a:rPr lang="en-US" altLang="zh-TW" sz="2400" dirty="0" err="1">
                <a:ea typeface="新細明體" pitchFamily="18" charset="-120"/>
              </a:rPr>
              <a:t>i,j</a:t>
            </a:r>
            <a:r>
              <a:rPr lang="en-US" altLang="zh-TW" sz="2400" dirty="0">
                <a:ea typeface="新細明體" pitchFamily="18" charset="-120"/>
              </a:rPr>
              <a:t>)</a:t>
            </a:r>
            <a:r>
              <a:rPr lang="en-US" altLang="zh-TW" sz="2400" baseline="-25000" dirty="0">
                <a:ea typeface="新細明體" pitchFamily="18" charset="-120"/>
              </a:rPr>
              <a:t>t-1</a:t>
            </a:r>
            <a:r>
              <a:rPr lang="en-US" altLang="zh-TW" sz="2400" dirty="0">
                <a:ea typeface="新細明體" pitchFamily="18" charset="-120"/>
              </a:rPr>
              <a:t> =</a:t>
            </a:r>
            <a:r>
              <a:rPr lang="en-US" altLang="zh-TW" sz="2400" dirty="0" err="1">
                <a:ea typeface="新細明體" pitchFamily="18" charset="-120"/>
              </a:rPr>
              <a:t>argument_min</a:t>
            </a:r>
            <a:r>
              <a:rPr lang="en-US" altLang="zh-TW" sz="2400" baseline="-25000" dirty="0" err="1">
                <a:ea typeface="新細明體" pitchFamily="18" charset="-120"/>
              </a:rPr>
              <a:t>i,j</a:t>
            </a:r>
            <a:r>
              <a:rPr lang="en-US" altLang="zh-TW" sz="2400" dirty="0">
                <a:ea typeface="新細明體" pitchFamily="18" charset="-120"/>
              </a:rPr>
              <a:t>{11,5,12)} = 5 (</a:t>
            </a:r>
            <a:r>
              <a:rPr lang="en-US" altLang="zh-TW" sz="2400" dirty="0" err="1">
                <a:ea typeface="新細明體" pitchFamily="18" charset="-120"/>
              </a:rPr>
              <a:t>i</a:t>
            </a:r>
            <a:r>
              <a:rPr lang="en-US" altLang="zh-TW" sz="2400" dirty="0">
                <a:ea typeface="新細明體" pitchFamily="18" charset="-120"/>
              </a:rPr>
              <a:t>=2,j=4)is selected.</a:t>
            </a:r>
          </a:p>
          <a:p>
            <a:pPr eaLnBrk="1" hangingPunct="1">
              <a:lnSpc>
                <a:spcPct val="80000"/>
              </a:lnSpc>
            </a:pPr>
            <a:r>
              <a:rPr lang="en-US" altLang="zh-TW" sz="2400" dirty="0">
                <a:ea typeface="新細明體" pitchFamily="18" charset="-120"/>
              </a:rPr>
              <a:t>Repeat above until the path reaches the left most column or the lowest row. This path is called the “optimal path”.  For equal score cases, you can randomly choose one.</a:t>
            </a:r>
          </a:p>
          <a:p>
            <a:pPr>
              <a:lnSpc>
                <a:spcPct val="80000"/>
              </a:lnSpc>
            </a:pPr>
            <a:r>
              <a:rPr lang="en-US" altLang="zh-TW" sz="2400" dirty="0">
                <a:ea typeface="新細明體" pitchFamily="18" charset="-120"/>
              </a:rPr>
              <a:t>Note:  </a:t>
            </a:r>
          </a:p>
          <a:p>
            <a:pPr lvl="1">
              <a:lnSpc>
                <a:spcPct val="80000"/>
              </a:lnSpc>
            </a:pPr>
            <a:r>
              <a:rPr lang="en-US" altLang="zh-TW" sz="2000" dirty="0" err="1">
                <a:ea typeface="新細明體" pitchFamily="18" charset="-120"/>
              </a:rPr>
              <a:t>argument_min_i,j</a:t>
            </a:r>
            <a:r>
              <a:rPr lang="en-US" altLang="zh-TW" sz="2000" dirty="0">
                <a:ea typeface="新細明體" pitchFamily="18" charset="-120"/>
              </a:rPr>
              <a:t>{cell1, cell2, cell3} means the argument </a:t>
            </a:r>
            <a:r>
              <a:rPr lang="en-US" altLang="zh-TW" sz="2000" dirty="0" err="1">
                <a:ea typeface="新細明體" pitchFamily="18" charset="-120"/>
              </a:rPr>
              <a:t>i,j</a:t>
            </a:r>
            <a:r>
              <a:rPr lang="en-US" altLang="zh-TW" sz="2000" dirty="0">
                <a:ea typeface="新細明體" pitchFamily="18" charset="-120"/>
              </a:rPr>
              <a:t> of the cell with the lowest value is selected.</a:t>
            </a:r>
          </a:p>
          <a:p>
            <a:pPr lvl="1">
              <a:lnSpc>
                <a:spcPct val="80000"/>
              </a:lnSpc>
            </a:pPr>
            <a:r>
              <a:rPr lang="en-US" altLang="zh-TW" sz="2000" dirty="0">
                <a:ea typeface="新細明體" pitchFamily="18" charset="-120"/>
              </a:rPr>
              <a:t>The above procedure is : tracking from the last element of the optimal path back to the beginning of the path.</a:t>
            </a:r>
          </a:p>
          <a:p>
            <a:pPr lvl="1">
              <a:lnSpc>
                <a:spcPct val="80000"/>
              </a:lnSpc>
            </a:pPr>
            <a:r>
              <a:rPr lang="en-US" sz="2000" b="1" i="0" u="none" strike="noStrike" baseline="0" dirty="0">
                <a:solidFill>
                  <a:srgbClr val="111111"/>
                </a:solidFill>
                <a:latin typeface="inherit"/>
              </a:rPr>
              <a:t>Diagonal path is preferred:  </a:t>
            </a:r>
            <a:r>
              <a:rPr lang="en-US" sz="2000" b="0" i="0" u="none" strike="noStrike" baseline="0" dirty="0">
                <a:solidFill>
                  <a:srgbClr val="111111"/>
                </a:solidFill>
                <a:latin typeface="inherit"/>
              </a:rPr>
              <a:t>When tracing the optimal path from the last element (the smallest value at the </a:t>
            </a:r>
            <a:r>
              <a:rPr lang="en-US" sz="2000" b="0" i="0" u="none" strike="noStrike" baseline="0" dirty="0" err="1">
                <a:solidFill>
                  <a:srgbClr val="111111"/>
                </a:solidFill>
                <a:latin typeface="inherit"/>
              </a:rPr>
              <a:t>top_row</a:t>
            </a:r>
            <a:r>
              <a:rPr lang="en-US" sz="2000" b="0" i="0" u="none" strike="noStrike" baseline="0" dirty="0">
                <a:solidFill>
                  <a:srgbClr val="111111"/>
                </a:solidFill>
                <a:latin typeface="inherit"/>
              </a:rPr>
              <a:t> or </a:t>
            </a:r>
            <a:r>
              <a:rPr lang="en-US" sz="2000" b="0" i="0" u="none" strike="noStrike" baseline="0" dirty="0" err="1">
                <a:solidFill>
                  <a:srgbClr val="111111"/>
                </a:solidFill>
                <a:latin typeface="inherit"/>
              </a:rPr>
              <a:t>right_column</a:t>
            </a:r>
            <a:r>
              <a:rPr lang="en-US" sz="2000" b="0" i="0" u="none" strike="noStrike" baseline="0" dirty="0">
                <a:solidFill>
                  <a:srgbClr val="111111"/>
                </a:solidFill>
                <a:latin typeface="inherit"/>
              </a:rPr>
              <a:t>) to the first element (the smallest value at the </a:t>
            </a:r>
            <a:r>
              <a:rPr lang="en-US" sz="2000" b="0" i="0" u="none" strike="noStrike" baseline="0" dirty="0" err="1">
                <a:solidFill>
                  <a:srgbClr val="111111"/>
                </a:solidFill>
                <a:latin typeface="inherit"/>
              </a:rPr>
              <a:t>bottom_row</a:t>
            </a:r>
            <a:r>
              <a:rPr lang="en-US" sz="2000" b="0" i="0" u="none" strike="noStrike" baseline="0" dirty="0">
                <a:solidFill>
                  <a:srgbClr val="111111"/>
                </a:solidFill>
                <a:latin typeface="inherit"/>
              </a:rPr>
              <a:t> or left column), the diagonal path is preferred, that means for the selection of the next element of the optimal path,  if horizontal or vertical or diagonal movements are of the same value select the diagonal path.</a:t>
            </a:r>
          </a:p>
          <a:p>
            <a:pPr lvl="1">
              <a:lnSpc>
                <a:spcPct val="80000"/>
              </a:lnSpc>
            </a:pPr>
            <a:r>
              <a:rPr lang="en-US" altLang="zh-TW" sz="2000" dirty="0">
                <a:solidFill>
                  <a:srgbClr val="111111"/>
                </a:solidFill>
                <a:latin typeface="inherit"/>
                <a:ea typeface="新細明體" pitchFamily="18" charset="-120"/>
              </a:rPr>
              <a:t>In this example, part of the </a:t>
            </a:r>
            <a:r>
              <a:rPr lang="en-US" altLang="en-US" sz="2000" i="1" dirty="0"/>
              <a:t>Accumulated distortion score matrix </a:t>
            </a:r>
            <a:r>
              <a:rPr lang="en-US" altLang="zh-TW" sz="2000" dirty="0">
                <a:solidFill>
                  <a:srgbClr val="111111"/>
                </a:solidFill>
                <a:latin typeface="inherit"/>
                <a:ea typeface="新細明體" pitchFamily="18" charset="-120"/>
              </a:rPr>
              <a:t>is shown. If the current position is at (</a:t>
            </a:r>
            <a:r>
              <a:rPr lang="en-US" altLang="zh-TW" sz="2000" dirty="0" err="1">
                <a:solidFill>
                  <a:srgbClr val="111111"/>
                </a:solidFill>
                <a:latin typeface="inherit"/>
                <a:ea typeface="新細明體" pitchFamily="18" charset="-120"/>
              </a:rPr>
              <a:t>I,j</a:t>
            </a:r>
            <a:r>
              <a:rPr lang="en-US" altLang="zh-TW" sz="2000" dirty="0">
                <a:solidFill>
                  <a:srgbClr val="111111"/>
                </a:solidFill>
                <a:latin typeface="inherit"/>
                <a:ea typeface="新細明體" pitchFamily="18" charset="-120"/>
              </a:rPr>
              <a:t>) with value 35 ,the next element should be at (i-1,j-1) because all (i-1,j) , (i,j-1), (i-1,j-1) have the </a:t>
            </a:r>
            <a:r>
              <a:rPr lang="en-US" altLang="zh-TW" sz="2000">
                <a:solidFill>
                  <a:srgbClr val="111111"/>
                </a:solidFill>
                <a:latin typeface="inherit"/>
                <a:ea typeface="新細明體" pitchFamily="18" charset="-120"/>
              </a:rPr>
              <a:t>same value of 33.</a:t>
            </a:r>
            <a:endParaRPr lang="en-US" altLang="zh-TW" sz="2000" dirty="0">
              <a:solidFill>
                <a:srgbClr val="111111"/>
              </a:solidFill>
              <a:latin typeface="inherit"/>
              <a:ea typeface="新細明體" pitchFamily="18" charset="-120"/>
            </a:endParaRPr>
          </a:p>
          <a:p>
            <a:endParaRPr lang="en-HK" dirty="0"/>
          </a:p>
        </p:txBody>
      </p:sp>
      <p:sp>
        <p:nvSpPr>
          <p:cNvPr id="4" name="Footer Placeholder 3">
            <a:extLst>
              <a:ext uri="{FF2B5EF4-FFF2-40B4-BE49-F238E27FC236}">
                <a16:creationId xmlns:a16="http://schemas.microsoft.com/office/drawing/2014/main" id="{FBA75FCA-A782-CDAD-62A2-F56B07BA9310}"/>
              </a:ext>
            </a:extLst>
          </p:cNvPr>
          <p:cNvSpPr>
            <a:spLocks noGrp="1"/>
          </p:cNvSpPr>
          <p:nvPr>
            <p:ph type="ftr" sz="quarter" idx="11"/>
          </p:nvPr>
        </p:nvSpPr>
        <p:spPr/>
        <p:txBody>
          <a:bodyPr/>
          <a:lstStyle/>
          <a:p>
            <a:pPr>
              <a:defRPr/>
            </a:pPr>
            <a:r>
              <a:rPr lang="it-IT" altLang="zh-CN"/>
              <a:t>Audio signal processing, v250428a</a:t>
            </a:r>
            <a:endParaRPr lang="en-US" altLang="zh-CN"/>
          </a:p>
        </p:txBody>
      </p:sp>
      <p:sp>
        <p:nvSpPr>
          <p:cNvPr id="5" name="Slide Number Placeholder 4">
            <a:extLst>
              <a:ext uri="{FF2B5EF4-FFF2-40B4-BE49-F238E27FC236}">
                <a16:creationId xmlns:a16="http://schemas.microsoft.com/office/drawing/2014/main" id="{246B6046-C4DF-9E70-429F-5FBF2BFFC35B}"/>
              </a:ext>
            </a:extLst>
          </p:cNvPr>
          <p:cNvSpPr>
            <a:spLocks noGrp="1"/>
          </p:cNvSpPr>
          <p:nvPr>
            <p:ph type="sldNum" sz="quarter" idx="12"/>
          </p:nvPr>
        </p:nvSpPr>
        <p:spPr/>
        <p:txBody>
          <a:bodyPr/>
          <a:lstStyle/>
          <a:p>
            <a:fld id="{2AC9F64F-B0BD-4A99-A374-6A3F22D1E091}" type="slidenum">
              <a:rPr lang="en-US" altLang="en-US" smtClean="0"/>
              <a:pPr/>
              <a:t>179</a:t>
            </a:fld>
            <a:endParaRPr lang="en-US" altLang="en-US"/>
          </a:p>
        </p:txBody>
      </p:sp>
      <p:graphicFrame>
        <p:nvGraphicFramePr>
          <p:cNvPr id="7" name="Table 6">
            <a:extLst>
              <a:ext uri="{FF2B5EF4-FFF2-40B4-BE49-F238E27FC236}">
                <a16:creationId xmlns:a16="http://schemas.microsoft.com/office/drawing/2014/main" id="{594B4779-4B5A-9929-E07D-724C45FE8A64}"/>
              </a:ext>
            </a:extLst>
          </p:cNvPr>
          <p:cNvGraphicFramePr>
            <a:graphicFrameLocks noGrp="1"/>
          </p:cNvGraphicFramePr>
          <p:nvPr>
            <p:extLst>
              <p:ext uri="{D42A27DB-BD31-4B8C-83A1-F6EECF244321}">
                <p14:modId xmlns:p14="http://schemas.microsoft.com/office/powerpoint/2010/main" val="3467060053"/>
              </p:ext>
            </p:extLst>
          </p:nvPr>
        </p:nvGraphicFramePr>
        <p:xfrm>
          <a:off x="8304212" y="4648200"/>
          <a:ext cx="1395942" cy="1121691"/>
        </p:xfrm>
        <a:graphic>
          <a:graphicData uri="http://schemas.openxmlformats.org/drawingml/2006/table">
            <a:tbl>
              <a:tblPr firstRow="1" bandRow="1">
                <a:tableStyleId>{5940675A-B579-460E-94D1-54222C63F5DA}</a:tableStyleId>
              </a:tblPr>
              <a:tblGrid>
                <a:gridCol w="465314">
                  <a:extLst>
                    <a:ext uri="{9D8B030D-6E8A-4147-A177-3AD203B41FA5}">
                      <a16:colId xmlns:a16="http://schemas.microsoft.com/office/drawing/2014/main" val="2921492094"/>
                    </a:ext>
                  </a:extLst>
                </a:gridCol>
                <a:gridCol w="465314">
                  <a:extLst>
                    <a:ext uri="{9D8B030D-6E8A-4147-A177-3AD203B41FA5}">
                      <a16:colId xmlns:a16="http://schemas.microsoft.com/office/drawing/2014/main" val="3942836760"/>
                    </a:ext>
                  </a:extLst>
                </a:gridCol>
                <a:gridCol w="465314">
                  <a:extLst>
                    <a:ext uri="{9D8B030D-6E8A-4147-A177-3AD203B41FA5}">
                      <a16:colId xmlns:a16="http://schemas.microsoft.com/office/drawing/2014/main" val="1833759296"/>
                    </a:ext>
                  </a:extLst>
                </a:gridCol>
              </a:tblGrid>
              <a:tr h="373897">
                <a:tc>
                  <a:txBody>
                    <a:bodyPr/>
                    <a:lstStyle/>
                    <a:p>
                      <a:r>
                        <a:rPr lang="en-US" dirty="0"/>
                        <a:t>..</a:t>
                      </a:r>
                      <a:endParaRPr lang="en-HK" dirty="0"/>
                    </a:p>
                  </a:txBody>
                  <a:tcPr/>
                </a:tc>
                <a:tc>
                  <a:txBody>
                    <a:bodyPr/>
                    <a:lstStyle/>
                    <a:p>
                      <a:r>
                        <a:rPr lang="en-US" dirty="0"/>
                        <a:t>33</a:t>
                      </a:r>
                      <a:endParaRPr lang="en-HK" dirty="0"/>
                    </a:p>
                  </a:txBody>
                  <a:tcPr/>
                </a:tc>
                <a:tc>
                  <a:txBody>
                    <a:bodyPr/>
                    <a:lstStyle/>
                    <a:p>
                      <a:r>
                        <a:rPr lang="en-US" dirty="0"/>
                        <a:t>35</a:t>
                      </a:r>
                      <a:endParaRPr lang="en-HK" dirty="0"/>
                    </a:p>
                  </a:txBody>
                  <a:tcPr/>
                </a:tc>
                <a:extLst>
                  <a:ext uri="{0D108BD9-81ED-4DB2-BD59-A6C34878D82A}">
                    <a16:rowId xmlns:a16="http://schemas.microsoft.com/office/drawing/2014/main" val="1071941608"/>
                  </a:ext>
                </a:extLst>
              </a:tr>
              <a:tr h="373897">
                <a:tc>
                  <a:txBody>
                    <a:bodyPr/>
                    <a:lstStyle/>
                    <a:p>
                      <a:r>
                        <a:rPr lang="en-US" dirty="0"/>
                        <a:t>..</a:t>
                      </a:r>
                      <a:endParaRPr lang="en-HK" dirty="0"/>
                    </a:p>
                  </a:txBody>
                  <a:tcPr/>
                </a:tc>
                <a:tc>
                  <a:txBody>
                    <a:bodyPr/>
                    <a:lstStyle/>
                    <a:p>
                      <a:r>
                        <a:rPr lang="en-US" dirty="0"/>
                        <a:t>33</a:t>
                      </a:r>
                      <a:endParaRPr lang="en-HK" dirty="0"/>
                    </a:p>
                  </a:txBody>
                  <a:tcPr/>
                </a:tc>
                <a:tc>
                  <a:txBody>
                    <a:bodyPr/>
                    <a:lstStyle/>
                    <a:p>
                      <a:r>
                        <a:rPr lang="en-US" dirty="0"/>
                        <a:t>33</a:t>
                      </a:r>
                      <a:endParaRPr lang="en-HK" dirty="0"/>
                    </a:p>
                  </a:txBody>
                  <a:tcPr/>
                </a:tc>
                <a:extLst>
                  <a:ext uri="{0D108BD9-81ED-4DB2-BD59-A6C34878D82A}">
                    <a16:rowId xmlns:a16="http://schemas.microsoft.com/office/drawing/2014/main" val="364162450"/>
                  </a:ext>
                </a:extLst>
              </a:tr>
              <a:tr h="373897">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extLst>
                  <a:ext uri="{0D108BD9-81ED-4DB2-BD59-A6C34878D82A}">
                    <a16:rowId xmlns:a16="http://schemas.microsoft.com/office/drawing/2014/main" val="2076577115"/>
                  </a:ext>
                </a:extLst>
              </a:tr>
            </a:tbl>
          </a:graphicData>
        </a:graphic>
      </p:graphicFrame>
      <p:cxnSp>
        <p:nvCxnSpPr>
          <p:cNvPr id="9" name="Straight Arrow Connector 8">
            <a:extLst>
              <a:ext uri="{FF2B5EF4-FFF2-40B4-BE49-F238E27FC236}">
                <a16:creationId xmlns:a16="http://schemas.microsoft.com/office/drawing/2014/main" id="{C13C81AD-6156-4937-890E-D1921F45B4EF}"/>
              </a:ext>
            </a:extLst>
          </p:cNvPr>
          <p:cNvCxnSpPr/>
          <p:nvPr/>
        </p:nvCxnSpPr>
        <p:spPr>
          <a:xfrm flipH="1">
            <a:off x="9066212" y="4876800"/>
            <a:ext cx="3048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1ABB795-C7E6-CDAF-D8D6-E4FAC5CAF723}"/>
              </a:ext>
            </a:extLst>
          </p:cNvPr>
          <p:cNvSpPr txBox="1"/>
          <p:nvPr/>
        </p:nvSpPr>
        <p:spPr>
          <a:xfrm>
            <a:off x="8837612" y="5715000"/>
            <a:ext cx="809837" cy="369332"/>
          </a:xfrm>
          <a:prstGeom prst="rect">
            <a:avLst/>
          </a:prstGeom>
          <a:noFill/>
        </p:spPr>
        <p:txBody>
          <a:bodyPr wrap="none" rtlCol="0">
            <a:spAutoFit/>
          </a:bodyPr>
          <a:lstStyle/>
          <a:p>
            <a:r>
              <a:rPr lang="en-US" dirty="0"/>
              <a:t>i-1   </a:t>
            </a:r>
            <a:r>
              <a:rPr lang="en-US" dirty="0" err="1"/>
              <a:t>i</a:t>
            </a:r>
            <a:endParaRPr lang="en-HK" dirty="0"/>
          </a:p>
        </p:txBody>
      </p:sp>
      <p:sp>
        <p:nvSpPr>
          <p:cNvPr id="12" name="TextBox 11">
            <a:extLst>
              <a:ext uri="{FF2B5EF4-FFF2-40B4-BE49-F238E27FC236}">
                <a16:creationId xmlns:a16="http://schemas.microsoft.com/office/drawing/2014/main" id="{BC38F230-D894-26AB-D599-D3ED7A23A45E}"/>
              </a:ext>
            </a:extLst>
          </p:cNvPr>
          <p:cNvSpPr txBox="1"/>
          <p:nvPr/>
        </p:nvSpPr>
        <p:spPr>
          <a:xfrm>
            <a:off x="7847012" y="4648200"/>
            <a:ext cx="516488" cy="646331"/>
          </a:xfrm>
          <a:prstGeom prst="rect">
            <a:avLst/>
          </a:prstGeom>
          <a:noFill/>
        </p:spPr>
        <p:txBody>
          <a:bodyPr wrap="none" rtlCol="0">
            <a:spAutoFit/>
          </a:bodyPr>
          <a:lstStyle/>
          <a:p>
            <a:r>
              <a:rPr lang="en-US" dirty="0"/>
              <a:t>j</a:t>
            </a:r>
          </a:p>
          <a:p>
            <a:r>
              <a:rPr lang="en-US" dirty="0"/>
              <a:t>j-1</a:t>
            </a:r>
            <a:endParaRPr lang="en-HK" dirty="0"/>
          </a:p>
        </p:txBody>
      </p:sp>
    </p:spTree>
    <p:extLst>
      <p:ext uri="{BB962C8B-B14F-4D97-AF65-F5344CB8AC3E}">
        <p14:creationId xmlns:p14="http://schemas.microsoft.com/office/powerpoint/2010/main" val="227134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531812" y="152400"/>
            <a:ext cx="8912543" cy="1143000"/>
          </a:xfrm>
        </p:spPr>
        <p:txBody>
          <a:bodyPr/>
          <a:lstStyle/>
          <a:p>
            <a:pPr eaLnBrk="1" hangingPunct="1"/>
            <a:r>
              <a:rPr lang="en-US" altLang="zh-CN" dirty="0">
                <a:ea typeface="SimSun" pitchFamily="2" charset="-122"/>
              </a:rPr>
              <a:t>Class exercise 1.3a, b</a:t>
            </a:r>
            <a:endParaRPr lang="en-US" altLang="en-US" dirty="0"/>
          </a:p>
        </p:txBody>
      </p:sp>
      <p:sp>
        <p:nvSpPr>
          <p:cNvPr id="21509" name="Rectangle 3"/>
          <p:cNvSpPr>
            <a:spLocks noGrp="1" noChangeArrowheads="1"/>
          </p:cNvSpPr>
          <p:nvPr>
            <p:ph idx="1"/>
          </p:nvPr>
        </p:nvSpPr>
        <p:spPr/>
        <p:txBody>
          <a:bodyPr>
            <a:normAutofit fontScale="70000" lnSpcReduction="20000"/>
          </a:bodyPr>
          <a:lstStyle/>
          <a:p>
            <a:r>
              <a:rPr lang="en-US" altLang="en-US" dirty="0"/>
              <a:t>(Q 1.3) A sound is sampled at 22-KHz and resolution is 16 bit. </a:t>
            </a:r>
          </a:p>
          <a:p>
            <a:r>
              <a:rPr lang="en-US" altLang="en-US" dirty="0"/>
              <a:t>(a) How many bytes are needed to store the sound wave for 10 seconds? MC choices:</a:t>
            </a:r>
          </a:p>
          <a:p>
            <a:r>
              <a:rPr lang="en-US" sz="3200" dirty="0"/>
              <a:t>1) 110 </a:t>
            </a:r>
            <a:r>
              <a:rPr lang="en-US" sz="3200" dirty="0" err="1"/>
              <a:t>KHz</a:t>
            </a:r>
            <a:endParaRPr lang="en-US" sz="3200" dirty="0"/>
          </a:p>
          <a:p>
            <a:r>
              <a:rPr lang="en-US" sz="3200" dirty="0"/>
              <a:t>2) 220 </a:t>
            </a:r>
            <a:r>
              <a:rPr lang="en-US" sz="3200" dirty="0" err="1"/>
              <a:t>KHz</a:t>
            </a:r>
            <a:endParaRPr lang="en-US" sz="3200" dirty="0"/>
          </a:p>
          <a:p>
            <a:r>
              <a:rPr lang="en-US" sz="3200" dirty="0"/>
              <a:t>3) 330 </a:t>
            </a:r>
            <a:r>
              <a:rPr lang="en-US" sz="3200" dirty="0" err="1"/>
              <a:t>KHz</a:t>
            </a:r>
            <a:endParaRPr lang="en-US" sz="3200" dirty="0"/>
          </a:p>
          <a:p>
            <a:r>
              <a:rPr lang="en-US" sz="3200" dirty="0"/>
              <a:t>4) 440 </a:t>
            </a:r>
            <a:r>
              <a:rPr lang="en-US" sz="3200" dirty="0" err="1"/>
              <a:t>KHz</a:t>
            </a:r>
            <a:r>
              <a:rPr lang="en-US" sz="3200" dirty="0"/>
              <a:t> </a:t>
            </a:r>
          </a:p>
          <a:p>
            <a:endParaRPr lang="en-US" altLang="en-US" dirty="0"/>
          </a:p>
          <a:p>
            <a:r>
              <a:rPr lang="en-US" altLang="en-US" dirty="0"/>
              <a:t>(b) What is the highest frequency allowed in the sound signal?</a:t>
            </a:r>
            <a:r>
              <a:rPr lang="en-US" altLang="en-US" sz="1600" dirty="0"/>
              <a:t> </a:t>
            </a:r>
          </a:p>
          <a:p>
            <a:r>
              <a:rPr lang="en-US" sz="3200" dirty="0"/>
              <a:t>1) 11 </a:t>
            </a:r>
            <a:r>
              <a:rPr lang="en-US" sz="3200" dirty="0" err="1"/>
              <a:t>KHz</a:t>
            </a:r>
            <a:r>
              <a:rPr lang="en-US" sz="3200" dirty="0"/>
              <a:t> </a:t>
            </a:r>
          </a:p>
          <a:p>
            <a:r>
              <a:rPr lang="en-US" sz="3200" dirty="0"/>
              <a:t>2) 22 </a:t>
            </a:r>
            <a:r>
              <a:rPr lang="en-US" sz="3200" dirty="0" err="1"/>
              <a:t>KHz</a:t>
            </a:r>
            <a:endParaRPr lang="en-US" sz="3200" dirty="0"/>
          </a:p>
          <a:p>
            <a:r>
              <a:rPr lang="en-US" sz="3200" dirty="0"/>
              <a:t>3) 33 </a:t>
            </a:r>
            <a:r>
              <a:rPr lang="en-US" sz="3200" dirty="0" err="1"/>
              <a:t>KHz</a:t>
            </a:r>
            <a:endParaRPr lang="en-US" sz="3200" dirty="0"/>
          </a:p>
          <a:p>
            <a:r>
              <a:rPr lang="en-US" sz="3200" dirty="0"/>
              <a:t>4) 44 </a:t>
            </a:r>
            <a:r>
              <a:rPr lang="en-US" sz="3200" dirty="0" err="1"/>
              <a:t>KHz</a:t>
            </a:r>
            <a:endParaRPr lang="en-US" sz="3200" dirty="0"/>
          </a:p>
          <a:p>
            <a:pPr marL="533400" indent="-533400" eaLnBrk="1" hangingPunct="1"/>
            <a:endParaRPr lang="en-US" altLang="en-US" sz="1600" dirty="0"/>
          </a:p>
          <a:p>
            <a:pPr marL="914400" lvl="1" indent="-457200" eaLnBrk="1" hangingPunct="1"/>
            <a:endParaRPr lang="en-US" altLang="en-US" dirty="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18</a:t>
            </a:fld>
            <a:endParaRPr lang="en-US" altLang="en-US"/>
          </a:p>
        </p:txBody>
      </p:sp>
      <p:pic>
        <p:nvPicPr>
          <p:cNvPr id="4" name="Picture 2">
            <a:extLst>
              <a:ext uri="{FF2B5EF4-FFF2-40B4-BE49-F238E27FC236}">
                <a16:creationId xmlns:a16="http://schemas.microsoft.com/office/drawing/2014/main" id="{53C85A79-BBAB-E60B-FA0B-17D9BBB41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812" y="4724400"/>
            <a:ext cx="1904999" cy="1904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95141" y="0"/>
            <a:ext cx="8912543" cy="381000"/>
          </a:xfrm>
        </p:spPr>
        <p:txBody>
          <a:bodyPr>
            <a:normAutofit fontScale="90000"/>
          </a:bodyPr>
          <a:lstStyle/>
          <a:p>
            <a:pPr eaLnBrk="1" hangingPunct="1"/>
            <a:r>
              <a:rPr lang="en-US" altLang="zh-TW" sz="3200" dirty="0">
                <a:ea typeface="新細明體" pitchFamily="18" charset="-120"/>
              </a:rPr>
              <a:t>More discussions on the Optimal path </a:t>
            </a:r>
          </a:p>
        </p:txBody>
      </p:sp>
      <p:sp>
        <p:nvSpPr>
          <p:cNvPr id="30725" name="Rectangle 3"/>
          <p:cNvSpPr>
            <a:spLocks noGrp="1" noChangeArrowheads="1"/>
          </p:cNvSpPr>
          <p:nvPr>
            <p:ph idx="1"/>
          </p:nvPr>
        </p:nvSpPr>
        <p:spPr>
          <a:xfrm>
            <a:off x="495141" y="385187"/>
            <a:ext cx="8912543" cy="6336289"/>
          </a:xfrm>
        </p:spPr>
        <p:txBody>
          <a:bodyPr>
            <a:normAutofit fontScale="85000" lnSpcReduction="20000"/>
          </a:bodyPr>
          <a:lstStyle/>
          <a:p>
            <a:pPr eaLnBrk="1" hangingPunct="1">
              <a:lnSpc>
                <a:spcPct val="90000"/>
              </a:lnSpc>
            </a:pPr>
            <a:endParaRPr lang="zh-TW" altLang="en-US" sz="2400" dirty="0">
              <a:ea typeface="新細明體" pitchFamily="18" charset="-120"/>
            </a:endParaRPr>
          </a:p>
          <a:p>
            <a:pPr eaLnBrk="1" hangingPunct="1">
              <a:lnSpc>
                <a:spcPct val="90000"/>
              </a:lnSpc>
            </a:pPr>
            <a:r>
              <a:rPr lang="en-US" altLang="zh-TW" sz="2400" dirty="0">
                <a:ea typeface="新細明體" pitchFamily="18" charset="-120"/>
              </a:rPr>
              <a:t>The path should be from any element in the ‘top-row’ or ‘right-most-column’ to any element in the ‘bottom-row’ or ‘left-most-column’.</a:t>
            </a:r>
          </a:p>
          <a:p>
            <a:pPr eaLnBrk="1" hangingPunct="1">
              <a:lnSpc>
                <a:spcPct val="90000"/>
              </a:lnSpc>
            </a:pPr>
            <a:r>
              <a:rPr lang="en-US" altLang="zh-TW" sz="2400" dirty="0">
                <a:ea typeface="新細明體" pitchFamily="18" charset="-120"/>
              </a:rPr>
              <a:t>The reason is noise may be corrupting elements at the beginning or the end of the input sequence. </a:t>
            </a:r>
          </a:p>
          <a:p>
            <a:pPr eaLnBrk="1" hangingPunct="1">
              <a:lnSpc>
                <a:spcPct val="90000"/>
              </a:lnSpc>
            </a:pPr>
            <a:r>
              <a:rPr lang="en-US" altLang="zh-TW" sz="2400" dirty="0">
                <a:ea typeface="新細明體" pitchFamily="18" charset="-120"/>
              </a:rPr>
              <a:t>However, in fact, in actual processing the path should be restrained near the 45-degree diagonal (from bottom-left to top-right), see the diagram in the next slide, the path cannot pass over the restricted regions. The user can set a reasonable range for this region. </a:t>
            </a:r>
          </a:p>
          <a:p>
            <a:pPr eaLnBrk="1" hangingPunct="1">
              <a:lnSpc>
                <a:spcPct val="90000"/>
              </a:lnSpc>
            </a:pPr>
            <a:r>
              <a:rPr lang="en-US" altLang="zh-TW" sz="2400" dirty="0">
                <a:ea typeface="新細明體" pitchFamily="18" charset="-120"/>
              </a:rPr>
              <a:t>If the optimal path (score) is inside the restricted region, that means the reference and input sequence lengths are very different, that is not a good solution even the optimal distortion score is low. So, avoid the optimal score goes inside the restriction region, it also makes the algorithm runs faster because less data-cells are considered.</a:t>
            </a:r>
          </a:p>
          <a:p>
            <a:pPr eaLnBrk="0" fontAlgn="base" hangingPunct="0"/>
            <a:r>
              <a:rPr lang="en-US" sz="2300" dirty="0"/>
              <a:t>In the accumulated matrix example shown earlier, since we only pick the smallest value (</a:t>
            </a:r>
            <a:r>
              <a:rPr lang="en-US" altLang="en-US" sz="2000" dirty="0"/>
              <a:t>optimal distortion score -- </a:t>
            </a:r>
            <a:r>
              <a:rPr lang="en-US" altLang="en-US" sz="1800" dirty="0" err="1"/>
              <a:t>Op</a:t>
            </a:r>
            <a:r>
              <a:rPr lang="en-US" altLang="en-US" sz="1800" baseline="-25000" dirty="0" err="1"/>
              <a:t>dist_core</a:t>
            </a:r>
            <a:r>
              <a:rPr lang="en-US" altLang="en-US" sz="2000" dirty="0"/>
              <a:t> )</a:t>
            </a:r>
            <a:r>
              <a:rPr lang="en-US" sz="2300" dirty="0"/>
              <a:t>  in the top row,</a:t>
            </a:r>
            <a:r>
              <a:rPr lang="en-US" sz="2300" u="sng" dirty="0"/>
              <a:t> OR</a:t>
            </a:r>
            <a:r>
              <a:rPr lang="en-US" sz="2300" dirty="0"/>
              <a:t> the right column, therefore, the optimal path is (1,3,4,5,7),  9 is formally not included in the optimal path. There are three cases for the optimal path:</a:t>
            </a:r>
          </a:p>
          <a:p>
            <a:pPr lvl="1" eaLnBrk="0" fontAlgn="base" hangingPunct="0"/>
            <a:r>
              <a:rPr lang="en-US" sz="2000" dirty="0"/>
              <a:t>The optimal path ends at (where </a:t>
            </a:r>
            <a:r>
              <a:rPr lang="en-US" altLang="en-US" sz="2400" dirty="0"/>
              <a:t> </a:t>
            </a:r>
            <a:r>
              <a:rPr lang="en-US" altLang="en-US" sz="2000" dirty="0" err="1"/>
              <a:t>Op</a:t>
            </a:r>
            <a:r>
              <a:rPr lang="en-US" altLang="en-US" sz="2000" baseline="-25000" dirty="0" err="1"/>
              <a:t>dist_core</a:t>
            </a:r>
            <a:r>
              <a:rPr lang="en-US" altLang="en-US" sz="2400" dirty="0"/>
              <a:t> </a:t>
            </a:r>
            <a:r>
              <a:rPr lang="en-US" altLang="en-US" sz="2100" dirty="0"/>
              <a:t>is located)</a:t>
            </a:r>
            <a:r>
              <a:rPr lang="en-US" sz="2100" dirty="0"/>
              <a:t> </a:t>
            </a:r>
            <a:r>
              <a:rPr lang="en-US" sz="2000" dirty="0"/>
              <a:t>the top-row, in this case, it means the input sequence is shorter than the reference sequence.</a:t>
            </a:r>
          </a:p>
          <a:p>
            <a:pPr lvl="1" eaLnBrk="0" fontAlgn="base" hangingPunct="0"/>
            <a:r>
              <a:rPr lang="en-US" sz="2000" dirty="0"/>
              <a:t>The optimal path ends at (where </a:t>
            </a:r>
            <a:r>
              <a:rPr lang="en-US" altLang="en-US" sz="2400" dirty="0"/>
              <a:t> </a:t>
            </a:r>
            <a:r>
              <a:rPr lang="en-US" altLang="en-US" sz="2000" dirty="0" err="1"/>
              <a:t>Op</a:t>
            </a:r>
            <a:r>
              <a:rPr lang="en-US" altLang="en-US" sz="2000" baseline="-25000" dirty="0" err="1"/>
              <a:t>dist_core</a:t>
            </a:r>
            <a:r>
              <a:rPr lang="en-US" altLang="en-US" sz="2400" dirty="0"/>
              <a:t> </a:t>
            </a:r>
            <a:r>
              <a:rPr lang="en-US" altLang="en-US" sz="2100" dirty="0"/>
              <a:t>is located)</a:t>
            </a:r>
            <a:r>
              <a:rPr lang="en-US" sz="2000" dirty="0"/>
              <a:t> the top-right corner cell, in this case, it means the input sequence may be the same length as reference sequence.</a:t>
            </a:r>
          </a:p>
          <a:p>
            <a:pPr lvl="1" eaLnBrk="0" fontAlgn="base" hangingPunct="0"/>
            <a:r>
              <a:rPr lang="en-US" sz="2000" dirty="0"/>
              <a:t>The optimal path ends at (where </a:t>
            </a:r>
            <a:r>
              <a:rPr lang="en-US" altLang="en-US" sz="2400" dirty="0"/>
              <a:t> </a:t>
            </a:r>
            <a:r>
              <a:rPr lang="en-US" altLang="en-US" sz="2000" dirty="0" err="1"/>
              <a:t>Op</a:t>
            </a:r>
            <a:r>
              <a:rPr lang="en-US" altLang="en-US" sz="2000" baseline="-25000" dirty="0" err="1"/>
              <a:t>dist_core</a:t>
            </a:r>
            <a:r>
              <a:rPr lang="en-US" altLang="en-US" sz="2400" dirty="0"/>
              <a:t> </a:t>
            </a:r>
            <a:r>
              <a:rPr lang="en-US" altLang="en-US" sz="2100" dirty="0"/>
              <a:t>is located) </a:t>
            </a:r>
            <a:r>
              <a:rPr lang="en-US" sz="2000" dirty="0"/>
              <a:t>the right-column, in this case, it means the input sequence is longer than the reference sequence.</a:t>
            </a:r>
          </a:p>
          <a:p>
            <a:pPr eaLnBrk="1" hangingPunct="1">
              <a:lnSpc>
                <a:spcPct val="90000"/>
              </a:lnSpc>
            </a:pPr>
            <a:endParaRPr lang="zh-TW" altLang="en-US" sz="2400" u="sng" dirty="0">
              <a:ea typeface="新細明體" pitchFamily="18" charset="-120"/>
            </a:endParaRPr>
          </a:p>
        </p:txBody>
      </p:sp>
      <p:sp>
        <p:nvSpPr>
          <p:cNvPr id="2" name="Footer Placeholder 1">
            <a:extLst>
              <a:ext uri="{FF2B5EF4-FFF2-40B4-BE49-F238E27FC236}">
                <a16:creationId xmlns:a16="http://schemas.microsoft.com/office/drawing/2014/main" id="{9AC8609C-D5BB-471E-8CE1-44C5D67B125A}"/>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E78F28AA-70CA-42CB-816F-785ECCC52484}"/>
              </a:ext>
            </a:extLst>
          </p:cNvPr>
          <p:cNvSpPr>
            <a:spLocks noGrp="1"/>
          </p:cNvSpPr>
          <p:nvPr>
            <p:ph type="sldNum" sz="quarter" idx="12"/>
          </p:nvPr>
        </p:nvSpPr>
        <p:spPr/>
        <p:txBody>
          <a:bodyPr/>
          <a:lstStyle/>
          <a:p>
            <a:fld id="{C00EF027-BAE4-4B2B-B4D5-2754FF5E55FD}" type="slidenum">
              <a:rPr lang="en-US" altLang="en-US" smtClean="0"/>
              <a:pPr/>
              <a:t>180</a:t>
            </a:fld>
            <a:endParaRPr lang="en-US" alt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2089" y="292034"/>
            <a:ext cx="8912543" cy="1143000"/>
          </a:xfrm>
        </p:spPr>
        <p:txBody>
          <a:bodyPr/>
          <a:lstStyle/>
          <a:p>
            <a:r>
              <a:rPr lang="en-US" altLang="en-US" dirty="0"/>
              <a:t>Optimal path and restricted regions</a:t>
            </a:r>
          </a:p>
        </p:txBody>
      </p:sp>
      <p:sp>
        <p:nvSpPr>
          <p:cNvPr id="31747" name="Content Placeholder 2"/>
          <p:cNvSpPr>
            <a:spLocks noGrp="1"/>
          </p:cNvSpPr>
          <p:nvPr>
            <p:ph idx="1"/>
          </p:nvPr>
        </p:nvSpPr>
        <p:spPr>
          <a:xfrm>
            <a:off x="6532088" y="1435034"/>
            <a:ext cx="3163009" cy="4720045"/>
          </a:xfrm>
        </p:spPr>
        <p:txBody>
          <a:bodyPr>
            <a:normAutofit fontScale="62500" lnSpcReduction="20000"/>
          </a:bodyPr>
          <a:lstStyle/>
          <a:p>
            <a:r>
              <a:rPr lang="en-US" altLang="en-US" dirty="0"/>
              <a:t>The optimal distortion score (</a:t>
            </a:r>
            <a:r>
              <a:rPr lang="en-US" altLang="en-US" dirty="0" err="1"/>
              <a:t>Op</a:t>
            </a:r>
            <a:r>
              <a:rPr lang="en-US" altLang="en-US" baseline="-25000" dirty="0" err="1"/>
              <a:t>dist_core</a:t>
            </a:r>
            <a:r>
              <a:rPr lang="en-US" altLang="en-US" dirty="0"/>
              <a:t>) is the minimum score located either at the top-row </a:t>
            </a:r>
            <a:r>
              <a:rPr lang="en-US" altLang="en-US" b="1" u="sng" dirty="0"/>
              <a:t>or </a:t>
            </a:r>
            <a:r>
              <a:rPr lang="en-US" altLang="en-US" dirty="0"/>
              <a:t>the </a:t>
            </a:r>
            <a:r>
              <a:rPr lang="en-US" altLang="en-US" dirty="0">
                <a:solidFill>
                  <a:srgbClr val="FF0000"/>
                </a:solidFill>
              </a:rPr>
              <a:t>right-</a:t>
            </a:r>
            <a:r>
              <a:rPr lang="en-US" altLang="en-US" dirty="0"/>
              <a:t>most-column of the accumulated matrix table . Also, the</a:t>
            </a:r>
          </a:p>
          <a:p>
            <a:r>
              <a:rPr lang="en-US" altLang="en-US" dirty="0" err="1"/>
              <a:t>Op</a:t>
            </a:r>
            <a:r>
              <a:rPr lang="en-US" altLang="en-US" baseline="-25000" dirty="0" err="1"/>
              <a:t>dist_core</a:t>
            </a:r>
            <a:r>
              <a:rPr lang="en-US" altLang="en-US" baseline="-25000" dirty="0"/>
              <a:t> </a:t>
            </a:r>
            <a:r>
              <a:rPr lang="en-US" altLang="en-US" dirty="0"/>
              <a:t>(and optimal path</a:t>
            </a:r>
            <a:r>
              <a:rPr lang="en-US" altLang="en-US" dirty="0">
                <a:solidFill>
                  <a:srgbClr val="FF0000"/>
                </a:solidFill>
              </a:rPr>
              <a:t>) should not be </a:t>
            </a:r>
            <a:r>
              <a:rPr lang="en-US" altLang="en-US" dirty="0"/>
              <a:t>inside the restricted regions because if it is true, the input and reference sequence lengths are would be very different and is not a good (or possible) solution</a:t>
            </a:r>
          </a:p>
        </p:txBody>
      </p:sp>
      <p:sp>
        <p:nvSpPr>
          <p:cNvPr id="31751" name="TextBox 1"/>
          <p:cNvSpPr txBox="1">
            <a:spLocks noChangeArrowheads="1"/>
          </p:cNvSpPr>
          <p:nvPr/>
        </p:nvSpPr>
        <p:spPr bwMode="auto">
          <a:xfrm>
            <a:off x="2902166" y="5235652"/>
            <a:ext cx="216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The accumulated</a:t>
            </a:r>
          </a:p>
          <a:p>
            <a:pPr>
              <a:spcBef>
                <a:spcPct val="0"/>
              </a:spcBef>
              <a:buClrTx/>
              <a:buSzTx/>
              <a:buFontTx/>
              <a:buNone/>
            </a:pPr>
            <a:r>
              <a:rPr lang="en-US" altLang="en-US" sz="1800" dirty="0"/>
              <a:t>matrix</a:t>
            </a:r>
          </a:p>
        </p:txBody>
      </p:sp>
      <p:sp>
        <p:nvSpPr>
          <p:cNvPr id="3" name="Right Brace 2"/>
          <p:cNvSpPr/>
          <p:nvPr/>
        </p:nvSpPr>
        <p:spPr>
          <a:xfrm>
            <a:off x="5283923" y="2542612"/>
            <a:ext cx="600260" cy="1860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rot="16200000">
            <a:off x="4635746" y="1899661"/>
            <a:ext cx="461247" cy="3959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051030" y="3085093"/>
            <a:ext cx="1374010" cy="2031325"/>
          </a:xfrm>
          <a:prstGeom prst="rect">
            <a:avLst/>
          </a:prstGeom>
          <a:noFill/>
        </p:spPr>
        <p:txBody>
          <a:bodyPr wrap="square" rtlCol="0">
            <a:spAutoFit/>
          </a:bodyPr>
          <a:lstStyle/>
          <a:p>
            <a:r>
              <a:rPr lang="en-US" dirty="0">
                <a:solidFill>
                  <a:srgbClr val="FF0000"/>
                </a:solidFill>
              </a:rPr>
              <a:t>Right-</a:t>
            </a:r>
            <a:r>
              <a:rPr lang="en-US" dirty="0"/>
              <a:t>most-column which is not in the restricted region</a:t>
            </a:r>
          </a:p>
        </p:txBody>
      </p:sp>
      <p:sp>
        <p:nvSpPr>
          <p:cNvPr id="6" name="TextBox 5"/>
          <p:cNvSpPr txBox="1"/>
          <p:nvPr/>
        </p:nvSpPr>
        <p:spPr>
          <a:xfrm>
            <a:off x="1283987" y="1670173"/>
            <a:ext cx="3225967" cy="646331"/>
          </a:xfrm>
          <a:prstGeom prst="rect">
            <a:avLst/>
          </a:prstGeom>
          <a:noFill/>
        </p:spPr>
        <p:txBody>
          <a:bodyPr wrap="square" rtlCol="0">
            <a:spAutoFit/>
          </a:bodyPr>
          <a:lstStyle/>
          <a:p>
            <a:r>
              <a:rPr lang="en-US" dirty="0"/>
              <a:t>Top row which is not in the restricted region</a:t>
            </a:r>
          </a:p>
        </p:txBody>
      </p:sp>
      <p:pic>
        <p:nvPicPr>
          <p:cNvPr id="2" name="Picture 1"/>
          <p:cNvPicPr>
            <a:picLocks noChangeAspect="1"/>
          </p:cNvPicPr>
          <p:nvPr/>
        </p:nvPicPr>
        <p:blipFill>
          <a:blip r:embed="rId2"/>
          <a:stretch>
            <a:fillRect/>
          </a:stretch>
        </p:blipFill>
        <p:spPr>
          <a:xfrm>
            <a:off x="668553" y="2316504"/>
            <a:ext cx="4467225" cy="3838575"/>
          </a:xfrm>
          <a:prstGeom prst="rect">
            <a:avLst/>
          </a:prstGeom>
        </p:spPr>
      </p:pic>
      <p:sp>
        <p:nvSpPr>
          <p:cNvPr id="8" name="TextBox 7"/>
          <p:cNvSpPr txBox="1"/>
          <p:nvPr/>
        </p:nvSpPr>
        <p:spPr>
          <a:xfrm>
            <a:off x="5199645" y="5183307"/>
            <a:ext cx="1232549" cy="646331"/>
          </a:xfrm>
          <a:prstGeom prst="rect">
            <a:avLst/>
          </a:prstGeom>
          <a:noFill/>
          <a:ln>
            <a:solidFill>
              <a:schemeClr val="accent1">
                <a:shade val="95000"/>
                <a:satMod val="105000"/>
              </a:schemeClr>
            </a:solidFill>
          </a:ln>
        </p:spPr>
        <p:txBody>
          <a:bodyPr wrap="square" rtlCol="0">
            <a:spAutoFit/>
          </a:bodyPr>
          <a:lstStyle/>
          <a:p>
            <a:r>
              <a:rPr lang="en-US" dirty="0"/>
              <a:t>Optimal path</a:t>
            </a:r>
          </a:p>
        </p:txBody>
      </p:sp>
      <p:cxnSp>
        <p:nvCxnSpPr>
          <p:cNvPr id="15" name="Straight Arrow Connector 14"/>
          <p:cNvCxnSpPr>
            <a:stCxn id="3" idx="1"/>
          </p:cNvCxnSpPr>
          <p:nvPr/>
        </p:nvCxnSpPr>
        <p:spPr>
          <a:xfrm>
            <a:off x="5884183" y="2635651"/>
            <a:ext cx="0" cy="39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96539" y="6100261"/>
            <a:ext cx="1379754" cy="369332"/>
          </a:xfrm>
          <a:prstGeom prst="rect">
            <a:avLst/>
          </a:prstGeom>
          <a:noFill/>
        </p:spPr>
        <p:txBody>
          <a:bodyPr wrap="square" rtlCol="0">
            <a:spAutoFit/>
          </a:bodyPr>
          <a:lstStyle/>
          <a:p>
            <a:r>
              <a:rPr lang="en-US" dirty="0"/>
              <a:t>Input</a:t>
            </a:r>
          </a:p>
        </p:txBody>
      </p:sp>
      <p:sp>
        <p:nvSpPr>
          <p:cNvPr id="24" name="TextBox 23"/>
          <p:cNvSpPr txBox="1"/>
          <p:nvPr/>
        </p:nvSpPr>
        <p:spPr>
          <a:xfrm rot="16200000">
            <a:off x="-162514" y="3892691"/>
            <a:ext cx="1557619" cy="369332"/>
          </a:xfrm>
          <a:prstGeom prst="rect">
            <a:avLst/>
          </a:prstGeom>
          <a:noFill/>
        </p:spPr>
        <p:txBody>
          <a:bodyPr wrap="square" rtlCol="0">
            <a:spAutoFit/>
          </a:bodyPr>
          <a:lstStyle/>
          <a:p>
            <a:r>
              <a:rPr lang="en-US" dirty="0"/>
              <a:t>Reference</a:t>
            </a:r>
          </a:p>
        </p:txBody>
      </p:sp>
      <p:cxnSp>
        <p:nvCxnSpPr>
          <p:cNvPr id="19" name="Straight Arrow Connector 18"/>
          <p:cNvCxnSpPr/>
          <p:nvPr/>
        </p:nvCxnSpPr>
        <p:spPr>
          <a:xfrm>
            <a:off x="4866369" y="6019800"/>
            <a:ext cx="414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98944" y="2248200"/>
            <a:ext cx="1" cy="609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1"/>
          </p:cNvCxnSpPr>
          <p:nvPr/>
        </p:nvCxnSpPr>
        <p:spPr>
          <a:xfrm flipH="1">
            <a:off x="4333239" y="1867009"/>
            <a:ext cx="533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15920" y="2097632"/>
            <a:ext cx="45719" cy="369332"/>
          </a:xfrm>
          <a:prstGeom prst="rect">
            <a:avLst/>
          </a:prstGeom>
          <a:noFill/>
        </p:spPr>
        <p:txBody>
          <a:bodyPr wrap="square" rtlCol="0">
            <a:spAutoFit/>
          </a:bodyPr>
          <a:lstStyle/>
          <a:p>
            <a:endParaRPr lang="en-US" dirty="0"/>
          </a:p>
        </p:txBody>
      </p:sp>
      <p:sp>
        <p:nvSpPr>
          <p:cNvPr id="28" name="Rectangle 27"/>
          <p:cNvSpPr/>
          <p:nvPr/>
        </p:nvSpPr>
        <p:spPr>
          <a:xfrm>
            <a:off x="5281348" y="1143000"/>
            <a:ext cx="1381131" cy="1200329"/>
          </a:xfrm>
          <a:prstGeom prst="rect">
            <a:avLst/>
          </a:prstGeom>
          <a:ln>
            <a:solidFill>
              <a:schemeClr val="accent1">
                <a:shade val="95000"/>
                <a:satMod val="105000"/>
              </a:schemeClr>
            </a:solidFill>
          </a:ln>
        </p:spPr>
        <p:txBody>
          <a:bodyPr wrap="square">
            <a:spAutoFit/>
          </a:bodyPr>
          <a:lstStyle/>
          <a:p>
            <a:r>
              <a:rPr lang="en-US" altLang="en-US" dirty="0"/>
              <a:t>E.g. we pick this as the </a:t>
            </a:r>
            <a:r>
              <a:rPr lang="en-US" altLang="en-US" dirty="0" err="1"/>
              <a:t>Op</a:t>
            </a:r>
            <a:r>
              <a:rPr lang="en-US" altLang="en-US" baseline="-25000" dirty="0" err="1"/>
              <a:t>dist_core</a:t>
            </a:r>
            <a:endParaRPr lang="en-US" dirty="0"/>
          </a:p>
        </p:txBody>
      </p:sp>
      <p:cxnSp>
        <p:nvCxnSpPr>
          <p:cNvPr id="30" name="Straight Arrow Connector 29"/>
          <p:cNvCxnSpPr/>
          <p:nvPr/>
        </p:nvCxnSpPr>
        <p:spPr>
          <a:xfrm flipH="1">
            <a:off x="5110214" y="2316504"/>
            <a:ext cx="155955" cy="318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4110757" y="3152252"/>
            <a:ext cx="1072682" cy="2232123"/>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051030" y="2635651"/>
            <a:ext cx="45719" cy="93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251AC98B-0BB0-440C-B8C1-7D559A878171}"/>
              </a:ext>
            </a:extLst>
          </p:cNvPr>
          <p:cNvSpPr>
            <a:spLocks noGrp="1"/>
          </p:cNvSpPr>
          <p:nvPr>
            <p:ph type="ftr" sz="quarter" idx="11"/>
          </p:nvPr>
        </p:nvSpPr>
        <p:spPr/>
        <p:txBody>
          <a:bodyPr/>
          <a:lstStyle/>
          <a:p>
            <a:pPr>
              <a:defRPr/>
            </a:pPr>
            <a:r>
              <a:rPr lang="en-US" altLang="zh-CN"/>
              <a:t>Audio signal processing, v250428a</a:t>
            </a:r>
          </a:p>
        </p:txBody>
      </p:sp>
      <p:sp>
        <p:nvSpPr>
          <p:cNvPr id="9" name="Slide Number Placeholder 8">
            <a:extLst>
              <a:ext uri="{FF2B5EF4-FFF2-40B4-BE49-F238E27FC236}">
                <a16:creationId xmlns:a16="http://schemas.microsoft.com/office/drawing/2014/main" id="{A5AEC6A0-D834-4FE8-8A5F-CB57410E2113}"/>
              </a:ext>
            </a:extLst>
          </p:cNvPr>
          <p:cNvSpPr>
            <a:spLocks noGrp="1"/>
          </p:cNvSpPr>
          <p:nvPr>
            <p:ph type="sldNum" sz="quarter" idx="12"/>
          </p:nvPr>
        </p:nvSpPr>
        <p:spPr/>
        <p:txBody>
          <a:bodyPr/>
          <a:lstStyle/>
          <a:p>
            <a:fld id="{C00EF027-BAE4-4B2B-B4D5-2754FF5E55FD}" type="slidenum">
              <a:rPr lang="en-US" altLang="en-US" smtClean="0"/>
              <a:pPr/>
              <a:t>181</a:t>
            </a:fld>
            <a:endParaRPr lang="en-US" alt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45C6-F2E1-E9A7-C1C5-0417EAB11D4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1580CF4F-AD37-4554-CE8A-A2EEBCEF1A10}"/>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A speech signal is 0.8 seconds in duration. A frame blocking method is applied to obtain the frames, the frame size is 20ms and non-overlapping region is 5ms. Estimate how many frames (+/-1 accuracy allowed) will you obtain for this signal.</a:t>
            </a:r>
          </a:p>
          <a:p>
            <a:r>
              <a:rPr lang="en-US" dirty="0">
                <a:latin typeface="Calibri" panose="020F0502020204030204" pitchFamily="34" charset="0"/>
                <a:ea typeface="Calibri" panose="020F0502020204030204" pitchFamily="34" charset="0"/>
                <a:cs typeface="Times New Roman" panose="02020603050405020304" pitchFamily="18" charset="0"/>
              </a:rPr>
              <a:t>Answer: </a:t>
            </a:r>
          </a:p>
          <a:p>
            <a:r>
              <a:rPr lang="en-US" dirty="0">
                <a:effectLst/>
                <a:latin typeface="Calibri" panose="020F0502020204030204" pitchFamily="34" charset="0"/>
                <a:ea typeface="Calibri" panose="020F0502020204030204" pitchFamily="34" charset="0"/>
                <a:cs typeface="Times New Roman" panose="02020603050405020304" pitchFamily="18" charset="0"/>
              </a:rPr>
              <a:t>(Duration - </a:t>
            </a:r>
            <a:r>
              <a:rPr lang="en-US" dirty="0" err="1">
                <a:effectLst/>
                <a:latin typeface="Calibri" panose="020F0502020204030204" pitchFamily="34" charset="0"/>
                <a:ea typeface="Calibri" panose="020F0502020204030204" pitchFamily="34" charset="0"/>
                <a:cs typeface="Times New Roman" panose="02020603050405020304" pitchFamily="18" charset="0"/>
              </a:rPr>
              <a:t>frame_size</a:t>
            </a:r>
            <a:r>
              <a:rPr lang="en-US" dirty="0">
                <a:effectLst/>
                <a:latin typeface="Calibri" panose="020F0502020204030204" pitchFamily="34" charset="0"/>
                <a:ea typeface="Calibri" panose="020F0502020204030204" pitchFamily="34" charset="0"/>
                <a:cs typeface="Times New Roman" panose="02020603050405020304" pitchFamily="18" charset="0"/>
              </a:rPr>
              <a:t>)/non-</a:t>
            </a:r>
            <a:r>
              <a:rPr lang="en-US" dirty="0" err="1">
                <a:effectLst/>
                <a:latin typeface="Calibri" panose="020F0502020204030204" pitchFamily="34" charset="0"/>
                <a:ea typeface="Calibri" panose="020F0502020204030204" pitchFamily="34" charset="0"/>
                <a:cs typeface="Times New Roman" panose="02020603050405020304" pitchFamily="18" charset="0"/>
              </a:rPr>
              <a:t>overlapping_region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(800-20)/5=156 frames</a:t>
            </a:r>
          </a:p>
          <a:p>
            <a:endParaRPr lang="en-US" dirty="0"/>
          </a:p>
        </p:txBody>
      </p:sp>
      <p:sp>
        <p:nvSpPr>
          <p:cNvPr id="4" name="Footer Placeholder 3">
            <a:extLst>
              <a:ext uri="{FF2B5EF4-FFF2-40B4-BE49-F238E27FC236}">
                <a16:creationId xmlns:a16="http://schemas.microsoft.com/office/drawing/2014/main" id="{97CF35AC-FF6D-9F40-6700-369DD976CFF8}"/>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EE61C4B7-5260-40D9-5C2F-D83B31C8568D}"/>
              </a:ext>
            </a:extLst>
          </p:cNvPr>
          <p:cNvSpPr>
            <a:spLocks noGrp="1"/>
          </p:cNvSpPr>
          <p:nvPr>
            <p:ph type="sldNum" sz="quarter" idx="12"/>
          </p:nvPr>
        </p:nvSpPr>
        <p:spPr/>
        <p:txBody>
          <a:bodyPr/>
          <a:lstStyle/>
          <a:p>
            <a:fld id="{C00EF027-BAE4-4B2B-B4D5-2754FF5E55FD}" type="slidenum">
              <a:rPr lang="en-US" altLang="en-US" smtClean="0"/>
              <a:pPr/>
              <a:t>182</a:t>
            </a:fld>
            <a:endParaRPr lang="en-US" altLang="en-US"/>
          </a:p>
        </p:txBody>
      </p:sp>
    </p:spTree>
    <p:extLst>
      <p:ext uri="{BB962C8B-B14F-4D97-AF65-F5344CB8AC3E}">
        <p14:creationId xmlns:p14="http://schemas.microsoft.com/office/powerpoint/2010/main" val="35426017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026"/>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Example of an isolated 10-word recognition system</a:t>
            </a:r>
          </a:p>
        </p:txBody>
      </p:sp>
      <p:sp>
        <p:nvSpPr>
          <p:cNvPr id="32773" name="Rectangle 1027"/>
          <p:cNvSpPr>
            <a:spLocks noGrp="1" noChangeArrowheads="1"/>
          </p:cNvSpPr>
          <p:nvPr>
            <p:ph idx="1"/>
          </p:nvPr>
        </p:nvSpPr>
        <p:spPr>
          <a:noFill/>
        </p:spPr>
        <p:txBody>
          <a:bodyPr lIns="92075" tIns="46038" rIns="92075" bIns="46038">
            <a:normAutofit fontScale="92500" lnSpcReduction="10000"/>
          </a:bodyPr>
          <a:lstStyle/>
          <a:p>
            <a:pPr eaLnBrk="1" hangingPunct="1"/>
            <a:r>
              <a:rPr lang="en-US" altLang="zh-TW" dirty="0">
                <a:ea typeface="新細明體" pitchFamily="18" charset="-120"/>
              </a:rPr>
              <a:t>A word (with duration 1 second) is recorded 5 times to train the system, so there are 5x10 templates.</a:t>
            </a:r>
          </a:p>
          <a:p>
            <a:pPr eaLnBrk="1" hangingPunct="1"/>
            <a:r>
              <a:rPr lang="en-US" altLang="zh-TW" dirty="0">
                <a:ea typeface="新細明體" pitchFamily="18" charset="-120"/>
              </a:rPr>
              <a:t>Sampling freq.. = 16KHz, 16-bit, so each sample has 16,000 integers.</a:t>
            </a:r>
          </a:p>
          <a:p>
            <a:pPr eaLnBrk="1" hangingPunct="1"/>
            <a:r>
              <a:rPr lang="en-US" altLang="zh-TW" dirty="0">
                <a:ea typeface="新細明體" pitchFamily="18" charset="-120"/>
              </a:rPr>
              <a:t>Each frame is 20ms, overlapping 50%, so there are about =(duration-</a:t>
            </a:r>
            <a:r>
              <a:rPr lang="en-US" altLang="zh-TW" dirty="0" err="1">
                <a:ea typeface="新細明體" pitchFamily="18" charset="-120"/>
              </a:rPr>
              <a:t>frame_size</a:t>
            </a:r>
            <a:r>
              <a:rPr lang="en-US" altLang="zh-TW" dirty="0">
                <a:ea typeface="新細明體" pitchFamily="18" charset="-120"/>
              </a:rPr>
              <a:t>)/overlapping=(1000-20)/10= 98 frames.</a:t>
            </a:r>
          </a:p>
          <a:p>
            <a:pPr eaLnBrk="1" hangingPunct="1"/>
            <a:r>
              <a:rPr lang="en-US" altLang="zh-TW" dirty="0">
                <a:ea typeface="新細明體" pitchFamily="18" charset="-120"/>
              </a:rPr>
              <a:t>For 12-ordered  LPC, each frame generates 12 LPC floating point numbers,, hence 12 cepstral coefficients C</a:t>
            </a:r>
            <a:r>
              <a:rPr lang="en-US" altLang="zh-TW" baseline="-25000" dirty="0">
                <a:ea typeface="新細明體" pitchFamily="18" charset="-120"/>
              </a:rPr>
              <a:t>1</a:t>
            </a:r>
            <a:r>
              <a:rPr lang="en-US" altLang="zh-TW" dirty="0">
                <a:ea typeface="新細明體" pitchFamily="18" charset="-120"/>
              </a:rPr>
              <a:t>,C</a:t>
            </a:r>
            <a:r>
              <a:rPr lang="en-US" altLang="zh-TW" baseline="-25000" dirty="0">
                <a:ea typeface="新細明體" pitchFamily="18" charset="-120"/>
              </a:rPr>
              <a:t>2</a:t>
            </a:r>
            <a:r>
              <a:rPr lang="en-US" altLang="zh-TW" dirty="0">
                <a:ea typeface="新細明體" pitchFamily="18" charset="-120"/>
              </a:rPr>
              <a:t>,..,C</a:t>
            </a:r>
            <a:r>
              <a:rPr lang="en-US" altLang="zh-TW" baseline="-25000" dirty="0">
                <a:ea typeface="新細明體" pitchFamily="18" charset="-120"/>
              </a:rPr>
              <a:t>12</a:t>
            </a:r>
            <a:r>
              <a:rPr lang="en-US" altLang="zh-TW" dirty="0">
                <a:ea typeface="新細明體" pitchFamily="18" charset="-120"/>
              </a:rPr>
              <a:t>.</a:t>
            </a:r>
          </a:p>
        </p:txBody>
      </p:sp>
      <p:sp>
        <p:nvSpPr>
          <p:cNvPr id="2" name="Footer Placeholder 1">
            <a:extLst>
              <a:ext uri="{FF2B5EF4-FFF2-40B4-BE49-F238E27FC236}">
                <a16:creationId xmlns:a16="http://schemas.microsoft.com/office/drawing/2014/main" id="{4E017AC5-A59A-4497-B3AD-08731426129B}"/>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34099526-72E4-4A32-A590-6D1A3BD6DF69}"/>
              </a:ext>
            </a:extLst>
          </p:cNvPr>
          <p:cNvSpPr>
            <a:spLocks noGrp="1"/>
          </p:cNvSpPr>
          <p:nvPr>
            <p:ph type="sldNum" sz="quarter" idx="12"/>
          </p:nvPr>
        </p:nvSpPr>
        <p:spPr/>
        <p:txBody>
          <a:bodyPr/>
          <a:lstStyle/>
          <a:p>
            <a:fld id="{C00EF027-BAE4-4B2B-B4D5-2754FF5E55FD}" type="slidenum">
              <a:rPr lang="en-US" altLang="en-US" smtClean="0"/>
              <a:pPr/>
              <a:t>183</a:t>
            </a:fld>
            <a:endParaRPr lang="en-US" alt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noFill/>
        </p:spPr>
        <p:txBody>
          <a:bodyPr lIns="92075" tIns="46038" rIns="92075" bIns="46038" anchor="ctr"/>
          <a:lstStyle/>
          <a:p>
            <a:pPr eaLnBrk="1" hangingPunct="1"/>
            <a:r>
              <a:rPr lang="zh-TW" altLang="en-US">
                <a:ea typeface="新細明體" pitchFamily="18" charset="-120"/>
              </a:rPr>
              <a:t> </a:t>
            </a:r>
          </a:p>
        </p:txBody>
      </p:sp>
      <p:sp>
        <p:nvSpPr>
          <p:cNvPr id="33797" name="Rectangle 3"/>
          <p:cNvSpPr>
            <a:spLocks noGrp="1" noChangeArrowheads="1"/>
          </p:cNvSpPr>
          <p:nvPr>
            <p:ph idx="1"/>
          </p:nvPr>
        </p:nvSpPr>
        <p:spPr>
          <a:xfrm>
            <a:off x="495141" y="274638"/>
            <a:ext cx="9028271" cy="6446837"/>
          </a:xfrm>
          <a:noFill/>
        </p:spPr>
        <p:txBody>
          <a:bodyPr lIns="92075" tIns="46038" rIns="92075" bIns="46038">
            <a:normAutofit lnSpcReduction="10000"/>
          </a:bodyPr>
          <a:lstStyle/>
          <a:p>
            <a:pPr eaLnBrk="1" hangingPunct="1"/>
            <a:r>
              <a:rPr lang="en-US" altLang="zh-TW" sz="1600" dirty="0">
                <a:ea typeface="新細明體" pitchFamily="18" charset="-120"/>
              </a:rPr>
              <a:t>So, there are 5x10samples=5x10x98 </a:t>
            </a:r>
            <a:r>
              <a:rPr lang="en-US" altLang="zh-TW" sz="1600">
                <a:ea typeface="新細明體" pitchFamily="18" charset="-120"/>
              </a:rPr>
              <a:t>frame</a:t>
            </a:r>
            <a:r>
              <a:rPr lang="en-US" altLang="zh-CN" sz="1600">
                <a:ea typeface="新細明體" pitchFamily="18" charset="-120"/>
              </a:rPr>
              <a:t>s </a:t>
            </a:r>
          </a:p>
          <a:p>
            <a:pPr eaLnBrk="1" hangingPunct="1"/>
            <a:r>
              <a:rPr lang="en-US" altLang="zh-TW" sz="1600">
                <a:ea typeface="新細明體" pitchFamily="18" charset="-120"/>
              </a:rPr>
              <a:t>Each </a:t>
            </a:r>
            <a:r>
              <a:rPr lang="en-US" altLang="zh-TW" sz="1600" dirty="0">
                <a:ea typeface="新細明體" pitchFamily="18" charset="-120"/>
              </a:rPr>
              <a:t>frame is described by a vector of 12-th dimensions (12 cepstral coefficients = 12 floating point numbers) </a:t>
            </a:r>
          </a:p>
          <a:p>
            <a:pPr eaLnBrk="1" hangingPunct="1"/>
            <a:r>
              <a:rPr lang="en-US" altLang="zh-TW" sz="1600" dirty="0">
                <a:ea typeface="新細明體" pitchFamily="18" charset="-120"/>
              </a:rPr>
              <a:t>Put all frames to train a code-book of size 64. So, each frame can be represented by an index ranged from 1 to 64 </a:t>
            </a:r>
            <a:r>
              <a:rPr lang="en-US" altLang="zh-TW" sz="1600" dirty="0">
                <a:solidFill>
                  <a:srgbClr val="FF0000"/>
                </a:solidFill>
                <a:ea typeface="新細明體" pitchFamily="18" charset="-120"/>
              </a:rPr>
              <a:t>(See ** below)</a:t>
            </a:r>
          </a:p>
          <a:p>
            <a:r>
              <a:rPr lang="en-US" altLang="zh-TW" sz="1600" dirty="0">
                <a:ea typeface="新細明體" pitchFamily="18" charset="-120"/>
              </a:rPr>
              <a:t>Use dynamic programming (DP) to compare an input with each of the templates based on the index </a:t>
            </a:r>
            <a:r>
              <a:rPr lang="en-US" altLang="zh-TW" sz="1600" dirty="0">
                <a:solidFill>
                  <a:srgbClr val="FF0000"/>
                </a:solidFill>
                <a:ea typeface="新細明體" pitchFamily="18" charset="-120"/>
              </a:rPr>
              <a:t>(See ** below)</a:t>
            </a:r>
            <a:r>
              <a:rPr lang="en-US" altLang="zh-TW" sz="1600" dirty="0">
                <a:ea typeface="新細明體" pitchFamily="18" charset="-120"/>
              </a:rPr>
              <a:t> to obtain the optimal result of minimum distortion.</a:t>
            </a:r>
          </a:p>
          <a:p>
            <a:pPr eaLnBrk="1" hangingPunct="1"/>
            <a:r>
              <a:rPr lang="en-US" altLang="zh-TW" sz="1600" dirty="0">
                <a:solidFill>
                  <a:srgbClr val="FF0000"/>
                </a:solidFill>
                <a:ea typeface="新細明體" pitchFamily="18" charset="-120"/>
              </a:rPr>
              <a:t>**Q&amp;A</a:t>
            </a:r>
          </a:p>
          <a:p>
            <a:pPr eaLnBrk="1" hangingPunct="1"/>
            <a:r>
              <a:rPr lang="en-US" altLang="zh-TW" sz="1600" dirty="0">
                <a:ea typeface="新細明體" pitchFamily="18" charset="-120"/>
              </a:rPr>
              <a:t>Question: How to </a:t>
            </a:r>
            <a:r>
              <a:rPr lang="en-US" sz="1600" dirty="0"/>
              <a:t>convert a frame to an index? </a:t>
            </a:r>
            <a:endParaRPr lang="en-US" altLang="zh-TW" sz="1600" dirty="0">
              <a:ea typeface="新細明體" pitchFamily="18" charset="-120"/>
            </a:endParaRPr>
          </a:p>
          <a:p>
            <a:r>
              <a:rPr lang="en-US" sz="1600" dirty="0"/>
              <a:t>Answer: Assume each word is 1 second, you choose 20 </a:t>
            </a:r>
            <a:r>
              <a:rPr lang="en-US" sz="1600" dirty="0" err="1"/>
              <a:t>ms</a:t>
            </a:r>
            <a:r>
              <a:rPr lang="en-US" sz="1600" dirty="0"/>
              <a:t> as the frame size, and if the non-overlapping time (hop time ) between 2 frames is 50% of 20ms (=10ms), you have </a:t>
            </a:r>
            <a:r>
              <a:rPr lang="en-US" altLang="zh-TW" sz="1600" dirty="0">
                <a:ea typeface="新細明體" pitchFamily="18" charset="-120"/>
              </a:rPr>
              <a:t>=(duration-</a:t>
            </a:r>
            <a:r>
              <a:rPr lang="en-US" altLang="zh-TW" sz="1600" dirty="0" err="1">
                <a:ea typeface="新細明體" pitchFamily="18" charset="-120"/>
              </a:rPr>
              <a:t>frame_size</a:t>
            </a:r>
            <a:r>
              <a:rPr lang="en-US" altLang="zh-TW" sz="1600" dirty="0">
                <a:ea typeface="新細明體" pitchFamily="18" charset="-120"/>
              </a:rPr>
              <a:t>)/overlapping =(1000-20)/10</a:t>
            </a:r>
            <a:r>
              <a:rPr lang="en-US" altLang="zh-TW" sz="1600" dirty="0">
                <a:solidFill>
                  <a:srgbClr val="FF0000"/>
                </a:solidFill>
                <a:ea typeface="新細明體" pitchFamily="18" charset="-120"/>
              </a:rPr>
              <a:t>=98</a:t>
            </a:r>
            <a:r>
              <a:rPr lang="en-US" sz="1600" dirty="0"/>
              <a:t> frames.</a:t>
            </a:r>
          </a:p>
          <a:p>
            <a:r>
              <a:rPr lang="en-US" sz="1600" dirty="0"/>
              <a:t>For a  frame </a:t>
            </a:r>
            <a:r>
              <a:rPr lang="en-US" sz="1600" dirty="0" err="1"/>
              <a:t>i</a:t>
            </a:r>
            <a:r>
              <a:rPr lang="en-US" sz="1600" dirty="0"/>
              <a:t>, you can obtain cepstral coefficients (such as MFCC) for that frame, i.e. 13 MFCC parameters: [C0,C1,C2, ... C12]_</a:t>
            </a:r>
            <a:r>
              <a:rPr lang="en-US" sz="1600" dirty="0" err="1"/>
              <a:t>frame_i</a:t>
            </a:r>
            <a:endParaRPr lang="en-US" sz="1600" dirty="0"/>
          </a:p>
          <a:p>
            <a:r>
              <a:rPr lang="en-US" sz="1600" dirty="0"/>
              <a:t>Because you have 5 recordings for each word (your target 10 words are 'one' to 'ten') , and each word has </a:t>
            </a:r>
            <a:r>
              <a:rPr lang="en-US" sz="1600" dirty="0">
                <a:solidFill>
                  <a:srgbClr val="FF0000"/>
                </a:solidFill>
              </a:rPr>
              <a:t>98</a:t>
            </a:r>
            <a:r>
              <a:rPr lang="en-US" sz="1600" dirty="0"/>
              <a:t> frames , so altogether there are 5*10 *</a:t>
            </a:r>
            <a:r>
              <a:rPr lang="en-US" sz="1600" dirty="0">
                <a:solidFill>
                  <a:srgbClr val="FF0000"/>
                </a:solidFill>
              </a:rPr>
              <a:t>98</a:t>
            </a:r>
            <a:r>
              <a:rPr lang="en-US" sz="1600" dirty="0"/>
              <a:t>= </a:t>
            </a:r>
            <a:r>
              <a:rPr lang="en-US" sz="1600" dirty="0">
                <a:solidFill>
                  <a:srgbClr val="FF0000"/>
                </a:solidFill>
              </a:rPr>
              <a:t>4900</a:t>
            </a:r>
            <a:r>
              <a:rPr lang="en-US" sz="1600" dirty="0"/>
              <a:t> frames. </a:t>
            </a:r>
            <a:br>
              <a:rPr lang="en-US" sz="1600" dirty="0"/>
            </a:br>
            <a:r>
              <a:rPr lang="en-US" sz="1600" dirty="0"/>
              <a:t>Imagine you have an MFCC-space of 13 dimensions, and each frame( [C0,C1,C2, ... C12]_</a:t>
            </a:r>
            <a:r>
              <a:rPr lang="en-US" sz="1600" dirty="0" err="1"/>
              <a:t>frame_i</a:t>
            </a:r>
            <a:r>
              <a:rPr lang="en-US" sz="1600" dirty="0"/>
              <a:t>) is a point in that space.</a:t>
            </a:r>
          </a:p>
          <a:p>
            <a:r>
              <a:rPr lang="en-US" sz="1600" dirty="0"/>
              <a:t>So, you have</a:t>
            </a:r>
            <a:r>
              <a:rPr lang="en-US" sz="1600" dirty="0">
                <a:solidFill>
                  <a:srgbClr val="FF0000"/>
                </a:solidFill>
              </a:rPr>
              <a:t> 4900</a:t>
            </a:r>
            <a:r>
              <a:rPr lang="en-US" sz="1600" dirty="0"/>
              <a:t> points (each point represent a frame) in that space, run a K-means algo. and assume there are  64 clusters, you will get 64 centroids. Then, you index the centroids from  1 to 64.</a:t>
            </a:r>
            <a:br>
              <a:rPr lang="en-US" sz="1600" dirty="0"/>
            </a:br>
            <a:r>
              <a:rPr lang="en-US" sz="1600" dirty="0"/>
              <a:t>However, it is not very accurate to use the index directly in the Dynamic Programming DP algorithm in the next slide, because the distortion(distance or difference) between two indexes is not the squared difference as in the note: (</a:t>
            </a:r>
            <a:r>
              <a:rPr lang="en-US" sz="1600" dirty="0" err="1"/>
              <a:t>index_i</a:t>
            </a:r>
            <a:r>
              <a:rPr lang="en-US" sz="1600" dirty="0"/>
              <a:t> - </a:t>
            </a:r>
            <a:r>
              <a:rPr lang="en-US" sz="1600" dirty="0" err="1"/>
              <a:t>index_j</a:t>
            </a:r>
            <a:r>
              <a:rPr lang="en-US" sz="1600" dirty="0"/>
              <a:t>)^2. To be more precise, it is the  distortion (Euclidean distance ) between the 2 points of </a:t>
            </a:r>
            <a:r>
              <a:rPr lang="en-US" sz="1600" dirty="0" err="1"/>
              <a:t>index_i</a:t>
            </a:r>
            <a:r>
              <a:rPr lang="en-US" sz="1600" dirty="0"/>
              <a:t>, </a:t>
            </a:r>
            <a:r>
              <a:rPr lang="en-US" sz="1600" dirty="0" err="1"/>
              <a:t>index_j</a:t>
            </a:r>
            <a:r>
              <a:rPr lang="en-US" sz="1600" dirty="0"/>
              <a:t> in the 13-dimensional MFCC space. The example  used in the next slide is just to illustrate the idea of Dynamic program, so a very crude description of the distortion function  (</a:t>
            </a:r>
            <a:r>
              <a:rPr lang="en-US" sz="1600" dirty="0" err="1"/>
              <a:t>index_i</a:t>
            </a:r>
            <a:r>
              <a:rPr lang="en-US" sz="1600" dirty="0"/>
              <a:t> - </a:t>
            </a:r>
            <a:r>
              <a:rPr lang="en-US" sz="1600" dirty="0" err="1"/>
              <a:t>index_j</a:t>
            </a:r>
            <a:r>
              <a:rPr lang="en-US" sz="1600" dirty="0"/>
              <a:t>)^2  is given in that slide. </a:t>
            </a:r>
            <a:endParaRPr lang="en-US" altLang="zh-TW" sz="1600" dirty="0"/>
          </a:p>
        </p:txBody>
      </p:sp>
      <p:sp>
        <p:nvSpPr>
          <p:cNvPr id="2" name="Footer Placeholder 1">
            <a:extLst>
              <a:ext uri="{FF2B5EF4-FFF2-40B4-BE49-F238E27FC236}">
                <a16:creationId xmlns:a16="http://schemas.microsoft.com/office/drawing/2014/main" id="{DD84C5CE-2C0D-457F-B48C-82EBF7E30381}"/>
              </a:ext>
            </a:extLst>
          </p:cNvPr>
          <p:cNvSpPr>
            <a:spLocks noGrp="1"/>
          </p:cNvSpPr>
          <p:nvPr>
            <p:ph type="ftr" sz="quarter" idx="11"/>
          </p:nvPr>
        </p:nvSpPr>
        <p:spPr>
          <a:xfrm>
            <a:off x="2543056" y="6492875"/>
            <a:ext cx="4692147" cy="365125"/>
          </a:xfrm>
        </p:spPr>
        <p:txBody>
          <a:bodyPr/>
          <a:lstStyle/>
          <a:p>
            <a:pPr>
              <a:defRPr/>
            </a:pPr>
            <a:r>
              <a:rPr lang="en-US" altLang="zh-CN" sz="1600">
                <a:solidFill>
                  <a:schemeClr val="tx1"/>
                </a:solidFill>
                <a:latin typeface="+mn-lt"/>
                <a:ea typeface="+mn-ea"/>
              </a:rPr>
              <a:t>Audio signal processing, v250428a</a:t>
            </a:r>
            <a:endParaRPr lang="en-US" altLang="zh-CN" dirty="0"/>
          </a:p>
        </p:txBody>
      </p:sp>
      <p:sp>
        <p:nvSpPr>
          <p:cNvPr id="3" name="Slide Number Placeholder 2">
            <a:extLst>
              <a:ext uri="{FF2B5EF4-FFF2-40B4-BE49-F238E27FC236}">
                <a16:creationId xmlns:a16="http://schemas.microsoft.com/office/drawing/2014/main" id="{B5970AC9-518F-4E37-932A-25780CA724FD}"/>
              </a:ext>
            </a:extLst>
          </p:cNvPr>
          <p:cNvSpPr>
            <a:spLocks noGrp="1"/>
          </p:cNvSpPr>
          <p:nvPr>
            <p:ph type="sldNum" sz="quarter" idx="12"/>
          </p:nvPr>
        </p:nvSpPr>
        <p:spPr/>
        <p:txBody>
          <a:bodyPr/>
          <a:lstStyle/>
          <a:p>
            <a:fld id="{C00EF027-BAE4-4B2B-B4D5-2754FF5E55FD}" type="slidenum">
              <a:rPr lang="en-US" altLang="en-US" smtClean="0"/>
              <a:pPr/>
              <a:t>184</a:t>
            </a:fld>
            <a:endParaRPr lang="en-US" alt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noFill/>
        </p:spPr>
        <p:txBody>
          <a:bodyPr lIns="92075" tIns="46038" rIns="92075" bIns="46038" anchor="ctr"/>
          <a:lstStyle/>
          <a:p>
            <a:pPr eaLnBrk="1" hangingPunct="1"/>
            <a:r>
              <a:rPr lang="en-US" altLang="zh-CN" dirty="0">
                <a:ea typeface="新細明體" pitchFamily="18" charset="-120"/>
              </a:rPr>
              <a:t>Exercise 5.1: </a:t>
            </a:r>
            <a:r>
              <a:rPr lang="en-US" altLang="zh-TW" dirty="0">
                <a:ea typeface="新細明體" pitchFamily="18" charset="-120"/>
              </a:rPr>
              <a:t> for DP</a:t>
            </a:r>
          </a:p>
        </p:txBody>
      </p:sp>
      <p:sp>
        <p:nvSpPr>
          <p:cNvPr id="34821" name="Rectangle 3"/>
          <p:cNvSpPr>
            <a:spLocks noGrp="1" noChangeArrowheads="1"/>
          </p:cNvSpPr>
          <p:nvPr>
            <p:ph type="body" sz="half" idx="1"/>
          </p:nvPr>
        </p:nvSpPr>
        <p:spPr>
          <a:xfrm>
            <a:off x="495300" y="1600200"/>
            <a:ext cx="8723313" cy="4530725"/>
          </a:xfrm>
          <a:noFill/>
        </p:spPr>
        <p:txBody>
          <a:bodyPr lIns="92075" tIns="46038" rIns="92075" bIns="46038"/>
          <a:lstStyle/>
          <a:p>
            <a:pPr eaLnBrk="1" hangingPunct="1"/>
            <a:r>
              <a:rPr lang="en-US" altLang="zh-TW" sz="2400" dirty="0">
                <a:ea typeface="新細明體" pitchFamily="18" charset="-120"/>
              </a:rPr>
              <a:t>The VQ-LPC codes of the speech sounds of ‘</a:t>
            </a:r>
            <a:r>
              <a:rPr lang="en-US" altLang="zh-TW" sz="2400" dirty="0" err="1">
                <a:ea typeface="新細明體" pitchFamily="18" charset="-120"/>
              </a:rPr>
              <a:t>YES’and</a:t>
            </a:r>
            <a:r>
              <a:rPr lang="en-US" altLang="zh-TW" sz="2400" dirty="0">
                <a:ea typeface="新細明體" pitchFamily="18" charset="-120"/>
              </a:rPr>
              <a:t> ‘NO’ and an unknown ‘input’ are shown. </a:t>
            </a:r>
            <a:endParaRPr lang="en-US" altLang="zh-TW" sz="1600" dirty="0">
              <a:ea typeface="新細明體" pitchFamily="18" charset="-120"/>
            </a:endParaRPr>
          </a:p>
          <a:p>
            <a:r>
              <a:rPr lang="en-US" altLang="zh-TW" sz="2000" dirty="0">
                <a:ea typeface="新細明體" pitchFamily="18" charset="-120"/>
              </a:rPr>
              <a:t>Find </a:t>
            </a:r>
            <a:r>
              <a:rPr lang="en-US" altLang="zh-TW" sz="2000" dirty="0" err="1">
                <a:ea typeface="新細明體" pitchFamily="18" charset="-120"/>
              </a:rPr>
              <a:t>Op_</a:t>
            </a:r>
            <a:r>
              <a:rPr lang="en-US" altLang="zh-TW" sz="2000" baseline="-25000" dirty="0" err="1">
                <a:ea typeface="新細明體" pitchFamily="18" charset="-120"/>
              </a:rPr>
              <a:t>score</a:t>
            </a:r>
            <a:r>
              <a:rPr lang="en-US" altLang="zh-TW" sz="2000" dirty="0">
                <a:ea typeface="新細明體" pitchFamily="18" charset="-120"/>
              </a:rPr>
              <a:t>(reference=‘yes’, input) and </a:t>
            </a:r>
            <a:r>
              <a:rPr lang="en-US" altLang="zh-TW" sz="2000" dirty="0" err="1">
                <a:ea typeface="新細明體" pitchFamily="18" charset="-120"/>
              </a:rPr>
              <a:t>Op_</a:t>
            </a:r>
            <a:r>
              <a:rPr lang="en-US" altLang="zh-TW" sz="2000" baseline="-25000" dirty="0" err="1">
                <a:ea typeface="新細明體" pitchFamily="18" charset="-120"/>
              </a:rPr>
              <a:t>score</a:t>
            </a:r>
            <a:r>
              <a:rPr lang="en-US" altLang="zh-TW" sz="2000" dirty="0">
                <a:ea typeface="新細明體" pitchFamily="18" charset="-120"/>
              </a:rPr>
              <a:t>(reference=‘No’, input) , which is smaller?</a:t>
            </a:r>
          </a:p>
          <a:p>
            <a:r>
              <a:rPr lang="en-US" altLang="zh-TW" sz="2000" dirty="0">
                <a:ea typeface="新細明體" pitchFamily="18" charset="-120"/>
              </a:rPr>
              <a:t>Is the ‘input’ = ‘Yes’ or ‘NO’? {</a:t>
            </a:r>
            <a:r>
              <a:rPr lang="en-US" altLang="zh-TW" sz="1400" dirty="0" err="1">
                <a:ea typeface="新細明體" pitchFamily="18" charset="-120"/>
              </a:rPr>
              <a:t>ans</a:t>
            </a:r>
            <a:r>
              <a:rPr lang="en-US" altLang="zh-TW" sz="1400" dirty="0">
                <a:ea typeface="新細明體" pitchFamily="18" charset="-120"/>
              </a:rPr>
              <a:t>: is ‘Yes’, because</a:t>
            </a:r>
            <a:r>
              <a:rPr lang="en-US" altLang="zh-TW" sz="2000" dirty="0">
                <a:ea typeface="新細明體" pitchFamily="18" charset="-120"/>
              </a:rPr>
              <a:t> </a:t>
            </a:r>
            <a:r>
              <a:rPr lang="en-US" altLang="zh-TW" sz="1600" dirty="0" err="1">
                <a:ea typeface="新細明體" pitchFamily="18" charset="-120"/>
              </a:rPr>
              <a:t>Op_</a:t>
            </a:r>
            <a:r>
              <a:rPr lang="en-US" altLang="zh-TW" sz="1600" baseline="-25000" dirty="0" err="1">
                <a:ea typeface="新細明體" pitchFamily="18" charset="-120"/>
              </a:rPr>
              <a:t>score</a:t>
            </a:r>
            <a:r>
              <a:rPr lang="en-US" altLang="zh-TW" sz="1600" dirty="0">
                <a:ea typeface="新細明體" pitchFamily="18" charset="-120"/>
              </a:rPr>
              <a:t>(reference=‘yes’, input) is smaller}</a:t>
            </a:r>
            <a:endParaRPr lang="en-US" altLang="zh-TW" sz="2000" dirty="0">
              <a:ea typeface="新細明體" pitchFamily="18" charset="-120"/>
            </a:endParaRPr>
          </a:p>
        </p:txBody>
      </p:sp>
      <p:graphicFrame>
        <p:nvGraphicFramePr>
          <p:cNvPr id="34823" name="Object 7"/>
          <p:cNvGraphicFramePr>
            <a:graphicFrameLocks noGrp="1" noChangeAspect="1"/>
          </p:cNvGraphicFramePr>
          <p:nvPr>
            <p:ph sz="half" idx="2"/>
          </p:nvPr>
        </p:nvGraphicFramePr>
        <p:xfrm>
          <a:off x="2152933" y="3464709"/>
          <a:ext cx="4379912" cy="1049338"/>
        </p:xfrm>
        <a:graphic>
          <a:graphicData uri="http://schemas.openxmlformats.org/presentationml/2006/ole">
            <mc:AlternateContent xmlns:mc="http://schemas.openxmlformats.org/markup-compatibility/2006">
              <mc:Choice xmlns:v="urn:schemas-microsoft-com:vml" Requires="v">
                <p:oleObj name="Equation" r:id="rId2" imgW="1803400" imgH="431800" progId="Equation.3">
                  <p:embed/>
                </p:oleObj>
              </mc:Choice>
              <mc:Fallback>
                <p:oleObj name="Equation" r:id="rId2" imgW="1803400" imgH="431800" progId="Equation.3">
                  <p:embed/>
                  <p:pic>
                    <p:nvPicPr>
                      <p:cNvPr id="3482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933" y="3464709"/>
                        <a:ext cx="4379912"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4"/>
          <p:cNvGraphicFramePr>
            <a:graphicFrameLocks/>
          </p:cNvGraphicFramePr>
          <p:nvPr/>
        </p:nvGraphicFramePr>
        <p:xfrm>
          <a:off x="1293813" y="4724400"/>
          <a:ext cx="7573962" cy="1082675"/>
        </p:xfrm>
        <a:graphic>
          <a:graphicData uri="http://schemas.openxmlformats.org/presentationml/2006/ole">
            <mc:AlternateContent xmlns:mc="http://schemas.openxmlformats.org/markup-compatibility/2006">
              <mc:Choice xmlns:v="urn:schemas-microsoft-com:vml" Requires="v">
                <p:oleObj name="Worksheet" r:id="rId4" imgW="6103620" imgH="876300" progId="Excel.Sheet.8">
                  <p:embed/>
                </p:oleObj>
              </mc:Choice>
              <mc:Fallback>
                <p:oleObj name="Worksheet" r:id="rId4" imgW="6103620" imgH="876300" progId="Excel.Sheet.8">
                  <p:embed/>
                  <p:pic>
                    <p:nvPicPr>
                      <p:cNvPr id="34822"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724400"/>
                        <a:ext cx="757396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F8944EED-6A87-410B-924B-316FDE992D0D}"/>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9E00BEAA-E3CA-4000-8972-2946935AA899}"/>
              </a:ext>
            </a:extLst>
          </p:cNvPr>
          <p:cNvSpPr>
            <a:spLocks noGrp="1"/>
          </p:cNvSpPr>
          <p:nvPr>
            <p:ph type="sldNum" sz="quarter" idx="12"/>
          </p:nvPr>
        </p:nvSpPr>
        <p:spPr/>
        <p:txBody>
          <a:bodyPr/>
          <a:lstStyle/>
          <a:p>
            <a:fld id="{F655D5F6-FAFC-4BD8-A778-50BE8206BBEA}" type="slidenum">
              <a:rPr lang="en-US" altLang="en-US" smtClean="0"/>
              <a:pPr/>
              <a:t>185</a:t>
            </a:fld>
            <a:endParaRPr lang="en-US" alt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5"/>
          <p:cNvSpPr>
            <a:spLocks noGrp="1" noChangeArrowheads="1"/>
          </p:cNvSpPr>
          <p:nvPr>
            <p:ph type="title"/>
          </p:nvPr>
        </p:nvSpPr>
        <p:spPr/>
        <p:txBody>
          <a:bodyPr/>
          <a:lstStyle/>
          <a:p>
            <a:pPr eaLnBrk="1" hangingPunct="1"/>
            <a:r>
              <a:rPr lang="en-US" altLang="zh-CN">
                <a:ea typeface="SimSun" pitchFamily="2" charset="-122"/>
              </a:rPr>
              <a:t> </a:t>
            </a:r>
            <a:endParaRPr lang="en-US" altLang="en-US"/>
          </a:p>
        </p:txBody>
      </p:sp>
      <p:sp>
        <p:nvSpPr>
          <p:cNvPr id="35845" name="Rectangle 3"/>
          <p:cNvSpPr>
            <a:spLocks noGrp="1" noChangeArrowheads="1"/>
          </p:cNvSpPr>
          <p:nvPr>
            <p:ph type="body" sz="half" idx="1"/>
          </p:nvPr>
        </p:nvSpPr>
        <p:spPr/>
        <p:txBody>
          <a:bodyPr/>
          <a:lstStyle/>
          <a:p>
            <a:pPr eaLnBrk="1" hangingPunct="1"/>
            <a:r>
              <a:rPr lang="en-US" altLang="zh-CN" sz="2400">
                <a:ea typeface="SimSun" pitchFamily="2" charset="-122"/>
              </a:rPr>
              <a:t> </a:t>
            </a:r>
            <a:endParaRPr lang="en-US" altLang="en-US" sz="2400"/>
          </a:p>
        </p:txBody>
      </p:sp>
      <p:graphicFrame>
        <p:nvGraphicFramePr>
          <p:cNvPr id="35846" name="Object 4"/>
          <p:cNvGraphicFramePr>
            <a:graphicFrameLocks noGrp="1" noChangeAspect="1"/>
          </p:cNvGraphicFramePr>
          <p:nvPr>
            <p:ph sz="quarter" idx="2"/>
          </p:nvPr>
        </p:nvGraphicFramePr>
        <p:xfrm>
          <a:off x="1141413" y="1204913"/>
          <a:ext cx="7239000" cy="5651500"/>
        </p:xfrm>
        <a:graphic>
          <a:graphicData uri="http://schemas.openxmlformats.org/presentationml/2006/ole">
            <mc:AlternateContent xmlns:mc="http://schemas.openxmlformats.org/markup-compatibility/2006">
              <mc:Choice xmlns:v="urn:schemas-microsoft-com:vml" Requires="v">
                <p:oleObj name="Worksheet" r:id="rId2" imgW="6713166" imgH="5242488" progId="Excel.Sheet.8">
                  <p:embed/>
                </p:oleObj>
              </mc:Choice>
              <mc:Fallback>
                <p:oleObj name="Worksheet" r:id="rId2" imgW="6713166" imgH="5242488" progId="Excel.Sheet.8">
                  <p:embed/>
                  <p:pic>
                    <p:nvPicPr>
                      <p:cNvPr id="3584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204913"/>
                        <a:ext cx="7239000" cy="565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7"/>
          <p:cNvGraphicFramePr>
            <a:graphicFrameLocks noGrp="1"/>
          </p:cNvGraphicFramePr>
          <p:nvPr>
            <p:ph sz="quarter" idx="3"/>
          </p:nvPr>
        </p:nvGraphicFramePr>
        <p:xfrm>
          <a:off x="1293813" y="101600"/>
          <a:ext cx="4953000" cy="711200"/>
        </p:xfrm>
        <a:graphic>
          <a:graphicData uri="http://schemas.openxmlformats.org/presentationml/2006/ole">
            <mc:AlternateContent xmlns:mc="http://schemas.openxmlformats.org/markup-compatibility/2006">
              <mc:Choice xmlns:v="urn:schemas-microsoft-com:vml" Requires="v">
                <p:oleObj name="Worksheet" r:id="rId4" imgW="6103620" imgH="876300" progId="Excel.Sheet.8">
                  <p:embed/>
                </p:oleObj>
              </mc:Choice>
              <mc:Fallback>
                <p:oleObj name="Worksheet" r:id="rId4" imgW="6103620" imgH="876300" progId="Excel.Sheet.8">
                  <p:embed/>
                  <p:pic>
                    <p:nvPicPr>
                      <p:cNvPr id="35847"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101600"/>
                        <a:ext cx="495300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FE691E80-A8D1-4774-A326-E98E25F42A0D}"/>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FAD17422-9B48-4398-919B-9245262F0C1A}"/>
              </a:ext>
            </a:extLst>
          </p:cNvPr>
          <p:cNvSpPr>
            <a:spLocks noGrp="1"/>
          </p:cNvSpPr>
          <p:nvPr>
            <p:ph type="sldNum" sz="quarter" idx="12"/>
          </p:nvPr>
        </p:nvSpPr>
        <p:spPr/>
        <p:txBody>
          <a:bodyPr/>
          <a:lstStyle/>
          <a:p>
            <a:fld id="{69D3AF2E-0F76-467B-8A57-FC3BABA895ED}" type="slidenum">
              <a:rPr lang="en-US" altLang="en-US" smtClean="0"/>
              <a:pPr/>
              <a:t>186</a:t>
            </a:fld>
            <a:endParaRPr lang="en-US"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idx="1"/>
          </p:nvPr>
        </p:nvSpPr>
        <p:spPr>
          <a:xfrm>
            <a:off x="382588" y="152400"/>
            <a:ext cx="3429000" cy="6569076"/>
          </a:xfrm>
        </p:spPr>
        <p:txBody>
          <a:bodyPr>
            <a:normAutofit fontScale="77500" lnSpcReduction="20000"/>
          </a:bodyPr>
          <a:lstStyle/>
          <a:p>
            <a:r>
              <a:rPr lang="en-US" altLang="en-US" sz="1600" dirty="0">
                <a:solidFill>
                  <a:srgbClr val="FF0000"/>
                </a:solidFill>
              </a:rPr>
              <a:t>Answer for ex. 5.1</a:t>
            </a:r>
          </a:p>
          <a:p>
            <a:r>
              <a:rPr lang="en-US" altLang="en-US" sz="1600" dirty="0"/>
              <a:t>Starting from the top row and right most column, find the lowest cost D (</a:t>
            </a:r>
            <a:r>
              <a:rPr lang="en-US" altLang="en-US" sz="1600" dirty="0" err="1"/>
              <a:t>i,j</a:t>
            </a:r>
            <a:r>
              <a:rPr lang="en-US" altLang="en-US" sz="1600" dirty="0"/>
              <a:t>)t : it is found to be the cell at (</a:t>
            </a:r>
            <a:r>
              <a:rPr lang="en-US" altLang="en-US" sz="1600" dirty="0" err="1"/>
              <a:t>i,j</a:t>
            </a:r>
            <a:r>
              <a:rPr lang="en-US" altLang="en-US" sz="1600" dirty="0"/>
              <a:t>)=(9,9), D(9,9)=13.</a:t>
            </a:r>
          </a:p>
          <a:p>
            <a:r>
              <a:rPr lang="en-US" altLang="en-US" sz="1600" dirty="0"/>
              <a:t>From the lowest cost position (</a:t>
            </a:r>
            <a:r>
              <a:rPr lang="en-US" altLang="en-US" sz="1600" dirty="0" err="1"/>
              <a:t>i,j</a:t>
            </a:r>
            <a:r>
              <a:rPr lang="en-US" altLang="en-US" sz="1600" dirty="0"/>
              <a:t>)t, find the next position (</a:t>
            </a:r>
            <a:r>
              <a:rPr lang="en-US" altLang="en-US" sz="1600" dirty="0" err="1"/>
              <a:t>i,j</a:t>
            </a:r>
            <a:r>
              <a:rPr lang="en-US" altLang="en-US" sz="1600" dirty="0"/>
              <a:t>)t-1</a:t>
            </a:r>
          </a:p>
          <a:p>
            <a:r>
              <a:rPr lang="en-US" altLang="en-US" sz="1600" dirty="0"/>
              <a:t>=</a:t>
            </a:r>
            <a:r>
              <a:rPr lang="en-US" altLang="en-US" sz="1600" dirty="0" err="1"/>
              <a:t>argument_mini,j</a:t>
            </a:r>
            <a:r>
              <a:rPr lang="en-US" altLang="en-US" sz="1600" dirty="0"/>
              <a:t>{D(i-1,j), D(i-1,j-1), D(i,j-1)}. E.g. position (</a:t>
            </a:r>
            <a:r>
              <a:rPr lang="en-US" altLang="en-US" sz="1600" dirty="0" err="1"/>
              <a:t>i,j</a:t>
            </a:r>
            <a:r>
              <a:rPr lang="en-US" altLang="en-US" sz="1600" dirty="0"/>
              <a:t>)t-1 =</a:t>
            </a:r>
            <a:r>
              <a:rPr lang="en-US" altLang="en-US" sz="1600" dirty="0" err="1"/>
              <a:t>argument_mini,j</a:t>
            </a:r>
            <a:r>
              <a:rPr lang="en-US" altLang="en-US" sz="1600" dirty="0"/>
              <a:t>{48,12,47)} =(9-1,9-1)=(8,8) that contains “12” is selected.</a:t>
            </a:r>
          </a:p>
          <a:p>
            <a:r>
              <a:rPr lang="en-US" altLang="en-US" sz="1600" dirty="0"/>
              <a:t>Repeat above until the path reaches the right most column or the lowest row.</a:t>
            </a:r>
          </a:p>
          <a:p>
            <a:r>
              <a:rPr lang="en-US" altLang="en-US" sz="1600" dirty="0"/>
              <a:t>Note: </a:t>
            </a:r>
            <a:r>
              <a:rPr lang="en-US" altLang="en-US" sz="1600" dirty="0" err="1"/>
              <a:t>argument_min_i,j</a:t>
            </a:r>
            <a:r>
              <a:rPr lang="en-US" altLang="en-US" sz="1600" dirty="0"/>
              <a:t>{cell1, cell2, cell3} means the argument </a:t>
            </a:r>
            <a:r>
              <a:rPr lang="en-US" altLang="en-US" sz="1600" dirty="0" err="1"/>
              <a:t>i,j</a:t>
            </a:r>
            <a:r>
              <a:rPr lang="en-US" altLang="en-US" sz="1600" dirty="0"/>
              <a:t> of the cell with the lowest value is selected.</a:t>
            </a: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Q&amp;A</a:t>
            </a: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Question:  During the process of getting the optimal path which is indicated by the red line: (13,12,11,7,6,.....), there are equal values (11 and 11) when picking the 3th element. Is it OK to pick another 11 instead? Or, is the diagonal movement has higher priority?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Answer : In this case, either one is correct. And it does not affect the final optimal score (at the top right corner). There are two optimal paths, and according to the data, they are equally correct. Choose either one as the answer is your personal own choice.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600" dirty="0"/>
          </a:p>
          <a:p>
            <a:pPr marL="0" indent="0">
              <a:buNone/>
            </a:pPr>
            <a:r>
              <a:rPr lang="en-US" altLang="en-US" sz="1600" dirty="0"/>
              <a:t> </a:t>
            </a:r>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588" y="84138"/>
            <a:ext cx="5316537"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6012" y="5886779"/>
            <a:ext cx="4376454" cy="646331"/>
          </a:xfrm>
          <a:prstGeom prst="rect">
            <a:avLst/>
          </a:prstGeom>
          <a:noFill/>
          <a:ln>
            <a:solidFill>
              <a:schemeClr val="accent1">
                <a:shade val="95000"/>
                <a:satMod val="105000"/>
              </a:schemeClr>
            </a:solidFill>
          </a:ln>
        </p:spPr>
        <p:txBody>
          <a:bodyPr wrap="none" rtlCol="0">
            <a:spAutoFit/>
          </a:bodyPr>
          <a:lstStyle/>
          <a:p>
            <a:r>
              <a:rPr lang="en-US" altLang="zh-TW" dirty="0" err="1"/>
              <a:t>Op_</a:t>
            </a:r>
            <a:r>
              <a:rPr lang="en-US" altLang="zh-TW" baseline="-25000" dirty="0" err="1"/>
              <a:t>score</a:t>
            </a:r>
            <a:r>
              <a:rPr lang="en-US" altLang="zh-TW" dirty="0"/>
              <a:t>(reference=‘yes’, input) </a:t>
            </a:r>
            <a:r>
              <a:rPr lang="en-US" dirty="0"/>
              <a:t>=13</a:t>
            </a:r>
          </a:p>
          <a:p>
            <a:r>
              <a:rPr lang="en-US" altLang="zh-TW" dirty="0" err="1"/>
              <a:t>Op_</a:t>
            </a:r>
            <a:r>
              <a:rPr lang="en-US" altLang="zh-TW" baseline="-25000" dirty="0" err="1"/>
              <a:t>score</a:t>
            </a:r>
            <a:r>
              <a:rPr lang="en-US" altLang="zh-TW" dirty="0"/>
              <a:t>(reference=‘No’, input)=37</a:t>
            </a:r>
            <a:endParaRPr lang="en-US" dirty="0"/>
          </a:p>
        </p:txBody>
      </p:sp>
      <p:cxnSp>
        <p:nvCxnSpPr>
          <p:cNvPr id="6" name="Straight Arrow Connector 5"/>
          <p:cNvCxnSpPr>
            <a:stCxn id="2" idx="0"/>
          </p:cNvCxnSpPr>
          <p:nvPr/>
        </p:nvCxnSpPr>
        <p:spPr>
          <a:xfrm flipH="1" flipV="1">
            <a:off x="5789613" y="5648491"/>
            <a:ext cx="54626" cy="23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CEDF96A-263E-4657-8CA9-48C47E562137}"/>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2DBA64AD-4EF2-46CF-84BA-D258F1321249}"/>
              </a:ext>
            </a:extLst>
          </p:cNvPr>
          <p:cNvSpPr>
            <a:spLocks noGrp="1"/>
          </p:cNvSpPr>
          <p:nvPr>
            <p:ph type="sldNum" sz="quarter" idx="12"/>
          </p:nvPr>
        </p:nvSpPr>
        <p:spPr/>
        <p:txBody>
          <a:bodyPr/>
          <a:lstStyle/>
          <a:p>
            <a:fld id="{C00EF027-BAE4-4B2B-B4D5-2754FF5E55FD}" type="slidenum">
              <a:rPr lang="en-US" altLang="en-US" smtClean="0"/>
              <a:pPr/>
              <a:t>187</a:t>
            </a:fld>
            <a:endParaRPr lang="en-US" altLang="en-US"/>
          </a:p>
        </p:txBody>
      </p:sp>
      <p:cxnSp>
        <p:nvCxnSpPr>
          <p:cNvPr id="8" name="Straight Arrow Connector 7">
            <a:extLst>
              <a:ext uri="{FF2B5EF4-FFF2-40B4-BE49-F238E27FC236}">
                <a16:creationId xmlns:a16="http://schemas.microsoft.com/office/drawing/2014/main" id="{B43CAA8C-5E2F-44ED-8108-7BBCB0993FC2}"/>
              </a:ext>
            </a:extLst>
          </p:cNvPr>
          <p:cNvCxnSpPr>
            <a:cxnSpLocks/>
          </p:cNvCxnSpPr>
          <p:nvPr/>
        </p:nvCxnSpPr>
        <p:spPr>
          <a:xfrm>
            <a:off x="3601386" y="3119800"/>
            <a:ext cx="2489852" cy="156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5787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95141" y="274638"/>
            <a:ext cx="9407684" cy="1143000"/>
          </a:xfrm>
        </p:spPr>
        <p:txBody>
          <a:bodyPr>
            <a:noAutofit/>
          </a:bodyPr>
          <a:lstStyle/>
          <a:p>
            <a:pPr algn="l"/>
            <a:r>
              <a:rPr lang="en-US" sz="2800" dirty="0"/>
              <a:t>Interpret dynamic programming (DP) speech recognition results using the </a:t>
            </a:r>
            <a:r>
              <a:rPr lang="en-US" sz="2800" u="sng" dirty="0"/>
              <a:t>Confusion matrix table </a:t>
            </a:r>
            <a:r>
              <a:rPr lang="en-US" sz="1200" u="sng" dirty="0">
                <a:hlinkClick r:id="rId2"/>
              </a:rPr>
              <a:t>https://en.wikipedia.org/wiki/Confusion_matrix</a:t>
            </a:r>
            <a:br>
              <a:rPr lang="en-US" sz="2800" u="sng" dirty="0"/>
            </a:br>
            <a:br>
              <a:rPr lang="en-US" sz="2800" dirty="0"/>
            </a:br>
            <a:endParaRPr lang="en-US" sz="2800" dirty="0"/>
          </a:p>
        </p:txBody>
      </p:sp>
      <p:sp>
        <p:nvSpPr>
          <p:cNvPr id="12" name="Content Placeholder 11"/>
          <p:cNvSpPr>
            <a:spLocks noGrp="1"/>
          </p:cNvSpPr>
          <p:nvPr>
            <p:ph idx="1"/>
          </p:nvPr>
        </p:nvSpPr>
        <p:spPr>
          <a:xfrm>
            <a:off x="379412" y="990600"/>
            <a:ext cx="9523413" cy="4830764"/>
          </a:xfrm>
        </p:spPr>
        <p:txBody>
          <a:bodyPr/>
          <a:lstStyle/>
          <a:p>
            <a:r>
              <a:rPr lang="en-US" sz="2000" dirty="0"/>
              <a:t>Example: A speech recognition system for 5 words of different types of fruits</a:t>
            </a:r>
          </a:p>
          <a:p>
            <a:r>
              <a:rPr lang="en-US" sz="2000" dirty="0"/>
              <a:t>The confusion table contains optimal distortion scores  between entries in the reference class and unknown input.</a:t>
            </a:r>
          </a:p>
          <a:p>
            <a:r>
              <a:rPr lang="en-US" sz="2000" dirty="0"/>
              <a:t>For every reference/input pair , find the distortion and accumulated score, then </a:t>
            </a:r>
            <a:r>
              <a:rPr lang="en-US" sz="2000" dirty="0" err="1"/>
              <a:t>Op</a:t>
            </a:r>
            <a:r>
              <a:rPr lang="en-US" sz="2000" baseline="-25000" dirty="0" err="1"/>
              <a:t>score</a:t>
            </a:r>
            <a:r>
              <a:rPr lang="en-US" sz="2000" dirty="0"/>
              <a:t>.</a:t>
            </a:r>
          </a:p>
          <a:p>
            <a:r>
              <a:rPr lang="en-US" sz="2000" dirty="0"/>
              <a:t>As shown in the table, if the type matched (e.g. reference class =Pear, input =Pear), then </a:t>
            </a:r>
            <a:r>
              <a:rPr lang="en-US" sz="2000" dirty="0" err="1"/>
              <a:t>Op</a:t>
            </a:r>
            <a:r>
              <a:rPr lang="en-US" sz="2000" baseline="-25000" dirty="0" err="1"/>
              <a:t>score</a:t>
            </a:r>
            <a:r>
              <a:rPr lang="en-US" sz="2000" dirty="0"/>
              <a:t>( </a:t>
            </a:r>
            <a:r>
              <a:rPr lang="en-US" sz="2000" dirty="0" err="1"/>
              <a:t>Pear,Pear</a:t>
            </a:r>
            <a:r>
              <a:rPr lang="en-US" sz="2000" dirty="0"/>
              <a:t>) the accumulated distortion score is low. Therefore, the diagonal of the table should contain the lower scores.</a:t>
            </a:r>
          </a:p>
          <a:p>
            <a:r>
              <a:rPr lang="en-US" sz="2000" dirty="0"/>
              <a:t>Recall: The optimal distortion score (</a:t>
            </a:r>
            <a:r>
              <a:rPr lang="en-US" sz="2000" dirty="0" err="1"/>
              <a:t>Op</a:t>
            </a:r>
            <a:r>
              <a:rPr lang="en-US" sz="2000" baseline="-25000" dirty="0" err="1"/>
              <a:t>score</a:t>
            </a:r>
            <a:r>
              <a:rPr lang="en-US" sz="2000" dirty="0"/>
              <a:t>)should be located at the top row or </a:t>
            </a:r>
            <a:r>
              <a:rPr lang="en-US" sz="2000" dirty="0">
                <a:solidFill>
                  <a:srgbClr val="FF0000"/>
                </a:solidFill>
              </a:rPr>
              <a:t>right-column</a:t>
            </a:r>
            <a:r>
              <a:rPr lang="en-US" sz="2000" dirty="0"/>
              <a:t> (outside the restricted regions) of the accumulated table, see previous slides.</a:t>
            </a:r>
          </a:p>
          <a:p>
            <a:endParaRPr lang="en-US" sz="2000" dirty="0"/>
          </a:p>
        </p:txBody>
      </p:sp>
      <p:graphicFrame>
        <p:nvGraphicFramePr>
          <p:cNvPr id="17" name="Table 16"/>
          <p:cNvGraphicFramePr>
            <a:graphicFrameLocks noGrp="1"/>
          </p:cNvGraphicFramePr>
          <p:nvPr/>
        </p:nvGraphicFramePr>
        <p:xfrm>
          <a:off x="379412" y="4096900"/>
          <a:ext cx="8229599" cy="2753993"/>
        </p:xfrm>
        <a:graphic>
          <a:graphicData uri="http://schemas.openxmlformats.org/drawingml/2006/table">
            <a:tbl>
              <a:tblPr firstRow="1" bandRow="1">
                <a:tableStyleId>{5940675A-B579-460E-94D1-54222C63F5DA}</a:tableStyleId>
              </a:tblPr>
              <a:tblGrid>
                <a:gridCol w="1184390">
                  <a:extLst>
                    <a:ext uri="{9D8B030D-6E8A-4147-A177-3AD203B41FA5}">
                      <a16:colId xmlns:a16="http://schemas.microsoft.com/office/drawing/2014/main" val="20000"/>
                    </a:ext>
                  </a:extLst>
                </a:gridCol>
                <a:gridCol w="1184390">
                  <a:extLst>
                    <a:ext uri="{9D8B030D-6E8A-4147-A177-3AD203B41FA5}">
                      <a16:colId xmlns:a16="http://schemas.microsoft.com/office/drawing/2014/main" val="20001"/>
                    </a:ext>
                  </a:extLst>
                </a:gridCol>
                <a:gridCol w="1184390">
                  <a:extLst>
                    <a:ext uri="{9D8B030D-6E8A-4147-A177-3AD203B41FA5}">
                      <a16:colId xmlns:a16="http://schemas.microsoft.com/office/drawing/2014/main" val="20002"/>
                    </a:ext>
                  </a:extLst>
                </a:gridCol>
                <a:gridCol w="1184390">
                  <a:extLst>
                    <a:ext uri="{9D8B030D-6E8A-4147-A177-3AD203B41FA5}">
                      <a16:colId xmlns:a16="http://schemas.microsoft.com/office/drawing/2014/main" val="20003"/>
                    </a:ext>
                  </a:extLst>
                </a:gridCol>
                <a:gridCol w="1184390">
                  <a:extLst>
                    <a:ext uri="{9D8B030D-6E8A-4147-A177-3AD203B41FA5}">
                      <a16:colId xmlns:a16="http://schemas.microsoft.com/office/drawing/2014/main" val="20004"/>
                    </a:ext>
                  </a:extLst>
                </a:gridCol>
                <a:gridCol w="1184390">
                  <a:extLst>
                    <a:ext uri="{9D8B030D-6E8A-4147-A177-3AD203B41FA5}">
                      <a16:colId xmlns:a16="http://schemas.microsoft.com/office/drawing/2014/main" val="20005"/>
                    </a:ext>
                  </a:extLst>
                </a:gridCol>
                <a:gridCol w="1123259">
                  <a:extLst>
                    <a:ext uri="{9D8B030D-6E8A-4147-A177-3AD203B41FA5}">
                      <a16:colId xmlns:a16="http://schemas.microsoft.com/office/drawing/2014/main" val="20006"/>
                    </a:ext>
                  </a:extLst>
                </a:gridCol>
              </a:tblGrid>
              <a:tr h="370840">
                <a:tc rowSpan="2" gridSpan="2">
                  <a:txBody>
                    <a:bodyPr/>
                    <a:lstStyle/>
                    <a:p>
                      <a:endParaRPr lang="en-US" dirty="0"/>
                    </a:p>
                  </a:txBody>
                  <a:tcPr/>
                </a:tc>
                <a:tc rowSpan="2" hMerge="1">
                  <a:txBody>
                    <a:bodyPr/>
                    <a:lstStyle/>
                    <a:p>
                      <a:endParaRPr lang="en-US"/>
                    </a:p>
                  </a:txBody>
                  <a:tcPr/>
                </a:tc>
                <a:tc gridSpan="5">
                  <a:txBody>
                    <a:bodyPr/>
                    <a:lstStyle/>
                    <a:p>
                      <a:r>
                        <a:rPr lang="en-US" dirty="0"/>
                        <a:t>Actual class (reference class)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tc>
                <a:tc hMerge="1" vMerge="1">
                  <a:txBody>
                    <a:bodyPr/>
                    <a:lstStyle/>
                    <a:p>
                      <a:endParaRPr lang="en-US" dirty="0"/>
                    </a:p>
                  </a:txBody>
                  <a:tcPr/>
                </a:tc>
                <a:tc>
                  <a:txBody>
                    <a:bodyPr/>
                    <a:lstStyle/>
                    <a:p>
                      <a:r>
                        <a:rPr lang="en-US" dirty="0"/>
                        <a:t>Apple</a:t>
                      </a:r>
                    </a:p>
                  </a:txBody>
                  <a:tcPr/>
                </a:tc>
                <a:tc>
                  <a:txBody>
                    <a:bodyPr/>
                    <a:lstStyle/>
                    <a:p>
                      <a:r>
                        <a:rPr lang="en-US" dirty="0"/>
                        <a:t>Lemon</a:t>
                      </a:r>
                    </a:p>
                  </a:txBody>
                  <a:tcPr/>
                </a:tc>
                <a:tc>
                  <a:txBody>
                    <a:bodyPr/>
                    <a:lstStyle/>
                    <a:p>
                      <a:r>
                        <a:rPr lang="en-US" dirty="0"/>
                        <a:t>Pear</a:t>
                      </a:r>
                    </a:p>
                  </a:txBody>
                  <a:tcPr/>
                </a:tc>
                <a:tc>
                  <a:txBody>
                    <a:bodyPr/>
                    <a:lstStyle/>
                    <a:p>
                      <a:r>
                        <a:rPr lang="en-US" dirty="0"/>
                        <a:t>Peach</a:t>
                      </a:r>
                    </a:p>
                  </a:txBody>
                  <a:tcPr/>
                </a:tc>
                <a:tc>
                  <a:txBody>
                    <a:bodyPr/>
                    <a:lstStyle/>
                    <a:p>
                      <a:r>
                        <a:rPr lang="en-US" dirty="0"/>
                        <a:t>Banana</a:t>
                      </a:r>
                    </a:p>
                  </a:txBody>
                  <a:tcPr/>
                </a:tc>
                <a:extLst>
                  <a:ext uri="{0D108BD9-81ED-4DB2-BD59-A6C34878D82A}">
                    <a16:rowId xmlns:a16="http://schemas.microsoft.com/office/drawing/2014/main" val="10001"/>
                  </a:ext>
                </a:extLst>
              </a:tr>
              <a:tr h="370840">
                <a:tc rowSpan="5">
                  <a:txBody>
                    <a:bodyPr/>
                    <a:lstStyle/>
                    <a:p>
                      <a:r>
                        <a:rPr lang="en-US" dirty="0"/>
                        <a:t>Predicted class</a:t>
                      </a:r>
                    </a:p>
                    <a:p>
                      <a:r>
                        <a:rPr lang="en-US" dirty="0"/>
                        <a:t>(unknown input)</a:t>
                      </a:r>
                    </a:p>
                    <a:p>
                      <a:endParaRPr lang="en-US" dirty="0"/>
                    </a:p>
                  </a:txBody>
                  <a:tcPr/>
                </a:tc>
                <a:tc>
                  <a:txBody>
                    <a:bodyPr/>
                    <a:lstStyle/>
                    <a:p>
                      <a:r>
                        <a:rPr lang="en-US" dirty="0"/>
                        <a:t>Apple</a:t>
                      </a:r>
                    </a:p>
                  </a:txBody>
                  <a:tcPr/>
                </a:tc>
                <a:tc>
                  <a:txBody>
                    <a:bodyPr/>
                    <a:lstStyle/>
                    <a:p>
                      <a:r>
                        <a:rPr lang="en-US" dirty="0"/>
                        <a:t>2</a:t>
                      </a:r>
                    </a:p>
                  </a:txBody>
                  <a:tcPr>
                    <a:solidFill>
                      <a:schemeClr val="tx2">
                        <a:lumMod val="20000"/>
                        <a:lumOff val="80000"/>
                      </a:schemeClr>
                    </a:solidFill>
                  </a:tcPr>
                </a:tc>
                <a:tc>
                  <a:txBody>
                    <a:bodyPr/>
                    <a:lstStyle/>
                    <a:p>
                      <a:r>
                        <a:rPr lang="en-US" dirty="0"/>
                        <a:t>10</a:t>
                      </a:r>
                    </a:p>
                  </a:txBody>
                  <a:tcPr/>
                </a:tc>
                <a:tc>
                  <a:txBody>
                    <a:bodyPr/>
                    <a:lstStyle/>
                    <a:p>
                      <a:r>
                        <a:rPr lang="en-US" dirty="0"/>
                        <a:t>14</a:t>
                      </a:r>
                    </a:p>
                  </a:txBody>
                  <a:tcPr/>
                </a:tc>
                <a:tc>
                  <a:txBody>
                    <a:bodyPr/>
                    <a:lstStyle/>
                    <a:p>
                      <a:r>
                        <a:rPr lang="en-US" dirty="0"/>
                        <a:t>7</a:t>
                      </a:r>
                    </a:p>
                  </a:txBody>
                  <a:tcPr/>
                </a:tc>
                <a:tc>
                  <a:txBody>
                    <a:bodyPr/>
                    <a:lstStyle/>
                    <a:p>
                      <a:r>
                        <a:rPr lang="en-US" dirty="0"/>
                        <a:t>11</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Lemon</a:t>
                      </a:r>
                    </a:p>
                  </a:txBody>
                  <a:tcPr/>
                </a:tc>
                <a:tc>
                  <a:txBody>
                    <a:bodyPr/>
                    <a:lstStyle/>
                    <a:p>
                      <a:r>
                        <a:rPr lang="en-US" dirty="0"/>
                        <a:t>21</a:t>
                      </a:r>
                    </a:p>
                  </a:txBody>
                  <a:tcPr/>
                </a:tc>
                <a:tc>
                  <a:txBody>
                    <a:bodyPr/>
                    <a:lstStyle/>
                    <a:p>
                      <a:pPr marL="0" algn="l" defTabSz="914400" rtl="0" eaLnBrk="1" latinLnBrk="0" hangingPunct="1"/>
                      <a:r>
                        <a:rPr lang="en-US" sz="1800" kern="1200" dirty="0">
                          <a:solidFill>
                            <a:schemeClr val="tx1"/>
                          </a:solidFill>
                          <a:latin typeface="+mn-lt"/>
                          <a:ea typeface="+mn-ea"/>
                          <a:cs typeface="+mn-cs"/>
                        </a:rPr>
                        <a:t>3</a:t>
                      </a:r>
                    </a:p>
                  </a:txBody>
                  <a:tcPr>
                    <a:solidFill>
                      <a:schemeClr val="tx2">
                        <a:lumMod val="20000"/>
                        <a:lumOff val="80000"/>
                      </a:schemeClr>
                    </a:solidFill>
                  </a:tcPr>
                </a:tc>
                <a:tc>
                  <a:txBody>
                    <a:bodyPr/>
                    <a:lstStyle/>
                    <a:p>
                      <a:r>
                        <a:rPr lang="en-US" dirty="0"/>
                        <a:t>9</a:t>
                      </a:r>
                    </a:p>
                  </a:txBody>
                  <a:tcPr/>
                </a:tc>
                <a:tc>
                  <a:txBody>
                    <a:bodyPr/>
                    <a:lstStyle/>
                    <a:p>
                      <a:r>
                        <a:rPr lang="en-US" dirty="0"/>
                        <a:t>9</a:t>
                      </a:r>
                    </a:p>
                  </a:txBody>
                  <a:tcPr/>
                </a:tc>
                <a:tc>
                  <a:txBody>
                    <a:bodyPr/>
                    <a:lstStyle/>
                    <a:p>
                      <a:r>
                        <a:rPr lang="en-US" dirty="0"/>
                        <a:t>8</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Pear</a:t>
                      </a:r>
                    </a:p>
                  </a:txBody>
                  <a:tcPr/>
                </a:tc>
                <a:tc>
                  <a:txBody>
                    <a:bodyPr/>
                    <a:lstStyle/>
                    <a:p>
                      <a:r>
                        <a:rPr lang="en-US" dirty="0"/>
                        <a:t>9</a:t>
                      </a:r>
                    </a:p>
                  </a:txBody>
                  <a:tcPr/>
                </a:tc>
                <a:tc>
                  <a:txBody>
                    <a:bodyPr/>
                    <a:lstStyle/>
                    <a:p>
                      <a:r>
                        <a:rPr lang="en-US" dirty="0"/>
                        <a:t>13</a:t>
                      </a:r>
                    </a:p>
                  </a:txBody>
                  <a:tcPr/>
                </a:tc>
                <a:tc>
                  <a:txBody>
                    <a:bodyPr/>
                    <a:lstStyle/>
                    <a:p>
                      <a:r>
                        <a:rPr lang="en-US" dirty="0"/>
                        <a:t>1</a:t>
                      </a:r>
                    </a:p>
                  </a:txBody>
                  <a:tcPr>
                    <a:solidFill>
                      <a:schemeClr val="tx2">
                        <a:lumMod val="20000"/>
                        <a:lumOff val="80000"/>
                      </a:schemeClr>
                    </a:solidFill>
                  </a:tcPr>
                </a:tc>
                <a:tc>
                  <a:txBody>
                    <a:bodyPr/>
                    <a:lstStyle/>
                    <a:p>
                      <a:r>
                        <a:rPr lang="en-US" dirty="0"/>
                        <a:t>23</a:t>
                      </a:r>
                    </a:p>
                  </a:txBody>
                  <a:tcPr/>
                </a:tc>
                <a:tc>
                  <a:txBody>
                    <a:bodyPr/>
                    <a:lstStyle/>
                    <a:p>
                      <a:r>
                        <a:rPr lang="en-US" dirty="0"/>
                        <a:t>13</a:t>
                      </a:r>
                    </a:p>
                  </a:txBody>
                  <a:tcPr/>
                </a:tc>
                <a:extLst>
                  <a:ext uri="{0D108BD9-81ED-4DB2-BD59-A6C34878D82A}">
                    <a16:rowId xmlns:a16="http://schemas.microsoft.com/office/drawing/2014/main" val="10004"/>
                  </a:ext>
                </a:extLst>
              </a:tr>
              <a:tr h="528953">
                <a:tc vMerge="1">
                  <a:txBody>
                    <a:bodyPr/>
                    <a:lstStyle/>
                    <a:p>
                      <a:endParaRPr lang="en-US" dirty="0"/>
                    </a:p>
                  </a:txBody>
                  <a:tcPr/>
                </a:tc>
                <a:tc>
                  <a:txBody>
                    <a:bodyPr/>
                    <a:lstStyle/>
                    <a:p>
                      <a:r>
                        <a:rPr lang="en-US" dirty="0"/>
                        <a:t>peach</a:t>
                      </a:r>
                    </a:p>
                  </a:txBody>
                  <a:tcPr/>
                </a:tc>
                <a:tc>
                  <a:txBody>
                    <a:bodyPr/>
                    <a:lstStyle/>
                    <a:p>
                      <a:r>
                        <a:rPr lang="en-US" dirty="0"/>
                        <a:t>21</a:t>
                      </a:r>
                    </a:p>
                  </a:txBody>
                  <a:tcPr/>
                </a:tc>
                <a:tc>
                  <a:txBody>
                    <a:bodyPr/>
                    <a:lstStyle/>
                    <a:p>
                      <a:r>
                        <a:rPr lang="en-US" dirty="0"/>
                        <a:t>22</a:t>
                      </a:r>
                    </a:p>
                  </a:txBody>
                  <a:tcPr/>
                </a:tc>
                <a:tc>
                  <a:txBody>
                    <a:bodyPr/>
                    <a:lstStyle/>
                    <a:p>
                      <a:r>
                        <a:rPr lang="en-US" dirty="0"/>
                        <a:t>14</a:t>
                      </a:r>
                    </a:p>
                  </a:txBody>
                  <a:tcPr/>
                </a:tc>
                <a:tc>
                  <a:txBody>
                    <a:bodyPr/>
                    <a:lstStyle/>
                    <a:p>
                      <a:r>
                        <a:rPr lang="en-US" dirty="0"/>
                        <a:t>0</a:t>
                      </a:r>
                    </a:p>
                  </a:txBody>
                  <a:tcPr>
                    <a:solidFill>
                      <a:schemeClr val="tx2">
                        <a:lumMod val="20000"/>
                        <a:lumOff val="80000"/>
                      </a:schemeClr>
                    </a:solidFill>
                  </a:tcPr>
                </a:tc>
                <a:tc>
                  <a:txBody>
                    <a:bodyPr/>
                    <a:lstStyle/>
                    <a:p>
                      <a:r>
                        <a:rPr lang="en-US" dirty="0"/>
                        <a:t>10</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dirty="0"/>
                        <a:t>Banana</a:t>
                      </a:r>
                    </a:p>
                  </a:txBody>
                  <a:tcPr/>
                </a:tc>
                <a:tc>
                  <a:txBody>
                    <a:bodyPr/>
                    <a:lstStyle/>
                    <a:p>
                      <a:r>
                        <a:rPr lang="en-US" dirty="0"/>
                        <a:t>13</a:t>
                      </a:r>
                    </a:p>
                  </a:txBody>
                  <a:tcPr/>
                </a:tc>
                <a:tc>
                  <a:txBody>
                    <a:bodyPr/>
                    <a:lstStyle/>
                    <a:p>
                      <a:r>
                        <a:rPr lang="en-US" dirty="0"/>
                        <a:t>14</a:t>
                      </a:r>
                    </a:p>
                  </a:txBody>
                  <a:tcPr/>
                </a:tc>
                <a:tc>
                  <a:txBody>
                    <a:bodyPr/>
                    <a:lstStyle/>
                    <a:p>
                      <a:r>
                        <a:rPr lang="en-US" dirty="0"/>
                        <a:t>20</a:t>
                      </a:r>
                    </a:p>
                  </a:txBody>
                  <a:tcPr/>
                </a:tc>
                <a:tc>
                  <a:txBody>
                    <a:bodyPr/>
                    <a:lstStyle/>
                    <a:p>
                      <a:r>
                        <a:rPr lang="en-US" dirty="0"/>
                        <a:t>14</a:t>
                      </a:r>
                    </a:p>
                  </a:txBody>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2" name="Footer Placeholder 1">
            <a:extLst>
              <a:ext uri="{FF2B5EF4-FFF2-40B4-BE49-F238E27FC236}">
                <a16:creationId xmlns:a16="http://schemas.microsoft.com/office/drawing/2014/main" id="{A61D938A-0DCF-4B3E-B2EB-7789B70AFA69}"/>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1B6781AB-72AF-471D-81DB-20B898320606}"/>
              </a:ext>
            </a:extLst>
          </p:cNvPr>
          <p:cNvSpPr>
            <a:spLocks noGrp="1"/>
          </p:cNvSpPr>
          <p:nvPr>
            <p:ph type="sldNum" sz="quarter" idx="12"/>
          </p:nvPr>
        </p:nvSpPr>
        <p:spPr/>
        <p:txBody>
          <a:bodyPr/>
          <a:lstStyle/>
          <a:p>
            <a:fld id="{C00EF027-BAE4-4B2B-B4D5-2754FF5E55FD}" type="slidenum">
              <a:rPr lang="en-US" altLang="en-US" smtClean="0"/>
              <a:pPr/>
              <a:t>188</a:t>
            </a:fld>
            <a:endParaRPr lang="en-US" altLang="en-US"/>
          </a:p>
        </p:txBody>
      </p:sp>
    </p:spTree>
    <p:extLst>
      <p:ext uri="{BB962C8B-B14F-4D97-AF65-F5344CB8AC3E}">
        <p14:creationId xmlns:p14="http://schemas.microsoft.com/office/powerpoint/2010/main" val="7690616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Summary of Part 5</a:t>
            </a:r>
          </a:p>
        </p:txBody>
      </p:sp>
      <p:sp>
        <p:nvSpPr>
          <p:cNvPr id="36869" name="Rectangle 3"/>
          <p:cNvSpPr>
            <a:spLocks noGrp="1" noChangeArrowheads="1"/>
          </p:cNvSpPr>
          <p:nvPr>
            <p:ph idx="1"/>
          </p:nvPr>
        </p:nvSpPr>
        <p:spPr>
          <a:noFill/>
        </p:spPr>
        <p:txBody>
          <a:bodyPr lIns="92075" tIns="46038" rIns="92075" bIns="46038">
            <a:normAutofit/>
          </a:bodyPr>
          <a:lstStyle/>
          <a:p>
            <a:r>
              <a:rPr lang="en-US" altLang="zh-TW" dirty="0">
                <a:ea typeface="新細明體" pitchFamily="18" charset="-120"/>
              </a:rPr>
              <a:t>We studied the data processing pathway for a simple speech recognition system.</a:t>
            </a:r>
          </a:p>
          <a:p>
            <a:pPr eaLnBrk="1" hangingPunct="1"/>
            <a:r>
              <a:rPr lang="en-US" altLang="zh-TW" dirty="0">
                <a:ea typeface="新細明體" pitchFamily="18" charset="-120"/>
              </a:rPr>
              <a:t>We studied a speech recognition example using dynamic programming.</a:t>
            </a:r>
          </a:p>
        </p:txBody>
      </p:sp>
      <p:sp>
        <p:nvSpPr>
          <p:cNvPr id="2" name="Footer Placeholder 1">
            <a:extLst>
              <a:ext uri="{FF2B5EF4-FFF2-40B4-BE49-F238E27FC236}">
                <a16:creationId xmlns:a16="http://schemas.microsoft.com/office/drawing/2014/main" id="{4F7F3974-584A-4DE5-96DE-6C4B34ADEC96}"/>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F746C7AF-7A3C-4D27-A1E1-21D876A51943}"/>
              </a:ext>
            </a:extLst>
          </p:cNvPr>
          <p:cNvSpPr>
            <a:spLocks noGrp="1"/>
          </p:cNvSpPr>
          <p:nvPr>
            <p:ph type="sldNum" sz="quarter" idx="12"/>
          </p:nvPr>
        </p:nvSpPr>
        <p:spPr/>
        <p:txBody>
          <a:bodyPr/>
          <a:lstStyle/>
          <a:p>
            <a:fld id="{C00EF027-BAE4-4B2B-B4D5-2754FF5E55FD}" type="slidenum">
              <a:rPr lang="en-US" altLang="en-US" smtClean="0"/>
              <a:pPr/>
              <a:t>189</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zh-CN" dirty="0">
                <a:solidFill>
                  <a:srgbClr val="FF0000"/>
                </a:solidFill>
                <a:ea typeface="SimSun" pitchFamily="2" charset="-122"/>
              </a:rPr>
              <a:t>Answer: </a:t>
            </a:r>
            <a:r>
              <a:rPr lang="en-US" altLang="zh-CN" dirty="0">
                <a:ea typeface="SimSun" pitchFamily="2" charset="-122"/>
              </a:rPr>
              <a:t>Class exercise 1.3a,b</a:t>
            </a:r>
            <a:endParaRPr lang="en-US" altLang="en-US" dirty="0"/>
          </a:p>
        </p:txBody>
      </p:sp>
      <p:sp>
        <p:nvSpPr>
          <p:cNvPr id="31749" name="Rectangle 3"/>
          <p:cNvSpPr>
            <a:spLocks noGrp="1" noChangeArrowheads="1"/>
          </p:cNvSpPr>
          <p:nvPr>
            <p:ph idx="1"/>
          </p:nvPr>
        </p:nvSpPr>
        <p:spPr>
          <a:xfrm>
            <a:off x="495141" y="1600201"/>
            <a:ext cx="8912543" cy="4983161"/>
          </a:xfrm>
        </p:spPr>
        <p:txBody>
          <a:bodyPr>
            <a:normAutofit fontScale="55000" lnSpcReduction="20000"/>
          </a:bodyPr>
          <a:lstStyle/>
          <a:p>
            <a:pPr marL="0" indent="0" eaLnBrk="1" hangingPunct="1">
              <a:buNone/>
            </a:pPr>
            <a:r>
              <a:rPr lang="en-US" altLang="en-US" dirty="0"/>
              <a:t>(</a:t>
            </a:r>
            <a:r>
              <a:rPr lang="en-US" altLang="en-US" sz="3300" dirty="0"/>
              <a:t>Q1.3) A sound is sampled at 22-KHz and resolution is 16 bit. </a:t>
            </a:r>
          </a:p>
          <a:p>
            <a:r>
              <a:rPr lang="en-US" altLang="en-US" sz="3300" dirty="0"/>
              <a:t>(a) How many bytes are needed to store the sound wave for 10 seconds?</a:t>
            </a:r>
          </a:p>
          <a:p>
            <a:r>
              <a:rPr lang="en-US" altLang="en-US" sz="3300" dirty="0"/>
              <a:t>Answer:</a:t>
            </a:r>
          </a:p>
          <a:p>
            <a:pPr lvl="1"/>
            <a:r>
              <a:rPr lang="en-US" altLang="en-US" sz="3300" dirty="0"/>
              <a:t>One  second has 22K samples , so for 10 seconds: 22K x 2bytes x 10 seconds =440K bytes</a:t>
            </a:r>
          </a:p>
          <a:p>
            <a:pPr lvl="1"/>
            <a:r>
              <a:rPr lang="en-US" altLang="en-US" sz="3300" dirty="0"/>
              <a:t>*note: 2 bytes are used because 16-bit = 2 bytes</a:t>
            </a:r>
          </a:p>
          <a:p>
            <a:r>
              <a:rPr lang="en-US" sz="3300" dirty="0"/>
              <a:t>1) 110 </a:t>
            </a:r>
            <a:r>
              <a:rPr lang="en-US" sz="3300" dirty="0" err="1"/>
              <a:t>KHz</a:t>
            </a:r>
            <a:endParaRPr lang="en-US" sz="3300" dirty="0"/>
          </a:p>
          <a:p>
            <a:r>
              <a:rPr lang="en-US" sz="3300" dirty="0"/>
              <a:t>2) 220 </a:t>
            </a:r>
            <a:r>
              <a:rPr lang="en-US" sz="3300" dirty="0" err="1"/>
              <a:t>KHz</a:t>
            </a:r>
            <a:endParaRPr lang="en-US" sz="3300" dirty="0"/>
          </a:p>
          <a:p>
            <a:r>
              <a:rPr lang="en-US" sz="3300" dirty="0"/>
              <a:t>3) 330 </a:t>
            </a:r>
            <a:r>
              <a:rPr lang="en-US" sz="3300" dirty="0" err="1"/>
              <a:t>KHz</a:t>
            </a:r>
            <a:endParaRPr lang="en-US" sz="3300" dirty="0"/>
          </a:p>
          <a:p>
            <a:r>
              <a:rPr lang="en-US" sz="3300" dirty="0"/>
              <a:t>4) 440 </a:t>
            </a:r>
            <a:r>
              <a:rPr lang="en-US" sz="3300" dirty="0" err="1"/>
              <a:t>KHz</a:t>
            </a:r>
            <a:r>
              <a:rPr lang="en-US" sz="3300" dirty="0"/>
              <a:t> (correct choice is 4)</a:t>
            </a:r>
          </a:p>
          <a:p>
            <a:pPr lvl="1"/>
            <a:endParaRPr lang="en-US" altLang="en-US" sz="3300" dirty="0"/>
          </a:p>
          <a:p>
            <a:r>
              <a:rPr lang="en-US" altLang="en-US" sz="3300" dirty="0"/>
              <a:t>(b) What is the highest frequency allowed in the sound signal? </a:t>
            </a:r>
          </a:p>
          <a:p>
            <a:pPr lvl="1"/>
            <a:r>
              <a:rPr lang="en-US" altLang="en-US" sz="3300" dirty="0"/>
              <a:t>ANS: 11KHz because the sampling frequency is 22KHz, so the signal cannot be higher than 22KHz/2=11KHz.</a:t>
            </a:r>
          </a:p>
          <a:p>
            <a:r>
              <a:rPr lang="en-US" sz="3300" dirty="0"/>
              <a:t>1) 11 </a:t>
            </a:r>
            <a:r>
              <a:rPr lang="en-US" sz="3300" dirty="0" err="1"/>
              <a:t>KHz</a:t>
            </a:r>
            <a:r>
              <a:rPr lang="en-US" sz="3300" dirty="0"/>
              <a:t> (correct choice is 1)</a:t>
            </a:r>
          </a:p>
          <a:p>
            <a:r>
              <a:rPr lang="en-US" sz="3300" dirty="0"/>
              <a:t>2) 22 </a:t>
            </a:r>
            <a:r>
              <a:rPr lang="en-US" sz="3300" dirty="0" err="1"/>
              <a:t>KHz</a:t>
            </a:r>
            <a:endParaRPr lang="en-US" sz="3300" dirty="0"/>
          </a:p>
          <a:p>
            <a:r>
              <a:rPr lang="en-US" sz="3300" dirty="0"/>
              <a:t>3) 33 </a:t>
            </a:r>
            <a:r>
              <a:rPr lang="en-US" sz="3300" dirty="0" err="1"/>
              <a:t>KHz</a:t>
            </a:r>
            <a:endParaRPr lang="en-US" sz="3300" dirty="0"/>
          </a:p>
          <a:p>
            <a:r>
              <a:rPr lang="en-US" sz="3300" dirty="0"/>
              <a:t>4) 44 </a:t>
            </a:r>
            <a:r>
              <a:rPr lang="en-US" sz="3300" dirty="0" err="1"/>
              <a:t>KHz</a:t>
            </a:r>
            <a:endParaRPr lang="en-US" sz="3300" dirty="0"/>
          </a:p>
          <a:p>
            <a:pPr lvl="1"/>
            <a:endParaRPr lang="en-US" altLang="en-US" sz="2200" dirty="0"/>
          </a:p>
          <a:p>
            <a:pPr lvl="1"/>
            <a:endParaRPr lang="en-US" altLang="en-US" dirty="0"/>
          </a:p>
          <a:p>
            <a:pPr lvl="1" eaLnBrk="1" hangingPunct="1"/>
            <a:endParaRPr lang="en-US" altLang="en-US" dirty="0"/>
          </a:p>
          <a:p>
            <a:pPr lvl="1" eaLnBrk="1" hangingPunct="1"/>
            <a:endParaRPr lang="en-US" altLang="en-US" dirty="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19</a:t>
            </a:fld>
            <a:endParaRPr lang="en-US" altLang="en-US"/>
          </a:p>
        </p:txBody>
      </p:sp>
    </p:spTree>
    <p:extLst>
      <p:ext uri="{BB962C8B-B14F-4D97-AF65-F5344CB8AC3E}">
        <p14:creationId xmlns:p14="http://schemas.microsoft.com/office/powerpoint/2010/main" val="863268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Appendix 5.1 : Cepstrum Vs spectrum</a:t>
            </a:r>
          </a:p>
        </p:txBody>
      </p:sp>
      <p:sp>
        <p:nvSpPr>
          <p:cNvPr id="37893"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dirty="0">
                <a:ea typeface="新細明體" pitchFamily="18" charset="-120"/>
              </a:rPr>
              <a:t>the spectrum is sensitive to glottal excitation (E). But we only interested in the filter H</a:t>
            </a:r>
          </a:p>
          <a:p>
            <a:pPr eaLnBrk="1" hangingPunct="1"/>
            <a:r>
              <a:rPr lang="en-US" altLang="zh-TW" dirty="0">
                <a:ea typeface="新細明體" pitchFamily="18" charset="-120"/>
              </a:rPr>
              <a:t>In frequency domain</a:t>
            </a:r>
          </a:p>
          <a:p>
            <a:pPr lvl="1" eaLnBrk="1" hangingPunct="1"/>
            <a:r>
              <a:rPr lang="en-US" altLang="zh-TW" dirty="0">
                <a:ea typeface="新細明體" pitchFamily="18" charset="-120"/>
              </a:rPr>
              <a:t>Speech wave (X)= Excitation (E) . Filter (H)</a:t>
            </a:r>
          </a:p>
          <a:p>
            <a:pPr lvl="1" eaLnBrk="1" hangingPunct="1"/>
            <a:r>
              <a:rPr lang="en-US" altLang="zh-TW" dirty="0">
                <a:ea typeface="新細明體" pitchFamily="18" charset="-120"/>
              </a:rPr>
              <a:t>Log (X) = Log (E) + Log (H)</a:t>
            </a:r>
          </a:p>
          <a:p>
            <a:pPr eaLnBrk="1" hangingPunct="1"/>
            <a:r>
              <a:rPr lang="en-US" altLang="zh-TW" dirty="0">
                <a:ea typeface="新細明體" pitchFamily="18" charset="-120"/>
              </a:rPr>
              <a:t>Cepstrum =Fourier transform of log of the signal’s power spectrum</a:t>
            </a:r>
          </a:p>
          <a:p>
            <a:pPr eaLnBrk="1" hangingPunct="1"/>
            <a:r>
              <a:rPr lang="en-US" altLang="zh-TW" dirty="0">
                <a:ea typeface="新細明體" pitchFamily="18" charset="-120"/>
              </a:rPr>
              <a:t>In Cepstrum, the Log(E) term can easily be isolated and removed.</a:t>
            </a:r>
          </a:p>
        </p:txBody>
      </p:sp>
      <p:sp>
        <p:nvSpPr>
          <p:cNvPr id="2" name="Footer Placeholder 1">
            <a:extLst>
              <a:ext uri="{FF2B5EF4-FFF2-40B4-BE49-F238E27FC236}">
                <a16:creationId xmlns:a16="http://schemas.microsoft.com/office/drawing/2014/main" id="{A8774CA1-C3A4-4D3B-A809-C7317ABFBAE2}"/>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7DE27F2E-01B4-43D4-A400-E1FA0692BD5C}"/>
              </a:ext>
            </a:extLst>
          </p:cNvPr>
          <p:cNvSpPr>
            <a:spLocks noGrp="1"/>
          </p:cNvSpPr>
          <p:nvPr>
            <p:ph type="sldNum" sz="quarter" idx="12"/>
          </p:nvPr>
        </p:nvSpPr>
        <p:spPr/>
        <p:txBody>
          <a:bodyPr/>
          <a:lstStyle/>
          <a:p>
            <a:fld id="{C00EF027-BAE4-4B2B-B4D5-2754FF5E55FD}" type="slidenum">
              <a:rPr lang="en-US" altLang="en-US" smtClean="0"/>
              <a:pPr/>
              <a:t>190</a:t>
            </a:fld>
            <a:endParaRPr lang="en-US" alt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sz="2400" dirty="0">
                <a:solidFill>
                  <a:schemeClr val="tx1"/>
                </a:solidFill>
                <a:ea typeface="新細明體" pitchFamily="18" charset="-120"/>
              </a:rPr>
              <a:t>Appendix 5.2 : LPC analysis for a frame based on the auto-correlation values r(0),…,r(p), and  use the  Durbin’s method (See P.115 [</a:t>
            </a:r>
            <a:r>
              <a:rPr lang="en-US" altLang="zh-TW" sz="2400" dirty="0" err="1">
                <a:solidFill>
                  <a:schemeClr val="tx1"/>
                </a:solidFill>
                <a:ea typeface="新細明體" pitchFamily="18" charset="-120"/>
              </a:rPr>
              <a:t>Rabiner</a:t>
            </a:r>
            <a:r>
              <a:rPr lang="en-US" altLang="zh-TW" sz="2400" dirty="0">
                <a:solidFill>
                  <a:schemeClr val="tx1"/>
                </a:solidFill>
                <a:ea typeface="新細明體" pitchFamily="18" charset="-120"/>
              </a:rPr>
              <a:t> 93])</a:t>
            </a:r>
            <a:br>
              <a:rPr lang="en-US" altLang="zh-TW" sz="2400" dirty="0">
                <a:solidFill>
                  <a:schemeClr val="tx1"/>
                </a:solidFill>
                <a:ea typeface="新細明體" pitchFamily="18" charset="-120"/>
              </a:rPr>
            </a:br>
            <a:endParaRPr lang="en-US" altLang="zh-TW" sz="2400" dirty="0">
              <a:solidFill>
                <a:schemeClr val="tx1"/>
              </a:solidFill>
              <a:ea typeface="新細明體" pitchFamily="18" charset="-120"/>
            </a:endParaRPr>
          </a:p>
        </p:txBody>
      </p:sp>
      <p:sp>
        <p:nvSpPr>
          <p:cNvPr id="38917" name="Rectangle 3"/>
          <p:cNvSpPr>
            <a:spLocks noGrp="1" noChangeArrowheads="1"/>
          </p:cNvSpPr>
          <p:nvPr>
            <p:ph type="body" sz="half" idx="1"/>
          </p:nvPr>
        </p:nvSpPr>
        <p:spPr>
          <a:xfrm>
            <a:off x="495300" y="1600200"/>
            <a:ext cx="8647113" cy="4530725"/>
          </a:xfrm>
          <a:noFill/>
        </p:spPr>
        <p:txBody>
          <a:bodyPr lIns="92075" tIns="46038" rIns="92075" bIns="46038"/>
          <a:lstStyle/>
          <a:p>
            <a:pPr eaLnBrk="1" hangingPunct="1"/>
            <a:r>
              <a:rPr lang="en-US" altLang="zh-TW" sz="2400">
                <a:ea typeface="新細明體" pitchFamily="18" charset="-120"/>
              </a:rPr>
              <a:t>LPC parameters </a:t>
            </a:r>
            <a:r>
              <a:rPr lang="en-US" altLang="zh-TW" sz="2400" i="1">
                <a:ea typeface="新細明體" pitchFamily="18" charset="-120"/>
              </a:rPr>
              <a:t>a</a:t>
            </a:r>
            <a:r>
              <a:rPr lang="en-US" altLang="zh-TW" sz="2400" i="1" baseline="-25000">
                <a:ea typeface="新細明體" pitchFamily="18" charset="-120"/>
              </a:rPr>
              <a:t>1</a:t>
            </a:r>
            <a:r>
              <a:rPr lang="en-US" altLang="zh-TW" sz="2400" i="1">
                <a:ea typeface="新細明體" pitchFamily="18" charset="-120"/>
              </a:rPr>
              <a:t>, a</a:t>
            </a:r>
            <a:r>
              <a:rPr lang="en-US" altLang="zh-TW" sz="2400" i="1" baseline="-25000">
                <a:ea typeface="新細明體" pitchFamily="18" charset="-120"/>
              </a:rPr>
              <a:t>2</a:t>
            </a:r>
            <a:r>
              <a:rPr lang="en-US" altLang="zh-TW" sz="2400" i="1">
                <a:ea typeface="新細明體" pitchFamily="18" charset="-120"/>
              </a:rPr>
              <a:t>,..a</a:t>
            </a:r>
            <a:r>
              <a:rPr lang="en-US" altLang="zh-TW" sz="2400" i="1" baseline="-25000">
                <a:ea typeface="新細明體" pitchFamily="18" charset="-120"/>
              </a:rPr>
              <a:t>p</a:t>
            </a:r>
            <a:r>
              <a:rPr lang="en-US" altLang="zh-TW" sz="2400">
                <a:ea typeface="新細明體" pitchFamily="18" charset="-120"/>
              </a:rPr>
              <a:t> can be obtained by setting for </a:t>
            </a:r>
            <a:r>
              <a:rPr lang="en-US" altLang="zh-TW" sz="2400" i="1">
                <a:ea typeface="新細明體" pitchFamily="18" charset="-120"/>
              </a:rPr>
              <a:t>i</a:t>
            </a:r>
            <a:r>
              <a:rPr lang="en-US" altLang="zh-TW" sz="2400">
                <a:ea typeface="新細明體" pitchFamily="18" charset="-120"/>
              </a:rPr>
              <a:t>=0 to </a:t>
            </a:r>
            <a:r>
              <a:rPr lang="en-US" altLang="zh-TW" sz="2400" i="1">
                <a:ea typeface="新細明體" pitchFamily="18" charset="-120"/>
              </a:rPr>
              <a:t>i</a:t>
            </a:r>
            <a:r>
              <a:rPr lang="en-US" altLang="zh-TW" sz="2400">
                <a:ea typeface="新細明體" pitchFamily="18" charset="-120"/>
              </a:rPr>
              <a:t>=</a:t>
            </a:r>
            <a:r>
              <a:rPr lang="en-US" altLang="zh-TW" sz="2400" i="1">
                <a:ea typeface="新細明體" pitchFamily="18" charset="-120"/>
              </a:rPr>
              <a:t>p</a:t>
            </a:r>
            <a:r>
              <a:rPr lang="en-US" altLang="zh-TW" sz="2400">
                <a:ea typeface="新細明體" pitchFamily="18" charset="-120"/>
              </a:rPr>
              <a:t> to the formulas</a:t>
            </a:r>
          </a:p>
        </p:txBody>
      </p:sp>
      <p:graphicFrame>
        <p:nvGraphicFramePr>
          <p:cNvPr id="38918" name="Object 4"/>
          <p:cNvGraphicFramePr>
            <a:graphicFrameLocks noGrp="1" noChangeAspect="1"/>
          </p:cNvGraphicFramePr>
          <p:nvPr>
            <p:ph sz="half" idx="2"/>
          </p:nvPr>
        </p:nvGraphicFramePr>
        <p:xfrm>
          <a:off x="1674813" y="2514600"/>
          <a:ext cx="4572000" cy="3797300"/>
        </p:xfrm>
        <a:graphic>
          <a:graphicData uri="http://schemas.openxmlformats.org/presentationml/2006/ole">
            <mc:AlternateContent xmlns:mc="http://schemas.openxmlformats.org/markup-compatibility/2006">
              <mc:Choice xmlns:v="urn:schemas-microsoft-com:vml" Requires="v">
                <p:oleObj name="Equation" r:id="rId2" imgW="2324100" imgH="1930400" progId="Equation.3">
                  <p:embed/>
                </p:oleObj>
              </mc:Choice>
              <mc:Fallback>
                <p:oleObj name="Equation" r:id="rId2" imgW="2324100" imgH="1930400" progId="Equation.3">
                  <p:embed/>
                  <p:pic>
                    <p:nvPicPr>
                      <p:cNvPr id="3891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2514600"/>
                        <a:ext cx="4572000"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999350E-E0A8-4AC5-B9AB-7AEAE292C5DD}"/>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8F676DA0-3656-46CE-A984-8708B64F5224}"/>
              </a:ext>
            </a:extLst>
          </p:cNvPr>
          <p:cNvSpPr>
            <a:spLocks noGrp="1"/>
          </p:cNvSpPr>
          <p:nvPr>
            <p:ph type="sldNum" sz="quarter" idx="12"/>
          </p:nvPr>
        </p:nvSpPr>
        <p:spPr/>
        <p:txBody>
          <a:bodyPr/>
          <a:lstStyle/>
          <a:p>
            <a:fld id="{F655D5F6-FAFC-4BD8-A778-50BE8206BBEA}" type="slidenum">
              <a:rPr lang="en-US" altLang="en-US" smtClean="0"/>
              <a:pPr/>
              <a:t>191</a:t>
            </a:fld>
            <a:endParaRPr lang="en-US" alt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noFill/>
        </p:spPr>
        <p:txBody>
          <a:bodyPr lIns="92075" tIns="46038" rIns="92075" bIns="46038" anchor="ctr"/>
          <a:lstStyle/>
          <a:p>
            <a:pPr eaLnBrk="1" hangingPunct="1"/>
            <a:r>
              <a:rPr lang="en-US" altLang="zh-TW" sz="3200" dirty="0">
                <a:ea typeface="新細明體" pitchFamily="18" charset="-120"/>
              </a:rPr>
              <a:t>Appendix 5.3 Program to Convert LPC </a:t>
            </a:r>
            <a:r>
              <a:rPr lang="en-US" altLang="zh-TW" sz="3200" dirty="0" err="1">
                <a:ea typeface="新細明體" pitchFamily="18" charset="-120"/>
              </a:rPr>
              <a:t>coeffs</a:t>
            </a:r>
            <a:r>
              <a:rPr lang="en-US" altLang="zh-TW" sz="3200" dirty="0">
                <a:ea typeface="新細明體" pitchFamily="18" charset="-120"/>
              </a:rPr>
              <a:t>. to Cepstral </a:t>
            </a:r>
            <a:r>
              <a:rPr lang="en-US" altLang="zh-TW" sz="3200" dirty="0" err="1">
                <a:ea typeface="新細明體" pitchFamily="18" charset="-120"/>
              </a:rPr>
              <a:t>coeffs</a:t>
            </a:r>
            <a:r>
              <a:rPr lang="en-US" altLang="zh-TW" sz="3200" dirty="0">
                <a:ea typeface="新細明體" pitchFamily="18" charset="-120"/>
              </a:rPr>
              <a:t>.</a:t>
            </a:r>
          </a:p>
        </p:txBody>
      </p:sp>
      <p:sp>
        <p:nvSpPr>
          <p:cNvPr id="39941" name="Rectangle 3"/>
          <p:cNvSpPr>
            <a:spLocks noGrp="1" noChangeArrowheads="1"/>
          </p:cNvSpPr>
          <p:nvPr>
            <p:ph idx="1"/>
          </p:nvPr>
        </p:nvSpPr>
        <p:spPr>
          <a:noFill/>
        </p:spPr>
        <p:txBody>
          <a:bodyPr lIns="92075" tIns="46038" rIns="92075" bIns="46038"/>
          <a:lstStyle/>
          <a:p>
            <a:pPr eaLnBrk="1" hangingPunct="1"/>
            <a:r>
              <a:rPr lang="en-US" altLang="zh-TW" sz="2400">
                <a:ea typeface="新細明體" pitchFamily="18" charset="-120"/>
              </a:rPr>
              <a:t>void cepstrum_coeff(float *coeff)</a:t>
            </a:r>
          </a:p>
          <a:p>
            <a:pPr eaLnBrk="1" hangingPunct="1"/>
            <a:r>
              <a:rPr lang="en-US" altLang="zh-TW" sz="2400">
                <a:ea typeface="新細明體" pitchFamily="18" charset="-120"/>
              </a:rPr>
              <a:t>{int i,n,k; float sum,h[ORDER+1];</a:t>
            </a:r>
          </a:p>
          <a:p>
            <a:pPr eaLnBrk="1" hangingPunct="1"/>
            <a:r>
              <a:rPr lang="en-US" altLang="zh-TW" sz="2400">
                <a:ea typeface="新細明體" pitchFamily="18" charset="-120"/>
              </a:rPr>
              <a:t>  h[0]=coeff[0],h[1]=coeff[1];</a:t>
            </a:r>
          </a:p>
          <a:p>
            <a:pPr eaLnBrk="1" hangingPunct="1"/>
            <a:r>
              <a:rPr lang="en-US" altLang="zh-TW" sz="2400">
                <a:ea typeface="新細明體" pitchFamily="18" charset="-120"/>
              </a:rPr>
              <a:t>  for (n=2;n&lt;=ORDER;n++){ sum=0.0;</a:t>
            </a:r>
          </a:p>
          <a:p>
            <a:pPr eaLnBrk="1" hangingPunct="1"/>
            <a:r>
              <a:rPr lang="en-US" altLang="zh-TW" sz="2400">
                <a:ea typeface="新細明體" pitchFamily="18" charset="-120"/>
              </a:rPr>
              <a:t>      for (k=1;k&lt;n;k++) </a:t>
            </a:r>
          </a:p>
          <a:p>
            <a:pPr eaLnBrk="1" hangingPunct="1"/>
            <a:r>
              <a:rPr lang="en-US" altLang="zh-TW" sz="2400">
                <a:ea typeface="新細明體" pitchFamily="18" charset="-120"/>
              </a:rPr>
              <a:t>      sum+= (float)k/(float)n*h[k]*coeff[n-k];</a:t>
            </a:r>
          </a:p>
          <a:p>
            <a:pPr eaLnBrk="1" hangingPunct="1"/>
            <a:r>
              <a:rPr lang="en-US" altLang="zh-TW" sz="2400">
                <a:ea typeface="新細明體" pitchFamily="18" charset="-120"/>
              </a:rPr>
              <a:t>      h[n]=coeff[n]+sum;}</a:t>
            </a:r>
          </a:p>
          <a:p>
            <a:pPr eaLnBrk="1" hangingPunct="1"/>
            <a:r>
              <a:rPr lang="en-US" altLang="zh-TW" sz="2400">
                <a:ea typeface="新細明體" pitchFamily="18" charset="-120"/>
              </a:rPr>
              <a:t>  for (i=1;i&lt;=ORDER;i++)</a:t>
            </a:r>
          </a:p>
          <a:p>
            <a:pPr eaLnBrk="1" hangingPunct="1"/>
            <a:r>
              <a:rPr lang="en-US" altLang="zh-TW" sz="2400">
                <a:ea typeface="新細明體" pitchFamily="18" charset="-120"/>
              </a:rPr>
              <a:t>      coeff[i-1]=h[i]*(1+ORDER/2*sin(PI_10*i));}</a:t>
            </a:r>
          </a:p>
        </p:txBody>
      </p:sp>
      <p:sp>
        <p:nvSpPr>
          <p:cNvPr id="2" name="Footer Placeholder 1">
            <a:extLst>
              <a:ext uri="{FF2B5EF4-FFF2-40B4-BE49-F238E27FC236}">
                <a16:creationId xmlns:a16="http://schemas.microsoft.com/office/drawing/2014/main" id="{A65CD5A1-4E8C-4BD3-9DED-1C5327F90D53}"/>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6FCC6E1F-A644-4B8B-AA6D-31923CDA460A}"/>
              </a:ext>
            </a:extLst>
          </p:cNvPr>
          <p:cNvSpPr>
            <a:spLocks noGrp="1"/>
          </p:cNvSpPr>
          <p:nvPr>
            <p:ph type="sldNum" sz="quarter" idx="12"/>
          </p:nvPr>
        </p:nvSpPr>
        <p:spPr/>
        <p:txBody>
          <a:bodyPr/>
          <a:lstStyle/>
          <a:p>
            <a:fld id="{C00EF027-BAE4-4B2B-B4D5-2754FF5E55FD}" type="slidenum">
              <a:rPr lang="en-US" altLang="en-US" smtClean="0"/>
              <a:pPr/>
              <a:t>192</a:t>
            </a:fld>
            <a:endParaRPr lang="en-US" alt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pPr eaLnBrk="1" hangingPunct="1"/>
            <a:r>
              <a:rPr lang="en-US" altLang="zh-CN" sz="4000" dirty="0">
                <a:ea typeface="SimSun" pitchFamily="2" charset="-122"/>
              </a:rPr>
              <a:t>Appendix 5.4 Define Cepstrum: also called</a:t>
            </a:r>
            <a:r>
              <a:rPr lang="en-US" altLang="en-US" sz="4000" dirty="0"/>
              <a:t> the spectrum of a spectrum </a:t>
            </a:r>
          </a:p>
        </p:txBody>
      </p:sp>
      <p:sp>
        <p:nvSpPr>
          <p:cNvPr id="40965" name="Rectangle 3"/>
          <p:cNvSpPr>
            <a:spLocks noGrp="1" noChangeArrowheads="1"/>
          </p:cNvSpPr>
          <p:nvPr>
            <p:ph type="body" sz="half" idx="1"/>
          </p:nvPr>
        </p:nvSpPr>
        <p:spPr>
          <a:xfrm>
            <a:off x="303213" y="1524000"/>
            <a:ext cx="8839200" cy="4530725"/>
          </a:xfrm>
        </p:spPr>
        <p:txBody>
          <a:bodyPr/>
          <a:lstStyle/>
          <a:p>
            <a:pPr eaLnBrk="1" hangingPunct="1"/>
            <a:r>
              <a:rPr lang="en-US" altLang="zh-CN" sz="2400" i="1">
                <a:ea typeface="SimSun" pitchFamily="2" charset="-122"/>
                <a:sym typeface="Wingdings" pitchFamily="2" charset="2"/>
              </a:rPr>
              <a:t>“The power cepstrum (of a signal) is the squared magnitude of the Fourier transform (FT) of the logarithm of the squared magnitude of the Fourier transform of a signal”</a:t>
            </a:r>
            <a:r>
              <a:rPr lang="en-US" altLang="zh-CN" sz="2400">
                <a:ea typeface="SimSun" pitchFamily="2" charset="-122"/>
                <a:sym typeface="Wingdings" pitchFamily="2" charset="2"/>
              </a:rPr>
              <a:t> From Norton, Michael; Karczub, Denis (2003). Fundamentals of Noise and Vibration Analysis for Engineers. Cambridge University Press </a:t>
            </a:r>
          </a:p>
          <a:p>
            <a:pPr eaLnBrk="1" hangingPunct="1"/>
            <a:r>
              <a:rPr lang="en-US" altLang="zh-CN" sz="2400">
                <a:ea typeface="SimSun" pitchFamily="2" charset="-122"/>
                <a:sym typeface="Wingdings" pitchFamily="2" charset="2"/>
              </a:rPr>
              <a:t>Algorithm: signal → FT → abs() → square → log</a:t>
            </a:r>
            <a:r>
              <a:rPr lang="en-US" altLang="zh-CN" sz="2400" baseline="-25000">
                <a:ea typeface="SimSun" pitchFamily="2" charset="-122"/>
                <a:sym typeface="Wingdings" pitchFamily="2" charset="2"/>
              </a:rPr>
              <a:t>10</a:t>
            </a:r>
            <a:r>
              <a:rPr lang="en-US" altLang="zh-CN" sz="2400">
                <a:ea typeface="SimSun" pitchFamily="2" charset="-122"/>
                <a:sym typeface="Wingdings" pitchFamily="2" charset="2"/>
              </a:rPr>
              <a:t> → FT → abs() → square → power cepstrum </a:t>
            </a:r>
          </a:p>
          <a:p>
            <a:pPr eaLnBrk="1" hangingPunct="1"/>
            <a:endParaRPr lang="en-US" altLang="en-US" sz="2400"/>
          </a:p>
        </p:txBody>
      </p:sp>
      <p:sp>
        <p:nvSpPr>
          <p:cNvPr id="40968" name="Content Placeholder 1"/>
          <p:cNvSpPr>
            <a:spLocks noGrp="1"/>
          </p:cNvSpPr>
          <p:nvPr>
            <p:ph sz="quarter" idx="2"/>
          </p:nvPr>
        </p:nvSpPr>
        <p:spPr>
          <a:xfrm>
            <a:off x="9066213" y="2743200"/>
            <a:ext cx="341312" cy="1046163"/>
          </a:xfrm>
        </p:spPr>
        <p:txBody>
          <a:bodyPr/>
          <a:lstStyle/>
          <a:p>
            <a:r>
              <a:rPr lang="en-US" altLang="en-US"/>
              <a:t> </a:t>
            </a:r>
          </a:p>
        </p:txBody>
      </p:sp>
      <p:graphicFrame>
        <p:nvGraphicFramePr>
          <p:cNvPr id="40967" name="Object 6"/>
          <p:cNvGraphicFramePr>
            <a:graphicFrameLocks noGrp="1" noChangeAspect="1"/>
          </p:cNvGraphicFramePr>
          <p:nvPr>
            <p:ph sz="quarter" idx="3"/>
          </p:nvPr>
        </p:nvGraphicFramePr>
        <p:xfrm>
          <a:off x="2057400" y="4800600"/>
          <a:ext cx="4948238" cy="703263"/>
        </p:xfrm>
        <a:graphic>
          <a:graphicData uri="http://schemas.openxmlformats.org/presentationml/2006/ole">
            <mc:AlternateContent xmlns:mc="http://schemas.openxmlformats.org/markup-compatibility/2006">
              <mc:Choice xmlns:v="urn:schemas-microsoft-com:vml" Requires="v">
                <p:oleObj name="Equation" r:id="rId2" imgW="2501900" imgH="355600" progId="Equation.3">
                  <p:embed/>
                </p:oleObj>
              </mc:Choice>
              <mc:Fallback>
                <p:oleObj name="Equation" r:id="rId2" imgW="2501900" imgH="355600" progId="Equation.3">
                  <p:embed/>
                  <p:pic>
                    <p:nvPicPr>
                      <p:cNvPr id="4096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0600"/>
                        <a:ext cx="4948238"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5"/>
          <p:cNvSpPr txBox="1">
            <a:spLocks noChangeArrowheads="1"/>
          </p:cNvSpPr>
          <p:nvPr/>
        </p:nvSpPr>
        <p:spPr bwMode="auto">
          <a:xfrm>
            <a:off x="1446213" y="5638800"/>
            <a:ext cx="5884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http://mi.eng.cam.ac.uk/~ajr/SA95/node33.html</a:t>
            </a:r>
          </a:p>
          <a:p>
            <a:pPr>
              <a:spcBef>
                <a:spcPct val="0"/>
              </a:spcBef>
              <a:buClrTx/>
              <a:buSzTx/>
              <a:buFontTx/>
              <a:buNone/>
            </a:pPr>
            <a:r>
              <a:rPr lang="en-US" altLang="zh-CN" sz="1800">
                <a:ea typeface="SimSun" pitchFamily="2" charset="-122"/>
              </a:rPr>
              <a:t>http://en.wikipedia.org/wiki/Cepstrum</a:t>
            </a:r>
            <a:endParaRPr lang="en-US" altLang="en-US" sz="1800"/>
          </a:p>
        </p:txBody>
      </p:sp>
      <p:sp>
        <p:nvSpPr>
          <p:cNvPr id="2" name="Footer Placeholder 1">
            <a:extLst>
              <a:ext uri="{FF2B5EF4-FFF2-40B4-BE49-F238E27FC236}">
                <a16:creationId xmlns:a16="http://schemas.microsoft.com/office/drawing/2014/main" id="{11E8CD27-5A08-42A4-B3EB-D27770ED9CB8}"/>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E4AA1786-2478-4057-A063-073480A95A88}"/>
              </a:ext>
            </a:extLst>
          </p:cNvPr>
          <p:cNvSpPr>
            <a:spLocks noGrp="1"/>
          </p:cNvSpPr>
          <p:nvPr>
            <p:ph type="sldNum" sz="quarter" idx="12"/>
          </p:nvPr>
        </p:nvSpPr>
        <p:spPr/>
        <p:txBody>
          <a:bodyPr/>
          <a:lstStyle/>
          <a:p>
            <a:fld id="{69D3AF2E-0F76-467B-8A57-FC3BABA895ED}" type="slidenum">
              <a:rPr lang="en-US" altLang="en-US" smtClean="0"/>
              <a:pPr/>
              <a:t>193</a:t>
            </a:fld>
            <a:endParaRPr lang="en-US" alt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31812" y="304800"/>
            <a:ext cx="8912225" cy="1139825"/>
          </a:xfrm>
          <a:noFill/>
        </p:spPr>
        <p:txBody>
          <a:bodyPr lIns="92075" tIns="46038" rIns="92075" bIns="46038" anchor="ctr">
            <a:normAutofit fontScale="90000"/>
          </a:bodyPr>
          <a:lstStyle/>
          <a:p>
            <a:pPr algn="l" eaLnBrk="1" hangingPunct="1"/>
            <a:r>
              <a:rPr lang="en-US" altLang="zh-TW" sz="2200" dirty="0">
                <a:ea typeface="新細明體" pitchFamily="18" charset="-120"/>
              </a:rPr>
              <a:t>Appendix 5.5:</a:t>
            </a:r>
            <a:br>
              <a:rPr lang="en-US" altLang="zh-TW" sz="2200" dirty="0">
                <a:ea typeface="新細明體" pitchFamily="18" charset="-120"/>
              </a:rPr>
            </a:br>
            <a:r>
              <a:rPr lang="en-US" altLang="zh-TW" sz="2200" dirty="0">
                <a:ea typeface="新細明體" pitchFamily="18" charset="-120"/>
              </a:rPr>
              <a:t>LPC to Cepstral coefficients conversion (an alternative method for Cepstral coefficient valuation. This is more efficient as compared to the Fourier-FFT-IFFT method discussed earlier)</a:t>
            </a:r>
            <a:endParaRPr lang="en-US" altLang="zh-TW" dirty="0">
              <a:ea typeface="新細明體" pitchFamily="18" charset="-120"/>
            </a:endParaRPr>
          </a:p>
        </p:txBody>
      </p:sp>
      <p:sp>
        <p:nvSpPr>
          <p:cNvPr id="23557" name="Rectangle 3"/>
          <p:cNvSpPr>
            <a:spLocks noGrp="1" noChangeArrowheads="1"/>
          </p:cNvSpPr>
          <p:nvPr>
            <p:ph type="body" sz="half" idx="1"/>
          </p:nvPr>
        </p:nvSpPr>
        <p:spPr>
          <a:xfrm>
            <a:off x="495300" y="1600200"/>
            <a:ext cx="8266113" cy="4530725"/>
          </a:xfrm>
          <a:noFill/>
        </p:spPr>
        <p:txBody>
          <a:bodyPr lIns="92075" tIns="46038" rIns="92075" bIns="46038"/>
          <a:lstStyle/>
          <a:p>
            <a:pPr eaLnBrk="1" hangingPunct="1"/>
            <a:r>
              <a:rPr lang="en-US" altLang="zh-TW" sz="2400" dirty="0">
                <a:ea typeface="新細明體" pitchFamily="18" charset="-120"/>
              </a:rPr>
              <a:t>Cepstral coefficient is more accurate in describing the characteristics of speech signal</a:t>
            </a:r>
          </a:p>
          <a:p>
            <a:pPr eaLnBrk="1" hangingPunct="1"/>
            <a:r>
              <a:rPr lang="en-US" altLang="zh-TW" sz="2400" dirty="0">
                <a:ea typeface="新細明體" pitchFamily="18" charset="-120"/>
              </a:rPr>
              <a:t>Normally cepstral coefficients of order 1&lt;=m&lt;=p are enough to describe the speech signal.</a:t>
            </a:r>
          </a:p>
          <a:p>
            <a:pPr eaLnBrk="1" hangingPunct="1"/>
            <a:r>
              <a:rPr lang="en-US" altLang="zh-TW" sz="2400" dirty="0">
                <a:ea typeface="新細明體" pitchFamily="18" charset="-120"/>
              </a:rPr>
              <a:t>Calculate </a:t>
            </a:r>
            <a:r>
              <a:rPr lang="en-US" altLang="zh-TW" sz="2400" i="1" dirty="0">
                <a:ea typeface="新細明體" pitchFamily="18" charset="-120"/>
              </a:rPr>
              <a:t>c</a:t>
            </a:r>
            <a:r>
              <a:rPr lang="en-US" altLang="zh-TW" sz="2400" i="1" baseline="-25000" dirty="0">
                <a:ea typeface="新細明體" pitchFamily="18" charset="-120"/>
              </a:rPr>
              <a:t>1</a:t>
            </a:r>
            <a:r>
              <a:rPr lang="en-US" altLang="zh-TW" sz="2400" i="1" dirty="0">
                <a:ea typeface="新細明體" pitchFamily="18" charset="-120"/>
              </a:rPr>
              <a:t>, c</a:t>
            </a:r>
            <a:r>
              <a:rPr lang="en-US" altLang="zh-TW" sz="2400" i="1" baseline="-25000" dirty="0">
                <a:ea typeface="新細明體" pitchFamily="18" charset="-120"/>
              </a:rPr>
              <a:t>2</a:t>
            </a:r>
            <a:r>
              <a:rPr lang="en-US" altLang="zh-TW" sz="2400" i="1" dirty="0">
                <a:ea typeface="新細明體" pitchFamily="18" charset="-120"/>
              </a:rPr>
              <a:t>, c</a:t>
            </a:r>
            <a:r>
              <a:rPr lang="en-US" altLang="zh-TW" sz="2400" i="1" baseline="-25000" dirty="0">
                <a:ea typeface="新細明體" pitchFamily="18" charset="-120"/>
              </a:rPr>
              <a:t>3</a:t>
            </a:r>
            <a:r>
              <a:rPr lang="en-US" altLang="zh-TW" sz="2400" i="1" dirty="0">
                <a:ea typeface="新細明體" pitchFamily="18" charset="-120"/>
              </a:rPr>
              <a:t>,.. </a:t>
            </a:r>
            <a:r>
              <a:rPr lang="en-US" altLang="zh-TW" sz="2400" i="1" dirty="0" err="1">
                <a:ea typeface="新細明體" pitchFamily="18" charset="-120"/>
              </a:rPr>
              <a:t>c</a:t>
            </a:r>
            <a:r>
              <a:rPr lang="en-US" altLang="zh-TW" sz="2400" i="1" baseline="-25000" dirty="0" err="1">
                <a:ea typeface="新細明體" pitchFamily="18" charset="-120"/>
              </a:rPr>
              <a:t>p</a:t>
            </a:r>
            <a:r>
              <a:rPr lang="en-US" altLang="zh-TW" sz="2400" baseline="-25000" dirty="0">
                <a:ea typeface="新細明體" pitchFamily="18" charset="-120"/>
              </a:rPr>
              <a:t> </a:t>
            </a:r>
            <a:r>
              <a:rPr lang="en-US" altLang="zh-TW" sz="2400" dirty="0">
                <a:ea typeface="新細明體" pitchFamily="18" charset="-120"/>
              </a:rPr>
              <a:t>from LPC </a:t>
            </a:r>
            <a:r>
              <a:rPr lang="en-US" altLang="zh-TW" sz="2400" i="1" dirty="0">
                <a:ea typeface="新細明體" pitchFamily="18" charset="-120"/>
              </a:rPr>
              <a:t>a</a:t>
            </a:r>
            <a:r>
              <a:rPr lang="en-US" altLang="zh-TW" sz="2400" i="1" baseline="-25000" dirty="0">
                <a:ea typeface="新細明體" pitchFamily="18" charset="-120"/>
              </a:rPr>
              <a:t>1</a:t>
            </a:r>
            <a:r>
              <a:rPr lang="en-US" altLang="zh-TW" sz="2400" i="1" dirty="0">
                <a:ea typeface="新細明體" pitchFamily="18" charset="-120"/>
              </a:rPr>
              <a:t>, a</a:t>
            </a:r>
            <a:r>
              <a:rPr lang="en-US" altLang="zh-TW" sz="2400" i="1" baseline="-25000" dirty="0">
                <a:ea typeface="新細明體" pitchFamily="18" charset="-120"/>
              </a:rPr>
              <a:t>2</a:t>
            </a:r>
            <a:r>
              <a:rPr lang="en-US" altLang="zh-TW" sz="2400" i="1" dirty="0">
                <a:ea typeface="新細明體" pitchFamily="18" charset="-120"/>
              </a:rPr>
              <a:t>, a</a:t>
            </a:r>
            <a:r>
              <a:rPr lang="en-US" altLang="zh-TW" sz="2400" i="1" baseline="-25000" dirty="0">
                <a:ea typeface="新細明體" pitchFamily="18" charset="-120"/>
              </a:rPr>
              <a:t>3</a:t>
            </a:r>
            <a:r>
              <a:rPr lang="en-US" altLang="zh-TW" sz="2400" i="1" dirty="0">
                <a:ea typeface="新細明體" pitchFamily="18" charset="-120"/>
              </a:rPr>
              <a:t>,.. </a:t>
            </a:r>
            <a:r>
              <a:rPr lang="en-US" altLang="zh-TW" sz="2400" i="1" dirty="0" err="1">
                <a:ea typeface="新細明體" pitchFamily="18" charset="-120"/>
              </a:rPr>
              <a:t>a</a:t>
            </a:r>
            <a:r>
              <a:rPr lang="en-US" altLang="zh-TW" sz="2400" i="1" baseline="-25000" dirty="0" err="1">
                <a:ea typeface="新細明體" pitchFamily="18" charset="-120"/>
              </a:rPr>
              <a:t>p</a:t>
            </a:r>
            <a:endParaRPr lang="en-US" altLang="zh-TW" i="1" baseline="-25000" dirty="0">
              <a:ea typeface="新細明體" pitchFamily="18" charset="-120"/>
            </a:endParaRPr>
          </a:p>
        </p:txBody>
      </p:sp>
      <p:graphicFrame>
        <p:nvGraphicFramePr>
          <p:cNvPr id="23558" name="Object 6"/>
          <p:cNvGraphicFramePr>
            <a:graphicFrameLocks noGrp="1" noChangeAspect="1"/>
          </p:cNvGraphicFramePr>
          <p:nvPr>
            <p:ph sz="half" idx="2"/>
          </p:nvPr>
        </p:nvGraphicFramePr>
        <p:xfrm>
          <a:off x="1979612" y="3886200"/>
          <a:ext cx="5257800" cy="2089150"/>
        </p:xfrm>
        <a:graphic>
          <a:graphicData uri="http://schemas.openxmlformats.org/presentationml/2006/ole">
            <mc:AlternateContent xmlns:mc="http://schemas.openxmlformats.org/markup-compatibility/2006">
              <mc:Choice xmlns:v="urn:schemas-microsoft-com:vml" Requires="v">
                <p:oleObj name="Equation" r:id="rId2" imgW="2844800" imgH="1130300" progId="Equation.3">
                  <p:embed/>
                </p:oleObj>
              </mc:Choice>
              <mc:Fallback>
                <p:oleObj name="Equation" r:id="rId2" imgW="2844800" imgH="1130300" progId="Equation.3">
                  <p:embed/>
                  <p:pic>
                    <p:nvPicPr>
                      <p:cNvPr id="2355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3886200"/>
                        <a:ext cx="5257800"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9" name="Text Box 8"/>
          <p:cNvSpPr txBox="1">
            <a:spLocks noChangeArrowheads="1"/>
          </p:cNvSpPr>
          <p:nvPr/>
        </p:nvSpPr>
        <p:spPr bwMode="auto">
          <a:xfrm>
            <a:off x="684212" y="6096000"/>
            <a:ext cx="6495281"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200" dirty="0" err="1"/>
              <a:t>Ref:http</a:t>
            </a:r>
            <a:r>
              <a:rPr lang="en-US" altLang="en-US" sz="1200" dirty="0"/>
              <a:t>://www.mathworks.com/help/dsp/ref/lpctofromcepstralcoefficients.html</a:t>
            </a:r>
          </a:p>
          <a:p>
            <a:pPr>
              <a:spcBef>
                <a:spcPct val="0"/>
              </a:spcBef>
              <a:buClrTx/>
              <a:buSzTx/>
              <a:buFontTx/>
              <a:buNone/>
            </a:pPr>
            <a:r>
              <a:rPr lang="en-US" altLang="en-US" sz="1200" dirty="0"/>
              <a:t>http://www.clear.rice.edu/elec532/PROJECTS98/speech/cepstrum/cepstrum.html</a:t>
            </a:r>
          </a:p>
        </p:txBody>
      </p:sp>
      <p:sp>
        <p:nvSpPr>
          <p:cNvPr id="23560" name="TextBox 1"/>
          <p:cNvSpPr txBox="1">
            <a:spLocks noChangeArrowheads="1"/>
          </p:cNvSpPr>
          <p:nvPr/>
        </p:nvSpPr>
        <p:spPr bwMode="auto">
          <a:xfrm>
            <a:off x="6856413" y="3886200"/>
            <a:ext cx="2865437"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Note:</a:t>
            </a:r>
          </a:p>
          <a:p>
            <a:r>
              <a:rPr lang="en-US" altLang="en-US"/>
              <a:t>c1=a1 and </a:t>
            </a:r>
          </a:p>
          <a:p>
            <a:r>
              <a:rPr lang="en-US" altLang="en-US"/>
              <a:t>a0=-1 (see chapter 3)</a:t>
            </a:r>
          </a:p>
        </p:txBody>
      </p:sp>
      <p:sp>
        <p:nvSpPr>
          <p:cNvPr id="2" name="Footer Placeholder 1">
            <a:extLst>
              <a:ext uri="{FF2B5EF4-FFF2-40B4-BE49-F238E27FC236}">
                <a16:creationId xmlns:a16="http://schemas.microsoft.com/office/drawing/2014/main" id="{14C4016D-9B11-41E9-B153-74B96FC21EFA}"/>
              </a:ext>
            </a:extLst>
          </p:cNvPr>
          <p:cNvSpPr>
            <a:spLocks noGrp="1"/>
          </p:cNvSpPr>
          <p:nvPr>
            <p:ph type="ftr" sz="quarter" idx="11"/>
          </p:nvPr>
        </p:nvSpPr>
        <p:spPr/>
        <p:txBody>
          <a:bodyPr/>
          <a:lstStyle/>
          <a:p>
            <a:pPr>
              <a:defRPr/>
            </a:pPr>
            <a:r>
              <a:rPr lang="en-US" altLang="zh-CN"/>
              <a:t>Audio signal processing, v250428a</a:t>
            </a:r>
            <a:endParaRPr lang="en-US" altLang="zh-CN" dirty="0"/>
          </a:p>
        </p:txBody>
      </p:sp>
      <p:sp>
        <p:nvSpPr>
          <p:cNvPr id="3" name="Slide Number Placeholder 2">
            <a:extLst>
              <a:ext uri="{FF2B5EF4-FFF2-40B4-BE49-F238E27FC236}">
                <a16:creationId xmlns:a16="http://schemas.microsoft.com/office/drawing/2014/main" id="{CA2F37B7-F6CA-48C2-8C6B-9184312C0E90}"/>
              </a:ext>
            </a:extLst>
          </p:cNvPr>
          <p:cNvSpPr>
            <a:spLocks noGrp="1"/>
          </p:cNvSpPr>
          <p:nvPr>
            <p:ph type="sldNum" sz="quarter" idx="12"/>
          </p:nvPr>
        </p:nvSpPr>
        <p:spPr/>
        <p:txBody>
          <a:bodyPr/>
          <a:lstStyle/>
          <a:p>
            <a:fld id="{F655D5F6-FAFC-4BD8-A778-50BE8206BBEA}" type="slidenum">
              <a:rPr lang="en-US" altLang="en-US" smtClean="0"/>
              <a:pPr/>
              <a:t>194</a:t>
            </a:fld>
            <a:endParaRPr lang="en-US" altLang="en-US"/>
          </a:p>
        </p:txBody>
      </p:sp>
    </p:spTree>
    <p:extLst>
      <p:ext uri="{BB962C8B-B14F-4D97-AF65-F5344CB8AC3E}">
        <p14:creationId xmlns:p14="http://schemas.microsoft.com/office/powerpoint/2010/main" val="16993803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Overall Conclusion</a:t>
            </a:r>
          </a:p>
        </p:txBody>
      </p:sp>
      <p:sp>
        <p:nvSpPr>
          <p:cNvPr id="36869" name="Rectangle 3"/>
          <p:cNvSpPr>
            <a:spLocks noGrp="1" noChangeArrowheads="1"/>
          </p:cNvSpPr>
          <p:nvPr>
            <p:ph idx="1"/>
          </p:nvPr>
        </p:nvSpPr>
        <p:spPr>
          <a:noFill/>
        </p:spPr>
        <p:txBody>
          <a:bodyPr lIns="92075" tIns="46038" rIns="92075" bIns="46038">
            <a:normAutofit fontScale="92500"/>
          </a:bodyPr>
          <a:lstStyle/>
          <a:p>
            <a:pPr eaLnBrk="1" hangingPunct="1"/>
            <a:r>
              <a:rPr lang="en-US" altLang="zh-TW" dirty="0">
                <a:ea typeface="新細明體" pitchFamily="18" charset="-120"/>
              </a:rPr>
              <a:t>In this chapter we studied various signal methods of processing methods for audio signals.</a:t>
            </a:r>
          </a:p>
          <a:p>
            <a:pPr eaLnBrk="1" hangingPunct="1"/>
            <a:r>
              <a:rPr lang="en-US" altLang="zh-TW" dirty="0">
                <a:ea typeface="新細明體" pitchFamily="18" charset="-120"/>
              </a:rPr>
              <a:t>We studied the popular Mel Scale Cepstral Coefficient MFCC audio feature representation.</a:t>
            </a:r>
          </a:p>
          <a:p>
            <a:pPr eaLnBrk="1" hangingPunct="1"/>
            <a:r>
              <a:rPr lang="en-US" altLang="zh-TW" dirty="0">
                <a:ea typeface="新細明體" pitchFamily="18" charset="-120"/>
              </a:rPr>
              <a:t>We learned signal classification and recognition methods such as K-means and dynamic programing .</a:t>
            </a:r>
          </a:p>
          <a:p>
            <a:pPr eaLnBrk="1" hangingPunct="1"/>
            <a:r>
              <a:rPr lang="en-US" altLang="zh-TW" dirty="0">
                <a:ea typeface="新細明體" pitchFamily="18" charset="-120"/>
              </a:rPr>
              <a:t>We showed how to build a dynamic programming speech recognition system based on the MFCC features.</a:t>
            </a:r>
          </a:p>
        </p:txBody>
      </p:sp>
      <p:sp>
        <p:nvSpPr>
          <p:cNvPr id="2" name="Footer Placeholder 1">
            <a:extLst>
              <a:ext uri="{FF2B5EF4-FFF2-40B4-BE49-F238E27FC236}">
                <a16:creationId xmlns:a16="http://schemas.microsoft.com/office/drawing/2014/main" id="{4F7F3974-584A-4DE5-96DE-6C4B34ADEC96}"/>
              </a:ext>
            </a:extLst>
          </p:cNvPr>
          <p:cNvSpPr>
            <a:spLocks noGrp="1"/>
          </p:cNvSpPr>
          <p:nvPr>
            <p:ph type="ftr" sz="quarter" idx="11"/>
          </p:nvPr>
        </p:nvSpPr>
        <p:spPr/>
        <p:txBody>
          <a:bodyPr/>
          <a:lstStyle/>
          <a:p>
            <a:pPr>
              <a:defRPr/>
            </a:pPr>
            <a:r>
              <a:rPr lang="en-US" altLang="zh-CN"/>
              <a:t>Audio signal processing, v250428a</a:t>
            </a:r>
          </a:p>
        </p:txBody>
      </p:sp>
      <p:sp>
        <p:nvSpPr>
          <p:cNvPr id="3" name="Slide Number Placeholder 2">
            <a:extLst>
              <a:ext uri="{FF2B5EF4-FFF2-40B4-BE49-F238E27FC236}">
                <a16:creationId xmlns:a16="http://schemas.microsoft.com/office/drawing/2014/main" id="{F746C7AF-7A3C-4D27-A1E1-21D876A51943}"/>
              </a:ext>
            </a:extLst>
          </p:cNvPr>
          <p:cNvSpPr>
            <a:spLocks noGrp="1"/>
          </p:cNvSpPr>
          <p:nvPr>
            <p:ph type="sldNum" sz="quarter" idx="12"/>
          </p:nvPr>
        </p:nvSpPr>
        <p:spPr/>
        <p:txBody>
          <a:bodyPr/>
          <a:lstStyle/>
          <a:p>
            <a:fld id="{C00EF027-BAE4-4B2B-B4D5-2754FF5E55FD}" type="slidenum">
              <a:rPr lang="en-US" altLang="en-US" smtClean="0"/>
              <a:pPr/>
              <a:t>195</a:t>
            </a:fld>
            <a:endParaRPr lang="en-US" altLang="en-US"/>
          </a:p>
        </p:txBody>
      </p:sp>
    </p:spTree>
    <p:extLst>
      <p:ext uri="{BB962C8B-B14F-4D97-AF65-F5344CB8AC3E}">
        <p14:creationId xmlns:p14="http://schemas.microsoft.com/office/powerpoint/2010/main" val="101565858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References</a:t>
            </a:r>
          </a:p>
        </p:txBody>
      </p:sp>
      <p:sp>
        <p:nvSpPr>
          <p:cNvPr id="4099" name="Content Placeholder 2"/>
          <p:cNvSpPr>
            <a:spLocks noGrp="1"/>
          </p:cNvSpPr>
          <p:nvPr>
            <p:ph idx="1"/>
          </p:nvPr>
        </p:nvSpPr>
        <p:spPr/>
        <p:txBody>
          <a:bodyPr/>
          <a:lstStyle/>
          <a:p>
            <a:pPr lvl="1" eaLnBrk="1" hangingPunct="1"/>
            <a:r>
              <a:rPr lang="en-US" altLang="zh-TW" sz="2000" i="1" dirty="0">
                <a:ea typeface="新細明體" pitchFamily="18" charset="-120"/>
              </a:rPr>
              <a:t>Audio signals processing</a:t>
            </a:r>
          </a:p>
          <a:p>
            <a:pPr lvl="2"/>
            <a:r>
              <a:rPr lang="en-US" altLang="zh-TW" sz="1600" i="1" dirty="0">
                <a:ea typeface="新細明體" pitchFamily="18" charset="-120"/>
              </a:rPr>
              <a:t>Theory and Applications of Digital Speech Processing, </a:t>
            </a:r>
            <a:r>
              <a:rPr lang="en-US" altLang="zh-TW" sz="1600" dirty="0">
                <a:ea typeface="新細明體" pitchFamily="18" charset="-120"/>
              </a:rPr>
              <a:t>Lawrence </a:t>
            </a:r>
            <a:r>
              <a:rPr lang="en-US" altLang="zh-TW" sz="1600" dirty="0" err="1">
                <a:ea typeface="新細明體" pitchFamily="18" charset="-120"/>
              </a:rPr>
              <a:t>Rabiner</a:t>
            </a:r>
            <a:r>
              <a:rPr lang="en-US" altLang="zh-TW" sz="1600" dirty="0">
                <a:ea typeface="新細明體" pitchFamily="18" charset="-120"/>
              </a:rPr>
              <a:t> , Ronald Schafer , Pearson 2011</a:t>
            </a:r>
          </a:p>
          <a:p>
            <a:pPr lvl="2"/>
            <a:r>
              <a:rPr lang="en-US" altLang="zh-TW" sz="1600" i="1" dirty="0">
                <a:ea typeface="新細明體" pitchFamily="18" charset="-120"/>
              </a:rPr>
              <a:t>DAFX: Digital Audio Effects by Udo </a:t>
            </a:r>
            <a:r>
              <a:rPr lang="en-US" altLang="zh-TW" sz="1600" i="1" dirty="0" err="1">
                <a:ea typeface="新細明體" pitchFamily="18" charset="-120"/>
              </a:rPr>
              <a:t>Zölzer</a:t>
            </a:r>
            <a:r>
              <a:rPr lang="en-US" altLang="zh-TW" sz="1600" i="1" dirty="0">
                <a:ea typeface="新細明體" pitchFamily="18" charset="-120"/>
              </a:rPr>
              <a:t> </a:t>
            </a:r>
            <a:r>
              <a:rPr lang="en-US" altLang="zh-TW" sz="1600" dirty="0">
                <a:ea typeface="新細明體" pitchFamily="18" charset="-120"/>
              </a:rPr>
              <a:t>(2nd Edition 2011) , </a:t>
            </a:r>
            <a:r>
              <a:rPr lang="en-US" altLang="zh-TW" sz="1600" dirty="0" err="1">
                <a:ea typeface="新細明體" pitchFamily="18" charset="-120"/>
              </a:rPr>
              <a:t>JohnWiley</a:t>
            </a:r>
            <a:r>
              <a:rPr lang="en-US" altLang="zh-TW" sz="1600" dirty="0">
                <a:ea typeface="新細明體" pitchFamily="18" charset="-120"/>
              </a:rPr>
              <a:t> &amp; Sons, Ltd. First edition can be found at http://books.google.com.hk</a:t>
            </a:r>
          </a:p>
          <a:p>
            <a:pPr lvl="2"/>
            <a:r>
              <a:rPr lang="en-US" altLang="zh-TW" sz="1600" i="1" dirty="0">
                <a:ea typeface="新細明體" pitchFamily="18" charset="-120"/>
              </a:rPr>
              <a:t>The Audio Programming Book</a:t>
            </a:r>
            <a:r>
              <a:rPr lang="en-US" altLang="zh-TW" sz="1600" dirty="0">
                <a:ea typeface="新細明體" pitchFamily="18" charset="-120"/>
              </a:rPr>
              <a:t> by  Richard Boulanger, Victor </a:t>
            </a:r>
            <a:r>
              <a:rPr lang="en-US" altLang="zh-TW" sz="1600" dirty="0" err="1">
                <a:ea typeface="新細明體" pitchFamily="18" charset="-120"/>
              </a:rPr>
              <a:t>Lazzarini</a:t>
            </a:r>
            <a:r>
              <a:rPr lang="en-US" altLang="zh-TW" sz="1600" dirty="0">
                <a:ea typeface="新細明體" pitchFamily="18" charset="-120"/>
              </a:rPr>
              <a:t>  2010, The MIT press, can be found at CUHK e-library </a:t>
            </a:r>
          </a:p>
          <a:p>
            <a:pPr lvl="2"/>
            <a:r>
              <a:rPr lang="en-US" altLang="zh-TW" sz="1600" i="1" dirty="0">
                <a:ea typeface="新細明體" pitchFamily="18" charset="-120"/>
              </a:rPr>
              <a:t>Digital Audio Signal Processing </a:t>
            </a:r>
            <a:r>
              <a:rPr lang="en-US" altLang="zh-TW" sz="1600" dirty="0">
                <a:ea typeface="新細明體" pitchFamily="18" charset="-120"/>
              </a:rPr>
              <a:t>by Udo </a:t>
            </a:r>
            <a:r>
              <a:rPr lang="en-US" altLang="zh-TW" sz="1600" dirty="0" err="1">
                <a:ea typeface="新細明體" pitchFamily="18" charset="-120"/>
              </a:rPr>
              <a:t>Zölzer</a:t>
            </a:r>
            <a:r>
              <a:rPr lang="en-US" altLang="zh-TW" sz="1600" dirty="0">
                <a:ea typeface="新細明體" pitchFamily="18" charset="-120"/>
              </a:rPr>
              <a:t>, Wiley 2008.</a:t>
            </a:r>
          </a:p>
          <a:p>
            <a:pPr lvl="2"/>
            <a:r>
              <a:rPr lang="en-US" altLang="zh-TW" sz="1600" i="1" dirty="0">
                <a:ea typeface="新細明體" pitchFamily="18" charset="-120"/>
              </a:rPr>
              <a:t>Real sound synthesis for interactive applications </a:t>
            </a:r>
            <a:r>
              <a:rPr lang="en-US" altLang="zh-TW" sz="1600" dirty="0">
                <a:ea typeface="新細明體" pitchFamily="18" charset="-120"/>
              </a:rPr>
              <a:t>: by Perry Cook, AK Peters </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196</a:t>
            </a:fld>
            <a:endParaRPr lang="en-US" altLang="en-US"/>
          </a:p>
        </p:txBody>
      </p:sp>
    </p:spTree>
    <p:extLst>
      <p:ext uri="{BB962C8B-B14F-4D97-AF65-F5344CB8AC3E}">
        <p14:creationId xmlns:p14="http://schemas.microsoft.com/office/powerpoint/2010/main" val="62517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Overview of </a:t>
            </a:r>
            <a:r>
              <a:rPr lang="en-US" altLang="zh-CN">
                <a:ea typeface="SimSun" pitchFamily="2" charset="-122"/>
              </a:rPr>
              <a:t>Audio signal processing </a:t>
            </a:r>
            <a:endParaRPr lang="en-US" altLang="zh-TW">
              <a:ea typeface="新細明體" pitchFamily="18" charset="-120"/>
            </a:endParaRPr>
          </a:p>
        </p:txBody>
      </p:sp>
      <p:sp>
        <p:nvSpPr>
          <p:cNvPr id="5125" name="Rectangle 3"/>
          <p:cNvSpPr>
            <a:spLocks noGrp="1" noChangeArrowheads="1"/>
          </p:cNvSpPr>
          <p:nvPr>
            <p:ph idx="1"/>
          </p:nvPr>
        </p:nvSpPr>
        <p:spPr>
          <a:noFill/>
        </p:spPr>
        <p:txBody>
          <a:bodyPr lIns="92075" tIns="46038" rIns="92075" bIns="46038"/>
          <a:lstStyle/>
          <a:p>
            <a:pPr eaLnBrk="1" hangingPunct="1"/>
            <a:r>
              <a:rPr lang="en-US" altLang="zh-TW" sz="2400" dirty="0">
                <a:ea typeface="新細明體" pitchFamily="18" charset="-120"/>
              </a:rPr>
              <a:t>Part 1: Introduction</a:t>
            </a:r>
          </a:p>
          <a:p>
            <a:pPr eaLnBrk="1" hangingPunct="1"/>
            <a:r>
              <a:rPr lang="en-US" altLang="zh-TW" sz="2400" dirty="0">
                <a:ea typeface="新細明體" pitchFamily="18" charset="-120"/>
              </a:rPr>
              <a:t>Part 2: Preprocessing</a:t>
            </a:r>
          </a:p>
          <a:p>
            <a:pPr eaLnBrk="1" hangingPunct="1"/>
            <a:r>
              <a:rPr lang="en-US" altLang="zh-TW" sz="2400" dirty="0">
                <a:ea typeface="新細明體" pitchFamily="18" charset="-120"/>
              </a:rPr>
              <a:t>Part 3: Feature extraction</a:t>
            </a:r>
          </a:p>
          <a:p>
            <a:pPr eaLnBrk="1" hangingPunct="1"/>
            <a:r>
              <a:rPr lang="en-US" altLang="zh-TW" sz="2400" dirty="0">
                <a:ea typeface="新細明體" pitchFamily="18" charset="-120"/>
              </a:rPr>
              <a:t>Part</a:t>
            </a:r>
            <a:r>
              <a:rPr lang="zh-TW" altLang="en-US" sz="2400" dirty="0">
                <a:ea typeface="新細明體" pitchFamily="18" charset="-120"/>
              </a:rPr>
              <a:t> </a:t>
            </a:r>
            <a:r>
              <a:rPr lang="en-US" altLang="zh-TW" sz="2400" dirty="0">
                <a:ea typeface="新細明體" pitchFamily="18" charset="-120"/>
              </a:rPr>
              <a:t>4:</a:t>
            </a:r>
            <a:r>
              <a:rPr lang="zh-TW" altLang="en-US" sz="2400" dirty="0">
                <a:ea typeface="新細明體" pitchFamily="18" charset="-120"/>
              </a:rPr>
              <a:t> </a:t>
            </a:r>
            <a:r>
              <a:rPr lang="en-US" altLang="zh-TW" sz="2400" dirty="0">
                <a:ea typeface="新細明體" pitchFamily="18" charset="-120"/>
              </a:rPr>
              <a:t>Speech compression : Vector quantization, K-means</a:t>
            </a:r>
          </a:p>
          <a:p>
            <a:pPr eaLnBrk="1" hangingPunct="1"/>
            <a:r>
              <a:rPr lang="en-US" altLang="zh-TW" sz="2400" dirty="0">
                <a:ea typeface="新細明體" pitchFamily="18" charset="-120"/>
              </a:rPr>
              <a:t>Part 5: Recognition Procedures</a:t>
            </a:r>
            <a:endParaRPr lang="zh-TW" altLang="en-US" sz="24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p:txBody>
          <a:bodyPr/>
          <a:lstStyle/>
          <a:p>
            <a:pPr eaLnBrk="1" hangingPunct="1"/>
            <a:r>
              <a:rPr lang="en-US" altLang="zh-CN">
                <a:ea typeface="SimSun" pitchFamily="2" charset="-122"/>
              </a:rPr>
              <a:t>Signal analysis</a:t>
            </a:r>
            <a:endParaRPr lang="en-US" altLang="en-US"/>
          </a:p>
        </p:txBody>
      </p:sp>
      <p:sp>
        <p:nvSpPr>
          <p:cNvPr id="22533" name="Rectangle 5"/>
          <p:cNvSpPr>
            <a:spLocks noGrp="1" noChangeArrowheads="1"/>
          </p:cNvSpPr>
          <p:nvPr>
            <p:ph type="subTitle" idx="1"/>
          </p:nvPr>
        </p:nvSpPr>
        <p:spPr/>
        <p:txBody>
          <a:bodyPr/>
          <a:lstStyle/>
          <a:p>
            <a:pPr eaLnBrk="1" hangingPunct="1"/>
            <a:r>
              <a:rPr lang="en-US" altLang="zh-CN">
                <a:ea typeface="SimSun" pitchFamily="2" charset="-122"/>
              </a:rPr>
              <a:t>spectrum</a:t>
            </a:r>
            <a:endParaRPr lang="en-US" altLang="en-US"/>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99C3E93B-C6BD-4E5B-8D27-570D429CDD0A}"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2075" tIns="46038" rIns="92075" bIns="46038" anchor="ctr"/>
          <a:lstStyle/>
          <a:p>
            <a:pPr algn="l" eaLnBrk="1" hangingPunct="1"/>
            <a:r>
              <a:rPr lang="en-US" altLang="zh-TW" dirty="0">
                <a:ea typeface="新細明體" pitchFamily="18" charset="-120"/>
              </a:rPr>
              <a:t>Can we see speech?</a:t>
            </a:r>
          </a:p>
        </p:txBody>
      </p:sp>
      <p:sp>
        <p:nvSpPr>
          <p:cNvPr id="23557" name="Rectangle 3"/>
          <p:cNvSpPr>
            <a:spLocks noGrp="1" noChangeArrowheads="1"/>
          </p:cNvSpPr>
          <p:nvPr>
            <p:ph type="body" sz="half" idx="1"/>
          </p:nvPr>
        </p:nvSpPr>
        <p:spPr>
          <a:xfrm>
            <a:off x="495300" y="1600200"/>
            <a:ext cx="4368800" cy="4530725"/>
          </a:xfrm>
          <a:noFill/>
        </p:spPr>
        <p:txBody>
          <a:bodyPr lIns="92075" tIns="46038" rIns="92075" bIns="46038"/>
          <a:lstStyle/>
          <a:p>
            <a:pPr eaLnBrk="1" hangingPunct="1"/>
            <a:r>
              <a:rPr lang="en-US" altLang="zh-TW" sz="2400" dirty="0">
                <a:ea typeface="新細明體" pitchFamily="18" charset="-120"/>
              </a:rPr>
              <a:t>Yes, using spectrogram.</a:t>
            </a:r>
          </a:p>
          <a:p>
            <a:pPr eaLnBrk="1" hangingPunct="1"/>
            <a:r>
              <a:rPr lang="en-US" altLang="zh-TW" sz="2400" dirty="0">
                <a:ea typeface="新細明體" pitchFamily="18" charset="-120"/>
              </a:rPr>
              <a:t>The “</a:t>
            </a:r>
            <a:r>
              <a:rPr lang="en-US" altLang="zh-TW" sz="2400" i="1" dirty="0">
                <a:ea typeface="新細明體" pitchFamily="18" charset="-120"/>
              </a:rPr>
              <a:t>time domain signal”</a:t>
            </a:r>
            <a:r>
              <a:rPr lang="en-US" altLang="zh-TW" sz="2400" dirty="0">
                <a:ea typeface="新細明體" pitchFamily="18" charset="-120"/>
              </a:rPr>
              <a:t>  shows the </a:t>
            </a:r>
            <a:r>
              <a:rPr lang="en-US" altLang="zh-TW" sz="2400" i="1" dirty="0">
                <a:ea typeface="新細明體" pitchFamily="18" charset="-120"/>
              </a:rPr>
              <a:t>amplitude</a:t>
            </a:r>
            <a:r>
              <a:rPr lang="en-US" altLang="zh-TW" sz="2400" dirty="0">
                <a:ea typeface="新細明體" pitchFamily="18" charset="-120"/>
              </a:rPr>
              <a:t> of air-pressure against </a:t>
            </a:r>
            <a:r>
              <a:rPr lang="en-US" altLang="zh-TW" sz="2400" i="1" dirty="0">
                <a:ea typeface="新細明體" pitchFamily="18" charset="-120"/>
              </a:rPr>
              <a:t>time</a:t>
            </a:r>
            <a:r>
              <a:rPr lang="en-US" altLang="zh-TW" sz="2400" dirty="0">
                <a:ea typeface="新細明體" pitchFamily="18" charset="-120"/>
              </a:rPr>
              <a:t>.</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r>
              <a:rPr lang="en-US" altLang="zh-TW" sz="2400" dirty="0">
                <a:ea typeface="新細明體" pitchFamily="18" charset="-120"/>
              </a:rPr>
              <a:t>The “</a:t>
            </a:r>
            <a:r>
              <a:rPr lang="en-US" altLang="zh-TW" sz="2400" i="1" dirty="0">
                <a:ea typeface="新細明體" pitchFamily="18" charset="-120"/>
              </a:rPr>
              <a:t>spectrogram”</a:t>
            </a:r>
            <a:r>
              <a:rPr lang="en-US" altLang="zh-TW" sz="2400" dirty="0">
                <a:ea typeface="新細明體" pitchFamily="18" charset="-120"/>
              </a:rPr>
              <a:t> shows the </a:t>
            </a:r>
            <a:r>
              <a:rPr lang="en-US" altLang="zh-TW" sz="2400" i="1" dirty="0">
                <a:ea typeface="新細明體" pitchFamily="18" charset="-120"/>
              </a:rPr>
              <a:t>energ</a:t>
            </a:r>
            <a:r>
              <a:rPr lang="en-US" altLang="zh-CN" sz="2400" i="1" dirty="0">
                <a:ea typeface="新細明體" pitchFamily="18" charset="-120"/>
              </a:rPr>
              <a:t>ies</a:t>
            </a:r>
            <a:r>
              <a:rPr lang="en-US" altLang="zh-TW" sz="2400" dirty="0">
                <a:ea typeface="新細明體" pitchFamily="18" charset="-120"/>
              </a:rPr>
              <a:t> of the frequency contents against </a:t>
            </a:r>
            <a:r>
              <a:rPr lang="en-US" altLang="zh-TW" sz="2400" i="1" dirty="0">
                <a:ea typeface="新細明體" pitchFamily="18" charset="-120"/>
              </a:rPr>
              <a:t>time</a:t>
            </a:r>
            <a:r>
              <a:rPr lang="en-US" altLang="zh-TW" sz="2400" dirty="0">
                <a:ea typeface="新細明體" pitchFamily="18" charset="-120"/>
              </a:rPr>
              <a:t>.</a:t>
            </a:r>
          </a:p>
        </p:txBody>
      </p:sp>
      <p:pic>
        <p:nvPicPr>
          <p:cNvPr id="23563" name="Picture 17"/>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230813" y="2628189"/>
            <a:ext cx="4379912" cy="3606986"/>
          </a:xfrm>
          <a:noFill/>
          <a:extLst>
            <a:ext uri="{91240B29-F687-4F45-9708-019B960494DF}">
              <a14:hiddenLine xmlns:a14="http://schemas.microsoft.com/office/drawing/2010/main" w="12700">
                <a:solidFill>
                  <a:schemeClr val="tx1"/>
                </a:solidFill>
                <a:miter lim="800000"/>
                <a:headEnd/>
                <a:tailEnd/>
              </a14:hiddenLine>
            </a:ext>
          </a:extLst>
        </p:spPr>
      </p:pic>
      <p:sp>
        <p:nvSpPr>
          <p:cNvPr id="23558" name="Line 6"/>
          <p:cNvSpPr>
            <a:spLocks noChangeShapeType="1"/>
          </p:cNvSpPr>
          <p:nvPr/>
        </p:nvSpPr>
        <p:spPr bwMode="auto">
          <a:xfrm>
            <a:off x="4621213" y="6235175"/>
            <a:ext cx="44958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Line 7"/>
          <p:cNvSpPr>
            <a:spLocks noChangeShapeType="1"/>
          </p:cNvSpPr>
          <p:nvPr/>
        </p:nvSpPr>
        <p:spPr bwMode="auto">
          <a:xfrm flipV="1">
            <a:off x="5230813" y="2272775"/>
            <a:ext cx="0" cy="4038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Rectangle 8"/>
          <p:cNvSpPr>
            <a:spLocks noChangeArrowheads="1"/>
          </p:cNvSpPr>
          <p:nvPr/>
        </p:nvSpPr>
        <p:spPr bwMode="auto">
          <a:xfrm>
            <a:off x="5697538" y="6232525"/>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a:t>
            </a:r>
          </a:p>
        </p:txBody>
      </p:sp>
      <p:sp>
        <p:nvSpPr>
          <p:cNvPr id="23561" name="Rectangle 9"/>
          <p:cNvSpPr>
            <a:spLocks noChangeArrowheads="1"/>
          </p:cNvSpPr>
          <p:nvPr/>
        </p:nvSpPr>
        <p:spPr bwMode="auto">
          <a:xfrm>
            <a:off x="4468813" y="257757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a:t>
            </a:r>
          </a:p>
        </p:txBody>
      </p:sp>
      <p:sp>
        <p:nvSpPr>
          <p:cNvPr id="23562" name="Text Box 15"/>
          <p:cNvSpPr txBox="1">
            <a:spLocks noChangeArrowheads="1"/>
          </p:cNvSpPr>
          <p:nvPr/>
        </p:nvSpPr>
        <p:spPr bwMode="auto">
          <a:xfrm>
            <a:off x="5869781" y="4057256"/>
            <a:ext cx="23006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2400" dirty="0">
                <a:latin typeface="Times New Roman" pitchFamily="18" charset="0"/>
              </a:rPr>
              <a:t>Spectrogram </a:t>
            </a:r>
          </a:p>
          <a:p>
            <a:pPr eaLnBrk="1" hangingPunct="1">
              <a:spcBef>
                <a:spcPct val="0"/>
              </a:spcBef>
              <a:buClrTx/>
              <a:buSzTx/>
              <a:buFontTx/>
              <a:buNone/>
            </a:pPr>
            <a:r>
              <a:rPr kumimoji="1" lang="en-US" altLang="zh-TW" sz="2400" dirty="0">
                <a:latin typeface="Times New Roman" pitchFamily="18" charset="0"/>
              </a:rPr>
              <a:t>(</a:t>
            </a:r>
            <a:r>
              <a:rPr kumimoji="1" lang="en-US" altLang="zh-TW" sz="2400" dirty="0" err="1">
                <a:latin typeface="Times New Roman" pitchFamily="18" charset="0"/>
              </a:rPr>
              <a:t>matlab</a:t>
            </a:r>
            <a:r>
              <a:rPr kumimoji="1" lang="en-US" altLang="zh-TW" sz="2400" dirty="0">
                <a:latin typeface="Times New Roman" pitchFamily="18" charset="0"/>
              </a:rPr>
              <a:t> function </a:t>
            </a:r>
          </a:p>
          <a:p>
            <a:pPr eaLnBrk="1" hangingPunct="1">
              <a:spcBef>
                <a:spcPct val="0"/>
              </a:spcBef>
              <a:buClrTx/>
              <a:buSzTx/>
              <a:buFontTx/>
              <a:buNone/>
            </a:pPr>
            <a:r>
              <a:rPr kumimoji="1" lang="en-US" altLang="zh-TW" sz="2400" dirty="0" err="1">
                <a:latin typeface="Times New Roman" pitchFamily="18" charset="0"/>
              </a:rPr>
              <a:t>spectrogram.m</a:t>
            </a:r>
            <a:r>
              <a:rPr kumimoji="1" lang="en-US" altLang="zh-TW" sz="2400" dirty="0">
                <a:latin typeface="Times New Roman" pitchFamily="18" charset="0"/>
              </a:rPr>
              <a:t>)</a:t>
            </a:r>
          </a:p>
        </p:txBody>
      </p:sp>
      <p:sp>
        <p:nvSpPr>
          <p:cNvPr id="23564" name="Text Box 18"/>
          <p:cNvSpPr txBox="1">
            <a:spLocks noChangeArrowheads="1"/>
          </p:cNvSpPr>
          <p:nvPr/>
        </p:nvSpPr>
        <p:spPr bwMode="auto">
          <a:xfrm>
            <a:off x="6325414" y="3415775"/>
            <a:ext cx="174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kumimoji="1" lang="en-US" altLang="zh-TW" sz="1800"/>
              <a:t>Spectrogram </a:t>
            </a:r>
          </a:p>
          <a:p>
            <a:pPr>
              <a:spcBef>
                <a:spcPct val="0"/>
              </a:spcBef>
              <a:buClrTx/>
              <a:buSzTx/>
              <a:buFontTx/>
              <a:buNone/>
            </a:pPr>
            <a:endParaRPr lang="en-US" altLang="en-US" sz="1800"/>
          </a:p>
        </p:txBody>
      </p:sp>
      <p:pic>
        <p:nvPicPr>
          <p:cNvPr id="23565" name="Picture 2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747713"/>
            <a:ext cx="30876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Line 2054"/>
          <p:cNvSpPr>
            <a:spLocks noChangeShapeType="1"/>
          </p:cNvSpPr>
          <p:nvPr/>
        </p:nvSpPr>
        <p:spPr bwMode="auto">
          <a:xfrm>
            <a:off x="6111081" y="1891775"/>
            <a:ext cx="31638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Text Box 2055"/>
          <p:cNvSpPr txBox="1">
            <a:spLocks noChangeArrowheads="1"/>
          </p:cNvSpPr>
          <p:nvPr/>
        </p:nvSpPr>
        <p:spPr bwMode="auto">
          <a:xfrm>
            <a:off x="8583613" y="1967975"/>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time</a:t>
            </a:r>
          </a:p>
        </p:txBody>
      </p:sp>
      <p:sp>
        <p:nvSpPr>
          <p:cNvPr id="23568" name="Line 2056"/>
          <p:cNvSpPr>
            <a:spLocks noChangeShapeType="1"/>
          </p:cNvSpPr>
          <p:nvPr/>
        </p:nvSpPr>
        <p:spPr bwMode="auto">
          <a:xfrm flipH="1" flipV="1">
            <a:off x="6207125" y="457200"/>
            <a:ext cx="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Text Box 2057"/>
          <p:cNvSpPr txBox="1">
            <a:spLocks noChangeArrowheads="1"/>
          </p:cNvSpPr>
          <p:nvPr/>
        </p:nvSpPr>
        <p:spPr bwMode="auto">
          <a:xfrm>
            <a:off x="5111750" y="152400"/>
            <a:ext cx="1171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Pressure</a:t>
            </a:r>
          </a:p>
          <a:p>
            <a:pPr>
              <a:spcBef>
                <a:spcPct val="0"/>
              </a:spcBef>
              <a:buClrTx/>
              <a:buSzTx/>
              <a:buFontTx/>
              <a:buNone/>
            </a:pPr>
            <a:r>
              <a:rPr lang="en-US" altLang="en-US" sz="1800"/>
              <a:t>/output</a:t>
            </a:r>
          </a:p>
          <a:p>
            <a:pPr>
              <a:spcBef>
                <a:spcPct val="0"/>
              </a:spcBef>
              <a:buClrTx/>
              <a:buSzTx/>
              <a:buFontTx/>
              <a:buNone/>
            </a:pPr>
            <a:r>
              <a:rPr lang="en-US" altLang="en-US" sz="1800"/>
              <a:t>of mic</a:t>
            </a:r>
          </a:p>
          <a:p>
            <a:pPr>
              <a:spcBef>
                <a:spcPct val="0"/>
              </a:spcBef>
              <a:buClrTx/>
              <a:buSzTx/>
              <a:buFontTx/>
              <a:buNone/>
            </a:pPr>
            <a:endParaRPr lang="en-US" altLang="en-US" sz="1800"/>
          </a:p>
        </p:txBody>
      </p:sp>
      <p:sp>
        <p:nvSpPr>
          <p:cNvPr id="23570" name="Text Box 2058"/>
          <p:cNvSpPr txBox="1">
            <a:spLocks noChangeArrowheads="1"/>
          </p:cNvSpPr>
          <p:nvPr/>
        </p:nvSpPr>
        <p:spPr bwMode="auto">
          <a:xfrm>
            <a:off x="6611938" y="260350"/>
            <a:ext cx="2427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domain signal</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AA562900-16B3-4819-9B6F-3CAEA2E5E309}"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Basic Phonetics</a:t>
            </a:r>
          </a:p>
        </p:txBody>
      </p:sp>
      <p:sp>
        <p:nvSpPr>
          <p:cNvPr id="24581" name="Rectangle 3"/>
          <p:cNvSpPr>
            <a:spLocks noGrp="1" noChangeArrowheads="1"/>
          </p:cNvSpPr>
          <p:nvPr>
            <p:ph idx="1"/>
          </p:nvPr>
        </p:nvSpPr>
        <p:spPr>
          <a:noFill/>
        </p:spPr>
        <p:txBody>
          <a:bodyPr lIns="92075" tIns="46038" rIns="92075" bIns="46038"/>
          <a:lstStyle/>
          <a:p>
            <a:pPr eaLnBrk="1" hangingPunct="1"/>
            <a:r>
              <a:rPr lang="en-US" altLang="zh-TW">
                <a:ea typeface="新細明體" pitchFamily="18" charset="-120"/>
              </a:rPr>
              <a:t>Phonemes are symbols to show how a word is pronounced. </a:t>
            </a:r>
          </a:p>
        </p:txBody>
      </p:sp>
      <p:sp>
        <p:nvSpPr>
          <p:cNvPr id="24582" name="Rectangle 4"/>
          <p:cNvSpPr>
            <a:spLocks noChangeArrowheads="1"/>
          </p:cNvSpPr>
          <p:nvPr/>
        </p:nvSpPr>
        <p:spPr bwMode="auto">
          <a:xfrm>
            <a:off x="3636963" y="3130550"/>
            <a:ext cx="3124200" cy="596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Phonemes</a:t>
            </a:r>
          </a:p>
        </p:txBody>
      </p:sp>
      <p:sp>
        <p:nvSpPr>
          <p:cNvPr id="24583" name="Rectangle 5"/>
          <p:cNvSpPr>
            <a:spLocks noChangeArrowheads="1"/>
          </p:cNvSpPr>
          <p:nvPr/>
        </p:nvSpPr>
        <p:spPr bwMode="auto">
          <a:xfrm>
            <a:off x="831850" y="4502150"/>
            <a:ext cx="2462213" cy="1130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Vowel</a:t>
            </a:r>
          </a:p>
          <a:p>
            <a:pPr algn="ctr">
              <a:spcBef>
                <a:spcPct val="0"/>
              </a:spcBef>
              <a:buClrTx/>
              <a:buSzTx/>
              <a:buFontTx/>
              <a:buNone/>
            </a:pPr>
            <a:r>
              <a:rPr lang="en-US" altLang="zh-TW" sz="2400">
                <a:latin typeface="Times New Roman" pitchFamily="18" charset="0"/>
              </a:rPr>
              <a:t>/AA/,/I/,/UH/</a:t>
            </a:r>
          </a:p>
        </p:txBody>
      </p:sp>
      <p:sp>
        <p:nvSpPr>
          <p:cNvPr id="24584" name="Rectangle 6"/>
          <p:cNvSpPr>
            <a:spLocks noChangeArrowheads="1"/>
          </p:cNvSpPr>
          <p:nvPr/>
        </p:nvSpPr>
        <p:spPr bwMode="auto">
          <a:xfrm>
            <a:off x="4132263" y="4502150"/>
            <a:ext cx="2463800" cy="1130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Diphthongs</a:t>
            </a:r>
          </a:p>
          <a:p>
            <a:pPr algn="ctr">
              <a:spcBef>
                <a:spcPct val="0"/>
              </a:spcBef>
              <a:buClrTx/>
              <a:buSzTx/>
              <a:buFontTx/>
              <a:buNone/>
            </a:pPr>
            <a:r>
              <a:rPr lang="en-US" altLang="zh-TW" sz="2400">
                <a:latin typeface="Times New Roman" pitchFamily="18" charset="0"/>
              </a:rPr>
              <a:t>/AY/,/AW/</a:t>
            </a:r>
          </a:p>
        </p:txBody>
      </p:sp>
      <p:sp>
        <p:nvSpPr>
          <p:cNvPr id="24585" name="Rectangle 7"/>
          <p:cNvSpPr>
            <a:spLocks noChangeArrowheads="1"/>
          </p:cNvSpPr>
          <p:nvPr/>
        </p:nvSpPr>
        <p:spPr bwMode="auto">
          <a:xfrm>
            <a:off x="6773863" y="4121150"/>
            <a:ext cx="2874962" cy="2654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Consonants</a:t>
            </a:r>
          </a:p>
          <a:p>
            <a:pPr algn="ctr">
              <a:spcBef>
                <a:spcPct val="0"/>
              </a:spcBef>
              <a:buClrTx/>
              <a:buSzTx/>
              <a:buFontTx/>
              <a:buNone/>
            </a:pPr>
            <a:r>
              <a:rPr lang="en-US" altLang="zh-TW" sz="2400">
                <a:latin typeface="Times New Roman" pitchFamily="18" charset="0"/>
              </a:rPr>
              <a:t>-Nasals /M/</a:t>
            </a:r>
          </a:p>
          <a:p>
            <a:pPr algn="ctr">
              <a:spcBef>
                <a:spcPct val="0"/>
              </a:spcBef>
              <a:buClrTx/>
              <a:buSzTx/>
              <a:buFontTx/>
              <a:buNone/>
            </a:pPr>
            <a:r>
              <a:rPr lang="en-US" altLang="zh-TW" sz="2400">
                <a:latin typeface="Times New Roman" pitchFamily="18" charset="0"/>
              </a:rPr>
              <a:t>-stops /B/,/P/</a:t>
            </a:r>
          </a:p>
          <a:p>
            <a:pPr algn="ctr">
              <a:spcBef>
                <a:spcPct val="0"/>
              </a:spcBef>
              <a:buClrTx/>
              <a:buSzTx/>
              <a:buFontTx/>
              <a:buNone/>
            </a:pPr>
            <a:r>
              <a:rPr lang="en-US" altLang="zh-TW" sz="2400">
                <a:latin typeface="Times New Roman" pitchFamily="18" charset="0"/>
              </a:rPr>
              <a:t>-fricative /V/,/S/</a:t>
            </a:r>
          </a:p>
          <a:p>
            <a:pPr algn="ctr">
              <a:spcBef>
                <a:spcPct val="0"/>
              </a:spcBef>
              <a:buClrTx/>
              <a:buSzTx/>
              <a:buFontTx/>
              <a:buNone/>
            </a:pPr>
            <a:r>
              <a:rPr lang="en-US" altLang="zh-TW" sz="2400">
                <a:latin typeface="Times New Roman" pitchFamily="18" charset="0"/>
              </a:rPr>
              <a:t>-whisper /H/</a:t>
            </a:r>
          </a:p>
          <a:p>
            <a:pPr algn="ctr">
              <a:spcBef>
                <a:spcPct val="0"/>
              </a:spcBef>
              <a:buClrTx/>
              <a:buSzTx/>
              <a:buFontTx/>
              <a:buNone/>
            </a:pPr>
            <a:r>
              <a:rPr lang="en-US" altLang="zh-TW" sz="2400">
                <a:latin typeface="Times New Roman" pitchFamily="18" charset="0"/>
              </a:rPr>
              <a:t>-affricates /JH/,/CH/</a:t>
            </a:r>
          </a:p>
          <a:p>
            <a:pPr algn="ctr">
              <a:spcBef>
                <a:spcPct val="0"/>
              </a:spcBef>
              <a:buClrTx/>
              <a:buSzTx/>
              <a:buFontTx/>
              <a:buNone/>
            </a:pPr>
            <a:endParaRPr lang="zh-TW" altLang="en-US" sz="2400">
              <a:latin typeface="Times New Roman" pitchFamily="18" charset="0"/>
            </a:endParaRPr>
          </a:p>
        </p:txBody>
      </p:sp>
      <p:sp>
        <p:nvSpPr>
          <p:cNvPr id="24586" name="Line 8"/>
          <p:cNvSpPr>
            <a:spLocks noChangeShapeType="1"/>
          </p:cNvSpPr>
          <p:nvPr/>
        </p:nvSpPr>
        <p:spPr bwMode="auto">
          <a:xfrm>
            <a:off x="5281613" y="3733800"/>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Line 9"/>
          <p:cNvSpPr>
            <a:spLocks noChangeShapeType="1"/>
          </p:cNvSpPr>
          <p:nvPr/>
        </p:nvSpPr>
        <p:spPr bwMode="auto">
          <a:xfrm flipH="1">
            <a:off x="1898650" y="3733800"/>
            <a:ext cx="3382963"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Line 10"/>
          <p:cNvSpPr>
            <a:spLocks noChangeShapeType="1"/>
          </p:cNvSpPr>
          <p:nvPr/>
        </p:nvSpPr>
        <p:spPr bwMode="auto">
          <a:xfrm>
            <a:off x="5199063" y="3733800"/>
            <a:ext cx="3135312" cy="381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dirty="0"/>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a:t>Phonetic table</a:t>
            </a:r>
          </a:p>
        </p:txBody>
      </p:sp>
      <p:sp>
        <p:nvSpPr>
          <p:cNvPr id="25605" name="Rectangle 3"/>
          <p:cNvSpPr>
            <a:spLocks noGrp="1" noChangeArrowheads="1"/>
          </p:cNvSpPr>
          <p:nvPr>
            <p:ph idx="1"/>
          </p:nvPr>
        </p:nvSpPr>
        <p:spPr/>
        <p:txBody>
          <a:bodyPr/>
          <a:lstStyle/>
          <a:p>
            <a:pPr eaLnBrk="1" hangingPunct="1"/>
            <a:r>
              <a:rPr lang="en-US" altLang="en-US"/>
              <a:t> </a:t>
            </a:r>
          </a:p>
        </p:txBody>
      </p:sp>
      <p:pic>
        <p:nvPicPr>
          <p:cNvPr id="25606" name="Picture 5" descr="http://www.telefonica.net/web2/eseducativa/phonetics/table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828800"/>
            <a:ext cx="56102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125538" y="5822950"/>
            <a:ext cx="7731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http://www.telefonica.net/web2/eseducativa/phonetics/tablea.gif</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Special features for Cantonese phonetics </a:t>
            </a:r>
            <a:r>
              <a:rPr lang="zh-TW" altLang="en-US">
                <a:ea typeface="新細明體" pitchFamily="18" charset="-120"/>
              </a:rPr>
              <a:t>廣</a:t>
            </a:r>
            <a:r>
              <a:rPr lang="zh-TW" altLang="zh-TW">
                <a:ea typeface="新細明體" pitchFamily="18" charset="-120"/>
              </a:rPr>
              <a:t>東</a:t>
            </a:r>
            <a:r>
              <a:rPr lang="zh-TW" altLang="en-US">
                <a:ea typeface="新細明體" pitchFamily="18" charset="-120"/>
              </a:rPr>
              <a:t>話</a:t>
            </a:r>
            <a:endParaRPr lang="en-US" altLang="zh-TW">
              <a:ea typeface="新細明體" pitchFamily="18" charset="-120"/>
            </a:endParaRPr>
          </a:p>
        </p:txBody>
      </p:sp>
      <p:sp>
        <p:nvSpPr>
          <p:cNvPr id="26629" name="Rectangle 3"/>
          <p:cNvSpPr>
            <a:spLocks noGrp="1" noChangeArrowheads="1"/>
          </p:cNvSpPr>
          <p:nvPr>
            <p:ph idx="1"/>
          </p:nvPr>
        </p:nvSpPr>
        <p:spPr>
          <a:noFill/>
        </p:spPr>
        <p:txBody>
          <a:bodyPr lIns="92075" tIns="46038" rIns="92075" bIns="46038"/>
          <a:lstStyle/>
          <a:p>
            <a:pPr eaLnBrk="1" hangingPunct="1"/>
            <a:r>
              <a:rPr lang="en-US" altLang="zh-TW">
                <a:ea typeface="新細明體" pitchFamily="18" charset="-120"/>
              </a:rPr>
              <a:t>Each word is combined by an Initial (consonant</a:t>
            </a:r>
            <a:r>
              <a:rPr lang="zh-TW" altLang="en-US">
                <a:ea typeface="新細明體" pitchFamily="18" charset="-120"/>
              </a:rPr>
              <a:t> 聲母</a:t>
            </a:r>
            <a:r>
              <a:rPr lang="en-US" altLang="zh-TW">
                <a:ea typeface="新細明體" pitchFamily="18" charset="-120"/>
              </a:rPr>
              <a:t>) and a final (vowel</a:t>
            </a:r>
            <a:r>
              <a:rPr lang="zh-TW" altLang="en-US">
                <a:ea typeface="新細明體" pitchFamily="18" charset="-120"/>
              </a:rPr>
              <a:t> 韵母</a:t>
            </a:r>
            <a:r>
              <a:rPr lang="en-US" altLang="zh-TW">
                <a:ea typeface="新細明體" pitchFamily="18" charset="-120"/>
              </a:rPr>
              <a:t>); entering tone (</a:t>
            </a:r>
            <a:r>
              <a:rPr lang="zh-TW" altLang="en-US">
                <a:ea typeface="新細明體" pitchFamily="18" charset="-120"/>
              </a:rPr>
              <a:t>入聲</a:t>
            </a:r>
            <a:r>
              <a:rPr lang="en-US" altLang="zh-TW">
                <a:ea typeface="新細明體" pitchFamily="18" charset="-120"/>
              </a:rPr>
              <a:t>) are ended by /p/, /t/ or  /k/</a:t>
            </a:r>
          </a:p>
          <a:p>
            <a:pPr eaLnBrk="1" hangingPunct="1"/>
            <a:r>
              <a:rPr lang="en-US" altLang="zh-TW">
                <a:ea typeface="新細明體" pitchFamily="18" charset="-120"/>
              </a:rPr>
              <a:t>Nine tones(</a:t>
            </a:r>
            <a:r>
              <a:rPr lang="zh-TW" altLang="en-US">
                <a:ea typeface="新細明體" pitchFamily="18" charset="-120"/>
              </a:rPr>
              <a:t>九聲</a:t>
            </a:r>
            <a:r>
              <a:rPr lang="en-US" altLang="zh-TW">
                <a:ea typeface="新細明體" pitchFamily="18" charset="-120"/>
              </a:rPr>
              <a:t>):</a:t>
            </a:r>
          </a:p>
          <a:p>
            <a:pPr lvl="1" eaLnBrk="1" hangingPunct="1"/>
            <a:r>
              <a:rPr lang="en-US" altLang="zh-TW">
                <a:ea typeface="新細明體" pitchFamily="18" charset="-120"/>
              </a:rPr>
              <a:t>lower-flat(</a:t>
            </a:r>
            <a:r>
              <a:rPr lang="zh-TW" altLang="en-US">
                <a:ea typeface="新細明體" pitchFamily="18" charset="-120"/>
              </a:rPr>
              <a:t>陽平</a:t>
            </a:r>
            <a:r>
              <a:rPr lang="en-US" altLang="zh-TW">
                <a:ea typeface="新細明體" pitchFamily="18" charset="-120"/>
              </a:rPr>
              <a:t>),lower-rising(</a:t>
            </a:r>
            <a:r>
              <a:rPr lang="zh-TW" altLang="en-US">
                <a:ea typeface="新細明體" pitchFamily="18" charset="-120"/>
              </a:rPr>
              <a:t>陽上</a:t>
            </a:r>
            <a:r>
              <a:rPr lang="en-US" altLang="zh-TW">
                <a:ea typeface="新細明體" pitchFamily="18" charset="-120"/>
              </a:rPr>
              <a:t>),lower-go(</a:t>
            </a:r>
            <a:r>
              <a:rPr lang="zh-TW" altLang="en-US">
                <a:ea typeface="新細明體" pitchFamily="18" charset="-120"/>
              </a:rPr>
              <a:t>陽去</a:t>
            </a:r>
            <a:r>
              <a:rPr lang="en-US" altLang="zh-TW">
                <a:ea typeface="新細明體" pitchFamily="18" charset="-120"/>
              </a:rPr>
              <a:t>)</a:t>
            </a:r>
          </a:p>
          <a:p>
            <a:pPr lvl="1" eaLnBrk="1" hangingPunct="1"/>
            <a:r>
              <a:rPr lang="en-US" altLang="zh-TW">
                <a:ea typeface="新細明體" pitchFamily="18" charset="-120"/>
              </a:rPr>
              <a:t>higher-flat(</a:t>
            </a:r>
            <a:r>
              <a:rPr lang="zh-TW" altLang="en-US">
                <a:ea typeface="新細明體" pitchFamily="18" charset="-120"/>
              </a:rPr>
              <a:t>陰平</a:t>
            </a:r>
            <a:r>
              <a:rPr lang="en-US" altLang="zh-TW">
                <a:ea typeface="新細明體" pitchFamily="18" charset="-120"/>
              </a:rPr>
              <a:t>),higher-rising(</a:t>
            </a:r>
            <a:r>
              <a:rPr lang="zh-TW" altLang="en-US">
                <a:ea typeface="新細明體" pitchFamily="18" charset="-120"/>
              </a:rPr>
              <a:t>陰上</a:t>
            </a:r>
            <a:r>
              <a:rPr lang="en-US" altLang="zh-TW">
                <a:ea typeface="新細明體" pitchFamily="18" charset="-120"/>
              </a:rPr>
              <a:t>),higher-go (</a:t>
            </a:r>
            <a:r>
              <a:rPr lang="zh-TW" altLang="en-US">
                <a:ea typeface="新細明體" pitchFamily="18" charset="-120"/>
              </a:rPr>
              <a:t>陰上</a:t>
            </a:r>
            <a:r>
              <a:rPr lang="en-US" altLang="zh-TW">
                <a:ea typeface="新細明體" pitchFamily="18" charset="-120"/>
              </a:rPr>
              <a:t>)</a:t>
            </a:r>
          </a:p>
          <a:p>
            <a:pPr lvl="1" eaLnBrk="1" hangingPunct="1"/>
            <a:r>
              <a:rPr lang="en-US" altLang="zh-TW">
                <a:ea typeface="新細明體" pitchFamily="18" charset="-120"/>
              </a:rPr>
              <a:t>Entering (</a:t>
            </a:r>
            <a:r>
              <a:rPr lang="zh-TW" altLang="en-US">
                <a:ea typeface="新細明體" pitchFamily="18" charset="-120"/>
              </a:rPr>
              <a:t>入聲</a:t>
            </a:r>
            <a:r>
              <a:rPr lang="en-US" altLang="zh-TW">
                <a:ea typeface="新細明體" pitchFamily="18" charset="-120"/>
              </a:rPr>
              <a:t>) : ended by /p/, /t/ or /k/</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altLang="zh-CN" dirty="0">
                <a:ea typeface="SimSun" pitchFamily="2" charset="-122"/>
              </a:rPr>
              <a:t>Summary of part1</a:t>
            </a:r>
            <a:endParaRPr lang="en-US" altLang="en-US" dirty="0"/>
          </a:p>
        </p:txBody>
      </p:sp>
      <p:sp>
        <p:nvSpPr>
          <p:cNvPr id="27653" name="Rectangle 3"/>
          <p:cNvSpPr>
            <a:spLocks noGrp="1" noChangeArrowheads="1"/>
          </p:cNvSpPr>
          <p:nvPr>
            <p:ph idx="1"/>
          </p:nvPr>
        </p:nvSpPr>
        <p:spPr/>
        <p:txBody>
          <a:bodyPr/>
          <a:lstStyle/>
          <a:p>
            <a:pPr eaLnBrk="1" hangingPunct="1"/>
            <a:r>
              <a:rPr lang="en-US" altLang="zh-CN" sz="3600" dirty="0">
                <a:ea typeface="SimSun" pitchFamily="2" charset="-122"/>
              </a:rPr>
              <a:t>Studied</a:t>
            </a:r>
          </a:p>
          <a:p>
            <a:pPr lvl="1" eaLnBrk="1" hangingPunct="1"/>
            <a:r>
              <a:rPr lang="en-US" altLang="zh-CN" sz="3200" dirty="0">
                <a:ea typeface="SimSun" pitchFamily="2" charset="-122"/>
              </a:rPr>
              <a:t>Basic digital audio recording systems</a:t>
            </a:r>
          </a:p>
          <a:p>
            <a:pPr lvl="1" eaLnBrk="1" hangingPunct="1"/>
            <a:r>
              <a:rPr lang="en-US" altLang="zh-CN" sz="3200" dirty="0">
                <a:ea typeface="SimSun" pitchFamily="2" charset="-122"/>
              </a:rPr>
              <a:t>Speech recognition system applications and classifications</a:t>
            </a:r>
          </a:p>
          <a:p>
            <a:pPr lvl="1" eaLnBrk="1" hangingPunct="1"/>
            <a:endParaRPr lang="en-US" altLang="en-US" dirty="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26"/>
          <p:cNvSpPr>
            <a:spLocks noGrp="1" noChangeArrowheads="1"/>
          </p:cNvSpPr>
          <p:nvPr>
            <p:ph type="ctrTitle"/>
          </p:nvPr>
        </p:nvSpPr>
        <p:spPr/>
        <p:txBody>
          <a:bodyPr>
            <a:normAutofit fontScale="90000"/>
          </a:bodyPr>
          <a:lstStyle/>
          <a:p>
            <a:pPr algn="l" eaLnBrk="1" hangingPunct="1"/>
            <a:r>
              <a:rPr lang="en-US" altLang="zh-TW" dirty="0">
                <a:ea typeface="新細明體" pitchFamily="18" charset="-120"/>
              </a:rPr>
              <a:t>Part. 2 </a:t>
            </a:r>
            <a:r>
              <a:rPr lang="en-US" altLang="zh-TW" sz="4400" dirty="0">
                <a:ea typeface="新細明體" pitchFamily="18" charset="-120"/>
              </a:rPr>
              <a:t>: Preprocessing </a:t>
            </a:r>
            <a:br>
              <a:rPr lang="en-US" altLang="zh-TW" sz="4400" dirty="0">
                <a:ea typeface="新細明體" pitchFamily="18" charset="-120"/>
              </a:rPr>
            </a:br>
            <a:r>
              <a:rPr lang="en-US" altLang="zh-TW" sz="4400" dirty="0">
                <a:ea typeface="新細明體" pitchFamily="18" charset="-120"/>
              </a:rPr>
              <a:t>of audio signals in time and frequency domain </a:t>
            </a:r>
            <a:endParaRPr lang="zh-TW" altLang="en-US" sz="4400" dirty="0">
              <a:ea typeface="新細明體" pitchFamily="18" charset="-120"/>
            </a:endParaRPr>
          </a:p>
        </p:txBody>
      </p:sp>
      <p:sp>
        <p:nvSpPr>
          <p:cNvPr id="3077" name="Rectangle 1027"/>
          <p:cNvSpPr>
            <a:spLocks noGrp="1" noChangeArrowheads="1"/>
          </p:cNvSpPr>
          <p:nvPr>
            <p:ph type="subTitle" idx="1"/>
          </p:nvPr>
        </p:nvSpPr>
        <p:spPr/>
        <p:txBody>
          <a:bodyPr>
            <a:normAutofit fontScale="85000" lnSpcReduction="20000"/>
          </a:bodyPr>
          <a:lstStyle/>
          <a:p>
            <a:pPr algn="l" eaLnBrk="1" hangingPunct="1">
              <a:buFont typeface="Wingdings" pitchFamily="2" charset="2"/>
              <a:buChar char="p"/>
            </a:pPr>
            <a:r>
              <a:rPr lang="en-US" altLang="zh-TW" dirty="0">
                <a:ea typeface="新細明體" pitchFamily="18" charset="-120"/>
              </a:rPr>
              <a:t>Time framing (frame blocking)</a:t>
            </a:r>
          </a:p>
          <a:p>
            <a:pPr algn="l" eaLnBrk="1" hangingPunct="1">
              <a:buFont typeface="Wingdings" pitchFamily="2" charset="2"/>
              <a:buChar char="p"/>
            </a:pPr>
            <a:r>
              <a:rPr lang="en-US" altLang="zh-TW" dirty="0">
                <a:ea typeface="新細明體" pitchFamily="18" charset="-120"/>
              </a:rPr>
              <a:t>Frequency model</a:t>
            </a:r>
          </a:p>
          <a:p>
            <a:pPr algn="l" eaLnBrk="1" hangingPunct="1">
              <a:buFont typeface="Wingdings" pitchFamily="2" charset="2"/>
              <a:buChar char="p"/>
            </a:pPr>
            <a:r>
              <a:rPr lang="en-US" altLang="zh-TW" dirty="0">
                <a:ea typeface="新細明體" pitchFamily="18" charset="-120"/>
              </a:rPr>
              <a:t>Fourier transform</a:t>
            </a:r>
          </a:p>
          <a:p>
            <a:pPr algn="l" eaLnBrk="1" hangingPunct="1">
              <a:buFont typeface="Wingdings" pitchFamily="2" charset="2"/>
              <a:buChar char="p"/>
            </a:pPr>
            <a:r>
              <a:rPr lang="en-US" altLang="zh-TW" dirty="0">
                <a:ea typeface="新細明體" pitchFamily="18" charset="-120"/>
              </a:rPr>
              <a:t>Spectrogram</a:t>
            </a:r>
          </a:p>
        </p:txBody>
      </p:sp>
      <p:sp>
        <p:nvSpPr>
          <p:cNvPr id="4" name="Footer Placeholder 3">
            <a:extLst>
              <a:ext uri="{FF2B5EF4-FFF2-40B4-BE49-F238E27FC236}">
                <a16:creationId xmlns:a16="http://schemas.microsoft.com/office/drawing/2014/main" id="{A18619B9-3782-4B22-9AC3-A5A4BAA39D6A}"/>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3C287CEF-D525-4CBA-BF22-68B815D5F8F7}"/>
              </a:ext>
            </a:extLst>
          </p:cNvPr>
          <p:cNvSpPr>
            <a:spLocks noGrp="1"/>
          </p:cNvSpPr>
          <p:nvPr>
            <p:ph type="sldNum" sz="quarter" idx="12"/>
          </p:nvPr>
        </p:nvSpPr>
        <p:spPr/>
        <p:txBody>
          <a:bodyPr/>
          <a:lstStyle/>
          <a:p>
            <a:pPr>
              <a:defRPr/>
            </a:pPr>
            <a:fld id="{A0D57E01-C976-481B-9F7C-CF1EA4D7BAFB}"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noFill/>
        </p:spPr>
        <p:txBody>
          <a:bodyPr lIns="92075" tIns="46038" rIns="92075" bIns="46038" anchor="ctr"/>
          <a:lstStyle/>
          <a:p>
            <a:pPr eaLnBrk="1" hangingPunct="1"/>
            <a:r>
              <a:rPr lang="zh-TW" altLang="zh-TW">
                <a:ea typeface="新細明體" pitchFamily="18" charset="-120"/>
              </a:rPr>
              <a:t> </a:t>
            </a:r>
            <a:r>
              <a:rPr lang="en-US" altLang="zh-TW">
                <a:ea typeface="新細明體" pitchFamily="18" charset="-120"/>
              </a:rPr>
              <a:t>Revision: Raw data and PCM</a:t>
            </a:r>
          </a:p>
        </p:txBody>
      </p:sp>
      <p:sp>
        <p:nvSpPr>
          <p:cNvPr id="4101"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Human listening range 20Hz </a:t>
            </a:r>
            <a:r>
              <a:rPr lang="en-US" altLang="zh-TW" dirty="0">
                <a:ea typeface="新細明體" pitchFamily="18" charset="-120"/>
                <a:sym typeface="Wingdings" pitchFamily="2" charset="2"/>
              </a:rPr>
              <a:t></a:t>
            </a:r>
            <a:r>
              <a:rPr lang="en-US" altLang="zh-TW" dirty="0">
                <a:ea typeface="新細明體" pitchFamily="18" charset="-120"/>
              </a:rPr>
              <a:t> 20K Hz</a:t>
            </a:r>
          </a:p>
          <a:p>
            <a:pPr eaLnBrk="1" hangingPunct="1"/>
            <a:r>
              <a:rPr lang="en-US" altLang="zh-TW" dirty="0">
                <a:ea typeface="新細明體" pitchFamily="18" charset="-120"/>
              </a:rPr>
              <a:t>CD Hi-Fi quality music: 44.1KHz (sampling) 16bit</a:t>
            </a:r>
          </a:p>
          <a:p>
            <a:pPr eaLnBrk="1" hangingPunct="1"/>
            <a:r>
              <a:rPr lang="en-US" altLang="zh-TW" dirty="0">
                <a:ea typeface="新細明體" pitchFamily="18" charset="-120"/>
              </a:rPr>
              <a:t>People can understand human speech sampled at 5KHz, e.g., Telephone quality speech can be sampled at 8KHz using 8-bit data.</a:t>
            </a:r>
          </a:p>
          <a:p>
            <a:pPr eaLnBrk="1" hangingPunct="1"/>
            <a:r>
              <a:rPr lang="en-US" altLang="zh-TW" dirty="0">
                <a:ea typeface="新細明體" pitchFamily="18" charset="-120"/>
              </a:rPr>
              <a:t>Speech recognition systems normally use: 10</a:t>
            </a:r>
            <a:r>
              <a:rPr lang="en-US" altLang="zh-TW" dirty="0">
                <a:ea typeface="新細明體" pitchFamily="18" charset="-120"/>
                <a:sym typeface="Wingdings" panose="05000000000000000000" pitchFamily="2" charset="2"/>
              </a:rPr>
              <a:t></a:t>
            </a:r>
            <a:r>
              <a:rPr lang="en-US" altLang="zh-TW" dirty="0">
                <a:ea typeface="新細明體" pitchFamily="18" charset="-120"/>
              </a:rPr>
              <a:t>16KHz,12</a:t>
            </a:r>
            <a:r>
              <a:rPr lang="en-US" altLang="zh-TW" dirty="0">
                <a:ea typeface="新細明體" pitchFamily="18" charset="-120"/>
                <a:sym typeface="Wingdings" panose="05000000000000000000" pitchFamily="2" charset="2"/>
              </a:rPr>
              <a:t></a:t>
            </a:r>
            <a:r>
              <a:rPr lang="en-US" altLang="zh-TW" dirty="0">
                <a:ea typeface="新細明體" pitchFamily="18" charset="-120"/>
              </a:rPr>
              <a:t>16 bit.</a:t>
            </a:r>
          </a:p>
        </p:txBody>
      </p:sp>
      <p:sp>
        <p:nvSpPr>
          <p:cNvPr id="4" name="Footer Placeholder 3">
            <a:extLst>
              <a:ext uri="{FF2B5EF4-FFF2-40B4-BE49-F238E27FC236}">
                <a16:creationId xmlns:a16="http://schemas.microsoft.com/office/drawing/2014/main" id="{5D832F42-3B23-4681-902B-E748CEC12DBA}"/>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E289279F-2EEB-47DB-B841-1FFDB91F97A4}"/>
              </a:ext>
            </a:extLst>
          </p:cNvPr>
          <p:cNvSpPr>
            <a:spLocks noGrp="1"/>
          </p:cNvSpPr>
          <p:nvPr>
            <p:ph type="sldNum" sz="quarter" idx="12"/>
          </p:nvPr>
        </p:nvSpPr>
        <p:spPr/>
        <p:txBody>
          <a:bodyPr/>
          <a:lstStyle/>
          <a:p>
            <a:pPr>
              <a:defRPr/>
            </a:pPr>
            <a:fld id="{736CD8FC-86ED-4AC3-A210-5D0F22D3440C}"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pPr eaLnBrk="1" hangingPunct="1"/>
            <a:r>
              <a:rPr lang="en-US" altLang="zh-CN">
                <a:ea typeface="新細明體" pitchFamily="18" charset="-120"/>
              </a:rPr>
              <a:t>Concept: Human perceives data in  blocks</a:t>
            </a:r>
            <a:endParaRPr lang="en-US" altLang="en-US">
              <a:ea typeface="新細明體" pitchFamily="18" charset="-120"/>
            </a:endParaRPr>
          </a:p>
        </p:txBody>
      </p:sp>
      <p:sp>
        <p:nvSpPr>
          <p:cNvPr id="5125" name="Rectangle 3"/>
          <p:cNvSpPr>
            <a:spLocks noGrp="1" noChangeArrowheads="1"/>
          </p:cNvSpPr>
          <p:nvPr>
            <p:ph idx="1"/>
          </p:nvPr>
        </p:nvSpPr>
        <p:spPr>
          <a:xfrm>
            <a:off x="531813" y="1600200"/>
            <a:ext cx="4343400" cy="4530725"/>
          </a:xfrm>
        </p:spPr>
        <p:txBody>
          <a:bodyPr/>
          <a:lstStyle/>
          <a:p>
            <a:pPr eaLnBrk="1" hangingPunct="1"/>
            <a:r>
              <a:rPr lang="en-US" altLang="zh-CN" dirty="0">
                <a:ea typeface="新細明體" pitchFamily="18" charset="-120"/>
              </a:rPr>
              <a:t>We see 24 still pictures in one second, then </a:t>
            </a:r>
          </a:p>
          <a:p>
            <a:pPr eaLnBrk="1" hangingPunct="1"/>
            <a:r>
              <a:rPr lang="en-US" altLang="zh-CN" dirty="0">
                <a:ea typeface="新細明體" pitchFamily="18" charset="-120"/>
              </a:rPr>
              <a:t>we can build up the motion perception in our brain.</a:t>
            </a:r>
          </a:p>
          <a:p>
            <a:pPr eaLnBrk="1" hangingPunct="1"/>
            <a:r>
              <a:rPr lang="en-US" altLang="zh-CN" dirty="0">
                <a:ea typeface="新細明體" pitchFamily="18" charset="-120"/>
              </a:rPr>
              <a:t>It is likewise for speech.</a:t>
            </a:r>
          </a:p>
        </p:txBody>
      </p:sp>
      <p:pic>
        <p:nvPicPr>
          <p:cNvPr id="5126" name="Picture 5" descr="http://antoniopo.files.wordpress.com/2011/03/eadweard_muybridge_horse.jpg?w=733&amp;h=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469" y="1600200"/>
            <a:ext cx="4972379"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455613" y="5461000"/>
            <a:ext cx="8215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CN" sz="1200">
                <a:ea typeface="SimSun" pitchFamily="2" charset="-122"/>
              </a:rPr>
              <a:t>Source: </a:t>
            </a:r>
            <a:r>
              <a:rPr lang="en-US" altLang="en-US" sz="1200"/>
              <a:t>http://antoniopo.files.wordpress.com/2011/03/eadweard_muybridge_horse.jpg?w=733&amp;h=538</a:t>
            </a:r>
          </a:p>
        </p:txBody>
      </p:sp>
      <p:sp>
        <p:nvSpPr>
          <p:cNvPr id="4" name="Footer Placeholder 3">
            <a:extLst>
              <a:ext uri="{FF2B5EF4-FFF2-40B4-BE49-F238E27FC236}">
                <a16:creationId xmlns:a16="http://schemas.microsoft.com/office/drawing/2014/main" id="{FE315AA4-ABE3-4079-8F31-5C6FD9F5AB8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9DCE4D47-E013-42D7-9B4F-D2471748D508}"/>
              </a:ext>
            </a:extLst>
          </p:cNvPr>
          <p:cNvSpPr>
            <a:spLocks noGrp="1"/>
          </p:cNvSpPr>
          <p:nvPr>
            <p:ph type="sldNum" sz="quarter" idx="12"/>
          </p:nvPr>
        </p:nvSpPr>
        <p:spPr/>
        <p:txBody>
          <a:bodyPr/>
          <a:lstStyle/>
          <a:p>
            <a:pPr>
              <a:defRPr/>
            </a:pPr>
            <a:fld id="{736CD8FC-86ED-4AC3-A210-5D0F22D3440C}"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Time framing ( or frame blocking)</a:t>
            </a:r>
          </a:p>
        </p:txBody>
      </p:sp>
      <p:sp>
        <p:nvSpPr>
          <p:cNvPr id="6149" name="Rectangle 3"/>
          <p:cNvSpPr>
            <a:spLocks noGrp="1" noChangeArrowheads="1"/>
          </p:cNvSpPr>
          <p:nvPr>
            <p:ph idx="1"/>
          </p:nvPr>
        </p:nvSpPr>
        <p:spPr>
          <a:noFill/>
        </p:spPr>
        <p:txBody>
          <a:bodyPr lIns="92075" tIns="46038" rIns="92075" bIns="46038">
            <a:normAutofit fontScale="92500"/>
          </a:bodyPr>
          <a:lstStyle/>
          <a:p>
            <a:pPr eaLnBrk="1" hangingPunct="1"/>
            <a:r>
              <a:rPr lang="en-US" altLang="zh-TW" dirty="0">
                <a:ea typeface="新細明體" pitchFamily="18" charset="-120"/>
              </a:rPr>
              <a:t>Since our ear cannot response to very fast change of speech data content, we normally cut the speech data into frames before analysis</a:t>
            </a:r>
            <a:r>
              <a:rPr lang="en-US" altLang="zh-CN" dirty="0">
                <a:ea typeface="新細明體" pitchFamily="18" charset="-120"/>
              </a:rPr>
              <a:t>. (similar to watch fast changing still pictures to perceive motion )</a:t>
            </a:r>
          </a:p>
          <a:p>
            <a:pPr eaLnBrk="1" hangingPunct="1"/>
            <a:r>
              <a:rPr lang="en-US" altLang="zh-TW" dirty="0">
                <a:ea typeface="新細明體" pitchFamily="18" charset="-120"/>
              </a:rPr>
              <a:t>Frame size  is 10~30ms (1ms=10</a:t>
            </a:r>
            <a:r>
              <a:rPr lang="en-US" altLang="zh-TW" baseline="30000" dirty="0">
                <a:ea typeface="新細明體" pitchFamily="18" charset="-120"/>
              </a:rPr>
              <a:t>-3</a:t>
            </a:r>
            <a:r>
              <a:rPr lang="en-US" altLang="zh-TW" dirty="0">
                <a:ea typeface="新細明體" pitchFamily="18" charset="-120"/>
              </a:rPr>
              <a:t> seconds)</a:t>
            </a:r>
          </a:p>
          <a:p>
            <a:pPr eaLnBrk="1" hangingPunct="1"/>
            <a:r>
              <a:rPr lang="en-US" altLang="zh-TW" dirty="0">
                <a:ea typeface="新細明體" pitchFamily="18" charset="-120"/>
              </a:rPr>
              <a:t>Frames can be overlapped, normally the overlapping region ranges from 0 to 75% of the frame size . </a:t>
            </a:r>
          </a:p>
          <a:p>
            <a:pPr eaLnBrk="1" hangingPunct="1"/>
            <a:r>
              <a:rPr lang="en-US" altLang="zh-TW" dirty="0">
                <a:ea typeface="新細明體" pitchFamily="18" charset="-120"/>
              </a:rPr>
              <a:t>Time framing Video demo:</a:t>
            </a:r>
            <a:r>
              <a:rPr lang="en-US" altLang="zh-TW" sz="2200" dirty="0">
                <a:ea typeface="新細明體" pitchFamily="18" charset="-120"/>
              </a:rPr>
              <a:t> </a:t>
            </a:r>
            <a:r>
              <a:rPr lang="en-US" altLang="zh-TW" sz="2200" dirty="0">
                <a:ea typeface="新細明體" pitchFamily="18" charset="-120"/>
                <a:hlinkClick r:id="rId2"/>
              </a:rPr>
              <a:t>https://youtu.be/lOu-c2UHU00</a:t>
            </a:r>
            <a:endParaRPr lang="en-US" altLang="zh-TW" sz="2200" dirty="0">
              <a:ea typeface="新細明體" pitchFamily="18" charset="-120"/>
            </a:endParaRPr>
          </a:p>
        </p:txBody>
      </p:sp>
      <p:pic>
        <p:nvPicPr>
          <p:cNvPr id="6150" name="Picture 9" descr="C:\Users\khwong\AppData\Local\Microsoft\Windows\INetCache\IE\0Z68A3F5\Media_Player_Classic_MPC_With_Shadow_With_Numbers[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3" y="563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B172947-8F93-4312-956F-406E3F3447B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774B012-94DB-4A93-96D4-067EFFAFE2A4}"/>
              </a:ext>
            </a:extLst>
          </p:cNvPr>
          <p:cNvSpPr>
            <a:spLocks noGrp="1"/>
          </p:cNvSpPr>
          <p:nvPr>
            <p:ph type="sldNum" sz="quarter" idx="12"/>
          </p:nvPr>
        </p:nvSpPr>
        <p:spPr/>
        <p:txBody>
          <a:bodyPr/>
          <a:lstStyle/>
          <a:p>
            <a:pPr>
              <a:defRPr/>
            </a:pPr>
            <a:fld id="{736CD8FC-86ED-4AC3-A210-5D0F22D3440C}"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050"/>
          <p:cNvSpPr>
            <a:spLocks noGrp="1" noChangeArrowheads="1"/>
          </p:cNvSpPr>
          <p:nvPr>
            <p:ph type="ctrTitle"/>
          </p:nvPr>
        </p:nvSpPr>
        <p:spPr/>
        <p:txBody>
          <a:bodyPr/>
          <a:lstStyle/>
          <a:p>
            <a:pPr eaLnBrk="1" hangingPunct="1"/>
            <a:r>
              <a:rPr lang="en-US" altLang="zh-TW" dirty="0">
                <a:ea typeface="新細明體" pitchFamily="18" charset="-120"/>
              </a:rPr>
              <a:t>Part. 1</a:t>
            </a:r>
            <a:endParaRPr lang="zh-TW" altLang="en-US" dirty="0">
              <a:ea typeface="新細明體" pitchFamily="18" charset="-120"/>
            </a:endParaRPr>
          </a:p>
        </p:txBody>
      </p:sp>
      <p:sp>
        <p:nvSpPr>
          <p:cNvPr id="6149" name="Rectangle 2051"/>
          <p:cNvSpPr>
            <a:spLocks noGrp="1" noChangeArrowheads="1"/>
          </p:cNvSpPr>
          <p:nvPr>
            <p:ph type="subTitle" idx="1"/>
          </p:nvPr>
        </p:nvSpPr>
        <p:spPr/>
        <p:txBody>
          <a:bodyPr/>
          <a:lstStyle/>
          <a:p>
            <a:pPr eaLnBrk="1" hangingPunct="1"/>
            <a:r>
              <a:rPr lang="en-US" altLang="zh-TW" dirty="0">
                <a:ea typeface="新細明體" pitchFamily="18" charset="-120"/>
              </a:rPr>
              <a:t>Signals in time &amp; frequency domain</a:t>
            </a:r>
          </a:p>
          <a:p>
            <a:pPr eaLnBrk="1" hangingPunct="1"/>
            <a:endParaRPr lang="zh-TW" altLang="en-US"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99C3E93B-C6BD-4E5B-8D27-570D429CDD0A}"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lIns="92075" tIns="46038" rIns="92075" bIns="46038" anchor="ctr"/>
          <a:lstStyle/>
          <a:p>
            <a:pPr eaLnBrk="1" hangingPunct="1"/>
            <a:r>
              <a:rPr lang="en-US" altLang="zh-TW" sz="3200" dirty="0">
                <a:ea typeface="新細明體" pitchFamily="18" charset="-120"/>
              </a:rPr>
              <a:t>Time framing (or </a:t>
            </a:r>
            <a:r>
              <a:rPr lang="en-US" altLang="zh-TW" sz="3200" dirty="0">
                <a:solidFill>
                  <a:schemeClr val="tx1"/>
                </a:solidFill>
                <a:ea typeface="新細明體" pitchFamily="18" charset="-120"/>
              </a:rPr>
              <a:t>Frame blocking) and Windowing</a:t>
            </a:r>
            <a:br>
              <a:rPr lang="en-US" altLang="zh-TW" sz="3200" dirty="0">
                <a:solidFill>
                  <a:schemeClr val="tx1"/>
                </a:solidFill>
                <a:ea typeface="新細明體" pitchFamily="18" charset="-120"/>
              </a:rPr>
            </a:br>
            <a:endParaRPr lang="en-US" altLang="zh-TW" sz="3200" dirty="0">
              <a:solidFill>
                <a:schemeClr val="tx1"/>
              </a:solidFill>
              <a:ea typeface="新細明體" pitchFamily="18" charset="-120"/>
            </a:endParaRPr>
          </a:p>
        </p:txBody>
      </p:sp>
      <p:sp>
        <p:nvSpPr>
          <p:cNvPr id="7173" name="Rectangle 3"/>
          <p:cNvSpPr>
            <a:spLocks noGrp="1" noChangeArrowheads="1"/>
          </p:cNvSpPr>
          <p:nvPr>
            <p:ph type="body" sz="half" idx="1"/>
          </p:nvPr>
        </p:nvSpPr>
        <p:spPr>
          <a:xfrm>
            <a:off x="495300" y="1600200"/>
            <a:ext cx="8912225" cy="2182813"/>
          </a:xfrm>
          <a:noFill/>
        </p:spPr>
        <p:txBody>
          <a:bodyPr lIns="92075" tIns="46038" rIns="92075" bIns="46038"/>
          <a:lstStyle/>
          <a:p>
            <a:pPr eaLnBrk="1" hangingPunct="1"/>
            <a:r>
              <a:rPr lang="en-US" altLang="zh-TW" sz="2400" dirty="0">
                <a:ea typeface="新細明體" pitchFamily="18" charset="-120"/>
              </a:rPr>
              <a:t>To choose the frame size (N samples )and adjacent frames separated by m samples (</a:t>
            </a:r>
            <a:r>
              <a:rPr lang="en-US" altLang="zh-CN" sz="2400" dirty="0">
                <a:ea typeface="新細明體" pitchFamily="18" charset="-120"/>
              </a:rPr>
              <a:t>non-overlap samples)</a:t>
            </a:r>
            <a:r>
              <a:rPr lang="en-US" altLang="zh-TW" sz="2400" dirty="0">
                <a:ea typeface="新細明體" pitchFamily="18" charset="-120"/>
              </a:rPr>
              <a:t>.</a:t>
            </a:r>
          </a:p>
          <a:p>
            <a:r>
              <a:rPr lang="en-US" altLang="zh-TW" sz="2400" dirty="0">
                <a:ea typeface="新細明體" pitchFamily="18" charset="-120"/>
              </a:rPr>
              <a:t>I.e. a 16KHz sampling signal, a 10ms window has N=160 samples, (</a:t>
            </a:r>
            <a:r>
              <a:rPr lang="en-US" altLang="zh-CN" sz="2400" dirty="0">
                <a:ea typeface="新細明體" pitchFamily="18" charset="-120"/>
              </a:rPr>
              <a:t>non-overlap samples, or </a:t>
            </a:r>
            <a:r>
              <a:rPr lang="en-US" altLang="zh-TW" sz="2400" dirty="0" err="1">
                <a:ea typeface="新細明體" pitchFamily="18" charset="-120"/>
              </a:rPr>
              <a:t>hop_length</a:t>
            </a:r>
            <a:r>
              <a:rPr lang="en-US" altLang="zh-TW" sz="2400" dirty="0">
                <a:ea typeface="新細明體" pitchFamily="18" charset="-120"/>
              </a:rPr>
              <a:t> , or </a:t>
            </a:r>
            <a:r>
              <a:rPr lang="en-US" altLang="zh-TW" sz="2400" dirty="0" err="1">
                <a:ea typeface="新細明體" pitchFamily="18" charset="-120"/>
              </a:rPr>
              <a:t>hop_size</a:t>
            </a:r>
            <a:r>
              <a:rPr lang="en-US" altLang="zh-TW" sz="2400" dirty="0">
                <a:ea typeface="新細明體" pitchFamily="18" charset="-120"/>
              </a:rPr>
              <a:t>= m=40 samples)</a:t>
            </a:r>
          </a:p>
        </p:txBody>
      </p:sp>
      <p:sp>
        <p:nvSpPr>
          <p:cNvPr id="7174" name="Rectangle 13"/>
          <p:cNvSpPr>
            <a:spLocks noChangeArrowheads="1"/>
          </p:cNvSpPr>
          <p:nvPr/>
        </p:nvSpPr>
        <p:spPr bwMode="auto">
          <a:xfrm>
            <a:off x="1843088" y="5943600"/>
            <a:ext cx="387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=1 (first window), length = N</a:t>
            </a:r>
          </a:p>
        </p:txBody>
      </p:sp>
      <p:graphicFrame>
        <p:nvGraphicFramePr>
          <p:cNvPr id="7176" name="Object 4"/>
          <p:cNvGraphicFramePr>
            <a:graphicFrameLocks/>
          </p:cNvGraphicFramePr>
          <p:nvPr/>
        </p:nvGraphicFramePr>
        <p:xfrm>
          <a:off x="591230" y="4332288"/>
          <a:ext cx="8277225" cy="1962150"/>
        </p:xfrm>
        <a:graphic>
          <a:graphicData uri="http://schemas.openxmlformats.org/presentationml/2006/ole">
            <mc:AlternateContent xmlns:mc="http://schemas.openxmlformats.org/markup-compatibility/2006">
              <mc:Choice xmlns:v="urn:schemas-microsoft-com:vml" Requires="v">
                <p:oleObj name="Visio" r:id="rId2" imgW="7799832" imgH="2008632" progId="Visio.Drawing.11">
                  <p:embed/>
                </p:oleObj>
              </mc:Choice>
              <mc:Fallback>
                <p:oleObj name="Visio" r:id="rId2" imgW="7799832" imgH="2008632" progId="Visio.Drawing.11">
                  <p:embed/>
                  <p:pic>
                    <p:nvPicPr>
                      <p:cNvPr id="7176"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30" y="4332288"/>
                        <a:ext cx="82772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Line 5"/>
          <p:cNvSpPr>
            <a:spLocks noChangeShapeType="1"/>
          </p:cNvSpPr>
          <p:nvPr/>
        </p:nvSpPr>
        <p:spPr bwMode="auto">
          <a:xfrm>
            <a:off x="1056367" y="4865688"/>
            <a:ext cx="76739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7"/>
          <p:cNvSpPr>
            <a:spLocks noChangeShapeType="1"/>
          </p:cNvSpPr>
          <p:nvPr/>
        </p:nvSpPr>
        <p:spPr bwMode="auto">
          <a:xfrm>
            <a:off x="6420530" y="5094288"/>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Line 8"/>
          <p:cNvSpPr>
            <a:spLocks noChangeShapeType="1"/>
          </p:cNvSpPr>
          <p:nvPr/>
        </p:nvSpPr>
        <p:spPr bwMode="auto">
          <a:xfrm>
            <a:off x="1202417" y="5780088"/>
            <a:ext cx="2906712"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9"/>
          <p:cNvSpPr>
            <a:spLocks noChangeShapeType="1"/>
          </p:cNvSpPr>
          <p:nvPr/>
        </p:nvSpPr>
        <p:spPr bwMode="auto">
          <a:xfrm>
            <a:off x="4521880" y="5780088"/>
            <a:ext cx="18161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0"/>
          <p:cNvSpPr>
            <a:spLocks noChangeShapeType="1"/>
          </p:cNvSpPr>
          <p:nvPr/>
        </p:nvSpPr>
        <p:spPr bwMode="auto">
          <a:xfrm>
            <a:off x="2453367" y="4027488"/>
            <a:ext cx="0" cy="1524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11"/>
          <p:cNvSpPr>
            <a:spLocks noChangeShapeType="1"/>
          </p:cNvSpPr>
          <p:nvPr/>
        </p:nvSpPr>
        <p:spPr bwMode="auto">
          <a:xfrm>
            <a:off x="1202417" y="5246688"/>
            <a:ext cx="43180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2"/>
          <p:cNvSpPr>
            <a:spLocks noChangeShapeType="1"/>
          </p:cNvSpPr>
          <p:nvPr/>
        </p:nvSpPr>
        <p:spPr bwMode="auto">
          <a:xfrm>
            <a:off x="2046967" y="5246688"/>
            <a:ext cx="2476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4"/>
          <p:cNvSpPr>
            <a:spLocks noChangeArrowheads="1"/>
          </p:cNvSpPr>
          <p:nvPr/>
        </p:nvSpPr>
        <p:spPr bwMode="auto">
          <a:xfrm>
            <a:off x="1616755" y="5002213"/>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m</a:t>
            </a:r>
          </a:p>
        </p:txBody>
      </p:sp>
      <p:sp>
        <p:nvSpPr>
          <p:cNvPr id="7185" name="Line 15"/>
          <p:cNvSpPr>
            <a:spLocks noChangeShapeType="1"/>
          </p:cNvSpPr>
          <p:nvPr/>
        </p:nvSpPr>
        <p:spPr bwMode="auto">
          <a:xfrm>
            <a:off x="7822292" y="3875088"/>
            <a:ext cx="0" cy="1219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Line 16"/>
          <p:cNvSpPr>
            <a:spLocks noChangeShapeType="1"/>
          </p:cNvSpPr>
          <p:nvPr/>
        </p:nvSpPr>
        <p:spPr bwMode="auto">
          <a:xfrm>
            <a:off x="2540680" y="4332288"/>
            <a:ext cx="26416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Line 17"/>
          <p:cNvSpPr>
            <a:spLocks noChangeShapeType="1"/>
          </p:cNvSpPr>
          <p:nvPr/>
        </p:nvSpPr>
        <p:spPr bwMode="auto">
          <a:xfrm>
            <a:off x="5512480" y="4332288"/>
            <a:ext cx="21447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18"/>
          <p:cNvSpPr>
            <a:spLocks noChangeArrowheads="1"/>
          </p:cNvSpPr>
          <p:nvPr/>
        </p:nvSpPr>
        <p:spPr bwMode="auto">
          <a:xfrm>
            <a:off x="5164817" y="408781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N</a:t>
            </a:r>
          </a:p>
        </p:txBody>
      </p:sp>
      <p:sp>
        <p:nvSpPr>
          <p:cNvPr id="7189" name="Rectangle 19"/>
          <p:cNvSpPr>
            <a:spLocks noChangeArrowheads="1"/>
          </p:cNvSpPr>
          <p:nvPr/>
        </p:nvSpPr>
        <p:spPr bwMode="auto">
          <a:xfrm>
            <a:off x="4091667" y="553561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N</a:t>
            </a:r>
          </a:p>
        </p:txBody>
      </p:sp>
      <p:sp>
        <p:nvSpPr>
          <p:cNvPr id="7190" name="Rectangle 20"/>
          <p:cNvSpPr>
            <a:spLocks noChangeArrowheads="1"/>
          </p:cNvSpPr>
          <p:nvPr/>
        </p:nvSpPr>
        <p:spPr bwMode="auto">
          <a:xfrm>
            <a:off x="2524805" y="3783013"/>
            <a:ext cx="423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=2 (second window), length = N</a:t>
            </a:r>
          </a:p>
        </p:txBody>
      </p:sp>
      <p:sp>
        <p:nvSpPr>
          <p:cNvPr id="7191" name="Rectangle 21"/>
          <p:cNvSpPr>
            <a:spLocks noChangeArrowheads="1"/>
          </p:cNvSpPr>
          <p:nvPr/>
        </p:nvSpPr>
        <p:spPr bwMode="auto">
          <a:xfrm>
            <a:off x="8877980" y="4697413"/>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k</a:t>
            </a:r>
          </a:p>
        </p:txBody>
      </p:sp>
      <p:sp>
        <p:nvSpPr>
          <p:cNvPr id="7192" name="Rectangle 22"/>
          <p:cNvSpPr>
            <a:spLocks noChangeArrowheads="1"/>
          </p:cNvSpPr>
          <p:nvPr/>
        </p:nvSpPr>
        <p:spPr bwMode="auto">
          <a:xfrm>
            <a:off x="461055" y="4087813"/>
            <a:ext cx="4087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s</a:t>
            </a:r>
            <a:r>
              <a:rPr lang="en-US" altLang="zh-TW" sz="2400" baseline="-25000" dirty="0" err="1">
                <a:latin typeface="Times New Roman" pitchFamily="18" charset="0"/>
              </a:rPr>
              <a:t>k</a:t>
            </a:r>
            <a:endParaRPr lang="en-US" altLang="zh-TW" sz="2400" baseline="-25000" dirty="0">
              <a:latin typeface="Times New Roman" pitchFamily="18" charset="0"/>
            </a:endParaRPr>
          </a:p>
        </p:txBody>
      </p:sp>
      <p:sp>
        <p:nvSpPr>
          <p:cNvPr id="7193" name="Line 23"/>
          <p:cNvSpPr>
            <a:spLocks noChangeShapeType="1"/>
          </p:cNvSpPr>
          <p:nvPr/>
        </p:nvSpPr>
        <p:spPr bwMode="auto">
          <a:xfrm flipV="1">
            <a:off x="1138917" y="4027488"/>
            <a:ext cx="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Freeform 24"/>
          <p:cNvSpPr>
            <a:spLocks/>
          </p:cNvSpPr>
          <p:nvPr/>
        </p:nvSpPr>
        <p:spPr bwMode="auto">
          <a:xfrm>
            <a:off x="1124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Freeform 25"/>
          <p:cNvSpPr>
            <a:spLocks/>
          </p:cNvSpPr>
          <p:nvPr/>
        </p:nvSpPr>
        <p:spPr bwMode="auto">
          <a:xfrm>
            <a:off x="3029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Freeform 26"/>
          <p:cNvSpPr>
            <a:spLocks/>
          </p:cNvSpPr>
          <p:nvPr/>
        </p:nvSpPr>
        <p:spPr bwMode="auto">
          <a:xfrm>
            <a:off x="4934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Freeform 27"/>
          <p:cNvSpPr>
            <a:spLocks/>
          </p:cNvSpPr>
          <p:nvPr/>
        </p:nvSpPr>
        <p:spPr bwMode="auto">
          <a:xfrm>
            <a:off x="6839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28"/>
          <p:cNvSpPr>
            <a:spLocks noChangeShapeType="1"/>
          </p:cNvSpPr>
          <p:nvPr/>
        </p:nvSpPr>
        <p:spPr bwMode="auto">
          <a:xfrm>
            <a:off x="1126217" y="5170488"/>
            <a:ext cx="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Text Box 2075"/>
          <p:cNvSpPr txBox="1">
            <a:spLocks noChangeArrowheads="1"/>
          </p:cNvSpPr>
          <p:nvPr/>
        </p:nvSpPr>
        <p:spPr bwMode="auto">
          <a:xfrm>
            <a:off x="8897030" y="5018088"/>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time</a:t>
            </a:r>
          </a:p>
        </p:txBody>
      </p:sp>
      <p:sp>
        <p:nvSpPr>
          <p:cNvPr id="4" name="Footer Placeholder 3">
            <a:extLst>
              <a:ext uri="{FF2B5EF4-FFF2-40B4-BE49-F238E27FC236}">
                <a16:creationId xmlns:a16="http://schemas.microsoft.com/office/drawing/2014/main" id="{22347534-15BE-4365-B1BD-EC5094893A1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9A97DF4-671A-4F5A-8ADE-D4B5DAA57287}"/>
              </a:ext>
            </a:extLst>
          </p:cNvPr>
          <p:cNvSpPr>
            <a:spLocks noGrp="1"/>
          </p:cNvSpPr>
          <p:nvPr>
            <p:ph type="sldNum" sz="quarter" idx="12"/>
          </p:nvPr>
        </p:nvSpPr>
        <p:spPr/>
        <p:txBody>
          <a:bodyPr/>
          <a:lstStyle/>
          <a:p>
            <a:pPr>
              <a:defRPr/>
            </a:pPr>
            <a:fld id="{3FDAA884-0B8C-4F55-AF8D-12CD8D1720EF}"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Tutorial for frame blocking</a:t>
            </a:r>
          </a:p>
        </p:txBody>
      </p:sp>
      <p:sp>
        <p:nvSpPr>
          <p:cNvPr id="8197"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dirty="0">
                <a:ea typeface="新細明體" pitchFamily="18" charset="-120"/>
              </a:rPr>
              <a:t>A signal is sampled at 12KHz, the frame size is chosen to be 20ms and adjacent frames are separated by m=5ms. Calculate N (Frame size) and m  (</a:t>
            </a:r>
            <a:r>
              <a:rPr lang="en-US" altLang="zh-TW" dirty="0" err="1">
                <a:ea typeface="新細明體" pitchFamily="18" charset="-120"/>
              </a:rPr>
              <a:t>hop_length</a:t>
            </a:r>
            <a:r>
              <a:rPr lang="en-US" altLang="zh-TW" dirty="0">
                <a:ea typeface="新細明體" pitchFamily="18" charset="-120"/>
              </a:rPr>
              <a:t>) and draw the frame blocking diagram.</a:t>
            </a:r>
            <a:r>
              <a:rPr lang="en-US" altLang="zh-TW" sz="1800" dirty="0">
                <a:ea typeface="新細明體" pitchFamily="18" charset="-120"/>
              </a:rPr>
              <a:t>(</a:t>
            </a:r>
            <a:r>
              <a:rPr lang="en-US" altLang="zh-TW" sz="1800" dirty="0" err="1">
                <a:ea typeface="新細明體" pitchFamily="18" charset="-120"/>
              </a:rPr>
              <a:t>ans</a:t>
            </a:r>
            <a:r>
              <a:rPr lang="en-US" altLang="zh-TW" sz="1800" dirty="0">
                <a:ea typeface="新細明體" pitchFamily="18" charset="-120"/>
              </a:rPr>
              <a:t>: N=duration/time between 2 samples=</a:t>
            </a:r>
          </a:p>
          <a:p>
            <a:pPr eaLnBrk="1" hangingPunct="1"/>
            <a:r>
              <a:rPr lang="en-US" altLang="zh-TW" sz="1800" dirty="0">
                <a:ea typeface="新細明體" pitchFamily="18" charset="-120"/>
              </a:rPr>
              <a:t>20ms/(1/12K)=(20*10^-3)</a:t>
            </a:r>
          </a:p>
          <a:p>
            <a:pPr eaLnBrk="1" hangingPunct="1"/>
            <a:r>
              <a:rPr lang="en-US" altLang="zh-TW" sz="1800" dirty="0">
                <a:ea typeface="新細明體" pitchFamily="18" charset="-120"/>
              </a:rPr>
              <a:t>                            ---------------</a:t>
            </a:r>
          </a:p>
          <a:p>
            <a:pPr eaLnBrk="1" hangingPunct="1"/>
            <a:r>
              <a:rPr lang="en-US" altLang="zh-TW" sz="1800" dirty="0">
                <a:ea typeface="新細明體" pitchFamily="18" charset="-120"/>
              </a:rPr>
              <a:t>                           (1/12*10^3)</a:t>
            </a:r>
          </a:p>
          <a:p>
            <a:pPr eaLnBrk="1" hangingPunct="1"/>
            <a:r>
              <a:rPr lang="en-US" altLang="zh-TW" sz="1800" dirty="0">
                <a:ea typeface="新細明體" pitchFamily="18" charset="-120"/>
              </a:rPr>
              <a:t>N=20*12=240, similarly we can find m=60.</a:t>
            </a:r>
            <a:endParaRPr lang="en-US" altLang="zh-TW" dirty="0">
              <a:ea typeface="新細明體" pitchFamily="18" charset="-120"/>
            </a:endParaRPr>
          </a:p>
          <a:p>
            <a:pPr eaLnBrk="1" hangingPunct="1"/>
            <a:r>
              <a:rPr lang="en-US" altLang="zh-TW" dirty="0">
                <a:ea typeface="新細明體" pitchFamily="18" charset="-120"/>
              </a:rPr>
              <a:t>Repeat above when adjacent frames do not overlap.</a:t>
            </a:r>
            <a:r>
              <a:rPr lang="en-US" altLang="zh-TW" sz="1800" dirty="0">
                <a:ea typeface="新細明體" pitchFamily="18" charset="-120"/>
              </a:rPr>
              <a:t>(</a:t>
            </a:r>
            <a:r>
              <a:rPr lang="en-US" altLang="zh-TW" sz="1800" dirty="0" err="1">
                <a:ea typeface="新細明體" pitchFamily="18" charset="-120"/>
              </a:rPr>
              <a:t>ans</a:t>
            </a:r>
            <a:r>
              <a:rPr lang="en-US" altLang="zh-TW" sz="1800" dirty="0">
                <a:ea typeface="新細明體" pitchFamily="18" charset="-120"/>
              </a:rPr>
              <a:t>: N=240, m=240.)</a:t>
            </a:r>
          </a:p>
        </p:txBody>
      </p:sp>
      <p:sp>
        <p:nvSpPr>
          <p:cNvPr id="4" name="Footer Placeholder 3">
            <a:extLst>
              <a:ext uri="{FF2B5EF4-FFF2-40B4-BE49-F238E27FC236}">
                <a16:creationId xmlns:a16="http://schemas.microsoft.com/office/drawing/2014/main" id="{1C8B444A-A182-4595-B213-570F67CBC09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BE8E401-2324-4035-BFFA-21846CD922CB}"/>
              </a:ext>
            </a:extLst>
          </p:cNvPr>
          <p:cNvSpPr>
            <a:spLocks noGrp="1"/>
          </p:cNvSpPr>
          <p:nvPr>
            <p:ph type="sldNum" sz="quarter" idx="12"/>
          </p:nvPr>
        </p:nvSpPr>
        <p:spPr/>
        <p:txBody>
          <a:bodyPr/>
          <a:lstStyle/>
          <a:p>
            <a:pPr>
              <a:defRPr/>
            </a:pPr>
            <a:fld id="{736CD8FC-86ED-4AC3-A210-5D0F22D3440C}"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marL="838200" indent="-838200" eaLnBrk="1" hangingPunct="1"/>
            <a:r>
              <a:rPr lang="en-US" altLang="zh-CN" dirty="0">
                <a:ea typeface="SimSun" pitchFamily="2" charset="-122"/>
              </a:rPr>
              <a:t>Class exercise 2.1</a:t>
            </a:r>
            <a:endParaRPr lang="en-US" altLang="en-US" dirty="0"/>
          </a:p>
        </p:txBody>
      </p:sp>
      <p:sp>
        <p:nvSpPr>
          <p:cNvPr id="9221" name="Rectangle 3"/>
          <p:cNvSpPr>
            <a:spLocks noGrp="1" noChangeArrowheads="1"/>
          </p:cNvSpPr>
          <p:nvPr>
            <p:ph idx="1"/>
          </p:nvPr>
        </p:nvSpPr>
        <p:spPr/>
        <p:txBody>
          <a:bodyPr>
            <a:normAutofit fontScale="92500" lnSpcReduction="20000"/>
          </a:bodyPr>
          <a:lstStyle/>
          <a:p>
            <a:pPr marL="533400" indent="-533400" eaLnBrk="1" hangingPunct="1"/>
            <a:r>
              <a:rPr lang="en-US" altLang="en-US" dirty="0"/>
              <a:t>For a 22-KHz/16 bit sampling speech wave, frame size is 15 </a:t>
            </a:r>
            <a:r>
              <a:rPr lang="en-US" altLang="en-US" dirty="0" err="1"/>
              <a:t>ms</a:t>
            </a:r>
            <a:r>
              <a:rPr lang="en-US" altLang="en-US" dirty="0"/>
              <a:t> and frame overlapping period is 40 % of the frame size. Find the n</a:t>
            </a:r>
            <a:r>
              <a:rPr lang="en-US" altLang="en-US" sz="3200" dirty="0"/>
              <a:t>umber of samples (N) in one frame. </a:t>
            </a:r>
            <a:r>
              <a:rPr lang="en-US" altLang="en-US" dirty="0"/>
              <a:t>MC choices:</a:t>
            </a:r>
          </a:p>
          <a:p>
            <a:pPr marL="533400" indent="-533400" eaLnBrk="1" hangingPunct="1"/>
            <a:r>
              <a:rPr lang="en-US" altLang="en-US" dirty="0"/>
              <a:t>1) 110</a:t>
            </a:r>
          </a:p>
          <a:p>
            <a:pPr marL="533400" indent="-533400"/>
            <a:r>
              <a:rPr lang="en-US" altLang="en-US" dirty="0"/>
              <a:t>2) 220</a:t>
            </a:r>
          </a:p>
          <a:p>
            <a:pPr marL="533400" indent="-533400"/>
            <a:r>
              <a:rPr lang="en-US" altLang="en-US" dirty="0"/>
              <a:t>3) </a:t>
            </a:r>
            <a:r>
              <a:rPr lang="en-US" altLang="en-US" sz="3200" dirty="0"/>
              <a:t>330 </a:t>
            </a:r>
            <a:endParaRPr lang="en-US" altLang="en-US" sz="3600" dirty="0"/>
          </a:p>
          <a:p>
            <a:pPr marL="533400" indent="-533400"/>
            <a:r>
              <a:rPr lang="en-US" altLang="en-US" dirty="0"/>
              <a:t>4) 440</a:t>
            </a:r>
          </a:p>
          <a:p>
            <a:pPr marL="533400" indent="-533400" eaLnBrk="1" hangingPunct="1"/>
            <a:endParaRPr lang="en-US" altLang="en-US" dirty="0"/>
          </a:p>
          <a:p>
            <a:pPr marL="533400" indent="-533400" eaLnBrk="1" hangingPunct="1"/>
            <a:r>
              <a:rPr lang="en-US" altLang="en-US" dirty="0"/>
              <a:t>Draw the frame blocking diagram (student exercise).</a:t>
            </a:r>
          </a:p>
        </p:txBody>
      </p:sp>
      <p:sp>
        <p:nvSpPr>
          <p:cNvPr id="4" name="Footer Placeholder 3">
            <a:extLst>
              <a:ext uri="{FF2B5EF4-FFF2-40B4-BE49-F238E27FC236}">
                <a16:creationId xmlns:a16="http://schemas.microsoft.com/office/drawing/2014/main" id="{8CBF710C-94C7-46E1-8A6B-E9A5ED3401B0}"/>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BB7DF68-12B0-4449-9642-E205F0B073FC}"/>
              </a:ext>
            </a:extLst>
          </p:cNvPr>
          <p:cNvSpPr>
            <a:spLocks noGrp="1"/>
          </p:cNvSpPr>
          <p:nvPr>
            <p:ph type="sldNum" sz="quarter" idx="12"/>
          </p:nvPr>
        </p:nvSpPr>
        <p:spPr/>
        <p:txBody>
          <a:bodyPr/>
          <a:lstStyle/>
          <a:p>
            <a:pPr>
              <a:defRPr/>
            </a:pPr>
            <a:fld id="{736CD8FC-86ED-4AC3-A210-5D0F22D3440C}" type="slidenum">
              <a:rPr lang="en-US" altLang="en-US" smtClean="0"/>
              <a:pPr>
                <a:defRPr/>
              </a:pPr>
              <a:t>32</a:t>
            </a:fld>
            <a:endParaRPr lang="en-US" altLang="en-US"/>
          </a:p>
        </p:txBody>
      </p:sp>
      <p:pic>
        <p:nvPicPr>
          <p:cNvPr id="1026" name="Picture 2">
            <a:extLst>
              <a:ext uri="{FF2B5EF4-FFF2-40B4-BE49-F238E27FC236}">
                <a16:creationId xmlns:a16="http://schemas.microsoft.com/office/drawing/2014/main" id="{99752FE6-8F58-3DD1-817E-CF997C05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2896263"/>
            <a:ext cx="2209799" cy="2209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276538" y="2"/>
            <a:ext cx="7238862" cy="1139825"/>
          </a:xfrm>
        </p:spPr>
        <p:txBody>
          <a:bodyPr/>
          <a:lstStyle/>
          <a:p>
            <a:pPr marL="838200" indent="-838200"/>
            <a:r>
              <a:rPr lang="en-US" altLang="zh-CN" dirty="0">
                <a:solidFill>
                  <a:srgbClr val="FF0000"/>
                </a:solidFill>
                <a:ea typeface="SimSun" pitchFamily="2" charset="-122"/>
              </a:rPr>
              <a:t>Answer: </a:t>
            </a:r>
            <a:r>
              <a:rPr lang="en-US" altLang="zh-CN" dirty="0">
                <a:ea typeface="SimSun" pitchFamily="2" charset="-122"/>
              </a:rPr>
              <a:t>Class exercise 2.1</a:t>
            </a:r>
            <a:endParaRPr lang="en-US" altLang="en-US" dirty="0"/>
          </a:p>
        </p:txBody>
      </p:sp>
      <p:sp>
        <p:nvSpPr>
          <p:cNvPr id="27653" name="Rectangle 3"/>
          <p:cNvSpPr>
            <a:spLocks noGrp="1" noChangeArrowheads="1"/>
          </p:cNvSpPr>
          <p:nvPr>
            <p:ph idx="1"/>
          </p:nvPr>
        </p:nvSpPr>
        <p:spPr>
          <a:xfrm>
            <a:off x="552664" y="862522"/>
            <a:ext cx="8912543" cy="4525963"/>
          </a:xfrm>
        </p:spPr>
        <p:txBody>
          <a:bodyPr>
            <a:normAutofit/>
          </a:bodyPr>
          <a:lstStyle/>
          <a:p>
            <a:pPr marL="533400" indent="-533400"/>
            <a:r>
              <a:rPr lang="en-US" altLang="en-US" sz="1800" dirty="0"/>
              <a:t>For a 22-KHz/16 bit sampling speech wave, frame size is 15 </a:t>
            </a:r>
            <a:r>
              <a:rPr lang="en-US" altLang="en-US" sz="1800" dirty="0" err="1"/>
              <a:t>ms</a:t>
            </a:r>
            <a:r>
              <a:rPr lang="en-US" altLang="en-US" sz="1800" dirty="0"/>
              <a:t> and frame overlapping period is 40 % of the frame size. Find the number of samples (N) in one frame. </a:t>
            </a:r>
            <a:r>
              <a:rPr lang="en-US" altLang="en-US" sz="2000" dirty="0"/>
              <a:t>Draw </a:t>
            </a:r>
            <a:r>
              <a:rPr lang="en-US" altLang="en-US" sz="2000" dirty="0">
                <a:solidFill>
                  <a:srgbClr val="FF0000"/>
                </a:solidFill>
              </a:rPr>
              <a:t>the frame block diagram.</a:t>
            </a:r>
          </a:p>
          <a:p>
            <a:pPr marL="533400" indent="-533400"/>
            <a:r>
              <a:rPr lang="en-US" altLang="en-US" sz="2000" dirty="0">
                <a:solidFill>
                  <a:srgbClr val="FF0000"/>
                </a:solidFill>
              </a:rPr>
              <a:t>Answer: Number of samples in one frame (N)= 15 </a:t>
            </a:r>
            <a:r>
              <a:rPr lang="en-US" altLang="en-US" sz="2000" dirty="0" err="1">
                <a:solidFill>
                  <a:srgbClr val="FF0000"/>
                </a:solidFill>
              </a:rPr>
              <a:t>ms</a:t>
            </a:r>
            <a:r>
              <a:rPr lang="en-US" altLang="en-US" sz="2000" dirty="0">
                <a:solidFill>
                  <a:srgbClr val="FF0000"/>
                </a:solidFill>
              </a:rPr>
              <a:t> / (1/22K) </a:t>
            </a:r>
          </a:p>
          <a:p>
            <a:pPr marL="533400" indent="-533400"/>
            <a:r>
              <a:rPr lang="en-US" altLang="en-US" sz="2000" dirty="0">
                <a:solidFill>
                  <a:srgbClr val="FF0000"/>
                </a:solidFill>
              </a:rPr>
              <a:t>= 15*(10^-3) /(1/(22000))=330 </a:t>
            </a:r>
          </a:p>
          <a:p>
            <a:pPr marL="533400" indent="-533400" eaLnBrk="1" hangingPunct="1"/>
            <a:r>
              <a:rPr lang="en-US" altLang="en-US" sz="2400" dirty="0"/>
              <a:t>1) 110;  2) 220;  </a:t>
            </a:r>
            <a:r>
              <a:rPr lang="en-US" altLang="en-US" sz="2400" dirty="0">
                <a:solidFill>
                  <a:srgbClr val="FF0000"/>
                </a:solidFill>
              </a:rPr>
              <a:t>3) 330 (correct choice is 3); </a:t>
            </a:r>
            <a:r>
              <a:rPr lang="en-US" altLang="en-US" sz="2400" dirty="0"/>
              <a:t>4) 440, (answer N=33)</a:t>
            </a:r>
            <a:endParaRPr lang="en-US" altLang="en-US" sz="2000" dirty="0"/>
          </a:p>
          <a:p>
            <a:pPr marL="533400" indent="-533400"/>
            <a:r>
              <a:rPr lang="en-US" altLang="en-US" sz="2000" dirty="0"/>
              <a:t>Overlapping samples = 330*40%=132, m=N - overlap samples=330-132=198.</a:t>
            </a:r>
            <a:endParaRPr lang="en-US" altLang="en-US" sz="2400" dirty="0"/>
          </a:p>
          <a:p>
            <a:pPr marL="533400" indent="-533400"/>
            <a:r>
              <a:rPr lang="en-US" altLang="en-US" sz="2000" dirty="0"/>
              <a:t>Overlapping time = 132 * (1/22k)= 132 * (1/22000) =6ms; </a:t>
            </a:r>
            <a:endParaRPr lang="en-US" altLang="en-US" sz="2400" dirty="0"/>
          </a:p>
          <a:p>
            <a:pPr marL="533400" indent="-533400"/>
            <a:r>
              <a:rPr lang="en-US" altLang="en-US" sz="2000" dirty="0"/>
              <a:t>Time in one frame= 330* (1/22k)= 330* (1/22000)=15ms.</a:t>
            </a:r>
            <a:endParaRPr lang="en-US" altLang="en-US" sz="2400" dirty="0"/>
          </a:p>
          <a:p>
            <a:pPr marL="533400" indent="-533400"/>
            <a:endParaRPr lang="en-US" altLang="en-US" sz="1800" dirty="0"/>
          </a:p>
        </p:txBody>
      </p:sp>
      <p:sp>
        <p:nvSpPr>
          <p:cNvPr id="27654" name="Rectangle 27"/>
          <p:cNvSpPr>
            <a:spLocks noChangeArrowheads="1"/>
          </p:cNvSpPr>
          <p:nvPr/>
        </p:nvSpPr>
        <p:spPr bwMode="auto">
          <a:xfrm>
            <a:off x="1053465"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33" name="Rectangle 13"/>
          <p:cNvSpPr>
            <a:spLocks noChangeArrowheads="1"/>
          </p:cNvSpPr>
          <p:nvPr/>
        </p:nvSpPr>
        <p:spPr bwMode="auto">
          <a:xfrm>
            <a:off x="1803480" y="6108416"/>
            <a:ext cx="387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=1 (first window), length = N</a:t>
            </a:r>
          </a:p>
        </p:txBody>
      </p:sp>
      <p:graphicFrame>
        <p:nvGraphicFramePr>
          <p:cNvPr id="34" name="Object 4"/>
          <p:cNvGraphicFramePr>
            <a:graphicFrameLocks/>
          </p:cNvGraphicFramePr>
          <p:nvPr/>
        </p:nvGraphicFramePr>
        <p:xfrm>
          <a:off x="591230" y="4332288"/>
          <a:ext cx="8277225" cy="1962150"/>
        </p:xfrm>
        <a:graphic>
          <a:graphicData uri="http://schemas.openxmlformats.org/presentationml/2006/ole">
            <mc:AlternateContent xmlns:mc="http://schemas.openxmlformats.org/markup-compatibility/2006">
              <mc:Choice xmlns:v="urn:schemas-microsoft-com:vml" Requires="v">
                <p:oleObj name="Visio" r:id="rId2" imgW="7799832" imgH="2008632" progId="Visio.Drawing.11">
                  <p:embed/>
                </p:oleObj>
              </mc:Choice>
              <mc:Fallback>
                <p:oleObj name="Visio" r:id="rId2" imgW="7799832" imgH="2008632" progId="Visio.Drawing.11">
                  <p:embed/>
                  <p:pic>
                    <p:nvPicPr>
                      <p:cNvPr id="34"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30" y="4332288"/>
                        <a:ext cx="82772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Line 5"/>
          <p:cNvSpPr>
            <a:spLocks noChangeShapeType="1"/>
          </p:cNvSpPr>
          <p:nvPr/>
        </p:nvSpPr>
        <p:spPr bwMode="auto">
          <a:xfrm>
            <a:off x="1016759" y="5030504"/>
            <a:ext cx="76739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7"/>
          <p:cNvSpPr>
            <a:spLocks noChangeShapeType="1"/>
          </p:cNvSpPr>
          <p:nvPr/>
        </p:nvSpPr>
        <p:spPr bwMode="auto">
          <a:xfrm>
            <a:off x="6380922" y="5259104"/>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8"/>
          <p:cNvSpPr>
            <a:spLocks noChangeShapeType="1"/>
          </p:cNvSpPr>
          <p:nvPr/>
        </p:nvSpPr>
        <p:spPr bwMode="auto">
          <a:xfrm>
            <a:off x="1162809" y="5944904"/>
            <a:ext cx="2906712"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9"/>
          <p:cNvSpPr>
            <a:spLocks noChangeShapeType="1"/>
          </p:cNvSpPr>
          <p:nvPr/>
        </p:nvSpPr>
        <p:spPr bwMode="auto">
          <a:xfrm>
            <a:off x="4482272" y="5944904"/>
            <a:ext cx="18161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0"/>
          <p:cNvSpPr>
            <a:spLocks noChangeShapeType="1"/>
          </p:cNvSpPr>
          <p:nvPr/>
        </p:nvSpPr>
        <p:spPr bwMode="auto">
          <a:xfrm>
            <a:off x="2413759" y="4192304"/>
            <a:ext cx="0" cy="1524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1"/>
          <p:cNvSpPr>
            <a:spLocks noChangeShapeType="1"/>
          </p:cNvSpPr>
          <p:nvPr/>
        </p:nvSpPr>
        <p:spPr bwMode="auto">
          <a:xfrm>
            <a:off x="1162809" y="5411504"/>
            <a:ext cx="43180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2"/>
          <p:cNvSpPr>
            <a:spLocks noChangeShapeType="1"/>
          </p:cNvSpPr>
          <p:nvPr/>
        </p:nvSpPr>
        <p:spPr bwMode="auto">
          <a:xfrm>
            <a:off x="2007359" y="5411504"/>
            <a:ext cx="2476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14"/>
          <p:cNvSpPr>
            <a:spLocks noChangeArrowheads="1"/>
          </p:cNvSpPr>
          <p:nvPr/>
        </p:nvSpPr>
        <p:spPr bwMode="auto">
          <a:xfrm>
            <a:off x="1577147" y="5167029"/>
            <a:ext cx="1059585"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m=132</a:t>
            </a:r>
          </a:p>
        </p:txBody>
      </p:sp>
      <p:sp>
        <p:nvSpPr>
          <p:cNvPr id="43" name="Line 15"/>
          <p:cNvSpPr>
            <a:spLocks noChangeShapeType="1"/>
          </p:cNvSpPr>
          <p:nvPr/>
        </p:nvSpPr>
        <p:spPr bwMode="auto">
          <a:xfrm>
            <a:off x="7782684" y="4039904"/>
            <a:ext cx="0" cy="1219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6"/>
          <p:cNvSpPr>
            <a:spLocks noChangeShapeType="1"/>
          </p:cNvSpPr>
          <p:nvPr/>
        </p:nvSpPr>
        <p:spPr bwMode="auto">
          <a:xfrm>
            <a:off x="2501072" y="4497104"/>
            <a:ext cx="26416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7"/>
          <p:cNvSpPr>
            <a:spLocks noChangeShapeType="1"/>
          </p:cNvSpPr>
          <p:nvPr/>
        </p:nvSpPr>
        <p:spPr bwMode="auto">
          <a:xfrm>
            <a:off x="5472872" y="4497104"/>
            <a:ext cx="21447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18"/>
          <p:cNvSpPr>
            <a:spLocks noChangeArrowheads="1"/>
          </p:cNvSpPr>
          <p:nvPr/>
        </p:nvSpPr>
        <p:spPr bwMode="auto">
          <a:xfrm>
            <a:off x="5125209" y="4252629"/>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N</a:t>
            </a:r>
          </a:p>
        </p:txBody>
      </p:sp>
      <p:sp>
        <p:nvSpPr>
          <p:cNvPr id="47" name="Rectangle 19"/>
          <p:cNvSpPr>
            <a:spLocks noChangeArrowheads="1"/>
          </p:cNvSpPr>
          <p:nvPr/>
        </p:nvSpPr>
        <p:spPr bwMode="auto">
          <a:xfrm>
            <a:off x="4052059" y="5700429"/>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N</a:t>
            </a:r>
          </a:p>
        </p:txBody>
      </p:sp>
      <p:sp>
        <p:nvSpPr>
          <p:cNvPr id="48" name="Rectangle 20"/>
          <p:cNvSpPr>
            <a:spLocks noChangeArrowheads="1"/>
          </p:cNvSpPr>
          <p:nvPr/>
        </p:nvSpPr>
        <p:spPr bwMode="auto">
          <a:xfrm>
            <a:off x="2485197" y="3947829"/>
            <a:ext cx="490999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dirty="0">
                <a:latin typeface="Times New Roman" pitchFamily="18" charset="0"/>
              </a:rPr>
              <a:t>l</a:t>
            </a:r>
            <a:r>
              <a:rPr lang="en-US" altLang="zh-TW" sz="2400" dirty="0">
                <a:latin typeface="Times New Roman" pitchFamily="18" charset="0"/>
              </a:rPr>
              <a:t>=2 (second window), length = N=330</a:t>
            </a:r>
          </a:p>
        </p:txBody>
      </p:sp>
      <p:sp>
        <p:nvSpPr>
          <p:cNvPr id="49" name="Rectangle 21"/>
          <p:cNvSpPr>
            <a:spLocks noChangeArrowheads="1"/>
          </p:cNvSpPr>
          <p:nvPr/>
        </p:nvSpPr>
        <p:spPr bwMode="auto">
          <a:xfrm>
            <a:off x="8838372" y="4862229"/>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k</a:t>
            </a:r>
          </a:p>
        </p:txBody>
      </p:sp>
      <p:sp>
        <p:nvSpPr>
          <p:cNvPr id="50" name="Rectangle 22"/>
          <p:cNvSpPr>
            <a:spLocks noChangeArrowheads="1"/>
          </p:cNvSpPr>
          <p:nvPr/>
        </p:nvSpPr>
        <p:spPr bwMode="auto">
          <a:xfrm>
            <a:off x="461055" y="4087813"/>
            <a:ext cx="4087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s</a:t>
            </a:r>
            <a:r>
              <a:rPr lang="en-US" altLang="zh-TW" sz="2400" baseline="-25000" dirty="0" err="1">
                <a:latin typeface="Times New Roman" pitchFamily="18" charset="0"/>
              </a:rPr>
              <a:t>k</a:t>
            </a:r>
            <a:endParaRPr lang="en-US" altLang="zh-TW" sz="2400" baseline="-25000" dirty="0">
              <a:latin typeface="Times New Roman" pitchFamily="18" charset="0"/>
            </a:endParaRPr>
          </a:p>
        </p:txBody>
      </p:sp>
      <p:sp>
        <p:nvSpPr>
          <p:cNvPr id="51" name="Line 23"/>
          <p:cNvSpPr>
            <a:spLocks noChangeShapeType="1"/>
          </p:cNvSpPr>
          <p:nvPr/>
        </p:nvSpPr>
        <p:spPr bwMode="auto">
          <a:xfrm flipV="1">
            <a:off x="1099309" y="4192304"/>
            <a:ext cx="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24"/>
          <p:cNvSpPr>
            <a:spLocks/>
          </p:cNvSpPr>
          <p:nvPr/>
        </p:nvSpPr>
        <p:spPr bwMode="auto">
          <a:xfrm>
            <a:off x="1085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5"/>
          <p:cNvSpPr>
            <a:spLocks/>
          </p:cNvSpPr>
          <p:nvPr/>
        </p:nvSpPr>
        <p:spPr bwMode="auto">
          <a:xfrm>
            <a:off x="2990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6"/>
          <p:cNvSpPr>
            <a:spLocks/>
          </p:cNvSpPr>
          <p:nvPr/>
        </p:nvSpPr>
        <p:spPr bwMode="auto">
          <a:xfrm>
            <a:off x="4895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27"/>
          <p:cNvSpPr>
            <a:spLocks/>
          </p:cNvSpPr>
          <p:nvPr/>
        </p:nvSpPr>
        <p:spPr bwMode="auto">
          <a:xfrm>
            <a:off x="6800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8"/>
          <p:cNvSpPr>
            <a:spLocks noChangeShapeType="1"/>
          </p:cNvSpPr>
          <p:nvPr/>
        </p:nvSpPr>
        <p:spPr bwMode="auto">
          <a:xfrm>
            <a:off x="1086609" y="5335304"/>
            <a:ext cx="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Text Box 2075"/>
          <p:cNvSpPr txBox="1">
            <a:spLocks noChangeArrowheads="1"/>
          </p:cNvSpPr>
          <p:nvPr/>
        </p:nvSpPr>
        <p:spPr bwMode="auto">
          <a:xfrm>
            <a:off x="8857422" y="5182904"/>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time</a:t>
            </a:r>
          </a:p>
        </p:txBody>
      </p:sp>
      <p:sp>
        <p:nvSpPr>
          <p:cNvPr id="4" name="Footer Placeholder 3">
            <a:extLst>
              <a:ext uri="{FF2B5EF4-FFF2-40B4-BE49-F238E27FC236}">
                <a16:creationId xmlns:a16="http://schemas.microsoft.com/office/drawing/2014/main" id="{AFDBB367-7AD7-4697-AF3D-A159B76958B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5DADDD27-94BC-4F17-91E4-89D2154D5000}"/>
              </a:ext>
            </a:extLst>
          </p:cNvPr>
          <p:cNvSpPr>
            <a:spLocks noGrp="1"/>
          </p:cNvSpPr>
          <p:nvPr>
            <p:ph type="sldNum" sz="quarter" idx="12"/>
          </p:nvPr>
        </p:nvSpPr>
        <p:spPr/>
        <p:txBody>
          <a:bodyPr/>
          <a:lstStyle/>
          <a:p>
            <a:pPr>
              <a:defRPr/>
            </a:pPr>
            <a:fld id="{736CD8FC-86ED-4AC3-A210-5D0F22D3440C}" type="slidenum">
              <a:rPr lang="en-US" altLang="en-US" smtClean="0"/>
              <a:pPr>
                <a:defRPr/>
              </a:pPr>
              <a:t>33</a:t>
            </a:fld>
            <a:endParaRPr lang="en-US" altLang="en-US"/>
          </a:p>
        </p:txBody>
      </p:sp>
      <p:sp>
        <p:nvSpPr>
          <p:cNvPr id="2" name="TextBox 1">
            <a:extLst>
              <a:ext uri="{FF2B5EF4-FFF2-40B4-BE49-F238E27FC236}">
                <a16:creationId xmlns:a16="http://schemas.microsoft.com/office/drawing/2014/main" id="{FCBC11A0-ACFF-4135-1E77-BAB9DA78D3D5}"/>
              </a:ext>
            </a:extLst>
          </p:cNvPr>
          <p:cNvSpPr txBox="1"/>
          <p:nvPr/>
        </p:nvSpPr>
        <p:spPr>
          <a:xfrm>
            <a:off x="7274690" y="3423737"/>
            <a:ext cx="2197928" cy="646331"/>
          </a:xfrm>
          <a:prstGeom prst="rect">
            <a:avLst/>
          </a:prstGeom>
          <a:noFill/>
        </p:spPr>
        <p:txBody>
          <a:bodyPr wrap="square" rtlCol="0">
            <a:spAutoFit/>
          </a:bodyPr>
          <a:lstStyle/>
          <a:p>
            <a:r>
              <a:rPr lang="en-US" altLang="en-US" sz="1800" dirty="0"/>
              <a:t>The frame block diagram.</a:t>
            </a:r>
            <a:endParaRPr lang="en-US" dirty="0"/>
          </a:p>
        </p:txBody>
      </p:sp>
    </p:spTree>
    <p:extLst>
      <p:ext uri="{BB962C8B-B14F-4D97-AF65-F5344CB8AC3E}">
        <p14:creationId xmlns:p14="http://schemas.microsoft.com/office/powerpoint/2010/main" val="227214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5613" y="304800"/>
            <a:ext cx="8912225" cy="1139825"/>
          </a:xfrm>
          <a:noFill/>
        </p:spPr>
        <p:txBody>
          <a:bodyPr lIns="92075" tIns="46038" rIns="92075" bIns="46038" anchor="ctr"/>
          <a:lstStyle/>
          <a:p>
            <a:pPr eaLnBrk="1" hangingPunct="1"/>
            <a:r>
              <a:rPr lang="en-US" altLang="zh-TW">
                <a:ea typeface="新細明體" pitchFamily="18" charset="-120"/>
              </a:rPr>
              <a:t>The frequency model</a:t>
            </a:r>
          </a:p>
        </p:txBody>
      </p:sp>
      <p:sp>
        <p:nvSpPr>
          <p:cNvPr id="10245" name="Rectangle 3"/>
          <p:cNvSpPr>
            <a:spLocks noGrp="1" noChangeArrowheads="1"/>
          </p:cNvSpPr>
          <p:nvPr>
            <p:ph idx="1"/>
          </p:nvPr>
        </p:nvSpPr>
        <p:spPr>
          <a:xfrm>
            <a:off x="531812" y="1600200"/>
            <a:ext cx="8912543" cy="4525963"/>
          </a:xfrm>
          <a:noFill/>
        </p:spPr>
        <p:txBody>
          <a:bodyPr lIns="92075" tIns="46038" rIns="92075" bIns="46038"/>
          <a:lstStyle/>
          <a:p>
            <a:pPr eaLnBrk="1" hangingPunct="1"/>
            <a:r>
              <a:rPr lang="en-US" altLang="zh-TW" dirty="0">
                <a:ea typeface="新細明體" pitchFamily="18" charset="-120"/>
              </a:rPr>
              <a:t>For a frame we can calculate its frequency content by Fourier Transform (FT)</a:t>
            </a:r>
          </a:p>
          <a:p>
            <a:pPr eaLnBrk="1" hangingPunct="1"/>
            <a:r>
              <a:rPr lang="en-US" altLang="zh-TW" dirty="0">
                <a:ea typeface="新細明體" pitchFamily="18" charset="-120"/>
              </a:rPr>
              <a:t>Computationally, you may use Discrete-FT (DFT) or Fast-FT (FFT) algorithms. FFT is popular because it is more efficient.</a:t>
            </a:r>
          </a:p>
          <a:p>
            <a:pPr eaLnBrk="1" hangingPunct="1"/>
            <a:r>
              <a:rPr lang="en-US" altLang="zh-TW" dirty="0">
                <a:ea typeface="新細明體" pitchFamily="18" charset="-120"/>
              </a:rPr>
              <a:t>FFT algorithms can be found in most numerical method textbooks</a:t>
            </a:r>
            <a:r>
              <a:rPr lang="en-US" altLang="zh-CN" dirty="0">
                <a:ea typeface="新細明體" pitchFamily="18" charset="-120"/>
              </a:rPr>
              <a:t>/web pages</a:t>
            </a:r>
            <a:r>
              <a:rPr lang="en-US" altLang="zh-TW" dirty="0">
                <a:ea typeface="新細明體" pitchFamily="18" charset="-120"/>
              </a:rPr>
              <a:t>.</a:t>
            </a:r>
            <a:endParaRPr lang="en-US" altLang="zh-CN" dirty="0">
              <a:ea typeface="新細明體" pitchFamily="18" charset="-120"/>
            </a:endParaRPr>
          </a:p>
          <a:p>
            <a:pPr eaLnBrk="1" hangingPunct="1"/>
            <a:r>
              <a:rPr lang="en-US" altLang="zh-CN" dirty="0">
                <a:ea typeface="新細明體" pitchFamily="18" charset="-120"/>
              </a:rPr>
              <a:t>E.g. </a:t>
            </a:r>
            <a:r>
              <a:rPr lang="en-US" altLang="zh-TW" sz="2400" dirty="0">
                <a:ea typeface="新細明體" pitchFamily="18" charset="-120"/>
              </a:rPr>
              <a:t>http://en.wikipedia.org/wiki/Fast_Fourier_transform</a:t>
            </a:r>
          </a:p>
        </p:txBody>
      </p:sp>
      <p:sp>
        <p:nvSpPr>
          <p:cNvPr id="4" name="Footer Placeholder 3">
            <a:extLst>
              <a:ext uri="{FF2B5EF4-FFF2-40B4-BE49-F238E27FC236}">
                <a16:creationId xmlns:a16="http://schemas.microsoft.com/office/drawing/2014/main" id="{2909562D-29BD-4731-8345-9B89C682241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9EDECBB-9FC4-43A7-B45B-A8B4862925F2}"/>
              </a:ext>
            </a:extLst>
          </p:cNvPr>
          <p:cNvSpPr>
            <a:spLocks noGrp="1"/>
          </p:cNvSpPr>
          <p:nvPr>
            <p:ph type="sldNum" sz="quarter" idx="12"/>
          </p:nvPr>
        </p:nvSpPr>
        <p:spPr/>
        <p:txBody>
          <a:bodyPr/>
          <a:lstStyle/>
          <a:p>
            <a:pPr>
              <a:defRPr/>
            </a:pPr>
            <a:fld id="{736CD8FC-86ED-4AC3-A210-5D0F22D3440C}" type="slidenum">
              <a:rPr lang="en-US"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time domain signal of N samples</a:t>
            </a:r>
          </a:p>
        </p:txBody>
      </p:sp>
      <p:sp>
        <p:nvSpPr>
          <p:cNvPr id="3" name="Content Placeholder 2"/>
          <p:cNvSpPr>
            <a:spLocks noGrp="1"/>
          </p:cNvSpPr>
          <p:nvPr>
            <p:ph idx="1"/>
          </p:nvPr>
        </p:nvSpPr>
        <p:spPr>
          <a:xfrm>
            <a:off x="8345402" y="5867400"/>
            <a:ext cx="1502571" cy="296655"/>
          </a:xfrm>
        </p:spPr>
        <p:txBody>
          <a:bodyPr>
            <a:normAutofit fontScale="47500" lnSpcReduction="20000"/>
          </a:bodyPr>
          <a:lstStyle/>
          <a:p>
            <a:r>
              <a:rPr lang="en-US" dirty="0"/>
              <a:t> </a:t>
            </a:r>
          </a:p>
        </p:txBody>
      </p:sp>
      <p:grpSp>
        <p:nvGrpSpPr>
          <p:cNvPr id="11" name="Group 1"/>
          <p:cNvGrpSpPr>
            <a:grpSpLocks/>
          </p:cNvGrpSpPr>
          <p:nvPr/>
        </p:nvGrpSpPr>
        <p:grpSpPr bwMode="auto">
          <a:xfrm>
            <a:off x="989013" y="1844879"/>
            <a:ext cx="6963385" cy="2628831"/>
            <a:chOff x="883630" y="3739495"/>
            <a:chExt cx="6963461" cy="3139880"/>
          </a:xfrm>
        </p:grpSpPr>
        <p:sp>
          <p:nvSpPr>
            <p:cNvPr id="12" name="Line 6"/>
            <p:cNvSpPr>
              <a:spLocks noChangeShapeType="1"/>
            </p:cNvSpPr>
            <p:nvPr/>
          </p:nvSpPr>
          <p:spPr bwMode="auto">
            <a:xfrm flipV="1">
              <a:off x="1639887" y="6438244"/>
              <a:ext cx="6207204"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7"/>
            <p:cNvSpPr>
              <a:spLocks noChangeShapeType="1"/>
            </p:cNvSpPr>
            <p:nvPr/>
          </p:nvSpPr>
          <p:spPr bwMode="auto">
            <a:xfrm flipV="1">
              <a:off x="1639887" y="3856458"/>
              <a:ext cx="0" cy="258178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8"/>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5"/>
            <p:cNvSpPr txBox="1">
              <a:spLocks noChangeArrowheads="1"/>
            </p:cNvSpPr>
            <p:nvPr/>
          </p:nvSpPr>
          <p:spPr bwMode="auto">
            <a:xfrm>
              <a:off x="1435367" y="5190372"/>
              <a:ext cx="619087"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=0</a:t>
              </a:r>
            </a:p>
          </p:txBody>
        </p:sp>
        <p:sp>
          <p:nvSpPr>
            <p:cNvPr id="17" name="Text Box 16"/>
            <p:cNvSpPr txBox="1">
              <a:spLocks noChangeArrowheads="1"/>
            </p:cNvSpPr>
            <p:nvPr/>
          </p:nvSpPr>
          <p:spPr bwMode="auto">
            <a:xfrm>
              <a:off x="1862313" y="4319854"/>
              <a:ext cx="620690"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=2</a:t>
              </a:r>
            </a:p>
          </p:txBody>
        </p:sp>
        <p:sp>
          <p:nvSpPr>
            <p:cNvPr id="21" name="Oval 24"/>
            <p:cNvSpPr>
              <a:spLocks noChangeArrowheads="1"/>
            </p:cNvSpPr>
            <p:nvPr/>
          </p:nvSpPr>
          <p:spPr bwMode="auto">
            <a:xfrm>
              <a:off x="3468687" y="43046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5" name="Line 33"/>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5"/>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36"/>
            <p:cNvSpPr txBox="1">
              <a:spLocks noChangeArrowheads="1"/>
            </p:cNvSpPr>
            <p:nvPr/>
          </p:nvSpPr>
          <p:spPr bwMode="auto">
            <a:xfrm>
              <a:off x="883630" y="3917447"/>
              <a:ext cx="1076932" cy="110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a:t>s</a:t>
              </a:r>
              <a:r>
                <a:rPr lang="en-US" altLang="en-US" sz="1800" dirty="0"/>
                <a:t>=</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29" name="Text Box 37"/>
            <p:cNvSpPr txBox="1">
              <a:spLocks noChangeArrowheads="1"/>
            </p:cNvSpPr>
            <p:nvPr/>
          </p:nvSpPr>
          <p:spPr bwMode="auto">
            <a:xfrm>
              <a:off x="6006840" y="6438244"/>
              <a:ext cx="971752"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Time </a:t>
              </a:r>
              <a:r>
                <a:rPr lang="en-US" altLang="en-US" sz="1800" i="1" dirty="0"/>
                <a:t>k</a:t>
              </a:r>
            </a:p>
          </p:txBody>
        </p:sp>
        <p:sp>
          <p:nvSpPr>
            <p:cNvPr id="33" name="Line 42"/>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6"/>
            <p:cNvSpPr>
              <a:spLocks noChangeShapeType="1"/>
            </p:cNvSpPr>
            <p:nvPr/>
          </p:nvSpPr>
          <p:spPr bwMode="auto">
            <a:xfrm flipH="1">
              <a:off x="2196827" y="5012670"/>
              <a:ext cx="17517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15"/>
          <p:cNvSpPr txBox="1">
            <a:spLocks noChangeArrowheads="1"/>
          </p:cNvSpPr>
          <p:nvPr/>
        </p:nvSpPr>
        <p:spPr bwMode="auto">
          <a:xfrm>
            <a:off x="1755031" y="2669304"/>
            <a:ext cx="619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=1</a:t>
            </a:r>
          </a:p>
        </p:txBody>
      </p:sp>
      <p:sp>
        <p:nvSpPr>
          <p:cNvPr id="38" name="Line 42"/>
          <p:cNvSpPr>
            <a:spLocks noChangeShapeType="1"/>
          </p:cNvSpPr>
          <p:nvPr/>
        </p:nvSpPr>
        <p:spPr bwMode="auto">
          <a:xfrm flipV="1">
            <a:off x="2142133" y="3103434"/>
            <a:ext cx="0" cy="1046869"/>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2"/>
          <p:cNvSpPr>
            <a:spLocks noChangeShapeType="1"/>
          </p:cNvSpPr>
          <p:nvPr/>
        </p:nvSpPr>
        <p:spPr bwMode="auto">
          <a:xfrm flipH="1" flipV="1">
            <a:off x="2422740" y="2798489"/>
            <a:ext cx="8570" cy="1351814"/>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2"/>
          <p:cNvSpPr>
            <a:spLocks noChangeShapeType="1"/>
          </p:cNvSpPr>
          <p:nvPr/>
        </p:nvSpPr>
        <p:spPr bwMode="auto">
          <a:xfrm flipH="1" flipV="1">
            <a:off x="2701437" y="2508258"/>
            <a:ext cx="0" cy="164204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636569" y="4231974"/>
            <a:ext cx="1552028" cy="369332"/>
          </a:xfrm>
          <a:prstGeom prst="rect">
            <a:avLst/>
          </a:prstGeom>
          <a:noFill/>
        </p:spPr>
        <p:txBody>
          <a:bodyPr wrap="none" rtlCol="0">
            <a:spAutoFit/>
          </a:bodyPr>
          <a:lstStyle/>
          <a:p>
            <a:r>
              <a:rPr lang="en-US" i="1" dirty="0"/>
              <a:t>k=0  1  2….</a:t>
            </a:r>
          </a:p>
        </p:txBody>
      </p:sp>
      <p:sp>
        <p:nvSpPr>
          <p:cNvPr id="30" name="TextBox 29"/>
          <p:cNvSpPr txBox="1"/>
          <p:nvPr/>
        </p:nvSpPr>
        <p:spPr>
          <a:xfrm>
            <a:off x="7202412" y="4239604"/>
            <a:ext cx="1018227" cy="369332"/>
          </a:xfrm>
          <a:prstGeom prst="rect">
            <a:avLst/>
          </a:prstGeom>
          <a:noFill/>
        </p:spPr>
        <p:txBody>
          <a:bodyPr wrap="none" rtlCol="0">
            <a:spAutoFit/>
          </a:bodyPr>
          <a:lstStyle/>
          <a:p>
            <a:r>
              <a:rPr lang="en-US" i="1" dirty="0"/>
              <a:t>     N-1</a:t>
            </a:r>
          </a:p>
        </p:txBody>
      </p:sp>
      <p:sp>
        <p:nvSpPr>
          <p:cNvPr id="52" name="Line 33"/>
          <p:cNvSpPr>
            <a:spLocks noChangeShapeType="1"/>
          </p:cNvSpPr>
          <p:nvPr/>
        </p:nvSpPr>
        <p:spPr bwMode="auto">
          <a:xfrm>
            <a:off x="2616920" y="2637033"/>
            <a:ext cx="15239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3"/>
          <p:cNvSpPr>
            <a:spLocks noChangeShapeType="1"/>
          </p:cNvSpPr>
          <p:nvPr/>
        </p:nvSpPr>
        <p:spPr bwMode="auto">
          <a:xfrm>
            <a:off x="2085444" y="3244276"/>
            <a:ext cx="15239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Straight Connector 5"/>
          <p:cNvCxnSpPr/>
          <p:nvPr/>
        </p:nvCxnSpPr>
        <p:spPr>
          <a:xfrm>
            <a:off x="7841195" y="3244276"/>
            <a:ext cx="0" cy="987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745262" y="4838407"/>
            <a:ext cx="9769" cy="45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1463" y="5287629"/>
            <a:ext cx="2853666" cy="369332"/>
          </a:xfrm>
          <a:prstGeom prst="rect">
            <a:avLst/>
          </a:prstGeom>
          <a:noFill/>
        </p:spPr>
        <p:txBody>
          <a:bodyPr wrap="none" rtlCol="0">
            <a:spAutoFit/>
          </a:bodyPr>
          <a:lstStyle/>
          <a:p>
            <a:r>
              <a:rPr lang="en-US" dirty="0"/>
              <a:t>Beginning of the signal</a:t>
            </a:r>
          </a:p>
        </p:txBody>
      </p:sp>
      <p:cxnSp>
        <p:nvCxnSpPr>
          <p:cNvPr id="34" name="Straight Arrow Connector 33"/>
          <p:cNvCxnSpPr/>
          <p:nvPr/>
        </p:nvCxnSpPr>
        <p:spPr>
          <a:xfrm flipH="1" flipV="1">
            <a:off x="7942629" y="4730183"/>
            <a:ext cx="9769" cy="45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80691" y="5110940"/>
            <a:ext cx="2138727" cy="369332"/>
          </a:xfrm>
          <a:prstGeom prst="rect">
            <a:avLst/>
          </a:prstGeom>
          <a:noFill/>
        </p:spPr>
        <p:txBody>
          <a:bodyPr wrap="none" rtlCol="0">
            <a:spAutoFit/>
          </a:bodyPr>
          <a:lstStyle/>
          <a:p>
            <a:r>
              <a:rPr lang="en-US" dirty="0"/>
              <a:t>End of the signal</a:t>
            </a:r>
          </a:p>
        </p:txBody>
      </p:sp>
      <p:sp>
        <p:nvSpPr>
          <p:cNvPr id="7" name="Footer Placeholder 6">
            <a:extLst>
              <a:ext uri="{FF2B5EF4-FFF2-40B4-BE49-F238E27FC236}">
                <a16:creationId xmlns:a16="http://schemas.microsoft.com/office/drawing/2014/main" id="{4E2C8E98-9813-4C76-B108-F4C08E9AF38B}"/>
              </a:ext>
            </a:extLst>
          </p:cNvPr>
          <p:cNvSpPr>
            <a:spLocks noGrp="1"/>
          </p:cNvSpPr>
          <p:nvPr>
            <p:ph type="ftr" sz="quarter" idx="11"/>
          </p:nvPr>
        </p:nvSpPr>
        <p:spPr/>
        <p:txBody>
          <a:bodyPr/>
          <a:lstStyle/>
          <a:p>
            <a:pPr>
              <a:defRPr/>
            </a:pPr>
            <a:r>
              <a:rPr lang="en-US" altLang="zh-CN"/>
              <a:t>Audio signal processing, v250428a</a:t>
            </a:r>
          </a:p>
        </p:txBody>
      </p:sp>
      <p:sp>
        <p:nvSpPr>
          <p:cNvPr id="15" name="Slide Number Placeholder 14">
            <a:extLst>
              <a:ext uri="{FF2B5EF4-FFF2-40B4-BE49-F238E27FC236}">
                <a16:creationId xmlns:a16="http://schemas.microsoft.com/office/drawing/2014/main" id="{F8FB0D22-1A8E-4E35-BD00-7396B20F0A95}"/>
              </a:ext>
            </a:extLst>
          </p:cNvPr>
          <p:cNvSpPr>
            <a:spLocks noGrp="1"/>
          </p:cNvSpPr>
          <p:nvPr>
            <p:ph type="sldNum" sz="quarter" idx="12"/>
          </p:nvPr>
        </p:nvSpPr>
        <p:spPr/>
        <p:txBody>
          <a:bodyPr/>
          <a:lstStyle/>
          <a:p>
            <a:pPr>
              <a:defRPr/>
            </a:pPr>
            <a:fld id="{736CD8FC-86ED-4AC3-A210-5D0F22D3440C}" type="slidenum">
              <a:rPr lang="en-US" altLang="en-US" smtClean="0"/>
              <a:pPr>
                <a:defRPr/>
              </a:pPr>
              <a:t>35</a:t>
            </a:fld>
            <a:endParaRPr lang="en-US" altLang="en-US"/>
          </a:p>
        </p:txBody>
      </p:sp>
    </p:spTree>
    <p:extLst>
      <p:ext uri="{BB962C8B-B14F-4D97-AF65-F5344CB8AC3E}">
        <p14:creationId xmlns:p14="http://schemas.microsoft.com/office/powerpoint/2010/main" val="1683263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Windowing</a:t>
            </a:r>
          </a:p>
        </p:txBody>
      </p:sp>
      <p:sp>
        <p:nvSpPr>
          <p:cNvPr id="17413" name="Rectangle 3"/>
          <p:cNvSpPr>
            <a:spLocks noGrp="1" noChangeArrowheads="1"/>
          </p:cNvSpPr>
          <p:nvPr>
            <p:ph type="body" sz="half" idx="1"/>
          </p:nvPr>
        </p:nvSpPr>
        <p:spPr>
          <a:xfrm>
            <a:off x="495300" y="1600200"/>
            <a:ext cx="8951913" cy="4530725"/>
          </a:xfrm>
          <a:noFill/>
        </p:spPr>
        <p:txBody>
          <a:bodyPr lIns="92075" tIns="46038" rIns="92075" bIns="46038">
            <a:normAutofit fontScale="92500" lnSpcReduction="20000"/>
          </a:bodyPr>
          <a:lstStyle/>
          <a:p>
            <a:pPr eaLnBrk="1" hangingPunct="1"/>
            <a:r>
              <a:rPr lang="en-US" altLang="zh-TW" sz="2400" dirty="0">
                <a:ea typeface="新細明體" pitchFamily="18" charset="-120"/>
              </a:rPr>
              <a:t>This is to smooth out the discontinuities at the beginning and end. Otherwise, sudden change of signal level will result into high frequency noise at the frequency domain after Fourier transform</a:t>
            </a:r>
          </a:p>
          <a:p>
            <a:pPr eaLnBrk="1" hangingPunct="1"/>
            <a:r>
              <a:rPr lang="en-US" altLang="zh-TW" sz="2400" dirty="0">
                <a:ea typeface="新細明體" pitchFamily="18" charset="-120"/>
              </a:rPr>
              <a:t>Hamming or </a:t>
            </a:r>
            <a:r>
              <a:rPr lang="en-US" altLang="zh-TW" sz="2400" dirty="0" err="1">
                <a:ea typeface="新細明體" pitchFamily="18" charset="-120"/>
              </a:rPr>
              <a:t>Hanning</a:t>
            </a:r>
            <a:r>
              <a:rPr lang="en-US" altLang="zh-TW" sz="2400" dirty="0">
                <a:ea typeface="新細明體" pitchFamily="18" charset="-120"/>
              </a:rPr>
              <a:t> windows can be used.</a:t>
            </a:r>
          </a:p>
          <a:p>
            <a:pPr eaLnBrk="1" hangingPunct="1"/>
            <a:r>
              <a:rPr lang="en-US" altLang="zh-TW" sz="2400" dirty="0">
                <a:ea typeface="新細明體" pitchFamily="18" charset="-120"/>
              </a:rPr>
              <a:t>Hamming window</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r>
              <a:rPr lang="en-US" altLang="zh-TW" sz="2400" dirty="0">
                <a:ea typeface="新細明體" pitchFamily="18" charset="-120"/>
              </a:rPr>
              <a:t>Tutorial: write a program segment to find the result of passing a speech frame, stored in an array int </a:t>
            </a:r>
            <a:r>
              <a:rPr lang="en-US" altLang="zh-TW" sz="2400" i="1" dirty="0">
                <a:ea typeface="新細明體" pitchFamily="18" charset="-120"/>
              </a:rPr>
              <a:t>s</a:t>
            </a:r>
            <a:r>
              <a:rPr lang="en-US" altLang="zh-TW" sz="2400" dirty="0">
                <a:ea typeface="新細明體" pitchFamily="18" charset="-120"/>
              </a:rPr>
              <a:t>[1000] into the Hamming window.</a:t>
            </a:r>
          </a:p>
        </p:txBody>
      </p:sp>
      <mc:AlternateContent xmlns:mc="http://schemas.openxmlformats.org/markup-compatibility/2006" xmlns:a14="http://schemas.microsoft.com/office/drawing/2010/main">
        <mc:Choice Requires="a14">
          <p:sp>
            <p:nvSpPr>
              <p:cNvPr id="17414" name="Object 5"/>
              <p:cNvSpPr txBox="1">
                <a:spLocks noGrp="1"/>
              </p:cNvSpPr>
              <p:nvPr>
                <p:ph sz="half" idx="2"/>
              </p:nvPr>
            </p:nvSpPr>
            <p:spPr bwMode="auto">
              <a:xfrm>
                <a:off x="2994555" y="3124200"/>
                <a:ext cx="5257799" cy="1654175"/>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while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)=0.54−0.46</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m:t>
                                  </m:r>
                                </m:num>
                                <m:den>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den>
                              </m:f>
                            </m:e>
                          </m:d>
                        </m:e>
                      </m:func>
                    </m:oMath>
                    <m:oMath xmlns:m="http://schemas.openxmlformats.org/officeDocument/2006/math">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window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𝑁</m:t>
                      </m:r>
                    </m:oMath>
                  </m:oMathPara>
                </a14:m>
                <a:endParaRPr lang="en-US" dirty="0"/>
              </a:p>
            </p:txBody>
          </p:sp>
        </mc:Choice>
        <mc:Fallback xmlns="">
          <p:sp>
            <p:nvSpPr>
              <p:cNvPr id="17414" name="Object 5"/>
              <p:cNvSpPr txBox="1">
                <a:spLocks noGrp="1" noRot="1" noChangeAspect="1" noMove="1" noResize="1" noEditPoints="1" noAdjustHandles="1" noChangeArrowheads="1" noChangeShapeType="1" noTextEdit="1"/>
              </p:cNvSpPr>
              <p:nvPr>
                <p:ph sz="half" idx="2"/>
              </p:nvPr>
            </p:nvSpPr>
            <p:spPr bwMode="auto">
              <a:xfrm>
                <a:off x="2994555" y="3124200"/>
                <a:ext cx="5257799" cy="1654175"/>
              </a:xfrm>
              <a:prstGeom prst="rect">
                <a:avLst/>
              </a:prstGeom>
              <a:blipFill>
                <a:blip r:embed="rId2"/>
                <a:stretch>
                  <a:fillRect/>
                </a:stretch>
              </a:blipFill>
              <a:ln>
                <a:noFill/>
              </a:ln>
              <a:effectLst/>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107C8A6A-A20D-46DA-9C87-F8B3DE222303}"/>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AA813932-1F57-4A45-8CB7-51550BF071AC}"/>
              </a:ext>
            </a:extLst>
          </p:cNvPr>
          <p:cNvSpPr>
            <a:spLocks noGrp="1"/>
          </p:cNvSpPr>
          <p:nvPr>
            <p:ph type="sldNum" sz="quarter" idx="12"/>
          </p:nvPr>
        </p:nvSpPr>
        <p:spPr/>
        <p:txBody>
          <a:bodyPr/>
          <a:lstStyle/>
          <a:p>
            <a:fld id="{F655D5F6-FAFC-4BD8-A778-50BE8206BBEA}" type="slidenum">
              <a:rPr lang="en-US" altLang="en-US" smtClean="0"/>
              <a:pPr/>
              <a:t>36</a:t>
            </a:fld>
            <a:endParaRPr lang="en-US" altLang="en-US"/>
          </a:p>
        </p:txBody>
      </p:sp>
    </p:spTree>
    <p:extLst>
      <p:ext uri="{BB962C8B-B14F-4D97-AF65-F5344CB8AC3E}">
        <p14:creationId xmlns:p14="http://schemas.microsoft.com/office/powerpoint/2010/main" val="4144872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sz="quarter"/>
          </p:nvPr>
        </p:nvSpPr>
        <p:spPr>
          <a:xfrm>
            <a:off x="531812" y="152400"/>
            <a:ext cx="8912225" cy="1139825"/>
          </a:xfrm>
        </p:spPr>
        <p:txBody>
          <a:bodyPr>
            <a:normAutofit fontScale="90000"/>
          </a:bodyPr>
          <a:lstStyle/>
          <a:p>
            <a:pPr eaLnBrk="1" hangingPunct="1"/>
            <a:r>
              <a:rPr lang="en-US" altLang="zh-TW" sz="3200">
                <a:ea typeface="新細明體" pitchFamily="18" charset="-120"/>
              </a:rPr>
              <a:t>Effect of Hamming window</a:t>
            </a:r>
            <a:br>
              <a:rPr lang="en-US" altLang="zh-TW" sz="3200">
                <a:ea typeface="新細明體" pitchFamily="18" charset="-120"/>
              </a:rPr>
            </a:br>
            <a:r>
              <a:rPr lang="en-US" altLang="zh-TW" sz="3200">
                <a:ea typeface="新細明體" pitchFamily="18" charset="-120"/>
              </a:rPr>
              <a:t>(For Hanning window See </a:t>
            </a:r>
            <a:r>
              <a:rPr lang="en-US" altLang="en-US" sz="1800">
                <a:hlinkClick r:id="rId3"/>
              </a:rPr>
              <a:t>http://en.wikipedia.org/wiki/Window_function</a:t>
            </a:r>
            <a:r>
              <a:rPr lang="en-US" altLang="en-US" sz="1800">
                <a:ea typeface="新細明體" pitchFamily="18" charset="-120"/>
              </a:rPr>
              <a:t> </a:t>
            </a:r>
            <a:r>
              <a:rPr lang="en-US" altLang="zh-TW" sz="2800">
                <a:ea typeface="新細明體" pitchFamily="18" charset="-120"/>
              </a:rPr>
              <a:t>)</a:t>
            </a:r>
          </a:p>
        </p:txBody>
      </p:sp>
      <p:graphicFrame>
        <p:nvGraphicFramePr>
          <p:cNvPr id="18443" name="Object 18"/>
          <p:cNvGraphicFramePr>
            <a:graphicFrameLocks noGrp="1" noChangeAspect="1"/>
          </p:cNvGraphicFramePr>
          <p:nvPr>
            <p:ph sz="quarter" idx="1"/>
          </p:nvPr>
        </p:nvGraphicFramePr>
        <p:xfrm>
          <a:off x="339846" y="2715707"/>
          <a:ext cx="685800" cy="457200"/>
        </p:xfrm>
        <a:graphic>
          <a:graphicData uri="http://schemas.openxmlformats.org/presentationml/2006/ole">
            <mc:AlternateContent xmlns:mc="http://schemas.openxmlformats.org/markup-compatibility/2006">
              <mc:Choice xmlns:v="urn:schemas-microsoft-com:vml" Requires="v">
                <p:oleObj name="Equation" r:id="rId4" imgW="304560" imgH="203040" progId="Equation.3">
                  <p:embed/>
                </p:oleObj>
              </mc:Choice>
              <mc:Fallback>
                <p:oleObj name="Equation" r:id="rId4" imgW="304560" imgH="203040" progId="Equation.3">
                  <p:embed/>
                  <p:pic>
                    <p:nvPicPr>
                      <p:cNvPr id="18443" name="Object 18"/>
                      <p:cNvPicPr>
                        <a:picLocks noGrp="1" noChangeAspect="1" noChangeArrowheads="1"/>
                      </p:cNvPicPr>
                      <p:nvPr/>
                    </p:nvPicPr>
                    <p:blipFill>
                      <a:blip r:embed="rId5"/>
                      <a:srcRect/>
                      <a:stretch>
                        <a:fillRect/>
                      </a:stretch>
                    </p:blipFill>
                    <p:spPr bwMode="auto">
                      <a:xfrm>
                        <a:off x="339846" y="2715707"/>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13"/>
          <p:cNvGraphicFramePr>
            <a:graphicFrameLocks noGrp="1" noChangeAspect="1"/>
          </p:cNvGraphicFramePr>
          <p:nvPr>
            <p:ph sz="quarter" idx="3"/>
          </p:nvPr>
        </p:nvGraphicFramePr>
        <p:xfrm>
          <a:off x="1920996" y="4704845"/>
          <a:ext cx="762000" cy="457200"/>
        </p:xfrm>
        <a:graphic>
          <a:graphicData uri="http://schemas.openxmlformats.org/presentationml/2006/ole">
            <mc:AlternateContent xmlns:mc="http://schemas.openxmlformats.org/markup-compatibility/2006">
              <mc:Choice xmlns:v="urn:schemas-microsoft-com:vml" Requires="v">
                <p:oleObj name="Equation" r:id="rId6" imgW="762000" imgH="457200" progId="Equation.3">
                  <p:embed/>
                </p:oleObj>
              </mc:Choice>
              <mc:Fallback>
                <p:oleObj name="Equation" r:id="rId6" imgW="762000" imgH="457200" progId="Equation.3">
                  <p:embed/>
                  <p:pic>
                    <p:nvPicPr>
                      <p:cNvPr id="18438"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996" y="470484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9" name="Picture 3" descr="f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547" y="1695955"/>
            <a:ext cx="5500666" cy="452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6"/>
          <p:cNvSpPr>
            <a:spLocks noChangeShapeType="1"/>
          </p:cNvSpPr>
          <p:nvPr/>
        </p:nvSpPr>
        <p:spPr bwMode="auto">
          <a:xfrm flipH="1">
            <a:off x="4741203" y="2580167"/>
            <a:ext cx="1973354" cy="226914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0"/>
          <p:cNvSpPr>
            <a:spLocks noChangeShapeType="1"/>
          </p:cNvSpPr>
          <p:nvPr/>
        </p:nvSpPr>
        <p:spPr bwMode="auto">
          <a:xfrm>
            <a:off x="987546" y="4849307"/>
            <a:ext cx="2362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p:cNvSpPr txBox="1"/>
          <p:nvPr/>
        </p:nvSpPr>
        <p:spPr>
          <a:xfrm>
            <a:off x="163947" y="6189713"/>
            <a:ext cx="3611053" cy="369332"/>
          </a:xfrm>
          <a:prstGeom prst="rect">
            <a:avLst/>
          </a:prstGeom>
          <a:noFill/>
        </p:spPr>
        <p:txBody>
          <a:bodyPr wrap="none" rtlCol="0">
            <a:spAutoFit/>
          </a:bodyPr>
          <a:lstStyle/>
          <a:p>
            <a:r>
              <a:rPr lang="en-US" dirty="0"/>
              <a:t>Beginning of the signal frame</a:t>
            </a:r>
          </a:p>
        </p:txBody>
      </p:sp>
      <p:cxnSp>
        <p:nvCxnSpPr>
          <p:cNvPr id="17" name="Straight Arrow Connector 16"/>
          <p:cNvCxnSpPr/>
          <p:nvPr/>
        </p:nvCxnSpPr>
        <p:spPr>
          <a:xfrm flipH="1" flipV="1">
            <a:off x="5874720" y="5952648"/>
            <a:ext cx="18394" cy="33604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19666" y="6211484"/>
            <a:ext cx="2896114" cy="369332"/>
          </a:xfrm>
          <a:prstGeom prst="rect">
            <a:avLst/>
          </a:prstGeom>
          <a:noFill/>
        </p:spPr>
        <p:txBody>
          <a:bodyPr wrap="none" rtlCol="0">
            <a:spAutoFit/>
          </a:bodyPr>
          <a:lstStyle/>
          <a:p>
            <a:r>
              <a:rPr lang="en-US" dirty="0"/>
              <a:t>End of the signal frame</a:t>
            </a:r>
          </a:p>
        </p:txBody>
      </p:sp>
      <p:graphicFrame>
        <p:nvGraphicFramePr>
          <p:cNvPr id="18445" name="Object 21"/>
          <p:cNvGraphicFramePr>
            <a:graphicFrameLocks noChangeAspect="1"/>
          </p:cNvGraphicFramePr>
          <p:nvPr/>
        </p:nvGraphicFramePr>
        <p:xfrm>
          <a:off x="6523962" y="2252739"/>
          <a:ext cx="2589213" cy="315913"/>
        </p:xfrm>
        <a:graphic>
          <a:graphicData uri="http://schemas.openxmlformats.org/presentationml/2006/ole">
            <mc:AlternateContent xmlns:mc="http://schemas.openxmlformats.org/markup-compatibility/2006">
              <mc:Choice xmlns:v="urn:schemas-microsoft-com:vml" Requires="v">
                <p:oleObj name="Equation" r:id="rId9" imgW="1663560" imgH="203040" progId="Equation.3">
                  <p:embed/>
                </p:oleObj>
              </mc:Choice>
              <mc:Fallback>
                <p:oleObj name="Equation" r:id="rId9" imgW="1663560" imgH="203040" progId="Equation.3">
                  <p:embed/>
                  <p:pic>
                    <p:nvPicPr>
                      <p:cNvPr id="18445" name="Object 21"/>
                      <p:cNvPicPr>
                        <a:picLocks noChangeAspect="1" noChangeArrowheads="1"/>
                      </p:cNvPicPr>
                      <p:nvPr/>
                    </p:nvPicPr>
                    <p:blipFill>
                      <a:blip r:embed="rId10"/>
                      <a:srcRect/>
                      <a:stretch>
                        <a:fillRect/>
                      </a:stretch>
                    </p:blipFill>
                    <p:spPr bwMode="auto">
                      <a:xfrm>
                        <a:off x="6523962" y="2252739"/>
                        <a:ext cx="25892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ontent Placeholder 1"/>
          <p:cNvSpPr>
            <a:spLocks noGrp="1"/>
          </p:cNvSpPr>
          <p:nvPr>
            <p:ph sz="quarter" idx="2"/>
          </p:nvPr>
        </p:nvSpPr>
        <p:spPr>
          <a:xfrm>
            <a:off x="8379044" y="5669080"/>
            <a:ext cx="493713" cy="516731"/>
          </a:xfrm>
        </p:spPr>
        <p:txBody>
          <a:bodyPr>
            <a:normAutofit fontScale="92500" lnSpcReduction="10000"/>
          </a:bodyPr>
          <a:lstStyle/>
          <a:p>
            <a:r>
              <a:rPr lang="en-US" dirty="0"/>
              <a:t> </a:t>
            </a:r>
          </a:p>
        </p:txBody>
      </p:sp>
      <p:cxnSp>
        <p:nvCxnSpPr>
          <p:cNvPr id="23" name="Straight Arrow Connector 22"/>
          <p:cNvCxnSpPr/>
          <p:nvPr/>
        </p:nvCxnSpPr>
        <p:spPr>
          <a:xfrm flipH="1" flipV="1">
            <a:off x="1749545" y="5916612"/>
            <a:ext cx="18394" cy="33604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442" name="Object 15"/>
              <p:cNvSpPr txBox="1">
                <a:spLocks noGrp="1"/>
              </p:cNvSpPr>
              <p:nvPr>
                <p:ph sz="quarter" idx="4"/>
              </p:nvPr>
            </p:nvSpPr>
            <p:spPr bwMode="auto">
              <a:xfrm>
                <a:off x="6539851" y="3272851"/>
                <a:ext cx="3362973" cy="2501162"/>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oMath>
                    <m:oMath xmlns:m="http://schemas.openxmlformats.org/officeDocument/2006/math">
                      <m:r>
                        <a:rPr lang="en-US" sz="1800" i="1">
                          <a:solidFill>
                            <a:srgbClr val="000000"/>
                          </a:solidFill>
                          <a:latin typeface="Cambria Math" panose="02040503050406030204" pitchFamily="18" charset="0"/>
                        </a:rPr>
                        <m:t>𝑠</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𝑊</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oMath>
                    <m:oMath xmlns:m="http://schemas.openxmlformats.org/officeDocument/2006/math">
                      <m:r>
                        <a:rPr lang="en-US" sz="1800" i="1">
                          <a:solidFill>
                            <a:srgbClr val="000000"/>
                          </a:solidFill>
                          <a:latin typeface="Cambria Math" panose="02040503050406030204" pitchFamily="18" charset="0"/>
                        </a:rPr>
                        <m:t>𝑠</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0.54−0.46</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𝑘</m:t>
                                      </m:r>
                                    </m:num>
                                    <m:den>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den>
                                  </m:f>
                                </m:e>
                              </m:d>
                            </m:e>
                          </m:func>
                        </m:e>
                      </m:d>
                    </m:oMath>
                    <m:oMath xmlns:m="http://schemas.openxmlformats.org/officeDocument/2006/math">
                      <m:r>
                        <a:rPr lang="en-US" sz="1800" i="1">
                          <a:solidFill>
                            <a:srgbClr val="000000"/>
                          </a:solidFill>
                          <a:latin typeface="Cambria Math" panose="02040503050406030204" pitchFamily="18" charset="0"/>
                        </a:rPr>
                        <m:t>0≤</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oMath>
                  </m:oMathPara>
                </a14:m>
                <a:endParaRPr lang="en-US" sz="1800" dirty="0"/>
              </a:p>
            </p:txBody>
          </p:sp>
        </mc:Choice>
        <mc:Fallback xmlns="">
          <p:sp>
            <p:nvSpPr>
              <p:cNvPr id="18442" name="Object 15"/>
              <p:cNvSpPr txBox="1">
                <a:spLocks noRot="1" noChangeAspect="1" noMove="1" noResize="1" noEditPoints="1" noAdjustHandles="1" noChangeArrowheads="1" noChangeShapeType="1" noTextEdit="1"/>
              </p:cNvSpPr>
              <p:nvPr>
                <p:ph sz="quarter" idx="4"/>
              </p:nvPr>
            </p:nvSpPr>
            <p:spPr bwMode="auto">
              <a:xfrm>
                <a:off x="6539851" y="3272851"/>
                <a:ext cx="3362973" cy="2501162"/>
              </a:xfrm>
              <a:prstGeom prst="rect">
                <a:avLst/>
              </a:prstGeom>
              <a:blipFill>
                <a:blip r:embed="rId14"/>
                <a:stretch>
                  <a:fillRect/>
                </a:stretch>
              </a:blipFill>
              <a:ln>
                <a:noFill/>
              </a:ln>
              <a:effectLst/>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CE345A2C-8D3D-410F-B018-D0CBAD30B488}"/>
              </a:ext>
            </a:extLst>
          </p:cNvPr>
          <p:cNvSpPr>
            <a:spLocks noGrp="1"/>
          </p:cNvSpPr>
          <p:nvPr>
            <p:ph type="ftr" sz="quarter" idx="11"/>
          </p:nvPr>
        </p:nvSpPr>
        <p:spPr/>
        <p:txBody>
          <a:bodyPr/>
          <a:lstStyle/>
          <a:p>
            <a:pPr>
              <a:defRPr/>
            </a:pPr>
            <a:r>
              <a:rPr lang="en-US" altLang="zh-CN"/>
              <a:t>Audio signal processing, v250428a</a:t>
            </a:r>
          </a:p>
        </p:txBody>
      </p:sp>
      <p:sp>
        <p:nvSpPr>
          <p:cNvPr id="8" name="Slide Number Placeholder 7">
            <a:extLst>
              <a:ext uri="{FF2B5EF4-FFF2-40B4-BE49-F238E27FC236}">
                <a16:creationId xmlns:a16="http://schemas.microsoft.com/office/drawing/2014/main" id="{586E129E-0D69-45B6-B50D-387C71925250}"/>
              </a:ext>
            </a:extLst>
          </p:cNvPr>
          <p:cNvSpPr>
            <a:spLocks noGrp="1"/>
          </p:cNvSpPr>
          <p:nvPr>
            <p:ph type="sldNum" sz="quarter" idx="12"/>
          </p:nvPr>
        </p:nvSpPr>
        <p:spPr/>
        <p:txBody>
          <a:bodyPr/>
          <a:lstStyle/>
          <a:p>
            <a:fld id="{D5585837-F6D0-4AA2-9B5A-C26D180E4096}" type="slidenum">
              <a:rPr lang="en-US" altLang="en-US" smtClean="0"/>
              <a:pPr/>
              <a:t>37</a:t>
            </a:fld>
            <a:endParaRPr lang="en-US" altLang="en-US"/>
          </a:p>
        </p:txBody>
      </p:sp>
      <p:sp>
        <p:nvSpPr>
          <p:cNvPr id="3" name="TextBox 2">
            <a:extLst>
              <a:ext uri="{FF2B5EF4-FFF2-40B4-BE49-F238E27FC236}">
                <a16:creationId xmlns:a16="http://schemas.microsoft.com/office/drawing/2014/main" id="{F652A6CC-13D1-4491-B135-30F024D76286}"/>
              </a:ext>
            </a:extLst>
          </p:cNvPr>
          <p:cNvSpPr txBox="1"/>
          <p:nvPr/>
        </p:nvSpPr>
        <p:spPr>
          <a:xfrm>
            <a:off x="2892070" y="2437189"/>
            <a:ext cx="2388795" cy="369332"/>
          </a:xfrm>
          <a:prstGeom prst="rect">
            <a:avLst/>
          </a:prstGeom>
          <a:noFill/>
        </p:spPr>
        <p:txBody>
          <a:bodyPr wrap="none" rtlCol="0">
            <a:spAutoFit/>
          </a:bodyPr>
          <a:lstStyle/>
          <a:p>
            <a:r>
              <a:rPr lang="en-US" dirty="0"/>
              <a:t>Original signal </a:t>
            </a:r>
            <a:r>
              <a:rPr lang="en-US" i="1" dirty="0"/>
              <a:t>s(k)</a:t>
            </a:r>
          </a:p>
        </p:txBody>
      </p:sp>
      <p:sp>
        <p:nvSpPr>
          <p:cNvPr id="20" name="TextBox 19">
            <a:extLst>
              <a:ext uri="{FF2B5EF4-FFF2-40B4-BE49-F238E27FC236}">
                <a16:creationId xmlns:a16="http://schemas.microsoft.com/office/drawing/2014/main" id="{9180F037-C737-4602-AF17-4A6D39B7233A}"/>
              </a:ext>
            </a:extLst>
          </p:cNvPr>
          <p:cNvSpPr txBox="1"/>
          <p:nvPr/>
        </p:nvSpPr>
        <p:spPr>
          <a:xfrm>
            <a:off x="1653332" y="4355545"/>
            <a:ext cx="4953000" cy="369332"/>
          </a:xfrm>
          <a:prstGeom prst="rect">
            <a:avLst/>
          </a:prstGeom>
          <a:noFill/>
        </p:spPr>
        <p:txBody>
          <a:bodyPr wrap="square">
            <a:spAutoFit/>
          </a:bodyPr>
          <a:lstStyle/>
          <a:p>
            <a:r>
              <a:rPr lang="en-US" dirty="0"/>
              <a:t>Signal after hamming window operation</a:t>
            </a:r>
          </a:p>
        </p:txBody>
      </p:sp>
      <p:graphicFrame>
        <p:nvGraphicFramePr>
          <p:cNvPr id="4" name="Object 18">
            <a:extLst>
              <a:ext uri="{FF2B5EF4-FFF2-40B4-BE49-F238E27FC236}">
                <a16:creationId xmlns:a16="http://schemas.microsoft.com/office/drawing/2014/main" id="{82223085-CDB6-6FAB-921B-DEE7CEA20F9F}"/>
              </a:ext>
            </a:extLst>
          </p:cNvPr>
          <p:cNvGraphicFramePr>
            <a:graphicFrameLocks noChangeAspect="1"/>
          </p:cNvGraphicFramePr>
          <p:nvPr>
            <p:extLst>
              <p:ext uri="{D42A27DB-BD31-4B8C-83A1-F6EECF244321}">
                <p14:modId xmlns:p14="http://schemas.microsoft.com/office/powerpoint/2010/main" val="103383946"/>
              </p:ext>
            </p:extLst>
          </p:nvPr>
        </p:nvGraphicFramePr>
        <p:xfrm>
          <a:off x="303212" y="4495800"/>
          <a:ext cx="685800" cy="457200"/>
        </p:xfrm>
        <a:graphic>
          <a:graphicData uri="http://schemas.openxmlformats.org/presentationml/2006/ole">
            <mc:AlternateContent xmlns:mc="http://schemas.openxmlformats.org/markup-compatibility/2006">
              <mc:Choice xmlns:v="urn:schemas-microsoft-com:vml" Requires="v">
                <p:oleObj name="Equation" r:id="rId4" imgW="304560" imgH="203040" progId="Equation.3">
                  <p:embed/>
                </p:oleObj>
              </mc:Choice>
              <mc:Fallback>
                <p:oleObj name="Equation" r:id="rId4" imgW="304560" imgH="203040" progId="Equation.3">
                  <p:embed/>
                  <p:pic>
                    <p:nvPicPr>
                      <p:cNvPr id="18443" name="Object 18"/>
                      <p:cNvPicPr>
                        <a:picLocks noGrp="1" noChangeAspect="1" noChangeArrowheads="1"/>
                      </p:cNvPicPr>
                      <p:nvPr/>
                    </p:nvPicPr>
                    <p:blipFill>
                      <a:blip r:embed="rId5"/>
                      <a:srcRect/>
                      <a:stretch>
                        <a:fillRect/>
                      </a:stretch>
                    </p:blipFill>
                    <p:spPr bwMode="auto">
                      <a:xfrm>
                        <a:off x="303212" y="4495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4645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p:txBody>
          <a:bodyPr/>
          <a:lstStyle/>
          <a:p>
            <a:pPr eaLnBrk="1" hangingPunct="1"/>
            <a:r>
              <a:rPr lang="en-US" altLang="zh-TW">
                <a:ea typeface="新細明體" pitchFamily="18" charset="-120"/>
              </a:rPr>
              <a:t>Matlab code segment</a:t>
            </a:r>
          </a:p>
        </p:txBody>
      </p:sp>
      <p:sp>
        <p:nvSpPr>
          <p:cNvPr id="19461" name="Rectangle 1027"/>
          <p:cNvSpPr>
            <a:spLocks noGrp="1" noChangeArrowheads="1"/>
          </p:cNvSpPr>
          <p:nvPr>
            <p:ph idx="1"/>
          </p:nvPr>
        </p:nvSpPr>
        <p:spPr/>
        <p:txBody>
          <a:bodyPr>
            <a:normAutofit lnSpcReduction="10000"/>
          </a:bodyPr>
          <a:lstStyle/>
          <a:p>
            <a:pPr eaLnBrk="1" hangingPunct="1"/>
            <a:r>
              <a:rPr lang="en-US" altLang="zh-TW" dirty="0">
                <a:ea typeface="新細明體" pitchFamily="18" charset="-120"/>
                <a:cs typeface="Courier New" pitchFamily="49" charset="0"/>
              </a:rPr>
              <a:t>s1=</a:t>
            </a:r>
            <a:r>
              <a:rPr lang="en-US" altLang="zh-TW" dirty="0" err="1">
                <a:ea typeface="新細明體" pitchFamily="18" charset="-120"/>
                <a:cs typeface="Courier New" pitchFamily="49" charset="0"/>
              </a:rPr>
              <a:t>wavread</a:t>
            </a:r>
            <a:r>
              <a:rPr lang="en-US" altLang="zh-TW" dirty="0">
                <a:ea typeface="新細明體" pitchFamily="18" charset="-120"/>
                <a:cs typeface="Courier New" pitchFamily="49" charset="0"/>
              </a:rPr>
              <a:t>(</a:t>
            </a:r>
            <a:r>
              <a:rPr lang="en-US" altLang="zh-TW" dirty="0">
                <a:solidFill>
                  <a:srgbClr val="B22222"/>
                </a:solidFill>
                <a:ea typeface="新細明體" pitchFamily="18" charset="-120"/>
                <a:cs typeface="Courier New" pitchFamily="49" charset="0"/>
              </a:rPr>
              <a:t>'violin3.wav'</a:t>
            </a:r>
            <a:r>
              <a:rPr lang="en-US" altLang="zh-TW" dirty="0">
                <a:ea typeface="新細明體" pitchFamily="18" charset="-120"/>
                <a:cs typeface="Courier New" pitchFamily="49" charset="0"/>
              </a:rPr>
              <a:t>);</a:t>
            </a:r>
            <a:endParaRPr lang="en-US" altLang="zh-TW" dirty="0">
              <a:solidFill>
                <a:srgbClr val="0000FF"/>
              </a:solidFill>
              <a:ea typeface="新細明體" pitchFamily="18" charset="-120"/>
              <a:cs typeface="Courier New" pitchFamily="49" charset="0"/>
            </a:endParaRPr>
          </a:p>
          <a:p>
            <a:pPr eaLnBrk="1" hangingPunct="1"/>
            <a:r>
              <a:rPr lang="en-US" altLang="zh-TW" dirty="0">
                <a:solidFill>
                  <a:srgbClr val="0000FF"/>
                </a:solidFill>
                <a:ea typeface="新細明體" pitchFamily="18" charset="-120"/>
                <a:cs typeface="Courier New" pitchFamily="49" charset="0"/>
              </a:rPr>
              <a:t>for</a:t>
            </a:r>
            <a:r>
              <a:rPr lang="en-US" altLang="zh-TW" dirty="0">
                <a:ea typeface="新細明體" pitchFamily="18" charset="-120"/>
                <a:cs typeface="Courier New" pitchFamily="49" charset="0"/>
              </a:rPr>
              <a:t> k=1:N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(k)= </a:t>
            </a:r>
          </a:p>
          <a:p>
            <a:pPr eaLnBrk="1" hangingPunct="1"/>
            <a:r>
              <a:rPr lang="en-US" altLang="zh-TW" dirty="0">
                <a:ea typeface="新細明體" pitchFamily="18" charset="-120"/>
                <a:cs typeface="Courier New" pitchFamily="49" charset="0"/>
              </a:rPr>
              <a:t>               abs(0.54-0.46*cos(k*(2*pi/N)));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s_hat1(k)=</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(k)*s1(k);</a:t>
            </a:r>
          </a:p>
          <a:p>
            <a:pPr eaLnBrk="1" hangingPunct="1"/>
            <a:r>
              <a:rPr lang="en-US" altLang="zh-TW" dirty="0">
                <a:solidFill>
                  <a:srgbClr val="0000FF"/>
                </a:solidFill>
                <a:ea typeface="新細明體" pitchFamily="18" charset="-120"/>
                <a:cs typeface="Courier New" pitchFamily="49" charset="0"/>
              </a:rPr>
              <a:t>end</a:t>
            </a:r>
            <a:endParaRPr lang="en-US" altLang="zh-TW" sz="1800" dirty="0">
              <a:latin typeface="CG Times" pitchFamily="18" charset="0"/>
              <a:ea typeface="新細明體" pitchFamily="18" charset="-120"/>
              <a:cs typeface="Courier New" pitchFamily="49" charset="0"/>
            </a:endParaRPr>
          </a:p>
          <a:p>
            <a:pPr eaLnBrk="1" hangingPunct="1"/>
            <a:endParaRPr lang="zh-TW" altLang="en-US" dirty="0">
              <a:ea typeface="新細明體" pitchFamily="18" charset="-120"/>
              <a:cs typeface="Courier New" pitchFamily="49" charset="0"/>
            </a:endParaRPr>
          </a:p>
        </p:txBody>
      </p:sp>
      <p:sp>
        <p:nvSpPr>
          <p:cNvPr id="4" name="Footer Placeholder 3">
            <a:extLst>
              <a:ext uri="{FF2B5EF4-FFF2-40B4-BE49-F238E27FC236}">
                <a16:creationId xmlns:a16="http://schemas.microsoft.com/office/drawing/2014/main" id="{3DABE60C-5189-4280-B5F6-072C449FA1D6}"/>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9D4E4E69-6042-481B-881B-5C16C27C4236}"/>
              </a:ext>
            </a:extLst>
          </p:cNvPr>
          <p:cNvSpPr>
            <a:spLocks noGrp="1"/>
          </p:cNvSpPr>
          <p:nvPr>
            <p:ph type="sldNum" sz="quarter" idx="12"/>
          </p:nvPr>
        </p:nvSpPr>
        <p:spPr/>
        <p:txBody>
          <a:bodyPr/>
          <a:lstStyle/>
          <a:p>
            <a:pPr>
              <a:defRPr/>
            </a:pPr>
            <a:fld id="{736CD8FC-86ED-4AC3-A210-5D0F22D3440C}" type="slidenum">
              <a:rPr lang="en-US" altLang="en-US" smtClean="0"/>
              <a:pPr>
                <a:defRPr/>
              </a:pPr>
              <a:t>38</a:t>
            </a:fld>
            <a:endParaRPr lang="en-US" altLang="en-US"/>
          </a:p>
        </p:txBody>
      </p:sp>
    </p:spTree>
    <p:extLst>
      <p:ext uri="{BB962C8B-B14F-4D97-AF65-F5344CB8AC3E}">
        <p14:creationId xmlns:p14="http://schemas.microsoft.com/office/powerpoint/2010/main" val="196451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27050" y="304800"/>
            <a:ext cx="8912225" cy="1139825"/>
          </a:xfrm>
          <a:noFill/>
        </p:spPr>
        <p:txBody>
          <a:bodyPr lIns="92075" tIns="46038" rIns="92075" bIns="46038" anchor="ctr">
            <a:normAutofit fontScale="90000"/>
          </a:bodyPr>
          <a:lstStyle/>
          <a:p>
            <a:pPr eaLnBrk="1" hangingPunct="1"/>
            <a:br>
              <a:rPr lang="en-US" altLang="zh-TW" dirty="0">
                <a:ea typeface="新細明體" pitchFamily="18" charset="-120"/>
              </a:rPr>
            </a:br>
            <a:r>
              <a:rPr lang="en-US" altLang="zh-TW" dirty="0">
                <a:ea typeface="新細明體" pitchFamily="18" charset="-120"/>
              </a:rPr>
              <a:t>The </a:t>
            </a:r>
            <a:r>
              <a:rPr lang="en-US" altLang="zh-TW" u="sng" dirty="0">
                <a:ea typeface="新細明體" pitchFamily="18" charset="-120"/>
              </a:rPr>
              <a:t>F</a:t>
            </a:r>
            <a:r>
              <a:rPr lang="en-US" altLang="zh-TW" dirty="0">
                <a:ea typeface="新細明體" pitchFamily="18" charset="-120"/>
              </a:rPr>
              <a:t>ourier </a:t>
            </a:r>
            <a:r>
              <a:rPr lang="en-US" altLang="zh-TW" u="sng" dirty="0">
                <a:ea typeface="新細明體" pitchFamily="18" charset="-120"/>
              </a:rPr>
              <a:t>T</a:t>
            </a:r>
            <a:r>
              <a:rPr lang="en-US" altLang="zh-TW" dirty="0">
                <a:ea typeface="新細明體" pitchFamily="18" charset="-120"/>
              </a:rPr>
              <a:t>ransform FT method</a:t>
            </a:r>
            <a:br>
              <a:rPr lang="en-US" altLang="zh-TW" dirty="0">
                <a:ea typeface="新細明體" pitchFamily="18" charset="-120"/>
              </a:rPr>
            </a:br>
            <a:r>
              <a:rPr lang="en-US" altLang="zh-TW" sz="2700" dirty="0">
                <a:ea typeface="新細明體" pitchFamily="18" charset="-120"/>
              </a:rPr>
              <a:t>(Assume Signal </a:t>
            </a:r>
            <a:r>
              <a:rPr lang="en-US" altLang="zh-TW" sz="2700" dirty="0" err="1">
                <a:ea typeface="新細明體" pitchFamily="18" charset="-120"/>
              </a:rPr>
              <a:t>S</a:t>
            </a:r>
            <a:r>
              <a:rPr lang="en-US" altLang="zh-TW" sz="2700" baseline="-25000" dirty="0" err="1">
                <a:ea typeface="新細明體" pitchFamily="18" charset="-120"/>
              </a:rPr>
              <a:t>k</a:t>
            </a:r>
            <a:r>
              <a:rPr lang="en-US" altLang="zh-TW" sz="2700" dirty="0">
                <a:ea typeface="新細明體" pitchFamily="18" charset="-120"/>
              </a:rPr>
              <a:t> is already smoothed by a hamming window to simplify the discussion)</a:t>
            </a:r>
            <a:br>
              <a:rPr lang="en-US" altLang="zh-TW" sz="2700" dirty="0">
                <a:ea typeface="新細明體" pitchFamily="18" charset="-120"/>
              </a:rPr>
            </a:br>
            <a:endParaRPr lang="en-US" altLang="zh-TW" dirty="0">
              <a:ea typeface="新細明體" pitchFamily="18" charset="-120"/>
            </a:endParaRPr>
          </a:p>
        </p:txBody>
      </p:sp>
      <mc:AlternateContent xmlns:mc="http://schemas.openxmlformats.org/markup-compatibility/2006" xmlns:a14="http://schemas.microsoft.com/office/drawing/2010/main">
        <mc:Choice Requires="a14">
          <p:sp>
            <p:nvSpPr>
              <p:cNvPr id="11269" name="Rectangle 3"/>
              <p:cNvSpPr>
                <a:spLocks noGrp="1" noChangeArrowheads="1"/>
              </p:cNvSpPr>
              <p:nvPr>
                <p:ph type="body" sz="half" idx="1"/>
              </p:nvPr>
            </p:nvSpPr>
            <p:spPr>
              <a:xfrm>
                <a:off x="463550" y="1572518"/>
                <a:ext cx="9072562" cy="4530725"/>
              </a:xfrm>
              <a:noFill/>
            </p:spPr>
            <p:txBody>
              <a:bodyPr lIns="92075" tIns="46038" rIns="92075" bIns="46038"/>
              <a:lstStyle/>
              <a:p>
                <a:pPr>
                  <a:lnSpc>
                    <a:spcPct val="80000"/>
                  </a:lnSpc>
                </a:pPr>
                <a:r>
                  <a:rPr lang="en-US" altLang="zh-TW" sz="2400" dirty="0">
                    <a:ea typeface="新細明體" pitchFamily="18" charset="-120"/>
                  </a:rPr>
                  <a:t>Forward Transform </a:t>
                </a:r>
                <a:r>
                  <a:rPr lang="en-US" altLang="zh-TW" sz="2400" i="1" dirty="0">
                    <a:ea typeface="新細明體" pitchFamily="18" charset="-120"/>
                  </a:rPr>
                  <a:t>(FT) </a:t>
                </a:r>
                <a:r>
                  <a:rPr lang="en-US" altLang="zh-TW" sz="2400" dirty="0">
                    <a:ea typeface="新細明體" pitchFamily="18" charset="-120"/>
                  </a:rPr>
                  <a:t>of </a:t>
                </a:r>
                <a:r>
                  <a:rPr lang="en-US" altLang="zh-TW" sz="2400" i="1" dirty="0">
                    <a:ea typeface="新細明體" pitchFamily="18" charset="-120"/>
                  </a:rPr>
                  <a:t>N</a:t>
                </a:r>
                <a:r>
                  <a:rPr lang="en-US" altLang="zh-TW" sz="2400" dirty="0">
                    <a:ea typeface="新細明體" pitchFamily="18" charset="-120"/>
                  </a:rPr>
                  <a:t> samples: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𝑋</m:t>
                        </m:r>
                      </m:e>
                      <m:sub>
                        <m:r>
                          <a:rPr lang="en-US" sz="2400" i="1">
                            <a:solidFill>
                              <a:srgbClr val="000000"/>
                            </a:solidFill>
                            <a:latin typeface="Cambria Math" panose="02040503050406030204" pitchFamily="18" charset="0"/>
                          </a:rPr>
                          <m:t>𝑚</m:t>
                        </m:r>
                      </m:sub>
                    </m:sSub>
                  </m:oMath>
                </a14:m>
                <a:r>
                  <a:rPr lang="en-US" altLang="zh-TW" sz="2400" dirty="0">
                    <a:ea typeface="新細明體" pitchFamily="18" charset="-120"/>
                  </a:rPr>
                  <a:t> =</a:t>
                </a:r>
                <a14:m>
                  <m:oMath xmlns:m="http://schemas.openxmlformats.org/officeDocument/2006/math">
                    <m:r>
                      <a:rPr lang="en-US" sz="240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𝐹𝑇</m:t>
                    </m:r>
                  </m:oMath>
                </a14:m>
                <a:r>
                  <a:rPr lang="en-US" altLang="zh-TW" sz="2400" dirty="0">
                    <a:ea typeface="新細明體" pitchFamily="18" charset="-120"/>
                  </a:rPr>
                  <a:t>(</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𝑠</m:t>
                        </m:r>
                      </m:e>
                      <m:sub>
                        <m:r>
                          <a:rPr lang="en-US" sz="2400" i="1">
                            <a:solidFill>
                              <a:srgbClr val="000000"/>
                            </a:solidFill>
                            <a:latin typeface="Cambria Math" panose="02040503050406030204" pitchFamily="18" charset="0"/>
                          </a:rPr>
                          <m:t>𝑘</m:t>
                        </m:r>
                      </m:sub>
                    </m:sSub>
                  </m:oMath>
                </a14:m>
                <a:r>
                  <a:rPr lang="en-US" altLang="zh-TW" sz="2400" dirty="0">
                    <a:ea typeface="新細明體" pitchFamily="18" charset="-120"/>
                  </a:rPr>
                  <a:t>)</a:t>
                </a:r>
              </a:p>
              <a:p>
                <a:pPr eaLnBrk="1" hangingPunct="1">
                  <a:lnSpc>
                    <a:spcPct val="80000"/>
                  </a:lnSpc>
                </a:pPr>
                <a:endParaRPr lang="en-US" altLang="zh-TW" sz="2000" dirty="0">
                  <a:ea typeface="新細明體" pitchFamily="18" charset="-120"/>
                </a:endParaRPr>
              </a:p>
              <a:p>
                <a:pPr eaLnBrk="1" hangingPunct="1">
                  <a:lnSpc>
                    <a:spcPct val="80000"/>
                  </a:lnSpc>
                </a:pPr>
                <a:endParaRPr lang="en-US" altLang="zh-TW" sz="2000" dirty="0">
                  <a:ea typeface="新細明體" pitchFamily="18" charset="-120"/>
                </a:endParaRPr>
              </a:p>
              <a:p>
                <a:pPr eaLnBrk="1" hangingPunct="1">
                  <a:lnSpc>
                    <a:spcPct val="80000"/>
                  </a:lnSpc>
                </a:pPr>
                <a:endParaRPr lang="en-US" altLang="zh-TW" sz="2000" dirty="0">
                  <a:ea typeface="新細明體" pitchFamily="18" charset="-120"/>
                </a:endParaRPr>
              </a:p>
            </p:txBody>
          </p:sp>
        </mc:Choice>
        <mc:Fallback xmlns="">
          <p:sp>
            <p:nvSpPr>
              <p:cNvPr id="11269" name="Rectangle 3"/>
              <p:cNvSpPr>
                <a:spLocks noGrp="1" noRot="1" noChangeAspect="1" noMove="1" noResize="1" noEditPoints="1" noAdjustHandles="1" noChangeArrowheads="1" noChangeShapeType="1" noTextEdit="1"/>
              </p:cNvSpPr>
              <p:nvPr>
                <p:ph type="body" sz="half" idx="1"/>
              </p:nvPr>
            </p:nvSpPr>
            <p:spPr>
              <a:xfrm>
                <a:off x="463550" y="1572518"/>
                <a:ext cx="9072562" cy="4530725"/>
              </a:xfrm>
              <a:blipFill>
                <a:blip r:embed="rId3"/>
                <a:stretch>
                  <a:fillRect l="-874" t="-2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70" name="Object 8"/>
              <p:cNvSpPr txBox="1">
                <a:spLocks noGrp="1"/>
              </p:cNvSpPr>
              <p:nvPr>
                <p:ph sz="quarter" idx="2"/>
              </p:nvPr>
            </p:nvSpPr>
            <p:spPr bwMode="auto">
              <a:xfrm>
                <a:off x="647845" y="1982230"/>
                <a:ext cx="9072562" cy="4353459"/>
              </a:xfrm>
              <a:prstGeom prst="rect">
                <a:avLst/>
              </a:prstGeom>
              <a:noFill/>
              <a:ln>
                <a:noFill/>
              </a:ln>
            </p:spPr>
            <p:txBody>
              <a:bodyPr>
                <a:noAutofit/>
              </a:bodyPr>
              <a:lstStyle/>
              <a:p>
                <a:pPr>
                  <a:buNone/>
                </a:pP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=0,1.,</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com</m:t>
                    </m:r>
                    <m:r>
                      <m:rPr>
                        <m:nor/>
                      </m:rPr>
                      <a:rPr lang="en-US" sz="1800" b="0" i="0" smtClean="0">
                        <a:solidFill>
                          <a:srgbClr val="000000"/>
                        </a:solidFill>
                        <a:latin typeface="Cambria Math" panose="02040503050406030204" pitchFamily="18" charset="0"/>
                      </a:rPr>
                      <m:t>plex</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𝑛𝑢𝑚𝑏𝑒𝑟𝑠</m:t>
                    </m:r>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𝐹𝑇</m:t>
                    </m:r>
                    <m:r>
                      <a:rPr lang="en-US" sz="1800" i="1">
                        <a:solidFill>
                          <a:srgbClr val="000000"/>
                        </a:solidFill>
                        <a:latin typeface="Cambria Math" panose="02040503050406030204" pitchFamily="18" charset="0"/>
                      </a:rPr>
                      <m:t> {</m:t>
                    </m:r>
                    <m: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=0,1,2..,</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real</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numbers</m:t>
                    </m:r>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the equation is </a:t>
                </a:r>
                <a:br>
                  <a:rPr lang="en-US" sz="18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a:rPr lang="en-US" sz="1800" i="1">
                          <a:solidFill>
                            <a:srgbClr val="000000"/>
                          </a:solidFill>
                          <a:latin typeface="Cambria Math" panose="02040503050406030204" pitchFamily="18" charset="0"/>
                        </a:rPr>
                        <m:t>=</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m:t>
                          </m:r>
                        </m:sub>
                        <m:sup>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p>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sub>
                          </m:sSub>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𝑘𝑚</m:t>
                                      </m:r>
                                    </m:num>
                                    <m:den>
                                      <m:r>
                                        <a:rPr lang="en-US" sz="1800" i="1">
                                          <a:solidFill>
                                            <a:srgbClr val="000000"/>
                                          </a:solidFill>
                                          <a:latin typeface="Cambria Math" panose="02040503050406030204" pitchFamily="18" charset="0"/>
                                        </a:rPr>
                                        <m:t>𝑁</m:t>
                                      </m:r>
                                    </m:den>
                                  </m:f>
                                </m:e>
                              </m:d>
                            </m:sup>
                          </m:sSup>
                        </m:e>
                      </m:nary>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=0,1,2,3,...,</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r>
                        <m:rPr>
                          <m:nor/>
                        </m:rPr>
                        <a:rPr lang="en-US" sz="1800" i="0">
                          <a:solidFill>
                            <a:srgbClr val="000000"/>
                          </a:solidFill>
                          <a:latin typeface="Cambria Math" panose="02040503050406030204" pitchFamily="18" charset="0"/>
                        </a:rPr>
                        <m:t>and</m:t>
                      </m:r>
                      <m:r>
                        <m:rPr>
                          <m:nor/>
                        </m:rPr>
                        <a:rPr lang="en-US" sz="1800" i="0">
                          <a:solidFill>
                            <a:srgbClr val="000000"/>
                          </a:solidFill>
                          <a:latin typeface="Cambria Math" panose="02040503050406030204" pitchFamily="18" charset="0"/>
                        </a:rPr>
                        <m:t> </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𝜃</m:t>
                          </m:r>
                        </m:sup>
                      </m:sSup>
                      <m:r>
                        <a:rPr lang="en-US" sz="1800" i="1">
                          <a:solidFill>
                            <a:srgbClr val="000000"/>
                          </a:solidFill>
                          <a:latin typeface="Cambria Math" panose="02040503050406030204" pitchFamily="18" charset="0"/>
                        </a:rPr>
                        <m:t>=</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r>
                            <a:rPr lang="en-US" sz="1800" i="1">
                              <a:solidFill>
                                <a:srgbClr val="000000"/>
                              </a:solidFill>
                              <a:latin typeface="Cambria Math" panose="02040503050406030204" pitchFamily="18" charset="0"/>
                            </a:rPr>
                            <m:t>(</m:t>
                          </m:r>
                        </m:e>
                      </m:func>
                      <m:r>
                        <a:rPr lang="en-US" sz="1800" i="1">
                          <a:solidFill>
                            <a:srgbClr val="000000"/>
                          </a:solidFill>
                          <a:latin typeface="Cambria Math" panose="02040503050406030204" pitchFamily="18" charset="0"/>
                        </a:rPr>
                        <m:t>𝜃</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r>
                            <a:rPr lang="en-US" sz="1800" i="1">
                              <a:solidFill>
                                <a:srgbClr val="000000"/>
                              </a:solidFill>
                              <a:latin typeface="Cambria Math" panose="02040503050406030204" pitchFamily="18" charset="0"/>
                            </a:rPr>
                            <m:t>(</m:t>
                          </m:r>
                        </m:e>
                      </m:func>
                      <m:r>
                        <a:rPr lang="en-US" sz="1800" i="1">
                          <a:solidFill>
                            <a:srgbClr val="000000"/>
                          </a:solidFill>
                          <a:latin typeface="Cambria Math" panose="02040503050406030204" pitchFamily="18" charset="0"/>
                        </a:rPr>
                        <m:t>𝜃</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m:t>
                      </m:r>
                      <m:rad>
                        <m:radPr>
                          <m:degHide m:val="on"/>
                          <m:ctrlPr>
                            <a:rPr lang="en-US" sz="1800" i="1">
                              <a:solidFill>
                                <a:srgbClr val="000000"/>
                              </a:solidFill>
                              <a:latin typeface="Cambria Math" panose="02040503050406030204" pitchFamily="18" charset="0"/>
                            </a:rPr>
                          </m:ctrlPr>
                        </m:radPr>
                        <m:deg/>
                        <m:e>
                          <m:r>
                            <a:rPr lang="en-US" sz="1800" i="1">
                              <a:solidFill>
                                <a:srgbClr val="000000"/>
                              </a:solidFill>
                              <a:latin typeface="Cambria Math" panose="02040503050406030204" pitchFamily="18" charset="0"/>
                            </a:rPr>
                            <m:t>−1</m:t>
                          </m:r>
                        </m:e>
                      </m:rad>
                    </m:oMath>
                    <m:oMath xmlns:m="http://schemas.openxmlformats.org/officeDocument/2006/math">
                      <m:r>
                        <m:rPr>
                          <m:nor/>
                        </m:rPr>
                        <a:rPr lang="en-US" sz="1800" i="0">
                          <a:solidFill>
                            <a:srgbClr val="000000"/>
                          </a:solidFill>
                          <a:latin typeface="Cambria Math" panose="02040503050406030204" pitchFamily="18" charset="0"/>
                        </a:rPr>
                        <m:t>Input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m:rPr>
                          <m:nor/>
                        </m:rPr>
                        <a:rPr lang="en-US" sz="1800" b="0" i="0" smtClean="0">
                          <a:solidFill>
                            <a:srgbClr val="000000"/>
                          </a:solidFill>
                          <a:latin typeface="Cambria Math" panose="02040503050406030204" pitchFamily="18" charset="0"/>
                        </a:rPr>
                        <m:t>is</m:t>
                      </m:r>
                      <m:r>
                        <m:rPr>
                          <m:nor/>
                        </m:rPr>
                        <a:rPr lang="en-US" sz="1800" b="0" i="0" smtClean="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in</m:t>
                      </m:r>
                      <m:r>
                        <m:rPr>
                          <m:nor/>
                        </m:rPr>
                        <a:rPr lang="en-US" sz="1800" b="0" i="0" smtClean="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time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domain</m:t>
                      </m:r>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=0,1,2,..</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0,</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total</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samples</m:t>
                      </m:r>
                      <m:r>
                        <a:rPr lang="en-US" sz="1800" i="1">
                          <a:solidFill>
                            <a:srgbClr val="000000"/>
                          </a:solidFill>
                          <a:latin typeface="Cambria Math" panose="02040503050406030204" pitchFamily="18" charset="0"/>
                        </a:rPr>
                        <m:t>)</m:t>
                      </m:r>
                    </m:oMath>
                    <m:oMath xmlns:m="http://schemas.openxmlformats.org/officeDocument/2006/math">
                      <m:r>
                        <m:rPr>
                          <m:nor/>
                        </m:rPr>
                        <a:rPr lang="en-US" sz="1800" i="0">
                          <a:solidFill>
                            <a:srgbClr val="000000"/>
                          </a:solidFill>
                          <a:latin typeface="Cambria Math" panose="02040503050406030204" pitchFamily="18" charset="0"/>
                        </a:rPr>
                        <m:t>Output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𝑖𝑠</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𝑖𝑛</m:t>
                      </m:r>
                      <m:r>
                        <a:rPr lang="en-US" sz="1800" b="0" i="1" smtClean="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Frequency</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domain</m:t>
                      </m:r>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after</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𝐹𝑇</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which</m:t>
                      </m:r>
                    </m:oMath>
                    <m:oMath xmlns:m="http://schemas.openxmlformats.org/officeDocument/2006/math">
                      <m:r>
                        <m:rPr>
                          <m:nor/>
                        </m:rPr>
                        <a:rPr lang="en-US" sz="1800" i="0">
                          <a:solidFill>
                            <a:srgbClr val="000000"/>
                          </a:solidFill>
                          <a:latin typeface="Cambria Math" panose="02040503050406030204" pitchFamily="18" charset="0"/>
                        </a:rPr>
                        <m:t>are</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complex</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numbers</m:t>
                      </m:r>
                    </m:oMath>
                  </m:oMathPara>
                </a14:m>
                <a:br>
                  <a:rPr lang="en-US" sz="1800" i="0" dirty="0">
                    <a:solidFill>
                      <a:srgbClr val="000000"/>
                    </a:solidFill>
                    <a:latin typeface="Cambria Math" panose="02040503050406030204" pitchFamily="18" charset="0"/>
                  </a:rPr>
                </a:b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e>
                        </m:d>
                      </m:e>
                      <m:sub>
                        <m:r>
                          <a:rPr lang="en-US" sz="1800" i="1">
                            <a:solidFill>
                              <a:srgbClr val="000000"/>
                            </a:solidFill>
                            <a:latin typeface="Cambria Math" panose="02040503050406030204" pitchFamily="18" charset="0"/>
                          </a:rPr>
                          <m:t>2</m:t>
                        </m:r>
                      </m:sub>
                    </m:sSub>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𝑗</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𝑚</m:t>
                            </m:r>
                          </m:sub>
                        </m:sSub>
                      </m:sup>
                    </m:sSup>
                    <m:r>
                      <m:rPr>
                        <m:nor/>
                      </m:rPr>
                      <a:rPr lang="en-US" sz="1800" i="0">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so</m:t>
                    </m:r>
                    <m:r>
                      <m:rPr>
                        <m:nor/>
                      </m:rP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is</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complex</m:t>
                    </m:r>
                  </m:oMath>
                </a14:m>
                <a:r>
                  <a:rPr lang="en-US" sz="1800" i="0" dirty="0">
                    <a:solidFill>
                      <a:srgbClr val="000000"/>
                    </a:solidFill>
                    <a:latin typeface="Cambria Math" panose="02040503050406030204" pitchFamily="18" charset="0"/>
                  </a:rPr>
                  <a:t>. </a:t>
                </a:r>
                <a14:m>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d>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oMath>
                </a14:m>
                <a:r>
                  <a:rPr lang="en-US" sz="1800" dirty="0"/>
                  <a:t>Euclidean </a:t>
                </a:r>
                <a:r>
                  <a:rPr lang="en-US" sz="1800" b="1" dirty="0"/>
                  <a:t>norm</a:t>
                </a:r>
                <a:r>
                  <a:rPr lang="en-US" sz="1800" dirty="0"/>
                  <a:t>, or </a:t>
                </a:r>
                <a:r>
                  <a:rPr lang="en-US" sz="1800" dirty="0">
                    <a:hlinkClick r:id="rId4"/>
                  </a:rPr>
                  <a:t>2-norm</a:t>
                </a:r>
                <a:r>
                  <a:rPr lang="en-US" sz="1800" dirty="0"/>
                  <a:t>, i.e.</a:t>
                </a:r>
              </a:p>
              <a:p>
                <a:pPr>
                  <a:buNone/>
                </a:pPr>
                <a14:m>
                  <m:oMathPara xmlns:m="http://schemas.openxmlformats.org/officeDocument/2006/math">
                    <m:oMathParaPr>
                      <m:jc m:val="left"/>
                    </m:oMathParaPr>
                    <m:oMath xmlns:m="http://schemas.openxmlformats.org/officeDocument/2006/math">
                      <m:r>
                        <m:rPr>
                          <m:nor/>
                        </m:rPr>
                        <a:rPr lang="en-US" sz="1800" i="0" smtClean="0">
                          <a:solidFill>
                            <a:srgbClr val="000000"/>
                          </a:solidFill>
                          <a:latin typeface="Cambria Math" panose="02040503050406030204" pitchFamily="18" charset="0"/>
                        </a:rPr>
                        <m:t>If</m:t>
                      </m:r>
                      <m:r>
                        <m:rPr>
                          <m:nor/>
                        </m:rPr>
                        <a:rPr lang="en-US" sz="1800" i="0"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𝑍</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𝑧</m:t>
                          </m:r>
                        </m:e>
                        <m:sub>
                          <m:r>
                            <a:rPr lang="en-US" sz="1800" b="0" i="1"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then</m:t>
                      </m:r>
                      <m:r>
                        <m:rPr>
                          <m:nor/>
                        </m:rP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𝑍</m:t>
                              </m:r>
                            </m:e>
                          </m:d>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rad>
                        <m:radPr>
                          <m:degHide m:val="on"/>
                          <m:ctrlPr>
                            <a:rPr lang="en-US" sz="1800" i="1">
                              <a:solidFill>
                                <a:srgbClr val="000000"/>
                              </a:solidFill>
                              <a:latin typeface="Cambria Math" panose="02040503050406030204" pitchFamily="18" charset="0"/>
                            </a:rPr>
                          </m:ctrlPr>
                        </m:radPr>
                        <m:deg/>
                        <m:e>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2</m:t>
                              </m:r>
                            </m:sup>
                          </m:sSubSup>
                          <m:r>
                            <a:rPr lang="en-US" sz="1800" i="1">
                              <a:solidFill>
                                <a:srgbClr val="000000"/>
                              </a:solidFill>
                              <a:latin typeface="Cambria Math" panose="02040503050406030204" pitchFamily="18" charset="0"/>
                            </a:rPr>
                            <m:t>+</m:t>
                          </m:r>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2</m:t>
                              </m:r>
                            </m:sub>
                            <m:sup>
                              <m:r>
                                <a:rPr lang="en-US" sz="1800" i="1">
                                  <a:solidFill>
                                    <a:srgbClr val="000000"/>
                                  </a:solidFill>
                                  <a:latin typeface="Cambria Math" panose="02040503050406030204" pitchFamily="18" charset="0"/>
                                </a:rPr>
                                <m:t>2</m:t>
                              </m:r>
                            </m:sup>
                          </m:sSubSup>
                          <m:r>
                            <a:rPr lang="en-US" sz="1800" i="1">
                              <a:solidFill>
                                <a:srgbClr val="000000"/>
                              </a:solidFill>
                              <a:latin typeface="Cambria Math" panose="02040503050406030204" pitchFamily="18" charset="0"/>
                            </a:rPr>
                            <m:t>+...+</m:t>
                          </m:r>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𝑛</m:t>
                              </m:r>
                            </m:sub>
                            <m:sup>
                              <m:r>
                                <a:rPr lang="en-US" sz="1800" i="1">
                                  <a:solidFill>
                                    <a:srgbClr val="000000"/>
                                  </a:solidFill>
                                  <a:latin typeface="Cambria Math" panose="02040503050406030204" pitchFamily="18" charset="0"/>
                                </a:rPr>
                                <m:t>2</m:t>
                              </m:r>
                            </m:sup>
                          </m:sSubSup>
                        </m:e>
                      </m:rad>
                    </m:oMath>
                  </m:oMathPara>
                </a14:m>
                <a:endParaRPr lang="en-US" sz="1800" dirty="0"/>
              </a:p>
              <a:p>
                <a:pPr>
                  <a:buNone/>
                </a:pPr>
                <a:endParaRPr lang="en-US" sz="1800" dirty="0"/>
              </a:p>
            </p:txBody>
          </p:sp>
        </mc:Choice>
        <mc:Fallback xmlns="">
          <p:sp>
            <p:nvSpPr>
              <p:cNvPr id="11270" name="Object 8"/>
              <p:cNvSpPr txBox="1">
                <a:spLocks noGrp="1" noRot="1" noChangeAspect="1" noMove="1" noResize="1" noEditPoints="1" noAdjustHandles="1" noChangeArrowheads="1" noChangeShapeType="1" noTextEdit="1"/>
              </p:cNvSpPr>
              <p:nvPr>
                <p:ph sz="quarter" idx="2"/>
              </p:nvPr>
            </p:nvSpPr>
            <p:spPr bwMode="auto">
              <a:xfrm>
                <a:off x="647845" y="1982230"/>
                <a:ext cx="9072562" cy="4353459"/>
              </a:xfrm>
              <a:prstGeom prst="rect">
                <a:avLst/>
              </a:prstGeom>
              <a:blipFill>
                <a:blip r:embed="rId5"/>
                <a:stretch>
                  <a:fillRect t="-840"/>
                </a:stretch>
              </a:blipFill>
              <a:ln>
                <a:noFill/>
              </a:ln>
            </p:spPr>
            <p:txBody>
              <a:bodyPr/>
              <a:lstStyle/>
              <a:p>
                <a:r>
                  <a:rPr lang="en-US">
                    <a:noFill/>
                  </a:rPr>
                  <a:t> </a:t>
                </a:r>
              </a:p>
            </p:txBody>
          </p:sp>
        </mc:Fallback>
      </mc:AlternateContent>
      <p:sp>
        <p:nvSpPr>
          <p:cNvPr id="11272" name="Content Placeholder 2"/>
          <p:cNvSpPr>
            <a:spLocks noGrp="1"/>
          </p:cNvSpPr>
          <p:nvPr>
            <p:ph sz="quarter" idx="3"/>
          </p:nvPr>
        </p:nvSpPr>
        <p:spPr>
          <a:xfrm>
            <a:off x="3631821" y="6286853"/>
            <a:ext cx="417512" cy="284163"/>
          </a:xfrm>
        </p:spPr>
        <p:txBody>
          <a:bodyPr>
            <a:normAutofit fontScale="47500" lnSpcReduction="20000"/>
          </a:bodyPr>
          <a:lstStyle/>
          <a:p>
            <a:r>
              <a:rPr lang="en-US" altLang="en-US"/>
              <a:t> </a:t>
            </a:r>
          </a:p>
        </p:txBody>
      </p:sp>
      <p:graphicFrame>
        <p:nvGraphicFramePr>
          <p:cNvPr id="11271" name="Object 4"/>
          <p:cNvGraphicFramePr>
            <a:graphicFrameLocks/>
          </p:cNvGraphicFramePr>
          <p:nvPr/>
        </p:nvGraphicFramePr>
        <p:xfrm>
          <a:off x="2436813" y="2819400"/>
          <a:ext cx="112712" cy="193675"/>
        </p:xfrm>
        <a:graphic>
          <a:graphicData uri="http://schemas.openxmlformats.org/presentationml/2006/ole">
            <mc:AlternateContent xmlns:mc="http://schemas.openxmlformats.org/markup-compatibility/2006">
              <mc:Choice xmlns:v="urn:schemas-microsoft-com:vml" Requires="v">
                <p:oleObj name="Equation" r:id="rId6" imgW="114201" imgH="203024" progId="Equation.DSMT4">
                  <p:embed/>
                </p:oleObj>
              </mc:Choice>
              <mc:Fallback>
                <p:oleObj name="Equation" r:id="rId6" imgW="114201" imgH="203024" progId="Equation.DSMT4">
                  <p:embed/>
                  <p:pic>
                    <p:nvPicPr>
                      <p:cNvPr id="11271"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813" y="2819400"/>
                        <a:ext cx="112712"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30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39" y="4784548"/>
            <a:ext cx="4343400" cy="164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12">
            <a:extLst>
              <a:ext uri="{FF2B5EF4-FFF2-40B4-BE49-F238E27FC236}">
                <a16:creationId xmlns:a16="http://schemas.microsoft.com/office/drawing/2014/main" id="{BD16ED73-45FE-4D7C-A99A-DA6A49AB3D7E}"/>
              </a:ext>
            </a:extLst>
          </p:cNvPr>
          <p:cNvSpPr>
            <a:spLocks noGrp="1"/>
          </p:cNvSpPr>
          <p:nvPr>
            <p:ph type="ftr" sz="quarter" idx="11"/>
          </p:nvPr>
        </p:nvSpPr>
        <p:spPr/>
        <p:txBody>
          <a:bodyPr/>
          <a:lstStyle/>
          <a:p>
            <a:pPr>
              <a:defRPr/>
            </a:pPr>
            <a:r>
              <a:rPr lang="en-US" altLang="zh-CN"/>
              <a:t>Audio signal processing, v250428a</a:t>
            </a:r>
            <a:endParaRPr lang="en-US" altLang="zh-CN" dirty="0"/>
          </a:p>
        </p:txBody>
      </p:sp>
      <p:sp>
        <p:nvSpPr>
          <p:cNvPr id="14" name="Slide Number Placeholder 13">
            <a:extLst>
              <a:ext uri="{FF2B5EF4-FFF2-40B4-BE49-F238E27FC236}">
                <a16:creationId xmlns:a16="http://schemas.microsoft.com/office/drawing/2014/main" id="{2EB68554-22D8-4A67-8805-AE14388568A4}"/>
              </a:ext>
            </a:extLst>
          </p:cNvPr>
          <p:cNvSpPr>
            <a:spLocks noGrp="1"/>
          </p:cNvSpPr>
          <p:nvPr>
            <p:ph type="sldNum" sz="quarter" idx="12"/>
          </p:nvPr>
        </p:nvSpPr>
        <p:spPr/>
        <p:txBody>
          <a:bodyPr/>
          <a:lstStyle/>
          <a:p>
            <a:pPr>
              <a:defRPr/>
            </a:pPr>
            <a:fld id="{D5B5A354-CC3F-4B42-9029-49872BF66C78}" type="slidenum">
              <a:rPr lang="en-US" altLang="en-US" smtClean="0"/>
              <a:pPr>
                <a:defRPr/>
              </a:pPr>
              <a:t>39</a:t>
            </a:fld>
            <a:endParaRPr lang="en-US" altLang="en-US"/>
          </a:p>
        </p:txBody>
      </p:sp>
      <p:sp>
        <p:nvSpPr>
          <p:cNvPr id="2" name="TextBox 1">
            <a:extLst>
              <a:ext uri="{FF2B5EF4-FFF2-40B4-BE49-F238E27FC236}">
                <a16:creationId xmlns:a16="http://schemas.microsoft.com/office/drawing/2014/main" id="{A734CE8E-ABBA-840B-6F54-D354F9A91466}"/>
              </a:ext>
            </a:extLst>
          </p:cNvPr>
          <p:cNvSpPr txBox="1"/>
          <p:nvPr/>
        </p:nvSpPr>
        <p:spPr>
          <a:xfrm>
            <a:off x="6246813" y="4419600"/>
            <a:ext cx="3505200" cy="2031325"/>
          </a:xfrm>
          <a:prstGeom prst="rect">
            <a:avLst/>
          </a:prstGeom>
          <a:noFill/>
        </p:spPr>
        <p:txBody>
          <a:bodyPr wrap="square" rtlCol="0">
            <a:spAutoFit/>
          </a:bodyPr>
          <a:lstStyle/>
          <a:p>
            <a:r>
              <a:rPr lang="en-US" dirty="0">
                <a:hlinkClick r:id="rId9"/>
              </a:rPr>
              <a:t>Demo </a:t>
            </a:r>
            <a:r>
              <a:rPr lang="en-US" dirty="0" err="1">
                <a:hlinkClick r:id="rId9"/>
              </a:rPr>
              <a:t>Matlab</a:t>
            </a:r>
            <a:r>
              <a:rPr lang="en-US" dirty="0">
                <a:hlinkClick r:id="rId9"/>
              </a:rPr>
              <a:t> code:</a:t>
            </a:r>
          </a:p>
          <a:p>
            <a:pPr marL="285750" indent="-285750">
              <a:buFont typeface="Arial" panose="020B0604020202020204" pitchFamily="34" charset="0"/>
              <a:buChar char="•"/>
            </a:pPr>
            <a:r>
              <a:rPr lang="en-US" dirty="0" err="1">
                <a:hlinkClick r:id="rId9"/>
              </a:rPr>
              <a:t>demo_dft_tutorial.rar</a:t>
            </a:r>
            <a:endParaRPr lang="en-US" dirty="0"/>
          </a:p>
          <a:p>
            <a:pPr marL="285750" indent="-285750">
              <a:buFont typeface="Arial" panose="020B0604020202020204" pitchFamily="34" charset="0"/>
              <a:buChar char="•"/>
            </a:pPr>
            <a:r>
              <a:rPr lang="en-US" dirty="0">
                <a:hlinkClick r:id="rId10"/>
              </a:rPr>
              <a:t>https://ww2.mathworks.cn/matlabcentral/fileexchange/77789-discrete-fourier-transform</a:t>
            </a:r>
            <a:r>
              <a:rPr lang="en-US" dirty="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Content</a:t>
            </a:r>
          </a:p>
        </p:txBody>
      </p:sp>
      <p:sp>
        <p:nvSpPr>
          <p:cNvPr id="7173" name="Rectangle 3"/>
          <p:cNvSpPr>
            <a:spLocks noGrp="1" noChangeArrowheads="1"/>
          </p:cNvSpPr>
          <p:nvPr>
            <p:ph idx="1"/>
          </p:nvPr>
        </p:nvSpPr>
        <p:spPr>
          <a:noFill/>
        </p:spPr>
        <p:txBody>
          <a:bodyPr lIns="92075" tIns="46038" rIns="92075" bIns="46038"/>
          <a:lstStyle/>
          <a:p>
            <a:pPr lvl="1" eaLnBrk="1" hangingPunct="1"/>
            <a:r>
              <a:rPr lang="en-US" altLang="zh-TW" dirty="0">
                <a:ea typeface="新細明體" pitchFamily="18" charset="-120"/>
              </a:rPr>
              <a:t>Components of a speech recognition systems</a:t>
            </a:r>
          </a:p>
          <a:p>
            <a:pPr lvl="1" eaLnBrk="1" hangingPunct="1"/>
            <a:r>
              <a:rPr lang="en-US" altLang="zh-TW" dirty="0">
                <a:ea typeface="新細明體" pitchFamily="18" charset="-120"/>
              </a:rPr>
              <a:t>Types of speech recognition systems</a:t>
            </a:r>
          </a:p>
          <a:p>
            <a:pPr lvl="1" eaLnBrk="1" hangingPunct="1"/>
            <a:r>
              <a:rPr lang="en-US" altLang="zh-TW" dirty="0">
                <a:ea typeface="新細明體" pitchFamily="18" charset="-120"/>
              </a:rPr>
              <a:t>Speech recognition Hardware </a:t>
            </a:r>
          </a:p>
          <a:p>
            <a:pPr lvl="1" eaLnBrk="1" hangingPunct="1"/>
            <a:r>
              <a:rPr lang="en-US" altLang="zh-TW" dirty="0">
                <a:ea typeface="新細明體" pitchFamily="18" charset="-120"/>
              </a:rPr>
              <a:t>A speech production model</a:t>
            </a:r>
          </a:p>
          <a:p>
            <a:pPr lvl="1" eaLnBrk="1" hangingPunct="1"/>
            <a:r>
              <a:rPr lang="en-US" altLang="zh-TW" dirty="0">
                <a:ea typeface="新細明體" pitchFamily="18" charset="-120"/>
              </a:rPr>
              <a:t>Phonetics: English and Cantonese</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26"/>
          <p:cNvSpPr>
            <a:spLocks noGrp="1" noChangeArrowheads="1"/>
          </p:cNvSpPr>
          <p:nvPr>
            <p:ph type="title"/>
          </p:nvPr>
        </p:nvSpPr>
        <p:spPr>
          <a:xfrm>
            <a:off x="458788" y="2822"/>
            <a:ext cx="8912225" cy="1139825"/>
          </a:xfrm>
        </p:spPr>
        <p:txBody>
          <a:bodyPr>
            <a:normAutofit fontScale="90000"/>
          </a:bodyPr>
          <a:lstStyle/>
          <a:p>
            <a:pPr eaLnBrk="1" hangingPunct="1"/>
            <a:r>
              <a:rPr lang="en-US" altLang="zh-TW" dirty="0">
                <a:ea typeface="新細明體" pitchFamily="18" charset="-120"/>
              </a:rPr>
              <a:t>Fourier Transform </a:t>
            </a:r>
            <a:br>
              <a:rPr lang="en-US" altLang="zh-TW" dirty="0">
                <a:ea typeface="新細明體" pitchFamily="18" charset="-120"/>
              </a:rPr>
            </a:br>
            <a:r>
              <a:rPr lang="en-US" altLang="zh-TW" dirty="0">
                <a:ea typeface="新細明體" pitchFamily="18" charset="-120"/>
              </a:rPr>
              <a:t>From time domain to frequency domain</a:t>
            </a:r>
          </a:p>
        </p:txBody>
      </p:sp>
      <p:sp>
        <p:nvSpPr>
          <p:cNvPr id="12293" name="Rectangle 1027"/>
          <p:cNvSpPr>
            <a:spLocks noGrp="1" noChangeArrowheads="1"/>
          </p:cNvSpPr>
          <p:nvPr>
            <p:ph type="body" sz="half" idx="1"/>
          </p:nvPr>
        </p:nvSpPr>
        <p:spPr/>
        <p:txBody>
          <a:bodyPr/>
          <a:lstStyle/>
          <a:p>
            <a:pPr eaLnBrk="1" hangingPunct="1"/>
            <a:r>
              <a:rPr lang="zh-TW" altLang="en-US" sz="2400" dirty="0">
                <a:ea typeface="新細明體" pitchFamily="18" charset="-120"/>
              </a:rPr>
              <a:t> </a:t>
            </a:r>
          </a:p>
        </p:txBody>
      </p:sp>
      <mc:AlternateContent xmlns:mc="http://schemas.openxmlformats.org/markup-compatibility/2006" xmlns:a14="http://schemas.microsoft.com/office/drawing/2010/main">
        <mc:Choice Requires="a14">
          <p:sp>
            <p:nvSpPr>
              <p:cNvPr id="12294" name="Object 1057"/>
              <p:cNvSpPr txBox="1">
                <a:spLocks noGrp="1"/>
              </p:cNvSpPr>
              <p:nvPr>
                <p:ph sz="quarter" idx="2"/>
              </p:nvPr>
            </p:nvSpPr>
            <p:spPr bwMode="auto">
              <a:xfrm>
                <a:off x="728662" y="1446212"/>
                <a:ext cx="7804150" cy="2301875"/>
              </a:xfrm>
              <a:prstGeom prst="rect">
                <a:avLst/>
              </a:prstGeom>
              <a:noFill/>
              <a:ln>
                <a:noFill/>
              </a:ln>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=0,1,2,3,...,</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−1</m:t>
                          </m:r>
                        </m:e>
                      </m:ra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𝑟𝑒𝑎𝑙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𝑝𝑎𝑟𝑡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𝑖𝑚𝑎𝑔𝑖𝑛𝑎𝑟𝑦</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𝑝𝑎𝑟𝑡</m:t>
                      </m:r>
                      <m:r>
                        <a:rPr lang="en-US" i="1">
                          <a:solidFill>
                            <a:srgbClr val="000000"/>
                          </a:solidFill>
                          <a:latin typeface="Cambria Math" panose="02040503050406030204" pitchFamily="18" charset="0"/>
                        </a:rPr>
                        <m:t>),</m:t>
                      </m:r>
                    </m:oMath>
                  </m:oMathPara>
                </a14:m>
                <a:endParaRPr lang="en-US" dirty="0"/>
              </a:p>
            </p:txBody>
          </p:sp>
        </mc:Choice>
        <mc:Fallback xmlns="">
          <p:sp>
            <p:nvSpPr>
              <p:cNvPr id="12294" name="Object 1057"/>
              <p:cNvSpPr txBox="1">
                <a:spLocks noGrp="1" noRot="1" noChangeAspect="1" noMove="1" noResize="1" noEditPoints="1" noAdjustHandles="1" noChangeArrowheads="1" noChangeShapeType="1" noTextEdit="1"/>
              </p:cNvSpPr>
              <p:nvPr>
                <p:ph sz="quarter" idx="2"/>
              </p:nvPr>
            </p:nvSpPr>
            <p:spPr bwMode="auto">
              <a:xfrm>
                <a:off x="728662" y="1446212"/>
                <a:ext cx="7804150" cy="2301875"/>
              </a:xfrm>
              <a:prstGeom prst="rect">
                <a:avLst/>
              </a:prstGeom>
              <a:blipFill>
                <a:blip r:embed="rId2"/>
                <a:stretch>
                  <a:fillRect/>
                </a:stretch>
              </a:blipFill>
              <a:ln>
                <a:noFill/>
              </a:ln>
            </p:spPr>
            <p:txBody>
              <a:bodyPr/>
              <a:lstStyle/>
              <a:p>
                <a:r>
                  <a:rPr lang="en-US">
                    <a:noFill/>
                  </a:rPr>
                  <a:t> </a:t>
                </a:r>
              </a:p>
            </p:txBody>
          </p:sp>
        </mc:Fallback>
      </mc:AlternateContent>
      <p:sp>
        <p:nvSpPr>
          <p:cNvPr id="12295" name="Text Box 1049"/>
          <p:cNvSpPr txBox="1">
            <a:spLocks noChangeArrowheads="1"/>
          </p:cNvSpPr>
          <p:nvPr/>
        </p:nvSpPr>
        <p:spPr bwMode="auto">
          <a:xfrm>
            <a:off x="4611706" y="5592118"/>
            <a:ext cx="4665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This curve is called spectral envelop</a:t>
            </a:r>
          </a:p>
        </p:txBody>
      </p:sp>
      <p:sp>
        <p:nvSpPr>
          <p:cNvPr id="12296" name="Text Box 1029"/>
          <p:cNvSpPr txBox="1">
            <a:spLocks noChangeArrowheads="1"/>
          </p:cNvSpPr>
          <p:nvPr/>
        </p:nvSpPr>
        <p:spPr bwMode="auto">
          <a:xfrm>
            <a:off x="1217613" y="5029200"/>
            <a:ext cx="246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S</a:t>
            </a:r>
            <a:r>
              <a:rPr kumimoji="1" lang="en-US" altLang="zh-TW" sz="2400" baseline="-25000" dirty="0">
                <a:latin typeface="Times New Roman" pitchFamily="18" charset="0"/>
              </a:rPr>
              <a:t>0</a:t>
            </a:r>
            <a:r>
              <a:rPr kumimoji="1" lang="en-US" altLang="zh-TW" sz="2400" dirty="0">
                <a:latin typeface="Times New Roman" pitchFamily="18" charset="0"/>
              </a:rPr>
              <a:t>,S</a:t>
            </a:r>
            <a:r>
              <a:rPr kumimoji="1" lang="en-US" altLang="zh-TW" sz="2400" baseline="-25000" dirty="0">
                <a:latin typeface="Times New Roman" pitchFamily="18" charset="0"/>
              </a:rPr>
              <a:t>1</a:t>
            </a:r>
            <a:r>
              <a:rPr kumimoji="1" lang="en-US" altLang="zh-TW" sz="2400" dirty="0">
                <a:latin typeface="Times New Roman" pitchFamily="18" charset="0"/>
              </a:rPr>
              <a:t>,S</a:t>
            </a:r>
            <a:r>
              <a:rPr kumimoji="1" lang="en-US" altLang="zh-TW" sz="2400" baseline="-25000" dirty="0">
                <a:latin typeface="Times New Roman" pitchFamily="18" charset="0"/>
              </a:rPr>
              <a:t>2</a:t>
            </a:r>
            <a:r>
              <a:rPr kumimoji="1" lang="en-US" altLang="zh-TW" sz="2400" dirty="0">
                <a:latin typeface="Times New Roman" pitchFamily="18" charset="0"/>
              </a:rPr>
              <a:t>,S</a:t>
            </a:r>
            <a:r>
              <a:rPr kumimoji="1" lang="en-US" altLang="zh-TW" sz="2400" baseline="-25000" dirty="0">
                <a:latin typeface="Times New Roman" pitchFamily="18" charset="0"/>
              </a:rPr>
              <a:t>3. </a:t>
            </a:r>
            <a:r>
              <a:rPr kumimoji="1" lang="en-US" altLang="zh-TW" sz="2400" dirty="0">
                <a:latin typeface="Times New Roman" pitchFamily="18" charset="0"/>
              </a:rPr>
              <a:t>… S</a:t>
            </a:r>
            <a:r>
              <a:rPr kumimoji="1" lang="en-US" altLang="zh-TW" sz="2400" baseline="-25000" dirty="0">
                <a:latin typeface="Times New Roman" pitchFamily="18" charset="0"/>
              </a:rPr>
              <a:t>N-1</a:t>
            </a:r>
          </a:p>
        </p:txBody>
      </p:sp>
      <p:sp>
        <p:nvSpPr>
          <p:cNvPr id="12297" name="Line 1030"/>
          <p:cNvSpPr>
            <a:spLocks noChangeShapeType="1"/>
          </p:cNvSpPr>
          <p:nvPr/>
        </p:nvSpPr>
        <p:spPr bwMode="auto">
          <a:xfrm>
            <a:off x="3427413" y="4343400"/>
            <a:ext cx="2514600" cy="0"/>
          </a:xfrm>
          <a:prstGeom prst="line">
            <a:avLst/>
          </a:prstGeom>
          <a:noFill/>
          <a:ln w="76200" cmpd="tri">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032"/>
          <p:cNvSpPr>
            <a:spLocks noChangeShapeType="1"/>
          </p:cNvSpPr>
          <p:nvPr/>
        </p:nvSpPr>
        <p:spPr bwMode="auto">
          <a:xfrm>
            <a:off x="4418013" y="3124200"/>
            <a:ext cx="0" cy="1066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1033"/>
          <p:cNvSpPr>
            <a:spLocks noChangeShapeType="1"/>
          </p:cNvSpPr>
          <p:nvPr/>
        </p:nvSpPr>
        <p:spPr bwMode="auto">
          <a:xfrm>
            <a:off x="1293813" y="4953000"/>
            <a:ext cx="2362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Text Box 1034"/>
          <p:cNvSpPr txBox="1">
            <a:spLocks noChangeArrowheads="1"/>
          </p:cNvSpPr>
          <p:nvPr/>
        </p:nvSpPr>
        <p:spPr bwMode="auto">
          <a:xfrm>
            <a:off x="3579813" y="4800600"/>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Time</a:t>
            </a:r>
          </a:p>
        </p:txBody>
      </p:sp>
      <p:sp>
        <p:nvSpPr>
          <p:cNvPr id="12301" name="Line 1035"/>
          <p:cNvSpPr>
            <a:spLocks noChangeShapeType="1"/>
          </p:cNvSpPr>
          <p:nvPr/>
        </p:nvSpPr>
        <p:spPr bwMode="auto">
          <a:xfrm flipV="1">
            <a:off x="1293813" y="3505200"/>
            <a:ext cx="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Text Box 1036"/>
          <p:cNvSpPr txBox="1">
            <a:spLocks noChangeArrowheads="1"/>
          </p:cNvSpPr>
          <p:nvPr/>
        </p:nvSpPr>
        <p:spPr bwMode="auto">
          <a:xfrm>
            <a:off x="74613" y="3657600"/>
            <a:ext cx="1200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Signal</a:t>
            </a:r>
          </a:p>
          <a:p>
            <a:pPr eaLnBrk="1" hangingPunct="1"/>
            <a:r>
              <a:rPr kumimoji="1" lang="en-US" altLang="zh-TW" sz="2400">
                <a:latin typeface="Times New Roman" pitchFamily="18" charset="0"/>
              </a:rPr>
              <a:t>voltage/</a:t>
            </a:r>
          </a:p>
          <a:p>
            <a:pPr eaLnBrk="1" hangingPunct="1"/>
            <a:r>
              <a:rPr kumimoji="1" lang="en-US" altLang="zh-TW" sz="2400">
                <a:latin typeface="Times New Roman" pitchFamily="18" charset="0"/>
              </a:rPr>
              <a:t>pressure</a:t>
            </a:r>
          </a:p>
          <a:p>
            <a:pPr eaLnBrk="1" hangingPunct="1"/>
            <a:r>
              <a:rPr kumimoji="1" lang="en-US" altLang="zh-TW" sz="2400">
                <a:latin typeface="Times New Roman" pitchFamily="18" charset="0"/>
              </a:rPr>
              <a:t>level</a:t>
            </a:r>
          </a:p>
        </p:txBody>
      </p:sp>
      <p:sp>
        <p:nvSpPr>
          <p:cNvPr id="12303" name="Text Box 1037"/>
          <p:cNvSpPr txBox="1">
            <a:spLocks noChangeArrowheads="1"/>
          </p:cNvSpPr>
          <p:nvPr/>
        </p:nvSpPr>
        <p:spPr bwMode="auto">
          <a:xfrm>
            <a:off x="3427413" y="4419600"/>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Fourier Transform</a:t>
            </a:r>
          </a:p>
        </p:txBody>
      </p:sp>
      <p:sp>
        <p:nvSpPr>
          <p:cNvPr id="12304" name="Line 1040"/>
          <p:cNvSpPr>
            <a:spLocks noChangeShapeType="1"/>
          </p:cNvSpPr>
          <p:nvPr/>
        </p:nvSpPr>
        <p:spPr bwMode="auto">
          <a:xfrm>
            <a:off x="6226175" y="5197475"/>
            <a:ext cx="33004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Line 1041"/>
          <p:cNvSpPr>
            <a:spLocks noChangeShapeType="1"/>
          </p:cNvSpPr>
          <p:nvPr/>
        </p:nvSpPr>
        <p:spPr bwMode="auto">
          <a:xfrm flipV="1">
            <a:off x="6226175" y="3825875"/>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Line 1042"/>
          <p:cNvSpPr>
            <a:spLocks noChangeShapeType="1"/>
          </p:cNvSpPr>
          <p:nvPr/>
        </p:nvSpPr>
        <p:spPr bwMode="auto">
          <a:xfrm flipV="1">
            <a:off x="7381875" y="4435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Rectangle 1043"/>
          <p:cNvSpPr>
            <a:spLocks noChangeArrowheads="1"/>
          </p:cNvSpPr>
          <p:nvPr/>
        </p:nvSpPr>
        <p:spPr bwMode="auto">
          <a:xfrm>
            <a:off x="8435975" y="5334000"/>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2308" name="Rectangle 1044"/>
          <p:cNvSpPr>
            <a:spLocks noChangeArrowheads="1"/>
          </p:cNvSpPr>
          <p:nvPr/>
        </p:nvSpPr>
        <p:spPr bwMode="auto">
          <a:xfrm>
            <a:off x="6704013" y="3733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2309" name="Rectangle 1045"/>
          <p:cNvSpPr>
            <a:spLocks noChangeArrowheads="1"/>
          </p:cNvSpPr>
          <p:nvPr/>
        </p:nvSpPr>
        <p:spPr bwMode="auto">
          <a:xfrm>
            <a:off x="4829827" y="3330222"/>
            <a:ext cx="438100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Power=|</a:t>
            </a:r>
            <a:r>
              <a:rPr lang="zh-TW" altLang="en-US"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m</a:t>
            </a:r>
            <a:r>
              <a:rPr lang="en-US" altLang="zh-TW" sz="2400" dirty="0">
                <a:latin typeface="Times New Roman" pitchFamily="18" charset="0"/>
              </a:rPr>
              <a:t>||</a:t>
            </a:r>
            <a:r>
              <a:rPr lang="en-US" altLang="zh-TW" sz="2400" baseline="-25000" dirty="0">
                <a:latin typeface="Times New Roman" pitchFamily="18" charset="0"/>
              </a:rPr>
              <a:t>2</a:t>
            </a:r>
            <a:r>
              <a:rPr lang="en-US" altLang="zh-TW" sz="2400" baseline="30000" dirty="0">
                <a:latin typeface="Times New Roman" pitchFamily="18" charset="0"/>
              </a:rPr>
              <a:t>2</a:t>
            </a:r>
            <a:r>
              <a:rPr lang="en-US" altLang="zh-TW" sz="2400" dirty="0">
                <a:latin typeface="Times New Roman" pitchFamily="18" charset="0"/>
              </a:rPr>
              <a:t>= (real</a:t>
            </a:r>
            <a:r>
              <a:rPr lang="en-US" altLang="zh-TW" sz="2400" baseline="30000" dirty="0">
                <a:latin typeface="Times New Roman" pitchFamily="18" charset="0"/>
              </a:rPr>
              <a:t>2</a:t>
            </a:r>
            <a:r>
              <a:rPr lang="en-US" altLang="zh-TW" sz="2400" dirty="0">
                <a:latin typeface="Times New Roman" pitchFamily="18" charset="0"/>
              </a:rPr>
              <a:t>+imginary</a:t>
            </a:r>
            <a:r>
              <a:rPr lang="en-US" altLang="zh-TW" sz="2400" baseline="30000" dirty="0">
                <a:latin typeface="Times New Roman" pitchFamily="18" charset="0"/>
              </a:rPr>
              <a:t>2</a:t>
            </a:r>
            <a:r>
              <a:rPr lang="en-US" altLang="zh-TW" sz="2400" dirty="0">
                <a:latin typeface="Times New Roman" pitchFamily="18" charset="0"/>
              </a:rPr>
              <a:t>)</a:t>
            </a:r>
          </a:p>
        </p:txBody>
      </p:sp>
      <p:sp>
        <p:nvSpPr>
          <p:cNvPr id="12310" name="Line 1046"/>
          <p:cNvSpPr>
            <a:spLocks noChangeShapeType="1"/>
          </p:cNvSpPr>
          <p:nvPr/>
        </p:nvSpPr>
        <p:spPr bwMode="auto">
          <a:xfrm flipV="1">
            <a:off x="8205788" y="4740275"/>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1047"/>
          <p:cNvSpPr>
            <a:spLocks noChangeShapeType="1"/>
          </p:cNvSpPr>
          <p:nvPr/>
        </p:nvSpPr>
        <p:spPr bwMode="auto">
          <a:xfrm flipV="1">
            <a:off x="8866188" y="4968875"/>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Freeform 1048"/>
          <p:cNvSpPr>
            <a:spLocks/>
          </p:cNvSpPr>
          <p:nvPr/>
        </p:nvSpPr>
        <p:spPr bwMode="auto">
          <a:xfrm>
            <a:off x="6246813" y="4470400"/>
            <a:ext cx="3124200" cy="711200"/>
          </a:xfrm>
          <a:custGeom>
            <a:avLst/>
            <a:gdLst>
              <a:gd name="T0" fmla="*/ 0 w 1968"/>
              <a:gd name="T1" fmla="*/ 2147483647 h 448"/>
              <a:gd name="T2" fmla="*/ 2147483647 w 1968"/>
              <a:gd name="T3" fmla="*/ 2147483647 h 448"/>
              <a:gd name="T4" fmla="*/ 2147483647 w 1968"/>
              <a:gd name="T5" fmla="*/ 2147483647 h 448"/>
              <a:gd name="T6" fmla="*/ 2147483647 w 1968"/>
              <a:gd name="T7" fmla="*/ 2147483647 h 448"/>
              <a:gd name="T8" fmla="*/ 2147483647 w 1968"/>
              <a:gd name="T9" fmla="*/ 2147483647 h 448"/>
              <a:gd name="T10" fmla="*/ 2147483647 w 1968"/>
              <a:gd name="T11" fmla="*/ 2147483647 h 448"/>
              <a:gd name="T12" fmla="*/ 2147483647 w 1968"/>
              <a:gd name="T13" fmla="*/ 2147483647 h 448"/>
              <a:gd name="T14" fmla="*/ 2147483647 w 1968"/>
              <a:gd name="T15" fmla="*/ 2147483647 h 448"/>
              <a:gd name="T16" fmla="*/ 2147483647 w 1968"/>
              <a:gd name="T17" fmla="*/ 2147483647 h 448"/>
              <a:gd name="T18" fmla="*/ 2147483647 w 1968"/>
              <a:gd name="T19" fmla="*/ 2147483647 h 448"/>
              <a:gd name="T20" fmla="*/ 2147483647 w 1968"/>
              <a:gd name="T21" fmla="*/ 2147483647 h 448"/>
              <a:gd name="T22" fmla="*/ 2147483647 w 1968"/>
              <a:gd name="T23" fmla="*/ 2147483647 h 448"/>
              <a:gd name="T24" fmla="*/ 2147483647 w 1968"/>
              <a:gd name="T25" fmla="*/ 2147483647 h 448"/>
              <a:gd name="T26" fmla="*/ 2147483647 w 1968"/>
              <a:gd name="T27" fmla="*/ 2147483647 h 448"/>
              <a:gd name="T28" fmla="*/ 2147483647 w 1968"/>
              <a:gd name="T29" fmla="*/ 2147483647 h 448"/>
              <a:gd name="T30" fmla="*/ 2147483647 w 1968"/>
              <a:gd name="T31" fmla="*/ 2147483647 h 448"/>
              <a:gd name="T32" fmla="*/ 2147483647 w 1968"/>
              <a:gd name="T33" fmla="*/ 2147483647 h 448"/>
              <a:gd name="T34" fmla="*/ 2147483647 w 1968"/>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8" h="448">
                <a:moveTo>
                  <a:pt x="0" y="448"/>
                </a:moveTo>
                <a:cubicBezTo>
                  <a:pt x="96" y="436"/>
                  <a:pt x="192" y="424"/>
                  <a:pt x="288" y="400"/>
                </a:cubicBezTo>
                <a:cubicBezTo>
                  <a:pt x="384" y="376"/>
                  <a:pt x="520" y="344"/>
                  <a:pt x="576" y="304"/>
                </a:cubicBezTo>
                <a:cubicBezTo>
                  <a:pt x="632" y="264"/>
                  <a:pt x="608" y="208"/>
                  <a:pt x="624" y="160"/>
                </a:cubicBezTo>
                <a:cubicBezTo>
                  <a:pt x="640" y="112"/>
                  <a:pt x="648" y="32"/>
                  <a:pt x="672" y="16"/>
                </a:cubicBezTo>
                <a:cubicBezTo>
                  <a:pt x="696" y="0"/>
                  <a:pt x="744" y="40"/>
                  <a:pt x="768" y="64"/>
                </a:cubicBezTo>
                <a:cubicBezTo>
                  <a:pt x="792" y="88"/>
                  <a:pt x="792" y="104"/>
                  <a:pt x="816" y="160"/>
                </a:cubicBezTo>
                <a:cubicBezTo>
                  <a:pt x="840" y="216"/>
                  <a:pt x="872" y="360"/>
                  <a:pt x="912" y="400"/>
                </a:cubicBezTo>
                <a:cubicBezTo>
                  <a:pt x="952" y="440"/>
                  <a:pt x="1024" y="408"/>
                  <a:pt x="1056" y="400"/>
                </a:cubicBezTo>
                <a:cubicBezTo>
                  <a:pt x="1088" y="392"/>
                  <a:pt x="1088" y="368"/>
                  <a:pt x="1104" y="352"/>
                </a:cubicBezTo>
                <a:cubicBezTo>
                  <a:pt x="1120" y="336"/>
                  <a:pt x="1136" y="328"/>
                  <a:pt x="1152" y="304"/>
                </a:cubicBezTo>
                <a:cubicBezTo>
                  <a:pt x="1168" y="280"/>
                  <a:pt x="1168" y="208"/>
                  <a:pt x="1200" y="208"/>
                </a:cubicBezTo>
                <a:cubicBezTo>
                  <a:pt x="1232" y="208"/>
                  <a:pt x="1312" y="272"/>
                  <a:pt x="1344" y="304"/>
                </a:cubicBezTo>
                <a:cubicBezTo>
                  <a:pt x="1376" y="336"/>
                  <a:pt x="1360" y="384"/>
                  <a:pt x="1392" y="400"/>
                </a:cubicBezTo>
                <a:cubicBezTo>
                  <a:pt x="1424" y="416"/>
                  <a:pt x="1496" y="408"/>
                  <a:pt x="1536" y="400"/>
                </a:cubicBezTo>
                <a:cubicBezTo>
                  <a:pt x="1576" y="392"/>
                  <a:pt x="1592" y="352"/>
                  <a:pt x="1632" y="352"/>
                </a:cubicBezTo>
                <a:cubicBezTo>
                  <a:pt x="1672" y="352"/>
                  <a:pt x="1720" y="384"/>
                  <a:pt x="1776" y="400"/>
                </a:cubicBezTo>
                <a:cubicBezTo>
                  <a:pt x="1832" y="416"/>
                  <a:pt x="1900" y="432"/>
                  <a:pt x="1968" y="4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1050"/>
          <p:cNvSpPr>
            <a:spLocks noChangeShapeType="1"/>
          </p:cNvSpPr>
          <p:nvPr/>
        </p:nvSpPr>
        <p:spPr bwMode="auto">
          <a:xfrm flipV="1">
            <a:off x="5870575" y="5029199"/>
            <a:ext cx="1138238" cy="71119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Freeform 1051"/>
          <p:cNvSpPr>
            <a:spLocks/>
          </p:cNvSpPr>
          <p:nvPr/>
        </p:nvSpPr>
        <p:spPr bwMode="auto">
          <a:xfrm>
            <a:off x="1370013" y="3467100"/>
            <a:ext cx="1384300" cy="1333500"/>
          </a:xfrm>
          <a:custGeom>
            <a:avLst/>
            <a:gdLst>
              <a:gd name="T0" fmla="*/ 0 w 872"/>
              <a:gd name="T1" fmla="*/ 2147483647 h 840"/>
              <a:gd name="T2" fmla="*/ 2147483647 w 872"/>
              <a:gd name="T3" fmla="*/ 2147483647 h 840"/>
              <a:gd name="T4" fmla="*/ 2147483647 w 872"/>
              <a:gd name="T5" fmla="*/ 2147483647 h 840"/>
              <a:gd name="T6" fmla="*/ 2147483647 w 872"/>
              <a:gd name="T7" fmla="*/ 2147483647 h 840"/>
              <a:gd name="T8" fmla="*/ 2147483647 w 872"/>
              <a:gd name="T9" fmla="*/ 2147483647 h 840"/>
              <a:gd name="T10" fmla="*/ 2147483647 w 872"/>
              <a:gd name="T11" fmla="*/ 2147483647 h 840"/>
              <a:gd name="T12" fmla="*/ 2147483647 w 872"/>
              <a:gd name="T13" fmla="*/ 2147483647 h 840"/>
              <a:gd name="T14" fmla="*/ 2147483647 w 872"/>
              <a:gd name="T15" fmla="*/ 2147483647 h 840"/>
              <a:gd name="T16" fmla="*/ 2147483647 w 872"/>
              <a:gd name="T17" fmla="*/ 2147483647 h 840"/>
              <a:gd name="T18" fmla="*/ 2147483647 w 872"/>
              <a:gd name="T19" fmla="*/ 2147483647 h 840"/>
              <a:gd name="T20" fmla="*/ 2147483647 w 872"/>
              <a:gd name="T21" fmla="*/ 2147483647 h 840"/>
              <a:gd name="T22" fmla="*/ 2147483647 w 872"/>
              <a:gd name="T23" fmla="*/ 2147483647 h 840"/>
              <a:gd name="T24" fmla="*/ 2147483647 w 872"/>
              <a:gd name="T25" fmla="*/ 2147483647 h 840"/>
              <a:gd name="T26" fmla="*/ 2147483647 w 872"/>
              <a:gd name="T27" fmla="*/ 2147483647 h 840"/>
              <a:gd name="T28" fmla="*/ 2147483647 w 872"/>
              <a:gd name="T29" fmla="*/ 2147483647 h 840"/>
              <a:gd name="T30" fmla="*/ 2147483647 w 872"/>
              <a:gd name="T31" fmla="*/ 2147483647 h 840"/>
              <a:gd name="T32" fmla="*/ 2147483647 w 872"/>
              <a:gd name="T33" fmla="*/ 2147483647 h 840"/>
              <a:gd name="T34" fmla="*/ 2147483647 w 872"/>
              <a:gd name="T35" fmla="*/ 2147483647 h 840"/>
              <a:gd name="T36" fmla="*/ 2147483647 w 872"/>
              <a:gd name="T37" fmla="*/ 2147483647 h 840"/>
              <a:gd name="T38" fmla="*/ 2147483647 w 872"/>
              <a:gd name="T39" fmla="*/ 2147483647 h 8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72" h="840">
                <a:moveTo>
                  <a:pt x="0" y="552"/>
                </a:moveTo>
                <a:cubicBezTo>
                  <a:pt x="20" y="388"/>
                  <a:pt x="40" y="224"/>
                  <a:pt x="48" y="264"/>
                </a:cubicBezTo>
                <a:cubicBezTo>
                  <a:pt x="56" y="304"/>
                  <a:pt x="40" y="800"/>
                  <a:pt x="48" y="792"/>
                </a:cubicBezTo>
                <a:cubicBezTo>
                  <a:pt x="56" y="784"/>
                  <a:pt x="80" y="256"/>
                  <a:pt x="96" y="216"/>
                </a:cubicBezTo>
                <a:cubicBezTo>
                  <a:pt x="112" y="176"/>
                  <a:pt x="128" y="560"/>
                  <a:pt x="144" y="552"/>
                </a:cubicBezTo>
                <a:cubicBezTo>
                  <a:pt x="160" y="544"/>
                  <a:pt x="176" y="136"/>
                  <a:pt x="192" y="168"/>
                </a:cubicBezTo>
                <a:cubicBezTo>
                  <a:pt x="208" y="200"/>
                  <a:pt x="224" y="768"/>
                  <a:pt x="240" y="744"/>
                </a:cubicBezTo>
                <a:cubicBezTo>
                  <a:pt x="256" y="720"/>
                  <a:pt x="264" y="16"/>
                  <a:pt x="288" y="24"/>
                </a:cubicBezTo>
                <a:cubicBezTo>
                  <a:pt x="312" y="32"/>
                  <a:pt x="368" y="776"/>
                  <a:pt x="384" y="792"/>
                </a:cubicBezTo>
                <a:cubicBezTo>
                  <a:pt x="400" y="808"/>
                  <a:pt x="368" y="144"/>
                  <a:pt x="384" y="120"/>
                </a:cubicBezTo>
                <a:cubicBezTo>
                  <a:pt x="400" y="96"/>
                  <a:pt x="448" y="624"/>
                  <a:pt x="480" y="648"/>
                </a:cubicBezTo>
                <a:cubicBezTo>
                  <a:pt x="512" y="672"/>
                  <a:pt x="560" y="288"/>
                  <a:pt x="576" y="264"/>
                </a:cubicBezTo>
                <a:cubicBezTo>
                  <a:pt x="592" y="240"/>
                  <a:pt x="568" y="512"/>
                  <a:pt x="576" y="504"/>
                </a:cubicBezTo>
                <a:cubicBezTo>
                  <a:pt x="584" y="496"/>
                  <a:pt x="608" y="208"/>
                  <a:pt x="624" y="216"/>
                </a:cubicBezTo>
                <a:cubicBezTo>
                  <a:pt x="640" y="224"/>
                  <a:pt x="656" y="536"/>
                  <a:pt x="672" y="552"/>
                </a:cubicBezTo>
                <a:cubicBezTo>
                  <a:pt x="688" y="568"/>
                  <a:pt x="704" y="320"/>
                  <a:pt x="720" y="312"/>
                </a:cubicBezTo>
                <a:cubicBezTo>
                  <a:pt x="736" y="304"/>
                  <a:pt x="752" y="488"/>
                  <a:pt x="768" y="504"/>
                </a:cubicBezTo>
                <a:cubicBezTo>
                  <a:pt x="784" y="520"/>
                  <a:pt x="800" y="480"/>
                  <a:pt x="816" y="408"/>
                </a:cubicBezTo>
                <a:cubicBezTo>
                  <a:pt x="832" y="336"/>
                  <a:pt x="856" y="0"/>
                  <a:pt x="864" y="72"/>
                </a:cubicBezTo>
                <a:cubicBezTo>
                  <a:pt x="872" y="144"/>
                  <a:pt x="864" y="720"/>
                  <a:pt x="864" y="8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03212" y="6096000"/>
            <a:ext cx="5028108" cy="646331"/>
          </a:xfrm>
          <a:prstGeom prst="rect">
            <a:avLst/>
          </a:prstGeom>
          <a:noFill/>
        </p:spPr>
        <p:txBody>
          <a:bodyPr wrap="none" rtlCol="0">
            <a:spAutoFit/>
          </a:bodyPr>
          <a:lstStyle/>
          <a:p>
            <a:r>
              <a:rPr lang="en-US" dirty="0">
                <a:hlinkClick r:id="rId3"/>
              </a:rPr>
              <a:t>Demo </a:t>
            </a:r>
            <a:r>
              <a:rPr lang="en-US" dirty="0" err="1">
                <a:hlinkClick r:id="rId3"/>
              </a:rPr>
              <a:t>Matlab</a:t>
            </a:r>
            <a:r>
              <a:rPr lang="en-US" dirty="0">
                <a:hlinkClick r:id="rId3"/>
              </a:rPr>
              <a:t> code: </a:t>
            </a:r>
            <a:r>
              <a:rPr lang="en-US" dirty="0" err="1">
                <a:hlinkClick r:id="rId3"/>
              </a:rPr>
              <a:t>demo_dft_tutorial.rar</a:t>
            </a:r>
            <a:endParaRPr lang="en-US" dirty="0"/>
          </a:p>
          <a:p>
            <a:r>
              <a:rPr lang="en-US" dirty="0">
                <a:hlinkClick r:id="rId4"/>
              </a:rPr>
              <a:t>Demo Video</a:t>
            </a:r>
            <a:endParaRPr lang="en-US" dirty="0"/>
          </a:p>
        </p:txBody>
      </p:sp>
      <p:pic>
        <p:nvPicPr>
          <p:cNvPr id="30" name="Picture 33" descr="C:\Users\khwong\AppData\Local\Microsoft\Windows\INetCache\IE\0Z68A3F5\Media_Player_Classic_MPC_With_Shadow_With_Numbers[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6150" y="6340475"/>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F52F2F7E-8ACB-437C-BA4B-59FF5CEB8F20}"/>
              </a:ext>
            </a:extLst>
          </p:cNvPr>
          <p:cNvSpPr>
            <a:spLocks noGrp="1"/>
          </p:cNvSpPr>
          <p:nvPr>
            <p:ph type="ftr" sz="quarter" idx="11"/>
          </p:nvPr>
        </p:nvSpPr>
        <p:spPr/>
        <p:txBody>
          <a:bodyPr/>
          <a:lstStyle/>
          <a:p>
            <a:pPr>
              <a:defRPr/>
            </a:pPr>
            <a:r>
              <a:rPr lang="en-US" altLang="zh-CN"/>
              <a:t>Audio signal processing, v250428a</a:t>
            </a:r>
          </a:p>
        </p:txBody>
      </p:sp>
      <p:sp>
        <p:nvSpPr>
          <p:cNvPr id="8" name="Slide Number Placeholder 7">
            <a:extLst>
              <a:ext uri="{FF2B5EF4-FFF2-40B4-BE49-F238E27FC236}">
                <a16:creationId xmlns:a16="http://schemas.microsoft.com/office/drawing/2014/main" id="{FD761723-A35B-4B36-966A-BB615E93580B}"/>
              </a:ext>
            </a:extLst>
          </p:cNvPr>
          <p:cNvSpPr>
            <a:spLocks noGrp="1"/>
          </p:cNvSpPr>
          <p:nvPr>
            <p:ph type="sldNum" sz="quarter" idx="12"/>
          </p:nvPr>
        </p:nvSpPr>
        <p:spPr/>
        <p:txBody>
          <a:bodyPr/>
          <a:lstStyle/>
          <a:p>
            <a:pPr>
              <a:defRPr/>
            </a:pPr>
            <a:fld id="{D5B5A354-CC3F-4B42-9029-49872BF66C78}"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37319"/>
            <a:ext cx="8912543" cy="1143000"/>
          </a:xfrm>
        </p:spPr>
        <p:txBody>
          <a:bodyPr/>
          <a:lstStyle/>
          <a:p>
            <a:r>
              <a:rPr lang="en-US" dirty="0"/>
              <a:t>Example</a:t>
            </a:r>
          </a:p>
        </p:txBody>
      </p:sp>
      <p:sp>
        <p:nvSpPr>
          <p:cNvPr id="8" name="Content Placeholder 7"/>
          <p:cNvSpPr>
            <a:spLocks noGrp="1"/>
          </p:cNvSpPr>
          <p:nvPr>
            <p:ph idx="1"/>
          </p:nvPr>
        </p:nvSpPr>
        <p:spPr>
          <a:xfrm>
            <a:off x="493553" y="1143000"/>
            <a:ext cx="9180671" cy="4525963"/>
          </a:xfrm>
        </p:spPr>
        <p:txBody>
          <a:bodyPr/>
          <a:lstStyle/>
          <a:p>
            <a:r>
              <a:rPr lang="en-US" dirty="0"/>
              <a:t>[</a:t>
            </a:r>
            <a:r>
              <a:rPr lang="en-US" i="1" dirty="0"/>
              <a:t>s0,s1,s2,</a:t>
            </a:r>
            <a:r>
              <a:rPr lang="en-US" dirty="0"/>
              <a:t>…]=[1 ,3 ,4,…], N=128, m=0,…,127</a:t>
            </a:r>
          </a:p>
          <a:p>
            <a:r>
              <a:rPr lang="en-US" sz="2800" dirty="0" err="1"/>
              <a:t>X</a:t>
            </a:r>
            <a:r>
              <a:rPr lang="en-US" sz="2800" baseline="-25000" dirty="0" err="1"/>
              <a:t>m</a:t>
            </a:r>
            <a:r>
              <a:rPr lang="en-US" sz="2800" baseline="-25000" dirty="0"/>
              <a:t>=0</a:t>
            </a:r>
            <a:r>
              <a:rPr lang="en-US" sz="2800" dirty="0"/>
              <a:t>=1*e</a:t>
            </a:r>
            <a:r>
              <a:rPr lang="en-US" sz="2800" baseline="30000" dirty="0"/>
              <a:t>-j(2*pi*0*0/128)</a:t>
            </a:r>
            <a:r>
              <a:rPr lang="en-US" sz="2800" dirty="0"/>
              <a:t>+3*e</a:t>
            </a:r>
            <a:r>
              <a:rPr lang="en-US" sz="2800" baseline="30000" dirty="0"/>
              <a:t>-j(2*pi*1*0/128)</a:t>
            </a:r>
            <a:r>
              <a:rPr lang="en-US" sz="2800" dirty="0"/>
              <a:t>+4*e</a:t>
            </a:r>
            <a:r>
              <a:rPr lang="en-US" sz="2800" baseline="30000" dirty="0"/>
              <a:t>-j(2*pi*2*0/128)</a:t>
            </a:r>
            <a:r>
              <a:rPr lang="en-US" sz="2800" dirty="0"/>
              <a:t> +..</a:t>
            </a:r>
            <a:endParaRPr lang="en-US" sz="2800" baseline="30000" dirty="0"/>
          </a:p>
          <a:p>
            <a:r>
              <a:rPr lang="en-US" sz="2800" dirty="0" err="1"/>
              <a:t>X</a:t>
            </a:r>
            <a:r>
              <a:rPr lang="en-US" sz="2800" baseline="-25000" dirty="0" err="1"/>
              <a:t>m</a:t>
            </a:r>
            <a:r>
              <a:rPr lang="en-US" sz="2800" baseline="-25000" dirty="0"/>
              <a:t>=1</a:t>
            </a:r>
            <a:r>
              <a:rPr lang="en-US" sz="2800" dirty="0"/>
              <a:t>=1*e</a:t>
            </a:r>
            <a:r>
              <a:rPr lang="en-US" sz="2800" baseline="30000" dirty="0"/>
              <a:t>-j(2*pi*0*1/128)</a:t>
            </a:r>
            <a:r>
              <a:rPr lang="en-US" sz="2800" dirty="0"/>
              <a:t>+3*e</a:t>
            </a:r>
            <a:r>
              <a:rPr lang="en-US" sz="2800" baseline="30000" dirty="0"/>
              <a:t>-j(2*pi*1*1/128)</a:t>
            </a:r>
            <a:r>
              <a:rPr lang="en-US" sz="2800" dirty="0"/>
              <a:t>+4*e</a:t>
            </a:r>
            <a:r>
              <a:rPr lang="en-US" sz="2800" baseline="30000" dirty="0"/>
              <a:t>-j(2*pi*2*1/128)</a:t>
            </a:r>
            <a:r>
              <a:rPr lang="en-US" sz="2800" dirty="0"/>
              <a:t> +..</a:t>
            </a:r>
            <a:endParaRPr lang="en-US" sz="2800" baseline="30000" dirty="0"/>
          </a:p>
          <a:p>
            <a:r>
              <a:rPr lang="en-US" sz="2800" dirty="0" err="1"/>
              <a:t>X</a:t>
            </a:r>
            <a:r>
              <a:rPr lang="en-US" sz="2800" baseline="-25000" dirty="0" err="1"/>
              <a:t>m</a:t>
            </a:r>
            <a:r>
              <a:rPr lang="en-US" sz="2800" baseline="-25000" dirty="0"/>
              <a:t>=2</a:t>
            </a:r>
            <a:r>
              <a:rPr lang="en-US" sz="2800" dirty="0"/>
              <a:t>=1*e</a:t>
            </a:r>
            <a:r>
              <a:rPr lang="en-US" sz="2800" baseline="30000" dirty="0"/>
              <a:t>-j(2*pi*0*2/128)</a:t>
            </a:r>
            <a:r>
              <a:rPr lang="en-US" sz="2800" dirty="0"/>
              <a:t>+3*e</a:t>
            </a:r>
            <a:r>
              <a:rPr lang="en-US" sz="2800" baseline="30000" dirty="0"/>
              <a:t>-j(2*pi*1*2/128)</a:t>
            </a:r>
            <a:r>
              <a:rPr lang="en-US" sz="2800" dirty="0"/>
              <a:t>+4*e</a:t>
            </a:r>
            <a:r>
              <a:rPr lang="en-US" sz="2800" baseline="30000" dirty="0"/>
              <a:t>-j(2*pi*2*2/128)</a:t>
            </a:r>
            <a:r>
              <a:rPr lang="en-US" sz="2800" dirty="0"/>
              <a:t> +..</a:t>
            </a:r>
            <a:endParaRPr lang="en-US" sz="2800" baseline="30000" dirty="0"/>
          </a:p>
          <a:p>
            <a:endParaRPr lang="en-US" baseline="30000" dirty="0"/>
          </a:p>
        </p:txBody>
      </p:sp>
      <mc:AlternateContent xmlns:mc="http://schemas.openxmlformats.org/markup-compatibility/2006" xmlns:a14="http://schemas.microsoft.com/office/drawing/2010/main">
        <mc:Choice Requires="a14">
          <p:sp>
            <p:nvSpPr>
              <p:cNvPr id="9" name="Object 8"/>
              <p:cNvSpPr txBox="1"/>
              <p:nvPr/>
            </p:nvSpPr>
            <p:spPr bwMode="auto">
              <a:xfrm>
                <a:off x="37306" y="3439635"/>
                <a:ext cx="9828212" cy="2858294"/>
              </a:xfrm>
              <a:prstGeom prst="rect">
                <a:avLst/>
              </a:prstGeom>
              <a:no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=0,1.,</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complex</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𝐹𝑇</m:t>
                      </m:r>
                      <m:r>
                        <a:rPr lang="en-US" sz="2000" i="1">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m:rPr>
                              <m:nor/>
                            </m:rPr>
                            <a:rPr lang="en-US" sz="2000" i="0">
                              <a:solidFill>
                                <a:srgbClr val="000000"/>
                              </a:solidFill>
                              <a:latin typeface="Cambria Math" panose="02040503050406030204" pitchFamily="18" charset="0"/>
                            </a:rPr>
                            <m:t>s</m:t>
                          </m:r>
                        </m:e>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=0,1,2..,</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real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𝑘</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𝜋</m:t>
                                      </m:r>
                                      <m:r>
                                        <a:rPr lang="en-US" sz="2000" i="1">
                                          <a:solidFill>
                                            <a:srgbClr val="000000"/>
                                          </a:solidFill>
                                          <a:latin typeface="Cambria Math" panose="02040503050406030204" pitchFamily="18" charset="0"/>
                                        </a:rPr>
                                        <m:t>𝑘𝑚</m:t>
                                      </m:r>
                                    </m:num>
                                    <m:den>
                                      <m:r>
                                        <a:rPr lang="en-US" sz="2000" i="1">
                                          <a:solidFill>
                                            <a:srgbClr val="000000"/>
                                          </a:solidFill>
                                          <a:latin typeface="Cambria Math" panose="02040503050406030204" pitchFamily="18" charset="0"/>
                                        </a:rPr>
                                        <m:t>𝑁</m:t>
                                      </m:r>
                                    </m:den>
                                  </m:f>
                                </m:e>
                              </m:d>
                            </m:sup>
                          </m:sSup>
                        </m:e>
                      </m:nary>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=0,1,2,3,...,</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r>
                        <m:rPr>
                          <m:nor/>
                        </m:rPr>
                        <a:rPr lang="en-US" sz="2000" i="0">
                          <a:solidFill>
                            <a:srgbClr val="000000"/>
                          </a:solidFill>
                          <a:latin typeface="Cambria Math" panose="02040503050406030204" pitchFamily="18" charset="0"/>
                        </a:rPr>
                        <m:t>and</m:t>
                      </m:r>
                      <m:r>
                        <m:rPr>
                          <m:nor/>
                        </m:rPr>
                        <a:rPr lang="en-US" sz="2000" i="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𝜃</m:t>
                          </m:r>
                        </m:sup>
                      </m:sSup>
                      <m:r>
                        <a:rPr lang="en-US" sz="2000" i="1">
                          <a:solidFill>
                            <a:srgbClr val="000000"/>
                          </a:solidFill>
                          <a:latin typeface="Cambria Math" panose="02040503050406030204" pitchFamily="18" charset="0"/>
                        </a:rPr>
                        <m:t>=</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−1</m:t>
                          </m:r>
                        </m:e>
                      </m:rad>
                    </m:oMath>
                    <m:oMath xmlns:m="http://schemas.openxmlformats.org/officeDocument/2006/math">
                      <m:r>
                        <m:rPr>
                          <m:nor/>
                        </m:rPr>
                        <a:rPr lang="en-US" sz="2000" i="0">
                          <a:solidFill>
                            <a:srgbClr val="000000"/>
                          </a:solidFill>
                          <a:latin typeface="Cambria Math" panose="02040503050406030204" pitchFamily="18" charset="0"/>
                        </a:rPr>
                        <m:t>Input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time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domain</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=0,1,2,..</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0,</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total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samples</m:t>
                      </m:r>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Output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Frequency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domain</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after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𝐹𝑇</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which</m:t>
                      </m:r>
                    </m:oMath>
                    <m:oMath xmlns:m="http://schemas.openxmlformats.org/officeDocument/2006/math">
                      <m:r>
                        <m:rPr>
                          <m:nor/>
                        </m:rPr>
                        <a:rPr lang="en-US" sz="2000" i="0">
                          <a:solidFill>
                            <a:srgbClr val="000000"/>
                          </a:solidFill>
                          <a:latin typeface="Cambria Math" panose="02040503050406030204" pitchFamily="18" charset="0"/>
                        </a:rPr>
                        <m:t>are</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complex</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e>
                          </m:d>
                        </m:e>
                        <m:sub>
                          <m:r>
                            <a:rPr lang="en-US" sz="2000" i="1">
                              <a:solidFill>
                                <a:srgbClr val="000000"/>
                              </a:solidFill>
                              <a:latin typeface="Cambria Math" panose="02040503050406030204" pitchFamily="18" charset="0"/>
                            </a:rPr>
                            <m:t>2</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𝑗</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𝑚</m:t>
                              </m:r>
                            </m:sub>
                          </m:sSub>
                        </m:sup>
                      </m:sSup>
                      <m:r>
                        <m:rPr>
                          <m:nor/>
                        </m:rPr>
                        <a:rPr lang="en-US" sz="2000" i="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so</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complex</m:t>
                      </m:r>
                    </m:oMath>
                  </m:oMathPara>
                </a14:m>
                <a:endParaRPr lang="en-US" sz="2000"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37306" y="3439635"/>
                <a:ext cx="9828212" cy="2858294"/>
              </a:xfrm>
              <a:prstGeom prst="rect">
                <a:avLst/>
              </a:prstGeom>
              <a:blipFill>
                <a:blip r:embed="rId2"/>
                <a:stretch>
                  <a:fillRect l="-18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a:xfrm>
                <a:off x="7199313" y="69850"/>
                <a:ext cx="2560637" cy="9969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oMath>
                  </m:oMathPara>
                </a14:m>
                <a:endParaRPr lang="en-US" dirty="0"/>
              </a:p>
            </p:txBody>
          </p:sp>
        </mc:Choice>
        <mc:Fallback xmlns="">
          <p:sp>
            <p:nvSpPr>
              <p:cNvPr id="3" name="Object 2"/>
              <p:cNvSpPr txBox="1">
                <a:spLocks noRot="1" noChangeAspect="1" noMove="1" noResize="1" noEditPoints="1" noAdjustHandles="1" noChangeArrowheads="1" noChangeShapeType="1" noTextEdit="1"/>
              </p:cNvSpPr>
              <p:nvPr/>
            </p:nvSpPr>
            <p:spPr>
              <a:xfrm>
                <a:off x="7199313" y="69850"/>
                <a:ext cx="2560637" cy="996950"/>
              </a:xfrm>
              <a:prstGeom prst="rect">
                <a:avLst/>
              </a:prstGeom>
              <a:blipFill>
                <a:blip r:embed="rId3"/>
                <a:stretch>
                  <a:fillRect/>
                </a:stretch>
              </a:blipFill>
            </p:spPr>
            <p:txBody>
              <a:bodyPr/>
              <a:lstStyle/>
              <a:p>
                <a:r>
                  <a:rPr lang="en-US">
                    <a:noFill/>
                  </a:rPr>
                  <a:t> </a:t>
                </a:r>
              </a:p>
            </p:txBody>
          </p:sp>
        </mc:Fallback>
      </mc:AlternateContent>
      <p:sp>
        <p:nvSpPr>
          <p:cNvPr id="12" name="Footer Placeholder 11">
            <a:extLst>
              <a:ext uri="{FF2B5EF4-FFF2-40B4-BE49-F238E27FC236}">
                <a16:creationId xmlns:a16="http://schemas.microsoft.com/office/drawing/2014/main" id="{320376CE-953F-4F21-9E61-1E2DBF0154C3}"/>
              </a:ext>
            </a:extLst>
          </p:cNvPr>
          <p:cNvSpPr>
            <a:spLocks noGrp="1"/>
          </p:cNvSpPr>
          <p:nvPr>
            <p:ph type="ftr" sz="quarter" idx="11"/>
          </p:nvPr>
        </p:nvSpPr>
        <p:spPr/>
        <p:txBody>
          <a:bodyPr/>
          <a:lstStyle/>
          <a:p>
            <a:pPr>
              <a:defRPr/>
            </a:pPr>
            <a:r>
              <a:rPr lang="en-US" altLang="zh-CN"/>
              <a:t>Audio signal processing, v250428a</a:t>
            </a:r>
          </a:p>
        </p:txBody>
      </p:sp>
      <p:sp>
        <p:nvSpPr>
          <p:cNvPr id="13" name="Slide Number Placeholder 12">
            <a:extLst>
              <a:ext uri="{FF2B5EF4-FFF2-40B4-BE49-F238E27FC236}">
                <a16:creationId xmlns:a16="http://schemas.microsoft.com/office/drawing/2014/main" id="{4BCFA3CF-447D-4A2E-9E3B-02E367DAA0C4}"/>
              </a:ext>
            </a:extLst>
          </p:cNvPr>
          <p:cNvSpPr>
            <a:spLocks noGrp="1"/>
          </p:cNvSpPr>
          <p:nvPr>
            <p:ph type="sldNum" sz="quarter" idx="12"/>
          </p:nvPr>
        </p:nvSpPr>
        <p:spPr/>
        <p:txBody>
          <a:bodyPr/>
          <a:lstStyle/>
          <a:p>
            <a:pPr>
              <a:defRPr/>
            </a:pPr>
            <a:fld id="{736CD8FC-86ED-4AC3-A210-5D0F22D3440C}" type="slidenum">
              <a:rPr lang="en-US" altLang="en-US" smtClean="0"/>
              <a:pPr>
                <a:defRPr/>
              </a:pPr>
              <a:t>41</a:t>
            </a:fld>
            <a:endParaRPr lang="en-US" altLang="en-US"/>
          </a:p>
        </p:txBody>
      </p:sp>
    </p:spTree>
    <p:extLst>
      <p:ext uri="{BB962C8B-B14F-4D97-AF65-F5344CB8AC3E}">
        <p14:creationId xmlns:p14="http://schemas.microsoft.com/office/powerpoint/2010/main" val="2592175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noFill/>
        </p:spPr>
        <p:txBody>
          <a:bodyPr lIns="92075" tIns="46038" rIns="92075" bIns="46038" anchor="ctr"/>
          <a:lstStyle/>
          <a:p>
            <a:pPr eaLnBrk="1" hangingPunct="1"/>
            <a:r>
              <a:rPr lang="en-US" altLang="zh-TW" sz="2800">
                <a:ea typeface="新細明體" pitchFamily="18" charset="-120"/>
              </a:rPr>
              <a:t>Examples of FT (P</a:t>
            </a:r>
            <a:r>
              <a:rPr lang="en-US" altLang="zh-TW" sz="3200">
                <a:ea typeface="新細明體" pitchFamily="18" charset="-120"/>
              </a:rPr>
              <a:t>ure wave vs. speech wave)</a:t>
            </a:r>
            <a:endParaRPr lang="en-US" altLang="zh-TW">
              <a:ea typeface="新細明體" pitchFamily="18" charset="-120"/>
            </a:endParaRPr>
          </a:p>
        </p:txBody>
      </p:sp>
      <p:graphicFrame>
        <p:nvGraphicFramePr>
          <p:cNvPr id="13351" name="Object 50"/>
          <p:cNvGraphicFramePr>
            <a:graphicFrameLocks noGrp="1" noChangeAspect="1"/>
          </p:cNvGraphicFramePr>
          <p:nvPr>
            <p:ph idx="1"/>
          </p:nvPr>
        </p:nvGraphicFramePr>
        <p:xfrm>
          <a:off x="506307" y="1943126"/>
          <a:ext cx="4495800" cy="949325"/>
        </p:xfrm>
        <a:graphic>
          <a:graphicData uri="http://schemas.openxmlformats.org/presentationml/2006/ole">
            <mc:AlternateContent xmlns:mc="http://schemas.openxmlformats.org/markup-compatibility/2006">
              <mc:Choice xmlns:v="urn:schemas-microsoft-com:vml" Requires="v">
                <p:oleObj name="Photo Editor Photo" r:id="rId3" imgW="12317544" imgH="2600000" progId="MSPhotoEd.3">
                  <p:embed/>
                </p:oleObj>
              </mc:Choice>
              <mc:Fallback>
                <p:oleObj name="Photo Editor Photo" r:id="rId3" imgW="12317544" imgH="2600000" progId="MSPhotoEd.3">
                  <p:embed/>
                  <p:pic>
                    <p:nvPicPr>
                      <p:cNvPr id="13351"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07" y="1943126"/>
                        <a:ext cx="44958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Line 3"/>
          <p:cNvSpPr>
            <a:spLocks noChangeShapeType="1"/>
          </p:cNvSpPr>
          <p:nvPr/>
        </p:nvSpPr>
        <p:spPr bwMode="auto">
          <a:xfrm>
            <a:off x="495300" y="2895600"/>
            <a:ext cx="45386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4"/>
          <p:cNvSpPr>
            <a:spLocks noChangeShapeType="1"/>
          </p:cNvSpPr>
          <p:nvPr/>
        </p:nvSpPr>
        <p:spPr bwMode="auto">
          <a:xfrm>
            <a:off x="6081713" y="2911475"/>
            <a:ext cx="330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6"/>
          <p:cNvSpPr>
            <a:spLocks noChangeShapeType="1"/>
          </p:cNvSpPr>
          <p:nvPr/>
        </p:nvSpPr>
        <p:spPr bwMode="auto">
          <a:xfrm flipV="1">
            <a:off x="6081713" y="1539875"/>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10"/>
          <p:cNvSpPr>
            <a:spLocks noChangeShapeType="1"/>
          </p:cNvSpPr>
          <p:nvPr/>
        </p:nvSpPr>
        <p:spPr bwMode="auto">
          <a:xfrm flipV="1">
            <a:off x="7319963" y="2149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Rectangle 11"/>
          <p:cNvSpPr>
            <a:spLocks noChangeArrowheads="1"/>
          </p:cNvSpPr>
          <p:nvPr/>
        </p:nvSpPr>
        <p:spPr bwMode="auto">
          <a:xfrm>
            <a:off x="4851400" y="295592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time(k)</a:t>
            </a:r>
          </a:p>
        </p:txBody>
      </p:sp>
      <p:sp>
        <p:nvSpPr>
          <p:cNvPr id="13325" name="Rectangle 13"/>
          <p:cNvSpPr>
            <a:spLocks noChangeArrowheads="1"/>
          </p:cNvSpPr>
          <p:nvPr/>
        </p:nvSpPr>
        <p:spPr bwMode="auto">
          <a:xfrm>
            <a:off x="685800" y="1371600"/>
            <a:ext cx="454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pure cosine has one frequency band</a:t>
            </a:r>
          </a:p>
        </p:txBody>
      </p:sp>
      <p:sp>
        <p:nvSpPr>
          <p:cNvPr id="13326" name="Rectangle 14"/>
          <p:cNvSpPr>
            <a:spLocks noChangeArrowheads="1"/>
          </p:cNvSpPr>
          <p:nvPr/>
        </p:nvSpPr>
        <p:spPr bwMode="auto">
          <a:xfrm>
            <a:off x="6477000" y="16002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3328" name="Rectangle 16"/>
          <p:cNvSpPr>
            <a:spLocks noChangeArrowheads="1"/>
          </p:cNvSpPr>
          <p:nvPr/>
        </p:nvSpPr>
        <p:spPr bwMode="auto">
          <a:xfrm>
            <a:off x="230188" y="12033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a:t>
            </a:r>
            <a:r>
              <a:rPr lang="en-US" altLang="zh-TW" sz="2400" baseline="-25000">
                <a:latin typeface="Times New Roman" pitchFamily="18" charset="0"/>
              </a:rPr>
              <a:t>k</a:t>
            </a:r>
          </a:p>
        </p:txBody>
      </p:sp>
      <p:sp>
        <p:nvSpPr>
          <p:cNvPr id="13329" name="Line 17"/>
          <p:cNvSpPr>
            <a:spLocks noChangeShapeType="1"/>
          </p:cNvSpPr>
          <p:nvPr/>
        </p:nvSpPr>
        <p:spPr bwMode="auto">
          <a:xfrm>
            <a:off x="533400" y="5105400"/>
            <a:ext cx="45386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Line 18"/>
          <p:cNvSpPr>
            <a:spLocks noChangeShapeType="1"/>
          </p:cNvSpPr>
          <p:nvPr/>
        </p:nvSpPr>
        <p:spPr bwMode="auto">
          <a:xfrm flipV="1">
            <a:off x="533400" y="3886200"/>
            <a:ext cx="0" cy="1219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Rectangle 19"/>
          <p:cNvSpPr>
            <a:spLocks noChangeArrowheads="1"/>
          </p:cNvSpPr>
          <p:nvPr/>
        </p:nvSpPr>
        <p:spPr bwMode="auto">
          <a:xfrm>
            <a:off x="762000" y="3200400"/>
            <a:ext cx="4548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complex speech wave</a:t>
            </a:r>
          </a:p>
          <a:p>
            <a:r>
              <a:rPr lang="en-US" altLang="zh-TW" sz="2400">
                <a:latin typeface="Times New Roman" pitchFamily="18" charset="0"/>
              </a:rPr>
              <a:t>has many different frequency bands</a:t>
            </a:r>
          </a:p>
        </p:txBody>
      </p:sp>
      <p:sp>
        <p:nvSpPr>
          <p:cNvPr id="13332" name="Rectangle 20"/>
          <p:cNvSpPr>
            <a:spLocks noChangeArrowheads="1"/>
          </p:cNvSpPr>
          <p:nvPr/>
        </p:nvSpPr>
        <p:spPr bwMode="auto">
          <a:xfrm>
            <a:off x="185738" y="34893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a:t>
            </a:r>
            <a:r>
              <a:rPr lang="en-US" altLang="zh-TW" sz="2400" baseline="-25000">
                <a:latin typeface="Times New Roman" pitchFamily="18" charset="0"/>
              </a:rPr>
              <a:t>k</a:t>
            </a:r>
          </a:p>
        </p:txBody>
      </p:sp>
      <p:sp>
        <p:nvSpPr>
          <p:cNvPr id="13333" name="Rectangle 21"/>
          <p:cNvSpPr>
            <a:spLocks noChangeArrowheads="1"/>
          </p:cNvSpPr>
          <p:nvPr/>
        </p:nvSpPr>
        <p:spPr bwMode="auto">
          <a:xfrm>
            <a:off x="5054600" y="531812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time(k)</a:t>
            </a:r>
          </a:p>
        </p:txBody>
      </p:sp>
      <p:sp>
        <p:nvSpPr>
          <p:cNvPr id="13334" name="Freeform 28"/>
          <p:cNvSpPr>
            <a:spLocks/>
          </p:cNvSpPr>
          <p:nvPr/>
        </p:nvSpPr>
        <p:spPr bwMode="auto">
          <a:xfrm>
            <a:off x="3338513"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29"/>
          <p:cNvSpPr>
            <a:spLocks/>
          </p:cNvSpPr>
          <p:nvPr/>
        </p:nvSpPr>
        <p:spPr bwMode="auto">
          <a:xfrm>
            <a:off x="1936750"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30"/>
          <p:cNvSpPr>
            <a:spLocks/>
          </p:cNvSpPr>
          <p:nvPr/>
        </p:nvSpPr>
        <p:spPr bwMode="auto">
          <a:xfrm>
            <a:off x="533400"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33"/>
          <p:cNvSpPr>
            <a:spLocks noChangeShapeType="1"/>
          </p:cNvSpPr>
          <p:nvPr/>
        </p:nvSpPr>
        <p:spPr bwMode="auto">
          <a:xfrm>
            <a:off x="5180013" y="2057400"/>
            <a:ext cx="533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34"/>
          <p:cNvSpPr>
            <a:spLocks noChangeArrowheads="1"/>
          </p:cNvSpPr>
          <p:nvPr/>
        </p:nvSpPr>
        <p:spPr bwMode="auto">
          <a:xfrm>
            <a:off x="5164138" y="1660525"/>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FT</a:t>
            </a:r>
          </a:p>
        </p:txBody>
      </p:sp>
      <p:sp>
        <p:nvSpPr>
          <p:cNvPr id="13339" name="Rectangle 37"/>
          <p:cNvSpPr>
            <a:spLocks noChangeArrowheads="1"/>
          </p:cNvSpPr>
          <p:nvPr/>
        </p:nvSpPr>
        <p:spPr bwMode="auto">
          <a:xfrm>
            <a:off x="8039100" y="2933700"/>
            <a:ext cx="1343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3340" name="Line 38"/>
          <p:cNvSpPr>
            <a:spLocks noChangeShapeType="1"/>
          </p:cNvSpPr>
          <p:nvPr/>
        </p:nvSpPr>
        <p:spPr bwMode="auto">
          <a:xfrm>
            <a:off x="6151563" y="5197475"/>
            <a:ext cx="330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39"/>
          <p:cNvSpPr>
            <a:spLocks noChangeShapeType="1"/>
          </p:cNvSpPr>
          <p:nvPr/>
        </p:nvSpPr>
        <p:spPr bwMode="auto">
          <a:xfrm flipV="1">
            <a:off x="6096000" y="3810000"/>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40"/>
          <p:cNvSpPr>
            <a:spLocks noChangeShapeType="1"/>
          </p:cNvSpPr>
          <p:nvPr/>
        </p:nvSpPr>
        <p:spPr bwMode="auto">
          <a:xfrm flipV="1">
            <a:off x="7307263" y="4435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Rectangle 41"/>
          <p:cNvSpPr>
            <a:spLocks noChangeArrowheads="1"/>
          </p:cNvSpPr>
          <p:nvPr/>
        </p:nvSpPr>
        <p:spPr bwMode="auto">
          <a:xfrm>
            <a:off x="8361363" y="5334000"/>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3344" name="Rectangle 42"/>
          <p:cNvSpPr>
            <a:spLocks noChangeArrowheads="1"/>
          </p:cNvSpPr>
          <p:nvPr/>
        </p:nvSpPr>
        <p:spPr bwMode="auto">
          <a:xfrm>
            <a:off x="6629400" y="37338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3346" name="Line 44"/>
          <p:cNvSpPr>
            <a:spLocks noChangeShapeType="1"/>
          </p:cNvSpPr>
          <p:nvPr/>
        </p:nvSpPr>
        <p:spPr bwMode="auto">
          <a:xfrm flipV="1">
            <a:off x="8131175" y="4740275"/>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Line 45"/>
          <p:cNvSpPr>
            <a:spLocks noChangeShapeType="1"/>
          </p:cNvSpPr>
          <p:nvPr/>
        </p:nvSpPr>
        <p:spPr bwMode="auto">
          <a:xfrm flipV="1">
            <a:off x="8791575" y="4968875"/>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Freeform 46"/>
          <p:cNvSpPr>
            <a:spLocks/>
          </p:cNvSpPr>
          <p:nvPr/>
        </p:nvSpPr>
        <p:spPr bwMode="auto">
          <a:xfrm>
            <a:off x="6172200" y="4470400"/>
            <a:ext cx="3124200" cy="711200"/>
          </a:xfrm>
          <a:custGeom>
            <a:avLst/>
            <a:gdLst>
              <a:gd name="T0" fmla="*/ 0 w 1968"/>
              <a:gd name="T1" fmla="*/ 2147483647 h 448"/>
              <a:gd name="T2" fmla="*/ 2147483647 w 1968"/>
              <a:gd name="T3" fmla="*/ 2147483647 h 448"/>
              <a:gd name="T4" fmla="*/ 2147483647 w 1968"/>
              <a:gd name="T5" fmla="*/ 2147483647 h 448"/>
              <a:gd name="T6" fmla="*/ 2147483647 w 1968"/>
              <a:gd name="T7" fmla="*/ 2147483647 h 448"/>
              <a:gd name="T8" fmla="*/ 2147483647 w 1968"/>
              <a:gd name="T9" fmla="*/ 2147483647 h 448"/>
              <a:gd name="T10" fmla="*/ 2147483647 w 1968"/>
              <a:gd name="T11" fmla="*/ 2147483647 h 448"/>
              <a:gd name="T12" fmla="*/ 2147483647 w 1968"/>
              <a:gd name="T13" fmla="*/ 2147483647 h 448"/>
              <a:gd name="T14" fmla="*/ 2147483647 w 1968"/>
              <a:gd name="T15" fmla="*/ 2147483647 h 448"/>
              <a:gd name="T16" fmla="*/ 2147483647 w 1968"/>
              <a:gd name="T17" fmla="*/ 2147483647 h 448"/>
              <a:gd name="T18" fmla="*/ 2147483647 w 1968"/>
              <a:gd name="T19" fmla="*/ 2147483647 h 448"/>
              <a:gd name="T20" fmla="*/ 2147483647 w 1968"/>
              <a:gd name="T21" fmla="*/ 2147483647 h 448"/>
              <a:gd name="T22" fmla="*/ 2147483647 w 1968"/>
              <a:gd name="T23" fmla="*/ 2147483647 h 448"/>
              <a:gd name="T24" fmla="*/ 2147483647 w 1968"/>
              <a:gd name="T25" fmla="*/ 2147483647 h 448"/>
              <a:gd name="T26" fmla="*/ 2147483647 w 1968"/>
              <a:gd name="T27" fmla="*/ 2147483647 h 448"/>
              <a:gd name="T28" fmla="*/ 2147483647 w 1968"/>
              <a:gd name="T29" fmla="*/ 2147483647 h 448"/>
              <a:gd name="T30" fmla="*/ 2147483647 w 1968"/>
              <a:gd name="T31" fmla="*/ 2147483647 h 448"/>
              <a:gd name="T32" fmla="*/ 2147483647 w 1968"/>
              <a:gd name="T33" fmla="*/ 2147483647 h 448"/>
              <a:gd name="T34" fmla="*/ 2147483647 w 1968"/>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8" h="448">
                <a:moveTo>
                  <a:pt x="0" y="448"/>
                </a:moveTo>
                <a:cubicBezTo>
                  <a:pt x="96" y="436"/>
                  <a:pt x="192" y="424"/>
                  <a:pt x="288" y="400"/>
                </a:cubicBezTo>
                <a:cubicBezTo>
                  <a:pt x="384" y="376"/>
                  <a:pt x="520" y="344"/>
                  <a:pt x="576" y="304"/>
                </a:cubicBezTo>
                <a:cubicBezTo>
                  <a:pt x="632" y="264"/>
                  <a:pt x="608" y="208"/>
                  <a:pt x="624" y="160"/>
                </a:cubicBezTo>
                <a:cubicBezTo>
                  <a:pt x="640" y="112"/>
                  <a:pt x="648" y="32"/>
                  <a:pt x="672" y="16"/>
                </a:cubicBezTo>
                <a:cubicBezTo>
                  <a:pt x="696" y="0"/>
                  <a:pt x="744" y="40"/>
                  <a:pt x="768" y="64"/>
                </a:cubicBezTo>
                <a:cubicBezTo>
                  <a:pt x="792" y="88"/>
                  <a:pt x="792" y="104"/>
                  <a:pt x="816" y="160"/>
                </a:cubicBezTo>
                <a:cubicBezTo>
                  <a:pt x="840" y="216"/>
                  <a:pt x="872" y="360"/>
                  <a:pt x="912" y="400"/>
                </a:cubicBezTo>
                <a:cubicBezTo>
                  <a:pt x="952" y="440"/>
                  <a:pt x="1024" y="408"/>
                  <a:pt x="1056" y="400"/>
                </a:cubicBezTo>
                <a:cubicBezTo>
                  <a:pt x="1088" y="392"/>
                  <a:pt x="1088" y="368"/>
                  <a:pt x="1104" y="352"/>
                </a:cubicBezTo>
                <a:cubicBezTo>
                  <a:pt x="1120" y="336"/>
                  <a:pt x="1136" y="328"/>
                  <a:pt x="1152" y="304"/>
                </a:cubicBezTo>
                <a:cubicBezTo>
                  <a:pt x="1168" y="280"/>
                  <a:pt x="1168" y="208"/>
                  <a:pt x="1200" y="208"/>
                </a:cubicBezTo>
                <a:cubicBezTo>
                  <a:pt x="1232" y="208"/>
                  <a:pt x="1312" y="272"/>
                  <a:pt x="1344" y="304"/>
                </a:cubicBezTo>
                <a:cubicBezTo>
                  <a:pt x="1376" y="336"/>
                  <a:pt x="1360" y="384"/>
                  <a:pt x="1392" y="400"/>
                </a:cubicBezTo>
                <a:cubicBezTo>
                  <a:pt x="1424" y="416"/>
                  <a:pt x="1496" y="408"/>
                  <a:pt x="1536" y="400"/>
                </a:cubicBezTo>
                <a:cubicBezTo>
                  <a:pt x="1576" y="392"/>
                  <a:pt x="1592" y="352"/>
                  <a:pt x="1632" y="352"/>
                </a:cubicBezTo>
                <a:cubicBezTo>
                  <a:pt x="1672" y="352"/>
                  <a:pt x="1720" y="384"/>
                  <a:pt x="1776" y="400"/>
                </a:cubicBezTo>
                <a:cubicBezTo>
                  <a:pt x="1832" y="416"/>
                  <a:pt x="1900" y="432"/>
                  <a:pt x="1968" y="4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Text Box 47"/>
          <p:cNvSpPr txBox="1">
            <a:spLocks noChangeArrowheads="1"/>
          </p:cNvSpPr>
          <p:nvPr/>
        </p:nvSpPr>
        <p:spPr bwMode="auto">
          <a:xfrm>
            <a:off x="6170612" y="5486400"/>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Spectral envelop</a:t>
            </a:r>
          </a:p>
        </p:txBody>
      </p:sp>
      <p:sp>
        <p:nvSpPr>
          <p:cNvPr id="13350" name="Line 48"/>
          <p:cNvSpPr>
            <a:spLocks noChangeShapeType="1"/>
          </p:cNvSpPr>
          <p:nvPr/>
        </p:nvSpPr>
        <p:spPr bwMode="auto">
          <a:xfrm flipH="1" flipV="1">
            <a:off x="6934200" y="5029200"/>
            <a:ext cx="3048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Line 5"/>
          <p:cNvSpPr>
            <a:spLocks noChangeShapeType="1"/>
          </p:cNvSpPr>
          <p:nvPr/>
        </p:nvSpPr>
        <p:spPr bwMode="auto">
          <a:xfrm flipV="1">
            <a:off x="495300" y="1676400"/>
            <a:ext cx="0" cy="1219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TextBox 1"/>
          <p:cNvSpPr txBox="1">
            <a:spLocks noChangeArrowheads="1"/>
          </p:cNvSpPr>
          <p:nvPr/>
        </p:nvSpPr>
        <p:spPr bwMode="auto">
          <a:xfrm>
            <a:off x="388144" y="6001663"/>
            <a:ext cx="8719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100" dirty="0">
                <a:hlinkClick r:id="rId5"/>
              </a:rPr>
              <a:t>http://math.stackexchange.com/questions/1002/fourier-transform-for-dummies</a:t>
            </a:r>
            <a:endParaRPr lang="en-US" altLang="en-US" sz="1100" dirty="0"/>
          </a:p>
          <a:p>
            <a:r>
              <a:rPr lang="en-US" sz="1100" dirty="0">
                <a:hlinkClick r:id="rId6"/>
              </a:rPr>
              <a:t>DFT and Inverse: DFT https://www.mathworks.com/matlabcentral/fileexchange/41228-dft-and-idft/content/Untitled3.m</a:t>
            </a:r>
            <a:endParaRPr lang="en-US" sz="1100" dirty="0"/>
          </a:p>
        </p:txBody>
      </p:sp>
      <mc:AlternateContent xmlns:mc="http://schemas.openxmlformats.org/markup-compatibility/2006" xmlns:a14="http://schemas.microsoft.com/office/drawing/2010/main">
        <mc:Choice Requires="a14">
          <p:sp>
            <p:nvSpPr>
              <p:cNvPr id="2" name="Object 1"/>
              <p:cNvSpPr txBox="1"/>
              <p:nvPr/>
            </p:nvSpPr>
            <p:spPr>
              <a:xfrm>
                <a:off x="5862638" y="1106488"/>
                <a:ext cx="709612" cy="42545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e>
                              </m:d>
                            </m:e>
                            <m:sub>
                              <m:r>
                                <a:rPr lang="en-US" i="1">
                                  <a:solidFill>
                                    <a:srgbClr val="000000"/>
                                  </a:solidFill>
                                  <a:latin typeface="Cambria Math" panose="02040503050406030204" pitchFamily="18" charset="0"/>
                                </a:rPr>
                                <m:t>2</m:t>
                              </m:r>
                            </m:sub>
                          </m:sSub>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2" name="Object 1"/>
              <p:cNvSpPr txBox="1">
                <a:spLocks noRot="1" noChangeAspect="1" noMove="1" noResize="1" noEditPoints="1" noAdjustHandles="1" noChangeArrowheads="1" noChangeShapeType="1" noTextEdit="1"/>
              </p:cNvSpPr>
              <p:nvPr/>
            </p:nvSpPr>
            <p:spPr>
              <a:xfrm>
                <a:off x="5862638" y="1106488"/>
                <a:ext cx="709612" cy="425450"/>
              </a:xfrm>
              <a:prstGeom prst="rect">
                <a:avLst/>
              </a:prstGeom>
              <a:blipFill>
                <a:blip r:embed="rId8"/>
                <a:stretch>
                  <a:fillRect r="-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bject 40"/>
              <p:cNvSpPr txBox="1"/>
              <p:nvPr/>
            </p:nvSpPr>
            <p:spPr>
              <a:xfrm>
                <a:off x="5932488" y="3351213"/>
                <a:ext cx="709612" cy="42545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e>
                              </m:d>
                            </m:e>
                            <m:sub>
                              <m:r>
                                <a:rPr lang="en-US" i="1">
                                  <a:solidFill>
                                    <a:srgbClr val="000000"/>
                                  </a:solidFill>
                                  <a:latin typeface="Cambria Math" panose="02040503050406030204" pitchFamily="18" charset="0"/>
                                </a:rPr>
                                <m:t>2</m:t>
                              </m:r>
                            </m:sub>
                          </m:sSub>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41" name="Object 40"/>
              <p:cNvSpPr txBox="1">
                <a:spLocks noRot="1" noChangeAspect="1" noMove="1" noResize="1" noEditPoints="1" noAdjustHandles="1" noChangeArrowheads="1" noChangeShapeType="1" noTextEdit="1"/>
              </p:cNvSpPr>
              <p:nvPr/>
            </p:nvSpPr>
            <p:spPr>
              <a:xfrm>
                <a:off x="5932488" y="3351213"/>
                <a:ext cx="709612" cy="425450"/>
              </a:xfrm>
              <a:prstGeom prst="rect">
                <a:avLst/>
              </a:prstGeom>
              <a:blipFill>
                <a:blip r:embed="rId9"/>
                <a:stretch>
                  <a:fillRect r="-6838"/>
                </a:stretch>
              </a:blipFill>
            </p:spPr>
            <p:txBody>
              <a:bodyPr/>
              <a:lstStyle/>
              <a:p>
                <a:r>
                  <a:rPr lang="en-US">
                    <a:noFill/>
                  </a:rPr>
                  <a:t> </a:t>
                </a:r>
              </a:p>
            </p:txBody>
          </p:sp>
        </mc:Fallback>
      </mc:AlternateContent>
      <p:sp>
        <p:nvSpPr>
          <p:cNvPr id="9" name="Footer Placeholder 8">
            <a:extLst>
              <a:ext uri="{FF2B5EF4-FFF2-40B4-BE49-F238E27FC236}">
                <a16:creationId xmlns:a16="http://schemas.microsoft.com/office/drawing/2014/main" id="{46E052EC-8E43-4C1B-95D8-9DE9A14F84C2}"/>
              </a:ext>
            </a:extLst>
          </p:cNvPr>
          <p:cNvSpPr>
            <a:spLocks noGrp="1"/>
          </p:cNvSpPr>
          <p:nvPr>
            <p:ph type="ftr" sz="quarter" idx="11"/>
          </p:nvPr>
        </p:nvSpPr>
        <p:spPr/>
        <p:txBody>
          <a:bodyPr/>
          <a:lstStyle/>
          <a:p>
            <a:pPr>
              <a:defRPr/>
            </a:pPr>
            <a:r>
              <a:rPr lang="en-US" altLang="zh-CN"/>
              <a:t>Audio signal processing, v250428a</a:t>
            </a:r>
          </a:p>
        </p:txBody>
      </p:sp>
      <p:sp>
        <p:nvSpPr>
          <p:cNvPr id="10" name="Slide Number Placeholder 9">
            <a:extLst>
              <a:ext uri="{FF2B5EF4-FFF2-40B4-BE49-F238E27FC236}">
                <a16:creationId xmlns:a16="http://schemas.microsoft.com/office/drawing/2014/main" id="{0103AB2E-86A2-4515-A68A-A0718AED3AD8}"/>
              </a:ext>
            </a:extLst>
          </p:cNvPr>
          <p:cNvSpPr>
            <a:spLocks noGrp="1"/>
          </p:cNvSpPr>
          <p:nvPr>
            <p:ph type="sldNum" sz="quarter" idx="12"/>
          </p:nvPr>
        </p:nvSpPr>
        <p:spPr/>
        <p:txBody>
          <a:bodyPr/>
          <a:lstStyle/>
          <a:p>
            <a:pPr>
              <a:defRPr/>
            </a:pPr>
            <a:fld id="{736CD8FC-86ED-4AC3-A210-5D0F22D3440C}" type="slidenum">
              <a:rPr lang="en-US" altLang="en-US" smtClean="0"/>
              <a:pPr>
                <a:defRPr/>
              </a:pPr>
              <a:t>42</a:t>
            </a:fld>
            <a:endParaRPr lang="en-US" altLang="en-US"/>
          </a:p>
        </p:txBody>
      </p:sp>
      <p:sp>
        <p:nvSpPr>
          <p:cNvPr id="4" name="TextBox 3">
            <a:extLst>
              <a:ext uri="{FF2B5EF4-FFF2-40B4-BE49-F238E27FC236}">
                <a16:creationId xmlns:a16="http://schemas.microsoft.com/office/drawing/2014/main" id="{66E72EC6-7679-C795-7CD5-F536C02882F3}"/>
              </a:ext>
            </a:extLst>
          </p:cNvPr>
          <p:cNvSpPr txBox="1"/>
          <p:nvPr/>
        </p:nvSpPr>
        <p:spPr>
          <a:xfrm>
            <a:off x="684212" y="5334000"/>
            <a:ext cx="4952010" cy="369332"/>
          </a:xfrm>
          <a:prstGeom prst="rect">
            <a:avLst/>
          </a:prstGeom>
          <a:noFill/>
        </p:spPr>
        <p:txBody>
          <a:bodyPr wrap="square">
            <a:spAutoFit/>
          </a:bodyPr>
          <a:lstStyle/>
          <a:p>
            <a:r>
              <a:rPr lang="en-US" altLang="zh-TW" dirty="0">
                <a:ea typeface="新細明體" pitchFamily="18" charset="-120"/>
              </a:rPr>
              <a:t>In time domain</a:t>
            </a:r>
            <a:endParaRPr lang="en-HK" dirty="0"/>
          </a:p>
        </p:txBody>
      </p:sp>
      <p:sp>
        <p:nvSpPr>
          <p:cNvPr id="7" name="TextBox 6">
            <a:extLst>
              <a:ext uri="{FF2B5EF4-FFF2-40B4-BE49-F238E27FC236}">
                <a16:creationId xmlns:a16="http://schemas.microsoft.com/office/drawing/2014/main" id="{745A6F39-1C01-7833-E7F3-E9E794A8D086}"/>
              </a:ext>
            </a:extLst>
          </p:cNvPr>
          <p:cNvSpPr txBox="1"/>
          <p:nvPr/>
        </p:nvSpPr>
        <p:spPr>
          <a:xfrm>
            <a:off x="6170612" y="5867400"/>
            <a:ext cx="4952010" cy="369332"/>
          </a:xfrm>
          <a:prstGeom prst="rect">
            <a:avLst/>
          </a:prstGeom>
          <a:noFill/>
        </p:spPr>
        <p:txBody>
          <a:bodyPr wrap="square">
            <a:spAutoFit/>
          </a:bodyPr>
          <a:lstStyle/>
          <a:p>
            <a:r>
              <a:rPr lang="en-US" altLang="zh-TW" dirty="0">
                <a:ea typeface="新細明體" pitchFamily="18" charset="-120"/>
              </a:rPr>
              <a:t> I</a:t>
            </a:r>
            <a:r>
              <a:rPr lang="en-US" altLang="zh-TW" dirty="0"/>
              <a:t>n </a:t>
            </a:r>
            <a:r>
              <a:rPr lang="en-US" altLang="zh-TW" dirty="0">
                <a:ea typeface="新細明體" pitchFamily="18" charset="-120"/>
              </a:rPr>
              <a:t>frequency domain</a:t>
            </a:r>
            <a:endParaRPr lang="en-HK"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Discrete Fourier transform </a:t>
            </a:r>
            <a:r>
              <a:rPr lang="en-US" i="1" dirty="0"/>
              <a:t>DFT</a:t>
            </a:r>
            <a:r>
              <a:rPr lang="en-US" dirty="0"/>
              <a:t> and </a:t>
            </a:r>
            <a:br>
              <a:rPr lang="en-US" dirty="0"/>
            </a:br>
            <a:r>
              <a:rPr lang="en-US" dirty="0"/>
              <a:t>Inverse Discrete Fourier transform </a:t>
            </a:r>
            <a:r>
              <a:rPr lang="en-US" i="1" dirty="0"/>
              <a:t>IDFT</a:t>
            </a:r>
          </a:p>
        </p:txBody>
      </p:sp>
      <p:sp>
        <p:nvSpPr>
          <p:cNvPr id="3" name="Content Placeholder 2"/>
          <p:cNvSpPr>
            <a:spLocks noGrp="1"/>
          </p:cNvSpPr>
          <p:nvPr>
            <p:ph idx="1"/>
          </p:nvPr>
        </p:nvSpPr>
        <p:spPr/>
        <p:txBody>
          <a:bodyPr/>
          <a:lstStyle/>
          <a:p>
            <a:r>
              <a:rPr lang="en-US" dirty="0"/>
              <a:t> </a:t>
            </a:r>
          </a:p>
        </p:txBody>
      </p:sp>
      <p:sp>
        <p:nvSpPr>
          <p:cNvPr id="6" name="TextBox 5"/>
          <p:cNvSpPr txBox="1"/>
          <p:nvPr/>
        </p:nvSpPr>
        <p:spPr>
          <a:xfrm>
            <a:off x="1031846" y="1421202"/>
            <a:ext cx="7774629" cy="1200329"/>
          </a:xfrm>
          <a:prstGeom prst="rect">
            <a:avLst/>
          </a:prstGeom>
          <a:noFill/>
        </p:spPr>
        <p:txBody>
          <a:bodyPr wrap="none" rtlCol="0">
            <a:spAutoFit/>
          </a:bodyPr>
          <a:lstStyle/>
          <a:p>
            <a:r>
              <a:rPr lang="en-US" sz="1200" dirty="0">
                <a:hlinkClick r:id="rId3"/>
              </a:rPr>
              <a:t>https://en.wikipedia.org/wiki/Discrete_Fourier_transform</a:t>
            </a:r>
            <a:endParaRPr lang="en-US" sz="1200" dirty="0"/>
          </a:p>
          <a:p>
            <a:r>
              <a:rPr lang="en-US" sz="1200" dirty="0" err="1"/>
              <a:t>Matlab</a:t>
            </a:r>
            <a:r>
              <a:rPr lang="en-US" sz="1200" dirty="0"/>
              <a:t> code: </a:t>
            </a:r>
          </a:p>
          <a:p>
            <a:r>
              <a:rPr lang="en-US" sz="1200" dirty="0">
                <a:hlinkClick r:id="rId4"/>
              </a:rPr>
              <a:t>https://www.mathworks.com/matlabcentral/fileexchange/41228-dft-and-idft/content/Untitled3.m</a:t>
            </a:r>
            <a:endParaRPr lang="en-US" sz="1200" dirty="0"/>
          </a:p>
          <a:p>
            <a:endParaRPr lang="en-US" dirty="0"/>
          </a:p>
          <a:p>
            <a:endParaRPr lang="en-US" dirty="0"/>
          </a:p>
        </p:txBody>
      </p:sp>
      <mc:AlternateContent xmlns:mc="http://schemas.openxmlformats.org/markup-compatibility/2006" xmlns:a14="http://schemas.microsoft.com/office/drawing/2010/main">
        <mc:Choice Requires="a14">
          <p:sp>
            <p:nvSpPr>
              <p:cNvPr id="8" name="Object 8"/>
              <p:cNvSpPr txBox="1"/>
              <p:nvPr/>
            </p:nvSpPr>
            <p:spPr bwMode="auto">
              <a:xfrm>
                <a:off x="423541" y="2515394"/>
                <a:ext cx="6938963" cy="25447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 xmlns:m="http://schemas.openxmlformats.org/officeDocument/2006/math">
                      <m:r>
                        <m:rPr>
                          <m:nor/>
                        </m:rPr>
                        <a:rPr lang="en-US" i="0">
                          <a:solidFill>
                            <a:srgbClr val="000000"/>
                          </a:solidFill>
                          <a:latin typeface="Cambria Math" panose="02040503050406030204" pitchFamily="18" charset="0"/>
                        </a:rPr>
                        <m:t>Inverse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Para>
                </a14:m>
                <a:endParaRPr lang="en-US"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423541" y="2515394"/>
                <a:ext cx="6938963" cy="2544763"/>
              </a:xfrm>
              <a:prstGeom prst="rect">
                <a:avLst/>
              </a:prstGeom>
              <a:blipFill>
                <a:blip r:embed="rId5"/>
                <a:stretch>
                  <a:fillRect/>
                </a:stretch>
              </a:blipFill>
              <a:ln>
                <a:noFill/>
              </a:ln>
            </p:spPr>
            <p:txBody>
              <a:bodyPr/>
              <a:lstStyle/>
              <a:p>
                <a:r>
                  <a:rPr lang="en-US">
                    <a:noFill/>
                  </a:rPr>
                  <a:t> </a:t>
                </a:r>
              </a:p>
            </p:txBody>
          </p:sp>
        </mc:Fallback>
      </mc:AlternateContent>
      <p:sp>
        <p:nvSpPr>
          <p:cNvPr id="7" name="TextBox 6"/>
          <p:cNvSpPr txBox="1"/>
          <p:nvPr/>
        </p:nvSpPr>
        <p:spPr>
          <a:xfrm>
            <a:off x="1109098" y="4784587"/>
            <a:ext cx="6668813" cy="1754326"/>
          </a:xfrm>
          <a:prstGeom prst="rect">
            <a:avLst/>
          </a:prstGeom>
          <a:noFill/>
        </p:spPr>
        <p:txBody>
          <a:bodyPr wrap="none" rtlCol="0">
            <a:spAutoFit/>
          </a:bodyPr>
          <a:lstStyle/>
          <a:p>
            <a:r>
              <a:rPr lang="en-US" i="1" dirty="0"/>
              <a:t>N</a:t>
            </a:r>
            <a:r>
              <a:rPr lang="en-US" dirty="0"/>
              <a:t>=number of time samples</a:t>
            </a:r>
          </a:p>
          <a:p>
            <a:r>
              <a:rPr lang="en-US" i="1" dirty="0"/>
              <a:t>k</a:t>
            </a:r>
            <a:r>
              <a:rPr lang="en-US" dirty="0"/>
              <a:t>=time index of the current sample , it is from 0 to N-1</a:t>
            </a:r>
          </a:p>
          <a:p>
            <a:r>
              <a:rPr lang="en-US" i="1" dirty="0" err="1"/>
              <a:t>s</a:t>
            </a:r>
            <a:r>
              <a:rPr lang="en-US" i="1" baseline="-25000" dirty="0" err="1"/>
              <a:t>k</a:t>
            </a:r>
            <a:r>
              <a:rPr lang="en-US" dirty="0"/>
              <a:t>=value of the signal sample at time </a:t>
            </a:r>
            <a:r>
              <a:rPr lang="en-US" i="1" dirty="0"/>
              <a:t>k</a:t>
            </a:r>
          </a:p>
          <a:p>
            <a:r>
              <a:rPr lang="en-US" i="1" dirty="0"/>
              <a:t>m</a:t>
            </a:r>
            <a:r>
              <a:rPr lang="en-US" dirty="0"/>
              <a:t>=frequency index (from 0 Hz to N-1 Hz)</a:t>
            </a:r>
          </a:p>
          <a:p>
            <a:r>
              <a:rPr lang="en-US" i="1" dirty="0" err="1"/>
              <a:t>X</a:t>
            </a:r>
            <a:r>
              <a:rPr lang="en-US" i="1" baseline="-25000" dirty="0" err="1"/>
              <a:t>m</a:t>
            </a:r>
            <a:r>
              <a:rPr lang="en-US" dirty="0"/>
              <a:t>= amount of frequency </a:t>
            </a:r>
            <a:r>
              <a:rPr lang="en-US" i="1" dirty="0"/>
              <a:t>m</a:t>
            </a:r>
            <a:r>
              <a:rPr lang="en-US" dirty="0"/>
              <a:t> in the signal of all </a:t>
            </a:r>
            <a:r>
              <a:rPr lang="en-US" dirty="0" err="1"/>
              <a:t>s</a:t>
            </a:r>
            <a:r>
              <a:rPr lang="en-US" i="1" baseline="-25000" dirty="0" err="1"/>
              <a:t>k</a:t>
            </a:r>
            <a:endParaRPr lang="en-US" dirty="0"/>
          </a:p>
          <a:p>
            <a:endParaRPr lang="en-US" dirty="0"/>
          </a:p>
        </p:txBody>
      </p:sp>
      <mc:AlternateContent xmlns:mc="http://schemas.openxmlformats.org/markup-compatibility/2006" xmlns:a14="http://schemas.microsoft.com/office/drawing/2010/main">
        <mc:Choice Requires="a14">
          <p:sp>
            <p:nvSpPr>
              <p:cNvPr id="9" name="Object 8"/>
              <p:cNvSpPr txBox="1"/>
              <p:nvPr/>
            </p:nvSpPr>
            <p:spPr bwMode="auto">
              <a:xfrm>
                <a:off x="7502525" y="2620963"/>
                <a:ext cx="2249488" cy="1447800"/>
              </a:xfrm>
              <a:prstGeom prst="rect">
                <a:avLst/>
              </a:prstGeom>
              <a:noFill/>
              <a:ln>
                <a:solidFill>
                  <a:schemeClr val="accent1"/>
                </a:solid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502525" y="2620963"/>
                <a:ext cx="2249488" cy="1447800"/>
              </a:xfrm>
              <a:prstGeom prst="rect">
                <a:avLst/>
              </a:prstGeom>
              <a:blipFill>
                <a:blip r:embed="rId6"/>
                <a:stretch>
                  <a:fillRect b="-418"/>
                </a:stretch>
              </a:blipFill>
              <a:ln>
                <a:solidFill>
                  <a:schemeClr val="accent1"/>
                </a:solidFill>
              </a:ln>
            </p:spPr>
            <p:txBody>
              <a:bodyPr/>
              <a:lstStyle/>
              <a:p>
                <a:r>
                  <a:rPr lang="en-US">
                    <a:noFill/>
                  </a:rPr>
                  <a:t> </a:t>
                </a:r>
              </a:p>
            </p:txBody>
          </p:sp>
        </mc:Fallback>
      </mc:AlternateContent>
      <p:sp>
        <p:nvSpPr>
          <p:cNvPr id="14" name="Footer Placeholder 13">
            <a:extLst>
              <a:ext uri="{FF2B5EF4-FFF2-40B4-BE49-F238E27FC236}">
                <a16:creationId xmlns:a16="http://schemas.microsoft.com/office/drawing/2014/main" id="{075148AD-BF78-49A1-AC4B-6FA4C348B394}"/>
              </a:ext>
            </a:extLst>
          </p:cNvPr>
          <p:cNvSpPr>
            <a:spLocks noGrp="1"/>
          </p:cNvSpPr>
          <p:nvPr>
            <p:ph type="ftr" sz="quarter" idx="11"/>
          </p:nvPr>
        </p:nvSpPr>
        <p:spPr/>
        <p:txBody>
          <a:bodyPr/>
          <a:lstStyle/>
          <a:p>
            <a:pPr>
              <a:defRPr/>
            </a:pPr>
            <a:r>
              <a:rPr lang="en-US" altLang="zh-CN"/>
              <a:t>Audio signal processing, v250428a</a:t>
            </a:r>
          </a:p>
        </p:txBody>
      </p:sp>
      <p:sp>
        <p:nvSpPr>
          <p:cNvPr id="15" name="Slide Number Placeholder 14">
            <a:extLst>
              <a:ext uri="{FF2B5EF4-FFF2-40B4-BE49-F238E27FC236}">
                <a16:creationId xmlns:a16="http://schemas.microsoft.com/office/drawing/2014/main" id="{F1C3FEAB-CC29-4DF0-98CE-F6D31A873C97}"/>
              </a:ext>
            </a:extLst>
          </p:cNvPr>
          <p:cNvSpPr>
            <a:spLocks noGrp="1"/>
          </p:cNvSpPr>
          <p:nvPr>
            <p:ph type="sldNum" sz="quarter" idx="12"/>
          </p:nvPr>
        </p:nvSpPr>
        <p:spPr/>
        <p:txBody>
          <a:bodyPr/>
          <a:lstStyle/>
          <a:p>
            <a:pPr>
              <a:defRPr/>
            </a:pPr>
            <a:fld id="{736CD8FC-86ED-4AC3-A210-5D0F22D3440C}" type="slidenum">
              <a:rPr lang="en-US" altLang="en-US" smtClean="0"/>
              <a:pPr>
                <a:defRPr/>
              </a:pPr>
              <a:t>43</a:t>
            </a:fld>
            <a:endParaRPr lang="en-US" altLang="en-US"/>
          </a:p>
        </p:txBody>
      </p:sp>
    </p:spTree>
    <p:extLst>
      <p:ext uri="{BB962C8B-B14F-4D97-AF65-F5344CB8AC3E}">
        <p14:creationId xmlns:p14="http://schemas.microsoft.com/office/powerpoint/2010/main" val="3831863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sz="4000">
                <a:ea typeface="新細明體" pitchFamily="18" charset="-120"/>
              </a:rPr>
              <a:t>Use of </a:t>
            </a:r>
            <a:r>
              <a:rPr lang="en-US" altLang="zh-CN" sz="4000">
                <a:ea typeface="新細明體" pitchFamily="18" charset="-120"/>
              </a:rPr>
              <a:t>short term </a:t>
            </a:r>
            <a:r>
              <a:rPr lang="en-US" altLang="zh-TW" sz="4000">
                <a:ea typeface="新細明體" pitchFamily="18" charset="-120"/>
              </a:rPr>
              <a:t>Fourier Transform</a:t>
            </a:r>
            <a:r>
              <a:rPr lang="en-US" altLang="zh-CN" sz="4000">
                <a:ea typeface="新細明體" pitchFamily="18" charset="-120"/>
              </a:rPr>
              <a:t> </a:t>
            </a:r>
            <a:br>
              <a:rPr lang="en-US" altLang="zh-CN" sz="4000">
                <a:ea typeface="新細明體" pitchFamily="18" charset="-120"/>
              </a:rPr>
            </a:br>
            <a:r>
              <a:rPr lang="en-US" altLang="zh-CN" sz="4000">
                <a:ea typeface="新細明體" pitchFamily="18" charset="-120"/>
              </a:rPr>
              <a:t>(</a:t>
            </a:r>
            <a:r>
              <a:rPr lang="en-US" altLang="zh-TW" sz="4000">
                <a:ea typeface="新細明體" pitchFamily="18" charset="-120"/>
              </a:rPr>
              <a:t>Fourier Transform</a:t>
            </a:r>
            <a:r>
              <a:rPr lang="en-US" altLang="zh-CN" sz="4000">
                <a:ea typeface="新細明體" pitchFamily="18" charset="-120"/>
              </a:rPr>
              <a:t> of a frame)</a:t>
            </a:r>
            <a:endParaRPr lang="en-US" altLang="zh-TW" sz="4000">
              <a:ea typeface="新細明體" pitchFamily="18" charset="-120"/>
            </a:endParaRPr>
          </a:p>
        </p:txBody>
      </p:sp>
      <p:sp>
        <p:nvSpPr>
          <p:cNvPr id="14362" name="Rectangle 1048"/>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Power spectrum envelope is a plot of the energy Vs frequency.</a:t>
            </a:r>
          </a:p>
        </p:txBody>
      </p:sp>
      <p:sp>
        <p:nvSpPr>
          <p:cNvPr id="14341" name="Rectangle 1027"/>
          <p:cNvSpPr>
            <a:spLocks noChangeArrowheads="1"/>
          </p:cNvSpPr>
          <p:nvPr/>
        </p:nvSpPr>
        <p:spPr bwMode="auto">
          <a:xfrm>
            <a:off x="3719513" y="3511550"/>
            <a:ext cx="3289300" cy="596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zh-TW" sz="2400">
                <a:latin typeface="Times New Roman" pitchFamily="18" charset="0"/>
              </a:rPr>
              <a:t>DFT or FFT</a:t>
            </a:r>
          </a:p>
        </p:txBody>
      </p:sp>
      <p:sp>
        <p:nvSpPr>
          <p:cNvPr id="14342" name="Line 1028"/>
          <p:cNvSpPr>
            <a:spLocks noChangeShapeType="1"/>
          </p:cNvSpPr>
          <p:nvPr/>
        </p:nvSpPr>
        <p:spPr bwMode="auto">
          <a:xfrm>
            <a:off x="2557463" y="3733800"/>
            <a:ext cx="11557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Rectangle 1029"/>
          <p:cNvSpPr>
            <a:spLocks noChangeArrowheads="1"/>
          </p:cNvSpPr>
          <p:nvPr/>
        </p:nvSpPr>
        <p:spPr bwMode="auto">
          <a:xfrm>
            <a:off x="726092" y="3164848"/>
            <a:ext cx="2622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domain signal</a:t>
            </a:r>
          </a:p>
          <a:p>
            <a:r>
              <a:rPr lang="en-US" altLang="zh-TW" sz="2400" dirty="0">
                <a:latin typeface="Times New Roman" pitchFamily="18" charset="0"/>
              </a:rPr>
              <a:t>of a frame</a:t>
            </a:r>
          </a:p>
        </p:txBody>
      </p:sp>
      <p:sp>
        <p:nvSpPr>
          <p:cNvPr id="14344" name="Line 1030"/>
          <p:cNvSpPr>
            <a:spLocks noChangeShapeType="1"/>
          </p:cNvSpPr>
          <p:nvPr/>
        </p:nvSpPr>
        <p:spPr bwMode="auto">
          <a:xfrm>
            <a:off x="7015163" y="3733800"/>
            <a:ext cx="6588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Rectangle 1031"/>
          <p:cNvSpPr>
            <a:spLocks noChangeArrowheads="1"/>
          </p:cNvSpPr>
          <p:nvPr/>
        </p:nvSpPr>
        <p:spPr bwMode="auto">
          <a:xfrm>
            <a:off x="7785100" y="3489325"/>
            <a:ext cx="1954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Frequency</a:t>
            </a:r>
          </a:p>
          <a:p>
            <a:r>
              <a:rPr lang="en-US" altLang="zh-TW" sz="2400">
                <a:latin typeface="Times New Roman" pitchFamily="18" charset="0"/>
              </a:rPr>
              <a:t>domain output</a:t>
            </a:r>
          </a:p>
        </p:txBody>
      </p:sp>
      <p:sp>
        <p:nvSpPr>
          <p:cNvPr id="14346" name="Line 1032"/>
          <p:cNvSpPr>
            <a:spLocks noChangeShapeType="1"/>
          </p:cNvSpPr>
          <p:nvPr/>
        </p:nvSpPr>
        <p:spPr bwMode="auto">
          <a:xfrm>
            <a:off x="825500" y="5715000"/>
            <a:ext cx="363061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033"/>
          <p:cNvSpPr>
            <a:spLocks noChangeShapeType="1"/>
          </p:cNvSpPr>
          <p:nvPr/>
        </p:nvSpPr>
        <p:spPr bwMode="auto">
          <a:xfrm flipV="1">
            <a:off x="825500" y="4800600"/>
            <a:ext cx="0" cy="1600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0</a:t>
            </a:r>
          </a:p>
        </p:txBody>
      </p:sp>
      <p:sp>
        <p:nvSpPr>
          <p:cNvPr id="14348" name="Line 1034"/>
          <p:cNvSpPr>
            <a:spLocks noChangeShapeType="1"/>
          </p:cNvSpPr>
          <p:nvPr/>
        </p:nvSpPr>
        <p:spPr bwMode="auto">
          <a:xfrm>
            <a:off x="5529263" y="6324600"/>
            <a:ext cx="371316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035"/>
          <p:cNvSpPr>
            <a:spLocks noChangeShapeType="1"/>
          </p:cNvSpPr>
          <p:nvPr/>
        </p:nvSpPr>
        <p:spPr bwMode="auto">
          <a:xfrm flipV="1">
            <a:off x="5529263" y="4876800"/>
            <a:ext cx="0" cy="1447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Freeform 1036"/>
          <p:cNvSpPr>
            <a:spLocks/>
          </p:cNvSpPr>
          <p:nvPr/>
        </p:nvSpPr>
        <p:spPr bwMode="auto">
          <a:xfrm>
            <a:off x="990600" y="4762500"/>
            <a:ext cx="3136900" cy="1620838"/>
          </a:xfrm>
          <a:custGeom>
            <a:avLst/>
            <a:gdLst>
              <a:gd name="T0" fmla="*/ 2147483647 w 1976"/>
              <a:gd name="T1" fmla="*/ 2147483647 h 1021"/>
              <a:gd name="T2" fmla="*/ 2147483647 w 1976"/>
              <a:gd name="T3" fmla="*/ 2147483647 h 1021"/>
              <a:gd name="T4" fmla="*/ 2147483647 w 1976"/>
              <a:gd name="T5" fmla="*/ 2147483647 h 1021"/>
              <a:gd name="T6" fmla="*/ 2147483647 w 1976"/>
              <a:gd name="T7" fmla="*/ 2147483647 h 1021"/>
              <a:gd name="T8" fmla="*/ 2147483647 w 1976"/>
              <a:gd name="T9" fmla="*/ 2147483647 h 1021"/>
              <a:gd name="T10" fmla="*/ 2147483647 w 1976"/>
              <a:gd name="T11" fmla="*/ 2147483647 h 1021"/>
              <a:gd name="T12" fmla="*/ 2147483647 w 1976"/>
              <a:gd name="T13" fmla="*/ 2147483647 h 1021"/>
              <a:gd name="T14" fmla="*/ 2147483647 w 1976"/>
              <a:gd name="T15" fmla="*/ 2147483647 h 1021"/>
              <a:gd name="T16" fmla="*/ 2147483647 w 1976"/>
              <a:gd name="T17" fmla="*/ 2147483647 h 1021"/>
              <a:gd name="T18" fmla="*/ 2147483647 w 1976"/>
              <a:gd name="T19" fmla="*/ 2147483647 h 1021"/>
              <a:gd name="T20" fmla="*/ 2147483647 w 1976"/>
              <a:gd name="T21" fmla="*/ 2147483647 h 1021"/>
              <a:gd name="T22" fmla="*/ 2147483647 w 1976"/>
              <a:gd name="T23" fmla="*/ 2147483647 h 1021"/>
              <a:gd name="T24" fmla="*/ 2147483647 w 1976"/>
              <a:gd name="T25" fmla="*/ 2147483647 h 1021"/>
              <a:gd name="T26" fmla="*/ 2147483647 w 1976"/>
              <a:gd name="T27" fmla="*/ 2147483647 h 1021"/>
              <a:gd name="T28" fmla="*/ 2147483647 w 1976"/>
              <a:gd name="T29" fmla="*/ 2147483647 h 1021"/>
              <a:gd name="T30" fmla="*/ 2147483647 w 1976"/>
              <a:gd name="T31" fmla="*/ 2147483647 h 1021"/>
              <a:gd name="T32" fmla="*/ 2147483647 w 1976"/>
              <a:gd name="T33" fmla="*/ 2147483647 h 1021"/>
              <a:gd name="T34" fmla="*/ 2147483647 w 1976"/>
              <a:gd name="T35" fmla="*/ 2147483647 h 1021"/>
              <a:gd name="T36" fmla="*/ 2147483647 w 1976"/>
              <a:gd name="T37" fmla="*/ 2147483647 h 1021"/>
              <a:gd name="T38" fmla="*/ 2147483647 w 1976"/>
              <a:gd name="T39" fmla="*/ 2147483647 h 1021"/>
              <a:gd name="T40" fmla="*/ 2147483647 w 1976"/>
              <a:gd name="T41" fmla="*/ 2147483647 h 1021"/>
              <a:gd name="T42" fmla="*/ 2147483647 w 1976"/>
              <a:gd name="T43" fmla="*/ 2147483647 h 1021"/>
              <a:gd name="T44" fmla="*/ 2147483647 w 1976"/>
              <a:gd name="T45" fmla="*/ 2147483647 h 1021"/>
              <a:gd name="T46" fmla="*/ 2147483647 w 1976"/>
              <a:gd name="T47" fmla="*/ 2147483647 h 1021"/>
              <a:gd name="T48" fmla="*/ 2147483647 w 1976"/>
              <a:gd name="T49" fmla="*/ 2147483647 h 1021"/>
              <a:gd name="T50" fmla="*/ 2147483647 w 1976"/>
              <a:gd name="T51" fmla="*/ 2147483647 h 1021"/>
              <a:gd name="T52" fmla="*/ 2147483647 w 1976"/>
              <a:gd name="T53" fmla="*/ 2147483647 h 1021"/>
              <a:gd name="T54" fmla="*/ 2147483647 w 1976"/>
              <a:gd name="T55" fmla="*/ 2147483647 h 1021"/>
              <a:gd name="T56" fmla="*/ 2147483647 w 1976"/>
              <a:gd name="T57" fmla="*/ 2147483647 h 1021"/>
              <a:gd name="T58" fmla="*/ 2147483647 w 1976"/>
              <a:gd name="T59" fmla="*/ 2147483647 h 1021"/>
              <a:gd name="T60" fmla="*/ 2147483647 w 1976"/>
              <a:gd name="T61" fmla="*/ 2147483647 h 1021"/>
              <a:gd name="T62" fmla="*/ 2147483647 w 1976"/>
              <a:gd name="T63" fmla="*/ 2147483647 h 1021"/>
              <a:gd name="T64" fmla="*/ 2147483647 w 1976"/>
              <a:gd name="T65" fmla="*/ 2147483647 h 1021"/>
              <a:gd name="T66" fmla="*/ 2147483647 w 1976"/>
              <a:gd name="T67" fmla="*/ 2147483647 h 1021"/>
              <a:gd name="T68" fmla="*/ 2147483647 w 1976"/>
              <a:gd name="T69" fmla="*/ 0 h 1021"/>
              <a:gd name="T70" fmla="*/ 2147483647 w 1976"/>
              <a:gd name="T71" fmla="*/ 2147483647 h 1021"/>
              <a:gd name="T72" fmla="*/ 2147483647 w 1976"/>
              <a:gd name="T73" fmla="*/ 2147483647 h 1021"/>
              <a:gd name="T74" fmla="*/ 2147483647 w 1976"/>
              <a:gd name="T75" fmla="*/ 2147483647 h 1021"/>
              <a:gd name="T76" fmla="*/ 2147483647 w 1976"/>
              <a:gd name="T77" fmla="*/ 2147483647 h 1021"/>
              <a:gd name="T78" fmla="*/ 2147483647 w 1976"/>
              <a:gd name="T79" fmla="*/ 2147483647 h 1021"/>
              <a:gd name="T80" fmla="*/ 2147483647 w 1976"/>
              <a:gd name="T81" fmla="*/ 2147483647 h 1021"/>
              <a:gd name="T82" fmla="*/ 2147483647 w 1976"/>
              <a:gd name="T83" fmla="*/ 2147483647 h 1021"/>
              <a:gd name="T84" fmla="*/ 2147483647 w 1976"/>
              <a:gd name="T85" fmla="*/ 2147483647 h 1021"/>
              <a:gd name="T86" fmla="*/ 2147483647 w 1976"/>
              <a:gd name="T87" fmla="*/ 2147483647 h 1021"/>
              <a:gd name="T88" fmla="*/ 2147483647 w 1976"/>
              <a:gd name="T89" fmla="*/ 2147483647 h 1021"/>
              <a:gd name="T90" fmla="*/ 2147483647 w 1976"/>
              <a:gd name="T91" fmla="*/ 2147483647 h 1021"/>
              <a:gd name="T92" fmla="*/ 2147483647 w 1976"/>
              <a:gd name="T93" fmla="*/ 2147483647 h 1021"/>
              <a:gd name="T94" fmla="*/ 2147483647 w 1976"/>
              <a:gd name="T95" fmla="*/ 2147483647 h 10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76" h="1021">
                <a:moveTo>
                  <a:pt x="0" y="696"/>
                </a:moveTo>
                <a:lnTo>
                  <a:pt x="25" y="630"/>
                </a:lnTo>
                <a:lnTo>
                  <a:pt x="42" y="540"/>
                </a:lnTo>
                <a:lnTo>
                  <a:pt x="74" y="495"/>
                </a:lnTo>
                <a:lnTo>
                  <a:pt x="107" y="390"/>
                </a:lnTo>
                <a:lnTo>
                  <a:pt x="107" y="345"/>
                </a:lnTo>
                <a:lnTo>
                  <a:pt x="155" y="345"/>
                </a:lnTo>
                <a:lnTo>
                  <a:pt x="172" y="390"/>
                </a:lnTo>
                <a:lnTo>
                  <a:pt x="172" y="435"/>
                </a:lnTo>
                <a:lnTo>
                  <a:pt x="172" y="480"/>
                </a:lnTo>
                <a:lnTo>
                  <a:pt x="204" y="435"/>
                </a:lnTo>
                <a:lnTo>
                  <a:pt x="237" y="390"/>
                </a:lnTo>
                <a:lnTo>
                  <a:pt x="285" y="420"/>
                </a:lnTo>
                <a:lnTo>
                  <a:pt x="302" y="480"/>
                </a:lnTo>
                <a:lnTo>
                  <a:pt x="302" y="525"/>
                </a:lnTo>
                <a:lnTo>
                  <a:pt x="318" y="570"/>
                </a:lnTo>
                <a:lnTo>
                  <a:pt x="350" y="615"/>
                </a:lnTo>
                <a:lnTo>
                  <a:pt x="367" y="660"/>
                </a:lnTo>
                <a:lnTo>
                  <a:pt x="383" y="705"/>
                </a:lnTo>
                <a:lnTo>
                  <a:pt x="383" y="750"/>
                </a:lnTo>
                <a:lnTo>
                  <a:pt x="399" y="870"/>
                </a:lnTo>
                <a:lnTo>
                  <a:pt x="415" y="915"/>
                </a:lnTo>
                <a:lnTo>
                  <a:pt x="415" y="960"/>
                </a:lnTo>
                <a:lnTo>
                  <a:pt x="448" y="870"/>
                </a:lnTo>
                <a:lnTo>
                  <a:pt x="464" y="780"/>
                </a:lnTo>
                <a:lnTo>
                  <a:pt x="480" y="735"/>
                </a:lnTo>
                <a:lnTo>
                  <a:pt x="496" y="690"/>
                </a:lnTo>
                <a:lnTo>
                  <a:pt x="513" y="645"/>
                </a:lnTo>
                <a:lnTo>
                  <a:pt x="545" y="690"/>
                </a:lnTo>
                <a:lnTo>
                  <a:pt x="561" y="750"/>
                </a:lnTo>
                <a:lnTo>
                  <a:pt x="594" y="795"/>
                </a:lnTo>
                <a:lnTo>
                  <a:pt x="594" y="750"/>
                </a:lnTo>
                <a:lnTo>
                  <a:pt x="610" y="705"/>
                </a:lnTo>
                <a:lnTo>
                  <a:pt x="643" y="660"/>
                </a:lnTo>
                <a:lnTo>
                  <a:pt x="675" y="570"/>
                </a:lnTo>
                <a:lnTo>
                  <a:pt x="691" y="480"/>
                </a:lnTo>
                <a:lnTo>
                  <a:pt x="691" y="420"/>
                </a:lnTo>
                <a:lnTo>
                  <a:pt x="708" y="330"/>
                </a:lnTo>
                <a:lnTo>
                  <a:pt x="724" y="285"/>
                </a:lnTo>
                <a:lnTo>
                  <a:pt x="740" y="225"/>
                </a:lnTo>
                <a:lnTo>
                  <a:pt x="756" y="285"/>
                </a:lnTo>
                <a:lnTo>
                  <a:pt x="773" y="330"/>
                </a:lnTo>
                <a:lnTo>
                  <a:pt x="789" y="375"/>
                </a:lnTo>
                <a:lnTo>
                  <a:pt x="821" y="330"/>
                </a:lnTo>
                <a:lnTo>
                  <a:pt x="854" y="390"/>
                </a:lnTo>
                <a:lnTo>
                  <a:pt x="870" y="450"/>
                </a:lnTo>
                <a:lnTo>
                  <a:pt x="886" y="405"/>
                </a:lnTo>
                <a:lnTo>
                  <a:pt x="903" y="510"/>
                </a:lnTo>
                <a:lnTo>
                  <a:pt x="919" y="630"/>
                </a:lnTo>
                <a:lnTo>
                  <a:pt x="935" y="675"/>
                </a:lnTo>
                <a:lnTo>
                  <a:pt x="951" y="735"/>
                </a:lnTo>
                <a:lnTo>
                  <a:pt x="968" y="795"/>
                </a:lnTo>
                <a:lnTo>
                  <a:pt x="984" y="885"/>
                </a:lnTo>
                <a:lnTo>
                  <a:pt x="1000" y="930"/>
                </a:lnTo>
                <a:lnTo>
                  <a:pt x="1016" y="975"/>
                </a:lnTo>
                <a:lnTo>
                  <a:pt x="1049" y="1020"/>
                </a:lnTo>
                <a:lnTo>
                  <a:pt x="1081" y="975"/>
                </a:lnTo>
                <a:lnTo>
                  <a:pt x="1114" y="915"/>
                </a:lnTo>
                <a:lnTo>
                  <a:pt x="1146" y="855"/>
                </a:lnTo>
                <a:lnTo>
                  <a:pt x="1195" y="855"/>
                </a:lnTo>
                <a:lnTo>
                  <a:pt x="1211" y="900"/>
                </a:lnTo>
                <a:lnTo>
                  <a:pt x="1227" y="840"/>
                </a:lnTo>
                <a:lnTo>
                  <a:pt x="1227" y="750"/>
                </a:lnTo>
                <a:lnTo>
                  <a:pt x="1244" y="660"/>
                </a:lnTo>
                <a:lnTo>
                  <a:pt x="1276" y="615"/>
                </a:lnTo>
                <a:lnTo>
                  <a:pt x="1276" y="435"/>
                </a:lnTo>
                <a:lnTo>
                  <a:pt x="1292" y="255"/>
                </a:lnTo>
                <a:lnTo>
                  <a:pt x="1325" y="135"/>
                </a:lnTo>
                <a:lnTo>
                  <a:pt x="1341" y="45"/>
                </a:lnTo>
                <a:lnTo>
                  <a:pt x="1357" y="0"/>
                </a:lnTo>
                <a:lnTo>
                  <a:pt x="1390" y="45"/>
                </a:lnTo>
                <a:lnTo>
                  <a:pt x="1390" y="90"/>
                </a:lnTo>
                <a:lnTo>
                  <a:pt x="1406" y="135"/>
                </a:lnTo>
                <a:lnTo>
                  <a:pt x="1439" y="225"/>
                </a:lnTo>
                <a:lnTo>
                  <a:pt x="1455" y="375"/>
                </a:lnTo>
                <a:lnTo>
                  <a:pt x="1471" y="465"/>
                </a:lnTo>
                <a:lnTo>
                  <a:pt x="1487" y="510"/>
                </a:lnTo>
                <a:lnTo>
                  <a:pt x="1503" y="450"/>
                </a:lnTo>
                <a:lnTo>
                  <a:pt x="1520" y="405"/>
                </a:lnTo>
                <a:lnTo>
                  <a:pt x="1536" y="465"/>
                </a:lnTo>
                <a:lnTo>
                  <a:pt x="1585" y="585"/>
                </a:lnTo>
                <a:lnTo>
                  <a:pt x="1601" y="675"/>
                </a:lnTo>
                <a:lnTo>
                  <a:pt x="1617" y="735"/>
                </a:lnTo>
                <a:lnTo>
                  <a:pt x="1633" y="795"/>
                </a:lnTo>
                <a:lnTo>
                  <a:pt x="1650" y="735"/>
                </a:lnTo>
                <a:lnTo>
                  <a:pt x="1698" y="750"/>
                </a:lnTo>
                <a:lnTo>
                  <a:pt x="1731" y="840"/>
                </a:lnTo>
                <a:lnTo>
                  <a:pt x="1747" y="930"/>
                </a:lnTo>
                <a:lnTo>
                  <a:pt x="1763" y="975"/>
                </a:lnTo>
                <a:lnTo>
                  <a:pt x="1763" y="870"/>
                </a:lnTo>
                <a:lnTo>
                  <a:pt x="1780" y="825"/>
                </a:lnTo>
                <a:lnTo>
                  <a:pt x="1812" y="765"/>
                </a:lnTo>
                <a:lnTo>
                  <a:pt x="1861" y="720"/>
                </a:lnTo>
                <a:lnTo>
                  <a:pt x="1910" y="735"/>
                </a:lnTo>
                <a:lnTo>
                  <a:pt x="1926" y="690"/>
                </a:lnTo>
                <a:lnTo>
                  <a:pt x="1975" y="69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Freeform 1037"/>
          <p:cNvSpPr>
            <a:spLocks/>
          </p:cNvSpPr>
          <p:nvPr/>
        </p:nvSpPr>
        <p:spPr bwMode="auto">
          <a:xfrm>
            <a:off x="5611813" y="5095875"/>
            <a:ext cx="3235325" cy="1073150"/>
          </a:xfrm>
          <a:custGeom>
            <a:avLst/>
            <a:gdLst>
              <a:gd name="T0" fmla="*/ 0 w 2038"/>
              <a:gd name="T1" fmla="*/ 2147483647 h 676"/>
              <a:gd name="T2" fmla="*/ 2147483647 w 2038"/>
              <a:gd name="T3" fmla="*/ 2147483647 h 676"/>
              <a:gd name="T4" fmla="*/ 2147483647 w 2038"/>
              <a:gd name="T5" fmla="*/ 2147483647 h 676"/>
              <a:gd name="T6" fmla="*/ 2147483647 w 2038"/>
              <a:gd name="T7" fmla="*/ 2147483647 h 676"/>
              <a:gd name="T8" fmla="*/ 2147483647 w 2038"/>
              <a:gd name="T9" fmla="*/ 2147483647 h 676"/>
              <a:gd name="T10" fmla="*/ 2147483647 w 2038"/>
              <a:gd name="T11" fmla="*/ 2147483647 h 676"/>
              <a:gd name="T12" fmla="*/ 2147483647 w 2038"/>
              <a:gd name="T13" fmla="*/ 2147483647 h 676"/>
              <a:gd name="T14" fmla="*/ 2147483647 w 2038"/>
              <a:gd name="T15" fmla="*/ 2147483647 h 676"/>
              <a:gd name="T16" fmla="*/ 2147483647 w 2038"/>
              <a:gd name="T17" fmla="*/ 2147483647 h 676"/>
              <a:gd name="T18" fmla="*/ 2147483647 w 2038"/>
              <a:gd name="T19" fmla="*/ 2147483647 h 676"/>
              <a:gd name="T20" fmla="*/ 2147483647 w 2038"/>
              <a:gd name="T21" fmla="*/ 2147483647 h 676"/>
              <a:gd name="T22" fmla="*/ 2147483647 w 2038"/>
              <a:gd name="T23" fmla="*/ 2147483647 h 676"/>
              <a:gd name="T24" fmla="*/ 2147483647 w 2038"/>
              <a:gd name="T25" fmla="*/ 2147483647 h 676"/>
              <a:gd name="T26" fmla="*/ 2147483647 w 2038"/>
              <a:gd name="T27" fmla="*/ 2147483647 h 676"/>
              <a:gd name="T28" fmla="*/ 2147483647 w 2038"/>
              <a:gd name="T29" fmla="*/ 0 h 676"/>
              <a:gd name="T30" fmla="*/ 2147483647 w 2038"/>
              <a:gd name="T31" fmla="*/ 2147483647 h 676"/>
              <a:gd name="T32" fmla="*/ 2147483647 w 2038"/>
              <a:gd name="T33" fmla="*/ 2147483647 h 676"/>
              <a:gd name="T34" fmla="*/ 2147483647 w 2038"/>
              <a:gd name="T35" fmla="*/ 2147483647 h 676"/>
              <a:gd name="T36" fmla="*/ 2147483647 w 2038"/>
              <a:gd name="T37" fmla="*/ 2147483647 h 676"/>
              <a:gd name="T38" fmla="*/ 2147483647 w 2038"/>
              <a:gd name="T39" fmla="*/ 2147483647 h 676"/>
              <a:gd name="T40" fmla="*/ 2147483647 w 2038"/>
              <a:gd name="T41" fmla="*/ 2147483647 h 676"/>
              <a:gd name="T42" fmla="*/ 2147483647 w 2038"/>
              <a:gd name="T43" fmla="*/ 2147483647 h 676"/>
              <a:gd name="T44" fmla="*/ 2147483647 w 2038"/>
              <a:gd name="T45" fmla="*/ 2147483647 h 676"/>
              <a:gd name="T46" fmla="*/ 2147483647 w 2038"/>
              <a:gd name="T47" fmla="*/ 2147483647 h 676"/>
              <a:gd name="T48" fmla="*/ 2147483647 w 2038"/>
              <a:gd name="T49" fmla="*/ 2147483647 h 676"/>
              <a:gd name="T50" fmla="*/ 2147483647 w 2038"/>
              <a:gd name="T51" fmla="*/ 2147483647 h 676"/>
              <a:gd name="T52" fmla="*/ 2147483647 w 2038"/>
              <a:gd name="T53" fmla="*/ 2147483647 h 676"/>
              <a:gd name="T54" fmla="*/ 2147483647 w 2038"/>
              <a:gd name="T55" fmla="*/ 2147483647 h 676"/>
              <a:gd name="T56" fmla="*/ 2147483647 w 2038"/>
              <a:gd name="T57" fmla="*/ 2147483647 h 676"/>
              <a:gd name="T58" fmla="*/ 2147483647 w 2038"/>
              <a:gd name="T59" fmla="*/ 2147483647 h 676"/>
              <a:gd name="T60" fmla="*/ 2147483647 w 2038"/>
              <a:gd name="T61" fmla="*/ 2147483647 h 676"/>
              <a:gd name="T62" fmla="*/ 2147483647 w 2038"/>
              <a:gd name="T63" fmla="*/ 2147483647 h 676"/>
              <a:gd name="T64" fmla="*/ 2147483647 w 2038"/>
              <a:gd name="T65" fmla="*/ 2147483647 h 676"/>
              <a:gd name="T66" fmla="*/ 2147483647 w 2038"/>
              <a:gd name="T67" fmla="*/ 2147483647 h 676"/>
              <a:gd name="T68" fmla="*/ 2147483647 w 2038"/>
              <a:gd name="T69" fmla="*/ 2147483647 h 676"/>
              <a:gd name="T70" fmla="*/ 2147483647 w 2038"/>
              <a:gd name="T71" fmla="*/ 2147483647 h 676"/>
              <a:gd name="T72" fmla="*/ 2147483647 w 2038"/>
              <a:gd name="T73" fmla="*/ 2147483647 h 676"/>
              <a:gd name="T74" fmla="*/ 2147483647 w 2038"/>
              <a:gd name="T75" fmla="*/ 2147483647 h 676"/>
              <a:gd name="T76" fmla="*/ 2147483647 w 2038"/>
              <a:gd name="T77" fmla="*/ 2147483647 h 676"/>
              <a:gd name="T78" fmla="*/ 2147483647 w 2038"/>
              <a:gd name="T79" fmla="*/ 2147483647 h 676"/>
              <a:gd name="T80" fmla="*/ 2147483647 w 2038"/>
              <a:gd name="T81" fmla="*/ 2147483647 h 676"/>
              <a:gd name="T82" fmla="*/ 2147483647 w 2038"/>
              <a:gd name="T83" fmla="*/ 2147483647 h 676"/>
              <a:gd name="T84" fmla="*/ 2147483647 w 2038"/>
              <a:gd name="T85" fmla="*/ 2147483647 h 676"/>
              <a:gd name="T86" fmla="*/ 2147483647 w 2038"/>
              <a:gd name="T87" fmla="*/ 2147483647 h 676"/>
              <a:gd name="T88" fmla="*/ 2147483647 w 2038"/>
              <a:gd name="T89" fmla="*/ 2147483647 h 676"/>
              <a:gd name="T90" fmla="*/ 2147483647 w 2038"/>
              <a:gd name="T91" fmla="*/ 2147483647 h 676"/>
              <a:gd name="T92" fmla="*/ 2147483647 w 2038"/>
              <a:gd name="T93" fmla="*/ 2147483647 h 676"/>
              <a:gd name="T94" fmla="*/ 2147483647 w 2038"/>
              <a:gd name="T95" fmla="*/ 2147483647 h 676"/>
              <a:gd name="T96" fmla="*/ 2147483647 w 2038"/>
              <a:gd name="T97" fmla="*/ 2147483647 h 676"/>
              <a:gd name="T98" fmla="*/ 2147483647 w 2038"/>
              <a:gd name="T99" fmla="*/ 2147483647 h 676"/>
              <a:gd name="T100" fmla="*/ 2147483647 w 2038"/>
              <a:gd name="T101" fmla="*/ 2147483647 h 676"/>
              <a:gd name="T102" fmla="*/ 2147483647 w 2038"/>
              <a:gd name="T103" fmla="*/ 2147483647 h 676"/>
              <a:gd name="T104" fmla="*/ 2147483647 w 2038"/>
              <a:gd name="T105" fmla="*/ 2147483647 h 676"/>
              <a:gd name="T106" fmla="*/ 2147483647 w 2038"/>
              <a:gd name="T107" fmla="*/ 2147483647 h 676"/>
              <a:gd name="T108" fmla="*/ 2147483647 w 2038"/>
              <a:gd name="T109" fmla="*/ 2147483647 h 676"/>
              <a:gd name="T110" fmla="*/ 2147483647 w 2038"/>
              <a:gd name="T111" fmla="*/ 2147483647 h 676"/>
              <a:gd name="T112" fmla="*/ 2147483647 w 2038"/>
              <a:gd name="T113" fmla="*/ 2147483647 h 676"/>
              <a:gd name="T114" fmla="*/ 2147483647 w 2038"/>
              <a:gd name="T115" fmla="*/ 2147483647 h 676"/>
              <a:gd name="T116" fmla="*/ 2147483647 w 2038"/>
              <a:gd name="T117" fmla="*/ 2147483647 h 676"/>
              <a:gd name="T118" fmla="*/ 2147483647 w 2038"/>
              <a:gd name="T119" fmla="*/ 2147483647 h 676"/>
              <a:gd name="T120" fmla="*/ 2147483647 w 2038"/>
              <a:gd name="T121" fmla="*/ 2147483647 h 676"/>
              <a:gd name="T122" fmla="*/ 2147483647 w 2038"/>
              <a:gd name="T123" fmla="*/ 2147483647 h 676"/>
              <a:gd name="T124" fmla="*/ 2147483647 w 2038"/>
              <a:gd name="T125" fmla="*/ 2147483647 h 6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38" h="676">
                <a:moveTo>
                  <a:pt x="0" y="630"/>
                </a:moveTo>
                <a:lnTo>
                  <a:pt x="22" y="570"/>
                </a:lnTo>
                <a:lnTo>
                  <a:pt x="38" y="525"/>
                </a:lnTo>
                <a:lnTo>
                  <a:pt x="38" y="465"/>
                </a:lnTo>
                <a:lnTo>
                  <a:pt x="38" y="420"/>
                </a:lnTo>
                <a:lnTo>
                  <a:pt x="38" y="375"/>
                </a:lnTo>
                <a:lnTo>
                  <a:pt x="38" y="330"/>
                </a:lnTo>
                <a:lnTo>
                  <a:pt x="38" y="285"/>
                </a:lnTo>
                <a:lnTo>
                  <a:pt x="38" y="240"/>
                </a:lnTo>
                <a:lnTo>
                  <a:pt x="71" y="195"/>
                </a:lnTo>
                <a:lnTo>
                  <a:pt x="87" y="150"/>
                </a:lnTo>
                <a:lnTo>
                  <a:pt x="87" y="105"/>
                </a:lnTo>
                <a:lnTo>
                  <a:pt x="136" y="75"/>
                </a:lnTo>
                <a:lnTo>
                  <a:pt x="152" y="30"/>
                </a:lnTo>
                <a:lnTo>
                  <a:pt x="201" y="0"/>
                </a:lnTo>
                <a:lnTo>
                  <a:pt x="233" y="45"/>
                </a:lnTo>
                <a:lnTo>
                  <a:pt x="250" y="90"/>
                </a:lnTo>
                <a:lnTo>
                  <a:pt x="282" y="135"/>
                </a:lnTo>
                <a:lnTo>
                  <a:pt x="298" y="180"/>
                </a:lnTo>
                <a:lnTo>
                  <a:pt x="331" y="225"/>
                </a:lnTo>
                <a:lnTo>
                  <a:pt x="347" y="270"/>
                </a:lnTo>
                <a:lnTo>
                  <a:pt x="380" y="315"/>
                </a:lnTo>
                <a:lnTo>
                  <a:pt x="428" y="330"/>
                </a:lnTo>
                <a:lnTo>
                  <a:pt x="445" y="375"/>
                </a:lnTo>
                <a:lnTo>
                  <a:pt x="493" y="405"/>
                </a:lnTo>
                <a:lnTo>
                  <a:pt x="542" y="435"/>
                </a:lnTo>
                <a:lnTo>
                  <a:pt x="591" y="450"/>
                </a:lnTo>
                <a:lnTo>
                  <a:pt x="640" y="450"/>
                </a:lnTo>
                <a:lnTo>
                  <a:pt x="688" y="600"/>
                </a:lnTo>
                <a:lnTo>
                  <a:pt x="737" y="645"/>
                </a:lnTo>
                <a:lnTo>
                  <a:pt x="737" y="600"/>
                </a:lnTo>
                <a:lnTo>
                  <a:pt x="786" y="585"/>
                </a:lnTo>
                <a:lnTo>
                  <a:pt x="834" y="615"/>
                </a:lnTo>
                <a:lnTo>
                  <a:pt x="883" y="645"/>
                </a:lnTo>
                <a:lnTo>
                  <a:pt x="932" y="660"/>
                </a:lnTo>
                <a:lnTo>
                  <a:pt x="981" y="660"/>
                </a:lnTo>
                <a:lnTo>
                  <a:pt x="1029" y="630"/>
                </a:lnTo>
                <a:lnTo>
                  <a:pt x="1046" y="585"/>
                </a:lnTo>
                <a:lnTo>
                  <a:pt x="1062" y="540"/>
                </a:lnTo>
                <a:lnTo>
                  <a:pt x="1094" y="495"/>
                </a:lnTo>
                <a:lnTo>
                  <a:pt x="1094" y="450"/>
                </a:lnTo>
                <a:lnTo>
                  <a:pt x="1127" y="405"/>
                </a:lnTo>
                <a:lnTo>
                  <a:pt x="1143" y="360"/>
                </a:lnTo>
                <a:lnTo>
                  <a:pt x="1159" y="315"/>
                </a:lnTo>
                <a:lnTo>
                  <a:pt x="1192" y="270"/>
                </a:lnTo>
                <a:lnTo>
                  <a:pt x="1241" y="270"/>
                </a:lnTo>
                <a:lnTo>
                  <a:pt x="1257" y="315"/>
                </a:lnTo>
                <a:lnTo>
                  <a:pt x="1289" y="360"/>
                </a:lnTo>
                <a:lnTo>
                  <a:pt x="1322" y="405"/>
                </a:lnTo>
                <a:lnTo>
                  <a:pt x="1370" y="435"/>
                </a:lnTo>
                <a:lnTo>
                  <a:pt x="1403" y="480"/>
                </a:lnTo>
                <a:lnTo>
                  <a:pt x="1452" y="525"/>
                </a:lnTo>
                <a:lnTo>
                  <a:pt x="1500" y="570"/>
                </a:lnTo>
                <a:lnTo>
                  <a:pt x="1549" y="600"/>
                </a:lnTo>
                <a:lnTo>
                  <a:pt x="1647" y="615"/>
                </a:lnTo>
                <a:lnTo>
                  <a:pt x="1695" y="630"/>
                </a:lnTo>
                <a:lnTo>
                  <a:pt x="1744" y="660"/>
                </a:lnTo>
                <a:lnTo>
                  <a:pt x="1793" y="660"/>
                </a:lnTo>
                <a:lnTo>
                  <a:pt x="1842" y="675"/>
                </a:lnTo>
                <a:lnTo>
                  <a:pt x="1890" y="675"/>
                </a:lnTo>
                <a:lnTo>
                  <a:pt x="1939" y="675"/>
                </a:lnTo>
                <a:lnTo>
                  <a:pt x="1988" y="675"/>
                </a:lnTo>
                <a:lnTo>
                  <a:pt x="2037" y="67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Rectangle 1038"/>
          <p:cNvSpPr>
            <a:spLocks noChangeArrowheads="1"/>
          </p:cNvSpPr>
          <p:nvPr/>
        </p:nvSpPr>
        <p:spPr bwMode="auto">
          <a:xfrm>
            <a:off x="406400" y="4133866"/>
            <a:ext cx="158591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Amplitude </a:t>
            </a:r>
            <a:r>
              <a:rPr lang="en-US" altLang="zh-TW" sz="2400" i="1" dirty="0" err="1">
                <a:latin typeface="Times New Roman" pitchFamily="18" charset="0"/>
              </a:rPr>
              <a:t>x</a:t>
            </a:r>
            <a:r>
              <a:rPr lang="en-US" altLang="zh-TW" sz="2400" i="1" baseline="-25000" dirty="0" err="1">
                <a:latin typeface="Times New Roman" pitchFamily="18" charset="0"/>
              </a:rPr>
              <a:t>k</a:t>
            </a:r>
            <a:endParaRPr lang="en-US" altLang="zh-TW" sz="2400" i="1" baseline="-25000" dirty="0">
              <a:latin typeface="Times New Roman" pitchFamily="18" charset="0"/>
            </a:endParaRPr>
          </a:p>
        </p:txBody>
      </p:sp>
      <p:sp>
        <p:nvSpPr>
          <p:cNvPr id="14353" name="Rectangle 1039"/>
          <p:cNvSpPr>
            <a:spLocks noChangeArrowheads="1"/>
          </p:cNvSpPr>
          <p:nvPr/>
        </p:nvSpPr>
        <p:spPr bwMode="auto">
          <a:xfrm>
            <a:off x="2985140" y="5900393"/>
            <a:ext cx="179574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index </a:t>
            </a:r>
            <a:r>
              <a:rPr lang="en-US" altLang="zh-TW" sz="2400" i="1" dirty="0">
                <a:latin typeface="Times New Roman" pitchFamily="18" charset="0"/>
              </a:rPr>
              <a:t>k</a:t>
            </a:r>
          </a:p>
        </p:txBody>
      </p:sp>
      <p:sp>
        <p:nvSpPr>
          <p:cNvPr id="14354" name="Rectangle 1040"/>
          <p:cNvSpPr>
            <a:spLocks noChangeArrowheads="1"/>
          </p:cNvSpPr>
          <p:nvPr/>
        </p:nvSpPr>
        <p:spPr bwMode="auto">
          <a:xfrm>
            <a:off x="7684956" y="5890993"/>
            <a:ext cx="19543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freq.index</a:t>
            </a:r>
            <a:r>
              <a:rPr lang="en-US" altLang="zh-TW" sz="2400" dirty="0">
                <a:latin typeface="Times New Roman" pitchFamily="18" charset="0"/>
              </a:rPr>
              <a:t> </a:t>
            </a:r>
            <a:r>
              <a:rPr lang="en-US" altLang="zh-TW" sz="2400" i="1" dirty="0">
                <a:latin typeface="Times New Roman" pitchFamily="18" charset="0"/>
              </a:rPr>
              <a:t>m</a:t>
            </a:r>
            <a:r>
              <a:rPr lang="en-US" altLang="zh-TW" sz="2400" dirty="0">
                <a:latin typeface="Times New Roman" pitchFamily="18" charset="0"/>
              </a:rPr>
              <a:t>.</a:t>
            </a:r>
          </a:p>
        </p:txBody>
      </p:sp>
      <p:sp>
        <p:nvSpPr>
          <p:cNvPr id="14355" name="Rectangle 1041"/>
          <p:cNvSpPr>
            <a:spLocks noChangeArrowheads="1"/>
          </p:cNvSpPr>
          <p:nvPr/>
        </p:nvSpPr>
        <p:spPr bwMode="auto">
          <a:xfrm>
            <a:off x="5016500" y="4327525"/>
            <a:ext cx="202542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Energy=||</a:t>
            </a:r>
            <a:r>
              <a:rPr lang="en-US" altLang="zh-TW" sz="2400" i="1" dirty="0" err="1">
                <a:latin typeface="Times New Roman" pitchFamily="18" charset="0"/>
              </a:rPr>
              <a:t>X</a:t>
            </a:r>
            <a:r>
              <a:rPr lang="en-US" altLang="zh-TW" sz="2400" i="1" baseline="-25000" dirty="0" err="1">
                <a:latin typeface="Times New Roman" pitchFamily="18" charset="0"/>
              </a:rPr>
              <a:t>m</a:t>
            </a:r>
            <a:r>
              <a:rPr lang="en-US" altLang="zh-TW" sz="2400" dirty="0">
                <a:latin typeface="Times New Roman" pitchFamily="18" charset="0"/>
              </a:rPr>
              <a:t>||</a:t>
            </a:r>
            <a:r>
              <a:rPr lang="en-US" altLang="zh-TW" sz="2400" baseline="-25000" dirty="0">
                <a:latin typeface="Times New Roman" pitchFamily="18" charset="0"/>
              </a:rPr>
              <a:t>2</a:t>
            </a:r>
            <a:r>
              <a:rPr lang="en-US" altLang="zh-TW" sz="2400" baseline="30000" dirty="0">
                <a:latin typeface="Times New Roman" pitchFamily="18" charset="0"/>
              </a:rPr>
              <a:t>2</a:t>
            </a:r>
          </a:p>
        </p:txBody>
      </p:sp>
      <p:sp>
        <p:nvSpPr>
          <p:cNvPr id="14356" name="Rectangle 1042"/>
          <p:cNvSpPr>
            <a:spLocks noChangeArrowheads="1"/>
          </p:cNvSpPr>
          <p:nvPr/>
        </p:nvSpPr>
        <p:spPr bwMode="auto">
          <a:xfrm>
            <a:off x="7148117" y="4303615"/>
            <a:ext cx="224260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Spectral envelop</a:t>
            </a:r>
          </a:p>
        </p:txBody>
      </p:sp>
      <p:sp>
        <p:nvSpPr>
          <p:cNvPr id="14357" name="Rectangle 1043"/>
          <p:cNvSpPr>
            <a:spLocks noChangeArrowheads="1"/>
          </p:cNvSpPr>
          <p:nvPr/>
        </p:nvSpPr>
        <p:spPr bwMode="auto">
          <a:xfrm>
            <a:off x="2102009" y="4092371"/>
            <a:ext cx="2520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domain signal</a:t>
            </a:r>
          </a:p>
          <a:p>
            <a:r>
              <a:rPr lang="en-US" altLang="zh-TW" sz="2400" dirty="0">
                <a:latin typeface="Times New Roman" pitchFamily="18" charset="0"/>
              </a:rPr>
              <a:t>of a frame</a:t>
            </a:r>
          </a:p>
        </p:txBody>
      </p:sp>
      <p:sp>
        <p:nvSpPr>
          <p:cNvPr id="14358" name="Line 1044"/>
          <p:cNvSpPr>
            <a:spLocks noChangeShapeType="1"/>
          </p:cNvSpPr>
          <p:nvPr/>
        </p:nvSpPr>
        <p:spPr bwMode="auto">
          <a:xfrm>
            <a:off x="6602413" y="62484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1045"/>
          <p:cNvSpPr>
            <a:spLocks noChangeShapeType="1"/>
          </p:cNvSpPr>
          <p:nvPr/>
        </p:nvSpPr>
        <p:spPr bwMode="auto">
          <a:xfrm>
            <a:off x="7673975" y="62484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Rectangle 1046"/>
          <p:cNvSpPr>
            <a:spLocks noChangeArrowheads="1"/>
          </p:cNvSpPr>
          <p:nvPr/>
        </p:nvSpPr>
        <p:spPr bwMode="auto">
          <a:xfrm>
            <a:off x="5876027" y="629225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sz="2400" dirty="0">
                <a:latin typeface="Times New Roman" pitchFamily="18" charset="0"/>
              </a:rPr>
              <a:t>1</a:t>
            </a:r>
            <a:r>
              <a:rPr lang="en-US" altLang="zh-TW" sz="2400" dirty="0">
                <a:latin typeface="Times New Roman" pitchFamily="18" charset="0"/>
              </a:rPr>
              <a:t>KHz</a:t>
            </a:r>
          </a:p>
        </p:txBody>
      </p:sp>
      <p:sp>
        <p:nvSpPr>
          <p:cNvPr id="14361" name="Rectangle 1047"/>
          <p:cNvSpPr>
            <a:spLocks noChangeArrowheads="1"/>
          </p:cNvSpPr>
          <p:nvPr/>
        </p:nvSpPr>
        <p:spPr bwMode="auto">
          <a:xfrm>
            <a:off x="6910599" y="6293512"/>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sz="2400" dirty="0">
                <a:latin typeface="Times New Roman" pitchFamily="18" charset="0"/>
              </a:rPr>
              <a:t>2</a:t>
            </a:r>
            <a:r>
              <a:rPr lang="en-US" altLang="zh-TW" sz="2400" dirty="0">
                <a:latin typeface="Times New Roman" pitchFamily="18" charset="0"/>
              </a:rPr>
              <a:t>KHz</a:t>
            </a:r>
          </a:p>
        </p:txBody>
      </p:sp>
      <p:sp>
        <p:nvSpPr>
          <p:cNvPr id="14363" name="Rectangle 1049"/>
          <p:cNvSpPr>
            <a:spLocks noChangeArrowheads="1"/>
          </p:cNvSpPr>
          <p:nvPr/>
        </p:nvSpPr>
        <p:spPr bwMode="auto">
          <a:xfrm>
            <a:off x="5621338" y="4708525"/>
            <a:ext cx="178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First formant</a:t>
            </a:r>
          </a:p>
        </p:txBody>
      </p:sp>
      <p:sp>
        <p:nvSpPr>
          <p:cNvPr id="14364" name="Rectangle 1050"/>
          <p:cNvSpPr>
            <a:spLocks noChangeArrowheads="1"/>
          </p:cNvSpPr>
          <p:nvPr/>
        </p:nvSpPr>
        <p:spPr bwMode="auto">
          <a:xfrm>
            <a:off x="7373938" y="5165725"/>
            <a:ext cx="2122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Second formant</a:t>
            </a:r>
          </a:p>
        </p:txBody>
      </p:sp>
      <p:sp>
        <p:nvSpPr>
          <p:cNvPr id="14365" name="TextBox 1">
            <a:hlinkClick r:id="rId2"/>
          </p:cNvPr>
          <p:cNvSpPr txBox="1">
            <a:spLocks noChangeArrowheads="1"/>
          </p:cNvSpPr>
          <p:nvPr/>
        </p:nvSpPr>
        <p:spPr bwMode="auto">
          <a:xfrm>
            <a:off x="792163" y="2819400"/>
            <a:ext cx="606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FFT video demo: </a:t>
            </a:r>
            <a:r>
              <a:rPr lang="en-US" altLang="en-US">
                <a:hlinkClick r:id="rId2"/>
              </a:rPr>
              <a:t>https://youtu.be/EuX2uKZSd40</a:t>
            </a:r>
            <a:endParaRPr lang="en-US" altLang="en-US"/>
          </a:p>
        </p:txBody>
      </p:sp>
      <p:pic>
        <p:nvPicPr>
          <p:cNvPr id="14366" name="Picture 33" descr="C:\Users\khwong\AppData\Local\Microsoft\Windows\INetCache\IE\0Z68A3F5\Media_Player_Classic_MPC_With_Shadow_With_Numbers[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2351088"/>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229420" y="5394325"/>
            <a:ext cx="1181302" cy="0"/>
          </a:xfrm>
          <a:prstGeom prst="straightConnector1">
            <a:avLst/>
          </a:prstGeom>
          <a:ln w="57150" cmpd="db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29420" y="4727466"/>
            <a:ext cx="1345881" cy="646331"/>
          </a:xfrm>
          <a:prstGeom prst="rect">
            <a:avLst/>
          </a:prstGeom>
          <a:noFill/>
        </p:spPr>
        <p:txBody>
          <a:bodyPr wrap="none" rtlCol="0">
            <a:spAutoFit/>
          </a:bodyPr>
          <a:lstStyle/>
          <a:p>
            <a:r>
              <a:rPr lang="en-US" dirty="0"/>
              <a:t>Fourier </a:t>
            </a:r>
          </a:p>
          <a:p>
            <a:r>
              <a:rPr lang="en-US" dirty="0"/>
              <a:t>Transform</a:t>
            </a:r>
          </a:p>
        </p:txBody>
      </p:sp>
      <p:sp>
        <p:nvSpPr>
          <p:cNvPr id="6" name="Rectangle 5"/>
          <p:cNvSpPr/>
          <p:nvPr/>
        </p:nvSpPr>
        <p:spPr>
          <a:xfrm>
            <a:off x="3611565" y="5362995"/>
            <a:ext cx="609462" cy="369332"/>
          </a:xfrm>
          <a:prstGeom prst="rect">
            <a:avLst/>
          </a:prstGeom>
        </p:spPr>
        <p:txBody>
          <a:bodyPr wrap="none">
            <a:spAutoFit/>
          </a:bodyPr>
          <a:lstStyle/>
          <a:p>
            <a:r>
              <a:rPr lang="en-US" dirty="0"/>
              <a:t>N-1</a:t>
            </a:r>
          </a:p>
        </p:txBody>
      </p:sp>
      <p:cxnSp>
        <p:nvCxnSpPr>
          <p:cNvPr id="8" name="Straight Connector 7"/>
          <p:cNvCxnSpPr/>
          <p:nvPr/>
        </p:nvCxnSpPr>
        <p:spPr>
          <a:xfrm>
            <a:off x="4103004" y="4735748"/>
            <a:ext cx="725" cy="987318"/>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1D02467-B80E-4454-9DB5-BAFE4DD7E42F}"/>
              </a:ext>
            </a:extLst>
          </p:cNvPr>
          <p:cNvSpPr>
            <a:spLocks noGrp="1"/>
          </p:cNvSpPr>
          <p:nvPr>
            <p:ph type="ftr" sz="quarter" idx="11"/>
          </p:nvPr>
        </p:nvSpPr>
        <p:spPr/>
        <p:txBody>
          <a:bodyPr/>
          <a:lstStyle/>
          <a:p>
            <a:pPr>
              <a:defRPr/>
            </a:pPr>
            <a:r>
              <a:rPr lang="en-US" altLang="zh-CN"/>
              <a:t>Audio signal processing, v250428a</a:t>
            </a:r>
          </a:p>
        </p:txBody>
      </p:sp>
      <p:sp>
        <p:nvSpPr>
          <p:cNvPr id="9" name="Slide Number Placeholder 8">
            <a:extLst>
              <a:ext uri="{FF2B5EF4-FFF2-40B4-BE49-F238E27FC236}">
                <a16:creationId xmlns:a16="http://schemas.microsoft.com/office/drawing/2014/main" id="{C401A057-50DD-4F5D-8696-735753193706}"/>
              </a:ext>
            </a:extLst>
          </p:cNvPr>
          <p:cNvSpPr>
            <a:spLocks noGrp="1"/>
          </p:cNvSpPr>
          <p:nvPr>
            <p:ph type="sldNum" sz="quarter" idx="12"/>
          </p:nvPr>
        </p:nvSpPr>
        <p:spPr/>
        <p:txBody>
          <a:bodyPr/>
          <a:lstStyle/>
          <a:p>
            <a:pPr>
              <a:defRPr/>
            </a:pPr>
            <a:fld id="{736CD8FC-86ED-4AC3-A210-5D0F22D3440C}" type="slidenum">
              <a:rPr lang="en-US" altLang="en-US" smtClean="0"/>
              <a:pPr>
                <a:defRPr/>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xfrm>
            <a:off x="188550" y="-107034"/>
            <a:ext cx="8912225" cy="735482"/>
          </a:xfrm>
          <a:noFill/>
        </p:spPr>
        <p:txBody>
          <a:bodyPr lIns="92075" tIns="46038" rIns="92075" bIns="46038" anchor="ctr">
            <a:normAutofit/>
          </a:bodyPr>
          <a:lstStyle/>
          <a:p>
            <a:pPr eaLnBrk="1" hangingPunct="1"/>
            <a:r>
              <a:rPr lang="en-US" altLang="zh-TW" sz="3600" dirty="0">
                <a:ea typeface="新細明體" pitchFamily="18" charset="-120"/>
              </a:rPr>
              <a:t>Exercise 2.2a,b: Fourier Transform</a:t>
            </a:r>
          </a:p>
        </p:txBody>
      </p:sp>
      <p:sp>
        <p:nvSpPr>
          <p:cNvPr id="15365" name="Rectangle 1027"/>
          <p:cNvSpPr>
            <a:spLocks noGrp="1" noChangeArrowheads="1"/>
          </p:cNvSpPr>
          <p:nvPr>
            <p:ph type="body" sz="half" idx="1"/>
          </p:nvPr>
        </p:nvSpPr>
        <p:spPr>
          <a:xfrm>
            <a:off x="86347" y="759294"/>
            <a:ext cx="3417265" cy="3660306"/>
          </a:xfrm>
          <a:noFill/>
          <a:ln>
            <a:solidFill>
              <a:schemeClr val="accent1"/>
            </a:solidFill>
          </a:ln>
        </p:spPr>
        <p:txBody>
          <a:bodyPr lIns="92075" tIns="46038" rIns="92075" bIns="46038">
            <a:normAutofit fontScale="92500"/>
          </a:bodyPr>
          <a:lstStyle/>
          <a:p>
            <a:pPr eaLnBrk="1" hangingPunct="1"/>
            <a:r>
              <a:rPr lang="en-US" altLang="zh-TW" sz="2000" dirty="0">
                <a:ea typeface="新細明體" pitchFamily="18" charset="-120"/>
              </a:rPr>
              <a:t>The pseudo code for Fourier transform from S to X(real) IX (imaginary) is shown.</a:t>
            </a:r>
          </a:p>
          <a:p>
            <a:pPr eaLnBrk="1" hangingPunct="1"/>
            <a:r>
              <a:rPr lang="en-US" altLang="zh-TW" sz="2000" dirty="0">
                <a:ea typeface="新細明體" pitchFamily="18" charset="-120"/>
              </a:rPr>
              <a:t>Int s[256] input  in frequency domain </a:t>
            </a:r>
          </a:p>
          <a:p>
            <a:pPr eaLnBrk="1" hangingPunct="1"/>
            <a:r>
              <a:rPr lang="en-US" altLang="zh-TW" sz="2000" dirty="0">
                <a:ea typeface="新細明體" pitchFamily="18" charset="-120"/>
              </a:rPr>
              <a:t>Output :float X[256] (real) , and float IX[256] (imaginary).</a:t>
            </a:r>
          </a:p>
          <a:p>
            <a:pPr eaLnBrk="1" hangingPunct="1"/>
            <a:r>
              <a:rPr lang="en-US" altLang="zh-TW" sz="2400" dirty="0">
                <a:ea typeface="新細明體" pitchFamily="18" charset="-120"/>
              </a:rPr>
              <a:t>Student exercise: How to generate a spectrogram?</a:t>
            </a:r>
          </a:p>
        </p:txBody>
      </p:sp>
      <mc:AlternateContent xmlns:mc="http://schemas.openxmlformats.org/markup-compatibility/2006" xmlns:a14="http://schemas.microsoft.com/office/drawing/2010/main">
        <mc:Choice Requires="a14">
          <p:sp>
            <p:nvSpPr>
              <p:cNvPr id="15366" name="Object 1033"/>
              <p:cNvSpPr txBox="1">
                <a:spLocks noGrp="1"/>
              </p:cNvSpPr>
              <p:nvPr>
                <p:ph sz="quarter" idx="2"/>
              </p:nvPr>
            </p:nvSpPr>
            <p:spPr bwMode="auto">
              <a:xfrm>
                <a:off x="241472" y="4809210"/>
                <a:ext cx="5167140" cy="1362989"/>
              </a:xfrm>
              <a:prstGeom prst="rect">
                <a:avLst/>
              </a:prstGeom>
              <a:noFill/>
              <a:ln>
                <a:solidFill>
                  <a:schemeClr val="accent1"/>
                </a:solid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=0,1,2,3,...,</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−1</m:t>
                          </m:r>
                        </m:e>
                      </m:rad>
                    </m:oMath>
                  </m:oMathPara>
                </a14:m>
                <a:endParaRPr lang="en-US" dirty="0"/>
              </a:p>
            </p:txBody>
          </p:sp>
        </mc:Choice>
        <mc:Fallback xmlns="">
          <p:sp>
            <p:nvSpPr>
              <p:cNvPr id="15366" name="Object 1033"/>
              <p:cNvSpPr txBox="1">
                <a:spLocks noGrp="1" noRot="1" noChangeAspect="1" noMove="1" noResize="1" noEditPoints="1" noAdjustHandles="1" noChangeArrowheads="1" noChangeShapeType="1" noTextEdit="1"/>
              </p:cNvSpPr>
              <p:nvPr>
                <p:ph sz="quarter" idx="2"/>
              </p:nvPr>
            </p:nvSpPr>
            <p:spPr bwMode="auto">
              <a:xfrm>
                <a:off x="241472" y="4809210"/>
                <a:ext cx="5167140" cy="1362989"/>
              </a:xfrm>
              <a:prstGeom prst="rect">
                <a:avLst/>
              </a:prstGeom>
              <a:blipFill>
                <a:blip r:embed="rId2"/>
                <a:stretch>
                  <a:fillRect/>
                </a:stretch>
              </a:blipFill>
              <a:ln>
                <a:solidFill>
                  <a:schemeClr val="accent1"/>
                </a:solidFill>
              </a:ln>
              <a:effectLst/>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4B65FA82-2175-444C-B878-A62B6808D8A4}"/>
              </a:ext>
            </a:extLst>
          </p:cNvPr>
          <p:cNvSpPr>
            <a:spLocks noGrp="1"/>
          </p:cNvSpPr>
          <p:nvPr>
            <p:ph type="ftr" sz="quarter" idx="11"/>
          </p:nvPr>
        </p:nvSpPr>
        <p:spPr>
          <a:xfrm>
            <a:off x="2599107" y="6303046"/>
            <a:ext cx="3135895" cy="365125"/>
          </a:xfrm>
        </p:spPr>
        <p:txBody>
          <a:bodyPr/>
          <a:lstStyle/>
          <a:p>
            <a:pPr>
              <a:defRPr/>
            </a:pPr>
            <a:r>
              <a:rPr lang="en-US" altLang="zh-CN"/>
              <a:t>Audio signal processing, v250428a</a:t>
            </a:r>
            <a:endParaRPr lang="en-US" altLang="zh-CN" dirty="0"/>
          </a:p>
        </p:txBody>
      </p:sp>
      <p:sp>
        <p:nvSpPr>
          <p:cNvPr id="7" name="Slide Number Placeholder 6">
            <a:extLst>
              <a:ext uri="{FF2B5EF4-FFF2-40B4-BE49-F238E27FC236}">
                <a16:creationId xmlns:a16="http://schemas.microsoft.com/office/drawing/2014/main" id="{69100DFB-D0A4-40A1-8ECF-9298D87CA717}"/>
              </a:ext>
            </a:extLst>
          </p:cNvPr>
          <p:cNvSpPr>
            <a:spLocks noGrp="1"/>
          </p:cNvSpPr>
          <p:nvPr>
            <p:ph type="sldNum" sz="quarter" idx="12"/>
          </p:nvPr>
        </p:nvSpPr>
        <p:spPr/>
        <p:txBody>
          <a:bodyPr/>
          <a:lstStyle/>
          <a:p>
            <a:pPr>
              <a:defRPr/>
            </a:pPr>
            <a:fld id="{D5B5A354-CC3F-4B42-9029-49872BF66C78}" type="slidenum">
              <a:rPr lang="en-US" altLang="en-US" smtClean="0"/>
              <a:pPr>
                <a:defRPr/>
              </a:pPr>
              <a:t>45</a:t>
            </a:fld>
            <a:endParaRPr lang="en-US" altLang="en-US"/>
          </a:p>
        </p:txBody>
      </p:sp>
      <p:sp>
        <p:nvSpPr>
          <p:cNvPr id="2" name="TextBox 1">
            <a:extLst>
              <a:ext uri="{FF2B5EF4-FFF2-40B4-BE49-F238E27FC236}">
                <a16:creationId xmlns:a16="http://schemas.microsoft.com/office/drawing/2014/main" id="{A0032401-A7C4-20C7-28AE-EE419F30F2D1}"/>
              </a:ext>
            </a:extLst>
          </p:cNvPr>
          <p:cNvSpPr txBox="1"/>
          <p:nvPr/>
        </p:nvSpPr>
        <p:spPr>
          <a:xfrm>
            <a:off x="3509112" y="609452"/>
            <a:ext cx="6307366" cy="3914918"/>
          </a:xfrm>
          <a:prstGeom prst="rect">
            <a:avLst/>
          </a:prstGeom>
          <a:noFill/>
        </p:spPr>
        <p:txBody>
          <a:bodyPr wrap="square" rtlCol="0">
            <a:spAutoFit/>
          </a:bodyPr>
          <a:lstStyle/>
          <a:p>
            <a:pPr eaLnBrk="1" hangingPunct="1">
              <a:lnSpc>
                <a:spcPct val="80000"/>
              </a:lnSpc>
            </a:pPr>
            <a:r>
              <a:rPr lang="en-US" altLang="en-US" sz="1800" dirty="0"/>
              <a:t>For (m=0;m&lt;=</a:t>
            </a:r>
            <a:r>
              <a:rPr lang="en-US" altLang="en-US" sz="1800" dirty="0">
                <a:solidFill>
                  <a:srgbClr val="FF0000"/>
                </a:solidFill>
              </a:rPr>
              <a:t>Unknown1</a:t>
            </a:r>
            <a:r>
              <a:rPr lang="en-US" altLang="en-US" sz="1800" dirty="0"/>
              <a:t>;m++)</a:t>
            </a:r>
          </a:p>
          <a:p>
            <a:pPr eaLnBrk="1" hangingPunct="1">
              <a:lnSpc>
                <a:spcPct val="80000"/>
              </a:lnSpc>
            </a:pPr>
            <a:r>
              <a:rPr lang="en-US" altLang="en-US" sz="1800" dirty="0"/>
              <a:t>{</a:t>
            </a:r>
          </a:p>
          <a:p>
            <a:pPr lvl="1" eaLnBrk="1" hangingPunct="1">
              <a:lnSpc>
                <a:spcPct val="80000"/>
              </a:lnSpc>
            </a:pPr>
            <a:r>
              <a:rPr lang="en-US" altLang="en-US" sz="1800" dirty="0" err="1"/>
              <a:t>tmp_real</a:t>
            </a:r>
            <a:r>
              <a:rPr lang="en-US" altLang="en-US" sz="1800" dirty="0"/>
              <a:t>=0; </a:t>
            </a:r>
            <a:r>
              <a:rPr lang="en-US" altLang="en-US" sz="1800" dirty="0" err="1"/>
              <a:t>tmp_img</a:t>
            </a:r>
            <a:r>
              <a:rPr lang="en-US" altLang="en-US" sz="1800" dirty="0"/>
              <a:t>=0;</a:t>
            </a:r>
          </a:p>
          <a:p>
            <a:pPr lvl="1" eaLnBrk="1" hangingPunct="1">
              <a:lnSpc>
                <a:spcPct val="80000"/>
              </a:lnSpc>
            </a:pPr>
            <a:r>
              <a:rPr lang="en-US" altLang="en-US" sz="1800" dirty="0"/>
              <a:t>For(k=0;k&lt;=</a:t>
            </a:r>
            <a:r>
              <a:rPr lang="en-US" altLang="en-US" sz="1800" dirty="0">
                <a:solidFill>
                  <a:srgbClr val="FF0000"/>
                </a:solidFill>
              </a:rPr>
              <a:t> Unknown2</a:t>
            </a:r>
            <a:r>
              <a:rPr lang="en-US" altLang="en-US" sz="1800" dirty="0"/>
              <a:t>;k++)</a:t>
            </a:r>
          </a:p>
          <a:p>
            <a:pPr lvl="1" eaLnBrk="1" hangingPunct="1">
              <a:lnSpc>
                <a:spcPct val="80000"/>
              </a:lnSpc>
            </a:pPr>
            <a:r>
              <a:rPr lang="en-US" altLang="en-US" sz="1800" dirty="0"/>
              <a:t>{	            	</a:t>
            </a:r>
            <a:r>
              <a:rPr lang="en-US" altLang="en-US" sz="1800" dirty="0" err="1"/>
              <a:t>tmp_real</a:t>
            </a:r>
            <a:r>
              <a:rPr lang="en-US" altLang="en-US" sz="1800" dirty="0"/>
              <a:t>=</a:t>
            </a:r>
            <a:r>
              <a:rPr lang="en-US" altLang="en-US" sz="1800" dirty="0" err="1"/>
              <a:t>tmp_real+S</a:t>
            </a:r>
            <a:r>
              <a:rPr lang="en-US" altLang="en-US" sz="1800" baseline="-25000" dirty="0" err="1"/>
              <a:t>k</a:t>
            </a:r>
            <a:r>
              <a:rPr lang="en-US" altLang="en-US" sz="1800" dirty="0"/>
              <a:t>*cos(2*pi*k*m/N);</a:t>
            </a:r>
          </a:p>
          <a:p>
            <a:pPr lvl="1" eaLnBrk="1" hangingPunct="1">
              <a:lnSpc>
                <a:spcPct val="80000"/>
              </a:lnSpc>
            </a:pPr>
            <a:r>
              <a:rPr lang="en-US" altLang="en-US" sz="1800" dirty="0"/>
              <a:t>	</a:t>
            </a:r>
            <a:r>
              <a:rPr lang="en-US" altLang="en-US" sz="1800" dirty="0" err="1"/>
              <a:t>tmp_img</a:t>
            </a:r>
            <a:r>
              <a:rPr lang="en-US" altLang="en-US" sz="1800" dirty="0"/>
              <a:t>=</a:t>
            </a:r>
            <a:r>
              <a:rPr lang="en-US" altLang="en-US" sz="1800" dirty="0" err="1"/>
              <a:t>tmp_img-S</a:t>
            </a:r>
            <a:r>
              <a:rPr lang="en-US" altLang="en-US" sz="1800" baseline="-25000" dirty="0" err="1"/>
              <a:t>k</a:t>
            </a:r>
            <a:r>
              <a:rPr lang="en-US" altLang="en-US" sz="1800" dirty="0"/>
              <a:t>*sin(2*pi*k*m/N);</a:t>
            </a:r>
          </a:p>
          <a:p>
            <a:pPr lvl="1" eaLnBrk="1" hangingPunct="1">
              <a:lnSpc>
                <a:spcPct val="80000"/>
              </a:lnSpc>
            </a:pPr>
            <a:r>
              <a:rPr lang="en-US" altLang="en-US" sz="1800" dirty="0"/>
              <a:t>}</a:t>
            </a:r>
          </a:p>
          <a:p>
            <a:pPr lvl="1" eaLnBrk="1" hangingPunct="1">
              <a:lnSpc>
                <a:spcPct val="80000"/>
              </a:lnSpc>
            </a:pPr>
            <a:r>
              <a:rPr lang="en-US" altLang="en-US" sz="1800" dirty="0" err="1"/>
              <a:t>X_real</a:t>
            </a:r>
            <a:r>
              <a:rPr lang="en-US" altLang="en-US" sz="1800" dirty="0"/>
              <a:t>(m)=</a:t>
            </a:r>
            <a:r>
              <a:rPr lang="en-US" altLang="en-US" sz="1800" dirty="0" err="1"/>
              <a:t>tmp_real</a:t>
            </a:r>
            <a:r>
              <a:rPr lang="en-US" altLang="en-US" sz="1800" dirty="0"/>
              <a:t>;</a:t>
            </a:r>
          </a:p>
          <a:p>
            <a:pPr lvl="1" eaLnBrk="1" hangingPunct="1">
              <a:lnSpc>
                <a:spcPct val="80000"/>
              </a:lnSpc>
            </a:pPr>
            <a:r>
              <a:rPr lang="en-US" altLang="en-US" sz="1800" dirty="0" err="1"/>
              <a:t>X_img</a:t>
            </a:r>
            <a:r>
              <a:rPr lang="en-US" altLang="en-US" sz="1800" dirty="0"/>
              <a:t>(m)=</a:t>
            </a:r>
            <a:r>
              <a:rPr lang="en-US" altLang="en-US" sz="1800" dirty="0" err="1"/>
              <a:t>tmp_img</a:t>
            </a:r>
            <a:r>
              <a:rPr lang="en-US" altLang="en-US" sz="1800" dirty="0"/>
              <a:t>;</a:t>
            </a:r>
          </a:p>
          <a:p>
            <a:pPr eaLnBrk="1" hangingPunct="1">
              <a:lnSpc>
                <a:spcPct val="80000"/>
              </a:lnSpc>
            </a:pPr>
            <a:r>
              <a:rPr lang="en-US" altLang="en-US" sz="1800" dirty="0"/>
              <a:t>} </a:t>
            </a:r>
          </a:p>
          <a:p>
            <a:pPr eaLnBrk="1" hangingPunct="1">
              <a:lnSpc>
                <a:spcPct val="80000"/>
              </a:lnSpc>
            </a:pPr>
            <a:r>
              <a:rPr lang="en-US" altLang="en-US" sz="1800" dirty="0"/>
              <a:t>%E.g. </a:t>
            </a:r>
            <a:r>
              <a:rPr lang="en-US" altLang="en-US" sz="1800" dirty="0" err="1"/>
              <a:t>s</a:t>
            </a:r>
            <a:r>
              <a:rPr lang="en-US" altLang="en-US" sz="1800" baseline="-25000" dirty="0" err="1"/>
              <a:t>k</a:t>
            </a:r>
            <a:r>
              <a:rPr lang="en-US" altLang="en-US" sz="1800" dirty="0"/>
              <a:t>=s</a:t>
            </a:r>
            <a:r>
              <a:rPr lang="en-US" altLang="en-US" sz="1800" baseline="-25000" dirty="0"/>
              <a:t>0</a:t>
            </a:r>
            <a:r>
              <a:rPr lang="en-US" altLang="en-US" sz="1800" dirty="0"/>
              <a:t>,s</a:t>
            </a:r>
            <a:r>
              <a:rPr lang="en-US" altLang="en-US" sz="1800" baseline="-25000" dirty="0"/>
              <a:t>1</a:t>
            </a:r>
            <a:r>
              <a:rPr lang="en-US" altLang="en-US" sz="1800" dirty="0"/>
              <a:t>,..,s</a:t>
            </a:r>
            <a:r>
              <a:rPr lang="en-US" altLang="en-US" sz="1800" baseline="-25000" dirty="0"/>
              <a:t>511</a:t>
            </a:r>
            <a:r>
              <a:rPr lang="en-US" altLang="en-US" sz="1800" dirty="0"/>
              <a:t>        </a:t>
            </a:r>
            <a:r>
              <a:rPr lang="en-US" altLang="en-US" sz="1800" b="1" dirty="0">
                <a:sym typeface="Wingdings" pitchFamily="2" charset="2"/>
              </a:rPr>
              <a:t>    </a:t>
            </a:r>
            <a:r>
              <a:rPr lang="en-US" altLang="en-US" sz="1800" dirty="0">
                <a:sym typeface="Wingdings" pitchFamily="2" charset="2"/>
              </a:rPr>
              <a:t> X</a:t>
            </a:r>
            <a:r>
              <a:rPr lang="en-US" altLang="en-US" sz="1800" dirty="0"/>
              <a:t>_real</a:t>
            </a:r>
            <a:r>
              <a:rPr lang="en-US" altLang="en-US" sz="1800" baseline="-25000" dirty="0"/>
              <a:t>0</a:t>
            </a:r>
            <a:r>
              <a:rPr lang="en-US" altLang="en-US" sz="1800" dirty="0"/>
              <a:t>,</a:t>
            </a:r>
            <a:r>
              <a:rPr lang="en-US" altLang="en-US" sz="1800" dirty="0">
                <a:sym typeface="Wingdings" pitchFamily="2" charset="2"/>
              </a:rPr>
              <a:t>X</a:t>
            </a:r>
            <a:r>
              <a:rPr lang="en-US" altLang="en-US" sz="1800" dirty="0"/>
              <a:t>_real</a:t>
            </a:r>
            <a:r>
              <a:rPr lang="en-US" altLang="en-US" sz="1800" baseline="-25000" dirty="0"/>
              <a:t>1</a:t>
            </a:r>
            <a:r>
              <a:rPr lang="en-US" altLang="en-US" sz="1800" dirty="0"/>
              <a:t>,..,</a:t>
            </a:r>
            <a:r>
              <a:rPr lang="en-US" altLang="en-US" sz="1800" dirty="0">
                <a:sym typeface="Wingdings" pitchFamily="2" charset="2"/>
              </a:rPr>
              <a:t>X</a:t>
            </a:r>
            <a:r>
              <a:rPr lang="en-US" altLang="en-US" sz="1800" dirty="0"/>
              <a:t>_real</a:t>
            </a:r>
            <a:r>
              <a:rPr lang="en-US" altLang="en-US" sz="1800" baseline="-25000" dirty="0"/>
              <a:t>511, </a:t>
            </a:r>
            <a:r>
              <a:rPr lang="en-US" altLang="en-US" sz="1800" dirty="0">
                <a:sym typeface="Wingdings" pitchFamily="2" charset="2"/>
              </a:rPr>
              <a:t>X</a:t>
            </a:r>
            <a:r>
              <a:rPr lang="en-US" altLang="en-US" sz="1800" dirty="0"/>
              <a:t>_imgl</a:t>
            </a:r>
            <a:r>
              <a:rPr lang="en-US" altLang="en-US" sz="1800" baseline="-25000" dirty="0"/>
              <a:t>0</a:t>
            </a:r>
            <a:r>
              <a:rPr lang="en-US" altLang="en-US" sz="1800" dirty="0"/>
              <a:t>,</a:t>
            </a:r>
            <a:r>
              <a:rPr lang="en-US" altLang="en-US" sz="1800" dirty="0">
                <a:sym typeface="Wingdings" pitchFamily="2" charset="2"/>
              </a:rPr>
              <a:t>X</a:t>
            </a:r>
            <a:r>
              <a:rPr lang="en-US" altLang="en-US" sz="1800" dirty="0"/>
              <a:t>_img</a:t>
            </a:r>
            <a:r>
              <a:rPr lang="en-US" altLang="en-US" sz="1800" baseline="-25000" dirty="0"/>
              <a:t>1</a:t>
            </a:r>
            <a:r>
              <a:rPr lang="en-US" altLang="en-US" sz="1800" dirty="0"/>
              <a:t>,..,</a:t>
            </a:r>
            <a:r>
              <a:rPr lang="en-US" altLang="en-US" sz="1800" dirty="0">
                <a:sym typeface="Wingdings" pitchFamily="2" charset="2"/>
              </a:rPr>
              <a:t>X</a:t>
            </a:r>
            <a:r>
              <a:rPr lang="en-US" altLang="en-US" sz="1800" dirty="0"/>
              <a:t>_img</a:t>
            </a:r>
            <a:r>
              <a:rPr lang="en-US" altLang="en-US" sz="1800" baseline="-25000" dirty="0"/>
              <a:t>511,</a:t>
            </a:r>
          </a:p>
          <a:p>
            <a:pPr eaLnBrk="1" hangingPunct="1">
              <a:lnSpc>
                <a:spcPct val="80000"/>
              </a:lnSpc>
            </a:pPr>
            <a:r>
              <a:rPr lang="en-US" altLang="en-US" sz="1800" dirty="0"/>
              <a:t>%Note that:</a:t>
            </a:r>
          </a:p>
          <a:p>
            <a:pPr eaLnBrk="1" hangingPunct="1">
              <a:lnSpc>
                <a:spcPct val="80000"/>
              </a:lnSpc>
            </a:pPr>
            <a:r>
              <a:rPr lang="en-US" altLang="en-US" sz="1800" dirty="0" err="1"/>
              <a:t>X_magnitude</a:t>
            </a:r>
            <a:r>
              <a:rPr lang="en-US" altLang="en-US" sz="1800" dirty="0"/>
              <a:t>(m)= sqrt[(</a:t>
            </a:r>
            <a:r>
              <a:rPr lang="en-US" altLang="en-US" sz="1800" dirty="0" err="1"/>
              <a:t>X_real</a:t>
            </a:r>
            <a:r>
              <a:rPr lang="en-US" altLang="en-US" sz="1800" dirty="0"/>
              <a:t>(m))</a:t>
            </a:r>
            <a:r>
              <a:rPr lang="en-US" altLang="en-US" sz="1800" baseline="30000" dirty="0"/>
              <a:t>2</a:t>
            </a:r>
            <a:r>
              <a:rPr lang="en-US" altLang="en-US" sz="1800" dirty="0"/>
              <a:t>+ (</a:t>
            </a:r>
            <a:r>
              <a:rPr lang="en-US" altLang="en-US" sz="1800" dirty="0" err="1"/>
              <a:t>X_img</a:t>
            </a:r>
            <a:r>
              <a:rPr lang="en-US" altLang="en-US" sz="1800" dirty="0"/>
              <a:t>(m))</a:t>
            </a:r>
            <a:r>
              <a:rPr lang="en-US" altLang="en-US" sz="1800" baseline="30000" dirty="0"/>
              <a:t>2</a:t>
            </a:r>
            <a:r>
              <a:rPr lang="en-US" altLang="en-US" sz="1800" dirty="0"/>
              <a:t>]</a:t>
            </a:r>
          </a:p>
          <a:p>
            <a:endParaRPr lang="en-US" dirty="0"/>
          </a:p>
        </p:txBody>
      </p:sp>
      <p:sp>
        <p:nvSpPr>
          <p:cNvPr id="3" name="TextBox 2">
            <a:extLst>
              <a:ext uri="{FF2B5EF4-FFF2-40B4-BE49-F238E27FC236}">
                <a16:creationId xmlns:a16="http://schemas.microsoft.com/office/drawing/2014/main" id="{8F7D8955-753B-2A29-E7B7-8B97D33E4E24}"/>
              </a:ext>
            </a:extLst>
          </p:cNvPr>
          <p:cNvSpPr txBox="1"/>
          <p:nvPr/>
        </p:nvSpPr>
        <p:spPr>
          <a:xfrm>
            <a:off x="5942012" y="4537271"/>
            <a:ext cx="3827909" cy="2308324"/>
          </a:xfrm>
          <a:prstGeom prst="rect">
            <a:avLst/>
          </a:prstGeom>
          <a:noFill/>
          <a:ln>
            <a:solidFill>
              <a:schemeClr val="accent1"/>
            </a:solidFill>
          </a:ln>
        </p:spPr>
        <p:txBody>
          <a:bodyPr wrap="square" rtlCol="0">
            <a:spAutoFit/>
          </a:bodyPr>
          <a:lstStyle/>
          <a:p>
            <a:r>
              <a:rPr lang="en-US" sz="1600" dirty="0"/>
              <a:t>(a) MC choices:</a:t>
            </a:r>
            <a:r>
              <a:rPr lang="en-US" altLang="en-US" sz="1600" dirty="0">
                <a:solidFill>
                  <a:srgbClr val="FF0000"/>
                </a:solidFill>
              </a:rPr>
              <a:t> Unknown1=</a:t>
            </a:r>
            <a:endParaRPr lang="en-US" sz="1600" dirty="0"/>
          </a:p>
          <a:p>
            <a:r>
              <a:rPr lang="en-US" sz="1600" dirty="0"/>
              <a:t>1) </a:t>
            </a:r>
            <a:r>
              <a:rPr lang="en-US" altLang="en-US" sz="1600" dirty="0"/>
              <a:t>N-1</a:t>
            </a:r>
            <a:endParaRPr lang="en-US" sz="1600" dirty="0"/>
          </a:p>
          <a:p>
            <a:r>
              <a:rPr lang="en-US" sz="1600" dirty="0"/>
              <a:t>2)</a:t>
            </a:r>
            <a:r>
              <a:rPr lang="en-US" altLang="en-US" sz="1600" dirty="0"/>
              <a:t> N</a:t>
            </a:r>
            <a:endParaRPr lang="en-US" sz="1600" dirty="0"/>
          </a:p>
          <a:p>
            <a:r>
              <a:rPr lang="en-US" sz="1600" dirty="0"/>
              <a:t>3) </a:t>
            </a:r>
            <a:r>
              <a:rPr lang="en-US" altLang="en-US" sz="1600" dirty="0"/>
              <a:t>N+1</a:t>
            </a:r>
          </a:p>
          <a:p>
            <a:endParaRPr lang="en-US" altLang="en-US" sz="1600" dirty="0"/>
          </a:p>
          <a:p>
            <a:r>
              <a:rPr lang="en-US" sz="1600" dirty="0"/>
              <a:t>(b) MC choices:</a:t>
            </a:r>
            <a:r>
              <a:rPr lang="en-US" altLang="en-US" sz="1600" dirty="0">
                <a:solidFill>
                  <a:srgbClr val="FF0000"/>
                </a:solidFill>
              </a:rPr>
              <a:t> Unknown2=</a:t>
            </a:r>
            <a:endParaRPr lang="en-US" sz="1600" dirty="0"/>
          </a:p>
          <a:p>
            <a:r>
              <a:rPr lang="en-US" sz="1600" dirty="0"/>
              <a:t>1) </a:t>
            </a:r>
            <a:r>
              <a:rPr lang="en-US" altLang="en-US" sz="1600" dirty="0"/>
              <a:t>N-1</a:t>
            </a:r>
            <a:endParaRPr lang="en-US" sz="1600" dirty="0"/>
          </a:p>
          <a:p>
            <a:r>
              <a:rPr lang="en-US" sz="1600" dirty="0"/>
              <a:t>2)</a:t>
            </a:r>
            <a:r>
              <a:rPr lang="en-US" altLang="en-US" sz="1600" dirty="0"/>
              <a:t> N</a:t>
            </a:r>
            <a:endParaRPr lang="en-US" sz="1600" dirty="0"/>
          </a:p>
          <a:p>
            <a:r>
              <a:rPr lang="en-US" sz="1600" dirty="0"/>
              <a:t>3) </a:t>
            </a:r>
            <a:r>
              <a:rPr lang="en-US" altLang="en-US" sz="1600" dirty="0"/>
              <a:t>N+1</a:t>
            </a: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95300" y="277813"/>
            <a:ext cx="4227513" cy="1139825"/>
          </a:xfrm>
        </p:spPr>
        <p:txBody>
          <a:bodyPr/>
          <a:lstStyle/>
          <a:p>
            <a:pPr eaLnBrk="1" hangingPunct="1"/>
            <a:r>
              <a:rPr lang="en-US" altLang="en-US" sz="2900" dirty="0">
                <a:solidFill>
                  <a:srgbClr val="FF0000"/>
                </a:solidFill>
              </a:rPr>
              <a:t>Answer </a:t>
            </a:r>
            <a:r>
              <a:rPr lang="en-US" altLang="zh-TW" sz="2900" dirty="0">
                <a:ea typeface="新細明體" pitchFamily="18" charset="-120"/>
              </a:rPr>
              <a:t>exercise 2.2: Fourier Transform</a:t>
            </a:r>
            <a:endParaRPr lang="en-US" altLang="en-US" sz="2900" dirty="0">
              <a:solidFill>
                <a:srgbClr val="FF0000"/>
              </a:solidFill>
            </a:endParaRPr>
          </a:p>
        </p:txBody>
      </p:sp>
      <p:sp>
        <p:nvSpPr>
          <p:cNvPr id="28677" name="Rectangle 3"/>
          <p:cNvSpPr>
            <a:spLocks noGrp="1" noChangeArrowheads="1"/>
          </p:cNvSpPr>
          <p:nvPr>
            <p:ph type="body" sz="half" idx="1"/>
          </p:nvPr>
        </p:nvSpPr>
        <p:spPr>
          <a:xfrm>
            <a:off x="495300" y="1600200"/>
            <a:ext cx="8951913" cy="4530725"/>
          </a:xfrm>
        </p:spPr>
        <p:txBody>
          <a:bodyPr/>
          <a:lstStyle/>
          <a:p>
            <a:pPr eaLnBrk="1" hangingPunct="1">
              <a:lnSpc>
                <a:spcPct val="80000"/>
              </a:lnSpc>
            </a:pPr>
            <a:r>
              <a:rPr lang="en-US" altLang="en-US" sz="1800" dirty="0"/>
              <a:t>For (m=0;m&lt;=</a:t>
            </a:r>
            <a:r>
              <a:rPr lang="en-US" altLang="en-US" sz="1800" dirty="0">
                <a:solidFill>
                  <a:srgbClr val="FF0000"/>
                </a:solidFill>
              </a:rPr>
              <a:t>N-1</a:t>
            </a:r>
            <a:r>
              <a:rPr lang="en-US" altLang="en-US" sz="1800" dirty="0"/>
              <a:t>;m++)</a:t>
            </a:r>
          </a:p>
          <a:p>
            <a:pPr eaLnBrk="1" hangingPunct="1">
              <a:lnSpc>
                <a:spcPct val="80000"/>
              </a:lnSpc>
            </a:pPr>
            <a:r>
              <a:rPr lang="en-US" altLang="en-US" sz="1800" dirty="0"/>
              <a:t>{</a:t>
            </a:r>
          </a:p>
          <a:p>
            <a:pPr lvl="1" eaLnBrk="1" hangingPunct="1">
              <a:lnSpc>
                <a:spcPct val="80000"/>
              </a:lnSpc>
            </a:pPr>
            <a:r>
              <a:rPr lang="en-US" altLang="en-US" sz="1800" dirty="0" err="1"/>
              <a:t>tmp_real</a:t>
            </a:r>
            <a:r>
              <a:rPr lang="en-US" altLang="en-US" sz="1800" dirty="0"/>
              <a:t>=0; </a:t>
            </a:r>
            <a:r>
              <a:rPr lang="en-US" altLang="en-US" sz="1800" dirty="0" err="1"/>
              <a:t>tmp_img</a:t>
            </a:r>
            <a:r>
              <a:rPr lang="en-US" altLang="en-US" sz="1800" dirty="0"/>
              <a:t>=0;</a:t>
            </a:r>
          </a:p>
          <a:p>
            <a:pPr lvl="1" eaLnBrk="1" hangingPunct="1">
              <a:lnSpc>
                <a:spcPct val="80000"/>
              </a:lnSpc>
            </a:pPr>
            <a:r>
              <a:rPr lang="en-US" altLang="en-US" sz="1800" dirty="0"/>
              <a:t>For(k=0;k&lt;=</a:t>
            </a:r>
            <a:r>
              <a:rPr lang="en-US" altLang="en-US" sz="1800" dirty="0">
                <a:solidFill>
                  <a:srgbClr val="FF0000"/>
                </a:solidFill>
              </a:rPr>
              <a:t>N-1</a:t>
            </a:r>
            <a:r>
              <a:rPr lang="en-US" altLang="en-US" sz="1800" dirty="0"/>
              <a:t>;k++)</a:t>
            </a:r>
          </a:p>
          <a:p>
            <a:pPr lvl="1" eaLnBrk="1" hangingPunct="1">
              <a:lnSpc>
                <a:spcPct val="80000"/>
              </a:lnSpc>
            </a:pPr>
            <a:r>
              <a:rPr lang="en-US" altLang="en-US" sz="1800" dirty="0"/>
              <a:t>{	    </a:t>
            </a:r>
          </a:p>
          <a:p>
            <a:pPr lvl="2" eaLnBrk="1" hangingPunct="1">
              <a:lnSpc>
                <a:spcPct val="80000"/>
              </a:lnSpc>
            </a:pPr>
            <a:r>
              <a:rPr lang="en-US" altLang="en-US" sz="1800" dirty="0" err="1"/>
              <a:t>tmp_real</a:t>
            </a:r>
            <a:r>
              <a:rPr lang="en-US" altLang="en-US" sz="1800" dirty="0"/>
              <a:t>=</a:t>
            </a:r>
            <a:r>
              <a:rPr lang="en-US" altLang="en-US" sz="1800" dirty="0" err="1"/>
              <a:t>tmp_real+S</a:t>
            </a:r>
            <a:r>
              <a:rPr lang="en-US" altLang="en-US" sz="1800" baseline="-25000" dirty="0" err="1"/>
              <a:t>k</a:t>
            </a:r>
            <a:r>
              <a:rPr lang="en-US" altLang="en-US" sz="1800" dirty="0"/>
              <a:t>*</a:t>
            </a:r>
            <a:r>
              <a:rPr lang="en-US" altLang="en-US" sz="1800" dirty="0" err="1"/>
              <a:t>cos</a:t>
            </a:r>
            <a:r>
              <a:rPr lang="en-US" altLang="en-US" sz="1800" dirty="0"/>
              <a:t>(2*pi*k*m/N);</a:t>
            </a:r>
          </a:p>
          <a:p>
            <a:pPr lvl="2" eaLnBrk="1" hangingPunct="1">
              <a:lnSpc>
                <a:spcPct val="80000"/>
              </a:lnSpc>
            </a:pPr>
            <a:r>
              <a:rPr lang="en-US" altLang="en-US" sz="1800" dirty="0" err="1"/>
              <a:t>tmp_img</a:t>
            </a:r>
            <a:r>
              <a:rPr lang="en-US" altLang="en-US" sz="1800" dirty="0"/>
              <a:t>=</a:t>
            </a:r>
            <a:r>
              <a:rPr lang="en-US" altLang="en-US" sz="1800" dirty="0" err="1"/>
              <a:t>tmp_img-S</a:t>
            </a:r>
            <a:r>
              <a:rPr lang="en-US" altLang="en-US" sz="1800" baseline="-25000" dirty="0" err="1"/>
              <a:t>k</a:t>
            </a:r>
            <a:r>
              <a:rPr lang="en-US" altLang="en-US" sz="1800" dirty="0"/>
              <a:t>*sin(2*pi*k*m/N);</a:t>
            </a:r>
          </a:p>
          <a:p>
            <a:pPr lvl="1" eaLnBrk="1" hangingPunct="1">
              <a:lnSpc>
                <a:spcPct val="80000"/>
              </a:lnSpc>
            </a:pPr>
            <a:r>
              <a:rPr lang="en-US" altLang="en-US" sz="1800" dirty="0"/>
              <a:t>}</a:t>
            </a:r>
          </a:p>
          <a:p>
            <a:pPr lvl="1" eaLnBrk="1" hangingPunct="1">
              <a:lnSpc>
                <a:spcPct val="80000"/>
              </a:lnSpc>
            </a:pPr>
            <a:r>
              <a:rPr lang="en-US" altLang="en-US" sz="1800" dirty="0" err="1"/>
              <a:t>X_real</a:t>
            </a:r>
            <a:r>
              <a:rPr lang="en-US" altLang="en-US" sz="1800" dirty="0"/>
              <a:t>(m)=</a:t>
            </a:r>
            <a:r>
              <a:rPr lang="en-US" altLang="en-US" sz="1800" dirty="0" err="1"/>
              <a:t>tmp_real</a:t>
            </a:r>
            <a:r>
              <a:rPr lang="en-US" altLang="en-US" sz="1800" dirty="0"/>
              <a:t>;</a:t>
            </a:r>
          </a:p>
          <a:p>
            <a:pPr lvl="1" eaLnBrk="1" hangingPunct="1">
              <a:lnSpc>
                <a:spcPct val="80000"/>
              </a:lnSpc>
            </a:pPr>
            <a:r>
              <a:rPr lang="en-US" altLang="en-US" sz="1800" dirty="0" err="1"/>
              <a:t>X_img</a:t>
            </a:r>
            <a:r>
              <a:rPr lang="en-US" altLang="en-US" sz="1800" dirty="0"/>
              <a:t>(m)=</a:t>
            </a:r>
            <a:r>
              <a:rPr lang="en-US" altLang="en-US" sz="1800" dirty="0" err="1"/>
              <a:t>tmp_img</a:t>
            </a:r>
            <a:r>
              <a:rPr lang="en-US" altLang="en-US" sz="1800" dirty="0"/>
              <a:t>;</a:t>
            </a:r>
          </a:p>
          <a:p>
            <a:pPr eaLnBrk="1" hangingPunct="1">
              <a:lnSpc>
                <a:spcPct val="80000"/>
              </a:lnSpc>
            </a:pPr>
            <a:r>
              <a:rPr lang="en-US" altLang="en-US" sz="1800" dirty="0"/>
              <a:t>} </a:t>
            </a:r>
          </a:p>
          <a:p>
            <a:pPr eaLnBrk="1" hangingPunct="1">
              <a:lnSpc>
                <a:spcPct val="80000"/>
              </a:lnSpc>
            </a:pPr>
            <a:r>
              <a:rPr lang="en-US" altLang="en-US" sz="1800" dirty="0"/>
              <a:t>E.g. </a:t>
            </a:r>
            <a:r>
              <a:rPr lang="en-US" altLang="en-US" sz="1800" dirty="0" err="1"/>
              <a:t>s</a:t>
            </a:r>
            <a:r>
              <a:rPr lang="en-US" altLang="en-US" sz="1800" baseline="-25000" dirty="0" err="1"/>
              <a:t>k</a:t>
            </a:r>
            <a:r>
              <a:rPr lang="en-US" altLang="en-US" sz="1800" dirty="0"/>
              <a:t>=s</a:t>
            </a:r>
            <a:r>
              <a:rPr lang="en-US" altLang="en-US" sz="1800" baseline="-25000" dirty="0"/>
              <a:t>0</a:t>
            </a:r>
            <a:r>
              <a:rPr lang="en-US" altLang="en-US" sz="1800" dirty="0"/>
              <a:t>,s</a:t>
            </a:r>
            <a:r>
              <a:rPr lang="en-US" altLang="en-US" sz="1800" baseline="-25000" dirty="0"/>
              <a:t>1</a:t>
            </a:r>
            <a:r>
              <a:rPr lang="en-US" altLang="en-US" sz="1800" dirty="0"/>
              <a:t>,..,s</a:t>
            </a:r>
            <a:r>
              <a:rPr lang="en-US" altLang="en-US" sz="1800" baseline="-25000" dirty="0"/>
              <a:t>511</a:t>
            </a:r>
            <a:r>
              <a:rPr lang="en-US" altLang="en-US" sz="1800" dirty="0"/>
              <a:t>        </a:t>
            </a:r>
            <a:r>
              <a:rPr lang="en-US" altLang="en-US" sz="1800" b="1" dirty="0">
                <a:sym typeface="Wingdings" pitchFamily="2" charset="2"/>
              </a:rPr>
              <a:t>    </a:t>
            </a:r>
            <a:r>
              <a:rPr lang="en-US" altLang="en-US" sz="1800" dirty="0">
                <a:sym typeface="Wingdings" pitchFamily="2" charset="2"/>
              </a:rPr>
              <a:t> X</a:t>
            </a:r>
            <a:r>
              <a:rPr lang="en-US" altLang="en-US" sz="1800" dirty="0"/>
              <a:t>_real</a:t>
            </a:r>
            <a:r>
              <a:rPr lang="en-US" altLang="en-US" sz="1800" baseline="-25000" dirty="0"/>
              <a:t>0</a:t>
            </a:r>
            <a:r>
              <a:rPr lang="en-US" altLang="en-US" sz="1800" dirty="0"/>
              <a:t>,</a:t>
            </a:r>
            <a:r>
              <a:rPr lang="en-US" altLang="en-US" sz="1800" dirty="0">
                <a:sym typeface="Wingdings" pitchFamily="2" charset="2"/>
              </a:rPr>
              <a:t>X</a:t>
            </a:r>
            <a:r>
              <a:rPr lang="en-US" altLang="en-US" sz="1800" dirty="0"/>
              <a:t>_real</a:t>
            </a:r>
            <a:r>
              <a:rPr lang="en-US" altLang="en-US" sz="1800" baseline="-25000" dirty="0"/>
              <a:t>1</a:t>
            </a:r>
            <a:r>
              <a:rPr lang="en-US" altLang="en-US" sz="1800" dirty="0"/>
              <a:t>,..,</a:t>
            </a:r>
            <a:r>
              <a:rPr lang="en-US" altLang="en-US" sz="1800" dirty="0">
                <a:sym typeface="Wingdings" pitchFamily="2" charset="2"/>
              </a:rPr>
              <a:t>X</a:t>
            </a:r>
            <a:r>
              <a:rPr lang="en-US" altLang="en-US" sz="1800" dirty="0"/>
              <a:t>_real</a:t>
            </a:r>
            <a:r>
              <a:rPr lang="en-US" altLang="en-US" sz="1800" baseline="-25000" dirty="0"/>
              <a:t>511, </a:t>
            </a:r>
            <a:r>
              <a:rPr lang="en-US" altLang="en-US" sz="1800" dirty="0">
                <a:sym typeface="Wingdings" pitchFamily="2" charset="2"/>
              </a:rPr>
              <a:t>X</a:t>
            </a:r>
            <a:r>
              <a:rPr lang="en-US" altLang="en-US" sz="1800" dirty="0"/>
              <a:t>_imgl</a:t>
            </a:r>
            <a:r>
              <a:rPr lang="en-US" altLang="en-US" sz="1800" baseline="-25000" dirty="0"/>
              <a:t>0</a:t>
            </a:r>
            <a:r>
              <a:rPr lang="en-US" altLang="en-US" sz="1800" dirty="0"/>
              <a:t>,</a:t>
            </a:r>
            <a:r>
              <a:rPr lang="en-US" altLang="en-US" sz="1800" dirty="0">
                <a:sym typeface="Wingdings" pitchFamily="2" charset="2"/>
              </a:rPr>
              <a:t>X</a:t>
            </a:r>
            <a:r>
              <a:rPr lang="en-US" altLang="en-US" sz="1800" dirty="0"/>
              <a:t>_img</a:t>
            </a:r>
            <a:r>
              <a:rPr lang="en-US" altLang="en-US" sz="1800" baseline="-25000" dirty="0"/>
              <a:t>1</a:t>
            </a:r>
            <a:r>
              <a:rPr lang="en-US" altLang="en-US" sz="1800" dirty="0"/>
              <a:t>,..,</a:t>
            </a:r>
            <a:r>
              <a:rPr lang="en-US" altLang="en-US" sz="1800" dirty="0">
                <a:sym typeface="Wingdings" pitchFamily="2" charset="2"/>
              </a:rPr>
              <a:t>X</a:t>
            </a:r>
            <a:r>
              <a:rPr lang="en-US" altLang="en-US" sz="1800" dirty="0"/>
              <a:t>_img</a:t>
            </a:r>
            <a:r>
              <a:rPr lang="en-US" altLang="en-US" sz="1800" baseline="-25000" dirty="0"/>
              <a:t>511,</a:t>
            </a:r>
          </a:p>
          <a:p>
            <a:pPr eaLnBrk="1" hangingPunct="1">
              <a:lnSpc>
                <a:spcPct val="80000"/>
              </a:lnSpc>
            </a:pPr>
            <a:r>
              <a:rPr lang="en-US" altLang="en-US" sz="1800" dirty="0"/>
              <a:t>Note that </a:t>
            </a:r>
            <a:r>
              <a:rPr lang="en-US" altLang="en-US" sz="1800" dirty="0" err="1"/>
              <a:t>X_magnitude</a:t>
            </a:r>
            <a:r>
              <a:rPr lang="en-US" altLang="en-US" sz="1800" dirty="0"/>
              <a:t>(m)= sqrt[(</a:t>
            </a:r>
            <a:r>
              <a:rPr lang="en-US" altLang="en-US" sz="1800" dirty="0" err="1"/>
              <a:t>X_real</a:t>
            </a:r>
            <a:r>
              <a:rPr lang="en-US" altLang="en-US" sz="1800" dirty="0"/>
              <a:t>(m))</a:t>
            </a:r>
            <a:r>
              <a:rPr lang="en-US" altLang="en-US" sz="1800" baseline="30000" dirty="0"/>
              <a:t>2</a:t>
            </a:r>
            <a:r>
              <a:rPr lang="en-US" altLang="en-US" sz="1800" dirty="0"/>
              <a:t>+ (</a:t>
            </a:r>
            <a:r>
              <a:rPr lang="en-US" altLang="en-US" sz="1800" dirty="0" err="1"/>
              <a:t>X_img</a:t>
            </a:r>
            <a:r>
              <a:rPr lang="en-US" altLang="en-US" sz="1800" dirty="0"/>
              <a:t>(m))</a:t>
            </a:r>
            <a:r>
              <a:rPr lang="en-US" altLang="en-US" sz="1800" baseline="30000" dirty="0"/>
              <a:t>2</a:t>
            </a:r>
            <a:r>
              <a:rPr lang="en-US" altLang="en-US" sz="1800" dirty="0"/>
              <a:t>]</a:t>
            </a:r>
          </a:p>
        </p:txBody>
      </p:sp>
      <p:graphicFrame>
        <p:nvGraphicFramePr>
          <p:cNvPr id="28678" name="Object 8"/>
          <p:cNvGraphicFramePr>
            <a:graphicFrameLocks noChangeAspect="1"/>
          </p:cNvGraphicFramePr>
          <p:nvPr/>
        </p:nvGraphicFramePr>
        <p:xfrm>
          <a:off x="4591050" y="76200"/>
          <a:ext cx="4605338" cy="1357313"/>
        </p:xfrm>
        <a:graphic>
          <a:graphicData uri="http://schemas.openxmlformats.org/presentationml/2006/ole">
            <mc:AlternateContent xmlns:mc="http://schemas.openxmlformats.org/markup-compatibility/2006">
              <mc:Choice xmlns:v="urn:schemas-microsoft-com:vml" Requires="v">
                <p:oleObj name="Equation" r:id="rId2" imgW="2412720" imgH="711000" progId="Equation.3">
                  <p:embed/>
                </p:oleObj>
              </mc:Choice>
              <mc:Fallback>
                <p:oleObj name="Equation" r:id="rId2" imgW="2412720" imgH="711000" progId="Equation.3">
                  <p:embed/>
                  <p:pic>
                    <p:nvPicPr>
                      <p:cNvPr id="28678" name="Object 8"/>
                      <p:cNvPicPr>
                        <a:picLocks noChangeAspect="1" noChangeArrowheads="1"/>
                      </p:cNvPicPr>
                      <p:nvPr/>
                    </p:nvPicPr>
                    <p:blipFill>
                      <a:blip r:embed="rId3"/>
                      <a:srcRect/>
                      <a:stretch>
                        <a:fillRect/>
                      </a:stretch>
                    </p:blipFill>
                    <p:spPr bwMode="auto">
                      <a:xfrm>
                        <a:off x="4591050" y="76200"/>
                        <a:ext cx="46053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Box 3"/>
          <p:cNvSpPr txBox="1">
            <a:spLocks noChangeArrowheads="1"/>
          </p:cNvSpPr>
          <p:nvPr/>
        </p:nvSpPr>
        <p:spPr bwMode="auto">
          <a:xfrm>
            <a:off x="3275012" y="1439679"/>
            <a:ext cx="6443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600" dirty="0">
                <a:hlinkClick r:id="rId4"/>
              </a:rPr>
              <a:t>http://en.wikipedia.org/wiki/List_of_trigonometric_identities</a:t>
            </a:r>
            <a:endParaRPr lang="en-US" altLang="en-US" sz="1600" dirty="0"/>
          </a:p>
        </p:txBody>
      </p:sp>
      <p:sp>
        <p:nvSpPr>
          <p:cNvPr id="4" name="Footer Placeholder 3">
            <a:extLst>
              <a:ext uri="{FF2B5EF4-FFF2-40B4-BE49-F238E27FC236}">
                <a16:creationId xmlns:a16="http://schemas.microsoft.com/office/drawing/2014/main" id="{ECF9C4ED-7A00-4782-AA21-36EBF1103A1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F8EEB868-EF3C-48A6-9A15-9A50A2681536}"/>
              </a:ext>
            </a:extLst>
          </p:cNvPr>
          <p:cNvSpPr>
            <a:spLocks noGrp="1"/>
          </p:cNvSpPr>
          <p:nvPr>
            <p:ph type="sldNum" sz="quarter" idx="12"/>
          </p:nvPr>
        </p:nvSpPr>
        <p:spPr/>
        <p:txBody>
          <a:bodyPr/>
          <a:lstStyle/>
          <a:p>
            <a:pPr>
              <a:defRPr/>
            </a:pPr>
            <a:fld id="{D5B5A354-CC3F-4B42-9029-49872BF66C78}" type="slidenum">
              <a:rPr lang="en-US" altLang="en-US" smtClean="0"/>
              <a:pPr>
                <a:defRPr/>
              </a:pPr>
              <a:t>46</a:t>
            </a:fld>
            <a:endParaRPr lang="en-US" altLang="en-US"/>
          </a:p>
        </p:txBody>
      </p:sp>
      <p:sp>
        <p:nvSpPr>
          <p:cNvPr id="2" name="TextBox 1">
            <a:extLst>
              <a:ext uri="{FF2B5EF4-FFF2-40B4-BE49-F238E27FC236}">
                <a16:creationId xmlns:a16="http://schemas.microsoft.com/office/drawing/2014/main" id="{BEDFB3DE-937F-9F99-D1F1-22E4E4AF75DB}"/>
              </a:ext>
            </a:extLst>
          </p:cNvPr>
          <p:cNvSpPr txBox="1"/>
          <p:nvPr/>
        </p:nvSpPr>
        <p:spPr>
          <a:xfrm>
            <a:off x="5912129" y="2003243"/>
            <a:ext cx="3827909" cy="2585323"/>
          </a:xfrm>
          <a:prstGeom prst="rect">
            <a:avLst/>
          </a:prstGeom>
          <a:noFill/>
          <a:ln>
            <a:solidFill>
              <a:schemeClr val="accent1"/>
            </a:solidFill>
          </a:ln>
        </p:spPr>
        <p:txBody>
          <a:bodyPr wrap="square" rtlCol="0">
            <a:spAutoFit/>
          </a:bodyPr>
          <a:lstStyle/>
          <a:p>
            <a:r>
              <a:rPr lang="en-US" dirty="0"/>
              <a:t>(a) MC choices:</a:t>
            </a:r>
            <a:r>
              <a:rPr lang="en-US" altLang="en-US" sz="1800" dirty="0">
                <a:solidFill>
                  <a:srgbClr val="FF0000"/>
                </a:solidFill>
              </a:rPr>
              <a:t> Unknown1=</a:t>
            </a:r>
            <a:endParaRPr lang="en-US" dirty="0"/>
          </a:p>
          <a:p>
            <a:r>
              <a:rPr lang="en-US" dirty="0">
                <a:solidFill>
                  <a:srgbClr val="FF0000"/>
                </a:solidFill>
              </a:rPr>
              <a:t>1) </a:t>
            </a:r>
            <a:r>
              <a:rPr lang="en-US" altLang="en-US" sz="1800" dirty="0">
                <a:solidFill>
                  <a:srgbClr val="FF0000"/>
                </a:solidFill>
              </a:rPr>
              <a:t>N-1 (correct choice is 1)</a:t>
            </a:r>
            <a:endParaRPr lang="en-US" dirty="0">
              <a:solidFill>
                <a:srgbClr val="FF0000"/>
              </a:solidFill>
            </a:endParaRPr>
          </a:p>
          <a:p>
            <a:r>
              <a:rPr lang="en-US" dirty="0"/>
              <a:t>2)</a:t>
            </a:r>
            <a:r>
              <a:rPr lang="en-US" altLang="en-US" sz="1800" dirty="0"/>
              <a:t> N</a:t>
            </a:r>
            <a:endParaRPr lang="en-US" dirty="0"/>
          </a:p>
          <a:p>
            <a:r>
              <a:rPr lang="en-US" dirty="0"/>
              <a:t>3) </a:t>
            </a:r>
            <a:r>
              <a:rPr lang="en-US" altLang="en-US" sz="1800" dirty="0"/>
              <a:t>N+1</a:t>
            </a:r>
          </a:p>
          <a:p>
            <a:endParaRPr lang="en-US" altLang="en-US" sz="1800" dirty="0"/>
          </a:p>
          <a:p>
            <a:r>
              <a:rPr lang="en-US" dirty="0"/>
              <a:t>(b) MC choices:</a:t>
            </a:r>
            <a:r>
              <a:rPr lang="en-US" altLang="en-US" sz="1800" dirty="0">
                <a:solidFill>
                  <a:srgbClr val="FF0000"/>
                </a:solidFill>
              </a:rPr>
              <a:t> Unknown2=</a:t>
            </a:r>
            <a:endParaRPr lang="en-US" dirty="0"/>
          </a:p>
          <a:p>
            <a:r>
              <a:rPr lang="en-US" dirty="0">
                <a:solidFill>
                  <a:srgbClr val="FF0000"/>
                </a:solidFill>
              </a:rPr>
              <a:t>1) </a:t>
            </a:r>
            <a:r>
              <a:rPr lang="en-US" altLang="en-US" sz="1800" dirty="0">
                <a:solidFill>
                  <a:srgbClr val="FF0000"/>
                </a:solidFill>
              </a:rPr>
              <a:t>N-1 (correct choice is 1)</a:t>
            </a:r>
            <a:endParaRPr lang="en-US" dirty="0">
              <a:solidFill>
                <a:srgbClr val="FF0000"/>
              </a:solidFill>
            </a:endParaRPr>
          </a:p>
          <a:p>
            <a:r>
              <a:rPr lang="en-US" dirty="0"/>
              <a:t>2)</a:t>
            </a:r>
            <a:r>
              <a:rPr lang="en-US" altLang="en-US" sz="1800" dirty="0"/>
              <a:t> N</a:t>
            </a:r>
            <a:endParaRPr lang="en-US" dirty="0"/>
          </a:p>
          <a:p>
            <a:r>
              <a:rPr lang="en-US" dirty="0"/>
              <a:t>3) </a:t>
            </a:r>
            <a:r>
              <a:rPr lang="en-US" altLang="en-US" sz="1800" dirty="0"/>
              <a:t>N+1</a:t>
            </a:r>
            <a:endParaRPr lang="en-US" dirty="0"/>
          </a:p>
        </p:txBody>
      </p:sp>
    </p:spTree>
    <p:extLst>
      <p:ext uri="{BB962C8B-B14F-4D97-AF65-F5344CB8AC3E}">
        <p14:creationId xmlns:p14="http://schemas.microsoft.com/office/powerpoint/2010/main" val="1715045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ltLang="en-US" sz="2400" dirty="0"/>
              <a:t>Appendix</a:t>
            </a:r>
            <a:br>
              <a:rPr lang="en-US" altLang="en-US" sz="2400" dirty="0"/>
            </a:br>
            <a:r>
              <a:rPr lang="en-US" sz="2400" dirty="0"/>
              <a:t>%demo_ch2_dft_using_exp_sin_cos.m</a:t>
            </a:r>
            <a:br>
              <a:rPr lang="en-US" sz="2400" dirty="0"/>
            </a:br>
            <a:r>
              <a:rPr lang="en-US" sz="2400" dirty="0"/>
              <a:t>%</a:t>
            </a:r>
            <a:r>
              <a:rPr lang="en-US" sz="2400" dirty="0" err="1"/>
              <a:t>Matlab</a:t>
            </a:r>
            <a:r>
              <a:rPr lang="en-US" sz="2400" dirty="0"/>
              <a:t> program for DFT/IDFT without using the inbuilt functions</a:t>
            </a:r>
          </a:p>
        </p:txBody>
      </p:sp>
      <p:sp>
        <p:nvSpPr>
          <p:cNvPr id="3" name="Content Placeholder 2"/>
          <p:cNvSpPr>
            <a:spLocks noGrp="1"/>
          </p:cNvSpPr>
          <p:nvPr>
            <p:ph idx="1"/>
          </p:nvPr>
        </p:nvSpPr>
        <p:spPr/>
        <p:txBody>
          <a:bodyPr>
            <a:normAutofit fontScale="25000" lnSpcReduction="20000"/>
          </a:bodyPr>
          <a:lstStyle/>
          <a:p>
            <a:r>
              <a:rPr lang="en-US" dirty="0"/>
              <a:t>%demo_ch2_dft_using_exp_sin_cos.m</a:t>
            </a:r>
          </a:p>
          <a:p>
            <a:r>
              <a:rPr lang="en-US" dirty="0"/>
              <a:t>%</a:t>
            </a:r>
            <a:r>
              <a:rPr lang="en-US" dirty="0" err="1"/>
              <a:t>Matlab</a:t>
            </a:r>
            <a:r>
              <a:rPr lang="en-US" dirty="0"/>
              <a:t> program for DFT/IDFT without using the inbuilt functions</a:t>
            </a:r>
          </a:p>
          <a:p>
            <a:r>
              <a:rPr lang="en-US" dirty="0"/>
              <a:t>%http://newlinecode.blogspot.com/2013/02/dft-idft-without-using-function-matlab.html</a:t>
            </a:r>
          </a:p>
          <a:p>
            <a:r>
              <a:rPr lang="en-US" dirty="0"/>
              <a:t>%this to show how to code discrete Fourier forward/inverse (2020 Sept 10)</a:t>
            </a:r>
          </a:p>
          <a:p>
            <a:r>
              <a:rPr lang="en-US" dirty="0"/>
              <a:t>% It shows using </a:t>
            </a:r>
            <a:r>
              <a:rPr lang="en-US" dirty="0" err="1"/>
              <a:t>exp</a:t>
            </a:r>
            <a:r>
              <a:rPr lang="en-US" dirty="0"/>
              <a:t>() and cos()+sin() functions generate the same result</a:t>
            </a:r>
          </a:p>
          <a:p>
            <a:r>
              <a:rPr lang="en-US" dirty="0"/>
              <a:t>%program to find the DFT/IDFT of a sequence without using the inbuilt functions</a:t>
            </a:r>
          </a:p>
          <a:p>
            <a:r>
              <a:rPr lang="en-US" dirty="0"/>
              <a:t>close all;</a:t>
            </a:r>
          </a:p>
          <a:p>
            <a:r>
              <a:rPr lang="en-US" dirty="0"/>
              <a:t>clear all;</a:t>
            </a:r>
          </a:p>
          <a:p>
            <a:r>
              <a:rPr lang="en-US" dirty="0"/>
              <a:t>%</a:t>
            </a:r>
            <a:r>
              <a:rPr lang="en-US" dirty="0" err="1"/>
              <a:t>xn</a:t>
            </a:r>
            <a:r>
              <a:rPr lang="en-US" dirty="0"/>
              <a:t>=input('Enter the sequence x(n)'); %Get the sequence from user </a:t>
            </a:r>
          </a:p>
          <a:p>
            <a:r>
              <a:rPr lang="en-US" dirty="0" err="1"/>
              <a:t>xn</a:t>
            </a:r>
            <a:r>
              <a:rPr lang="en-US" dirty="0"/>
              <a:t>=[8,16,24,32,40,48,56,64]</a:t>
            </a:r>
          </a:p>
          <a:p>
            <a:r>
              <a:rPr lang="en-US" dirty="0"/>
              <a:t>ln=length(</a:t>
            </a:r>
            <a:r>
              <a:rPr lang="en-US" dirty="0" err="1"/>
              <a:t>xn</a:t>
            </a:r>
            <a:r>
              <a:rPr lang="en-US" dirty="0"/>
              <a:t>); %find the length of the sequence</a:t>
            </a:r>
          </a:p>
          <a:p>
            <a:r>
              <a:rPr lang="en-US" dirty="0" err="1"/>
              <a:t>xk</a:t>
            </a:r>
            <a:r>
              <a:rPr lang="en-US" dirty="0"/>
              <a:t>=zeros(1,ln); %initialize an array of same size as that of input sequence</a:t>
            </a:r>
          </a:p>
          <a:p>
            <a:r>
              <a:rPr lang="en-US" dirty="0"/>
              <a:t>xk2=zeros(1,ln); %initialize an array of same size as that of input sequence</a:t>
            </a:r>
          </a:p>
          <a:p>
            <a:r>
              <a:rPr lang="en-US" dirty="0"/>
              <a:t> </a:t>
            </a:r>
          </a:p>
          <a:p>
            <a:r>
              <a:rPr lang="en-US" dirty="0" err="1"/>
              <a:t>ixk</a:t>
            </a:r>
            <a:r>
              <a:rPr lang="en-US" dirty="0"/>
              <a:t>=zeros(1,ln); %initialize an array of same size as that of input sequence</a:t>
            </a:r>
          </a:p>
          <a:p>
            <a:r>
              <a:rPr lang="en-US" dirty="0"/>
              <a:t>ixk2=zeros(1,ln); %initialize an array of same size as that of input sequence</a:t>
            </a:r>
          </a:p>
          <a:p>
            <a:r>
              <a:rPr lang="en-US" dirty="0"/>
              <a:t>%code block to find the DFT of the sequence</a:t>
            </a:r>
          </a:p>
          <a:p>
            <a:r>
              <a:rPr lang="en-US" dirty="0" err="1"/>
              <a:t>i</a:t>
            </a:r>
            <a:r>
              <a:rPr lang="en-US" dirty="0"/>
              <a:t>=</a:t>
            </a:r>
            <a:r>
              <a:rPr lang="en-US" dirty="0" err="1"/>
              <a:t>sqrt</a:t>
            </a:r>
            <a:r>
              <a:rPr lang="en-US" dirty="0"/>
              <a:t>(-1);</a:t>
            </a:r>
          </a:p>
          <a:p>
            <a:r>
              <a:rPr lang="en-US" dirty="0"/>
              <a:t>%-----------------------------------------------------------</a:t>
            </a:r>
          </a:p>
          <a:p>
            <a:r>
              <a:rPr lang="en-US" dirty="0"/>
              <a:t>for k=0:ln-1</a:t>
            </a:r>
          </a:p>
          <a:p>
            <a:r>
              <a:rPr lang="en-US" dirty="0"/>
              <a:t>    for n=0:ln-1</a:t>
            </a:r>
          </a:p>
          <a:p>
            <a:r>
              <a:rPr lang="pt-BR" dirty="0"/>
              <a:t>       xk(k+1)=xk(k+1)+(xn(n+1)*exp((-i)*2*pi*k*n/ln));</a:t>
            </a:r>
          </a:p>
          <a:p>
            <a:r>
              <a:rPr lang="en-US" dirty="0"/>
              <a:t>       xk2(k+1)=xk2(k+1)+(</a:t>
            </a:r>
            <a:r>
              <a:rPr lang="en-US" dirty="0" err="1"/>
              <a:t>xn</a:t>
            </a:r>
            <a:r>
              <a:rPr lang="en-US" dirty="0"/>
              <a:t>(n+1)*(  cos(2*pi*k*n/ln) - </a:t>
            </a:r>
            <a:r>
              <a:rPr lang="en-US" dirty="0" err="1"/>
              <a:t>i</a:t>
            </a:r>
            <a:r>
              <a:rPr lang="en-US" dirty="0"/>
              <a:t>*sin(2*pi*k*n/ln) ) );       </a:t>
            </a:r>
          </a:p>
          <a:p>
            <a:r>
              <a:rPr lang="en-US" dirty="0"/>
              <a:t>       %this is to show </a:t>
            </a:r>
            <a:r>
              <a:rPr lang="en-US" dirty="0" err="1"/>
              <a:t>xk</a:t>
            </a:r>
            <a:r>
              <a:rPr lang="en-US" dirty="0"/>
              <a:t> and xk2 are exactly </a:t>
            </a:r>
            <a:r>
              <a:rPr lang="en-US" dirty="0" err="1"/>
              <a:t>teh</a:t>
            </a:r>
            <a:r>
              <a:rPr lang="en-US" dirty="0"/>
              <a:t> same, see result at the</a:t>
            </a:r>
          </a:p>
          <a:p>
            <a:r>
              <a:rPr lang="en-US" dirty="0"/>
              <a:t>       %end of this code</a:t>
            </a:r>
          </a:p>
          <a:p>
            <a:r>
              <a:rPr lang="en-US" dirty="0"/>
              <a:t>    end</a:t>
            </a:r>
          </a:p>
          <a:p>
            <a:r>
              <a:rPr lang="en-US" dirty="0"/>
              <a:t>end</a:t>
            </a:r>
          </a:p>
          <a:p>
            <a:r>
              <a:rPr lang="en-US" dirty="0"/>
              <a:t>%------------------------------------------------------------</a:t>
            </a:r>
          </a:p>
          <a:p>
            <a:r>
              <a:rPr lang="en-US" dirty="0"/>
              <a:t>%code block to plot the input sequence</a:t>
            </a:r>
          </a:p>
          <a:p>
            <a:r>
              <a:rPr lang="en-US" dirty="0"/>
              <a:t>%------------------------------------------------------------</a:t>
            </a:r>
          </a:p>
          <a:p>
            <a:r>
              <a:rPr lang="en-US" dirty="0"/>
              <a:t>t=0:ln-1;</a:t>
            </a:r>
          </a:p>
          <a:p>
            <a:r>
              <a:rPr lang="en-US" dirty="0"/>
              <a:t>subplot(221);</a:t>
            </a:r>
          </a:p>
          <a:p>
            <a:r>
              <a:rPr lang="en-US" dirty="0"/>
              <a:t>stem(</a:t>
            </a:r>
            <a:r>
              <a:rPr lang="en-US" dirty="0" err="1"/>
              <a:t>t,xn</a:t>
            </a:r>
            <a:r>
              <a:rPr lang="en-US" dirty="0"/>
              <a:t>);</a:t>
            </a:r>
          </a:p>
          <a:p>
            <a:r>
              <a:rPr lang="en-US" dirty="0" err="1"/>
              <a:t>ylabel</a:t>
            </a:r>
            <a:r>
              <a:rPr lang="en-US" dirty="0"/>
              <a:t> ('Amplitude');</a:t>
            </a:r>
          </a:p>
          <a:p>
            <a:r>
              <a:rPr lang="en-US" dirty="0" err="1"/>
              <a:t>xlabel</a:t>
            </a:r>
            <a:r>
              <a:rPr lang="en-US" dirty="0"/>
              <a:t> ('Time Index');</a:t>
            </a:r>
          </a:p>
          <a:p>
            <a:r>
              <a:rPr lang="en-US" dirty="0"/>
              <a:t>%---------------------------------------------------------------</a:t>
            </a:r>
          </a:p>
          <a:p>
            <a:r>
              <a:rPr lang="en-US" dirty="0"/>
              <a:t>magnitude=abs(</a:t>
            </a:r>
            <a:r>
              <a:rPr lang="en-US" dirty="0" err="1"/>
              <a:t>xk</a:t>
            </a:r>
            <a:r>
              <a:rPr lang="en-US" dirty="0"/>
              <a:t>) % Find the magnitudes of individual DFT points</a:t>
            </a:r>
          </a:p>
          <a:p>
            <a:r>
              <a:rPr lang="en-US" dirty="0"/>
              <a:t>%code block to plot the magnitude response</a:t>
            </a:r>
          </a:p>
          <a:p>
            <a:r>
              <a:rPr lang="en-US" dirty="0"/>
              <a:t>%------------------------------------------------------------</a:t>
            </a:r>
          </a:p>
          <a:p>
            <a:r>
              <a:rPr lang="en-US" dirty="0"/>
              <a:t>t=0:ln-1;</a:t>
            </a:r>
          </a:p>
          <a:p>
            <a:r>
              <a:rPr lang="en-US" dirty="0"/>
              <a:t>subplot(222);</a:t>
            </a:r>
          </a:p>
          <a:p>
            <a:r>
              <a:rPr lang="en-US" dirty="0"/>
              <a:t>stem(</a:t>
            </a:r>
            <a:r>
              <a:rPr lang="en-US" dirty="0" err="1"/>
              <a:t>t,magnitude</a:t>
            </a:r>
            <a:r>
              <a:rPr lang="en-US" dirty="0"/>
              <a:t>);</a:t>
            </a:r>
          </a:p>
          <a:p>
            <a:r>
              <a:rPr lang="en-US" dirty="0" err="1"/>
              <a:t>ylabel</a:t>
            </a:r>
            <a:r>
              <a:rPr lang="en-US" dirty="0"/>
              <a:t> ('Amplitude');</a:t>
            </a:r>
          </a:p>
          <a:p>
            <a:r>
              <a:rPr lang="en-US" dirty="0" err="1"/>
              <a:t>xlabel</a:t>
            </a:r>
            <a:r>
              <a:rPr lang="en-US" dirty="0"/>
              <a:t> ('K');</a:t>
            </a:r>
          </a:p>
          <a:p>
            <a:r>
              <a:rPr lang="en-US" dirty="0"/>
              <a:t>%------------------------------------------------------------</a:t>
            </a:r>
          </a:p>
          <a:p>
            <a:r>
              <a:rPr lang="en-US" dirty="0"/>
              <a:t>phase=angle(</a:t>
            </a:r>
            <a:r>
              <a:rPr lang="en-US" dirty="0" err="1"/>
              <a:t>xk</a:t>
            </a:r>
            <a:r>
              <a:rPr lang="en-US" dirty="0"/>
              <a:t>); % Find the phases of individual DFT points</a:t>
            </a:r>
          </a:p>
          <a:p>
            <a:r>
              <a:rPr lang="en-US" dirty="0"/>
              <a:t>%code block to plot the magnitude sequence</a:t>
            </a:r>
          </a:p>
          <a:p>
            <a:r>
              <a:rPr lang="en-US" dirty="0"/>
              <a:t>%------------------------------------------------------------</a:t>
            </a:r>
          </a:p>
          <a:p>
            <a:r>
              <a:rPr lang="en-US" dirty="0"/>
              <a:t>t=0:ln-1;</a:t>
            </a:r>
          </a:p>
          <a:p>
            <a:r>
              <a:rPr lang="en-US" dirty="0"/>
              <a:t>subplot(223);</a:t>
            </a:r>
          </a:p>
          <a:p>
            <a:r>
              <a:rPr lang="en-US" dirty="0"/>
              <a:t>stem(</a:t>
            </a:r>
            <a:r>
              <a:rPr lang="en-US" dirty="0" err="1"/>
              <a:t>t,phase</a:t>
            </a:r>
            <a:r>
              <a:rPr lang="en-US" dirty="0"/>
              <a:t>);</a:t>
            </a:r>
          </a:p>
          <a:p>
            <a:r>
              <a:rPr lang="en-US" dirty="0" err="1"/>
              <a:t>ylabel</a:t>
            </a:r>
            <a:r>
              <a:rPr lang="en-US" dirty="0"/>
              <a:t> ('Phase');</a:t>
            </a:r>
          </a:p>
          <a:p>
            <a:r>
              <a:rPr lang="en-US" dirty="0" err="1"/>
              <a:t>xlabel</a:t>
            </a:r>
            <a:r>
              <a:rPr lang="en-US" dirty="0"/>
              <a:t> ('K');</a:t>
            </a:r>
          </a:p>
          <a:p>
            <a:r>
              <a:rPr lang="en-US" dirty="0"/>
              <a:t>%------------------------------------------------------------</a:t>
            </a:r>
          </a:p>
          <a:p>
            <a:r>
              <a:rPr lang="en-US" dirty="0"/>
              <a:t>% Code block to find the IDFT of the sequence</a:t>
            </a:r>
          </a:p>
          <a:p>
            <a:r>
              <a:rPr lang="en-US" dirty="0"/>
              <a:t>%-------------------------inverse transform -----------------------------------</a:t>
            </a:r>
          </a:p>
          <a:p>
            <a:r>
              <a:rPr lang="en-US" dirty="0"/>
              <a:t>for n=0:ln-1</a:t>
            </a:r>
          </a:p>
          <a:p>
            <a:r>
              <a:rPr lang="en-US" dirty="0"/>
              <a:t>    for k=0:ln-1</a:t>
            </a:r>
          </a:p>
          <a:p>
            <a:r>
              <a:rPr lang="en-US" dirty="0"/>
              <a:t>        </a:t>
            </a:r>
            <a:r>
              <a:rPr lang="en-US" dirty="0" err="1"/>
              <a:t>ixk</a:t>
            </a:r>
            <a:r>
              <a:rPr lang="en-US" dirty="0"/>
              <a:t>(n+1)=</a:t>
            </a:r>
            <a:r>
              <a:rPr lang="en-US" dirty="0" err="1"/>
              <a:t>ixk</a:t>
            </a:r>
            <a:r>
              <a:rPr lang="en-US" dirty="0"/>
              <a:t>(n+1)+(</a:t>
            </a:r>
            <a:r>
              <a:rPr lang="en-US" dirty="0" err="1"/>
              <a:t>xk</a:t>
            </a:r>
            <a:r>
              <a:rPr lang="en-US" dirty="0"/>
              <a:t>(k+1)*</a:t>
            </a:r>
            <a:r>
              <a:rPr lang="en-US" dirty="0" err="1"/>
              <a:t>exp</a:t>
            </a:r>
            <a:r>
              <a:rPr lang="en-US" dirty="0"/>
              <a:t>(</a:t>
            </a:r>
            <a:r>
              <a:rPr lang="en-US" dirty="0" err="1"/>
              <a:t>i</a:t>
            </a:r>
            <a:r>
              <a:rPr lang="en-US" dirty="0"/>
              <a:t>*2*pi*k*n/ln));</a:t>
            </a:r>
          </a:p>
          <a:p>
            <a:r>
              <a:rPr lang="pt-BR" dirty="0"/>
              <a:t>        ixk2(n+1)=ixk2(n+1)+(xk2(k+1)*(cos((2*pi*k*n/ln)) + i* sin(2*pi*k*n/ln)));</a:t>
            </a:r>
          </a:p>
          <a:p>
            <a:r>
              <a:rPr lang="en-US" dirty="0"/>
              <a:t>        </a:t>
            </a:r>
          </a:p>
          <a:p>
            <a:r>
              <a:rPr lang="en-US" dirty="0"/>
              <a:t>    end</a:t>
            </a:r>
          </a:p>
          <a:p>
            <a:r>
              <a:rPr lang="en-US" dirty="0"/>
              <a:t>end</a:t>
            </a:r>
          </a:p>
          <a:p>
            <a:r>
              <a:rPr lang="en-US" dirty="0" err="1"/>
              <a:t>ixk</a:t>
            </a:r>
            <a:r>
              <a:rPr lang="en-US" dirty="0"/>
              <a:t>=</a:t>
            </a:r>
            <a:r>
              <a:rPr lang="en-US" dirty="0" err="1"/>
              <a:t>ixk</a:t>
            </a:r>
            <a:r>
              <a:rPr lang="en-US" dirty="0"/>
              <a:t>./ln;</a:t>
            </a:r>
          </a:p>
          <a:p>
            <a:r>
              <a:rPr lang="en-US" dirty="0"/>
              <a:t>ixk2=ixk2./ln;</a:t>
            </a:r>
          </a:p>
          <a:p>
            <a:r>
              <a:rPr lang="en-US" dirty="0"/>
              <a:t>%----------------------------------------------------------</a:t>
            </a:r>
          </a:p>
          <a:p>
            <a:r>
              <a:rPr lang="en-US" dirty="0"/>
              <a:t>%code block to plot the input sequence</a:t>
            </a:r>
          </a:p>
          <a:p>
            <a:r>
              <a:rPr lang="en-US" dirty="0"/>
              <a:t>%------------------------------------------------------------</a:t>
            </a:r>
          </a:p>
          <a:p>
            <a:r>
              <a:rPr lang="en-US" dirty="0"/>
              <a:t>t=0:ln-1;</a:t>
            </a:r>
          </a:p>
          <a:p>
            <a:r>
              <a:rPr lang="en-US" dirty="0"/>
              <a:t>subplot(224);</a:t>
            </a:r>
          </a:p>
          <a:p>
            <a:r>
              <a:rPr lang="en-US" dirty="0"/>
              <a:t>stem(</a:t>
            </a:r>
            <a:r>
              <a:rPr lang="en-US" dirty="0" err="1"/>
              <a:t>t,ixk</a:t>
            </a:r>
            <a:r>
              <a:rPr lang="en-US" dirty="0"/>
              <a:t>);</a:t>
            </a:r>
          </a:p>
          <a:p>
            <a:r>
              <a:rPr lang="en-US" dirty="0" err="1"/>
              <a:t>ylabel</a:t>
            </a:r>
            <a:r>
              <a:rPr lang="en-US" dirty="0"/>
              <a:t> ('Amplitude');</a:t>
            </a:r>
          </a:p>
          <a:p>
            <a:r>
              <a:rPr lang="en-US" dirty="0" err="1"/>
              <a:t>xlabel</a:t>
            </a:r>
            <a:r>
              <a:rPr lang="en-US" dirty="0"/>
              <a:t> ('Time Index');</a:t>
            </a:r>
          </a:p>
          <a:p>
            <a:r>
              <a:rPr lang="en-US" dirty="0"/>
              <a:t>%%%%%%%%%%%%%%%%%%%%%%%</a:t>
            </a:r>
          </a:p>
          <a:p>
            <a:r>
              <a:rPr lang="en-US" dirty="0"/>
              <a:t>'number of samples'</a:t>
            </a:r>
          </a:p>
          <a:p>
            <a:r>
              <a:rPr lang="en-US" dirty="0"/>
              <a:t>ln</a:t>
            </a:r>
          </a:p>
          <a:p>
            <a:r>
              <a:rPr lang="en-US" dirty="0"/>
              <a:t> </a:t>
            </a:r>
          </a:p>
          <a:p>
            <a:r>
              <a:rPr lang="en-US" dirty="0"/>
              <a:t>'results'</a:t>
            </a:r>
          </a:p>
          <a:p>
            <a:r>
              <a:rPr lang="en-US" dirty="0"/>
              <a:t>'source input ='</a:t>
            </a:r>
          </a:p>
          <a:p>
            <a:r>
              <a:rPr lang="en-US" dirty="0" err="1"/>
              <a:t>xn</a:t>
            </a:r>
            <a:endParaRPr lang="en-US" dirty="0"/>
          </a:p>
          <a:p>
            <a:r>
              <a:rPr lang="en-US" dirty="0"/>
              <a:t> </a:t>
            </a:r>
          </a:p>
          <a:p>
            <a:r>
              <a:rPr lang="en-US" dirty="0"/>
              <a:t>'</a:t>
            </a:r>
            <a:r>
              <a:rPr lang="en-US" dirty="0" err="1"/>
              <a:t>xk</a:t>
            </a:r>
            <a:r>
              <a:rPr lang="en-US" dirty="0"/>
              <a:t>  frequency is calculated by </a:t>
            </a:r>
            <a:r>
              <a:rPr lang="en-US" dirty="0" err="1"/>
              <a:t>exp</a:t>
            </a:r>
            <a:r>
              <a:rPr lang="en-US" dirty="0"/>
              <a:t>(), xk2 frequency is calculated by sin()_cos(),'</a:t>
            </a:r>
          </a:p>
          <a:p>
            <a:r>
              <a:rPr lang="en-US" dirty="0"/>
              <a:t>'It shows they are the same'</a:t>
            </a:r>
          </a:p>
          <a:p>
            <a:r>
              <a:rPr lang="en-US" dirty="0" err="1"/>
              <a:t>xk</a:t>
            </a:r>
            <a:endParaRPr lang="en-US" dirty="0"/>
          </a:p>
          <a:p>
            <a:r>
              <a:rPr lang="en-US" dirty="0"/>
              <a:t>xk2</a:t>
            </a:r>
          </a:p>
          <a:p>
            <a:r>
              <a:rPr lang="en-US" dirty="0"/>
              <a:t>xk-xk2</a:t>
            </a:r>
          </a:p>
          <a:p>
            <a:r>
              <a:rPr lang="en-US" dirty="0"/>
              <a:t>  </a:t>
            </a:r>
          </a:p>
          <a:p>
            <a:r>
              <a:rPr lang="en-US" dirty="0"/>
              <a:t>'hit key to continue'</a:t>
            </a:r>
          </a:p>
          <a:p>
            <a:r>
              <a:rPr lang="en-US" dirty="0"/>
              <a:t>pause</a:t>
            </a:r>
          </a:p>
          <a:p>
            <a:r>
              <a:rPr lang="en-US" dirty="0"/>
              <a:t> </a:t>
            </a:r>
          </a:p>
          <a:p>
            <a:r>
              <a:rPr lang="en-US" dirty="0"/>
              <a:t>% </a:t>
            </a:r>
          </a:p>
          <a:p>
            <a:r>
              <a:rPr lang="en-US" dirty="0"/>
              <a:t> </a:t>
            </a:r>
          </a:p>
          <a:p>
            <a:r>
              <a:rPr lang="en-US" dirty="0" err="1"/>
              <a:t>ixk</a:t>
            </a:r>
            <a:r>
              <a:rPr lang="en-US" dirty="0"/>
              <a:t> %recovered </a:t>
            </a:r>
            <a:r>
              <a:rPr lang="en-US" dirty="0" err="1"/>
              <a:t>xn</a:t>
            </a:r>
            <a:r>
              <a:rPr lang="en-US" dirty="0"/>
              <a:t> by using </a:t>
            </a:r>
            <a:r>
              <a:rPr lang="en-US" dirty="0" err="1"/>
              <a:t>exp</a:t>
            </a:r>
            <a:r>
              <a:rPr lang="en-US" dirty="0"/>
              <a:t>() function</a:t>
            </a:r>
          </a:p>
          <a:p>
            <a:r>
              <a:rPr lang="en-US" dirty="0"/>
              <a:t>ixk2%recovered </a:t>
            </a:r>
            <a:r>
              <a:rPr lang="en-US" dirty="0" err="1"/>
              <a:t>xn</a:t>
            </a:r>
            <a:r>
              <a:rPr lang="en-US" dirty="0"/>
              <a:t> by using sin(),cos() functions</a:t>
            </a:r>
          </a:p>
          <a:p>
            <a:r>
              <a:rPr lang="en-US" dirty="0"/>
              <a:t>%magnitude=abs(</a:t>
            </a:r>
            <a:r>
              <a:rPr lang="en-US" dirty="0" err="1"/>
              <a:t>ixk</a:t>
            </a:r>
            <a:r>
              <a:rPr lang="en-US" dirty="0"/>
              <a:t>) </a:t>
            </a:r>
          </a:p>
          <a:p>
            <a:r>
              <a:rPr lang="en-US" dirty="0"/>
              <a:t>magnitude=abs(</a:t>
            </a:r>
            <a:r>
              <a:rPr lang="en-US" dirty="0" err="1"/>
              <a:t>ixk</a:t>
            </a:r>
            <a:r>
              <a:rPr lang="en-US" dirty="0"/>
              <a:t>) </a:t>
            </a:r>
          </a:p>
          <a:p>
            <a:r>
              <a:rPr lang="en-US" dirty="0"/>
              <a:t>magnitude2=abs(ixk2)</a:t>
            </a:r>
          </a:p>
          <a:p>
            <a:r>
              <a:rPr lang="en-US" dirty="0"/>
              <a:t>ixk-ixk2</a:t>
            </a:r>
          </a:p>
          <a:p>
            <a:r>
              <a:rPr lang="en-US" dirty="0"/>
              <a:t> </a:t>
            </a:r>
            <a:r>
              <a:rPr lang="en-US" dirty="0" err="1"/>
              <a:t>disp</a:t>
            </a:r>
            <a:r>
              <a:rPr lang="en-US" dirty="0"/>
              <a:t>('the result shows </a:t>
            </a:r>
            <a:r>
              <a:rPr lang="en-US" dirty="0" err="1"/>
              <a:t>ixk</a:t>
            </a:r>
            <a:r>
              <a:rPr lang="en-US" dirty="0"/>
              <a:t> and ixk2 are the same: ')</a:t>
            </a:r>
          </a:p>
          <a:p>
            <a:r>
              <a:rPr lang="en-US" dirty="0" err="1"/>
              <a:t>disp</a:t>
            </a:r>
            <a:r>
              <a:rPr lang="en-US" dirty="0"/>
              <a:t>('magnitude=abs(</a:t>
            </a:r>
            <a:r>
              <a:rPr lang="en-US" dirty="0" err="1"/>
              <a:t>ixk</a:t>
            </a:r>
            <a:r>
              <a:rPr lang="en-US" dirty="0"/>
              <a:t>) , </a:t>
            </a:r>
            <a:r>
              <a:rPr lang="en-US" dirty="0" err="1"/>
              <a:t>ixk</a:t>
            </a:r>
            <a:r>
              <a:rPr lang="en-US" dirty="0"/>
              <a:t> :recovered </a:t>
            </a:r>
            <a:r>
              <a:rPr lang="en-US" dirty="0" err="1"/>
              <a:t>xn</a:t>
            </a:r>
            <a:r>
              <a:rPr lang="en-US" dirty="0"/>
              <a:t> by using </a:t>
            </a:r>
            <a:r>
              <a:rPr lang="en-US" dirty="0" err="1"/>
              <a:t>exp</a:t>
            </a:r>
            <a:r>
              <a:rPr lang="en-US" dirty="0"/>
              <a:t>() function')</a:t>
            </a:r>
          </a:p>
          <a:p>
            <a:r>
              <a:rPr lang="en-US" dirty="0" err="1"/>
              <a:t>disp</a:t>
            </a:r>
            <a:r>
              <a:rPr lang="en-US" dirty="0"/>
              <a:t>('magnitude2=abs(ixk2) , ixk2: recovered </a:t>
            </a:r>
            <a:r>
              <a:rPr lang="en-US" dirty="0" err="1"/>
              <a:t>xn</a:t>
            </a:r>
            <a:r>
              <a:rPr lang="en-US" dirty="0"/>
              <a:t> by using sin(),cos() functions')</a:t>
            </a:r>
          </a:p>
        </p:txBody>
      </p:sp>
      <p:sp>
        <p:nvSpPr>
          <p:cNvPr id="6" name="Footer Placeholder 5">
            <a:extLst>
              <a:ext uri="{FF2B5EF4-FFF2-40B4-BE49-F238E27FC236}">
                <a16:creationId xmlns:a16="http://schemas.microsoft.com/office/drawing/2014/main" id="{FD923CC4-ACD4-4CA1-A7F0-0C69A3EC6E96}"/>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34D40DC0-092C-487F-AF70-786FA4D09626}"/>
              </a:ext>
            </a:extLst>
          </p:cNvPr>
          <p:cNvSpPr>
            <a:spLocks noGrp="1"/>
          </p:cNvSpPr>
          <p:nvPr>
            <p:ph type="sldNum" sz="quarter" idx="12"/>
          </p:nvPr>
        </p:nvSpPr>
        <p:spPr/>
        <p:txBody>
          <a:bodyPr/>
          <a:lstStyle/>
          <a:p>
            <a:pPr>
              <a:defRPr/>
            </a:pPr>
            <a:fld id="{736CD8FC-86ED-4AC3-A210-5D0F22D3440C}" type="slidenum">
              <a:rPr lang="en-US" altLang="en-US" smtClean="0"/>
              <a:pPr>
                <a:defRPr/>
              </a:pPr>
              <a:t>47</a:t>
            </a:fld>
            <a:endParaRPr lang="en-US" altLang="en-US"/>
          </a:p>
        </p:txBody>
      </p:sp>
    </p:spTree>
    <p:extLst>
      <p:ext uri="{BB962C8B-B14F-4D97-AF65-F5344CB8AC3E}">
        <p14:creationId xmlns:p14="http://schemas.microsoft.com/office/powerpoint/2010/main" val="3152963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The spectrogram: to see the spectral envelope as time moves forward </a:t>
            </a:r>
          </a:p>
        </p:txBody>
      </p:sp>
      <p:sp>
        <p:nvSpPr>
          <p:cNvPr id="16389" name="Rectangle 1027"/>
          <p:cNvSpPr>
            <a:spLocks noGrp="1" noChangeArrowheads="1"/>
          </p:cNvSpPr>
          <p:nvPr>
            <p:ph idx="1"/>
          </p:nvPr>
        </p:nvSpPr>
        <p:spPr>
          <a:noFill/>
        </p:spPr>
        <p:txBody>
          <a:bodyPr lIns="92075" tIns="46038" rIns="92075" bIns="46038"/>
          <a:lstStyle/>
          <a:p>
            <a:pPr eaLnBrk="1" hangingPunct="1"/>
            <a:r>
              <a:rPr lang="en-US" altLang="zh-TW" sz="2000" dirty="0">
                <a:ea typeface="新細明體" pitchFamily="18" charset="-120"/>
              </a:rPr>
              <a:t>It is a visualization method (tool) to look at the frequency content of a signal.</a:t>
            </a:r>
          </a:p>
          <a:p>
            <a:pPr eaLnBrk="1" hangingPunct="1"/>
            <a:r>
              <a:rPr lang="en-US" altLang="zh-TW" sz="2000" dirty="0">
                <a:ea typeface="新細明體" pitchFamily="18" charset="-120"/>
              </a:rPr>
              <a:t>Parameter setting: (1)Window size = </a:t>
            </a:r>
            <a:r>
              <a:rPr lang="en-US" altLang="zh-TW" sz="2000" i="1" dirty="0">
                <a:ea typeface="新細明體" pitchFamily="18" charset="-120"/>
              </a:rPr>
              <a:t>N</a:t>
            </a:r>
            <a:r>
              <a:rPr lang="en-US" altLang="zh-TW" sz="2000" dirty="0">
                <a:ea typeface="新細明體" pitchFamily="18" charset="-120"/>
              </a:rPr>
              <a:t>=(e.g. 512)= number of time samples for each Fourier Transform processing. (2) non-overlapping sample size </a:t>
            </a:r>
            <a:r>
              <a:rPr lang="en-US" altLang="zh-TW" sz="2000" i="1" dirty="0">
                <a:ea typeface="新細明體" pitchFamily="18" charset="-120"/>
              </a:rPr>
              <a:t>D</a:t>
            </a:r>
            <a:r>
              <a:rPr lang="en-US" altLang="zh-TW" sz="2000" dirty="0">
                <a:ea typeface="新細明體" pitchFamily="18" charset="-120"/>
              </a:rPr>
              <a:t> . (3) frame index is </a:t>
            </a:r>
            <a:r>
              <a:rPr lang="en-US" altLang="zh-TW" sz="2000" i="1" dirty="0">
                <a:ea typeface="新細明體" pitchFamily="18" charset="-120"/>
              </a:rPr>
              <a:t>j</a:t>
            </a:r>
            <a:r>
              <a:rPr lang="en-US" altLang="zh-TW" sz="2000" dirty="0">
                <a:ea typeface="新細明體" pitchFamily="18" charset="-120"/>
              </a:rPr>
              <a:t>.</a:t>
            </a:r>
          </a:p>
          <a:p>
            <a:pPr eaLnBrk="1" hangingPunct="1"/>
            <a:r>
              <a:rPr lang="en-US" altLang="zh-TW" sz="2000" i="1" dirty="0">
                <a:ea typeface="新細明體" pitchFamily="18" charset="-120"/>
              </a:rPr>
              <a:t>t</a:t>
            </a:r>
            <a:r>
              <a:rPr lang="en-US" altLang="zh-TW" sz="2000" dirty="0">
                <a:ea typeface="新細明體" pitchFamily="18" charset="-120"/>
              </a:rPr>
              <a:t> is an integer, initialize </a:t>
            </a:r>
            <a:r>
              <a:rPr lang="en-US" altLang="zh-TW" sz="2000" i="1" dirty="0">
                <a:ea typeface="新細明體" pitchFamily="18" charset="-120"/>
              </a:rPr>
              <a:t>t</a:t>
            </a:r>
            <a:r>
              <a:rPr lang="en-US" altLang="zh-TW" sz="2000" dirty="0">
                <a:ea typeface="新細明體" pitchFamily="18" charset="-120"/>
              </a:rPr>
              <a:t>=0, j=0. X-axis = time, Y-axis = freq.</a:t>
            </a:r>
          </a:p>
          <a:p>
            <a:pPr eaLnBrk="1" hangingPunct="1"/>
            <a:r>
              <a:rPr lang="en-US" altLang="zh-TW" sz="2000" dirty="0">
                <a:ea typeface="新細明體" pitchFamily="18" charset="-120"/>
              </a:rPr>
              <a:t>Step1: </a:t>
            </a:r>
            <a:r>
              <a:rPr lang="en-US" altLang="zh-TW" sz="2000" i="1" dirty="0">
                <a:ea typeface="新細明體" pitchFamily="18" charset="-120"/>
              </a:rPr>
              <a:t>FT </a:t>
            </a:r>
            <a:r>
              <a:rPr lang="en-US" altLang="zh-TW" sz="2000" dirty="0">
                <a:ea typeface="新細明體" pitchFamily="18" charset="-120"/>
              </a:rPr>
              <a:t>samples </a:t>
            </a:r>
            <a:r>
              <a:rPr lang="en-US" altLang="zh-TW" sz="2000" i="1" dirty="0" err="1">
                <a:ea typeface="新細明體" pitchFamily="18" charset="-120"/>
              </a:rPr>
              <a:t>s</a:t>
            </a:r>
            <a:r>
              <a:rPr lang="en-US" altLang="zh-TW" sz="2000" i="1" baseline="-25000" dirty="0" err="1">
                <a:ea typeface="新細明體" pitchFamily="18" charset="-120"/>
              </a:rPr>
              <a:t>t+j</a:t>
            </a:r>
            <a:r>
              <a:rPr lang="en-US" altLang="zh-TW" sz="2000" i="1" baseline="-25000" dirty="0">
                <a:ea typeface="新細明體" pitchFamily="18" charset="-120"/>
              </a:rPr>
              <a:t>*D</a:t>
            </a:r>
            <a:r>
              <a:rPr lang="en-US" altLang="zh-TW" sz="2000" i="1" dirty="0">
                <a:ea typeface="新細明體" pitchFamily="18" charset="-120"/>
              </a:rPr>
              <a:t> </a:t>
            </a:r>
            <a:r>
              <a:rPr lang="en-US" altLang="zh-TW" sz="2000" dirty="0">
                <a:ea typeface="新細明體" pitchFamily="18" charset="-120"/>
              </a:rPr>
              <a:t>to</a:t>
            </a:r>
            <a:r>
              <a:rPr lang="en-US" altLang="zh-TW" sz="2000" i="1" dirty="0">
                <a:ea typeface="新細明體" pitchFamily="18" charset="-120"/>
              </a:rPr>
              <a:t> s</a:t>
            </a:r>
            <a:r>
              <a:rPr lang="en-US" altLang="zh-TW" sz="2000" i="1" baseline="-25000" dirty="0">
                <a:ea typeface="新細明體" pitchFamily="18" charset="-120"/>
              </a:rPr>
              <a:t>t+512+j*D</a:t>
            </a:r>
            <a:endParaRPr lang="en-US" altLang="zh-TW" sz="2000" i="1" dirty="0">
              <a:ea typeface="新細明體" pitchFamily="18" charset="-120"/>
            </a:endParaRPr>
          </a:p>
          <a:p>
            <a:pPr eaLnBrk="1" hangingPunct="1"/>
            <a:r>
              <a:rPr lang="en-US" altLang="zh-TW" sz="2000" dirty="0">
                <a:ea typeface="新細明體" pitchFamily="18" charset="-120"/>
              </a:rPr>
              <a:t>Step2: plot </a:t>
            </a:r>
            <a:r>
              <a:rPr lang="en-US" altLang="zh-TW" sz="2000" i="1" dirty="0">
                <a:ea typeface="新細明體" pitchFamily="18" charset="-120"/>
              </a:rPr>
              <a:t>FT result (</a:t>
            </a:r>
            <a:r>
              <a:rPr lang="en-US" altLang="zh-TW" sz="2000" dirty="0" err="1">
                <a:ea typeface="新細明體" pitchFamily="18" charset="-120"/>
              </a:rPr>
              <a:t>freq</a:t>
            </a:r>
            <a:r>
              <a:rPr lang="en-US" altLang="zh-TW" sz="2000" dirty="0">
                <a:ea typeface="新細明體" pitchFamily="18" charset="-120"/>
              </a:rPr>
              <a:t> </a:t>
            </a:r>
            <a:r>
              <a:rPr lang="en-US" altLang="zh-TW" sz="2000" dirty="0" err="1">
                <a:ea typeface="新細明體" pitchFamily="18" charset="-120"/>
              </a:rPr>
              <a:t>v.s</a:t>
            </a:r>
            <a:r>
              <a:rPr lang="en-US" altLang="zh-TW" sz="2000" dirty="0">
                <a:ea typeface="新細明體" pitchFamily="18" charset="-120"/>
              </a:rPr>
              <a:t>. energy) spectral envelope vertically using different gray scale.</a:t>
            </a:r>
          </a:p>
          <a:p>
            <a:pPr eaLnBrk="1" hangingPunct="1"/>
            <a:r>
              <a:rPr lang="en-US" altLang="zh-TW" sz="2000" dirty="0">
                <a:ea typeface="新細明體" pitchFamily="18" charset="-120"/>
              </a:rPr>
              <a:t>Step3: j=j+1</a:t>
            </a:r>
          </a:p>
          <a:p>
            <a:pPr eaLnBrk="1" hangingPunct="1"/>
            <a:r>
              <a:rPr lang="en-US" altLang="zh-TW" sz="2000" dirty="0">
                <a:ea typeface="新細明體" pitchFamily="18" charset="-120"/>
              </a:rPr>
              <a:t>Repeat Step1,2,3  until </a:t>
            </a:r>
            <a:r>
              <a:rPr lang="en-US" altLang="zh-TW" sz="2000" i="1" dirty="0">
                <a:ea typeface="新細明體" pitchFamily="18" charset="-120"/>
              </a:rPr>
              <a:t>j</a:t>
            </a:r>
            <a:r>
              <a:rPr lang="en-US" altLang="zh-TW" sz="2000" dirty="0">
                <a:ea typeface="新細明體" pitchFamily="18" charset="-120"/>
              </a:rPr>
              <a:t>*</a:t>
            </a:r>
            <a:r>
              <a:rPr lang="en-US" altLang="zh-TW" sz="2000" i="1" dirty="0">
                <a:ea typeface="新細明體" pitchFamily="18" charset="-120"/>
              </a:rPr>
              <a:t>D+t+512</a:t>
            </a:r>
            <a:r>
              <a:rPr lang="en-US" altLang="zh-TW" sz="2000" dirty="0">
                <a:ea typeface="新細明體" pitchFamily="18" charset="-120"/>
              </a:rPr>
              <a:t> &gt;length of the </a:t>
            </a:r>
            <a:r>
              <a:rPr lang="en-US" altLang="zh-TW" sz="2400" dirty="0">
                <a:ea typeface="新細明體" pitchFamily="18" charset="-120"/>
              </a:rPr>
              <a:t>input signal.</a:t>
            </a:r>
          </a:p>
        </p:txBody>
      </p:sp>
      <p:sp>
        <p:nvSpPr>
          <p:cNvPr id="4" name="Footer Placeholder 3">
            <a:extLst>
              <a:ext uri="{FF2B5EF4-FFF2-40B4-BE49-F238E27FC236}">
                <a16:creationId xmlns:a16="http://schemas.microsoft.com/office/drawing/2014/main" id="{75140708-8981-4F92-BCAF-73BE46C2A4C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321FFFF5-A857-41AD-96CE-ACBF9E05694C}"/>
              </a:ext>
            </a:extLst>
          </p:cNvPr>
          <p:cNvSpPr>
            <a:spLocks noGrp="1"/>
          </p:cNvSpPr>
          <p:nvPr>
            <p:ph type="sldNum" sz="quarter" idx="12"/>
          </p:nvPr>
        </p:nvSpPr>
        <p:spPr/>
        <p:txBody>
          <a:bodyPr/>
          <a:lstStyle/>
          <a:p>
            <a:pPr>
              <a:defRPr/>
            </a:pPr>
            <a:fld id="{736CD8FC-86ED-4AC3-A210-5D0F22D3440C}" type="slidenum">
              <a:rPr lang="en-US" altLang="en-US" smtClean="0"/>
              <a:pPr>
                <a:defRPr/>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638"/>
            <a:ext cx="7620000" cy="627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Rectangle 2"/>
          <p:cNvSpPr>
            <a:spLocks noChangeArrowheads="1"/>
          </p:cNvSpPr>
          <p:nvPr/>
        </p:nvSpPr>
        <p:spPr bwMode="auto">
          <a:xfrm>
            <a:off x="2228850" y="476250"/>
            <a:ext cx="76739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4400" i="1">
                <a:solidFill>
                  <a:schemeClr val="tx2"/>
                </a:solidFill>
                <a:effectLst>
                  <a:outerShdw blurRad="38100" dist="38100" dir="2700000" algn="tl">
                    <a:srgbClr val="C0C0C0"/>
                  </a:outerShdw>
                </a:effectLst>
                <a:latin typeface="Times New Roman" pitchFamily="18" charset="0"/>
                <a:ea typeface="新細明體" charset="-120"/>
              </a:rPr>
              <a:t>A specgram</a:t>
            </a:r>
          </a:p>
        </p:txBody>
      </p:sp>
      <p:grpSp>
        <p:nvGrpSpPr>
          <p:cNvPr id="17414" name="Group 15"/>
          <p:cNvGrpSpPr>
            <a:grpSpLocks/>
          </p:cNvGrpSpPr>
          <p:nvPr/>
        </p:nvGrpSpPr>
        <p:grpSpPr bwMode="auto">
          <a:xfrm>
            <a:off x="3048000" y="990600"/>
            <a:ext cx="6854825" cy="4343400"/>
            <a:chOff x="1920" y="624"/>
            <a:chExt cx="4318" cy="2736"/>
          </a:xfrm>
        </p:grpSpPr>
        <p:sp useBgFill="1">
          <p:nvSpPr>
            <p:cNvPr id="17416" name="Text Box 5"/>
            <p:cNvSpPr txBox="1">
              <a:spLocks noChangeArrowheads="1"/>
            </p:cNvSpPr>
            <p:nvPr/>
          </p:nvSpPr>
          <p:spPr bwMode="auto">
            <a:xfrm>
              <a:off x="3310" y="624"/>
              <a:ext cx="2928" cy="978"/>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Specgram: The </a:t>
              </a:r>
              <a:r>
                <a:rPr kumimoji="1" lang="en-US" altLang="zh-TW" sz="2400" u="sng">
                  <a:latin typeface="Times New Roman" pitchFamily="18" charset="0"/>
                </a:rPr>
                <a:t>white bands</a:t>
              </a:r>
              <a:r>
                <a:rPr kumimoji="1" lang="en-US" altLang="zh-TW" sz="2400">
                  <a:latin typeface="Times New Roman" pitchFamily="18" charset="0"/>
                </a:rPr>
                <a:t> are the formants which represent high energy frequency contents of the speech signal</a:t>
              </a:r>
            </a:p>
          </p:txBody>
        </p:sp>
        <p:sp>
          <p:nvSpPr>
            <p:cNvPr id="17417" name="Line 6"/>
            <p:cNvSpPr>
              <a:spLocks noChangeShapeType="1"/>
            </p:cNvSpPr>
            <p:nvPr/>
          </p:nvSpPr>
          <p:spPr bwMode="auto">
            <a:xfrm flipH="1">
              <a:off x="2064" y="1536"/>
              <a:ext cx="1200" cy="1104"/>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7"/>
            <p:cNvSpPr>
              <a:spLocks noChangeShapeType="1"/>
            </p:cNvSpPr>
            <p:nvPr/>
          </p:nvSpPr>
          <p:spPr bwMode="auto">
            <a:xfrm flipH="1">
              <a:off x="2208" y="1536"/>
              <a:ext cx="1056" cy="720"/>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Line 8"/>
            <p:cNvSpPr>
              <a:spLocks noChangeShapeType="1"/>
            </p:cNvSpPr>
            <p:nvPr/>
          </p:nvSpPr>
          <p:spPr bwMode="auto">
            <a:xfrm flipH="1">
              <a:off x="2112" y="1536"/>
              <a:ext cx="1104" cy="48"/>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Line 10"/>
            <p:cNvSpPr>
              <a:spLocks noChangeShapeType="1"/>
            </p:cNvSpPr>
            <p:nvPr/>
          </p:nvSpPr>
          <p:spPr bwMode="auto">
            <a:xfrm flipH="1">
              <a:off x="1920" y="1536"/>
              <a:ext cx="1344" cy="1824"/>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41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81ECB998-AB44-428D-BAB8-2A597816B2D4}"/>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FB6B5F6-2455-4237-B5AE-E173926C524E}"/>
              </a:ext>
            </a:extLst>
          </p:cNvPr>
          <p:cNvSpPr>
            <a:spLocks noGrp="1"/>
          </p:cNvSpPr>
          <p:nvPr>
            <p:ph type="sldNum" sz="quarter" idx="12"/>
          </p:nvPr>
        </p:nvSpPr>
        <p:spPr/>
        <p:txBody>
          <a:bodyPr/>
          <a:lstStyle/>
          <a:p>
            <a:pPr>
              <a:defRPr/>
            </a:pPr>
            <a:fld id="{34666D7A-5006-4EAC-87BB-EAF11C7200CE}" type="slidenum">
              <a:rPr lang="en-US" altLang="en-US" smtClean="0"/>
              <a:pPr>
                <a:defRPr/>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normAutofit/>
          </a:bodyPr>
          <a:lstStyle/>
          <a:p>
            <a:pPr eaLnBrk="1" hangingPunct="1"/>
            <a:r>
              <a:rPr lang="en-US" altLang="zh-TW" sz="4000" dirty="0">
                <a:ea typeface="新細明體" pitchFamily="18" charset="-120"/>
              </a:rPr>
              <a:t>Overview of a speech recognition system</a:t>
            </a:r>
          </a:p>
        </p:txBody>
      </p:sp>
      <p:sp>
        <p:nvSpPr>
          <p:cNvPr id="8197"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Pre-processor</a:t>
            </a:r>
          </a:p>
          <a:p>
            <a:pPr eaLnBrk="1" hangingPunct="1"/>
            <a:r>
              <a:rPr lang="en-US" altLang="zh-TW" dirty="0">
                <a:ea typeface="新細明體" pitchFamily="18" charset="-120"/>
              </a:rPr>
              <a:t>Feature extraction</a:t>
            </a:r>
          </a:p>
          <a:p>
            <a:pPr eaLnBrk="1" hangingPunct="1"/>
            <a:r>
              <a:rPr lang="en-US" altLang="zh-TW" dirty="0">
                <a:ea typeface="新細明體" pitchFamily="18" charset="-120"/>
              </a:rPr>
              <a:t>Training of the system</a:t>
            </a:r>
          </a:p>
          <a:p>
            <a:pPr eaLnBrk="1" hangingPunct="1"/>
            <a:r>
              <a:rPr lang="en-US" altLang="zh-TW" dirty="0">
                <a:ea typeface="新細明體" pitchFamily="18" charset="-120"/>
              </a:rPr>
              <a:t>Recognition model</a:t>
            </a:r>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381000"/>
            <a:ext cx="8780462" cy="572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8437" name="Text Box 4"/>
          <p:cNvSpPr txBox="1">
            <a:spLocks noChangeArrowheads="1"/>
          </p:cNvSpPr>
          <p:nvPr/>
        </p:nvSpPr>
        <p:spPr bwMode="auto">
          <a:xfrm>
            <a:off x="5943600" y="4267200"/>
            <a:ext cx="2913063" cy="457200"/>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Better time. resolution</a:t>
            </a:r>
          </a:p>
        </p:txBody>
      </p:sp>
      <p:sp useBgFill="1">
        <p:nvSpPr>
          <p:cNvPr id="18438" name="Text Box 5"/>
          <p:cNvSpPr txBox="1">
            <a:spLocks noChangeArrowheads="1"/>
          </p:cNvSpPr>
          <p:nvPr/>
        </p:nvSpPr>
        <p:spPr bwMode="auto">
          <a:xfrm>
            <a:off x="5637213" y="1219200"/>
            <a:ext cx="3514725" cy="457200"/>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Better frequency resolution</a:t>
            </a:r>
          </a:p>
        </p:txBody>
      </p:sp>
      <p:sp>
        <p:nvSpPr>
          <p:cNvPr id="18439" name="Text Box 8"/>
          <p:cNvSpPr txBox="1">
            <a:spLocks noChangeArrowheads="1"/>
          </p:cNvSpPr>
          <p:nvPr/>
        </p:nvSpPr>
        <p:spPr bwMode="auto">
          <a:xfrm>
            <a:off x="228600" y="114300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Freq.</a:t>
            </a:r>
          </a:p>
        </p:txBody>
      </p:sp>
      <p:sp>
        <p:nvSpPr>
          <p:cNvPr id="18440" name="Text Box 9"/>
          <p:cNvSpPr txBox="1">
            <a:spLocks noChangeArrowheads="1"/>
          </p:cNvSpPr>
          <p:nvPr/>
        </p:nvSpPr>
        <p:spPr bwMode="auto">
          <a:xfrm>
            <a:off x="228600" y="266700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Freq.</a:t>
            </a:r>
          </a:p>
        </p:txBody>
      </p:sp>
      <p:pic>
        <p:nvPicPr>
          <p:cNvPr id="184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5943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CEC351F-F6F9-45B4-AED8-6A128382B1F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2E6B30F1-2E54-48F8-A64F-C031C3C12883}"/>
              </a:ext>
            </a:extLst>
          </p:cNvPr>
          <p:cNvSpPr>
            <a:spLocks noGrp="1"/>
          </p:cNvSpPr>
          <p:nvPr>
            <p:ph type="sldNum" sz="quarter" idx="12"/>
          </p:nvPr>
        </p:nvSpPr>
        <p:spPr/>
        <p:txBody>
          <a:bodyPr/>
          <a:lstStyle/>
          <a:p>
            <a:pPr>
              <a:defRPr/>
            </a:pPr>
            <a:fld id="{34666D7A-5006-4EAC-87BB-EAF11C7200CE}" type="slidenum">
              <a:rPr lang="en-US" altLang="en-US" smtClean="0"/>
              <a:pPr>
                <a:defRPr/>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006" y="1170781"/>
            <a:ext cx="5484812"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03" name="Rectangle 3"/>
          <p:cNvSpPr>
            <a:spLocks noChangeArrowheads="1"/>
          </p:cNvSpPr>
          <p:nvPr/>
        </p:nvSpPr>
        <p:spPr bwMode="auto">
          <a:xfrm>
            <a:off x="1293812" y="33969"/>
            <a:ext cx="76739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4400" i="1" dirty="0">
                <a:solidFill>
                  <a:schemeClr val="tx2"/>
                </a:solidFill>
                <a:effectLst>
                  <a:outerShdw blurRad="38100" dist="38100" dir="2700000" algn="tl">
                    <a:srgbClr val="C0C0C0"/>
                  </a:outerShdw>
                </a:effectLst>
                <a:latin typeface="Times New Roman" pitchFamily="18" charset="0"/>
                <a:ea typeface="新細明體" charset="-120"/>
              </a:rPr>
              <a:t>How to generate a spectrogram?</a:t>
            </a:r>
          </a:p>
        </p:txBody>
      </p:sp>
      <p:pic>
        <p:nvPicPr>
          <p:cNvPr id="194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418" y="5644732"/>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425D80B-8BB8-43BC-B32E-DC9416278636}"/>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1567076C-7BEA-45DD-A014-56F76D6304B3}"/>
              </a:ext>
            </a:extLst>
          </p:cNvPr>
          <p:cNvSpPr>
            <a:spLocks noGrp="1"/>
          </p:cNvSpPr>
          <p:nvPr>
            <p:ph type="sldNum" sz="quarter" idx="12"/>
          </p:nvPr>
        </p:nvSpPr>
        <p:spPr/>
        <p:txBody>
          <a:bodyPr/>
          <a:lstStyle/>
          <a:p>
            <a:pPr>
              <a:defRPr/>
            </a:pPr>
            <a:fld id="{34666D7A-5006-4EAC-87BB-EAF11C7200CE}" type="slidenum">
              <a:rPr lang="en-US" altLang="en-US" smtClean="0"/>
              <a:pPr>
                <a:defRPr/>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ChangeArrowheads="1"/>
          </p:cNvSpPr>
          <p:nvPr/>
        </p:nvSpPr>
        <p:spPr bwMode="auto">
          <a:xfrm>
            <a:off x="455613" y="-6350"/>
            <a:ext cx="944721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3200" i="1" dirty="0">
                <a:solidFill>
                  <a:schemeClr val="tx2"/>
                </a:solidFill>
                <a:effectLst>
                  <a:outerShdw blurRad="38100" dist="38100" dir="2700000" algn="tl">
                    <a:srgbClr val="C0C0C0"/>
                  </a:outerShdw>
                </a:effectLst>
                <a:latin typeface="Times New Roman" pitchFamily="18" charset="0"/>
                <a:ea typeface="新細明體" charset="-120"/>
              </a:rPr>
              <a:t>Procedures to generate a spectrogram (Specgram1)</a:t>
            </a:r>
          </a:p>
          <a:p>
            <a:pPr>
              <a:defRPr/>
            </a:pP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Window=256-&gt; each frame has 256 samples</a:t>
            </a:r>
          </a:p>
          <a:p>
            <a:pPr>
              <a:defRPr/>
            </a:pP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Sampling is </a:t>
            </a:r>
            <a:r>
              <a:rPr lang="en-US" altLang="zh-TW" i="1" dirty="0" err="1">
                <a:solidFill>
                  <a:schemeClr val="tx2"/>
                </a:solidFill>
                <a:effectLst>
                  <a:outerShdw blurRad="38100" dist="38100" dir="2700000" algn="tl">
                    <a:srgbClr val="C0C0C0"/>
                  </a:outerShdw>
                </a:effectLst>
                <a:latin typeface="Times New Roman" pitchFamily="18" charset="0"/>
                <a:ea typeface="新細明體" charset="-120"/>
              </a:rPr>
              <a:t>fs</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=22050, so maximum frequency is 22050/2=11025 Hz</a:t>
            </a:r>
          </a:p>
          <a:p>
            <a:pPr>
              <a:defRPr/>
            </a:pPr>
            <a:r>
              <a:rPr lang="en-US" altLang="zh-TW" i="1" dirty="0" err="1">
                <a:solidFill>
                  <a:schemeClr val="tx2"/>
                </a:solidFill>
                <a:effectLst>
                  <a:outerShdw blurRad="38100" dist="38100" dir="2700000" algn="tl">
                    <a:srgbClr val="C0C0C0"/>
                  </a:outerShdw>
                </a:effectLst>
                <a:latin typeface="Times New Roman" pitchFamily="18" charset="0"/>
                <a:ea typeface="新細明體" charset="-120"/>
              </a:rPr>
              <a:t>Nonverlap</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 =window*0.95=256*.95=243</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sym typeface="Wingdings" pitchFamily="2" charset="2"/>
              </a:rPr>
              <a:t> , overlap is </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small (overlapping =256-243=13 samples)</a:t>
            </a:r>
          </a:p>
        </p:txBody>
      </p:sp>
      <p:sp>
        <p:nvSpPr>
          <p:cNvPr id="20485" name="Text Box 9"/>
          <p:cNvSpPr txBox="1">
            <a:spLocks noChangeArrowheads="1"/>
          </p:cNvSpPr>
          <p:nvPr/>
        </p:nvSpPr>
        <p:spPr bwMode="auto">
          <a:xfrm>
            <a:off x="303213" y="2362200"/>
            <a:ext cx="40798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buFontTx/>
              <a:buChar char="•"/>
            </a:pPr>
            <a:r>
              <a:rPr lang="en-US" altLang="en-US"/>
              <a:t>For each frame (256 samples)</a:t>
            </a:r>
          </a:p>
          <a:p>
            <a:r>
              <a:rPr lang="en-US" altLang="en-US"/>
              <a:t>Find the magnitude of Fourier</a:t>
            </a:r>
          </a:p>
          <a:p>
            <a:r>
              <a:rPr lang="en-US" altLang="en-US"/>
              <a:t>X_magnitude(m), m=0,1,2, 128  </a:t>
            </a:r>
          </a:p>
          <a:p>
            <a:endParaRPr lang="en-US" altLang="en-US"/>
          </a:p>
          <a:p>
            <a:pPr>
              <a:buFontTx/>
              <a:buChar char="•"/>
            </a:pPr>
            <a:r>
              <a:rPr lang="en-US" altLang="en-US"/>
              <a:t>Plot X_magnitude(m)=  </a:t>
            </a:r>
          </a:p>
          <a:p>
            <a:r>
              <a:rPr lang="en-US" altLang="en-US"/>
              <a:t>Vertically, </a:t>
            </a:r>
          </a:p>
          <a:p>
            <a:r>
              <a:rPr lang="en-US" altLang="en-US"/>
              <a:t>-m is the vertical axis</a:t>
            </a:r>
          </a:p>
          <a:p>
            <a:r>
              <a:rPr lang="en-US" altLang="en-US"/>
              <a:t>-|X(m)|=X_magnitude(m) is </a:t>
            </a:r>
          </a:p>
          <a:p>
            <a:r>
              <a:rPr lang="en-US" altLang="en-US"/>
              <a:t> represented by intensity</a:t>
            </a:r>
          </a:p>
          <a:p>
            <a:endParaRPr lang="en-US" altLang="en-US"/>
          </a:p>
          <a:p>
            <a:pPr>
              <a:buFontTx/>
              <a:buChar char="•"/>
            </a:pPr>
            <a:r>
              <a:rPr lang="en-US" altLang="en-US"/>
              <a:t>Repeat above for all frames</a:t>
            </a:r>
          </a:p>
          <a:p>
            <a:r>
              <a:rPr lang="en-US" altLang="en-US"/>
              <a:t>q=1,2,..Q</a:t>
            </a:r>
          </a:p>
          <a:p>
            <a:endParaRPr lang="en-US" altLang="en-US"/>
          </a:p>
          <a:p>
            <a:endParaRPr lang="en-US" altLang="en-US"/>
          </a:p>
        </p:txBody>
      </p:sp>
      <p:grpSp>
        <p:nvGrpSpPr>
          <p:cNvPr id="20486" name="Group 42"/>
          <p:cNvGrpSpPr>
            <a:grpSpLocks/>
          </p:cNvGrpSpPr>
          <p:nvPr/>
        </p:nvGrpSpPr>
        <p:grpSpPr bwMode="auto">
          <a:xfrm>
            <a:off x="2589213" y="1447800"/>
            <a:ext cx="7313612" cy="5410200"/>
            <a:chOff x="1631" y="912"/>
            <a:chExt cx="4607" cy="3408"/>
          </a:xfrm>
        </p:grpSpPr>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 y="960"/>
              <a:ext cx="3455" cy="2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Oval 5"/>
            <p:cNvSpPr>
              <a:spLocks noChangeArrowheads="1"/>
            </p:cNvSpPr>
            <p:nvPr/>
          </p:nvSpPr>
          <p:spPr bwMode="auto">
            <a:xfrm>
              <a:off x="3214" y="3888"/>
              <a:ext cx="241"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89" name="Oval 7"/>
            <p:cNvSpPr>
              <a:spLocks noChangeArrowheads="1"/>
            </p:cNvSpPr>
            <p:nvPr/>
          </p:nvSpPr>
          <p:spPr bwMode="auto">
            <a:xfrm>
              <a:off x="3407" y="3888"/>
              <a:ext cx="240"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0" name="Oval 8"/>
            <p:cNvSpPr>
              <a:spLocks noChangeArrowheads="1"/>
            </p:cNvSpPr>
            <p:nvPr/>
          </p:nvSpPr>
          <p:spPr bwMode="auto">
            <a:xfrm>
              <a:off x="3599" y="3888"/>
              <a:ext cx="240"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1" name="Text Box 11"/>
            <p:cNvSpPr txBox="1">
              <a:spLocks noChangeArrowheads="1"/>
            </p:cNvSpPr>
            <p:nvPr/>
          </p:nvSpPr>
          <p:spPr bwMode="auto">
            <a:xfrm>
              <a:off x="2351" y="3360"/>
              <a:ext cx="5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|X(0)|</a:t>
              </a:r>
            </a:p>
          </p:txBody>
        </p:sp>
        <p:sp>
          <p:nvSpPr>
            <p:cNvPr id="20492" name="Text Box 13"/>
            <p:cNvSpPr txBox="1">
              <a:spLocks noChangeArrowheads="1"/>
            </p:cNvSpPr>
            <p:nvPr/>
          </p:nvSpPr>
          <p:spPr bwMode="auto">
            <a:xfrm>
              <a:off x="2399" y="2736"/>
              <a:ext cx="5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|X(i)|</a:t>
              </a:r>
            </a:p>
          </p:txBody>
        </p:sp>
        <p:sp>
          <p:nvSpPr>
            <p:cNvPr id="20493" name="Text Box 14"/>
            <p:cNvSpPr txBox="1">
              <a:spLocks noChangeArrowheads="1"/>
            </p:cNvSpPr>
            <p:nvPr/>
          </p:nvSpPr>
          <p:spPr bwMode="auto">
            <a:xfrm>
              <a:off x="2447" y="1296"/>
              <a:ext cx="7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|X(128)|</a:t>
              </a:r>
            </a:p>
          </p:txBody>
        </p:sp>
        <p:sp>
          <p:nvSpPr>
            <p:cNvPr id="20494" name="Line 15"/>
            <p:cNvSpPr>
              <a:spLocks noChangeShapeType="1"/>
            </p:cNvSpPr>
            <p:nvPr/>
          </p:nvSpPr>
          <p:spPr bwMode="auto">
            <a:xfrm>
              <a:off x="3119" y="1440"/>
              <a:ext cx="192" cy="144"/>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7"/>
            <p:cNvSpPr>
              <a:spLocks noChangeShapeType="1"/>
            </p:cNvSpPr>
            <p:nvPr/>
          </p:nvSpPr>
          <p:spPr bwMode="auto">
            <a:xfrm flipV="1">
              <a:off x="3359" y="3552"/>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8"/>
            <p:cNvSpPr>
              <a:spLocks noChangeShapeType="1"/>
            </p:cNvSpPr>
            <p:nvPr/>
          </p:nvSpPr>
          <p:spPr bwMode="auto">
            <a:xfrm flipV="1">
              <a:off x="3503" y="3456"/>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19"/>
            <p:cNvSpPr>
              <a:spLocks noChangeShapeType="1"/>
            </p:cNvSpPr>
            <p:nvPr/>
          </p:nvSpPr>
          <p:spPr bwMode="auto">
            <a:xfrm flipH="1" flipV="1">
              <a:off x="3743" y="3552"/>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Oval 20"/>
            <p:cNvSpPr>
              <a:spLocks noChangeArrowheads="1"/>
            </p:cNvSpPr>
            <p:nvPr/>
          </p:nvSpPr>
          <p:spPr bwMode="auto">
            <a:xfrm>
              <a:off x="3887"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9" name="Oval 21"/>
            <p:cNvSpPr>
              <a:spLocks noChangeArrowheads="1"/>
            </p:cNvSpPr>
            <p:nvPr/>
          </p:nvSpPr>
          <p:spPr bwMode="auto">
            <a:xfrm>
              <a:off x="4031"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0" name="Oval 22"/>
            <p:cNvSpPr>
              <a:spLocks noChangeArrowheads="1"/>
            </p:cNvSpPr>
            <p:nvPr/>
          </p:nvSpPr>
          <p:spPr bwMode="auto">
            <a:xfrm>
              <a:off x="4175"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1" name="Text Box 23"/>
            <p:cNvSpPr txBox="1">
              <a:spLocks noChangeArrowheads="1"/>
            </p:cNvSpPr>
            <p:nvPr/>
          </p:nvSpPr>
          <p:spPr bwMode="auto">
            <a:xfrm>
              <a:off x="1631" y="3744"/>
              <a:ext cx="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q=1</a:t>
              </a:r>
            </a:p>
          </p:txBody>
        </p:sp>
        <p:sp>
          <p:nvSpPr>
            <p:cNvPr id="20502" name="Text Box 24"/>
            <p:cNvSpPr txBox="1">
              <a:spLocks noChangeArrowheads="1"/>
            </p:cNvSpPr>
            <p:nvPr/>
          </p:nvSpPr>
          <p:spPr bwMode="auto">
            <a:xfrm>
              <a:off x="5294" y="3600"/>
              <a:ext cx="9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q=Q</a:t>
              </a:r>
            </a:p>
          </p:txBody>
        </p:sp>
        <p:sp>
          <p:nvSpPr>
            <p:cNvPr id="20503" name="Line 25"/>
            <p:cNvSpPr>
              <a:spLocks noChangeShapeType="1"/>
            </p:cNvSpPr>
            <p:nvPr/>
          </p:nvSpPr>
          <p:spPr bwMode="auto">
            <a:xfrm>
              <a:off x="2831" y="3888"/>
              <a:ext cx="432" cy="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Text Box 26"/>
            <p:cNvSpPr txBox="1">
              <a:spLocks noChangeArrowheads="1"/>
            </p:cNvSpPr>
            <p:nvPr/>
          </p:nvSpPr>
          <p:spPr bwMode="auto">
            <a:xfrm>
              <a:off x="1679" y="4089"/>
              <a:ext cx="8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q=2</a:t>
              </a:r>
            </a:p>
          </p:txBody>
        </p:sp>
        <p:sp>
          <p:nvSpPr>
            <p:cNvPr id="20505" name="Line 28"/>
            <p:cNvSpPr>
              <a:spLocks noChangeShapeType="1"/>
            </p:cNvSpPr>
            <p:nvPr/>
          </p:nvSpPr>
          <p:spPr bwMode="auto">
            <a:xfrm>
              <a:off x="2831" y="4224"/>
              <a:ext cx="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30"/>
            <p:cNvSpPr>
              <a:spLocks noChangeShapeType="1"/>
            </p:cNvSpPr>
            <p:nvPr/>
          </p:nvSpPr>
          <p:spPr bwMode="auto">
            <a:xfrm>
              <a:off x="2879" y="2880"/>
              <a:ext cx="336" cy="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31"/>
            <p:cNvSpPr>
              <a:spLocks noChangeShapeType="1"/>
            </p:cNvSpPr>
            <p:nvPr/>
          </p:nvSpPr>
          <p:spPr bwMode="auto">
            <a:xfrm>
              <a:off x="2879" y="3456"/>
              <a:ext cx="336" cy="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Oval 32"/>
            <p:cNvSpPr>
              <a:spLocks noChangeArrowheads="1"/>
            </p:cNvSpPr>
            <p:nvPr/>
          </p:nvSpPr>
          <p:spPr bwMode="auto">
            <a:xfrm>
              <a:off x="5279" y="3888"/>
              <a:ext cx="288"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9" name="Line 33"/>
            <p:cNvSpPr>
              <a:spLocks noChangeShapeType="1"/>
            </p:cNvSpPr>
            <p:nvPr/>
          </p:nvSpPr>
          <p:spPr bwMode="auto">
            <a:xfrm flipH="1">
              <a:off x="5519" y="3840"/>
              <a:ext cx="528"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Rectangle 35"/>
            <p:cNvSpPr>
              <a:spLocks noChangeArrowheads="1"/>
            </p:cNvSpPr>
            <p:nvPr/>
          </p:nvSpPr>
          <p:spPr bwMode="auto">
            <a:xfrm>
              <a:off x="3215" y="1440"/>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1" name="Rectangle 37"/>
            <p:cNvSpPr>
              <a:spLocks noChangeArrowheads="1"/>
            </p:cNvSpPr>
            <p:nvPr/>
          </p:nvSpPr>
          <p:spPr bwMode="auto">
            <a:xfrm>
              <a:off x="3407" y="1392"/>
              <a:ext cx="240" cy="2064"/>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2" name="Rectangle 38"/>
            <p:cNvSpPr>
              <a:spLocks noChangeArrowheads="1"/>
            </p:cNvSpPr>
            <p:nvPr/>
          </p:nvSpPr>
          <p:spPr bwMode="auto">
            <a:xfrm>
              <a:off x="3599" y="1440"/>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pic>
          <p:nvPicPr>
            <p:cNvPr id="2051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 y="912"/>
              <a:ext cx="345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Rectangle 40"/>
            <p:cNvSpPr>
              <a:spLocks noChangeArrowheads="1"/>
            </p:cNvSpPr>
            <p:nvPr/>
          </p:nvSpPr>
          <p:spPr bwMode="auto">
            <a:xfrm>
              <a:off x="5231" y="1392"/>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5" name="Line 41"/>
            <p:cNvSpPr>
              <a:spLocks noChangeShapeType="1"/>
            </p:cNvSpPr>
            <p:nvPr/>
          </p:nvSpPr>
          <p:spPr bwMode="auto">
            <a:xfrm flipV="1">
              <a:off x="5423" y="3456"/>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Footer Placeholder 3">
            <a:extLst>
              <a:ext uri="{FF2B5EF4-FFF2-40B4-BE49-F238E27FC236}">
                <a16:creationId xmlns:a16="http://schemas.microsoft.com/office/drawing/2014/main" id="{87867006-C5AC-4B23-9651-A1B38603964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89DEDADB-E266-4164-98FE-E4C5D84163D7}"/>
              </a:ext>
            </a:extLst>
          </p:cNvPr>
          <p:cNvSpPr>
            <a:spLocks noGrp="1"/>
          </p:cNvSpPr>
          <p:nvPr>
            <p:ph type="sldNum" sz="quarter" idx="12"/>
          </p:nvPr>
        </p:nvSpPr>
        <p:spPr/>
        <p:txBody>
          <a:bodyPr/>
          <a:lstStyle/>
          <a:p>
            <a:pPr>
              <a:defRPr/>
            </a:pPr>
            <a:fld id="{34666D7A-5006-4EAC-87BB-EAF11C7200CE}" type="slidenum">
              <a:rPr lang="en-US" altLang="en-US" smtClean="0"/>
              <a:pPr>
                <a:defRPr/>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dirty="0"/>
              <a:t>Class exercise 2.3a,b,c,d. </a:t>
            </a:r>
          </a:p>
        </p:txBody>
      </p:sp>
      <p:sp>
        <p:nvSpPr>
          <p:cNvPr id="21507" name="Content Placeholder 2"/>
          <p:cNvSpPr>
            <a:spLocks noGrp="1"/>
          </p:cNvSpPr>
          <p:nvPr>
            <p:ph idx="1"/>
          </p:nvPr>
        </p:nvSpPr>
        <p:spPr>
          <a:xfrm>
            <a:off x="247570" y="1929444"/>
            <a:ext cx="9407684" cy="4525963"/>
          </a:xfrm>
        </p:spPr>
        <p:txBody>
          <a:bodyPr>
            <a:normAutofit fontScale="77500" lnSpcReduction="20000"/>
          </a:bodyPr>
          <a:lstStyle/>
          <a:p>
            <a:r>
              <a:rPr lang="en-US" altLang="en-US" dirty="0"/>
              <a:t>In specgram1 , calculate the first sample location and last sample location of the frames q=3 and 7. Note: N=256, m=243 (non-overlapped samples). </a:t>
            </a:r>
          </a:p>
          <a:p>
            <a:pPr marL="971550" lvl="1" indent="-514350">
              <a:buFont typeface="+mj-lt"/>
              <a:buAutoNum type="alphaLcParenR"/>
            </a:pPr>
            <a:r>
              <a:rPr lang="en-US" altLang="en-US" dirty="0"/>
              <a:t>q=1, frame starts at sample index =? MC:(1) 0;  (2)1;    (3);  (4)3</a:t>
            </a:r>
          </a:p>
          <a:p>
            <a:pPr marL="971550" lvl="1" indent="-514350">
              <a:buFont typeface="+mj-lt"/>
              <a:buAutoNum type="alphaLcParenR"/>
            </a:pPr>
            <a:r>
              <a:rPr lang="en-US" altLang="en-US" dirty="0"/>
              <a:t>q=1, frame ends at sample index =?  MC:(1) 252;  (2)253 (3)254;  (4)255 </a:t>
            </a:r>
          </a:p>
          <a:p>
            <a:pPr marL="971550" lvl="1" indent="-514350">
              <a:buFont typeface="+mj-lt"/>
              <a:buAutoNum type="alphaLcParenR"/>
            </a:pPr>
            <a:endParaRPr lang="en-US" altLang="en-US" dirty="0"/>
          </a:p>
          <a:p>
            <a:pPr marL="971550" lvl="1" indent="-514350">
              <a:buFont typeface="+mj-lt"/>
              <a:buAutoNum type="alphaLcParenR"/>
            </a:pPr>
            <a:r>
              <a:rPr lang="en-US" altLang="en-US" dirty="0"/>
              <a:t>q=2, frame starts at sample index =? MC:(1) 241;  (2)242; (3)243;  (4)244</a:t>
            </a:r>
          </a:p>
          <a:p>
            <a:pPr marL="971550" lvl="1" indent="-514350">
              <a:buFont typeface="+mj-lt"/>
              <a:buAutoNum type="alphaLcParenR"/>
            </a:pPr>
            <a:r>
              <a:rPr lang="en-US" altLang="en-US" dirty="0"/>
              <a:t>q=2, frame ends at sample index =? </a:t>
            </a:r>
            <a:r>
              <a:rPr lang="en-US" altLang="en-US" sz="2800" dirty="0"/>
              <a:t>MC:(1) 496;  (2)497; (3)498;  (4)499. </a:t>
            </a:r>
          </a:p>
          <a:p>
            <a:pPr marL="971550" lvl="1" indent="-514350">
              <a:buFont typeface="+mj-lt"/>
              <a:buAutoNum type="alphaLcParenR"/>
            </a:pPr>
            <a:endParaRPr lang="en-US" altLang="en-US" dirty="0"/>
          </a:p>
          <a:p>
            <a:pPr marL="457200" lvl="1" indent="0">
              <a:buNone/>
            </a:pPr>
            <a:r>
              <a:rPr lang="en-US" altLang="en-US" dirty="0"/>
              <a:t>Student exercises:</a:t>
            </a:r>
          </a:p>
          <a:p>
            <a:pPr lvl="1">
              <a:buFont typeface="Arial" panose="020B0604020202020204" pitchFamily="34" charset="0"/>
              <a:buChar char="•"/>
            </a:pPr>
            <a:r>
              <a:rPr lang="en-US" altLang="en-US" dirty="0"/>
              <a:t>q=3, frame starts at sample index =? q=3, frame ends at sample index =? </a:t>
            </a:r>
          </a:p>
          <a:p>
            <a:pPr lvl="1">
              <a:buFont typeface="Arial" panose="020B0604020202020204" pitchFamily="34" charset="0"/>
              <a:buChar char="•"/>
            </a:pPr>
            <a:r>
              <a:rPr lang="en-US" altLang="en-US" dirty="0"/>
              <a:t>q=7, frame starts at sample index =?</a:t>
            </a:r>
          </a:p>
          <a:p>
            <a:pPr lvl="1">
              <a:buFont typeface="Arial" panose="020B0604020202020204" pitchFamily="34" charset="0"/>
              <a:buChar char="•"/>
            </a:pPr>
            <a:r>
              <a:rPr lang="en-US" altLang="en-US" dirty="0"/>
              <a:t>q=7, frame ends at sample index =?</a:t>
            </a:r>
          </a:p>
          <a:p>
            <a:pPr lvl="1"/>
            <a:endParaRPr lang="en-US" altLang="en-US" dirty="0"/>
          </a:p>
        </p:txBody>
      </p:sp>
      <p:sp>
        <p:nvSpPr>
          <p:cNvPr id="4" name="Footer Placeholder 3">
            <a:extLst>
              <a:ext uri="{FF2B5EF4-FFF2-40B4-BE49-F238E27FC236}">
                <a16:creationId xmlns:a16="http://schemas.microsoft.com/office/drawing/2014/main" id="{4C5F6448-69AA-4FAA-A312-AEEF6E367B5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195E91E-B146-42C2-A2C1-98A7E696BDE2}"/>
              </a:ext>
            </a:extLst>
          </p:cNvPr>
          <p:cNvSpPr>
            <a:spLocks noGrp="1"/>
          </p:cNvSpPr>
          <p:nvPr>
            <p:ph type="sldNum" sz="quarter" idx="12"/>
          </p:nvPr>
        </p:nvSpPr>
        <p:spPr/>
        <p:txBody>
          <a:bodyPr/>
          <a:lstStyle/>
          <a:p>
            <a:pPr>
              <a:defRPr/>
            </a:pPr>
            <a:fld id="{736CD8FC-86ED-4AC3-A210-5D0F22D3440C}" type="slidenum">
              <a:rPr lang="en-US" altLang="en-US" smtClean="0"/>
              <a:pPr>
                <a:defRPr/>
              </a:pPr>
              <a:t>53</a:t>
            </a:fld>
            <a:endParaRPr lang="en-US" altLang="en-US"/>
          </a:p>
        </p:txBody>
      </p:sp>
      <p:pic>
        <p:nvPicPr>
          <p:cNvPr id="2050" name="Picture 2">
            <a:extLst>
              <a:ext uri="{FF2B5EF4-FFF2-40B4-BE49-F238E27FC236}">
                <a16:creationId xmlns:a16="http://schemas.microsoft.com/office/drawing/2014/main" id="{FEA4B70F-8247-BEC1-EA0B-972A92D5F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2" y="0"/>
            <a:ext cx="1960642" cy="1960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defRPr/>
            </a:pPr>
            <a:r>
              <a:rPr lang="en-US" dirty="0">
                <a:solidFill>
                  <a:srgbClr val="FF0000"/>
                </a:solidFill>
              </a:rPr>
              <a:t>Answer: </a:t>
            </a:r>
            <a:r>
              <a:rPr lang="en-US" dirty="0"/>
              <a:t>Class exercise 2.3: In specgram1 (updated)</a:t>
            </a:r>
          </a:p>
        </p:txBody>
      </p:sp>
      <p:sp>
        <p:nvSpPr>
          <p:cNvPr id="29699" name="Content Placeholder 2"/>
          <p:cNvSpPr>
            <a:spLocks noGrp="1"/>
          </p:cNvSpPr>
          <p:nvPr>
            <p:ph idx="1"/>
          </p:nvPr>
        </p:nvSpPr>
        <p:spPr>
          <a:xfrm>
            <a:off x="0" y="1600201"/>
            <a:ext cx="9902825" cy="5121275"/>
          </a:xfrm>
        </p:spPr>
        <p:txBody>
          <a:bodyPr>
            <a:normAutofit fontScale="25000" lnSpcReduction="20000"/>
          </a:bodyPr>
          <a:lstStyle/>
          <a:p>
            <a:r>
              <a:rPr lang="en-US" altLang="en-US" sz="7200" dirty="0"/>
              <a:t>In specgram1 , calculate the first sample location and last sample location of the frames q=3 and 7. Note: N=256, m=243 (non-overlapped samples). </a:t>
            </a:r>
          </a:p>
          <a:p>
            <a:pPr marL="971550" lvl="1" indent="-514350">
              <a:buFont typeface="+mj-lt"/>
              <a:buAutoNum type="alphaLcParenR"/>
            </a:pPr>
            <a:r>
              <a:rPr lang="en-US" altLang="en-US" sz="7200" dirty="0"/>
              <a:t>q=1, frame starts at sample index =? MC:</a:t>
            </a:r>
            <a:r>
              <a:rPr lang="en-US" altLang="en-US" sz="7200" dirty="0">
                <a:solidFill>
                  <a:srgbClr val="FF0000"/>
                </a:solidFill>
              </a:rPr>
              <a:t>(1) 0;</a:t>
            </a:r>
            <a:r>
              <a:rPr lang="en-US" altLang="en-US" sz="7200" dirty="0"/>
              <a:t>  (2)1;    (3);  (4)3 .</a:t>
            </a:r>
            <a:r>
              <a:rPr lang="en-US" altLang="en-US" sz="7200" dirty="0">
                <a:solidFill>
                  <a:srgbClr val="FF0000"/>
                </a:solidFill>
              </a:rPr>
              <a:t>(correct choice is 1)</a:t>
            </a:r>
          </a:p>
          <a:p>
            <a:pPr marL="971550" lvl="1" indent="-514350">
              <a:buFont typeface="+mj-lt"/>
              <a:buAutoNum type="alphaLcParenR"/>
            </a:pPr>
            <a:r>
              <a:rPr lang="en-US" altLang="en-US" sz="7200" dirty="0"/>
              <a:t>q=1, frame ends at sample index =?  MC:(1) 252;  (2)253 (3)254; </a:t>
            </a:r>
            <a:r>
              <a:rPr lang="en-US" altLang="en-US" sz="7200" dirty="0">
                <a:solidFill>
                  <a:srgbClr val="FF0000"/>
                </a:solidFill>
              </a:rPr>
              <a:t> (4)255. (correct choice is 4)</a:t>
            </a:r>
            <a:endParaRPr lang="en-US" altLang="en-US" sz="7200" dirty="0"/>
          </a:p>
          <a:p>
            <a:pPr marL="971550" lvl="1" indent="-514350">
              <a:buFont typeface="+mj-lt"/>
              <a:buAutoNum type="alphaLcParenR"/>
            </a:pPr>
            <a:r>
              <a:rPr lang="en-US" altLang="en-US" sz="7200" dirty="0"/>
              <a:t>q=2, frame starts at sample index =? MC:(1) 241;  (2)242; </a:t>
            </a:r>
            <a:r>
              <a:rPr lang="en-US" altLang="en-US" sz="7200" dirty="0">
                <a:solidFill>
                  <a:srgbClr val="FF0000"/>
                </a:solidFill>
              </a:rPr>
              <a:t>(3)243</a:t>
            </a:r>
            <a:r>
              <a:rPr lang="en-US" altLang="en-US" sz="7200" dirty="0"/>
              <a:t>;  (4)244.</a:t>
            </a:r>
            <a:r>
              <a:rPr lang="en-US" altLang="en-US" sz="7200" dirty="0">
                <a:solidFill>
                  <a:srgbClr val="FF0000"/>
                </a:solidFill>
              </a:rPr>
              <a:t> (correct choice is 3)</a:t>
            </a:r>
            <a:endParaRPr lang="en-US" altLang="en-US" sz="7200" dirty="0"/>
          </a:p>
          <a:p>
            <a:pPr marL="971550" lvl="1" indent="-514350">
              <a:buFont typeface="+mj-lt"/>
              <a:buAutoNum type="alphaLcParenR"/>
            </a:pPr>
            <a:r>
              <a:rPr lang="en-US" altLang="en-US" sz="7200" dirty="0"/>
              <a:t>q=2, frame ends at sample index =? MC:(1) 496;  (2)497; </a:t>
            </a:r>
            <a:r>
              <a:rPr lang="en-US" altLang="en-US" sz="7200" dirty="0">
                <a:solidFill>
                  <a:srgbClr val="FF0000"/>
                </a:solidFill>
              </a:rPr>
              <a:t>(3)498</a:t>
            </a:r>
            <a:r>
              <a:rPr lang="en-US" altLang="en-US" sz="7200" dirty="0"/>
              <a:t>;  (4)499. </a:t>
            </a:r>
            <a:r>
              <a:rPr lang="en-US" altLang="en-US" sz="7200" dirty="0">
                <a:solidFill>
                  <a:srgbClr val="FF0000"/>
                </a:solidFill>
              </a:rPr>
              <a:t>(correct choice is 3)</a:t>
            </a:r>
            <a:endParaRPr lang="en-US" altLang="en-US" sz="7200" dirty="0"/>
          </a:p>
          <a:p>
            <a:pPr lvl="1">
              <a:lnSpc>
                <a:spcPct val="90000"/>
              </a:lnSpc>
            </a:pPr>
            <a:r>
              <a:rPr lang="en-US" altLang="en-US" sz="7200" dirty="0"/>
              <a:t>Calculation details</a:t>
            </a:r>
          </a:p>
          <a:p>
            <a:pPr lvl="2">
              <a:lnSpc>
                <a:spcPct val="90000"/>
              </a:lnSpc>
            </a:pPr>
            <a:r>
              <a:rPr lang="en-US" altLang="en-US" sz="7200" dirty="0">
                <a:solidFill>
                  <a:srgbClr val="FF0000"/>
                </a:solidFill>
              </a:rPr>
              <a:t>q=1, frame starts at sample index =0</a:t>
            </a:r>
          </a:p>
          <a:p>
            <a:pPr lvl="2">
              <a:lnSpc>
                <a:spcPct val="90000"/>
              </a:lnSpc>
            </a:pPr>
            <a:r>
              <a:rPr lang="en-US" altLang="en-US" sz="7200" dirty="0">
                <a:solidFill>
                  <a:srgbClr val="FF0000"/>
                </a:solidFill>
              </a:rPr>
              <a:t>q=1, frame ends at sample index =255</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q=2, frame starts at sample index =0+243=243 (so the gap between the q=1 frame and q=2 frame is 243)</a:t>
            </a:r>
          </a:p>
          <a:p>
            <a:pPr lvl="2">
              <a:lnSpc>
                <a:spcPct val="90000"/>
              </a:lnSpc>
            </a:pPr>
            <a:r>
              <a:rPr lang="en-US" altLang="en-US" sz="7200" dirty="0">
                <a:solidFill>
                  <a:srgbClr val="FF0000"/>
                </a:solidFill>
              </a:rPr>
              <a:t>q=2, frame ends at sample index =243+(N-1)=243+255=498 (so q=2 frame has 256 samples)</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q=3, frame starts at sample index =0+243+243=486</a:t>
            </a:r>
          </a:p>
          <a:p>
            <a:pPr lvl="2">
              <a:lnSpc>
                <a:spcPct val="90000"/>
              </a:lnSpc>
            </a:pPr>
            <a:r>
              <a:rPr lang="en-US" altLang="en-US" sz="7200" dirty="0">
                <a:solidFill>
                  <a:srgbClr val="FF0000"/>
                </a:solidFill>
              </a:rPr>
              <a:t>q=3, frame ends at sample index =486+(N-1)=486+255=741</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q=7, frame starts at sample index =243*6=1458</a:t>
            </a:r>
          </a:p>
          <a:p>
            <a:pPr lvl="2">
              <a:lnSpc>
                <a:spcPct val="90000"/>
              </a:lnSpc>
            </a:pPr>
            <a:r>
              <a:rPr lang="en-US" altLang="en-US" sz="7200" dirty="0">
                <a:solidFill>
                  <a:srgbClr val="FF0000"/>
                </a:solidFill>
              </a:rPr>
              <a:t>q=7, frame ends at sample index =1458+(N-1)=1458+255=1713</a:t>
            </a:r>
          </a:p>
          <a:p>
            <a:pPr lvl="1">
              <a:lnSpc>
                <a:spcPct val="90000"/>
              </a:lnSpc>
            </a:pPr>
            <a:endParaRPr lang="en-US" altLang="en-US" sz="2000" dirty="0"/>
          </a:p>
        </p:txBody>
      </p:sp>
      <p:sp>
        <p:nvSpPr>
          <p:cNvPr id="4" name="Footer Placeholder 3">
            <a:extLst>
              <a:ext uri="{FF2B5EF4-FFF2-40B4-BE49-F238E27FC236}">
                <a16:creationId xmlns:a16="http://schemas.microsoft.com/office/drawing/2014/main" id="{A1877109-1BAA-47AD-BAB0-A26D4DAD2C10}"/>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3660CF1-F0BF-4A37-A059-99001DEB42FC}"/>
              </a:ext>
            </a:extLst>
          </p:cNvPr>
          <p:cNvSpPr>
            <a:spLocks noGrp="1"/>
          </p:cNvSpPr>
          <p:nvPr>
            <p:ph type="sldNum" sz="quarter" idx="12"/>
          </p:nvPr>
        </p:nvSpPr>
        <p:spPr/>
        <p:txBody>
          <a:bodyPr/>
          <a:lstStyle/>
          <a:p>
            <a:pPr>
              <a:defRPr/>
            </a:pPr>
            <a:fld id="{736CD8FC-86ED-4AC3-A210-5D0F22D3440C}" type="slidenum">
              <a:rPr lang="en-US" altLang="en-US" smtClean="0"/>
              <a:pPr>
                <a:defRPr/>
              </a:pPr>
              <a:t>54</a:t>
            </a:fld>
            <a:endParaRPr lang="en-US" altLang="en-US"/>
          </a:p>
        </p:txBody>
      </p:sp>
    </p:spTree>
    <p:extLst>
      <p:ext uri="{BB962C8B-B14F-4D97-AF65-F5344CB8AC3E}">
        <p14:creationId xmlns:p14="http://schemas.microsoft.com/office/powerpoint/2010/main" val="2471983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pPr algn="l" eaLnBrk="1" hangingPunct="1"/>
            <a:r>
              <a:rPr lang="en-US" altLang="zh-CN" sz="4000" dirty="0">
                <a:ea typeface="SimSun" pitchFamily="2" charset="-122"/>
              </a:rPr>
              <a:t>Spectrogram plots of some music sounds</a:t>
            </a:r>
            <a:br>
              <a:rPr lang="en-US" altLang="zh-CN" sz="4000" dirty="0">
                <a:ea typeface="SimSun" pitchFamily="2" charset="-122"/>
              </a:rPr>
            </a:br>
            <a:r>
              <a:rPr lang="en-US" altLang="zh-CN" sz="4000" dirty="0">
                <a:ea typeface="SimSun" pitchFamily="2" charset="-122"/>
              </a:rPr>
              <a:t>sound file is </a:t>
            </a:r>
            <a:r>
              <a:rPr lang="en-US" altLang="zh-CN" sz="4000" dirty="0">
                <a:ea typeface="SimSun" pitchFamily="2" charset="-122"/>
                <a:hlinkClick r:id="rId2"/>
              </a:rPr>
              <a:t>tz1.wav</a:t>
            </a:r>
            <a:r>
              <a:rPr lang="en-US" altLang="zh-CN" sz="4000" dirty="0">
                <a:ea typeface="SimSun" pitchFamily="2" charset="-122"/>
              </a:rPr>
              <a:t> </a:t>
            </a:r>
            <a:endParaRPr lang="en-US" altLang="en-US" sz="4000" dirty="0"/>
          </a:p>
        </p:txBody>
      </p:sp>
      <p:sp>
        <p:nvSpPr>
          <p:cNvPr id="22533"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pic>
        <p:nvPicPr>
          <p:cNvPr id="22534" name="Picture 4" descr="tz1_spect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30" y="1447800"/>
            <a:ext cx="8761412"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5"/>
          <p:cNvSpPr txBox="1">
            <a:spLocks noChangeArrowheads="1"/>
          </p:cNvSpPr>
          <p:nvPr/>
        </p:nvSpPr>
        <p:spPr bwMode="auto">
          <a:xfrm>
            <a:off x="8669338" y="3232150"/>
            <a:ext cx="12636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High </a:t>
            </a:r>
          </a:p>
          <a:p>
            <a:r>
              <a:rPr lang="en-US" altLang="en-US"/>
              <a:t>energy </a:t>
            </a:r>
          </a:p>
          <a:p>
            <a:r>
              <a:rPr lang="en-US" altLang="en-US"/>
              <a:t>Bands:</a:t>
            </a:r>
          </a:p>
          <a:p>
            <a:r>
              <a:rPr lang="en-US" altLang="en-US"/>
              <a:t>Formants</a:t>
            </a:r>
          </a:p>
          <a:p>
            <a:endParaRPr lang="en-US" altLang="en-US"/>
          </a:p>
        </p:txBody>
      </p:sp>
      <p:sp>
        <p:nvSpPr>
          <p:cNvPr id="22536" name="Line 6"/>
          <p:cNvSpPr>
            <a:spLocks noChangeShapeType="1"/>
          </p:cNvSpPr>
          <p:nvPr/>
        </p:nvSpPr>
        <p:spPr bwMode="auto">
          <a:xfrm flipH="1">
            <a:off x="8075613" y="36576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7"/>
          <p:cNvSpPr>
            <a:spLocks noChangeShapeType="1"/>
          </p:cNvSpPr>
          <p:nvPr/>
        </p:nvSpPr>
        <p:spPr bwMode="auto">
          <a:xfrm flipH="1">
            <a:off x="8075613" y="39624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8"/>
          <p:cNvSpPr>
            <a:spLocks noChangeShapeType="1"/>
          </p:cNvSpPr>
          <p:nvPr/>
        </p:nvSpPr>
        <p:spPr bwMode="auto">
          <a:xfrm flipH="1">
            <a:off x="7999413" y="4114800"/>
            <a:ext cx="6858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9"/>
          <p:cNvSpPr>
            <a:spLocks noChangeShapeType="1"/>
          </p:cNvSpPr>
          <p:nvPr/>
        </p:nvSpPr>
        <p:spPr bwMode="auto">
          <a:xfrm flipH="1">
            <a:off x="7923213" y="4343400"/>
            <a:ext cx="838200" cy="1143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Box 1"/>
          <p:cNvSpPr txBox="1">
            <a:spLocks noChangeArrowheads="1"/>
          </p:cNvSpPr>
          <p:nvPr/>
        </p:nvSpPr>
        <p:spPr bwMode="auto">
          <a:xfrm>
            <a:off x="8397875" y="6216650"/>
            <a:ext cx="1112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seconds</a:t>
            </a:r>
          </a:p>
        </p:txBody>
      </p:sp>
      <p:pic>
        <p:nvPicPr>
          <p:cNvPr id="22541" name="Picture 12" descr="bright_di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60" y="144463"/>
            <a:ext cx="4435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1149" y="914400"/>
            <a:ext cx="4118372" cy="923330"/>
          </a:xfrm>
          <a:prstGeom prst="rect">
            <a:avLst/>
          </a:prstGeom>
          <a:noFill/>
          <a:ln>
            <a:solidFill>
              <a:schemeClr val="accent1"/>
            </a:solidFill>
          </a:ln>
        </p:spPr>
        <p:txBody>
          <a:bodyPr wrap="none" rtlCol="0">
            <a:spAutoFit/>
          </a:bodyPr>
          <a:lstStyle/>
          <a:p>
            <a:r>
              <a:rPr lang="en-US" dirty="0" err="1">
                <a:hlinkClick r:id="rId5"/>
              </a:rPr>
              <a:t>Matlab</a:t>
            </a:r>
            <a:r>
              <a:rPr lang="en-US" dirty="0">
                <a:hlinkClick r:id="rId5"/>
              </a:rPr>
              <a:t> Code: </a:t>
            </a:r>
          </a:p>
          <a:p>
            <a:r>
              <a:rPr lang="en-US" dirty="0">
                <a:hlinkClick r:id="rId5"/>
              </a:rPr>
              <a:t>demo_spectrogram_release16.rar</a:t>
            </a:r>
            <a:endParaRPr lang="en-US" dirty="0"/>
          </a:p>
          <a:p>
            <a:endParaRPr lang="en-US" dirty="0"/>
          </a:p>
        </p:txBody>
      </p:sp>
      <p:sp>
        <p:nvSpPr>
          <p:cNvPr id="5" name="Footer Placeholder 4">
            <a:extLst>
              <a:ext uri="{FF2B5EF4-FFF2-40B4-BE49-F238E27FC236}">
                <a16:creationId xmlns:a16="http://schemas.microsoft.com/office/drawing/2014/main" id="{14B30062-5715-4B1D-867F-7B0CBC8D34A4}"/>
              </a:ext>
            </a:extLst>
          </p:cNvPr>
          <p:cNvSpPr>
            <a:spLocks noGrp="1"/>
          </p:cNvSpPr>
          <p:nvPr>
            <p:ph type="ftr" sz="quarter" idx="11"/>
          </p:nvPr>
        </p:nvSpPr>
        <p:spPr/>
        <p:txBody>
          <a:bodyPr/>
          <a:lstStyle/>
          <a:p>
            <a:pPr>
              <a:defRPr/>
            </a:pPr>
            <a:r>
              <a:rPr lang="en-US" altLang="zh-CN"/>
              <a:t>Audio signal processing, v250428a</a:t>
            </a:r>
          </a:p>
        </p:txBody>
      </p:sp>
      <p:sp>
        <p:nvSpPr>
          <p:cNvPr id="6" name="Slide Number Placeholder 5">
            <a:extLst>
              <a:ext uri="{FF2B5EF4-FFF2-40B4-BE49-F238E27FC236}">
                <a16:creationId xmlns:a16="http://schemas.microsoft.com/office/drawing/2014/main" id="{4E6D2572-B110-4419-8867-07E6C00DE213}"/>
              </a:ext>
            </a:extLst>
          </p:cNvPr>
          <p:cNvSpPr>
            <a:spLocks noGrp="1"/>
          </p:cNvSpPr>
          <p:nvPr>
            <p:ph type="sldNum" sz="quarter" idx="12"/>
          </p:nvPr>
        </p:nvSpPr>
        <p:spPr/>
        <p:txBody>
          <a:bodyPr/>
          <a:lstStyle/>
          <a:p>
            <a:pPr>
              <a:defRPr/>
            </a:pPr>
            <a:fld id="{736CD8FC-86ED-4AC3-A210-5D0F22D3440C}" type="slidenum">
              <a:rPr lang="en-US" altLang="en-US" smtClean="0"/>
              <a:pPr>
                <a:defRPr/>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31812" y="556825"/>
            <a:ext cx="8912225" cy="1139825"/>
          </a:xfrm>
        </p:spPr>
        <p:txBody>
          <a:bodyPr/>
          <a:lstStyle/>
          <a:p>
            <a:pPr eaLnBrk="1" hangingPunct="1"/>
            <a:r>
              <a:rPr lang="en-US" altLang="zh-CN" sz="4000" dirty="0">
                <a:ea typeface="SimSun" pitchFamily="2" charset="-122"/>
              </a:rPr>
              <a:t>spectrogram plots of some music sounds</a:t>
            </a:r>
            <a:endParaRPr lang="en-US" altLang="en-US" sz="4000" dirty="0"/>
          </a:p>
        </p:txBody>
      </p:sp>
      <p:sp>
        <p:nvSpPr>
          <p:cNvPr id="23557" name="Rectangle 3"/>
          <p:cNvSpPr>
            <a:spLocks noGrp="1" noChangeArrowheads="1"/>
          </p:cNvSpPr>
          <p:nvPr>
            <p:ph idx="1"/>
          </p:nvPr>
        </p:nvSpPr>
        <p:spPr>
          <a:xfrm>
            <a:off x="495300" y="1600200"/>
            <a:ext cx="3084513" cy="4530725"/>
          </a:xfrm>
        </p:spPr>
        <p:txBody>
          <a:bodyPr/>
          <a:lstStyle/>
          <a:p>
            <a:pPr eaLnBrk="1" hangingPunct="1"/>
            <a:r>
              <a:rPr lang="en-US" altLang="zh-CN">
                <a:ea typeface="SimSun" pitchFamily="2" charset="-122"/>
              </a:rPr>
              <a:t>Spectrogram of</a:t>
            </a:r>
          </a:p>
          <a:p>
            <a:pPr eaLnBrk="1" hangingPunct="1"/>
            <a:r>
              <a:rPr lang="en-US" altLang="zh-CN">
                <a:ea typeface="SimSun" pitchFamily="2" charset="-122"/>
                <a:hlinkClick r:id="rId2"/>
              </a:rPr>
              <a:t>Trumpet.wav</a:t>
            </a:r>
            <a:endParaRPr lang="en-US" altLang="zh-CN">
              <a:ea typeface="SimSun" pitchFamily="2" charset="-122"/>
            </a:endParaRPr>
          </a:p>
          <a:p>
            <a:pPr eaLnBrk="1" hangingPunct="1"/>
            <a:endParaRPr lang="en-US" altLang="zh-CN">
              <a:ea typeface="SimSun" pitchFamily="2" charset="-122"/>
            </a:endParaRPr>
          </a:p>
          <a:p>
            <a:pPr eaLnBrk="1" hangingPunct="1"/>
            <a:endParaRPr lang="en-US" altLang="zh-CN">
              <a:ea typeface="SimSun" pitchFamily="2" charset="-122"/>
            </a:endParaRPr>
          </a:p>
          <a:p>
            <a:pPr eaLnBrk="1" hangingPunct="1"/>
            <a:r>
              <a:rPr lang="en-US" altLang="zh-CN">
                <a:ea typeface="SimSun" pitchFamily="2" charset="-122"/>
              </a:rPr>
              <a:t>Spectrogram of</a:t>
            </a:r>
          </a:p>
          <a:p>
            <a:pPr eaLnBrk="1" hangingPunct="1"/>
            <a:r>
              <a:rPr lang="en-US" altLang="zh-CN">
                <a:ea typeface="SimSun" pitchFamily="2" charset="-122"/>
                <a:hlinkClick r:id="rId3"/>
              </a:rPr>
              <a:t>Violin3.wav</a:t>
            </a:r>
            <a:endParaRPr lang="en-US" altLang="en-US"/>
          </a:p>
        </p:txBody>
      </p:sp>
      <p:pic>
        <p:nvPicPr>
          <p:cNvPr id="23558" name="Picture 4" descr="trumpet_spect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1600200"/>
            <a:ext cx="64198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violin3_spectr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75" y="4038600"/>
            <a:ext cx="64198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6"/>
          <p:cNvSpPr txBox="1">
            <a:spLocks noChangeArrowheads="1"/>
          </p:cNvSpPr>
          <p:nvPr/>
        </p:nvSpPr>
        <p:spPr bwMode="auto">
          <a:xfrm>
            <a:off x="8380413" y="2133600"/>
            <a:ext cx="12636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High </a:t>
            </a:r>
          </a:p>
          <a:p>
            <a:r>
              <a:rPr lang="en-US" altLang="en-US"/>
              <a:t>energy </a:t>
            </a:r>
          </a:p>
          <a:p>
            <a:r>
              <a:rPr lang="en-US" altLang="en-US"/>
              <a:t>Bands:</a:t>
            </a:r>
          </a:p>
          <a:p>
            <a:r>
              <a:rPr lang="en-US" altLang="en-US"/>
              <a:t>Formants</a:t>
            </a:r>
          </a:p>
          <a:p>
            <a:endParaRPr lang="en-US" altLang="en-US"/>
          </a:p>
        </p:txBody>
      </p:sp>
      <p:sp>
        <p:nvSpPr>
          <p:cNvPr id="23561" name="Line 7"/>
          <p:cNvSpPr>
            <a:spLocks noChangeShapeType="1"/>
          </p:cNvSpPr>
          <p:nvPr/>
        </p:nvSpPr>
        <p:spPr bwMode="auto">
          <a:xfrm flipH="1">
            <a:off x="7923213" y="23622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8"/>
          <p:cNvSpPr>
            <a:spLocks noChangeShapeType="1"/>
          </p:cNvSpPr>
          <p:nvPr/>
        </p:nvSpPr>
        <p:spPr bwMode="auto">
          <a:xfrm flipH="1">
            <a:off x="7999413" y="25146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9"/>
          <p:cNvSpPr>
            <a:spLocks noChangeShapeType="1"/>
          </p:cNvSpPr>
          <p:nvPr/>
        </p:nvSpPr>
        <p:spPr bwMode="auto">
          <a:xfrm flipH="1">
            <a:off x="7923213" y="27432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Text Box 10"/>
          <p:cNvSpPr txBox="1">
            <a:spLocks noChangeArrowheads="1"/>
          </p:cNvSpPr>
          <p:nvPr/>
        </p:nvSpPr>
        <p:spPr bwMode="auto">
          <a:xfrm>
            <a:off x="7907338" y="4451350"/>
            <a:ext cx="1374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Violin has </a:t>
            </a:r>
          </a:p>
          <a:p>
            <a:r>
              <a:rPr lang="en-US" altLang="en-US"/>
              <a:t>complex </a:t>
            </a:r>
          </a:p>
          <a:p>
            <a:r>
              <a:rPr lang="en-US" altLang="en-US"/>
              <a:t>spectrum</a:t>
            </a:r>
          </a:p>
          <a:p>
            <a:endParaRPr lang="en-US" altLang="en-US"/>
          </a:p>
        </p:txBody>
      </p:sp>
      <p:sp>
        <p:nvSpPr>
          <p:cNvPr id="23565" name="TextBox 13"/>
          <p:cNvSpPr txBox="1">
            <a:spLocks noChangeArrowheads="1"/>
          </p:cNvSpPr>
          <p:nvPr/>
        </p:nvSpPr>
        <p:spPr bwMode="auto">
          <a:xfrm>
            <a:off x="7788275" y="6194425"/>
            <a:ext cx="111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seconds</a:t>
            </a:r>
          </a:p>
        </p:txBody>
      </p:sp>
      <p:sp>
        <p:nvSpPr>
          <p:cNvPr id="23566" name="TextBox 13"/>
          <p:cNvSpPr txBox="1">
            <a:spLocks noChangeArrowheads="1"/>
          </p:cNvSpPr>
          <p:nvPr/>
        </p:nvSpPr>
        <p:spPr bwMode="auto">
          <a:xfrm>
            <a:off x="836613" y="152400"/>
            <a:ext cx="781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600" dirty="0">
                <a:hlinkClick r:id="rId6"/>
              </a:rPr>
              <a:t>http://www.cse.cuhk.edu.hk/%7Ekhwong/www2/cmsc5707/tz1.wav</a:t>
            </a:r>
            <a:r>
              <a:rPr lang="en-US" altLang="en-US" sz="1600" dirty="0"/>
              <a:t> </a:t>
            </a:r>
            <a:endParaRPr lang="en-US" altLang="en-US" sz="1600" dirty="0">
              <a:hlinkClick r:id="rId7"/>
            </a:endParaRPr>
          </a:p>
          <a:p>
            <a:r>
              <a:rPr lang="en-US" altLang="en-US" sz="1600" dirty="0">
                <a:hlinkClick r:id="rId2"/>
              </a:rPr>
              <a:t>http://www.cse.cuhk.edu.hk/~khwong/www2/cmsc5707/trumpet.wav</a:t>
            </a:r>
            <a:endParaRPr lang="en-US" altLang="zh-CN" sz="1600" dirty="0">
              <a:ea typeface="SimSun" pitchFamily="2" charset="-122"/>
            </a:endParaRPr>
          </a:p>
          <a:p>
            <a:r>
              <a:rPr lang="en-US" altLang="en-US" sz="1600" dirty="0">
                <a:hlinkClick r:id="rId3"/>
              </a:rPr>
              <a:t>http://www.cse.cuhk.edu.hk/%7Ekhwong/www2/cmsc5707/v</a:t>
            </a:r>
            <a:r>
              <a:rPr lang="en-US" altLang="zh-CN" sz="1600" dirty="0">
                <a:ea typeface="SimSun" pitchFamily="2" charset="-122"/>
                <a:hlinkClick r:id="rId3"/>
              </a:rPr>
              <a:t>iolin3.wav</a:t>
            </a:r>
            <a:endParaRPr lang="en-US" altLang="zh-CN" sz="1600" dirty="0">
              <a:ea typeface="SimSun" pitchFamily="2" charset="-122"/>
            </a:endParaRPr>
          </a:p>
        </p:txBody>
      </p:sp>
      <p:sp>
        <p:nvSpPr>
          <p:cNvPr id="4" name="Footer Placeholder 3">
            <a:extLst>
              <a:ext uri="{FF2B5EF4-FFF2-40B4-BE49-F238E27FC236}">
                <a16:creationId xmlns:a16="http://schemas.microsoft.com/office/drawing/2014/main" id="{8BC1EA16-9276-4D97-AEFC-D53A6381F553}"/>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A2668A76-2846-42FC-B428-B9FF9D74C715}"/>
              </a:ext>
            </a:extLst>
          </p:cNvPr>
          <p:cNvSpPr>
            <a:spLocks noGrp="1"/>
          </p:cNvSpPr>
          <p:nvPr>
            <p:ph type="sldNum" sz="quarter" idx="12"/>
          </p:nvPr>
        </p:nvSpPr>
        <p:spPr/>
        <p:txBody>
          <a:bodyPr/>
          <a:lstStyle/>
          <a:p>
            <a:pPr>
              <a:defRPr/>
            </a:pPr>
            <a:fld id="{736CD8FC-86ED-4AC3-A210-5D0F22D3440C}" type="slidenum">
              <a:rPr lang="en-US" altLang="en-US" smtClean="0"/>
              <a:pPr>
                <a:defRPr/>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Student exercise 2.4</a:t>
            </a:r>
          </a:p>
        </p:txBody>
      </p:sp>
      <p:sp>
        <p:nvSpPr>
          <p:cNvPr id="24579" name="Content Placeholder 2"/>
          <p:cNvSpPr>
            <a:spLocks noGrp="1"/>
          </p:cNvSpPr>
          <p:nvPr>
            <p:ph idx="1"/>
          </p:nvPr>
        </p:nvSpPr>
        <p:spPr/>
        <p:txBody>
          <a:bodyPr/>
          <a:lstStyle/>
          <a:p>
            <a:r>
              <a:rPr lang="en-US" altLang="en-US"/>
              <a:t>Write the procedures for generating a spectrogram from a source signal X.</a:t>
            </a:r>
          </a:p>
        </p:txBody>
      </p:sp>
      <p:sp>
        <p:nvSpPr>
          <p:cNvPr id="4" name="Footer Placeholder 3">
            <a:extLst>
              <a:ext uri="{FF2B5EF4-FFF2-40B4-BE49-F238E27FC236}">
                <a16:creationId xmlns:a16="http://schemas.microsoft.com/office/drawing/2014/main" id="{56F1BCC1-1069-44D4-8243-E4D04453C9AB}"/>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DD3279C9-B095-4042-B362-4EB3D4D16EE5}"/>
              </a:ext>
            </a:extLst>
          </p:cNvPr>
          <p:cNvSpPr>
            <a:spLocks noGrp="1"/>
          </p:cNvSpPr>
          <p:nvPr>
            <p:ph type="sldNum" sz="quarter" idx="12"/>
          </p:nvPr>
        </p:nvSpPr>
        <p:spPr/>
        <p:txBody>
          <a:bodyPr/>
          <a:lstStyle/>
          <a:p>
            <a:pPr>
              <a:defRPr/>
            </a:pPr>
            <a:fld id="{736CD8FC-86ED-4AC3-A210-5D0F22D3440C}" type="slidenum">
              <a:rPr lang="en-US" altLang="en-US" smtClean="0"/>
              <a:pPr>
                <a:defRPr/>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solidFill>
                  <a:srgbClr val="FF0000"/>
                </a:solidFill>
              </a:rPr>
              <a:t>Answer</a:t>
            </a:r>
            <a:r>
              <a:rPr lang="en-US" altLang="en-US" dirty="0"/>
              <a:t>: Exercise 2.4</a:t>
            </a:r>
          </a:p>
        </p:txBody>
      </p:sp>
      <p:sp>
        <p:nvSpPr>
          <p:cNvPr id="31747" name="Content Placeholder 2"/>
          <p:cNvSpPr>
            <a:spLocks noGrp="1"/>
          </p:cNvSpPr>
          <p:nvPr>
            <p:ph idx="1"/>
          </p:nvPr>
        </p:nvSpPr>
        <p:spPr/>
        <p:txBody>
          <a:bodyPr/>
          <a:lstStyle/>
          <a:p>
            <a:r>
              <a:rPr lang="en-US" altLang="en-US" dirty="0"/>
              <a:t>Write the procedures for generating a spectrogram from a source signal X.</a:t>
            </a:r>
          </a:p>
          <a:p>
            <a:r>
              <a:rPr lang="en-US" altLang="en-US" dirty="0"/>
              <a:t>Answer: to be completed by students. No standard answer is given.</a:t>
            </a:r>
          </a:p>
        </p:txBody>
      </p:sp>
      <p:sp>
        <p:nvSpPr>
          <p:cNvPr id="4" name="Footer Placeholder 3">
            <a:extLst>
              <a:ext uri="{FF2B5EF4-FFF2-40B4-BE49-F238E27FC236}">
                <a16:creationId xmlns:a16="http://schemas.microsoft.com/office/drawing/2014/main" id="{D19A7DB5-56B2-4C66-8052-09A2B56CFA9F}"/>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B9AB0102-A304-42D0-926E-FF13C62269D0}"/>
              </a:ext>
            </a:extLst>
          </p:cNvPr>
          <p:cNvSpPr>
            <a:spLocks noGrp="1"/>
          </p:cNvSpPr>
          <p:nvPr>
            <p:ph type="sldNum" sz="quarter" idx="12"/>
          </p:nvPr>
        </p:nvSpPr>
        <p:spPr/>
        <p:txBody>
          <a:bodyPr/>
          <a:lstStyle/>
          <a:p>
            <a:pPr>
              <a:defRPr/>
            </a:pPr>
            <a:fld id="{736CD8FC-86ED-4AC3-A210-5D0F22D3440C}" type="slidenum">
              <a:rPr lang="en-US" altLang="en-US" smtClean="0"/>
              <a:pPr>
                <a:defRPr/>
              </a:pPr>
              <a:t>58</a:t>
            </a:fld>
            <a:endParaRPr lang="en-US" altLang="en-US"/>
          </a:p>
        </p:txBody>
      </p:sp>
    </p:spTree>
    <p:extLst>
      <p:ext uri="{BB962C8B-B14F-4D97-AF65-F5344CB8AC3E}">
        <p14:creationId xmlns:p14="http://schemas.microsoft.com/office/powerpoint/2010/main" val="1076886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zh-CN" dirty="0">
                <a:ea typeface="SimSun" pitchFamily="2" charset="-122"/>
              </a:rPr>
              <a:t>Summary of part2</a:t>
            </a:r>
            <a:endParaRPr lang="en-US" altLang="en-US" dirty="0"/>
          </a:p>
        </p:txBody>
      </p:sp>
      <p:sp>
        <p:nvSpPr>
          <p:cNvPr id="25605" name="Rectangle 3"/>
          <p:cNvSpPr>
            <a:spLocks noGrp="1" noChangeArrowheads="1"/>
          </p:cNvSpPr>
          <p:nvPr>
            <p:ph idx="1"/>
          </p:nvPr>
        </p:nvSpPr>
        <p:spPr/>
        <p:txBody>
          <a:bodyPr/>
          <a:lstStyle/>
          <a:p>
            <a:pPr eaLnBrk="1" hangingPunct="1"/>
            <a:r>
              <a:rPr lang="en-US" altLang="zh-CN">
                <a:ea typeface="SimSun" pitchFamily="2" charset="-122"/>
              </a:rPr>
              <a:t>Studied</a:t>
            </a:r>
          </a:p>
          <a:p>
            <a:pPr lvl="1" eaLnBrk="1" hangingPunct="1"/>
            <a:r>
              <a:rPr lang="en-US" altLang="zh-CN">
                <a:ea typeface="SimSun" pitchFamily="2" charset="-122"/>
              </a:rPr>
              <a:t>Basic digital audio recording systems</a:t>
            </a:r>
          </a:p>
          <a:p>
            <a:pPr lvl="1" eaLnBrk="1" hangingPunct="1"/>
            <a:r>
              <a:rPr lang="en-US" altLang="zh-CN">
                <a:ea typeface="SimSun" pitchFamily="2" charset="-122"/>
              </a:rPr>
              <a:t>Speech recognition system applications and classifications</a:t>
            </a:r>
          </a:p>
          <a:p>
            <a:pPr lvl="1" eaLnBrk="1" hangingPunct="1"/>
            <a:r>
              <a:rPr lang="en-US" altLang="zh-CN">
                <a:ea typeface="SimSun" pitchFamily="2" charset="-122"/>
              </a:rPr>
              <a:t>Fourier analysis and spectrogram</a:t>
            </a:r>
          </a:p>
          <a:p>
            <a:pPr lvl="1" eaLnBrk="1" hangingPunct="1"/>
            <a:endParaRPr lang="en-US" altLang="zh-CN">
              <a:ea typeface="SimSun" pitchFamily="2" charset="-122"/>
            </a:endParaRPr>
          </a:p>
          <a:p>
            <a:pPr lvl="1" eaLnBrk="1" hangingPunct="1"/>
            <a:endParaRPr lang="en-US" altLang="en-US"/>
          </a:p>
        </p:txBody>
      </p:sp>
      <p:sp>
        <p:nvSpPr>
          <p:cNvPr id="4" name="Footer Placeholder 3">
            <a:extLst>
              <a:ext uri="{FF2B5EF4-FFF2-40B4-BE49-F238E27FC236}">
                <a16:creationId xmlns:a16="http://schemas.microsoft.com/office/drawing/2014/main" id="{E2CF2A2C-E9AB-40C3-9524-9E8680A20C0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ABD715BB-6365-4D06-9525-62802F444861}"/>
              </a:ext>
            </a:extLst>
          </p:cNvPr>
          <p:cNvSpPr>
            <a:spLocks noGrp="1"/>
          </p:cNvSpPr>
          <p:nvPr>
            <p:ph type="sldNum" sz="quarter" idx="12"/>
          </p:nvPr>
        </p:nvSpPr>
        <p:spPr/>
        <p:txBody>
          <a:bodyPr/>
          <a:lstStyle/>
          <a:p>
            <a:pPr>
              <a:defRPr/>
            </a:pPr>
            <a:fld id="{736CD8FC-86ED-4AC3-A210-5D0F22D3440C}" type="slidenum">
              <a:rPr lang="en-US" altLang="en-US" smtClean="0"/>
              <a:pPr>
                <a:defRPr/>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742950" y="304800"/>
            <a:ext cx="8416925" cy="1143000"/>
          </a:xfrm>
        </p:spPr>
        <p:txBody>
          <a:bodyPr/>
          <a:lstStyle/>
          <a:p>
            <a:pPr eaLnBrk="1" hangingPunct="1"/>
            <a:r>
              <a:rPr lang="en-US" altLang="zh-TW">
                <a:ea typeface="新細明體" pitchFamily="18" charset="-120"/>
              </a:rPr>
              <a:t>Speech recognition hardware</a:t>
            </a:r>
          </a:p>
        </p:txBody>
      </p:sp>
      <p:sp>
        <p:nvSpPr>
          <p:cNvPr id="19461" name="Rectangle 3"/>
          <p:cNvSpPr>
            <a:spLocks noGrp="1" noChangeArrowheads="1"/>
          </p:cNvSpPr>
          <p:nvPr>
            <p:ph idx="1"/>
          </p:nvPr>
        </p:nvSpPr>
        <p:spPr>
          <a:xfrm>
            <a:off x="531813" y="1600200"/>
            <a:ext cx="8912225" cy="4530725"/>
          </a:xfrm>
        </p:spPr>
        <p:txBody>
          <a:bodyPr/>
          <a:lstStyle/>
          <a:p>
            <a:pPr eaLnBrk="1" hangingPunct="1"/>
            <a:r>
              <a:rPr lang="zh-TW" altLang="en-US">
                <a:ea typeface="新細明體" pitchFamily="18" charset="-120"/>
              </a:rPr>
              <a:t> </a:t>
            </a:r>
          </a:p>
        </p:txBody>
      </p:sp>
      <p:sp>
        <p:nvSpPr>
          <p:cNvPr id="19462" name="Text Box 6"/>
          <p:cNvSpPr txBox="1">
            <a:spLocks noChangeArrowheads="1"/>
          </p:cNvSpPr>
          <p:nvPr/>
        </p:nvSpPr>
        <p:spPr bwMode="auto">
          <a:xfrm>
            <a:off x="1903413" y="2057400"/>
            <a:ext cx="2057400" cy="213360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zh-TW" altLang="en-US" sz="1000" dirty="0">
              <a:latin typeface="Times New Roman" pitchFamily="18" charset="0"/>
            </a:endParaRPr>
          </a:p>
          <a:p>
            <a:pPr>
              <a:spcBef>
                <a:spcPct val="0"/>
              </a:spcBef>
              <a:buClrTx/>
              <a:buSzTx/>
              <a:buFontTx/>
              <a:buNone/>
            </a:pPr>
            <a:r>
              <a:rPr lang="en-US" altLang="zh-TW" sz="2400" dirty="0">
                <a:latin typeface="Times New Roman" pitchFamily="18" charset="0"/>
              </a:rPr>
              <a:t>ADC </a:t>
            </a:r>
          </a:p>
          <a:p>
            <a:pPr>
              <a:spcBef>
                <a:spcPct val="0"/>
              </a:spcBef>
              <a:buClrTx/>
              <a:buSzTx/>
              <a:buFontTx/>
              <a:buNone/>
            </a:pPr>
            <a:r>
              <a:rPr lang="en-US" altLang="zh-TW" sz="2400" dirty="0">
                <a:latin typeface="Times New Roman" pitchFamily="18" charset="0"/>
              </a:rPr>
              <a:t>(</a:t>
            </a:r>
            <a:r>
              <a:rPr lang="en-US" sz="2400" dirty="0"/>
              <a:t>analog-to-digital conversion system</a:t>
            </a:r>
            <a:r>
              <a:rPr lang="en-US" altLang="zh-TW" sz="2400" dirty="0">
                <a:latin typeface="Times New Roman" pitchFamily="18" charset="0"/>
              </a:rPr>
              <a:t>) </a:t>
            </a:r>
          </a:p>
        </p:txBody>
      </p:sp>
      <p:sp>
        <p:nvSpPr>
          <p:cNvPr id="19463" name="AutoShape 7"/>
          <p:cNvSpPr>
            <a:spLocks noChangeArrowheads="1"/>
          </p:cNvSpPr>
          <p:nvPr/>
        </p:nvSpPr>
        <p:spPr bwMode="auto">
          <a:xfrm>
            <a:off x="3960813" y="2895600"/>
            <a:ext cx="304800" cy="304800"/>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9464" name="Text Box 8"/>
          <p:cNvSpPr txBox="1">
            <a:spLocks noChangeArrowheads="1"/>
          </p:cNvSpPr>
          <p:nvPr/>
        </p:nvSpPr>
        <p:spPr bwMode="auto">
          <a:xfrm>
            <a:off x="4265613" y="2057400"/>
            <a:ext cx="1828800" cy="177165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Speech </a:t>
            </a:r>
          </a:p>
          <a:p>
            <a:pPr>
              <a:spcBef>
                <a:spcPct val="0"/>
              </a:spcBef>
              <a:buClrTx/>
              <a:buSzTx/>
              <a:buFontTx/>
              <a:buNone/>
            </a:pPr>
            <a:r>
              <a:rPr lang="en-US" altLang="zh-TW" sz="2400">
                <a:latin typeface="Times New Roman" pitchFamily="18" charset="0"/>
              </a:rPr>
              <a:t>Recording</a:t>
            </a:r>
          </a:p>
          <a:p>
            <a:pPr>
              <a:spcBef>
                <a:spcPct val="0"/>
              </a:spcBef>
              <a:buClrTx/>
              <a:buSzTx/>
              <a:buFontTx/>
              <a:buNone/>
            </a:pPr>
            <a:r>
              <a:rPr lang="en-US" altLang="zh-TW" sz="2400">
                <a:latin typeface="Times New Roman" pitchFamily="18" charset="0"/>
              </a:rPr>
              <a:t>System</a:t>
            </a:r>
          </a:p>
        </p:txBody>
      </p:sp>
      <p:sp>
        <p:nvSpPr>
          <p:cNvPr id="19465" name="Text Box 11"/>
          <p:cNvSpPr txBox="1">
            <a:spLocks noChangeArrowheads="1"/>
          </p:cNvSpPr>
          <p:nvPr/>
        </p:nvSpPr>
        <p:spPr bwMode="auto">
          <a:xfrm>
            <a:off x="6323013" y="1905000"/>
            <a:ext cx="2141537" cy="198120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zh-TW" altLang="en-US" sz="1000">
              <a:latin typeface="Times New Roman" pitchFamily="18" charset="0"/>
            </a:endParaRPr>
          </a:p>
          <a:p>
            <a:pPr>
              <a:spcBef>
                <a:spcPct val="0"/>
              </a:spcBef>
              <a:buClrTx/>
              <a:buSzTx/>
              <a:buFontTx/>
              <a:buNone/>
            </a:pPr>
            <a:r>
              <a:rPr lang="en-US" altLang="zh-TW" sz="2400">
                <a:latin typeface="Times New Roman" pitchFamily="18" charset="0"/>
              </a:rPr>
              <a:t>DAC </a:t>
            </a:r>
          </a:p>
          <a:p>
            <a:pPr>
              <a:spcBef>
                <a:spcPct val="0"/>
              </a:spcBef>
              <a:buClrTx/>
              <a:buSzTx/>
              <a:buFontTx/>
              <a:buNone/>
            </a:pPr>
            <a:r>
              <a:rPr lang="en-US" altLang="zh-TW" sz="2400">
                <a:latin typeface="Times New Roman" pitchFamily="18" charset="0"/>
              </a:rPr>
              <a:t>(Digital to Analog Converter)</a:t>
            </a:r>
            <a:r>
              <a:rPr lang="en-US" altLang="zh-TW" sz="1800"/>
              <a:t> </a:t>
            </a:r>
          </a:p>
        </p:txBody>
      </p:sp>
      <p:sp>
        <p:nvSpPr>
          <p:cNvPr id="19466" name="AutoShape 12"/>
          <p:cNvSpPr>
            <a:spLocks noChangeArrowheads="1"/>
          </p:cNvSpPr>
          <p:nvPr/>
        </p:nvSpPr>
        <p:spPr bwMode="auto">
          <a:xfrm>
            <a:off x="6094413" y="2895600"/>
            <a:ext cx="220662" cy="304800"/>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pic>
        <p:nvPicPr>
          <p:cNvPr id="19467" name="Picture 31" descr="MCj03056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5338" y="2286000"/>
            <a:ext cx="14874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2" descr="MCj04247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13" y="2133600"/>
            <a:ext cx="1711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Line 33"/>
          <p:cNvSpPr>
            <a:spLocks noChangeShapeType="1"/>
          </p:cNvSpPr>
          <p:nvPr/>
        </p:nvSpPr>
        <p:spPr bwMode="auto">
          <a:xfrm>
            <a:off x="8456613" y="29718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70" name="Picture 37" descr="MPj040197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4495800"/>
            <a:ext cx="23622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Line 38"/>
          <p:cNvSpPr>
            <a:spLocks noChangeShapeType="1"/>
          </p:cNvSpPr>
          <p:nvPr/>
        </p:nvSpPr>
        <p:spPr bwMode="auto">
          <a:xfrm>
            <a:off x="5180013" y="3810000"/>
            <a:ext cx="0" cy="685800"/>
          </a:xfrm>
          <a:prstGeom prst="line">
            <a:avLst/>
          </a:prstGeom>
          <a:noFill/>
          <a:ln w="76200" cmpd="tri">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72" name="Picture 1028" descr="MP9003163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3" y="4267200"/>
            <a:ext cx="27432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029"/>
          <p:cNvSpPr txBox="1">
            <a:spLocks noChangeArrowheads="1"/>
          </p:cNvSpPr>
          <p:nvPr/>
        </p:nvSpPr>
        <p:spPr bwMode="auto">
          <a:xfrm>
            <a:off x="5180013" y="5029200"/>
            <a:ext cx="541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Or </a:t>
            </a:r>
            <a:endParaRPr lang="en-US" altLang="en-US" sz="180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6</a:t>
            </a:fld>
            <a:endParaRPr lang="en-US" altLang="en-US"/>
          </a:p>
        </p:txBody>
      </p:sp>
    </p:spTree>
    <p:extLst>
      <p:ext uri="{BB962C8B-B14F-4D97-AF65-F5344CB8AC3E}">
        <p14:creationId xmlns:p14="http://schemas.microsoft.com/office/powerpoint/2010/main" val="2967982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altLang="en-US" sz="2400" dirty="0"/>
              <a:t>Appendix: Why in practical Discrete Fourier transform, the summation is from k=0 to </a:t>
            </a:r>
            <a:r>
              <a:rPr lang="en-US" altLang="en-US" sz="2400"/>
              <a:t>k=N-1 , and </a:t>
            </a:r>
            <a:r>
              <a:rPr lang="en-US" altLang="en-US" sz="2400" dirty="0"/>
              <a:t>m is ranging from 0 to N/2 but not N?</a:t>
            </a:r>
          </a:p>
        </p:txBody>
      </p:sp>
      <p:sp>
        <p:nvSpPr>
          <p:cNvPr id="30723" name="Content Placeholder 2"/>
          <p:cNvSpPr>
            <a:spLocks noGrp="1"/>
          </p:cNvSpPr>
          <p:nvPr>
            <p:ph idx="1"/>
          </p:nvPr>
        </p:nvSpPr>
        <p:spPr>
          <a:xfrm>
            <a:off x="682626" y="2292330"/>
            <a:ext cx="9220199" cy="4530725"/>
          </a:xfrm>
          <a:solidFill>
            <a:schemeClr val="bg1"/>
          </a:solidFill>
        </p:spPr>
        <p:txBody>
          <a:bodyPr>
            <a:normAutofit/>
          </a:bodyPr>
          <a:lstStyle/>
          <a:p>
            <a:r>
              <a:rPr lang="en-US" sz="2000" dirty="0"/>
              <a:t>Since , Fourier frequency  real-value outputs  are mirrored around the vertical axis at 0, so using half are fine for calculating the energy during the calculation of the spectrum. It  is only an engineering approach to save time. In fact, the real definition is  using N sample for forward and inverse Fourier transform where all complex numbers are used.</a:t>
            </a:r>
          </a:p>
          <a:p>
            <a:r>
              <a:rPr lang="en-US" sz="2000" dirty="0"/>
              <a:t>The problem is actual very deep mathematically, i.e., how many samples should we use in forward and reverse transform. To get the best result, one should add more zeros to the original sequence (zero padding at the end of the sequence) to increase frequency resolution.</a:t>
            </a:r>
            <a:br>
              <a:rPr lang="en-US" sz="2000" dirty="0"/>
            </a:br>
            <a:r>
              <a:rPr lang="en-US" sz="2000" dirty="0"/>
              <a:t>x =     1     2     4     6     5     4     3</a:t>
            </a:r>
            <a:br>
              <a:rPr lang="en-US" sz="2000" dirty="0"/>
            </a:br>
            <a:r>
              <a:rPr lang="en-US" sz="2000" dirty="0"/>
              <a:t>&gt;&gt; </a:t>
            </a:r>
            <a:r>
              <a:rPr lang="en-US" sz="2000" dirty="0" err="1"/>
              <a:t>fft</a:t>
            </a:r>
            <a:r>
              <a:rPr lang="en-US" sz="2000" dirty="0"/>
              <a:t>(x),   Columns 1 through 4</a:t>
            </a:r>
            <a:br>
              <a:rPr lang="en-US" sz="2000" dirty="0"/>
            </a:br>
            <a:r>
              <a:rPr lang="en-US" sz="2000" dirty="0"/>
              <a:t>  25.0000 + 0.0000i  -7.5734 + 0.3479i  -0.4620 + 1.7568i  -0.9647 - 0.5410i</a:t>
            </a:r>
            <a:br>
              <a:rPr lang="en-US" sz="2000" dirty="0"/>
            </a:br>
            <a:r>
              <a:rPr lang="en-US" sz="2000" dirty="0"/>
              <a:t>  -0.9647 + 0.5410i  -0.4620 - 1.7568i  -7.5734 - 0.3479i</a:t>
            </a:r>
            <a:endParaRPr lang="en-US" altLang="en-US" sz="2000" dirty="0"/>
          </a:p>
        </p:txBody>
      </p:sp>
      <p:graphicFrame>
        <p:nvGraphicFramePr>
          <p:cNvPr id="30726" name="Object 5"/>
          <p:cNvGraphicFramePr>
            <a:graphicFrameLocks noChangeAspect="1"/>
          </p:cNvGraphicFramePr>
          <p:nvPr/>
        </p:nvGraphicFramePr>
        <p:xfrm>
          <a:off x="712788" y="1219200"/>
          <a:ext cx="7862887" cy="914400"/>
        </p:xfrm>
        <a:graphic>
          <a:graphicData uri="http://schemas.openxmlformats.org/presentationml/2006/ole">
            <mc:AlternateContent xmlns:mc="http://schemas.openxmlformats.org/markup-compatibility/2006">
              <mc:Choice xmlns:v="urn:schemas-microsoft-com:vml" Requires="v">
                <p:oleObj name="Equation" r:id="rId2" imgW="4038480" imgH="469800" progId="Equation.3">
                  <p:embed/>
                </p:oleObj>
              </mc:Choice>
              <mc:Fallback>
                <p:oleObj name="Equation" r:id="rId2" imgW="4038480" imgH="469800" progId="Equation.3">
                  <p:embed/>
                  <p:pic>
                    <p:nvPicPr>
                      <p:cNvPr id="30726" name="Object 5"/>
                      <p:cNvPicPr>
                        <a:picLocks noChangeAspect="1" noChangeArrowheads="1"/>
                      </p:cNvPicPr>
                      <p:nvPr/>
                    </p:nvPicPr>
                    <p:blipFill>
                      <a:blip r:embed="rId3"/>
                      <a:srcRect/>
                      <a:stretch>
                        <a:fillRect/>
                      </a:stretch>
                    </p:blipFill>
                    <p:spPr bwMode="auto">
                      <a:xfrm>
                        <a:off x="712788" y="1219200"/>
                        <a:ext cx="7862887" cy="914400"/>
                      </a:xfrm>
                      <a:prstGeom prst="rect">
                        <a:avLst/>
                      </a:prstGeom>
                      <a:noFill/>
                      <a:ln>
                        <a:noFill/>
                      </a:ln>
                      <a:effectLst/>
                    </p:spPr>
                  </p:pic>
                </p:oleObj>
              </mc:Fallback>
            </mc:AlternateContent>
          </a:graphicData>
        </a:graphic>
      </p:graphicFrame>
      <p:sp>
        <p:nvSpPr>
          <p:cNvPr id="2" name="TextBox 1"/>
          <p:cNvSpPr txBox="1"/>
          <p:nvPr/>
        </p:nvSpPr>
        <p:spPr>
          <a:xfrm>
            <a:off x="2741612" y="6361390"/>
            <a:ext cx="5467394" cy="461665"/>
          </a:xfrm>
          <a:prstGeom prst="rect">
            <a:avLst/>
          </a:prstGeom>
          <a:noFill/>
        </p:spPr>
        <p:txBody>
          <a:bodyPr wrap="none" rtlCol="0">
            <a:spAutoFit/>
          </a:bodyPr>
          <a:lstStyle/>
          <a:p>
            <a:r>
              <a:rPr lang="en-US" sz="1200" dirty="0" err="1"/>
              <a:t>Antilasing</a:t>
            </a:r>
            <a:r>
              <a:rPr lang="en-US" sz="1200" dirty="0"/>
              <a:t> Demo: </a:t>
            </a:r>
            <a:r>
              <a:rPr lang="en-US" sz="1200" dirty="0">
                <a:hlinkClick r:id="rId4"/>
              </a:rPr>
              <a:t>https://www.youtube.com/watch?v=ByTsISFXUoY</a:t>
            </a:r>
            <a:endParaRPr lang="en-US" sz="1200" dirty="0"/>
          </a:p>
          <a:p>
            <a:r>
              <a:rPr lang="en-US" sz="1200" dirty="0">
                <a:hlinkClick r:id="rId5"/>
              </a:rPr>
              <a:t>https://www.youtube.com/watch?v=Fy9dJgGCWZI</a:t>
            </a:r>
            <a:endParaRPr lang="en-US" sz="1200" dirty="0"/>
          </a:p>
        </p:txBody>
      </p:sp>
      <p:sp>
        <p:nvSpPr>
          <p:cNvPr id="5" name="Footer Placeholder 4">
            <a:extLst>
              <a:ext uri="{FF2B5EF4-FFF2-40B4-BE49-F238E27FC236}">
                <a16:creationId xmlns:a16="http://schemas.microsoft.com/office/drawing/2014/main" id="{E18241C8-37EB-4D2E-9707-2EE44E1C9312}"/>
              </a:ext>
            </a:extLst>
          </p:cNvPr>
          <p:cNvSpPr>
            <a:spLocks noGrp="1"/>
          </p:cNvSpPr>
          <p:nvPr>
            <p:ph type="ftr" sz="quarter" idx="11"/>
          </p:nvPr>
        </p:nvSpPr>
        <p:spPr/>
        <p:txBody>
          <a:bodyPr/>
          <a:lstStyle/>
          <a:p>
            <a:pPr>
              <a:defRPr/>
            </a:pPr>
            <a:r>
              <a:rPr lang="en-US" altLang="zh-CN"/>
              <a:t>Audio signal processing, v250428a</a:t>
            </a:r>
          </a:p>
        </p:txBody>
      </p:sp>
      <p:sp>
        <p:nvSpPr>
          <p:cNvPr id="6" name="Slide Number Placeholder 5">
            <a:extLst>
              <a:ext uri="{FF2B5EF4-FFF2-40B4-BE49-F238E27FC236}">
                <a16:creationId xmlns:a16="http://schemas.microsoft.com/office/drawing/2014/main" id="{AC3BD60F-C41B-41F3-A3B2-8192E528AE88}"/>
              </a:ext>
            </a:extLst>
          </p:cNvPr>
          <p:cNvSpPr>
            <a:spLocks noGrp="1"/>
          </p:cNvSpPr>
          <p:nvPr>
            <p:ph type="sldNum" sz="quarter" idx="12"/>
          </p:nvPr>
        </p:nvSpPr>
        <p:spPr/>
        <p:txBody>
          <a:bodyPr/>
          <a:lstStyle/>
          <a:p>
            <a:pPr>
              <a:defRPr/>
            </a:pPr>
            <a:fld id="{736CD8FC-86ED-4AC3-A210-5D0F22D3440C}" type="slidenum">
              <a:rPr lang="en-US" altLang="en-US" smtClean="0"/>
              <a:pPr>
                <a:defRPr/>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050"/>
          <p:cNvSpPr>
            <a:spLocks noGrp="1" noChangeArrowheads="1"/>
          </p:cNvSpPr>
          <p:nvPr>
            <p:ph type="ctrTitle"/>
          </p:nvPr>
        </p:nvSpPr>
        <p:spPr/>
        <p:txBody>
          <a:bodyPr>
            <a:normAutofit fontScale="90000"/>
          </a:bodyPr>
          <a:lstStyle/>
          <a:p>
            <a:pPr eaLnBrk="1" hangingPunct="1"/>
            <a:r>
              <a:rPr lang="en-US" altLang="en-US" sz="5200" dirty="0"/>
              <a:t>Part. 3: Feature extraction from audi</a:t>
            </a:r>
            <a:r>
              <a:rPr lang="en-US" altLang="zh-CN" sz="5400" dirty="0">
                <a:ea typeface="新細明體" pitchFamily="18" charset="-120"/>
              </a:rPr>
              <a:t>o signals</a:t>
            </a:r>
            <a:endParaRPr lang="zh-TW" altLang="en-US" sz="5200" dirty="0">
              <a:ea typeface="新細明體" pitchFamily="18" charset="-120"/>
            </a:endParaRPr>
          </a:p>
        </p:txBody>
      </p:sp>
      <p:sp>
        <p:nvSpPr>
          <p:cNvPr id="3077" name="Rectangle 2051"/>
          <p:cNvSpPr>
            <a:spLocks noGrp="1" noChangeArrowheads="1"/>
          </p:cNvSpPr>
          <p:nvPr>
            <p:ph type="subTitle" idx="1"/>
          </p:nvPr>
        </p:nvSpPr>
        <p:spPr>
          <a:xfrm>
            <a:off x="531812" y="4039437"/>
            <a:ext cx="9144000" cy="2209800"/>
          </a:xfrm>
        </p:spPr>
        <p:txBody>
          <a:bodyPr>
            <a:normAutofit fontScale="92500" lnSpcReduction="10000"/>
          </a:bodyPr>
          <a:lstStyle/>
          <a:p>
            <a:pPr algn="l" eaLnBrk="1" hangingPunct="1"/>
            <a:r>
              <a:rPr lang="en-US" altLang="zh-TW" sz="2800" dirty="0">
                <a:ea typeface="新細明體" pitchFamily="18" charset="-120"/>
              </a:rPr>
              <a:t>We will study</a:t>
            </a:r>
          </a:p>
          <a:p>
            <a:pPr marL="514350" indent="-514350" algn="l" eaLnBrk="1" hangingPunct="1">
              <a:buFont typeface="Garamond" pitchFamily="18" charset="0"/>
              <a:buAutoNum type="alphaUcPeriod"/>
            </a:pPr>
            <a:r>
              <a:rPr lang="en-US" altLang="zh-TW" sz="2800" dirty="0">
                <a:ea typeface="新細明體" pitchFamily="18" charset="-120"/>
              </a:rPr>
              <a:t>Filtering</a:t>
            </a:r>
          </a:p>
          <a:p>
            <a:pPr marL="514350" indent="-514350" algn="l" eaLnBrk="1" hangingPunct="1">
              <a:buFont typeface="Garamond" pitchFamily="18" charset="0"/>
              <a:buAutoNum type="alphaUcPeriod"/>
            </a:pPr>
            <a:r>
              <a:rPr lang="en-US" altLang="zh-TW" sz="2800" dirty="0">
                <a:ea typeface="新細明體" pitchFamily="18" charset="-120"/>
              </a:rPr>
              <a:t>Mel scale</a:t>
            </a:r>
          </a:p>
          <a:p>
            <a:pPr marL="514350" indent="-514350" algn="l" eaLnBrk="1" hangingPunct="1">
              <a:buFont typeface="Garamond" pitchFamily="18" charset="0"/>
              <a:buAutoNum type="alphaUcPeriod"/>
            </a:pPr>
            <a:r>
              <a:rPr lang="en-US" altLang="zh-TW" sz="2800" dirty="0">
                <a:ea typeface="新細明體" pitchFamily="18" charset="-120"/>
              </a:rPr>
              <a:t>Linear predictive coding LPC</a:t>
            </a:r>
          </a:p>
          <a:p>
            <a:pPr marL="514350" indent="-514350" algn="l" eaLnBrk="1" hangingPunct="1">
              <a:buFont typeface="Garamond" pitchFamily="18" charset="0"/>
              <a:buAutoNum type="alphaUcPeriod"/>
            </a:pPr>
            <a:r>
              <a:rPr lang="en-US" altLang="zh-TW" sz="2800" dirty="0" err="1">
                <a:ea typeface="新細明體" pitchFamily="18" charset="-120"/>
              </a:rPr>
              <a:t>Cepstrum</a:t>
            </a:r>
            <a:endParaRPr lang="en-US" altLang="zh-TW" sz="2800" dirty="0">
              <a:ea typeface="新細明體" pitchFamily="18" charset="-120"/>
            </a:endParaRPr>
          </a:p>
        </p:txBody>
      </p:sp>
      <p:sp>
        <p:nvSpPr>
          <p:cNvPr id="4" name="Footer Placeholder 3">
            <a:extLst>
              <a:ext uri="{FF2B5EF4-FFF2-40B4-BE49-F238E27FC236}">
                <a16:creationId xmlns:a16="http://schemas.microsoft.com/office/drawing/2014/main" id="{97CC3CA9-DD5F-43F2-85DA-685C77B7A7D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B81B20C7-4545-4758-9C37-7473BD6EA5EE}"/>
              </a:ext>
            </a:extLst>
          </p:cNvPr>
          <p:cNvSpPr>
            <a:spLocks noGrp="1"/>
          </p:cNvSpPr>
          <p:nvPr>
            <p:ph type="sldNum" sz="quarter" idx="12"/>
          </p:nvPr>
        </p:nvSpPr>
        <p:spPr/>
        <p:txBody>
          <a:bodyPr/>
          <a:lstStyle/>
          <a:p>
            <a:fld id="{FAA8FF96-867F-4EE8-8394-585EE08E236B}" type="slidenum">
              <a:rPr lang="en-US" altLang="en-US" smtClean="0"/>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84188" y="304800"/>
            <a:ext cx="8912225" cy="1139825"/>
          </a:xfrm>
          <a:noFill/>
        </p:spPr>
        <p:txBody>
          <a:bodyPr lIns="92075" tIns="46038" rIns="92075" bIns="46038" anchor="ctr"/>
          <a:lstStyle/>
          <a:p>
            <a:pPr eaLnBrk="1" hangingPunct="1"/>
            <a:r>
              <a:rPr lang="en-US" altLang="zh-TW">
                <a:ea typeface="新細明體" pitchFamily="18" charset="-120"/>
              </a:rPr>
              <a:t>(A) Filtering</a:t>
            </a:r>
          </a:p>
        </p:txBody>
      </p:sp>
      <p:sp>
        <p:nvSpPr>
          <p:cNvPr id="4101" name="Rectangle 3"/>
          <p:cNvSpPr>
            <a:spLocks noGrp="1" noChangeArrowheads="1"/>
          </p:cNvSpPr>
          <p:nvPr>
            <p:ph idx="1"/>
          </p:nvPr>
        </p:nvSpPr>
        <p:spPr>
          <a:noFill/>
        </p:spPr>
        <p:txBody>
          <a:bodyPr lIns="92075" tIns="46038" rIns="92075" bIns="46038">
            <a:normAutofit fontScale="92500" lnSpcReduction="20000"/>
          </a:bodyPr>
          <a:lstStyle/>
          <a:p>
            <a:pPr eaLnBrk="1" hangingPunct="1"/>
            <a:r>
              <a:rPr lang="en-US" altLang="zh-TW" dirty="0">
                <a:ea typeface="新細明體" pitchFamily="18" charset="-120"/>
              </a:rPr>
              <a:t>Ways to find the spectral envelope </a:t>
            </a:r>
          </a:p>
          <a:p>
            <a:pPr lvl="1" eaLnBrk="1" hangingPunct="1"/>
            <a:r>
              <a:rPr lang="en-US" altLang="zh-TW" dirty="0">
                <a:ea typeface="新細明體" pitchFamily="18" charset="-120"/>
              </a:rPr>
              <a:t>Filter banks: uniform</a:t>
            </a: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r>
              <a:rPr lang="en-US" altLang="zh-TW" dirty="0">
                <a:ea typeface="新細明體" pitchFamily="18" charset="-120"/>
              </a:rPr>
              <a:t>Filter banks can also be non-uniform</a:t>
            </a:r>
          </a:p>
          <a:p>
            <a:pPr lvl="1" eaLnBrk="1" hangingPunct="1"/>
            <a:r>
              <a:rPr lang="en-US" altLang="zh-TW" dirty="0">
                <a:ea typeface="新細明體" pitchFamily="18" charset="-120"/>
              </a:rPr>
              <a:t>LPC and Cepstral LPC parameters</a:t>
            </a:r>
          </a:p>
          <a:p>
            <a:pPr eaLnBrk="1" hangingPunct="1"/>
            <a:r>
              <a:rPr lang="en-US" altLang="zh-TW">
                <a:ea typeface="新細明體" pitchFamily="18" charset="-120"/>
              </a:rPr>
              <a:t>Use Vector </a:t>
            </a:r>
            <a:r>
              <a:rPr lang="en-US" altLang="zh-TW" dirty="0">
                <a:ea typeface="新細明體" pitchFamily="18" charset="-120"/>
              </a:rPr>
              <a:t>quantization method to represent data more efficiently</a:t>
            </a:r>
          </a:p>
        </p:txBody>
      </p:sp>
      <p:sp>
        <p:nvSpPr>
          <p:cNvPr id="4102" name="Line 4"/>
          <p:cNvSpPr>
            <a:spLocks noChangeShapeType="1"/>
          </p:cNvSpPr>
          <p:nvPr/>
        </p:nvSpPr>
        <p:spPr bwMode="auto">
          <a:xfrm>
            <a:off x="2132013" y="4495800"/>
            <a:ext cx="627062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Line 5"/>
          <p:cNvSpPr>
            <a:spLocks noChangeShapeType="1"/>
          </p:cNvSpPr>
          <p:nvPr/>
        </p:nvSpPr>
        <p:spPr bwMode="auto">
          <a:xfrm flipV="1">
            <a:off x="2146300" y="3124200"/>
            <a:ext cx="0" cy="1371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Line 6"/>
          <p:cNvSpPr>
            <a:spLocks noChangeShapeType="1"/>
          </p:cNvSpPr>
          <p:nvPr/>
        </p:nvSpPr>
        <p:spPr bwMode="auto">
          <a:xfrm flipV="1">
            <a:off x="3548063" y="3505200"/>
            <a:ext cx="0" cy="990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7"/>
          <p:cNvSpPr>
            <a:spLocks noChangeShapeType="1"/>
          </p:cNvSpPr>
          <p:nvPr/>
        </p:nvSpPr>
        <p:spPr bwMode="auto">
          <a:xfrm flipV="1">
            <a:off x="4868863" y="3886200"/>
            <a:ext cx="0" cy="609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Line 8"/>
          <p:cNvSpPr>
            <a:spLocks noChangeShapeType="1"/>
          </p:cNvSpPr>
          <p:nvPr/>
        </p:nvSpPr>
        <p:spPr bwMode="auto">
          <a:xfrm flipV="1">
            <a:off x="6189663" y="3505200"/>
            <a:ext cx="0" cy="990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Line 9"/>
          <p:cNvSpPr>
            <a:spLocks noChangeShapeType="1"/>
          </p:cNvSpPr>
          <p:nvPr/>
        </p:nvSpPr>
        <p:spPr bwMode="auto">
          <a:xfrm flipV="1">
            <a:off x="7345363" y="4038600"/>
            <a:ext cx="0" cy="457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0"/>
          <p:cNvSpPr>
            <a:spLocks noChangeArrowheads="1"/>
          </p:cNvSpPr>
          <p:nvPr/>
        </p:nvSpPr>
        <p:spPr bwMode="auto">
          <a:xfrm>
            <a:off x="8316913" y="4251325"/>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a:t>
            </a:r>
          </a:p>
        </p:txBody>
      </p:sp>
      <p:sp>
        <p:nvSpPr>
          <p:cNvPr id="4109" name="Rectangle 11"/>
          <p:cNvSpPr>
            <a:spLocks noChangeArrowheads="1"/>
          </p:cNvSpPr>
          <p:nvPr/>
        </p:nvSpPr>
        <p:spPr bwMode="auto">
          <a:xfrm>
            <a:off x="2541588" y="3184525"/>
            <a:ext cx="1004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filter1 </a:t>
            </a:r>
          </a:p>
          <a:p>
            <a:pPr>
              <a:spcBef>
                <a:spcPct val="0"/>
              </a:spcBef>
              <a:buClrTx/>
              <a:buSzTx/>
              <a:buFontTx/>
              <a:buNone/>
            </a:pPr>
            <a:r>
              <a:rPr lang="en-US" altLang="zh-TW" sz="2400">
                <a:latin typeface="Times New Roman" pitchFamily="18" charset="0"/>
              </a:rPr>
              <a:t>output</a:t>
            </a:r>
          </a:p>
        </p:txBody>
      </p:sp>
      <p:sp>
        <p:nvSpPr>
          <p:cNvPr id="4110" name="Rectangle 12"/>
          <p:cNvSpPr>
            <a:spLocks noChangeArrowheads="1"/>
          </p:cNvSpPr>
          <p:nvPr/>
        </p:nvSpPr>
        <p:spPr bwMode="auto">
          <a:xfrm>
            <a:off x="4438650" y="30321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filter2 </a:t>
            </a:r>
          </a:p>
          <a:p>
            <a:pPr>
              <a:spcBef>
                <a:spcPct val="0"/>
              </a:spcBef>
              <a:buClrTx/>
              <a:buSzTx/>
              <a:buFontTx/>
              <a:buNone/>
            </a:pPr>
            <a:r>
              <a:rPr lang="en-US" altLang="zh-TW" sz="2400">
                <a:latin typeface="Times New Roman" pitchFamily="18" charset="0"/>
              </a:rPr>
              <a:t>output</a:t>
            </a:r>
          </a:p>
        </p:txBody>
      </p:sp>
      <p:sp>
        <p:nvSpPr>
          <p:cNvPr id="4111" name="Rectangle 13"/>
          <p:cNvSpPr>
            <a:spLocks noChangeArrowheads="1"/>
          </p:cNvSpPr>
          <p:nvPr/>
        </p:nvSpPr>
        <p:spPr bwMode="auto">
          <a:xfrm>
            <a:off x="6172200" y="31845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filter3 </a:t>
            </a:r>
          </a:p>
          <a:p>
            <a:pPr>
              <a:spcBef>
                <a:spcPct val="0"/>
              </a:spcBef>
              <a:buClrTx/>
              <a:buSzTx/>
              <a:buFontTx/>
              <a:buNone/>
            </a:pPr>
            <a:r>
              <a:rPr lang="en-US" altLang="zh-TW" sz="2400">
                <a:latin typeface="Times New Roman" pitchFamily="18" charset="0"/>
              </a:rPr>
              <a:t>output</a:t>
            </a:r>
          </a:p>
        </p:txBody>
      </p:sp>
      <p:sp>
        <p:nvSpPr>
          <p:cNvPr id="4112" name="Rectangle 14"/>
          <p:cNvSpPr>
            <a:spLocks noChangeArrowheads="1"/>
          </p:cNvSpPr>
          <p:nvPr/>
        </p:nvSpPr>
        <p:spPr bwMode="auto">
          <a:xfrm>
            <a:off x="7493000" y="35655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filter4 </a:t>
            </a:r>
          </a:p>
          <a:p>
            <a:pPr>
              <a:spcBef>
                <a:spcPct val="0"/>
              </a:spcBef>
              <a:buClrTx/>
              <a:buSzTx/>
              <a:buFontTx/>
              <a:buNone/>
            </a:pPr>
            <a:r>
              <a:rPr lang="en-US" altLang="zh-TW" sz="2400">
                <a:latin typeface="Times New Roman" pitchFamily="18" charset="0"/>
              </a:rPr>
              <a:t>output</a:t>
            </a:r>
          </a:p>
        </p:txBody>
      </p:sp>
      <p:sp>
        <p:nvSpPr>
          <p:cNvPr id="4113" name="Freeform 15"/>
          <p:cNvSpPr>
            <a:spLocks/>
          </p:cNvSpPr>
          <p:nvPr/>
        </p:nvSpPr>
        <p:spPr bwMode="auto">
          <a:xfrm>
            <a:off x="2132013" y="3505200"/>
            <a:ext cx="5200650" cy="992188"/>
          </a:xfrm>
          <a:custGeom>
            <a:avLst/>
            <a:gdLst>
              <a:gd name="T0" fmla="*/ 0 w 3276"/>
              <a:gd name="T1" fmla="*/ 2147483647 h 625"/>
              <a:gd name="T2" fmla="*/ 2147483647 w 3276"/>
              <a:gd name="T3" fmla="*/ 0 h 625"/>
              <a:gd name="T4" fmla="*/ 2147483647 w 3276"/>
              <a:gd name="T5" fmla="*/ 2147483647 h 625"/>
              <a:gd name="T6" fmla="*/ 2147483647 w 3276"/>
              <a:gd name="T7" fmla="*/ 2147483647 h 625"/>
              <a:gd name="T8" fmla="*/ 2147483647 w 3276"/>
              <a:gd name="T9" fmla="*/ 2147483647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6" h="625">
                <a:moveTo>
                  <a:pt x="0" y="624"/>
                </a:moveTo>
                <a:lnTo>
                  <a:pt x="883" y="0"/>
                </a:lnTo>
                <a:lnTo>
                  <a:pt x="1715" y="288"/>
                </a:lnTo>
                <a:lnTo>
                  <a:pt x="2547" y="48"/>
                </a:lnTo>
                <a:lnTo>
                  <a:pt x="3275" y="336"/>
                </a:lnTo>
              </a:path>
            </a:pathLst>
          </a:custGeom>
          <a:noFill/>
          <a:ln w="571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6"/>
          <p:cNvSpPr>
            <a:spLocks noChangeShapeType="1"/>
          </p:cNvSpPr>
          <p:nvPr/>
        </p:nvSpPr>
        <p:spPr bwMode="auto">
          <a:xfrm flipV="1">
            <a:off x="7180263" y="3200400"/>
            <a:ext cx="823912" cy="685800"/>
          </a:xfrm>
          <a:prstGeom prst="line">
            <a:avLst/>
          </a:prstGeom>
          <a:noFill/>
          <a:ln w="12700">
            <a:solidFill>
              <a:schemeClr val="tx1"/>
            </a:solidFill>
            <a:round/>
            <a:headEnd type="stealth" w="med" len="lg"/>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Rectangle 17"/>
          <p:cNvSpPr>
            <a:spLocks noChangeArrowheads="1"/>
          </p:cNvSpPr>
          <p:nvPr/>
        </p:nvSpPr>
        <p:spPr bwMode="auto">
          <a:xfrm>
            <a:off x="8070850" y="2574925"/>
            <a:ext cx="1149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spectral</a:t>
            </a:r>
          </a:p>
          <a:p>
            <a:pPr>
              <a:spcBef>
                <a:spcPct val="0"/>
              </a:spcBef>
              <a:buClrTx/>
              <a:buSzTx/>
              <a:buFontTx/>
              <a:buNone/>
            </a:pPr>
            <a:r>
              <a:rPr lang="en-US" altLang="zh-TW" sz="2400">
                <a:latin typeface="Times New Roman" pitchFamily="18" charset="0"/>
              </a:rPr>
              <a:t>envelop</a:t>
            </a:r>
          </a:p>
        </p:txBody>
      </p:sp>
      <p:sp>
        <p:nvSpPr>
          <p:cNvPr id="4116" name="Rectangle 18"/>
          <p:cNvSpPr>
            <a:spLocks noChangeArrowheads="1"/>
          </p:cNvSpPr>
          <p:nvPr/>
        </p:nvSpPr>
        <p:spPr bwMode="auto">
          <a:xfrm>
            <a:off x="7845425" y="2368550"/>
            <a:ext cx="18034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Spectral</a:t>
            </a:r>
          </a:p>
          <a:p>
            <a:pPr algn="ctr">
              <a:spcBef>
                <a:spcPct val="0"/>
              </a:spcBef>
              <a:buClrTx/>
              <a:buSzTx/>
              <a:buFontTx/>
              <a:buNone/>
            </a:pPr>
            <a:r>
              <a:rPr lang="en-US" altLang="zh-TW" sz="2400">
                <a:latin typeface="Times New Roman" pitchFamily="18" charset="0"/>
              </a:rPr>
              <a:t>envelop</a:t>
            </a:r>
          </a:p>
        </p:txBody>
      </p:sp>
      <p:sp>
        <p:nvSpPr>
          <p:cNvPr id="4117" name="Text Box 19"/>
          <p:cNvSpPr txBox="1">
            <a:spLocks noChangeArrowheads="1"/>
          </p:cNvSpPr>
          <p:nvPr/>
        </p:nvSpPr>
        <p:spPr bwMode="auto">
          <a:xfrm>
            <a:off x="1354138" y="269875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4" name="Footer Placeholder 3">
            <a:extLst>
              <a:ext uri="{FF2B5EF4-FFF2-40B4-BE49-F238E27FC236}">
                <a16:creationId xmlns:a16="http://schemas.microsoft.com/office/drawing/2014/main" id="{027F1CB1-EB0A-443A-8AA6-4A7053D677E3}"/>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2B214F6-B411-419A-A119-24112EA76F6A}"/>
              </a:ext>
            </a:extLst>
          </p:cNvPr>
          <p:cNvSpPr>
            <a:spLocks noGrp="1"/>
          </p:cNvSpPr>
          <p:nvPr>
            <p:ph type="sldNum" sz="quarter" idx="12"/>
          </p:nvPr>
        </p:nvSpPr>
        <p:spPr/>
        <p:txBody>
          <a:bodyPr/>
          <a:lstStyle/>
          <a:p>
            <a:fld id="{65CE2D6C-B8FF-4830-ACC3-164BA4934954}" type="slidenum">
              <a:rPr lang="en-US" altLang="en-US" smtClean="0"/>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pPr eaLnBrk="1" hangingPunct="1"/>
            <a:r>
              <a:rPr lang="en-US" altLang="zh-CN" sz="3600">
                <a:ea typeface="SimSun" pitchFamily="2" charset="-122"/>
              </a:rPr>
              <a:t>You can see the filter band output</a:t>
            </a:r>
            <a:br>
              <a:rPr lang="en-US" altLang="zh-CN" sz="3600">
                <a:ea typeface="SimSun" pitchFamily="2" charset="-122"/>
              </a:rPr>
            </a:br>
            <a:r>
              <a:rPr lang="en-US" altLang="zh-CN" sz="3600">
                <a:ea typeface="SimSun" pitchFamily="2" charset="-122"/>
              </a:rPr>
              <a:t>using windows-media-player for a frame</a:t>
            </a:r>
            <a:endParaRPr lang="en-US" altLang="en-US" sz="3600"/>
          </a:p>
        </p:txBody>
      </p:sp>
      <p:sp>
        <p:nvSpPr>
          <p:cNvPr id="5125" name="Rectangle 3"/>
          <p:cNvSpPr>
            <a:spLocks noGrp="1" noChangeArrowheads="1"/>
          </p:cNvSpPr>
          <p:nvPr>
            <p:ph idx="1"/>
          </p:nvPr>
        </p:nvSpPr>
        <p:spPr>
          <a:xfrm>
            <a:off x="531813" y="1600200"/>
            <a:ext cx="8912225" cy="4530725"/>
          </a:xfrm>
        </p:spPr>
        <p:txBody>
          <a:bodyPr/>
          <a:lstStyle/>
          <a:p>
            <a:pPr eaLnBrk="1" hangingPunct="1"/>
            <a:r>
              <a:rPr lang="en-US" altLang="zh-CN" dirty="0">
                <a:ea typeface="SimSun" pitchFamily="2" charset="-122"/>
              </a:rPr>
              <a:t> Try to look at it</a:t>
            </a:r>
          </a:p>
          <a:p>
            <a:pPr eaLnBrk="1" hangingPunct="1"/>
            <a:r>
              <a:rPr lang="en-US" altLang="zh-CN" dirty="0">
                <a:ea typeface="SimSun" pitchFamily="2" charset="-122"/>
              </a:rPr>
              <a:t>Run</a:t>
            </a:r>
          </a:p>
          <a:p>
            <a:pPr lvl="1" eaLnBrk="1" hangingPunct="1"/>
            <a:r>
              <a:rPr lang="en-US" altLang="zh-CN" dirty="0">
                <a:ea typeface="SimSun" pitchFamily="2" charset="-122"/>
              </a:rPr>
              <a:t>windows-media-player</a:t>
            </a:r>
          </a:p>
          <a:p>
            <a:pPr lvl="1" eaLnBrk="1" hangingPunct="1"/>
            <a:r>
              <a:rPr lang="en-US" altLang="zh-CN" dirty="0">
                <a:ea typeface="SimSun" pitchFamily="2" charset="-122"/>
              </a:rPr>
              <a:t>To play music</a:t>
            </a:r>
          </a:p>
          <a:p>
            <a:pPr lvl="1" eaLnBrk="1" hangingPunct="1"/>
            <a:r>
              <a:rPr lang="en-US" altLang="zh-CN" dirty="0">
                <a:ea typeface="SimSun" pitchFamily="2" charset="-122"/>
              </a:rPr>
              <a:t>Right-click, select</a:t>
            </a:r>
          </a:p>
          <a:p>
            <a:pPr lvl="2" eaLnBrk="1" hangingPunct="1"/>
            <a:r>
              <a:rPr lang="en-US" altLang="zh-CN" dirty="0">
                <a:ea typeface="SimSun" pitchFamily="2" charset="-122"/>
              </a:rPr>
              <a:t>Visualization / bar and waves</a:t>
            </a:r>
          </a:p>
          <a:p>
            <a:pPr lvl="2" eaLnBrk="1" hangingPunct="1"/>
            <a:r>
              <a:rPr lang="en-US" altLang="zh-CN" dirty="0">
                <a:solidFill>
                  <a:srgbClr val="FF6600"/>
                </a:solidFill>
                <a:ea typeface="SimSun" pitchFamily="2" charset="-122"/>
                <a:hlinkClick r:id="rId2"/>
              </a:rPr>
              <a:t>Video Demo</a:t>
            </a:r>
            <a:endParaRPr lang="en-US" altLang="zh-CN" dirty="0">
              <a:solidFill>
                <a:srgbClr val="FF6600"/>
              </a:solidFill>
              <a:ea typeface="SimSun" pitchFamily="2" charset="-122"/>
            </a:endParaRPr>
          </a:p>
          <a:p>
            <a:pPr lvl="1" eaLnBrk="1" hangingPunct="1"/>
            <a:endParaRPr lang="en-US" altLang="en-US" dirty="0"/>
          </a:p>
        </p:txBody>
      </p:sp>
      <p:pic>
        <p:nvPicPr>
          <p:cNvPr id="5126"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1676400"/>
            <a:ext cx="32480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Freeform 6"/>
          <p:cNvSpPr>
            <a:spLocks/>
          </p:cNvSpPr>
          <p:nvPr/>
        </p:nvSpPr>
        <p:spPr bwMode="auto">
          <a:xfrm>
            <a:off x="6094413" y="3505200"/>
            <a:ext cx="2743200" cy="1930400"/>
          </a:xfrm>
          <a:custGeom>
            <a:avLst/>
            <a:gdLst>
              <a:gd name="T0" fmla="*/ 0 w 1728"/>
              <a:gd name="T1" fmla="*/ 2147483647 h 1216"/>
              <a:gd name="T2" fmla="*/ 2147483647 w 1728"/>
              <a:gd name="T3" fmla="*/ 2147483647 h 1216"/>
              <a:gd name="T4" fmla="*/ 2147483647 w 1728"/>
              <a:gd name="T5" fmla="*/ 2147483647 h 1216"/>
              <a:gd name="T6" fmla="*/ 2147483647 w 1728"/>
              <a:gd name="T7" fmla="*/ 2147483647 h 1216"/>
              <a:gd name="T8" fmla="*/ 2147483647 w 1728"/>
              <a:gd name="T9" fmla="*/ 2147483647 h 1216"/>
              <a:gd name="T10" fmla="*/ 2147483647 w 1728"/>
              <a:gd name="T11" fmla="*/ 2147483647 h 1216"/>
              <a:gd name="T12" fmla="*/ 2147483647 w 1728"/>
              <a:gd name="T13" fmla="*/ 2147483647 h 1216"/>
              <a:gd name="T14" fmla="*/ 2147483647 w 1728"/>
              <a:gd name="T15" fmla="*/ 2147483647 h 1216"/>
              <a:gd name="T16" fmla="*/ 2147483647 w 1728"/>
              <a:gd name="T17" fmla="*/ 2147483647 h 1216"/>
              <a:gd name="T18" fmla="*/ 2147483647 w 1728"/>
              <a:gd name="T19" fmla="*/ 2147483647 h 1216"/>
              <a:gd name="T20" fmla="*/ 2147483647 w 1728"/>
              <a:gd name="T21" fmla="*/ 2147483647 h 1216"/>
              <a:gd name="T22" fmla="*/ 2147483647 w 1728"/>
              <a:gd name="T23" fmla="*/ 2147483647 h 1216"/>
              <a:gd name="T24" fmla="*/ 2147483647 w 1728"/>
              <a:gd name="T25" fmla="*/ 2147483647 h 1216"/>
              <a:gd name="T26" fmla="*/ 2147483647 w 1728"/>
              <a:gd name="T27" fmla="*/ 2147483647 h 1216"/>
              <a:gd name="T28" fmla="*/ 2147483647 w 1728"/>
              <a:gd name="T29" fmla="*/ 2147483647 h 1216"/>
              <a:gd name="T30" fmla="*/ 2147483647 w 1728"/>
              <a:gd name="T31" fmla="*/ 2147483647 h 1216"/>
              <a:gd name="T32" fmla="*/ 2147483647 w 1728"/>
              <a:gd name="T33" fmla="*/ 2147483647 h 1216"/>
              <a:gd name="T34" fmla="*/ 2147483647 w 1728"/>
              <a:gd name="T35" fmla="*/ 2147483647 h 1216"/>
              <a:gd name="T36" fmla="*/ 2147483647 w 1728"/>
              <a:gd name="T37" fmla="*/ 2147483647 h 1216"/>
              <a:gd name="T38" fmla="*/ 2147483647 w 1728"/>
              <a:gd name="T39" fmla="*/ 2147483647 h 1216"/>
              <a:gd name="T40" fmla="*/ 2147483647 w 1728"/>
              <a:gd name="T41" fmla="*/ 2147483647 h 1216"/>
              <a:gd name="T42" fmla="*/ 2147483647 w 1728"/>
              <a:gd name="T43" fmla="*/ 2147483647 h 1216"/>
              <a:gd name="T44" fmla="*/ 2147483647 w 1728"/>
              <a:gd name="T45" fmla="*/ 2147483647 h 1216"/>
              <a:gd name="T46" fmla="*/ 2147483647 w 1728"/>
              <a:gd name="T47" fmla="*/ 2147483647 h 1216"/>
              <a:gd name="T48" fmla="*/ 2147483647 w 1728"/>
              <a:gd name="T49" fmla="*/ 2147483647 h 1216"/>
              <a:gd name="T50" fmla="*/ 2147483647 w 1728"/>
              <a:gd name="T51" fmla="*/ 2147483647 h 1216"/>
              <a:gd name="T52" fmla="*/ 2147483647 w 1728"/>
              <a:gd name="T53" fmla="*/ 2147483647 h 1216"/>
              <a:gd name="T54" fmla="*/ 2147483647 w 1728"/>
              <a:gd name="T55" fmla="*/ 2147483647 h 1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8" h="1216">
                <a:moveTo>
                  <a:pt x="0" y="816"/>
                </a:moveTo>
                <a:cubicBezTo>
                  <a:pt x="16" y="864"/>
                  <a:pt x="32" y="912"/>
                  <a:pt x="48" y="912"/>
                </a:cubicBezTo>
                <a:cubicBezTo>
                  <a:pt x="64" y="912"/>
                  <a:pt x="72" y="816"/>
                  <a:pt x="96" y="816"/>
                </a:cubicBezTo>
                <a:cubicBezTo>
                  <a:pt x="120" y="816"/>
                  <a:pt x="160" y="856"/>
                  <a:pt x="192" y="912"/>
                </a:cubicBezTo>
                <a:cubicBezTo>
                  <a:pt x="224" y="968"/>
                  <a:pt x="264" y="1144"/>
                  <a:pt x="288" y="1152"/>
                </a:cubicBezTo>
                <a:cubicBezTo>
                  <a:pt x="312" y="1160"/>
                  <a:pt x="312" y="1008"/>
                  <a:pt x="336" y="960"/>
                </a:cubicBezTo>
                <a:cubicBezTo>
                  <a:pt x="360" y="912"/>
                  <a:pt x="408" y="912"/>
                  <a:pt x="432" y="864"/>
                </a:cubicBezTo>
                <a:cubicBezTo>
                  <a:pt x="456" y="816"/>
                  <a:pt x="448" y="704"/>
                  <a:pt x="480" y="672"/>
                </a:cubicBezTo>
                <a:cubicBezTo>
                  <a:pt x="512" y="640"/>
                  <a:pt x="584" y="664"/>
                  <a:pt x="624" y="672"/>
                </a:cubicBezTo>
                <a:cubicBezTo>
                  <a:pt x="664" y="680"/>
                  <a:pt x="696" y="736"/>
                  <a:pt x="720" y="720"/>
                </a:cubicBezTo>
                <a:cubicBezTo>
                  <a:pt x="744" y="704"/>
                  <a:pt x="752" y="624"/>
                  <a:pt x="768" y="576"/>
                </a:cubicBezTo>
                <a:cubicBezTo>
                  <a:pt x="784" y="528"/>
                  <a:pt x="792" y="520"/>
                  <a:pt x="816" y="432"/>
                </a:cubicBezTo>
                <a:cubicBezTo>
                  <a:pt x="840" y="344"/>
                  <a:pt x="880" y="96"/>
                  <a:pt x="912" y="48"/>
                </a:cubicBezTo>
                <a:cubicBezTo>
                  <a:pt x="944" y="0"/>
                  <a:pt x="984" y="56"/>
                  <a:pt x="1008" y="144"/>
                </a:cubicBezTo>
                <a:cubicBezTo>
                  <a:pt x="1032" y="232"/>
                  <a:pt x="1040" y="496"/>
                  <a:pt x="1056" y="576"/>
                </a:cubicBezTo>
                <a:cubicBezTo>
                  <a:pt x="1072" y="656"/>
                  <a:pt x="1088" y="688"/>
                  <a:pt x="1104" y="624"/>
                </a:cubicBezTo>
                <a:cubicBezTo>
                  <a:pt x="1120" y="560"/>
                  <a:pt x="1136" y="216"/>
                  <a:pt x="1152" y="192"/>
                </a:cubicBezTo>
                <a:cubicBezTo>
                  <a:pt x="1168" y="168"/>
                  <a:pt x="1192" y="408"/>
                  <a:pt x="1200" y="480"/>
                </a:cubicBezTo>
                <a:cubicBezTo>
                  <a:pt x="1208" y="552"/>
                  <a:pt x="1192" y="624"/>
                  <a:pt x="1200" y="624"/>
                </a:cubicBezTo>
                <a:cubicBezTo>
                  <a:pt x="1208" y="624"/>
                  <a:pt x="1224" y="504"/>
                  <a:pt x="1248" y="480"/>
                </a:cubicBezTo>
                <a:cubicBezTo>
                  <a:pt x="1272" y="456"/>
                  <a:pt x="1320" y="424"/>
                  <a:pt x="1344" y="480"/>
                </a:cubicBezTo>
                <a:cubicBezTo>
                  <a:pt x="1368" y="536"/>
                  <a:pt x="1376" y="744"/>
                  <a:pt x="1392" y="816"/>
                </a:cubicBezTo>
                <a:cubicBezTo>
                  <a:pt x="1408" y="888"/>
                  <a:pt x="1424" y="920"/>
                  <a:pt x="1440" y="912"/>
                </a:cubicBezTo>
                <a:cubicBezTo>
                  <a:pt x="1456" y="904"/>
                  <a:pt x="1464" y="776"/>
                  <a:pt x="1488" y="768"/>
                </a:cubicBezTo>
                <a:cubicBezTo>
                  <a:pt x="1512" y="760"/>
                  <a:pt x="1560" y="808"/>
                  <a:pt x="1584" y="864"/>
                </a:cubicBezTo>
                <a:cubicBezTo>
                  <a:pt x="1608" y="920"/>
                  <a:pt x="1624" y="1048"/>
                  <a:pt x="1632" y="1104"/>
                </a:cubicBezTo>
                <a:cubicBezTo>
                  <a:pt x="1640" y="1160"/>
                  <a:pt x="1616" y="1184"/>
                  <a:pt x="1632" y="1200"/>
                </a:cubicBezTo>
                <a:cubicBezTo>
                  <a:pt x="1648" y="1216"/>
                  <a:pt x="1688" y="1208"/>
                  <a:pt x="1728" y="1200"/>
                </a:cubicBezTo>
              </a:path>
            </a:pathLst>
          </a:custGeom>
          <a:noFill/>
          <a:ln w="5715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Rectangle 7"/>
          <p:cNvSpPr>
            <a:spLocks noChangeArrowheads="1"/>
          </p:cNvSpPr>
          <p:nvPr/>
        </p:nvSpPr>
        <p:spPr bwMode="auto">
          <a:xfrm>
            <a:off x="3732213" y="4953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CN" sz="2400">
                <a:ea typeface="SimSun" pitchFamily="2" charset="-122"/>
              </a:rPr>
              <a:t>Spectral envelop</a:t>
            </a:r>
            <a:endParaRPr lang="en-US" altLang="en-US" sz="2400"/>
          </a:p>
        </p:txBody>
      </p:sp>
      <p:sp>
        <p:nvSpPr>
          <p:cNvPr id="5129" name="Line 8"/>
          <p:cNvSpPr>
            <a:spLocks noChangeShapeType="1"/>
          </p:cNvSpPr>
          <p:nvPr/>
        </p:nvSpPr>
        <p:spPr bwMode="auto">
          <a:xfrm flipV="1">
            <a:off x="4189413" y="4648200"/>
            <a:ext cx="1905000" cy="533400"/>
          </a:xfrm>
          <a:prstGeom prst="line">
            <a:avLst/>
          </a:prstGeom>
          <a:noFill/>
          <a:ln w="571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9"/>
          <p:cNvSpPr>
            <a:spLocks noChangeShapeType="1"/>
          </p:cNvSpPr>
          <p:nvPr/>
        </p:nvSpPr>
        <p:spPr bwMode="auto">
          <a:xfrm>
            <a:off x="5789613" y="6858000"/>
            <a:ext cx="3352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0"/>
          <p:cNvSpPr>
            <a:spLocks noChangeShapeType="1"/>
          </p:cNvSpPr>
          <p:nvPr/>
        </p:nvSpPr>
        <p:spPr bwMode="auto">
          <a:xfrm>
            <a:off x="5789613" y="6477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Text Box 11"/>
          <p:cNvSpPr txBox="1">
            <a:spLocks noChangeArrowheads="1"/>
          </p:cNvSpPr>
          <p:nvPr/>
        </p:nvSpPr>
        <p:spPr bwMode="auto">
          <a:xfrm>
            <a:off x="6551613" y="649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Frequency</a:t>
            </a:r>
            <a:endParaRPr lang="en-US" altLang="en-US" sz="1800"/>
          </a:p>
        </p:txBody>
      </p:sp>
      <p:sp>
        <p:nvSpPr>
          <p:cNvPr id="5133" name="Line 12"/>
          <p:cNvSpPr>
            <a:spLocks noChangeShapeType="1"/>
          </p:cNvSpPr>
          <p:nvPr/>
        </p:nvSpPr>
        <p:spPr bwMode="auto">
          <a:xfrm flipV="1">
            <a:off x="5789613" y="1828800"/>
            <a:ext cx="0" cy="464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Text Box 13"/>
          <p:cNvSpPr txBox="1">
            <a:spLocks noChangeArrowheads="1"/>
          </p:cNvSpPr>
          <p:nvPr/>
        </p:nvSpPr>
        <p:spPr bwMode="auto">
          <a:xfrm>
            <a:off x="4875213" y="2209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4" name="Footer Placeholder 3">
            <a:extLst>
              <a:ext uri="{FF2B5EF4-FFF2-40B4-BE49-F238E27FC236}">
                <a16:creationId xmlns:a16="http://schemas.microsoft.com/office/drawing/2014/main" id="{D08228E6-90B1-4A28-8BCB-7CE1E9EEF7B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8A6B8A3-EFDE-4BAE-97FD-F363D60B23F2}"/>
              </a:ext>
            </a:extLst>
          </p:cNvPr>
          <p:cNvSpPr>
            <a:spLocks noGrp="1"/>
          </p:cNvSpPr>
          <p:nvPr>
            <p:ph type="sldNum" sz="quarter" idx="12"/>
          </p:nvPr>
        </p:nvSpPr>
        <p:spPr/>
        <p:txBody>
          <a:bodyPr/>
          <a:lstStyle/>
          <a:p>
            <a:fld id="{65CE2D6C-B8FF-4830-ACC3-164BA4934954}" type="slidenum">
              <a:rPr lang="en-US" altLang="en-US" smtClean="0"/>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p:txBody>
          <a:bodyPr>
            <a:normAutofit fontScale="90000"/>
          </a:bodyPr>
          <a:lstStyle/>
          <a:p>
            <a:pPr eaLnBrk="1" hangingPunct="1"/>
            <a:r>
              <a:rPr lang="en-US" altLang="en-US" sz="4000"/>
              <a:t>Speech recognition idea using 4 linear filters, each bandwidth is 2.5KHz</a:t>
            </a:r>
            <a:endParaRPr lang="en-US" altLang="en-US" sz="2400"/>
          </a:p>
        </p:txBody>
      </p:sp>
      <p:sp>
        <p:nvSpPr>
          <p:cNvPr id="6151" name="Rectangle 3"/>
          <p:cNvSpPr>
            <a:spLocks noGrp="1" noChangeArrowheads="1"/>
          </p:cNvSpPr>
          <p:nvPr>
            <p:ph idx="1"/>
          </p:nvPr>
        </p:nvSpPr>
        <p:spPr>
          <a:xfrm>
            <a:off x="381000" y="1524000"/>
            <a:ext cx="8988425" cy="4551363"/>
          </a:xfrm>
        </p:spPr>
        <p:txBody>
          <a:bodyPr/>
          <a:lstStyle/>
          <a:p>
            <a:pPr eaLnBrk="1" hangingPunct="1"/>
            <a:r>
              <a:rPr lang="en-US" altLang="en-US" sz="2400"/>
              <a:t>Two sounds with two Spectral Envelopes SE</a:t>
            </a:r>
            <a:r>
              <a:rPr lang="en-US" altLang="en-US" sz="2400" baseline="-25000"/>
              <a:t>ar</a:t>
            </a:r>
            <a:r>
              <a:rPr lang="en-US" altLang="en-US" sz="2400"/>
              <a:t>,SE</a:t>
            </a:r>
            <a:r>
              <a:rPr lang="en-US" altLang="en-US" sz="2400" baseline="-25000"/>
              <a:t>ei</a:t>
            </a:r>
            <a:r>
              <a:rPr lang="en-US" altLang="en-US" sz="2400"/>
              <a:t> ,E.g. Spectral Envelop (SE) “ar”, Spectral envelop “ei”</a:t>
            </a:r>
          </a:p>
        </p:txBody>
      </p:sp>
      <p:sp>
        <p:nvSpPr>
          <p:cNvPr id="6148" name="Rectangle 72"/>
          <p:cNvSpPr>
            <a:spLocks noChangeArrowheads="1"/>
          </p:cNvSpPr>
          <p:nvPr/>
        </p:nvSpPr>
        <p:spPr bwMode="auto">
          <a:xfrm>
            <a:off x="1522413" y="4343400"/>
            <a:ext cx="762000" cy="9906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49" name="Rectangle 44"/>
          <p:cNvSpPr>
            <a:spLocks noChangeArrowheads="1"/>
          </p:cNvSpPr>
          <p:nvPr/>
        </p:nvSpPr>
        <p:spPr bwMode="auto">
          <a:xfrm>
            <a:off x="1096963" y="2484438"/>
            <a:ext cx="3508375" cy="37147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en-US" sz="1800"/>
              <a:t>Spectral envelope SE</a:t>
            </a:r>
            <a:r>
              <a:rPr lang="en-US" altLang="en-US" sz="1800" baseline="-25000"/>
              <a:t>ar</a:t>
            </a:r>
            <a:r>
              <a:rPr lang="en-US" altLang="en-US" sz="1800"/>
              <a:t>=“ar”</a:t>
            </a:r>
          </a:p>
        </p:txBody>
      </p:sp>
      <p:sp>
        <p:nvSpPr>
          <p:cNvPr id="6152" name="Line 6"/>
          <p:cNvSpPr>
            <a:spLocks noChangeShapeType="1"/>
          </p:cNvSpPr>
          <p:nvPr/>
        </p:nvSpPr>
        <p:spPr bwMode="auto">
          <a:xfrm>
            <a:off x="5865813" y="5334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7"/>
          <p:cNvSpPr>
            <a:spLocks noChangeShapeType="1"/>
          </p:cNvSpPr>
          <p:nvPr/>
        </p:nvSpPr>
        <p:spPr bwMode="auto">
          <a:xfrm flipV="1">
            <a:off x="5865813" y="3048000"/>
            <a:ext cx="0" cy="2362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Text Box 8"/>
          <p:cNvSpPr txBox="1">
            <a:spLocks noChangeArrowheads="1"/>
          </p:cNvSpPr>
          <p:nvPr/>
        </p:nvSpPr>
        <p:spPr bwMode="auto">
          <a:xfrm>
            <a:off x="4951413" y="34290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6155" name="Line 11"/>
          <p:cNvSpPr>
            <a:spLocks noChangeShapeType="1"/>
          </p:cNvSpPr>
          <p:nvPr/>
        </p:nvSpPr>
        <p:spPr bwMode="auto">
          <a:xfrm>
            <a:off x="1446213" y="5334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12"/>
          <p:cNvSpPr>
            <a:spLocks noChangeShapeType="1"/>
          </p:cNvSpPr>
          <p:nvPr/>
        </p:nvSpPr>
        <p:spPr bwMode="auto">
          <a:xfrm flipV="1">
            <a:off x="1522413" y="2895600"/>
            <a:ext cx="0" cy="259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Text Box 13"/>
          <p:cNvSpPr txBox="1">
            <a:spLocks noChangeArrowheads="1"/>
          </p:cNvSpPr>
          <p:nvPr/>
        </p:nvSpPr>
        <p:spPr bwMode="auto">
          <a:xfrm>
            <a:off x="608013" y="32766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6158" name="Text Box 14"/>
          <p:cNvSpPr txBox="1">
            <a:spLocks noChangeArrowheads="1"/>
          </p:cNvSpPr>
          <p:nvPr/>
        </p:nvSpPr>
        <p:spPr bwMode="auto">
          <a:xfrm>
            <a:off x="4722813" y="4876800"/>
            <a:ext cx="77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a:t>
            </a:r>
          </a:p>
        </p:txBody>
      </p:sp>
      <p:sp>
        <p:nvSpPr>
          <p:cNvPr id="6159" name="Text Box 15"/>
          <p:cNvSpPr txBox="1">
            <a:spLocks noChangeArrowheads="1"/>
          </p:cNvSpPr>
          <p:nvPr/>
        </p:nvSpPr>
        <p:spPr bwMode="auto">
          <a:xfrm>
            <a:off x="8837613" y="4953000"/>
            <a:ext cx="77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a:t>
            </a:r>
          </a:p>
        </p:txBody>
      </p:sp>
      <p:sp>
        <p:nvSpPr>
          <p:cNvPr id="6160" name="Text Box 19"/>
          <p:cNvSpPr txBox="1">
            <a:spLocks noChangeArrowheads="1"/>
          </p:cNvSpPr>
          <p:nvPr/>
        </p:nvSpPr>
        <p:spPr bwMode="auto">
          <a:xfrm>
            <a:off x="2284413" y="4572000"/>
            <a:ext cx="1525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Spectrum A</a:t>
            </a:r>
          </a:p>
        </p:txBody>
      </p:sp>
      <p:sp>
        <p:nvSpPr>
          <p:cNvPr id="6161" name="Rectangle 20"/>
          <p:cNvSpPr>
            <a:spLocks noChangeArrowheads="1"/>
          </p:cNvSpPr>
          <p:nvPr/>
        </p:nvSpPr>
        <p:spPr bwMode="auto">
          <a:xfrm>
            <a:off x="6627813" y="4572000"/>
            <a:ext cx="152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Spectrum B</a:t>
            </a:r>
          </a:p>
        </p:txBody>
      </p:sp>
      <p:sp>
        <p:nvSpPr>
          <p:cNvPr id="6162" name="Rectangle 21"/>
          <p:cNvSpPr>
            <a:spLocks noChangeArrowheads="1"/>
          </p:cNvSpPr>
          <p:nvPr/>
        </p:nvSpPr>
        <p:spPr bwMode="auto">
          <a:xfrm>
            <a:off x="1522413" y="2971800"/>
            <a:ext cx="7620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3" name="Rectangle 22"/>
          <p:cNvSpPr>
            <a:spLocks noChangeArrowheads="1"/>
          </p:cNvSpPr>
          <p:nvPr/>
        </p:nvSpPr>
        <p:spPr bwMode="auto">
          <a:xfrm>
            <a:off x="22844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4" name="Rectangle 23"/>
          <p:cNvSpPr>
            <a:spLocks noChangeArrowheads="1"/>
          </p:cNvSpPr>
          <p:nvPr/>
        </p:nvSpPr>
        <p:spPr bwMode="auto">
          <a:xfrm>
            <a:off x="29702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5" name="Rectangle 24"/>
          <p:cNvSpPr>
            <a:spLocks noChangeArrowheads="1"/>
          </p:cNvSpPr>
          <p:nvPr/>
        </p:nvSpPr>
        <p:spPr bwMode="auto">
          <a:xfrm>
            <a:off x="36560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6" name="Text Box 25"/>
          <p:cNvSpPr txBox="1">
            <a:spLocks noChangeArrowheads="1"/>
          </p:cNvSpPr>
          <p:nvPr/>
        </p:nvSpPr>
        <p:spPr bwMode="auto">
          <a:xfrm>
            <a:off x="760413" y="5486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 filter     1       2      3       4</a:t>
            </a:r>
          </a:p>
        </p:txBody>
      </p:sp>
      <p:sp>
        <p:nvSpPr>
          <p:cNvPr id="6167" name="Text Box 26"/>
          <p:cNvSpPr txBox="1">
            <a:spLocks noChangeArrowheads="1"/>
          </p:cNvSpPr>
          <p:nvPr/>
        </p:nvSpPr>
        <p:spPr bwMode="auto">
          <a:xfrm>
            <a:off x="5256213" y="5410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 filter   1       2       3       4</a:t>
            </a:r>
          </a:p>
        </p:txBody>
      </p:sp>
      <p:sp>
        <p:nvSpPr>
          <p:cNvPr id="6168" name="Line 34"/>
          <p:cNvSpPr>
            <a:spLocks noChangeShapeType="1"/>
          </p:cNvSpPr>
          <p:nvPr/>
        </p:nvSpPr>
        <p:spPr bwMode="auto">
          <a:xfrm flipV="1">
            <a:off x="5865813" y="2895600"/>
            <a:ext cx="0" cy="259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Rectangle 36"/>
          <p:cNvSpPr>
            <a:spLocks noChangeArrowheads="1"/>
          </p:cNvSpPr>
          <p:nvPr/>
        </p:nvSpPr>
        <p:spPr bwMode="auto">
          <a:xfrm>
            <a:off x="5865813" y="2971800"/>
            <a:ext cx="7620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0" name="Rectangle 37"/>
          <p:cNvSpPr>
            <a:spLocks noChangeArrowheads="1"/>
          </p:cNvSpPr>
          <p:nvPr/>
        </p:nvSpPr>
        <p:spPr bwMode="auto">
          <a:xfrm>
            <a:off x="66278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1" name="Rectangle 38"/>
          <p:cNvSpPr>
            <a:spLocks noChangeArrowheads="1"/>
          </p:cNvSpPr>
          <p:nvPr/>
        </p:nvSpPr>
        <p:spPr bwMode="auto">
          <a:xfrm>
            <a:off x="73136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2" name="Rectangle 39"/>
          <p:cNvSpPr>
            <a:spLocks noChangeArrowheads="1"/>
          </p:cNvSpPr>
          <p:nvPr/>
        </p:nvSpPr>
        <p:spPr bwMode="auto">
          <a:xfrm>
            <a:off x="79994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3" name="Line 41"/>
          <p:cNvSpPr>
            <a:spLocks noChangeShapeType="1"/>
          </p:cNvSpPr>
          <p:nvPr/>
        </p:nvSpPr>
        <p:spPr bwMode="auto">
          <a:xfrm flipV="1">
            <a:off x="2284413" y="3886200"/>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174" name="Line 42"/>
          <p:cNvSpPr>
            <a:spLocks noChangeShapeType="1"/>
          </p:cNvSpPr>
          <p:nvPr/>
        </p:nvSpPr>
        <p:spPr bwMode="auto">
          <a:xfrm>
            <a:off x="2970213" y="3429000"/>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75" name="Line 43"/>
          <p:cNvSpPr>
            <a:spLocks noChangeShapeType="1"/>
          </p:cNvSpPr>
          <p:nvPr/>
        </p:nvSpPr>
        <p:spPr bwMode="auto">
          <a:xfrm>
            <a:off x="3656013" y="419100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176" name="Rectangle 45"/>
          <p:cNvSpPr>
            <a:spLocks noChangeArrowheads="1"/>
          </p:cNvSpPr>
          <p:nvPr/>
        </p:nvSpPr>
        <p:spPr bwMode="auto">
          <a:xfrm>
            <a:off x="2284413" y="3886200"/>
            <a:ext cx="685800" cy="14478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7" name="Rectangle 46"/>
          <p:cNvSpPr>
            <a:spLocks noChangeArrowheads="1"/>
          </p:cNvSpPr>
          <p:nvPr/>
        </p:nvSpPr>
        <p:spPr bwMode="auto">
          <a:xfrm>
            <a:off x="2970213" y="3429000"/>
            <a:ext cx="685800" cy="1905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8" name="Rectangle 47"/>
          <p:cNvSpPr>
            <a:spLocks noChangeArrowheads="1"/>
          </p:cNvSpPr>
          <p:nvPr/>
        </p:nvSpPr>
        <p:spPr bwMode="auto">
          <a:xfrm>
            <a:off x="3656013" y="4191000"/>
            <a:ext cx="685800" cy="1143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9" name="Freeform 18"/>
          <p:cNvSpPr>
            <a:spLocks/>
          </p:cNvSpPr>
          <p:nvPr/>
        </p:nvSpPr>
        <p:spPr bwMode="auto">
          <a:xfrm>
            <a:off x="1522413" y="3124200"/>
            <a:ext cx="2743200" cy="1752600"/>
          </a:xfrm>
          <a:custGeom>
            <a:avLst/>
            <a:gdLst>
              <a:gd name="T0" fmla="*/ 0 w 1728"/>
              <a:gd name="T1" fmla="*/ 2147483647 h 1104"/>
              <a:gd name="T2" fmla="*/ 2147483647 w 1728"/>
              <a:gd name="T3" fmla="*/ 2147483647 h 1104"/>
              <a:gd name="T4" fmla="*/ 2147483647 w 1728"/>
              <a:gd name="T5" fmla="*/ 2147483647 h 1104"/>
              <a:gd name="T6" fmla="*/ 2147483647 w 1728"/>
              <a:gd name="T7" fmla="*/ 2147483647 h 1104"/>
              <a:gd name="T8" fmla="*/ 2147483647 w 1728"/>
              <a:gd name="T9" fmla="*/ 2147483647 h 1104"/>
              <a:gd name="T10" fmla="*/ 2147483647 w 1728"/>
              <a:gd name="T11" fmla="*/ 2147483647 h 1104"/>
              <a:gd name="T12" fmla="*/ 2147483647 w 1728"/>
              <a:gd name="T13" fmla="*/ 2147483647 h 1104"/>
              <a:gd name="T14" fmla="*/ 2147483647 w 1728"/>
              <a:gd name="T15" fmla="*/ 2147483647 h 1104"/>
              <a:gd name="T16" fmla="*/ 2147483647 w 1728"/>
              <a:gd name="T17" fmla="*/ 2147483647 h 1104"/>
              <a:gd name="T18" fmla="*/ 2147483647 w 1728"/>
              <a:gd name="T19" fmla="*/ 2147483647 h 1104"/>
              <a:gd name="T20" fmla="*/ 2147483647 w 1728"/>
              <a:gd name="T21" fmla="*/ 2147483647 h 1104"/>
              <a:gd name="T22" fmla="*/ 2147483647 w 1728"/>
              <a:gd name="T23" fmla="*/ 2147483647 h 1104"/>
              <a:gd name="T24" fmla="*/ 2147483647 w 1728"/>
              <a:gd name="T25" fmla="*/ 2147483647 h 1104"/>
              <a:gd name="T26" fmla="*/ 2147483647 w 1728"/>
              <a:gd name="T27" fmla="*/ 2147483647 h 1104"/>
              <a:gd name="T28" fmla="*/ 2147483647 w 1728"/>
              <a:gd name="T29" fmla="*/ 2147483647 h 1104"/>
              <a:gd name="T30" fmla="*/ 2147483647 w 1728"/>
              <a:gd name="T31" fmla="*/ 2147483647 h 1104"/>
              <a:gd name="T32" fmla="*/ 2147483647 w 1728"/>
              <a:gd name="T33" fmla="*/ 2147483647 h 1104"/>
              <a:gd name="T34" fmla="*/ 2147483647 w 1728"/>
              <a:gd name="T35" fmla="*/ 2147483647 h 1104"/>
              <a:gd name="T36" fmla="*/ 2147483647 w 1728"/>
              <a:gd name="T37" fmla="*/ 2147483647 h 1104"/>
              <a:gd name="T38" fmla="*/ 2147483647 w 1728"/>
              <a:gd name="T39" fmla="*/ 2147483647 h 1104"/>
              <a:gd name="T40" fmla="*/ 2147483647 w 1728"/>
              <a:gd name="T41" fmla="*/ 2147483647 h 1104"/>
              <a:gd name="T42" fmla="*/ 2147483647 w 1728"/>
              <a:gd name="T43" fmla="*/ 2147483647 h 1104"/>
              <a:gd name="T44" fmla="*/ 2147483647 w 1728"/>
              <a:gd name="T45" fmla="*/ 2147483647 h 1104"/>
              <a:gd name="T46" fmla="*/ 2147483647 w 1728"/>
              <a:gd name="T47" fmla="*/ 2147483647 h 1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28" h="1104">
                <a:moveTo>
                  <a:pt x="0" y="736"/>
                </a:moveTo>
                <a:cubicBezTo>
                  <a:pt x="12" y="760"/>
                  <a:pt x="24" y="784"/>
                  <a:pt x="48" y="784"/>
                </a:cubicBezTo>
                <a:cubicBezTo>
                  <a:pt x="72" y="784"/>
                  <a:pt x="120" y="728"/>
                  <a:pt x="144" y="736"/>
                </a:cubicBezTo>
                <a:cubicBezTo>
                  <a:pt x="168" y="744"/>
                  <a:pt x="168" y="792"/>
                  <a:pt x="192" y="832"/>
                </a:cubicBezTo>
                <a:cubicBezTo>
                  <a:pt x="216" y="872"/>
                  <a:pt x="272" y="968"/>
                  <a:pt x="288" y="976"/>
                </a:cubicBezTo>
                <a:cubicBezTo>
                  <a:pt x="304" y="984"/>
                  <a:pt x="272" y="904"/>
                  <a:pt x="288" y="880"/>
                </a:cubicBezTo>
                <a:cubicBezTo>
                  <a:pt x="304" y="856"/>
                  <a:pt x="352" y="864"/>
                  <a:pt x="384" y="832"/>
                </a:cubicBezTo>
                <a:cubicBezTo>
                  <a:pt x="416" y="800"/>
                  <a:pt x="448" y="728"/>
                  <a:pt x="480" y="688"/>
                </a:cubicBezTo>
                <a:cubicBezTo>
                  <a:pt x="512" y="648"/>
                  <a:pt x="536" y="608"/>
                  <a:pt x="576" y="592"/>
                </a:cubicBezTo>
                <a:cubicBezTo>
                  <a:pt x="616" y="576"/>
                  <a:pt x="688" y="616"/>
                  <a:pt x="720" y="592"/>
                </a:cubicBezTo>
                <a:cubicBezTo>
                  <a:pt x="752" y="568"/>
                  <a:pt x="736" y="496"/>
                  <a:pt x="768" y="448"/>
                </a:cubicBezTo>
                <a:cubicBezTo>
                  <a:pt x="800" y="400"/>
                  <a:pt x="872" y="320"/>
                  <a:pt x="912" y="304"/>
                </a:cubicBezTo>
                <a:cubicBezTo>
                  <a:pt x="952" y="288"/>
                  <a:pt x="984" y="320"/>
                  <a:pt x="1008" y="352"/>
                </a:cubicBezTo>
                <a:cubicBezTo>
                  <a:pt x="1032" y="384"/>
                  <a:pt x="1024" y="520"/>
                  <a:pt x="1056" y="496"/>
                </a:cubicBezTo>
                <a:cubicBezTo>
                  <a:pt x="1088" y="472"/>
                  <a:pt x="1168" y="288"/>
                  <a:pt x="1200" y="208"/>
                </a:cubicBezTo>
                <a:cubicBezTo>
                  <a:pt x="1232" y="128"/>
                  <a:pt x="1232" y="32"/>
                  <a:pt x="1248" y="16"/>
                </a:cubicBezTo>
                <a:cubicBezTo>
                  <a:pt x="1264" y="0"/>
                  <a:pt x="1280" y="48"/>
                  <a:pt x="1296" y="112"/>
                </a:cubicBezTo>
                <a:cubicBezTo>
                  <a:pt x="1312" y="176"/>
                  <a:pt x="1328" y="360"/>
                  <a:pt x="1344" y="400"/>
                </a:cubicBezTo>
                <a:cubicBezTo>
                  <a:pt x="1360" y="440"/>
                  <a:pt x="1376" y="312"/>
                  <a:pt x="1392" y="352"/>
                </a:cubicBezTo>
                <a:cubicBezTo>
                  <a:pt x="1408" y="392"/>
                  <a:pt x="1416" y="584"/>
                  <a:pt x="1440" y="640"/>
                </a:cubicBezTo>
                <a:cubicBezTo>
                  <a:pt x="1464" y="696"/>
                  <a:pt x="1504" y="648"/>
                  <a:pt x="1536" y="688"/>
                </a:cubicBezTo>
                <a:cubicBezTo>
                  <a:pt x="1568" y="728"/>
                  <a:pt x="1616" y="816"/>
                  <a:pt x="1632" y="880"/>
                </a:cubicBezTo>
                <a:cubicBezTo>
                  <a:pt x="1648" y="944"/>
                  <a:pt x="1616" y="1040"/>
                  <a:pt x="1632" y="1072"/>
                </a:cubicBezTo>
                <a:cubicBezTo>
                  <a:pt x="1648" y="1104"/>
                  <a:pt x="1688" y="1088"/>
                  <a:pt x="1728" y="1072"/>
                </a:cubicBezTo>
              </a:path>
            </a:pathLst>
          </a:custGeom>
          <a:noFill/>
          <a:ln w="57150" cap="flat" cmpd="sng">
            <a:solidFill>
              <a:srgbClr val="00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80" name="Rectangle 48"/>
          <p:cNvSpPr>
            <a:spLocks noChangeArrowheads="1"/>
          </p:cNvSpPr>
          <p:nvPr/>
        </p:nvSpPr>
        <p:spPr bwMode="auto">
          <a:xfrm>
            <a:off x="5865813" y="4648200"/>
            <a:ext cx="762000" cy="6858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1" name="Rectangle 49"/>
          <p:cNvSpPr>
            <a:spLocks noChangeArrowheads="1"/>
          </p:cNvSpPr>
          <p:nvPr/>
        </p:nvSpPr>
        <p:spPr bwMode="auto">
          <a:xfrm>
            <a:off x="6627813" y="4191000"/>
            <a:ext cx="685800" cy="11430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2" name="Rectangle 50"/>
          <p:cNvSpPr>
            <a:spLocks noChangeArrowheads="1"/>
          </p:cNvSpPr>
          <p:nvPr/>
        </p:nvSpPr>
        <p:spPr bwMode="auto">
          <a:xfrm>
            <a:off x="7313613" y="3505200"/>
            <a:ext cx="685800" cy="18288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3" name="Rectangle 51"/>
          <p:cNvSpPr>
            <a:spLocks noChangeArrowheads="1"/>
          </p:cNvSpPr>
          <p:nvPr/>
        </p:nvSpPr>
        <p:spPr bwMode="auto">
          <a:xfrm>
            <a:off x="7999413" y="4343400"/>
            <a:ext cx="685800" cy="9906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4" name="Freeform 5"/>
          <p:cNvSpPr>
            <a:spLocks/>
          </p:cNvSpPr>
          <p:nvPr/>
        </p:nvSpPr>
        <p:spPr bwMode="auto">
          <a:xfrm>
            <a:off x="5942013" y="3124200"/>
            <a:ext cx="2743200" cy="1930400"/>
          </a:xfrm>
          <a:custGeom>
            <a:avLst/>
            <a:gdLst>
              <a:gd name="T0" fmla="*/ 0 w 1728"/>
              <a:gd name="T1" fmla="*/ 2147483647 h 1216"/>
              <a:gd name="T2" fmla="*/ 2147483647 w 1728"/>
              <a:gd name="T3" fmla="*/ 2147483647 h 1216"/>
              <a:gd name="T4" fmla="*/ 2147483647 w 1728"/>
              <a:gd name="T5" fmla="*/ 2147483647 h 1216"/>
              <a:gd name="T6" fmla="*/ 2147483647 w 1728"/>
              <a:gd name="T7" fmla="*/ 2147483647 h 1216"/>
              <a:gd name="T8" fmla="*/ 2147483647 w 1728"/>
              <a:gd name="T9" fmla="*/ 2147483647 h 1216"/>
              <a:gd name="T10" fmla="*/ 2147483647 w 1728"/>
              <a:gd name="T11" fmla="*/ 2147483647 h 1216"/>
              <a:gd name="T12" fmla="*/ 2147483647 w 1728"/>
              <a:gd name="T13" fmla="*/ 2147483647 h 1216"/>
              <a:gd name="T14" fmla="*/ 2147483647 w 1728"/>
              <a:gd name="T15" fmla="*/ 2147483647 h 1216"/>
              <a:gd name="T16" fmla="*/ 2147483647 w 1728"/>
              <a:gd name="T17" fmla="*/ 2147483647 h 1216"/>
              <a:gd name="T18" fmla="*/ 2147483647 w 1728"/>
              <a:gd name="T19" fmla="*/ 2147483647 h 1216"/>
              <a:gd name="T20" fmla="*/ 2147483647 w 1728"/>
              <a:gd name="T21" fmla="*/ 2147483647 h 1216"/>
              <a:gd name="T22" fmla="*/ 2147483647 w 1728"/>
              <a:gd name="T23" fmla="*/ 2147483647 h 1216"/>
              <a:gd name="T24" fmla="*/ 2147483647 w 1728"/>
              <a:gd name="T25" fmla="*/ 2147483647 h 1216"/>
              <a:gd name="T26" fmla="*/ 2147483647 w 1728"/>
              <a:gd name="T27" fmla="*/ 2147483647 h 1216"/>
              <a:gd name="T28" fmla="*/ 2147483647 w 1728"/>
              <a:gd name="T29" fmla="*/ 2147483647 h 1216"/>
              <a:gd name="T30" fmla="*/ 2147483647 w 1728"/>
              <a:gd name="T31" fmla="*/ 2147483647 h 1216"/>
              <a:gd name="T32" fmla="*/ 2147483647 w 1728"/>
              <a:gd name="T33" fmla="*/ 2147483647 h 1216"/>
              <a:gd name="T34" fmla="*/ 2147483647 w 1728"/>
              <a:gd name="T35" fmla="*/ 2147483647 h 1216"/>
              <a:gd name="T36" fmla="*/ 2147483647 w 1728"/>
              <a:gd name="T37" fmla="*/ 2147483647 h 1216"/>
              <a:gd name="T38" fmla="*/ 2147483647 w 1728"/>
              <a:gd name="T39" fmla="*/ 2147483647 h 1216"/>
              <a:gd name="T40" fmla="*/ 2147483647 w 1728"/>
              <a:gd name="T41" fmla="*/ 2147483647 h 1216"/>
              <a:gd name="T42" fmla="*/ 2147483647 w 1728"/>
              <a:gd name="T43" fmla="*/ 2147483647 h 1216"/>
              <a:gd name="T44" fmla="*/ 2147483647 w 1728"/>
              <a:gd name="T45" fmla="*/ 2147483647 h 1216"/>
              <a:gd name="T46" fmla="*/ 2147483647 w 1728"/>
              <a:gd name="T47" fmla="*/ 2147483647 h 1216"/>
              <a:gd name="T48" fmla="*/ 2147483647 w 1728"/>
              <a:gd name="T49" fmla="*/ 2147483647 h 1216"/>
              <a:gd name="T50" fmla="*/ 2147483647 w 1728"/>
              <a:gd name="T51" fmla="*/ 2147483647 h 1216"/>
              <a:gd name="T52" fmla="*/ 2147483647 w 1728"/>
              <a:gd name="T53" fmla="*/ 2147483647 h 1216"/>
              <a:gd name="T54" fmla="*/ 2147483647 w 1728"/>
              <a:gd name="T55" fmla="*/ 2147483647 h 1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8" h="1216">
                <a:moveTo>
                  <a:pt x="0" y="816"/>
                </a:moveTo>
                <a:cubicBezTo>
                  <a:pt x="16" y="864"/>
                  <a:pt x="32" y="912"/>
                  <a:pt x="48" y="912"/>
                </a:cubicBezTo>
                <a:cubicBezTo>
                  <a:pt x="64" y="912"/>
                  <a:pt x="72" y="816"/>
                  <a:pt x="96" y="816"/>
                </a:cubicBezTo>
                <a:cubicBezTo>
                  <a:pt x="120" y="816"/>
                  <a:pt x="160" y="856"/>
                  <a:pt x="192" y="912"/>
                </a:cubicBezTo>
                <a:cubicBezTo>
                  <a:pt x="224" y="968"/>
                  <a:pt x="264" y="1144"/>
                  <a:pt x="288" y="1152"/>
                </a:cubicBezTo>
                <a:cubicBezTo>
                  <a:pt x="312" y="1160"/>
                  <a:pt x="312" y="1008"/>
                  <a:pt x="336" y="960"/>
                </a:cubicBezTo>
                <a:cubicBezTo>
                  <a:pt x="360" y="912"/>
                  <a:pt x="408" y="912"/>
                  <a:pt x="432" y="864"/>
                </a:cubicBezTo>
                <a:cubicBezTo>
                  <a:pt x="456" y="816"/>
                  <a:pt x="448" y="704"/>
                  <a:pt x="480" y="672"/>
                </a:cubicBezTo>
                <a:cubicBezTo>
                  <a:pt x="512" y="640"/>
                  <a:pt x="584" y="664"/>
                  <a:pt x="624" y="672"/>
                </a:cubicBezTo>
                <a:cubicBezTo>
                  <a:pt x="664" y="680"/>
                  <a:pt x="696" y="736"/>
                  <a:pt x="720" y="720"/>
                </a:cubicBezTo>
                <a:cubicBezTo>
                  <a:pt x="744" y="704"/>
                  <a:pt x="752" y="624"/>
                  <a:pt x="768" y="576"/>
                </a:cubicBezTo>
                <a:cubicBezTo>
                  <a:pt x="784" y="528"/>
                  <a:pt x="792" y="520"/>
                  <a:pt x="816" y="432"/>
                </a:cubicBezTo>
                <a:cubicBezTo>
                  <a:pt x="840" y="344"/>
                  <a:pt x="880" y="96"/>
                  <a:pt x="912" y="48"/>
                </a:cubicBezTo>
                <a:cubicBezTo>
                  <a:pt x="944" y="0"/>
                  <a:pt x="984" y="56"/>
                  <a:pt x="1008" y="144"/>
                </a:cubicBezTo>
                <a:cubicBezTo>
                  <a:pt x="1032" y="232"/>
                  <a:pt x="1040" y="496"/>
                  <a:pt x="1056" y="576"/>
                </a:cubicBezTo>
                <a:cubicBezTo>
                  <a:pt x="1072" y="656"/>
                  <a:pt x="1088" y="688"/>
                  <a:pt x="1104" y="624"/>
                </a:cubicBezTo>
                <a:cubicBezTo>
                  <a:pt x="1120" y="560"/>
                  <a:pt x="1136" y="216"/>
                  <a:pt x="1152" y="192"/>
                </a:cubicBezTo>
                <a:cubicBezTo>
                  <a:pt x="1168" y="168"/>
                  <a:pt x="1192" y="408"/>
                  <a:pt x="1200" y="480"/>
                </a:cubicBezTo>
                <a:cubicBezTo>
                  <a:pt x="1208" y="552"/>
                  <a:pt x="1192" y="624"/>
                  <a:pt x="1200" y="624"/>
                </a:cubicBezTo>
                <a:cubicBezTo>
                  <a:pt x="1208" y="624"/>
                  <a:pt x="1224" y="504"/>
                  <a:pt x="1248" y="480"/>
                </a:cubicBezTo>
                <a:cubicBezTo>
                  <a:pt x="1272" y="456"/>
                  <a:pt x="1320" y="424"/>
                  <a:pt x="1344" y="480"/>
                </a:cubicBezTo>
                <a:cubicBezTo>
                  <a:pt x="1368" y="536"/>
                  <a:pt x="1376" y="744"/>
                  <a:pt x="1392" y="816"/>
                </a:cubicBezTo>
                <a:cubicBezTo>
                  <a:pt x="1408" y="888"/>
                  <a:pt x="1424" y="920"/>
                  <a:pt x="1440" y="912"/>
                </a:cubicBezTo>
                <a:cubicBezTo>
                  <a:pt x="1456" y="904"/>
                  <a:pt x="1464" y="776"/>
                  <a:pt x="1488" y="768"/>
                </a:cubicBezTo>
                <a:cubicBezTo>
                  <a:pt x="1512" y="760"/>
                  <a:pt x="1560" y="808"/>
                  <a:pt x="1584" y="864"/>
                </a:cubicBezTo>
                <a:cubicBezTo>
                  <a:pt x="1608" y="920"/>
                  <a:pt x="1624" y="1048"/>
                  <a:pt x="1632" y="1104"/>
                </a:cubicBezTo>
                <a:cubicBezTo>
                  <a:pt x="1640" y="1160"/>
                  <a:pt x="1616" y="1184"/>
                  <a:pt x="1632" y="1200"/>
                </a:cubicBezTo>
                <a:cubicBezTo>
                  <a:pt x="1648" y="1216"/>
                  <a:pt x="1688" y="1208"/>
                  <a:pt x="1728" y="1200"/>
                </a:cubicBezTo>
              </a:path>
            </a:pathLst>
          </a:custGeom>
          <a:noFill/>
          <a:ln w="5715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Text Box 53"/>
          <p:cNvSpPr txBox="1">
            <a:spLocks noChangeArrowheads="1"/>
          </p:cNvSpPr>
          <p:nvPr/>
        </p:nvSpPr>
        <p:spPr bwMode="auto">
          <a:xfrm>
            <a:off x="1674813" y="6096000"/>
            <a:ext cx="2681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v1       v2     v3     v4</a:t>
            </a:r>
          </a:p>
        </p:txBody>
      </p:sp>
      <p:sp>
        <p:nvSpPr>
          <p:cNvPr id="6186" name="Text Box 54"/>
          <p:cNvSpPr txBox="1">
            <a:spLocks noChangeArrowheads="1"/>
          </p:cNvSpPr>
          <p:nvPr/>
        </p:nvSpPr>
        <p:spPr bwMode="auto">
          <a:xfrm>
            <a:off x="6018213" y="609600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w1     w2      w3   w4</a:t>
            </a:r>
          </a:p>
        </p:txBody>
      </p:sp>
      <p:sp>
        <p:nvSpPr>
          <p:cNvPr id="6187" name="Rectangle 56"/>
          <p:cNvSpPr>
            <a:spLocks noChangeArrowheads="1"/>
          </p:cNvSpPr>
          <p:nvPr/>
        </p:nvSpPr>
        <p:spPr bwMode="auto">
          <a:xfrm>
            <a:off x="5792788" y="2403475"/>
            <a:ext cx="3502025" cy="37147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en-US" sz="1800"/>
              <a:t>Spectral envelope SE</a:t>
            </a:r>
            <a:r>
              <a:rPr lang="en-US" altLang="en-US" sz="1800" baseline="-25000"/>
              <a:t>ei</a:t>
            </a:r>
            <a:r>
              <a:rPr lang="en-US" altLang="en-US" sz="1800"/>
              <a:t>=“ei”</a:t>
            </a:r>
          </a:p>
        </p:txBody>
      </p:sp>
      <p:sp>
        <p:nvSpPr>
          <p:cNvPr id="6188" name="Line 57"/>
          <p:cNvSpPr>
            <a:spLocks noChangeShapeType="1"/>
          </p:cNvSpPr>
          <p:nvPr/>
        </p:nvSpPr>
        <p:spPr bwMode="auto">
          <a:xfrm>
            <a:off x="19034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89" name="Line 58"/>
          <p:cNvSpPr>
            <a:spLocks noChangeShapeType="1"/>
          </p:cNvSpPr>
          <p:nvPr/>
        </p:nvSpPr>
        <p:spPr bwMode="auto">
          <a:xfrm>
            <a:off x="26654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0" name="Line 59"/>
          <p:cNvSpPr>
            <a:spLocks noChangeShapeType="1"/>
          </p:cNvSpPr>
          <p:nvPr/>
        </p:nvSpPr>
        <p:spPr bwMode="auto">
          <a:xfrm>
            <a:off x="33512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1" name="Line 60"/>
          <p:cNvSpPr>
            <a:spLocks noChangeShapeType="1"/>
          </p:cNvSpPr>
          <p:nvPr/>
        </p:nvSpPr>
        <p:spPr bwMode="auto">
          <a:xfrm>
            <a:off x="39608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2" name="Line 61"/>
          <p:cNvSpPr>
            <a:spLocks noChangeShapeType="1"/>
          </p:cNvSpPr>
          <p:nvPr/>
        </p:nvSpPr>
        <p:spPr bwMode="auto">
          <a:xfrm>
            <a:off x="6170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3" name="Line 62"/>
          <p:cNvSpPr>
            <a:spLocks noChangeShapeType="1"/>
          </p:cNvSpPr>
          <p:nvPr/>
        </p:nvSpPr>
        <p:spPr bwMode="auto">
          <a:xfrm>
            <a:off x="6932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4" name="Line 64"/>
          <p:cNvSpPr>
            <a:spLocks noChangeShapeType="1"/>
          </p:cNvSpPr>
          <p:nvPr/>
        </p:nvSpPr>
        <p:spPr bwMode="auto">
          <a:xfrm>
            <a:off x="83804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5" name="Line 65"/>
          <p:cNvSpPr>
            <a:spLocks noChangeShapeType="1"/>
          </p:cNvSpPr>
          <p:nvPr/>
        </p:nvSpPr>
        <p:spPr bwMode="auto">
          <a:xfrm>
            <a:off x="7694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6" name="Text Box 66"/>
          <p:cNvSpPr txBox="1">
            <a:spLocks noChangeArrowheads="1"/>
          </p:cNvSpPr>
          <p:nvPr/>
        </p:nvSpPr>
        <p:spPr bwMode="auto">
          <a:xfrm>
            <a:off x="5089525" y="5975350"/>
            <a:ext cx="763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a:t>
            </a:r>
          </a:p>
          <a:p>
            <a:pPr>
              <a:spcBef>
                <a:spcPct val="0"/>
              </a:spcBef>
              <a:buClrTx/>
              <a:buSzTx/>
              <a:buFontTx/>
              <a:buNone/>
            </a:pPr>
            <a:r>
              <a:rPr lang="en-US" altLang="en-US" sz="1800"/>
              <a:t>out</a:t>
            </a:r>
          </a:p>
        </p:txBody>
      </p:sp>
      <p:sp>
        <p:nvSpPr>
          <p:cNvPr id="6197" name="Text Box 67"/>
          <p:cNvSpPr txBox="1">
            <a:spLocks noChangeArrowheads="1"/>
          </p:cNvSpPr>
          <p:nvPr/>
        </p:nvSpPr>
        <p:spPr bwMode="auto">
          <a:xfrm>
            <a:off x="836613" y="5867400"/>
            <a:ext cx="763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a:t>
            </a:r>
          </a:p>
          <a:p>
            <a:pPr>
              <a:spcBef>
                <a:spcPct val="0"/>
              </a:spcBef>
              <a:buClrTx/>
              <a:buSzTx/>
              <a:buFontTx/>
              <a:buNone/>
            </a:pPr>
            <a:r>
              <a:rPr lang="en-US" altLang="en-US" sz="1800"/>
              <a:t>out</a:t>
            </a:r>
          </a:p>
        </p:txBody>
      </p:sp>
      <p:sp>
        <p:nvSpPr>
          <p:cNvPr id="6198" name="Text Box 68"/>
          <p:cNvSpPr txBox="1">
            <a:spLocks noChangeArrowheads="1"/>
          </p:cNvSpPr>
          <p:nvPr/>
        </p:nvSpPr>
        <p:spPr bwMode="auto">
          <a:xfrm>
            <a:off x="8761413" y="5359400"/>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10KHz</a:t>
            </a:r>
          </a:p>
        </p:txBody>
      </p:sp>
      <p:sp>
        <p:nvSpPr>
          <p:cNvPr id="6199" name="Text Box 69"/>
          <p:cNvSpPr txBox="1">
            <a:spLocks noChangeArrowheads="1"/>
          </p:cNvSpPr>
          <p:nvPr/>
        </p:nvSpPr>
        <p:spPr bwMode="auto">
          <a:xfrm>
            <a:off x="4265613" y="5257800"/>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10KHz</a:t>
            </a:r>
          </a:p>
        </p:txBody>
      </p:sp>
      <p:sp>
        <p:nvSpPr>
          <p:cNvPr id="6200" name="Text Box 70"/>
          <p:cNvSpPr txBox="1">
            <a:spLocks noChangeArrowheads="1"/>
          </p:cNvSpPr>
          <p:nvPr/>
        </p:nvSpPr>
        <p:spPr bwMode="auto">
          <a:xfrm>
            <a:off x="1203325" y="5060950"/>
            <a:ext cx="32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6201" name="Text Box 71"/>
          <p:cNvSpPr txBox="1">
            <a:spLocks noChangeArrowheads="1"/>
          </p:cNvSpPr>
          <p:nvPr/>
        </p:nvSpPr>
        <p:spPr bwMode="auto">
          <a:xfrm>
            <a:off x="5622925" y="5137150"/>
            <a:ext cx="32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4" name="Footer Placeholder 3">
            <a:extLst>
              <a:ext uri="{FF2B5EF4-FFF2-40B4-BE49-F238E27FC236}">
                <a16:creationId xmlns:a16="http://schemas.microsoft.com/office/drawing/2014/main" id="{B30D8663-E4BD-4E49-B79F-564412EFF0FA}"/>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E9E4BCD-4413-4130-BB14-4B70803CA87B}"/>
              </a:ext>
            </a:extLst>
          </p:cNvPr>
          <p:cNvSpPr>
            <a:spLocks noGrp="1"/>
          </p:cNvSpPr>
          <p:nvPr>
            <p:ph type="sldNum" sz="quarter" idx="12"/>
          </p:nvPr>
        </p:nvSpPr>
        <p:spPr/>
        <p:txBody>
          <a:bodyPr/>
          <a:lstStyle/>
          <a:p>
            <a:fld id="{65CE2D6C-B8FF-4830-ACC3-164BA4934954}" type="slidenum">
              <a:rPr lang="en-US" altLang="en-US" smtClean="0"/>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fontScale="90000"/>
          </a:bodyPr>
          <a:lstStyle/>
          <a:p>
            <a:r>
              <a:rPr lang="en-US" altLang="en-US" sz="4000" dirty="0"/>
              <a:t>Difference between two sounds (or spectral envelopes </a:t>
            </a:r>
            <a:r>
              <a:rPr lang="en-US" altLang="en-US" sz="4000" i="1" dirty="0" err="1"/>
              <a:t>SE</a:t>
            </a:r>
            <a:r>
              <a:rPr lang="en-US" altLang="en-US" sz="4000" i="1" baseline="-25000" dirty="0" err="1"/>
              <a:t>ar</a:t>
            </a:r>
            <a:r>
              <a:rPr lang="en-US" altLang="en-US" sz="4000" dirty="0"/>
              <a:t> , </a:t>
            </a:r>
            <a:r>
              <a:rPr lang="en-US" altLang="en-US" sz="4000" i="1" dirty="0" err="1"/>
              <a:t>SE</a:t>
            </a:r>
            <a:r>
              <a:rPr lang="en-US" altLang="en-US" sz="4000" i="1" baseline="-25000" dirty="0" err="1"/>
              <a:t>ei</a:t>
            </a:r>
            <a:r>
              <a:rPr lang="en-US" altLang="en-US" sz="4000" dirty="0"/>
              <a:t>)</a:t>
            </a:r>
          </a:p>
        </p:txBody>
      </p:sp>
      <p:sp>
        <p:nvSpPr>
          <p:cNvPr id="7173" name="Rectangle 3"/>
          <p:cNvSpPr>
            <a:spLocks noGrp="1" noChangeArrowheads="1"/>
          </p:cNvSpPr>
          <p:nvPr>
            <p:ph idx="1"/>
          </p:nvPr>
        </p:nvSpPr>
        <p:spPr/>
        <p:txBody>
          <a:bodyPr/>
          <a:lstStyle/>
          <a:p>
            <a:pPr eaLnBrk="1" hangingPunct="1"/>
            <a:r>
              <a:rPr lang="en-US" altLang="en-US" dirty="0"/>
              <a:t> </a:t>
            </a:r>
          </a:p>
        </p:txBody>
      </p:sp>
      <p:graphicFrame>
        <p:nvGraphicFramePr>
          <p:cNvPr id="6" name="Object 19"/>
          <p:cNvGraphicFramePr>
            <a:graphicFrameLocks noChangeAspect="1"/>
          </p:cNvGraphicFramePr>
          <p:nvPr/>
        </p:nvGraphicFramePr>
        <p:xfrm>
          <a:off x="989012" y="1682994"/>
          <a:ext cx="8159750" cy="2297113"/>
        </p:xfrm>
        <a:graphic>
          <a:graphicData uri="http://schemas.openxmlformats.org/presentationml/2006/ole">
            <mc:AlternateContent xmlns:mc="http://schemas.openxmlformats.org/markup-compatibility/2006">
              <mc:Choice xmlns:v="urn:schemas-microsoft-com:vml" Requires="v">
                <p:oleObj name="Equation" r:id="rId2" imgW="3517560" imgH="990360" progId="Equation.3">
                  <p:embed/>
                </p:oleObj>
              </mc:Choice>
              <mc:Fallback>
                <p:oleObj name="Equation" r:id="rId2" imgW="3517560" imgH="990360" progId="Equation.3">
                  <p:embed/>
                  <p:pic>
                    <p:nvPicPr>
                      <p:cNvPr id="6" name="Object 19"/>
                      <p:cNvPicPr>
                        <a:picLocks noChangeAspect="1" noChangeArrowheads="1"/>
                      </p:cNvPicPr>
                      <p:nvPr/>
                    </p:nvPicPr>
                    <p:blipFill>
                      <a:blip r:embed="rId3"/>
                      <a:srcRect/>
                      <a:stretch>
                        <a:fillRect/>
                      </a:stretch>
                    </p:blipFill>
                    <p:spPr bwMode="auto">
                      <a:xfrm>
                        <a:off x="989012" y="1682994"/>
                        <a:ext cx="8159750"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20DEF6EA-7D55-407B-906D-865BE67956B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9D8977C-550B-4F7C-B854-B6A2CCFF79D9}"/>
              </a:ext>
            </a:extLst>
          </p:cNvPr>
          <p:cNvSpPr>
            <a:spLocks noGrp="1"/>
          </p:cNvSpPr>
          <p:nvPr>
            <p:ph type="sldNum" sz="quarter" idx="12"/>
          </p:nvPr>
        </p:nvSpPr>
        <p:spPr/>
        <p:txBody>
          <a:bodyPr/>
          <a:lstStyle/>
          <a:p>
            <a:fld id="{65CE2D6C-B8FF-4830-ACC3-164BA4934954}" type="slidenum">
              <a:rPr lang="en-US" altLang="en-US" smtClean="0"/>
              <a:pPr/>
              <a:t>65</a:t>
            </a:fld>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Filtering method</a:t>
            </a:r>
          </a:p>
        </p:txBody>
      </p:sp>
      <p:sp>
        <p:nvSpPr>
          <p:cNvPr id="8197" name="Rectangle 3"/>
          <p:cNvSpPr>
            <a:spLocks noGrp="1" noChangeArrowheads="1"/>
          </p:cNvSpPr>
          <p:nvPr>
            <p:ph idx="1"/>
          </p:nvPr>
        </p:nvSpPr>
        <p:spPr>
          <a:xfrm>
            <a:off x="571341" y="1087310"/>
            <a:ext cx="8912543" cy="4525963"/>
          </a:xfrm>
          <a:noFill/>
        </p:spPr>
        <p:txBody>
          <a:bodyPr lIns="92075" tIns="46038" rIns="92075" bIns="46038">
            <a:normAutofit/>
          </a:bodyPr>
          <a:lstStyle/>
          <a:p>
            <a:pPr eaLnBrk="1" hangingPunct="1"/>
            <a:r>
              <a:rPr lang="en-US" altLang="zh-TW" sz="2800" dirty="0">
                <a:ea typeface="新細明體" pitchFamily="18" charset="-120"/>
              </a:rPr>
              <a:t>Example: For each frame (N=30 </a:t>
            </a:r>
            <a:r>
              <a:rPr lang="en-US" altLang="zh-TW" sz="2800" dirty="0" err="1">
                <a:ea typeface="新細明體" pitchFamily="18" charset="-120"/>
              </a:rPr>
              <a:t>ms</a:t>
            </a:r>
            <a:r>
              <a:rPr lang="en-US" altLang="zh-TW" sz="2800" dirty="0">
                <a:ea typeface="新細明體" pitchFamily="18" charset="-120"/>
              </a:rPr>
              <a:t>), a set of filter outputs will be calculated. (frame overlap 5ms), that is non-overlapping  samples=</a:t>
            </a:r>
            <a:r>
              <a:rPr lang="en-US" altLang="zh-TW" sz="2800" dirty="0" err="1">
                <a:ea typeface="新細明體" pitchFamily="18" charset="-120"/>
              </a:rPr>
              <a:t>hop_length</a:t>
            </a:r>
            <a:r>
              <a:rPr lang="en-US" altLang="zh-TW" sz="2800" dirty="0">
                <a:ea typeface="新細明體" pitchFamily="18" charset="-120"/>
              </a:rPr>
              <a:t>=</a:t>
            </a:r>
            <a:r>
              <a:rPr lang="en-US" altLang="zh-TW" sz="2800" dirty="0" err="1">
                <a:ea typeface="新細明體" pitchFamily="18" charset="-120"/>
              </a:rPr>
              <a:t>hop_size</a:t>
            </a:r>
            <a:r>
              <a:rPr lang="en-US" altLang="zh-TW" sz="2800" dirty="0">
                <a:ea typeface="新細明體" pitchFamily="18" charset="-120"/>
              </a:rPr>
              <a:t>=N-5ms.</a:t>
            </a:r>
          </a:p>
          <a:p>
            <a:pPr eaLnBrk="1" hangingPunct="1"/>
            <a:r>
              <a:rPr lang="en-US" altLang="zh-TW" sz="2800" dirty="0">
                <a:ea typeface="新細明體" pitchFamily="18" charset="-120"/>
              </a:rPr>
              <a:t>There are many different methods for setting the filter bandwidths -- uniform or non-uniform</a:t>
            </a:r>
          </a:p>
        </p:txBody>
      </p:sp>
      <p:grpSp>
        <p:nvGrpSpPr>
          <p:cNvPr id="8198" name="Group 83"/>
          <p:cNvGrpSpPr>
            <a:grpSpLocks/>
          </p:cNvGrpSpPr>
          <p:nvPr/>
        </p:nvGrpSpPr>
        <p:grpSpPr bwMode="auto">
          <a:xfrm>
            <a:off x="1217613" y="3878263"/>
            <a:ext cx="5410200" cy="2446338"/>
            <a:chOff x="767" y="2443"/>
            <a:chExt cx="3408" cy="1541"/>
          </a:xfrm>
        </p:grpSpPr>
        <p:pic>
          <p:nvPicPr>
            <p:cNvPr id="820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 y="2668"/>
              <a:ext cx="19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Line 42"/>
            <p:cNvSpPr>
              <a:spLocks noChangeShapeType="1"/>
            </p:cNvSpPr>
            <p:nvPr/>
          </p:nvSpPr>
          <p:spPr bwMode="auto">
            <a:xfrm>
              <a:off x="2351" y="3244"/>
              <a:ext cx="17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49"/>
            <p:cNvSpPr txBox="1">
              <a:spLocks noChangeArrowheads="1"/>
            </p:cNvSpPr>
            <p:nvPr/>
          </p:nvSpPr>
          <p:spPr bwMode="auto">
            <a:xfrm>
              <a:off x="767" y="3148"/>
              <a:ext cx="10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a:t>
              </a:r>
            </a:p>
          </p:txBody>
        </p:sp>
        <p:sp>
          <p:nvSpPr>
            <p:cNvPr id="8211" name="Text Box 50"/>
            <p:cNvSpPr txBox="1">
              <a:spLocks noChangeArrowheads="1"/>
            </p:cNvSpPr>
            <p:nvPr/>
          </p:nvSpPr>
          <p:spPr bwMode="auto">
            <a:xfrm>
              <a:off x="815" y="3388"/>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i+1</a:t>
              </a:r>
            </a:p>
          </p:txBody>
        </p:sp>
        <p:sp>
          <p:nvSpPr>
            <p:cNvPr id="8212" name="Oval 54"/>
            <p:cNvSpPr>
              <a:spLocks noChangeArrowheads="1"/>
            </p:cNvSpPr>
            <p:nvPr/>
          </p:nvSpPr>
          <p:spPr bwMode="auto">
            <a:xfrm>
              <a:off x="2783" y="3936"/>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8213" name="Oval 55"/>
            <p:cNvSpPr>
              <a:spLocks noChangeArrowheads="1"/>
            </p:cNvSpPr>
            <p:nvPr/>
          </p:nvSpPr>
          <p:spPr bwMode="auto">
            <a:xfrm>
              <a:off x="2639" y="3820"/>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8214" name="Text Box 56"/>
            <p:cNvSpPr txBox="1">
              <a:spLocks noChangeArrowheads="1"/>
            </p:cNvSpPr>
            <p:nvPr/>
          </p:nvSpPr>
          <p:spPr bwMode="auto">
            <a:xfrm>
              <a:off x="911" y="358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i+2</a:t>
              </a:r>
            </a:p>
          </p:txBody>
        </p:sp>
        <p:sp>
          <p:nvSpPr>
            <p:cNvPr id="8215" name="Line 57"/>
            <p:cNvSpPr>
              <a:spLocks noChangeShapeType="1"/>
            </p:cNvSpPr>
            <p:nvPr/>
          </p:nvSpPr>
          <p:spPr bwMode="auto">
            <a:xfrm>
              <a:off x="2447" y="3504"/>
              <a:ext cx="1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Line 58"/>
            <p:cNvSpPr>
              <a:spLocks noChangeShapeType="1"/>
            </p:cNvSpPr>
            <p:nvPr/>
          </p:nvSpPr>
          <p:spPr bwMode="auto">
            <a:xfrm>
              <a:off x="2591" y="3744"/>
              <a:ext cx="15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Text Box 59"/>
            <p:cNvSpPr txBox="1">
              <a:spLocks noChangeArrowheads="1"/>
            </p:cNvSpPr>
            <p:nvPr/>
          </p:nvSpPr>
          <p:spPr bwMode="auto">
            <a:xfrm>
              <a:off x="1045" y="2443"/>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Input waveform</a:t>
              </a:r>
            </a:p>
          </p:txBody>
        </p:sp>
        <p:grpSp>
          <p:nvGrpSpPr>
            <p:cNvPr id="8218" name="Group 72"/>
            <p:cNvGrpSpPr>
              <a:grpSpLocks/>
            </p:cNvGrpSpPr>
            <p:nvPr/>
          </p:nvGrpSpPr>
          <p:grpSpPr bwMode="auto">
            <a:xfrm>
              <a:off x="1823" y="3072"/>
              <a:ext cx="338" cy="298"/>
              <a:chOff x="1823" y="3072"/>
              <a:chExt cx="338" cy="298"/>
            </a:xfrm>
          </p:grpSpPr>
          <p:sp>
            <p:nvSpPr>
              <p:cNvPr id="8229" name="Line 43"/>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44"/>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Line 45"/>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2" name="Text Box 60"/>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8219" name="Group 73"/>
            <p:cNvGrpSpPr>
              <a:grpSpLocks/>
            </p:cNvGrpSpPr>
            <p:nvPr/>
          </p:nvGrpSpPr>
          <p:grpSpPr bwMode="auto">
            <a:xfrm>
              <a:off x="2015" y="3360"/>
              <a:ext cx="338" cy="298"/>
              <a:chOff x="1823" y="3072"/>
              <a:chExt cx="338" cy="298"/>
            </a:xfrm>
          </p:grpSpPr>
          <p:sp>
            <p:nvSpPr>
              <p:cNvPr id="8225" name="Line 74"/>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75"/>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76"/>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Text Box 77"/>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8220" name="Group 78"/>
            <p:cNvGrpSpPr>
              <a:grpSpLocks/>
            </p:cNvGrpSpPr>
            <p:nvPr/>
          </p:nvGrpSpPr>
          <p:grpSpPr bwMode="auto">
            <a:xfrm>
              <a:off x="2207" y="3648"/>
              <a:ext cx="338" cy="298"/>
              <a:chOff x="1823" y="3072"/>
              <a:chExt cx="338" cy="298"/>
            </a:xfrm>
          </p:grpSpPr>
          <p:sp>
            <p:nvSpPr>
              <p:cNvPr id="8221" name="Line 79"/>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0"/>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1"/>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Text Box 82"/>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sp>
        <p:nvSpPr>
          <p:cNvPr id="8199" name="Line 84"/>
          <p:cNvSpPr>
            <a:spLocks noChangeShapeType="1"/>
          </p:cNvSpPr>
          <p:nvPr/>
        </p:nvSpPr>
        <p:spPr bwMode="auto">
          <a:xfrm>
            <a:off x="3656013" y="62484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5"/>
          <p:cNvSpPr>
            <a:spLocks noChangeShapeType="1"/>
          </p:cNvSpPr>
          <p:nvPr/>
        </p:nvSpPr>
        <p:spPr bwMode="auto">
          <a:xfrm>
            <a:off x="3579813" y="62484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86"/>
          <p:cNvSpPr>
            <a:spLocks noChangeShapeType="1"/>
          </p:cNvSpPr>
          <p:nvPr/>
        </p:nvSpPr>
        <p:spPr bwMode="auto">
          <a:xfrm>
            <a:off x="3351213" y="63246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87"/>
          <p:cNvSpPr>
            <a:spLocks noChangeShapeType="1"/>
          </p:cNvSpPr>
          <p:nvPr/>
        </p:nvSpPr>
        <p:spPr bwMode="auto">
          <a:xfrm flipH="1">
            <a:off x="3656013" y="6324600"/>
            <a:ext cx="152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Text Box 88"/>
          <p:cNvSpPr txBox="1">
            <a:spLocks noChangeArrowheads="1"/>
          </p:cNvSpPr>
          <p:nvPr/>
        </p:nvSpPr>
        <p:spPr bwMode="auto">
          <a:xfrm>
            <a:off x="3487738" y="6457950"/>
            <a:ext cx="455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5ms</a:t>
            </a:r>
          </a:p>
        </p:txBody>
      </p:sp>
      <p:sp>
        <p:nvSpPr>
          <p:cNvPr id="8204" name="Text Box 89"/>
          <p:cNvSpPr txBox="1">
            <a:spLocks noChangeArrowheads="1"/>
          </p:cNvSpPr>
          <p:nvPr/>
        </p:nvSpPr>
        <p:spPr bwMode="auto">
          <a:xfrm>
            <a:off x="6627813" y="4953000"/>
            <a:ext cx="2919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sp>
        <p:nvSpPr>
          <p:cNvPr id="8205" name="Text Box 90"/>
          <p:cNvSpPr txBox="1">
            <a:spLocks noChangeArrowheads="1"/>
          </p:cNvSpPr>
          <p:nvPr/>
        </p:nvSpPr>
        <p:spPr bwMode="auto">
          <a:xfrm>
            <a:off x="6627813" y="5410200"/>
            <a:ext cx="304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sp>
        <p:nvSpPr>
          <p:cNvPr id="8206" name="Text Box 91"/>
          <p:cNvSpPr txBox="1">
            <a:spLocks noChangeArrowheads="1"/>
          </p:cNvSpPr>
          <p:nvPr/>
        </p:nvSpPr>
        <p:spPr bwMode="auto">
          <a:xfrm>
            <a:off x="6627813" y="5791200"/>
            <a:ext cx="316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cxnSp>
        <p:nvCxnSpPr>
          <p:cNvPr id="8207" name="Straight Connector 2"/>
          <p:cNvCxnSpPr>
            <a:cxnSpLocks noChangeShapeType="1"/>
            <a:stCxn id="8226" idx="0"/>
            <a:endCxn id="8199" idx="0"/>
          </p:cNvCxnSpPr>
          <p:nvPr/>
        </p:nvCxnSpPr>
        <p:spPr bwMode="auto">
          <a:xfrm>
            <a:off x="3656013" y="5334000"/>
            <a:ext cx="0" cy="914400"/>
          </a:xfrm>
          <a:prstGeom prst="line">
            <a:avLst/>
          </a:prstGeom>
          <a:noFill/>
          <a:ln w="12700"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p:nvCxnSpPr>
        <p:spPr>
          <a:xfrm>
            <a:off x="11352212" y="4061619"/>
            <a:ext cx="76200" cy="173832"/>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B6EC339-A712-462A-8C16-4F10068B0809}"/>
              </a:ext>
            </a:extLst>
          </p:cNvPr>
          <p:cNvSpPr>
            <a:spLocks noGrp="1"/>
          </p:cNvSpPr>
          <p:nvPr>
            <p:ph type="ftr" sz="quarter" idx="11"/>
          </p:nvPr>
        </p:nvSpPr>
        <p:spPr/>
        <p:txBody>
          <a:bodyPr/>
          <a:lstStyle/>
          <a:p>
            <a:pPr>
              <a:defRPr/>
            </a:pPr>
            <a:r>
              <a:rPr lang="en-US" altLang="zh-CN"/>
              <a:t>Audio signal processing, v250428a</a:t>
            </a:r>
          </a:p>
        </p:txBody>
      </p:sp>
      <p:sp>
        <p:nvSpPr>
          <p:cNvPr id="6" name="Slide Number Placeholder 5">
            <a:extLst>
              <a:ext uri="{FF2B5EF4-FFF2-40B4-BE49-F238E27FC236}">
                <a16:creationId xmlns:a16="http://schemas.microsoft.com/office/drawing/2014/main" id="{5458A3D5-0749-439D-8285-4B8442491882}"/>
              </a:ext>
            </a:extLst>
          </p:cNvPr>
          <p:cNvSpPr>
            <a:spLocks noGrp="1"/>
          </p:cNvSpPr>
          <p:nvPr>
            <p:ph type="sldNum" sz="quarter" idx="12"/>
          </p:nvPr>
        </p:nvSpPr>
        <p:spPr/>
        <p:txBody>
          <a:bodyPr/>
          <a:lstStyle/>
          <a:p>
            <a:fld id="{65CE2D6C-B8FF-4830-ACC3-164BA4934954}" type="slidenum">
              <a:rPr lang="en-US" altLang="en-US" smtClean="0"/>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zh-CN">
                <a:ea typeface="SimSun" pitchFamily="2" charset="-122"/>
              </a:rPr>
              <a:t>How to determine filter band ranges</a:t>
            </a:r>
            <a:endParaRPr lang="en-US" altLang="en-US"/>
          </a:p>
        </p:txBody>
      </p:sp>
      <p:sp>
        <p:nvSpPr>
          <p:cNvPr id="9221" name="Rectangle 3"/>
          <p:cNvSpPr>
            <a:spLocks noGrp="1" noChangeArrowheads="1"/>
          </p:cNvSpPr>
          <p:nvPr>
            <p:ph idx="1"/>
          </p:nvPr>
        </p:nvSpPr>
        <p:spPr/>
        <p:txBody>
          <a:bodyPr/>
          <a:lstStyle/>
          <a:p>
            <a:pPr eaLnBrk="1" hangingPunct="1"/>
            <a:r>
              <a:rPr lang="en-US" altLang="zh-TW" dirty="0">
                <a:ea typeface="新細明體" pitchFamily="18" charset="-120"/>
              </a:rPr>
              <a:t>The pervious example of using 4 linear filters is too simple and primitive.</a:t>
            </a:r>
          </a:p>
          <a:p>
            <a:pPr eaLnBrk="1" hangingPunct="1"/>
            <a:r>
              <a:rPr lang="en-US" altLang="zh-TW" dirty="0">
                <a:ea typeface="新細明體" pitchFamily="18" charset="-120"/>
              </a:rPr>
              <a:t>We will discuss</a:t>
            </a:r>
          </a:p>
          <a:p>
            <a:pPr lvl="1" eaLnBrk="1" hangingPunct="1"/>
            <a:r>
              <a:rPr lang="en-US" altLang="zh-TW" dirty="0">
                <a:ea typeface="新細明體" pitchFamily="18" charset="-120"/>
              </a:rPr>
              <a:t>Uniform filter banks</a:t>
            </a:r>
            <a:endParaRPr lang="en-US" altLang="zh-CN" dirty="0">
              <a:ea typeface="新細明體" pitchFamily="18" charset="-120"/>
            </a:endParaRPr>
          </a:p>
          <a:p>
            <a:pPr lvl="1" eaLnBrk="1" hangingPunct="1"/>
            <a:r>
              <a:rPr lang="en-US" altLang="zh-TW" sz="2800" dirty="0">
                <a:ea typeface="新細明體" pitchFamily="18" charset="-120"/>
              </a:rPr>
              <a:t>Non-uniform filter banks</a:t>
            </a:r>
            <a:r>
              <a:rPr lang="en-US" altLang="zh-CN" sz="2800" dirty="0">
                <a:ea typeface="新細明體" pitchFamily="18" charset="-120"/>
              </a:rPr>
              <a:t>: Log frequency</a:t>
            </a:r>
          </a:p>
          <a:p>
            <a:pPr lvl="1" eaLnBrk="1" hangingPunct="1"/>
            <a:r>
              <a:rPr lang="en-US" altLang="en-US" dirty="0"/>
              <a:t>Mel filter bands</a:t>
            </a:r>
            <a:endParaRPr lang="en-US" altLang="zh-CN" dirty="0">
              <a:ea typeface="新細明體" pitchFamily="18" charset="-120"/>
            </a:endParaRPr>
          </a:p>
          <a:p>
            <a:pPr eaLnBrk="1" hangingPunct="1"/>
            <a:endParaRPr lang="en-US" altLang="zh-CN" dirty="0">
              <a:ea typeface="新細明體" pitchFamily="18" charset="-120"/>
            </a:endParaRPr>
          </a:p>
          <a:p>
            <a:pPr eaLnBrk="1" hangingPunct="1"/>
            <a:endParaRPr lang="en-US" altLang="en-US" dirty="0">
              <a:ea typeface="新細明體" pitchFamily="18" charset="-120"/>
            </a:endParaRPr>
          </a:p>
        </p:txBody>
      </p:sp>
      <p:sp>
        <p:nvSpPr>
          <p:cNvPr id="4" name="Footer Placeholder 3">
            <a:extLst>
              <a:ext uri="{FF2B5EF4-FFF2-40B4-BE49-F238E27FC236}">
                <a16:creationId xmlns:a16="http://schemas.microsoft.com/office/drawing/2014/main" id="{2F952010-B56F-4B84-975E-FACBFD570F9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A906CDD-F8A3-4EEA-B3B6-53C1239431EF}"/>
              </a:ext>
            </a:extLst>
          </p:cNvPr>
          <p:cNvSpPr>
            <a:spLocks noGrp="1"/>
          </p:cNvSpPr>
          <p:nvPr>
            <p:ph type="sldNum" sz="quarter" idx="12"/>
          </p:nvPr>
        </p:nvSpPr>
        <p:spPr/>
        <p:txBody>
          <a:bodyPr/>
          <a:lstStyle/>
          <a:p>
            <a:fld id="{65CE2D6C-B8FF-4830-ACC3-164BA4934954}" type="slidenum">
              <a:rPr lang="en-US" altLang="en-US" smtClean="0"/>
              <a:pPr/>
              <a:t>67</a:t>
            </a:fld>
            <a:endParaRPr lang="en-US" altLang="en-US"/>
          </a:p>
        </p:txBody>
      </p:sp>
      <p:sp>
        <p:nvSpPr>
          <p:cNvPr id="3" name="TextBox 2">
            <a:extLst>
              <a:ext uri="{FF2B5EF4-FFF2-40B4-BE49-F238E27FC236}">
                <a16:creationId xmlns:a16="http://schemas.microsoft.com/office/drawing/2014/main" id="{39025999-E93C-DD48-9F03-F8E879766A0C}"/>
              </a:ext>
            </a:extLst>
          </p:cNvPr>
          <p:cNvSpPr txBox="1">
            <a:spLocks noChangeArrowheads="1"/>
          </p:cNvSpPr>
          <p:nvPr/>
        </p:nvSpPr>
        <p:spPr bwMode="auto">
          <a:xfrm>
            <a:off x="7972469" y="206677"/>
            <a:ext cx="559769"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W2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Uniform Filter Banks</a:t>
            </a:r>
          </a:p>
        </p:txBody>
      </p:sp>
      <p:sp>
        <p:nvSpPr>
          <p:cNvPr id="10245" name="Rectangle 3"/>
          <p:cNvSpPr>
            <a:spLocks noGrp="1" noChangeArrowheads="1"/>
          </p:cNvSpPr>
          <p:nvPr>
            <p:ph idx="1"/>
          </p:nvPr>
        </p:nvSpPr>
        <p:spPr>
          <a:xfrm>
            <a:off x="531813" y="1600200"/>
            <a:ext cx="8912225" cy="4530725"/>
          </a:xfrm>
          <a:noFill/>
        </p:spPr>
        <p:txBody>
          <a:bodyPr lIns="92075" tIns="46038" rIns="92075" bIns="46038"/>
          <a:lstStyle/>
          <a:p>
            <a:pPr eaLnBrk="1" hangingPunct="1"/>
            <a:r>
              <a:rPr lang="en-US" altLang="zh-TW" dirty="0">
                <a:ea typeface="新細明體" pitchFamily="18" charset="-120"/>
              </a:rPr>
              <a:t>Uniform filter banks</a:t>
            </a:r>
          </a:p>
          <a:p>
            <a:pPr lvl="1" eaLnBrk="1" hangingPunct="1"/>
            <a:r>
              <a:rPr lang="en-US" altLang="zh-TW" dirty="0">
                <a:ea typeface="新細明體" pitchFamily="18" charset="-120"/>
              </a:rPr>
              <a:t>bandwidth B= Sampling Freq... (Fs)/no. of banks (N) </a:t>
            </a:r>
          </a:p>
          <a:p>
            <a:pPr lvl="1" eaLnBrk="1" hangingPunct="1"/>
            <a:r>
              <a:rPr lang="en-US" altLang="zh-TW" dirty="0">
                <a:ea typeface="新細明體" pitchFamily="18" charset="-120"/>
              </a:rPr>
              <a:t>For example, Fs=10Kz, N=20 then B=500Hz</a:t>
            </a:r>
          </a:p>
          <a:p>
            <a:pPr lvl="1" eaLnBrk="1" hangingPunct="1"/>
            <a:r>
              <a:rPr lang="en-US" altLang="zh-TW" sz="2800" dirty="0">
                <a:solidFill>
                  <a:srgbClr val="FF0000"/>
                </a:solidFill>
                <a:ea typeface="新細明體" pitchFamily="18" charset="-120"/>
              </a:rPr>
              <a:t>Simple to implement. Experimental results show </a:t>
            </a:r>
            <a:r>
              <a:rPr lang="en-US" altLang="zh-TW" dirty="0">
                <a:solidFill>
                  <a:srgbClr val="FF0000"/>
                </a:solidFill>
                <a:ea typeface="新細明體" pitchFamily="18" charset="-120"/>
              </a:rPr>
              <a:t>it is not too effective as features for speech recognition</a:t>
            </a:r>
          </a:p>
        </p:txBody>
      </p:sp>
      <p:sp>
        <p:nvSpPr>
          <p:cNvPr id="10246" name="Line 4"/>
          <p:cNvSpPr>
            <a:spLocks noChangeShapeType="1"/>
          </p:cNvSpPr>
          <p:nvPr/>
        </p:nvSpPr>
        <p:spPr bwMode="auto">
          <a:xfrm>
            <a:off x="990600" y="5943600"/>
            <a:ext cx="775652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Line 5"/>
          <p:cNvSpPr>
            <a:spLocks noChangeShapeType="1"/>
          </p:cNvSpPr>
          <p:nvPr/>
        </p:nvSpPr>
        <p:spPr bwMode="auto">
          <a:xfrm flipV="1">
            <a:off x="990600" y="4800600"/>
            <a:ext cx="0" cy="1143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6"/>
          <p:cNvSpPr>
            <a:spLocks noChangeArrowheads="1"/>
          </p:cNvSpPr>
          <p:nvPr/>
        </p:nvSpPr>
        <p:spPr bwMode="auto">
          <a:xfrm>
            <a:off x="1751013" y="5105400"/>
            <a:ext cx="8937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49" name="Rectangle 7"/>
          <p:cNvSpPr>
            <a:spLocks noChangeArrowheads="1"/>
          </p:cNvSpPr>
          <p:nvPr/>
        </p:nvSpPr>
        <p:spPr bwMode="auto">
          <a:xfrm>
            <a:off x="26463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0" name="Rectangle 8"/>
          <p:cNvSpPr>
            <a:spLocks noChangeArrowheads="1"/>
          </p:cNvSpPr>
          <p:nvPr/>
        </p:nvSpPr>
        <p:spPr bwMode="auto">
          <a:xfrm>
            <a:off x="355441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1" name="Rectangle 9"/>
          <p:cNvSpPr>
            <a:spLocks noChangeArrowheads="1"/>
          </p:cNvSpPr>
          <p:nvPr/>
        </p:nvSpPr>
        <p:spPr bwMode="auto">
          <a:xfrm>
            <a:off x="44624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2" name="Rectangle 10"/>
          <p:cNvSpPr>
            <a:spLocks noChangeArrowheads="1"/>
          </p:cNvSpPr>
          <p:nvPr/>
        </p:nvSpPr>
        <p:spPr bwMode="auto">
          <a:xfrm>
            <a:off x="537051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3" name="Rectangle 11"/>
          <p:cNvSpPr>
            <a:spLocks noChangeArrowheads="1"/>
          </p:cNvSpPr>
          <p:nvPr/>
        </p:nvSpPr>
        <p:spPr bwMode="auto">
          <a:xfrm>
            <a:off x="62785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zh-TW" altLang="en-US" sz="2400">
                <a:latin typeface="Times New Roman" pitchFamily="18" charset="0"/>
              </a:rPr>
              <a:t>...</a:t>
            </a:r>
          </a:p>
        </p:txBody>
      </p:sp>
      <p:sp>
        <p:nvSpPr>
          <p:cNvPr id="10254" name="Rectangle 12"/>
          <p:cNvSpPr>
            <a:spLocks noChangeArrowheads="1"/>
          </p:cNvSpPr>
          <p:nvPr/>
        </p:nvSpPr>
        <p:spPr bwMode="auto">
          <a:xfrm>
            <a:off x="7186613" y="5111750"/>
            <a:ext cx="8937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5" name="Rectangle 13"/>
          <p:cNvSpPr>
            <a:spLocks noChangeArrowheads="1"/>
          </p:cNvSpPr>
          <p:nvPr/>
        </p:nvSpPr>
        <p:spPr bwMode="auto">
          <a:xfrm>
            <a:off x="8729663" y="5775325"/>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a:t>
            </a:r>
          </a:p>
        </p:txBody>
      </p:sp>
      <p:sp>
        <p:nvSpPr>
          <p:cNvPr id="10256" name="Rectangle 14"/>
          <p:cNvSpPr>
            <a:spLocks noChangeArrowheads="1"/>
          </p:cNvSpPr>
          <p:nvPr/>
        </p:nvSpPr>
        <p:spPr bwMode="auto">
          <a:xfrm>
            <a:off x="12938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a:t>
            </a:r>
          </a:p>
        </p:txBody>
      </p:sp>
      <p:sp>
        <p:nvSpPr>
          <p:cNvPr id="10257" name="Rectangle 15"/>
          <p:cNvSpPr>
            <a:spLocks noChangeArrowheads="1"/>
          </p:cNvSpPr>
          <p:nvPr/>
        </p:nvSpPr>
        <p:spPr bwMode="auto">
          <a:xfrm>
            <a:off x="21320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a:t>
            </a:r>
          </a:p>
        </p:txBody>
      </p:sp>
      <p:sp>
        <p:nvSpPr>
          <p:cNvPr id="10258" name="Rectangle 16"/>
          <p:cNvSpPr>
            <a:spLocks noChangeArrowheads="1"/>
          </p:cNvSpPr>
          <p:nvPr/>
        </p:nvSpPr>
        <p:spPr bwMode="auto">
          <a:xfrm>
            <a:off x="28940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a:t>
            </a:r>
          </a:p>
        </p:txBody>
      </p:sp>
      <p:sp>
        <p:nvSpPr>
          <p:cNvPr id="10259" name="Rectangle 17"/>
          <p:cNvSpPr>
            <a:spLocks noChangeArrowheads="1"/>
          </p:cNvSpPr>
          <p:nvPr/>
        </p:nvSpPr>
        <p:spPr bwMode="auto">
          <a:xfrm>
            <a:off x="38084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4</a:t>
            </a:r>
          </a:p>
        </p:txBody>
      </p:sp>
      <p:sp>
        <p:nvSpPr>
          <p:cNvPr id="10260" name="Rectangle 18"/>
          <p:cNvSpPr>
            <a:spLocks noChangeArrowheads="1"/>
          </p:cNvSpPr>
          <p:nvPr/>
        </p:nvSpPr>
        <p:spPr bwMode="auto">
          <a:xfrm>
            <a:off x="47228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5</a:t>
            </a:r>
          </a:p>
        </p:txBody>
      </p:sp>
      <p:sp>
        <p:nvSpPr>
          <p:cNvPr id="10261" name="Rectangle 19"/>
          <p:cNvSpPr>
            <a:spLocks noChangeArrowheads="1"/>
          </p:cNvSpPr>
          <p:nvPr/>
        </p:nvSpPr>
        <p:spPr bwMode="auto">
          <a:xfrm>
            <a:off x="6502400" y="4632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p>
        </p:txBody>
      </p:sp>
      <p:sp>
        <p:nvSpPr>
          <p:cNvPr id="10262" name="Rectangle 20"/>
          <p:cNvSpPr>
            <a:spLocks noChangeArrowheads="1"/>
          </p:cNvSpPr>
          <p:nvPr/>
        </p:nvSpPr>
        <p:spPr bwMode="auto">
          <a:xfrm>
            <a:off x="7410450" y="463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Q</a:t>
            </a:r>
          </a:p>
        </p:txBody>
      </p:sp>
      <p:sp>
        <p:nvSpPr>
          <p:cNvPr id="10263" name="Rectangle 21"/>
          <p:cNvSpPr>
            <a:spLocks noChangeArrowheads="1"/>
          </p:cNvSpPr>
          <p:nvPr/>
        </p:nvSpPr>
        <p:spPr bwMode="auto">
          <a:xfrm>
            <a:off x="1446213" y="60960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500</a:t>
            </a:r>
          </a:p>
        </p:txBody>
      </p:sp>
      <p:sp>
        <p:nvSpPr>
          <p:cNvPr id="10264" name="Rectangle 22"/>
          <p:cNvSpPr>
            <a:spLocks noChangeArrowheads="1"/>
          </p:cNvSpPr>
          <p:nvPr/>
        </p:nvSpPr>
        <p:spPr bwMode="auto">
          <a:xfrm>
            <a:off x="2459038" y="6080125"/>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a:t>
            </a:r>
            <a:r>
              <a:rPr lang="en-US" altLang="zh-TW" sz="2400">
                <a:latin typeface="Times New Roman" pitchFamily="18" charset="0"/>
              </a:rPr>
              <a:t>K</a:t>
            </a:r>
          </a:p>
        </p:txBody>
      </p:sp>
      <p:sp>
        <p:nvSpPr>
          <p:cNvPr id="10265" name="Rectangle 23"/>
          <p:cNvSpPr>
            <a:spLocks noChangeArrowheads="1"/>
          </p:cNvSpPr>
          <p:nvPr/>
        </p:nvSpPr>
        <p:spPr bwMode="auto">
          <a:xfrm>
            <a:off x="3284538" y="608012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1.5</a:t>
            </a:r>
            <a:r>
              <a:rPr lang="en-US" altLang="zh-TW" sz="2400">
                <a:latin typeface="Times New Roman" pitchFamily="18" charset="0"/>
              </a:rPr>
              <a:t>K</a:t>
            </a:r>
          </a:p>
        </p:txBody>
      </p:sp>
      <p:sp>
        <p:nvSpPr>
          <p:cNvPr id="10266" name="Rectangle 24"/>
          <p:cNvSpPr>
            <a:spLocks noChangeArrowheads="1"/>
          </p:cNvSpPr>
          <p:nvPr/>
        </p:nvSpPr>
        <p:spPr bwMode="auto">
          <a:xfrm>
            <a:off x="4273550" y="608012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a:t>
            </a:r>
            <a:r>
              <a:rPr lang="en-US" altLang="zh-TW" sz="2400">
                <a:latin typeface="Times New Roman" pitchFamily="18" charset="0"/>
              </a:rPr>
              <a:t>K</a:t>
            </a:r>
          </a:p>
        </p:txBody>
      </p:sp>
      <p:sp>
        <p:nvSpPr>
          <p:cNvPr id="10267" name="Rectangle 25"/>
          <p:cNvSpPr>
            <a:spLocks noChangeArrowheads="1"/>
          </p:cNvSpPr>
          <p:nvPr/>
        </p:nvSpPr>
        <p:spPr bwMode="auto">
          <a:xfrm>
            <a:off x="5181600" y="6080125"/>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2.5</a:t>
            </a:r>
            <a:r>
              <a:rPr lang="en-US" altLang="zh-TW" sz="2400">
                <a:latin typeface="Times New Roman" pitchFamily="18" charset="0"/>
              </a:rPr>
              <a:t>K</a:t>
            </a:r>
          </a:p>
        </p:txBody>
      </p:sp>
      <p:sp>
        <p:nvSpPr>
          <p:cNvPr id="10268" name="Rectangle 26"/>
          <p:cNvSpPr>
            <a:spLocks noChangeArrowheads="1"/>
          </p:cNvSpPr>
          <p:nvPr/>
        </p:nvSpPr>
        <p:spPr bwMode="auto">
          <a:xfrm>
            <a:off x="6007100" y="608012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a:t>
            </a:r>
            <a:r>
              <a:rPr lang="en-US" altLang="zh-TW" sz="2400">
                <a:latin typeface="Times New Roman" pitchFamily="18" charset="0"/>
              </a:rPr>
              <a:t>K</a:t>
            </a:r>
          </a:p>
        </p:txBody>
      </p:sp>
      <p:sp>
        <p:nvSpPr>
          <p:cNvPr id="10269" name="Rectangle 27"/>
          <p:cNvSpPr>
            <a:spLocks noChangeArrowheads="1"/>
          </p:cNvSpPr>
          <p:nvPr/>
        </p:nvSpPr>
        <p:spPr bwMode="auto">
          <a:xfrm>
            <a:off x="6750050" y="608012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p>
        </p:txBody>
      </p:sp>
      <p:sp>
        <p:nvSpPr>
          <p:cNvPr id="10270" name="Rectangle 28"/>
          <p:cNvSpPr>
            <a:spLocks noChangeArrowheads="1"/>
          </p:cNvSpPr>
          <p:nvPr/>
        </p:nvSpPr>
        <p:spPr bwMode="auto">
          <a:xfrm>
            <a:off x="8729663" y="600392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r>
              <a:rPr lang="en-US" altLang="zh-TW" sz="2400">
                <a:latin typeface="Times New Roman" pitchFamily="18" charset="0"/>
              </a:rPr>
              <a:t>Hz)</a:t>
            </a:r>
          </a:p>
        </p:txBody>
      </p:sp>
      <p:sp>
        <p:nvSpPr>
          <p:cNvPr id="10271" name="Text Box 29"/>
          <p:cNvSpPr txBox="1">
            <a:spLocks noChangeArrowheads="1"/>
          </p:cNvSpPr>
          <p:nvPr/>
        </p:nvSpPr>
        <p:spPr bwMode="auto">
          <a:xfrm>
            <a:off x="206375" y="3913188"/>
            <a:ext cx="9350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a:t>
            </a:r>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10272" name="Text Box 30"/>
          <p:cNvSpPr txBox="1">
            <a:spLocks noChangeArrowheads="1"/>
          </p:cNvSpPr>
          <p:nvPr/>
        </p:nvSpPr>
        <p:spPr bwMode="auto">
          <a:xfrm>
            <a:off x="1180747" y="4077922"/>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v1</a:t>
            </a:r>
          </a:p>
        </p:txBody>
      </p:sp>
      <p:sp>
        <p:nvSpPr>
          <p:cNvPr id="10273" name="Text Box 31"/>
          <p:cNvSpPr txBox="1">
            <a:spLocks noChangeArrowheads="1"/>
          </p:cNvSpPr>
          <p:nvPr/>
        </p:nvSpPr>
        <p:spPr bwMode="auto">
          <a:xfrm>
            <a:off x="1983581" y="4052887"/>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v2</a:t>
            </a:r>
          </a:p>
        </p:txBody>
      </p:sp>
      <p:sp>
        <p:nvSpPr>
          <p:cNvPr id="10274" name="Text Box 32"/>
          <p:cNvSpPr txBox="1">
            <a:spLocks noChangeArrowheads="1"/>
          </p:cNvSpPr>
          <p:nvPr/>
        </p:nvSpPr>
        <p:spPr bwMode="auto">
          <a:xfrm>
            <a:off x="2770445" y="4029869"/>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v3</a:t>
            </a:r>
          </a:p>
        </p:txBody>
      </p:sp>
      <p:sp>
        <p:nvSpPr>
          <p:cNvPr id="10275" name="AutoShape 33"/>
          <p:cNvSpPr>
            <a:spLocks/>
          </p:cNvSpPr>
          <p:nvPr/>
        </p:nvSpPr>
        <p:spPr bwMode="auto">
          <a:xfrm rot="5400000">
            <a:off x="1284824" y="4238089"/>
            <a:ext cx="251254" cy="614276"/>
          </a:xfrm>
          <a:prstGeom prst="leftBrace">
            <a:avLst>
              <a:gd name="adj1" fmla="val 1456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6" name="AutoShape 34"/>
          <p:cNvSpPr>
            <a:spLocks/>
          </p:cNvSpPr>
          <p:nvPr/>
        </p:nvSpPr>
        <p:spPr bwMode="auto">
          <a:xfrm rot="5400000">
            <a:off x="2071688" y="4151313"/>
            <a:ext cx="228600" cy="838200"/>
          </a:xfrm>
          <a:prstGeom prst="leftBrace">
            <a:avLst>
              <a:gd name="adj1" fmla="val 30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7" name="AutoShape 35"/>
          <p:cNvSpPr>
            <a:spLocks/>
          </p:cNvSpPr>
          <p:nvPr/>
        </p:nvSpPr>
        <p:spPr bwMode="auto">
          <a:xfrm rot="5400000">
            <a:off x="2924175" y="4114800"/>
            <a:ext cx="228600" cy="838200"/>
          </a:xfrm>
          <a:prstGeom prst="leftBrace">
            <a:avLst>
              <a:gd name="adj1" fmla="val 30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8" name="Oval 36"/>
          <p:cNvSpPr>
            <a:spLocks noChangeArrowheads="1"/>
          </p:cNvSpPr>
          <p:nvPr/>
        </p:nvSpPr>
        <p:spPr bwMode="auto">
          <a:xfrm>
            <a:off x="40370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9" name="Oval 37"/>
          <p:cNvSpPr>
            <a:spLocks noChangeArrowheads="1"/>
          </p:cNvSpPr>
          <p:nvPr/>
        </p:nvSpPr>
        <p:spPr bwMode="auto">
          <a:xfrm>
            <a:off x="45704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80" name="Oval 38"/>
          <p:cNvSpPr>
            <a:spLocks noChangeArrowheads="1"/>
          </p:cNvSpPr>
          <p:nvPr/>
        </p:nvSpPr>
        <p:spPr bwMode="auto">
          <a:xfrm>
            <a:off x="43418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81" name="Rectangle 39"/>
          <p:cNvSpPr>
            <a:spLocks noChangeArrowheads="1"/>
          </p:cNvSpPr>
          <p:nvPr/>
        </p:nvSpPr>
        <p:spPr bwMode="auto">
          <a:xfrm>
            <a:off x="989013" y="5105400"/>
            <a:ext cx="8175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1DE61789-F528-4BB0-B4DD-37DEF5DEDCC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61181A7-E987-4492-8CB9-0C11905AD20F}"/>
              </a:ext>
            </a:extLst>
          </p:cNvPr>
          <p:cNvSpPr>
            <a:spLocks noGrp="1"/>
          </p:cNvSpPr>
          <p:nvPr>
            <p:ph type="sldNum" sz="quarter" idx="12"/>
          </p:nvPr>
        </p:nvSpPr>
        <p:spPr/>
        <p:txBody>
          <a:bodyPr/>
          <a:lstStyle/>
          <a:p>
            <a:fld id="{65CE2D6C-B8FF-4830-ACC3-164BA4934954}" type="slidenum">
              <a:rPr lang="en-US" altLang="en-US" smtClean="0"/>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95300" y="277814"/>
            <a:ext cx="8912225" cy="507204"/>
          </a:xfrm>
          <a:noFill/>
        </p:spPr>
        <p:txBody>
          <a:bodyPr lIns="92075" tIns="46038" rIns="92075" bIns="46038" anchor="ctr">
            <a:normAutofit fontScale="90000"/>
          </a:bodyPr>
          <a:lstStyle/>
          <a:p>
            <a:pPr eaLnBrk="1" hangingPunct="1"/>
            <a:r>
              <a:rPr lang="en-US" altLang="zh-TW" sz="4000" dirty="0">
                <a:ea typeface="新細明體" pitchFamily="18" charset="-120"/>
              </a:rPr>
              <a:t>Non-uniform filter banks</a:t>
            </a:r>
            <a:r>
              <a:rPr lang="en-US" altLang="zh-CN" sz="4000" dirty="0">
                <a:ea typeface="新細明體" pitchFamily="18" charset="-120"/>
              </a:rPr>
              <a:t>: Log frequency</a:t>
            </a:r>
            <a:endParaRPr lang="en-US" altLang="zh-TW" sz="4000" dirty="0">
              <a:ea typeface="新細明體" pitchFamily="18" charset="-120"/>
            </a:endParaRPr>
          </a:p>
        </p:txBody>
      </p:sp>
      <p:sp>
        <p:nvSpPr>
          <p:cNvPr id="11269" name="Rectangle 3"/>
          <p:cNvSpPr>
            <a:spLocks noGrp="1" noChangeArrowheads="1"/>
          </p:cNvSpPr>
          <p:nvPr>
            <p:ph type="body" sz="half" idx="1"/>
          </p:nvPr>
        </p:nvSpPr>
        <p:spPr>
          <a:xfrm>
            <a:off x="450481" y="942182"/>
            <a:ext cx="8912225" cy="2182813"/>
          </a:xfrm>
          <a:noFill/>
        </p:spPr>
        <p:txBody>
          <a:bodyPr lIns="92075" tIns="46038" rIns="92075" bIns="46038"/>
          <a:lstStyle/>
          <a:p>
            <a:pPr eaLnBrk="1" hangingPunct="1"/>
            <a:r>
              <a:rPr lang="en-US" altLang="zh-TW" dirty="0">
                <a:ea typeface="新細明體" pitchFamily="18" charset="-120"/>
              </a:rPr>
              <a:t>Log. Freq...  scale : close to human ear</a:t>
            </a:r>
          </a:p>
          <a:p>
            <a:r>
              <a:rPr lang="en-US" altLang="zh-TW" sz="2800" dirty="0">
                <a:solidFill>
                  <a:srgbClr val="FF0000"/>
                </a:solidFill>
                <a:ea typeface="新細明體" pitchFamily="18" charset="-120"/>
              </a:rPr>
              <a:t>Experimental results show it is also not too effective as features for speech recognition</a:t>
            </a:r>
          </a:p>
          <a:p>
            <a:pPr marL="0" indent="0" eaLnBrk="1" hangingPunct="1">
              <a:buNone/>
            </a:pPr>
            <a:endParaRPr lang="en-US" altLang="zh-TW" sz="2400" dirty="0">
              <a:ea typeface="新細明體" pitchFamily="18" charset="-120"/>
            </a:endParaRPr>
          </a:p>
          <a:p>
            <a:pPr eaLnBrk="1" hangingPunct="1"/>
            <a:endParaRPr lang="zh-TW" altLang="en-US" sz="2400" dirty="0">
              <a:ea typeface="新細明體" pitchFamily="18" charset="-120"/>
            </a:endParaRPr>
          </a:p>
        </p:txBody>
      </p:sp>
      <p:graphicFrame>
        <p:nvGraphicFramePr>
          <p:cNvPr id="11270" name="Object 4"/>
          <p:cNvGraphicFramePr>
            <a:graphicFrameLocks noGrp="1"/>
          </p:cNvGraphicFramePr>
          <p:nvPr>
            <p:ph sz="half" idx="2"/>
            <p:extLst>
              <p:ext uri="{D42A27DB-BD31-4B8C-83A1-F6EECF244321}">
                <p14:modId xmlns:p14="http://schemas.microsoft.com/office/powerpoint/2010/main" val="140067431"/>
              </p:ext>
            </p:extLst>
          </p:nvPr>
        </p:nvGraphicFramePr>
        <p:xfrm>
          <a:off x="1618031" y="2948386"/>
          <a:ext cx="7834313" cy="1201738"/>
        </p:xfrm>
        <a:graphic>
          <a:graphicData uri="http://schemas.openxmlformats.org/presentationml/2006/ole">
            <mc:AlternateContent xmlns:mc="http://schemas.openxmlformats.org/markup-compatibility/2006">
              <mc:Choice xmlns:v="urn:schemas-microsoft-com:vml" Requires="v">
                <p:oleObj name="Worksheet" r:id="rId2" imgW="3228975" imgH="495300" progId="Excel.Sheet.8">
                  <p:embed/>
                </p:oleObj>
              </mc:Choice>
              <mc:Fallback>
                <p:oleObj name="Worksheet" r:id="rId2" imgW="3228975" imgH="495300" progId="Excel.Sheet.8">
                  <p:embed/>
                  <p:pic>
                    <p:nvPicPr>
                      <p:cNvPr id="1127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31" y="2948386"/>
                        <a:ext cx="7834313"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Line 5"/>
          <p:cNvSpPr>
            <a:spLocks noChangeShapeType="1"/>
          </p:cNvSpPr>
          <p:nvPr/>
        </p:nvSpPr>
        <p:spPr bwMode="auto">
          <a:xfrm>
            <a:off x="760781" y="5939236"/>
            <a:ext cx="9158288"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6"/>
          <p:cNvSpPr>
            <a:spLocks noChangeArrowheads="1"/>
          </p:cNvSpPr>
          <p:nvPr/>
        </p:nvSpPr>
        <p:spPr bwMode="auto">
          <a:xfrm>
            <a:off x="1097331" y="4878786"/>
            <a:ext cx="4826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3" name="Rectangle 7"/>
          <p:cNvSpPr>
            <a:spLocks noChangeArrowheads="1"/>
          </p:cNvSpPr>
          <p:nvPr/>
        </p:nvSpPr>
        <p:spPr bwMode="auto">
          <a:xfrm>
            <a:off x="1592631" y="4878786"/>
            <a:ext cx="1058863"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4" name="Rectangle 8"/>
          <p:cNvSpPr>
            <a:spLocks noChangeArrowheads="1"/>
          </p:cNvSpPr>
          <p:nvPr/>
        </p:nvSpPr>
        <p:spPr bwMode="auto">
          <a:xfrm>
            <a:off x="2664194" y="4878786"/>
            <a:ext cx="22987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5" name="Rectangle 9"/>
          <p:cNvSpPr>
            <a:spLocks noChangeArrowheads="1"/>
          </p:cNvSpPr>
          <p:nvPr/>
        </p:nvSpPr>
        <p:spPr bwMode="auto">
          <a:xfrm>
            <a:off x="660769" y="5923361"/>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200</a:t>
            </a:r>
          </a:p>
        </p:txBody>
      </p:sp>
      <p:sp>
        <p:nvSpPr>
          <p:cNvPr id="11276" name="Rectangle 10"/>
          <p:cNvSpPr>
            <a:spLocks noChangeArrowheads="1"/>
          </p:cNvSpPr>
          <p:nvPr/>
        </p:nvSpPr>
        <p:spPr bwMode="auto">
          <a:xfrm>
            <a:off x="1486269" y="5923361"/>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400</a:t>
            </a:r>
          </a:p>
        </p:txBody>
      </p:sp>
      <p:sp>
        <p:nvSpPr>
          <p:cNvPr id="11277" name="Rectangle 11"/>
          <p:cNvSpPr>
            <a:spLocks noChangeArrowheads="1"/>
          </p:cNvSpPr>
          <p:nvPr/>
        </p:nvSpPr>
        <p:spPr bwMode="auto">
          <a:xfrm>
            <a:off x="2476869" y="5923361"/>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800</a:t>
            </a:r>
          </a:p>
        </p:txBody>
      </p:sp>
      <p:sp>
        <p:nvSpPr>
          <p:cNvPr id="11278" name="Rectangle 12"/>
          <p:cNvSpPr>
            <a:spLocks noChangeArrowheads="1"/>
          </p:cNvSpPr>
          <p:nvPr/>
        </p:nvSpPr>
        <p:spPr bwMode="auto">
          <a:xfrm>
            <a:off x="4621581" y="5923361"/>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1600</a:t>
            </a:r>
          </a:p>
        </p:txBody>
      </p:sp>
      <p:sp>
        <p:nvSpPr>
          <p:cNvPr id="11279" name="Rectangle 13"/>
          <p:cNvSpPr>
            <a:spLocks noChangeArrowheads="1"/>
          </p:cNvSpPr>
          <p:nvPr/>
        </p:nvSpPr>
        <p:spPr bwMode="auto">
          <a:xfrm>
            <a:off x="4975594" y="4878786"/>
            <a:ext cx="4691062"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0" name="Rectangle 14"/>
          <p:cNvSpPr>
            <a:spLocks noChangeArrowheads="1"/>
          </p:cNvSpPr>
          <p:nvPr/>
        </p:nvSpPr>
        <p:spPr bwMode="auto">
          <a:xfrm>
            <a:off x="8995144" y="5999561"/>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3200</a:t>
            </a:r>
          </a:p>
        </p:txBody>
      </p:sp>
      <p:sp>
        <p:nvSpPr>
          <p:cNvPr id="11281" name="Line 15"/>
          <p:cNvSpPr>
            <a:spLocks noChangeShapeType="1"/>
          </p:cNvSpPr>
          <p:nvPr/>
        </p:nvSpPr>
        <p:spPr bwMode="auto">
          <a:xfrm flipV="1">
            <a:off x="760781" y="4567636"/>
            <a:ext cx="0" cy="1447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Rectangle 16"/>
          <p:cNvSpPr>
            <a:spLocks noChangeArrowheads="1"/>
          </p:cNvSpPr>
          <p:nvPr/>
        </p:nvSpPr>
        <p:spPr bwMode="auto">
          <a:xfrm>
            <a:off x="6437681" y="6075761"/>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 (Hz)</a:t>
            </a:r>
          </a:p>
        </p:txBody>
      </p:sp>
      <p:sp>
        <p:nvSpPr>
          <p:cNvPr id="11283" name="Rectangle 17"/>
          <p:cNvSpPr>
            <a:spLocks noChangeArrowheads="1"/>
          </p:cNvSpPr>
          <p:nvPr/>
        </p:nvSpPr>
        <p:spPr bwMode="auto">
          <a:xfrm>
            <a:off x="473444" y="4262836"/>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zh-TW" sz="2400">
              <a:latin typeface="Times New Roman" pitchFamily="18" charset="0"/>
            </a:endParaRPr>
          </a:p>
        </p:txBody>
      </p:sp>
      <p:sp>
        <p:nvSpPr>
          <p:cNvPr id="11284" name="Text Box 18"/>
          <p:cNvSpPr txBox="1">
            <a:spLocks noChangeArrowheads="1"/>
          </p:cNvSpPr>
          <p:nvPr/>
        </p:nvSpPr>
        <p:spPr bwMode="auto">
          <a:xfrm>
            <a:off x="1159244" y="4262836"/>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v1</a:t>
            </a:r>
          </a:p>
        </p:txBody>
      </p:sp>
      <p:sp>
        <p:nvSpPr>
          <p:cNvPr id="11285" name="Text Box 19"/>
          <p:cNvSpPr txBox="1">
            <a:spLocks noChangeArrowheads="1"/>
          </p:cNvSpPr>
          <p:nvPr/>
        </p:nvSpPr>
        <p:spPr bwMode="auto">
          <a:xfrm>
            <a:off x="1845044" y="4262836"/>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v2</a:t>
            </a:r>
          </a:p>
        </p:txBody>
      </p:sp>
      <p:sp>
        <p:nvSpPr>
          <p:cNvPr id="11286" name="Text Box 20"/>
          <p:cNvSpPr txBox="1">
            <a:spLocks noChangeArrowheads="1"/>
          </p:cNvSpPr>
          <p:nvPr/>
        </p:nvSpPr>
        <p:spPr bwMode="auto">
          <a:xfrm>
            <a:off x="3597644" y="4262836"/>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v3</a:t>
            </a:r>
          </a:p>
        </p:txBody>
      </p:sp>
      <p:sp>
        <p:nvSpPr>
          <p:cNvPr id="11287" name="AutoShape 22"/>
          <p:cNvSpPr>
            <a:spLocks/>
          </p:cNvSpPr>
          <p:nvPr/>
        </p:nvSpPr>
        <p:spPr bwMode="auto">
          <a:xfrm rot="5400000">
            <a:off x="1197344" y="4453336"/>
            <a:ext cx="228600" cy="457200"/>
          </a:xfrm>
          <a:prstGeom prst="leftBrace">
            <a:avLst>
              <a:gd name="adj1" fmla="val 16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8" name="AutoShape 23"/>
          <p:cNvSpPr>
            <a:spLocks/>
          </p:cNvSpPr>
          <p:nvPr/>
        </p:nvSpPr>
        <p:spPr bwMode="auto">
          <a:xfrm rot="5400000">
            <a:off x="2035544" y="4224736"/>
            <a:ext cx="228600" cy="914400"/>
          </a:xfrm>
          <a:prstGeom prst="leftBrace">
            <a:avLst>
              <a:gd name="adj1" fmla="val 33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9" name="AutoShape 24"/>
          <p:cNvSpPr>
            <a:spLocks/>
          </p:cNvSpPr>
          <p:nvPr/>
        </p:nvSpPr>
        <p:spPr bwMode="auto">
          <a:xfrm rot="5400000">
            <a:off x="3673844" y="3653236"/>
            <a:ext cx="228600" cy="2057400"/>
          </a:xfrm>
          <a:prstGeom prst="lef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0" name="Oval 25"/>
          <p:cNvSpPr>
            <a:spLocks noChangeArrowheads="1"/>
          </p:cNvSpPr>
          <p:nvPr/>
        </p:nvSpPr>
        <p:spPr bwMode="auto">
          <a:xfrm>
            <a:off x="5502644" y="4643836"/>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1" name="Oval 26"/>
          <p:cNvSpPr>
            <a:spLocks noChangeArrowheads="1"/>
          </p:cNvSpPr>
          <p:nvPr/>
        </p:nvSpPr>
        <p:spPr bwMode="auto">
          <a:xfrm>
            <a:off x="5959844" y="4643836"/>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2" name="Oval 27"/>
          <p:cNvSpPr>
            <a:spLocks noChangeArrowheads="1"/>
          </p:cNvSpPr>
          <p:nvPr/>
        </p:nvSpPr>
        <p:spPr bwMode="auto">
          <a:xfrm>
            <a:off x="6417044" y="4643836"/>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3" name="Text Box 28"/>
          <p:cNvSpPr txBox="1">
            <a:spLocks noChangeArrowheads="1"/>
          </p:cNvSpPr>
          <p:nvPr/>
        </p:nvSpPr>
        <p:spPr bwMode="auto">
          <a:xfrm>
            <a:off x="244844" y="3729436"/>
            <a:ext cx="9350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a:t>
            </a:r>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4" name="Footer Placeholder 3">
            <a:extLst>
              <a:ext uri="{FF2B5EF4-FFF2-40B4-BE49-F238E27FC236}">
                <a16:creationId xmlns:a16="http://schemas.microsoft.com/office/drawing/2014/main" id="{3433202B-A566-48D5-BBEF-587CB57AD38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79B2A242-4A57-4B87-91F4-1CBF53DACA5E}"/>
              </a:ext>
            </a:extLst>
          </p:cNvPr>
          <p:cNvSpPr>
            <a:spLocks noGrp="1"/>
          </p:cNvSpPr>
          <p:nvPr>
            <p:ph type="sldNum" sz="quarter" idx="12"/>
          </p:nvPr>
        </p:nvSpPr>
        <p:spPr/>
        <p:txBody>
          <a:bodyPr/>
          <a:lstStyle/>
          <a:p>
            <a:fld id="{351B5D1A-EBC4-4E00-BC1F-8A8AAE965613}" type="slidenum">
              <a:rPr lang="en-US" altLang="en-US" smtClean="0"/>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a:t>Sampling example</a:t>
            </a:r>
          </a:p>
        </p:txBody>
      </p:sp>
      <p:sp>
        <p:nvSpPr>
          <p:cNvPr id="13317" name="Rectangle 3"/>
          <p:cNvSpPr>
            <a:spLocks noGrp="1" noChangeArrowheads="1"/>
          </p:cNvSpPr>
          <p:nvPr>
            <p:ph idx="1"/>
          </p:nvPr>
        </p:nvSpPr>
        <p:spPr>
          <a:xfrm>
            <a:off x="495300" y="1600200"/>
            <a:ext cx="3998913" cy="4530725"/>
          </a:xfrm>
        </p:spPr>
        <p:txBody>
          <a:bodyPr/>
          <a:lstStyle/>
          <a:p>
            <a:pPr eaLnBrk="1" hangingPunct="1"/>
            <a:r>
              <a:rPr lang="en-US" altLang="en-US" sz="2400" dirty="0"/>
              <a:t>16-bit </a:t>
            </a:r>
          </a:p>
          <a:p>
            <a:pPr eaLnBrk="1" hangingPunct="1"/>
            <a:r>
              <a:rPr lang="en-US" altLang="en-US" sz="2400" dirty="0"/>
              <a:t>Voltage or pressure range </a:t>
            </a:r>
          </a:p>
          <a:p>
            <a:pPr lvl="1" eaLnBrk="1" hangingPunct="1"/>
            <a:r>
              <a:rPr lang="en-US" altLang="en-US" sz="2000" dirty="0"/>
              <a:t>0-&gt;(2</a:t>
            </a:r>
            <a:r>
              <a:rPr lang="en-US" altLang="en-US" sz="2000" baseline="30000" dirty="0"/>
              <a:t>16</a:t>
            </a:r>
            <a:r>
              <a:rPr lang="en-US" altLang="en-US" sz="2000" dirty="0"/>
              <a:t>-1)=65535) digitized levels </a:t>
            </a:r>
          </a:p>
          <a:p>
            <a:pPr eaLnBrk="1" hangingPunct="1"/>
            <a:r>
              <a:rPr lang="en-US" altLang="en-US" sz="2400" dirty="0"/>
              <a:t>Time in </a:t>
            </a:r>
            <a:r>
              <a:rPr lang="en-US" altLang="en-US" sz="2400" dirty="0" err="1"/>
              <a:t>ms</a:t>
            </a:r>
            <a:r>
              <a:rPr lang="en-US" altLang="en-US" sz="2400" dirty="0"/>
              <a:t> </a:t>
            </a:r>
          </a:p>
          <a:p>
            <a:pPr eaLnBrk="1" hangingPunct="1"/>
            <a:r>
              <a:rPr lang="en-US" altLang="en-US" sz="2400" dirty="0"/>
              <a:t>Sampling is at 1KHz</a:t>
            </a:r>
            <a:endParaRPr lang="en-US" altLang="en-US" dirty="0"/>
          </a:p>
        </p:txBody>
      </p:sp>
      <p:sp>
        <p:nvSpPr>
          <p:cNvPr id="13318" name="Text Box 6"/>
          <p:cNvSpPr txBox="1">
            <a:spLocks noChangeArrowheads="1"/>
          </p:cNvSpPr>
          <p:nvPr/>
        </p:nvSpPr>
        <p:spPr bwMode="auto">
          <a:xfrm>
            <a:off x="878417" y="6065837"/>
            <a:ext cx="5653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www.webkinesia.com/games/images/quant.gif </a:t>
            </a:r>
          </a:p>
        </p:txBody>
      </p:sp>
      <p:grpSp>
        <p:nvGrpSpPr>
          <p:cNvPr id="13319" name="Group 8"/>
          <p:cNvGrpSpPr>
            <a:grpSpLocks/>
          </p:cNvGrpSpPr>
          <p:nvPr/>
        </p:nvGrpSpPr>
        <p:grpSpPr bwMode="auto">
          <a:xfrm>
            <a:off x="5103813" y="2362200"/>
            <a:ext cx="4476750" cy="3381375"/>
            <a:chOff x="2495" y="1392"/>
            <a:chExt cx="3396" cy="2562"/>
          </a:xfrm>
        </p:grpSpPr>
        <p:pic>
          <p:nvPicPr>
            <p:cNvPr id="13325" name="Picture 5" descr="samp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 y="1392"/>
              <a:ext cx="3108" cy="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7"/>
            <p:cNvSpPr txBox="1">
              <a:spLocks noChangeArrowheads="1"/>
            </p:cNvSpPr>
            <p:nvPr/>
          </p:nvSpPr>
          <p:spPr bwMode="auto">
            <a:xfrm>
              <a:off x="2495" y="1536"/>
              <a:ext cx="576" cy="230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65535</a:t>
              </a:r>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r>
                <a:rPr lang="en-US" altLang="en-US" sz="1800"/>
                <a:t>0</a:t>
              </a:r>
            </a:p>
          </p:txBody>
        </p:sp>
      </p:grpSp>
      <p:sp>
        <p:nvSpPr>
          <p:cNvPr id="13320" name="TextBox 1"/>
          <p:cNvSpPr txBox="1">
            <a:spLocks noChangeArrowheads="1"/>
          </p:cNvSpPr>
          <p:nvPr/>
        </p:nvSpPr>
        <p:spPr bwMode="auto">
          <a:xfrm>
            <a:off x="4646613" y="167640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Voltage </a:t>
            </a:r>
          </a:p>
          <a:p>
            <a:pPr>
              <a:spcBef>
                <a:spcPct val="0"/>
              </a:spcBef>
              <a:buClrTx/>
              <a:buSzTx/>
              <a:buFontTx/>
              <a:buNone/>
            </a:pPr>
            <a:r>
              <a:rPr lang="en-US" altLang="en-US" sz="1800"/>
              <a:t>or pressure</a:t>
            </a:r>
          </a:p>
        </p:txBody>
      </p:sp>
      <p:cxnSp>
        <p:nvCxnSpPr>
          <p:cNvPr id="13321" name="Straight Arrow Connector 3"/>
          <p:cNvCxnSpPr>
            <a:cxnSpLocks noChangeShapeType="1"/>
          </p:cNvCxnSpPr>
          <p:nvPr/>
        </p:nvCxnSpPr>
        <p:spPr bwMode="auto">
          <a:xfrm flipV="1">
            <a:off x="5141913" y="2362200"/>
            <a:ext cx="0" cy="338137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2" name="Straight Arrow Connector 5"/>
          <p:cNvCxnSpPr>
            <a:cxnSpLocks noChangeShapeType="1"/>
          </p:cNvCxnSpPr>
          <p:nvPr/>
        </p:nvCxnSpPr>
        <p:spPr bwMode="auto">
          <a:xfrm>
            <a:off x="5141913" y="5743575"/>
            <a:ext cx="4600575"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3" name="TextBox 6"/>
          <p:cNvSpPr txBox="1">
            <a:spLocks noChangeArrowheads="1"/>
          </p:cNvSpPr>
          <p:nvPr/>
        </p:nvSpPr>
        <p:spPr bwMode="auto">
          <a:xfrm>
            <a:off x="6094413" y="5867400"/>
            <a:ext cx="4619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3324" name="TextBox 7"/>
          <p:cNvSpPr txBox="1">
            <a:spLocks noChangeArrowheads="1"/>
          </p:cNvSpPr>
          <p:nvPr/>
        </p:nvSpPr>
        <p:spPr bwMode="auto">
          <a:xfrm>
            <a:off x="6550025" y="5845175"/>
            <a:ext cx="147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Time in </a:t>
            </a:r>
            <a:r>
              <a:rPr lang="en-US" altLang="en-US" sz="1800" dirty="0" err="1"/>
              <a:t>ms</a:t>
            </a:r>
            <a:endParaRPr lang="en-US" altLang="en-US" sz="1800" dirty="0"/>
          </a:p>
        </p:txBody>
      </p:sp>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7</a:t>
            </a:fld>
            <a:endParaRPr lang="en-US" altLang="en-US"/>
          </a:p>
        </p:txBody>
      </p:sp>
    </p:spTree>
    <p:extLst>
      <p:ext uri="{BB962C8B-B14F-4D97-AF65-F5344CB8AC3E}">
        <p14:creationId xmlns:p14="http://schemas.microsoft.com/office/powerpoint/2010/main" val="2869851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5612" y="274638"/>
            <a:ext cx="8912543" cy="1143000"/>
          </a:xfrm>
        </p:spPr>
        <p:txBody>
          <a:bodyPr>
            <a:normAutofit fontScale="90000"/>
          </a:bodyPr>
          <a:lstStyle/>
          <a:p>
            <a:pPr eaLnBrk="1" hangingPunct="1"/>
            <a:r>
              <a:rPr lang="en-US" altLang="en-US" sz="4000" dirty="0"/>
              <a:t>(B) Mel Scale:</a:t>
            </a:r>
            <a:br>
              <a:rPr lang="en-US" altLang="en-US" sz="4000" dirty="0"/>
            </a:br>
            <a:r>
              <a:rPr lang="en-US" altLang="en-US" sz="4000" dirty="0"/>
              <a:t>Inner ear and the cochlea</a:t>
            </a:r>
            <a:br>
              <a:rPr lang="en-US" altLang="zh-CN" sz="4000" dirty="0">
                <a:ea typeface="SimSun" pitchFamily="2" charset="-122"/>
              </a:rPr>
            </a:br>
            <a:r>
              <a:rPr lang="en-US" altLang="zh-CN" sz="4000" dirty="0">
                <a:ea typeface="SimSun" pitchFamily="2" charset="-122"/>
              </a:rPr>
              <a:t>(human also has filter bands)</a:t>
            </a:r>
            <a:endParaRPr lang="en-US" altLang="en-US" sz="4000" dirty="0"/>
          </a:p>
        </p:txBody>
      </p:sp>
      <p:sp>
        <p:nvSpPr>
          <p:cNvPr id="12293" name="Rectangle 3"/>
          <p:cNvSpPr>
            <a:spLocks noGrp="1" noChangeArrowheads="1"/>
          </p:cNvSpPr>
          <p:nvPr>
            <p:ph idx="1"/>
          </p:nvPr>
        </p:nvSpPr>
        <p:spPr/>
        <p:txBody>
          <a:bodyPr/>
          <a:lstStyle/>
          <a:p>
            <a:pPr eaLnBrk="1" hangingPunct="1"/>
            <a:r>
              <a:rPr lang="en-US" altLang="en-US" dirty="0"/>
              <a:t>Ear and cochlea</a:t>
            </a:r>
          </a:p>
        </p:txBody>
      </p:sp>
      <p:pic>
        <p:nvPicPr>
          <p:cNvPr id="12294" name="Picture 4" descr="I10-85-cochle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3" y="1828800"/>
            <a:ext cx="35385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ea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2438400"/>
            <a:ext cx="39624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p:cNvSpPr txBox="1">
            <a:spLocks noChangeArrowheads="1"/>
          </p:cNvSpPr>
          <p:nvPr/>
        </p:nvSpPr>
        <p:spPr bwMode="auto">
          <a:xfrm>
            <a:off x="439738" y="63563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200">
                <a:hlinkClick r:id="rId4"/>
              </a:rPr>
              <a:t>http://universe-review.ca/I10-85-cochlea2.jpg</a:t>
            </a:r>
            <a:endParaRPr lang="en-US" altLang="en-US" sz="1200"/>
          </a:p>
          <a:p>
            <a:pPr>
              <a:spcBef>
                <a:spcPct val="0"/>
              </a:spcBef>
              <a:buClrTx/>
              <a:buSzTx/>
              <a:buFontTx/>
              <a:buNone/>
            </a:pPr>
            <a:r>
              <a:rPr lang="en-US" altLang="en-US" sz="1200"/>
              <a:t>http://www.edu.ipa.go.jp/chiyo/HuBEd/HTML1/en/3D/ear.html</a:t>
            </a:r>
            <a:endParaRPr lang="en-US" altLang="en-US" sz="1800"/>
          </a:p>
        </p:txBody>
      </p:sp>
      <p:sp>
        <p:nvSpPr>
          <p:cNvPr id="4" name="Footer Placeholder 3">
            <a:extLst>
              <a:ext uri="{FF2B5EF4-FFF2-40B4-BE49-F238E27FC236}">
                <a16:creationId xmlns:a16="http://schemas.microsoft.com/office/drawing/2014/main" id="{C585164E-98E2-42C6-8B18-6ABC4789CEC7}"/>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D863936E-EE87-4561-A556-6C4867A72EA6}"/>
              </a:ext>
            </a:extLst>
          </p:cNvPr>
          <p:cNvSpPr>
            <a:spLocks noGrp="1"/>
          </p:cNvSpPr>
          <p:nvPr>
            <p:ph type="sldNum" sz="quarter" idx="12"/>
          </p:nvPr>
        </p:nvSpPr>
        <p:spPr/>
        <p:txBody>
          <a:bodyPr/>
          <a:lstStyle/>
          <a:p>
            <a:fld id="{65CE2D6C-B8FF-4830-ACC3-164BA4934954}" type="slidenum">
              <a:rPr lang="en-US" altLang="en-US" smtClean="0"/>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altLang="en-US" sz="4000" dirty="0"/>
              <a:t>Mel filter bands</a:t>
            </a:r>
            <a:r>
              <a:rPr lang="en-US" altLang="zh-CN" sz="4000" dirty="0">
                <a:ea typeface="SimSun" pitchFamily="2" charset="-122"/>
              </a:rPr>
              <a:t> (found by </a:t>
            </a:r>
            <a:r>
              <a:rPr lang="en-US" altLang="en-US" sz="4000" dirty="0"/>
              <a:t>psychological and instrumentation</a:t>
            </a:r>
            <a:r>
              <a:rPr lang="en-US" altLang="zh-CN" sz="4000" dirty="0">
                <a:ea typeface="SimSun" pitchFamily="2" charset="-122"/>
              </a:rPr>
              <a:t> experiments)</a:t>
            </a:r>
            <a:endParaRPr lang="en-US" altLang="en-US" sz="4000" dirty="0"/>
          </a:p>
        </p:txBody>
      </p:sp>
      <p:sp>
        <p:nvSpPr>
          <p:cNvPr id="13317" name="Rectangle 3"/>
          <p:cNvSpPr>
            <a:spLocks noGrp="1" noChangeArrowheads="1"/>
          </p:cNvSpPr>
          <p:nvPr>
            <p:ph type="body" sz="half" idx="1"/>
          </p:nvPr>
        </p:nvSpPr>
        <p:spPr>
          <a:xfrm>
            <a:off x="495300" y="1600200"/>
            <a:ext cx="3694113" cy="4530725"/>
          </a:xfrm>
        </p:spPr>
        <p:txBody>
          <a:bodyPr/>
          <a:lstStyle/>
          <a:p>
            <a:pPr eaLnBrk="1" hangingPunct="1"/>
            <a:r>
              <a:rPr lang="en-US" altLang="zh-CN" sz="2400">
                <a:ea typeface="SimSun" pitchFamily="2" charset="-122"/>
              </a:rPr>
              <a:t>Freq. lower than 1 KHz has narrower bands (and in  linear scale)</a:t>
            </a:r>
          </a:p>
          <a:p>
            <a:pPr eaLnBrk="1" hangingPunct="1"/>
            <a:r>
              <a:rPr lang="en-US" altLang="zh-CN" sz="2400">
                <a:ea typeface="SimSun" pitchFamily="2" charset="-122"/>
              </a:rPr>
              <a:t>Higher frequencies have larger bands (and in log scale)</a:t>
            </a:r>
          </a:p>
          <a:p>
            <a:pPr eaLnBrk="1" hangingPunct="1"/>
            <a:r>
              <a:rPr lang="en-US" altLang="zh-CN" sz="2400">
                <a:ea typeface="SimSun" pitchFamily="2" charset="-122"/>
              </a:rPr>
              <a:t>More filter below 1KHz</a:t>
            </a:r>
          </a:p>
          <a:p>
            <a:pPr eaLnBrk="1" hangingPunct="1"/>
            <a:r>
              <a:rPr lang="en-US" altLang="zh-CN" sz="2400">
                <a:ea typeface="SimSun" pitchFamily="2" charset="-122"/>
              </a:rPr>
              <a:t>Less filters above 1KHz</a:t>
            </a:r>
          </a:p>
        </p:txBody>
      </p:sp>
      <p:pic>
        <p:nvPicPr>
          <p:cNvPr id="13318" name="Picture 5" descr="http://instruct1.cit.cornell.edu/courses/ece576/FinalProjects/f2008/pae26_jsc59/pae26_jsc59/images/melfi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13" y="2133600"/>
            <a:ext cx="5334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989013" y="6629400"/>
            <a:ext cx="6773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900" dirty="0"/>
              <a:t>http://instruct1.cit.cornell.edu/courses/ece576/FinalProjects/f2008/pae26_jsc59/pae26_jsc59/images/melfilt.png</a:t>
            </a:r>
          </a:p>
        </p:txBody>
      </p:sp>
      <p:sp>
        <p:nvSpPr>
          <p:cNvPr id="13320" name="Text Box 8"/>
          <p:cNvSpPr txBox="1">
            <a:spLocks noChangeArrowheads="1"/>
          </p:cNvSpPr>
          <p:nvPr/>
        </p:nvSpPr>
        <p:spPr bwMode="auto">
          <a:xfrm>
            <a:off x="4722813" y="1531938"/>
            <a:ext cx="935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13321" name="Line 11"/>
          <p:cNvSpPr>
            <a:spLocks noChangeShapeType="1"/>
          </p:cNvSpPr>
          <p:nvPr/>
        </p:nvSpPr>
        <p:spPr bwMode="auto">
          <a:xfrm>
            <a:off x="6246813" y="63246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a:extLst>
              <a:ext uri="{FF2B5EF4-FFF2-40B4-BE49-F238E27FC236}">
                <a16:creationId xmlns:a16="http://schemas.microsoft.com/office/drawing/2014/main" id="{BF4CA4EA-5188-4ED0-B960-C2E0BB42DA0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EE4DBBB-2A72-479A-B417-713F5AA85B29}"/>
              </a:ext>
            </a:extLst>
          </p:cNvPr>
          <p:cNvSpPr>
            <a:spLocks noGrp="1"/>
          </p:cNvSpPr>
          <p:nvPr>
            <p:ph type="sldNum" sz="quarter" idx="12"/>
          </p:nvPr>
        </p:nvSpPr>
        <p:spPr/>
        <p:txBody>
          <a:bodyPr/>
          <a:lstStyle/>
          <a:p>
            <a:fld id="{853A7383-5897-4A6F-A750-EE6AF110ACE4}" type="slidenum">
              <a:rPr lang="en-US" altLang="en-US" smtClean="0"/>
              <a:pPr/>
              <a:t>71</a:t>
            </a:fld>
            <a:endParaRPr lang="en-US" altLang="en-US"/>
          </a:p>
        </p:txBody>
      </p:sp>
      <p:sp>
        <p:nvSpPr>
          <p:cNvPr id="2" name="TextBox 1">
            <a:extLst>
              <a:ext uri="{FF2B5EF4-FFF2-40B4-BE49-F238E27FC236}">
                <a16:creationId xmlns:a16="http://schemas.microsoft.com/office/drawing/2014/main" id="{05DE0663-10DE-14F7-9640-70CA1234EFEB}"/>
              </a:ext>
            </a:extLst>
          </p:cNvPr>
          <p:cNvSpPr txBox="1"/>
          <p:nvPr/>
        </p:nvSpPr>
        <p:spPr>
          <a:xfrm>
            <a:off x="4189413" y="4408017"/>
            <a:ext cx="712054" cy="369332"/>
          </a:xfrm>
          <a:prstGeom prst="rect">
            <a:avLst/>
          </a:prstGeom>
          <a:noFill/>
        </p:spPr>
        <p:txBody>
          <a:bodyPr wrap="none" rtlCol="0">
            <a:spAutoFit/>
          </a:bodyPr>
          <a:lstStyle/>
          <a:p>
            <a:r>
              <a:rPr lang="en-US" dirty="0"/>
              <a:t>Gain</a:t>
            </a:r>
          </a:p>
        </p:txBody>
      </p:sp>
      <p:sp>
        <p:nvSpPr>
          <p:cNvPr id="6" name="TextBox 5">
            <a:extLst>
              <a:ext uri="{FF2B5EF4-FFF2-40B4-BE49-F238E27FC236}">
                <a16:creationId xmlns:a16="http://schemas.microsoft.com/office/drawing/2014/main" id="{8BA9820F-1676-09AA-4271-D04206422A7B}"/>
              </a:ext>
            </a:extLst>
          </p:cNvPr>
          <p:cNvSpPr txBox="1"/>
          <p:nvPr/>
        </p:nvSpPr>
        <p:spPr>
          <a:xfrm>
            <a:off x="5606298" y="6035161"/>
            <a:ext cx="780983" cy="369332"/>
          </a:xfrm>
          <a:prstGeom prst="rect">
            <a:avLst/>
          </a:prstGeom>
          <a:noFill/>
        </p:spPr>
        <p:txBody>
          <a:bodyPr wrap="none" rtlCol="0">
            <a:spAutoFit/>
          </a:bodyPr>
          <a:lstStyle/>
          <a:p>
            <a:r>
              <a:rPr lang="en-US" dirty="0"/>
              <a:t>Freq.</a:t>
            </a:r>
          </a:p>
        </p:txBody>
      </p:sp>
      <p:sp>
        <p:nvSpPr>
          <p:cNvPr id="3" name="TextBox 2">
            <a:extLst>
              <a:ext uri="{FF2B5EF4-FFF2-40B4-BE49-F238E27FC236}">
                <a16:creationId xmlns:a16="http://schemas.microsoft.com/office/drawing/2014/main" id="{4464CE18-1C91-4CCA-94B9-CAFB1088628F}"/>
              </a:ext>
            </a:extLst>
          </p:cNvPr>
          <p:cNvSpPr txBox="1"/>
          <p:nvPr/>
        </p:nvSpPr>
        <p:spPr>
          <a:xfrm>
            <a:off x="681830" y="4858643"/>
            <a:ext cx="3694114" cy="923330"/>
          </a:xfrm>
          <a:prstGeom prst="rect">
            <a:avLst/>
          </a:prstGeom>
          <a:noFill/>
        </p:spPr>
        <p:txBody>
          <a:bodyPr wrap="square" rtlCol="0">
            <a:spAutoFit/>
          </a:bodyPr>
          <a:lstStyle/>
          <a:p>
            <a:r>
              <a:rPr lang="en-HK" dirty="0"/>
              <a:t>Ear test:</a:t>
            </a:r>
          </a:p>
          <a:p>
            <a:r>
              <a:rPr lang="en-HK" dirty="0">
                <a:hlinkClick r:id="rId3"/>
              </a:rPr>
              <a:t>https://www.youtube.com/watch?v=H-iCZElJ8m0&amp;t=3s</a:t>
            </a:r>
            <a:r>
              <a:rPr lang="en-HK"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rmAutofit fontScale="90000"/>
          </a:bodyPr>
          <a:lstStyle/>
          <a:p>
            <a:r>
              <a:rPr lang="en-US" altLang="en-US" sz="2800" dirty="0"/>
              <a:t>Mel scale (Melody scale)</a:t>
            </a:r>
            <a:br>
              <a:rPr lang="en-US" altLang="en-US" sz="2800" dirty="0"/>
            </a:br>
            <a:r>
              <a:rPr lang="en-US" altLang="en-US" sz="2400" i="1" dirty="0"/>
              <a:t>From </a:t>
            </a:r>
            <a:r>
              <a:rPr lang="en-US" sz="2400" dirty="0">
                <a:hlinkClick r:id="rId2"/>
              </a:rPr>
              <a:t>https://en.wikipedia.org/wiki/Mel_scale </a:t>
            </a:r>
            <a:br>
              <a:rPr lang="en-US" sz="2400" dirty="0"/>
            </a:br>
            <a:endParaRPr lang="en-US" altLang="en-US" sz="2800" dirty="0"/>
          </a:p>
        </p:txBody>
      </p:sp>
      <p:sp>
        <p:nvSpPr>
          <p:cNvPr id="14339" name="Content Placeholder 7"/>
          <p:cNvSpPr>
            <a:spLocks noGrp="1"/>
          </p:cNvSpPr>
          <p:nvPr>
            <p:ph idx="1"/>
          </p:nvPr>
        </p:nvSpPr>
        <p:spPr>
          <a:xfrm>
            <a:off x="455613" y="1600200"/>
            <a:ext cx="8912225" cy="4530725"/>
          </a:xfrm>
        </p:spPr>
        <p:txBody>
          <a:bodyPr>
            <a:normAutofit fontScale="55000" lnSpcReduction="20000"/>
          </a:bodyPr>
          <a:lstStyle/>
          <a:p>
            <a:r>
              <a:rPr lang="en-US" altLang="en-US" sz="4000" dirty="0"/>
              <a:t>Measure relative strength in perception of different frequencies.</a:t>
            </a:r>
          </a:p>
          <a:p>
            <a:r>
              <a:rPr lang="en-US" sz="4000" dirty="0"/>
              <a:t>The </a:t>
            </a:r>
            <a:r>
              <a:rPr lang="en-US" sz="4000" dirty="0" err="1"/>
              <a:t>mel</a:t>
            </a:r>
            <a:r>
              <a:rPr lang="en-US" sz="4000" dirty="0"/>
              <a:t> scale, named by </a:t>
            </a:r>
            <a:r>
              <a:rPr lang="en-US" sz="4000" dirty="0">
                <a:hlinkClick r:id="rId3" tooltip="Stanley Smith Stevens">
                  <a:extLst>
                    <a:ext uri="{A12FA001-AC4F-418D-AE19-62706E023703}">
                      <ahyp:hlinkClr xmlns:ahyp="http://schemas.microsoft.com/office/drawing/2018/hyperlinkcolor" val="tx"/>
                    </a:ext>
                  </a:extLst>
                </a:hlinkClick>
              </a:rPr>
              <a:t>Stevens</a:t>
            </a:r>
            <a:r>
              <a:rPr lang="en-US" sz="4000" dirty="0"/>
              <a:t>, Volkmann, and Newman in 1937,</a:t>
            </a:r>
            <a:r>
              <a:rPr lang="en-US" sz="4000" dirty="0">
                <a:hlinkClick r:id="rId4">
                  <a:extLst>
                    <a:ext uri="{A12FA001-AC4F-418D-AE19-62706E023703}">
                      <ahyp:hlinkClr xmlns:ahyp="http://schemas.microsoft.com/office/drawing/2018/hyperlinkcolor" val="tx"/>
                    </a:ext>
                  </a:extLst>
                </a:hlinkClick>
              </a:rPr>
              <a:t>[1]</a:t>
            </a:r>
            <a:r>
              <a:rPr lang="en-US" sz="4000" dirty="0"/>
              <a:t> is a perceptual </a:t>
            </a:r>
            <a:r>
              <a:rPr lang="en-US" sz="4000" dirty="0">
                <a:hlinkClick r:id="rId5" tooltip="Scale (music)">
                  <a:extLst>
                    <a:ext uri="{A12FA001-AC4F-418D-AE19-62706E023703}">
                      <ahyp:hlinkClr xmlns:ahyp="http://schemas.microsoft.com/office/drawing/2018/hyperlinkcolor" val="tx"/>
                    </a:ext>
                  </a:extLst>
                </a:hlinkClick>
              </a:rPr>
              <a:t>scale</a:t>
            </a:r>
            <a:r>
              <a:rPr lang="en-US" sz="4000" dirty="0"/>
              <a:t> of </a:t>
            </a:r>
            <a:r>
              <a:rPr lang="en-US" sz="4000" dirty="0">
                <a:hlinkClick r:id="rId6" tooltip="Pitch (music)">
                  <a:extLst>
                    <a:ext uri="{A12FA001-AC4F-418D-AE19-62706E023703}">
                      <ahyp:hlinkClr xmlns:ahyp="http://schemas.microsoft.com/office/drawing/2018/hyperlinkcolor" val="tx"/>
                    </a:ext>
                  </a:extLst>
                </a:hlinkClick>
              </a:rPr>
              <a:t>pitches</a:t>
            </a:r>
            <a:r>
              <a:rPr lang="en-US" sz="4000" dirty="0"/>
              <a:t> judged by listeners to be equal in distance from one another. The reference point between this scale and normal </a:t>
            </a:r>
            <a:r>
              <a:rPr lang="en-US" sz="4000" dirty="0">
                <a:hlinkClick r:id="rId7" tooltip="Frequency">
                  <a:extLst>
                    <a:ext uri="{A12FA001-AC4F-418D-AE19-62706E023703}">
                      <ahyp:hlinkClr xmlns:ahyp="http://schemas.microsoft.com/office/drawing/2018/hyperlinkcolor" val="tx"/>
                    </a:ext>
                  </a:extLst>
                </a:hlinkClick>
              </a:rPr>
              <a:t>frequency</a:t>
            </a:r>
            <a:r>
              <a:rPr lang="en-US" sz="4000" dirty="0"/>
              <a:t> measurement is defined by assigning a perceptual pitch of 1000 </a:t>
            </a:r>
            <a:r>
              <a:rPr lang="en-US" sz="4000" dirty="0" err="1"/>
              <a:t>mels</a:t>
            </a:r>
            <a:r>
              <a:rPr lang="en-US" sz="4000" dirty="0"/>
              <a:t> to a 1000 </a:t>
            </a:r>
            <a:r>
              <a:rPr lang="en-US" sz="4000" dirty="0">
                <a:hlinkClick r:id="rId8" tooltip="Hertz">
                  <a:extLst>
                    <a:ext uri="{A12FA001-AC4F-418D-AE19-62706E023703}">
                      <ahyp:hlinkClr xmlns:ahyp="http://schemas.microsoft.com/office/drawing/2018/hyperlinkcolor" val="tx"/>
                    </a:ext>
                  </a:extLst>
                </a:hlinkClick>
              </a:rPr>
              <a:t>Hz</a:t>
            </a:r>
            <a:r>
              <a:rPr lang="en-US" sz="4000" dirty="0"/>
              <a:t> tone, 40 </a:t>
            </a:r>
            <a:r>
              <a:rPr lang="en-US" sz="4000" dirty="0">
                <a:hlinkClick r:id="rId9" tooltip="Decibel">
                  <a:extLst>
                    <a:ext uri="{A12FA001-AC4F-418D-AE19-62706E023703}">
                      <ahyp:hlinkClr xmlns:ahyp="http://schemas.microsoft.com/office/drawing/2018/hyperlinkcolor" val="tx"/>
                    </a:ext>
                  </a:extLst>
                </a:hlinkClick>
              </a:rPr>
              <a:t>dB</a:t>
            </a:r>
            <a:r>
              <a:rPr lang="en-US" sz="4000" dirty="0"/>
              <a:t> above the listener's threshold. Above about 500 Hz, increasingly large </a:t>
            </a:r>
            <a:r>
              <a:rPr lang="en-US" sz="4000" dirty="0">
                <a:hlinkClick r:id="rId10" tooltip="Interval (music)">
                  <a:extLst>
                    <a:ext uri="{A12FA001-AC4F-418D-AE19-62706E023703}">
                      <ahyp:hlinkClr xmlns:ahyp="http://schemas.microsoft.com/office/drawing/2018/hyperlinkcolor" val="tx"/>
                    </a:ext>
                  </a:extLst>
                </a:hlinkClick>
              </a:rPr>
              <a:t>intervals</a:t>
            </a:r>
            <a:r>
              <a:rPr lang="en-US" sz="4000" dirty="0"/>
              <a:t> are judged by listeners to produce equal pitch increments. As a result, four </a:t>
            </a:r>
            <a:r>
              <a:rPr lang="en-US" sz="4000" dirty="0">
                <a:hlinkClick r:id="rId11" tooltip="Octave">
                  <a:extLst>
                    <a:ext uri="{A12FA001-AC4F-418D-AE19-62706E023703}">
                      <ahyp:hlinkClr xmlns:ahyp="http://schemas.microsoft.com/office/drawing/2018/hyperlinkcolor" val="tx"/>
                    </a:ext>
                  </a:extLst>
                </a:hlinkClick>
              </a:rPr>
              <a:t>octaves</a:t>
            </a:r>
            <a:r>
              <a:rPr lang="en-US" sz="4000" dirty="0"/>
              <a:t> on the hertz scale above 500 Hz are judged to comprise about two octaves on the </a:t>
            </a:r>
            <a:r>
              <a:rPr lang="en-US" sz="4000" dirty="0" err="1"/>
              <a:t>mel</a:t>
            </a:r>
            <a:r>
              <a:rPr lang="en-US" sz="4000" dirty="0"/>
              <a:t> scale. The name </a:t>
            </a:r>
            <a:r>
              <a:rPr lang="en-US" sz="4000" dirty="0" err="1"/>
              <a:t>mel</a:t>
            </a:r>
            <a:r>
              <a:rPr lang="en-US" sz="4000" dirty="0"/>
              <a:t> comes from the word melody to indicate that the scale is based on pitch comparisons.</a:t>
            </a:r>
          </a:p>
          <a:p>
            <a:r>
              <a:rPr lang="en-US" sz="4000" dirty="0">
                <a:solidFill>
                  <a:srgbClr val="FF0000"/>
                </a:solidFill>
              </a:rPr>
              <a:t>Note: Mel scale is not science, </a:t>
            </a:r>
            <a:r>
              <a:rPr lang="en-US" sz="4000" dirty="0"/>
              <a:t>it is rather a result of empirical measurement done by psychologists. And engineers turn it into a formula. So, for practical use, apply the  formula always for all range of frequencies, it is by all means an approximation, so, in the diagram , the freq. below 1KHz approximates a linear scale.).</a:t>
            </a:r>
          </a:p>
          <a:p>
            <a:endParaRPr lang="en-US" altLang="en-US" sz="4000" i="1" dirty="0"/>
          </a:p>
        </p:txBody>
      </p:sp>
      <p:sp>
        <p:nvSpPr>
          <p:cNvPr id="4" name="Footer Placeholder 3">
            <a:extLst>
              <a:ext uri="{FF2B5EF4-FFF2-40B4-BE49-F238E27FC236}">
                <a16:creationId xmlns:a16="http://schemas.microsoft.com/office/drawing/2014/main" id="{E073568A-46BC-49C5-81C0-F7375B11F18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910F523C-14F8-4806-8E3B-78309FE2793E}"/>
              </a:ext>
            </a:extLst>
          </p:cNvPr>
          <p:cNvSpPr>
            <a:spLocks noGrp="1"/>
          </p:cNvSpPr>
          <p:nvPr>
            <p:ph type="sldNum" sz="quarter" idx="12"/>
          </p:nvPr>
        </p:nvSpPr>
        <p:spPr/>
        <p:txBody>
          <a:bodyPr/>
          <a:lstStyle/>
          <a:p>
            <a:fld id="{65CE2D6C-B8FF-4830-ACC3-164BA4934954}" type="slidenum">
              <a:rPr lang="en-US" altLang="en-US" smtClean="0"/>
              <a:pPr/>
              <a:t>72</a:t>
            </a:fld>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Critical band scale: Mel scale</a:t>
            </a:r>
          </a:p>
        </p:txBody>
      </p:sp>
      <p:sp>
        <p:nvSpPr>
          <p:cNvPr id="15365" name="Rectangle 3"/>
          <p:cNvSpPr>
            <a:spLocks noGrp="1" noChangeArrowheads="1"/>
          </p:cNvSpPr>
          <p:nvPr>
            <p:ph type="body" sz="half" idx="1"/>
          </p:nvPr>
        </p:nvSpPr>
        <p:spPr>
          <a:xfrm>
            <a:off x="200025" y="1565275"/>
            <a:ext cx="4379913" cy="4530725"/>
          </a:xfrm>
          <a:noFill/>
        </p:spPr>
        <p:txBody>
          <a:bodyPr lIns="92075" tIns="46038" rIns="92075" bIns="46038"/>
          <a:lstStyle/>
          <a:p>
            <a:pPr eaLnBrk="1" hangingPunct="1"/>
            <a:r>
              <a:rPr lang="en-US" altLang="zh-TW" sz="2400" dirty="0">
                <a:ea typeface="新細明體" pitchFamily="18" charset="-120"/>
              </a:rPr>
              <a:t>Based on perceptual studies</a:t>
            </a:r>
          </a:p>
          <a:p>
            <a:pPr lvl="1" eaLnBrk="1" hangingPunct="1"/>
            <a:r>
              <a:rPr lang="en-US" altLang="zh-TW" sz="2000" dirty="0">
                <a:ea typeface="新細明體" pitchFamily="18" charset="-120"/>
              </a:rPr>
              <a:t>Log. scale when freq. is above 1KHz </a:t>
            </a:r>
            <a:endParaRPr lang="en-US" altLang="zh-CN" sz="2000" dirty="0">
              <a:ea typeface="新細明體" pitchFamily="18" charset="-120"/>
            </a:endParaRPr>
          </a:p>
          <a:p>
            <a:pPr lvl="1" eaLnBrk="1" hangingPunct="1"/>
            <a:r>
              <a:rPr lang="en-US" altLang="zh-TW" sz="2000" dirty="0">
                <a:ea typeface="新細明體" pitchFamily="18" charset="-120"/>
              </a:rPr>
              <a:t>Approximate Linear scale when freq. is below 1KHz (this part of the line created by the following formula approximates a linear relation) </a:t>
            </a:r>
          </a:p>
          <a:p>
            <a:pPr eaLnBrk="1" hangingPunct="1"/>
            <a:r>
              <a:rPr lang="en-US" altLang="zh-TW" sz="2400" dirty="0">
                <a:ea typeface="新細明體" pitchFamily="18" charset="-120"/>
              </a:rPr>
              <a:t>Popular scales are the “Mel” (stands for melody) or “Bark” scales</a:t>
            </a:r>
          </a:p>
        </p:txBody>
      </p:sp>
      <p:graphicFrame>
        <p:nvGraphicFramePr>
          <p:cNvPr id="15373" name="Object 19"/>
          <p:cNvGraphicFramePr>
            <a:graphicFrameLocks noGrp="1" noChangeAspect="1"/>
          </p:cNvGraphicFramePr>
          <p:nvPr>
            <p:ph sz="half" idx="2"/>
          </p:nvPr>
        </p:nvGraphicFramePr>
        <p:xfrm>
          <a:off x="1074738" y="5092228"/>
          <a:ext cx="3505200" cy="1001713"/>
        </p:xfrm>
        <a:graphic>
          <a:graphicData uri="http://schemas.openxmlformats.org/presentationml/2006/ole">
            <mc:AlternateContent xmlns:mc="http://schemas.openxmlformats.org/markup-compatibility/2006">
              <mc:Choice xmlns:v="urn:schemas-microsoft-com:vml" Requires="v">
                <p:oleObj name="公式" r:id="rId2" imgW="1511300" imgH="431800" progId="Equation.3">
                  <p:embed/>
                </p:oleObj>
              </mc:Choice>
              <mc:Fallback>
                <p:oleObj name="公式" r:id="rId2" imgW="1511300" imgH="431800" progId="Equation.3">
                  <p:embed/>
                  <p:pic>
                    <p:nvPicPr>
                      <p:cNvPr id="15373"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5092228"/>
                        <a:ext cx="35052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6" name="Picture 12" descr="300px-Mel-Hz_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47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3"/>
          <p:cNvSpPr txBox="1">
            <a:spLocks noChangeArrowheads="1"/>
          </p:cNvSpPr>
          <p:nvPr/>
        </p:nvSpPr>
        <p:spPr bwMode="auto">
          <a:xfrm>
            <a:off x="6018213" y="57912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(f) </a:t>
            </a:r>
            <a:r>
              <a:rPr lang="en-US" altLang="en-US" sz="1800"/>
              <a:t>Freq in hz</a:t>
            </a:r>
          </a:p>
        </p:txBody>
      </p:sp>
      <p:sp>
        <p:nvSpPr>
          <p:cNvPr id="15368" name="Text Box 14"/>
          <p:cNvSpPr txBox="1">
            <a:spLocks noChangeArrowheads="1"/>
          </p:cNvSpPr>
          <p:nvPr/>
        </p:nvSpPr>
        <p:spPr bwMode="auto">
          <a:xfrm>
            <a:off x="4570413" y="1232261"/>
            <a:ext cx="7953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Mel </a:t>
            </a:r>
          </a:p>
          <a:p>
            <a:pPr>
              <a:spcBef>
                <a:spcPct val="0"/>
              </a:spcBef>
              <a:buClrTx/>
              <a:buSzTx/>
              <a:buFontTx/>
              <a:buNone/>
            </a:pPr>
            <a:r>
              <a:rPr lang="en-US" altLang="en-US" sz="1800" dirty="0"/>
              <a:t>Scale</a:t>
            </a:r>
            <a:endParaRPr lang="en-US" altLang="zh-CN" sz="1800" dirty="0">
              <a:ea typeface="SimSun" pitchFamily="2" charset="-122"/>
            </a:endParaRPr>
          </a:p>
          <a:p>
            <a:pPr>
              <a:spcBef>
                <a:spcPct val="0"/>
              </a:spcBef>
              <a:buClrTx/>
              <a:buSzTx/>
              <a:buFontTx/>
              <a:buNone/>
            </a:pPr>
            <a:r>
              <a:rPr lang="en-US" altLang="zh-CN" sz="1800" dirty="0">
                <a:ea typeface="SimSun" pitchFamily="2" charset="-122"/>
              </a:rPr>
              <a:t>(m)</a:t>
            </a:r>
            <a:endParaRPr lang="en-US" altLang="en-US" sz="1800" dirty="0"/>
          </a:p>
        </p:txBody>
      </p:sp>
      <p:sp>
        <p:nvSpPr>
          <p:cNvPr id="15369" name="Oval 15"/>
          <p:cNvSpPr>
            <a:spLocks noChangeArrowheads="1"/>
          </p:cNvSpPr>
          <p:nvPr/>
        </p:nvSpPr>
        <p:spPr bwMode="auto">
          <a:xfrm>
            <a:off x="5408613" y="4419600"/>
            <a:ext cx="990600" cy="1447800"/>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5370" name="Line 16"/>
          <p:cNvSpPr>
            <a:spLocks noChangeShapeType="1"/>
          </p:cNvSpPr>
          <p:nvPr/>
        </p:nvSpPr>
        <p:spPr bwMode="auto">
          <a:xfrm>
            <a:off x="3808414" y="2362200"/>
            <a:ext cx="2895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7"/>
          <p:cNvSpPr>
            <a:spLocks noChangeShapeType="1"/>
          </p:cNvSpPr>
          <p:nvPr/>
        </p:nvSpPr>
        <p:spPr bwMode="auto">
          <a:xfrm>
            <a:off x="3808413" y="3048000"/>
            <a:ext cx="19050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Oval 18"/>
          <p:cNvSpPr>
            <a:spLocks noChangeArrowheads="1"/>
          </p:cNvSpPr>
          <p:nvPr/>
        </p:nvSpPr>
        <p:spPr bwMode="auto">
          <a:xfrm rot="3203497">
            <a:off x="6970713" y="952500"/>
            <a:ext cx="1219200" cy="41910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5374" name="Text Box 21"/>
          <p:cNvSpPr txBox="1">
            <a:spLocks noChangeArrowheads="1"/>
          </p:cNvSpPr>
          <p:nvPr/>
        </p:nvSpPr>
        <p:spPr bwMode="auto">
          <a:xfrm>
            <a:off x="973138" y="6391275"/>
            <a:ext cx="4822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r>
              <a:rPr lang="en-US" altLang="en-US" sz="1800">
                <a:hlinkClick r:id="rId5"/>
              </a:rPr>
              <a:t>http://en.wikipedia.org/wiki/Mel_scale</a:t>
            </a:r>
            <a:endParaRPr lang="en-US" altLang="zh-TW" sz="1800"/>
          </a:p>
        </p:txBody>
      </p:sp>
      <p:sp>
        <p:nvSpPr>
          <p:cNvPr id="15375" name="Line 22"/>
          <p:cNvSpPr>
            <a:spLocks noChangeShapeType="1"/>
          </p:cNvSpPr>
          <p:nvPr/>
        </p:nvSpPr>
        <p:spPr bwMode="auto">
          <a:xfrm>
            <a:off x="7999413" y="2362200"/>
            <a:ext cx="0" cy="3657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376" name="Line 23"/>
          <p:cNvSpPr>
            <a:spLocks noChangeShapeType="1"/>
          </p:cNvSpPr>
          <p:nvPr/>
        </p:nvSpPr>
        <p:spPr bwMode="auto">
          <a:xfrm>
            <a:off x="8380413" y="2209800"/>
            <a:ext cx="0" cy="3733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377" name="Line 24"/>
          <p:cNvSpPr>
            <a:spLocks noChangeShapeType="1"/>
          </p:cNvSpPr>
          <p:nvPr/>
        </p:nvSpPr>
        <p:spPr bwMode="auto">
          <a:xfrm flipH="1">
            <a:off x="5266519" y="2362200"/>
            <a:ext cx="2732894"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378" name="Line 25"/>
          <p:cNvSpPr>
            <a:spLocks noChangeShapeType="1"/>
          </p:cNvSpPr>
          <p:nvPr/>
        </p:nvSpPr>
        <p:spPr bwMode="auto">
          <a:xfrm flipH="1">
            <a:off x="5256213" y="2209800"/>
            <a:ext cx="312419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379" name="Text Box 26"/>
          <p:cNvSpPr txBox="1">
            <a:spLocks noChangeArrowheads="1"/>
          </p:cNvSpPr>
          <p:nvPr/>
        </p:nvSpPr>
        <p:spPr bwMode="auto">
          <a:xfrm>
            <a:off x="4087693" y="2074403"/>
            <a:ext cx="1178826"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m=150</a:t>
            </a:r>
          </a:p>
        </p:txBody>
      </p:sp>
      <p:sp>
        <p:nvSpPr>
          <p:cNvPr id="15380" name="Text Box 27"/>
          <p:cNvSpPr txBox="1">
            <a:spLocks noChangeArrowheads="1"/>
          </p:cNvSpPr>
          <p:nvPr/>
        </p:nvSpPr>
        <p:spPr bwMode="auto">
          <a:xfrm>
            <a:off x="7985125" y="5748338"/>
            <a:ext cx="187773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a:t>
            </a:r>
            <a:r>
              <a:rPr lang="en-US" altLang="en-US" sz="1800" dirty="0"/>
              <a:t>f=7000-6000</a:t>
            </a:r>
          </a:p>
        </p:txBody>
      </p:sp>
      <p:sp>
        <p:nvSpPr>
          <p:cNvPr id="15381" name="Text Box 29"/>
          <p:cNvSpPr txBox="1">
            <a:spLocks noChangeArrowheads="1"/>
          </p:cNvSpPr>
          <p:nvPr/>
        </p:nvSpPr>
        <p:spPr bwMode="auto">
          <a:xfrm>
            <a:off x="5865813" y="6203950"/>
            <a:ext cx="4211066" cy="6485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Below 1KHz, </a:t>
            </a:r>
            <a:r>
              <a:rPr lang="en-US" altLang="en-US" sz="1800" dirty="0"/>
              <a:t>f</a:t>
            </a:r>
            <a:r>
              <a:rPr lang="en-US" altLang="en-US" sz="1800" dirty="0">
                <a:sym typeface="Symbol" pitchFamily="18" charset="2"/>
              </a:rPr>
              <a:t></a:t>
            </a:r>
            <a:r>
              <a:rPr lang="en-US" altLang="en-US" sz="1800" dirty="0" err="1">
                <a:sym typeface="Symbol" pitchFamily="18" charset="2"/>
              </a:rPr>
              <a:t>m</a:t>
            </a:r>
            <a:r>
              <a:rPr lang="en-US" altLang="en-US" sz="1800" dirty="0" err="1"/>
              <a:t>,approx</a:t>
            </a:r>
            <a:r>
              <a:rPr lang="en-US" altLang="en-US" sz="1800" dirty="0"/>
              <a:t>. linear </a:t>
            </a:r>
          </a:p>
          <a:p>
            <a:pPr>
              <a:spcBef>
                <a:spcPct val="0"/>
              </a:spcBef>
              <a:buClrTx/>
              <a:buSzTx/>
              <a:buFontTx/>
              <a:buNone/>
            </a:pPr>
            <a:r>
              <a:rPr lang="en-US" altLang="en-US" sz="1800" dirty="0">
                <a:sym typeface="Symbol" pitchFamily="18" charset="2"/>
              </a:rPr>
              <a:t>Above 1KHz, </a:t>
            </a:r>
            <a:r>
              <a:rPr lang="en-US" altLang="en-US" sz="1800" dirty="0"/>
              <a:t>f&gt;</a:t>
            </a:r>
            <a:r>
              <a:rPr lang="en-US" altLang="en-US" sz="1800" dirty="0">
                <a:sym typeface="Symbol" pitchFamily="18" charset="2"/>
              </a:rPr>
              <a:t>m</a:t>
            </a:r>
            <a:r>
              <a:rPr lang="en-US" altLang="en-US" sz="1800" dirty="0"/>
              <a:t>, log scale</a:t>
            </a:r>
          </a:p>
        </p:txBody>
      </p:sp>
      <p:sp>
        <p:nvSpPr>
          <p:cNvPr id="4" name="Footer Placeholder 3">
            <a:extLst>
              <a:ext uri="{FF2B5EF4-FFF2-40B4-BE49-F238E27FC236}">
                <a16:creationId xmlns:a16="http://schemas.microsoft.com/office/drawing/2014/main" id="{5ED131E0-BFEE-47AC-9A96-29F85A5E8A2F}"/>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2C71A8EB-9E11-4929-B02E-6C49D1DFD8D1}"/>
              </a:ext>
            </a:extLst>
          </p:cNvPr>
          <p:cNvSpPr>
            <a:spLocks noGrp="1"/>
          </p:cNvSpPr>
          <p:nvPr>
            <p:ph type="sldNum" sz="quarter" idx="12"/>
          </p:nvPr>
        </p:nvSpPr>
        <p:spPr/>
        <p:txBody>
          <a:bodyPr/>
          <a:lstStyle/>
          <a:p>
            <a:fld id="{853A7383-5897-4A6F-A750-EE6AF110ACE4}" type="slidenum">
              <a:rPr lang="en-US" altLang="en-US" smtClean="0"/>
              <a:pPr/>
              <a:t>73</a:t>
            </a:fld>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548366" y="293304"/>
            <a:ext cx="8912543" cy="590187"/>
          </a:xfrm>
        </p:spPr>
        <p:txBody>
          <a:bodyPr>
            <a:normAutofit fontScale="90000"/>
          </a:bodyPr>
          <a:lstStyle/>
          <a:p>
            <a:pPr algn="l"/>
            <a:r>
              <a:rPr lang="en-US" altLang="en-US" dirty="0"/>
              <a:t>Exercise 3.1:</a:t>
            </a:r>
          </a:p>
        </p:txBody>
      </p:sp>
      <p:sp>
        <p:nvSpPr>
          <p:cNvPr id="16387" name="Content Placeholder 7"/>
          <p:cNvSpPr>
            <a:spLocks noGrp="1"/>
          </p:cNvSpPr>
          <p:nvPr>
            <p:ph idx="1"/>
          </p:nvPr>
        </p:nvSpPr>
        <p:spPr>
          <a:xfrm>
            <a:off x="379529" y="980777"/>
            <a:ext cx="5789180" cy="5121275"/>
          </a:xfrm>
        </p:spPr>
        <p:txBody>
          <a:bodyPr>
            <a:normAutofit fontScale="70000" lnSpcReduction="20000"/>
          </a:bodyPr>
          <a:lstStyle/>
          <a:p>
            <a:r>
              <a:rPr lang="en-US" dirty="0">
                <a:solidFill>
                  <a:srgbClr val="FF0000"/>
                </a:solidFill>
              </a:rPr>
              <a:t>Note for students: For assignment and exam, use the formula shown on the right.</a:t>
            </a:r>
          </a:p>
          <a:p>
            <a:r>
              <a:rPr lang="en-US" altLang="en-US" dirty="0"/>
              <a:t>(a): When the input frequency</a:t>
            </a:r>
            <a:r>
              <a:rPr lang="en-US" altLang="en-US" i="1" dirty="0"/>
              <a:t> f</a:t>
            </a:r>
            <a:r>
              <a:rPr lang="en-US" altLang="en-US" dirty="0"/>
              <a:t> ranges from 200 to 800 Hz (</a:t>
            </a:r>
            <a:r>
              <a:rPr lang="en-US" altLang="en-US" dirty="0">
                <a:sym typeface="Symbol" pitchFamily="18" charset="2"/>
              </a:rPr>
              <a:t></a:t>
            </a:r>
            <a:r>
              <a:rPr lang="en-US" altLang="en-US" dirty="0"/>
              <a:t>f=600Hz), what is the delta Mel (</a:t>
            </a:r>
            <a:r>
              <a:rPr lang="en-US" altLang="en-US" dirty="0">
                <a:sym typeface="Symbol" pitchFamily="18" charset="2"/>
              </a:rPr>
              <a:t></a:t>
            </a:r>
            <a:r>
              <a:rPr lang="en-US" altLang="en-US" dirty="0"/>
              <a:t>m) in the Mel scale? </a:t>
            </a:r>
          </a:p>
          <a:p>
            <a:endParaRPr lang="en-US" altLang="en-US" dirty="0"/>
          </a:p>
          <a:p>
            <a:r>
              <a:rPr lang="en-US" altLang="en-US" dirty="0"/>
              <a:t>(b): When the input frequency ranges from 6000 to 7000 Hz (</a:t>
            </a:r>
            <a:r>
              <a:rPr lang="en-US" altLang="en-US" dirty="0">
                <a:sym typeface="Symbol" pitchFamily="18" charset="2"/>
              </a:rPr>
              <a:t></a:t>
            </a:r>
            <a:r>
              <a:rPr lang="en-US" altLang="en-US" dirty="0"/>
              <a:t>f=1000Hz), what is the delta Mel (</a:t>
            </a:r>
            <a:r>
              <a:rPr lang="en-US" altLang="en-US" dirty="0">
                <a:sym typeface="Symbol" pitchFamily="18" charset="2"/>
              </a:rPr>
              <a:t></a:t>
            </a:r>
            <a:r>
              <a:rPr lang="en-US" altLang="en-US" dirty="0"/>
              <a:t>m) in the Mel scale? </a:t>
            </a:r>
          </a:p>
          <a:p>
            <a:endParaRPr lang="en-US" altLang="en-US" dirty="0"/>
          </a:p>
          <a:p>
            <a:r>
              <a:rPr lang="en-US" altLang="en-US" dirty="0">
                <a:solidFill>
                  <a:srgbClr val="0070C0"/>
                </a:solidFill>
              </a:rPr>
              <a:t>MC choices for (a) and (b): </a:t>
            </a:r>
          </a:p>
          <a:p>
            <a:r>
              <a:rPr lang="en-US" altLang="en-US" dirty="0">
                <a:solidFill>
                  <a:srgbClr val="0070C0"/>
                </a:solidFill>
              </a:rPr>
              <a:t>1)</a:t>
            </a:r>
            <a:r>
              <a:rPr lang="en-US" altLang="en-US" sz="3200" dirty="0">
                <a:solidFill>
                  <a:srgbClr val="0070C0"/>
                </a:solidFill>
              </a:rPr>
              <a:t> 575.7</a:t>
            </a:r>
            <a:endParaRPr lang="en-US" altLang="en-US" dirty="0">
              <a:solidFill>
                <a:srgbClr val="0070C0"/>
              </a:solidFill>
            </a:endParaRPr>
          </a:p>
          <a:p>
            <a:r>
              <a:rPr lang="en-US" altLang="en-US" dirty="0">
                <a:solidFill>
                  <a:srgbClr val="0070C0"/>
                </a:solidFill>
              </a:rPr>
              <a:t>2)</a:t>
            </a:r>
            <a:r>
              <a:rPr lang="en-US" altLang="en-US" sz="3200" dirty="0">
                <a:solidFill>
                  <a:srgbClr val="0070C0"/>
                </a:solidFill>
              </a:rPr>
              <a:t> 570.7</a:t>
            </a:r>
            <a:endParaRPr lang="en-US" altLang="en-US" dirty="0">
              <a:solidFill>
                <a:srgbClr val="0070C0"/>
              </a:solidFill>
            </a:endParaRPr>
          </a:p>
          <a:p>
            <a:r>
              <a:rPr lang="en-US" altLang="en-US" dirty="0">
                <a:solidFill>
                  <a:srgbClr val="0070C0"/>
                </a:solidFill>
              </a:rPr>
              <a:t>3)</a:t>
            </a:r>
            <a:r>
              <a:rPr lang="en-US" altLang="en-US" sz="3200" dirty="0">
                <a:solidFill>
                  <a:srgbClr val="0070C0"/>
                </a:solidFill>
              </a:rPr>
              <a:t> 156.8</a:t>
            </a:r>
            <a:endParaRPr lang="en-US" altLang="en-US" dirty="0">
              <a:solidFill>
                <a:srgbClr val="0070C0"/>
              </a:solidFill>
            </a:endParaRPr>
          </a:p>
          <a:p>
            <a:r>
              <a:rPr lang="en-US" altLang="en-US" dirty="0">
                <a:solidFill>
                  <a:srgbClr val="0070C0"/>
                </a:solidFill>
              </a:rPr>
              <a:t>4)</a:t>
            </a:r>
            <a:r>
              <a:rPr lang="en-US" altLang="en-US" sz="3200" dirty="0">
                <a:solidFill>
                  <a:srgbClr val="0070C0"/>
                </a:solidFill>
              </a:rPr>
              <a:t> 150.8</a:t>
            </a:r>
            <a:endParaRPr lang="en-US" altLang="en-US" dirty="0">
              <a:solidFill>
                <a:srgbClr val="0070C0"/>
              </a:solidFill>
            </a:endParaRPr>
          </a:p>
          <a:p>
            <a:endParaRPr lang="en-US" altLang="en-US" dirty="0"/>
          </a:p>
          <a:p>
            <a:endParaRPr lang="en-US" altLang="en-US" dirty="0"/>
          </a:p>
        </p:txBody>
      </p:sp>
      <p:sp>
        <p:nvSpPr>
          <p:cNvPr id="4" name="Footer Placeholder 3">
            <a:extLst>
              <a:ext uri="{FF2B5EF4-FFF2-40B4-BE49-F238E27FC236}">
                <a16:creationId xmlns:a16="http://schemas.microsoft.com/office/drawing/2014/main" id="{DE3C96D6-9C54-4BC6-96F1-EEA2230FE29B}"/>
              </a:ext>
            </a:extLst>
          </p:cNvPr>
          <p:cNvSpPr>
            <a:spLocks noGrp="1"/>
          </p:cNvSpPr>
          <p:nvPr>
            <p:ph type="ftr" sz="quarter" idx="11"/>
          </p:nvPr>
        </p:nvSpPr>
        <p:spPr>
          <a:xfrm>
            <a:off x="3436689" y="6375016"/>
            <a:ext cx="3135895" cy="365125"/>
          </a:xfrm>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13BA103A-66D9-4E8E-BD7A-7C404DD6516B}"/>
              </a:ext>
            </a:extLst>
          </p:cNvPr>
          <p:cNvSpPr>
            <a:spLocks noGrp="1"/>
          </p:cNvSpPr>
          <p:nvPr>
            <p:ph type="sldNum" sz="quarter" idx="12"/>
          </p:nvPr>
        </p:nvSpPr>
        <p:spPr>
          <a:xfrm>
            <a:off x="7150249" y="6375016"/>
            <a:ext cx="2310659" cy="365125"/>
          </a:xfrm>
        </p:spPr>
        <p:txBody>
          <a:bodyPr/>
          <a:lstStyle/>
          <a:p>
            <a:fld id="{65CE2D6C-B8FF-4830-ACC3-164BA4934954}" type="slidenum">
              <a:rPr lang="en-US" altLang="en-US" smtClean="0"/>
              <a:pPr/>
              <a:t>74</a:t>
            </a:fld>
            <a:endParaRPr lang="en-US" altLang="en-US"/>
          </a:p>
        </p:txBody>
      </p:sp>
      <p:pic>
        <p:nvPicPr>
          <p:cNvPr id="3" name="Picture 12" descr="300px-Mel-Hz_plot">
            <a:extLst>
              <a:ext uri="{FF2B5EF4-FFF2-40B4-BE49-F238E27FC236}">
                <a16:creationId xmlns:a16="http://schemas.microsoft.com/office/drawing/2014/main" id="{D014A20A-44D0-9235-00E9-23C15998B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088" y="304161"/>
            <a:ext cx="2754165" cy="32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a:extLst>
              <a:ext uri="{FF2B5EF4-FFF2-40B4-BE49-F238E27FC236}">
                <a16:creationId xmlns:a16="http://schemas.microsoft.com/office/drawing/2014/main" id="{5492EFBA-2B12-E50C-BB1E-305F1E035529}"/>
              </a:ext>
            </a:extLst>
          </p:cNvPr>
          <p:cNvSpPr txBox="1">
            <a:spLocks noChangeArrowheads="1"/>
          </p:cNvSpPr>
          <p:nvPr/>
        </p:nvSpPr>
        <p:spPr bwMode="auto">
          <a:xfrm>
            <a:off x="5680643" y="331501"/>
            <a:ext cx="471255" cy="63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Mel </a:t>
            </a:r>
          </a:p>
          <a:p>
            <a:pPr>
              <a:spcBef>
                <a:spcPct val="0"/>
              </a:spcBef>
              <a:buClrTx/>
              <a:buSzTx/>
              <a:buFontTx/>
              <a:buNone/>
            </a:pPr>
            <a:r>
              <a:rPr lang="en-US" altLang="en-US" sz="1800" dirty="0"/>
              <a:t>Scale</a:t>
            </a:r>
            <a:endParaRPr lang="en-US" altLang="zh-CN" sz="1800" dirty="0">
              <a:ea typeface="SimSun" pitchFamily="2" charset="-122"/>
            </a:endParaRPr>
          </a:p>
          <a:p>
            <a:pPr>
              <a:spcBef>
                <a:spcPct val="0"/>
              </a:spcBef>
              <a:buClrTx/>
              <a:buSzTx/>
              <a:buFontTx/>
              <a:buNone/>
            </a:pPr>
            <a:r>
              <a:rPr lang="en-US" altLang="zh-CN" sz="1800" dirty="0">
                <a:ea typeface="SimSun" pitchFamily="2" charset="-122"/>
              </a:rPr>
              <a:t>(m)</a:t>
            </a:r>
            <a:endParaRPr lang="en-US" altLang="en-US" sz="1800" dirty="0"/>
          </a:p>
        </p:txBody>
      </p:sp>
      <p:sp>
        <p:nvSpPr>
          <p:cNvPr id="8" name="Oval 15">
            <a:extLst>
              <a:ext uri="{FF2B5EF4-FFF2-40B4-BE49-F238E27FC236}">
                <a16:creationId xmlns:a16="http://schemas.microsoft.com/office/drawing/2014/main" id="{76F08306-8ED9-2A89-1398-0A2AFB46135E}"/>
              </a:ext>
            </a:extLst>
          </p:cNvPr>
          <p:cNvSpPr>
            <a:spLocks noChangeArrowheads="1"/>
          </p:cNvSpPr>
          <p:nvPr/>
        </p:nvSpPr>
        <p:spPr bwMode="auto">
          <a:xfrm>
            <a:off x="6415689" y="2358150"/>
            <a:ext cx="586953" cy="1000661"/>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9" name="Oval 18">
            <a:extLst>
              <a:ext uri="{FF2B5EF4-FFF2-40B4-BE49-F238E27FC236}">
                <a16:creationId xmlns:a16="http://schemas.microsoft.com/office/drawing/2014/main" id="{A2987476-CCC7-0E74-4643-28DE0B7AD668}"/>
              </a:ext>
            </a:extLst>
          </p:cNvPr>
          <p:cNvSpPr>
            <a:spLocks noChangeArrowheads="1"/>
          </p:cNvSpPr>
          <p:nvPr/>
        </p:nvSpPr>
        <p:spPr bwMode="auto">
          <a:xfrm rot="3203497">
            <a:off x="7281140" y="168523"/>
            <a:ext cx="842662" cy="2483263"/>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 name="Line 22">
            <a:extLst>
              <a:ext uri="{FF2B5EF4-FFF2-40B4-BE49-F238E27FC236}">
                <a16:creationId xmlns:a16="http://schemas.microsoft.com/office/drawing/2014/main" id="{F08AE399-CDFB-7103-887C-25C6C69D629A}"/>
              </a:ext>
            </a:extLst>
          </p:cNvPr>
          <p:cNvSpPr>
            <a:spLocks noChangeShapeType="1"/>
          </p:cNvSpPr>
          <p:nvPr/>
        </p:nvSpPr>
        <p:spPr bwMode="auto">
          <a:xfrm>
            <a:off x="7950797" y="936157"/>
            <a:ext cx="0" cy="252798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1" name="Line 23">
            <a:extLst>
              <a:ext uri="{FF2B5EF4-FFF2-40B4-BE49-F238E27FC236}">
                <a16:creationId xmlns:a16="http://schemas.microsoft.com/office/drawing/2014/main" id="{FCFF91EB-201F-D99C-D3EB-A3FD9C209D8F}"/>
              </a:ext>
            </a:extLst>
          </p:cNvPr>
          <p:cNvSpPr>
            <a:spLocks noChangeShapeType="1"/>
          </p:cNvSpPr>
          <p:nvPr/>
        </p:nvSpPr>
        <p:spPr bwMode="auto">
          <a:xfrm>
            <a:off x="8176548" y="830825"/>
            <a:ext cx="0" cy="258065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2" name="Line 24">
            <a:extLst>
              <a:ext uri="{FF2B5EF4-FFF2-40B4-BE49-F238E27FC236}">
                <a16:creationId xmlns:a16="http://schemas.microsoft.com/office/drawing/2014/main" id="{2D30E851-C94B-099C-7AD5-3B04C97A8839}"/>
              </a:ext>
            </a:extLst>
          </p:cNvPr>
          <p:cNvSpPr>
            <a:spLocks noChangeShapeType="1"/>
          </p:cNvSpPr>
          <p:nvPr/>
        </p:nvSpPr>
        <p:spPr bwMode="auto">
          <a:xfrm flipH="1">
            <a:off x="6331495" y="936157"/>
            <a:ext cx="161930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3" name="Line 25">
            <a:extLst>
              <a:ext uri="{FF2B5EF4-FFF2-40B4-BE49-F238E27FC236}">
                <a16:creationId xmlns:a16="http://schemas.microsoft.com/office/drawing/2014/main" id="{583FDD05-2C6D-3D8D-C147-66B3C0C59406}"/>
              </a:ext>
            </a:extLst>
          </p:cNvPr>
          <p:cNvSpPr>
            <a:spLocks noChangeShapeType="1"/>
          </p:cNvSpPr>
          <p:nvPr/>
        </p:nvSpPr>
        <p:spPr bwMode="auto">
          <a:xfrm flipH="1">
            <a:off x="6325388" y="830825"/>
            <a:ext cx="1851159"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 name="Text Box 29">
            <a:extLst>
              <a:ext uri="{FF2B5EF4-FFF2-40B4-BE49-F238E27FC236}">
                <a16:creationId xmlns:a16="http://schemas.microsoft.com/office/drawing/2014/main" id="{2B9751FD-51EE-B06F-9851-350158B38AAD}"/>
              </a:ext>
            </a:extLst>
          </p:cNvPr>
          <p:cNvSpPr txBox="1">
            <a:spLocks noChangeArrowheads="1"/>
          </p:cNvSpPr>
          <p:nvPr/>
        </p:nvSpPr>
        <p:spPr bwMode="auto">
          <a:xfrm>
            <a:off x="5800395" y="3608307"/>
            <a:ext cx="3804151" cy="92551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Below 1KHz, </a:t>
            </a:r>
            <a:r>
              <a:rPr lang="en-US" altLang="en-US" sz="1800" dirty="0"/>
              <a:t>f</a:t>
            </a:r>
            <a:r>
              <a:rPr lang="en-US" altLang="en-US" sz="1800" dirty="0">
                <a:sym typeface="Symbol" pitchFamily="18" charset="2"/>
              </a:rPr>
              <a:t>m</a:t>
            </a:r>
            <a:r>
              <a:rPr lang="en-US" altLang="en-US" sz="1800" dirty="0"/>
              <a:t>, approx. Linear </a:t>
            </a:r>
          </a:p>
          <a:p>
            <a:pPr>
              <a:spcBef>
                <a:spcPct val="0"/>
              </a:spcBef>
              <a:buClrTx/>
              <a:buSzTx/>
              <a:buFontTx/>
              <a:buNone/>
            </a:pPr>
            <a:r>
              <a:rPr lang="en-US" altLang="en-US" sz="1800" dirty="0">
                <a:sym typeface="Symbol" pitchFamily="18" charset="2"/>
              </a:rPr>
              <a:t>Above 1KHz, </a:t>
            </a:r>
            <a:r>
              <a:rPr lang="en-US" altLang="en-US" sz="1800" dirty="0"/>
              <a:t>f&gt;</a:t>
            </a:r>
            <a:r>
              <a:rPr lang="en-US" altLang="en-US" sz="1800" dirty="0">
                <a:sym typeface="Symbol" pitchFamily="18" charset="2"/>
              </a:rPr>
              <a:t>m</a:t>
            </a:r>
            <a:r>
              <a:rPr lang="en-US" altLang="en-US" sz="1800" dirty="0"/>
              <a:t>, log scale</a:t>
            </a:r>
          </a:p>
        </p:txBody>
      </p:sp>
      <mc:AlternateContent xmlns:mc="http://schemas.openxmlformats.org/markup-compatibility/2006" xmlns:a14="http://schemas.microsoft.com/office/drawing/2010/main">
        <mc:Choice Requires="a14">
          <p:sp>
            <p:nvSpPr>
              <p:cNvPr id="18" name="Object 19">
                <a:extLst>
                  <a:ext uri="{FF2B5EF4-FFF2-40B4-BE49-F238E27FC236}">
                    <a16:creationId xmlns:a16="http://schemas.microsoft.com/office/drawing/2014/main" id="{426ABCFC-CBF9-8D63-CCCF-2C24D0240614}"/>
                  </a:ext>
                </a:extLst>
              </p:cNvPr>
              <p:cNvSpPr txBox="1"/>
              <p:nvPr/>
            </p:nvSpPr>
            <p:spPr bwMode="auto">
              <a:xfrm>
                <a:off x="6151897" y="4861464"/>
                <a:ext cx="3750927" cy="106037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𝑚</m:t>
                      </m:r>
                      <m:r>
                        <a:rPr lang="en-US" sz="2400" i="1" smtClean="0">
                          <a:solidFill>
                            <a:srgbClr val="000000"/>
                          </a:solidFill>
                          <a:latin typeface="Cambria Math" panose="02040503050406030204" pitchFamily="18" charset="0"/>
                        </a:rPr>
                        <m:t>=2595</m:t>
                      </m:r>
                      <m:func>
                        <m:funcPr>
                          <m:ctrlPr>
                            <a:rPr lang="en-US" sz="2400" i="1">
                              <a:solidFill>
                                <a:srgbClr val="000000"/>
                              </a:solidFill>
                              <a:latin typeface="Cambria Math" panose="02040503050406030204" pitchFamily="18" charset="0"/>
                            </a:rPr>
                          </m:ctrlPr>
                        </m:funcPr>
                        <m:fName>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log</m:t>
                              </m:r>
                            </m:e>
                            <m:sub>
                              <m:r>
                                <a:rPr lang="en-US" sz="2400" i="1">
                                  <a:solidFill>
                                    <a:srgbClr val="000000"/>
                                  </a:solidFill>
                                  <a:latin typeface="Cambria Math" panose="02040503050406030204" pitchFamily="18" charset="0"/>
                                </a:rPr>
                                <m:t>10</m:t>
                              </m:r>
                            </m:sub>
                          </m:sSub>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𝑓</m:t>
                                  </m:r>
                                </m:num>
                                <m:den>
                                  <m:r>
                                    <a:rPr lang="en-US" sz="2400" i="1">
                                      <a:solidFill>
                                        <a:srgbClr val="000000"/>
                                      </a:solidFill>
                                      <a:latin typeface="Cambria Math" panose="02040503050406030204" pitchFamily="18" charset="0"/>
                                    </a:rPr>
                                    <m:t>700</m:t>
                                  </m:r>
                                </m:den>
                              </m:f>
                            </m:e>
                          </m:d>
                        </m:e>
                      </m:func>
                    </m:oMath>
                  </m:oMathPara>
                </a14:m>
                <a:endParaRPr lang="en-US" sz="2400" dirty="0"/>
              </a:p>
            </p:txBody>
          </p:sp>
        </mc:Choice>
        <mc:Fallback xmlns="">
          <p:sp>
            <p:nvSpPr>
              <p:cNvPr id="18" name="Object 19">
                <a:extLst>
                  <a:ext uri="{FF2B5EF4-FFF2-40B4-BE49-F238E27FC236}">
                    <a16:creationId xmlns:a16="http://schemas.microsoft.com/office/drawing/2014/main" id="{426ABCFC-CBF9-8D63-CCCF-2C24D0240614}"/>
                  </a:ext>
                </a:extLst>
              </p:cNvPr>
              <p:cNvSpPr txBox="1">
                <a:spLocks noRot="1" noChangeAspect="1" noMove="1" noResize="1" noEditPoints="1" noAdjustHandles="1" noChangeArrowheads="1" noChangeShapeType="1" noTextEdit="1"/>
              </p:cNvSpPr>
              <p:nvPr/>
            </p:nvSpPr>
            <p:spPr bwMode="auto">
              <a:xfrm>
                <a:off x="6151897" y="4861464"/>
                <a:ext cx="3750927" cy="1060379"/>
              </a:xfrm>
              <a:prstGeom prst="rect">
                <a:avLst/>
              </a:prstGeom>
              <a:blipFill>
                <a:blip r:embed="rId3"/>
                <a:stretch>
                  <a:fillRect/>
                </a:stretch>
              </a:blipFill>
              <a:ln>
                <a:noFill/>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FABD92C3-1535-0922-A030-0451E3B7ED3C}"/>
              </a:ext>
            </a:extLst>
          </p:cNvPr>
          <p:cNvSpPr txBox="1"/>
          <p:nvPr/>
        </p:nvSpPr>
        <p:spPr>
          <a:xfrm>
            <a:off x="6089266" y="5910476"/>
            <a:ext cx="268022" cy="369332"/>
          </a:xfrm>
          <a:prstGeom prst="rect">
            <a:avLst/>
          </a:prstGeom>
          <a:noFill/>
        </p:spPr>
        <p:txBody>
          <a:bodyPr wrap="none" rtlCol="0">
            <a:spAutoFit/>
          </a:bodyPr>
          <a:lstStyle/>
          <a:p>
            <a:r>
              <a:rPr lang="en-US" dirty="0">
                <a:solidFill>
                  <a:srgbClr val="FF0000"/>
                </a:solidFill>
              </a:rPr>
              <a:t>.</a:t>
            </a:r>
            <a:endParaRPr lang="en-US" dirty="0"/>
          </a:p>
        </p:txBody>
      </p:sp>
      <p:sp>
        <p:nvSpPr>
          <p:cNvPr id="16" name="TextBox 15">
            <a:extLst>
              <a:ext uri="{FF2B5EF4-FFF2-40B4-BE49-F238E27FC236}">
                <a16:creationId xmlns:a16="http://schemas.microsoft.com/office/drawing/2014/main" id="{D84CA0EE-0990-2601-8425-0597DBA70C2C}"/>
              </a:ext>
            </a:extLst>
          </p:cNvPr>
          <p:cNvSpPr txBox="1"/>
          <p:nvPr/>
        </p:nvSpPr>
        <p:spPr>
          <a:xfrm>
            <a:off x="6168708" y="5755522"/>
            <a:ext cx="3804151" cy="646331"/>
          </a:xfrm>
          <a:prstGeom prst="rect">
            <a:avLst/>
          </a:prstGeom>
          <a:noFill/>
        </p:spPr>
        <p:txBody>
          <a:bodyPr wrap="square" rtlCol="0">
            <a:spAutoFit/>
          </a:bodyPr>
          <a:lstStyle/>
          <a:p>
            <a:r>
              <a:rPr lang="en-US" i="1" dirty="0">
                <a:solidFill>
                  <a:srgbClr val="FF0000"/>
                </a:solidFill>
              </a:rPr>
              <a:t>m</a:t>
            </a:r>
            <a:r>
              <a:rPr lang="en-US" dirty="0">
                <a:solidFill>
                  <a:srgbClr val="FF0000"/>
                </a:solidFill>
              </a:rPr>
              <a:t>= Mel scale, </a:t>
            </a:r>
          </a:p>
          <a:p>
            <a:r>
              <a:rPr lang="en-US" i="1" dirty="0">
                <a:solidFill>
                  <a:srgbClr val="FF0000"/>
                </a:solidFill>
              </a:rPr>
              <a:t>f </a:t>
            </a:r>
            <a:r>
              <a:rPr lang="en-US" dirty="0">
                <a:solidFill>
                  <a:srgbClr val="FF0000"/>
                </a:solidFill>
              </a:rPr>
              <a:t>= frequency in Hz</a:t>
            </a:r>
            <a:endParaRPr lang="en-US" dirty="0"/>
          </a:p>
        </p:txBody>
      </p:sp>
      <p:pic>
        <p:nvPicPr>
          <p:cNvPr id="1026" name="Picture 2">
            <a:extLst>
              <a:ext uri="{FF2B5EF4-FFF2-40B4-BE49-F238E27FC236}">
                <a16:creationId xmlns:a16="http://schemas.microsoft.com/office/drawing/2014/main" id="{39E047D0-5C17-37AB-3B4B-EB06FCC32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263" y="4252880"/>
            <a:ext cx="1944380" cy="1944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495300" y="277813"/>
            <a:ext cx="8912225" cy="636587"/>
          </a:xfrm>
        </p:spPr>
        <p:txBody>
          <a:bodyPr>
            <a:normAutofit fontScale="90000"/>
          </a:bodyPr>
          <a:lstStyle/>
          <a:p>
            <a:pPr algn="l"/>
            <a:r>
              <a:rPr lang="en-US" altLang="en-US" dirty="0">
                <a:solidFill>
                  <a:srgbClr val="FF0000"/>
                </a:solidFill>
              </a:rPr>
              <a:t>ANSWER 3.1</a:t>
            </a:r>
            <a:endParaRPr lang="en-US" altLang="en-US" dirty="0"/>
          </a:p>
        </p:txBody>
      </p:sp>
      <p:sp>
        <p:nvSpPr>
          <p:cNvPr id="17411" name="Content Placeholder 7"/>
          <p:cNvSpPr>
            <a:spLocks noGrp="1"/>
          </p:cNvSpPr>
          <p:nvPr>
            <p:ph idx="1"/>
          </p:nvPr>
        </p:nvSpPr>
        <p:spPr>
          <a:xfrm>
            <a:off x="339725" y="865187"/>
            <a:ext cx="9067800" cy="5715000"/>
          </a:xfrm>
        </p:spPr>
        <p:txBody>
          <a:bodyPr>
            <a:normAutofit fontScale="92500" lnSpcReduction="10000"/>
          </a:bodyPr>
          <a:lstStyle/>
          <a:p>
            <a:r>
              <a:rPr lang="en-US" altLang="en-US" sz="2400" dirty="0"/>
              <a:t>Answer(a):, f from 200 to 800  Hz,</a:t>
            </a:r>
            <a:r>
              <a:rPr lang="en-US" altLang="en-US" sz="2400" dirty="0">
                <a:sym typeface="Symbol" pitchFamily="18" charset="2"/>
              </a:rPr>
              <a:t> f </a:t>
            </a:r>
            <a:r>
              <a:rPr lang="en-US" sz="2400" dirty="0"/>
              <a:t>=600 Hz</a:t>
            </a:r>
            <a:endParaRPr lang="en-US" altLang="en-US" sz="2400" dirty="0"/>
          </a:p>
          <a:p>
            <a:r>
              <a:rPr lang="en-US" altLang="en-US" sz="2400" dirty="0">
                <a:sym typeface="Symbol" pitchFamily="18" charset="2"/>
              </a:rPr>
              <a:t>m </a:t>
            </a:r>
            <a:r>
              <a:rPr lang="en-US" altLang="en-US" sz="2400" dirty="0"/>
              <a:t>=(2595* log_10(1+800/700))-(2595* log_10(1+200/700))</a:t>
            </a:r>
            <a:endParaRPr lang="en-US" altLang="en-US" sz="2400" dirty="0">
              <a:solidFill>
                <a:srgbClr val="FF0000"/>
              </a:solidFill>
            </a:endParaRPr>
          </a:p>
          <a:p>
            <a:r>
              <a:rPr lang="en-US" altLang="en-US" sz="2400" dirty="0">
                <a:solidFill>
                  <a:srgbClr val="FF0000"/>
                </a:solidFill>
                <a:sym typeface="Symbol" pitchFamily="18" charset="2"/>
              </a:rPr>
              <a:t>m =</a:t>
            </a:r>
            <a:r>
              <a:rPr lang="en-US" sz="2400" dirty="0">
                <a:solidFill>
                  <a:srgbClr val="FF0000"/>
                </a:solidFill>
              </a:rPr>
              <a:t>575.7 choice 1 is correct.</a:t>
            </a:r>
            <a:r>
              <a:rPr lang="en-US" sz="2400" dirty="0"/>
              <a:t> , compared to </a:t>
            </a:r>
            <a:r>
              <a:rPr lang="en-US" altLang="en-US" sz="2400" dirty="0">
                <a:sym typeface="Symbol" pitchFamily="18" charset="2"/>
              </a:rPr>
              <a:t>f </a:t>
            </a:r>
            <a:r>
              <a:rPr lang="en-US" sz="2400" dirty="0"/>
              <a:t>=600. </a:t>
            </a:r>
          </a:p>
          <a:p>
            <a:r>
              <a:rPr lang="en-US" sz="2400" dirty="0"/>
              <a:t>They are not the same but of the similar order  because the input frequency is less than 1 KHz. Note: Mel scale is not science but a result of  psychological measurement of human perception, but for engineers it is more convenient to use the formulas as described.</a:t>
            </a:r>
          </a:p>
          <a:p>
            <a:endParaRPr lang="en-US" altLang="en-US" sz="2400" dirty="0"/>
          </a:p>
          <a:p>
            <a:r>
              <a:rPr lang="en-US" altLang="en-US" sz="2400" dirty="0"/>
              <a:t>Answer (b): </a:t>
            </a:r>
            <a:r>
              <a:rPr lang="en-US" altLang="en-US" sz="2400" dirty="0">
                <a:sym typeface="Symbol" pitchFamily="18" charset="2"/>
              </a:rPr>
              <a:t>f</a:t>
            </a:r>
            <a:r>
              <a:rPr lang="en-US" altLang="en-US" sz="2400" dirty="0"/>
              <a:t> is 1000 Hz from 6000 Hz to 7000 Hz. For Mel scale</a:t>
            </a:r>
          </a:p>
          <a:p>
            <a:r>
              <a:rPr lang="en-US" altLang="en-US" sz="2400" dirty="0">
                <a:sym typeface="Symbol" pitchFamily="18" charset="2"/>
              </a:rPr>
              <a:t>m </a:t>
            </a:r>
            <a:r>
              <a:rPr lang="en-US" altLang="en-US" sz="2400" dirty="0"/>
              <a:t>=(2595* log_10(1+7000/700))-(2595* log_10(1+6000/700))</a:t>
            </a:r>
          </a:p>
          <a:p>
            <a:r>
              <a:rPr lang="en-US" altLang="en-US" sz="2400" dirty="0">
                <a:solidFill>
                  <a:srgbClr val="FF0000"/>
                </a:solidFill>
                <a:sym typeface="Symbol" pitchFamily="18" charset="2"/>
              </a:rPr>
              <a:t>m </a:t>
            </a:r>
            <a:r>
              <a:rPr lang="en-US" altLang="en-US" sz="2400" dirty="0">
                <a:solidFill>
                  <a:srgbClr val="FF0000"/>
                </a:solidFill>
              </a:rPr>
              <a:t>=</a:t>
            </a:r>
            <a:r>
              <a:rPr lang="en-US" sz="2400" dirty="0">
                <a:solidFill>
                  <a:srgbClr val="FF0000"/>
                </a:solidFill>
              </a:rPr>
              <a:t>156.8. Choice 3 is correct.</a:t>
            </a:r>
          </a:p>
          <a:p>
            <a:r>
              <a:rPr lang="en-US" sz="2400" dirty="0"/>
              <a:t>We see when </a:t>
            </a:r>
            <a:r>
              <a:rPr lang="en-US" altLang="en-US" sz="2400" dirty="0">
                <a:sym typeface="Symbol" pitchFamily="18" charset="2"/>
              </a:rPr>
              <a:t>f</a:t>
            </a:r>
            <a:r>
              <a:rPr lang="en-US" altLang="en-US" sz="2400" dirty="0"/>
              <a:t> </a:t>
            </a:r>
            <a:r>
              <a:rPr lang="en-US" sz="2400" dirty="0"/>
              <a:t>=1000 Hz, </a:t>
            </a:r>
            <a:r>
              <a:rPr lang="en-US" altLang="en-US" sz="2400" dirty="0">
                <a:sym typeface="Symbol" pitchFamily="18" charset="2"/>
              </a:rPr>
              <a:t>m is only 150, it is a log scale change, because the frequency is already over 1KHz</a:t>
            </a:r>
            <a:r>
              <a:rPr lang="en-US" sz="2400" dirty="0"/>
              <a:t> </a:t>
            </a:r>
          </a:p>
          <a:p>
            <a:r>
              <a:rPr lang="en-US" sz="2400" dirty="0">
                <a:solidFill>
                  <a:srgbClr val="FF0000"/>
                </a:solidFill>
              </a:rPr>
              <a:t>Note for students: For assignment and exam, use the given formula rather than observations.</a:t>
            </a:r>
          </a:p>
          <a:p>
            <a:r>
              <a:rPr lang="en-US" altLang="en-US" sz="2400" dirty="0"/>
              <a:t>Ref: %http://www.homepages.ucl.ac.uk/~sslyjjt/speech/Mel2Hz.html</a:t>
            </a:r>
          </a:p>
          <a:p>
            <a:endParaRPr lang="en-US" sz="2400" dirty="0">
              <a:solidFill>
                <a:srgbClr val="FF0000"/>
              </a:solidFill>
            </a:endParaRPr>
          </a:p>
          <a:p>
            <a:endParaRPr lang="en-US" altLang="en-US" dirty="0"/>
          </a:p>
          <a:p>
            <a:endParaRPr lang="en-US" altLang="en-US" dirty="0"/>
          </a:p>
        </p:txBody>
      </p:sp>
      <p:sp>
        <p:nvSpPr>
          <p:cNvPr id="4" name="Footer Placeholder 3">
            <a:extLst>
              <a:ext uri="{FF2B5EF4-FFF2-40B4-BE49-F238E27FC236}">
                <a16:creationId xmlns:a16="http://schemas.microsoft.com/office/drawing/2014/main" id="{DAD8EE48-5658-40D4-81BD-886D78F8A251}"/>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ADF1250-8416-4772-840F-1189382FE8CE}"/>
              </a:ext>
            </a:extLst>
          </p:cNvPr>
          <p:cNvSpPr>
            <a:spLocks noGrp="1"/>
          </p:cNvSpPr>
          <p:nvPr>
            <p:ph type="sldNum" sz="quarter" idx="12"/>
          </p:nvPr>
        </p:nvSpPr>
        <p:spPr/>
        <p:txBody>
          <a:bodyPr/>
          <a:lstStyle/>
          <a:p>
            <a:fld id="{65CE2D6C-B8FF-4830-ACC3-164BA4934954}" type="slidenum">
              <a:rPr lang="en-US" altLang="en-US" smtClean="0"/>
              <a:pPr/>
              <a:t>75</a:t>
            </a:fld>
            <a:endParaRPr lang="en-US" altLang="en-US"/>
          </a:p>
        </p:txBody>
      </p:sp>
      <p:sp>
        <p:nvSpPr>
          <p:cNvPr id="2" name="TextBox 1">
            <a:extLst>
              <a:ext uri="{FF2B5EF4-FFF2-40B4-BE49-F238E27FC236}">
                <a16:creationId xmlns:a16="http://schemas.microsoft.com/office/drawing/2014/main" id="{53381965-B078-F49B-4161-50204C3C4A99}"/>
              </a:ext>
            </a:extLst>
          </p:cNvPr>
          <p:cNvSpPr txBox="1"/>
          <p:nvPr/>
        </p:nvSpPr>
        <p:spPr>
          <a:xfrm>
            <a:off x="5180012" y="136524"/>
            <a:ext cx="4722813" cy="646331"/>
          </a:xfrm>
          <a:prstGeom prst="rect">
            <a:avLst/>
          </a:prstGeom>
          <a:noFill/>
          <a:ln>
            <a:solidFill>
              <a:schemeClr val="accent1"/>
            </a:solidFill>
          </a:ln>
        </p:spPr>
        <p:txBody>
          <a:bodyPr wrap="square" rtlCol="0">
            <a:spAutoFit/>
          </a:bodyPr>
          <a:lstStyle/>
          <a:p>
            <a:r>
              <a:rPr lang="en-US" altLang="en-US" dirty="0"/>
              <a:t>MC choices for (a) and (b): </a:t>
            </a:r>
          </a:p>
          <a:p>
            <a:r>
              <a:rPr lang="en-US" altLang="en-US" dirty="0"/>
              <a:t>1)</a:t>
            </a:r>
            <a:r>
              <a:rPr lang="en-US" altLang="en-US" sz="1800" dirty="0"/>
              <a:t> 575.7; </a:t>
            </a:r>
            <a:r>
              <a:rPr lang="en-US" altLang="en-US" dirty="0"/>
              <a:t>2)</a:t>
            </a:r>
            <a:r>
              <a:rPr lang="en-US" altLang="en-US" sz="1800" dirty="0"/>
              <a:t> 570.7;</a:t>
            </a:r>
            <a:r>
              <a:rPr lang="en-US" altLang="en-US" dirty="0"/>
              <a:t>3)</a:t>
            </a:r>
            <a:r>
              <a:rPr lang="en-US" altLang="en-US" sz="1800" dirty="0"/>
              <a:t> 156.8;</a:t>
            </a:r>
            <a:r>
              <a:rPr lang="en-US" altLang="en-US" dirty="0"/>
              <a:t>4)</a:t>
            </a:r>
            <a:r>
              <a:rPr lang="en-US" altLang="en-US" sz="1800" dirty="0"/>
              <a:t> 150.8</a:t>
            </a:r>
            <a:endParaRPr lang="en-US" altLang="en-US" dirty="0"/>
          </a:p>
        </p:txBody>
      </p:sp>
    </p:spTree>
    <p:extLst>
      <p:ext uri="{BB962C8B-B14F-4D97-AF65-F5344CB8AC3E}">
        <p14:creationId xmlns:p14="http://schemas.microsoft.com/office/powerpoint/2010/main" val="1255798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normAutofit fontScale="90000"/>
          </a:bodyPr>
          <a:lstStyle/>
          <a:p>
            <a:r>
              <a:rPr lang="en-US" altLang="en-US" dirty="0">
                <a:solidFill>
                  <a:srgbClr val="FF0000"/>
                </a:solidFill>
              </a:rPr>
              <a:t>Use </a:t>
            </a:r>
            <a:r>
              <a:rPr lang="en-US" altLang="en-US" dirty="0" err="1">
                <a:solidFill>
                  <a:srgbClr val="FF0000"/>
                </a:solidFill>
              </a:rPr>
              <a:t>Matlab</a:t>
            </a:r>
            <a:r>
              <a:rPr lang="en-US" altLang="en-US" dirty="0">
                <a:solidFill>
                  <a:srgbClr val="FF0000"/>
                </a:solidFill>
              </a:rPr>
              <a:t> to plot the Mel scale</a:t>
            </a:r>
            <a:br>
              <a:rPr lang="en-US" altLang="en-US" dirty="0"/>
            </a:br>
            <a:endParaRPr lang="en-US" altLang="en-US" dirty="0"/>
          </a:p>
        </p:txBody>
      </p:sp>
      <p:sp>
        <p:nvSpPr>
          <p:cNvPr id="18435" name="Text Placeholder 7"/>
          <p:cNvSpPr>
            <a:spLocks noGrp="1"/>
          </p:cNvSpPr>
          <p:nvPr>
            <p:ph type="body" idx="1"/>
          </p:nvPr>
        </p:nvSpPr>
        <p:spPr>
          <a:xfrm>
            <a:off x="463073" y="962662"/>
            <a:ext cx="4375467" cy="639762"/>
          </a:xfrm>
        </p:spPr>
        <p:txBody>
          <a:bodyPr/>
          <a:lstStyle/>
          <a:p>
            <a:r>
              <a:rPr lang="en-US" altLang="en-US" dirty="0"/>
              <a:t> </a:t>
            </a:r>
          </a:p>
        </p:txBody>
      </p:sp>
      <p:sp>
        <p:nvSpPr>
          <p:cNvPr id="18436" name="Content Placeholder 8"/>
          <p:cNvSpPr>
            <a:spLocks noGrp="1"/>
          </p:cNvSpPr>
          <p:nvPr>
            <p:ph sz="half" idx="2"/>
          </p:nvPr>
        </p:nvSpPr>
        <p:spPr>
          <a:xfrm>
            <a:off x="299745" y="747190"/>
            <a:ext cx="4765658" cy="3951288"/>
          </a:xfrm>
        </p:spPr>
        <p:txBody>
          <a:bodyPr>
            <a:normAutofit/>
          </a:bodyPr>
          <a:lstStyle/>
          <a:p>
            <a:r>
              <a:rPr lang="en-US" altLang="en-US" sz="2000" dirty="0"/>
              <a:t>%plot </a:t>
            </a:r>
            <a:r>
              <a:rPr lang="en-US" altLang="en-US" sz="2000" dirty="0" err="1"/>
              <a:t>mel</a:t>
            </a:r>
            <a:r>
              <a:rPr lang="en-US" altLang="en-US" sz="2000" dirty="0"/>
              <a:t> scale, </a:t>
            </a:r>
            <a:r>
              <a:rPr lang="en-US" altLang="en-US" sz="2000" dirty="0" err="1"/>
              <a:t>matlab</a:t>
            </a:r>
            <a:endParaRPr lang="en-US" altLang="en-US" sz="2000" dirty="0"/>
          </a:p>
          <a:p>
            <a:r>
              <a:rPr lang="en-US" altLang="en-US" sz="2000" dirty="0"/>
              <a:t>f=1:10000 %input frequency range</a:t>
            </a:r>
          </a:p>
          <a:p>
            <a:r>
              <a:rPr lang="en-US" altLang="en-US" sz="2000" dirty="0" err="1"/>
              <a:t>mel</a:t>
            </a:r>
            <a:r>
              <a:rPr lang="en-US" altLang="en-US" sz="2000" dirty="0"/>
              <a:t>=(2595* log10(1+f/700));</a:t>
            </a:r>
          </a:p>
          <a:p>
            <a:r>
              <a:rPr lang="en-US" altLang="en-US" sz="2000" dirty="0"/>
              <a:t>figure(1)</a:t>
            </a:r>
          </a:p>
          <a:p>
            <a:r>
              <a:rPr lang="en-US" altLang="en-US" sz="2000" dirty="0" err="1"/>
              <a:t>clf</a:t>
            </a:r>
            <a:endParaRPr lang="en-US" altLang="en-US" sz="2000" dirty="0"/>
          </a:p>
          <a:p>
            <a:r>
              <a:rPr lang="en-US" altLang="en-US" sz="2000" dirty="0"/>
              <a:t>plot(</a:t>
            </a:r>
            <a:r>
              <a:rPr lang="en-US" altLang="en-US" sz="2000" dirty="0" err="1"/>
              <a:t>f,mel</a:t>
            </a:r>
            <a:r>
              <a:rPr lang="en-US" altLang="en-US" sz="2000" dirty="0"/>
              <a:t>)</a:t>
            </a:r>
          </a:p>
          <a:p>
            <a:r>
              <a:rPr lang="en-US" altLang="en-US" sz="2000" dirty="0"/>
              <a:t>grid on</a:t>
            </a:r>
          </a:p>
          <a:p>
            <a:r>
              <a:rPr lang="en-US" altLang="en-US" sz="2000" dirty="0" err="1"/>
              <a:t>xlabel</a:t>
            </a:r>
            <a:r>
              <a:rPr lang="en-US" altLang="en-US" sz="2000" dirty="0"/>
              <a:t>('</a:t>
            </a:r>
            <a:r>
              <a:rPr lang="en-US" altLang="en-US" sz="2000" dirty="0" err="1"/>
              <a:t>freqeuncy</a:t>
            </a:r>
            <a:r>
              <a:rPr lang="en-US" altLang="en-US" sz="2000" dirty="0"/>
              <a:t> in HZ')</a:t>
            </a:r>
          </a:p>
          <a:p>
            <a:r>
              <a:rPr lang="en-US" altLang="en-US" sz="2000" dirty="0" err="1"/>
              <a:t>ylabel</a:t>
            </a:r>
            <a:r>
              <a:rPr lang="en-US" altLang="en-US" sz="2000" dirty="0"/>
              <a:t>('</a:t>
            </a:r>
            <a:r>
              <a:rPr lang="en-US" altLang="en-US" sz="2000" dirty="0" err="1"/>
              <a:t>freqeuncy</a:t>
            </a:r>
            <a:r>
              <a:rPr lang="en-US" altLang="en-US" sz="2000" dirty="0"/>
              <a:t> Mel scale')</a:t>
            </a:r>
          </a:p>
          <a:p>
            <a:r>
              <a:rPr lang="en-US" altLang="en-US" sz="2000" dirty="0"/>
              <a:t>title('Plot of Frequency to Mel scale')</a:t>
            </a:r>
            <a:r>
              <a:rPr lang="en-US" altLang="en-US" dirty="0"/>
              <a:t> </a:t>
            </a:r>
          </a:p>
          <a:p>
            <a:endParaRPr lang="en-US" altLang="en-US" dirty="0"/>
          </a:p>
        </p:txBody>
      </p:sp>
      <p:sp>
        <p:nvSpPr>
          <p:cNvPr id="18437" name="Text Placeholder 9"/>
          <p:cNvSpPr>
            <a:spLocks noGrp="1"/>
          </p:cNvSpPr>
          <p:nvPr>
            <p:ph type="body" sz="quarter" idx="3"/>
          </p:nvPr>
        </p:nvSpPr>
        <p:spPr/>
        <p:txBody>
          <a:bodyPr/>
          <a:lstStyle/>
          <a:p>
            <a:r>
              <a:rPr lang="en-US" altLang="en-US"/>
              <a:t>Plot</a:t>
            </a:r>
          </a:p>
        </p:txBody>
      </p:sp>
      <p:sp>
        <p:nvSpPr>
          <p:cNvPr id="18438" name="Content Placeholder 10"/>
          <p:cNvSpPr>
            <a:spLocks noGrp="1"/>
          </p:cNvSpPr>
          <p:nvPr>
            <p:ph sz="quarter" idx="4"/>
          </p:nvPr>
        </p:nvSpPr>
        <p:spPr>
          <a:xfrm>
            <a:off x="5065403" y="2149067"/>
            <a:ext cx="4377186" cy="3951288"/>
          </a:xfrm>
        </p:spPr>
        <p:txBody>
          <a:bodyPr/>
          <a:lstStyle/>
          <a:p>
            <a:r>
              <a:rPr lang="en-US" altLang="en-US" dirty="0"/>
              <a:t> </a:t>
            </a:r>
          </a:p>
        </p:txBody>
      </p:sp>
      <p:pic>
        <p:nvPicPr>
          <p:cNvPr id="184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75" y="1053318"/>
            <a:ext cx="4045608" cy="40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3073" y="4708933"/>
            <a:ext cx="8484610" cy="2062103"/>
          </a:xfrm>
          <a:prstGeom prst="rect">
            <a:avLst/>
          </a:prstGeom>
          <a:noFill/>
          <a:ln>
            <a:solidFill>
              <a:schemeClr val="accent1"/>
            </a:solidFill>
          </a:ln>
        </p:spPr>
        <p:txBody>
          <a:bodyPr wrap="square" rtlCol="0">
            <a:spAutoFit/>
          </a:bodyPr>
          <a:lstStyle/>
          <a:p>
            <a:r>
              <a:rPr lang="en-US" sz="1600" dirty="0"/>
              <a:t>%Note: Someone uses log (natural log)</a:t>
            </a:r>
          </a:p>
          <a:p>
            <a:r>
              <a:rPr lang="en-US" sz="1600" dirty="0"/>
              <a:t>format </a:t>
            </a:r>
            <a:r>
              <a:rPr lang="en-US" sz="1600" dirty="0" err="1"/>
              <a:t>shortG</a:t>
            </a:r>
            <a:endParaRPr lang="en-US" sz="1600" dirty="0"/>
          </a:p>
          <a:p>
            <a:r>
              <a:rPr lang="en-US" sz="1600" dirty="0"/>
              <a:t>f=1200  %1200 Hz</a:t>
            </a:r>
          </a:p>
          <a:p>
            <a:r>
              <a:rPr lang="en-US" sz="1600" dirty="0"/>
              <a:t>mel_1=</a:t>
            </a:r>
            <a:r>
              <a:rPr lang="en-US" sz="1600" dirty="0">
                <a:solidFill>
                  <a:srgbClr val="FF0000"/>
                </a:solidFill>
              </a:rPr>
              <a:t>1127.01048</a:t>
            </a:r>
            <a:r>
              <a:rPr lang="en-US" sz="1600" dirty="0"/>
              <a:t> * log((f/700) +1) %</a:t>
            </a:r>
            <a:r>
              <a:rPr lang="en-US" sz="1600" dirty="0" err="1"/>
              <a:t>mel</a:t>
            </a:r>
            <a:r>
              <a:rPr lang="en-US" sz="1600" dirty="0"/>
              <a:t> scale, using ln (natural log)</a:t>
            </a:r>
          </a:p>
          <a:p>
            <a:r>
              <a:rPr lang="en-US" sz="1600" dirty="0"/>
              <a:t>mel_2=2</a:t>
            </a:r>
            <a:r>
              <a:rPr lang="en-US" sz="1600" dirty="0">
                <a:solidFill>
                  <a:srgbClr val="002060"/>
                </a:solidFill>
              </a:rPr>
              <a:t>595.01048</a:t>
            </a:r>
            <a:r>
              <a:rPr lang="en-US" sz="1600" dirty="0"/>
              <a:t> * log10((f/700) +1) %</a:t>
            </a:r>
            <a:r>
              <a:rPr lang="en-US" sz="1600" dirty="0" err="1"/>
              <a:t>mel</a:t>
            </a:r>
            <a:r>
              <a:rPr lang="en-US" sz="1600" dirty="0"/>
              <a:t> scale , using log10, (base10)</a:t>
            </a:r>
          </a:p>
          <a:p>
            <a:r>
              <a:rPr lang="en-US" sz="1600" dirty="0"/>
              <a:t>&gt; %got similar result</a:t>
            </a:r>
          </a:p>
          <a:p>
            <a:r>
              <a:rPr lang="en-US" sz="1600" dirty="0"/>
              <a:t>mel_1 =       1125.4</a:t>
            </a:r>
          </a:p>
          <a:p>
            <a:r>
              <a:rPr lang="en-US" sz="1600" dirty="0"/>
              <a:t>mel_2 =       1125.3</a:t>
            </a:r>
          </a:p>
        </p:txBody>
      </p:sp>
      <p:sp>
        <p:nvSpPr>
          <p:cNvPr id="5" name="Footer Placeholder 4">
            <a:extLst>
              <a:ext uri="{FF2B5EF4-FFF2-40B4-BE49-F238E27FC236}">
                <a16:creationId xmlns:a16="http://schemas.microsoft.com/office/drawing/2014/main" id="{E7B5E544-2AD4-4088-A31F-F1079A1F67D0}"/>
              </a:ext>
            </a:extLst>
          </p:cNvPr>
          <p:cNvSpPr>
            <a:spLocks noGrp="1"/>
          </p:cNvSpPr>
          <p:nvPr>
            <p:ph type="ftr" sz="quarter" idx="11"/>
          </p:nvPr>
        </p:nvSpPr>
        <p:spPr/>
        <p:txBody>
          <a:bodyPr/>
          <a:lstStyle/>
          <a:p>
            <a:pPr>
              <a:defRPr/>
            </a:pPr>
            <a:r>
              <a:rPr lang="en-US" altLang="zh-CN"/>
              <a:t>Audio signal processing, v250428a</a:t>
            </a:r>
          </a:p>
        </p:txBody>
      </p:sp>
      <p:sp>
        <p:nvSpPr>
          <p:cNvPr id="6" name="Slide Number Placeholder 5">
            <a:extLst>
              <a:ext uri="{FF2B5EF4-FFF2-40B4-BE49-F238E27FC236}">
                <a16:creationId xmlns:a16="http://schemas.microsoft.com/office/drawing/2014/main" id="{567F335D-865A-481A-9A75-860638625B72}"/>
              </a:ext>
            </a:extLst>
          </p:cNvPr>
          <p:cNvSpPr>
            <a:spLocks noGrp="1"/>
          </p:cNvSpPr>
          <p:nvPr>
            <p:ph type="sldNum" sz="quarter" idx="12"/>
          </p:nvPr>
        </p:nvSpPr>
        <p:spPr/>
        <p:txBody>
          <a:bodyPr/>
          <a:lstStyle/>
          <a:p>
            <a:fld id="{ACE40049-2F4A-4524-AFC2-A66EF339FC2C}" type="slidenum">
              <a:rPr lang="en-US" altLang="en-US" smtClean="0"/>
              <a:pPr/>
              <a:t>76</a:t>
            </a:fld>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pPr eaLnBrk="1" hangingPunct="1"/>
            <a:r>
              <a:rPr lang="en-US" altLang="zh-CN" dirty="0">
                <a:ea typeface="SimSun" pitchFamily="2" charset="-122"/>
              </a:rPr>
              <a:t>(C) Use Linear Predictive coding LPC to implement filters</a:t>
            </a:r>
            <a:endParaRPr lang="en-US" altLang="en-US" dirty="0"/>
          </a:p>
        </p:txBody>
      </p:sp>
      <p:sp>
        <p:nvSpPr>
          <p:cNvPr id="19461" name="Rectangle 5"/>
          <p:cNvSpPr>
            <a:spLocks noGrp="1" noChangeArrowheads="1"/>
          </p:cNvSpPr>
          <p:nvPr>
            <p:ph type="subTitle" idx="1"/>
          </p:nvPr>
        </p:nvSpPr>
        <p:spPr/>
        <p:txBody>
          <a:bodyPr/>
          <a:lstStyle/>
          <a:p>
            <a:pPr eaLnBrk="1" hangingPunct="1"/>
            <a:r>
              <a:rPr lang="en-US" altLang="zh-CN">
                <a:ea typeface="SimSun" pitchFamily="2" charset="-122"/>
              </a:rPr>
              <a:t>Linear Predictive coding LPC methods</a:t>
            </a:r>
            <a:endParaRPr lang="en-US" altLang="en-US" sz="1900">
              <a:ea typeface="新細明體" pitchFamily="18" charset="-120"/>
            </a:endParaRPr>
          </a:p>
        </p:txBody>
      </p:sp>
      <p:sp>
        <p:nvSpPr>
          <p:cNvPr id="4" name="Footer Placeholder 3">
            <a:extLst>
              <a:ext uri="{FF2B5EF4-FFF2-40B4-BE49-F238E27FC236}">
                <a16:creationId xmlns:a16="http://schemas.microsoft.com/office/drawing/2014/main" id="{732876DD-310E-4028-A29F-094E43C23058}"/>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92F1E97C-856F-4E12-84E7-B61A556EB14C}"/>
              </a:ext>
            </a:extLst>
          </p:cNvPr>
          <p:cNvSpPr>
            <a:spLocks noGrp="1"/>
          </p:cNvSpPr>
          <p:nvPr>
            <p:ph type="sldNum" sz="quarter" idx="12"/>
          </p:nvPr>
        </p:nvSpPr>
        <p:spPr/>
        <p:txBody>
          <a:bodyPr/>
          <a:lstStyle/>
          <a:p>
            <a:fld id="{FAA8FF96-867F-4EE8-8394-585EE08E236B}" type="slidenum">
              <a:rPr lang="en-US" altLang="en-US" smtClean="0"/>
              <a:pPr/>
              <a:t>77</a:t>
            </a:fld>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Motivation</a:t>
            </a:r>
          </a:p>
        </p:txBody>
      </p:sp>
      <p:sp>
        <p:nvSpPr>
          <p:cNvPr id="20483" name="Content Placeholder 2"/>
          <p:cNvSpPr>
            <a:spLocks noGrp="1"/>
          </p:cNvSpPr>
          <p:nvPr>
            <p:ph idx="1"/>
          </p:nvPr>
        </p:nvSpPr>
        <p:spPr/>
        <p:txBody>
          <a:bodyPr/>
          <a:lstStyle/>
          <a:p>
            <a:r>
              <a:rPr lang="en-US" altLang="en-US" sz="2400" dirty="0"/>
              <a:t>Fourier transform is a frequency method for finding the parameters of an audio signal, it is the formal method to implement filters. However, there is an alternative, which is a time domain method, and it works faster. It is called Linear Predicted Coding LPC coding method. The next slide shows the procedure for finding the filter output. </a:t>
            </a:r>
          </a:p>
          <a:p>
            <a:r>
              <a:rPr lang="en-US" altLang="en-US" sz="2400" dirty="0"/>
              <a:t>The procedures are: (</a:t>
            </a:r>
            <a:r>
              <a:rPr lang="en-US" altLang="en-US" sz="2400" dirty="0" err="1"/>
              <a:t>i</a:t>
            </a:r>
            <a:r>
              <a:rPr lang="en-US" altLang="en-US" sz="2400" dirty="0"/>
              <a:t>) windowing (Hamming) (ii) Pre-emphasis, (iii) autocorrelation, (iv) LPC calculation, (v) (optional) Cepstral coefficient calculation to find the representations the filter output.</a:t>
            </a:r>
          </a:p>
          <a:p>
            <a:endParaRPr lang="en-US" altLang="en-US" sz="2400" dirty="0"/>
          </a:p>
        </p:txBody>
      </p:sp>
      <p:sp>
        <p:nvSpPr>
          <p:cNvPr id="4" name="Footer Placeholder 3">
            <a:extLst>
              <a:ext uri="{FF2B5EF4-FFF2-40B4-BE49-F238E27FC236}">
                <a16:creationId xmlns:a16="http://schemas.microsoft.com/office/drawing/2014/main" id="{C390EB73-6E46-4B2C-80A6-51E3673BF3A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5860851A-54A8-4E2F-848C-9B21A0ACF1CE}"/>
              </a:ext>
            </a:extLst>
          </p:cNvPr>
          <p:cNvSpPr>
            <a:spLocks noGrp="1"/>
          </p:cNvSpPr>
          <p:nvPr>
            <p:ph type="sldNum" sz="quarter" idx="12"/>
          </p:nvPr>
        </p:nvSpPr>
        <p:spPr/>
        <p:txBody>
          <a:bodyPr/>
          <a:lstStyle/>
          <a:p>
            <a:fld id="{65CE2D6C-B8FF-4830-ACC3-164BA4934954}" type="slidenum">
              <a:rPr lang="en-US" altLang="en-US" smtClean="0"/>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TW" sz="2800">
                <a:ea typeface="新細明體" pitchFamily="18" charset="-120"/>
              </a:rPr>
              <a:t>Feature extraction data flow</a:t>
            </a:r>
            <a:br>
              <a:rPr lang="en-US" altLang="zh-TW" sz="2800">
                <a:ea typeface="新細明體" pitchFamily="18" charset="-120"/>
              </a:rPr>
            </a:br>
            <a:r>
              <a:rPr lang="en-US" altLang="zh-TW" sz="2800">
                <a:ea typeface="新細明體" pitchFamily="18" charset="-120"/>
              </a:rPr>
              <a:t>- The LPC </a:t>
            </a:r>
            <a:r>
              <a:rPr lang="en-US" altLang="zh-CN" sz="2800">
                <a:ea typeface="新細明體" pitchFamily="18" charset="-120"/>
              </a:rPr>
              <a:t>(Liner predictive coding) method</a:t>
            </a:r>
            <a:r>
              <a:rPr lang="en-US" altLang="zh-TW" sz="2800">
                <a:ea typeface="新細明體" pitchFamily="18" charset="-120"/>
              </a:rPr>
              <a:t> based method</a:t>
            </a:r>
          </a:p>
        </p:txBody>
      </p:sp>
      <p:sp>
        <p:nvSpPr>
          <p:cNvPr id="21509" name="Rectangle 3"/>
          <p:cNvSpPr>
            <a:spLocks noGrp="1" noChangeArrowheads="1"/>
          </p:cNvSpPr>
          <p:nvPr>
            <p:ph idx="1"/>
          </p:nvPr>
        </p:nvSpPr>
        <p:spPr>
          <a:xfrm>
            <a:off x="228600" y="1981200"/>
            <a:ext cx="9674225" cy="4114800"/>
          </a:xfrm>
        </p:spPr>
        <p:txBody>
          <a:bodyPr/>
          <a:lstStyle/>
          <a:p>
            <a:pPr eaLnBrk="1" hangingPunct="1"/>
            <a:r>
              <a:rPr lang="en-US" altLang="zh-TW" dirty="0">
                <a:ea typeface="新細明體" pitchFamily="18" charset="-120"/>
              </a:rPr>
              <a:t>Signal</a:t>
            </a:r>
          </a:p>
          <a:p>
            <a:r>
              <a:rPr lang="en-US" altLang="zh-TW" dirty="0">
                <a:ea typeface="新細明體" pitchFamily="18" charset="-120"/>
              </a:rPr>
              <a:t>           windowing,</a:t>
            </a:r>
          </a:p>
          <a:p>
            <a:pPr eaLnBrk="1" hangingPunct="1"/>
            <a:r>
              <a:rPr lang="en-US" altLang="zh-TW" dirty="0">
                <a:ea typeface="新細明體" pitchFamily="18" charset="-120"/>
              </a:rPr>
              <a:t> pre-emphasis -&gt;</a:t>
            </a:r>
            <a:r>
              <a:rPr lang="en-US" altLang="zh-TW" sz="1800" dirty="0">
                <a:ea typeface="新細明體" pitchFamily="18" charset="-120"/>
              </a:rPr>
              <a:t> </a:t>
            </a:r>
            <a:r>
              <a:rPr lang="en-US" altLang="zh-TW" dirty="0">
                <a:ea typeface="新細明體" pitchFamily="18" charset="-120"/>
              </a:rPr>
              <a:t>autocorrelation-&gt; LPC --&gt;cepstral </a:t>
            </a:r>
            <a:r>
              <a:rPr lang="en-US" altLang="zh-TW" dirty="0" err="1">
                <a:ea typeface="新細明體" pitchFamily="18" charset="-120"/>
              </a:rPr>
              <a:t>coef</a:t>
            </a:r>
            <a:endParaRPr lang="en-US" altLang="zh-TW" dirty="0">
              <a:ea typeface="新細明體" pitchFamily="18" charset="-120"/>
            </a:endParaRPr>
          </a:p>
          <a:p>
            <a:pPr eaLnBrk="1" hangingPunct="1"/>
            <a:r>
              <a:rPr lang="en-US" altLang="zh-TW" sz="2400" dirty="0">
                <a:ea typeface="新細明體" pitchFamily="18" charset="-120"/>
              </a:rPr>
              <a:t>(pre-emphasis)              </a:t>
            </a:r>
            <a:r>
              <a:rPr lang="en-US" altLang="zh-TW" i="1" dirty="0">
                <a:ea typeface="新細明體" pitchFamily="18" charset="-120"/>
              </a:rPr>
              <a:t> r</a:t>
            </a:r>
            <a:r>
              <a:rPr lang="en-US" altLang="zh-TW" i="1" baseline="-25000" dirty="0">
                <a:ea typeface="新細明體" pitchFamily="18" charset="-120"/>
              </a:rPr>
              <a:t>0</a:t>
            </a:r>
            <a:r>
              <a:rPr lang="en-US" altLang="zh-TW" i="1" dirty="0">
                <a:ea typeface="新細明體" pitchFamily="18" charset="-120"/>
              </a:rPr>
              <a:t>,r</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r</a:t>
            </a:r>
            <a:r>
              <a:rPr lang="en-US" altLang="zh-TW" i="1" baseline="-25000" dirty="0" err="1">
                <a:ea typeface="新細明體" pitchFamily="18" charset="-120"/>
              </a:rPr>
              <a:t>p</a:t>
            </a:r>
            <a:r>
              <a:rPr lang="en-US" altLang="zh-TW" i="1" baseline="-25000" dirty="0">
                <a:ea typeface="新細明體" pitchFamily="18" charset="-120"/>
              </a:rPr>
              <a:t>                      </a:t>
            </a:r>
            <a:r>
              <a:rPr lang="en-US" altLang="zh-TW" i="1" dirty="0">
                <a:ea typeface="新細明體" pitchFamily="18" charset="-120"/>
              </a:rPr>
              <a:t>a</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a</a:t>
            </a:r>
            <a:r>
              <a:rPr lang="en-US" altLang="zh-TW" i="1" baseline="-25000" dirty="0" err="1">
                <a:ea typeface="新細明體" pitchFamily="18" charset="-120"/>
              </a:rPr>
              <a:t>p</a:t>
            </a:r>
            <a:r>
              <a:rPr lang="en-US" altLang="zh-TW" i="1" baseline="-25000" dirty="0">
                <a:ea typeface="新細明體" pitchFamily="18" charset="-120"/>
              </a:rPr>
              <a:t>      </a:t>
            </a:r>
            <a:r>
              <a:rPr lang="en-US" altLang="zh-TW" i="1" dirty="0">
                <a:ea typeface="新細明體" pitchFamily="18" charset="-120"/>
              </a:rPr>
              <a:t>   c</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c</a:t>
            </a:r>
            <a:r>
              <a:rPr lang="en-US" altLang="zh-TW" i="1" baseline="-25000" dirty="0" err="1">
                <a:ea typeface="新細明體" pitchFamily="18" charset="-120"/>
              </a:rPr>
              <a:t>p</a:t>
            </a:r>
            <a:r>
              <a:rPr lang="en-US" altLang="zh-TW" i="1" baseline="-25000" dirty="0">
                <a:ea typeface="新細明體" pitchFamily="18" charset="-120"/>
              </a:rPr>
              <a:t> </a:t>
            </a:r>
            <a:endParaRPr lang="en-US" altLang="zh-TW" i="1" dirty="0">
              <a:ea typeface="新細明體" pitchFamily="18" charset="-120"/>
            </a:endParaRPr>
          </a:p>
          <a:p>
            <a:pPr eaLnBrk="1" hangingPunct="1"/>
            <a:r>
              <a:rPr lang="en-US" altLang="zh-TW" sz="2000" dirty="0">
                <a:ea typeface="新細明體" pitchFamily="18" charset="-120"/>
              </a:rPr>
              <a:t>windowing is discussed in the previous chapter                                               (Durbin </a:t>
            </a:r>
            <a:r>
              <a:rPr lang="en-US" altLang="zh-TW" sz="2000" dirty="0" err="1">
                <a:ea typeface="新細明體" pitchFamily="18" charset="-120"/>
              </a:rPr>
              <a:t>alog</a:t>
            </a:r>
            <a:r>
              <a:rPr lang="en-US" altLang="zh-TW" sz="2000" dirty="0">
                <a:ea typeface="新細明體" pitchFamily="18" charset="-120"/>
              </a:rPr>
              <a:t>.)</a:t>
            </a:r>
            <a:endParaRPr lang="en-US" altLang="zh-TW" dirty="0">
              <a:ea typeface="新細明體" pitchFamily="18" charset="-120"/>
            </a:endParaRPr>
          </a:p>
          <a:p>
            <a:pPr eaLnBrk="1" hangingPunct="1"/>
            <a:endParaRPr lang="zh-TW" altLang="zh-TW" dirty="0">
              <a:ea typeface="新細明體" pitchFamily="18" charset="-120"/>
            </a:endParaRPr>
          </a:p>
        </p:txBody>
      </p:sp>
      <p:sp>
        <p:nvSpPr>
          <p:cNvPr id="21510" name="Freeform 6"/>
          <p:cNvSpPr>
            <a:spLocks/>
          </p:cNvSpPr>
          <p:nvPr/>
        </p:nvSpPr>
        <p:spPr bwMode="auto">
          <a:xfrm>
            <a:off x="2057400" y="1854200"/>
            <a:ext cx="850900" cy="965200"/>
          </a:xfrm>
          <a:custGeom>
            <a:avLst/>
            <a:gdLst>
              <a:gd name="T0" fmla="*/ 0 w 536"/>
              <a:gd name="T1" fmla="*/ 2147483647 h 608"/>
              <a:gd name="T2" fmla="*/ 2147483647 w 536"/>
              <a:gd name="T3" fmla="*/ 2147483647 h 608"/>
              <a:gd name="T4" fmla="*/ 2147483647 w 536"/>
              <a:gd name="T5" fmla="*/ 2147483647 h 608"/>
              <a:gd name="T6" fmla="*/ 2147483647 w 536"/>
              <a:gd name="T7" fmla="*/ 2147483647 h 608"/>
              <a:gd name="T8" fmla="*/ 2147483647 w 536"/>
              <a:gd name="T9" fmla="*/ 2147483647 h 608"/>
              <a:gd name="T10" fmla="*/ 2147483647 w 536"/>
              <a:gd name="T11" fmla="*/ 2147483647 h 608"/>
              <a:gd name="T12" fmla="*/ 2147483647 w 536"/>
              <a:gd name="T13" fmla="*/ 2147483647 h 608"/>
              <a:gd name="T14" fmla="*/ 2147483647 w 536"/>
              <a:gd name="T15" fmla="*/ 2147483647 h 608"/>
              <a:gd name="T16" fmla="*/ 2147483647 w 536"/>
              <a:gd name="T17" fmla="*/ 2147483647 h 608"/>
              <a:gd name="T18" fmla="*/ 2147483647 w 536"/>
              <a:gd name="T19" fmla="*/ 2147483647 h 608"/>
              <a:gd name="T20" fmla="*/ 2147483647 w 536"/>
              <a:gd name="T21" fmla="*/ 2147483647 h 608"/>
              <a:gd name="T22" fmla="*/ 2147483647 w 536"/>
              <a:gd name="T23" fmla="*/ 2147483647 h 608"/>
              <a:gd name="T24" fmla="*/ 2147483647 w 536"/>
              <a:gd name="T25" fmla="*/ 2147483647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 h="608">
                <a:moveTo>
                  <a:pt x="0" y="320"/>
                </a:moveTo>
                <a:cubicBezTo>
                  <a:pt x="16" y="204"/>
                  <a:pt x="32" y="88"/>
                  <a:pt x="48" y="128"/>
                </a:cubicBezTo>
                <a:cubicBezTo>
                  <a:pt x="64" y="168"/>
                  <a:pt x="80" y="568"/>
                  <a:pt x="96" y="560"/>
                </a:cubicBezTo>
                <a:cubicBezTo>
                  <a:pt x="112" y="552"/>
                  <a:pt x="128" y="80"/>
                  <a:pt x="144" y="80"/>
                </a:cubicBezTo>
                <a:cubicBezTo>
                  <a:pt x="160" y="80"/>
                  <a:pt x="176" y="536"/>
                  <a:pt x="192" y="560"/>
                </a:cubicBezTo>
                <a:cubicBezTo>
                  <a:pt x="208" y="584"/>
                  <a:pt x="224" y="248"/>
                  <a:pt x="240" y="224"/>
                </a:cubicBezTo>
                <a:cubicBezTo>
                  <a:pt x="256" y="200"/>
                  <a:pt x="272" y="448"/>
                  <a:pt x="288" y="416"/>
                </a:cubicBezTo>
                <a:cubicBezTo>
                  <a:pt x="304" y="384"/>
                  <a:pt x="320" y="0"/>
                  <a:pt x="336" y="32"/>
                </a:cubicBezTo>
                <a:cubicBezTo>
                  <a:pt x="352" y="64"/>
                  <a:pt x="368" y="608"/>
                  <a:pt x="384" y="608"/>
                </a:cubicBezTo>
                <a:cubicBezTo>
                  <a:pt x="400" y="608"/>
                  <a:pt x="416" y="64"/>
                  <a:pt x="432" y="32"/>
                </a:cubicBezTo>
                <a:cubicBezTo>
                  <a:pt x="448" y="0"/>
                  <a:pt x="464" y="376"/>
                  <a:pt x="480" y="416"/>
                </a:cubicBezTo>
                <a:cubicBezTo>
                  <a:pt x="496" y="456"/>
                  <a:pt x="520" y="280"/>
                  <a:pt x="528" y="272"/>
                </a:cubicBezTo>
                <a:cubicBezTo>
                  <a:pt x="536" y="264"/>
                  <a:pt x="528" y="360"/>
                  <a:pt x="528" y="36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Freeform 8"/>
          <p:cNvSpPr>
            <a:spLocks/>
          </p:cNvSpPr>
          <p:nvPr/>
        </p:nvSpPr>
        <p:spPr bwMode="auto">
          <a:xfrm>
            <a:off x="3808412" y="2505456"/>
            <a:ext cx="1524000" cy="533400"/>
          </a:xfrm>
          <a:custGeom>
            <a:avLst/>
            <a:gdLst>
              <a:gd name="T0" fmla="*/ 0 w 960"/>
              <a:gd name="T1" fmla="*/ 2147483647 h 336"/>
              <a:gd name="T2" fmla="*/ 2147483647 w 960"/>
              <a:gd name="T3" fmla="*/ 2147483647 h 336"/>
              <a:gd name="T4" fmla="*/ 2147483647 w 960"/>
              <a:gd name="T5" fmla="*/ 2147483647 h 336"/>
              <a:gd name="T6" fmla="*/ 2147483647 w 960"/>
              <a:gd name="T7" fmla="*/ 2147483647 h 336"/>
              <a:gd name="T8" fmla="*/ 2147483647 w 960"/>
              <a:gd name="T9" fmla="*/ 2147483647 h 336"/>
              <a:gd name="T10" fmla="*/ 2147483647 w 960"/>
              <a:gd name="T11" fmla="*/ 2147483647 h 336"/>
              <a:gd name="T12" fmla="*/ 2147483647 w 960"/>
              <a:gd name="T13" fmla="*/ 2147483647 h 336"/>
              <a:gd name="T14" fmla="*/ 2147483647 w 960"/>
              <a:gd name="T15" fmla="*/ 2147483647 h 336"/>
              <a:gd name="T16" fmla="*/ 2147483647 w 960"/>
              <a:gd name="T17" fmla="*/ 2147483647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0" h="336">
                <a:moveTo>
                  <a:pt x="0" y="312"/>
                </a:moveTo>
                <a:cubicBezTo>
                  <a:pt x="72" y="324"/>
                  <a:pt x="144" y="336"/>
                  <a:pt x="192" y="312"/>
                </a:cubicBezTo>
                <a:cubicBezTo>
                  <a:pt x="240" y="288"/>
                  <a:pt x="248" y="216"/>
                  <a:pt x="288" y="168"/>
                </a:cubicBezTo>
                <a:cubicBezTo>
                  <a:pt x="328" y="120"/>
                  <a:pt x="376" y="48"/>
                  <a:pt x="432" y="24"/>
                </a:cubicBezTo>
                <a:cubicBezTo>
                  <a:pt x="488" y="0"/>
                  <a:pt x="568" y="0"/>
                  <a:pt x="624" y="24"/>
                </a:cubicBezTo>
                <a:cubicBezTo>
                  <a:pt x="680" y="48"/>
                  <a:pt x="736" y="128"/>
                  <a:pt x="768" y="168"/>
                </a:cubicBezTo>
                <a:cubicBezTo>
                  <a:pt x="800" y="208"/>
                  <a:pt x="800" y="240"/>
                  <a:pt x="816" y="264"/>
                </a:cubicBezTo>
                <a:cubicBezTo>
                  <a:pt x="832" y="288"/>
                  <a:pt x="840" y="304"/>
                  <a:pt x="864" y="312"/>
                </a:cubicBezTo>
                <a:cubicBezTo>
                  <a:pt x="888" y="320"/>
                  <a:pt x="924" y="316"/>
                  <a:pt x="960" y="3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1512" name="Straight Arrow Connector 2"/>
          <p:cNvCxnSpPr>
            <a:cxnSpLocks noChangeShapeType="1"/>
          </p:cNvCxnSpPr>
          <p:nvPr/>
        </p:nvCxnSpPr>
        <p:spPr bwMode="auto">
          <a:xfrm flipH="1">
            <a:off x="1370012" y="2514600"/>
            <a:ext cx="1" cy="6858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a:extLst>
              <a:ext uri="{FF2B5EF4-FFF2-40B4-BE49-F238E27FC236}">
                <a16:creationId xmlns:a16="http://schemas.microsoft.com/office/drawing/2014/main" id="{F5A9216B-4A9D-4CA8-876F-0EEB2094D6A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DF04DD9-1785-4B9D-B2DF-A5EDBF0829C5}"/>
              </a:ext>
            </a:extLst>
          </p:cNvPr>
          <p:cNvSpPr>
            <a:spLocks noGrp="1"/>
          </p:cNvSpPr>
          <p:nvPr>
            <p:ph type="sldNum" sz="quarter" idx="12"/>
          </p:nvPr>
        </p:nvSpPr>
        <p:spPr/>
        <p:txBody>
          <a:bodyPr/>
          <a:lstStyle/>
          <a:p>
            <a:fld id="{65CE2D6C-B8FF-4830-ACC3-164BA4934954}" type="slidenum">
              <a:rPr lang="en-US" altLang="en-US" smtClean="0"/>
              <a:pPr/>
              <a:t>79</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26"/>
          <p:cNvSpPr>
            <a:spLocks noGrp="1" noChangeArrowheads="1"/>
          </p:cNvSpPr>
          <p:nvPr>
            <p:ph type="title"/>
          </p:nvPr>
        </p:nvSpPr>
        <p:spPr>
          <a:xfrm>
            <a:off x="531813" y="304800"/>
            <a:ext cx="8912225" cy="1139825"/>
          </a:xfrm>
        </p:spPr>
        <p:txBody>
          <a:bodyPr/>
          <a:lstStyle/>
          <a:p>
            <a:pPr eaLnBrk="1" hangingPunct="1"/>
            <a:r>
              <a:rPr lang="en-US" altLang="zh-TW" dirty="0">
                <a:ea typeface="新細明體" pitchFamily="18" charset="-120"/>
              </a:rPr>
              <a:t>Conversion time and sampling time</a:t>
            </a:r>
          </a:p>
        </p:txBody>
      </p:sp>
      <p:sp>
        <p:nvSpPr>
          <p:cNvPr id="12293" name="Rectangle 1027"/>
          <p:cNvSpPr>
            <a:spLocks noGrp="1" noChangeArrowheads="1"/>
          </p:cNvSpPr>
          <p:nvPr>
            <p:ph idx="1"/>
          </p:nvPr>
        </p:nvSpPr>
        <p:spPr/>
        <p:txBody>
          <a:bodyPr>
            <a:normAutofit fontScale="92500" lnSpcReduction="10000"/>
          </a:bodyPr>
          <a:lstStyle/>
          <a:p>
            <a:pPr lvl="1" eaLnBrk="1" hangingPunct="1">
              <a:spcAft>
                <a:spcPts val="1100"/>
              </a:spcAft>
            </a:pPr>
            <a:r>
              <a:rPr lang="en-US" altLang="zh-TW" dirty="0">
                <a:ea typeface="新細明體" pitchFamily="18" charset="-120"/>
              </a:rPr>
              <a:t>Human listening range (frequency) from 20Hz to 20KHz, </a:t>
            </a:r>
          </a:p>
          <a:p>
            <a:pPr lvl="1" eaLnBrk="1" hangingPunct="1">
              <a:spcAft>
                <a:spcPts val="1100"/>
              </a:spcAft>
            </a:pPr>
            <a:r>
              <a:rPr lang="en-US" altLang="zh-TW" dirty="0">
                <a:ea typeface="新細明體" pitchFamily="18" charset="-120"/>
              </a:rPr>
              <a:t>Sampling frequency (freq.) must double or higher than the highest freq. (sampling theory). So,  sampling for Hi-Fi music &gt; 40KHz.</a:t>
            </a:r>
          </a:p>
          <a:p>
            <a:pPr lvl="1" eaLnBrk="1" hangingPunct="1">
              <a:spcAft>
                <a:spcPts val="1100"/>
              </a:spcAft>
            </a:pPr>
            <a:r>
              <a:rPr lang="en-US" altLang="zh-TW" dirty="0">
                <a:ea typeface="新細明體" pitchFamily="18" charset="-120"/>
              </a:rPr>
              <a:t>74 minutes CD music, 44.1KHz sampling 16-bit sound=44.1KHz*2bytes*2channels*60seconds*70min.=783,216,000 bytes (747~ MB). (see http://en.wikipedia.org/wiki/CD-ROM)</a:t>
            </a:r>
          </a:p>
          <a:p>
            <a:pPr lvl="1" eaLnBrk="1" hangingPunct="1">
              <a:spcAft>
                <a:spcPts val="1100"/>
              </a:spcAft>
            </a:pPr>
            <a:r>
              <a:rPr lang="en-US" altLang="zh-TW" dirty="0">
                <a:ea typeface="新細明體" pitchFamily="18" charset="-120"/>
              </a:rPr>
              <a:t>Compromise: telephone quality sound is 8KHz 8-bit sampling – still ok for human speech.</a:t>
            </a:r>
          </a:p>
        </p:txBody>
      </p:sp>
      <p:pic>
        <p:nvPicPr>
          <p:cNvPr id="12294" name="Picture 5" descr="MPj04384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5715000"/>
            <a:ext cx="13604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MCj04260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9570" y="1066800"/>
            <a:ext cx="941808" cy="10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8</a:t>
            </a:fld>
            <a:endParaRPr lang="en-US" altLang="en-US"/>
          </a:p>
        </p:txBody>
      </p:sp>
    </p:spTree>
    <p:extLst>
      <p:ext uri="{BB962C8B-B14F-4D97-AF65-F5344CB8AC3E}">
        <p14:creationId xmlns:p14="http://schemas.microsoft.com/office/powerpoint/2010/main" val="1336214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zh-CN">
                <a:ea typeface="SimSun" pitchFamily="2" charset="-122"/>
              </a:rPr>
              <a:t>Pre-emphasis</a:t>
            </a:r>
            <a:endParaRPr lang="en-US" altLang="en-US"/>
          </a:p>
        </p:txBody>
      </p:sp>
      <p:sp>
        <p:nvSpPr>
          <p:cNvPr id="22533" name="Rectangle 3"/>
          <p:cNvSpPr>
            <a:spLocks noGrp="1" noChangeArrowheads="1"/>
          </p:cNvSpPr>
          <p:nvPr>
            <p:ph idx="1"/>
          </p:nvPr>
        </p:nvSpPr>
        <p:spPr/>
        <p:txBody>
          <a:bodyPr>
            <a:normAutofit lnSpcReduction="10000"/>
          </a:bodyPr>
          <a:lstStyle/>
          <a:p>
            <a:pPr eaLnBrk="1" hangingPunct="1"/>
            <a:r>
              <a:rPr lang="en-US" altLang="zh-CN" i="1" dirty="0">
                <a:ea typeface="SimSun" pitchFamily="2" charset="-122"/>
              </a:rPr>
              <a:t>“ </a:t>
            </a:r>
            <a:r>
              <a:rPr lang="en-US" altLang="en-US" i="1" dirty="0"/>
              <a:t>The high concentration of energy in the low frequency range observed for most speech spectra is considered a nuisance because it makes less relevant the energy of the signal at middle and high frequencies in many speech analysis algorithms.</a:t>
            </a:r>
            <a:r>
              <a:rPr lang="en-US" altLang="zh-CN" i="1" dirty="0">
                <a:ea typeface="SimSun" pitchFamily="2" charset="-122"/>
              </a:rPr>
              <a:t>”</a:t>
            </a:r>
            <a:r>
              <a:rPr lang="en-US" altLang="en-US" i="1" dirty="0"/>
              <a:t> </a:t>
            </a:r>
            <a:endParaRPr lang="en-US" altLang="zh-CN" i="1" dirty="0">
              <a:ea typeface="SimSun" pitchFamily="2" charset="-122"/>
            </a:endParaRPr>
          </a:p>
          <a:p>
            <a:pPr eaLnBrk="1" hangingPunct="1"/>
            <a:r>
              <a:rPr lang="en-US" altLang="zh-CN" dirty="0">
                <a:ea typeface="SimSun" pitchFamily="2" charset="-122"/>
              </a:rPr>
              <a:t>From </a:t>
            </a:r>
            <a:r>
              <a:rPr lang="en-US" altLang="en-US" dirty="0" err="1"/>
              <a:t>Vergin</a:t>
            </a:r>
            <a:r>
              <a:rPr lang="en-US" altLang="en-US" dirty="0"/>
              <a:t>, R.</a:t>
            </a:r>
            <a:r>
              <a:rPr lang="en-US" altLang="zh-CN" dirty="0">
                <a:ea typeface="SimSun" pitchFamily="2" charset="-122"/>
              </a:rPr>
              <a:t> </a:t>
            </a:r>
            <a:r>
              <a:rPr lang="en-US" altLang="zh-CN" dirty="0" err="1">
                <a:ea typeface="SimSun" pitchFamily="2" charset="-122"/>
              </a:rPr>
              <a:t>etal</a:t>
            </a:r>
            <a:r>
              <a:rPr lang="en-US" altLang="zh-CN" dirty="0">
                <a:ea typeface="SimSun" pitchFamily="2" charset="-122"/>
              </a:rPr>
              <a:t>. ,“</a:t>
            </a:r>
            <a:r>
              <a:rPr lang="en-US" altLang="en-US" dirty="0"/>
              <a:t>"Compensated </a:t>
            </a:r>
            <a:r>
              <a:rPr lang="en-US" altLang="en-US" dirty="0" err="1"/>
              <a:t>mel</a:t>
            </a:r>
            <a:r>
              <a:rPr lang="en-US" altLang="en-US" dirty="0"/>
              <a:t> frequency </a:t>
            </a:r>
            <a:r>
              <a:rPr lang="en-US" altLang="en-US" dirty="0" err="1"/>
              <a:t>cepstrum</a:t>
            </a:r>
            <a:r>
              <a:rPr lang="en-US" altLang="en-US" dirty="0"/>
              <a:t> coefficients ",</a:t>
            </a:r>
            <a:r>
              <a:rPr lang="en-US" altLang="zh-CN" dirty="0">
                <a:ea typeface="SimSun" pitchFamily="2" charset="-122"/>
              </a:rPr>
              <a:t> IEEE, </a:t>
            </a:r>
            <a:r>
              <a:rPr lang="en-US" altLang="en-US" dirty="0"/>
              <a:t>ICASSP-96. 1996 </a:t>
            </a:r>
            <a:r>
              <a:rPr lang="en-US" altLang="zh-CN" dirty="0">
                <a:ea typeface="SimSun" pitchFamily="2" charset="-122"/>
              </a:rPr>
              <a:t>.</a:t>
            </a:r>
          </a:p>
        </p:txBody>
      </p:sp>
      <p:sp>
        <p:nvSpPr>
          <p:cNvPr id="4" name="Footer Placeholder 3">
            <a:extLst>
              <a:ext uri="{FF2B5EF4-FFF2-40B4-BE49-F238E27FC236}">
                <a16:creationId xmlns:a16="http://schemas.microsoft.com/office/drawing/2014/main" id="{9304987F-20FC-4B52-9BE5-4E27902C9F1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8066BF0-D2C3-4134-A3E4-40871E4770F3}"/>
              </a:ext>
            </a:extLst>
          </p:cNvPr>
          <p:cNvSpPr>
            <a:spLocks noGrp="1"/>
          </p:cNvSpPr>
          <p:nvPr>
            <p:ph type="sldNum" sz="quarter" idx="12"/>
          </p:nvPr>
        </p:nvSpPr>
        <p:spPr/>
        <p:txBody>
          <a:bodyPr/>
          <a:lstStyle/>
          <a:p>
            <a:fld id="{65CE2D6C-B8FF-4830-ACC3-164BA4934954}" type="slidenum">
              <a:rPr lang="en-US" altLang="en-US" smtClean="0"/>
              <a:pPr/>
              <a:t>80</a:t>
            </a:fld>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2075" tIns="46038" rIns="92075" bIns="46038" anchor="ctr"/>
          <a:lstStyle/>
          <a:p>
            <a:pPr eaLnBrk="1" hangingPunct="1"/>
            <a:r>
              <a:rPr lang="en-US" altLang="zh-TW" sz="3200">
                <a:solidFill>
                  <a:schemeClr val="tx1"/>
                </a:solidFill>
                <a:ea typeface="新細明體" pitchFamily="18" charset="-120"/>
              </a:rPr>
              <a:t>Pre-emphasis -- high pass filtering</a:t>
            </a:r>
            <a:br>
              <a:rPr lang="en-US" altLang="zh-TW" sz="3200">
                <a:solidFill>
                  <a:schemeClr val="tx1"/>
                </a:solidFill>
                <a:ea typeface="新細明體" pitchFamily="18" charset="-120"/>
              </a:rPr>
            </a:br>
            <a:r>
              <a:rPr lang="en-US" altLang="zh-CN" sz="3200">
                <a:solidFill>
                  <a:schemeClr val="tx1"/>
                </a:solidFill>
                <a:ea typeface="新細明體" pitchFamily="18" charset="-120"/>
              </a:rPr>
              <a:t>(the effect is to suppress low frequency)</a:t>
            </a:r>
            <a:endParaRPr lang="en-US" altLang="zh-TW" sz="3200">
              <a:solidFill>
                <a:schemeClr val="tx1"/>
              </a:solidFill>
              <a:ea typeface="新細明體" pitchFamily="18" charset="-120"/>
            </a:endParaRPr>
          </a:p>
        </p:txBody>
      </p:sp>
      <p:sp>
        <p:nvSpPr>
          <p:cNvPr id="23557" name="Rectangle 3"/>
          <p:cNvSpPr>
            <a:spLocks noGrp="1" noChangeArrowheads="1"/>
          </p:cNvSpPr>
          <p:nvPr>
            <p:ph type="body" sz="half" idx="1"/>
          </p:nvPr>
        </p:nvSpPr>
        <p:spPr>
          <a:xfrm>
            <a:off x="531813" y="1600200"/>
            <a:ext cx="8723312" cy="4530725"/>
          </a:xfrm>
          <a:noFill/>
        </p:spPr>
        <p:txBody>
          <a:bodyPr lIns="92075" tIns="46038" rIns="92075" bIns="46038">
            <a:normAutofit/>
          </a:bodyPr>
          <a:lstStyle/>
          <a:p>
            <a:pPr eaLnBrk="1" hangingPunct="1"/>
            <a:r>
              <a:rPr lang="en-US" altLang="zh-TW" sz="2400" dirty="0">
                <a:ea typeface="新細明體" pitchFamily="18" charset="-120"/>
              </a:rPr>
              <a:t>To reduce noise, average transmission conditions and to average signal spectrum.</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p:txBody>
      </p:sp>
      <mc:AlternateContent xmlns:mc="http://schemas.openxmlformats.org/markup-compatibility/2006" xmlns:a14="http://schemas.microsoft.com/office/drawing/2010/main">
        <mc:Choice Requires="a14">
          <p:sp>
            <p:nvSpPr>
              <p:cNvPr id="23558" name="Object 4"/>
              <p:cNvSpPr txBox="1">
                <a:spLocks noGrp="1"/>
              </p:cNvSpPr>
              <p:nvPr>
                <p:ph sz="half" idx="2"/>
              </p:nvPr>
            </p:nvSpPr>
            <p:spPr bwMode="auto">
              <a:xfrm>
                <a:off x="1974850" y="2895600"/>
                <a:ext cx="6938962" cy="2697163"/>
              </a:xfrm>
              <a:prstGeom prst="rect">
                <a:avLst/>
              </a:prstGeom>
              <a:noFill/>
              <a:ln>
                <a:noFill/>
              </a:ln>
            </p:spPr>
            <p:txBody>
              <a:bodyPr>
                <a:normAutofit fontScale="77500" lnSpcReduction="20000"/>
              </a:bodyPr>
              <a:lstStyle/>
              <a:p>
                <a:pPr>
                  <a:buNone/>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0.9≤</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≤1.0,</m:t>
                      </m:r>
                      <m:r>
                        <m:rPr>
                          <m:nor/>
                        </m:rPr>
                        <a:rPr lang="en-US" i="0">
                          <a:solidFill>
                            <a:srgbClr val="000000"/>
                          </a:solidFill>
                          <a:latin typeface="Cambria Math" panose="02040503050406030204" pitchFamily="18" charset="0"/>
                        </a:rPr>
                        <m:t>typically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0.9−0.98,</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For</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(2),..,</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value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(0)</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does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exist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used</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Assume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pre</m:t>
                      </m:r>
                      <m:r>
                        <a:rPr lang="en-US" b="0" i="1" smtClean="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emphasis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constant</m:t>
                      </m:r>
                    </m:oMath>
                  </m:oMathPara>
                </a14:m>
                <a:endParaRPr lang="en-US" dirty="0"/>
              </a:p>
            </p:txBody>
          </p:sp>
        </mc:Choice>
        <mc:Fallback xmlns="">
          <p:sp>
            <p:nvSpPr>
              <p:cNvPr id="23558" name="Object 4"/>
              <p:cNvSpPr txBox="1">
                <a:spLocks noGrp="1" noRot="1" noChangeAspect="1" noMove="1" noResize="1" noEditPoints="1" noAdjustHandles="1" noChangeArrowheads="1" noChangeShapeType="1" noTextEdit="1"/>
              </p:cNvSpPr>
              <p:nvPr>
                <p:ph sz="half" idx="2"/>
              </p:nvPr>
            </p:nvSpPr>
            <p:spPr bwMode="auto">
              <a:xfrm>
                <a:off x="1974850" y="2895600"/>
                <a:ext cx="6938962" cy="2697163"/>
              </a:xfrm>
              <a:prstGeom prst="rect">
                <a:avLst/>
              </a:prstGeom>
              <a:blipFill>
                <a:blip r:embed="rId3"/>
                <a:stretch>
                  <a:fillRect/>
                </a:stretch>
              </a:blipFill>
              <a:ln>
                <a:noFill/>
              </a:ln>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B32413C-DA7B-4D80-81A2-F3B6CAB30840}"/>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1FAAE872-98A4-4996-91DA-398EC44057C8}"/>
              </a:ext>
            </a:extLst>
          </p:cNvPr>
          <p:cNvSpPr>
            <a:spLocks noGrp="1"/>
          </p:cNvSpPr>
          <p:nvPr>
            <p:ph type="sldNum" sz="quarter" idx="12"/>
          </p:nvPr>
        </p:nvSpPr>
        <p:spPr/>
        <p:txBody>
          <a:bodyPr/>
          <a:lstStyle/>
          <a:p>
            <a:fld id="{853A7383-5897-4A6F-A750-EE6AF110ACE4}" type="slidenum">
              <a:rPr lang="en-US" altLang="en-US" smtClean="0"/>
              <a:pPr/>
              <a:t>81</a:t>
            </a:fld>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altLang="en-US" dirty="0"/>
              <a:t>Class exercise 3.2</a:t>
            </a:r>
          </a:p>
        </p:txBody>
      </p:sp>
      <mc:AlternateContent xmlns:mc="http://schemas.openxmlformats.org/markup-compatibility/2006" xmlns:a14="http://schemas.microsoft.com/office/drawing/2010/main">
        <mc:Choice Requires="a14">
          <p:sp>
            <p:nvSpPr>
              <p:cNvPr id="24579" name="Content Placeholder 7"/>
              <p:cNvSpPr>
                <a:spLocks noGrp="1"/>
              </p:cNvSpPr>
              <p:nvPr>
                <p:ph idx="1"/>
              </p:nvPr>
            </p:nvSpPr>
            <p:spPr/>
            <p:txBody>
              <a:bodyPr>
                <a:normAutofit fontScale="77500" lnSpcReduction="20000"/>
              </a:bodyPr>
              <a:lstStyle/>
              <a:p>
                <a:r>
                  <a:rPr lang="en-US" altLang="en-US" dirty="0"/>
                  <a:t> A speech waveform S has the values s0,s1,s2,s3,s4,s5,s6,s7,s8= [1,3,2,1,4,1,2,4,3]. </a:t>
                </a:r>
                <a:endParaRPr lang="en-US" altLang="en-US" sz="2400" dirty="0"/>
              </a:p>
              <a:p>
                <a:pPr lvl="1"/>
                <a:r>
                  <a:rPr lang="en-US" altLang="en-US" dirty="0"/>
                  <a:t>Find the pre-emphasized </a:t>
                </a:r>
                <a:r>
                  <a:rPr lang="en-US" altLang="en-US" sz="2800" dirty="0"/>
                  <a:t>s’(k=1) </a:t>
                </a:r>
                <a:r>
                  <a:rPr lang="en-US" altLang="en-US" dirty="0"/>
                  <a:t>if the pre-emphasis constant is 0.98.</a:t>
                </a:r>
                <a:r>
                  <a:rPr lang="en-US" altLang="en-US" sz="2000" dirty="0"/>
                  <a:t> </a:t>
                </a:r>
              </a:p>
              <a:p>
                <a:pPr lvl="1"/>
                <a:r>
                  <a:rPr lang="en-US" altLang="en-US" sz="4200" dirty="0"/>
                  <a:t>Note: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=0</m:t>
                        </m:r>
                      </m:e>
                    </m:d>
                    <m:r>
                      <a:rPr lang="en-US" b="0" i="1" smtClean="0">
                        <a:solidFill>
                          <a:srgbClr val="000000"/>
                        </a:solidFill>
                        <a:latin typeface="Cambria Math" panose="02040503050406030204" pitchFamily="18" charset="0"/>
                      </a:rPr>
                      <m:t>𝑑𝑜𝑒𝑠</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𝑛𝑜𝑡</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𝑒𝑥𝑖𝑠𝑡</m:t>
                    </m:r>
                  </m:oMath>
                </a14:m>
                <a:endParaRPr lang="en-US" b="0" dirty="0">
                  <a:solidFill>
                    <a:srgbClr val="000000"/>
                  </a:solidFill>
                </a:endParaRPr>
              </a:p>
              <a:p>
                <a:pPr lvl="1"/>
                <a:r>
                  <a:rPr lang="en-US" altLang="en-US" sz="4200" dirty="0">
                    <a:solidFill>
                      <a:srgbClr val="0070C0"/>
                    </a:solidFill>
                  </a:rPr>
                  <a:t>Find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𝑆</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r>
                      <a:rPr lang="en-US"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m:t>
                    </m:r>
                  </m:oMath>
                </a14:m>
                <a:endParaRPr lang="en-US" altLang="en-US" sz="4200" dirty="0">
                  <a:solidFill>
                    <a:srgbClr val="0070C0"/>
                  </a:solidFill>
                </a:endParaRPr>
              </a:p>
              <a:p>
                <a:pPr lvl="1"/>
                <a:r>
                  <a:rPr lang="en-US" altLang="en-US" sz="3200" dirty="0">
                    <a:solidFill>
                      <a:srgbClr val="0070C0"/>
                    </a:solidFill>
                  </a:rPr>
                  <a:t>MC choices: </a:t>
                </a:r>
              </a:p>
              <a:p>
                <a:pPr lvl="1"/>
                <a:r>
                  <a:rPr lang="en-US" altLang="en-US" sz="3200" dirty="0">
                    <a:solidFill>
                      <a:srgbClr val="0070C0"/>
                    </a:solidFill>
                  </a:rPr>
                  <a:t>1) 2.01</a:t>
                </a:r>
              </a:p>
              <a:p>
                <a:pPr lvl="1"/>
                <a:r>
                  <a:rPr lang="en-US" altLang="en-US" sz="3200" dirty="0">
                    <a:solidFill>
                      <a:srgbClr val="0070C0"/>
                    </a:solidFill>
                  </a:rPr>
                  <a:t>2) 2.02</a:t>
                </a:r>
              </a:p>
              <a:p>
                <a:pPr lvl="1"/>
                <a:r>
                  <a:rPr lang="en-US" altLang="en-US" sz="3200" dirty="0">
                    <a:solidFill>
                      <a:srgbClr val="0070C0"/>
                    </a:solidFill>
                  </a:rPr>
                  <a:t>3) 2.03</a:t>
                </a:r>
              </a:p>
              <a:p>
                <a:pPr lvl="1"/>
                <a:r>
                  <a:rPr lang="en-US" altLang="en-US" sz="3200" dirty="0">
                    <a:solidFill>
                      <a:srgbClr val="0070C0"/>
                    </a:solidFill>
                  </a:rPr>
                  <a:t>4) 2.04</a:t>
                </a:r>
              </a:p>
              <a:p>
                <a:pPr lvl="1"/>
                <a:endParaRPr lang="en-US" altLang="en-US" sz="3200" dirty="0"/>
              </a:p>
              <a:p>
                <a:pPr lvl="1"/>
                <a:endParaRPr lang="en-US" altLang="en-US" sz="3200" dirty="0"/>
              </a:p>
              <a:p>
                <a:endParaRPr lang="en-US" altLang="en-US" dirty="0"/>
              </a:p>
            </p:txBody>
          </p:sp>
        </mc:Choice>
        <mc:Fallback xmlns="">
          <p:sp>
            <p:nvSpPr>
              <p:cNvPr id="24579" name="Content Placeholder 7"/>
              <p:cNvSpPr>
                <a:spLocks noGrp="1" noRot="1" noChangeAspect="1" noMove="1" noResize="1" noEditPoints="1" noAdjustHandles="1" noChangeArrowheads="1" noChangeShapeType="1" noTextEdit="1"/>
              </p:cNvSpPr>
              <p:nvPr>
                <p:ph idx="1"/>
              </p:nvPr>
            </p:nvSpPr>
            <p:spPr>
              <a:blipFill>
                <a:blip r:embed="rId2"/>
                <a:stretch>
                  <a:fillRect l="-958" t="-25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FB5F5F3-AD1C-491E-9CC0-92B7F0B74ED2}"/>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0F4CA2B0-C966-48B2-A5B5-38B283E2861E}"/>
              </a:ext>
            </a:extLst>
          </p:cNvPr>
          <p:cNvSpPr>
            <a:spLocks noGrp="1"/>
          </p:cNvSpPr>
          <p:nvPr>
            <p:ph type="sldNum" sz="quarter" idx="12"/>
          </p:nvPr>
        </p:nvSpPr>
        <p:spPr/>
        <p:txBody>
          <a:bodyPr/>
          <a:lstStyle/>
          <a:p>
            <a:fld id="{65CE2D6C-B8FF-4830-ACC3-164BA4934954}" type="slidenum">
              <a:rPr lang="en-US" altLang="en-US" smtClean="0"/>
              <a:pPr/>
              <a:t>82</a:t>
            </a:fld>
            <a:endParaRPr lang="en-US" altLang="en-US"/>
          </a:p>
        </p:txBody>
      </p:sp>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6029F78F-8BA0-D6CE-9DD4-AAC17B37E3FF}"/>
                  </a:ext>
                </a:extLst>
              </p:cNvPr>
              <p:cNvSpPr txBox="1">
                <a:spLocks/>
              </p:cNvSpPr>
              <p:nvPr/>
            </p:nvSpPr>
            <p:spPr bwMode="auto">
              <a:xfrm>
                <a:off x="4910138" y="3398107"/>
                <a:ext cx="4992687" cy="2697163"/>
              </a:xfrm>
              <a:prstGeom prst="rect">
                <a:avLst/>
              </a:prstGeom>
              <a:noFill/>
              <a:ln>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0.9≤</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≤1.0,</m:t>
                      </m:r>
                      <m:r>
                        <m:rPr>
                          <m:nor/>
                        </m:rPr>
                        <a:rPr lang="en-US">
                          <a:solidFill>
                            <a:srgbClr val="000000"/>
                          </a:solidFill>
                          <a:latin typeface="Cambria Math" panose="02040503050406030204" pitchFamily="18" charset="0"/>
                        </a:rPr>
                        <m:t>typically</m:t>
                      </m:r>
                      <m:r>
                        <m:rPr>
                          <m:nor/>
                        </m:rPr>
                        <a:rPr lang="en-US">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0.9−0.98</m:t>
                      </m:r>
                    </m:oMath>
                  </m:oMathPara>
                </a14:m>
                <a:endParaRPr lang="en-US" b="0" i="1" dirty="0">
                  <a:solidFill>
                    <a:srgbClr val="000000"/>
                  </a:solidFill>
                  <a:latin typeface="Cambria Math" panose="02040503050406030204" pitchFamily="18" charset="0"/>
                </a:endParaRPr>
              </a:p>
              <a:p>
                <a:pPr fontAlgn="auto">
                  <a:spcAft>
                    <a:spcPts val="0"/>
                  </a:spcAft>
                  <a:buFont typeface="Arial" panose="020B0604020202020204" pitchFamily="34" charset="0"/>
                  <a:buNone/>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For</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(2),..,</m:t>
                      </m:r>
                    </m:oMath>
                    <m:oMath xmlns:m="http://schemas.openxmlformats.org/officeDocument/2006/math">
                      <m:r>
                        <m:rPr>
                          <m:nor/>
                        </m:rPr>
                        <a:rPr lang="en-US">
                          <a:solidFill>
                            <a:srgbClr val="000000"/>
                          </a:solidFill>
                          <a:latin typeface="Cambria Math" panose="02040503050406030204" pitchFamily="18" charset="0"/>
                        </a:rPr>
                        <m:t>the</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value</m:t>
                      </m:r>
                      <m:r>
                        <m:rPr>
                          <m:nor/>
                        </m:rPr>
                        <a:rPr lang="en-US">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(0)</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does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not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exist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and</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is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not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used</m:t>
                      </m:r>
                      <m:r>
                        <m:rPr>
                          <m:nor/>
                        </m:rPr>
                        <a:rPr lang="en-US">
                          <a:solidFill>
                            <a:srgbClr val="000000"/>
                          </a:solidFill>
                          <a:latin typeface="Cambria Math" panose="02040503050406030204" pitchFamily="18" charset="0"/>
                        </a:rPr>
                        <m:t>.</m:t>
                      </m:r>
                    </m:oMath>
                    <m:oMath xmlns:m="http://schemas.openxmlformats.org/officeDocument/2006/math">
                      <m:r>
                        <m:rPr>
                          <m:nor/>
                        </m:rPr>
                        <a:rPr lang="en-US">
                          <a:solidFill>
                            <a:srgbClr val="000000"/>
                          </a:solidFill>
                          <a:latin typeface="Cambria Math" panose="02040503050406030204" pitchFamily="18" charset="0"/>
                        </a:rPr>
                        <m:t>Assume</m:t>
                      </m:r>
                      <m:r>
                        <m:rPr>
                          <m:nor/>
                        </m:rP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m:rPr>
                          <m:nor/>
                        </m:rPr>
                        <a:rPr lang="en-US">
                          <a:solidFill>
                            <a:srgbClr val="000000"/>
                          </a:solidFill>
                          <a:latin typeface="Cambria Math" panose="02040503050406030204" pitchFamily="18" charset="0"/>
                        </a:rPr>
                        <m:t>pre</m:t>
                      </m:r>
                      <m:r>
                        <a:rPr lang="en-US" i="1" smtClean="0">
                          <a:solidFill>
                            <a:srgbClr val="000000"/>
                          </a:solidFill>
                          <a:latin typeface="Cambria Math" panose="02040503050406030204" pitchFamily="18" charset="0"/>
                        </a:rPr>
                        <m:t>_</m:t>
                      </m:r>
                      <m:r>
                        <m:rPr>
                          <m:nor/>
                        </m:rPr>
                        <a:rPr lang="en-US">
                          <a:solidFill>
                            <a:srgbClr val="000000"/>
                          </a:solidFill>
                          <a:latin typeface="Cambria Math" panose="02040503050406030204" pitchFamily="18" charset="0"/>
                        </a:rPr>
                        <m:t>emphasis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constant</m:t>
                      </m:r>
                    </m:oMath>
                  </m:oMathPara>
                </a14:m>
                <a:endParaRPr lang="en-US" dirty="0"/>
              </a:p>
            </p:txBody>
          </p:sp>
        </mc:Choice>
        <mc:Fallback xmlns="">
          <p:sp>
            <p:nvSpPr>
              <p:cNvPr id="2" name="Object 4">
                <a:extLst>
                  <a:ext uri="{FF2B5EF4-FFF2-40B4-BE49-F238E27FC236}">
                    <a16:creationId xmlns:a16="http://schemas.microsoft.com/office/drawing/2014/main" id="{6029F78F-8BA0-D6CE-9DD4-AAC17B37E3FF}"/>
                  </a:ext>
                </a:extLst>
              </p:cNvPr>
              <p:cNvSpPr txBox="1">
                <a:spLocks noRot="1" noChangeAspect="1" noMove="1" noResize="1" noEditPoints="1" noAdjustHandles="1" noChangeArrowheads="1" noChangeShapeType="1" noTextEdit="1"/>
              </p:cNvSpPr>
              <p:nvPr/>
            </p:nvSpPr>
            <p:spPr bwMode="auto">
              <a:xfrm>
                <a:off x="4910138" y="3398107"/>
                <a:ext cx="4992687" cy="2697163"/>
              </a:xfrm>
              <a:prstGeom prst="rect">
                <a:avLst/>
              </a:prstGeom>
              <a:blipFill>
                <a:blip r:embed="rId3"/>
                <a:stretch>
                  <a:fillRect/>
                </a:stretch>
              </a:blipFill>
              <a:ln>
                <a:solidFill>
                  <a:schemeClr val="tx1"/>
                </a:solidFill>
              </a:ln>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D74A5F8C-CC1A-22E7-4C03-9CA84F91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799" y="136524"/>
            <a:ext cx="2118456" cy="2118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p:txBody>
          <a:bodyPr/>
          <a:lstStyle/>
          <a:p>
            <a:r>
              <a:rPr lang="en-US" altLang="en-US" dirty="0">
                <a:solidFill>
                  <a:srgbClr val="FF0000"/>
                </a:solidFill>
              </a:rPr>
              <a:t>Answer: </a:t>
            </a:r>
            <a:r>
              <a:rPr lang="en-US" altLang="en-US" dirty="0"/>
              <a:t>Class exercise 3.2</a:t>
            </a:r>
          </a:p>
        </p:txBody>
      </p:sp>
      <mc:AlternateContent xmlns:mc="http://schemas.openxmlformats.org/markup-compatibility/2006" xmlns:a14="http://schemas.microsoft.com/office/drawing/2010/main">
        <mc:Choice Requires="a14">
          <p:sp>
            <p:nvSpPr>
              <p:cNvPr id="51203" name="Content Placeholder 7"/>
              <p:cNvSpPr>
                <a:spLocks noGrp="1"/>
              </p:cNvSpPr>
              <p:nvPr>
                <p:ph idx="1"/>
              </p:nvPr>
            </p:nvSpPr>
            <p:spPr>
              <a:xfrm>
                <a:off x="342740" y="1524001"/>
                <a:ext cx="8912543" cy="5333999"/>
              </a:xfrm>
            </p:spPr>
            <p:txBody>
              <a:bodyPr>
                <a:normAutofit fontScale="85000" lnSpcReduction="20000"/>
              </a:bodyPr>
              <a:lstStyle/>
              <a:p>
                <a:r>
                  <a:rPr lang="en-US" altLang="en-US" sz="3600" dirty="0"/>
                  <a:t> A speech waveform S has the values s0,s1,s2,s3,s4,s5,s6,s7,s8= [1,3,2,1,4,1,2,4,3]. </a:t>
                </a:r>
                <a:endParaRPr lang="en-US" altLang="en-US" sz="2500" dirty="0"/>
              </a:p>
              <a:p>
                <a:pPr lvl="1"/>
                <a:r>
                  <a:rPr lang="en-US" altLang="en-US" sz="2900" dirty="0"/>
                  <a:t>Find the pre-emphasized s’(k=1) if the pre-emphasis constant is 0.98.</a:t>
                </a:r>
                <a:r>
                  <a:rPr lang="en-US" altLang="en-US" sz="2200" dirty="0"/>
                  <a:t> </a:t>
                </a:r>
              </a:p>
              <a:p>
                <a:pPr lvl="1"/>
                <a:r>
                  <a:rPr lang="en-US" altLang="en-US" sz="3600" dirty="0"/>
                  <a:t>Note: </a:t>
                </a:r>
                <a14:m>
                  <m:oMath xmlns:m="http://schemas.openxmlformats.org/officeDocument/2006/math">
                    <m:sSup>
                      <m:sSupPr>
                        <m:ctrlPr>
                          <a:rPr lang="en-US" sz="2200" i="1" smtClean="0">
                            <a:solidFill>
                              <a:srgbClr val="000000"/>
                            </a:solidFill>
                            <a:latin typeface="Cambria Math" panose="02040503050406030204" pitchFamily="18" charset="0"/>
                          </a:rPr>
                        </m:ctrlPr>
                      </m:sSupPr>
                      <m:e>
                        <m:r>
                          <a:rPr lang="en-US" sz="2200" i="1">
                            <a:solidFill>
                              <a:srgbClr val="000000"/>
                            </a:solidFill>
                            <a:latin typeface="Cambria Math" panose="02040503050406030204" pitchFamily="18" charset="0"/>
                          </a:rPr>
                          <m:t>𝑆</m:t>
                        </m:r>
                      </m:e>
                      <m:sup>
                        <m:r>
                          <a:rPr lang="en-US" sz="2200" i="1">
                            <a:solidFill>
                              <a:srgbClr val="000000"/>
                            </a:solidFill>
                            <a:latin typeface="Cambria Math" panose="02040503050406030204" pitchFamily="18" charset="0"/>
                          </a:rPr>
                          <m:t>′</m:t>
                        </m:r>
                      </m:sup>
                    </m:sSup>
                    <m:d>
                      <m:dPr>
                        <m:ctrlPr>
                          <a:rPr lang="en-US" sz="2200" i="1">
                            <a:solidFill>
                              <a:srgbClr val="000000"/>
                            </a:solidFill>
                            <a:latin typeface="Cambria Math" panose="02040503050406030204" pitchFamily="18" charset="0"/>
                          </a:rPr>
                        </m:ctrlPr>
                      </m:dPr>
                      <m:e>
                        <m:r>
                          <a:rPr lang="en-US" sz="2200" i="1">
                            <a:solidFill>
                              <a:srgbClr val="000000"/>
                            </a:solidFill>
                            <a:latin typeface="Cambria Math" panose="02040503050406030204" pitchFamily="18" charset="0"/>
                          </a:rPr>
                          <m:t>𝑘</m:t>
                        </m:r>
                        <m:r>
                          <a:rPr lang="en-US" sz="2200" b="0" i="1" smtClean="0">
                            <a:solidFill>
                              <a:srgbClr val="000000"/>
                            </a:solidFill>
                            <a:latin typeface="Cambria Math" panose="02040503050406030204" pitchFamily="18" charset="0"/>
                          </a:rPr>
                          <m:t>=0</m:t>
                        </m:r>
                      </m:e>
                    </m:d>
                    <m:r>
                      <a:rPr lang="en-US" sz="2200" b="0" i="1" smtClean="0">
                        <a:solidFill>
                          <a:srgbClr val="000000"/>
                        </a:solidFill>
                        <a:latin typeface="Cambria Math" panose="02040503050406030204" pitchFamily="18" charset="0"/>
                      </a:rPr>
                      <m:t>𝑑𝑜𝑒𝑠</m:t>
                    </m:r>
                    <m:r>
                      <a:rPr lang="en-US" sz="2200" b="0" i="1" smtClean="0">
                        <a:solidFill>
                          <a:srgbClr val="000000"/>
                        </a:solidFill>
                        <a:latin typeface="Cambria Math" panose="02040503050406030204" pitchFamily="18" charset="0"/>
                      </a:rPr>
                      <m:t> </m:t>
                    </m:r>
                    <m:r>
                      <a:rPr lang="en-US" sz="2200" b="0" i="1" smtClean="0">
                        <a:solidFill>
                          <a:srgbClr val="000000"/>
                        </a:solidFill>
                        <a:latin typeface="Cambria Math" panose="02040503050406030204" pitchFamily="18" charset="0"/>
                      </a:rPr>
                      <m:t>𝑛𝑜𝑡</m:t>
                    </m:r>
                    <m:r>
                      <a:rPr lang="en-US" sz="2200" b="0" i="1" smtClean="0">
                        <a:solidFill>
                          <a:srgbClr val="000000"/>
                        </a:solidFill>
                        <a:latin typeface="Cambria Math" panose="02040503050406030204" pitchFamily="18" charset="0"/>
                      </a:rPr>
                      <m:t> </m:t>
                    </m:r>
                    <m:r>
                      <a:rPr lang="en-US" sz="2200" b="0" i="1" smtClean="0">
                        <a:solidFill>
                          <a:srgbClr val="000000"/>
                        </a:solidFill>
                        <a:latin typeface="Cambria Math" panose="02040503050406030204" pitchFamily="18" charset="0"/>
                      </a:rPr>
                      <m:t>𝑒𝑥𝑖𝑠𝑡</m:t>
                    </m:r>
                  </m:oMath>
                </a14:m>
                <a:endParaRPr lang="en-US" sz="2200" b="0" dirty="0">
                  <a:solidFill>
                    <a:srgbClr val="000000"/>
                  </a:solidFill>
                </a:endParaRPr>
              </a:p>
              <a:p>
                <a:pPr lvl="1"/>
                <a:r>
                  <a:rPr lang="en-US" altLang="en-US" sz="3600" dirty="0"/>
                  <a:t>Find </a:t>
                </a:r>
                <a14:m>
                  <m:oMath xmlns:m="http://schemas.openxmlformats.org/officeDocument/2006/math">
                    <m:sSup>
                      <m:sSupPr>
                        <m:ctrlPr>
                          <a:rPr lang="en-US" sz="2200" i="1" smtClean="0">
                            <a:solidFill>
                              <a:srgbClr val="000000"/>
                            </a:solidFill>
                            <a:latin typeface="Cambria Math" panose="02040503050406030204" pitchFamily="18" charset="0"/>
                          </a:rPr>
                        </m:ctrlPr>
                      </m:sSupPr>
                      <m:e>
                        <m:r>
                          <a:rPr lang="en-US" sz="2200" i="1">
                            <a:solidFill>
                              <a:srgbClr val="000000"/>
                            </a:solidFill>
                            <a:latin typeface="Cambria Math" panose="02040503050406030204" pitchFamily="18" charset="0"/>
                          </a:rPr>
                          <m:t>𝑆</m:t>
                        </m:r>
                      </m:e>
                      <m:sup>
                        <m:r>
                          <a:rPr lang="en-US" sz="2200" i="1">
                            <a:solidFill>
                              <a:srgbClr val="000000"/>
                            </a:solidFill>
                            <a:latin typeface="Cambria Math" panose="02040503050406030204" pitchFamily="18" charset="0"/>
                          </a:rPr>
                          <m:t>′</m:t>
                        </m:r>
                      </m:sup>
                    </m:sSup>
                    <m:r>
                      <a:rPr lang="en-US" sz="2200" i="1">
                        <a:solidFill>
                          <a:srgbClr val="000000"/>
                        </a:solidFill>
                        <a:latin typeface="Cambria Math" panose="02040503050406030204" pitchFamily="18" charset="0"/>
                      </a:rPr>
                      <m:t>(</m:t>
                    </m:r>
                    <m:r>
                      <a:rPr lang="en-US" sz="2200" i="1">
                        <a:solidFill>
                          <a:srgbClr val="000000"/>
                        </a:solidFill>
                        <a:latin typeface="Cambria Math" panose="02040503050406030204" pitchFamily="18" charset="0"/>
                      </a:rPr>
                      <m:t>𝑘</m:t>
                    </m:r>
                    <m:r>
                      <a:rPr lang="en-US" sz="2200" b="0" i="1" smtClean="0">
                        <a:solidFill>
                          <a:srgbClr val="000000"/>
                        </a:solidFill>
                        <a:latin typeface="Cambria Math" panose="02040503050406030204" pitchFamily="18" charset="0"/>
                      </a:rPr>
                      <m:t>=1</m:t>
                    </m:r>
                    <m:r>
                      <a:rPr lang="en-US" sz="2200" i="1">
                        <a:solidFill>
                          <a:srgbClr val="000000"/>
                        </a:solidFill>
                        <a:latin typeface="Cambria Math" panose="02040503050406030204" pitchFamily="18" charset="0"/>
                      </a:rPr>
                      <m:t>)</m:t>
                    </m:r>
                  </m:oMath>
                </a14:m>
                <a:endParaRPr lang="en-US" altLang="en-US" sz="3600" dirty="0"/>
              </a:p>
              <a:p>
                <a:pPr lvl="1"/>
                <a:r>
                  <a:rPr lang="en-US" altLang="en-US" sz="3600" dirty="0"/>
                  <a:t>MC choices: </a:t>
                </a:r>
              </a:p>
              <a:p>
                <a:pPr lvl="1"/>
                <a:r>
                  <a:rPr lang="en-US" altLang="en-US" sz="3600" dirty="0"/>
                  <a:t>1) 2.01</a:t>
                </a:r>
              </a:p>
              <a:p>
                <a:pPr lvl="1"/>
                <a:r>
                  <a:rPr lang="en-US" altLang="en-US" sz="3600" dirty="0">
                    <a:solidFill>
                      <a:srgbClr val="FF0000"/>
                    </a:solidFill>
                  </a:rPr>
                  <a:t>2) 2.02 (correct)</a:t>
                </a:r>
              </a:p>
              <a:p>
                <a:pPr lvl="1"/>
                <a:r>
                  <a:rPr lang="en-US" altLang="en-US" sz="3600" dirty="0"/>
                  <a:t>3) 2.03</a:t>
                </a:r>
              </a:p>
              <a:p>
                <a:pPr lvl="1"/>
                <a:r>
                  <a:rPr lang="en-US" altLang="en-US" sz="3600" dirty="0"/>
                  <a:t>4) 2.04</a:t>
                </a:r>
              </a:p>
              <a:p>
                <a:pPr lvl="1">
                  <a:lnSpc>
                    <a:spcPct val="90000"/>
                  </a:lnSpc>
                </a:pPr>
                <a:endParaRPr lang="en-US" altLang="en-US" sz="2200" dirty="0"/>
              </a:p>
              <a:p>
                <a:pPr lvl="1">
                  <a:lnSpc>
                    <a:spcPct val="90000"/>
                  </a:lnSpc>
                </a:pPr>
                <a:endParaRPr lang="en-US" altLang="en-US" sz="1900" dirty="0"/>
              </a:p>
              <a:p>
                <a:pPr>
                  <a:lnSpc>
                    <a:spcPct val="90000"/>
                  </a:lnSpc>
                </a:pPr>
                <a:endParaRPr lang="en-US" altLang="en-US" sz="2600" dirty="0"/>
              </a:p>
            </p:txBody>
          </p:sp>
        </mc:Choice>
        <mc:Fallback xmlns="">
          <p:sp>
            <p:nvSpPr>
              <p:cNvPr id="51203" name="Content Placeholder 7"/>
              <p:cNvSpPr>
                <a:spLocks noGrp="1" noRot="1" noChangeAspect="1" noMove="1" noResize="1" noEditPoints="1" noAdjustHandles="1" noChangeArrowheads="1" noChangeShapeType="1" noTextEdit="1"/>
              </p:cNvSpPr>
              <p:nvPr>
                <p:ph idx="1"/>
              </p:nvPr>
            </p:nvSpPr>
            <p:spPr>
              <a:xfrm>
                <a:off x="342740" y="1524001"/>
                <a:ext cx="8912543" cy="5333999"/>
              </a:xfrm>
              <a:blipFill>
                <a:blip r:embed="rId2"/>
                <a:stretch>
                  <a:fillRect l="-1505" t="-2971" r="-68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5CFAE03-882E-4F91-AC92-F00417874FEC}"/>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8087A60-8A8E-4485-B15A-340A4F969A5A}"/>
              </a:ext>
            </a:extLst>
          </p:cNvPr>
          <p:cNvSpPr>
            <a:spLocks noGrp="1"/>
          </p:cNvSpPr>
          <p:nvPr>
            <p:ph type="sldNum" sz="quarter" idx="12"/>
          </p:nvPr>
        </p:nvSpPr>
        <p:spPr/>
        <p:txBody>
          <a:bodyPr/>
          <a:lstStyle/>
          <a:p>
            <a:fld id="{65CE2D6C-B8FF-4830-ACC3-164BA4934954}" type="slidenum">
              <a:rPr lang="en-US" altLang="en-US" smtClean="0"/>
              <a:pPr/>
              <a:t>83</a:t>
            </a:fld>
            <a:endParaRPr lang="en-US" altLang="en-US"/>
          </a:p>
        </p:txBody>
      </p:sp>
      <p:sp>
        <p:nvSpPr>
          <p:cNvPr id="2" name="TextBox 1">
            <a:extLst>
              <a:ext uri="{FF2B5EF4-FFF2-40B4-BE49-F238E27FC236}">
                <a16:creationId xmlns:a16="http://schemas.microsoft.com/office/drawing/2014/main" id="{4F57AA1E-5EE7-4C20-3892-52D1B8025BB5}"/>
              </a:ext>
            </a:extLst>
          </p:cNvPr>
          <p:cNvSpPr txBox="1"/>
          <p:nvPr/>
        </p:nvSpPr>
        <p:spPr>
          <a:xfrm>
            <a:off x="4799012" y="2904150"/>
            <a:ext cx="4931158" cy="3360920"/>
          </a:xfrm>
          <a:prstGeom prst="rect">
            <a:avLst/>
          </a:prstGeom>
          <a:noFill/>
          <a:ln>
            <a:solidFill>
              <a:schemeClr val="tx1"/>
            </a:solidFill>
          </a:ln>
        </p:spPr>
        <p:txBody>
          <a:bodyPr wrap="none" rtlCol="0">
            <a:spAutoFit/>
          </a:bodyPr>
          <a:lstStyle/>
          <a:p>
            <a:pPr lvl="1">
              <a:lnSpc>
                <a:spcPct val="90000"/>
              </a:lnSpc>
            </a:pPr>
            <a:r>
              <a:rPr lang="en-US" altLang="en-US" sz="2400" dirty="0"/>
              <a:t>Find the pre-emphasized </a:t>
            </a:r>
          </a:p>
          <a:p>
            <a:pPr lvl="1">
              <a:lnSpc>
                <a:spcPct val="90000"/>
              </a:lnSpc>
            </a:pPr>
            <a:r>
              <a:rPr lang="en-US" altLang="en-US" sz="2400" dirty="0"/>
              <a:t>wave if is 0.98.</a:t>
            </a:r>
          </a:p>
          <a:p>
            <a:pPr lvl="1">
              <a:lnSpc>
                <a:spcPct val="90000"/>
              </a:lnSpc>
            </a:pPr>
            <a:r>
              <a:rPr lang="en-US" altLang="en-US" sz="2400" dirty="0"/>
              <a:t>Answer: </a:t>
            </a:r>
          </a:p>
          <a:p>
            <a:pPr lvl="1">
              <a:lnSpc>
                <a:spcPct val="90000"/>
              </a:lnSpc>
            </a:pPr>
            <a:r>
              <a:rPr lang="en-US" altLang="en-US" sz="1800" dirty="0"/>
              <a:t>s’1=s1- (0.98*s0)=3-1*0.98= 2.02</a:t>
            </a:r>
          </a:p>
          <a:p>
            <a:pPr lvl="1">
              <a:lnSpc>
                <a:spcPct val="90000"/>
              </a:lnSpc>
            </a:pPr>
            <a:r>
              <a:rPr lang="en-US" altLang="en-US" sz="1800" dirty="0"/>
              <a:t>s’2=s2- (0.98*s1)=2-3*0.98= -0.94</a:t>
            </a:r>
          </a:p>
          <a:p>
            <a:pPr lvl="1">
              <a:lnSpc>
                <a:spcPct val="90000"/>
              </a:lnSpc>
            </a:pPr>
            <a:r>
              <a:rPr lang="en-US" altLang="en-US" sz="1800" dirty="0"/>
              <a:t>s’3=s3- (0.98*s2)=1-2*0.98= -0.96</a:t>
            </a:r>
          </a:p>
          <a:p>
            <a:pPr lvl="1">
              <a:lnSpc>
                <a:spcPct val="90000"/>
              </a:lnSpc>
            </a:pPr>
            <a:r>
              <a:rPr lang="en-US" altLang="en-US" sz="1800" dirty="0"/>
              <a:t>s’4=s4- (0.98*s3)=4-1*0.98= 3.02</a:t>
            </a:r>
          </a:p>
          <a:p>
            <a:pPr lvl="1">
              <a:lnSpc>
                <a:spcPct val="90000"/>
              </a:lnSpc>
            </a:pPr>
            <a:r>
              <a:rPr lang="en-US" altLang="en-US" sz="1800" dirty="0"/>
              <a:t>s’5=s5- (0.98*s4)=1-4*0.98= -2.92</a:t>
            </a:r>
          </a:p>
          <a:p>
            <a:pPr lvl="1">
              <a:lnSpc>
                <a:spcPct val="90000"/>
              </a:lnSpc>
            </a:pPr>
            <a:r>
              <a:rPr lang="en-US" altLang="en-US" sz="1800" dirty="0"/>
              <a:t>s’6=s6- (0.98*s5)=2-1*0.98= 1.02</a:t>
            </a:r>
          </a:p>
          <a:p>
            <a:pPr lvl="1">
              <a:lnSpc>
                <a:spcPct val="90000"/>
              </a:lnSpc>
            </a:pPr>
            <a:r>
              <a:rPr lang="en-US" altLang="en-US" sz="1800" dirty="0"/>
              <a:t>s’7=s7- (0.98*s6)=4-2*0.98= 2.04</a:t>
            </a:r>
          </a:p>
          <a:p>
            <a:pPr lvl="1">
              <a:lnSpc>
                <a:spcPct val="90000"/>
              </a:lnSpc>
            </a:pPr>
            <a:r>
              <a:rPr lang="en-US" altLang="en-US" sz="1800" dirty="0"/>
              <a:t>s’8=s8- (0.98*s7)=3-4*0.98= -0.92</a:t>
            </a:r>
          </a:p>
          <a:p>
            <a:endParaRPr lang="en-US" dirty="0"/>
          </a:p>
        </p:txBody>
      </p:sp>
    </p:spTree>
    <p:extLst>
      <p:ext uri="{BB962C8B-B14F-4D97-AF65-F5344CB8AC3E}">
        <p14:creationId xmlns:p14="http://schemas.microsoft.com/office/powerpoint/2010/main" val="32293916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sz="4000" dirty="0">
                <a:ea typeface="新細明體" pitchFamily="18" charset="-120"/>
              </a:rPr>
              <a:t>The Linear Predictive Coding </a:t>
            </a:r>
            <a:br>
              <a:rPr lang="en-US" altLang="zh-TW" sz="4000" dirty="0">
                <a:ea typeface="新細明體" pitchFamily="18" charset="-120"/>
              </a:rPr>
            </a:br>
            <a:r>
              <a:rPr lang="en-US" altLang="zh-TW" sz="4000" dirty="0">
                <a:ea typeface="新細明體" pitchFamily="18" charset="-120"/>
              </a:rPr>
              <a:t>LPC method</a:t>
            </a:r>
          </a:p>
        </p:txBody>
      </p:sp>
      <p:sp>
        <p:nvSpPr>
          <p:cNvPr id="25605"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Linear Predictive Coding LPC method</a:t>
            </a:r>
          </a:p>
          <a:p>
            <a:pPr lvl="1" eaLnBrk="1" hangingPunct="1"/>
            <a:r>
              <a:rPr lang="en-US" altLang="zh-TW" dirty="0">
                <a:ea typeface="新細明體" pitchFamily="18" charset="-120"/>
              </a:rPr>
              <a:t>Time domain</a:t>
            </a:r>
          </a:p>
          <a:p>
            <a:pPr lvl="1" eaLnBrk="1" hangingPunct="1"/>
            <a:r>
              <a:rPr lang="en-US" altLang="zh-TW" dirty="0">
                <a:ea typeface="新細明體" pitchFamily="18" charset="-120"/>
              </a:rPr>
              <a:t>Easy to implement</a:t>
            </a:r>
          </a:p>
          <a:p>
            <a:pPr lvl="1" eaLnBrk="1" hangingPunct="1"/>
            <a:r>
              <a:rPr lang="en-US" altLang="zh-TW">
                <a:ea typeface="新細明體" pitchFamily="18" charset="-120"/>
              </a:rPr>
              <a:t>Achieve </a:t>
            </a:r>
            <a:r>
              <a:rPr lang="en-US" altLang="zh-TW" dirty="0">
                <a:ea typeface="新細明體" pitchFamily="18" charset="-120"/>
              </a:rPr>
              <a:t>data compression </a:t>
            </a:r>
          </a:p>
        </p:txBody>
      </p:sp>
      <p:sp>
        <p:nvSpPr>
          <p:cNvPr id="25606" name="Rectangle 4"/>
          <p:cNvSpPr>
            <a:spLocks noChangeArrowheads="1"/>
          </p:cNvSpPr>
          <p:nvPr/>
        </p:nvSpPr>
        <p:spPr bwMode="auto">
          <a:xfrm>
            <a:off x="6337300" y="4327525"/>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C4491DBE-A5C2-4766-87C2-AD5BF46F735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22F21DB-74B1-4CC5-9103-987AF0EF07AE}"/>
              </a:ext>
            </a:extLst>
          </p:cNvPr>
          <p:cNvSpPr>
            <a:spLocks noGrp="1"/>
          </p:cNvSpPr>
          <p:nvPr>
            <p:ph type="sldNum" sz="quarter" idx="12"/>
          </p:nvPr>
        </p:nvSpPr>
        <p:spPr/>
        <p:txBody>
          <a:bodyPr/>
          <a:lstStyle/>
          <a:p>
            <a:fld id="{65CE2D6C-B8FF-4830-ACC3-164BA4934954}" type="slidenum">
              <a:rPr lang="en-US" altLang="en-US" smtClean="0"/>
              <a:pPr/>
              <a:t>84</a:t>
            </a:fld>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506413" y="152400"/>
            <a:ext cx="8912225" cy="1139825"/>
          </a:xfrm>
          <a:noFill/>
        </p:spPr>
        <p:txBody>
          <a:bodyPr lIns="92075" tIns="46038" rIns="92075" bIns="46038" anchor="ctr"/>
          <a:lstStyle/>
          <a:p>
            <a:pPr eaLnBrk="1" hangingPunct="1"/>
            <a:r>
              <a:rPr lang="en-US" altLang="zh-CN" sz="4000">
                <a:ea typeface="新細明體" pitchFamily="18" charset="-120"/>
              </a:rPr>
              <a:t>The </a:t>
            </a:r>
            <a:r>
              <a:rPr lang="en-US" altLang="zh-TW" sz="4000">
                <a:ea typeface="新細明體" pitchFamily="18" charset="-120"/>
              </a:rPr>
              <a:t>LPC speech production model</a:t>
            </a:r>
          </a:p>
        </p:txBody>
      </p:sp>
      <p:sp>
        <p:nvSpPr>
          <p:cNvPr id="26629" name="Rectangle 3"/>
          <p:cNvSpPr>
            <a:spLocks noGrp="1" noChangeArrowheads="1"/>
          </p:cNvSpPr>
          <p:nvPr>
            <p:ph idx="1"/>
          </p:nvPr>
        </p:nvSpPr>
        <p:spPr>
          <a:xfrm>
            <a:off x="495300" y="1019175"/>
            <a:ext cx="6978650" cy="4530725"/>
          </a:xfrm>
          <a:noFill/>
        </p:spPr>
        <p:txBody>
          <a:bodyPr lIns="92075" tIns="46038" rIns="92075" bIns="46038"/>
          <a:lstStyle/>
          <a:p>
            <a:pPr eaLnBrk="1" hangingPunct="1"/>
            <a:r>
              <a:rPr lang="en-US" altLang="zh-TW">
                <a:ea typeface="新細明體" pitchFamily="18" charset="-120"/>
              </a:rPr>
              <a:t>Speech synthesis model:</a:t>
            </a:r>
          </a:p>
          <a:p>
            <a:pPr lvl="1" eaLnBrk="1" hangingPunct="1"/>
            <a:r>
              <a:rPr lang="en-US" altLang="zh-TW">
                <a:ea typeface="新細明體" pitchFamily="18" charset="-120"/>
              </a:rPr>
              <a:t>Impulse train generator governed by pitch period-- glottis</a:t>
            </a:r>
          </a:p>
          <a:p>
            <a:pPr lvl="1" eaLnBrk="1" hangingPunct="1"/>
            <a:r>
              <a:rPr lang="en-US" altLang="zh-TW">
                <a:ea typeface="新細明體" pitchFamily="18" charset="-120"/>
              </a:rPr>
              <a:t>Random noise generator for consonant. </a:t>
            </a:r>
          </a:p>
          <a:p>
            <a:pPr lvl="1" eaLnBrk="1" hangingPunct="1"/>
            <a:r>
              <a:rPr lang="en-US" altLang="zh-TW">
                <a:ea typeface="新細明體" pitchFamily="18" charset="-120"/>
              </a:rPr>
              <a:t>Vocal tract parameters = LPC parameters</a:t>
            </a:r>
          </a:p>
        </p:txBody>
      </p:sp>
      <p:sp>
        <p:nvSpPr>
          <p:cNvPr id="26630" name="Line 4"/>
          <p:cNvSpPr>
            <a:spLocks noChangeShapeType="1"/>
          </p:cNvSpPr>
          <p:nvPr/>
        </p:nvSpPr>
        <p:spPr bwMode="auto">
          <a:xfrm>
            <a:off x="2557463" y="4953000"/>
            <a:ext cx="908050" cy="3048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5"/>
          <p:cNvSpPr>
            <a:spLocks noChangeShapeType="1"/>
          </p:cNvSpPr>
          <p:nvPr/>
        </p:nvSpPr>
        <p:spPr bwMode="auto">
          <a:xfrm flipV="1">
            <a:off x="2722563" y="5562600"/>
            <a:ext cx="660400" cy="4572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Oval 6"/>
          <p:cNvSpPr>
            <a:spLocks noChangeArrowheads="1"/>
          </p:cNvSpPr>
          <p:nvPr/>
        </p:nvSpPr>
        <p:spPr bwMode="auto">
          <a:xfrm>
            <a:off x="4710113" y="5187950"/>
            <a:ext cx="647700" cy="368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6633" name="Rectangle 7"/>
          <p:cNvSpPr>
            <a:spLocks noChangeArrowheads="1"/>
          </p:cNvSpPr>
          <p:nvPr/>
        </p:nvSpPr>
        <p:spPr bwMode="auto">
          <a:xfrm>
            <a:off x="4768850" y="5165725"/>
            <a:ext cx="67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X</a:t>
            </a:r>
          </a:p>
        </p:txBody>
      </p:sp>
      <p:sp>
        <p:nvSpPr>
          <p:cNvPr id="26634" name="Line 8"/>
          <p:cNvSpPr>
            <a:spLocks noChangeShapeType="1"/>
          </p:cNvSpPr>
          <p:nvPr/>
        </p:nvSpPr>
        <p:spPr bwMode="auto">
          <a:xfrm>
            <a:off x="5364163" y="5410200"/>
            <a:ext cx="41275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Rectangle 9"/>
          <p:cNvSpPr>
            <a:spLocks noChangeArrowheads="1"/>
          </p:cNvSpPr>
          <p:nvPr/>
        </p:nvSpPr>
        <p:spPr bwMode="auto">
          <a:xfrm>
            <a:off x="5759450" y="5013325"/>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Time-varying</a:t>
            </a:r>
          </a:p>
        </p:txBody>
      </p:sp>
      <p:sp>
        <p:nvSpPr>
          <p:cNvPr id="26636" name="Rectangle 10"/>
          <p:cNvSpPr>
            <a:spLocks noChangeArrowheads="1"/>
          </p:cNvSpPr>
          <p:nvPr/>
        </p:nvSpPr>
        <p:spPr bwMode="auto">
          <a:xfrm>
            <a:off x="5842000" y="5394325"/>
            <a:ext cx="163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digital filter</a:t>
            </a:r>
          </a:p>
        </p:txBody>
      </p:sp>
      <p:sp>
        <p:nvSpPr>
          <p:cNvPr id="26637" name="Rectangle 11"/>
          <p:cNvSpPr>
            <a:spLocks noChangeArrowheads="1"/>
          </p:cNvSpPr>
          <p:nvPr/>
        </p:nvSpPr>
        <p:spPr bwMode="auto">
          <a:xfrm>
            <a:off x="8482013" y="5165725"/>
            <a:ext cx="96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output</a:t>
            </a:r>
          </a:p>
        </p:txBody>
      </p:sp>
      <p:sp>
        <p:nvSpPr>
          <p:cNvPr id="26638" name="Line 12"/>
          <p:cNvSpPr>
            <a:spLocks noChangeShapeType="1"/>
          </p:cNvSpPr>
          <p:nvPr/>
        </p:nvSpPr>
        <p:spPr bwMode="auto">
          <a:xfrm>
            <a:off x="8086725" y="5410200"/>
            <a:ext cx="41275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Rectangle 13"/>
          <p:cNvSpPr>
            <a:spLocks noChangeArrowheads="1"/>
          </p:cNvSpPr>
          <p:nvPr/>
        </p:nvSpPr>
        <p:spPr bwMode="auto">
          <a:xfrm>
            <a:off x="560388" y="4708525"/>
            <a:ext cx="1874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Impulse train </a:t>
            </a:r>
          </a:p>
          <a:p>
            <a:pPr>
              <a:spcBef>
                <a:spcPct val="0"/>
              </a:spcBef>
              <a:buClrTx/>
              <a:buSzTx/>
              <a:buFontTx/>
              <a:buNone/>
            </a:pPr>
            <a:r>
              <a:rPr lang="en-US" altLang="zh-TW" sz="2400">
                <a:latin typeface="Times New Roman" pitchFamily="18" charset="0"/>
              </a:rPr>
              <a:t>Generator</a:t>
            </a:r>
          </a:p>
        </p:txBody>
      </p:sp>
      <p:sp>
        <p:nvSpPr>
          <p:cNvPr id="26640" name="Line 14"/>
          <p:cNvSpPr>
            <a:spLocks noChangeShapeType="1"/>
          </p:cNvSpPr>
          <p:nvPr/>
        </p:nvSpPr>
        <p:spPr bwMode="auto">
          <a:xfrm>
            <a:off x="3217863" y="5410200"/>
            <a:ext cx="2476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Line 15"/>
          <p:cNvSpPr>
            <a:spLocks noChangeShapeType="1"/>
          </p:cNvSpPr>
          <p:nvPr/>
        </p:nvSpPr>
        <p:spPr bwMode="auto">
          <a:xfrm>
            <a:off x="3548063" y="5410200"/>
            <a:ext cx="115570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Rectangle 16"/>
          <p:cNvSpPr>
            <a:spLocks noChangeArrowheads="1"/>
          </p:cNvSpPr>
          <p:nvPr/>
        </p:nvSpPr>
        <p:spPr bwMode="auto">
          <a:xfrm>
            <a:off x="3530600" y="4556125"/>
            <a:ext cx="2114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Voice/unvoiced</a:t>
            </a:r>
          </a:p>
          <a:p>
            <a:pPr>
              <a:spcBef>
                <a:spcPct val="0"/>
              </a:spcBef>
              <a:buClrTx/>
              <a:buSzTx/>
              <a:buFontTx/>
              <a:buNone/>
            </a:pPr>
            <a:r>
              <a:rPr lang="en-US" altLang="zh-TW" sz="2400">
                <a:latin typeface="Times New Roman" pitchFamily="18" charset="0"/>
              </a:rPr>
              <a:t>switch</a:t>
            </a:r>
          </a:p>
        </p:txBody>
      </p:sp>
      <p:sp>
        <p:nvSpPr>
          <p:cNvPr id="26643" name="Line 17"/>
          <p:cNvSpPr>
            <a:spLocks noChangeShapeType="1"/>
          </p:cNvSpPr>
          <p:nvPr/>
        </p:nvSpPr>
        <p:spPr bwMode="auto">
          <a:xfrm>
            <a:off x="5033963" y="5562600"/>
            <a:ext cx="0" cy="381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Rectangle 18"/>
          <p:cNvSpPr>
            <a:spLocks noChangeArrowheads="1"/>
          </p:cNvSpPr>
          <p:nvPr/>
        </p:nvSpPr>
        <p:spPr bwMode="auto">
          <a:xfrm>
            <a:off x="4603750" y="6080125"/>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Gain</a:t>
            </a:r>
          </a:p>
        </p:txBody>
      </p:sp>
      <p:sp>
        <p:nvSpPr>
          <p:cNvPr id="26645" name="Line 19"/>
          <p:cNvSpPr>
            <a:spLocks noChangeShapeType="1"/>
          </p:cNvSpPr>
          <p:nvPr/>
        </p:nvSpPr>
        <p:spPr bwMode="auto">
          <a:xfrm>
            <a:off x="6850063" y="4800600"/>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20"/>
          <p:cNvSpPr>
            <a:spLocks noChangeShapeType="1"/>
          </p:cNvSpPr>
          <p:nvPr/>
        </p:nvSpPr>
        <p:spPr bwMode="auto">
          <a:xfrm>
            <a:off x="7427913" y="4800600"/>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Rectangle 21"/>
          <p:cNvSpPr>
            <a:spLocks noChangeArrowheads="1"/>
          </p:cNvSpPr>
          <p:nvPr/>
        </p:nvSpPr>
        <p:spPr bwMode="auto">
          <a:xfrm>
            <a:off x="303213" y="5670550"/>
            <a:ext cx="1690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Noise </a:t>
            </a:r>
          </a:p>
          <a:p>
            <a:pPr>
              <a:spcBef>
                <a:spcPct val="0"/>
              </a:spcBef>
              <a:buClrTx/>
              <a:buSzTx/>
              <a:buFontTx/>
              <a:buNone/>
            </a:pPr>
            <a:r>
              <a:rPr lang="en-US" altLang="zh-TW" sz="2400">
                <a:latin typeface="Times New Roman" pitchFamily="18" charset="0"/>
              </a:rPr>
              <a:t>Generator</a:t>
            </a:r>
          </a:p>
          <a:p>
            <a:pPr>
              <a:spcBef>
                <a:spcPct val="0"/>
              </a:spcBef>
              <a:buClrTx/>
              <a:buSzTx/>
              <a:buFontTx/>
              <a:buNone/>
            </a:pPr>
            <a:r>
              <a:rPr lang="en-US" altLang="zh-TW" sz="2400">
                <a:latin typeface="Times New Roman" pitchFamily="18" charset="0"/>
              </a:rPr>
              <a:t>(Consonant)</a:t>
            </a:r>
          </a:p>
        </p:txBody>
      </p:sp>
      <p:sp>
        <p:nvSpPr>
          <p:cNvPr id="26648" name="Freeform 22"/>
          <p:cNvSpPr>
            <a:spLocks/>
          </p:cNvSpPr>
          <p:nvPr/>
        </p:nvSpPr>
        <p:spPr bwMode="auto">
          <a:xfrm>
            <a:off x="1568450" y="5715000"/>
            <a:ext cx="935038" cy="1073150"/>
          </a:xfrm>
          <a:custGeom>
            <a:avLst/>
            <a:gdLst>
              <a:gd name="T0" fmla="*/ 2147483647 w 589"/>
              <a:gd name="T1" fmla="*/ 2147483647 h 676"/>
              <a:gd name="T2" fmla="*/ 2147483647 w 589"/>
              <a:gd name="T3" fmla="*/ 2147483647 h 676"/>
              <a:gd name="T4" fmla="*/ 2147483647 w 589"/>
              <a:gd name="T5" fmla="*/ 2147483647 h 676"/>
              <a:gd name="T6" fmla="*/ 2147483647 w 589"/>
              <a:gd name="T7" fmla="*/ 2147483647 h 676"/>
              <a:gd name="T8" fmla="*/ 2147483647 w 589"/>
              <a:gd name="T9" fmla="*/ 2147483647 h 676"/>
              <a:gd name="T10" fmla="*/ 2147483647 w 589"/>
              <a:gd name="T11" fmla="*/ 2147483647 h 676"/>
              <a:gd name="T12" fmla="*/ 2147483647 w 589"/>
              <a:gd name="T13" fmla="*/ 2147483647 h 676"/>
              <a:gd name="T14" fmla="*/ 2147483647 w 589"/>
              <a:gd name="T15" fmla="*/ 2147483647 h 676"/>
              <a:gd name="T16" fmla="*/ 2147483647 w 589"/>
              <a:gd name="T17" fmla="*/ 2147483647 h 676"/>
              <a:gd name="T18" fmla="*/ 2147483647 w 589"/>
              <a:gd name="T19" fmla="*/ 2147483647 h 676"/>
              <a:gd name="T20" fmla="*/ 2147483647 w 589"/>
              <a:gd name="T21" fmla="*/ 2147483647 h 676"/>
              <a:gd name="T22" fmla="*/ 2147483647 w 589"/>
              <a:gd name="T23" fmla="*/ 2147483647 h 676"/>
              <a:gd name="T24" fmla="*/ 2147483647 w 589"/>
              <a:gd name="T25" fmla="*/ 2147483647 h 676"/>
              <a:gd name="T26" fmla="*/ 2147483647 w 589"/>
              <a:gd name="T27" fmla="*/ 2147483647 h 676"/>
              <a:gd name="T28" fmla="*/ 2147483647 w 589"/>
              <a:gd name="T29" fmla="*/ 2147483647 h 676"/>
              <a:gd name="T30" fmla="*/ 2147483647 w 589"/>
              <a:gd name="T31" fmla="*/ 2147483647 h 676"/>
              <a:gd name="T32" fmla="*/ 2147483647 w 589"/>
              <a:gd name="T33" fmla="*/ 2147483647 h 676"/>
              <a:gd name="T34" fmla="*/ 2147483647 w 589"/>
              <a:gd name="T35" fmla="*/ 2147483647 h 676"/>
              <a:gd name="T36" fmla="*/ 2147483647 w 589"/>
              <a:gd name="T37" fmla="*/ 2147483647 h 676"/>
              <a:gd name="T38" fmla="*/ 2147483647 w 589"/>
              <a:gd name="T39" fmla="*/ 2147483647 h 676"/>
              <a:gd name="T40" fmla="*/ 2147483647 w 589"/>
              <a:gd name="T41" fmla="*/ 2147483647 h 676"/>
              <a:gd name="T42" fmla="*/ 2147483647 w 589"/>
              <a:gd name="T43" fmla="*/ 2147483647 h 676"/>
              <a:gd name="T44" fmla="*/ 2147483647 w 589"/>
              <a:gd name="T45" fmla="*/ 2147483647 h 676"/>
              <a:gd name="T46" fmla="*/ 2147483647 w 589"/>
              <a:gd name="T47" fmla="*/ 2147483647 h 676"/>
              <a:gd name="T48" fmla="*/ 2147483647 w 589"/>
              <a:gd name="T49" fmla="*/ 2147483647 h 676"/>
              <a:gd name="T50" fmla="*/ 2147483647 w 589"/>
              <a:gd name="T51" fmla="*/ 2147483647 h 676"/>
              <a:gd name="T52" fmla="*/ 2147483647 w 589"/>
              <a:gd name="T53" fmla="*/ 2147483647 h 676"/>
              <a:gd name="T54" fmla="*/ 2147483647 w 589"/>
              <a:gd name="T55" fmla="*/ 2147483647 h 676"/>
              <a:gd name="T56" fmla="*/ 2147483647 w 589"/>
              <a:gd name="T57" fmla="*/ 2147483647 h 676"/>
              <a:gd name="T58" fmla="*/ 2147483647 w 589"/>
              <a:gd name="T59" fmla="*/ 2147483647 h 676"/>
              <a:gd name="T60" fmla="*/ 2147483647 w 589"/>
              <a:gd name="T61" fmla="*/ 2147483647 h 676"/>
              <a:gd name="T62" fmla="*/ 2147483647 w 589"/>
              <a:gd name="T63" fmla="*/ 2147483647 h 676"/>
              <a:gd name="T64" fmla="*/ 2147483647 w 589"/>
              <a:gd name="T65" fmla="*/ 2147483647 h 676"/>
              <a:gd name="T66" fmla="*/ 2147483647 w 589"/>
              <a:gd name="T67" fmla="*/ 2147483647 h 676"/>
              <a:gd name="T68" fmla="*/ 2147483647 w 589"/>
              <a:gd name="T69" fmla="*/ 2147483647 h 676"/>
              <a:gd name="T70" fmla="*/ 2147483647 w 589"/>
              <a:gd name="T71" fmla="*/ 2147483647 h 676"/>
              <a:gd name="T72" fmla="*/ 2147483647 w 589"/>
              <a:gd name="T73" fmla="*/ 2147483647 h 676"/>
              <a:gd name="T74" fmla="*/ 2147483647 w 589"/>
              <a:gd name="T75" fmla="*/ 2147483647 h 676"/>
              <a:gd name="T76" fmla="*/ 2147483647 w 589"/>
              <a:gd name="T77" fmla="*/ 2147483647 h 676"/>
              <a:gd name="T78" fmla="*/ 2147483647 w 589"/>
              <a:gd name="T79" fmla="*/ 2147483647 h 676"/>
              <a:gd name="T80" fmla="*/ 2147483647 w 589"/>
              <a:gd name="T81" fmla="*/ 2147483647 h 676"/>
              <a:gd name="T82" fmla="*/ 2147483647 w 589"/>
              <a:gd name="T83" fmla="*/ 2147483647 h 676"/>
              <a:gd name="T84" fmla="*/ 2147483647 w 589"/>
              <a:gd name="T85" fmla="*/ 2147483647 h 676"/>
              <a:gd name="T86" fmla="*/ 2147483647 w 589"/>
              <a:gd name="T87" fmla="*/ 2147483647 h 676"/>
              <a:gd name="T88" fmla="*/ 2147483647 w 589"/>
              <a:gd name="T89" fmla="*/ 2147483647 h 676"/>
              <a:gd name="T90" fmla="*/ 2147483647 w 589"/>
              <a:gd name="T91" fmla="*/ 2147483647 h 676"/>
              <a:gd name="T92" fmla="*/ 2147483647 w 589"/>
              <a:gd name="T93" fmla="*/ 2147483647 h 676"/>
              <a:gd name="T94" fmla="*/ 2147483647 w 589"/>
              <a:gd name="T95" fmla="*/ 2147483647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9" h="676">
                <a:moveTo>
                  <a:pt x="0" y="240"/>
                </a:moveTo>
                <a:lnTo>
                  <a:pt x="35" y="180"/>
                </a:lnTo>
                <a:lnTo>
                  <a:pt x="35" y="135"/>
                </a:lnTo>
                <a:lnTo>
                  <a:pt x="35" y="180"/>
                </a:lnTo>
                <a:lnTo>
                  <a:pt x="0" y="240"/>
                </a:lnTo>
                <a:lnTo>
                  <a:pt x="35" y="315"/>
                </a:lnTo>
                <a:lnTo>
                  <a:pt x="0" y="240"/>
                </a:lnTo>
                <a:lnTo>
                  <a:pt x="35" y="315"/>
                </a:lnTo>
                <a:lnTo>
                  <a:pt x="51" y="360"/>
                </a:lnTo>
                <a:lnTo>
                  <a:pt x="0" y="240"/>
                </a:lnTo>
                <a:lnTo>
                  <a:pt x="51" y="135"/>
                </a:lnTo>
                <a:lnTo>
                  <a:pt x="51" y="90"/>
                </a:lnTo>
                <a:lnTo>
                  <a:pt x="68" y="135"/>
                </a:lnTo>
                <a:lnTo>
                  <a:pt x="84" y="225"/>
                </a:lnTo>
                <a:lnTo>
                  <a:pt x="100" y="285"/>
                </a:lnTo>
                <a:lnTo>
                  <a:pt x="100" y="375"/>
                </a:lnTo>
                <a:lnTo>
                  <a:pt x="116" y="435"/>
                </a:lnTo>
                <a:lnTo>
                  <a:pt x="100" y="390"/>
                </a:lnTo>
                <a:lnTo>
                  <a:pt x="100" y="270"/>
                </a:lnTo>
                <a:lnTo>
                  <a:pt x="100" y="225"/>
                </a:lnTo>
                <a:lnTo>
                  <a:pt x="100" y="180"/>
                </a:lnTo>
                <a:lnTo>
                  <a:pt x="133" y="270"/>
                </a:lnTo>
                <a:lnTo>
                  <a:pt x="149" y="330"/>
                </a:lnTo>
                <a:lnTo>
                  <a:pt x="165" y="390"/>
                </a:lnTo>
                <a:lnTo>
                  <a:pt x="165" y="435"/>
                </a:lnTo>
                <a:lnTo>
                  <a:pt x="165" y="375"/>
                </a:lnTo>
                <a:lnTo>
                  <a:pt x="165" y="285"/>
                </a:lnTo>
                <a:lnTo>
                  <a:pt x="149" y="165"/>
                </a:lnTo>
                <a:lnTo>
                  <a:pt x="149" y="120"/>
                </a:lnTo>
                <a:lnTo>
                  <a:pt x="165" y="240"/>
                </a:lnTo>
                <a:lnTo>
                  <a:pt x="165" y="285"/>
                </a:lnTo>
                <a:lnTo>
                  <a:pt x="181" y="330"/>
                </a:lnTo>
                <a:lnTo>
                  <a:pt x="165" y="285"/>
                </a:lnTo>
                <a:lnTo>
                  <a:pt x="165" y="195"/>
                </a:lnTo>
                <a:lnTo>
                  <a:pt x="165" y="105"/>
                </a:lnTo>
                <a:lnTo>
                  <a:pt x="165" y="15"/>
                </a:lnTo>
                <a:lnTo>
                  <a:pt x="198" y="120"/>
                </a:lnTo>
                <a:lnTo>
                  <a:pt x="214" y="240"/>
                </a:lnTo>
                <a:lnTo>
                  <a:pt x="214" y="330"/>
                </a:lnTo>
                <a:lnTo>
                  <a:pt x="214" y="420"/>
                </a:lnTo>
                <a:lnTo>
                  <a:pt x="230" y="510"/>
                </a:lnTo>
                <a:lnTo>
                  <a:pt x="230" y="555"/>
                </a:lnTo>
                <a:lnTo>
                  <a:pt x="230" y="510"/>
                </a:lnTo>
                <a:lnTo>
                  <a:pt x="230" y="390"/>
                </a:lnTo>
                <a:lnTo>
                  <a:pt x="230" y="270"/>
                </a:lnTo>
                <a:lnTo>
                  <a:pt x="230" y="150"/>
                </a:lnTo>
                <a:lnTo>
                  <a:pt x="230" y="270"/>
                </a:lnTo>
                <a:lnTo>
                  <a:pt x="230" y="390"/>
                </a:lnTo>
                <a:lnTo>
                  <a:pt x="230" y="435"/>
                </a:lnTo>
                <a:lnTo>
                  <a:pt x="230" y="315"/>
                </a:lnTo>
                <a:lnTo>
                  <a:pt x="214" y="195"/>
                </a:lnTo>
                <a:lnTo>
                  <a:pt x="214" y="270"/>
                </a:lnTo>
                <a:lnTo>
                  <a:pt x="230" y="390"/>
                </a:lnTo>
                <a:lnTo>
                  <a:pt x="230" y="435"/>
                </a:lnTo>
                <a:lnTo>
                  <a:pt x="230" y="285"/>
                </a:lnTo>
                <a:lnTo>
                  <a:pt x="230" y="165"/>
                </a:lnTo>
                <a:lnTo>
                  <a:pt x="230" y="75"/>
                </a:lnTo>
                <a:lnTo>
                  <a:pt x="246" y="135"/>
                </a:lnTo>
                <a:lnTo>
                  <a:pt x="263" y="255"/>
                </a:lnTo>
                <a:lnTo>
                  <a:pt x="263" y="375"/>
                </a:lnTo>
                <a:lnTo>
                  <a:pt x="279" y="465"/>
                </a:lnTo>
                <a:lnTo>
                  <a:pt x="263" y="330"/>
                </a:lnTo>
                <a:lnTo>
                  <a:pt x="246" y="210"/>
                </a:lnTo>
                <a:lnTo>
                  <a:pt x="246" y="120"/>
                </a:lnTo>
                <a:lnTo>
                  <a:pt x="263" y="270"/>
                </a:lnTo>
                <a:lnTo>
                  <a:pt x="263" y="360"/>
                </a:lnTo>
                <a:lnTo>
                  <a:pt x="263" y="450"/>
                </a:lnTo>
                <a:lnTo>
                  <a:pt x="263" y="360"/>
                </a:lnTo>
                <a:lnTo>
                  <a:pt x="263" y="240"/>
                </a:lnTo>
                <a:lnTo>
                  <a:pt x="246" y="150"/>
                </a:lnTo>
                <a:lnTo>
                  <a:pt x="246" y="105"/>
                </a:lnTo>
                <a:lnTo>
                  <a:pt x="263" y="195"/>
                </a:lnTo>
                <a:lnTo>
                  <a:pt x="279" y="315"/>
                </a:lnTo>
                <a:lnTo>
                  <a:pt x="279" y="435"/>
                </a:lnTo>
                <a:lnTo>
                  <a:pt x="279" y="480"/>
                </a:lnTo>
                <a:lnTo>
                  <a:pt x="279" y="435"/>
                </a:lnTo>
                <a:lnTo>
                  <a:pt x="279" y="315"/>
                </a:lnTo>
                <a:lnTo>
                  <a:pt x="279" y="195"/>
                </a:lnTo>
                <a:lnTo>
                  <a:pt x="279" y="75"/>
                </a:lnTo>
                <a:lnTo>
                  <a:pt x="295" y="180"/>
                </a:lnTo>
                <a:lnTo>
                  <a:pt x="295" y="300"/>
                </a:lnTo>
                <a:lnTo>
                  <a:pt x="295" y="420"/>
                </a:lnTo>
                <a:lnTo>
                  <a:pt x="295" y="510"/>
                </a:lnTo>
                <a:lnTo>
                  <a:pt x="295" y="465"/>
                </a:lnTo>
                <a:lnTo>
                  <a:pt x="295" y="315"/>
                </a:lnTo>
                <a:lnTo>
                  <a:pt x="295" y="195"/>
                </a:lnTo>
                <a:lnTo>
                  <a:pt x="295" y="150"/>
                </a:lnTo>
                <a:lnTo>
                  <a:pt x="295" y="300"/>
                </a:lnTo>
                <a:lnTo>
                  <a:pt x="311" y="390"/>
                </a:lnTo>
                <a:lnTo>
                  <a:pt x="311" y="480"/>
                </a:lnTo>
                <a:lnTo>
                  <a:pt x="311" y="405"/>
                </a:lnTo>
                <a:lnTo>
                  <a:pt x="311" y="285"/>
                </a:lnTo>
                <a:lnTo>
                  <a:pt x="311" y="135"/>
                </a:lnTo>
                <a:lnTo>
                  <a:pt x="311" y="45"/>
                </a:lnTo>
                <a:lnTo>
                  <a:pt x="344" y="195"/>
                </a:lnTo>
                <a:lnTo>
                  <a:pt x="344" y="285"/>
                </a:lnTo>
                <a:lnTo>
                  <a:pt x="360" y="375"/>
                </a:lnTo>
                <a:lnTo>
                  <a:pt x="360" y="300"/>
                </a:lnTo>
                <a:lnTo>
                  <a:pt x="360" y="180"/>
                </a:lnTo>
                <a:lnTo>
                  <a:pt x="360" y="60"/>
                </a:lnTo>
                <a:lnTo>
                  <a:pt x="360" y="165"/>
                </a:lnTo>
                <a:lnTo>
                  <a:pt x="360" y="285"/>
                </a:lnTo>
                <a:lnTo>
                  <a:pt x="360" y="435"/>
                </a:lnTo>
                <a:lnTo>
                  <a:pt x="360" y="585"/>
                </a:lnTo>
                <a:lnTo>
                  <a:pt x="376" y="675"/>
                </a:lnTo>
                <a:lnTo>
                  <a:pt x="360" y="585"/>
                </a:lnTo>
                <a:lnTo>
                  <a:pt x="360" y="435"/>
                </a:lnTo>
                <a:lnTo>
                  <a:pt x="360" y="255"/>
                </a:lnTo>
                <a:lnTo>
                  <a:pt x="360" y="135"/>
                </a:lnTo>
                <a:lnTo>
                  <a:pt x="360" y="45"/>
                </a:lnTo>
                <a:lnTo>
                  <a:pt x="360" y="195"/>
                </a:lnTo>
                <a:lnTo>
                  <a:pt x="360" y="315"/>
                </a:lnTo>
                <a:lnTo>
                  <a:pt x="360" y="405"/>
                </a:lnTo>
                <a:lnTo>
                  <a:pt x="360" y="330"/>
                </a:lnTo>
                <a:lnTo>
                  <a:pt x="360" y="180"/>
                </a:lnTo>
                <a:lnTo>
                  <a:pt x="360" y="90"/>
                </a:lnTo>
                <a:lnTo>
                  <a:pt x="360" y="165"/>
                </a:lnTo>
                <a:lnTo>
                  <a:pt x="376" y="285"/>
                </a:lnTo>
                <a:lnTo>
                  <a:pt x="376" y="405"/>
                </a:lnTo>
                <a:lnTo>
                  <a:pt x="376" y="495"/>
                </a:lnTo>
                <a:lnTo>
                  <a:pt x="360" y="405"/>
                </a:lnTo>
                <a:lnTo>
                  <a:pt x="360" y="255"/>
                </a:lnTo>
                <a:lnTo>
                  <a:pt x="360" y="105"/>
                </a:lnTo>
                <a:lnTo>
                  <a:pt x="360" y="60"/>
                </a:lnTo>
                <a:lnTo>
                  <a:pt x="393" y="195"/>
                </a:lnTo>
                <a:lnTo>
                  <a:pt x="409" y="315"/>
                </a:lnTo>
                <a:lnTo>
                  <a:pt x="409" y="465"/>
                </a:lnTo>
                <a:lnTo>
                  <a:pt x="415" y="480"/>
                </a:lnTo>
                <a:lnTo>
                  <a:pt x="415" y="576"/>
                </a:lnTo>
                <a:lnTo>
                  <a:pt x="409" y="615"/>
                </a:lnTo>
                <a:lnTo>
                  <a:pt x="409" y="570"/>
                </a:lnTo>
                <a:lnTo>
                  <a:pt x="409" y="420"/>
                </a:lnTo>
                <a:lnTo>
                  <a:pt x="409" y="270"/>
                </a:lnTo>
                <a:lnTo>
                  <a:pt x="415" y="144"/>
                </a:lnTo>
                <a:lnTo>
                  <a:pt x="441" y="255"/>
                </a:lnTo>
                <a:lnTo>
                  <a:pt x="458" y="315"/>
                </a:lnTo>
                <a:lnTo>
                  <a:pt x="458" y="180"/>
                </a:lnTo>
                <a:lnTo>
                  <a:pt x="458" y="90"/>
                </a:lnTo>
                <a:lnTo>
                  <a:pt x="458" y="45"/>
                </a:lnTo>
                <a:lnTo>
                  <a:pt x="490" y="165"/>
                </a:lnTo>
                <a:lnTo>
                  <a:pt x="506" y="285"/>
                </a:lnTo>
                <a:lnTo>
                  <a:pt x="506" y="375"/>
                </a:lnTo>
                <a:lnTo>
                  <a:pt x="506" y="420"/>
                </a:lnTo>
                <a:lnTo>
                  <a:pt x="490" y="315"/>
                </a:lnTo>
                <a:lnTo>
                  <a:pt x="490" y="195"/>
                </a:lnTo>
                <a:lnTo>
                  <a:pt x="474" y="105"/>
                </a:lnTo>
                <a:lnTo>
                  <a:pt x="474" y="60"/>
                </a:lnTo>
                <a:lnTo>
                  <a:pt x="474" y="195"/>
                </a:lnTo>
                <a:lnTo>
                  <a:pt x="474" y="345"/>
                </a:lnTo>
                <a:lnTo>
                  <a:pt x="474" y="495"/>
                </a:lnTo>
                <a:lnTo>
                  <a:pt x="474" y="585"/>
                </a:lnTo>
                <a:lnTo>
                  <a:pt x="458" y="495"/>
                </a:lnTo>
                <a:lnTo>
                  <a:pt x="458" y="345"/>
                </a:lnTo>
                <a:lnTo>
                  <a:pt x="458" y="165"/>
                </a:lnTo>
                <a:lnTo>
                  <a:pt x="458" y="75"/>
                </a:lnTo>
                <a:lnTo>
                  <a:pt x="490" y="210"/>
                </a:lnTo>
                <a:lnTo>
                  <a:pt x="490" y="330"/>
                </a:lnTo>
                <a:lnTo>
                  <a:pt x="506" y="420"/>
                </a:lnTo>
                <a:lnTo>
                  <a:pt x="490" y="270"/>
                </a:lnTo>
                <a:lnTo>
                  <a:pt x="490" y="150"/>
                </a:lnTo>
                <a:lnTo>
                  <a:pt x="523" y="285"/>
                </a:lnTo>
                <a:lnTo>
                  <a:pt x="523" y="405"/>
                </a:lnTo>
                <a:lnTo>
                  <a:pt x="523" y="450"/>
                </a:lnTo>
                <a:lnTo>
                  <a:pt x="506" y="360"/>
                </a:lnTo>
                <a:lnTo>
                  <a:pt x="506" y="210"/>
                </a:lnTo>
                <a:lnTo>
                  <a:pt x="506" y="120"/>
                </a:lnTo>
                <a:lnTo>
                  <a:pt x="539" y="255"/>
                </a:lnTo>
                <a:lnTo>
                  <a:pt x="539" y="375"/>
                </a:lnTo>
                <a:lnTo>
                  <a:pt x="539" y="465"/>
                </a:lnTo>
                <a:lnTo>
                  <a:pt x="539" y="390"/>
                </a:lnTo>
                <a:lnTo>
                  <a:pt x="539" y="240"/>
                </a:lnTo>
                <a:lnTo>
                  <a:pt x="539" y="120"/>
                </a:lnTo>
                <a:lnTo>
                  <a:pt x="539" y="30"/>
                </a:lnTo>
                <a:lnTo>
                  <a:pt x="555" y="165"/>
                </a:lnTo>
                <a:lnTo>
                  <a:pt x="555" y="285"/>
                </a:lnTo>
                <a:lnTo>
                  <a:pt x="555" y="405"/>
                </a:lnTo>
                <a:lnTo>
                  <a:pt x="555" y="495"/>
                </a:lnTo>
                <a:lnTo>
                  <a:pt x="555" y="360"/>
                </a:lnTo>
                <a:lnTo>
                  <a:pt x="555" y="240"/>
                </a:lnTo>
                <a:lnTo>
                  <a:pt x="555" y="90"/>
                </a:lnTo>
                <a:lnTo>
                  <a:pt x="555" y="0"/>
                </a:lnTo>
                <a:lnTo>
                  <a:pt x="571" y="45"/>
                </a:lnTo>
                <a:lnTo>
                  <a:pt x="588" y="165"/>
                </a:lnTo>
                <a:lnTo>
                  <a:pt x="588" y="255"/>
                </a:lnTo>
                <a:lnTo>
                  <a:pt x="588" y="345"/>
                </a:lnTo>
                <a:lnTo>
                  <a:pt x="555" y="225"/>
                </a:lnTo>
                <a:lnTo>
                  <a:pt x="539" y="105"/>
                </a:lnTo>
                <a:lnTo>
                  <a:pt x="571" y="255"/>
                </a:lnTo>
                <a:lnTo>
                  <a:pt x="571" y="345"/>
                </a:lnTo>
                <a:lnTo>
                  <a:pt x="571" y="435"/>
                </a:lnTo>
                <a:lnTo>
                  <a:pt x="555" y="390"/>
                </a:lnTo>
                <a:lnTo>
                  <a:pt x="539" y="34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Freeform 23"/>
          <p:cNvSpPr>
            <a:spLocks/>
          </p:cNvSpPr>
          <p:nvPr/>
        </p:nvSpPr>
        <p:spPr bwMode="auto">
          <a:xfrm>
            <a:off x="722313" y="4405313"/>
            <a:ext cx="1935162" cy="430212"/>
          </a:xfrm>
          <a:custGeom>
            <a:avLst/>
            <a:gdLst>
              <a:gd name="T0" fmla="*/ 2147483647 w 1219"/>
              <a:gd name="T1" fmla="*/ 2147483647 h 271"/>
              <a:gd name="T2" fmla="*/ 0 w 1219"/>
              <a:gd name="T3" fmla="*/ 2147483647 h 271"/>
              <a:gd name="T4" fmla="*/ 2147483647 w 1219"/>
              <a:gd name="T5" fmla="*/ 2147483647 h 271"/>
              <a:gd name="T6" fmla="*/ 2147483647 w 1219"/>
              <a:gd name="T7" fmla="*/ 2147483647 h 271"/>
              <a:gd name="T8" fmla="*/ 2147483647 w 1219"/>
              <a:gd name="T9" fmla="*/ 0 h 271"/>
              <a:gd name="T10" fmla="*/ 2147483647 w 1219"/>
              <a:gd name="T11" fmla="*/ 2147483647 h 271"/>
              <a:gd name="T12" fmla="*/ 2147483647 w 1219"/>
              <a:gd name="T13" fmla="*/ 2147483647 h 271"/>
              <a:gd name="T14" fmla="*/ 2147483647 w 1219"/>
              <a:gd name="T15" fmla="*/ 2147483647 h 271"/>
              <a:gd name="T16" fmla="*/ 2147483647 w 1219"/>
              <a:gd name="T17" fmla="*/ 2147483647 h 271"/>
              <a:gd name="T18" fmla="*/ 2147483647 w 1219"/>
              <a:gd name="T19" fmla="*/ 2147483647 h 271"/>
              <a:gd name="T20" fmla="*/ 2147483647 w 1219"/>
              <a:gd name="T21" fmla="*/ 2147483647 h 271"/>
              <a:gd name="T22" fmla="*/ 2147483647 w 1219"/>
              <a:gd name="T23" fmla="*/ 2147483647 h 271"/>
              <a:gd name="T24" fmla="*/ 2147483647 w 1219"/>
              <a:gd name="T25" fmla="*/ 2147483647 h 271"/>
              <a:gd name="T26" fmla="*/ 2147483647 w 1219"/>
              <a:gd name="T27" fmla="*/ 2147483647 h 271"/>
              <a:gd name="T28" fmla="*/ 2147483647 w 1219"/>
              <a:gd name="T29" fmla="*/ 2147483647 h 271"/>
              <a:gd name="T30" fmla="*/ 2147483647 w 1219"/>
              <a:gd name="T31" fmla="*/ 2147483647 h 271"/>
              <a:gd name="T32" fmla="*/ 2147483647 w 1219"/>
              <a:gd name="T33" fmla="*/ 2147483647 h 271"/>
              <a:gd name="T34" fmla="*/ 2147483647 w 1219"/>
              <a:gd name="T35" fmla="*/ 2147483647 h 271"/>
              <a:gd name="T36" fmla="*/ 2147483647 w 1219"/>
              <a:gd name="T37" fmla="*/ 2147483647 h 271"/>
              <a:gd name="T38" fmla="*/ 2147483647 w 1219"/>
              <a:gd name="T39" fmla="*/ 2147483647 h 271"/>
              <a:gd name="T40" fmla="*/ 2147483647 w 1219"/>
              <a:gd name="T41" fmla="*/ 2147483647 h 271"/>
              <a:gd name="T42" fmla="*/ 2147483647 w 1219"/>
              <a:gd name="T43" fmla="*/ 2147483647 h 271"/>
              <a:gd name="T44" fmla="*/ 2147483647 w 1219"/>
              <a:gd name="T45" fmla="*/ 2147483647 h 271"/>
              <a:gd name="T46" fmla="*/ 2147483647 w 1219"/>
              <a:gd name="T47" fmla="*/ 2147483647 h 271"/>
              <a:gd name="T48" fmla="*/ 2147483647 w 1219"/>
              <a:gd name="T49" fmla="*/ 2147483647 h 271"/>
              <a:gd name="T50" fmla="*/ 2147483647 w 1219"/>
              <a:gd name="T51" fmla="*/ 2147483647 h 271"/>
              <a:gd name="T52" fmla="*/ 2147483647 w 1219"/>
              <a:gd name="T53" fmla="*/ 2147483647 h 271"/>
              <a:gd name="T54" fmla="*/ 2147483647 w 1219"/>
              <a:gd name="T55" fmla="*/ 2147483647 h 271"/>
              <a:gd name="T56" fmla="*/ 2147483647 w 1219"/>
              <a:gd name="T57" fmla="*/ 2147483647 h 271"/>
              <a:gd name="T58" fmla="*/ 2147483647 w 1219"/>
              <a:gd name="T59" fmla="*/ 2147483647 h 271"/>
              <a:gd name="T60" fmla="*/ 2147483647 w 1219"/>
              <a:gd name="T61" fmla="*/ 2147483647 h 271"/>
              <a:gd name="T62" fmla="*/ 2147483647 w 1219"/>
              <a:gd name="T63" fmla="*/ 2147483647 h 271"/>
              <a:gd name="T64" fmla="*/ 2147483647 w 1219"/>
              <a:gd name="T65" fmla="*/ 2147483647 h 271"/>
              <a:gd name="T66" fmla="*/ 2147483647 w 1219"/>
              <a:gd name="T67" fmla="*/ 2147483647 h 271"/>
              <a:gd name="T68" fmla="*/ 2147483647 w 1219"/>
              <a:gd name="T69" fmla="*/ 2147483647 h 271"/>
              <a:gd name="T70" fmla="*/ 2147483647 w 1219"/>
              <a:gd name="T71" fmla="*/ 2147483647 h 271"/>
              <a:gd name="T72" fmla="*/ 2147483647 w 1219"/>
              <a:gd name="T73" fmla="*/ 2147483647 h 271"/>
              <a:gd name="T74" fmla="*/ 2147483647 w 1219"/>
              <a:gd name="T75" fmla="*/ 2147483647 h 271"/>
              <a:gd name="T76" fmla="*/ 2147483647 w 1219"/>
              <a:gd name="T77" fmla="*/ 2147483647 h 271"/>
              <a:gd name="T78" fmla="*/ 2147483647 w 1219"/>
              <a:gd name="T79" fmla="*/ 2147483647 h 271"/>
              <a:gd name="T80" fmla="*/ 2147483647 w 1219"/>
              <a:gd name="T81" fmla="*/ 2147483647 h 271"/>
              <a:gd name="T82" fmla="*/ 2147483647 w 1219"/>
              <a:gd name="T83" fmla="*/ 2147483647 h 271"/>
              <a:gd name="T84" fmla="*/ 2147483647 w 1219"/>
              <a:gd name="T85" fmla="*/ 2147483647 h 271"/>
              <a:gd name="T86" fmla="*/ 2147483647 w 1219"/>
              <a:gd name="T87" fmla="*/ 2147483647 h 271"/>
              <a:gd name="T88" fmla="*/ 2147483647 w 1219"/>
              <a:gd name="T89" fmla="*/ 2147483647 h 271"/>
              <a:gd name="T90" fmla="*/ 2147483647 w 1219"/>
              <a:gd name="T91" fmla="*/ 2147483647 h 271"/>
              <a:gd name="T92" fmla="*/ 2147483647 w 1219"/>
              <a:gd name="T93" fmla="*/ 2147483647 h 271"/>
              <a:gd name="T94" fmla="*/ 2147483647 w 1219"/>
              <a:gd name="T95" fmla="*/ 2147483647 h 271"/>
              <a:gd name="T96" fmla="*/ 2147483647 w 1219"/>
              <a:gd name="T97" fmla="*/ 2147483647 h 271"/>
              <a:gd name="T98" fmla="*/ 2147483647 w 1219"/>
              <a:gd name="T99" fmla="*/ 2147483647 h 271"/>
              <a:gd name="T100" fmla="*/ 2147483647 w 1219"/>
              <a:gd name="T101" fmla="*/ 2147483647 h 271"/>
              <a:gd name="T102" fmla="*/ 2147483647 w 1219"/>
              <a:gd name="T103" fmla="*/ 2147483647 h 271"/>
              <a:gd name="T104" fmla="*/ 2147483647 w 1219"/>
              <a:gd name="T105" fmla="*/ 2147483647 h 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9" h="271">
                <a:moveTo>
                  <a:pt x="12" y="201"/>
                </a:moveTo>
                <a:lnTo>
                  <a:pt x="0" y="135"/>
                </a:lnTo>
                <a:lnTo>
                  <a:pt x="16" y="90"/>
                </a:lnTo>
                <a:lnTo>
                  <a:pt x="16" y="45"/>
                </a:lnTo>
                <a:lnTo>
                  <a:pt x="32" y="0"/>
                </a:lnTo>
                <a:lnTo>
                  <a:pt x="81" y="15"/>
                </a:lnTo>
                <a:lnTo>
                  <a:pt x="97" y="60"/>
                </a:lnTo>
                <a:lnTo>
                  <a:pt x="113" y="105"/>
                </a:lnTo>
                <a:lnTo>
                  <a:pt x="113" y="150"/>
                </a:lnTo>
                <a:lnTo>
                  <a:pt x="129" y="195"/>
                </a:lnTo>
                <a:lnTo>
                  <a:pt x="162" y="240"/>
                </a:lnTo>
                <a:lnTo>
                  <a:pt x="211" y="240"/>
                </a:lnTo>
                <a:lnTo>
                  <a:pt x="259" y="240"/>
                </a:lnTo>
                <a:lnTo>
                  <a:pt x="308" y="255"/>
                </a:lnTo>
                <a:lnTo>
                  <a:pt x="324" y="210"/>
                </a:lnTo>
                <a:lnTo>
                  <a:pt x="324" y="165"/>
                </a:lnTo>
                <a:lnTo>
                  <a:pt x="324" y="120"/>
                </a:lnTo>
                <a:lnTo>
                  <a:pt x="324" y="75"/>
                </a:lnTo>
                <a:lnTo>
                  <a:pt x="324" y="30"/>
                </a:lnTo>
                <a:lnTo>
                  <a:pt x="373" y="15"/>
                </a:lnTo>
                <a:lnTo>
                  <a:pt x="389" y="60"/>
                </a:lnTo>
                <a:lnTo>
                  <a:pt x="406" y="105"/>
                </a:lnTo>
                <a:lnTo>
                  <a:pt x="438" y="150"/>
                </a:lnTo>
                <a:lnTo>
                  <a:pt x="454" y="195"/>
                </a:lnTo>
                <a:lnTo>
                  <a:pt x="470" y="240"/>
                </a:lnTo>
                <a:lnTo>
                  <a:pt x="519" y="255"/>
                </a:lnTo>
                <a:lnTo>
                  <a:pt x="568" y="240"/>
                </a:lnTo>
                <a:lnTo>
                  <a:pt x="617" y="240"/>
                </a:lnTo>
                <a:lnTo>
                  <a:pt x="665" y="255"/>
                </a:lnTo>
                <a:lnTo>
                  <a:pt x="665" y="210"/>
                </a:lnTo>
                <a:lnTo>
                  <a:pt x="682" y="165"/>
                </a:lnTo>
                <a:lnTo>
                  <a:pt x="682" y="120"/>
                </a:lnTo>
                <a:lnTo>
                  <a:pt x="682" y="75"/>
                </a:lnTo>
                <a:lnTo>
                  <a:pt x="698" y="30"/>
                </a:lnTo>
                <a:lnTo>
                  <a:pt x="714" y="75"/>
                </a:lnTo>
                <a:lnTo>
                  <a:pt x="763" y="105"/>
                </a:lnTo>
                <a:lnTo>
                  <a:pt x="779" y="150"/>
                </a:lnTo>
                <a:lnTo>
                  <a:pt x="795" y="195"/>
                </a:lnTo>
                <a:lnTo>
                  <a:pt x="812" y="240"/>
                </a:lnTo>
                <a:lnTo>
                  <a:pt x="860" y="270"/>
                </a:lnTo>
                <a:lnTo>
                  <a:pt x="909" y="270"/>
                </a:lnTo>
                <a:lnTo>
                  <a:pt x="958" y="270"/>
                </a:lnTo>
                <a:lnTo>
                  <a:pt x="1006" y="240"/>
                </a:lnTo>
                <a:lnTo>
                  <a:pt x="1006" y="195"/>
                </a:lnTo>
                <a:lnTo>
                  <a:pt x="1006" y="150"/>
                </a:lnTo>
                <a:lnTo>
                  <a:pt x="1006" y="105"/>
                </a:lnTo>
                <a:lnTo>
                  <a:pt x="1055" y="105"/>
                </a:lnTo>
                <a:lnTo>
                  <a:pt x="1088" y="150"/>
                </a:lnTo>
                <a:lnTo>
                  <a:pt x="1088" y="195"/>
                </a:lnTo>
                <a:lnTo>
                  <a:pt x="1120" y="240"/>
                </a:lnTo>
                <a:lnTo>
                  <a:pt x="1169" y="255"/>
                </a:lnTo>
                <a:lnTo>
                  <a:pt x="1218" y="255"/>
                </a:lnTo>
                <a:lnTo>
                  <a:pt x="1218" y="21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Rectangle 24"/>
          <p:cNvSpPr>
            <a:spLocks noChangeArrowheads="1"/>
          </p:cNvSpPr>
          <p:nvPr/>
        </p:nvSpPr>
        <p:spPr bwMode="auto">
          <a:xfrm>
            <a:off x="6007100" y="4403725"/>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LPC parameters</a:t>
            </a:r>
          </a:p>
        </p:txBody>
      </p:sp>
      <p:sp>
        <p:nvSpPr>
          <p:cNvPr id="26651" name="Rectangle 25"/>
          <p:cNvSpPr>
            <a:spLocks noChangeArrowheads="1"/>
          </p:cNvSpPr>
          <p:nvPr/>
        </p:nvSpPr>
        <p:spPr bwMode="auto">
          <a:xfrm>
            <a:off x="5795963" y="4959350"/>
            <a:ext cx="22733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6652" name="Rectangle 26"/>
          <p:cNvSpPr>
            <a:spLocks noChangeArrowheads="1"/>
          </p:cNvSpPr>
          <p:nvPr/>
        </p:nvSpPr>
        <p:spPr bwMode="auto">
          <a:xfrm>
            <a:off x="5926138" y="4937125"/>
            <a:ext cx="191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 varying </a:t>
            </a:r>
          </a:p>
          <a:p>
            <a:pPr>
              <a:spcBef>
                <a:spcPct val="0"/>
              </a:spcBef>
              <a:buClrTx/>
              <a:buSzTx/>
              <a:buFontTx/>
              <a:buNone/>
            </a:pPr>
            <a:r>
              <a:rPr lang="en-US" altLang="zh-TW" sz="2400">
                <a:latin typeface="Times New Roman" pitchFamily="18" charset="0"/>
              </a:rPr>
              <a:t>digital filter</a:t>
            </a:r>
          </a:p>
        </p:txBody>
      </p:sp>
      <p:sp>
        <p:nvSpPr>
          <p:cNvPr id="26653" name="Text Box 27"/>
          <p:cNvSpPr txBox="1">
            <a:spLocks noChangeArrowheads="1"/>
          </p:cNvSpPr>
          <p:nvPr/>
        </p:nvSpPr>
        <p:spPr bwMode="auto">
          <a:xfrm>
            <a:off x="746125" y="3786188"/>
            <a:ext cx="213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Glottal excitation</a:t>
            </a:r>
          </a:p>
          <a:p>
            <a:pPr>
              <a:spcBef>
                <a:spcPct val="0"/>
              </a:spcBef>
              <a:buClrTx/>
              <a:buSzTx/>
              <a:buFontTx/>
              <a:buNone/>
            </a:pPr>
            <a:r>
              <a:rPr lang="en-US" altLang="en-US" sz="1800"/>
              <a:t>for vowel</a:t>
            </a:r>
          </a:p>
        </p:txBody>
      </p:sp>
      <p:pic>
        <p:nvPicPr>
          <p:cNvPr id="26654" name="Picture 12" descr="http://home.hib.no/al/engelsk/seksjon/SOFF-MASTER/ill0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490663"/>
            <a:ext cx="1604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5" name="TextBox 1"/>
          <p:cNvSpPr txBox="1">
            <a:spLocks noChangeArrowheads="1"/>
          </p:cNvSpPr>
          <p:nvPr/>
        </p:nvSpPr>
        <p:spPr bwMode="auto">
          <a:xfrm>
            <a:off x="7165975" y="3167063"/>
            <a:ext cx="2667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400"/>
              <a:t>http://home.hib.no/al/engelsk/seksjon/SOFF-MASTER/ill061.gif</a:t>
            </a:r>
          </a:p>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B334640B-A14A-414A-9683-D13C223D396D}"/>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C6AFF5F6-C921-4C3B-9AB3-5D0CF58129C8}"/>
              </a:ext>
            </a:extLst>
          </p:cNvPr>
          <p:cNvSpPr>
            <a:spLocks noGrp="1"/>
          </p:cNvSpPr>
          <p:nvPr>
            <p:ph type="sldNum" sz="quarter" idx="12"/>
          </p:nvPr>
        </p:nvSpPr>
        <p:spPr/>
        <p:txBody>
          <a:bodyPr/>
          <a:lstStyle/>
          <a:p>
            <a:fld id="{65CE2D6C-B8FF-4830-ACC3-164BA4934954}" type="slidenum">
              <a:rPr lang="en-US" altLang="en-US" smtClean="0"/>
              <a:pPr/>
              <a:t>85</a:t>
            </a:fld>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Example of a Consonant and Vowel</a:t>
            </a:r>
            <a:br>
              <a:rPr lang="en-US" altLang="en-US"/>
            </a:br>
            <a:r>
              <a:rPr lang="en-US" altLang="en-US" sz="2000"/>
              <a:t>Sound file : http://www.cse.cuhk.edu.hk/~khwong/www2/cmsc5707/sar1.wav</a:t>
            </a:r>
          </a:p>
        </p:txBody>
      </p:sp>
      <p:sp>
        <p:nvSpPr>
          <p:cNvPr id="27651" name="Text Placeholder 6"/>
          <p:cNvSpPr>
            <a:spLocks noGrp="1"/>
          </p:cNvSpPr>
          <p:nvPr>
            <p:ph type="body" idx="1"/>
          </p:nvPr>
        </p:nvSpPr>
        <p:spPr>
          <a:xfrm>
            <a:off x="495300" y="1535113"/>
            <a:ext cx="8342313" cy="369887"/>
          </a:xfrm>
        </p:spPr>
        <p:txBody>
          <a:bodyPr>
            <a:normAutofit fontScale="92500" lnSpcReduction="20000"/>
          </a:bodyPr>
          <a:lstStyle/>
          <a:p>
            <a:r>
              <a:rPr lang="en-US" altLang="en-US"/>
              <a:t>The sound of ‘sar’ (沙) in Cantonese </a:t>
            </a:r>
          </a:p>
        </p:txBody>
      </p:sp>
      <p:sp>
        <p:nvSpPr>
          <p:cNvPr id="27652" name="Content Placeholder 2"/>
          <p:cNvSpPr>
            <a:spLocks noGrp="1"/>
          </p:cNvSpPr>
          <p:nvPr>
            <p:ph sz="half" idx="2"/>
          </p:nvPr>
        </p:nvSpPr>
        <p:spPr>
          <a:xfrm>
            <a:off x="495300" y="1905000"/>
            <a:ext cx="4375150" cy="4221163"/>
          </a:xfrm>
        </p:spPr>
        <p:txBody>
          <a:bodyPr/>
          <a:lstStyle/>
          <a:p>
            <a:r>
              <a:rPr lang="en-US" altLang="en-US" sz="1400"/>
              <a:t>The sampling frequency is 22050 Hz, so the duration is 2x10</a:t>
            </a:r>
            <a:r>
              <a:rPr lang="en-US" altLang="en-US" sz="1400" baseline="30000"/>
              <a:t>4</a:t>
            </a:r>
            <a:r>
              <a:rPr lang="en-US" altLang="en-US" sz="1400"/>
              <a:t>x(1/22050)=0.9070 seconds. </a:t>
            </a:r>
          </a:p>
          <a:p>
            <a:r>
              <a:rPr lang="en-US" altLang="en-US" sz="1400"/>
              <a:t>By inspection, the consonant ‘s’ is roughly from 0.2x10</a:t>
            </a:r>
            <a:r>
              <a:rPr lang="en-US" altLang="en-US" sz="1400" baseline="30000"/>
              <a:t>4</a:t>
            </a:r>
            <a:r>
              <a:rPr lang="en-US" altLang="en-US" sz="1400"/>
              <a:t> samples to 0.6 x10</a:t>
            </a:r>
            <a:r>
              <a:rPr lang="en-US" altLang="en-US" sz="1400" baseline="30000"/>
              <a:t>4</a:t>
            </a:r>
            <a:r>
              <a:rPr lang="en-US" altLang="en-US" sz="1400"/>
              <a:t>samples. </a:t>
            </a:r>
          </a:p>
          <a:p>
            <a:r>
              <a:rPr lang="en-US" altLang="en-US" sz="1400"/>
              <a:t>The vowel ‘ar’ is from 0.62 x10</a:t>
            </a:r>
            <a:r>
              <a:rPr lang="en-US" altLang="en-US" sz="1400" baseline="30000"/>
              <a:t>4</a:t>
            </a:r>
            <a:r>
              <a:rPr lang="en-US" altLang="en-US" sz="1400"/>
              <a:t> samples to 1.2 2x10</a:t>
            </a:r>
            <a:r>
              <a:rPr lang="en-US" altLang="en-US" sz="1400" baseline="30000"/>
              <a:t>4</a:t>
            </a:r>
            <a:r>
              <a:rPr lang="en-US" altLang="en-US" sz="1400"/>
              <a:t> samples. </a:t>
            </a:r>
          </a:p>
          <a:p>
            <a:r>
              <a:rPr lang="en-US" altLang="en-US" sz="1400"/>
              <a:t>The lower diagram shows a 20ms (which is (20/1000)/(1/22050)=441=samples) segment (vowel sound ‘ar’) taken from the middle (from the location at the 1x10</a:t>
            </a:r>
            <a:r>
              <a:rPr lang="en-US" altLang="en-US" sz="1400" baseline="30000"/>
              <a:t>4</a:t>
            </a:r>
            <a:r>
              <a:rPr lang="en-US" altLang="en-US" sz="1400"/>
              <a:t> </a:t>
            </a:r>
            <a:r>
              <a:rPr lang="en-US" altLang="en-US" sz="1400" baseline="30000"/>
              <a:t>th</a:t>
            </a:r>
            <a:r>
              <a:rPr lang="en-US" altLang="en-US" sz="1400"/>
              <a:t> sample) of the sound.</a:t>
            </a:r>
          </a:p>
          <a:p>
            <a:r>
              <a:rPr lang="en-US" altLang="en-US" sz="1000">
                <a:hlinkClick r:id="rId2"/>
              </a:rPr>
              <a:t>%Sound source is from http://www.cse.cuhk.edu.hk/~khwong/www2/cmsc5707/sar1.wav</a:t>
            </a:r>
            <a:endParaRPr lang="en-US" altLang="en-US" sz="1000"/>
          </a:p>
          <a:p>
            <a:r>
              <a:rPr lang="en-US" altLang="en-US" sz="1000"/>
              <a:t>[x,fs]=wavread('sar1.wav'); %Matlab source to produce plots</a:t>
            </a:r>
          </a:p>
          <a:p>
            <a:r>
              <a:rPr lang="en-US" altLang="en-US" sz="1000"/>
              <a:t>fs % so period =1/fs, during of 20ms is 20/1000</a:t>
            </a:r>
          </a:p>
          <a:p>
            <a:r>
              <a:rPr lang="en-US" altLang="en-US" sz="1000"/>
              <a:t>%for 20ms you need to have n20ms=(20/1000)/(1/fs)</a:t>
            </a:r>
          </a:p>
          <a:p>
            <a:r>
              <a:rPr lang="en-US" altLang="en-US" sz="1000"/>
              <a:t>n20ms=(20/1000)/(1/fs) %20 ms samples</a:t>
            </a:r>
          </a:p>
          <a:p>
            <a:r>
              <a:rPr lang="en-US" altLang="en-US" sz="1000"/>
              <a:t>len=length(x)</a:t>
            </a:r>
          </a:p>
          <a:p>
            <a:r>
              <a:rPr lang="en-US" altLang="en-US" sz="1000"/>
              <a:t>figure(1),clf, subplot(2,1,1),plot(x)</a:t>
            </a:r>
          </a:p>
          <a:p>
            <a:r>
              <a:rPr lang="en-US" altLang="en-US" sz="1000"/>
              <a:t>subplot(2,1,2),T1=round(len/2); %starting point</a:t>
            </a:r>
          </a:p>
          <a:p>
            <a:r>
              <a:rPr lang="en-US" altLang="en-US" sz="1000"/>
              <a:t>plot(x(T1:T1+n20ms))</a:t>
            </a:r>
          </a:p>
          <a:p>
            <a:endParaRPr lang="en-US" altLang="en-US" sz="1400"/>
          </a:p>
          <a:p>
            <a:endParaRPr lang="en-US" altLang="en-US" sz="1400"/>
          </a:p>
          <a:p>
            <a:endParaRPr lang="en-US" altLang="en-US"/>
          </a:p>
        </p:txBody>
      </p:sp>
      <p:sp>
        <p:nvSpPr>
          <p:cNvPr id="27653" name="Text Placeholder 7"/>
          <p:cNvSpPr>
            <a:spLocks noGrp="1"/>
          </p:cNvSpPr>
          <p:nvPr>
            <p:ph type="body" sz="quarter" idx="3"/>
          </p:nvPr>
        </p:nvSpPr>
        <p:spPr>
          <a:xfrm>
            <a:off x="5030788" y="1535113"/>
            <a:ext cx="4797425" cy="639762"/>
          </a:xfrm>
        </p:spPr>
        <p:txBody>
          <a:bodyPr/>
          <a:lstStyle/>
          <a:p>
            <a:r>
              <a:rPr lang="en-US" altLang="en-US"/>
              <a:t> </a:t>
            </a:r>
          </a:p>
        </p:txBody>
      </p:sp>
      <p:sp>
        <p:nvSpPr>
          <p:cNvPr id="27654" name="Content Placeholder 8"/>
          <p:cNvSpPr>
            <a:spLocks noGrp="1"/>
          </p:cNvSpPr>
          <p:nvPr>
            <p:ph sz="quarter" idx="4"/>
          </p:nvPr>
        </p:nvSpPr>
        <p:spPr>
          <a:xfrm>
            <a:off x="5030788" y="2174875"/>
            <a:ext cx="4872037" cy="3951288"/>
          </a:xfrm>
        </p:spPr>
        <p:txBody>
          <a:bodyPr/>
          <a:lstStyle/>
          <a:p>
            <a:r>
              <a:rPr lang="en-US" altLang="en-US"/>
              <a:t>Consonant (s), Vowel(ar)</a:t>
            </a:r>
          </a:p>
          <a:p>
            <a:endParaRPr lang="en-US" altLang="en-US"/>
          </a:p>
        </p:txBody>
      </p:sp>
      <p:pic>
        <p:nvPicPr>
          <p:cNvPr id="276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26670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9"/>
          <p:cNvSpPr>
            <a:spLocks noChangeArrowheads="1"/>
          </p:cNvSpPr>
          <p:nvPr/>
        </p:nvSpPr>
        <p:spPr bwMode="auto">
          <a:xfrm>
            <a:off x="5865813" y="3124200"/>
            <a:ext cx="685800" cy="106680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7659" name="Oval 11"/>
          <p:cNvSpPr>
            <a:spLocks noChangeArrowheads="1"/>
          </p:cNvSpPr>
          <p:nvPr/>
        </p:nvSpPr>
        <p:spPr bwMode="auto">
          <a:xfrm>
            <a:off x="6542088" y="3136900"/>
            <a:ext cx="1600200" cy="106680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cxnSp>
        <p:nvCxnSpPr>
          <p:cNvPr id="27660" name="Straight Arrow Connector 13"/>
          <p:cNvCxnSpPr>
            <a:cxnSpLocks noChangeShapeType="1"/>
          </p:cNvCxnSpPr>
          <p:nvPr/>
        </p:nvCxnSpPr>
        <p:spPr bwMode="auto">
          <a:xfrm>
            <a:off x="5865813" y="2514600"/>
            <a:ext cx="228600" cy="6223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Straight Arrow Connector 15"/>
          <p:cNvCxnSpPr>
            <a:cxnSpLocks noChangeShapeType="1"/>
          </p:cNvCxnSpPr>
          <p:nvPr/>
        </p:nvCxnSpPr>
        <p:spPr bwMode="auto">
          <a:xfrm flipH="1">
            <a:off x="7958138" y="2590800"/>
            <a:ext cx="671512" cy="71596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2" name="Rectangle 18"/>
          <p:cNvSpPr>
            <a:spLocks noChangeArrowheads="1"/>
          </p:cNvSpPr>
          <p:nvPr/>
        </p:nvSpPr>
        <p:spPr bwMode="auto">
          <a:xfrm>
            <a:off x="608012" y="4204330"/>
            <a:ext cx="4114800" cy="220980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7663" name="TextBox 21"/>
          <p:cNvSpPr txBox="1">
            <a:spLocks noChangeArrowheads="1"/>
          </p:cNvSpPr>
          <p:nvPr/>
        </p:nvSpPr>
        <p:spPr bwMode="auto">
          <a:xfrm>
            <a:off x="7608888" y="4648200"/>
            <a:ext cx="2039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The vowel </a:t>
            </a:r>
          </a:p>
          <a:p>
            <a:pPr>
              <a:spcBef>
                <a:spcPct val="0"/>
              </a:spcBef>
              <a:buClrTx/>
              <a:buSzTx/>
              <a:buFontTx/>
              <a:buNone/>
            </a:pPr>
            <a:r>
              <a:rPr lang="en-US" altLang="en-US" sz="1800" dirty="0"/>
              <a:t>wave is periodic</a:t>
            </a:r>
          </a:p>
        </p:txBody>
      </p:sp>
      <p:sp>
        <p:nvSpPr>
          <p:cNvPr id="23" name="Left Brace 22"/>
          <p:cNvSpPr/>
          <p:nvPr/>
        </p:nvSpPr>
        <p:spPr>
          <a:xfrm rot="5400000">
            <a:off x="6994525" y="3175000"/>
            <a:ext cx="323850" cy="2946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ea typeface="新細明體" pitchFamily="18" charset="-120"/>
            </a:endParaRPr>
          </a:p>
        </p:txBody>
      </p:sp>
      <p:sp>
        <p:nvSpPr>
          <p:cNvPr id="24" name="Oval 23"/>
          <p:cNvSpPr/>
          <p:nvPr/>
        </p:nvSpPr>
        <p:spPr>
          <a:xfrm>
            <a:off x="7094538" y="3136900"/>
            <a:ext cx="123825" cy="138112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solidFill>
                <a:srgbClr val="FFFFFF"/>
              </a:solidFill>
              <a:ea typeface="新細明體" pitchFamily="18" charset="-120"/>
            </a:endParaRPr>
          </a:p>
        </p:txBody>
      </p:sp>
      <p:sp>
        <p:nvSpPr>
          <p:cNvPr id="4" name="Footer Placeholder 3">
            <a:extLst>
              <a:ext uri="{FF2B5EF4-FFF2-40B4-BE49-F238E27FC236}">
                <a16:creationId xmlns:a16="http://schemas.microsoft.com/office/drawing/2014/main" id="{3C1D4A08-65D0-448A-BD4E-8385ECD56845}"/>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79357F4B-F7CC-40C4-B327-FBC1CA0F269F}"/>
              </a:ext>
            </a:extLst>
          </p:cNvPr>
          <p:cNvSpPr>
            <a:spLocks noGrp="1"/>
          </p:cNvSpPr>
          <p:nvPr>
            <p:ph type="sldNum" sz="quarter" idx="12"/>
          </p:nvPr>
        </p:nvSpPr>
        <p:spPr/>
        <p:txBody>
          <a:bodyPr/>
          <a:lstStyle/>
          <a:p>
            <a:fld id="{ACE40049-2F4A-4524-AFC2-A66EF339FC2C}" type="slidenum">
              <a:rPr lang="en-US" altLang="en-US" smtClean="0"/>
              <a:pPr/>
              <a:t>86</a:t>
            </a:fld>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pPr eaLnBrk="1" hangingPunct="1"/>
            <a:r>
              <a:rPr lang="en-US" altLang="en-US" sz="4000"/>
              <a:t>For vowels (voiced sound),</a:t>
            </a:r>
            <a:br>
              <a:rPr lang="en-US" altLang="en-US" sz="4000"/>
            </a:br>
            <a:r>
              <a:rPr lang="en-US" altLang="en-US" sz="4000"/>
              <a:t>use LPC to represent the signal</a:t>
            </a:r>
          </a:p>
        </p:txBody>
      </p:sp>
      <p:sp>
        <p:nvSpPr>
          <p:cNvPr id="28677" name="Rectangle 3"/>
          <p:cNvSpPr>
            <a:spLocks noGrp="1" noChangeArrowheads="1"/>
          </p:cNvSpPr>
          <p:nvPr>
            <p:ph idx="1"/>
          </p:nvPr>
        </p:nvSpPr>
        <p:spPr>
          <a:xfrm>
            <a:off x="495300" y="1600200"/>
            <a:ext cx="8912225" cy="1371600"/>
          </a:xfrm>
        </p:spPr>
        <p:txBody>
          <a:bodyPr/>
          <a:lstStyle/>
          <a:p>
            <a:pPr eaLnBrk="1" hangingPunct="1">
              <a:lnSpc>
                <a:spcPct val="90000"/>
              </a:lnSpc>
            </a:pPr>
            <a:r>
              <a:rPr lang="en-US" altLang="zh-TW" sz="2000" i="1">
                <a:ea typeface="新細明體" pitchFamily="18" charset="-120"/>
                <a:sym typeface="Symbol" pitchFamily="18" charset="2"/>
              </a:rPr>
              <a:t>The concept is to find a set of parameters </a:t>
            </a:r>
            <a:r>
              <a:rPr lang="en-US" altLang="zh-TW" sz="2000" i="1">
                <a:ea typeface="新細明體" pitchFamily="18" charset="-120"/>
              </a:rPr>
              <a:t>ie. </a:t>
            </a:r>
            <a:r>
              <a:rPr lang="en-US" altLang="zh-TW" sz="2000" i="1">
                <a:ea typeface="新細明體" pitchFamily="18" charset="-120"/>
                <a:sym typeface="Symbol" pitchFamily="18" charset="2"/>
              </a:rPr>
              <a:t></a:t>
            </a:r>
            <a:r>
              <a:rPr lang="en-US" altLang="zh-TW" sz="2000" i="1" baseline="-25000">
                <a:ea typeface="新細明體" pitchFamily="18" charset="-120"/>
                <a:sym typeface="Symbol" pitchFamily="18" charset="2"/>
              </a:rPr>
              <a:t>1</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2</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3</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4</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p=8 </a:t>
            </a:r>
            <a:r>
              <a:rPr lang="en-US" altLang="zh-TW" sz="2000" i="1">
                <a:ea typeface="新細明體" pitchFamily="18" charset="-120"/>
                <a:sym typeface="Symbol" pitchFamily="18" charset="2"/>
              </a:rPr>
              <a:t>to represent the same waveform (typical values of p=8-&gt;13)</a:t>
            </a:r>
          </a:p>
          <a:p>
            <a:pPr eaLnBrk="1" hangingPunct="1">
              <a:lnSpc>
                <a:spcPct val="90000"/>
              </a:lnSpc>
            </a:pPr>
            <a:endParaRPr lang="en-US" altLang="zh-TW" sz="2000" i="1">
              <a:ea typeface="新細明體" pitchFamily="18" charset="-120"/>
              <a:sym typeface="Symbol" pitchFamily="18" charset="2"/>
            </a:endParaRPr>
          </a:p>
          <a:p>
            <a:pPr eaLnBrk="1" hangingPunct="1">
              <a:lnSpc>
                <a:spcPct val="90000"/>
              </a:lnSpc>
              <a:buFont typeface="Wingdings" pitchFamily="2" charset="2"/>
              <a:buNone/>
            </a:pPr>
            <a:endParaRPr lang="en-US" altLang="en-US"/>
          </a:p>
        </p:txBody>
      </p:sp>
      <p:sp>
        <p:nvSpPr>
          <p:cNvPr id="28678" name="Text Box 6"/>
          <p:cNvSpPr txBox="1">
            <a:spLocks noChangeArrowheads="1"/>
          </p:cNvSpPr>
          <p:nvPr/>
        </p:nvSpPr>
        <p:spPr bwMode="auto">
          <a:xfrm>
            <a:off x="5637213" y="3810000"/>
            <a:ext cx="2522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sp>
        <p:nvSpPr>
          <p:cNvPr id="28679" name="Text Box 7"/>
          <p:cNvSpPr txBox="1">
            <a:spLocks noChangeArrowheads="1"/>
          </p:cNvSpPr>
          <p:nvPr/>
        </p:nvSpPr>
        <p:spPr bwMode="auto">
          <a:xfrm>
            <a:off x="760413" y="5562600"/>
            <a:ext cx="4321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Each time frame y=512 samples </a:t>
            </a:r>
          </a:p>
          <a:p>
            <a:pPr>
              <a:spcBef>
                <a:spcPct val="0"/>
              </a:spcBef>
              <a:buClrTx/>
              <a:buSzTx/>
              <a:buFontTx/>
              <a:buNone/>
            </a:pPr>
            <a:r>
              <a:rPr lang="en-US" altLang="zh-TW" sz="1800" dirty="0"/>
              <a:t>(</a:t>
            </a:r>
            <a:r>
              <a:rPr lang="en-US" altLang="zh-TW" sz="1800" i="1" dirty="0"/>
              <a:t>S</a:t>
            </a:r>
            <a:r>
              <a:rPr lang="en-US" altLang="zh-TW" sz="1800" i="1" baseline="-25000" dirty="0"/>
              <a:t>0</a:t>
            </a:r>
            <a:r>
              <a:rPr lang="en-US" altLang="zh-TW" sz="1800" i="1" dirty="0"/>
              <a:t>,S</a:t>
            </a:r>
            <a:r>
              <a:rPr lang="en-US" altLang="zh-TW" sz="1800" i="1" baseline="-25000" dirty="0"/>
              <a:t>1</a:t>
            </a:r>
            <a:r>
              <a:rPr lang="en-US" altLang="zh-TW" sz="1800" i="1" dirty="0"/>
              <a:t>,S</a:t>
            </a:r>
            <a:r>
              <a:rPr lang="en-US" altLang="zh-TW" sz="1800" i="1" baseline="-25000" dirty="0"/>
              <a:t>2</a:t>
            </a:r>
            <a:r>
              <a:rPr lang="en-US" altLang="zh-TW" sz="1800" i="1" dirty="0"/>
              <a:t>,…,S</a:t>
            </a:r>
            <a:r>
              <a:rPr lang="en-US" altLang="zh-TW" sz="1800" i="1" baseline="-25000" dirty="0"/>
              <a:t>n</a:t>
            </a:r>
            <a:r>
              <a:rPr lang="en-US" altLang="zh-TW" sz="1800" i="1" dirty="0"/>
              <a:t>,S</a:t>
            </a:r>
            <a:r>
              <a:rPr lang="en-US" altLang="zh-TW" sz="1800" i="1" baseline="-25000" dirty="0"/>
              <a:t>N-1=511</a:t>
            </a:r>
            <a:r>
              <a:rPr lang="en-US" altLang="zh-TW" sz="1800" dirty="0"/>
              <a:t>)</a:t>
            </a:r>
          </a:p>
          <a:p>
            <a:pPr>
              <a:spcBef>
                <a:spcPct val="0"/>
              </a:spcBef>
              <a:buClrTx/>
              <a:buSzTx/>
              <a:buFontTx/>
              <a:buNone/>
            </a:pPr>
            <a:r>
              <a:rPr lang="en-US" altLang="zh-TW" sz="1800" dirty="0"/>
              <a:t>512 integer numbers (16-bit each) </a:t>
            </a:r>
            <a:endParaRPr lang="en-US" altLang="en-US" sz="1800" dirty="0"/>
          </a:p>
        </p:txBody>
      </p:sp>
      <p:sp>
        <p:nvSpPr>
          <p:cNvPr id="28680" name="Text Box 9"/>
          <p:cNvSpPr txBox="1">
            <a:spLocks noChangeArrowheads="1"/>
          </p:cNvSpPr>
          <p:nvPr/>
        </p:nvSpPr>
        <p:spPr bwMode="auto">
          <a:xfrm>
            <a:off x="5865813" y="5638800"/>
            <a:ext cx="40370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Each set has 8 floating point numbers (data compressed)</a:t>
            </a:r>
          </a:p>
        </p:txBody>
      </p:sp>
      <p:sp>
        <p:nvSpPr>
          <p:cNvPr id="28681" name="Text Box 27"/>
          <p:cNvSpPr txBox="1">
            <a:spLocks noChangeArrowheads="1"/>
          </p:cNvSpPr>
          <p:nvPr/>
        </p:nvSpPr>
        <p:spPr bwMode="auto">
          <a:xfrm>
            <a:off x="5713413" y="4191000"/>
            <a:ext cx="2903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sp>
        <p:nvSpPr>
          <p:cNvPr id="28682" name="Text Box 28"/>
          <p:cNvSpPr txBox="1">
            <a:spLocks noChangeArrowheads="1"/>
          </p:cNvSpPr>
          <p:nvPr/>
        </p:nvSpPr>
        <p:spPr bwMode="auto">
          <a:xfrm>
            <a:off x="5865813" y="4572000"/>
            <a:ext cx="3284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p>
          <a:p>
            <a:pPr>
              <a:spcBef>
                <a:spcPct val="0"/>
              </a:spcBef>
              <a:buClrTx/>
              <a:buSzTx/>
              <a:buFontTx/>
              <a:buNone/>
            </a:pPr>
            <a:r>
              <a:rPr lang="en-US" altLang="zh-TW" sz="1800" b="1" i="1">
                <a:sym typeface="Symbol" pitchFamily="18" charset="2"/>
              </a:rPr>
              <a:t>:</a:t>
            </a:r>
            <a:endParaRPr lang="en-US" altLang="en-US" sz="1800" b="1" i="1">
              <a:sym typeface="Symbol" pitchFamily="18" charset="2"/>
            </a:endParaRPr>
          </a:p>
        </p:txBody>
      </p:sp>
      <p:sp>
        <p:nvSpPr>
          <p:cNvPr id="28683" name="Line 31"/>
          <p:cNvSpPr>
            <a:spLocks noChangeShapeType="1"/>
          </p:cNvSpPr>
          <p:nvPr/>
        </p:nvSpPr>
        <p:spPr bwMode="auto">
          <a:xfrm>
            <a:off x="4570413" y="5791200"/>
            <a:ext cx="1066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23622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33"/>
          <p:cNvSpPr>
            <a:spLocks noChangeArrowheads="1"/>
          </p:cNvSpPr>
          <p:nvPr/>
        </p:nvSpPr>
        <p:spPr bwMode="auto">
          <a:xfrm>
            <a:off x="5637213" y="3657600"/>
            <a:ext cx="3962400" cy="1524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86" name="Line 34"/>
          <p:cNvSpPr>
            <a:spLocks noChangeShapeType="1"/>
          </p:cNvSpPr>
          <p:nvPr/>
        </p:nvSpPr>
        <p:spPr bwMode="auto">
          <a:xfrm flipV="1">
            <a:off x="9523413" y="3048000"/>
            <a:ext cx="0" cy="6096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35"/>
          <p:cNvSpPr txBox="1">
            <a:spLocks noChangeArrowheads="1"/>
          </p:cNvSpPr>
          <p:nvPr/>
        </p:nvSpPr>
        <p:spPr bwMode="auto">
          <a:xfrm>
            <a:off x="5103813" y="3048000"/>
            <a:ext cx="4287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Can reconstruct the waveform from</a:t>
            </a:r>
          </a:p>
          <a:p>
            <a:pPr>
              <a:spcBef>
                <a:spcPct val="0"/>
              </a:spcBef>
              <a:buClrTx/>
              <a:buSzTx/>
              <a:buFontTx/>
              <a:buNone/>
            </a:pPr>
            <a:r>
              <a:rPr lang="en-US" altLang="en-US" sz="1800"/>
              <a:t>these LPC codes</a:t>
            </a:r>
          </a:p>
        </p:txBody>
      </p:sp>
      <p:grpSp>
        <p:nvGrpSpPr>
          <p:cNvPr id="28688" name="Group 43"/>
          <p:cNvGrpSpPr>
            <a:grpSpLocks/>
          </p:cNvGrpSpPr>
          <p:nvPr/>
        </p:nvGrpSpPr>
        <p:grpSpPr bwMode="auto">
          <a:xfrm>
            <a:off x="303213" y="2682875"/>
            <a:ext cx="5410200" cy="2574925"/>
            <a:chOff x="767" y="2362"/>
            <a:chExt cx="3408" cy="1622"/>
          </a:xfrm>
        </p:grpSpPr>
        <p:pic>
          <p:nvPicPr>
            <p:cNvPr id="28690"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 y="2668"/>
              <a:ext cx="19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Line 45"/>
            <p:cNvSpPr>
              <a:spLocks noChangeShapeType="1"/>
            </p:cNvSpPr>
            <p:nvPr/>
          </p:nvSpPr>
          <p:spPr bwMode="auto">
            <a:xfrm>
              <a:off x="2351" y="3244"/>
              <a:ext cx="17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Text Box 46"/>
            <p:cNvSpPr txBox="1">
              <a:spLocks noChangeArrowheads="1"/>
            </p:cNvSpPr>
            <p:nvPr/>
          </p:nvSpPr>
          <p:spPr bwMode="auto">
            <a:xfrm>
              <a:off x="767" y="3148"/>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28693" name="Text Box 47"/>
            <p:cNvSpPr txBox="1">
              <a:spLocks noChangeArrowheads="1"/>
            </p:cNvSpPr>
            <p:nvPr/>
          </p:nvSpPr>
          <p:spPr bwMode="auto">
            <a:xfrm>
              <a:off x="815" y="3388"/>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y+1</a:t>
              </a:r>
            </a:p>
          </p:txBody>
        </p:sp>
        <p:sp>
          <p:nvSpPr>
            <p:cNvPr id="28694" name="Oval 48"/>
            <p:cNvSpPr>
              <a:spLocks noChangeArrowheads="1"/>
            </p:cNvSpPr>
            <p:nvPr/>
          </p:nvSpPr>
          <p:spPr bwMode="auto">
            <a:xfrm>
              <a:off x="2783" y="3936"/>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95" name="Oval 49"/>
            <p:cNvSpPr>
              <a:spLocks noChangeArrowheads="1"/>
            </p:cNvSpPr>
            <p:nvPr/>
          </p:nvSpPr>
          <p:spPr bwMode="auto">
            <a:xfrm>
              <a:off x="2639" y="3820"/>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96" name="Text Box 50"/>
            <p:cNvSpPr txBox="1">
              <a:spLocks noChangeArrowheads="1"/>
            </p:cNvSpPr>
            <p:nvPr/>
          </p:nvSpPr>
          <p:spPr bwMode="auto">
            <a:xfrm>
              <a:off x="911" y="358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y+2</a:t>
              </a:r>
            </a:p>
          </p:txBody>
        </p:sp>
        <p:sp>
          <p:nvSpPr>
            <p:cNvPr id="28697" name="Line 51"/>
            <p:cNvSpPr>
              <a:spLocks noChangeShapeType="1"/>
            </p:cNvSpPr>
            <p:nvPr/>
          </p:nvSpPr>
          <p:spPr bwMode="auto">
            <a:xfrm>
              <a:off x="2447" y="3504"/>
              <a:ext cx="1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Line 52"/>
            <p:cNvSpPr>
              <a:spLocks noChangeShapeType="1"/>
            </p:cNvSpPr>
            <p:nvPr/>
          </p:nvSpPr>
          <p:spPr bwMode="auto">
            <a:xfrm>
              <a:off x="2591" y="3744"/>
              <a:ext cx="15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Text Box 53"/>
            <p:cNvSpPr txBox="1">
              <a:spLocks noChangeArrowheads="1"/>
            </p:cNvSpPr>
            <p:nvPr/>
          </p:nvSpPr>
          <p:spPr bwMode="auto">
            <a:xfrm>
              <a:off x="1032" y="2362"/>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Input waveform</a:t>
              </a:r>
            </a:p>
          </p:txBody>
        </p:sp>
        <p:grpSp>
          <p:nvGrpSpPr>
            <p:cNvPr id="28700" name="Group 54"/>
            <p:cNvGrpSpPr>
              <a:grpSpLocks/>
            </p:cNvGrpSpPr>
            <p:nvPr/>
          </p:nvGrpSpPr>
          <p:grpSpPr bwMode="auto">
            <a:xfrm>
              <a:off x="1823" y="3072"/>
              <a:ext cx="338" cy="298"/>
              <a:chOff x="1823" y="3072"/>
              <a:chExt cx="338" cy="298"/>
            </a:xfrm>
          </p:grpSpPr>
          <p:sp>
            <p:nvSpPr>
              <p:cNvPr id="28711" name="Line 55"/>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Line 56"/>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Line 57"/>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Text Box 58"/>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28701" name="Group 59"/>
            <p:cNvGrpSpPr>
              <a:grpSpLocks/>
            </p:cNvGrpSpPr>
            <p:nvPr/>
          </p:nvGrpSpPr>
          <p:grpSpPr bwMode="auto">
            <a:xfrm>
              <a:off x="2015" y="3360"/>
              <a:ext cx="338" cy="298"/>
              <a:chOff x="1823" y="3072"/>
              <a:chExt cx="338" cy="298"/>
            </a:xfrm>
          </p:grpSpPr>
          <p:sp>
            <p:nvSpPr>
              <p:cNvPr id="28707" name="Line 60"/>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Line 61"/>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Line 62"/>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Text Box 63"/>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28702" name="Group 64"/>
            <p:cNvGrpSpPr>
              <a:grpSpLocks/>
            </p:cNvGrpSpPr>
            <p:nvPr/>
          </p:nvGrpSpPr>
          <p:grpSpPr bwMode="auto">
            <a:xfrm>
              <a:off x="2207" y="3648"/>
              <a:ext cx="338" cy="298"/>
              <a:chOff x="1823" y="3072"/>
              <a:chExt cx="338" cy="298"/>
            </a:xfrm>
          </p:grpSpPr>
          <p:sp>
            <p:nvSpPr>
              <p:cNvPr id="28703" name="Line 65"/>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Line 66"/>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Line 67"/>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Text Box 68"/>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sp>
        <p:nvSpPr>
          <p:cNvPr id="28689" name="Text Box 69"/>
          <p:cNvSpPr txBox="1">
            <a:spLocks noChangeArrowheads="1"/>
          </p:cNvSpPr>
          <p:nvPr/>
        </p:nvSpPr>
        <p:spPr bwMode="auto">
          <a:xfrm>
            <a:off x="744538" y="2270125"/>
            <a:ext cx="1604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For example</a:t>
            </a:r>
          </a:p>
        </p:txBody>
      </p:sp>
      <p:sp>
        <p:nvSpPr>
          <p:cNvPr id="4" name="Footer Placeholder 3">
            <a:extLst>
              <a:ext uri="{FF2B5EF4-FFF2-40B4-BE49-F238E27FC236}">
                <a16:creationId xmlns:a16="http://schemas.microsoft.com/office/drawing/2014/main" id="{74094239-E3E0-4EDB-A85B-4A94F231654E}"/>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2E950016-6FC5-4B88-8A85-AEF3709BE402}"/>
              </a:ext>
            </a:extLst>
          </p:cNvPr>
          <p:cNvSpPr>
            <a:spLocks noGrp="1"/>
          </p:cNvSpPr>
          <p:nvPr>
            <p:ph type="sldNum" sz="quarter" idx="12"/>
          </p:nvPr>
        </p:nvSpPr>
        <p:spPr/>
        <p:txBody>
          <a:bodyPr/>
          <a:lstStyle/>
          <a:p>
            <a:fld id="{65CE2D6C-B8FF-4830-ACC3-164BA4934954}" type="slidenum">
              <a:rPr lang="en-US" altLang="en-US" smtClean="0"/>
              <a:pPr/>
              <a:t>87</a:t>
            </a:fld>
            <a:endParaRPr lang="en-US" altLang="en-US"/>
          </a:p>
        </p:txBody>
      </p:sp>
      <p:sp>
        <p:nvSpPr>
          <p:cNvPr id="2" name="TextBox 1">
            <a:extLst>
              <a:ext uri="{FF2B5EF4-FFF2-40B4-BE49-F238E27FC236}">
                <a16:creationId xmlns:a16="http://schemas.microsoft.com/office/drawing/2014/main" id="{27083811-67D6-9B5F-5901-5B47F7D86C21}"/>
              </a:ext>
            </a:extLst>
          </p:cNvPr>
          <p:cNvSpPr txBox="1"/>
          <p:nvPr/>
        </p:nvSpPr>
        <p:spPr>
          <a:xfrm>
            <a:off x="598735" y="5175248"/>
            <a:ext cx="3072764" cy="369332"/>
          </a:xfrm>
          <a:prstGeom prst="rect">
            <a:avLst/>
          </a:prstGeom>
          <a:noFill/>
        </p:spPr>
        <p:txBody>
          <a:bodyPr wrap="none" rtlCol="0">
            <a:spAutoFit/>
          </a:bodyPr>
          <a:lstStyle/>
          <a:p>
            <a:r>
              <a:rPr lang="en-US" dirty="0" err="1"/>
              <a:t>Non_overlapping</a:t>
            </a:r>
            <a:r>
              <a:rPr lang="en-US" dirty="0"/>
              <a:t> </a:t>
            </a:r>
            <a:r>
              <a:rPr lang="en-US" dirty="0">
                <a:sym typeface="Symbol" panose="05050102010706020507" pitchFamily="18" charset="2"/>
              </a:rPr>
              <a:t> </a:t>
            </a:r>
            <a:r>
              <a:rPr lang="en-US" dirty="0"/>
              <a:t>20ms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54375" y="622798"/>
            <a:ext cx="9713911" cy="906908"/>
          </a:xfrm>
        </p:spPr>
        <p:txBody>
          <a:bodyPr>
            <a:normAutofit fontScale="90000"/>
          </a:bodyPr>
          <a:lstStyle/>
          <a:p>
            <a:pPr eaLnBrk="1" hangingPunct="1"/>
            <a:r>
              <a:rPr lang="en-US" altLang="en-US" sz="2400" b="1" dirty="0"/>
              <a:t>Linear predicted Coding LPC concept</a:t>
            </a:r>
            <a:br>
              <a:rPr lang="en-US" altLang="en-US" sz="2400" b="1" dirty="0"/>
            </a:br>
            <a:r>
              <a:rPr lang="en-US" altLang="en-US" sz="2400" dirty="0"/>
              <a:t>we want to find a set of a1,a2,..,a8, so when applied to all </a:t>
            </a:r>
            <a:r>
              <a:rPr lang="en-US" altLang="en-US" sz="2400" i="1" dirty="0"/>
              <a:t>Sn</a:t>
            </a:r>
            <a:r>
              <a:rPr lang="en-US" altLang="en-US" sz="2400" dirty="0"/>
              <a:t> in this frame (n=0,1,..N-1), the total error </a:t>
            </a:r>
            <a:r>
              <a:rPr lang="en-US" altLang="en-US" sz="2400" i="1" dirty="0"/>
              <a:t>E</a:t>
            </a:r>
            <a:r>
              <a:rPr lang="en-US" altLang="en-US" sz="2400" dirty="0"/>
              <a:t> (n=0</a:t>
            </a:r>
            <a:r>
              <a:rPr lang="en-US" altLang="en-US" sz="2400" dirty="0">
                <a:sym typeface="Wingdings" pitchFamily="2" charset="2"/>
              </a:rPr>
              <a:t>N-1)</a:t>
            </a:r>
            <a:r>
              <a:rPr lang="en-US" altLang="en-US" sz="2400" dirty="0"/>
              <a:t>is minimum</a:t>
            </a:r>
          </a:p>
        </p:txBody>
      </p:sp>
      <p:sp>
        <p:nvSpPr>
          <p:cNvPr id="29701" name="Rectangle 3"/>
          <p:cNvSpPr>
            <a:spLocks noGrp="1" noChangeArrowheads="1"/>
          </p:cNvSpPr>
          <p:nvPr>
            <p:ph type="body" sz="half" idx="1"/>
          </p:nvPr>
        </p:nvSpPr>
        <p:spPr>
          <a:xfrm>
            <a:off x="4071949" y="5761209"/>
            <a:ext cx="206376" cy="327025"/>
          </a:xfrm>
        </p:spPr>
        <p:txBody>
          <a:bodyPr>
            <a:normAutofit fontScale="70000" lnSpcReduction="2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29702" name="Object 4"/>
              <p:cNvSpPr txBox="1">
                <a:spLocks noGrp="1"/>
              </p:cNvSpPr>
              <p:nvPr>
                <p:ph sz="quarter" idx="2"/>
              </p:nvPr>
            </p:nvSpPr>
            <p:spPr bwMode="auto">
              <a:xfrm>
                <a:off x="725469" y="1530584"/>
                <a:ext cx="8716471" cy="2193925"/>
              </a:xfrm>
              <a:prstGeom prst="rect">
                <a:avLst/>
              </a:prstGeom>
              <a:noFill/>
              <a:ln w="9525">
                <a:solidFill>
                  <a:schemeClr val="accent1"/>
                </a:solidFill>
                <a:miter lim="800000"/>
                <a:headEnd/>
                <a:tailEnd/>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Cambria Math" panose="02040503050406030204" pitchFamily="18" charset="0"/>
                        </a:rPr>
                        <m:t>Predicted</m:t>
                      </m:r>
                      <m:r>
                        <m:rPr>
                          <m:nor/>
                        </m:rPr>
                        <a:rPr lang="en-US" sz="2000" i="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m:rPr>
                              <m:sty m:val="p"/>
                            </m:rPr>
                            <a:rPr lang="en-US" sz="2000" i="0">
                              <a:solidFill>
                                <a:srgbClr val="000000"/>
                              </a:solidFill>
                              <a:latin typeface="Cambria Math" panose="02040503050406030204" pitchFamily="18" charset="0"/>
                            </a:rPr>
                            <m:t>n</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using</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past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history</m:t>
                      </m:r>
                    </m:oMath>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oMath>
                    <m:oMath xmlns:m="http://schemas.openxmlformats.org/officeDocument/2006/math">
                      <m:r>
                        <m:rPr>
                          <m:nor/>
                        </m:rPr>
                        <a:rPr lang="en-US" sz="2000" i="0">
                          <a:solidFill>
                            <a:srgbClr val="000000"/>
                          </a:solidFill>
                          <a:latin typeface="Cambria Math" panose="02040503050406030204" pitchFamily="18" charset="0"/>
                        </a:rPr>
                        <m:t>predicted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oMath>
                    <m:oMath xmlns:m="http://schemas.openxmlformats.org/officeDocument/2006/math">
                      <m:r>
                        <m:rPr>
                          <m:nor/>
                        </m:rPr>
                        <a:rPr lang="en-US" sz="2000" i="0">
                          <a:solidFill>
                            <a:srgbClr val="000000"/>
                          </a:solidFill>
                          <a:latin typeface="Cambria Math" panose="02040503050406030204" pitchFamily="18" charset="0"/>
                        </a:rPr>
                        <m:t>so</m:t>
                      </m:r>
                      <m:r>
                        <m:rPr>
                          <m:nor/>
                        </m:rPr>
                        <a:rPr lang="en-US" sz="2000" b="0" i="0"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𝑖𝑠</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whole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segment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 </m:t>
                      </m:r>
                      <m:r>
                        <a:rPr lang="en-US" sz="2000" i="1">
                          <a:solidFill>
                            <a:srgbClr val="000000"/>
                          </a:solidFill>
                          <a:latin typeface="Cambria Math" panose="02040503050406030204" pitchFamily="18" charset="0"/>
                        </a:rPr>
                        <m:t>𝑡𝑜</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oMath>
                    <m:oMath xmlns:m="http://schemas.openxmlformats.org/officeDocument/2006/math">
                      <m:r>
                        <a:rPr lang="en-US" sz="2000" i="1">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e>
                              </m:d>
                            </m:e>
                            <m:sup>
                              <m:r>
                                <a:rPr lang="en-US" sz="2000" i="1">
                                  <a:solidFill>
                                    <a:srgbClr val="000000"/>
                                  </a:solidFill>
                                  <a:latin typeface="Cambria Math" panose="02040503050406030204" pitchFamily="18" charset="0"/>
                                </a:rPr>
                                <m:t>2</m:t>
                              </m:r>
                            </m:sup>
                          </m:sSup>
                        </m:e>
                      </m:nary>
                    </m:oMath>
                  </m:oMathPara>
                </a14:m>
                <a:endParaRPr lang="en-US" sz="1800" dirty="0"/>
              </a:p>
            </p:txBody>
          </p:sp>
        </mc:Choice>
        <mc:Fallback xmlns="">
          <p:sp>
            <p:nvSpPr>
              <p:cNvPr id="29702" name="Object 4"/>
              <p:cNvSpPr txBox="1">
                <a:spLocks noGrp="1" noRot="1" noChangeAspect="1" noMove="1" noResize="1" noEditPoints="1" noAdjustHandles="1" noChangeArrowheads="1" noChangeShapeType="1" noTextEdit="1"/>
              </p:cNvSpPr>
              <p:nvPr>
                <p:ph sz="quarter" idx="2"/>
              </p:nvPr>
            </p:nvSpPr>
            <p:spPr bwMode="auto">
              <a:xfrm>
                <a:off x="725469" y="1530584"/>
                <a:ext cx="8716471" cy="2193925"/>
              </a:xfrm>
              <a:prstGeom prst="rect">
                <a:avLst/>
              </a:prstGeom>
              <a:blipFill>
                <a:blip r:embed="rId4"/>
                <a:stretch>
                  <a:fillRect/>
                </a:stretch>
              </a:blipFill>
              <a:ln w="9525">
                <a:solidFill>
                  <a:schemeClr val="accent1"/>
                </a:solidFill>
                <a:miter lim="800000"/>
                <a:headEnd/>
                <a:tailEnd/>
              </a:ln>
            </p:spPr>
            <p:txBody>
              <a:bodyPr/>
              <a:lstStyle/>
              <a:p>
                <a:r>
                  <a:rPr lang="en-US">
                    <a:noFill/>
                  </a:rPr>
                  <a:t> </a:t>
                </a:r>
              </a:p>
            </p:txBody>
          </p:sp>
        </mc:Fallback>
      </mc:AlternateContent>
      <p:sp>
        <p:nvSpPr>
          <p:cNvPr id="29703" name="Text Box 41"/>
          <p:cNvSpPr txBox="1">
            <a:spLocks noChangeArrowheads="1"/>
          </p:cNvSpPr>
          <p:nvPr/>
        </p:nvSpPr>
        <p:spPr bwMode="auto">
          <a:xfrm>
            <a:off x="989025" y="6485109"/>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29704" name="Text Box 43"/>
          <p:cNvSpPr txBox="1">
            <a:spLocks noChangeArrowheads="1"/>
          </p:cNvSpPr>
          <p:nvPr/>
        </p:nvSpPr>
        <p:spPr bwMode="auto">
          <a:xfrm>
            <a:off x="6856425" y="6485109"/>
            <a:ext cx="1406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N-1=511</a:t>
            </a:r>
          </a:p>
        </p:txBody>
      </p:sp>
      <p:grpSp>
        <p:nvGrpSpPr>
          <p:cNvPr id="29706" name="Group 1"/>
          <p:cNvGrpSpPr>
            <a:grpSpLocks/>
          </p:cNvGrpSpPr>
          <p:nvPr/>
        </p:nvGrpSpPr>
        <p:grpSpPr bwMode="auto">
          <a:xfrm>
            <a:off x="1039812" y="3573666"/>
            <a:ext cx="7223138" cy="3062287"/>
            <a:chOff x="1639887" y="2933045"/>
            <a:chExt cx="7223216" cy="3657600"/>
          </a:xfrm>
        </p:grpSpPr>
        <p:sp>
          <p:nvSpPr>
            <p:cNvPr id="29709" name="Line 6"/>
            <p:cNvSpPr>
              <a:spLocks noChangeShapeType="1"/>
            </p:cNvSpPr>
            <p:nvPr/>
          </p:nvSpPr>
          <p:spPr bwMode="auto">
            <a:xfrm>
              <a:off x="1639887" y="6438245"/>
              <a:ext cx="670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Line 7"/>
            <p:cNvSpPr>
              <a:spLocks noChangeShapeType="1"/>
            </p:cNvSpPr>
            <p:nvPr/>
          </p:nvSpPr>
          <p:spPr bwMode="auto">
            <a:xfrm flipV="1">
              <a:off x="1639887" y="2933045"/>
              <a:ext cx="0" cy="3505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Freeform 8"/>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Text Box 14"/>
            <p:cNvSpPr txBox="1">
              <a:spLocks noChangeArrowheads="1"/>
            </p:cNvSpPr>
            <p:nvPr/>
          </p:nvSpPr>
          <p:spPr bwMode="auto">
            <a:xfrm>
              <a:off x="2554287" y="39998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n-2</a:t>
              </a:r>
            </a:p>
          </p:txBody>
        </p:sp>
        <p:sp>
          <p:nvSpPr>
            <p:cNvPr id="29713" name="Text Box 15"/>
            <p:cNvSpPr txBox="1">
              <a:spLocks noChangeArrowheads="1"/>
            </p:cNvSpPr>
            <p:nvPr/>
          </p:nvSpPr>
          <p:spPr bwMode="auto">
            <a:xfrm>
              <a:off x="2097087" y="4304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n-4</a:t>
              </a:r>
            </a:p>
          </p:txBody>
        </p:sp>
        <p:sp>
          <p:nvSpPr>
            <p:cNvPr id="29714" name="Text Box 16"/>
            <p:cNvSpPr txBox="1">
              <a:spLocks noChangeArrowheads="1"/>
            </p:cNvSpPr>
            <p:nvPr/>
          </p:nvSpPr>
          <p:spPr bwMode="auto">
            <a:xfrm>
              <a:off x="2630487" y="46094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n-3</a:t>
              </a:r>
            </a:p>
          </p:txBody>
        </p:sp>
        <p:sp>
          <p:nvSpPr>
            <p:cNvPr id="29715" name="Text Box 17"/>
            <p:cNvSpPr txBox="1">
              <a:spLocks noChangeArrowheads="1"/>
            </p:cNvSpPr>
            <p:nvPr/>
          </p:nvSpPr>
          <p:spPr bwMode="auto">
            <a:xfrm>
              <a:off x="2782887" y="3542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n-1</a:t>
              </a:r>
            </a:p>
          </p:txBody>
        </p:sp>
        <p:sp>
          <p:nvSpPr>
            <p:cNvPr id="29716" name="Line 22"/>
            <p:cNvSpPr>
              <a:spLocks noChangeShapeType="1"/>
            </p:cNvSpPr>
            <p:nvPr/>
          </p:nvSpPr>
          <p:spPr bwMode="auto">
            <a:xfrm flipV="1">
              <a:off x="3392487" y="3695045"/>
              <a:ext cx="228600" cy="2286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Oval 23"/>
            <p:cNvSpPr>
              <a:spLocks noChangeArrowheads="1"/>
            </p:cNvSpPr>
            <p:nvPr/>
          </p:nvSpPr>
          <p:spPr bwMode="auto">
            <a:xfrm>
              <a:off x="3621087" y="36188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9718" name="Oval 24"/>
            <p:cNvSpPr>
              <a:spLocks noChangeArrowheads="1"/>
            </p:cNvSpPr>
            <p:nvPr/>
          </p:nvSpPr>
          <p:spPr bwMode="auto">
            <a:xfrm>
              <a:off x="3360247" y="3991907"/>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9719" name="Text Box 25"/>
            <p:cNvSpPr txBox="1">
              <a:spLocks noChangeArrowheads="1"/>
            </p:cNvSpPr>
            <p:nvPr/>
          </p:nvSpPr>
          <p:spPr bwMode="auto">
            <a:xfrm>
              <a:off x="3534031" y="3750607"/>
              <a:ext cx="436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a:t>
              </a:r>
            </a:p>
          </p:txBody>
        </p:sp>
        <p:graphicFrame>
          <p:nvGraphicFramePr>
            <p:cNvPr id="29720" name="Object 29"/>
            <p:cNvGraphicFramePr>
              <a:graphicFrameLocks noChangeAspect="1"/>
            </p:cNvGraphicFramePr>
            <p:nvPr/>
          </p:nvGraphicFramePr>
          <p:xfrm>
            <a:off x="3697287" y="3390245"/>
            <a:ext cx="330200" cy="457200"/>
          </p:xfrm>
          <a:graphic>
            <a:graphicData uri="http://schemas.openxmlformats.org/presentationml/2006/ole">
              <mc:AlternateContent xmlns:mc="http://schemas.openxmlformats.org/markup-compatibility/2006">
                <mc:Choice xmlns:v="urn:schemas-microsoft-com:vml" Requires="v">
                  <p:oleObj name="Equation" r:id="rId5" imgW="165028" imgH="228501" progId="Equation.3">
                    <p:embed/>
                  </p:oleObj>
                </mc:Choice>
                <mc:Fallback>
                  <p:oleObj name="Equation" r:id="rId5" imgW="165028" imgH="228501" progId="Equation.3">
                    <p:embed/>
                    <p:pic>
                      <p:nvPicPr>
                        <p:cNvPr id="2972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287" y="3390245"/>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1" name="Line 32"/>
            <p:cNvSpPr>
              <a:spLocks noChangeShapeType="1"/>
            </p:cNvSpPr>
            <p:nvPr/>
          </p:nvSpPr>
          <p:spPr bwMode="auto">
            <a:xfrm>
              <a:off x="2630487" y="45332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Line 33"/>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3" name="Line 34"/>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4" name="Line 35"/>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5" name="Text Box 36"/>
            <p:cNvSpPr txBox="1">
              <a:spLocks noChangeArrowheads="1"/>
            </p:cNvSpPr>
            <p:nvPr/>
          </p:nvSpPr>
          <p:spPr bwMode="auto">
            <a:xfrm>
              <a:off x="1691080" y="3134181"/>
              <a:ext cx="979755" cy="110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29726" name="Text Box 37"/>
            <p:cNvSpPr txBox="1">
              <a:spLocks noChangeArrowheads="1"/>
            </p:cNvSpPr>
            <p:nvPr/>
          </p:nvSpPr>
          <p:spPr bwMode="auto">
            <a:xfrm>
              <a:off x="7889966" y="6020296"/>
              <a:ext cx="973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n</a:t>
              </a:r>
            </a:p>
          </p:txBody>
        </p:sp>
        <p:sp>
          <p:nvSpPr>
            <p:cNvPr id="29727" name="AutoShape 38"/>
            <p:cNvSpPr>
              <a:spLocks/>
            </p:cNvSpPr>
            <p:nvPr/>
          </p:nvSpPr>
          <p:spPr bwMode="auto">
            <a:xfrm>
              <a:off x="4251531" y="3605352"/>
              <a:ext cx="45719" cy="365102"/>
            </a:xfrm>
            <a:prstGeom prst="righ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aphicFrame>
          <p:nvGraphicFramePr>
            <p:cNvPr id="29728" name="Object 39"/>
            <p:cNvGraphicFramePr>
              <a:graphicFrameLocks noChangeAspect="1"/>
            </p:cNvGraphicFramePr>
            <p:nvPr/>
          </p:nvGraphicFramePr>
          <p:xfrm>
            <a:off x="4313405" y="3552544"/>
            <a:ext cx="358775" cy="422275"/>
          </p:xfrm>
          <a:graphic>
            <a:graphicData uri="http://schemas.openxmlformats.org/presentationml/2006/ole">
              <mc:AlternateContent xmlns:mc="http://schemas.openxmlformats.org/markup-compatibility/2006">
                <mc:Choice xmlns:v="urn:schemas-microsoft-com:vml" Requires="v">
                  <p:oleObj name="Equation" r:id="rId7" imgW="215713" imgH="253780" progId="Equation.3">
                    <p:embed/>
                  </p:oleObj>
                </mc:Choice>
                <mc:Fallback>
                  <p:oleObj name="Equation" r:id="rId7" imgW="215713" imgH="253780" progId="Equation.3">
                    <p:embed/>
                    <p:pic>
                      <p:nvPicPr>
                        <p:cNvPr id="29728"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405" y="3552544"/>
                          <a:ext cx="3587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9" name="Line 40"/>
            <p:cNvSpPr>
              <a:spLocks noChangeShapeType="1"/>
            </p:cNvSpPr>
            <p:nvPr/>
          </p:nvSpPr>
          <p:spPr bwMode="auto">
            <a:xfrm flipV="1">
              <a:off x="3437192" y="4015744"/>
              <a:ext cx="873062" cy="138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0" name="Line 42"/>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1" name="Line 45"/>
            <p:cNvSpPr>
              <a:spLocks noChangeShapeType="1"/>
            </p:cNvSpPr>
            <p:nvPr/>
          </p:nvSpPr>
          <p:spPr bwMode="auto">
            <a:xfrm>
              <a:off x="2513012" y="4741207"/>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2" name="Line 46"/>
            <p:cNvSpPr>
              <a:spLocks noChangeShapeType="1"/>
            </p:cNvSpPr>
            <p:nvPr/>
          </p:nvSpPr>
          <p:spPr bwMode="auto">
            <a:xfrm>
              <a:off x="2284412" y="496980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29707" name="Straight Connector 3"/>
          <p:cNvCxnSpPr>
            <a:cxnSpLocks noChangeShapeType="1"/>
          </p:cNvCxnSpPr>
          <p:nvPr/>
        </p:nvCxnSpPr>
        <p:spPr bwMode="auto">
          <a:xfrm>
            <a:off x="2823838" y="4455986"/>
            <a:ext cx="0" cy="1977629"/>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8" name="Text Box 37"/>
          <p:cNvSpPr txBox="1">
            <a:spLocks noChangeArrowheads="1"/>
          </p:cNvSpPr>
          <p:nvPr/>
        </p:nvSpPr>
        <p:spPr bwMode="auto">
          <a:xfrm>
            <a:off x="2400371" y="6370285"/>
            <a:ext cx="576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n</a:t>
            </a:r>
          </a:p>
        </p:txBody>
      </p:sp>
      <p:sp>
        <p:nvSpPr>
          <p:cNvPr id="4" name="Footer Placeholder 3">
            <a:extLst>
              <a:ext uri="{FF2B5EF4-FFF2-40B4-BE49-F238E27FC236}">
                <a16:creationId xmlns:a16="http://schemas.microsoft.com/office/drawing/2014/main" id="{459FBB33-93C6-45D2-ADF3-389332CCF9C9}"/>
              </a:ext>
            </a:extLst>
          </p:cNvPr>
          <p:cNvSpPr>
            <a:spLocks noGrp="1"/>
          </p:cNvSpPr>
          <p:nvPr>
            <p:ph type="ftr" sz="quarter" idx="11"/>
          </p:nvPr>
        </p:nvSpPr>
        <p:spPr>
          <a:xfrm>
            <a:off x="2816396" y="6453390"/>
            <a:ext cx="3135895" cy="365125"/>
          </a:xfrm>
        </p:spPr>
        <p:txBody>
          <a:bodyPr/>
          <a:lstStyle/>
          <a:p>
            <a:pPr>
              <a:defRPr/>
            </a:pPr>
            <a:r>
              <a:rPr lang="en-US" altLang="zh-CN"/>
              <a:t>Audio signal processing, v250428a</a:t>
            </a:r>
            <a:endParaRPr lang="en-US" altLang="zh-CN" dirty="0"/>
          </a:p>
        </p:txBody>
      </p:sp>
      <p:sp>
        <p:nvSpPr>
          <p:cNvPr id="5" name="Slide Number Placeholder 4">
            <a:extLst>
              <a:ext uri="{FF2B5EF4-FFF2-40B4-BE49-F238E27FC236}">
                <a16:creationId xmlns:a16="http://schemas.microsoft.com/office/drawing/2014/main" id="{61CEF3EE-5257-4452-818E-1D2B31E114BC}"/>
              </a:ext>
            </a:extLst>
          </p:cNvPr>
          <p:cNvSpPr>
            <a:spLocks noGrp="1"/>
          </p:cNvSpPr>
          <p:nvPr>
            <p:ph type="sldNum" sz="quarter" idx="12"/>
          </p:nvPr>
        </p:nvSpPr>
        <p:spPr/>
        <p:txBody>
          <a:bodyPr/>
          <a:lstStyle/>
          <a:p>
            <a:fld id="{8A3E68DF-02DA-49D8-9092-E76F2DA11D19}" type="slidenum">
              <a:rPr lang="en-US" altLang="en-US" smtClean="0"/>
              <a:pPr/>
              <a:t>88</a:t>
            </a:fld>
            <a:endParaRPr lang="en-US" altLang="en-US"/>
          </a:p>
        </p:txBody>
      </p:sp>
      <p:sp>
        <p:nvSpPr>
          <p:cNvPr id="3" name="TextBox 2">
            <a:extLst>
              <a:ext uri="{FF2B5EF4-FFF2-40B4-BE49-F238E27FC236}">
                <a16:creationId xmlns:a16="http://schemas.microsoft.com/office/drawing/2014/main" id="{AB16751D-ED2D-32DA-95DB-0693C48EFBCA}"/>
              </a:ext>
            </a:extLst>
          </p:cNvPr>
          <p:cNvSpPr txBox="1"/>
          <p:nvPr/>
        </p:nvSpPr>
        <p:spPr>
          <a:xfrm>
            <a:off x="7108374" y="3857099"/>
            <a:ext cx="2310659" cy="2031325"/>
          </a:xfrm>
          <a:prstGeom prst="rect">
            <a:avLst/>
          </a:prstGeom>
          <a:noFill/>
        </p:spPr>
        <p:txBody>
          <a:bodyPr wrap="square" rtlCol="0">
            <a:spAutoFit/>
          </a:bodyPr>
          <a:lstStyle/>
          <a:p>
            <a:r>
              <a:rPr lang="en-US" dirty="0">
                <a:solidFill>
                  <a:srgbClr val="FF0000"/>
                </a:solidFill>
              </a:rPr>
              <a:t>Note: It is possible to make prediction if the signal S is a periodical wave. If S is random, LPC won’t work.</a:t>
            </a:r>
          </a:p>
        </p:txBody>
      </p:sp>
      <p:sp>
        <p:nvSpPr>
          <p:cNvPr id="39" name="Line 40">
            <a:extLst>
              <a:ext uri="{FF2B5EF4-FFF2-40B4-BE49-F238E27FC236}">
                <a16:creationId xmlns:a16="http://schemas.microsoft.com/office/drawing/2014/main" id="{8D8D2C78-10D9-4609-B9F5-0C1E544DC02D}"/>
              </a:ext>
            </a:extLst>
          </p:cNvPr>
          <p:cNvSpPr>
            <a:spLocks noChangeShapeType="1"/>
          </p:cNvSpPr>
          <p:nvPr/>
        </p:nvSpPr>
        <p:spPr bwMode="auto">
          <a:xfrm>
            <a:off x="3396402" y="4112760"/>
            <a:ext cx="533394"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a:extLst>
              <a:ext uri="{FF2B5EF4-FFF2-40B4-BE49-F238E27FC236}">
                <a16:creationId xmlns:a16="http://schemas.microsoft.com/office/drawing/2014/main" id="{DEA4E755-BFC2-4549-8773-5D095C06BAED}"/>
              </a:ext>
            </a:extLst>
          </p:cNvPr>
          <p:cNvSpPr txBox="1"/>
          <p:nvPr/>
        </p:nvSpPr>
        <p:spPr>
          <a:xfrm>
            <a:off x="3824748" y="3822497"/>
            <a:ext cx="1500732" cy="369332"/>
          </a:xfrm>
          <a:prstGeom prst="rect">
            <a:avLst/>
          </a:prstGeom>
          <a:noFill/>
        </p:spPr>
        <p:txBody>
          <a:bodyPr wrap="none" rtlCol="0">
            <a:spAutoFit/>
          </a:bodyPr>
          <a:lstStyle/>
          <a:p>
            <a:r>
              <a:rPr lang="en-US" dirty="0"/>
              <a:t>Predicted </a:t>
            </a:r>
            <a:r>
              <a:rPr lang="en-US" i="1" dirty="0"/>
              <a:t>S</a:t>
            </a:r>
            <a:endParaRPr lang="en-HK" i="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495301" y="531507"/>
            <a:ext cx="4456112" cy="886131"/>
          </a:xfrm>
        </p:spPr>
        <p:txBody>
          <a:bodyPr>
            <a:normAutofit fontScale="90000"/>
          </a:bodyPr>
          <a:lstStyle/>
          <a:p>
            <a:pPr eaLnBrk="1" hangingPunct="1"/>
            <a:r>
              <a:rPr lang="en-US" altLang="en-US" sz="2400" b="1" dirty="0"/>
              <a:t>Class Exercise 3.3</a:t>
            </a:r>
            <a:br>
              <a:rPr lang="en-US" altLang="en-US" sz="2400" b="1" dirty="0"/>
            </a:br>
            <a:r>
              <a:rPr lang="en-US" altLang="en-US" sz="2400" dirty="0"/>
              <a:t>Concept: we want to find a set of a1,a2,..,a8, so when applied to all </a:t>
            </a:r>
            <a:r>
              <a:rPr lang="en-US" altLang="en-US" sz="2400" i="1" dirty="0"/>
              <a:t>Sn</a:t>
            </a:r>
            <a:r>
              <a:rPr lang="en-US" altLang="en-US" sz="2400" dirty="0"/>
              <a:t> in this frame (n=0,1,..N-1), the total error </a:t>
            </a:r>
            <a:r>
              <a:rPr lang="en-US" altLang="en-US" sz="2400" i="1" dirty="0"/>
              <a:t>E</a:t>
            </a:r>
            <a:r>
              <a:rPr lang="en-US" altLang="en-US" sz="2400" dirty="0"/>
              <a:t> (n=0</a:t>
            </a:r>
            <a:r>
              <a:rPr lang="en-US" altLang="en-US" sz="2400" dirty="0">
                <a:sym typeface="Wingdings" pitchFamily="2" charset="2"/>
              </a:rPr>
              <a:t>N-1)</a:t>
            </a:r>
            <a:r>
              <a:rPr lang="en-US" altLang="en-US" sz="2400" dirty="0"/>
              <a:t>is minimum</a:t>
            </a:r>
          </a:p>
        </p:txBody>
      </p:sp>
      <p:sp>
        <p:nvSpPr>
          <p:cNvPr id="29701" name="Rectangle 3"/>
          <p:cNvSpPr>
            <a:spLocks noGrp="1" noChangeArrowheads="1"/>
          </p:cNvSpPr>
          <p:nvPr>
            <p:ph type="body" sz="half" idx="1"/>
          </p:nvPr>
        </p:nvSpPr>
        <p:spPr>
          <a:xfrm>
            <a:off x="3275011" y="5781583"/>
            <a:ext cx="206376" cy="327025"/>
          </a:xfrm>
        </p:spPr>
        <p:txBody>
          <a:bodyPr>
            <a:normAutofit fontScale="70000" lnSpcReduction="2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29702" name="Object 4"/>
              <p:cNvSpPr txBox="1">
                <a:spLocks noGrp="1"/>
              </p:cNvSpPr>
              <p:nvPr>
                <p:ph sz="quarter" idx="2"/>
              </p:nvPr>
            </p:nvSpPr>
            <p:spPr bwMode="auto">
              <a:xfrm>
                <a:off x="121140" y="1803961"/>
                <a:ext cx="5011737" cy="2193925"/>
              </a:xfrm>
              <a:prstGeom prst="rect">
                <a:avLst/>
              </a:prstGeom>
              <a:noFill/>
              <a:ln w="9525">
                <a:solidFill>
                  <a:schemeClr val="accent1"/>
                </a:solidFill>
                <a:miter lim="800000"/>
                <a:headEnd/>
                <a:tailEnd/>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1800" i="0" smtClean="0">
                          <a:solidFill>
                            <a:srgbClr val="000000"/>
                          </a:solidFill>
                          <a:latin typeface="Cambria Math" panose="02040503050406030204" pitchFamily="18" charset="0"/>
                        </a:rPr>
                        <m:t>Predicted</m:t>
                      </m:r>
                      <m:r>
                        <m:rPr>
                          <m:nor/>
                        </m:rPr>
                        <a:rPr lang="en-US" sz="1800" i="0" smtClean="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m:rPr>
                              <m:sty m:val="p"/>
                            </m:rPr>
                            <a:rPr lang="en-US" sz="1800" i="0">
                              <a:solidFill>
                                <a:srgbClr val="000000"/>
                              </a:solidFill>
                              <a:latin typeface="Cambria Math" panose="02040503050406030204" pitchFamily="18" charset="0"/>
                            </a:rPr>
                            <m:t>n</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using</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past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history</m:t>
                      </m:r>
                    </m:oMath>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2</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3</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−3</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𝑝</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𝑝</m:t>
                          </m:r>
                        </m:sub>
                      </m:sSub>
                    </m:oMath>
                    <m:oMath xmlns:m="http://schemas.openxmlformats.org/officeDocument/2006/math">
                      <m:r>
                        <m:rPr>
                          <m:nor/>
                        </m:rPr>
                        <a:rPr lang="en-US" sz="1800" i="0">
                          <a:solidFill>
                            <a:srgbClr val="000000"/>
                          </a:solidFill>
                          <a:latin typeface="Cambria Math" panose="02040503050406030204" pitchFamily="18" charset="0"/>
                        </a:rPr>
                        <m:t>predicted</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error</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𝑒</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a:rPr lang="en-US" sz="1800" i="1">
                              <a:solidFill>
                                <a:srgbClr val="000000"/>
                              </a:solidFill>
                              <a:latin typeface="Cambria Math" panose="02040503050406030204" pitchFamily="18" charset="0"/>
                            </a:rPr>
                            <m:t>𝑛</m:t>
                          </m:r>
                        </m:sub>
                      </m:sSub>
                    </m:oMath>
                    <m:oMath xmlns:m="http://schemas.openxmlformats.org/officeDocument/2006/math">
                      <m:r>
                        <m:rPr>
                          <m:nor/>
                        </m:rPr>
                        <a:rPr lang="en-US" sz="1800" i="0">
                          <a:solidFill>
                            <a:srgbClr val="000000"/>
                          </a:solidFill>
                          <a:latin typeface="Cambria Math" panose="02040503050406030204" pitchFamily="18" charset="0"/>
                        </a:rPr>
                        <m:t>so</m:t>
                      </m:r>
                      <m:r>
                        <m:rPr>
                          <m:nor/>
                        </m:rPr>
                        <a:rPr lang="en-US" sz="1800" b="0" i="0" smtClean="0">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error</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𝐸</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𝑖𝑠</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for</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whole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segment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from</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=0 </m:t>
                      </m:r>
                      <m:r>
                        <a:rPr lang="en-US" sz="1800" i="1">
                          <a:solidFill>
                            <a:srgbClr val="000000"/>
                          </a:solidFill>
                          <a:latin typeface="Cambria Math" panose="02040503050406030204" pitchFamily="18" charset="0"/>
                        </a:rPr>
                        <m:t>𝑡𝑜</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oMath>
                    <m:oMath xmlns:m="http://schemas.openxmlformats.org/officeDocument/2006/math">
                      <m:r>
                        <a:rPr lang="en-US" sz="1800" i="1">
                          <a:solidFill>
                            <a:srgbClr val="000000"/>
                          </a:solidFill>
                          <a:latin typeface="Cambria Math" panose="02040503050406030204" pitchFamily="18" charset="0"/>
                        </a:rPr>
                        <m:t>𝐸</m:t>
                      </m:r>
                      <m:r>
                        <a:rPr lang="en-US" sz="1800" i="1">
                          <a:solidFill>
                            <a:srgbClr val="000000"/>
                          </a:solidFill>
                          <a:latin typeface="Cambria Math" panose="02040503050406030204" pitchFamily="18" charset="0"/>
                        </a:rPr>
                        <m:t>=</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=0</m:t>
                          </m:r>
                        </m:sub>
                        <m:sup>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p>
                        <m:e>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𝑒</m:t>
                                      </m:r>
                                    </m:e>
                                    <m:sub>
                                      <m:r>
                                        <a:rPr lang="en-US" sz="1800" i="1">
                                          <a:solidFill>
                                            <a:srgbClr val="000000"/>
                                          </a:solidFill>
                                          <a:latin typeface="Cambria Math" panose="02040503050406030204" pitchFamily="18" charset="0"/>
                                        </a:rPr>
                                        <m:t>𝑛</m:t>
                                      </m:r>
                                    </m:sub>
                                  </m:sSub>
                                </m:e>
                              </m:d>
                            </m:e>
                            <m:sup>
                              <m:r>
                                <a:rPr lang="en-US" sz="1800" i="1">
                                  <a:solidFill>
                                    <a:srgbClr val="000000"/>
                                  </a:solidFill>
                                  <a:latin typeface="Cambria Math" panose="02040503050406030204" pitchFamily="18" charset="0"/>
                                </a:rPr>
                                <m:t>2</m:t>
                              </m:r>
                            </m:sup>
                          </m:sSup>
                        </m:e>
                      </m:nary>
                    </m:oMath>
                  </m:oMathPara>
                </a14:m>
                <a:endParaRPr lang="en-US" sz="1800" dirty="0"/>
              </a:p>
            </p:txBody>
          </p:sp>
        </mc:Choice>
        <mc:Fallback xmlns="">
          <p:sp>
            <p:nvSpPr>
              <p:cNvPr id="29702" name="Object 4"/>
              <p:cNvSpPr txBox="1">
                <a:spLocks noGrp="1" noRot="1" noChangeAspect="1" noMove="1" noResize="1" noEditPoints="1" noAdjustHandles="1" noChangeArrowheads="1" noChangeShapeType="1" noTextEdit="1"/>
              </p:cNvSpPr>
              <p:nvPr>
                <p:ph sz="quarter" idx="2"/>
              </p:nvPr>
            </p:nvSpPr>
            <p:spPr bwMode="auto">
              <a:xfrm>
                <a:off x="121140" y="1803961"/>
                <a:ext cx="5011737" cy="2193925"/>
              </a:xfrm>
              <a:prstGeom prst="rect">
                <a:avLst/>
              </a:prstGeom>
              <a:blipFill>
                <a:blip r:embed="rId4"/>
                <a:stretch>
                  <a:fillRect b="-276"/>
                </a:stretch>
              </a:blipFill>
              <a:ln w="9525">
                <a:solidFill>
                  <a:schemeClr val="accent1"/>
                </a:solidFill>
                <a:miter lim="800000"/>
                <a:headEnd/>
                <a:tailEnd/>
              </a:ln>
            </p:spPr>
            <p:txBody>
              <a:bodyPr/>
              <a:lstStyle/>
              <a:p>
                <a:r>
                  <a:rPr lang="en-US">
                    <a:noFill/>
                  </a:rPr>
                  <a:t> </a:t>
                </a:r>
              </a:p>
            </p:txBody>
          </p:sp>
        </mc:Fallback>
      </mc:AlternateContent>
      <p:sp>
        <p:nvSpPr>
          <p:cNvPr id="29703" name="Text Box 41"/>
          <p:cNvSpPr txBox="1">
            <a:spLocks noChangeArrowheads="1"/>
          </p:cNvSpPr>
          <p:nvPr/>
        </p:nvSpPr>
        <p:spPr bwMode="auto">
          <a:xfrm>
            <a:off x="192087" y="6505483"/>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29704" name="Text Box 43"/>
          <p:cNvSpPr txBox="1">
            <a:spLocks noChangeArrowheads="1"/>
          </p:cNvSpPr>
          <p:nvPr/>
        </p:nvSpPr>
        <p:spPr bwMode="auto">
          <a:xfrm>
            <a:off x="6059487" y="6505483"/>
            <a:ext cx="1406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N-1=511</a:t>
            </a:r>
          </a:p>
        </p:txBody>
      </p:sp>
      <mc:AlternateContent xmlns:mc="http://schemas.openxmlformats.org/markup-compatibility/2006" xmlns:a14="http://schemas.microsoft.com/office/drawing/2010/main">
        <mc:Choice Requires="a14">
          <p:sp>
            <p:nvSpPr>
              <p:cNvPr id="29705" name="Text Box 44"/>
              <p:cNvSpPr txBox="1">
                <a:spLocks noChangeArrowheads="1"/>
              </p:cNvSpPr>
              <p:nvPr/>
            </p:nvSpPr>
            <p:spPr bwMode="auto">
              <a:xfrm>
                <a:off x="5111812" y="276317"/>
                <a:ext cx="4759200" cy="3026854"/>
              </a:xfrm>
              <a:prstGeom prst="rect">
                <a:avLst/>
              </a:prstGeom>
              <a:noFill/>
              <a:ln w="12700">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olidFill>
                      <a:srgbClr val="0070C0"/>
                    </a:solidFill>
                  </a:rPr>
                  <a:t>MC: the error function </a:t>
                </a:r>
                <a:r>
                  <a:rPr lang="en-US" altLang="en-US" sz="1800" dirty="0" err="1">
                    <a:solidFill>
                      <a:srgbClr val="0070C0"/>
                    </a:solidFill>
                  </a:rPr>
                  <a:t>e</a:t>
                </a:r>
                <a:r>
                  <a:rPr lang="en-US" altLang="en-US" sz="1800" baseline="-25000" dirty="0" err="1">
                    <a:solidFill>
                      <a:srgbClr val="0070C0"/>
                    </a:solidFill>
                  </a:rPr>
                  <a:t>n</a:t>
                </a:r>
                <a:r>
                  <a:rPr lang="en-US" altLang="en-US" sz="1800" dirty="0">
                    <a:solidFill>
                      <a:srgbClr val="0070C0"/>
                    </a:solidFill>
                  </a:rPr>
                  <a:t> at n=130,</a:t>
                </a:r>
              </a:p>
              <a:p>
                <a:pPr>
                  <a:spcBef>
                    <a:spcPct val="0"/>
                  </a:spcBef>
                  <a:buClrTx/>
                  <a:buSzTx/>
                  <a:buNone/>
                </a:pPr>
                <a14:m>
                  <m:oMathPara xmlns:m="http://schemas.openxmlformats.org/officeDocument/2006/math">
                    <m:oMathParaPr>
                      <m:jc m:val="left"/>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1)  </m:t>
                          </m:r>
                          <m:r>
                            <a:rPr lang="en-US" i="1">
                              <a:solidFill>
                                <a:srgbClr val="0070C0"/>
                              </a:solidFill>
                              <a:latin typeface="Cambria Math" panose="02040503050406030204" pitchFamily="18" charset="0"/>
                            </a:rPr>
                            <m:t>𝑒</m:t>
                          </m:r>
                        </m:e>
                        <m:sub>
                          <m:r>
                            <a:rPr lang="en-US"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129</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128</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3</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127</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𝑝</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130−8=122</m:t>
                          </m:r>
                        </m:sub>
                      </m:sSub>
                      <m:r>
                        <a:rPr lang="en-US" sz="2400" i="1">
                          <a:solidFill>
                            <a:srgbClr val="0070C0"/>
                          </a:solidFill>
                          <a:latin typeface="Cambria Math" panose="02040503050406030204" pitchFamily="18" charset="0"/>
                        </a:rPr>
                        <m:t>)</m:t>
                      </m:r>
                    </m:oMath>
                  </m:oMathPara>
                </a14:m>
                <a:endParaRPr lang="en-US" altLang="en-US" sz="2000" dirty="0">
                  <a:solidFill>
                    <a:srgbClr val="0070C0"/>
                  </a:solidFill>
                </a:endParaRPr>
              </a:p>
              <a:p>
                <a:pPr>
                  <a:spcBef>
                    <a:spcPct val="0"/>
                  </a:spcBef>
                  <a:buClrTx/>
                  <a:buSzTx/>
                  <a:buNone/>
                </a:pPr>
                <a:endParaRPr lang="en-US" altLang="en-US" sz="1600" dirty="0">
                  <a:solidFill>
                    <a:srgbClr val="0070C0"/>
                  </a:solidFill>
                </a:endParaRPr>
              </a:p>
              <a:p>
                <a:pPr>
                  <a:spcBef>
                    <a:spcPct val="0"/>
                  </a:spcBef>
                  <a:buClrTx/>
                  <a:buSzTx/>
                  <a:buFontTx/>
                  <a:buNone/>
                </a:pPr>
                <a14:m>
                  <m:oMathPara xmlns:m="http://schemas.openxmlformats.org/officeDocument/2006/math">
                    <m:oMathParaPr>
                      <m:jc m:val="left"/>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2)  </m:t>
                          </m:r>
                          <m:r>
                            <a:rPr lang="en-US" sz="2400" i="1">
                              <a:solidFill>
                                <a:srgbClr val="0070C0"/>
                              </a:solidFill>
                              <a:latin typeface="Cambria Math" panose="02040503050406030204" pitchFamily="18" charset="0"/>
                            </a:rPr>
                            <m:t>𝑒</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m:t>
                          </m:r>
                          <m:r>
                            <a:rPr lang="en-US" sz="2400" b="0" i="1" smtClean="0">
                              <a:solidFill>
                                <a:srgbClr val="0070C0"/>
                              </a:solidFill>
                              <a:latin typeface="Cambria Math" panose="02040503050406030204" pitchFamily="18" charset="0"/>
                            </a:rPr>
                            <m:t>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m:t>
                          </m:r>
                          <m:r>
                            <a:rPr lang="en-US" sz="2400" b="0" i="1" smtClean="0">
                              <a:solidFill>
                                <a:srgbClr val="0070C0"/>
                              </a:solidFill>
                              <a:latin typeface="Cambria Math" panose="02040503050406030204" pitchFamily="18" charset="0"/>
                            </a:rPr>
                            <m:t>9</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3</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m:t>
                          </m:r>
                          <m:r>
                            <a:rPr lang="en-US" sz="2400" b="0" i="1" smtClean="0">
                              <a:solidFill>
                                <a:srgbClr val="0070C0"/>
                              </a:solidFill>
                              <a:latin typeface="Cambria Math" panose="02040503050406030204" pitchFamily="18" charset="0"/>
                            </a:rPr>
                            <m:t>8</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𝑝</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m:t>
                          </m:r>
                          <m:r>
                            <a:rPr lang="en-US" sz="2400" b="0" i="1" smtClean="0">
                              <a:solidFill>
                                <a:srgbClr val="0070C0"/>
                              </a:solidFill>
                              <a:latin typeface="Cambria Math" panose="02040503050406030204" pitchFamily="18" charset="0"/>
                            </a:rPr>
                            <m:t>1</m:t>
                          </m:r>
                          <m:r>
                            <a:rPr lang="en-US" sz="2400" i="1">
                              <a:solidFill>
                                <a:srgbClr val="0070C0"/>
                              </a:solidFill>
                              <a:latin typeface="Cambria Math" panose="02040503050406030204" pitchFamily="18" charset="0"/>
                            </a:rPr>
                            <m:t>−8=12</m:t>
                          </m:r>
                          <m:r>
                            <a:rPr lang="en-US" sz="2400" b="0" i="1" smtClean="0">
                              <a:solidFill>
                                <a:srgbClr val="0070C0"/>
                              </a:solidFill>
                              <a:latin typeface="Cambria Math" panose="02040503050406030204" pitchFamily="18" charset="0"/>
                            </a:rPr>
                            <m:t>3</m:t>
                          </m:r>
                        </m:sub>
                      </m:sSub>
                      <m:r>
                        <a:rPr lang="en-US" sz="2400" i="1" smtClean="0">
                          <a:solidFill>
                            <a:srgbClr val="0070C0"/>
                          </a:solidFill>
                          <a:latin typeface="Cambria Math" panose="02040503050406030204" pitchFamily="18" charset="0"/>
                        </a:rPr>
                        <m:t>)</m:t>
                      </m:r>
                    </m:oMath>
                  </m:oMathPara>
                </a14:m>
                <a:endParaRPr lang="en-US" altLang="en-US" sz="1600" dirty="0">
                  <a:solidFill>
                    <a:srgbClr val="0070C0"/>
                  </a:solidFill>
                </a:endParaRPr>
              </a:p>
            </p:txBody>
          </p:sp>
        </mc:Choice>
        <mc:Fallback xmlns="">
          <p:sp>
            <p:nvSpPr>
              <p:cNvPr id="29705" name="Text Box 44"/>
              <p:cNvSpPr txBox="1">
                <a:spLocks noRot="1" noChangeAspect="1" noMove="1" noResize="1" noEditPoints="1" noAdjustHandles="1" noChangeArrowheads="1" noChangeShapeType="1" noTextEdit="1"/>
              </p:cNvSpPr>
              <p:nvPr/>
            </p:nvSpPr>
            <p:spPr bwMode="auto">
              <a:xfrm>
                <a:off x="5111812" y="276317"/>
                <a:ext cx="4759200" cy="3026854"/>
              </a:xfrm>
              <a:prstGeom prst="rect">
                <a:avLst/>
              </a:prstGeom>
              <a:blipFill>
                <a:blip r:embed="rId5"/>
                <a:stretch>
                  <a:fillRect l="-1023" t="-802" b="-1002"/>
                </a:stretch>
              </a:blip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9708" name="Text Box 37"/>
          <p:cNvSpPr txBox="1">
            <a:spLocks noChangeArrowheads="1"/>
          </p:cNvSpPr>
          <p:nvPr/>
        </p:nvSpPr>
        <p:spPr bwMode="auto">
          <a:xfrm>
            <a:off x="1712912" y="6427696"/>
            <a:ext cx="429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a:t>
            </a:r>
          </a:p>
        </p:txBody>
      </p:sp>
      <p:sp>
        <p:nvSpPr>
          <p:cNvPr id="4" name="Footer Placeholder 3">
            <a:extLst>
              <a:ext uri="{FF2B5EF4-FFF2-40B4-BE49-F238E27FC236}">
                <a16:creationId xmlns:a16="http://schemas.microsoft.com/office/drawing/2014/main" id="{459FBB33-93C6-45D2-ADF3-389332CCF9C9}"/>
              </a:ext>
            </a:extLst>
          </p:cNvPr>
          <p:cNvSpPr>
            <a:spLocks noGrp="1"/>
          </p:cNvSpPr>
          <p:nvPr>
            <p:ph type="ftr" sz="quarter" idx="11"/>
          </p:nvPr>
        </p:nvSpPr>
        <p:spPr>
          <a:xfrm>
            <a:off x="2011864" y="6346734"/>
            <a:ext cx="3135895" cy="365125"/>
          </a:xfrm>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1CEF3EE-5257-4452-818E-1D2B31E114BC}"/>
              </a:ext>
            </a:extLst>
          </p:cNvPr>
          <p:cNvSpPr>
            <a:spLocks noGrp="1"/>
          </p:cNvSpPr>
          <p:nvPr>
            <p:ph type="sldNum" sz="quarter" idx="12"/>
          </p:nvPr>
        </p:nvSpPr>
        <p:spPr/>
        <p:txBody>
          <a:bodyPr/>
          <a:lstStyle/>
          <a:p>
            <a:fld id="{8A3E68DF-02DA-49D8-9092-E76F2DA11D19}" type="slidenum">
              <a:rPr lang="en-US" altLang="en-US" smtClean="0"/>
              <a:pPr/>
              <a:t>89</a:t>
            </a:fld>
            <a:endParaRPr lang="en-US" altLang="en-US"/>
          </a:p>
        </p:txBody>
      </p:sp>
      <p:sp>
        <p:nvSpPr>
          <p:cNvPr id="2" name="TextBox 1">
            <a:extLst>
              <a:ext uri="{FF2B5EF4-FFF2-40B4-BE49-F238E27FC236}">
                <a16:creationId xmlns:a16="http://schemas.microsoft.com/office/drawing/2014/main" id="{92F9F1BA-6DFD-792A-BB4F-39D6090C68E8}"/>
              </a:ext>
            </a:extLst>
          </p:cNvPr>
          <p:cNvSpPr txBox="1"/>
          <p:nvPr/>
        </p:nvSpPr>
        <p:spPr>
          <a:xfrm>
            <a:off x="4418935" y="3322946"/>
            <a:ext cx="5415549" cy="1754326"/>
          </a:xfrm>
          <a:prstGeom prst="rect">
            <a:avLst/>
          </a:prstGeom>
          <a:solidFill>
            <a:schemeClr val="bg1">
              <a:alpha val="73000"/>
            </a:schemeClr>
          </a:solidFill>
        </p:spPr>
        <p:txBody>
          <a:bodyPr wrap="square" rtlCol="0">
            <a:spAutoFit/>
          </a:bodyPr>
          <a:lstStyle/>
          <a:p>
            <a:pPr>
              <a:spcBef>
                <a:spcPct val="0"/>
              </a:spcBef>
              <a:buClrTx/>
              <a:buSzTx/>
              <a:buFontTx/>
              <a:buNone/>
            </a:pPr>
            <a:r>
              <a:rPr lang="en-US" altLang="en-US" sz="1800" dirty="0"/>
              <a:t> (student exercise) . Draw it on the graph</a:t>
            </a:r>
          </a:p>
          <a:p>
            <a:pPr>
              <a:spcBef>
                <a:spcPct val="0"/>
              </a:spcBef>
              <a:buClrTx/>
              <a:buSzTx/>
              <a:buFontTx/>
              <a:buChar char="•"/>
            </a:pPr>
            <a:r>
              <a:rPr lang="en-US" altLang="en-US" sz="1800" dirty="0"/>
              <a:t>Write the error function at n=288</a:t>
            </a:r>
          </a:p>
          <a:p>
            <a:pPr>
              <a:spcBef>
                <a:spcPct val="0"/>
              </a:spcBef>
              <a:buClrTx/>
              <a:buSzTx/>
              <a:buFontTx/>
              <a:buChar char="•"/>
            </a:pPr>
            <a:r>
              <a:rPr lang="en-US" altLang="en-US" sz="1800" dirty="0"/>
              <a:t>Why e</a:t>
            </a:r>
            <a:r>
              <a:rPr lang="en-US" altLang="en-US" sz="1800" baseline="-25000" dirty="0"/>
              <a:t>0</a:t>
            </a:r>
            <a:r>
              <a:rPr lang="en-US" altLang="en-US" sz="1800" dirty="0"/>
              <a:t>= s</a:t>
            </a:r>
            <a:r>
              <a:rPr lang="en-US" altLang="en-US" sz="1800" baseline="-25000" dirty="0"/>
              <a:t>0</a:t>
            </a:r>
            <a:r>
              <a:rPr lang="en-US" altLang="en-US" sz="1800" dirty="0"/>
              <a:t>?</a:t>
            </a:r>
          </a:p>
          <a:p>
            <a:pPr>
              <a:spcBef>
                <a:spcPct val="0"/>
              </a:spcBef>
              <a:buClrTx/>
              <a:buSzTx/>
              <a:buFontTx/>
              <a:buChar char="•"/>
            </a:pPr>
            <a:r>
              <a:rPr lang="en-US" altLang="en-US" sz="1800" dirty="0"/>
              <a:t>Write E for n=1,..N-1, (showing n=1, 8, 130,288,511)</a:t>
            </a:r>
          </a:p>
          <a:p>
            <a:endParaRPr lang="en-US" dirty="0"/>
          </a:p>
        </p:txBody>
      </p:sp>
      <p:pic>
        <p:nvPicPr>
          <p:cNvPr id="3074" name="Picture 2">
            <a:extLst>
              <a:ext uri="{FF2B5EF4-FFF2-40B4-BE49-F238E27FC236}">
                <a16:creationId xmlns:a16="http://schemas.microsoft.com/office/drawing/2014/main" id="{36574FA8-3580-3C6D-8A12-ADF0A6BBF1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66" y="5237945"/>
            <a:ext cx="1431818" cy="143181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a:extLst>
              <a:ext uri="{FF2B5EF4-FFF2-40B4-BE49-F238E27FC236}">
                <a16:creationId xmlns:a16="http://schemas.microsoft.com/office/drawing/2014/main" id="{DC048814-CE84-4DC7-A0D4-7A2EF2B401E0}"/>
              </a:ext>
            </a:extLst>
          </p:cNvPr>
          <p:cNvSpPr txBox="1">
            <a:spLocks noChangeArrowheads="1"/>
          </p:cNvSpPr>
          <p:nvPr/>
        </p:nvSpPr>
        <p:spPr>
          <a:xfrm>
            <a:off x="3186821" y="5922839"/>
            <a:ext cx="206376" cy="3270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sz="2400"/>
              <a:t> </a:t>
            </a:r>
          </a:p>
        </p:txBody>
      </p:sp>
      <p:grpSp>
        <p:nvGrpSpPr>
          <p:cNvPr id="40" name="Group 1">
            <a:extLst>
              <a:ext uri="{FF2B5EF4-FFF2-40B4-BE49-F238E27FC236}">
                <a16:creationId xmlns:a16="http://schemas.microsoft.com/office/drawing/2014/main" id="{A0C9BD4C-F085-4C25-8009-26C087AEF7FE}"/>
              </a:ext>
            </a:extLst>
          </p:cNvPr>
          <p:cNvGrpSpPr>
            <a:grpSpLocks/>
          </p:cNvGrpSpPr>
          <p:nvPr/>
        </p:nvGrpSpPr>
        <p:grpSpPr bwMode="auto">
          <a:xfrm>
            <a:off x="154684" y="3735296"/>
            <a:ext cx="7223138" cy="3062287"/>
            <a:chOff x="1639887" y="2933045"/>
            <a:chExt cx="7223216" cy="3657600"/>
          </a:xfrm>
        </p:grpSpPr>
        <p:sp>
          <p:nvSpPr>
            <p:cNvPr id="41" name="Line 6">
              <a:extLst>
                <a:ext uri="{FF2B5EF4-FFF2-40B4-BE49-F238E27FC236}">
                  <a16:creationId xmlns:a16="http://schemas.microsoft.com/office/drawing/2014/main" id="{611B454A-2811-4641-B05D-B7FA25B39B57}"/>
                </a:ext>
              </a:extLst>
            </p:cNvPr>
            <p:cNvSpPr>
              <a:spLocks noChangeShapeType="1"/>
            </p:cNvSpPr>
            <p:nvPr/>
          </p:nvSpPr>
          <p:spPr bwMode="auto">
            <a:xfrm>
              <a:off x="1639887" y="6438245"/>
              <a:ext cx="670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7">
              <a:extLst>
                <a:ext uri="{FF2B5EF4-FFF2-40B4-BE49-F238E27FC236}">
                  <a16:creationId xmlns:a16="http://schemas.microsoft.com/office/drawing/2014/main" id="{CC79FD7E-0B03-4672-90E3-DFBF8B9475F2}"/>
                </a:ext>
              </a:extLst>
            </p:cNvPr>
            <p:cNvSpPr>
              <a:spLocks noChangeShapeType="1"/>
            </p:cNvSpPr>
            <p:nvPr/>
          </p:nvSpPr>
          <p:spPr bwMode="auto">
            <a:xfrm flipV="1">
              <a:off x="1639887" y="2933045"/>
              <a:ext cx="0" cy="3505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8">
              <a:extLst>
                <a:ext uri="{FF2B5EF4-FFF2-40B4-BE49-F238E27FC236}">
                  <a16:creationId xmlns:a16="http://schemas.microsoft.com/office/drawing/2014/main" id="{98227441-B75F-458D-BC73-AF845A51827D}"/>
                </a:ext>
              </a:extLst>
            </p:cNvPr>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 Box 14">
              <a:extLst>
                <a:ext uri="{FF2B5EF4-FFF2-40B4-BE49-F238E27FC236}">
                  <a16:creationId xmlns:a16="http://schemas.microsoft.com/office/drawing/2014/main" id="{999A2B68-31E5-4CF9-BD03-F23E8893BB3C}"/>
                </a:ext>
              </a:extLst>
            </p:cNvPr>
            <p:cNvSpPr txBox="1">
              <a:spLocks noChangeArrowheads="1"/>
            </p:cNvSpPr>
            <p:nvPr/>
          </p:nvSpPr>
          <p:spPr bwMode="auto">
            <a:xfrm>
              <a:off x="2554287" y="39998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n-2</a:t>
              </a:r>
            </a:p>
          </p:txBody>
        </p:sp>
        <p:sp>
          <p:nvSpPr>
            <p:cNvPr id="45" name="Text Box 15">
              <a:extLst>
                <a:ext uri="{FF2B5EF4-FFF2-40B4-BE49-F238E27FC236}">
                  <a16:creationId xmlns:a16="http://schemas.microsoft.com/office/drawing/2014/main" id="{7DC09596-88BD-4C4C-B943-CD31E38E36E5}"/>
                </a:ext>
              </a:extLst>
            </p:cNvPr>
            <p:cNvSpPr txBox="1">
              <a:spLocks noChangeArrowheads="1"/>
            </p:cNvSpPr>
            <p:nvPr/>
          </p:nvSpPr>
          <p:spPr bwMode="auto">
            <a:xfrm>
              <a:off x="2097087" y="4304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n-4</a:t>
              </a:r>
            </a:p>
          </p:txBody>
        </p:sp>
        <p:sp>
          <p:nvSpPr>
            <p:cNvPr id="46" name="Text Box 16">
              <a:extLst>
                <a:ext uri="{FF2B5EF4-FFF2-40B4-BE49-F238E27FC236}">
                  <a16:creationId xmlns:a16="http://schemas.microsoft.com/office/drawing/2014/main" id="{D246B616-6F62-4047-B349-B9A3DC62249E}"/>
                </a:ext>
              </a:extLst>
            </p:cNvPr>
            <p:cNvSpPr txBox="1">
              <a:spLocks noChangeArrowheads="1"/>
            </p:cNvSpPr>
            <p:nvPr/>
          </p:nvSpPr>
          <p:spPr bwMode="auto">
            <a:xfrm>
              <a:off x="2630487" y="46094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n-3</a:t>
              </a:r>
            </a:p>
          </p:txBody>
        </p:sp>
        <p:sp>
          <p:nvSpPr>
            <p:cNvPr id="47" name="Text Box 17">
              <a:extLst>
                <a:ext uri="{FF2B5EF4-FFF2-40B4-BE49-F238E27FC236}">
                  <a16:creationId xmlns:a16="http://schemas.microsoft.com/office/drawing/2014/main" id="{B5EC8AB5-EDB6-4DB9-9834-AE6B68A57F8F}"/>
                </a:ext>
              </a:extLst>
            </p:cNvPr>
            <p:cNvSpPr txBox="1">
              <a:spLocks noChangeArrowheads="1"/>
            </p:cNvSpPr>
            <p:nvPr/>
          </p:nvSpPr>
          <p:spPr bwMode="auto">
            <a:xfrm>
              <a:off x="2782887" y="3542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n-1</a:t>
              </a:r>
            </a:p>
          </p:txBody>
        </p:sp>
        <p:sp>
          <p:nvSpPr>
            <p:cNvPr id="48" name="Line 22">
              <a:extLst>
                <a:ext uri="{FF2B5EF4-FFF2-40B4-BE49-F238E27FC236}">
                  <a16:creationId xmlns:a16="http://schemas.microsoft.com/office/drawing/2014/main" id="{187F1C58-6D0A-4427-AEBA-C424F2D953FD}"/>
                </a:ext>
              </a:extLst>
            </p:cNvPr>
            <p:cNvSpPr>
              <a:spLocks noChangeShapeType="1"/>
            </p:cNvSpPr>
            <p:nvPr/>
          </p:nvSpPr>
          <p:spPr bwMode="auto">
            <a:xfrm flipV="1">
              <a:off x="3392487" y="3695045"/>
              <a:ext cx="228600" cy="2286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Oval 23">
              <a:extLst>
                <a:ext uri="{FF2B5EF4-FFF2-40B4-BE49-F238E27FC236}">
                  <a16:creationId xmlns:a16="http://schemas.microsoft.com/office/drawing/2014/main" id="{E6DFB546-D7F4-443B-9C2B-AE66CBB350C3}"/>
                </a:ext>
              </a:extLst>
            </p:cNvPr>
            <p:cNvSpPr>
              <a:spLocks noChangeArrowheads="1"/>
            </p:cNvSpPr>
            <p:nvPr/>
          </p:nvSpPr>
          <p:spPr bwMode="auto">
            <a:xfrm>
              <a:off x="3621087" y="36188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50" name="Oval 24">
              <a:extLst>
                <a:ext uri="{FF2B5EF4-FFF2-40B4-BE49-F238E27FC236}">
                  <a16:creationId xmlns:a16="http://schemas.microsoft.com/office/drawing/2014/main" id="{5B6EA18E-F5CE-4BAD-979D-08880AF24AED}"/>
                </a:ext>
              </a:extLst>
            </p:cNvPr>
            <p:cNvSpPr>
              <a:spLocks noChangeArrowheads="1"/>
            </p:cNvSpPr>
            <p:nvPr/>
          </p:nvSpPr>
          <p:spPr bwMode="auto">
            <a:xfrm>
              <a:off x="3360247" y="3991907"/>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51" name="Text Box 25">
              <a:extLst>
                <a:ext uri="{FF2B5EF4-FFF2-40B4-BE49-F238E27FC236}">
                  <a16:creationId xmlns:a16="http://schemas.microsoft.com/office/drawing/2014/main" id="{60D0C1A7-5AA4-4DF5-A811-52DD679FA9D0}"/>
                </a:ext>
              </a:extLst>
            </p:cNvPr>
            <p:cNvSpPr txBox="1">
              <a:spLocks noChangeArrowheads="1"/>
            </p:cNvSpPr>
            <p:nvPr/>
          </p:nvSpPr>
          <p:spPr bwMode="auto">
            <a:xfrm>
              <a:off x="3534031" y="3750607"/>
              <a:ext cx="436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a:t>
              </a:r>
            </a:p>
          </p:txBody>
        </p:sp>
        <p:graphicFrame>
          <p:nvGraphicFramePr>
            <p:cNvPr id="52" name="Object 29">
              <a:extLst>
                <a:ext uri="{FF2B5EF4-FFF2-40B4-BE49-F238E27FC236}">
                  <a16:creationId xmlns:a16="http://schemas.microsoft.com/office/drawing/2014/main" id="{2DF5F3B7-5D1F-4BDC-9667-7ABD1557391B}"/>
                </a:ext>
              </a:extLst>
            </p:cNvPr>
            <p:cNvGraphicFramePr>
              <a:graphicFrameLocks noChangeAspect="1"/>
            </p:cNvGraphicFramePr>
            <p:nvPr/>
          </p:nvGraphicFramePr>
          <p:xfrm>
            <a:off x="3697287" y="3390245"/>
            <a:ext cx="330200" cy="457200"/>
          </p:xfrm>
          <a:graphic>
            <a:graphicData uri="http://schemas.openxmlformats.org/presentationml/2006/ole">
              <mc:AlternateContent xmlns:mc="http://schemas.openxmlformats.org/markup-compatibility/2006">
                <mc:Choice xmlns:v="urn:schemas-microsoft-com:vml" Requires="v">
                  <p:oleObj name="Equation" r:id="rId7" imgW="165028" imgH="228501" progId="Equation.3">
                    <p:embed/>
                  </p:oleObj>
                </mc:Choice>
                <mc:Fallback>
                  <p:oleObj name="Equation" r:id="rId7" imgW="165028" imgH="228501" progId="Equation.3">
                    <p:embed/>
                    <p:pic>
                      <p:nvPicPr>
                        <p:cNvPr id="52" name="Object 29">
                          <a:extLst>
                            <a:ext uri="{FF2B5EF4-FFF2-40B4-BE49-F238E27FC236}">
                              <a16:creationId xmlns:a16="http://schemas.microsoft.com/office/drawing/2014/main" id="{2DF5F3B7-5D1F-4BDC-9667-7ABD15573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287" y="3390245"/>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32">
              <a:extLst>
                <a:ext uri="{FF2B5EF4-FFF2-40B4-BE49-F238E27FC236}">
                  <a16:creationId xmlns:a16="http://schemas.microsoft.com/office/drawing/2014/main" id="{6CF16C60-2790-4779-B215-C0BA7F7A3205}"/>
                </a:ext>
              </a:extLst>
            </p:cNvPr>
            <p:cNvSpPr>
              <a:spLocks noChangeShapeType="1"/>
            </p:cNvSpPr>
            <p:nvPr/>
          </p:nvSpPr>
          <p:spPr bwMode="auto">
            <a:xfrm>
              <a:off x="2630487" y="45332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3">
              <a:extLst>
                <a:ext uri="{FF2B5EF4-FFF2-40B4-BE49-F238E27FC236}">
                  <a16:creationId xmlns:a16="http://schemas.microsoft.com/office/drawing/2014/main" id="{93389371-2133-4363-A11E-99552B2C8255}"/>
                </a:ext>
              </a:extLst>
            </p:cNvPr>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4">
              <a:extLst>
                <a:ext uri="{FF2B5EF4-FFF2-40B4-BE49-F238E27FC236}">
                  <a16:creationId xmlns:a16="http://schemas.microsoft.com/office/drawing/2014/main" id="{E97629CB-92DD-41EA-8121-07000AA2E8C2}"/>
                </a:ext>
              </a:extLst>
            </p:cNvPr>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5">
              <a:extLst>
                <a:ext uri="{FF2B5EF4-FFF2-40B4-BE49-F238E27FC236}">
                  <a16:creationId xmlns:a16="http://schemas.microsoft.com/office/drawing/2014/main" id="{1C8CED3F-7924-449A-A924-BDEDD1D6DF48}"/>
                </a:ext>
              </a:extLst>
            </p:cNvPr>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6">
              <a:extLst>
                <a:ext uri="{FF2B5EF4-FFF2-40B4-BE49-F238E27FC236}">
                  <a16:creationId xmlns:a16="http://schemas.microsoft.com/office/drawing/2014/main" id="{946CA5A2-DEC9-405B-8CAA-EBBE5E583C1F}"/>
                </a:ext>
              </a:extLst>
            </p:cNvPr>
            <p:cNvSpPr txBox="1">
              <a:spLocks noChangeArrowheads="1"/>
            </p:cNvSpPr>
            <p:nvPr/>
          </p:nvSpPr>
          <p:spPr bwMode="auto">
            <a:xfrm>
              <a:off x="1691080" y="3134181"/>
              <a:ext cx="979755" cy="110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58" name="Text Box 37">
              <a:extLst>
                <a:ext uri="{FF2B5EF4-FFF2-40B4-BE49-F238E27FC236}">
                  <a16:creationId xmlns:a16="http://schemas.microsoft.com/office/drawing/2014/main" id="{40085C5E-1374-40B2-991B-17AA9A72C03F}"/>
                </a:ext>
              </a:extLst>
            </p:cNvPr>
            <p:cNvSpPr txBox="1">
              <a:spLocks noChangeArrowheads="1"/>
            </p:cNvSpPr>
            <p:nvPr/>
          </p:nvSpPr>
          <p:spPr bwMode="auto">
            <a:xfrm>
              <a:off x="7889966" y="6020296"/>
              <a:ext cx="973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n</a:t>
              </a:r>
            </a:p>
          </p:txBody>
        </p:sp>
        <p:sp>
          <p:nvSpPr>
            <p:cNvPr id="59" name="AutoShape 38">
              <a:extLst>
                <a:ext uri="{FF2B5EF4-FFF2-40B4-BE49-F238E27FC236}">
                  <a16:creationId xmlns:a16="http://schemas.microsoft.com/office/drawing/2014/main" id="{2321ADB5-D2A8-4CF9-87FD-694CF25C8485}"/>
                </a:ext>
              </a:extLst>
            </p:cNvPr>
            <p:cNvSpPr>
              <a:spLocks/>
            </p:cNvSpPr>
            <p:nvPr/>
          </p:nvSpPr>
          <p:spPr bwMode="auto">
            <a:xfrm>
              <a:off x="4251531" y="3605352"/>
              <a:ext cx="45719" cy="365102"/>
            </a:xfrm>
            <a:prstGeom prst="righ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aphicFrame>
          <p:nvGraphicFramePr>
            <p:cNvPr id="60" name="Object 39">
              <a:extLst>
                <a:ext uri="{FF2B5EF4-FFF2-40B4-BE49-F238E27FC236}">
                  <a16:creationId xmlns:a16="http://schemas.microsoft.com/office/drawing/2014/main" id="{69FB26F4-12A7-4BA3-A5E2-1FC3719DC100}"/>
                </a:ext>
              </a:extLst>
            </p:cNvPr>
            <p:cNvGraphicFramePr>
              <a:graphicFrameLocks noChangeAspect="1"/>
            </p:cNvGraphicFramePr>
            <p:nvPr/>
          </p:nvGraphicFramePr>
          <p:xfrm>
            <a:off x="4313405" y="3552544"/>
            <a:ext cx="358775" cy="422275"/>
          </p:xfrm>
          <a:graphic>
            <a:graphicData uri="http://schemas.openxmlformats.org/presentationml/2006/ole">
              <mc:AlternateContent xmlns:mc="http://schemas.openxmlformats.org/markup-compatibility/2006">
                <mc:Choice xmlns:v="urn:schemas-microsoft-com:vml" Requires="v">
                  <p:oleObj name="Equation" r:id="rId9" imgW="215713" imgH="253780" progId="Equation.3">
                    <p:embed/>
                  </p:oleObj>
                </mc:Choice>
                <mc:Fallback>
                  <p:oleObj name="Equation" r:id="rId9" imgW="215713" imgH="253780" progId="Equation.3">
                    <p:embed/>
                    <p:pic>
                      <p:nvPicPr>
                        <p:cNvPr id="60" name="Object 39">
                          <a:extLst>
                            <a:ext uri="{FF2B5EF4-FFF2-40B4-BE49-F238E27FC236}">
                              <a16:creationId xmlns:a16="http://schemas.microsoft.com/office/drawing/2014/main" id="{69FB26F4-12A7-4BA3-A5E2-1FC3719DC1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3405" y="3552544"/>
                          <a:ext cx="3587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Line 40">
              <a:extLst>
                <a:ext uri="{FF2B5EF4-FFF2-40B4-BE49-F238E27FC236}">
                  <a16:creationId xmlns:a16="http://schemas.microsoft.com/office/drawing/2014/main" id="{224A98A9-023D-4C82-B103-C72F06A12E0E}"/>
                </a:ext>
              </a:extLst>
            </p:cNvPr>
            <p:cNvSpPr>
              <a:spLocks noChangeShapeType="1"/>
            </p:cNvSpPr>
            <p:nvPr/>
          </p:nvSpPr>
          <p:spPr bwMode="auto">
            <a:xfrm flipV="1">
              <a:off x="3437192" y="4015744"/>
              <a:ext cx="873062" cy="138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42">
              <a:extLst>
                <a:ext uri="{FF2B5EF4-FFF2-40B4-BE49-F238E27FC236}">
                  <a16:creationId xmlns:a16="http://schemas.microsoft.com/office/drawing/2014/main" id="{FDA23676-ECFD-469C-A294-B90622FFB3A3}"/>
                </a:ext>
              </a:extLst>
            </p:cNvPr>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45">
              <a:extLst>
                <a:ext uri="{FF2B5EF4-FFF2-40B4-BE49-F238E27FC236}">
                  <a16:creationId xmlns:a16="http://schemas.microsoft.com/office/drawing/2014/main" id="{19D91618-3B05-4035-BF6C-66A322210EC9}"/>
                </a:ext>
              </a:extLst>
            </p:cNvPr>
            <p:cNvSpPr>
              <a:spLocks noChangeShapeType="1"/>
            </p:cNvSpPr>
            <p:nvPr/>
          </p:nvSpPr>
          <p:spPr bwMode="auto">
            <a:xfrm>
              <a:off x="2513012" y="4741207"/>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46">
              <a:extLst>
                <a:ext uri="{FF2B5EF4-FFF2-40B4-BE49-F238E27FC236}">
                  <a16:creationId xmlns:a16="http://schemas.microsoft.com/office/drawing/2014/main" id="{FB9A45DA-D61E-4A40-9534-0529EAE1DA6F}"/>
                </a:ext>
              </a:extLst>
            </p:cNvPr>
            <p:cNvSpPr>
              <a:spLocks noChangeShapeType="1"/>
            </p:cNvSpPr>
            <p:nvPr/>
          </p:nvSpPr>
          <p:spPr bwMode="auto">
            <a:xfrm>
              <a:off x="2284412" y="496980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65" name="Straight Connector 3">
            <a:extLst>
              <a:ext uri="{FF2B5EF4-FFF2-40B4-BE49-F238E27FC236}">
                <a16:creationId xmlns:a16="http://schemas.microsoft.com/office/drawing/2014/main" id="{9DE937D8-C869-44E6-8994-221E1E5A75B9}"/>
              </a:ext>
            </a:extLst>
          </p:cNvPr>
          <p:cNvCxnSpPr>
            <a:cxnSpLocks noChangeShapeType="1"/>
          </p:cNvCxnSpPr>
          <p:nvPr/>
        </p:nvCxnSpPr>
        <p:spPr bwMode="auto">
          <a:xfrm>
            <a:off x="1938710" y="4617616"/>
            <a:ext cx="0" cy="1977629"/>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37">
            <a:extLst>
              <a:ext uri="{FF2B5EF4-FFF2-40B4-BE49-F238E27FC236}">
                <a16:creationId xmlns:a16="http://schemas.microsoft.com/office/drawing/2014/main" id="{76C30C8D-152A-4BBB-BA53-D1C43FF1D3C6}"/>
              </a:ext>
            </a:extLst>
          </p:cNvPr>
          <p:cNvSpPr txBox="1">
            <a:spLocks noChangeArrowheads="1"/>
          </p:cNvSpPr>
          <p:nvPr/>
        </p:nvSpPr>
        <p:spPr bwMode="auto">
          <a:xfrm>
            <a:off x="1515243" y="6531915"/>
            <a:ext cx="576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n</a:t>
            </a:r>
          </a:p>
        </p:txBody>
      </p:sp>
      <p:sp>
        <p:nvSpPr>
          <p:cNvPr id="68" name="Line 40">
            <a:extLst>
              <a:ext uri="{FF2B5EF4-FFF2-40B4-BE49-F238E27FC236}">
                <a16:creationId xmlns:a16="http://schemas.microsoft.com/office/drawing/2014/main" id="{2D6A72A9-B381-4DCA-9D89-C08C6080EDFE}"/>
              </a:ext>
            </a:extLst>
          </p:cNvPr>
          <p:cNvSpPr>
            <a:spLocks noChangeShapeType="1"/>
          </p:cNvSpPr>
          <p:nvPr/>
        </p:nvSpPr>
        <p:spPr bwMode="auto">
          <a:xfrm>
            <a:off x="2511274" y="4274390"/>
            <a:ext cx="533394"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TextBox 68">
            <a:extLst>
              <a:ext uri="{FF2B5EF4-FFF2-40B4-BE49-F238E27FC236}">
                <a16:creationId xmlns:a16="http://schemas.microsoft.com/office/drawing/2014/main" id="{3DCAF563-BFEE-47FF-ACE0-161EEFF6EE5C}"/>
              </a:ext>
            </a:extLst>
          </p:cNvPr>
          <p:cNvSpPr txBox="1"/>
          <p:nvPr/>
        </p:nvSpPr>
        <p:spPr>
          <a:xfrm>
            <a:off x="2939620" y="3984127"/>
            <a:ext cx="1500732" cy="369332"/>
          </a:xfrm>
          <a:prstGeom prst="rect">
            <a:avLst/>
          </a:prstGeom>
          <a:noFill/>
        </p:spPr>
        <p:txBody>
          <a:bodyPr wrap="none" rtlCol="0">
            <a:spAutoFit/>
          </a:bodyPr>
          <a:lstStyle/>
          <a:p>
            <a:r>
              <a:rPr lang="en-US" dirty="0"/>
              <a:t>Predicted </a:t>
            </a:r>
            <a:r>
              <a:rPr lang="en-US" i="1" dirty="0"/>
              <a:t>S</a:t>
            </a:r>
            <a:endParaRPr lang="en-HK" i="1" dirty="0"/>
          </a:p>
        </p:txBody>
      </p:sp>
    </p:spTree>
    <p:extLst>
      <p:ext uri="{BB962C8B-B14F-4D97-AF65-F5344CB8AC3E}">
        <p14:creationId xmlns:p14="http://schemas.microsoft.com/office/powerpoint/2010/main" val="376947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p:txBody>
          <a:bodyPr>
            <a:normAutofit fontScale="90000"/>
          </a:bodyPr>
          <a:lstStyle/>
          <a:p>
            <a:pPr eaLnBrk="1" hangingPunct="1"/>
            <a:r>
              <a:rPr lang="en-US" altLang="zh-TW" sz="3600">
                <a:ea typeface="新細明體" pitchFamily="18" charset="-120"/>
              </a:rPr>
              <a:t>A speech wave</a:t>
            </a:r>
            <a:br>
              <a:rPr lang="en-US" altLang="zh-TW" sz="3600">
                <a:ea typeface="新細明體" pitchFamily="18" charset="-120"/>
              </a:rPr>
            </a:br>
            <a:endParaRPr lang="en-US" altLang="zh-TW">
              <a:ea typeface="新細明體" pitchFamily="18" charset="-120"/>
            </a:endParaRPr>
          </a:p>
        </p:txBody>
      </p:sp>
      <p:sp>
        <p:nvSpPr>
          <p:cNvPr id="16389" name="Rectangle 1027"/>
          <p:cNvSpPr>
            <a:spLocks noGrp="1" noChangeArrowheads="1"/>
          </p:cNvSpPr>
          <p:nvPr>
            <p:ph idx="1"/>
          </p:nvPr>
        </p:nvSpPr>
        <p:spPr/>
        <p:txBody>
          <a:bodyPr/>
          <a:lstStyle/>
          <a:p>
            <a:pPr eaLnBrk="1" hangingPunct="1"/>
            <a:endParaRPr lang="zh-TW" altLang="zh-TW" sz="1400">
              <a:ea typeface="新細明體" pitchFamily="18" charset="-120"/>
            </a:endParaRPr>
          </a:p>
        </p:txBody>
      </p:sp>
      <p:sp>
        <p:nvSpPr>
          <p:cNvPr id="16390" name="Text Box 1030"/>
          <p:cNvSpPr txBox="1">
            <a:spLocks noChangeArrowheads="1"/>
          </p:cNvSpPr>
          <p:nvPr/>
        </p:nvSpPr>
        <p:spPr bwMode="auto">
          <a:xfrm>
            <a:off x="2651125" y="5643563"/>
            <a:ext cx="18827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50000"/>
              </a:spcBef>
              <a:buClrTx/>
              <a:buSzTx/>
              <a:buFontTx/>
              <a:buNone/>
            </a:pPr>
            <a:r>
              <a:rPr kumimoji="1" lang="en-US" altLang="zh-TW" sz="2400">
                <a:latin typeface="Times New Roman" pitchFamily="18" charset="0"/>
              </a:rPr>
              <a:t>Time samples</a:t>
            </a:r>
          </a:p>
        </p:txBody>
      </p:sp>
      <p:pic>
        <p:nvPicPr>
          <p:cNvPr id="16391"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ltLang="zh-CN"/>
              <a:t>Audio signal processing, v250428a</a:t>
            </a:r>
            <a:endParaRPr lang="en-US" altLang="zh-CN"/>
          </a:p>
        </p:txBody>
      </p:sp>
      <p:sp>
        <p:nvSpPr>
          <p:cNvPr id="3" name="Slide Number Placeholder 2"/>
          <p:cNvSpPr>
            <a:spLocks noGrp="1"/>
          </p:cNvSpPr>
          <p:nvPr>
            <p:ph type="sldNum" sz="quarter" idx="12"/>
          </p:nvPr>
        </p:nvSpPr>
        <p:spPr/>
        <p:txBody>
          <a:bodyPr/>
          <a:lstStyle/>
          <a:p>
            <a:fld id="{2AC9F64F-B0BD-4A99-A374-6A3F22D1E091}" type="slidenum">
              <a:rPr lang="en-US" altLang="en-US" smtClean="0"/>
              <a:pPr/>
              <a:t>9</a:t>
            </a:fld>
            <a:endParaRPr lang="en-US" altLang="en-US"/>
          </a:p>
        </p:txBody>
      </p:sp>
    </p:spTree>
    <p:extLst>
      <p:ext uri="{BB962C8B-B14F-4D97-AF65-F5344CB8AC3E}">
        <p14:creationId xmlns:p14="http://schemas.microsoft.com/office/powerpoint/2010/main" val="6077278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algn="r" eaLnBrk="1" hangingPunct="1">
              <a:defRPr/>
            </a:pPr>
            <a:r>
              <a:rPr lang="en-US" dirty="0">
                <a:solidFill>
                  <a:srgbClr val="FF0000"/>
                </a:solidFill>
              </a:rPr>
              <a:t>Answers</a:t>
            </a:r>
            <a:r>
              <a:rPr lang="en-US" dirty="0"/>
              <a:t>: </a:t>
            </a:r>
            <a:br>
              <a:rPr lang="en-US" dirty="0"/>
            </a:br>
            <a:r>
              <a:rPr lang="en-US" dirty="0"/>
              <a:t>Exercise 3.2</a:t>
            </a:r>
          </a:p>
        </p:txBody>
      </p:sp>
      <p:sp>
        <p:nvSpPr>
          <p:cNvPr id="52229" name="Text Box 4"/>
          <p:cNvSpPr>
            <a:spLocks noGrp="1" noChangeArrowheads="1"/>
          </p:cNvSpPr>
          <p:nvPr>
            <p:ph type="body" sz="half" idx="1"/>
          </p:nvPr>
        </p:nvSpPr>
        <p:spPr>
          <a:xfrm>
            <a:off x="495300" y="1600200"/>
            <a:ext cx="9104313" cy="5121276"/>
          </a:xfrm>
          <a:noFill/>
          <a:ln w="12700" cap="flat">
            <a:solidFill>
              <a:schemeClr val="tx1"/>
            </a:solidFill>
            <a:miter lim="800000"/>
            <a:headEnd/>
            <a:tailEnd/>
          </a:ln>
        </p:spPr>
        <p:txBody>
          <a:bodyPr/>
          <a:lstStyle/>
          <a:p>
            <a:pPr eaLnBrk="1" hangingPunct="1"/>
            <a:r>
              <a:rPr lang="en-US" altLang="en-US" sz="2400" dirty="0"/>
              <a:t>Write error function at N=130,draw </a:t>
            </a:r>
            <a:r>
              <a:rPr lang="en-US" altLang="en-US" sz="2400" dirty="0" err="1"/>
              <a:t>e</a:t>
            </a:r>
            <a:r>
              <a:rPr lang="en-US" altLang="en-US" sz="2400" baseline="-25000" dirty="0" err="1"/>
              <a:t>n</a:t>
            </a:r>
            <a:r>
              <a:rPr lang="en-US" altLang="en-US" sz="2400" dirty="0"/>
              <a:t> on the graph</a:t>
            </a:r>
          </a:p>
          <a:p>
            <a:pPr eaLnBrk="1" hangingPunct="1"/>
            <a:endParaRPr lang="en-US" altLang="en-US" sz="2400" dirty="0"/>
          </a:p>
          <a:p>
            <a:pPr eaLnBrk="1" hangingPunct="1"/>
            <a:endParaRPr lang="en-US" altLang="en-US" sz="2400" dirty="0"/>
          </a:p>
          <a:p>
            <a:pPr eaLnBrk="1" hangingPunct="1"/>
            <a:endParaRPr lang="en-US" altLang="en-US" sz="2400" dirty="0"/>
          </a:p>
          <a:p>
            <a:pPr eaLnBrk="1" hangingPunct="1"/>
            <a:r>
              <a:rPr lang="en-US" altLang="en-US" sz="2400" dirty="0"/>
              <a:t>Write the error function at N=288</a:t>
            </a:r>
          </a:p>
          <a:p>
            <a:pPr eaLnBrk="1" hangingPunct="1"/>
            <a:endParaRPr lang="en-US" altLang="en-US" sz="2400" dirty="0"/>
          </a:p>
          <a:p>
            <a:pPr eaLnBrk="1" hangingPunct="1"/>
            <a:endParaRPr lang="en-US" altLang="en-US" sz="2400" dirty="0"/>
          </a:p>
          <a:p>
            <a:pPr eaLnBrk="1" hangingPunct="1"/>
            <a:r>
              <a:rPr lang="en-US" altLang="en-US" sz="2400" dirty="0"/>
              <a:t>Why e</a:t>
            </a:r>
            <a:r>
              <a:rPr lang="en-US" altLang="en-US" sz="2400" baseline="-25000" dirty="0"/>
              <a:t>1</a:t>
            </a:r>
            <a:r>
              <a:rPr lang="en-US" altLang="en-US" sz="2400" dirty="0"/>
              <a:t>= 0?</a:t>
            </a:r>
          </a:p>
          <a:p>
            <a:pPr lvl="1" eaLnBrk="1" hangingPunct="1"/>
            <a:r>
              <a:rPr lang="en-US" altLang="en-US" sz="2000" dirty="0"/>
              <a:t>Answer: Because s</a:t>
            </a:r>
            <a:r>
              <a:rPr lang="en-US" altLang="en-US" sz="2000" baseline="-25000" dirty="0"/>
              <a:t>-1</a:t>
            </a:r>
            <a:r>
              <a:rPr lang="en-US" altLang="en-US" sz="2000" dirty="0"/>
              <a:t>, s</a:t>
            </a:r>
            <a:r>
              <a:rPr lang="en-US" altLang="en-US" sz="2000" baseline="-25000" dirty="0"/>
              <a:t>-2</a:t>
            </a:r>
            <a:r>
              <a:rPr lang="en-US" altLang="en-US" sz="2000" dirty="0"/>
              <a:t>,.., s</a:t>
            </a:r>
            <a:r>
              <a:rPr lang="en-US" altLang="en-US" sz="2000" baseline="-25000" dirty="0"/>
              <a:t>-8</a:t>
            </a:r>
            <a:r>
              <a:rPr lang="en-US" altLang="en-US" sz="2000" dirty="0"/>
              <a:t> are outside the frame and they are considered as 0. The effect to the overall solution is very small.</a:t>
            </a:r>
          </a:p>
          <a:p>
            <a:pPr lvl="1" eaLnBrk="1" hangingPunct="1"/>
            <a:endParaRPr lang="en-US" altLang="en-US" sz="2000" dirty="0"/>
          </a:p>
          <a:p>
            <a:pPr>
              <a:spcBef>
                <a:spcPct val="0"/>
              </a:spcBef>
              <a:buClrTx/>
              <a:buSzTx/>
              <a:buFontTx/>
              <a:buChar char="•"/>
            </a:pPr>
            <a:r>
              <a:rPr lang="en-US" altLang="en-US" sz="2400" dirty="0"/>
              <a:t>Write E for n=1,..N-1, (showing n=1, 8, 130,288,511)</a:t>
            </a:r>
          </a:p>
          <a:p>
            <a:pPr>
              <a:spcBef>
                <a:spcPct val="0"/>
              </a:spcBef>
              <a:buClrTx/>
              <a:buSzTx/>
              <a:buFontTx/>
              <a:buNone/>
            </a:pPr>
            <a:endParaRPr lang="en-US" altLang="en-US" sz="2400" dirty="0"/>
          </a:p>
          <a:p>
            <a:pPr>
              <a:spcBef>
                <a:spcPct val="0"/>
              </a:spcBef>
              <a:buClrTx/>
              <a:buSzTx/>
              <a:buFontTx/>
              <a:buChar char="•"/>
            </a:pPr>
            <a:endParaRPr lang="en-US" altLang="en-US" sz="1600" dirty="0">
              <a:ea typeface="新細明體" pitchFamily="18" charset="-120"/>
            </a:endParaRPr>
          </a:p>
        </p:txBody>
      </p:sp>
      <mc:AlternateContent xmlns:mc="http://schemas.openxmlformats.org/markup-compatibility/2006" xmlns:a14="http://schemas.microsoft.com/office/drawing/2010/main">
        <mc:Choice Requires="a14">
          <p:sp>
            <p:nvSpPr>
              <p:cNvPr id="52230" name="Object 5"/>
              <p:cNvSpPr txBox="1">
                <a:spLocks noGrp="1"/>
              </p:cNvSpPr>
              <p:nvPr>
                <p:ph sz="quarter" idx="2"/>
              </p:nvPr>
            </p:nvSpPr>
            <p:spPr bwMode="auto">
              <a:xfrm>
                <a:off x="841375" y="2085974"/>
                <a:ext cx="8758238" cy="1009691"/>
              </a:xfrm>
              <a:prstGeom prst="rect">
                <a:avLst/>
              </a:prstGeom>
              <a:noFill/>
              <a:ln>
                <a:noFill/>
              </a:ln>
              <a:effectLst/>
            </p:spPr>
            <p:txBody>
              <a:bodyPr>
                <a:normAutofit fontScale="25000" lnSpcReduction="20000"/>
              </a:bodyPr>
              <a:lstStyle/>
              <a:p>
                <a:pPr>
                  <a:buNone/>
                </a:pPr>
                <a14:m>
                  <m:oMathPara xmlns:m="http://schemas.openxmlformats.org/officeDocument/2006/math">
                    <m:oMathParaPr>
                      <m:jc m:val="left"/>
                    </m:oMathParaPr>
                    <m:oMath xmlns:m="http://schemas.openxmlformats.org/officeDocument/2006/math">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𝑒</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acc>
                            <m:accPr>
                              <m:chr m:val="̃"/>
                              <m:ctrlPr>
                                <a:rPr lang="en-US" sz="9600" i="1">
                                  <a:solidFill>
                                    <a:srgbClr val="000000"/>
                                  </a:solidFill>
                                  <a:latin typeface="Cambria Math" panose="02040503050406030204" pitchFamily="18" charset="0"/>
                                </a:rPr>
                              </m:ctrlPr>
                            </m:accPr>
                            <m:e>
                              <m:r>
                                <a:rPr lang="en-US" sz="9600" i="1">
                                  <a:solidFill>
                                    <a:srgbClr val="000000"/>
                                  </a:solidFill>
                                  <a:latin typeface="Cambria Math" panose="02040503050406030204" pitchFamily="18" charset="0"/>
                                </a:rPr>
                                <m:t>𝑠</m:t>
                              </m:r>
                            </m:e>
                          </m:acc>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1</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129</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2</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128</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3</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127</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𝑝</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130−8=122</m:t>
                          </m:r>
                        </m:sub>
                      </m:sSub>
                      <m:r>
                        <a:rPr lang="en-US" sz="9600" i="1">
                          <a:solidFill>
                            <a:srgbClr val="000000"/>
                          </a:solidFill>
                          <a:latin typeface="Cambria Math" panose="02040503050406030204" pitchFamily="18" charset="0"/>
                        </a:rPr>
                        <m:t>)</m:t>
                      </m:r>
                    </m:oMath>
                  </m:oMathPara>
                </a14:m>
                <a:endParaRPr lang="en-US" sz="9600" dirty="0"/>
              </a:p>
              <a:p>
                <a:pPr>
                  <a:buNone/>
                </a:pPr>
                <a:r>
                  <a:rPr lang="en-US" sz="11200" dirty="0">
                    <a:solidFill>
                      <a:srgbClr val="FF0000"/>
                    </a:solidFill>
                  </a:rPr>
                  <a:t>Choice 1 is correct</a:t>
                </a:r>
              </a:p>
            </p:txBody>
          </p:sp>
        </mc:Choice>
        <mc:Fallback xmlns="">
          <p:sp>
            <p:nvSpPr>
              <p:cNvPr id="52230" name="Object 5"/>
              <p:cNvSpPr txBox="1">
                <a:spLocks noGrp="1" noRot="1" noChangeAspect="1" noMove="1" noResize="1" noEditPoints="1" noAdjustHandles="1" noChangeArrowheads="1" noChangeShapeType="1" noTextEdit="1"/>
              </p:cNvSpPr>
              <p:nvPr>
                <p:ph sz="quarter" idx="2"/>
              </p:nvPr>
            </p:nvSpPr>
            <p:spPr bwMode="auto">
              <a:xfrm>
                <a:off x="841375" y="2085974"/>
                <a:ext cx="8758238" cy="1009691"/>
              </a:xfrm>
              <a:prstGeom prst="rect">
                <a:avLst/>
              </a:prstGeom>
              <a:blipFill>
                <a:blip r:embed="rId2"/>
                <a:stretch>
                  <a:fillRect l="-1392" b="-4337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31" name="Object 7"/>
              <p:cNvSpPr txBox="1">
                <a:spLocks noGrp="1"/>
              </p:cNvSpPr>
              <p:nvPr>
                <p:ph sz="quarter" idx="3"/>
              </p:nvPr>
            </p:nvSpPr>
            <p:spPr bwMode="auto">
              <a:xfrm>
                <a:off x="808551" y="3762334"/>
                <a:ext cx="8598974" cy="942976"/>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𝑒</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acc>
                            <m:accPr>
                              <m:chr m:val="̃"/>
                              <m:ctrlPr>
                                <a:rPr lang="en-US" sz="4500" i="1">
                                  <a:solidFill>
                                    <a:srgbClr val="000000"/>
                                  </a:solidFill>
                                  <a:latin typeface="Cambria Math" panose="02040503050406030204" pitchFamily="18" charset="0"/>
                                </a:rPr>
                              </m:ctrlPr>
                            </m:accPr>
                            <m:e>
                              <m:r>
                                <a:rPr lang="en-US" sz="4500" i="1">
                                  <a:solidFill>
                                    <a:srgbClr val="000000"/>
                                  </a:solidFill>
                                  <a:latin typeface="Cambria Math" panose="02040503050406030204" pitchFamily="18" charset="0"/>
                                </a:rPr>
                                <m:t>𝑠</m:t>
                              </m:r>
                            </m:e>
                          </m:acc>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1</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287</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2</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286</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3</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285</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𝑝</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288−8=280</m:t>
                          </m:r>
                        </m:sub>
                      </m:sSub>
                      <m:r>
                        <a:rPr lang="en-US" sz="4500" i="1">
                          <a:solidFill>
                            <a:srgbClr val="000000"/>
                          </a:solidFill>
                          <a:latin typeface="Cambria Math" panose="02040503050406030204" pitchFamily="18" charset="0"/>
                        </a:rPr>
                        <m:t>)</m:t>
                      </m:r>
                    </m:oMath>
                  </m:oMathPara>
                </a14:m>
                <a:endParaRPr lang="en-US" sz="4000" dirty="0"/>
              </a:p>
              <a:p>
                <a:pPr>
                  <a:buNone/>
                </a:pPr>
                <a:endParaRPr lang="en-US" dirty="0"/>
              </a:p>
            </p:txBody>
          </p:sp>
        </mc:Choice>
        <mc:Fallback xmlns="">
          <p:sp>
            <p:nvSpPr>
              <p:cNvPr id="52231" name="Object 7"/>
              <p:cNvSpPr txBox="1">
                <a:spLocks noGrp="1" noRot="1" noChangeAspect="1" noMove="1" noResize="1" noEditPoints="1" noAdjustHandles="1" noChangeArrowheads="1" noChangeShapeType="1" noTextEdit="1"/>
              </p:cNvSpPr>
              <p:nvPr>
                <p:ph sz="quarter" idx="3"/>
              </p:nvPr>
            </p:nvSpPr>
            <p:spPr bwMode="auto">
              <a:xfrm>
                <a:off x="808551" y="3762334"/>
                <a:ext cx="8598974" cy="942976"/>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32" name="Object 9"/>
              <p:cNvSpPr txBox="1"/>
              <p:nvPr/>
            </p:nvSpPr>
            <p:spPr bwMode="auto">
              <a:xfrm>
                <a:off x="438150" y="5800726"/>
                <a:ext cx="8969375" cy="5556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0</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1</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8</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130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130</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288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288</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511</m:t>
                                  </m:r>
                                </m:sub>
                              </m:sSub>
                            </m:e>
                          </m:d>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52232" name="Object 9"/>
              <p:cNvSpPr txBox="1">
                <a:spLocks noRot="1" noChangeAspect="1" noMove="1" noResize="1" noEditPoints="1" noAdjustHandles="1" noChangeArrowheads="1" noChangeShapeType="1" noTextEdit="1"/>
              </p:cNvSpPr>
              <p:nvPr/>
            </p:nvSpPr>
            <p:spPr bwMode="auto">
              <a:xfrm>
                <a:off x="438150" y="5800726"/>
                <a:ext cx="8969375" cy="555625"/>
              </a:xfrm>
              <a:prstGeom prst="rect">
                <a:avLst/>
              </a:prstGeom>
              <a:blipFill>
                <a:blip r:embed="rId4"/>
                <a:stretch>
                  <a:fillRect/>
                </a:stretch>
              </a:blipFill>
              <a:ln>
                <a:noFill/>
              </a:ln>
              <a:effectLst/>
            </p:spPr>
            <p:txBody>
              <a:bodyPr/>
              <a:lstStyle/>
              <a:p>
                <a:r>
                  <a:rPr lang="en-US">
                    <a:noFill/>
                  </a:rPr>
                  <a:t> </a:t>
                </a:r>
              </a:p>
            </p:txBody>
          </p:sp>
        </mc:Fallback>
      </mc:AlternateContent>
      <p:sp>
        <p:nvSpPr>
          <p:cNvPr id="52233" name="TextBox 1"/>
          <p:cNvSpPr txBox="1">
            <a:spLocks noChangeArrowheads="1"/>
          </p:cNvSpPr>
          <p:nvPr/>
        </p:nvSpPr>
        <p:spPr bwMode="auto">
          <a:xfrm>
            <a:off x="2817813" y="555625"/>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measured</a:t>
            </a:r>
          </a:p>
        </p:txBody>
      </p:sp>
      <p:cxnSp>
        <p:nvCxnSpPr>
          <p:cNvPr id="52234" name="Straight Arrow Connector 3"/>
          <p:cNvCxnSpPr>
            <a:cxnSpLocks noChangeShapeType="1"/>
          </p:cNvCxnSpPr>
          <p:nvPr/>
        </p:nvCxnSpPr>
        <p:spPr bwMode="auto">
          <a:xfrm flipH="1">
            <a:off x="1751013" y="896938"/>
            <a:ext cx="1905000" cy="1312862"/>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5" name="TextBox 4"/>
          <p:cNvSpPr txBox="1">
            <a:spLocks noChangeArrowheads="1"/>
          </p:cNvSpPr>
          <p:nvPr/>
        </p:nvSpPr>
        <p:spPr bwMode="auto">
          <a:xfrm>
            <a:off x="4799013" y="896938"/>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predicted</a:t>
            </a:r>
          </a:p>
        </p:txBody>
      </p:sp>
      <p:cxnSp>
        <p:nvCxnSpPr>
          <p:cNvPr id="52236" name="Straight Arrow Connector 6"/>
          <p:cNvCxnSpPr>
            <a:cxnSpLocks noChangeShapeType="1"/>
          </p:cNvCxnSpPr>
          <p:nvPr/>
        </p:nvCxnSpPr>
        <p:spPr bwMode="auto">
          <a:xfrm flipH="1">
            <a:off x="2284413" y="1266825"/>
            <a:ext cx="2514600" cy="94297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7" name="TextBox 7"/>
          <p:cNvSpPr txBox="1">
            <a:spLocks noChangeArrowheads="1"/>
          </p:cNvSpPr>
          <p:nvPr/>
        </p:nvSpPr>
        <p:spPr bwMode="auto">
          <a:xfrm>
            <a:off x="454025" y="3429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Prediction error</a:t>
            </a:r>
          </a:p>
        </p:txBody>
      </p:sp>
      <p:cxnSp>
        <p:nvCxnSpPr>
          <p:cNvPr id="52238" name="Straight Arrow Connector 9"/>
          <p:cNvCxnSpPr>
            <a:cxnSpLocks noChangeShapeType="1"/>
          </p:cNvCxnSpPr>
          <p:nvPr/>
        </p:nvCxnSpPr>
        <p:spPr bwMode="auto">
          <a:xfrm>
            <a:off x="495300" y="711200"/>
            <a:ext cx="417513" cy="14224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ooter Placeholder 9">
            <a:extLst>
              <a:ext uri="{FF2B5EF4-FFF2-40B4-BE49-F238E27FC236}">
                <a16:creationId xmlns:a16="http://schemas.microsoft.com/office/drawing/2014/main" id="{986ECEC1-AB61-4F76-A49D-0D4490D6BF4A}"/>
              </a:ext>
            </a:extLst>
          </p:cNvPr>
          <p:cNvSpPr>
            <a:spLocks noGrp="1"/>
          </p:cNvSpPr>
          <p:nvPr>
            <p:ph type="ftr" sz="quarter" idx="11"/>
          </p:nvPr>
        </p:nvSpPr>
        <p:spPr/>
        <p:txBody>
          <a:bodyPr/>
          <a:lstStyle/>
          <a:p>
            <a:pPr>
              <a:defRPr/>
            </a:pPr>
            <a:r>
              <a:rPr lang="en-US" altLang="zh-CN"/>
              <a:t>Audio signal processing, v250428a</a:t>
            </a:r>
          </a:p>
        </p:txBody>
      </p:sp>
      <p:sp>
        <p:nvSpPr>
          <p:cNvPr id="11" name="Slide Number Placeholder 10">
            <a:extLst>
              <a:ext uri="{FF2B5EF4-FFF2-40B4-BE49-F238E27FC236}">
                <a16:creationId xmlns:a16="http://schemas.microsoft.com/office/drawing/2014/main" id="{DF4947C3-0EF7-4543-94D1-DF398B1AFAF1}"/>
              </a:ext>
            </a:extLst>
          </p:cNvPr>
          <p:cNvSpPr>
            <a:spLocks noGrp="1"/>
          </p:cNvSpPr>
          <p:nvPr>
            <p:ph type="sldNum" sz="quarter" idx="12"/>
          </p:nvPr>
        </p:nvSpPr>
        <p:spPr/>
        <p:txBody>
          <a:bodyPr/>
          <a:lstStyle/>
          <a:p>
            <a:fld id="{8A3E68DF-02DA-49D8-9092-E76F2DA11D19}" type="slidenum">
              <a:rPr lang="en-US" altLang="en-US" smtClean="0"/>
              <a:pPr/>
              <a:t>90</a:t>
            </a:fld>
            <a:endParaRPr lang="en-US" altLang="en-US"/>
          </a:p>
        </p:txBody>
      </p:sp>
    </p:spTree>
    <p:extLst>
      <p:ext uri="{BB962C8B-B14F-4D97-AF65-F5344CB8AC3E}">
        <p14:creationId xmlns:p14="http://schemas.microsoft.com/office/powerpoint/2010/main" val="31350999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zh-TW">
                <a:ea typeface="新細明體" pitchFamily="18" charset="-120"/>
              </a:rPr>
              <a:t>LPC idea and procedure</a:t>
            </a:r>
          </a:p>
        </p:txBody>
      </p:sp>
      <p:sp>
        <p:nvSpPr>
          <p:cNvPr id="30725" name="Rectangle 3"/>
          <p:cNvSpPr>
            <a:spLocks noGrp="1" noChangeArrowheads="1"/>
          </p:cNvSpPr>
          <p:nvPr>
            <p:ph idx="1"/>
          </p:nvPr>
        </p:nvSpPr>
        <p:spPr/>
        <p:txBody>
          <a:bodyPr>
            <a:normAutofit lnSpcReduction="10000"/>
          </a:bodyPr>
          <a:lstStyle/>
          <a:p>
            <a:pPr eaLnBrk="1" hangingPunct="1">
              <a:lnSpc>
                <a:spcPct val="90000"/>
              </a:lnSpc>
            </a:pPr>
            <a:r>
              <a:rPr lang="en-US" altLang="zh-TW" sz="2400" dirty="0">
                <a:ea typeface="新細明體" pitchFamily="18" charset="-120"/>
              </a:rPr>
              <a:t>The idea: from all samples s</a:t>
            </a:r>
            <a:r>
              <a:rPr lang="en-US" altLang="zh-TW" sz="2400" baseline="-25000" dirty="0">
                <a:ea typeface="新細明體" pitchFamily="18" charset="-120"/>
              </a:rPr>
              <a:t>0</a:t>
            </a:r>
            <a:r>
              <a:rPr lang="en-US" altLang="zh-TW" sz="2400" dirty="0">
                <a:ea typeface="新細明體" pitchFamily="18" charset="-120"/>
              </a:rPr>
              <a:t>,s</a:t>
            </a:r>
            <a:r>
              <a:rPr lang="en-US" altLang="zh-TW" sz="2400" baseline="-25000" dirty="0">
                <a:ea typeface="新細明體" pitchFamily="18" charset="-120"/>
              </a:rPr>
              <a:t>1</a:t>
            </a:r>
            <a:r>
              <a:rPr lang="en-US" altLang="zh-TW" sz="2400"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,s</a:t>
            </a:r>
            <a:r>
              <a:rPr lang="en-US" altLang="zh-TW" sz="2400" baseline="-25000" dirty="0">
                <a:ea typeface="新細明體" pitchFamily="18" charset="-120"/>
              </a:rPr>
              <a:t>N-1=511</a:t>
            </a:r>
            <a:r>
              <a:rPr lang="en-US" altLang="zh-TW" sz="2400" dirty="0">
                <a:ea typeface="新細明體" pitchFamily="18" charset="-120"/>
              </a:rPr>
              <a:t>, we want to find </a:t>
            </a:r>
            <a:r>
              <a:rPr lang="en-US" altLang="zh-TW" sz="2400" i="1" dirty="0">
                <a:ea typeface="新細明體" pitchFamily="18" charset="-120"/>
              </a:rPr>
              <a:t>a</a:t>
            </a:r>
            <a:r>
              <a:rPr lang="en-US" altLang="zh-TW" sz="2400" i="1" baseline="-25000" dirty="0">
                <a:ea typeface="新細明體" pitchFamily="18" charset="-120"/>
              </a:rPr>
              <a:t>p</a:t>
            </a:r>
            <a:r>
              <a:rPr lang="en-US" altLang="zh-TW" sz="2400" dirty="0">
                <a:ea typeface="新細明體" pitchFamily="18" charset="-120"/>
              </a:rPr>
              <a:t>(p=1,2,..,8), so that E is a minimum. The periodicity of the input signal provides information for finding the result.</a:t>
            </a:r>
          </a:p>
          <a:p>
            <a:pPr eaLnBrk="1" hangingPunct="1">
              <a:lnSpc>
                <a:spcPct val="90000"/>
              </a:lnSpc>
            </a:pPr>
            <a:r>
              <a:rPr lang="en-US" altLang="zh-TW" sz="2400" dirty="0">
                <a:ea typeface="新細明體" pitchFamily="18" charset="-120"/>
              </a:rPr>
              <a:t>Procedures</a:t>
            </a:r>
          </a:p>
          <a:p>
            <a:pPr lvl="1" eaLnBrk="1" hangingPunct="1">
              <a:lnSpc>
                <a:spcPct val="90000"/>
              </a:lnSpc>
            </a:pPr>
            <a:r>
              <a:rPr lang="en-US" altLang="zh-TW" sz="2000" dirty="0">
                <a:ea typeface="新細明體" pitchFamily="18" charset="-120"/>
              </a:rPr>
              <a:t>For a speech signal, we first get the signal frame of size </a:t>
            </a:r>
            <a:r>
              <a:rPr lang="en-US" altLang="zh-TW" sz="2000" i="1" dirty="0">
                <a:ea typeface="新細明體" pitchFamily="18" charset="-120"/>
              </a:rPr>
              <a:t>N</a:t>
            </a:r>
            <a:r>
              <a:rPr lang="en-US" altLang="zh-TW" sz="2000" dirty="0">
                <a:ea typeface="新細明體" pitchFamily="18" charset="-120"/>
              </a:rPr>
              <a:t>=512 by windowing(will discuss later).</a:t>
            </a:r>
          </a:p>
          <a:p>
            <a:pPr lvl="1" eaLnBrk="1" hangingPunct="1">
              <a:lnSpc>
                <a:spcPct val="90000"/>
              </a:lnSpc>
            </a:pPr>
            <a:r>
              <a:rPr lang="en-US" altLang="zh-TW" sz="2000" dirty="0">
                <a:ea typeface="新細明體" pitchFamily="18" charset="-120"/>
              </a:rPr>
              <a:t>Sampling at 25.6KHz, it is equal to a period of 20ms.</a:t>
            </a:r>
          </a:p>
          <a:p>
            <a:pPr lvl="1" eaLnBrk="1" hangingPunct="1">
              <a:lnSpc>
                <a:spcPct val="90000"/>
              </a:lnSpc>
            </a:pPr>
            <a:r>
              <a:rPr lang="en-US" altLang="zh-TW" sz="2000" dirty="0">
                <a:ea typeface="新細明體" pitchFamily="18" charset="-120"/>
              </a:rPr>
              <a:t>The signal frame is (</a:t>
            </a:r>
            <a:r>
              <a:rPr lang="en-US" altLang="zh-TW" sz="2000" i="1" dirty="0">
                <a:ea typeface="新細明體" pitchFamily="18" charset="-120"/>
              </a:rPr>
              <a:t>S</a:t>
            </a:r>
            <a:r>
              <a:rPr lang="en-US" altLang="zh-TW" sz="2000" i="1" baseline="-25000" dirty="0">
                <a:ea typeface="新細明體" pitchFamily="18" charset="-120"/>
              </a:rPr>
              <a:t>0</a:t>
            </a:r>
            <a:r>
              <a:rPr lang="en-US" altLang="zh-TW" sz="2000" i="1" dirty="0">
                <a:ea typeface="新細明體" pitchFamily="18" charset="-120"/>
              </a:rPr>
              <a:t>,S</a:t>
            </a:r>
            <a:r>
              <a:rPr lang="en-US" altLang="zh-TW" sz="2000" i="1" baseline="-25000" dirty="0">
                <a:ea typeface="新細明體" pitchFamily="18" charset="-120"/>
              </a:rPr>
              <a:t>1</a:t>
            </a:r>
            <a:r>
              <a:rPr lang="en-US" altLang="zh-TW" sz="2000" i="1" dirty="0">
                <a:ea typeface="新細明體" pitchFamily="18" charset="-120"/>
              </a:rPr>
              <a:t>,S</a:t>
            </a:r>
            <a:r>
              <a:rPr lang="en-US" altLang="zh-TW" sz="2000" i="1" baseline="-25000" dirty="0">
                <a:ea typeface="新細明體" pitchFamily="18" charset="-120"/>
              </a:rPr>
              <a:t>2</a:t>
            </a:r>
            <a:r>
              <a:rPr lang="en-US" altLang="zh-TW" sz="2000" i="1" dirty="0">
                <a:ea typeface="新細明體" pitchFamily="18" charset="-120"/>
              </a:rPr>
              <a:t>,…,S</a:t>
            </a:r>
            <a:r>
              <a:rPr lang="en-US" altLang="zh-TW" sz="2000" i="1" baseline="-25000" dirty="0">
                <a:ea typeface="新細明體" pitchFamily="18" charset="-120"/>
              </a:rPr>
              <a:t>N-1=511</a:t>
            </a:r>
            <a:r>
              <a:rPr lang="en-US" altLang="zh-TW" sz="2000" dirty="0">
                <a:ea typeface="新細明體" pitchFamily="18" charset="-120"/>
              </a:rPr>
              <a:t>) total 512 samples. </a:t>
            </a:r>
          </a:p>
          <a:p>
            <a:pPr lvl="1" eaLnBrk="1" hangingPunct="1">
              <a:lnSpc>
                <a:spcPct val="90000"/>
              </a:lnSpc>
            </a:pPr>
            <a:r>
              <a:rPr lang="en-US" altLang="zh-TW" sz="2000" dirty="0">
                <a:ea typeface="新細明體" pitchFamily="18" charset="-120"/>
              </a:rPr>
              <a:t>Ignore the effect of outside elements by setting them to zero, I.e. S</a:t>
            </a:r>
            <a:r>
              <a:rPr lang="en-US" altLang="zh-TW" sz="2000" baseline="-25000" dirty="0">
                <a:ea typeface="新細明體" pitchFamily="18" charset="-120"/>
              </a:rPr>
              <a:t>-</a:t>
            </a:r>
            <a:r>
              <a:rPr lang="en-US" altLang="zh-TW" sz="2000" baseline="-25000" dirty="0">
                <a:ea typeface="新細明體" pitchFamily="18" charset="-120"/>
                <a:sym typeface="Symbol" pitchFamily="18" charset="2"/>
              </a:rPr>
              <a:t></a:t>
            </a:r>
            <a:r>
              <a:rPr lang="en-US" altLang="zh-TW" sz="2000" baseline="-25000" dirty="0">
                <a:ea typeface="新細明體" pitchFamily="18" charset="-120"/>
              </a:rPr>
              <a:t> </a:t>
            </a:r>
            <a:r>
              <a:rPr lang="en-US" altLang="zh-TW" sz="2000" dirty="0">
                <a:ea typeface="新細明體" pitchFamily="18" charset="-120"/>
              </a:rPr>
              <a:t>..=S</a:t>
            </a:r>
            <a:r>
              <a:rPr lang="en-US" altLang="zh-TW" sz="2000" baseline="-25000" dirty="0">
                <a:ea typeface="新細明體" pitchFamily="18" charset="-120"/>
              </a:rPr>
              <a:t>-2 </a:t>
            </a:r>
            <a:r>
              <a:rPr lang="en-US" altLang="zh-TW" sz="2000" dirty="0">
                <a:ea typeface="新細明體" pitchFamily="18" charset="-120"/>
              </a:rPr>
              <a:t>= S</a:t>
            </a:r>
            <a:r>
              <a:rPr lang="en-US" altLang="zh-TW" sz="2000" baseline="-25000" dirty="0">
                <a:ea typeface="新細明體" pitchFamily="18" charset="-120"/>
              </a:rPr>
              <a:t>-1 </a:t>
            </a:r>
            <a:r>
              <a:rPr lang="en-US" altLang="zh-TW" sz="2000" dirty="0">
                <a:ea typeface="新細明體" pitchFamily="18" charset="-120"/>
              </a:rPr>
              <a:t>=S</a:t>
            </a:r>
            <a:r>
              <a:rPr lang="en-US" altLang="zh-TW" sz="2000" baseline="-25000" dirty="0">
                <a:ea typeface="新細明體" pitchFamily="18" charset="-120"/>
              </a:rPr>
              <a:t>512 </a:t>
            </a:r>
            <a:r>
              <a:rPr lang="en-US" altLang="zh-TW" sz="2000" dirty="0">
                <a:ea typeface="新細明體" pitchFamily="18" charset="-120"/>
              </a:rPr>
              <a:t>=S</a:t>
            </a:r>
            <a:r>
              <a:rPr lang="en-US" altLang="zh-TW" sz="2000" baseline="-25000" dirty="0">
                <a:ea typeface="新細明體" pitchFamily="18" charset="-120"/>
              </a:rPr>
              <a:t>513</a:t>
            </a:r>
            <a:r>
              <a:rPr lang="en-US" altLang="zh-TW" sz="2000" dirty="0">
                <a:ea typeface="新細明體" pitchFamily="18" charset="-120"/>
              </a:rPr>
              <a:t>=…= S</a:t>
            </a:r>
            <a:r>
              <a:rPr lang="en-US" altLang="zh-TW" sz="2000" baseline="-25000" dirty="0">
                <a:ea typeface="新細明體" pitchFamily="18" charset="-120"/>
                <a:sym typeface="Symbol" pitchFamily="18" charset="2"/>
              </a:rPr>
              <a:t></a:t>
            </a:r>
            <a:r>
              <a:rPr lang="en-US" altLang="zh-TW" sz="2000" dirty="0">
                <a:ea typeface="新細明體" pitchFamily="18" charset="-120"/>
              </a:rPr>
              <a:t>=0 etc.</a:t>
            </a:r>
          </a:p>
          <a:p>
            <a:pPr lvl="1" eaLnBrk="1" hangingPunct="1">
              <a:lnSpc>
                <a:spcPct val="90000"/>
              </a:lnSpc>
            </a:pPr>
            <a:r>
              <a:rPr lang="en-US" altLang="zh-TW" sz="2000" dirty="0">
                <a:ea typeface="新細明體" pitchFamily="18" charset="-120"/>
              </a:rPr>
              <a:t>We want to calculate LPC parameters of order </a:t>
            </a:r>
            <a:r>
              <a:rPr lang="en-US" altLang="zh-TW" sz="2000" i="1" dirty="0">
                <a:ea typeface="新細明體" pitchFamily="18" charset="-120"/>
              </a:rPr>
              <a:t>p=8</a:t>
            </a:r>
            <a:r>
              <a:rPr lang="en-US" altLang="zh-TW" sz="2000" dirty="0">
                <a:ea typeface="新細明體" pitchFamily="18" charset="-120"/>
              </a:rPr>
              <a:t>, i.e. </a:t>
            </a:r>
            <a:r>
              <a:rPr lang="en-US" altLang="zh-TW" sz="2000" i="1" dirty="0">
                <a:ea typeface="新細明體" pitchFamily="18" charset="-120"/>
                <a:sym typeface="Symbol" pitchFamily="18" charset="2"/>
              </a:rPr>
              <a:t></a:t>
            </a:r>
            <a:r>
              <a:rPr lang="en-US" altLang="zh-TW" sz="2000" i="1" baseline="-25000" dirty="0">
                <a:ea typeface="新細明體" pitchFamily="18" charset="-120"/>
                <a:sym typeface="Symbol" pitchFamily="18" charset="2"/>
              </a:rPr>
              <a:t>1</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2</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3</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4</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p=8</a:t>
            </a:r>
            <a:r>
              <a:rPr lang="en-US" altLang="zh-TW" sz="2000" dirty="0">
                <a:ea typeface="新細明體" pitchFamily="18" charset="-120"/>
                <a:sym typeface="Symbol" pitchFamily="18" charset="2"/>
              </a:rPr>
              <a:t>.</a:t>
            </a:r>
          </a:p>
          <a:p>
            <a:pPr lvl="1" eaLnBrk="1" hangingPunct="1">
              <a:lnSpc>
                <a:spcPct val="90000"/>
              </a:lnSpc>
            </a:pPr>
            <a:r>
              <a:rPr lang="en-US" altLang="zh-TW" sz="2000" i="1" dirty="0">
                <a:ea typeface="新細明體" pitchFamily="18" charset="-120"/>
                <a:sym typeface="Symbol" pitchFamily="18" charset="2"/>
              </a:rPr>
              <a:t>P</a:t>
            </a:r>
            <a:r>
              <a:rPr lang="en-US" altLang="zh-TW" sz="2000" dirty="0">
                <a:ea typeface="新細明體" pitchFamily="18" charset="-120"/>
                <a:sym typeface="Symbol" pitchFamily="18" charset="2"/>
              </a:rPr>
              <a:t>=8 is the minimal choice , using higher </a:t>
            </a:r>
            <a:r>
              <a:rPr lang="en-US" altLang="zh-TW" sz="2000" i="1" dirty="0">
                <a:ea typeface="新細明體" pitchFamily="18" charset="-120"/>
                <a:sym typeface="Symbol" pitchFamily="18" charset="2"/>
              </a:rPr>
              <a:t>P, say</a:t>
            </a:r>
            <a:r>
              <a:rPr lang="en-US" altLang="zh-TW" sz="2000" dirty="0">
                <a:ea typeface="新細明體" pitchFamily="18" charset="-120"/>
                <a:sym typeface="Symbol" pitchFamily="18" charset="2"/>
              </a:rPr>
              <a:t> up to 13 will get better sound quality. But experiments show that </a:t>
            </a:r>
            <a:r>
              <a:rPr lang="en-US" altLang="zh-TW" sz="2000" i="1" dirty="0">
                <a:ea typeface="新細明體" pitchFamily="18" charset="-120"/>
                <a:sym typeface="Symbol" pitchFamily="18" charset="2"/>
              </a:rPr>
              <a:t>p</a:t>
            </a:r>
            <a:r>
              <a:rPr lang="en-US" altLang="zh-TW" sz="2000" dirty="0">
                <a:ea typeface="新細明體" pitchFamily="18" charset="-120"/>
                <a:sym typeface="Symbol" pitchFamily="18" charset="2"/>
              </a:rPr>
              <a:t>&gt;13 has no significant impact on the sound  quality. </a:t>
            </a:r>
          </a:p>
        </p:txBody>
      </p:sp>
      <p:sp>
        <p:nvSpPr>
          <p:cNvPr id="30726" name="TextBox 1"/>
          <p:cNvSpPr txBox="1">
            <a:spLocks noChangeArrowheads="1"/>
          </p:cNvSpPr>
          <p:nvPr/>
        </p:nvSpPr>
        <p:spPr bwMode="auto">
          <a:xfrm>
            <a:off x="8656638" y="192088"/>
            <a:ext cx="559769"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W3</a:t>
            </a:r>
          </a:p>
        </p:txBody>
      </p:sp>
      <p:sp>
        <p:nvSpPr>
          <p:cNvPr id="4" name="Footer Placeholder 3">
            <a:extLst>
              <a:ext uri="{FF2B5EF4-FFF2-40B4-BE49-F238E27FC236}">
                <a16:creationId xmlns:a16="http://schemas.microsoft.com/office/drawing/2014/main" id="{45D1E490-A80B-494C-9713-EF245D6EBAAC}"/>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6BAB4ACB-7599-414A-B5AF-BD85DEE64F5B}"/>
              </a:ext>
            </a:extLst>
          </p:cNvPr>
          <p:cNvSpPr>
            <a:spLocks noGrp="1"/>
          </p:cNvSpPr>
          <p:nvPr>
            <p:ph type="sldNum" sz="quarter" idx="12"/>
          </p:nvPr>
        </p:nvSpPr>
        <p:spPr/>
        <p:txBody>
          <a:bodyPr/>
          <a:lstStyle/>
          <a:p>
            <a:fld id="{65CE2D6C-B8FF-4830-ACC3-164BA4934954}" type="slidenum">
              <a:rPr lang="en-US" altLang="en-US" smtClean="0"/>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95300" y="277813"/>
            <a:ext cx="1941513" cy="1139825"/>
          </a:xfrm>
        </p:spPr>
        <p:txBody>
          <a:bodyPr>
            <a:normAutofit fontScale="90000"/>
          </a:bodyPr>
          <a:lstStyle/>
          <a:p>
            <a:pPr eaLnBrk="1" hangingPunct="1"/>
            <a:r>
              <a:rPr lang="en-US" altLang="en-US" sz="2800"/>
              <a:t>For each 30ms time frame</a:t>
            </a:r>
          </a:p>
        </p:txBody>
      </p:sp>
      <p:sp>
        <p:nvSpPr>
          <p:cNvPr id="31749" name="Rectangle 3"/>
          <p:cNvSpPr>
            <a:spLocks noGrp="1" noChangeArrowheads="1"/>
          </p:cNvSpPr>
          <p:nvPr>
            <p:ph type="body" sz="half" idx="1"/>
          </p:nvPr>
        </p:nvSpPr>
        <p:spPr/>
        <p:txBody>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31750" name="Object 31"/>
              <p:cNvSpPr txBox="1">
                <a:spLocks noGrp="1"/>
              </p:cNvSpPr>
              <p:nvPr>
                <p:ph sz="quarter" idx="2"/>
              </p:nvPr>
            </p:nvSpPr>
            <p:spPr bwMode="auto">
              <a:xfrm>
                <a:off x="1457325" y="1524000"/>
                <a:ext cx="7026275" cy="5181600"/>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Cambria Math" panose="02040503050406030204" pitchFamily="18" charset="0"/>
                        </a:rPr>
                        <m:t>The</m:t>
                      </m:r>
                      <m:r>
                        <m:rPr>
                          <m:nor/>
                        </m:rPr>
                        <a:rPr lang="en-US" sz="2000" i="0" smtClean="0">
                          <a:solidFill>
                            <a:srgbClr val="000000"/>
                          </a:solidFill>
                          <a:latin typeface="Cambria Math" panose="02040503050406030204" pitchFamily="18" charset="0"/>
                        </a:rPr>
                        <m:t> </m:t>
                      </m:r>
                      <m:r>
                        <m:rPr>
                          <m:nor/>
                        </m:rPr>
                        <a:rPr lang="en-US" sz="2000" i="0" smtClean="0">
                          <a:solidFill>
                            <a:srgbClr val="000000"/>
                          </a:solidFill>
                          <a:latin typeface="Cambria Math" panose="02040503050406030204" pitchFamily="18" charset="0"/>
                        </a:rPr>
                        <m:t>predicted</m:t>
                      </m:r>
                      <m:r>
                        <m:rPr>
                          <m:nor/>
                        </m:rPr>
                        <a:rPr lang="en-US" sz="2000" i="0" smtClean="0">
                          <a:solidFill>
                            <a:srgbClr val="000000"/>
                          </a:solidFill>
                          <a:latin typeface="Cambria Math" panose="02040503050406030204" pitchFamily="18" charset="0"/>
                        </a:rPr>
                        <m:t> </m:t>
                      </m:r>
                      <m:r>
                        <m:rPr>
                          <m:nor/>
                        </m:rPr>
                        <a:rPr lang="en-US" sz="2000" i="0" smtClean="0">
                          <a:solidFill>
                            <a:srgbClr val="000000"/>
                          </a:solidFill>
                          <a:latin typeface="Cambria Math" panose="02040503050406030204" pitchFamily="18" charset="0"/>
                        </a:rPr>
                        <m:t>value</m:t>
                      </m:r>
                      <m:r>
                        <m:rPr>
                          <m:nor/>
                        </m:rPr>
                        <a:rPr lang="en-US" sz="2000" i="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denoted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by</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0">
                          <a:solidFill>
                            <a:srgbClr val="000000"/>
                          </a:solidFill>
                          <a:latin typeface="Cambria Math" panose="02040503050406030204" pitchFamily="18" charset="0"/>
                        </a:rPr>
                        <m:t> </m:t>
                      </m:r>
                    </m:oMath>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−−−(1)</m:t>
                      </m:r>
                    </m:oMath>
                    <m:oMath xmlns:m="http://schemas.openxmlformats.org/officeDocument/2006/math">
                      <m:r>
                        <m:rPr>
                          <m:nor/>
                        </m:rPr>
                        <a:rPr lang="en-US" sz="2000" i="0">
                          <a:solidFill>
                            <a:srgbClr val="000000"/>
                          </a:solidFill>
                          <a:latin typeface="Cambria Math" panose="02040503050406030204" pitchFamily="18" charset="0"/>
                        </a:rPr>
                        <m:t>prediction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nary>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so</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whole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frame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 </m:t>
                      </m:r>
                      <m:r>
                        <a:rPr lang="en-US" sz="2000" i="1">
                          <a:solidFill>
                            <a:srgbClr val="000000"/>
                          </a:solidFill>
                          <a:latin typeface="Cambria Math" panose="02040503050406030204" pitchFamily="18" charset="0"/>
                        </a:rPr>
                        <m:t>𝑡𝑜</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oMath>
                    <m:oMath xmlns:m="http://schemas.openxmlformats.org/officeDocument/2006/math">
                      <m:r>
                        <a:rPr lang="en-US" sz="2000" i="1">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e>
                              </m:d>
                            </m:e>
                            <m:sup>
                              <m:r>
                                <a:rPr lang="en-US" sz="2000" i="1">
                                  <a:solidFill>
                                    <a:srgbClr val="000000"/>
                                  </a:solidFill>
                                  <a:latin typeface="Cambria Math" panose="02040503050406030204" pitchFamily="18" charset="0"/>
                                </a:rPr>
                                <m:t>2</m:t>
                              </m:r>
                            </m:sup>
                          </m:sSup>
                        </m:e>
                      </m:nary>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nary>
                                </m:e>
                              </m:d>
                            </m:e>
                            <m:sup>
                              <m:r>
                                <a:rPr lang="en-US" sz="2000" i="1">
                                  <a:solidFill>
                                    <a:srgbClr val="000000"/>
                                  </a:solidFill>
                                  <a:latin typeface="Cambria Math" panose="02040503050406030204" pitchFamily="18" charset="0"/>
                                </a:rPr>
                                <m:t>2</m:t>
                              </m:r>
                            </m:sup>
                          </m:sSup>
                        </m:e>
                      </m:nary>
                    </m:oMath>
                    <m:oMath xmlns:m="http://schemas.openxmlformats.org/officeDocument/2006/math">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𝑝</m:t>
                          </m:r>
                        </m:sub>
                      </m:sSub>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that</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generates</m:t>
                      </m:r>
                      <m:r>
                        <m:rPr>
                          <m:nor/>
                        </m:rPr>
                        <a:rPr lang="en-US" sz="200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i="1" baseline="-25000">
                          <a:solidFill>
                            <a:srgbClr val="000000"/>
                          </a:solidFill>
                          <a:latin typeface="Cambria Math" panose="02040503050406030204" pitchFamily="18" charset="0"/>
                        </a:rPr>
                        <m:t>𝑚𝑖𝑛</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solve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𝐸</m:t>
                          </m:r>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den>
                      </m:f>
                      <m:r>
                        <m:rPr>
                          <m:nor/>
                        </m:rPr>
                        <a:rPr lang="en-US" sz="2000">
                          <a:solidFill>
                            <a:srgbClr val="000000"/>
                          </a:solidFill>
                          <a:latin typeface="Cambria Math" panose="02040503050406030204" pitchFamily="18" charset="0"/>
                        </a:rPr>
                        <m:t>=0,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all</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i</m:t>
                      </m:r>
                      <m:r>
                        <m:rPr>
                          <m:nor/>
                        </m:rPr>
                        <a:rPr lang="en-US" sz="2000">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oMath>
                  </m:oMathPara>
                </a14:m>
                <a:br>
                  <a:rPr lang="en-US" sz="2000" dirty="0">
                    <a:solidFill>
                      <a:srgbClr val="000000"/>
                    </a:solidFill>
                    <a:latin typeface="Cambria Math" panose="02040503050406030204" pitchFamily="18" charset="0"/>
                  </a:rPr>
                </a:br>
                <a:endParaRPr lang="en-US" sz="2000" dirty="0"/>
              </a:p>
            </p:txBody>
          </p:sp>
        </mc:Choice>
        <mc:Fallback xmlns="">
          <p:sp>
            <p:nvSpPr>
              <p:cNvPr id="31750" name="Object 31"/>
              <p:cNvSpPr txBox="1">
                <a:spLocks noGrp="1" noRot="1" noChangeAspect="1" noMove="1" noResize="1" noEditPoints="1" noAdjustHandles="1" noChangeArrowheads="1" noChangeShapeType="1" noTextEdit="1"/>
              </p:cNvSpPr>
              <p:nvPr>
                <p:ph sz="quarter" idx="2"/>
              </p:nvPr>
            </p:nvSpPr>
            <p:spPr bwMode="auto">
              <a:xfrm>
                <a:off x="1457325" y="1524000"/>
                <a:ext cx="7026275" cy="5181600"/>
              </a:xfrm>
              <a:prstGeom prst="rect">
                <a:avLst/>
              </a:prstGeom>
              <a:blipFill>
                <a:blip r:embed="rId3"/>
                <a:stretch>
                  <a:fillRect/>
                </a:stretch>
              </a:blipFill>
              <a:ln>
                <a:noFill/>
              </a:ln>
            </p:spPr>
            <p:txBody>
              <a:bodyPr/>
              <a:lstStyle/>
              <a:p>
                <a:r>
                  <a:rPr lang="en-US">
                    <a:noFill/>
                  </a:rPr>
                  <a:t> </a:t>
                </a:r>
              </a:p>
            </p:txBody>
          </p:sp>
        </mc:Fallback>
      </mc:AlternateContent>
      <p:grpSp>
        <p:nvGrpSpPr>
          <p:cNvPr id="31751" name="Group 38"/>
          <p:cNvGrpSpPr>
            <a:grpSpLocks/>
          </p:cNvGrpSpPr>
          <p:nvPr/>
        </p:nvGrpSpPr>
        <p:grpSpPr bwMode="auto">
          <a:xfrm>
            <a:off x="2284413" y="0"/>
            <a:ext cx="6408737" cy="1401763"/>
            <a:chOff x="1151" y="0"/>
            <a:chExt cx="4037" cy="883"/>
          </a:xfrm>
        </p:grpSpPr>
        <p:pic>
          <p:nvPicPr>
            <p:cNvPr id="317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 y="207"/>
              <a:ext cx="182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Line 6"/>
            <p:cNvSpPr>
              <a:spLocks noChangeShapeType="1"/>
            </p:cNvSpPr>
            <p:nvPr/>
          </p:nvSpPr>
          <p:spPr bwMode="auto">
            <a:xfrm>
              <a:off x="2735" y="768"/>
              <a:ext cx="81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Text Box 7"/>
            <p:cNvSpPr txBox="1">
              <a:spLocks noChangeArrowheads="1"/>
            </p:cNvSpPr>
            <p:nvPr/>
          </p:nvSpPr>
          <p:spPr bwMode="auto">
            <a:xfrm>
              <a:off x="1151" y="652"/>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31755" name="Text Box 14"/>
            <p:cNvSpPr txBox="1">
              <a:spLocks noChangeArrowheads="1"/>
            </p:cNvSpPr>
            <p:nvPr/>
          </p:nvSpPr>
          <p:spPr bwMode="auto">
            <a:xfrm>
              <a:off x="1429" y="0"/>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Input waveform</a:t>
              </a:r>
            </a:p>
          </p:txBody>
        </p:sp>
        <p:grpSp>
          <p:nvGrpSpPr>
            <p:cNvPr id="31756" name="Group 15"/>
            <p:cNvGrpSpPr>
              <a:grpSpLocks/>
            </p:cNvGrpSpPr>
            <p:nvPr/>
          </p:nvGrpSpPr>
          <p:grpSpPr bwMode="auto">
            <a:xfrm>
              <a:off x="2207" y="576"/>
              <a:ext cx="338" cy="298"/>
              <a:chOff x="1823" y="3072"/>
              <a:chExt cx="338" cy="298"/>
            </a:xfrm>
          </p:grpSpPr>
          <p:sp>
            <p:nvSpPr>
              <p:cNvPr id="31758" name="Line 16"/>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17"/>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8"/>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Text Box 19"/>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sp>
          <p:nvSpPr>
            <p:cNvPr id="31757" name="Rectangle 30"/>
            <p:cNvSpPr>
              <a:spLocks noChangeArrowheads="1"/>
            </p:cNvSpPr>
            <p:nvPr/>
          </p:nvSpPr>
          <p:spPr bwMode="auto">
            <a:xfrm>
              <a:off x="3599" y="624"/>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grpSp>
      <p:sp>
        <p:nvSpPr>
          <p:cNvPr id="4" name="Footer Placeholder 3">
            <a:extLst>
              <a:ext uri="{FF2B5EF4-FFF2-40B4-BE49-F238E27FC236}">
                <a16:creationId xmlns:a16="http://schemas.microsoft.com/office/drawing/2014/main" id="{2E9F1C21-AE64-4EF4-A906-200FC03B28E4}"/>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1BB860DD-576E-45E4-9FA3-207BBD4A2CFE}"/>
              </a:ext>
            </a:extLst>
          </p:cNvPr>
          <p:cNvSpPr>
            <a:spLocks noGrp="1"/>
          </p:cNvSpPr>
          <p:nvPr>
            <p:ph type="sldNum" sz="quarter" idx="12"/>
          </p:nvPr>
        </p:nvSpPr>
        <p:spPr/>
        <p:txBody>
          <a:bodyPr/>
          <a:lstStyle/>
          <a:p>
            <a:fld id="{8A3E68DF-02DA-49D8-9092-E76F2DA11D19}" type="slidenum">
              <a:rPr lang="en-US" altLang="en-US" smtClean="0"/>
              <a:pPr/>
              <a:t>92</a:t>
            </a:fld>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a:extLst>
              <a:ext uri="{FF2B5EF4-FFF2-40B4-BE49-F238E27FC236}">
                <a16:creationId xmlns:a16="http://schemas.microsoft.com/office/drawing/2014/main" id="{9107D2AE-1CE3-4CF0-81BD-315E1F96A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328613"/>
            <a:ext cx="2895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title"/>
          </p:nvPr>
        </p:nvSpPr>
        <p:spPr/>
        <p:txBody>
          <a:bodyPr/>
          <a:lstStyle/>
          <a:p>
            <a:r>
              <a:rPr lang="en-US" altLang="en-US" sz="2400" dirty="0"/>
              <a:t>                                     Solve for </a:t>
            </a:r>
            <a:r>
              <a:rPr lang="en-US" altLang="en-US" sz="2400" i="1" dirty="0"/>
              <a:t>a</a:t>
            </a:r>
            <a:r>
              <a:rPr lang="en-US" altLang="en-US" sz="2400" i="1" baseline="-25000" dirty="0"/>
              <a:t>1,2,…,p</a:t>
            </a:r>
            <a:br>
              <a:rPr lang="en-US" altLang="en-US" sz="2400" dirty="0"/>
            </a:br>
            <a:r>
              <a:rPr lang="en-US" altLang="en-US" sz="2400" dirty="0"/>
              <a:t>          </a:t>
            </a:r>
            <a:br>
              <a:rPr lang="en-US" altLang="en-US" sz="2400" i="1" baseline="-25000" dirty="0"/>
            </a:br>
            <a:endParaRPr lang="en-US" altLang="en-US" sz="2400" i="1" baseline="-25000" dirty="0"/>
          </a:p>
        </p:txBody>
      </p:sp>
      <p:sp>
        <p:nvSpPr>
          <p:cNvPr id="32773" name="Rectangle 3"/>
          <p:cNvSpPr>
            <a:spLocks noGrp="1" noChangeArrowheads="1"/>
          </p:cNvSpPr>
          <p:nvPr>
            <p:ph type="body" sz="half" idx="1"/>
          </p:nvPr>
        </p:nvSpPr>
        <p:spPr>
          <a:xfrm>
            <a:off x="4442023" y="5678319"/>
            <a:ext cx="433190" cy="452606"/>
          </a:xfrm>
        </p:spPr>
        <p:txBody>
          <a:bodyPr>
            <a:normAutofit lnSpcReduction="1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32774" name="Object 4"/>
              <p:cNvSpPr txBox="1">
                <a:spLocks noGrp="1"/>
              </p:cNvSpPr>
              <p:nvPr>
                <p:ph sz="half" idx="2"/>
              </p:nvPr>
            </p:nvSpPr>
            <p:spPr bwMode="auto">
              <a:xfrm>
                <a:off x="448727" y="1417638"/>
                <a:ext cx="7650163" cy="4067175"/>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smtClean="0">
                          <a:solidFill>
                            <a:srgbClr val="000000"/>
                          </a:solidFill>
                          <a:latin typeface="Cambria Math" panose="02040503050406030204" pitchFamily="18" charset="0"/>
                        </a:rPr>
                        <m:t>To</m:t>
                      </m:r>
                      <m:r>
                        <m:rPr>
                          <m:nor/>
                        </m:rPr>
                        <a:rPr lang="en-US" sz="2000" smtClean="0">
                          <a:solidFill>
                            <a:srgbClr val="000000"/>
                          </a:solidFill>
                          <a:latin typeface="Cambria Math" panose="02040503050406030204" pitchFamily="18" charset="0"/>
                        </a:rPr>
                        <m:t> </m:t>
                      </m:r>
                      <m:r>
                        <m:rPr>
                          <m:nor/>
                        </m:rPr>
                        <a:rPr lang="en-US" sz="2000" smtClean="0">
                          <a:solidFill>
                            <a:srgbClr val="000000"/>
                          </a:solidFill>
                          <a:latin typeface="Cambria Math" panose="02040503050406030204" pitchFamily="18" charset="0"/>
                        </a:rPr>
                        <m:t>find</m:t>
                      </m:r>
                      <m:r>
                        <m:rPr>
                          <m:nor/>
                        </m:rPr>
                        <a:rPr lang="en-US" sz="200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𝑝</m:t>
                          </m:r>
                        </m:sub>
                      </m:sSub>
                      <m:r>
                        <m:rPr>
                          <m:nor/>
                        </m:rPr>
                        <a:rPr lang="en-US" sz="2000" b="0" i="0" smtClean="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that</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generates</m:t>
                      </m:r>
                      <m:r>
                        <m:rPr>
                          <m:nor/>
                        </m:rPr>
                        <a:rPr lang="en-US" sz="2000" b="0" i="0"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i="1" baseline="-25000">
                          <a:solidFill>
                            <a:srgbClr val="000000"/>
                          </a:solidFill>
                          <a:latin typeface="Cambria Math" panose="02040503050406030204" pitchFamily="18" charset="0"/>
                        </a:rPr>
                        <m:t>𝑚𝑖𝑛</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solve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𝐸</m:t>
                          </m:r>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den>
                      </m:f>
                      <m:r>
                        <m:rPr>
                          <m:nor/>
                        </m:rPr>
                        <a:rPr lang="en-US" sz="2000">
                          <a:solidFill>
                            <a:srgbClr val="000000"/>
                          </a:solidFill>
                          <a:latin typeface="Cambria Math" panose="02040503050406030204" pitchFamily="18" charset="0"/>
                        </a:rPr>
                        <m:t>=0,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all</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i</m:t>
                      </m:r>
                      <m:r>
                        <m:rPr>
                          <m:nor/>
                        </m:rPr>
                        <a:rPr lang="en-US" sz="2000">
                          <a:solidFill>
                            <a:srgbClr val="000000"/>
                          </a:solidFill>
                          <a:latin typeface="Cambria Math" panose="02040503050406030204" pitchFamily="18" charset="0"/>
                        </a:rPr>
                        <m:t>=1,2,</m:t>
                      </m:r>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oMath>
                    <m:oMath xmlns:m="http://schemas.openxmlformats.org/officeDocument/2006/math">
                      <m:r>
                        <m:rPr>
                          <m:nor/>
                        </m:rPr>
                        <a:rPr lang="en-US" sz="2000" i="0">
                          <a:solidFill>
                            <a:srgbClr val="000000"/>
                          </a:solidFill>
                          <a:latin typeface="Cambria Math" panose="02040503050406030204" pitchFamily="18" charset="0"/>
                        </a:rPr>
                        <m:t>After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some</m:t>
                      </m:r>
                      <m:r>
                        <m:rPr>
                          <m:nor/>
                        </m:rPr>
                        <a:rPr lang="en-US" sz="2000" i="0">
                          <a:solidFill>
                            <a:srgbClr val="000000"/>
                          </a:solidFill>
                          <a:latin typeface="Cambria Math" panose="02040503050406030204" pitchFamily="18" charset="0"/>
                        </a:rPr>
                        <m:t> </m:t>
                      </m:r>
                      <m:r>
                        <m:rPr>
                          <m:nor/>
                        </m:rPr>
                        <a:rPr lang="en-HK" sz="2000" b="0" i="0" smtClean="0">
                          <a:solidFill>
                            <a:srgbClr val="000000"/>
                          </a:solidFill>
                          <a:latin typeface="Cambria Math" panose="02040503050406030204" pitchFamily="18" charset="0"/>
                        </a:rPr>
                        <m:t>math</m:t>
                      </m:r>
                      <m:r>
                        <m:rPr>
                          <m:nor/>
                        </m:rPr>
                        <a:rPr lang="en-HK" sz="2000" b="0" i="0" smtClean="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manupulations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have</m:t>
                      </m:r>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5"/>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−2</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−3</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sub>
                                </m:sSub>
                              </m:e>
                            </m:mr>
                          </m:m>
                        </m:e>
                      </m:d>
                      <m:r>
                        <a:rPr lang="en-US" sz="2000" i="1">
                          <a:solidFill>
                            <a:srgbClr val="000000"/>
                          </a:solidFill>
                          <a:latin typeface="Cambria Math" panose="02040503050406030204" pitchFamily="18" charset="0"/>
                        </a:rPr>
                        <m:t>−−(2)</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−1−0</m:t>
                          </m:r>
                        </m:sup>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e>
                          </m:d>
                        </m:e>
                      </m:nary>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nary>
                        <m:naryPr>
                          <m:chr m:val="∑"/>
                          <m:ctrlPr>
                            <a:rPr lang="en-US" sz="2000" i="1" smtClean="0">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𝑖</m:t>
                          </m:r>
                        </m:sup>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auto</m:t>
                          </m:r>
                          <m:r>
                            <m:rPr>
                              <m:nor/>
                            </m:rPr>
                            <a:rPr lang="en-US" sz="2000" i="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correlation</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values</m:t>
                          </m:r>
                        </m:e>
                      </m:nary>
                    </m:oMath>
                    <m:oMath xmlns:m="http://schemas.openxmlformats.org/officeDocument/2006/math">
                      <m:r>
                        <m:rPr>
                          <m:nor/>
                        </m:rPr>
                        <a:rPr lang="en-US" sz="2000" i="0">
                          <a:solidFill>
                            <a:srgbClr val="000000"/>
                          </a:solidFill>
                          <a:latin typeface="Cambria Math" panose="02040503050406030204" pitchFamily="18" charset="0"/>
                        </a:rPr>
                        <m:t>If</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know</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sub>
                      </m:sSub>
                      <m:r>
                        <m:rPr>
                          <m:nor/>
                        </m:rPr>
                        <a:rPr lang="en-US" sz="2000" b="0" i="0" smtClean="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auto</m:t>
                      </m:r>
                      <m:r>
                        <m:rPr>
                          <m:nor/>
                        </m:rPr>
                        <a:rPr lang="en-US" sz="2000">
                          <a:solidFill>
                            <a:srgbClr val="000000"/>
                          </a:solidFill>
                          <a:latin typeface="Cambria Math" panose="02040503050406030204" pitchFamily="18" charset="0"/>
                        </a:rPr>
                        <m:t>−</m:t>
                      </m:r>
                      <m:r>
                        <m:rPr>
                          <m:nor/>
                        </m:rPr>
                        <a:rPr lang="en-US" sz="2000">
                          <a:solidFill>
                            <a:srgbClr val="000000"/>
                          </a:solidFill>
                          <a:latin typeface="Cambria Math" panose="02040503050406030204" pitchFamily="18" charset="0"/>
                        </a:rPr>
                        <m:t>correlation</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values</m:t>
                      </m:r>
                      <m:r>
                        <m:rPr>
                          <m:nor/>
                        </m:rPr>
                        <a:rPr lang="en-US" sz="2000" b="0" i="0"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can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find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out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by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set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of</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equations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in</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32774" name="Object 4"/>
              <p:cNvSpPr txBox="1">
                <a:spLocks noGrp="1" noRot="1" noChangeAspect="1" noMove="1" noResize="1" noEditPoints="1" noAdjustHandles="1" noChangeArrowheads="1" noChangeShapeType="1" noTextEdit="1"/>
              </p:cNvSpPr>
              <p:nvPr>
                <p:ph sz="half" idx="2"/>
              </p:nvPr>
            </p:nvSpPr>
            <p:spPr bwMode="auto">
              <a:xfrm>
                <a:off x="448727" y="1417638"/>
                <a:ext cx="7650163" cy="4067175"/>
              </a:xfrm>
              <a:prstGeom prst="rect">
                <a:avLst/>
              </a:prstGeom>
              <a:blipFill>
                <a:blip r:embed="rId4"/>
                <a:stretch>
                  <a:fillRect b="-27736"/>
                </a:stretch>
              </a:blipFill>
              <a:ln>
                <a:noFill/>
              </a:ln>
            </p:spPr>
            <p:txBody>
              <a:bodyPr/>
              <a:lstStyle/>
              <a:p>
                <a:r>
                  <a:rPr lang="en-HK">
                    <a:noFill/>
                  </a:rPr>
                  <a:t> </a:t>
                </a:r>
              </a:p>
            </p:txBody>
          </p:sp>
        </mc:Fallback>
      </mc:AlternateContent>
      <p:grpSp>
        <p:nvGrpSpPr>
          <p:cNvPr id="32775" name="Group 18"/>
          <p:cNvGrpSpPr>
            <a:grpSpLocks/>
          </p:cNvGrpSpPr>
          <p:nvPr/>
        </p:nvGrpSpPr>
        <p:grpSpPr bwMode="auto">
          <a:xfrm>
            <a:off x="2284413" y="45243"/>
            <a:ext cx="6248399" cy="1539876"/>
            <a:chOff x="1151" y="-87"/>
            <a:chExt cx="4037" cy="970"/>
          </a:xfrm>
        </p:grpSpPr>
        <p:sp>
          <p:nvSpPr>
            <p:cNvPr id="32780" name="Line 20"/>
            <p:cNvSpPr>
              <a:spLocks noChangeShapeType="1"/>
            </p:cNvSpPr>
            <p:nvPr/>
          </p:nvSpPr>
          <p:spPr bwMode="auto">
            <a:xfrm>
              <a:off x="2735" y="768"/>
              <a:ext cx="81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Text Box 21"/>
            <p:cNvSpPr txBox="1">
              <a:spLocks noChangeArrowheads="1"/>
            </p:cNvSpPr>
            <p:nvPr/>
          </p:nvSpPr>
          <p:spPr bwMode="auto">
            <a:xfrm>
              <a:off x="1151" y="652"/>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32782" name="Text Box 22"/>
            <p:cNvSpPr txBox="1">
              <a:spLocks noChangeArrowheads="1"/>
            </p:cNvSpPr>
            <p:nvPr/>
          </p:nvSpPr>
          <p:spPr bwMode="auto">
            <a:xfrm>
              <a:off x="1414" y="-87"/>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Input waveform</a:t>
              </a:r>
            </a:p>
          </p:txBody>
        </p:sp>
        <p:grpSp>
          <p:nvGrpSpPr>
            <p:cNvPr id="32783" name="Group 23"/>
            <p:cNvGrpSpPr>
              <a:grpSpLocks/>
            </p:cNvGrpSpPr>
            <p:nvPr/>
          </p:nvGrpSpPr>
          <p:grpSpPr bwMode="auto">
            <a:xfrm>
              <a:off x="2207" y="576"/>
              <a:ext cx="338" cy="298"/>
              <a:chOff x="1823" y="3072"/>
              <a:chExt cx="338" cy="298"/>
            </a:xfrm>
          </p:grpSpPr>
          <p:sp>
            <p:nvSpPr>
              <p:cNvPr id="32785" name="Line 24"/>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Line 25"/>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7" name="Line 26"/>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Text Box 27"/>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sp>
          <p:nvSpPr>
            <p:cNvPr id="32784" name="Rectangle 28"/>
            <p:cNvSpPr>
              <a:spLocks noChangeArrowheads="1"/>
            </p:cNvSpPr>
            <p:nvPr/>
          </p:nvSpPr>
          <p:spPr bwMode="auto">
            <a:xfrm>
              <a:off x="3599" y="624"/>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grpSp>
      <p:sp>
        <p:nvSpPr>
          <p:cNvPr id="32776" name="Text Box 29"/>
          <p:cNvSpPr txBox="1">
            <a:spLocks noChangeArrowheads="1"/>
          </p:cNvSpPr>
          <p:nvPr/>
        </p:nvSpPr>
        <p:spPr bwMode="auto">
          <a:xfrm>
            <a:off x="5205412" y="2058987"/>
            <a:ext cx="4232275" cy="377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900" dirty="0"/>
              <a:t>Derivations can be found at</a:t>
            </a:r>
          </a:p>
          <a:p>
            <a:pPr>
              <a:spcBef>
                <a:spcPct val="0"/>
              </a:spcBef>
              <a:buClrTx/>
              <a:buSzTx/>
              <a:buFontTx/>
              <a:buNone/>
            </a:pPr>
            <a:r>
              <a:rPr lang="en-US" altLang="en-US" sz="900" dirty="0"/>
              <a:t>http://www.cslu.ogi.edu/people/hosom/cs552/lecture07_features.ppt</a:t>
            </a:r>
          </a:p>
        </p:txBody>
      </p:sp>
      <p:sp>
        <p:nvSpPr>
          <p:cNvPr id="32777" name="Text Box 30"/>
          <p:cNvSpPr txBox="1">
            <a:spLocks noChangeArrowheads="1"/>
          </p:cNvSpPr>
          <p:nvPr/>
        </p:nvSpPr>
        <p:spPr bwMode="auto">
          <a:xfrm>
            <a:off x="6624423" y="6211888"/>
            <a:ext cx="2808287"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Use Durbin’s equation </a:t>
            </a:r>
          </a:p>
          <a:p>
            <a:pPr>
              <a:spcBef>
                <a:spcPct val="0"/>
              </a:spcBef>
              <a:buClrTx/>
              <a:buSzTx/>
              <a:buFontTx/>
              <a:buNone/>
            </a:pPr>
            <a:r>
              <a:rPr lang="en-US" altLang="en-US" sz="1800" dirty="0"/>
              <a:t>to solve this</a:t>
            </a:r>
          </a:p>
        </p:txBody>
      </p:sp>
      <p:sp>
        <p:nvSpPr>
          <p:cNvPr id="32778" name="TextBox 1"/>
          <p:cNvSpPr txBox="1">
            <a:spLocks noChangeArrowheads="1"/>
          </p:cNvSpPr>
          <p:nvPr/>
        </p:nvSpPr>
        <p:spPr bwMode="auto">
          <a:xfrm>
            <a:off x="7232187" y="2705011"/>
            <a:ext cx="22219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See (https://en.wikipedia.org/wiki/Linear_prediction)</a:t>
            </a:r>
            <a:endParaRPr lang="en-US" altLang="en-US" sz="1600" dirty="0"/>
          </a:p>
        </p:txBody>
      </p:sp>
      <p:sp>
        <p:nvSpPr>
          <p:cNvPr id="6" name="Footer Placeholder 5">
            <a:extLst>
              <a:ext uri="{FF2B5EF4-FFF2-40B4-BE49-F238E27FC236}">
                <a16:creationId xmlns:a16="http://schemas.microsoft.com/office/drawing/2014/main" id="{9C984E90-0F05-42F1-8075-7B975D565D7B}"/>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211CA191-7D07-4DB9-B603-3AE8D58823E0}"/>
              </a:ext>
            </a:extLst>
          </p:cNvPr>
          <p:cNvSpPr>
            <a:spLocks noGrp="1"/>
          </p:cNvSpPr>
          <p:nvPr>
            <p:ph type="sldNum" sz="quarter" idx="12"/>
          </p:nvPr>
        </p:nvSpPr>
        <p:spPr/>
        <p:txBody>
          <a:bodyPr/>
          <a:lstStyle/>
          <a:p>
            <a:fld id="{853A7383-5897-4A6F-A750-EE6AF110ACE4}" type="slidenum">
              <a:rPr lang="en-US" altLang="en-US" smtClean="0"/>
              <a:pPr/>
              <a:t>93</a:t>
            </a:fld>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noFill/>
        </p:spPr>
        <p:txBody>
          <a:bodyPr lIns="92075" tIns="46038" rIns="92075" bIns="46038" anchor="ctr"/>
          <a:lstStyle/>
          <a:p>
            <a:pPr eaLnBrk="1" hangingPunct="1"/>
            <a:r>
              <a:rPr lang="zh-TW" altLang="en-US">
                <a:ea typeface="新細明體" pitchFamily="18" charset="-120"/>
              </a:rPr>
              <a:t> </a:t>
            </a:r>
          </a:p>
        </p:txBody>
      </p:sp>
      <p:sp>
        <p:nvSpPr>
          <p:cNvPr id="33797"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For each time frame (25 </a:t>
            </a:r>
            <a:r>
              <a:rPr lang="en-US" altLang="zh-TW" dirty="0" err="1">
                <a:ea typeface="新細明體" pitchFamily="18" charset="-120"/>
              </a:rPr>
              <a:t>ms</a:t>
            </a:r>
            <a:r>
              <a:rPr lang="en-US" altLang="zh-TW" dirty="0">
                <a:ea typeface="新細明體" pitchFamily="18" charset="-120"/>
              </a:rPr>
              <a:t>), data is valid only inside the window.</a:t>
            </a:r>
          </a:p>
          <a:p>
            <a:pPr eaLnBrk="1" hangingPunct="1"/>
            <a:r>
              <a:rPr lang="en-US" altLang="zh-TW" dirty="0">
                <a:ea typeface="新細明體" pitchFamily="18" charset="-120"/>
              </a:rPr>
              <a:t>20.48 KHZ sampling, a window frame (25ms) has 512 samples (N)</a:t>
            </a:r>
          </a:p>
          <a:p>
            <a:pPr eaLnBrk="1" hangingPunct="1"/>
            <a:r>
              <a:rPr lang="en-US" altLang="zh-TW" dirty="0">
                <a:ea typeface="新細明體" pitchFamily="18" charset="-120"/>
              </a:rPr>
              <a:t>Require 8-order LPC, </a:t>
            </a:r>
            <a:r>
              <a:rPr lang="en-US" altLang="zh-TW" dirty="0" err="1">
                <a:ea typeface="新細明體" pitchFamily="18" charset="-120"/>
              </a:rPr>
              <a:t>i</a:t>
            </a:r>
            <a:r>
              <a:rPr lang="en-US" altLang="zh-TW" i="1" dirty="0">
                <a:ea typeface="新細明體" pitchFamily="18" charset="-120"/>
              </a:rPr>
              <a:t>=1,2,3,..,8</a:t>
            </a:r>
            <a:endParaRPr lang="en-US" altLang="zh-TW" dirty="0">
              <a:ea typeface="新細明體" pitchFamily="18" charset="-120"/>
            </a:endParaRPr>
          </a:p>
          <a:p>
            <a:pPr eaLnBrk="1" hangingPunct="1"/>
            <a:r>
              <a:rPr lang="en-US" altLang="zh-TW" dirty="0">
                <a:ea typeface="新細明體" pitchFamily="18" charset="-120"/>
              </a:rPr>
              <a:t>Calculate using </a:t>
            </a:r>
            <a:r>
              <a:rPr lang="en-US" altLang="zh-TW" i="1" dirty="0">
                <a:ea typeface="新細明體" pitchFamily="18" charset="-120"/>
              </a:rPr>
              <a:t>r</a:t>
            </a:r>
            <a:r>
              <a:rPr lang="en-US" altLang="zh-TW" i="1" baseline="-25000" dirty="0">
                <a:ea typeface="新細明體" pitchFamily="18" charset="-120"/>
              </a:rPr>
              <a:t>0</a:t>
            </a:r>
            <a:r>
              <a:rPr lang="en-US" altLang="zh-TW" i="1" dirty="0">
                <a:ea typeface="新細明體" pitchFamily="18" charset="-120"/>
              </a:rPr>
              <a:t>, r</a:t>
            </a:r>
            <a:r>
              <a:rPr lang="en-US" altLang="zh-TW" i="1" baseline="-25000" dirty="0">
                <a:ea typeface="新細明體" pitchFamily="18" charset="-120"/>
              </a:rPr>
              <a:t>1</a:t>
            </a:r>
            <a:r>
              <a:rPr lang="en-US" altLang="zh-TW" i="1" dirty="0">
                <a:ea typeface="新細明體" pitchFamily="18" charset="-120"/>
              </a:rPr>
              <a:t>, r</a:t>
            </a:r>
            <a:r>
              <a:rPr lang="en-US" altLang="zh-TW" i="1" baseline="-25000" dirty="0">
                <a:ea typeface="新細明體" pitchFamily="18" charset="-120"/>
              </a:rPr>
              <a:t>2</a:t>
            </a:r>
            <a:r>
              <a:rPr lang="en-US" altLang="zh-TW" i="1" dirty="0">
                <a:ea typeface="新細明體" pitchFamily="18" charset="-120"/>
              </a:rPr>
              <a:t>,..,r</a:t>
            </a:r>
            <a:r>
              <a:rPr lang="en-US" altLang="zh-TW" i="1" baseline="-25000" dirty="0">
                <a:ea typeface="新細明體" pitchFamily="18" charset="-120"/>
              </a:rPr>
              <a:t>8</a:t>
            </a:r>
            <a:r>
              <a:rPr lang="en-US" altLang="zh-TW" dirty="0">
                <a:ea typeface="新細明體" pitchFamily="18" charset="-120"/>
              </a:rPr>
              <a:t>, using the above formulas, then get LPC parameters </a:t>
            </a:r>
            <a:r>
              <a:rPr lang="en-US" altLang="zh-TW" i="1" dirty="0">
                <a:ea typeface="新細明體" pitchFamily="18" charset="-120"/>
              </a:rPr>
              <a:t>a</a:t>
            </a:r>
            <a:r>
              <a:rPr lang="en-US" altLang="zh-TW" i="1" baseline="-25000" dirty="0">
                <a:ea typeface="新細明體" pitchFamily="18" charset="-120"/>
              </a:rPr>
              <a:t>1</a:t>
            </a:r>
            <a:r>
              <a:rPr lang="en-US" altLang="zh-TW" i="1" dirty="0">
                <a:ea typeface="新細明體" pitchFamily="18" charset="-120"/>
              </a:rPr>
              <a:t>, a</a:t>
            </a:r>
            <a:r>
              <a:rPr lang="en-US" altLang="zh-TW" i="1" baseline="-25000" dirty="0">
                <a:ea typeface="新細明體" pitchFamily="18" charset="-120"/>
              </a:rPr>
              <a:t>2</a:t>
            </a:r>
            <a:r>
              <a:rPr lang="en-US" altLang="zh-TW" i="1" dirty="0">
                <a:ea typeface="新細明體" pitchFamily="18" charset="-120"/>
              </a:rPr>
              <a:t>,.. a</a:t>
            </a:r>
            <a:r>
              <a:rPr lang="en-US" altLang="zh-TW" i="1" baseline="-25000" dirty="0">
                <a:ea typeface="新細明體" pitchFamily="18" charset="-120"/>
              </a:rPr>
              <a:t>8</a:t>
            </a:r>
            <a:r>
              <a:rPr lang="en-US" altLang="zh-TW" dirty="0">
                <a:ea typeface="新細明體" pitchFamily="18" charset="-120"/>
              </a:rPr>
              <a:t> by the Durbin recursive Procedure. </a:t>
            </a:r>
          </a:p>
        </p:txBody>
      </p:sp>
      <p:sp>
        <p:nvSpPr>
          <p:cNvPr id="33798" name="Rectangle 5"/>
          <p:cNvSpPr>
            <a:spLocks noChangeArrowheads="1"/>
          </p:cNvSpPr>
          <p:nvPr/>
        </p:nvSpPr>
        <p:spPr bwMode="auto">
          <a:xfrm>
            <a:off x="973138" y="8985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zh-TW" altLang="en-US" sz="2400">
              <a:latin typeface="Book Antiqua" pitchFamily="18" charset="0"/>
            </a:endParaRPr>
          </a:p>
        </p:txBody>
      </p:sp>
      <p:sp>
        <p:nvSpPr>
          <p:cNvPr id="33799" name="Rectangle 9"/>
          <p:cNvSpPr>
            <a:spLocks noChangeArrowheads="1"/>
          </p:cNvSpPr>
          <p:nvPr/>
        </p:nvSpPr>
        <p:spPr bwMode="auto">
          <a:xfrm>
            <a:off x="760413" y="533400"/>
            <a:ext cx="84010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zh-TW" sz="3600">
                <a:solidFill>
                  <a:schemeClr val="tx2"/>
                </a:solidFill>
                <a:latin typeface="Garamond" pitchFamily="18" charset="0"/>
              </a:rPr>
              <a:t>The example</a:t>
            </a:r>
            <a:endParaRPr lang="en-US" altLang="zh-TW" sz="4400">
              <a:solidFill>
                <a:schemeClr val="tx2"/>
              </a:solidFill>
              <a:latin typeface="Garamond" pitchFamily="18" charset="0"/>
            </a:endParaRPr>
          </a:p>
        </p:txBody>
      </p:sp>
      <p:sp>
        <p:nvSpPr>
          <p:cNvPr id="4" name="Footer Placeholder 3">
            <a:extLst>
              <a:ext uri="{FF2B5EF4-FFF2-40B4-BE49-F238E27FC236}">
                <a16:creationId xmlns:a16="http://schemas.microsoft.com/office/drawing/2014/main" id="{C34FADE8-DE26-48A0-B83D-B3A267C895F9}"/>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BBAD423C-620B-4E3E-A2D7-B056C5E4B52A}"/>
              </a:ext>
            </a:extLst>
          </p:cNvPr>
          <p:cNvSpPr>
            <a:spLocks noGrp="1"/>
          </p:cNvSpPr>
          <p:nvPr>
            <p:ph type="sldNum" sz="quarter" idx="12"/>
          </p:nvPr>
        </p:nvSpPr>
        <p:spPr/>
        <p:txBody>
          <a:bodyPr/>
          <a:lstStyle/>
          <a:p>
            <a:fld id="{65CE2D6C-B8FF-4830-ACC3-164BA4934954}" type="slidenum">
              <a:rPr lang="en-US" altLang="en-US" smtClean="0"/>
              <a:pPr/>
              <a:t>94</a:t>
            </a:fld>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noFill/>
        </p:spPr>
        <p:txBody>
          <a:bodyPr lIns="92075" tIns="46038" rIns="92075" bIns="46038" anchor="ctr"/>
          <a:lstStyle/>
          <a:p>
            <a:pPr eaLnBrk="1" hangingPunct="1"/>
            <a:r>
              <a:rPr lang="en-US" altLang="zh-TW" sz="3600">
                <a:ea typeface="新細明體" pitchFamily="18" charset="-120"/>
              </a:rPr>
              <a:t>Steps for each time frame to find a set of LPC</a:t>
            </a:r>
            <a:endParaRPr lang="en-US" altLang="zh-TW">
              <a:ea typeface="新細明體" pitchFamily="18" charset="-120"/>
            </a:endParaRPr>
          </a:p>
        </p:txBody>
      </p:sp>
      <p:sp>
        <p:nvSpPr>
          <p:cNvPr id="34821" name="Rectangle 3"/>
          <p:cNvSpPr>
            <a:spLocks noGrp="1" noChangeArrowheads="1"/>
          </p:cNvSpPr>
          <p:nvPr>
            <p:ph type="body" sz="half" idx="1"/>
          </p:nvPr>
        </p:nvSpPr>
        <p:spPr>
          <a:xfrm>
            <a:off x="495300" y="1600200"/>
            <a:ext cx="8342313" cy="4530725"/>
          </a:xfrm>
          <a:noFill/>
        </p:spPr>
        <p:txBody>
          <a:bodyPr lIns="92075" tIns="46038" rIns="92075" bIns="46038">
            <a:normAutofit/>
          </a:bodyPr>
          <a:lstStyle/>
          <a:p>
            <a:pPr eaLnBrk="1" hangingPunct="1">
              <a:lnSpc>
                <a:spcPct val="90000"/>
              </a:lnSpc>
            </a:pPr>
            <a:r>
              <a:rPr lang="en-US" altLang="zh-TW" sz="2400" dirty="0">
                <a:ea typeface="新細明體" pitchFamily="18" charset="-120"/>
              </a:rPr>
              <a:t>(step1) N=WINDOW=512, the speech signal is </a:t>
            </a:r>
            <a:r>
              <a:rPr lang="en-US" altLang="zh-TW" sz="2400" i="1" dirty="0">
                <a:ea typeface="新細明體" pitchFamily="18" charset="-120"/>
              </a:rPr>
              <a:t>s</a:t>
            </a:r>
            <a:r>
              <a:rPr lang="en-US" altLang="zh-TW" sz="2400" i="1" baseline="-25000" dirty="0">
                <a:ea typeface="新細明體" pitchFamily="18" charset="-120"/>
              </a:rPr>
              <a:t>0</a:t>
            </a:r>
            <a:r>
              <a:rPr lang="en-US" altLang="zh-TW" sz="2400" i="1" dirty="0">
                <a:ea typeface="新細明體" pitchFamily="18" charset="-120"/>
              </a:rPr>
              <a:t>,s</a:t>
            </a:r>
            <a:r>
              <a:rPr lang="en-US" altLang="zh-TW" sz="2400" i="1" baseline="-25000" dirty="0">
                <a:ea typeface="新細明體" pitchFamily="18" charset="-120"/>
              </a:rPr>
              <a:t>1</a:t>
            </a:r>
            <a:r>
              <a:rPr lang="en-US" altLang="zh-TW" sz="2400" i="1" dirty="0">
                <a:ea typeface="新細明體" pitchFamily="18" charset="-120"/>
              </a:rPr>
              <a:t>,..,s</a:t>
            </a:r>
            <a:r>
              <a:rPr lang="en-US" altLang="zh-TW" sz="2400" i="1" baseline="-25000" dirty="0">
                <a:ea typeface="新細明體" pitchFamily="18" charset="-120"/>
              </a:rPr>
              <a:t>511</a:t>
            </a:r>
            <a:endParaRPr lang="en-US" altLang="zh-TW" sz="2400" dirty="0">
              <a:ea typeface="新細明體" pitchFamily="18" charset="-120"/>
            </a:endParaRPr>
          </a:p>
          <a:p>
            <a:pPr eaLnBrk="1" hangingPunct="1">
              <a:lnSpc>
                <a:spcPct val="90000"/>
              </a:lnSpc>
            </a:pPr>
            <a:r>
              <a:rPr lang="en-US" altLang="zh-TW" sz="2400" dirty="0">
                <a:ea typeface="新細明體" pitchFamily="18" charset="-120"/>
              </a:rPr>
              <a:t>(step2) Order of LPC is 8, so </a:t>
            </a:r>
            <a:r>
              <a:rPr lang="en-US" altLang="zh-TW" sz="2400" i="1" dirty="0">
                <a:ea typeface="新細明體" pitchFamily="18" charset="-120"/>
              </a:rPr>
              <a:t>r</a:t>
            </a:r>
            <a:r>
              <a:rPr lang="en-US" altLang="zh-TW" sz="2400" i="1" baseline="-25000" dirty="0">
                <a:ea typeface="新細明體" pitchFamily="18" charset="-120"/>
              </a:rPr>
              <a:t>0</a:t>
            </a:r>
            <a:r>
              <a:rPr lang="en-US" altLang="zh-TW" sz="2400" i="1" dirty="0">
                <a:ea typeface="新細明體" pitchFamily="18" charset="-120"/>
              </a:rPr>
              <a:t>, r</a:t>
            </a:r>
            <a:r>
              <a:rPr lang="en-US" altLang="zh-TW" sz="2400" i="1" baseline="-25000" dirty="0">
                <a:ea typeface="新細明體" pitchFamily="18" charset="-120"/>
              </a:rPr>
              <a:t>1</a:t>
            </a:r>
            <a:r>
              <a:rPr lang="en-US" altLang="zh-TW" sz="2400" i="1" dirty="0">
                <a:ea typeface="新細明體" pitchFamily="18" charset="-120"/>
              </a:rPr>
              <a:t>,..,r</a:t>
            </a:r>
            <a:r>
              <a:rPr lang="en-US" altLang="zh-TW" sz="2400" i="1" baseline="-25000" dirty="0">
                <a:ea typeface="新細明體" pitchFamily="18" charset="-120"/>
              </a:rPr>
              <a:t>8</a:t>
            </a:r>
            <a:r>
              <a:rPr lang="en-US" altLang="zh-TW" sz="2400" i="1" dirty="0">
                <a:ea typeface="新細明體" pitchFamily="18" charset="-120"/>
              </a:rPr>
              <a:t> </a:t>
            </a:r>
            <a:r>
              <a:rPr lang="en-US" altLang="zh-TW" sz="2400" dirty="0">
                <a:ea typeface="新細明體" pitchFamily="18" charset="-120"/>
              </a:rPr>
              <a:t>required are:</a:t>
            </a: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r>
              <a:rPr lang="en-US" altLang="zh-TW" sz="2000" dirty="0">
                <a:ea typeface="新細明體" pitchFamily="18" charset="-120"/>
              </a:rPr>
              <a:t>(step3) Solve the set of linear equations (see previous slides)</a:t>
            </a:r>
          </a:p>
        </p:txBody>
      </p:sp>
      <mc:AlternateContent xmlns:mc="http://schemas.openxmlformats.org/markup-compatibility/2006" xmlns:a14="http://schemas.microsoft.com/office/drawing/2010/main">
        <mc:Choice Requires="a14">
          <p:sp>
            <p:nvSpPr>
              <p:cNvPr id="34822" name="Object 6"/>
              <p:cNvSpPr txBox="1">
                <a:spLocks noGrp="1"/>
              </p:cNvSpPr>
              <p:nvPr>
                <p:ph sz="half" idx="2"/>
              </p:nvPr>
            </p:nvSpPr>
            <p:spPr bwMode="auto">
              <a:xfrm>
                <a:off x="836613" y="2514600"/>
                <a:ext cx="8001000" cy="3429000"/>
              </a:xfrm>
              <a:prstGeom prst="rect">
                <a:avLst/>
              </a:prstGeom>
              <a:noFill/>
              <a:ln>
                <a:noFill/>
              </a:ln>
            </p:spPr>
            <p:txBody>
              <a:bodyPr>
                <a:normAutofit fontScale="77500" lnSpcReduction="20000"/>
              </a:bodyPr>
              <a:lstStyle/>
              <a:p>
                <a:pPr>
                  <a:buNone/>
                </a:pPr>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a14:m>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6</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509</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6</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508</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9</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9</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Para>
                </a14:m>
                <a:endParaRPr lang="en-US" dirty="0"/>
              </a:p>
            </p:txBody>
          </p:sp>
        </mc:Choice>
        <mc:Fallback xmlns="">
          <p:sp>
            <p:nvSpPr>
              <p:cNvPr id="34822" name="Object 6"/>
              <p:cNvSpPr txBox="1">
                <a:spLocks noRot="1" noChangeAspect="1" noMove="1" noResize="1" noEditPoints="1" noAdjustHandles="1" noChangeArrowheads="1" noChangeShapeType="1" noTextEdit="1"/>
              </p:cNvSpPr>
              <p:nvPr>
                <p:ph sz="half" idx="2"/>
              </p:nvPr>
            </p:nvSpPr>
            <p:spPr bwMode="auto">
              <a:xfrm>
                <a:off x="836613" y="2514600"/>
                <a:ext cx="8001000" cy="3429000"/>
              </a:xfrm>
              <a:prstGeom prst="rect">
                <a:avLst/>
              </a:prstGeom>
              <a:blipFill>
                <a:blip r:embed="rId3"/>
                <a:stretch>
                  <a:fillRect/>
                </a:stretch>
              </a:blipFill>
              <a:ln>
                <a:noFill/>
              </a:ln>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05D40C28-EBF5-4ADE-B946-7826208B90BD}"/>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1FB60B9C-2F09-4921-9739-9F0510846E60}"/>
              </a:ext>
            </a:extLst>
          </p:cNvPr>
          <p:cNvSpPr>
            <a:spLocks noGrp="1"/>
          </p:cNvSpPr>
          <p:nvPr>
            <p:ph type="sldNum" sz="quarter" idx="12"/>
          </p:nvPr>
        </p:nvSpPr>
        <p:spPr/>
        <p:txBody>
          <a:bodyPr/>
          <a:lstStyle/>
          <a:p>
            <a:fld id="{853A7383-5897-4A6F-A750-EE6AF110ACE4}" type="slidenum">
              <a:rPr lang="en-US" altLang="en-US" smtClean="0"/>
              <a:pPr/>
              <a:t>95</a:t>
            </a:fld>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noFill/>
        </p:spPr>
        <p:txBody>
          <a:bodyPr lIns="92075" tIns="46038" rIns="92075" bIns="46038" anchor="ctr"/>
          <a:lstStyle/>
          <a:p>
            <a:pPr eaLnBrk="1" hangingPunct="1"/>
            <a:r>
              <a:rPr lang="en-US" altLang="zh-TW" sz="3200">
                <a:ea typeface="新細明體" pitchFamily="18" charset="-120"/>
              </a:rPr>
              <a:t>Program segmentation</a:t>
            </a:r>
            <a:r>
              <a:rPr lang="en-US" altLang="zh-CN" sz="3200">
                <a:ea typeface="新細明體" pitchFamily="18" charset="-120"/>
              </a:rPr>
              <a:t> algorithm</a:t>
            </a:r>
            <a:r>
              <a:rPr lang="en-US" altLang="zh-TW" sz="3200">
                <a:ea typeface="新細明體" pitchFamily="18" charset="-120"/>
              </a:rPr>
              <a:t> for auto-correlation </a:t>
            </a:r>
          </a:p>
        </p:txBody>
      </p:sp>
      <p:sp>
        <p:nvSpPr>
          <p:cNvPr id="35845" name="Rectangle 3"/>
          <p:cNvSpPr>
            <a:spLocks noGrp="1" noChangeArrowheads="1"/>
          </p:cNvSpPr>
          <p:nvPr>
            <p:ph idx="1"/>
          </p:nvPr>
        </p:nvSpPr>
        <p:spPr>
          <a:noFill/>
        </p:spPr>
        <p:txBody>
          <a:bodyPr lIns="92075" tIns="46038" rIns="92075" bIns="46038"/>
          <a:lstStyle/>
          <a:p>
            <a:pPr eaLnBrk="1" hangingPunct="1"/>
            <a:r>
              <a:rPr lang="en-US" altLang="zh-TW" sz="2000">
                <a:ea typeface="新細明體" pitchFamily="18" charset="-120"/>
              </a:rPr>
              <a:t>WINDOW=size of the frame; auto_coeff = autocorrelation matrix; sig = input, ORDER = lpc order</a:t>
            </a:r>
          </a:p>
          <a:p>
            <a:pPr eaLnBrk="1" hangingPunct="1"/>
            <a:r>
              <a:rPr lang="en-US" altLang="zh-TW" sz="2000">
                <a:ea typeface="新細明體" pitchFamily="18" charset="-120"/>
              </a:rPr>
              <a:t>void autocorrelation(float *sig, float *auto_coeff)</a:t>
            </a:r>
          </a:p>
          <a:p>
            <a:pPr eaLnBrk="1" hangingPunct="1"/>
            <a:r>
              <a:rPr lang="en-US" altLang="zh-TW" sz="2000">
                <a:ea typeface="新細明體" pitchFamily="18" charset="-120"/>
              </a:rPr>
              <a:t>{int i,j;</a:t>
            </a:r>
          </a:p>
          <a:p>
            <a:pPr eaLnBrk="1" hangingPunct="1"/>
            <a:r>
              <a:rPr lang="en-US" altLang="zh-TW" sz="2000">
                <a:ea typeface="新細明體" pitchFamily="18" charset="-120"/>
              </a:rPr>
              <a:t>  for (i=0;i&lt;=ORDER;i++)</a:t>
            </a:r>
          </a:p>
          <a:p>
            <a:pPr eaLnBrk="1" hangingPunct="1"/>
            <a:r>
              <a:rPr lang="en-US" altLang="zh-TW" sz="2000">
                <a:ea typeface="新細明體" pitchFamily="18" charset="-120"/>
              </a:rPr>
              <a:t>  {</a:t>
            </a:r>
          </a:p>
          <a:p>
            <a:pPr eaLnBrk="1" hangingPunct="1"/>
            <a:r>
              <a:rPr lang="en-US" altLang="zh-TW" sz="2000">
                <a:ea typeface="新細明體" pitchFamily="18" charset="-120"/>
              </a:rPr>
              <a:t>    auto_coeff[i]=0.0;</a:t>
            </a:r>
          </a:p>
          <a:p>
            <a:pPr eaLnBrk="1" hangingPunct="1"/>
            <a:r>
              <a:rPr lang="en-US" altLang="zh-TW" sz="2000">
                <a:ea typeface="新細明體" pitchFamily="18" charset="-120"/>
              </a:rPr>
              <a:t>    for (j=i;j&lt;WINDOW;j++)</a:t>
            </a:r>
          </a:p>
          <a:p>
            <a:pPr eaLnBrk="1" hangingPunct="1"/>
            <a:r>
              <a:rPr lang="en-US" altLang="zh-TW" sz="2000">
                <a:ea typeface="新細明體" pitchFamily="18" charset="-120"/>
              </a:rPr>
              <a:t>       auto_coeff[i]+= sig[j]*sig[j-i];</a:t>
            </a:r>
          </a:p>
          <a:p>
            <a:pPr eaLnBrk="1" hangingPunct="1"/>
            <a:r>
              <a:rPr lang="en-US" altLang="zh-TW" sz="2000">
                <a:ea typeface="新細明體" pitchFamily="18" charset="-120"/>
              </a:rPr>
              <a:t>  }</a:t>
            </a:r>
          </a:p>
          <a:p>
            <a:pPr eaLnBrk="1" hangingPunct="1"/>
            <a:r>
              <a:rPr lang="en-US" altLang="zh-TW" sz="2000">
                <a:ea typeface="新細明體" pitchFamily="18" charset="-120"/>
              </a:rPr>
              <a:t>}</a:t>
            </a:r>
          </a:p>
        </p:txBody>
      </p:sp>
      <p:sp>
        <p:nvSpPr>
          <p:cNvPr id="4" name="Footer Placeholder 3">
            <a:extLst>
              <a:ext uri="{FF2B5EF4-FFF2-40B4-BE49-F238E27FC236}">
                <a16:creationId xmlns:a16="http://schemas.microsoft.com/office/drawing/2014/main" id="{0B7761DF-B44A-400E-B9F0-F3AC22DEBB70}"/>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49217F93-31B3-4826-9857-7BD3C857E393}"/>
              </a:ext>
            </a:extLst>
          </p:cNvPr>
          <p:cNvSpPr>
            <a:spLocks noGrp="1"/>
          </p:cNvSpPr>
          <p:nvPr>
            <p:ph type="sldNum" sz="quarter" idx="12"/>
          </p:nvPr>
        </p:nvSpPr>
        <p:spPr/>
        <p:txBody>
          <a:bodyPr/>
          <a:lstStyle/>
          <a:p>
            <a:fld id="{65CE2D6C-B8FF-4830-ACC3-164BA4934954}" type="slidenum">
              <a:rPr lang="en-US" altLang="en-US" smtClean="0"/>
              <a:pPr/>
              <a:t>96</a:t>
            </a:fld>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95141" y="274638"/>
            <a:ext cx="8912543" cy="457198"/>
          </a:xfrm>
        </p:spPr>
        <p:txBody>
          <a:bodyPr>
            <a:normAutofit fontScale="90000"/>
          </a:bodyPr>
          <a:lstStyle/>
          <a:p>
            <a:pPr eaLnBrk="1" hangingPunct="1"/>
            <a:r>
              <a:rPr lang="en-US" altLang="zh-CN" dirty="0">
                <a:ea typeface="SimSun" pitchFamily="2" charset="-122"/>
              </a:rPr>
              <a:t>Class exercise 3.3 </a:t>
            </a:r>
            <a:endParaRPr lang="en-US" altLang="en-US" dirty="0"/>
          </a:p>
        </p:txBody>
      </p:sp>
      <p:sp>
        <p:nvSpPr>
          <p:cNvPr id="37893" name="Rectangle 3"/>
          <p:cNvSpPr>
            <a:spLocks noGrp="1" noChangeArrowheads="1"/>
          </p:cNvSpPr>
          <p:nvPr>
            <p:ph idx="1"/>
          </p:nvPr>
        </p:nvSpPr>
        <p:spPr>
          <a:xfrm>
            <a:off x="133191" y="607481"/>
            <a:ext cx="6210459" cy="4581807"/>
          </a:xfrm>
        </p:spPr>
        <p:txBody>
          <a:bodyPr>
            <a:normAutofit/>
          </a:bodyPr>
          <a:lstStyle/>
          <a:p>
            <a:pPr marL="533400" indent="-533400" eaLnBrk="1" hangingPunct="1"/>
            <a:r>
              <a:rPr lang="en-US" altLang="en-US" sz="2000" dirty="0"/>
              <a:t>A speech waveform S has the values s0,s1,s2,s3,s4,s5,s6,s7,s8= [1,3,2,1,4,1,2,4,3]. </a:t>
            </a:r>
            <a:r>
              <a:rPr lang="en-US" altLang="zh-TW" sz="2000" dirty="0">
                <a:ea typeface="新細明體" pitchFamily="18" charset="-120"/>
              </a:rPr>
              <a:t>The frame size is 4. </a:t>
            </a:r>
          </a:p>
          <a:p>
            <a:pPr marL="914400" lvl="1" indent="-457200" eaLnBrk="1" hangingPunct="1"/>
            <a:r>
              <a:rPr lang="en-US" altLang="zh-CN" sz="1800" dirty="0">
                <a:ea typeface="SimSun" pitchFamily="2" charset="-122"/>
              </a:rPr>
              <a:t>For this exercise , for simplicity no pre-emphasis is used (or assume </a:t>
            </a:r>
            <a:r>
              <a:rPr lang="en-US" altLang="en-US" sz="1800" dirty="0"/>
              <a:t>pre-emphasis constant is 0)</a:t>
            </a:r>
            <a:endParaRPr lang="en-US" altLang="zh-CN" sz="1800" dirty="0">
              <a:ea typeface="SimSun" pitchFamily="2" charset="-122"/>
            </a:endParaRPr>
          </a:p>
          <a:p>
            <a:pPr marL="914400" lvl="1" indent="-457200" eaLnBrk="1" hangingPunct="1"/>
            <a:r>
              <a:rPr lang="en-US" altLang="zh-TW" sz="1800" dirty="0">
                <a:ea typeface="新細明體" pitchFamily="18" charset="-120"/>
              </a:rPr>
              <a:t>First, find auto-correlation parameter r0, r1, r2 for the first frame.</a:t>
            </a:r>
            <a:endParaRPr lang="en-US" altLang="zh-CN" sz="1800" dirty="0">
              <a:ea typeface="SimSun" pitchFamily="2" charset="-122"/>
            </a:endParaRPr>
          </a:p>
          <a:p>
            <a:pPr marL="914400" lvl="1" indent="-457200" eaLnBrk="1" hangingPunct="1"/>
            <a:r>
              <a:rPr lang="en-US" altLang="en-US" sz="1800" dirty="0"/>
              <a:t>If we use LPC order 2 for our feature extraction system, find LPC coefficients a1, a2.</a:t>
            </a:r>
            <a:endParaRPr lang="en-US" altLang="zh-CN" sz="1800" dirty="0">
              <a:ea typeface="SimSun" pitchFamily="2" charset="-122"/>
            </a:endParaRPr>
          </a:p>
          <a:p>
            <a:pPr marL="914400" lvl="1" indent="-457200" eaLnBrk="1" hangingPunct="1"/>
            <a:r>
              <a:rPr lang="en-US" altLang="en-US" sz="1800" dirty="0"/>
              <a:t>If the number of overlapping samples for two frames is 2, find the LPC coefficients of the second frame. </a:t>
            </a:r>
          </a:p>
          <a:p>
            <a:pPr marL="914400" lvl="1" indent="-457200" eaLnBrk="1" hangingPunct="1"/>
            <a:r>
              <a:rPr lang="en-US" altLang="en-US" sz="1800" dirty="0"/>
              <a:t>Mc choices</a:t>
            </a:r>
          </a:p>
          <a:p>
            <a:pPr marL="914400" lvl="1" indent="-457200" eaLnBrk="1" hangingPunct="1"/>
            <a:endParaRPr lang="en-US" altLang="en-US" sz="1600" dirty="0"/>
          </a:p>
          <a:p>
            <a:pPr marL="914400" lvl="1" indent="-457200" eaLnBrk="1" hangingPunct="1"/>
            <a:endParaRPr lang="en-US" altLang="en-US" sz="2000" dirty="0"/>
          </a:p>
        </p:txBody>
      </p:sp>
      <p:sp>
        <p:nvSpPr>
          <p:cNvPr id="4" name="Footer Placeholder 3">
            <a:extLst>
              <a:ext uri="{FF2B5EF4-FFF2-40B4-BE49-F238E27FC236}">
                <a16:creationId xmlns:a16="http://schemas.microsoft.com/office/drawing/2014/main" id="{F8A635A1-88A8-49B6-B3B6-7D251DE31D78}"/>
              </a:ext>
            </a:extLst>
          </p:cNvPr>
          <p:cNvSpPr>
            <a:spLocks noGrp="1"/>
          </p:cNvSpPr>
          <p:nvPr>
            <p:ph type="ftr" sz="quarter" idx="11"/>
          </p:nvPr>
        </p:nvSpPr>
        <p:spPr/>
        <p:txBody>
          <a:bodyPr/>
          <a:lstStyle/>
          <a:p>
            <a:pPr>
              <a:defRPr/>
            </a:pPr>
            <a:r>
              <a:rPr lang="en-US" altLang="zh-CN"/>
              <a:t>Audio signal processing, v250428a</a:t>
            </a:r>
          </a:p>
        </p:txBody>
      </p:sp>
      <p:sp>
        <p:nvSpPr>
          <p:cNvPr id="5" name="Slide Number Placeholder 4">
            <a:extLst>
              <a:ext uri="{FF2B5EF4-FFF2-40B4-BE49-F238E27FC236}">
                <a16:creationId xmlns:a16="http://schemas.microsoft.com/office/drawing/2014/main" id="{A58A31DC-7E46-4A7E-9B03-E59D95840FC5}"/>
              </a:ext>
            </a:extLst>
          </p:cNvPr>
          <p:cNvSpPr>
            <a:spLocks noGrp="1"/>
          </p:cNvSpPr>
          <p:nvPr>
            <p:ph type="sldNum" sz="quarter" idx="12"/>
          </p:nvPr>
        </p:nvSpPr>
        <p:spPr/>
        <p:txBody>
          <a:bodyPr/>
          <a:lstStyle/>
          <a:p>
            <a:fld id="{65CE2D6C-B8FF-4830-ACC3-164BA4934954}" type="slidenum">
              <a:rPr lang="en-US" altLang="en-US" smtClean="0"/>
              <a:pPr/>
              <a:t>97</a:t>
            </a:fld>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75DBCD2-8008-EEAF-4227-627A8D8DDC92}"/>
                  </a:ext>
                </a:extLst>
              </p:cNvPr>
              <p:cNvSpPr txBox="1"/>
              <p:nvPr/>
            </p:nvSpPr>
            <p:spPr>
              <a:xfrm>
                <a:off x="1742206" y="4388246"/>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1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075DBCD2-8008-EEAF-4227-627A8D8DDC92}"/>
                  </a:ext>
                </a:extLst>
              </p:cNvPr>
              <p:cNvSpPr txBox="1">
                <a:spLocks noRot="1" noChangeAspect="1" noMove="1" noResize="1" noEditPoints="1" noAdjustHandles="1" noChangeArrowheads="1" noChangeShapeType="1" noTextEdit="1"/>
              </p:cNvSpPr>
              <p:nvPr/>
            </p:nvSpPr>
            <p:spPr>
              <a:xfrm>
                <a:off x="1742206" y="4388246"/>
                <a:ext cx="2639441" cy="862287"/>
              </a:xfrm>
              <a:prstGeom prst="rect">
                <a:avLst/>
              </a:prstGeom>
              <a:blipFill>
                <a:blip r:embed="rId2"/>
                <a:stretch>
                  <a:fillRect l="-183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579F77-6F73-7A04-9B3A-B8962F2CC9DF}"/>
                  </a:ext>
                </a:extLst>
              </p:cNvPr>
              <p:cNvSpPr txBox="1"/>
              <p:nvPr/>
            </p:nvSpPr>
            <p:spPr>
              <a:xfrm>
                <a:off x="5310983" y="4388246"/>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2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m:t>
                              </m:r>
                              <m:r>
                                <a:rPr lang="en-US" sz="1800" b="0" i="1" smtClean="0">
                                  <a:solidFill>
                                    <a:srgbClr val="FF0000"/>
                                  </a:solidFill>
                                  <a:latin typeface="Cambria Math" panose="02040503050406030204" pitchFamily="18" charset="0"/>
                                </a:rPr>
                                <m:t>1</m:t>
                              </m:r>
                            </m:e>
                            <m:e>
                              <m:r>
                                <a:rPr lang="en-US" sz="1800" b="0" i="1" smtClean="0">
                                  <a:solidFill>
                                    <a:srgbClr val="FF0000"/>
                                  </a:solidFill>
                                  <a:latin typeface="Cambria Math" panose="02040503050406030204" pitchFamily="18" charset="0"/>
                                </a:rPr>
                                <m:t>15</m:t>
                              </m:r>
                            </m:e>
                          </m:mr>
                          <m:mr>
                            <m:e>
                              <m:r>
                                <a:rPr lang="en-US" sz="1800" b="0" i="1" smtClean="0">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m:t>
                              </m:r>
                              <m:r>
                                <a:rPr lang="en-US" sz="1800" b="0" i="1" smtClean="0">
                                  <a:solidFill>
                                    <a:srgbClr val="FF0000"/>
                                  </a:solidFill>
                                  <a:latin typeface="Cambria Math" panose="02040503050406030204" pitchFamily="18" charset="0"/>
                                </a:rPr>
                                <m:t>1</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3" name="TextBox 2">
                <a:extLst>
                  <a:ext uri="{FF2B5EF4-FFF2-40B4-BE49-F238E27FC236}">
                    <a16:creationId xmlns:a16="http://schemas.microsoft.com/office/drawing/2014/main" id="{68579F77-6F73-7A04-9B3A-B8962F2CC9DF}"/>
                  </a:ext>
                </a:extLst>
              </p:cNvPr>
              <p:cNvSpPr txBox="1">
                <a:spLocks noRot="1" noChangeAspect="1" noMove="1" noResize="1" noEditPoints="1" noAdjustHandles="1" noChangeArrowheads="1" noChangeShapeType="1" noTextEdit="1"/>
              </p:cNvSpPr>
              <p:nvPr/>
            </p:nvSpPr>
            <p:spPr>
              <a:xfrm>
                <a:off x="5310983" y="4388246"/>
                <a:ext cx="2639441" cy="862287"/>
              </a:xfrm>
              <a:prstGeom prst="rect">
                <a:avLst/>
              </a:prstGeom>
              <a:blipFill>
                <a:blip r:embed="rId3"/>
                <a:stretch>
                  <a:fillRect l="-160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E7A92A-2C8E-7AA6-7E22-7F7CF860804A}"/>
                  </a:ext>
                </a:extLst>
              </p:cNvPr>
              <p:cNvSpPr txBox="1"/>
              <p:nvPr/>
            </p:nvSpPr>
            <p:spPr>
              <a:xfrm>
                <a:off x="1810823" y="5453068"/>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3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2</m:t>
                              </m:r>
                            </m:e>
                          </m:m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1</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48E7A92A-2C8E-7AA6-7E22-7F7CF860804A}"/>
                  </a:ext>
                </a:extLst>
              </p:cNvPr>
              <p:cNvSpPr txBox="1">
                <a:spLocks noRot="1" noChangeAspect="1" noMove="1" noResize="1" noEditPoints="1" noAdjustHandles="1" noChangeArrowheads="1" noChangeShapeType="1" noTextEdit="1"/>
              </p:cNvSpPr>
              <p:nvPr/>
            </p:nvSpPr>
            <p:spPr>
              <a:xfrm>
                <a:off x="1810823" y="5453068"/>
                <a:ext cx="2639441" cy="862287"/>
              </a:xfrm>
              <a:prstGeom prst="rect">
                <a:avLst/>
              </a:prstGeom>
              <a:blipFill>
                <a:blip r:embed="rId4"/>
                <a:stretch>
                  <a:fillRect l="-160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DE397E-1848-E7DA-7130-C0EE8AB98729}"/>
                  </a:ext>
                </a:extLst>
              </p:cNvPr>
              <p:cNvSpPr txBox="1"/>
              <p:nvPr/>
            </p:nvSpPr>
            <p:spPr>
              <a:xfrm>
                <a:off x="5310983" y="5473566"/>
                <a:ext cx="2641749" cy="985719"/>
              </a:xfrm>
              <a:prstGeom prst="rect">
                <a:avLst/>
              </a:prstGeom>
              <a:noFill/>
              <a:ln>
                <a:solidFill>
                  <a:schemeClr val="accent1"/>
                </a:solidFill>
              </a:ln>
            </p:spPr>
            <p:txBody>
              <a:bodyPr wrap="none" rtlCol="0">
                <a:spAutoFit/>
              </a:bodyPr>
              <a:lstStyle/>
              <a:p>
                <a:r>
                  <a:rPr lang="en-US" sz="1800" dirty="0">
                    <a:solidFill>
                      <a:srgbClr val="FF0000"/>
                    </a:solidFill>
                  </a:rPr>
                  <a:t>Choice 4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2</m:t>
                              </m:r>
                            </m:e>
                          </m:m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1</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eqArr>
                                <m:eqArrPr>
                                  <m:ctrlPr>
                                    <a:rPr lang="en-US" sz="1800" b="0" i="1" smtClean="0">
                                      <a:solidFill>
                                        <a:srgbClr val="FF0000"/>
                                      </a:solidFill>
                                      <a:latin typeface="Cambria Math" panose="02040503050406030204" pitchFamily="18" charset="0"/>
                                    </a:rPr>
                                  </m:ctrlPr>
                                </m:eqArrPr>
                                <m:e>
                                  <m:r>
                                    <a:rPr lang="en-US" sz="1800" b="0" i="1" smtClean="0">
                                      <a:solidFill>
                                        <a:srgbClr val="FF0000"/>
                                      </a:solidFill>
                                      <a:latin typeface="Cambria Math" panose="02040503050406030204" pitchFamily="18" charset="0"/>
                                    </a:rPr>
                                    <m:t>5</m:t>
                                  </m:r>
                                </m:e>
                                <m:e>
                                  <m:r>
                                    <a:rPr lang="en-US" sz="1800" b="0" i="1" smtClean="0">
                                      <a:solidFill>
                                        <a:srgbClr val="FF0000"/>
                                      </a:solidFill>
                                      <a:latin typeface="Cambria Math" panose="02040503050406030204" pitchFamily="18" charset="0"/>
                                    </a:rPr>
                                    <m:t>11</m:t>
                                  </m:r>
                                </m:e>
                              </m:eqArr>
                            </m:e>
                          </m:mr>
                          <m:mr>
                            <m:e/>
                          </m:mr>
                        </m:m>
                      </m:e>
                    </m:d>
                  </m:oMath>
                </a14:m>
                <a:endParaRPr lang="en-US" dirty="0">
                  <a:solidFill>
                    <a:srgbClr val="FF0000"/>
                  </a:solidFill>
                </a:endParaRPr>
              </a:p>
            </p:txBody>
          </p:sp>
        </mc:Choice>
        <mc:Fallback xmlns="">
          <p:sp>
            <p:nvSpPr>
              <p:cNvPr id="7" name="TextBox 6">
                <a:extLst>
                  <a:ext uri="{FF2B5EF4-FFF2-40B4-BE49-F238E27FC236}">
                    <a16:creationId xmlns:a16="http://schemas.microsoft.com/office/drawing/2014/main" id="{6ADE397E-1848-E7DA-7130-C0EE8AB98729}"/>
                  </a:ext>
                </a:extLst>
              </p:cNvPr>
              <p:cNvSpPr txBox="1">
                <a:spLocks noRot="1" noChangeAspect="1" noMove="1" noResize="1" noEditPoints="1" noAdjustHandles="1" noChangeArrowheads="1" noChangeShapeType="1" noTextEdit="1"/>
              </p:cNvSpPr>
              <p:nvPr/>
            </p:nvSpPr>
            <p:spPr>
              <a:xfrm>
                <a:off x="5310983" y="5473566"/>
                <a:ext cx="2641749" cy="985719"/>
              </a:xfrm>
              <a:prstGeom prst="rect">
                <a:avLst/>
              </a:prstGeom>
              <a:blipFill>
                <a:blip r:embed="rId5"/>
                <a:stretch>
                  <a:fillRect l="-1606" t="-304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B2E35485-9F46-3AD7-DE3B-9A768B53226C}"/>
                  </a:ext>
                </a:extLst>
              </p:cNvPr>
              <p:cNvSpPr txBox="1">
                <a:spLocks noChangeArrowheads="1"/>
              </p:cNvSpPr>
              <p:nvPr/>
            </p:nvSpPr>
            <p:spPr>
              <a:xfrm>
                <a:off x="5864225" y="1055035"/>
                <a:ext cx="3905409" cy="283051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3400" indent="-533400" fontAlgn="auto">
                  <a:spcAft>
                    <a:spcPts val="0"/>
                  </a:spcAft>
                </a:pPr>
                <a14:m>
                  <m:oMath xmlns:m="http://schemas.openxmlformats.org/officeDocument/2006/math">
                    <m:d>
                      <m:dPr>
                        <m:begChr m:val="["/>
                        <m:endChr m:val="]"/>
                        <m:ctrlPr>
                          <a:rPr lang="en-US" sz="2400" i="1" smtClean="0">
                            <a:solidFill>
                              <a:srgbClr val="000000"/>
                            </a:solidFill>
                            <a:latin typeface="Cambria Math" panose="02040503050406030204" pitchFamily="18" charset="0"/>
                          </a:rPr>
                        </m:ctrlPr>
                      </m:dPr>
                      <m:e>
                        <m:m>
                          <m:mPr>
                            <m:plcHide m:val="on"/>
                            <m:mcs>
                              <m:mc>
                                <m:mcPr>
                                  <m:count m:val="5"/>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mr>
                        </m:m>
                      </m:e>
                    </m:d>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𝑝</m:t>
                                  </m:r>
                                </m:sub>
                              </m:sSub>
                            </m:e>
                          </m:mr>
                        </m:m>
                      </m:e>
                    </m:d>
                  </m:oMath>
                </a14:m>
                <a:endParaRPr lang="en-US" sz="2400" i="1" dirty="0">
                  <a:solidFill>
                    <a:srgbClr val="000000"/>
                  </a:solidFill>
                  <a:latin typeface="Cambria Math" panose="02040503050406030204" pitchFamily="18" charset="0"/>
                </a:endParaRPr>
              </a:p>
              <a:p>
                <a:pPr marL="533400" indent="-533400" fontAlgn="auto">
                  <a:spcAft>
                    <a:spcPts val="0"/>
                  </a:spcAft>
                </a:pPr>
                <a14:m>
                  <m:oMath xmlns:m="http://schemas.openxmlformats.org/officeDocument/2006/math">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sub>
                              </m:sSub>
                            </m:e>
                          </m:mr>
                        </m:m>
                      </m:e>
                    </m:d>
                  </m:oMath>
                </a14:m>
                <a:endParaRPr lang="en-US" altLang="en-US" dirty="0"/>
              </a:p>
            </p:txBody>
          </p:sp>
        </mc:Choice>
        <mc:Fallback xmlns="">
          <p:sp>
            <p:nvSpPr>
              <p:cNvPr id="8" name="Rectangle 3">
                <a:extLst>
                  <a:ext uri="{FF2B5EF4-FFF2-40B4-BE49-F238E27FC236}">
                    <a16:creationId xmlns:a16="http://schemas.microsoft.com/office/drawing/2014/main" id="{B2E35485-9F46-3AD7-DE3B-9A768B53226C}"/>
                  </a:ext>
                </a:extLst>
              </p:cNvPr>
              <p:cNvSpPr txBox="1">
                <a:spLocks noRot="1" noChangeAspect="1" noMove="1" noResize="1" noEditPoints="1" noAdjustHandles="1" noChangeArrowheads="1" noChangeShapeType="1" noTextEdit="1"/>
              </p:cNvSpPr>
              <p:nvPr/>
            </p:nvSpPr>
            <p:spPr>
              <a:xfrm>
                <a:off x="5864225" y="1055035"/>
                <a:ext cx="3905409" cy="2830513"/>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CF8AF57-75B7-C3AF-1599-48608FC0B763}"/>
              </a:ext>
            </a:extLst>
          </p:cNvPr>
          <p:cNvSpPr txBox="1"/>
          <p:nvPr/>
        </p:nvSpPr>
        <p:spPr>
          <a:xfrm>
            <a:off x="718631" y="6456645"/>
            <a:ext cx="8484695" cy="369332"/>
          </a:xfrm>
          <a:prstGeom prst="rect">
            <a:avLst/>
          </a:prstGeom>
          <a:noFill/>
        </p:spPr>
        <p:txBody>
          <a:bodyPr wrap="none" rtlCol="0">
            <a:spAutoFit/>
          </a:bodyPr>
          <a:lstStyle/>
          <a:p>
            <a:r>
              <a:rPr lang="en-US" altLang="en-US" sz="1800" dirty="0"/>
              <a:t>Student </a:t>
            </a:r>
            <a:r>
              <a:rPr lang="en-US" altLang="en-US" sz="1800" dirty="0" err="1"/>
              <a:t>exercise:Repeat</a:t>
            </a:r>
            <a:r>
              <a:rPr lang="en-US" altLang="en-US" sz="1800" dirty="0"/>
              <a:t> the question if pre-emphasis constant is 0.98.</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CN" dirty="0">
                <a:solidFill>
                  <a:srgbClr val="FF0000"/>
                </a:solidFill>
                <a:ea typeface="SimSun" pitchFamily="2" charset="-122"/>
              </a:rPr>
              <a:t>Answer: </a:t>
            </a:r>
            <a:r>
              <a:rPr lang="en-US" altLang="zh-CN" dirty="0">
                <a:ea typeface="SimSun" pitchFamily="2" charset="-122"/>
              </a:rPr>
              <a:t>Class exercise 3.3 </a:t>
            </a:r>
            <a:endParaRPr lang="en-US" altLang="en-US" dirty="0"/>
          </a:p>
        </p:txBody>
      </p:sp>
      <p:sp>
        <p:nvSpPr>
          <p:cNvPr id="53251" name="Content Placeholder 2"/>
          <p:cNvSpPr>
            <a:spLocks noGrp="1"/>
          </p:cNvSpPr>
          <p:nvPr>
            <p:ph idx="1"/>
          </p:nvPr>
        </p:nvSpPr>
        <p:spPr/>
        <p:txBody>
          <a:bodyPr/>
          <a:lstStyle/>
          <a:p>
            <a:r>
              <a:rPr lang="en-US" altLang="en-US" sz="2800" dirty="0"/>
              <a:t>Frame size=4, first frame is [1,3,2,1]</a:t>
            </a:r>
          </a:p>
          <a:p>
            <a:pPr lvl="1"/>
            <a:r>
              <a:rPr lang="en-US" altLang="en-US" sz="2400" dirty="0"/>
              <a:t>r0=1x1+ 3x3 +2x2 +1x1=15</a:t>
            </a:r>
          </a:p>
          <a:p>
            <a:pPr lvl="1"/>
            <a:r>
              <a:rPr lang="en-US" altLang="en-US" sz="2400" dirty="0"/>
              <a:t>r1= 	   3x1 +2x3 +1x2=11</a:t>
            </a:r>
            <a:endParaRPr lang="en-US" altLang="en-US" dirty="0"/>
          </a:p>
          <a:p>
            <a:pPr lvl="1"/>
            <a:r>
              <a:rPr lang="en-US" altLang="en-US" sz="2400" dirty="0"/>
              <a:t>r2=                  2x1 +1x3=5</a:t>
            </a:r>
            <a:endParaRPr lang="en-US" altLang="en-US" dirty="0"/>
          </a:p>
          <a:p>
            <a:r>
              <a:rPr lang="en-US" altLang="en-US" dirty="0"/>
              <a:t> </a:t>
            </a:r>
            <a:br>
              <a:rPr lang="en-US" altLang="en-US" dirty="0"/>
            </a:br>
            <a:endParaRPr lang="en-US" altLang="en-US" dirty="0"/>
          </a:p>
        </p:txBody>
      </p:sp>
      <mc:AlternateContent xmlns:mc="http://schemas.openxmlformats.org/markup-compatibility/2006" xmlns:a14="http://schemas.microsoft.com/office/drawing/2010/main">
        <mc:Choice Requires="a14">
          <p:sp>
            <p:nvSpPr>
              <p:cNvPr id="53254" name="Object 5"/>
              <p:cNvSpPr txBox="1"/>
              <p:nvPr/>
            </p:nvSpPr>
            <p:spPr bwMode="auto">
              <a:xfrm>
                <a:off x="1370012" y="3810000"/>
                <a:ext cx="3962399" cy="26447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0</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2</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15</m:t>
                                </m:r>
                              </m:e>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11</m:t>
                                </m:r>
                              </m:e>
                              <m:e>
                                <m:r>
                                  <a:rPr lang="en-US" sz="2000" i="1">
                                    <a:solidFill>
                                      <a:srgbClr val="000000"/>
                                    </a:solidFill>
                                    <a:latin typeface="Cambria Math" panose="02040503050406030204" pitchFamily="18" charset="0"/>
                                  </a:rPr>
                                  <m:t>15</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5</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𝑖𝑛𝑣𝑒𝑟𝑠𝑒</m:t>
                      </m:r>
                      <m:d>
                        <m:dPr>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15</m:t>
                                    </m:r>
                                  </m:e>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11</m:t>
                                    </m:r>
                                  </m:e>
                                  <m:e>
                                    <m:r>
                                      <a:rPr lang="en-US" sz="2000" i="1">
                                        <a:solidFill>
                                          <a:srgbClr val="000000"/>
                                        </a:solidFill>
                                        <a:latin typeface="Cambria Math" panose="02040503050406030204" pitchFamily="18" charset="0"/>
                                      </a:rPr>
                                      <m:t>15</m:t>
                                    </m:r>
                                  </m:e>
                                </m:mr>
                              </m:m>
                            </m:e>
                          </m:d>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5</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m:rPr>
                                    <m:nor/>
                                  </m:rPr>
                                  <a:rPr lang="en-US" sz="2000" i="0">
                                    <a:solidFill>
                                      <a:srgbClr val="000000"/>
                                    </a:solidFill>
                                    <a:latin typeface="Cambria Math" panose="02040503050406030204" pitchFamily="18" charset="0"/>
                                  </a:rPr>
                                  <m:t>1.0577</m:t>
                                </m:r>
                              </m:e>
                            </m:mr>
                            <m:mr>
                              <m:e>
                                <m:r>
                                  <m:rPr>
                                    <m:nor/>
                                  </m:rPr>
                                  <a:rPr lang="en-US" sz="2000" i="0">
                                    <a:solidFill>
                                      <a:srgbClr val="000000"/>
                                    </a:solidFill>
                                    <a:latin typeface="Cambria Math" panose="02040503050406030204" pitchFamily="18" charset="0"/>
                                  </a:rPr>
                                  <m:t>−0.4423</m:t>
                                </m:r>
                              </m:e>
                            </m:mr>
                          </m:m>
                        </m:e>
                      </m:d>
                      <m:r>
                        <a:rPr lang="en-US" sz="2000" i="0">
                          <a:solidFill>
                            <a:srgbClr val="000000"/>
                          </a:solidFill>
                          <a:latin typeface="Cambria Math" panose="02040503050406030204" pitchFamily="18" charset="0"/>
                        </a:rPr>
                        <m:t> </m:t>
                      </m:r>
                    </m:oMath>
                  </m:oMathPara>
                </a14:m>
                <a:endParaRPr lang="en-US" sz="2000" dirty="0"/>
              </a:p>
            </p:txBody>
          </p:sp>
        </mc:Choice>
        <mc:Fallback xmlns="">
          <p:sp>
            <p:nvSpPr>
              <p:cNvPr id="53254" name="Object 5"/>
              <p:cNvSpPr txBox="1">
                <a:spLocks noRot="1" noChangeAspect="1" noMove="1" noResize="1" noEditPoints="1" noAdjustHandles="1" noChangeArrowheads="1" noChangeShapeType="1" noTextEdit="1"/>
              </p:cNvSpPr>
              <p:nvPr/>
            </p:nvSpPr>
            <p:spPr bwMode="auto">
              <a:xfrm>
                <a:off x="1370012" y="3810000"/>
                <a:ext cx="3962399" cy="2644775"/>
              </a:xfrm>
              <a:prstGeom prst="rect">
                <a:avLst/>
              </a:prstGeom>
              <a:blipFill>
                <a:blip r:embed="rId2"/>
                <a:stretch>
                  <a:fillRect/>
                </a:stretch>
              </a:blipFill>
              <a:ln>
                <a:noFill/>
              </a:ln>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82E34C24-F9BB-407B-A945-1822C4147942}"/>
              </a:ext>
            </a:extLst>
          </p:cNvPr>
          <p:cNvSpPr>
            <a:spLocks noGrp="1"/>
          </p:cNvSpPr>
          <p:nvPr>
            <p:ph type="ftr" sz="quarter" idx="11"/>
          </p:nvPr>
        </p:nvSpPr>
        <p:spPr/>
        <p:txBody>
          <a:bodyPr/>
          <a:lstStyle/>
          <a:p>
            <a:pPr>
              <a:defRPr/>
            </a:pPr>
            <a:r>
              <a:rPr lang="en-US" altLang="zh-CN"/>
              <a:t>Audio signal processing, v250428a</a:t>
            </a:r>
          </a:p>
        </p:txBody>
      </p:sp>
      <p:sp>
        <p:nvSpPr>
          <p:cNvPr id="7" name="Slide Number Placeholder 6">
            <a:extLst>
              <a:ext uri="{FF2B5EF4-FFF2-40B4-BE49-F238E27FC236}">
                <a16:creationId xmlns:a16="http://schemas.microsoft.com/office/drawing/2014/main" id="{AB6D3E70-0530-4615-9D6D-D607C93178D9}"/>
              </a:ext>
            </a:extLst>
          </p:cNvPr>
          <p:cNvSpPr>
            <a:spLocks noGrp="1"/>
          </p:cNvSpPr>
          <p:nvPr>
            <p:ph type="sldNum" sz="quarter" idx="12"/>
          </p:nvPr>
        </p:nvSpPr>
        <p:spPr/>
        <p:txBody>
          <a:bodyPr/>
          <a:lstStyle/>
          <a:p>
            <a:fld id="{65CE2D6C-B8FF-4830-ACC3-164BA4934954}" type="slidenum">
              <a:rPr lang="en-US" altLang="en-US" smtClean="0"/>
              <a:pPr/>
              <a:t>98</a:t>
            </a:fld>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71BA5B-7700-2DE0-AC7F-FC6DD91E822D}"/>
                  </a:ext>
                </a:extLst>
              </p:cNvPr>
              <p:cNvSpPr txBox="1"/>
              <p:nvPr/>
            </p:nvSpPr>
            <p:spPr>
              <a:xfrm>
                <a:off x="6323012" y="4267200"/>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1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7371BA5B-7700-2DE0-AC7F-FC6DD91E822D}"/>
                  </a:ext>
                </a:extLst>
              </p:cNvPr>
              <p:cNvSpPr txBox="1">
                <a:spLocks noRot="1" noChangeAspect="1" noMove="1" noResize="1" noEditPoints="1" noAdjustHandles="1" noChangeArrowheads="1" noChangeShapeType="1" noTextEdit="1"/>
              </p:cNvSpPr>
              <p:nvPr/>
            </p:nvSpPr>
            <p:spPr>
              <a:xfrm>
                <a:off x="6323012" y="4267200"/>
                <a:ext cx="2639441" cy="862287"/>
              </a:xfrm>
              <a:prstGeom prst="rect">
                <a:avLst/>
              </a:prstGeom>
              <a:blipFill>
                <a:blip r:embed="rId3"/>
                <a:stretch>
                  <a:fillRect l="-1609" t="-27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1C5B9E9F-FCAB-9795-EE9F-32D0F9B35E54}"/>
                  </a:ext>
                </a:extLst>
              </p:cNvPr>
              <p:cNvSpPr txBox="1">
                <a:spLocks noChangeArrowheads="1"/>
              </p:cNvSpPr>
              <p:nvPr/>
            </p:nvSpPr>
            <p:spPr>
              <a:xfrm>
                <a:off x="5902325" y="1382056"/>
                <a:ext cx="3905409" cy="283051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3400" indent="-533400" fontAlgn="auto">
                  <a:spcAft>
                    <a:spcPts val="0"/>
                  </a:spcAft>
                </a:pPr>
                <a14:m>
                  <m:oMath xmlns:m="http://schemas.openxmlformats.org/officeDocument/2006/math">
                    <m:d>
                      <m:dPr>
                        <m:begChr m:val="["/>
                        <m:endChr m:val="]"/>
                        <m:ctrlPr>
                          <a:rPr lang="en-US" sz="2400" i="1" smtClean="0">
                            <a:solidFill>
                              <a:srgbClr val="000000"/>
                            </a:solidFill>
                            <a:latin typeface="Cambria Math" panose="02040503050406030204" pitchFamily="18" charset="0"/>
                          </a:rPr>
                        </m:ctrlPr>
                      </m:dPr>
                      <m:e>
                        <m:m>
                          <m:mPr>
                            <m:plcHide m:val="on"/>
                            <m:mcs>
                              <m:mc>
                                <m:mcPr>
                                  <m:count m:val="5"/>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mr>
                        </m:m>
                      </m:e>
                    </m:d>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𝑝</m:t>
                                  </m:r>
                                </m:sub>
                              </m:sSub>
                            </m:e>
                          </m:mr>
                        </m:m>
                      </m:e>
                    </m:d>
                  </m:oMath>
                </a14:m>
                <a:endParaRPr lang="en-US" sz="2400" i="1" dirty="0">
                  <a:solidFill>
                    <a:srgbClr val="000000"/>
                  </a:solidFill>
                  <a:latin typeface="Cambria Math" panose="02040503050406030204" pitchFamily="18" charset="0"/>
                </a:endParaRPr>
              </a:p>
              <a:p>
                <a:pPr marL="533400" indent="-533400" fontAlgn="auto">
                  <a:spcAft>
                    <a:spcPts val="0"/>
                  </a:spcAft>
                </a:pPr>
                <a14:m>
                  <m:oMath xmlns:m="http://schemas.openxmlformats.org/officeDocument/2006/math">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sub>
                              </m:sSub>
                            </m:e>
                          </m:mr>
                        </m:m>
                      </m:e>
                    </m:d>
                  </m:oMath>
                </a14:m>
                <a:endParaRPr lang="en-US" altLang="en-US" dirty="0"/>
              </a:p>
            </p:txBody>
          </p:sp>
        </mc:Choice>
        <mc:Fallback xmlns="">
          <p:sp>
            <p:nvSpPr>
              <p:cNvPr id="3" name="Rectangle 3">
                <a:extLst>
                  <a:ext uri="{FF2B5EF4-FFF2-40B4-BE49-F238E27FC236}">
                    <a16:creationId xmlns:a16="http://schemas.microsoft.com/office/drawing/2014/main" id="{1C5B9E9F-FCAB-9795-EE9F-32D0F9B35E54}"/>
                  </a:ext>
                </a:extLst>
              </p:cNvPr>
              <p:cNvSpPr txBox="1">
                <a:spLocks noRot="1" noChangeAspect="1" noMove="1" noResize="1" noEditPoints="1" noAdjustHandles="1" noChangeArrowheads="1" noChangeShapeType="1" noTextEdit="1"/>
              </p:cNvSpPr>
              <p:nvPr/>
            </p:nvSpPr>
            <p:spPr>
              <a:xfrm>
                <a:off x="5902325" y="1382056"/>
                <a:ext cx="3905409" cy="2830513"/>
              </a:xfrm>
              <a:prstGeom prst="rect">
                <a:avLst/>
              </a:prstGeom>
              <a:blipFill>
                <a:blip r:embed="rId4"/>
                <a:stretch>
                  <a:fillRect r="-156"/>
                </a:stretch>
              </a:blipFill>
            </p:spPr>
            <p:txBody>
              <a:bodyPr/>
              <a:lstStyle/>
              <a:p>
                <a:r>
                  <a:rPr lang="en-US">
                    <a:noFill/>
                  </a:rPr>
                  <a:t> </a:t>
                </a:r>
              </a:p>
            </p:txBody>
          </p:sp>
        </mc:Fallback>
      </mc:AlternateContent>
    </p:spTree>
    <p:extLst>
      <p:ext uri="{BB962C8B-B14F-4D97-AF65-F5344CB8AC3E}">
        <p14:creationId xmlns:p14="http://schemas.microsoft.com/office/powerpoint/2010/main" val="34307768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Demo video: Sound recorder and reconstructed using LPC  </a:t>
            </a:r>
            <a:r>
              <a:rPr lang="en-US" dirty="0">
                <a:hlinkClick r:id="rId2"/>
              </a:rPr>
              <a:t>https://youtu.be/KpmvGju_WcM</a:t>
            </a:r>
            <a:endParaRPr lang="en-US" dirty="0"/>
          </a:p>
          <a:p>
            <a:r>
              <a:rPr lang="en-US" dirty="0"/>
              <a:t> </a:t>
            </a:r>
          </a:p>
        </p:txBody>
      </p:sp>
      <p:sp>
        <p:nvSpPr>
          <p:cNvPr id="6" name="Slide Number Placeholder 5"/>
          <p:cNvSpPr txBox="1">
            <a:spLocks/>
          </p:cNvSpPr>
          <p:nvPr/>
        </p:nvSpPr>
        <p:spPr>
          <a:xfrm>
            <a:off x="7086577" y="5500798"/>
            <a:ext cx="2310659" cy="365125"/>
          </a:xfrm>
          <a:prstGeom prst="rect">
            <a:avLst/>
          </a:prstGeom>
          <a:noFill/>
        </p:spPr>
        <p:txBody>
          <a:bodyPr vert="horz" lIns="91440" tIns="45720" rIns="91440" bIns="45720" rtlCol="0" anchor="ctr"/>
          <a:lstStyle>
            <a:defPPr>
              <a:defRPr lang="en-US"/>
            </a:defPPr>
            <a:lvl1pPr algn="r" rtl="0" eaLnBrk="0" fontAlgn="base" hangingPunct="0">
              <a:spcBef>
                <a:spcPct val="20000"/>
              </a:spcBef>
              <a:spcAft>
                <a:spcPct val="0"/>
              </a:spcAft>
              <a:buClr>
                <a:schemeClr val="bg2"/>
              </a:buClr>
              <a:buSzPct val="75000"/>
              <a:buFont typeface="Wingdings" pitchFamily="2" charset="2"/>
              <a:buChar char="p"/>
              <a:defRPr sz="2800" kern="1200">
                <a:solidFill>
                  <a:schemeClr val="tx1"/>
                </a:solidFill>
                <a:latin typeface="Verdana" pitchFamily="34" charset="0"/>
                <a:ea typeface="新細明體" pitchFamily="18" charset="-120"/>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Verdana" pitchFamily="34" charset="0"/>
                <a:ea typeface="新細明體" pitchFamily="18" charset="-120"/>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Verdana" pitchFamily="34" charset="0"/>
                <a:ea typeface="新細明體" pitchFamily="18" charset="-120"/>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Verdana" pitchFamily="34" charset="0"/>
                <a:ea typeface="新細明體" pitchFamily="18" charset="-120"/>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9pPr>
          </a:lstStyle>
          <a:p>
            <a:pPr>
              <a:spcBef>
                <a:spcPct val="0"/>
              </a:spcBef>
              <a:buClrTx/>
              <a:buSzTx/>
              <a:buFontTx/>
              <a:buNone/>
            </a:pPr>
            <a:fld id="{E7877861-571F-408F-A672-A65B27AC3FCF}" type="slidenum">
              <a:rPr lang="en-US" altLang="en-US" sz="1000" smtClean="0"/>
              <a:pPr>
                <a:spcBef>
                  <a:spcPct val="0"/>
                </a:spcBef>
                <a:buClrTx/>
                <a:buSzTx/>
                <a:buFontTx/>
                <a:buNone/>
              </a:pPr>
              <a:t>99</a:t>
            </a:fld>
            <a:endParaRPr lang="en-US" altLang="en-US" sz="1000"/>
          </a:p>
        </p:txBody>
      </p:sp>
      <p:sp>
        <p:nvSpPr>
          <p:cNvPr id="7" name="Line 4"/>
          <p:cNvSpPr>
            <a:spLocks noChangeShapeType="1"/>
          </p:cNvSpPr>
          <p:nvPr/>
        </p:nvSpPr>
        <p:spPr bwMode="auto">
          <a:xfrm>
            <a:off x="2547015" y="4097447"/>
            <a:ext cx="908050" cy="3048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5"/>
          <p:cNvSpPr>
            <a:spLocks noChangeShapeType="1"/>
          </p:cNvSpPr>
          <p:nvPr/>
        </p:nvSpPr>
        <p:spPr bwMode="auto">
          <a:xfrm flipV="1">
            <a:off x="2712115" y="4707047"/>
            <a:ext cx="660400" cy="4572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6"/>
          <p:cNvSpPr>
            <a:spLocks noChangeArrowheads="1"/>
          </p:cNvSpPr>
          <p:nvPr/>
        </p:nvSpPr>
        <p:spPr bwMode="auto">
          <a:xfrm>
            <a:off x="4699665" y="4332397"/>
            <a:ext cx="647700" cy="368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 name="Rectangle 7"/>
          <p:cNvSpPr>
            <a:spLocks noChangeArrowheads="1"/>
          </p:cNvSpPr>
          <p:nvPr/>
        </p:nvSpPr>
        <p:spPr bwMode="auto">
          <a:xfrm>
            <a:off x="4758402" y="4310172"/>
            <a:ext cx="67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X</a:t>
            </a:r>
          </a:p>
        </p:txBody>
      </p:sp>
      <p:sp>
        <p:nvSpPr>
          <p:cNvPr id="11" name="Line 8"/>
          <p:cNvSpPr>
            <a:spLocks noChangeShapeType="1"/>
          </p:cNvSpPr>
          <p:nvPr/>
        </p:nvSpPr>
        <p:spPr bwMode="auto">
          <a:xfrm>
            <a:off x="5353715" y="4554647"/>
            <a:ext cx="41275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p:nvSpPr>
        <p:spPr bwMode="auto">
          <a:xfrm>
            <a:off x="5749002" y="4157772"/>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Time-varying</a:t>
            </a:r>
          </a:p>
        </p:txBody>
      </p:sp>
      <p:sp>
        <p:nvSpPr>
          <p:cNvPr id="13" name="Rectangle 10"/>
          <p:cNvSpPr>
            <a:spLocks noChangeArrowheads="1"/>
          </p:cNvSpPr>
          <p:nvPr/>
        </p:nvSpPr>
        <p:spPr bwMode="auto">
          <a:xfrm>
            <a:off x="5831552" y="4538772"/>
            <a:ext cx="163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digital filter</a:t>
            </a:r>
          </a:p>
        </p:txBody>
      </p:sp>
      <p:sp>
        <p:nvSpPr>
          <p:cNvPr id="14" name="Rectangle 11"/>
          <p:cNvSpPr>
            <a:spLocks noChangeArrowheads="1"/>
          </p:cNvSpPr>
          <p:nvPr/>
        </p:nvSpPr>
        <p:spPr bwMode="auto">
          <a:xfrm>
            <a:off x="8471565" y="4310172"/>
            <a:ext cx="96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output</a:t>
            </a:r>
          </a:p>
        </p:txBody>
      </p:sp>
      <p:sp>
        <p:nvSpPr>
          <p:cNvPr id="15" name="Line 12"/>
          <p:cNvSpPr>
            <a:spLocks noChangeShapeType="1"/>
          </p:cNvSpPr>
          <p:nvPr/>
        </p:nvSpPr>
        <p:spPr bwMode="auto">
          <a:xfrm>
            <a:off x="8076277" y="4554647"/>
            <a:ext cx="41275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3"/>
          <p:cNvSpPr>
            <a:spLocks noChangeArrowheads="1"/>
          </p:cNvSpPr>
          <p:nvPr/>
        </p:nvSpPr>
        <p:spPr bwMode="auto">
          <a:xfrm>
            <a:off x="549940" y="3852972"/>
            <a:ext cx="1874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Impulse train </a:t>
            </a:r>
          </a:p>
          <a:p>
            <a:pPr>
              <a:spcBef>
                <a:spcPct val="0"/>
              </a:spcBef>
              <a:buClrTx/>
              <a:buSzTx/>
              <a:buFontTx/>
              <a:buNone/>
            </a:pPr>
            <a:r>
              <a:rPr lang="en-US" altLang="zh-TW" sz="2400" dirty="0">
                <a:latin typeface="Times New Roman" pitchFamily="18" charset="0"/>
              </a:rPr>
              <a:t>Generator</a:t>
            </a:r>
          </a:p>
        </p:txBody>
      </p:sp>
      <p:sp>
        <p:nvSpPr>
          <p:cNvPr id="17" name="Line 14"/>
          <p:cNvSpPr>
            <a:spLocks noChangeShapeType="1"/>
          </p:cNvSpPr>
          <p:nvPr/>
        </p:nvSpPr>
        <p:spPr bwMode="auto">
          <a:xfrm>
            <a:off x="3207415" y="4554647"/>
            <a:ext cx="2476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5"/>
          <p:cNvSpPr>
            <a:spLocks noChangeShapeType="1"/>
          </p:cNvSpPr>
          <p:nvPr/>
        </p:nvSpPr>
        <p:spPr bwMode="auto">
          <a:xfrm>
            <a:off x="3537615" y="4554647"/>
            <a:ext cx="115570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a:off x="3520152" y="3700572"/>
            <a:ext cx="2114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Voice/unvoiced</a:t>
            </a:r>
          </a:p>
          <a:p>
            <a:pPr>
              <a:spcBef>
                <a:spcPct val="0"/>
              </a:spcBef>
              <a:buClrTx/>
              <a:buSzTx/>
              <a:buFontTx/>
              <a:buNone/>
            </a:pPr>
            <a:r>
              <a:rPr lang="en-US" altLang="zh-TW" sz="2400">
                <a:latin typeface="Times New Roman" pitchFamily="18" charset="0"/>
              </a:rPr>
              <a:t>switch</a:t>
            </a:r>
          </a:p>
        </p:txBody>
      </p:sp>
      <p:sp>
        <p:nvSpPr>
          <p:cNvPr id="20" name="Line 17"/>
          <p:cNvSpPr>
            <a:spLocks noChangeShapeType="1"/>
          </p:cNvSpPr>
          <p:nvPr/>
        </p:nvSpPr>
        <p:spPr bwMode="auto">
          <a:xfrm>
            <a:off x="5023515" y="4707047"/>
            <a:ext cx="0" cy="381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8"/>
          <p:cNvSpPr>
            <a:spLocks noChangeArrowheads="1"/>
          </p:cNvSpPr>
          <p:nvPr/>
        </p:nvSpPr>
        <p:spPr bwMode="auto">
          <a:xfrm>
            <a:off x="4593302" y="5224572"/>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Gain</a:t>
            </a:r>
          </a:p>
        </p:txBody>
      </p:sp>
      <p:sp>
        <p:nvSpPr>
          <p:cNvPr id="22" name="Line 19"/>
          <p:cNvSpPr>
            <a:spLocks noChangeShapeType="1"/>
          </p:cNvSpPr>
          <p:nvPr/>
        </p:nvSpPr>
        <p:spPr bwMode="auto">
          <a:xfrm>
            <a:off x="6839615" y="3945047"/>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0"/>
          <p:cNvSpPr>
            <a:spLocks noChangeShapeType="1"/>
          </p:cNvSpPr>
          <p:nvPr/>
        </p:nvSpPr>
        <p:spPr bwMode="auto">
          <a:xfrm>
            <a:off x="7417465" y="3945047"/>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1073224" y="4897547"/>
            <a:ext cx="935038" cy="1073150"/>
          </a:xfrm>
          <a:custGeom>
            <a:avLst/>
            <a:gdLst>
              <a:gd name="T0" fmla="*/ 2147483647 w 589"/>
              <a:gd name="T1" fmla="*/ 2147483647 h 676"/>
              <a:gd name="T2" fmla="*/ 2147483647 w 589"/>
              <a:gd name="T3" fmla="*/ 2147483647 h 676"/>
              <a:gd name="T4" fmla="*/ 2147483647 w 589"/>
              <a:gd name="T5" fmla="*/ 2147483647 h 676"/>
              <a:gd name="T6" fmla="*/ 2147483647 w 589"/>
              <a:gd name="T7" fmla="*/ 2147483647 h 676"/>
              <a:gd name="T8" fmla="*/ 2147483647 w 589"/>
              <a:gd name="T9" fmla="*/ 2147483647 h 676"/>
              <a:gd name="T10" fmla="*/ 2147483647 w 589"/>
              <a:gd name="T11" fmla="*/ 2147483647 h 676"/>
              <a:gd name="T12" fmla="*/ 2147483647 w 589"/>
              <a:gd name="T13" fmla="*/ 2147483647 h 676"/>
              <a:gd name="T14" fmla="*/ 2147483647 w 589"/>
              <a:gd name="T15" fmla="*/ 2147483647 h 676"/>
              <a:gd name="T16" fmla="*/ 2147483647 w 589"/>
              <a:gd name="T17" fmla="*/ 2147483647 h 676"/>
              <a:gd name="T18" fmla="*/ 2147483647 w 589"/>
              <a:gd name="T19" fmla="*/ 2147483647 h 676"/>
              <a:gd name="T20" fmla="*/ 2147483647 w 589"/>
              <a:gd name="T21" fmla="*/ 2147483647 h 676"/>
              <a:gd name="T22" fmla="*/ 2147483647 w 589"/>
              <a:gd name="T23" fmla="*/ 2147483647 h 676"/>
              <a:gd name="T24" fmla="*/ 2147483647 w 589"/>
              <a:gd name="T25" fmla="*/ 2147483647 h 676"/>
              <a:gd name="T26" fmla="*/ 2147483647 w 589"/>
              <a:gd name="T27" fmla="*/ 2147483647 h 676"/>
              <a:gd name="T28" fmla="*/ 2147483647 w 589"/>
              <a:gd name="T29" fmla="*/ 2147483647 h 676"/>
              <a:gd name="T30" fmla="*/ 2147483647 w 589"/>
              <a:gd name="T31" fmla="*/ 2147483647 h 676"/>
              <a:gd name="T32" fmla="*/ 2147483647 w 589"/>
              <a:gd name="T33" fmla="*/ 2147483647 h 676"/>
              <a:gd name="T34" fmla="*/ 2147483647 w 589"/>
              <a:gd name="T35" fmla="*/ 2147483647 h 676"/>
              <a:gd name="T36" fmla="*/ 2147483647 w 589"/>
              <a:gd name="T37" fmla="*/ 2147483647 h 676"/>
              <a:gd name="T38" fmla="*/ 2147483647 w 589"/>
              <a:gd name="T39" fmla="*/ 2147483647 h 676"/>
              <a:gd name="T40" fmla="*/ 2147483647 w 589"/>
              <a:gd name="T41" fmla="*/ 2147483647 h 676"/>
              <a:gd name="T42" fmla="*/ 2147483647 w 589"/>
              <a:gd name="T43" fmla="*/ 2147483647 h 676"/>
              <a:gd name="T44" fmla="*/ 2147483647 w 589"/>
              <a:gd name="T45" fmla="*/ 2147483647 h 676"/>
              <a:gd name="T46" fmla="*/ 2147483647 w 589"/>
              <a:gd name="T47" fmla="*/ 2147483647 h 676"/>
              <a:gd name="T48" fmla="*/ 2147483647 w 589"/>
              <a:gd name="T49" fmla="*/ 2147483647 h 676"/>
              <a:gd name="T50" fmla="*/ 2147483647 w 589"/>
              <a:gd name="T51" fmla="*/ 2147483647 h 676"/>
              <a:gd name="T52" fmla="*/ 2147483647 w 589"/>
              <a:gd name="T53" fmla="*/ 2147483647 h 676"/>
              <a:gd name="T54" fmla="*/ 2147483647 w 589"/>
              <a:gd name="T55" fmla="*/ 2147483647 h 676"/>
              <a:gd name="T56" fmla="*/ 2147483647 w 589"/>
              <a:gd name="T57" fmla="*/ 2147483647 h 676"/>
              <a:gd name="T58" fmla="*/ 2147483647 w 589"/>
              <a:gd name="T59" fmla="*/ 2147483647 h 676"/>
              <a:gd name="T60" fmla="*/ 2147483647 w 589"/>
              <a:gd name="T61" fmla="*/ 2147483647 h 676"/>
              <a:gd name="T62" fmla="*/ 2147483647 w 589"/>
              <a:gd name="T63" fmla="*/ 2147483647 h 676"/>
              <a:gd name="T64" fmla="*/ 2147483647 w 589"/>
              <a:gd name="T65" fmla="*/ 2147483647 h 676"/>
              <a:gd name="T66" fmla="*/ 2147483647 w 589"/>
              <a:gd name="T67" fmla="*/ 2147483647 h 676"/>
              <a:gd name="T68" fmla="*/ 2147483647 w 589"/>
              <a:gd name="T69" fmla="*/ 2147483647 h 676"/>
              <a:gd name="T70" fmla="*/ 2147483647 w 589"/>
              <a:gd name="T71" fmla="*/ 2147483647 h 676"/>
              <a:gd name="T72" fmla="*/ 2147483647 w 589"/>
              <a:gd name="T73" fmla="*/ 2147483647 h 676"/>
              <a:gd name="T74" fmla="*/ 2147483647 w 589"/>
              <a:gd name="T75" fmla="*/ 2147483647 h 676"/>
              <a:gd name="T76" fmla="*/ 2147483647 w 589"/>
              <a:gd name="T77" fmla="*/ 2147483647 h 676"/>
              <a:gd name="T78" fmla="*/ 2147483647 w 589"/>
              <a:gd name="T79" fmla="*/ 2147483647 h 676"/>
              <a:gd name="T80" fmla="*/ 2147483647 w 589"/>
              <a:gd name="T81" fmla="*/ 2147483647 h 676"/>
              <a:gd name="T82" fmla="*/ 2147483647 w 589"/>
              <a:gd name="T83" fmla="*/ 2147483647 h 676"/>
              <a:gd name="T84" fmla="*/ 2147483647 w 589"/>
              <a:gd name="T85" fmla="*/ 2147483647 h 676"/>
              <a:gd name="T86" fmla="*/ 2147483647 w 589"/>
              <a:gd name="T87" fmla="*/ 2147483647 h 676"/>
              <a:gd name="T88" fmla="*/ 2147483647 w 589"/>
              <a:gd name="T89" fmla="*/ 2147483647 h 676"/>
              <a:gd name="T90" fmla="*/ 2147483647 w 589"/>
              <a:gd name="T91" fmla="*/ 2147483647 h 676"/>
              <a:gd name="T92" fmla="*/ 2147483647 w 589"/>
              <a:gd name="T93" fmla="*/ 2147483647 h 676"/>
              <a:gd name="T94" fmla="*/ 2147483647 w 589"/>
              <a:gd name="T95" fmla="*/ 2147483647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9" h="676">
                <a:moveTo>
                  <a:pt x="0" y="240"/>
                </a:moveTo>
                <a:lnTo>
                  <a:pt x="35" y="180"/>
                </a:lnTo>
                <a:lnTo>
                  <a:pt x="35" y="135"/>
                </a:lnTo>
                <a:lnTo>
                  <a:pt x="35" y="180"/>
                </a:lnTo>
                <a:lnTo>
                  <a:pt x="0" y="240"/>
                </a:lnTo>
                <a:lnTo>
                  <a:pt x="35" y="315"/>
                </a:lnTo>
                <a:lnTo>
                  <a:pt x="0" y="240"/>
                </a:lnTo>
                <a:lnTo>
                  <a:pt x="35" y="315"/>
                </a:lnTo>
                <a:lnTo>
                  <a:pt x="51" y="360"/>
                </a:lnTo>
                <a:lnTo>
                  <a:pt x="0" y="240"/>
                </a:lnTo>
                <a:lnTo>
                  <a:pt x="51" y="135"/>
                </a:lnTo>
                <a:lnTo>
                  <a:pt x="51" y="90"/>
                </a:lnTo>
                <a:lnTo>
                  <a:pt x="68" y="135"/>
                </a:lnTo>
                <a:lnTo>
                  <a:pt x="84" y="225"/>
                </a:lnTo>
                <a:lnTo>
                  <a:pt x="100" y="285"/>
                </a:lnTo>
                <a:lnTo>
                  <a:pt x="100" y="375"/>
                </a:lnTo>
                <a:lnTo>
                  <a:pt x="116" y="435"/>
                </a:lnTo>
                <a:lnTo>
                  <a:pt x="100" y="390"/>
                </a:lnTo>
                <a:lnTo>
                  <a:pt x="100" y="270"/>
                </a:lnTo>
                <a:lnTo>
                  <a:pt x="100" y="225"/>
                </a:lnTo>
                <a:lnTo>
                  <a:pt x="100" y="180"/>
                </a:lnTo>
                <a:lnTo>
                  <a:pt x="133" y="270"/>
                </a:lnTo>
                <a:lnTo>
                  <a:pt x="149" y="330"/>
                </a:lnTo>
                <a:lnTo>
                  <a:pt x="165" y="390"/>
                </a:lnTo>
                <a:lnTo>
                  <a:pt x="165" y="435"/>
                </a:lnTo>
                <a:lnTo>
                  <a:pt x="165" y="375"/>
                </a:lnTo>
                <a:lnTo>
                  <a:pt x="165" y="285"/>
                </a:lnTo>
                <a:lnTo>
                  <a:pt x="149" y="165"/>
                </a:lnTo>
                <a:lnTo>
                  <a:pt x="149" y="120"/>
                </a:lnTo>
                <a:lnTo>
                  <a:pt x="165" y="240"/>
                </a:lnTo>
                <a:lnTo>
                  <a:pt x="165" y="285"/>
                </a:lnTo>
                <a:lnTo>
                  <a:pt x="181" y="330"/>
                </a:lnTo>
                <a:lnTo>
                  <a:pt x="165" y="285"/>
                </a:lnTo>
                <a:lnTo>
                  <a:pt x="165" y="195"/>
                </a:lnTo>
                <a:lnTo>
                  <a:pt x="165" y="105"/>
                </a:lnTo>
                <a:lnTo>
                  <a:pt x="165" y="15"/>
                </a:lnTo>
                <a:lnTo>
                  <a:pt x="198" y="120"/>
                </a:lnTo>
                <a:lnTo>
                  <a:pt x="214" y="240"/>
                </a:lnTo>
                <a:lnTo>
                  <a:pt x="214" y="330"/>
                </a:lnTo>
                <a:lnTo>
                  <a:pt x="214" y="420"/>
                </a:lnTo>
                <a:lnTo>
                  <a:pt x="230" y="510"/>
                </a:lnTo>
                <a:lnTo>
                  <a:pt x="230" y="555"/>
                </a:lnTo>
                <a:lnTo>
                  <a:pt x="230" y="510"/>
                </a:lnTo>
                <a:lnTo>
                  <a:pt x="230" y="390"/>
                </a:lnTo>
                <a:lnTo>
                  <a:pt x="230" y="270"/>
                </a:lnTo>
                <a:lnTo>
                  <a:pt x="230" y="150"/>
                </a:lnTo>
                <a:lnTo>
                  <a:pt x="230" y="270"/>
                </a:lnTo>
                <a:lnTo>
                  <a:pt x="230" y="390"/>
                </a:lnTo>
                <a:lnTo>
                  <a:pt x="230" y="435"/>
                </a:lnTo>
                <a:lnTo>
                  <a:pt x="230" y="315"/>
                </a:lnTo>
                <a:lnTo>
                  <a:pt x="214" y="195"/>
                </a:lnTo>
                <a:lnTo>
                  <a:pt x="214" y="270"/>
                </a:lnTo>
                <a:lnTo>
                  <a:pt x="230" y="390"/>
                </a:lnTo>
                <a:lnTo>
                  <a:pt x="230" y="435"/>
                </a:lnTo>
                <a:lnTo>
                  <a:pt x="230" y="285"/>
                </a:lnTo>
                <a:lnTo>
                  <a:pt x="230" y="165"/>
                </a:lnTo>
                <a:lnTo>
                  <a:pt x="230" y="75"/>
                </a:lnTo>
                <a:lnTo>
                  <a:pt x="246" y="135"/>
                </a:lnTo>
                <a:lnTo>
                  <a:pt x="263" y="255"/>
                </a:lnTo>
                <a:lnTo>
                  <a:pt x="263" y="375"/>
                </a:lnTo>
                <a:lnTo>
                  <a:pt x="279" y="465"/>
                </a:lnTo>
                <a:lnTo>
                  <a:pt x="263" y="330"/>
                </a:lnTo>
                <a:lnTo>
                  <a:pt x="246" y="210"/>
                </a:lnTo>
                <a:lnTo>
                  <a:pt x="246" y="120"/>
                </a:lnTo>
                <a:lnTo>
                  <a:pt x="263" y="270"/>
                </a:lnTo>
                <a:lnTo>
                  <a:pt x="263" y="360"/>
                </a:lnTo>
                <a:lnTo>
                  <a:pt x="263" y="450"/>
                </a:lnTo>
                <a:lnTo>
                  <a:pt x="263" y="360"/>
                </a:lnTo>
                <a:lnTo>
                  <a:pt x="263" y="240"/>
                </a:lnTo>
                <a:lnTo>
                  <a:pt x="246" y="150"/>
                </a:lnTo>
                <a:lnTo>
                  <a:pt x="246" y="105"/>
                </a:lnTo>
                <a:lnTo>
                  <a:pt x="263" y="195"/>
                </a:lnTo>
                <a:lnTo>
                  <a:pt x="279" y="315"/>
                </a:lnTo>
                <a:lnTo>
                  <a:pt x="279" y="435"/>
                </a:lnTo>
                <a:lnTo>
                  <a:pt x="279" y="480"/>
                </a:lnTo>
                <a:lnTo>
                  <a:pt x="279" y="435"/>
                </a:lnTo>
                <a:lnTo>
                  <a:pt x="279" y="315"/>
                </a:lnTo>
                <a:lnTo>
                  <a:pt x="279" y="195"/>
                </a:lnTo>
                <a:lnTo>
                  <a:pt x="279" y="75"/>
                </a:lnTo>
                <a:lnTo>
                  <a:pt x="295" y="180"/>
                </a:lnTo>
                <a:lnTo>
                  <a:pt x="295" y="300"/>
                </a:lnTo>
                <a:lnTo>
                  <a:pt x="295" y="420"/>
                </a:lnTo>
                <a:lnTo>
                  <a:pt x="295" y="510"/>
                </a:lnTo>
                <a:lnTo>
                  <a:pt x="295" y="465"/>
                </a:lnTo>
                <a:lnTo>
                  <a:pt x="295" y="315"/>
                </a:lnTo>
                <a:lnTo>
                  <a:pt x="295" y="195"/>
                </a:lnTo>
                <a:lnTo>
                  <a:pt x="295" y="150"/>
                </a:lnTo>
                <a:lnTo>
                  <a:pt x="295" y="300"/>
                </a:lnTo>
                <a:lnTo>
                  <a:pt x="311" y="390"/>
                </a:lnTo>
                <a:lnTo>
                  <a:pt x="311" y="480"/>
                </a:lnTo>
                <a:lnTo>
                  <a:pt x="311" y="405"/>
                </a:lnTo>
                <a:lnTo>
                  <a:pt x="311" y="285"/>
                </a:lnTo>
                <a:lnTo>
                  <a:pt x="311" y="135"/>
                </a:lnTo>
                <a:lnTo>
                  <a:pt x="311" y="45"/>
                </a:lnTo>
                <a:lnTo>
                  <a:pt x="344" y="195"/>
                </a:lnTo>
                <a:lnTo>
                  <a:pt x="344" y="285"/>
                </a:lnTo>
                <a:lnTo>
                  <a:pt x="360" y="375"/>
                </a:lnTo>
                <a:lnTo>
                  <a:pt x="360" y="300"/>
                </a:lnTo>
                <a:lnTo>
                  <a:pt x="360" y="180"/>
                </a:lnTo>
                <a:lnTo>
                  <a:pt x="360" y="60"/>
                </a:lnTo>
                <a:lnTo>
                  <a:pt x="360" y="165"/>
                </a:lnTo>
                <a:lnTo>
                  <a:pt x="360" y="285"/>
                </a:lnTo>
                <a:lnTo>
                  <a:pt x="360" y="435"/>
                </a:lnTo>
                <a:lnTo>
                  <a:pt x="360" y="585"/>
                </a:lnTo>
                <a:lnTo>
                  <a:pt x="376" y="675"/>
                </a:lnTo>
                <a:lnTo>
                  <a:pt x="360" y="585"/>
                </a:lnTo>
                <a:lnTo>
                  <a:pt x="360" y="435"/>
                </a:lnTo>
                <a:lnTo>
                  <a:pt x="360" y="255"/>
                </a:lnTo>
                <a:lnTo>
                  <a:pt x="360" y="135"/>
                </a:lnTo>
                <a:lnTo>
                  <a:pt x="360" y="45"/>
                </a:lnTo>
                <a:lnTo>
                  <a:pt x="360" y="195"/>
                </a:lnTo>
                <a:lnTo>
                  <a:pt x="360" y="315"/>
                </a:lnTo>
                <a:lnTo>
                  <a:pt x="360" y="405"/>
                </a:lnTo>
                <a:lnTo>
                  <a:pt x="360" y="330"/>
                </a:lnTo>
                <a:lnTo>
                  <a:pt x="360" y="180"/>
                </a:lnTo>
                <a:lnTo>
                  <a:pt x="360" y="90"/>
                </a:lnTo>
                <a:lnTo>
                  <a:pt x="360" y="165"/>
                </a:lnTo>
                <a:lnTo>
                  <a:pt x="376" y="285"/>
                </a:lnTo>
                <a:lnTo>
                  <a:pt x="376" y="405"/>
                </a:lnTo>
                <a:lnTo>
                  <a:pt x="376" y="495"/>
                </a:lnTo>
                <a:lnTo>
                  <a:pt x="360" y="405"/>
                </a:lnTo>
                <a:lnTo>
                  <a:pt x="360" y="255"/>
                </a:lnTo>
                <a:lnTo>
                  <a:pt x="360" y="105"/>
                </a:lnTo>
                <a:lnTo>
                  <a:pt x="360" y="60"/>
                </a:lnTo>
                <a:lnTo>
                  <a:pt x="393" y="195"/>
                </a:lnTo>
                <a:lnTo>
                  <a:pt x="409" y="315"/>
                </a:lnTo>
                <a:lnTo>
                  <a:pt x="409" y="465"/>
                </a:lnTo>
                <a:lnTo>
                  <a:pt x="415" y="480"/>
                </a:lnTo>
                <a:lnTo>
                  <a:pt x="415" y="576"/>
                </a:lnTo>
                <a:lnTo>
                  <a:pt x="409" y="615"/>
                </a:lnTo>
                <a:lnTo>
                  <a:pt x="409" y="570"/>
                </a:lnTo>
                <a:lnTo>
                  <a:pt x="409" y="420"/>
                </a:lnTo>
                <a:lnTo>
                  <a:pt x="409" y="270"/>
                </a:lnTo>
                <a:lnTo>
                  <a:pt x="415" y="144"/>
                </a:lnTo>
                <a:lnTo>
                  <a:pt x="441" y="255"/>
                </a:lnTo>
                <a:lnTo>
                  <a:pt x="458" y="315"/>
                </a:lnTo>
                <a:lnTo>
                  <a:pt x="458" y="180"/>
                </a:lnTo>
                <a:lnTo>
                  <a:pt x="458" y="90"/>
                </a:lnTo>
                <a:lnTo>
                  <a:pt x="458" y="45"/>
                </a:lnTo>
                <a:lnTo>
                  <a:pt x="490" y="165"/>
                </a:lnTo>
                <a:lnTo>
                  <a:pt x="506" y="285"/>
                </a:lnTo>
                <a:lnTo>
                  <a:pt x="506" y="375"/>
                </a:lnTo>
                <a:lnTo>
                  <a:pt x="506" y="420"/>
                </a:lnTo>
                <a:lnTo>
                  <a:pt x="490" y="315"/>
                </a:lnTo>
                <a:lnTo>
                  <a:pt x="490" y="195"/>
                </a:lnTo>
                <a:lnTo>
                  <a:pt x="474" y="105"/>
                </a:lnTo>
                <a:lnTo>
                  <a:pt x="474" y="60"/>
                </a:lnTo>
                <a:lnTo>
                  <a:pt x="474" y="195"/>
                </a:lnTo>
                <a:lnTo>
                  <a:pt x="474" y="345"/>
                </a:lnTo>
                <a:lnTo>
                  <a:pt x="474" y="495"/>
                </a:lnTo>
                <a:lnTo>
                  <a:pt x="474" y="585"/>
                </a:lnTo>
                <a:lnTo>
                  <a:pt x="458" y="495"/>
                </a:lnTo>
                <a:lnTo>
                  <a:pt x="458" y="345"/>
                </a:lnTo>
                <a:lnTo>
                  <a:pt x="458" y="165"/>
                </a:lnTo>
                <a:lnTo>
                  <a:pt x="458" y="75"/>
                </a:lnTo>
                <a:lnTo>
                  <a:pt x="490" y="210"/>
                </a:lnTo>
                <a:lnTo>
                  <a:pt x="490" y="330"/>
                </a:lnTo>
                <a:lnTo>
                  <a:pt x="506" y="420"/>
                </a:lnTo>
                <a:lnTo>
                  <a:pt x="490" y="270"/>
                </a:lnTo>
                <a:lnTo>
                  <a:pt x="490" y="150"/>
                </a:lnTo>
                <a:lnTo>
                  <a:pt x="523" y="285"/>
                </a:lnTo>
                <a:lnTo>
                  <a:pt x="523" y="405"/>
                </a:lnTo>
                <a:lnTo>
                  <a:pt x="523" y="450"/>
                </a:lnTo>
                <a:lnTo>
                  <a:pt x="506" y="360"/>
                </a:lnTo>
                <a:lnTo>
                  <a:pt x="506" y="210"/>
                </a:lnTo>
                <a:lnTo>
                  <a:pt x="506" y="120"/>
                </a:lnTo>
                <a:lnTo>
                  <a:pt x="539" y="255"/>
                </a:lnTo>
                <a:lnTo>
                  <a:pt x="539" y="375"/>
                </a:lnTo>
                <a:lnTo>
                  <a:pt x="539" y="465"/>
                </a:lnTo>
                <a:lnTo>
                  <a:pt x="539" y="390"/>
                </a:lnTo>
                <a:lnTo>
                  <a:pt x="539" y="240"/>
                </a:lnTo>
                <a:lnTo>
                  <a:pt x="539" y="120"/>
                </a:lnTo>
                <a:lnTo>
                  <a:pt x="539" y="30"/>
                </a:lnTo>
                <a:lnTo>
                  <a:pt x="555" y="165"/>
                </a:lnTo>
                <a:lnTo>
                  <a:pt x="555" y="285"/>
                </a:lnTo>
                <a:lnTo>
                  <a:pt x="555" y="405"/>
                </a:lnTo>
                <a:lnTo>
                  <a:pt x="555" y="495"/>
                </a:lnTo>
                <a:lnTo>
                  <a:pt x="555" y="360"/>
                </a:lnTo>
                <a:lnTo>
                  <a:pt x="555" y="240"/>
                </a:lnTo>
                <a:lnTo>
                  <a:pt x="555" y="90"/>
                </a:lnTo>
                <a:lnTo>
                  <a:pt x="555" y="0"/>
                </a:lnTo>
                <a:lnTo>
                  <a:pt x="571" y="45"/>
                </a:lnTo>
                <a:lnTo>
                  <a:pt x="588" y="165"/>
                </a:lnTo>
                <a:lnTo>
                  <a:pt x="588" y="255"/>
                </a:lnTo>
                <a:lnTo>
                  <a:pt x="588" y="345"/>
                </a:lnTo>
                <a:lnTo>
                  <a:pt x="555" y="225"/>
                </a:lnTo>
                <a:lnTo>
                  <a:pt x="539" y="105"/>
                </a:lnTo>
                <a:lnTo>
                  <a:pt x="571" y="255"/>
                </a:lnTo>
                <a:lnTo>
                  <a:pt x="571" y="345"/>
                </a:lnTo>
                <a:lnTo>
                  <a:pt x="571" y="435"/>
                </a:lnTo>
                <a:lnTo>
                  <a:pt x="555" y="390"/>
                </a:lnTo>
                <a:lnTo>
                  <a:pt x="539" y="34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4"/>
          <p:cNvSpPr>
            <a:spLocks noChangeArrowheads="1"/>
          </p:cNvSpPr>
          <p:nvPr/>
        </p:nvSpPr>
        <p:spPr bwMode="auto">
          <a:xfrm>
            <a:off x="5996652" y="3548172"/>
            <a:ext cx="349134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LPC parameters (order 10)</a:t>
            </a:r>
          </a:p>
        </p:txBody>
      </p:sp>
      <p:sp>
        <p:nvSpPr>
          <p:cNvPr id="27" name="Rectangle 25"/>
          <p:cNvSpPr>
            <a:spLocks noChangeArrowheads="1"/>
          </p:cNvSpPr>
          <p:nvPr/>
        </p:nvSpPr>
        <p:spPr bwMode="auto">
          <a:xfrm>
            <a:off x="5785515" y="4103797"/>
            <a:ext cx="22733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 name="Rectangle 26"/>
          <p:cNvSpPr>
            <a:spLocks noChangeArrowheads="1"/>
          </p:cNvSpPr>
          <p:nvPr/>
        </p:nvSpPr>
        <p:spPr bwMode="auto">
          <a:xfrm>
            <a:off x="5915690" y="4081572"/>
            <a:ext cx="191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 varying </a:t>
            </a:r>
          </a:p>
          <a:p>
            <a:pPr>
              <a:spcBef>
                <a:spcPct val="0"/>
              </a:spcBef>
              <a:buClrTx/>
              <a:buSzTx/>
              <a:buFontTx/>
              <a:buNone/>
            </a:pPr>
            <a:r>
              <a:rPr lang="en-US" altLang="zh-TW" sz="2400">
                <a:latin typeface="Times New Roman" pitchFamily="18" charset="0"/>
              </a:rPr>
              <a:t>digital filter</a:t>
            </a:r>
          </a:p>
        </p:txBody>
      </p:sp>
      <p:cxnSp>
        <p:nvCxnSpPr>
          <p:cNvPr id="29" name="Straight Connector 28"/>
          <p:cNvCxnSpPr/>
          <p:nvPr/>
        </p:nvCxnSpPr>
        <p:spPr>
          <a:xfrm>
            <a:off x="780460" y="2997419"/>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804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328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83672"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376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1860" y="3097917"/>
            <a:ext cx="2676502" cy="923330"/>
          </a:xfrm>
          <a:prstGeom prst="rect">
            <a:avLst/>
          </a:prstGeom>
          <a:noFill/>
        </p:spPr>
        <p:txBody>
          <a:bodyPr wrap="none" rtlCol="0">
            <a:spAutoFit/>
          </a:bodyPr>
          <a:lstStyle/>
          <a:p>
            <a:r>
              <a:rPr lang="en-US" dirty="0"/>
              <a:t>Pulse train simulates </a:t>
            </a:r>
          </a:p>
          <a:p>
            <a:r>
              <a:rPr lang="en-US" dirty="0"/>
              <a:t>Glottal Pluses </a:t>
            </a:r>
          </a:p>
          <a:p>
            <a:r>
              <a:rPr lang="en-US" dirty="0" err="1"/>
              <a:t>e.g</a:t>
            </a:r>
            <a:r>
              <a:rPr lang="en-US" dirty="0"/>
              <a:t> (50Hz)</a:t>
            </a:r>
          </a:p>
        </p:txBody>
      </p:sp>
      <p:sp>
        <p:nvSpPr>
          <p:cNvPr id="35" name="TextBox 34"/>
          <p:cNvSpPr txBox="1"/>
          <p:nvPr/>
        </p:nvSpPr>
        <p:spPr>
          <a:xfrm>
            <a:off x="623140" y="1295400"/>
            <a:ext cx="8821646" cy="553998"/>
          </a:xfrm>
          <a:prstGeom prst="rect">
            <a:avLst/>
          </a:prstGeom>
          <a:noFill/>
        </p:spPr>
        <p:txBody>
          <a:bodyPr wrap="none" rtlCol="0">
            <a:spAutoFit/>
          </a:bodyPr>
          <a:lstStyle/>
          <a:p>
            <a:r>
              <a:rPr lang="en-US" sz="1000" dirty="0">
                <a:hlinkClick r:id="rId3"/>
              </a:rPr>
              <a:t>Example code in </a:t>
            </a:r>
            <a:r>
              <a:rPr lang="en-US" sz="1000" dirty="0" err="1">
                <a:hlinkClick r:id="rId3"/>
              </a:rPr>
              <a:t>Matlab</a:t>
            </a:r>
            <a:endParaRPr lang="en-US" sz="1000" dirty="0">
              <a:hlinkClick r:id="rId3"/>
            </a:endParaRPr>
          </a:p>
          <a:p>
            <a:r>
              <a:rPr lang="en-US" sz="1000" dirty="0">
                <a:hlinkClick r:id="rId3"/>
              </a:rPr>
              <a:t>https://www.mathworks.com/matlabcentral/fileexchange/13529-speech-compression-using-linear-predictive-coding/content/LPC_fin</a:t>
            </a:r>
            <a:endParaRPr lang="en-US" sz="1000" dirty="0"/>
          </a:p>
          <a:p>
            <a:endParaRPr lang="en-US" sz="1000" dirty="0"/>
          </a:p>
        </p:txBody>
      </p:sp>
      <p:sp>
        <p:nvSpPr>
          <p:cNvPr id="36" name="Title 35"/>
          <p:cNvSpPr txBox="1">
            <a:spLocks noGrp="1"/>
          </p:cNvSpPr>
          <p:nvPr>
            <p:ph type="title"/>
          </p:nvPr>
        </p:nvSpPr>
        <p:spPr>
          <a:xfrm>
            <a:off x="906432" y="476808"/>
            <a:ext cx="8089971" cy="738664"/>
          </a:xfrm>
          <a:prstGeom prst="rect">
            <a:avLst/>
          </a:prstGeom>
          <a:noFill/>
        </p:spPr>
        <p:txBody>
          <a:bodyPr wrap="none" rtlCol="0">
            <a:spAutoFit/>
          </a:bodyPr>
          <a:lstStyle/>
          <a:p>
            <a:r>
              <a:rPr lang="en-US" sz="3200" dirty="0"/>
              <a:t>Application of LPC for speech data compression</a:t>
            </a:r>
            <a:br>
              <a:rPr lang="en-US" sz="3200" dirty="0"/>
            </a:br>
            <a:endParaRPr lang="en-US" sz="1000" dirty="0"/>
          </a:p>
        </p:txBody>
      </p:sp>
      <p:sp>
        <p:nvSpPr>
          <p:cNvPr id="37" name="Oval 36"/>
          <p:cNvSpPr/>
          <p:nvPr/>
        </p:nvSpPr>
        <p:spPr>
          <a:xfrm>
            <a:off x="1313860" y="27907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28446" y="277936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1288" y="27907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E9B1703-83D2-46B0-84F3-AD7559DDA681}"/>
              </a:ext>
            </a:extLst>
          </p:cNvPr>
          <p:cNvSpPr>
            <a:spLocks noGrp="1"/>
          </p:cNvSpPr>
          <p:nvPr>
            <p:ph type="ftr" sz="quarter" idx="11"/>
          </p:nvPr>
        </p:nvSpPr>
        <p:spPr/>
        <p:txBody>
          <a:bodyPr/>
          <a:lstStyle/>
          <a:p>
            <a:pPr>
              <a:defRPr/>
            </a:pPr>
            <a:r>
              <a:rPr lang="en-US" altLang="zh-CN"/>
              <a:t>Audio signal processing, v250428a</a:t>
            </a:r>
          </a:p>
        </p:txBody>
      </p:sp>
      <p:sp>
        <p:nvSpPr>
          <p:cNvPr id="25" name="Slide Number Placeholder 24">
            <a:extLst>
              <a:ext uri="{FF2B5EF4-FFF2-40B4-BE49-F238E27FC236}">
                <a16:creationId xmlns:a16="http://schemas.microsoft.com/office/drawing/2014/main" id="{4C1D505C-2A0F-4EE6-B1C7-8104598CC5F9}"/>
              </a:ext>
            </a:extLst>
          </p:cNvPr>
          <p:cNvSpPr>
            <a:spLocks noGrp="1"/>
          </p:cNvSpPr>
          <p:nvPr>
            <p:ph type="sldNum" sz="quarter" idx="12"/>
          </p:nvPr>
        </p:nvSpPr>
        <p:spPr/>
        <p:txBody>
          <a:bodyPr/>
          <a:lstStyle/>
          <a:p>
            <a:fld id="{65CE2D6C-B8FF-4830-ACC3-164BA4934954}" type="slidenum">
              <a:rPr lang="en-US" altLang="en-US" smtClean="0"/>
              <a:pPr/>
              <a:t>99</a:t>
            </a:fld>
            <a:endParaRPr lang="en-US" altLang="en-US"/>
          </a:p>
        </p:txBody>
      </p:sp>
    </p:spTree>
    <p:extLst>
      <p:ext uri="{BB962C8B-B14F-4D97-AF65-F5344CB8AC3E}">
        <p14:creationId xmlns:p14="http://schemas.microsoft.com/office/powerpoint/2010/main" val="329612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19980</TotalTime>
  <Words>26262</Words>
  <Application>Microsoft Office PowerPoint</Application>
  <PresentationFormat>Custom</PresentationFormat>
  <Paragraphs>3136</Paragraphs>
  <Slides>196</Slides>
  <Notes>37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196</vt:i4>
      </vt:variant>
    </vt:vector>
  </HeadingPairs>
  <TitlesOfParts>
    <vt:vector size="218" baseType="lpstr">
      <vt:lpstr>CG Times</vt:lpstr>
      <vt:lpstr>inherit</vt:lpstr>
      <vt:lpstr>Linux Libertine</vt:lpstr>
      <vt:lpstr>新細明體</vt:lpstr>
      <vt:lpstr>SimSun</vt:lpstr>
      <vt:lpstr>Arial</vt:lpstr>
      <vt:lpstr>Book Antiqua</vt:lpstr>
      <vt:lpstr>Calibri</vt:lpstr>
      <vt:lpstr>Cambria Math</vt:lpstr>
      <vt:lpstr>Courier New</vt:lpstr>
      <vt:lpstr>Garamond</vt:lpstr>
      <vt:lpstr>Roboto</vt:lpstr>
      <vt:lpstr>Symbol</vt:lpstr>
      <vt:lpstr>Times New Roman</vt:lpstr>
      <vt:lpstr>Verdana</vt:lpstr>
      <vt:lpstr>Wingdings</vt:lpstr>
      <vt:lpstr>Office Theme</vt:lpstr>
      <vt:lpstr>Visio</vt:lpstr>
      <vt:lpstr>Equation</vt:lpstr>
      <vt:lpstr>Photo Editor Photo</vt:lpstr>
      <vt:lpstr>Worksheet</vt:lpstr>
      <vt:lpstr>公式</vt:lpstr>
      <vt:lpstr>Ch.1: Introduction to audio signal processing </vt:lpstr>
      <vt:lpstr>Overview of Audio signal processing </vt:lpstr>
      <vt:lpstr>Part. 1</vt:lpstr>
      <vt:lpstr>Content</vt:lpstr>
      <vt:lpstr>Overview of a speech recognition system</vt:lpstr>
      <vt:lpstr>Speech recognition hardware</vt:lpstr>
      <vt:lpstr>Sampling example</vt:lpstr>
      <vt:lpstr>Conversion time and sampling time</vt:lpstr>
      <vt:lpstr>A speech wave </vt:lpstr>
      <vt:lpstr>Music wave: violin3.wav (repeated 6 times for demo purposes) (http://www.youtube.com/watch?v=xdMX5D99xgU&amp;feature=youtu.be)  Sampling Frequency=FS=44100 Hz ( 42070 samples)</vt:lpstr>
      <vt:lpstr>Class exercise 1.1</vt:lpstr>
      <vt:lpstr>Answer: Class exercise 1.1</vt:lpstr>
      <vt:lpstr>Sampling and reconstruction</vt:lpstr>
      <vt:lpstr>Hardware for speech recognition setup</vt:lpstr>
      <vt:lpstr>Exercise 1.2a,b</vt:lpstr>
      <vt:lpstr>Answer: Exercise 1.2 a,b</vt:lpstr>
      <vt:lpstr>Discussion: Conversion resolution</vt:lpstr>
      <vt:lpstr>Class exercise 1.3a, b</vt:lpstr>
      <vt:lpstr>Answer: Class exercise 1.3a,b</vt:lpstr>
      <vt:lpstr>Signal analysis</vt:lpstr>
      <vt:lpstr>Can we see speech?</vt:lpstr>
      <vt:lpstr>Basic Phonetics</vt:lpstr>
      <vt:lpstr>Phonetic table</vt:lpstr>
      <vt:lpstr>Special features for Cantonese phonetics 廣東話</vt:lpstr>
      <vt:lpstr>Summary of part1</vt:lpstr>
      <vt:lpstr>Part. 2 : Preprocessing  of audio signals in time and frequency domain </vt:lpstr>
      <vt:lpstr> Revision: Raw data and PCM</vt:lpstr>
      <vt:lpstr>Concept: Human perceives data in  blocks</vt:lpstr>
      <vt:lpstr>Time framing ( or frame blocking)</vt:lpstr>
      <vt:lpstr>Time framing (or Frame blocking) and Windowing </vt:lpstr>
      <vt:lpstr>Tutorial for frame blocking</vt:lpstr>
      <vt:lpstr>Class exercise 2.1</vt:lpstr>
      <vt:lpstr>Answer: Class exercise 2.1</vt:lpstr>
      <vt:lpstr>The frequency model</vt:lpstr>
      <vt:lpstr>A time domain signal of N samples</vt:lpstr>
      <vt:lpstr>Windowing</vt:lpstr>
      <vt:lpstr>Effect of Hamming window (For Hanning window See http://en.wikipedia.org/wiki/Window_function )</vt:lpstr>
      <vt:lpstr>Matlab code segment</vt:lpstr>
      <vt:lpstr> The Fourier Transform FT method (Assume Signal Sk is already smoothed by a hamming window to simplify the discussion) </vt:lpstr>
      <vt:lpstr>Fourier Transform  From time domain to frequency domain</vt:lpstr>
      <vt:lpstr>Example</vt:lpstr>
      <vt:lpstr>Examples of FT (Pure wave vs. speech wave)</vt:lpstr>
      <vt:lpstr>Discrete Fourier transform DFT and  Inverse Discrete Fourier transform IDFT</vt:lpstr>
      <vt:lpstr>Use of short term Fourier Transform  (Fourier Transform of a frame)</vt:lpstr>
      <vt:lpstr>Exercise 2.2a,b: Fourier Transform</vt:lpstr>
      <vt:lpstr>Answer exercise 2.2: Fourier Transform</vt:lpstr>
      <vt:lpstr>Appendix %demo_ch2_dft_using_exp_sin_cos.m %Matlab program for DFT/IDFT without using the inbuilt functions</vt:lpstr>
      <vt:lpstr>The spectrogram: to see the spectral envelope as time moves forward </vt:lpstr>
      <vt:lpstr>PowerPoint Presentation</vt:lpstr>
      <vt:lpstr>PowerPoint Presentation</vt:lpstr>
      <vt:lpstr>PowerPoint Presentation</vt:lpstr>
      <vt:lpstr>PowerPoint Presentation</vt:lpstr>
      <vt:lpstr>Class exercise 2.3a,b,c,d. </vt:lpstr>
      <vt:lpstr>Answer: Class exercise 2.3: In specgram1 (updated)</vt:lpstr>
      <vt:lpstr>Spectrogram plots of some music sounds sound file is tz1.wav </vt:lpstr>
      <vt:lpstr>spectrogram plots of some music sounds</vt:lpstr>
      <vt:lpstr>Student exercise 2.4</vt:lpstr>
      <vt:lpstr>Answer: Exercise 2.4</vt:lpstr>
      <vt:lpstr>Summary of part2</vt:lpstr>
      <vt:lpstr>Appendix: Why in practical Discrete Fourier transform, the summation is from k=0 to k=N-1 , and m is ranging from 0 to N/2 but not N?</vt:lpstr>
      <vt:lpstr>Part. 3: Feature extraction from audio signals</vt:lpstr>
      <vt:lpstr>(A) Filtering</vt:lpstr>
      <vt:lpstr>You can see the filter band output using windows-media-player for a frame</vt:lpstr>
      <vt:lpstr>Speech recognition idea using 4 linear filters, each bandwidth is 2.5KHz</vt:lpstr>
      <vt:lpstr>Difference between two sounds (or spectral envelopes SEar , SEei)</vt:lpstr>
      <vt:lpstr>Filtering method</vt:lpstr>
      <vt:lpstr>How to determine filter band ranges</vt:lpstr>
      <vt:lpstr>Uniform Filter Banks</vt:lpstr>
      <vt:lpstr>Non-uniform filter banks: Log frequency</vt:lpstr>
      <vt:lpstr>(B) Mel Scale: Inner ear and the cochlea (human also has filter bands)</vt:lpstr>
      <vt:lpstr>Mel filter bands (found by psychological and instrumentation experiments)</vt:lpstr>
      <vt:lpstr>Mel scale (Melody scale) From https://en.wikipedia.org/wiki/Mel_scale  </vt:lpstr>
      <vt:lpstr>Critical band scale: Mel scale</vt:lpstr>
      <vt:lpstr>Exercise 3.1:</vt:lpstr>
      <vt:lpstr>ANSWER 3.1</vt:lpstr>
      <vt:lpstr>Use Matlab to plot the Mel scale </vt:lpstr>
      <vt:lpstr>(C) Use Linear Predictive coding LPC to implement filters</vt:lpstr>
      <vt:lpstr>Motivation</vt:lpstr>
      <vt:lpstr>Feature extraction data flow - The LPC (Liner predictive coding) method based method</vt:lpstr>
      <vt:lpstr>Pre-emphasis</vt:lpstr>
      <vt:lpstr>Pre-emphasis -- high pass filtering (the effect is to suppress low frequency)</vt:lpstr>
      <vt:lpstr>Class exercise 3.2</vt:lpstr>
      <vt:lpstr>Answer: Class exercise 3.2</vt:lpstr>
      <vt:lpstr>The Linear Predictive Coding  LPC method</vt:lpstr>
      <vt:lpstr>The LPC speech production model</vt:lpstr>
      <vt:lpstr>Example of a Consonant and Vowel Sound file : http://www.cse.cuhk.edu.hk/~khwong/www2/cmsc5707/sar1.wav</vt:lpstr>
      <vt:lpstr>For vowels (voiced sound), use LPC to represent the signal</vt:lpstr>
      <vt:lpstr>Linear predicted Coding LPC concept we want to find a set of a1,a2,..,a8, so when applied to all Sn in this frame (n=0,1,..N-1), the total error E (n=0N-1)is minimum</vt:lpstr>
      <vt:lpstr>Class Exercise 3.3 Concept: we want to find a set of a1,a2,..,a8, so when applied to all Sn in this frame (n=0,1,..N-1), the total error E (n=0N-1)is minimum</vt:lpstr>
      <vt:lpstr>Answers:  Exercise 3.2</vt:lpstr>
      <vt:lpstr>LPC idea and procedure</vt:lpstr>
      <vt:lpstr>For each 30ms time frame</vt:lpstr>
      <vt:lpstr>                                     Solve for a1,2,…,p            </vt:lpstr>
      <vt:lpstr> </vt:lpstr>
      <vt:lpstr>Steps for each time frame to find a set of LPC</vt:lpstr>
      <vt:lpstr>Program segmentation algorithm for auto-correlation </vt:lpstr>
      <vt:lpstr>Class exercise 3.3 </vt:lpstr>
      <vt:lpstr>Answer: Class exercise 3.3 </vt:lpstr>
      <vt:lpstr>Application of LPC for speech data compression </vt:lpstr>
      <vt:lpstr> </vt:lpstr>
      <vt:lpstr>(D) Cepstrum</vt:lpstr>
      <vt:lpstr>Glottis and cepstrum Speech wave (X(m))= Excitation (E(m)) . Filter (H(m))</vt:lpstr>
      <vt:lpstr>Recall: Discrete Fourier transform DFT and  Inverse Discrete Fourier transform IDFT</vt:lpstr>
      <vt:lpstr>Cepstral analysis</vt:lpstr>
      <vt:lpstr>Cepstrum </vt:lpstr>
      <vt:lpstr>Example of cepstrum http://www.cse.cuhk.edu.hk/%7Ekhwong/www2/cmsc5707/demo_for_ch4_cepstrum.zip Run spCepstrumDemo in matlab</vt:lpstr>
      <vt:lpstr> </vt:lpstr>
      <vt:lpstr>Liftering (to remove glottal excitation)</vt:lpstr>
      <vt:lpstr>Liftering method: Select the high time and low time liftering</vt:lpstr>
      <vt:lpstr>Recover Glottal excitation and vocal track spectrum</vt:lpstr>
      <vt:lpstr>Exercise 3.4a, b, c</vt:lpstr>
      <vt:lpstr>Answer: Exercise 3.4</vt:lpstr>
      <vt:lpstr>Summary of part3</vt:lpstr>
      <vt:lpstr>Appendix 3.1: Discrete Cosine Transform DCT demo_ch3_dct_vs_fft.m see also https://en.wikipedia.org/wiki/Discrete_cosine_transform</vt:lpstr>
      <vt:lpstr>FAQ 3.1 frequently asked equations</vt:lpstr>
      <vt:lpstr>FAQ 3.2 frequently asked equations</vt:lpstr>
      <vt:lpstr>Part. 4: Feature representation</vt:lpstr>
      <vt:lpstr>Representing features using Vector Quantization (VQ)</vt:lpstr>
      <vt:lpstr>8-bit Linear Quantization Analog–to-digital conversion</vt:lpstr>
      <vt:lpstr>Use of Vector quantization for Further compression</vt:lpstr>
      <vt:lpstr>Vector Quantization (VQ) (weeek3)  A simple example, 2nd order LPC,  LPC2</vt:lpstr>
      <vt:lpstr>Another example LPC8 (used in telecommunication data-compression systems)</vt:lpstr>
      <vt:lpstr>VQ techniques, M code-book vectors from L training vectors</vt:lpstr>
      <vt:lpstr>Method 1: Standard K-means (K-means is considered as an unsupervised machine learning method)</vt:lpstr>
      <vt:lpstr> </vt:lpstr>
      <vt:lpstr>Method 1: Standard K-means example for 3 clusters</vt:lpstr>
      <vt:lpstr>Method 1: Standard K-means</vt:lpstr>
      <vt:lpstr>Method 2(more efficient):Binary split K-means:(assume you use all available samples in building the centroids at all stages of calculations)  </vt:lpstr>
      <vt:lpstr>Example: VQ : 240 samples use VQ-binary-split to split to 4 classes</vt:lpstr>
      <vt:lpstr> continue</vt:lpstr>
      <vt:lpstr>Final result</vt:lpstr>
      <vt:lpstr>Exercise 4.1: VQ </vt:lpstr>
      <vt:lpstr>Answer 4.1 : Class exercise 4.1 :   K-means method to find the two centroids </vt:lpstr>
      <vt:lpstr>Answer for exercise 4.1</vt:lpstr>
      <vt:lpstr>Exercise 4.2:  Binary split K-means method for the number of required centroids is fixed  (assume you use all available samples in building the centroids at all stages of calculations) .Find the 4 centroids </vt:lpstr>
      <vt:lpstr>Answer 4.2:  Binary split K-means method for the number of required contriods is fixed  (assume you use all available samples in building the centroids at all stages of calculations)  </vt:lpstr>
      <vt:lpstr> </vt:lpstr>
      <vt:lpstr>PowerPoint Presentation</vt:lpstr>
      <vt:lpstr>PowerPoint Presentation</vt:lpstr>
      <vt:lpstr>Recall: Application of K-means to build the vector quantization (VQ) table</vt:lpstr>
      <vt:lpstr>4.3 Exercise</vt:lpstr>
      <vt:lpstr>4.3 Exercise</vt:lpstr>
      <vt:lpstr>How to determine the number of clusters when using K-means?</vt:lpstr>
      <vt:lpstr>K-NN (k-nearest neighbours algorithm) is a supervised machine learning method (a type of lazy learning) for classification https://en.wikipedia.org/wiki/K-nearest_neighbors_algorithm </vt:lpstr>
      <vt:lpstr>K-means vs K-NN</vt:lpstr>
      <vt:lpstr>Summary of part4</vt:lpstr>
      <vt:lpstr>FAQ 4.1 : Question and answer:</vt:lpstr>
      <vt:lpstr>Part 5 : Speech Recognition</vt:lpstr>
      <vt:lpstr>Speech recognition using Dynamic programming</vt:lpstr>
      <vt:lpstr>(A) Recognition Procedures</vt:lpstr>
      <vt:lpstr>LPC processor for a 10-word isolated speech recognition system</vt:lpstr>
      <vt:lpstr>Example of speech signal analysis Frame size is 20ms, separated by 10 ms, S is sampled at 44.1 KHz Calculate: N(frame size in samples)  and m(non-overlapping size in samples).</vt:lpstr>
      <vt:lpstr>Step1: Get one frame and execute end point detection</vt:lpstr>
      <vt:lpstr>A simple End point detection method</vt:lpstr>
      <vt:lpstr>Energy calculation from time signal s(k)</vt:lpstr>
      <vt:lpstr>Zero crossing calculation</vt:lpstr>
      <vt:lpstr>A simple End-point detection algorithm using energy and zero-crossing</vt:lpstr>
      <vt:lpstr>Energy plot</vt:lpstr>
      <vt:lpstr>Question and answer</vt:lpstr>
      <vt:lpstr>Step2: Pre-emphasis -- high pass filtering </vt:lpstr>
      <vt:lpstr>Pre_emphasis program segment</vt:lpstr>
      <vt:lpstr>Pre-emphasis</vt:lpstr>
      <vt:lpstr>Step3(a): Frame blocking and Windowing </vt:lpstr>
      <vt:lpstr>Step3(b): Windowing</vt:lpstr>
      <vt:lpstr>Effect of Hamming window (For Hanning window See http://en.wikipedia.org/wiki/Window_function )</vt:lpstr>
      <vt:lpstr>Windowing of a signal source</vt:lpstr>
      <vt:lpstr>Matlab code segment</vt:lpstr>
      <vt:lpstr>Cepstrum Vs spectrum</vt:lpstr>
      <vt:lpstr>Step 4 : Cepstral coefficients calculation (more accurate) If Cepstral coefficients are weight by the Mel scale, it is called MFCC (Mel scale Cepstral coefficients)  </vt:lpstr>
      <vt:lpstr>MFCC (Mel scale Cepstral coefficients) implementation</vt:lpstr>
      <vt:lpstr>Matlab implementation https://ww2.mathworks.cn/help/audio/ref/mfcc.html  </vt:lpstr>
      <vt:lpstr>Step 5: Distortion measure - difference between two signals</vt:lpstr>
      <vt:lpstr>Matching method: Dynamic programming DP</vt:lpstr>
      <vt:lpstr>Example: A 10 words speech recognizer Small Vocabulary (10 words) DP speech recognition system</vt:lpstr>
      <vt:lpstr>(B) Dynamic programming algo.</vt:lpstr>
      <vt:lpstr>Example </vt:lpstr>
      <vt:lpstr>How to produce the distortion score matrix</vt:lpstr>
      <vt:lpstr>Find optimal path in the accumulated distortion  (or distance) score (or cost) matrix</vt:lpstr>
      <vt:lpstr>Example</vt:lpstr>
      <vt:lpstr>More discussions on the Optimal path </vt:lpstr>
      <vt:lpstr>Optimal path and restricted regions</vt:lpstr>
      <vt:lpstr>Example</vt:lpstr>
      <vt:lpstr>Example of an isolated 10-word recognition system</vt:lpstr>
      <vt:lpstr> </vt:lpstr>
      <vt:lpstr>Exercise 5.1:  for DP</vt:lpstr>
      <vt:lpstr> </vt:lpstr>
      <vt:lpstr>PowerPoint Presentation</vt:lpstr>
      <vt:lpstr>Interpret dynamic programming (DP) speech recognition results using the Confusion matrix table https://en.wikipedia.org/wiki/Confusion_matrix  </vt:lpstr>
      <vt:lpstr>Summary of Part 5</vt:lpstr>
      <vt:lpstr>Appendix 5.1 : Cepstrum Vs spectrum</vt:lpstr>
      <vt:lpstr>Appendix 5.2 : LPC analysis for a frame based on the auto-correlation values r(0),…,r(p), and  use the  Durbin’s method (See P.115 [Rabiner 93]) </vt:lpstr>
      <vt:lpstr>Appendix 5.3 Program to Convert LPC coeffs. to Cepstral coeffs.</vt:lpstr>
      <vt:lpstr>Appendix 5.4 Define Cepstrum: also called the spectrum of a spectrum </vt:lpstr>
      <vt:lpstr>Appendix 5.5: LPC to Cepstral coefficients conversion (an alternative method for Cepstral coefficient valuation. This is more efficient as compared to the Fourier-FFT-IFFT method discussed earlier)</vt:lpstr>
      <vt:lpstr>Overall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speech processing</dc:title>
  <dc:creator>Dr. K.H. Wong</dc:creator>
  <cp:lastModifiedBy>kh wong</cp:lastModifiedBy>
  <cp:revision>454</cp:revision>
  <cp:lastPrinted>2013-11-25T02:39:00Z</cp:lastPrinted>
  <dcterms:created xsi:type="dcterms:W3CDTF">1996-05-13T10:08:08Z</dcterms:created>
  <dcterms:modified xsi:type="dcterms:W3CDTF">2025-04-28T04:42:40Z</dcterms:modified>
</cp:coreProperties>
</file>