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7" r:id="rId2"/>
    <p:sldId id="264" r:id="rId3"/>
    <p:sldId id="265" r:id="rId4"/>
    <p:sldId id="266" r:id="rId5"/>
    <p:sldId id="263" r:id="rId6"/>
    <p:sldId id="262" r:id="rId7"/>
  </p:sldIdLst>
  <p:sldSz cx="9144000" cy="6858000" type="screen4x3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67F08C-1290-4881-B6D4-DC6903C7295B}" type="datetimeFigureOut">
              <a:rPr lang="en-US" altLang="en-US"/>
              <a:pPr/>
              <a:t>4/23/2025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27B87A-951B-4DE4-86C8-7BDB7E9786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56924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F8B9D1-9B83-4774-9EFA-D5B6AF76D251}" type="datetime1">
              <a:rPr lang="en-US" altLang="en-US" smtClean="0"/>
              <a:t>4/23/2025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Overview of CMSC5707 v250423b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9A9C84-2272-478F-B44E-D8D2CB8ADF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096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7A4849-EE69-4F70-992C-A4A373314CAF}" type="datetime1">
              <a:rPr lang="en-US" altLang="en-US" smtClean="0"/>
              <a:t>4/23/2025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Overview of CMSC5707 v250423b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5FE68-F249-4A0B-9EE6-6D269C7426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9069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917E12-E265-44F3-BAE9-9C789098C33A}" type="datetime1">
              <a:rPr lang="en-US" altLang="en-US" smtClean="0"/>
              <a:t>4/23/2025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Overview of CMSC5707 v250423b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DC7D1-1FDA-4FCF-BF2C-61B5EF7092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1200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8809AA-2585-42DE-B7E7-93209FAF4237}" type="datetime1">
              <a:rPr lang="en-US" altLang="en-US" smtClean="0"/>
              <a:t>4/23/2025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Overview of CMSC5707 v250423b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5396A-D636-4A8F-BA5D-839567F6BF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974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F3477F-687B-4B61-BDFA-7CAE83082E12}" type="datetime1">
              <a:rPr lang="en-US" altLang="en-US" smtClean="0"/>
              <a:t>4/23/2025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Overview of CMSC5707 v250423b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EE62A-B347-4885-B622-2D3163207E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6466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ED6C69-8DB0-465C-95BE-8D16F355F2C8}" type="datetime1">
              <a:rPr lang="en-US" altLang="en-US" smtClean="0"/>
              <a:t>4/23/2025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Overview of CMSC5707 v250423b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D4459E-9341-4D49-880C-FC9A5D170B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00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11013C-2250-45AE-9D9A-CDD35B2C4D17}" type="datetime1">
              <a:rPr lang="en-US" altLang="en-US" smtClean="0"/>
              <a:t>4/23/2025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Overview of CMSC5707 v250423b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16BCA-FB26-44FE-9CC4-221652D09C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112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591966-33BA-497C-884F-89E40EA131BF}" type="datetime1">
              <a:rPr lang="en-US" altLang="en-US" smtClean="0"/>
              <a:t>4/23/2025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Overview of CMSC5707 v250423b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72EEEA-B5F7-4804-9A4D-4A771CAAE4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687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1DD847-3E7A-4830-A843-2D1F4D4CAA12}" type="datetime1">
              <a:rPr lang="en-US" altLang="en-US" smtClean="0"/>
              <a:t>4/23/2025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Overview of CMSC5707 v250423b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FA7BD-14ED-4BE7-A303-5729B5A66D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431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F9B234-EF33-441E-9FC5-F13C5890CA82}" type="datetime1">
              <a:rPr lang="en-US" altLang="en-US" smtClean="0"/>
              <a:t>4/23/2025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Overview of CMSC5707 v250423b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92F45-F780-4F85-91FE-FF6D738149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95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F003E3-6927-4E23-9755-5D64C6C33E22}" type="datetime1">
              <a:rPr lang="en-US" altLang="en-US" smtClean="0"/>
              <a:t>4/23/2025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Overview of CMSC5707 v250423b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15DDC-4BC4-4444-B3CD-5B83FE535F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313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2EFAACDF-1FF3-4AC0-BE26-75F6281B35D4}" type="datetime1">
              <a:rPr lang="en-US" altLang="en-US" smtClean="0"/>
              <a:t>4/23/2025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US"/>
              <a:t>Overview of CMSC5707 v250423b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422FBAC-5119-491F-879C-87FB38B3505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e.cuhk.edu.hk/~khwong/www2/cmsc5707/cmsc5707.s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e.cuhk.edu.hk/~khwong/www2/cmsc5707/cmsc5707.s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lab.research.google.com/" TargetMode="External"/><Relationship Id="rId7" Type="http://schemas.openxmlformats.org/officeDocument/2006/relationships/hyperlink" Target="https://docs.anaconda.com/free/navigator/tutorials/index.html" TargetMode="External"/><Relationship Id="rId2" Type="http://schemas.openxmlformats.org/officeDocument/2006/relationships/hyperlink" Target="https://www.mathworks.com/products/matlab-onlin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cikit-learn.org/stable/" TargetMode="External"/><Relationship Id="rId5" Type="http://schemas.openxmlformats.org/officeDocument/2006/relationships/hyperlink" Target="https://keras.io/examples/" TargetMode="External"/><Relationship Id="rId4" Type="http://schemas.openxmlformats.org/officeDocument/2006/relationships/hyperlink" Target="https://colab.research.google.com/drive/16pBJQePbqkz3QFV54L4NIkOn1kwpuRrj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CAE8C-B68D-E1E5-710C-8A6565EACB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CMSC5707 Advanced Topics in Artificial Intelligence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FE9D0E-956E-EB7B-E4CD-286B2C8E1A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KH Wong</a:t>
            </a:r>
          </a:p>
          <a:p>
            <a:r>
              <a:rPr lang="fr-FR" sz="1800" dirty="0"/>
              <a:t>email; </a:t>
            </a:r>
            <a:r>
              <a:rPr lang="fr-FR" sz="1800" dirty="0" err="1"/>
              <a:t>khwong_at_cse_dot_cuhk_dot_edu_dot_hk</a:t>
            </a:r>
            <a:endParaRPr lang="fr-FR" sz="1800" dirty="0"/>
          </a:p>
          <a:p>
            <a:r>
              <a:rPr lang="fr-FR" sz="1800" dirty="0">
                <a:hlinkClick r:id="rId2"/>
              </a:rPr>
              <a:t>https://www.cse.cuhk.edu.hk/~khwong/www2/cmsc5707/cmsc5707.shtml</a:t>
            </a:r>
            <a:r>
              <a:rPr lang="fr-FR" sz="1800" dirty="0"/>
              <a:t> </a:t>
            </a:r>
          </a:p>
          <a:p>
            <a:endParaRPr lang="en-US" dirty="0"/>
          </a:p>
          <a:p>
            <a:r>
              <a:rPr lang="en-US" altLang="zh-TW" sz="4000" b="1" dirty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endParaRPr lang="en-HK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9C9F1C-FE0B-E5B3-1CA5-96FE5E526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Overview of CMSC5707 v250423b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E55519-FD92-307B-D678-567DE59C3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9C84-2272-478F-B44E-D8D2CB8ADFC5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2430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7742C-8664-A7AB-27A2-86729FAB7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AI?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E028A-4696-65D4-8066-5251B8AC4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251" y="1295400"/>
            <a:ext cx="8229600" cy="4525963"/>
          </a:xfrm>
        </p:spPr>
        <p:txBody>
          <a:bodyPr/>
          <a:lstStyle/>
          <a:p>
            <a:r>
              <a:rPr lang="en-US" sz="2800" b="0" i="0" dirty="0">
                <a:solidFill>
                  <a:srgbClr val="474747"/>
                </a:solidFill>
                <a:effectLst/>
                <a:latin typeface="Arial" panose="020B0604020202020204" pitchFamily="34" charset="0"/>
              </a:rPr>
              <a:t>Artificial intelligence (AI) is a set of computer methods that enable the  machine  to</a:t>
            </a:r>
          </a:p>
          <a:p>
            <a:pPr lvl="1"/>
            <a:r>
              <a:rPr lang="en-US" sz="2400" dirty="0">
                <a:solidFill>
                  <a:srgbClr val="474747"/>
                </a:solidFill>
                <a:latin typeface="Arial" panose="020B0604020202020204" pitchFamily="34" charset="0"/>
              </a:rPr>
              <a:t>hear</a:t>
            </a:r>
          </a:p>
          <a:p>
            <a:pPr lvl="1"/>
            <a:r>
              <a:rPr lang="en-US" sz="2400" dirty="0">
                <a:solidFill>
                  <a:srgbClr val="474747"/>
                </a:solidFill>
                <a:latin typeface="Arial" panose="020B0604020202020204" pitchFamily="34" charset="0"/>
              </a:rPr>
              <a:t>s</a:t>
            </a:r>
            <a:r>
              <a:rPr lang="en-US" sz="2400" b="0" i="0" dirty="0">
                <a:solidFill>
                  <a:srgbClr val="474747"/>
                </a:solidFill>
                <a:effectLst/>
                <a:latin typeface="Arial" panose="020B0604020202020204" pitchFamily="34" charset="0"/>
              </a:rPr>
              <a:t>ee</a:t>
            </a:r>
          </a:p>
          <a:p>
            <a:pPr lvl="1"/>
            <a:r>
              <a:rPr lang="en-US" sz="2400" dirty="0">
                <a:solidFill>
                  <a:srgbClr val="474747"/>
                </a:solidFill>
                <a:latin typeface="Arial" panose="020B0604020202020204" pitchFamily="34" charset="0"/>
              </a:rPr>
              <a:t>understand languages </a:t>
            </a:r>
          </a:p>
          <a:p>
            <a:pPr lvl="1"/>
            <a:r>
              <a:rPr lang="en-US" sz="2400" dirty="0">
                <a:solidFill>
                  <a:srgbClr val="474747"/>
                </a:solidFill>
                <a:latin typeface="Arial" panose="020B0604020202020204" pitchFamily="34" charset="0"/>
              </a:rPr>
              <a:t>s</a:t>
            </a:r>
            <a:r>
              <a:rPr lang="en-US" sz="2400" b="0" i="0" dirty="0">
                <a:solidFill>
                  <a:srgbClr val="474747"/>
                </a:solidFill>
                <a:effectLst/>
                <a:latin typeface="Arial" panose="020B0604020202020204" pitchFamily="34" charset="0"/>
              </a:rPr>
              <a:t>ummary data</a:t>
            </a:r>
          </a:p>
          <a:p>
            <a:pPr lvl="1"/>
            <a:r>
              <a:rPr lang="en-US" sz="2400" dirty="0">
                <a:solidFill>
                  <a:srgbClr val="474747"/>
                </a:solidFill>
                <a:latin typeface="Arial" panose="020B0604020202020204" pitchFamily="34" charset="0"/>
              </a:rPr>
              <a:t>make recommendation etc.</a:t>
            </a:r>
          </a:p>
          <a:p>
            <a:r>
              <a:rPr lang="en-US" sz="2800" dirty="0">
                <a:solidFill>
                  <a:srgbClr val="474747"/>
                </a:solidFill>
                <a:latin typeface="Arial" panose="020B0604020202020204" pitchFamily="34" charset="0"/>
              </a:rPr>
              <a:t>One approach to achieve the above is to ask the machine to learn by itself. Hence, we need to study machine learning methods.</a:t>
            </a:r>
          </a:p>
          <a:p>
            <a:pPr lvl="1"/>
            <a:endParaRPr lang="en-US" sz="2400" dirty="0">
              <a:solidFill>
                <a:srgbClr val="474747"/>
              </a:solidFill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940DBF-ED4E-D25F-17CF-F837CE651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Overview of CMSC5707 v250423b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7E626E-0FC2-FD48-00F2-4126159C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5396A-D636-4A8F-BA5D-839567F6BF7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065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C9E88-86B9-82A5-2E8B-2BFE61253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Different approaches of machine learning</a:t>
            </a:r>
            <a:endParaRPr lang="en-HK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9478A-FF31-0D77-8B7F-B254D45D7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/>
          <a:lstStyle/>
          <a:p>
            <a:r>
              <a:rPr lang="en-US" sz="2400" dirty="0"/>
              <a:t>Supervised learning (give labels for samples)</a:t>
            </a:r>
          </a:p>
          <a:p>
            <a:pPr lvl="1"/>
            <a:r>
              <a:rPr lang="en-US" altLang="en-US" sz="2000" dirty="0"/>
              <a:t>Ensemble methods</a:t>
            </a:r>
          </a:p>
          <a:p>
            <a:pPr lvl="1"/>
            <a:r>
              <a:rPr lang="en-US" sz="2000" dirty="0"/>
              <a:t>Neural networks</a:t>
            </a:r>
          </a:p>
          <a:p>
            <a:pPr lvl="2"/>
            <a:r>
              <a:rPr lang="en-US" sz="1800" dirty="0"/>
              <a:t>Backpropagation – basic idea for most neural network training.</a:t>
            </a:r>
          </a:p>
          <a:p>
            <a:pPr lvl="2"/>
            <a:r>
              <a:rPr lang="en-US" sz="1800" dirty="0"/>
              <a:t>CNN Convolution neural networks</a:t>
            </a:r>
          </a:p>
          <a:p>
            <a:pPr lvl="2"/>
            <a:r>
              <a:rPr lang="en-US" sz="1800" dirty="0"/>
              <a:t>RNN Recurrent neural networks</a:t>
            </a:r>
          </a:p>
          <a:p>
            <a:pPr lvl="2"/>
            <a:r>
              <a:rPr lang="en-US" altLang="zh-TW" sz="1800" dirty="0"/>
              <a:t>Autoencoder</a:t>
            </a:r>
            <a:endParaRPr lang="en-US" sz="1800" dirty="0"/>
          </a:p>
          <a:p>
            <a:pPr lvl="2"/>
            <a:r>
              <a:rPr lang="en-US" sz="1800" dirty="0"/>
              <a:t>Transformer (for Large Language models)</a:t>
            </a:r>
          </a:p>
          <a:p>
            <a:pPr lvl="1"/>
            <a:r>
              <a:rPr lang="en-US" sz="2000" dirty="0"/>
              <a:t>KNN K-nearest neighbor classification</a:t>
            </a:r>
          </a:p>
          <a:p>
            <a:r>
              <a:rPr lang="en-US" sz="2400" dirty="0"/>
              <a:t>Unsupervised learning (no label for samples)</a:t>
            </a:r>
          </a:p>
          <a:p>
            <a:pPr lvl="1"/>
            <a:r>
              <a:rPr lang="en-US" sz="2000" dirty="0"/>
              <a:t>K-means clustering</a:t>
            </a:r>
          </a:p>
          <a:p>
            <a:r>
              <a:rPr lang="en-US" sz="2400" dirty="0"/>
              <a:t>Reinforcement learning (give reward if performs well)</a:t>
            </a:r>
          </a:p>
          <a:p>
            <a:pPr lvl="1"/>
            <a:r>
              <a:rPr lang="en-US" sz="2000" dirty="0"/>
              <a:t>Q learning</a:t>
            </a:r>
          </a:p>
          <a:p>
            <a:pPr lvl="1"/>
            <a:r>
              <a:rPr lang="en-US" sz="2000" dirty="0"/>
              <a:t>Deep Q learning using neural networks</a:t>
            </a:r>
          </a:p>
          <a:p>
            <a:pPr lvl="1"/>
            <a:endParaRPr lang="en-HK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EC1DC7-DCC9-7541-1495-AAAEA997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Overview of CMSC5707 v250423b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18902-7D3E-83CE-845E-B30C8F340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5396A-D636-4A8F-BA5D-839567F6BF74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5100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A1A1F-A1D6-2223-6736-216EB8360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530" y="762000"/>
            <a:ext cx="8229600" cy="1143000"/>
          </a:xfrm>
        </p:spPr>
        <p:txBody>
          <a:bodyPr/>
          <a:lstStyle/>
          <a:p>
            <a:r>
              <a:rPr lang="en-US" sz="2400" b="1" dirty="0"/>
              <a:t>CMSC5707 Advanced Topics in Artificial Intelligence</a:t>
            </a:r>
            <a:br>
              <a:rPr lang="en-US" sz="2400" b="1" dirty="0"/>
            </a:br>
            <a:r>
              <a:rPr lang="en-US" sz="2400" b="1" dirty="0"/>
              <a:t>Teaching materials and marking scheme can be found in</a:t>
            </a:r>
            <a:br>
              <a:rPr lang="en-US" sz="2400" b="1" dirty="0"/>
            </a:br>
            <a:r>
              <a:rPr lang="en-US" sz="1600" b="1" dirty="0">
                <a:hlinkClick r:id="rId2"/>
              </a:rPr>
              <a:t>https://www.cse.cuhk.edu.hk/~khwong/www2/cmsc5707/cmsc5707.shtml</a:t>
            </a:r>
            <a:r>
              <a:rPr lang="en-HK" sz="1600" b="1" dirty="0"/>
              <a:t> </a:t>
            </a:r>
            <a:br>
              <a:rPr lang="en-US" sz="2400" b="1" dirty="0"/>
            </a:br>
            <a:br>
              <a:rPr lang="en-US" sz="2000" b="1" dirty="0"/>
            </a:br>
            <a:endParaRPr lang="en-HK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656F2-3B7D-57E0-9595-76EE99138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530" y="1676400"/>
            <a:ext cx="8229600" cy="4525963"/>
          </a:xfrm>
        </p:spPr>
        <p:txBody>
          <a:bodyPr/>
          <a:lstStyle/>
          <a:p>
            <a:r>
              <a:rPr lang="en-US" altLang="zh-TW" sz="3200" b="1" dirty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Course Outline (total 12 weeks) </a:t>
            </a:r>
          </a:p>
          <a:p>
            <a:r>
              <a:rPr lang="en-US" altLang="en-US" sz="2400" dirty="0"/>
              <a:t>Study audio signal processing and recognition methods</a:t>
            </a:r>
          </a:p>
          <a:p>
            <a:pPr lvl="1"/>
            <a:r>
              <a:rPr lang="en-US" altLang="en-US" sz="2000" dirty="0"/>
              <a:t>Time and frequence domain analysis of audio </a:t>
            </a:r>
            <a:r>
              <a:rPr lang="en-US" altLang="en-US" sz="2000" dirty="0" err="1"/>
              <a:t>signlas</a:t>
            </a:r>
            <a:endParaRPr lang="en-US" altLang="en-US" sz="2000" dirty="0"/>
          </a:p>
          <a:p>
            <a:pPr lvl="1"/>
            <a:r>
              <a:rPr lang="en-US" altLang="en-US" sz="2000" dirty="0"/>
              <a:t>Cepstral Coefficient concept, Mel scale Cepstral Coefficient  MFCC</a:t>
            </a:r>
          </a:p>
          <a:p>
            <a:pPr lvl="1"/>
            <a:r>
              <a:rPr lang="en-US" altLang="en-US" sz="2400" dirty="0"/>
              <a:t>K-means , k-NN and Dynamic programing</a:t>
            </a:r>
          </a:p>
          <a:p>
            <a:pPr lvl="1"/>
            <a:r>
              <a:rPr lang="en-US" altLang="en-US" sz="2000" dirty="0"/>
              <a:t>How to build a simple speech recognition system</a:t>
            </a:r>
          </a:p>
          <a:p>
            <a:r>
              <a:rPr lang="en-US" altLang="en-US" sz="2400" dirty="0"/>
              <a:t>Ensemble method and Face detection</a:t>
            </a:r>
          </a:p>
          <a:p>
            <a:pPr lvl="1"/>
            <a:r>
              <a:rPr lang="en-US" altLang="en-US" sz="2000" dirty="0"/>
              <a:t>AdaBoost– a classification technique, can be used in many A.I. fields.</a:t>
            </a:r>
          </a:p>
          <a:p>
            <a:r>
              <a:rPr lang="en-US" altLang="en-US" sz="2800" dirty="0"/>
              <a:t>Artificial Neural networks</a:t>
            </a:r>
          </a:p>
          <a:p>
            <a:pPr lvl="1"/>
            <a:r>
              <a:rPr lang="en-US" altLang="en-US" sz="2400" dirty="0"/>
              <a:t>Basic structure, supervised learning by Back-propagation networks</a:t>
            </a:r>
            <a:endParaRPr lang="en-US" altLang="en-US" dirty="0"/>
          </a:p>
          <a:p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6435F3-DA86-CE60-885A-5B385F721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Overview of CMSC5707 v250423b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AE798D-1072-9893-C78D-76C6782CC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5396A-D636-4A8F-BA5D-839567F6BF74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547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FFB4C-0BBD-F762-A481-8A0F14D6F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5408A-F1A7-22C1-E8E2-46A66F09A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5257800"/>
          </a:xfrm>
        </p:spPr>
        <p:txBody>
          <a:bodyPr/>
          <a:lstStyle/>
          <a:p>
            <a:pPr marL="609600" indent="-609600" algn="just"/>
            <a:r>
              <a:rPr lang="en-US" altLang="zh-TW" sz="2400" dirty="0"/>
              <a:t>CNN (Convolution neural networks)</a:t>
            </a:r>
          </a:p>
          <a:p>
            <a:pPr marL="609600" indent="-609600" algn="just"/>
            <a:r>
              <a:rPr lang="en-US" altLang="zh-TW" sz="2400" dirty="0"/>
              <a:t>Autoencoder, Variational Autoencoder (VAE))</a:t>
            </a:r>
          </a:p>
          <a:p>
            <a:pPr marL="609600" indent="-609600" algn="just"/>
            <a:r>
              <a:rPr lang="en-US" altLang="zh-TW" sz="2400" dirty="0"/>
              <a:t>RNN (Recurrent Neural networks)-LSTM (Long-short -term -memory)</a:t>
            </a:r>
          </a:p>
          <a:p>
            <a:pPr marL="609600" indent="-609600" algn="just"/>
            <a:r>
              <a:rPr lang="en-US" altLang="zh-TW" sz="2400" dirty="0"/>
              <a:t>Word </a:t>
            </a:r>
            <a:r>
              <a:rPr lang="en-US" sz="2400" dirty="0"/>
              <a:t>representation, Machine translation </a:t>
            </a:r>
            <a:r>
              <a:rPr lang="en-US" altLang="zh-TW" sz="2400" dirty="0"/>
              <a:t>Sequence–to-sequence neural processing</a:t>
            </a:r>
          </a:p>
          <a:p>
            <a:pPr marL="609600" indent="-609600" algn="just"/>
            <a:r>
              <a:rPr lang="en-US" altLang="zh-TW" sz="2400" dirty="0"/>
              <a:t>The transformer model</a:t>
            </a:r>
          </a:p>
          <a:p>
            <a:pPr marL="609600" indent="-609600" algn="just"/>
            <a:r>
              <a:rPr lang="en-US" altLang="zh-TW" sz="2400" dirty="0"/>
              <a:t>Decision Tree</a:t>
            </a:r>
          </a:p>
          <a:p>
            <a:pPr marL="609600" indent="-609600" algn="just"/>
            <a:r>
              <a:rPr lang="en-US" altLang="zh-TW" sz="2400" dirty="0"/>
              <a:t>Reinforcement learning</a:t>
            </a:r>
          </a:p>
          <a:p>
            <a:pPr marL="609600" indent="-609600" algn="just"/>
            <a:r>
              <a:rPr lang="en-US" altLang="zh-TW" sz="2400" dirty="0"/>
              <a:t>Assessment:</a:t>
            </a:r>
          </a:p>
          <a:p>
            <a:pPr marL="1009650" lvl="1" indent="-609600" algn="just"/>
            <a:r>
              <a:rPr lang="en-US" altLang="zh-TW" sz="2000" dirty="0"/>
              <a:t>3 assignments (40%)</a:t>
            </a:r>
          </a:p>
          <a:p>
            <a:pPr marL="1009650" lvl="1" indent="-609600" algn="just"/>
            <a:r>
              <a:rPr lang="en-US" altLang="zh-TW" sz="2000" dirty="0"/>
              <a:t>1 final exam (60%)</a:t>
            </a:r>
          </a:p>
          <a:p>
            <a:pPr marL="609600" indent="-609600" algn="just"/>
            <a:endParaRPr lang="en-US" altLang="zh-TW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428F58-79B1-7014-5E6F-0D730863D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Overview of CMSC5707 v250423b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F6B342-3453-F8E3-FD85-5ECB2B19C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5396A-D636-4A8F-BA5D-839567F6BF74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851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D06E0-16DC-D202-CB1C-03A6E7170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Recommended tools for the course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CEF1C-FF68-724A-F5DF-544FA686D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sz="2800" b="0" i="0" dirty="0">
                <a:effectLst/>
                <a:latin typeface="Times New Roman" panose="02020603050405020304" pitchFamily="18" charset="0"/>
                <a:hlinkClick r:id="rId2"/>
              </a:rPr>
              <a:t>MATLAB online</a:t>
            </a:r>
            <a:r>
              <a:rPr lang="en-HK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(Free </a:t>
            </a:r>
            <a:r>
              <a:rPr lang="en-HK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matlab</a:t>
            </a:r>
            <a:r>
              <a:rPr lang="en-HK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tool)</a:t>
            </a:r>
            <a:endParaRPr lang="en-HK" sz="2800" b="0" i="0" dirty="0">
              <a:effectLst/>
              <a:latin typeface="Times New Roman" panose="02020603050405020304" pitchFamily="18" charset="0"/>
              <a:hlinkClick r:id="rId3"/>
            </a:endParaRPr>
          </a:p>
          <a:p>
            <a:r>
              <a:rPr lang="en-HK" sz="2800" b="0" i="0" dirty="0">
                <a:effectLst/>
                <a:latin typeface="Times New Roman" panose="02020603050405020304" pitchFamily="18" charset="0"/>
                <a:hlinkClick r:id="rId3"/>
              </a:rPr>
              <a:t>COLAB</a:t>
            </a:r>
            <a:r>
              <a:rPr lang="en-HK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  (online AI/python prog. environment)</a:t>
            </a:r>
          </a:p>
          <a:p>
            <a:pPr lvl="1"/>
            <a:r>
              <a:rPr lang="en-HK" sz="2400" b="0" i="0" dirty="0" err="1">
                <a:effectLst/>
                <a:latin typeface="Times New Roman" panose="02020603050405020304" pitchFamily="18" charset="0"/>
                <a:hlinkClick r:id="rId4"/>
              </a:rPr>
              <a:t>Colab_tutorial</a:t>
            </a:r>
            <a:r>
              <a:rPr lang="en-HK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  </a:t>
            </a:r>
          </a:p>
          <a:p>
            <a:r>
              <a:rPr lang="en-HK" sz="2800" b="0" i="0" dirty="0" err="1">
                <a:effectLst/>
                <a:latin typeface="Times New Roman" panose="02020603050405020304" pitchFamily="18" charset="0"/>
                <a:hlinkClick r:id="rId5"/>
              </a:rPr>
              <a:t>keras_examples</a:t>
            </a:r>
            <a:r>
              <a:rPr lang="en-HK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(</a:t>
            </a:r>
            <a:r>
              <a:rPr lang="en-HK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Uesful</a:t>
            </a:r>
            <a:r>
              <a:rPr lang="en-HK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AI sample codes)</a:t>
            </a:r>
          </a:p>
          <a:p>
            <a:r>
              <a:rPr lang="en-HK" sz="2800" b="0" i="0" dirty="0">
                <a:effectLst/>
                <a:latin typeface="Times New Roman" panose="02020603050405020304" pitchFamily="18" charset="0"/>
                <a:hlinkClick r:id="rId6"/>
              </a:rPr>
              <a:t>SKLEARN,</a:t>
            </a:r>
            <a:r>
              <a:rPr lang="en-HK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(Machine learning python examples)</a:t>
            </a:r>
          </a:p>
          <a:p>
            <a:r>
              <a:rPr lang="en-HK" sz="2800" b="0" i="0" dirty="0">
                <a:effectLst/>
                <a:latin typeface="Times New Roman" panose="02020603050405020304" pitchFamily="18" charset="0"/>
                <a:hlinkClick r:id="rId7"/>
              </a:rPr>
              <a:t>anaconda(python system)</a:t>
            </a:r>
            <a:r>
              <a:rPr lang="en-HK" sz="2800" b="0" i="0" dirty="0">
                <a:effectLst/>
                <a:latin typeface="Times New Roman" panose="02020603050405020304" pitchFamily="18" charset="0"/>
              </a:rPr>
              <a:t> (The environment for running python programs in your own machine)</a:t>
            </a:r>
            <a:endParaRPr lang="en-HK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B1160-A4E1-DD0F-2C7A-F15EC39F9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Overview of CMSC5707 v250423b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8D5554-D26D-6AF9-7938-8144FE611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5396A-D636-4A8F-BA5D-839567F6BF74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82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449</Words>
  <Application>Microsoft Office PowerPoint</Application>
  <PresentationFormat>On-screen Show (4:3)</PresentationFormat>
  <Paragraphs>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CMSC5707 Advanced Topics in Artificial Intelligence</vt:lpstr>
      <vt:lpstr>What is AI?</vt:lpstr>
      <vt:lpstr>Different approaches of machine learning</vt:lpstr>
      <vt:lpstr>CMSC5707 Advanced Topics in Artificial Intelligence Teaching materials and marking scheme can be found in https://www.cse.cuhk.edu.hk/~khwong/www2/cmsc5707/cmsc5707.shtml   </vt:lpstr>
      <vt:lpstr>Continue</vt:lpstr>
      <vt:lpstr>Recommended tools for the course</vt:lpstr>
    </vt:vector>
  </TitlesOfParts>
  <Company>CUHK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Part II, CMSC5707  Advanced Topics in Artificial Intelligence  KH Wong</dc:title>
  <dc:creator>khwong</dc:creator>
  <cp:lastModifiedBy>Kin Hong Wong (CCO)</cp:lastModifiedBy>
  <cp:revision>87</cp:revision>
  <cp:lastPrinted>2013-10-17T10:43:58Z</cp:lastPrinted>
  <dcterms:created xsi:type="dcterms:W3CDTF">2012-09-14T02:31:05Z</dcterms:created>
  <dcterms:modified xsi:type="dcterms:W3CDTF">2025-04-23T03:30:16Z</dcterms:modified>
</cp:coreProperties>
</file>