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90"/>
  </p:notesMasterIdLst>
  <p:sldIdLst>
    <p:sldId id="256" r:id="rId2"/>
    <p:sldId id="444" r:id="rId3"/>
    <p:sldId id="296" r:id="rId4"/>
    <p:sldId id="441" r:id="rId5"/>
    <p:sldId id="442" r:id="rId6"/>
    <p:sldId id="483" r:id="rId7"/>
    <p:sldId id="472" r:id="rId8"/>
    <p:sldId id="533" r:id="rId9"/>
    <p:sldId id="507" r:id="rId10"/>
    <p:sldId id="383" r:id="rId11"/>
    <p:sldId id="541" r:id="rId12"/>
    <p:sldId id="542" r:id="rId13"/>
    <p:sldId id="562" r:id="rId14"/>
    <p:sldId id="553" r:id="rId15"/>
    <p:sldId id="554" r:id="rId16"/>
    <p:sldId id="550" r:id="rId17"/>
    <p:sldId id="428" r:id="rId18"/>
    <p:sldId id="555" r:id="rId19"/>
    <p:sldId id="556" r:id="rId20"/>
    <p:sldId id="425" r:id="rId21"/>
    <p:sldId id="490" r:id="rId22"/>
    <p:sldId id="491" r:id="rId23"/>
    <p:sldId id="460" r:id="rId24"/>
    <p:sldId id="502" r:id="rId25"/>
    <p:sldId id="549" r:id="rId26"/>
    <p:sldId id="523" r:id="rId27"/>
    <p:sldId id="524" r:id="rId28"/>
    <p:sldId id="474" r:id="rId29"/>
    <p:sldId id="1010" r:id="rId30"/>
    <p:sldId id="557" r:id="rId31"/>
    <p:sldId id="560" r:id="rId32"/>
    <p:sldId id="559" r:id="rId33"/>
    <p:sldId id="571" r:id="rId34"/>
    <p:sldId id="1013" r:id="rId35"/>
    <p:sldId id="1015" r:id="rId36"/>
    <p:sldId id="522" r:id="rId37"/>
    <p:sldId id="545" r:id="rId38"/>
    <p:sldId id="547" r:id="rId39"/>
    <p:sldId id="548" r:id="rId40"/>
    <p:sldId id="532" r:id="rId41"/>
    <p:sldId id="527" r:id="rId42"/>
    <p:sldId id="528" r:id="rId43"/>
    <p:sldId id="564" r:id="rId44"/>
    <p:sldId id="566" r:id="rId45"/>
    <p:sldId id="388" r:id="rId46"/>
    <p:sldId id="529" r:id="rId47"/>
    <p:sldId id="567" r:id="rId48"/>
    <p:sldId id="530" r:id="rId49"/>
    <p:sldId id="473" r:id="rId50"/>
    <p:sldId id="475" r:id="rId51"/>
    <p:sldId id="505" r:id="rId52"/>
    <p:sldId id="1016" r:id="rId53"/>
    <p:sldId id="568" r:id="rId54"/>
    <p:sldId id="534" r:id="rId55"/>
    <p:sldId id="513" r:id="rId56"/>
    <p:sldId id="485" r:id="rId57"/>
    <p:sldId id="501" r:id="rId58"/>
    <p:sldId id="489" r:id="rId59"/>
    <p:sldId id="488" r:id="rId60"/>
    <p:sldId id="539" r:id="rId61"/>
    <p:sldId id="514" r:id="rId62"/>
    <p:sldId id="537" r:id="rId63"/>
    <p:sldId id="538" r:id="rId64"/>
    <p:sldId id="515" r:id="rId65"/>
    <p:sldId id="516" r:id="rId66"/>
    <p:sldId id="518" r:id="rId67"/>
    <p:sldId id="535" r:id="rId68"/>
    <p:sldId id="569" r:id="rId69"/>
    <p:sldId id="572" r:id="rId70"/>
    <p:sldId id="544" r:id="rId71"/>
    <p:sldId id="370" r:id="rId72"/>
    <p:sldId id="570" r:id="rId73"/>
    <p:sldId id="368" r:id="rId74"/>
    <p:sldId id="364" r:id="rId75"/>
    <p:sldId id="371" r:id="rId76"/>
    <p:sldId id="365" r:id="rId77"/>
    <p:sldId id="281" r:id="rId78"/>
    <p:sldId id="285" r:id="rId79"/>
    <p:sldId id="466" r:id="rId80"/>
    <p:sldId id="478" r:id="rId81"/>
    <p:sldId id="481" r:id="rId82"/>
    <p:sldId id="270" r:id="rId83"/>
    <p:sldId id="271" r:id="rId84"/>
    <p:sldId id="272" r:id="rId85"/>
    <p:sldId id="273" r:id="rId86"/>
    <p:sldId id="525" r:id="rId87"/>
    <p:sldId id="526" r:id="rId88"/>
    <p:sldId id="531"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980762-E614-4C30-AC62-0D467A22F5E9}">
          <p14:sldIdLst>
            <p14:sldId id="256"/>
            <p14:sldId id="444"/>
            <p14:sldId id="296"/>
            <p14:sldId id="441"/>
            <p14:sldId id="442"/>
          </p14:sldIdLst>
        </p14:section>
        <p14:section name="Untitled Section" id="{495A1C29-B241-4D8E-91D1-5B6DA753405D}">
          <p14:sldIdLst>
            <p14:sldId id="483"/>
            <p14:sldId id="472"/>
            <p14:sldId id="533"/>
            <p14:sldId id="507"/>
            <p14:sldId id="383"/>
            <p14:sldId id="541"/>
            <p14:sldId id="542"/>
            <p14:sldId id="562"/>
            <p14:sldId id="553"/>
            <p14:sldId id="554"/>
            <p14:sldId id="550"/>
            <p14:sldId id="428"/>
            <p14:sldId id="555"/>
            <p14:sldId id="556"/>
            <p14:sldId id="425"/>
            <p14:sldId id="490"/>
            <p14:sldId id="491"/>
            <p14:sldId id="460"/>
            <p14:sldId id="502"/>
            <p14:sldId id="549"/>
            <p14:sldId id="523"/>
            <p14:sldId id="524"/>
            <p14:sldId id="474"/>
            <p14:sldId id="1010"/>
            <p14:sldId id="557"/>
            <p14:sldId id="560"/>
            <p14:sldId id="559"/>
            <p14:sldId id="571"/>
            <p14:sldId id="1013"/>
            <p14:sldId id="1015"/>
            <p14:sldId id="522"/>
            <p14:sldId id="545"/>
            <p14:sldId id="547"/>
            <p14:sldId id="548"/>
            <p14:sldId id="532"/>
            <p14:sldId id="527"/>
            <p14:sldId id="528"/>
            <p14:sldId id="564"/>
            <p14:sldId id="566"/>
            <p14:sldId id="388"/>
            <p14:sldId id="529"/>
            <p14:sldId id="567"/>
            <p14:sldId id="530"/>
            <p14:sldId id="473"/>
            <p14:sldId id="475"/>
            <p14:sldId id="505"/>
            <p14:sldId id="1016"/>
            <p14:sldId id="568"/>
            <p14:sldId id="534"/>
            <p14:sldId id="513"/>
            <p14:sldId id="485"/>
            <p14:sldId id="501"/>
            <p14:sldId id="489"/>
            <p14:sldId id="488"/>
            <p14:sldId id="539"/>
            <p14:sldId id="514"/>
            <p14:sldId id="537"/>
            <p14:sldId id="538"/>
            <p14:sldId id="515"/>
            <p14:sldId id="516"/>
            <p14:sldId id="518"/>
            <p14:sldId id="535"/>
            <p14:sldId id="569"/>
            <p14:sldId id="572"/>
            <p14:sldId id="544"/>
            <p14:sldId id="370"/>
            <p14:sldId id="570"/>
            <p14:sldId id="368"/>
            <p14:sldId id="364"/>
            <p14:sldId id="371"/>
            <p14:sldId id="365"/>
            <p14:sldId id="281"/>
            <p14:sldId id="285"/>
            <p14:sldId id="466"/>
            <p14:sldId id="478"/>
            <p14:sldId id="481"/>
            <p14:sldId id="270"/>
            <p14:sldId id="271"/>
            <p14:sldId id="272"/>
            <p14:sldId id="273"/>
            <p14:sldId id="525"/>
            <p14:sldId id="526"/>
            <p14:sldId id="53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2308" autoAdjust="0"/>
  </p:normalViewPr>
  <p:slideViewPr>
    <p:cSldViewPr snapToGrid="0">
      <p:cViewPr varScale="1">
        <p:scale>
          <a:sx n="59" d="100"/>
          <a:sy n="59" d="100"/>
        </p:scale>
        <p:origin x="97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C1B3A-33F2-47FC-86EA-3F409B5B4E3F}" type="datetimeFigureOut">
              <a:rPr lang="en-US" smtClean="0"/>
              <a:t>4/27/2025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4ADD3-118D-460A-8FF5-CA9BDEC49096}" type="slidenum">
              <a:rPr lang="en-US" smtClean="0"/>
              <a:t>‹#›</a:t>
            </a:fld>
            <a:endParaRPr lang="en-US"/>
          </a:p>
        </p:txBody>
      </p:sp>
    </p:spTree>
    <p:extLst>
      <p:ext uri="{BB962C8B-B14F-4D97-AF65-F5344CB8AC3E}">
        <p14:creationId xmlns:p14="http://schemas.microsoft.com/office/powerpoint/2010/main" val="126648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78596F-5246-4B33-B89B-CA31A81156C0}" type="slidenum">
              <a:rPr lang="en-US" altLang="en-US" smtClean="0"/>
              <a:pPr/>
              <a:t>23</a:t>
            </a:fld>
            <a:endParaRPr lang="en-US" altLang="en-US"/>
          </a:p>
        </p:txBody>
      </p:sp>
    </p:spTree>
    <p:extLst>
      <p:ext uri="{BB962C8B-B14F-4D97-AF65-F5344CB8AC3E}">
        <p14:creationId xmlns:p14="http://schemas.microsoft.com/office/powerpoint/2010/main" val="854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8A8EC-2C65-4E6B-B7EB-6233DA1B9A45}" type="slidenum">
              <a:rPr lang="en-US" altLang="zh-HK" smtClean="0"/>
              <a:pPr/>
              <a:t>73</a:t>
            </a:fld>
            <a:endParaRPr lang="en-US" altLang="zh-HK"/>
          </a:p>
        </p:txBody>
      </p:sp>
    </p:spTree>
    <p:extLst>
      <p:ext uri="{BB962C8B-B14F-4D97-AF65-F5344CB8AC3E}">
        <p14:creationId xmlns:p14="http://schemas.microsoft.com/office/powerpoint/2010/main" val="1650948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B0D5CF-195C-4EB9-9FF8-4D6A75DCA519}" type="datetime1">
              <a:rPr lang="en-US" smtClean="0"/>
              <a:t>4/27/2025</a:t>
            </a:fld>
            <a:endParaRPr lang="en-US"/>
          </a:p>
        </p:txBody>
      </p:sp>
      <p:sp>
        <p:nvSpPr>
          <p:cNvPr id="5" name="Footer Placeholder 4"/>
          <p:cNvSpPr>
            <a:spLocks noGrp="1"/>
          </p:cNvSpPr>
          <p:nvPr>
            <p:ph type="ftr" sz="quarter" idx="11"/>
          </p:nvPr>
        </p:nvSpPr>
        <p:spPr/>
        <p:txBody>
          <a:bodyPr/>
          <a:lstStyle/>
          <a:p>
            <a:r>
              <a:rPr lang="en-US"/>
              <a:t>Object recognition v.250327a</a:t>
            </a:r>
          </a:p>
        </p:txBody>
      </p:sp>
      <p:sp>
        <p:nvSpPr>
          <p:cNvPr id="6" name="Slide Number Placeholder 5"/>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1649964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18EECC-0A1D-483B-A166-0FC8058B94C1}" type="datetime1">
              <a:rPr lang="en-US" smtClean="0"/>
              <a:t>4/27/2025</a:t>
            </a:fld>
            <a:endParaRPr lang="en-US"/>
          </a:p>
        </p:txBody>
      </p:sp>
      <p:sp>
        <p:nvSpPr>
          <p:cNvPr id="5" name="Footer Placeholder 4"/>
          <p:cNvSpPr>
            <a:spLocks noGrp="1"/>
          </p:cNvSpPr>
          <p:nvPr>
            <p:ph type="ftr" sz="quarter" idx="11"/>
          </p:nvPr>
        </p:nvSpPr>
        <p:spPr/>
        <p:txBody>
          <a:bodyPr/>
          <a:lstStyle/>
          <a:p>
            <a:r>
              <a:rPr lang="en-US"/>
              <a:t>Object recognition v.250327a</a:t>
            </a:r>
          </a:p>
        </p:txBody>
      </p:sp>
      <p:sp>
        <p:nvSpPr>
          <p:cNvPr id="6" name="Slide Number Placeholder 5"/>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1655126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66A8DC-D880-41A6-A3D7-46BBDCF2473C}" type="datetime1">
              <a:rPr lang="en-US" smtClean="0"/>
              <a:t>4/27/2025</a:t>
            </a:fld>
            <a:endParaRPr lang="en-US"/>
          </a:p>
        </p:txBody>
      </p:sp>
      <p:sp>
        <p:nvSpPr>
          <p:cNvPr id="5" name="Footer Placeholder 4"/>
          <p:cNvSpPr>
            <a:spLocks noGrp="1"/>
          </p:cNvSpPr>
          <p:nvPr>
            <p:ph type="ftr" sz="quarter" idx="11"/>
          </p:nvPr>
        </p:nvSpPr>
        <p:spPr/>
        <p:txBody>
          <a:bodyPr/>
          <a:lstStyle/>
          <a:p>
            <a:r>
              <a:rPr lang="en-US"/>
              <a:t>Object recognition v.250327a</a:t>
            </a:r>
          </a:p>
        </p:txBody>
      </p:sp>
      <p:sp>
        <p:nvSpPr>
          <p:cNvPr id="6" name="Slide Number Placeholder 5"/>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48173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608FD4-5320-4150-955C-E6D53866D79A}" type="datetime1">
              <a:rPr lang="en-US" smtClean="0"/>
              <a:t>4/27/2025</a:t>
            </a:fld>
            <a:endParaRPr lang="en-US"/>
          </a:p>
        </p:txBody>
      </p:sp>
      <p:sp>
        <p:nvSpPr>
          <p:cNvPr id="5" name="Footer Placeholder 4"/>
          <p:cNvSpPr>
            <a:spLocks noGrp="1"/>
          </p:cNvSpPr>
          <p:nvPr>
            <p:ph type="ftr" sz="quarter" idx="11"/>
          </p:nvPr>
        </p:nvSpPr>
        <p:spPr/>
        <p:txBody>
          <a:bodyPr/>
          <a:lstStyle/>
          <a:p>
            <a:r>
              <a:rPr lang="en-US"/>
              <a:t>Object recognition v.250327a</a:t>
            </a:r>
          </a:p>
        </p:txBody>
      </p:sp>
      <p:sp>
        <p:nvSpPr>
          <p:cNvPr id="6" name="Slide Number Placeholder 5"/>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9596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91E6FA-7A51-430B-B905-FCE6603D7604}" type="datetime1">
              <a:rPr lang="en-US" smtClean="0"/>
              <a:t>4/27/2025</a:t>
            </a:fld>
            <a:endParaRPr lang="en-US"/>
          </a:p>
        </p:txBody>
      </p:sp>
      <p:sp>
        <p:nvSpPr>
          <p:cNvPr id="5" name="Footer Placeholder 4"/>
          <p:cNvSpPr>
            <a:spLocks noGrp="1"/>
          </p:cNvSpPr>
          <p:nvPr>
            <p:ph type="ftr" sz="quarter" idx="11"/>
          </p:nvPr>
        </p:nvSpPr>
        <p:spPr/>
        <p:txBody>
          <a:bodyPr/>
          <a:lstStyle/>
          <a:p>
            <a:r>
              <a:rPr lang="en-US"/>
              <a:t>Object recognition v.250327a</a:t>
            </a:r>
          </a:p>
        </p:txBody>
      </p:sp>
      <p:sp>
        <p:nvSpPr>
          <p:cNvPr id="6" name="Slide Number Placeholder 5"/>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383273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9B9359-AE03-4969-BB44-8D4C0844E1A2}" type="datetime1">
              <a:rPr lang="en-US" smtClean="0"/>
              <a:t>4/27/2025</a:t>
            </a:fld>
            <a:endParaRPr lang="en-US"/>
          </a:p>
        </p:txBody>
      </p:sp>
      <p:sp>
        <p:nvSpPr>
          <p:cNvPr id="6" name="Footer Placeholder 5"/>
          <p:cNvSpPr>
            <a:spLocks noGrp="1"/>
          </p:cNvSpPr>
          <p:nvPr>
            <p:ph type="ftr" sz="quarter" idx="11"/>
          </p:nvPr>
        </p:nvSpPr>
        <p:spPr/>
        <p:txBody>
          <a:bodyPr/>
          <a:lstStyle/>
          <a:p>
            <a:r>
              <a:rPr lang="en-US"/>
              <a:t>Object recognition v.250327a</a:t>
            </a:r>
          </a:p>
        </p:txBody>
      </p:sp>
      <p:sp>
        <p:nvSpPr>
          <p:cNvPr id="7" name="Slide Number Placeholder 6"/>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138758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026A1-02F8-4AF6-BF2F-31F2E8BC8922}" type="datetime1">
              <a:rPr lang="en-US" smtClean="0"/>
              <a:t>4/27/2025</a:t>
            </a:fld>
            <a:endParaRPr lang="en-US"/>
          </a:p>
        </p:txBody>
      </p:sp>
      <p:sp>
        <p:nvSpPr>
          <p:cNvPr id="8" name="Footer Placeholder 7"/>
          <p:cNvSpPr>
            <a:spLocks noGrp="1"/>
          </p:cNvSpPr>
          <p:nvPr>
            <p:ph type="ftr" sz="quarter" idx="11"/>
          </p:nvPr>
        </p:nvSpPr>
        <p:spPr/>
        <p:txBody>
          <a:bodyPr/>
          <a:lstStyle/>
          <a:p>
            <a:r>
              <a:rPr lang="en-US"/>
              <a:t>Object recognition v.250327a</a:t>
            </a:r>
          </a:p>
        </p:txBody>
      </p:sp>
      <p:sp>
        <p:nvSpPr>
          <p:cNvPr id="9" name="Slide Number Placeholder 8"/>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388006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49C669-17A1-45CE-BDBE-0384E5A3E546}" type="datetime1">
              <a:rPr lang="en-US" smtClean="0"/>
              <a:t>4/27/2025</a:t>
            </a:fld>
            <a:endParaRPr lang="en-US"/>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335471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56DB4-A2A1-4D18-9D52-C5B669319E0B}" type="datetime1">
              <a:rPr lang="en-US" smtClean="0"/>
              <a:t>4/27/2025</a:t>
            </a:fld>
            <a:endParaRPr lang="en-US"/>
          </a:p>
        </p:txBody>
      </p:sp>
      <p:sp>
        <p:nvSpPr>
          <p:cNvPr id="3" name="Footer Placeholder 2"/>
          <p:cNvSpPr>
            <a:spLocks noGrp="1"/>
          </p:cNvSpPr>
          <p:nvPr>
            <p:ph type="ftr" sz="quarter" idx="11"/>
          </p:nvPr>
        </p:nvSpPr>
        <p:spPr/>
        <p:txBody>
          <a:bodyPr/>
          <a:lstStyle/>
          <a:p>
            <a:r>
              <a:rPr lang="en-US"/>
              <a:t>Object recognition v.250327a</a:t>
            </a:r>
          </a:p>
        </p:txBody>
      </p:sp>
      <p:sp>
        <p:nvSpPr>
          <p:cNvPr id="4" name="Slide Number Placeholder 3"/>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101704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625ECE4-B64B-4372-A041-509FE0A8FA47}" type="datetime1">
              <a:rPr lang="en-US" smtClean="0"/>
              <a:t>4/27/2025</a:t>
            </a:fld>
            <a:endParaRPr lang="en-US"/>
          </a:p>
        </p:txBody>
      </p:sp>
      <p:sp>
        <p:nvSpPr>
          <p:cNvPr id="6" name="Footer Placeholder 5"/>
          <p:cNvSpPr>
            <a:spLocks noGrp="1"/>
          </p:cNvSpPr>
          <p:nvPr>
            <p:ph type="ftr" sz="quarter" idx="11"/>
          </p:nvPr>
        </p:nvSpPr>
        <p:spPr/>
        <p:txBody>
          <a:bodyPr/>
          <a:lstStyle/>
          <a:p>
            <a:r>
              <a:rPr lang="en-US"/>
              <a:t>Object recognition v.250327a</a:t>
            </a:r>
          </a:p>
        </p:txBody>
      </p:sp>
      <p:sp>
        <p:nvSpPr>
          <p:cNvPr id="7" name="Slide Number Placeholder 6"/>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329556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147D43-450A-414B-86BD-4B84700A882B}" type="datetime1">
              <a:rPr lang="en-US" smtClean="0"/>
              <a:t>4/27/2025</a:t>
            </a:fld>
            <a:endParaRPr lang="en-US"/>
          </a:p>
        </p:txBody>
      </p:sp>
      <p:sp>
        <p:nvSpPr>
          <p:cNvPr id="6" name="Footer Placeholder 5"/>
          <p:cNvSpPr>
            <a:spLocks noGrp="1"/>
          </p:cNvSpPr>
          <p:nvPr>
            <p:ph type="ftr" sz="quarter" idx="11"/>
          </p:nvPr>
        </p:nvSpPr>
        <p:spPr/>
        <p:txBody>
          <a:bodyPr/>
          <a:lstStyle/>
          <a:p>
            <a:r>
              <a:rPr lang="en-US"/>
              <a:t>Object recognition v.250327a</a:t>
            </a:r>
          </a:p>
        </p:txBody>
      </p:sp>
      <p:sp>
        <p:nvSpPr>
          <p:cNvPr id="7" name="Slide Number Placeholder 6"/>
          <p:cNvSpPr>
            <a:spLocks noGrp="1"/>
          </p:cNvSpPr>
          <p:nvPr>
            <p:ph type="sldNum" sz="quarter" idx="12"/>
          </p:nvPr>
        </p:nvSpPr>
        <p:spPr/>
        <p:txBody>
          <a:bodyPr/>
          <a:lstStyle/>
          <a:p>
            <a:fld id="{6921B4CA-31D7-4C0B-94BB-C0A0E1F306D0}" type="slidenum">
              <a:rPr lang="en-US" smtClean="0"/>
              <a:t>‹#›</a:t>
            </a:fld>
            <a:endParaRPr lang="en-US"/>
          </a:p>
        </p:txBody>
      </p:sp>
    </p:spTree>
    <p:extLst>
      <p:ext uri="{BB962C8B-B14F-4D97-AF65-F5344CB8AC3E}">
        <p14:creationId xmlns:p14="http://schemas.microsoft.com/office/powerpoint/2010/main" val="1901741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EA763-6924-4DD7-AD75-C3E4F2D5B6AF}" type="datetime1">
              <a:rPr lang="en-US" smtClean="0"/>
              <a:t>4/27/2025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Object recognition v.250327a</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1B4CA-31D7-4C0B-94BB-C0A0E1F306D0}" type="slidenum">
              <a:rPr lang="en-US" smtClean="0"/>
              <a:t>‹#›</a:t>
            </a:fld>
            <a:endParaRPr lang="en-US"/>
          </a:p>
        </p:txBody>
      </p:sp>
    </p:spTree>
    <p:extLst>
      <p:ext uri="{BB962C8B-B14F-4D97-AF65-F5344CB8AC3E}">
        <p14:creationId xmlns:p14="http://schemas.microsoft.com/office/powerpoint/2010/main" val="320190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en.wikipedia.org/wiki/Harmonic_mean"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statology.org/f1-score-vs-accurac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towardsdatascience.com/what-is-map-understanding-the-statistic-of-choice-for-comparing-object-detection-models-1ea4f67a9dbd" TargetMode="External"/><Relationship Id="rId1" Type="http://schemas.openxmlformats.org/officeDocument/2006/relationships/slideLayout" Target="../slideLayouts/slideLayout2.xml"/><Relationship Id="rId5" Type="http://schemas.openxmlformats.org/officeDocument/2006/relationships/hyperlink" Target="https://www.youtube.com/watch?v=lVdh571SwOQ"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hasty.ai/docs/mp-wiki/metrics/iou-intersection-over-union"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s://hasty.ai/docs/mp-wiki/metrics/iou-intersection-over-union"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aperswithcode.com/sota/image-classification-on-imagenet?p=ghostnet-more-features-from-cheap-operation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medium.com/&#38622;&#38622;&#33287;&#20820;&#20820;&#30340;&#24037;&#31243;&#19990;&#30028;/&#27231;&#22120;&#23416;&#32722;-ml-note-cnn&#28436;&#21270;&#21490;-alexnet-vgg-inception-resnet-keras-coding-668f7487930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1411.4038.pdf" TargetMode="External"/><Relationship Id="rId7" Type="http://schemas.openxmlformats.org/officeDocument/2006/relationships/hyperlink" Target="https://arxiv.org/pdf/1605.06211.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hyperlink" Target="https://people.eecs.berkeley.edu/~jhoffman/yahooJapan_Mar2016_talks/1-Evan-fcn%20spotlight.pdf" TargetMode="External"/><Relationship Id="rId4" Type="http://schemas.openxmlformats.org/officeDocument/2006/relationships/hyperlink" Target="https://arxiv.org/abs/1612.0314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tats.stackexchange.com/questions/419242/how-to-reproduce-the-classification-heatmap-figure-figure-2-from-the-fcn-pape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medium.com/apache-mxnet/transposed-convolutions-explained-with-ms-excel-52d13030c7e8" TargetMode="External"/><Relationship Id="rId2" Type="http://schemas.openxmlformats.org/officeDocument/2006/relationships/image" Target="../media/image28.gif"/><Relationship Id="rId1" Type="http://schemas.openxmlformats.org/officeDocument/2006/relationships/slideLayout" Target="../slideLayouts/slideLayout2.xml"/><Relationship Id="rId6" Type="http://schemas.openxmlformats.org/officeDocument/2006/relationships/hyperlink" Target="https://towardsdatascience.com/transposed-convolution-demystified-84ca81b4baba" TargetMode="External"/><Relationship Id="rId5" Type="http://schemas.openxmlformats.org/officeDocument/2006/relationships/hyperlink" Target="https://towardsdatascience.com/review-fcn-semantic-segmentation-eb8c9b50d2d1" TargetMode="External"/><Relationship Id="rId4" Type="http://schemas.openxmlformats.org/officeDocument/2006/relationships/hyperlink" Target="https://naokishibuya.medium.com/up-sampling-with-transposed-convolution-9ae4f2df52d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search/stat?searchtype=author&amp;query=Visin,+F" TargetMode="External"/><Relationship Id="rId2" Type="http://schemas.openxmlformats.org/officeDocument/2006/relationships/hyperlink" Target="https://arxiv.org/search/stat?searchtype=author&amp;query=Dumoulin,+V" TargetMode="External"/><Relationship Id="rId1" Type="http://schemas.openxmlformats.org/officeDocument/2006/relationships/slideLayout" Target="../slideLayouts/slideLayout2.xml"/><Relationship Id="rId4" Type="http://schemas.openxmlformats.org/officeDocument/2006/relationships/hyperlink" Target="https://arxiv.org/abs/1603.0728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owardsdatascience.com/understand-transposed-convolutions-and-build-your-own-transposed-convolution-layer-from-scratch-4f5d97b2967"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rchgate.net/figure/Example-of-Transpose-Convolution-with-Stride-2-2-Kernel-size-2-2_fig3_347534508" TargetMode="External"/><Relationship Id="rId2" Type="http://schemas.openxmlformats.org/officeDocument/2006/relationships/hyperlink" Target="https://d2l.ai/chapter_computer-vision/transposed-conv.html" TargetMode="Externa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figure/Example-of-Transpose-Convolution-with-Stride-2-2-Kernel-size-2-2_fig3_347534508" TargetMode="External"/><Relationship Id="rId2" Type="http://schemas.openxmlformats.org/officeDocument/2006/relationships/hyperlink" Target="https://d2l.ai/chapter_computer-vision/transposed-conv.html" TargetMode="Externa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search/stat?searchtype=author&amp;query=Visin,+F" TargetMode="External"/><Relationship Id="rId2" Type="http://schemas.openxmlformats.org/officeDocument/2006/relationships/hyperlink" Target="https://arxiv.org/search/stat?searchtype=author&amp;query=Dumoulin,+V" TargetMode="External"/><Relationship Id="rId1" Type="http://schemas.openxmlformats.org/officeDocument/2006/relationships/slideLayout" Target="../slideLayouts/slideLayout2.xml"/><Relationship Id="rId4" Type="http://schemas.openxmlformats.org/officeDocument/2006/relationships/hyperlink" Target="https://arxiv.org/abs/1603.07285"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giassa.net/?page_id=200"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researchgate.net/figure/The-illustration-of-the-2D-dilated-convolution-with-spatial-size-of-33-and-dilation_fig1_338780378"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hyperlink" Target="https://www.geeksforgeeks.org/dilated-convolution/" TargetMode="External"/><Relationship Id="rId4" Type="http://schemas.openxmlformats.org/officeDocument/2006/relationships/hyperlink" Target="https://towardsdatascience.com/a-primer-on-atrous-convolutions-and-depth-wise-separable-convolutions-443b106919f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openaccess.thecvf.com/content_cvpr_2018/papers/Li_CSRNet_Dilated_Convolutional_CVPR_2018_paper.pdf" TargetMode="External"/><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eeksforgeeks.org/object-detection-vs-object-recognition-vs-image-segmentation/" TargetMode="External"/><Relationship Id="rId2" Type="http://schemas.openxmlformats.org/officeDocument/2006/relationships/hyperlink" Target="https://www.kaggle.com/getting-started/169984"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medium.com/analytics-vidhya/talented-mr-1x1-comprehensive-look-at-1x1-convolution-in-deep-learning-f6b355825578"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vcp0XvDAX68"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KfV8CJh7hE0&amp;t=306s" TargetMode="External"/><Relationship Id="rId2" Type="http://schemas.openxmlformats.org/officeDocument/2006/relationships/hyperlink" Target="https://www.youtube.com/watch?v=C86ZXvgpejM"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researchgate.net/figure/a-S3Pool-in-this-example-the-size-of-feature-map-is-4x4-where-x-4-and-y-4-In_fig5_335570021"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cvlab.postech.ac.kr/research/deconvnet/"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hyperlink" Target="https://www.geeksforgeeks.org/u-net-architecture-explained%20/" TargetMode="External"/><Relationship Id="rId3" Type="http://schemas.openxmlformats.org/officeDocument/2006/relationships/hyperlink" Target="https://arxiv.org/pdf/1505.04597.pdf" TargetMode="External"/><Relationship Id="rId7" Type="http://schemas.openxmlformats.org/officeDocument/2006/relationships/image" Target="../media/image53.emf"/><Relationship Id="rId2" Type="http://schemas.openxmlformats.org/officeDocument/2006/relationships/hyperlink" Target="https://kharshit.github.io/blog/2019/08/09/quick-intro-to-semantic-segmentation" TargetMode="Externa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hyperlink" Target="https://towardsdatascience.com/unet-line-by-line-explanation-9b191c76baf5" TargetMode="Externa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hyperlink" Target="https://keras.io/examples/vision/oxford_pets_image_segmentation/" TargetMode="External"/><Relationship Id="rId1" Type="http://schemas.openxmlformats.org/officeDocument/2006/relationships/slideLayout" Target="../slideLayouts/slideLayout4.xml"/><Relationship Id="rId4" Type="http://schemas.openxmlformats.org/officeDocument/2006/relationships/image" Target="../media/image5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blog.csdn.net/v_JULY_v/article/details/80170182" TargetMode="External"/><Relationship Id="rId2" Type="http://schemas.openxmlformats.org/officeDocument/2006/relationships/hyperlink" Target="https://arxiv.org/html/2406.10139v1"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pdf/1311.2524.pdf" TargetMode="External"/><Relationship Id="rId2" Type="http://schemas.openxmlformats.org/officeDocument/2006/relationships/hyperlink" Target="https://towardsdatascience.com/step-by-step-r-cnn-implementation-from-scratch-in-python-e97101ccde55"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hyperlink" Target="https://scholar.google.com.hk/citations?user=k1hJzF0AAAAJ&amp;hl=zh-CN&amp;oi=sra" TargetMode="External"/><Relationship Id="rId2" Type="http://schemas.openxmlformats.org/officeDocument/2006/relationships/hyperlink" Target="https://link.springer.com/article/10.1023/B:VISI.0000022288.19776.77" TargetMode="External"/><Relationship Id="rId1" Type="http://schemas.openxmlformats.org/officeDocument/2006/relationships/slideLayout" Target="../slideLayouts/slideLayout2.xml"/><Relationship Id="rId5" Type="http://schemas.openxmlformats.org/officeDocument/2006/relationships/hyperlink" Target="http://www.cse.cuhk.edu.hk/~khwong/www2/cmsc5707/5707_14_svm.pptx" TargetMode="External"/><Relationship Id="rId4" Type="http://schemas.openxmlformats.org/officeDocument/2006/relationships/hyperlink" Target="https://scholar.google.com.hk/citations?user=q16KVs0AAAAJ&amp;hl=zh-CN&amp;oi=sra"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people.cs.uchicago.edu/~pff/papers/seg-ijcv.pdf" TargetMode="External"/><Relationship Id="rId2"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hyperlink" Target="https://www.analyticsvidhya.com/blog/2021/05/image-segmentation-with-felzenszwalbs-algorithm/" TargetMode="External"/><Relationship Id="rId5" Type="http://schemas.openxmlformats.org/officeDocument/2006/relationships/hyperlink" Target="https://cs.gmu.edu/~kosecka/cs482/lect-segmentation-part2.pdf" TargetMode="External"/><Relationship Id="rId4" Type="http://schemas.openxmlformats.org/officeDocument/2006/relationships/hyperlink" Target="https://blog.gtwang.org/programming/opencv-graph-based-segmentation-tutoria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hyperlink" Target="https://bdtechtalks.com/2021/06/21/object-detection-deep-learn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lvisdataset.org/challenge_2021" TargetMode="External"/><Relationship Id="rId2" Type="http://schemas.openxmlformats.org/officeDocument/2006/relationships/hyperlink" Target="https://cocodataset.org/#home"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hyperlink" Target="https://medium.com/axinc-ai/yolov3-a-machine-learning-model-to-detect-the-position-and-type-of-an-object-60f1c18f8107"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eb.cs.ucdavis.edu/~yjlee/teaching/ecs289g-winter2018/YOLO.pdf"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kdnuggets.com/2018/05/implement-yolo-v3-object-detector-pytorch-part-1.html" TargetMode="Externa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towardsdatascience.com/yolo-v3-explained-ff5b850390f"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pdf/2207.02696.pdf" TargetMode="External"/><Relationship Id="rId2" Type="http://schemas.openxmlformats.org/officeDocument/2006/relationships/hyperlink" Target="https://viso.ai/deep-learning/yolov7-guide/" TargetMode="Externa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datacamp.com/blog/yolo-object-detection-explaine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host.robots.ox.ac.uk/pascal/VOC/voc2012/index.html" TargetMode="External"/><Relationship Id="rId7" Type="http://schemas.openxmlformats.org/officeDocument/2006/relationships/image" Target="../media/image9.png"/><Relationship Id="rId2" Type="http://schemas.openxmlformats.org/officeDocument/2006/relationships/hyperlink" Target="http://host.robots.ox.ac.uk/pascal/VOC/voc2012/VOCtrainval_11-May-2012.tar"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towardsdatascience.com/batch-mini-batch-stochastic-gradient-descent-7a62ecba642a" TargetMode="External"/><Relationship Id="rId2" Type="http://schemas.openxmlformats.org/officeDocument/2006/relationships/hyperlink" Target="https://www.kaggle.com/residentmario/full-batch-mini-batch-and-online-learnin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baeldung.com/cs/epoch-vs-batch-vs-mini-batch"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stats.stackexchange.com/questions/266968/how-does-minibatch-gradient-descent-update-the-weights-for-each-example-in-a-bat/26697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00.png"/></Relationships>
</file>

<file path=ppt/slides/_rels/slide7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hyperlink" Target="http://jmlr.org/papers/volume15/srivastava14a/srivastava14a.pdf"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hyperlink" Target="https://www.researchgate.net/figure/Adam-optimizer-algorithm_fig2_339075038" TargetMode="External"/><Relationship Id="rId2" Type="http://schemas.openxmlformats.org/officeDocument/2006/relationships/hyperlink" Target="https://www.math.purdue.edu/~nwinovic/deep_learning_optimization.html"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hyperlink" Target="https://www.geeksforgeeks.org/intuition-of-adam-optimizer/" TargetMode="External"/><Relationship Id="rId7" Type="http://schemas.openxmlformats.org/officeDocument/2006/relationships/hyperlink" Target="https://sefiks.com/2018/06/23/the-insiders-guide-to-adam-optimization-algorithm-for-deep-learning/" TargetMode="External"/><Relationship Id="rId2" Type="http://schemas.openxmlformats.org/officeDocument/2006/relationships/hyperlink" Target="https://towardsdatascience.com/adam-latest-trends-in-deep-learning-optimization-6be9a291375c" TargetMode="External"/><Relationship Id="rId1" Type="http://schemas.openxmlformats.org/officeDocument/2006/relationships/slideLayout" Target="../slideLayouts/slideLayout2.xml"/><Relationship Id="rId6" Type="http://schemas.openxmlformats.org/officeDocument/2006/relationships/hyperlink" Target="https://www.math.purdue.edu/~nwinovic/deep_learning_optimization.html" TargetMode="External"/><Relationship Id="rId5" Type="http://schemas.openxmlformats.org/officeDocument/2006/relationships/hyperlink" Target="https://medium.com/@nishantnikhil/adam-optimizer-notes-ddac4fd7218" TargetMode="External"/><Relationship Id="rId4" Type="http://schemas.openxmlformats.org/officeDocument/2006/relationships/image" Target="../media/image17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ai.stackexchange.com/questions/21810/what-is-a-fully-convolution-network"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opencv.com/applications-of-foreground-background-separation-with-semantic-segmentation/"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cs.yale.edu/homes/aspnes/pinewiki/GraphTheory.html"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hyperlink" Target="https://people.eecs.berkeley.edu/~malik/papers/SM-ncut.pdf" TargetMode="External"/><Relationship Id="rId1" Type="http://schemas.openxmlformats.org/officeDocument/2006/relationships/slideLayout" Target="../slideLayouts/slideLayout2.xml"/><Relationship Id="rId4" Type="http://schemas.openxmlformats.org/officeDocument/2006/relationships/image" Target="../media/image450.png"/></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en.wikipedia.org/wiki/Precision_and_recall" TargetMode="External"/><Relationship Id="rId7" Type="http://schemas.openxmlformats.org/officeDocument/2006/relationships/hyperlink" Target="https://freeimage.eu/cat/"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www.newsofmillcreek.com/content/forever-home-dog-week-river" TargetMode="External"/><Relationship Id="rId4" Type="http://schemas.openxmlformats.org/officeDocument/2006/relationships/hyperlink" Target="https://www.dataschool.io/simple-guide-to-confusion-matrix-terminology/" TargetMode="External"/><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081212"/>
            <a:ext cx="7772400" cy="2387600"/>
          </a:xfrm>
        </p:spPr>
        <p:txBody>
          <a:bodyPr>
            <a:normAutofit fontScale="90000"/>
          </a:bodyPr>
          <a:lstStyle/>
          <a:p>
            <a:r>
              <a:rPr lang="en-US" dirty="0"/>
              <a:t>Neural Network Models for Object detection</a:t>
            </a:r>
            <a:br>
              <a:rPr lang="en-US" dirty="0"/>
            </a:br>
            <a:endParaRPr lang="en-US" dirty="0"/>
          </a:p>
        </p:txBody>
      </p:sp>
      <p:sp>
        <p:nvSpPr>
          <p:cNvPr id="3" name="Subtitle 2"/>
          <p:cNvSpPr>
            <a:spLocks noGrp="1"/>
          </p:cNvSpPr>
          <p:nvPr>
            <p:ph type="subTitle" idx="1"/>
          </p:nvPr>
        </p:nvSpPr>
        <p:spPr>
          <a:xfrm>
            <a:off x="1143000" y="4621213"/>
            <a:ext cx="6858000" cy="1655762"/>
          </a:xfrm>
        </p:spPr>
        <p:txBody>
          <a:bodyPr/>
          <a:lstStyle/>
          <a:p>
            <a:r>
              <a:rPr lang="en-US" dirty="0"/>
              <a:t>KH Wong</a:t>
            </a:r>
          </a:p>
        </p:txBody>
      </p:sp>
      <p:sp>
        <p:nvSpPr>
          <p:cNvPr id="4" name="Footer Placeholder 3"/>
          <p:cNvSpPr>
            <a:spLocks noGrp="1"/>
          </p:cNvSpPr>
          <p:nvPr>
            <p:ph type="ftr" sz="quarter" idx="11"/>
          </p:nvPr>
        </p:nvSpPr>
        <p:spPr/>
        <p:txBody>
          <a:bodyPr/>
          <a:lstStyle/>
          <a:p>
            <a:r>
              <a:rPr lang="en-US"/>
              <a:t>Object recognition v.250327a</a:t>
            </a:r>
            <a:endParaRPr lang="en-US" dirty="0"/>
          </a:p>
        </p:txBody>
      </p:sp>
      <p:sp>
        <p:nvSpPr>
          <p:cNvPr id="5" name="Slide Number Placeholder 4"/>
          <p:cNvSpPr>
            <a:spLocks noGrp="1"/>
          </p:cNvSpPr>
          <p:nvPr>
            <p:ph type="sldNum" sz="quarter" idx="12"/>
          </p:nvPr>
        </p:nvSpPr>
        <p:spPr/>
        <p:txBody>
          <a:bodyPr/>
          <a:lstStyle/>
          <a:p>
            <a:fld id="{6921B4CA-31D7-4C0B-94BB-C0A0E1F306D0}" type="slidenum">
              <a:rPr lang="en-US" smtClean="0"/>
              <a:t>1</a:t>
            </a:fld>
            <a:endParaRPr lang="en-US"/>
          </a:p>
        </p:txBody>
      </p:sp>
    </p:spTree>
    <p:extLst>
      <p:ext uri="{BB962C8B-B14F-4D97-AF65-F5344CB8AC3E}">
        <p14:creationId xmlns:p14="http://schemas.microsoft.com/office/powerpoint/2010/main" val="165142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375103"/>
          </a:xfrm>
        </p:spPr>
        <p:txBody>
          <a:bodyPr>
            <a:normAutofit fontScale="90000"/>
          </a:bodyPr>
          <a:lstStyle/>
          <a:p>
            <a:r>
              <a:rPr lang="en-US" dirty="0"/>
              <a:t>How to evaluate classifiers</a:t>
            </a:r>
          </a:p>
        </p:txBody>
      </p:sp>
      <p:sp>
        <p:nvSpPr>
          <p:cNvPr id="3" name="Content Placeholder 2"/>
          <p:cNvSpPr>
            <a:spLocks noGrp="1"/>
          </p:cNvSpPr>
          <p:nvPr>
            <p:ph sz="half" idx="1"/>
          </p:nvPr>
        </p:nvSpPr>
        <p:spPr>
          <a:xfrm>
            <a:off x="249011" y="740229"/>
            <a:ext cx="4007304" cy="5616122"/>
          </a:xfrm>
        </p:spPr>
        <p:txBody>
          <a:bodyPr>
            <a:normAutofit fontScale="62500" lnSpcReduction="20000"/>
          </a:bodyPr>
          <a:lstStyle/>
          <a:p>
            <a:pPr fontAlgn="base"/>
            <a:r>
              <a:rPr lang="en-US" sz="3000" dirty="0">
                <a:solidFill>
                  <a:srgbClr val="202124"/>
                </a:solidFill>
                <a:highlight>
                  <a:srgbClr val="FFFFFF"/>
                </a:highlight>
                <a:latin typeface="Google Sans"/>
              </a:rPr>
              <a:t>A summary:</a:t>
            </a:r>
          </a:p>
          <a:p>
            <a:pPr lvl="1" fontAlgn="base"/>
            <a:r>
              <a:rPr lang="en-US" sz="3000" dirty="0">
                <a:solidFill>
                  <a:srgbClr val="202124"/>
                </a:solidFill>
                <a:highlight>
                  <a:srgbClr val="FFFFFF"/>
                </a:highlight>
                <a:latin typeface="Google Sans"/>
              </a:rPr>
              <a:t>True Positives (TP) </a:t>
            </a:r>
          </a:p>
          <a:p>
            <a:pPr lvl="1" fontAlgn="base"/>
            <a:r>
              <a:rPr lang="en-US" sz="3000" dirty="0">
                <a:solidFill>
                  <a:srgbClr val="202124"/>
                </a:solidFill>
                <a:highlight>
                  <a:srgbClr val="FFFFFF"/>
                </a:highlight>
                <a:latin typeface="Google Sans"/>
              </a:rPr>
              <a:t>True Negatives (TN)</a:t>
            </a:r>
          </a:p>
          <a:p>
            <a:pPr lvl="1" fontAlgn="base"/>
            <a:r>
              <a:rPr lang="en-US" sz="3000" dirty="0">
                <a:solidFill>
                  <a:srgbClr val="202124"/>
                </a:solidFill>
                <a:highlight>
                  <a:srgbClr val="FFFFFF"/>
                </a:highlight>
                <a:latin typeface="Google Sans"/>
              </a:rPr>
              <a:t>False Positives (FP) </a:t>
            </a:r>
          </a:p>
          <a:p>
            <a:pPr lvl="1" fontAlgn="base"/>
            <a:r>
              <a:rPr lang="en-US" sz="3000" dirty="0">
                <a:solidFill>
                  <a:srgbClr val="202124"/>
                </a:solidFill>
                <a:highlight>
                  <a:srgbClr val="FFFFFF"/>
                </a:highlight>
                <a:latin typeface="Google Sans"/>
              </a:rPr>
              <a:t>False Negatives (FN)</a:t>
            </a:r>
          </a:p>
          <a:p>
            <a:r>
              <a:rPr lang="en-US" sz="3000" dirty="0">
                <a:solidFill>
                  <a:srgbClr val="202124"/>
                </a:solidFill>
                <a:highlight>
                  <a:srgbClr val="FFFFFF"/>
                </a:highlight>
                <a:latin typeface="Google Sans"/>
              </a:rPr>
              <a:t>function accuracy2(TP,TN,FP,FN)</a:t>
            </a:r>
          </a:p>
          <a:p>
            <a:r>
              <a:rPr lang="en-US" sz="3000" dirty="0">
                <a:solidFill>
                  <a:srgbClr val="202124"/>
                </a:solidFill>
                <a:highlight>
                  <a:srgbClr val="FFFFFF"/>
                </a:highlight>
                <a:latin typeface="Google Sans"/>
              </a:rPr>
              <a:t>%demo2: TP=5,TN=7,FP=3,FN=7, accuracy2(TP,TN,FP,FN)</a:t>
            </a:r>
          </a:p>
          <a:p>
            <a:r>
              <a:rPr lang="en-US" sz="3000" dirty="0">
                <a:solidFill>
                  <a:srgbClr val="202124"/>
                </a:solidFill>
                <a:highlight>
                  <a:srgbClr val="FFFFFF"/>
                </a:highlight>
                <a:latin typeface="Google Sans"/>
              </a:rPr>
              <a:t>'result======================'</a:t>
            </a:r>
          </a:p>
          <a:p>
            <a:r>
              <a:rPr lang="en-US" sz="3000" dirty="0">
                <a:solidFill>
                  <a:srgbClr val="202124"/>
                </a:solidFill>
                <a:highlight>
                  <a:srgbClr val="FFFFFF"/>
                </a:highlight>
                <a:latin typeface="Google Sans"/>
              </a:rPr>
              <a:t>Accuracy = (TP+TN)/(TP+TN+FP+FN);</a:t>
            </a:r>
          </a:p>
          <a:p>
            <a:r>
              <a:rPr lang="en-US" sz="3000" dirty="0">
                <a:solidFill>
                  <a:srgbClr val="202124"/>
                </a:solidFill>
                <a:highlight>
                  <a:srgbClr val="FFFFFF"/>
                </a:highlight>
                <a:latin typeface="Google Sans"/>
              </a:rPr>
              <a:t>Precision  = TP/(TP+FP);</a:t>
            </a:r>
          </a:p>
          <a:p>
            <a:r>
              <a:rPr lang="en-US" sz="3000" dirty="0">
                <a:solidFill>
                  <a:srgbClr val="202124"/>
                </a:solidFill>
                <a:highlight>
                  <a:srgbClr val="FFFFFF"/>
                </a:highlight>
                <a:latin typeface="Google Sans"/>
              </a:rPr>
              <a:t>Recall= TP/(TP+FN);</a:t>
            </a:r>
          </a:p>
          <a:p>
            <a:r>
              <a:rPr lang="en-US" sz="3000" dirty="0">
                <a:solidFill>
                  <a:srgbClr val="202124"/>
                </a:solidFill>
                <a:highlight>
                  <a:srgbClr val="FFFFFF"/>
                </a:highlight>
                <a:latin typeface="Google Sans"/>
              </a:rPr>
              <a:t>F1_score = 2*(Recall * Precision) / (Recall + Precision);</a:t>
            </a:r>
          </a:p>
          <a:p>
            <a:r>
              <a:rPr lang="en-US" sz="3000" dirty="0">
                <a:solidFill>
                  <a:srgbClr val="202124"/>
                </a:solidFill>
                <a:highlight>
                  <a:srgbClr val="FFFFFF"/>
                </a:highlight>
                <a:latin typeface="Google Sans"/>
              </a:rPr>
              <a:t>F1 =harmonic mean of the precision and recall. Harmonic mean of (A, B)=2*A*B/(A+B)</a:t>
            </a:r>
          </a:p>
          <a:p>
            <a:r>
              <a:rPr lang="en-US" sz="3000" dirty="0">
                <a:solidFill>
                  <a:srgbClr val="202124"/>
                </a:solidFill>
                <a:highlight>
                  <a:srgbClr val="FFFFFF"/>
                </a:highlight>
                <a:latin typeface="Google Sans"/>
                <a:hlinkClick r:id="rId2"/>
              </a:rPr>
              <a:t>https://en.wikipedia.org/wiki/Harmonic_mean</a:t>
            </a:r>
            <a:r>
              <a:rPr lang="en-US" sz="3000" dirty="0">
                <a:solidFill>
                  <a:srgbClr val="202124"/>
                </a:solidFill>
                <a:highlight>
                  <a:srgbClr val="FFFFFF"/>
                </a:highlight>
                <a:latin typeface="Google Sans"/>
              </a:rPr>
              <a:t> </a:t>
            </a:r>
          </a:p>
          <a:p>
            <a:pPr lvl="1" fontAlgn="base"/>
            <a:endParaRPr lang="en-US" dirty="0"/>
          </a:p>
        </p:txBody>
      </p:sp>
      <p:sp>
        <p:nvSpPr>
          <p:cNvPr id="6" name="Content Placeholder 5">
            <a:extLst>
              <a:ext uri="{FF2B5EF4-FFF2-40B4-BE49-F238E27FC236}">
                <a16:creationId xmlns:a16="http://schemas.microsoft.com/office/drawing/2014/main" id="{3B5CBFA0-E5EA-46E0-B436-0FECE6786FEA}"/>
              </a:ext>
            </a:extLst>
          </p:cNvPr>
          <p:cNvSpPr>
            <a:spLocks noGrp="1"/>
          </p:cNvSpPr>
          <p:nvPr>
            <p:ph sz="half" idx="2"/>
          </p:nvPr>
        </p:nvSpPr>
        <p:spPr>
          <a:xfrm>
            <a:off x="4138613" y="871992"/>
            <a:ext cx="4638674" cy="4351338"/>
          </a:xfrm>
        </p:spPr>
        <p:txBody>
          <a:bodyPr>
            <a:normAutofit fontScale="62500" lnSpcReduction="20000"/>
          </a:bodyPr>
          <a:lstStyle/>
          <a:p>
            <a:r>
              <a:rPr lang="en-US" sz="2900" b="0" i="0" dirty="0">
                <a:solidFill>
                  <a:srgbClr val="202122"/>
                </a:solidFill>
                <a:effectLst/>
                <a:latin typeface="Arial" panose="020B0604020202020204" pitchFamily="34" charset="0"/>
              </a:rPr>
              <a:t>I</a:t>
            </a:r>
            <a:r>
              <a:rPr lang="en-US" sz="2900" dirty="0">
                <a:solidFill>
                  <a:srgbClr val="202124"/>
                </a:solidFill>
                <a:latin typeface="arial" panose="020B0604020202020204" pitchFamily="34" charset="0"/>
              </a:rPr>
              <a:t>n program x, for example,</a:t>
            </a:r>
          </a:p>
          <a:p>
            <a:r>
              <a:rPr lang="en-US" sz="2900" dirty="0">
                <a:solidFill>
                  <a:srgbClr val="202124"/>
                </a:solidFill>
                <a:latin typeface="arial" panose="020B0604020202020204" pitchFamily="34" charset="0"/>
              </a:rPr>
              <a:t>TP =5</a:t>
            </a:r>
          </a:p>
          <a:p>
            <a:r>
              <a:rPr lang="en-US" sz="2900" dirty="0">
                <a:solidFill>
                  <a:srgbClr val="202124"/>
                </a:solidFill>
                <a:latin typeface="arial" panose="020B0604020202020204" pitchFamily="34" charset="0"/>
              </a:rPr>
              <a:t>FP=3</a:t>
            </a:r>
          </a:p>
          <a:p>
            <a:r>
              <a:rPr lang="en-US" sz="2900" dirty="0">
                <a:solidFill>
                  <a:srgbClr val="202124"/>
                </a:solidFill>
                <a:latin typeface="arial" panose="020B0604020202020204" pitchFamily="34" charset="0"/>
              </a:rPr>
              <a:t>FN=7</a:t>
            </a:r>
          </a:p>
          <a:p>
            <a:r>
              <a:rPr lang="en-US" sz="2900" dirty="0">
                <a:solidFill>
                  <a:srgbClr val="202124"/>
                </a:solidFill>
                <a:latin typeface="arial" panose="020B0604020202020204" pitchFamily="34" charset="0"/>
              </a:rPr>
              <a:t>TN=7</a:t>
            </a:r>
          </a:p>
          <a:p>
            <a:r>
              <a:rPr lang="en-US" sz="2900" dirty="0">
                <a:solidFill>
                  <a:srgbClr val="202124"/>
                </a:solidFill>
                <a:latin typeface="arial" panose="020B0604020202020204" pitchFamily="34" charset="0"/>
              </a:rPr>
              <a:t>Accuracy=(5+7)/(5+3+7+7)=0.545</a:t>
            </a:r>
          </a:p>
          <a:p>
            <a:r>
              <a:rPr lang="en-US" sz="2900" dirty="0">
                <a:solidFill>
                  <a:srgbClr val="202124"/>
                </a:solidFill>
                <a:latin typeface="arial" panose="020B0604020202020204" pitchFamily="34" charset="0"/>
              </a:rPr>
              <a:t>Precision=5/(5+3)=0.625</a:t>
            </a:r>
          </a:p>
          <a:p>
            <a:r>
              <a:rPr lang="en-US" sz="2900" dirty="0">
                <a:solidFill>
                  <a:srgbClr val="202124"/>
                </a:solidFill>
                <a:latin typeface="arial" panose="020B0604020202020204" pitchFamily="34" charset="0"/>
              </a:rPr>
              <a:t>Recall=5/(5+7)=0.4166</a:t>
            </a:r>
          </a:p>
          <a:p>
            <a:r>
              <a:rPr lang="en-US" sz="2900" dirty="0">
                <a:solidFill>
                  <a:srgbClr val="202124"/>
                </a:solidFill>
                <a:latin typeface="arial" panose="020B0604020202020204" pitchFamily="34" charset="0"/>
              </a:rPr>
              <a:t>F1 score=</a:t>
            </a:r>
          </a:p>
          <a:p>
            <a:r>
              <a:rPr lang="en-US" sz="2900" dirty="0">
                <a:solidFill>
                  <a:srgbClr val="202124"/>
                </a:solidFill>
                <a:latin typeface="arial" panose="020B0604020202020204" pitchFamily="34" charset="0"/>
              </a:rPr>
              <a:t>2*(0.4166* 0.625)/(0.4166+ 0.625)</a:t>
            </a:r>
          </a:p>
          <a:p>
            <a:r>
              <a:rPr lang="en-US" sz="2900" dirty="0">
                <a:solidFill>
                  <a:srgbClr val="202124"/>
                </a:solidFill>
                <a:latin typeface="arial" panose="020B0604020202020204" pitchFamily="34" charset="0"/>
              </a:rPr>
              <a:t>=0.49995</a:t>
            </a:r>
          </a:p>
          <a:p>
            <a:endParaRPr lang="en-US" dirty="0"/>
          </a:p>
        </p:txBody>
      </p:sp>
      <p:sp>
        <p:nvSpPr>
          <p:cNvPr id="4" name="Footer Placeholder 3">
            <a:extLst>
              <a:ext uri="{FF2B5EF4-FFF2-40B4-BE49-F238E27FC236}">
                <a16:creationId xmlns:a16="http://schemas.microsoft.com/office/drawing/2014/main" id="{DC3E3095-9428-41C5-88EF-461AF669CC56}"/>
              </a:ext>
            </a:extLst>
          </p:cNvPr>
          <p:cNvSpPr>
            <a:spLocks noGrp="1"/>
          </p:cNvSpPr>
          <p:nvPr>
            <p:ph type="ftr" sz="quarter" idx="11"/>
          </p:nvPr>
        </p:nvSpPr>
        <p:spPr/>
        <p:txBody>
          <a:bodyPr/>
          <a:lstStyle/>
          <a:p>
            <a:pPr>
              <a:defRPr/>
            </a:pPr>
            <a:r>
              <a:rPr lang="en-US" altLang="zh-CN"/>
              <a:t>Object recognition v.250327a</a:t>
            </a:r>
          </a:p>
        </p:txBody>
      </p:sp>
      <p:sp>
        <p:nvSpPr>
          <p:cNvPr id="5" name="Slide Number Placeholder 4">
            <a:extLst>
              <a:ext uri="{FF2B5EF4-FFF2-40B4-BE49-F238E27FC236}">
                <a16:creationId xmlns:a16="http://schemas.microsoft.com/office/drawing/2014/main" id="{0E4E74DC-6E0B-4BD0-99B7-412D76D29907}"/>
              </a:ext>
            </a:extLst>
          </p:cNvPr>
          <p:cNvSpPr>
            <a:spLocks noGrp="1"/>
          </p:cNvSpPr>
          <p:nvPr>
            <p:ph type="sldNum" sz="quarter" idx="12"/>
          </p:nvPr>
        </p:nvSpPr>
        <p:spPr/>
        <p:txBody>
          <a:bodyPr/>
          <a:lstStyle/>
          <a:p>
            <a:fld id="{946565EE-6D06-4FE9-982E-616E3F73370E}" type="slidenum">
              <a:rPr lang="en-US" altLang="en-US" smtClean="0"/>
              <a:pPr/>
              <a:t>10</a:t>
            </a:fld>
            <a:endParaRPr lang="en-US" altLang="en-US"/>
          </a:p>
        </p:txBody>
      </p:sp>
      <p:sp>
        <p:nvSpPr>
          <p:cNvPr id="8" name="TextBox 7">
            <a:extLst>
              <a:ext uri="{FF2B5EF4-FFF2-40B4-BE49-F238E27FC236}">
                <a16:creationId xmlns:a16="http://schemas.microsoft.com/office/drawing/2014/main" id="{C1C4802A-E65E-B1D2-3D15-DFD2790CDD2F}"/>
              </a:ext>
            </a:extLst>
          </p:cNvPr>
          <p:cNvSpPr txBox="1"/>
          <p:nvPr/>
        </p:nvSpPr>
        <p:spPr>
          <a:xfrm>
            <a:off x="4434846" y="4879023"/>
            <a:ext cx="3360407" cy="1477328"/>
          </a:xfrm>
          <a:prstGeom prst="rect">
            <a:avLst/>
          </a:prstGeom>
          <a:noFill/>
          <a:ln>
            <a:solidFill>
              <a:schemeClr val="accent1"/>
            </a:solidFill>
          </a:ln>
        </p:spPr>
        <p:txBody>
          <a:bodyPr wrap="none" rtlCol="0">
            <a:spAutoFit/>
          </a:bodyPr>
          <a:lstStyle/>
          <a:p>
            <a:r>
              <a:rPr lang="en-US" dirty="0"/>
              <a:t>'result======================'</a:t>
            </a:r>
          </a:p>
          <a:p>
            <a:r>
              <a:rPr lang="en-US" dirty="0"/>
              <a:t>Accuracy=0.545</a:t>
            </a:r>
          </a:p>
          <a:p>
            <a:r>
              <a:rPr lang="en-US" dirty="0"/>
              <a:t>Precision=0.625</a:t>
            </a:r>
          </a:p>
          <a:p>
            <a:r>
              <a:rPr lang="en-US" dirty="0"/>
              <a:t>Recall=0.417</a:t>
            </a:r>
          </a:p>
          <a:p>
            <a:r>
              <a:rPr lang="en-US" dirty="0"/>
              <a:t>F1score=0.500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6259"/>
            <a:ext cx="7886700" cy="612709"/>
          </a:xfrm>
        </p:spPr>
        <p:txBody>
          <a:bodyPr>
            <a:normAutofit/>
          </a:bodyPr>
          <a:lstStyle/>
          <a:p>
            <a:pPr algn="l"/>
            <a:r>
              <a:rPr lang="en-US" sz="2400" dirty="0"/>
              <a:t>True/False, and Positive/ Negative</a:t>
            </a:r>
          </a:p>
        </p:txBody>
      </p:sp>
      <p:sp>
        <p:nvSpPr>
          <p:cNvPr id="3" name="Content Placeholder 2"/>
          <p:cNvSpPr>
            <a:spLocks noGrp="1"/>
          </p:cNvSpPr>
          <p:nvPr>
            <p:ph idx="1"/>
          </p:nvPr>
        </p:nvSpPr>
        <p:spPr>
          <a:xfrm>
            <a:off x="628650" y="2971748"/>
            <a:ext cx="8177420" cy="3627835"/>
          </a:xfrm>
        </p:spPr>
        <p:txBody>
          <a:bodyPr>
            <a:noAutofit/>
          </a:bodyPr>
          <a:lstStyle/>
          <a:p>
            <a:pPr fontAlgn="base"/>
            <a:r>
              <a:rPr lang="en-US" sz="1400" i="1" dirty="0"/>
              <a:t>True positive and true negatives are the observations that are correctly predicted and therefore shown in green. We want to minimize false positives and false negatives so they are shown in red color. These terms are a bit confusing. So let’s take each term one by one and understand it fully.</a:t>
            </a:r>
          </a:p>
          <a:p>
            <a:pPr fontAlgn="base"/>
            <a:r>
              <a:rPr lang="en-US" sz="1400" b="1" i="1" dirty="0">
                <a:solidFill>
                  <a:srgbClr val="00B050"/>
                </a:solidFill>
              </a:rPr>
              <a:t>True Positives (TP)</a:t>
            </a:r>
            <a:r>
              <a:rPr lang="en-US" sz="1400" i="1" dirty="0">
                <a:solidFill>
                  <a:srgbClr val="00B050"/>
                </a:solidFill>
              </a:rPr>
              <a:t> - These are the correctly predicted positive values which means that the value of actual class is yes and the value of predicted class is also yes. E.g. if actual class value indicates that this passenger survived (in an accident) and predicted class tells you the same thing.</a:t>
            </a:r>
          </a:p>
          <a:p>
            <a:pPr fontAlgn="base"/>
            <a:r>
              <a:rPr lang="en-US" sz="1400" b="1" i="1" dirty="0">
                <a:solidFill>
                  <a:srgbClr val="00B050"/>
                </a:solidFill>
              </a:rPr>
              <a:t>True Negatives (TN)</a:t>
            </a:r>
            <a:r>
              <a:rPr lang="en-US" sz="1400" i="1" dirty="0">
                <a:solidFill>
                  <a:srgbClr val="00B050"/>
                </a:solidFill>
              </a:rPr>
              <a:t> - These are the correctly predicted negative values which means that the value of actual class is no and value of predicted class is also no. E.g. if actual class says this passenger did not survive and predicted class tells you the same thing.</a:t>
            </a:r>
          </a:p>
          <a:p>
            <a:pPr fontAlgn="base"/>
            <a:r>
              <a:rPr lang="en-US" sz="1400" i="1" dirty="0"/>
              <a:t>False positives and false negatives, these values occur when your actual class contradicts with the predicted class.</a:t>
            </a:r>
          </a:p>
          <a:p>
            <a:pPr fontAlgn="base"/>
            <a:r>
              <a:rPr lang="en-US" sz="1400" b="1" i="1" dirty="0">
                <a:solidFill>
                  <a:srgbClr val="FF0000"/>
                </a:solidFill>
              </a:rPr>
              <a:t>False Positives (FP)</a:t>
            </a:r>
            <a:r>
              <a:rPr lang="en-US" sz="1400" i="1" dirty="0">
                <a:solidFill>
                  <a:srgbClr val="FF0000"/>
                </a:solidFill>
              </a:rPr>
              <a:t> – When actual class is no and predicted class is yes. E.g. if actual class says this passenger did not survive but predicted class tells you that this passenger will survive.</a:t>
            </a:r>
          </a:p>
          <a:p>
            <a:pPr fontAlgn="base"/>
            <a:r>
              <a:rPr lang="en-US" sz="1400" b="1" i="1" dirty="0">
                <a:solidFill>
                  <a:srgbClr val="FF0000"/>
                </a:solidFill>
              </a:rPr>
              <a:t>False Negatives (FN)</a:t>
            </a:r>
            <a:r>
              <a:rPr lang="en-US" sz="1400" i="1" dirty="0">
                <a:solidFill>
                  <a:srgbClr val="FF0000"/>
                </a:solidFill>
              </a:rPr>
              <a:t> – When actual class is yes but predicted class in no. E.g. if actual class value indicates that this passenger survived and predicted class tells you that passenger will die.</a:t>
            </a:r>
          </a:p>
          <a:p>
            <a:endParaRPr lang="en-US" sz="1400" dirty="0"/>
          </a:p>
        </p:txBody>
      </p:sp>
      <p:pic>
        <p:nvPicPr>
          <p:cNvPr id="2050" name="Picture 2" descr="Accuracy, Precision, Recall &amp; F1 S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313" y="888968"/>
            <a:ext cx="7546480" cy="1779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37923" y="408334"/>
            <a:ext cx="3714748" cy="415497"/>
          </a:xfrm>
          <a:prstGeom prst="rect">
            <a:avLst/>
          </a:prstGeom>
          <a:noFill/>
        </p:spPr>
        <p:txBody>
          <a:bodyPr wrap="square" rtlCol="0">
            <a:spAutoFit/>
          </a:bodyPr>
          <a:lstStyle/>
          <a:p>
            <a:r>
              <a:rPr lang="en-US" sz="1050" dirty="0"/>
              <a:t>Source: https://blog.exsilio.com/all/accuracy-precision-recall-f1-score-interpretation-of-performance-measures/</a:t>
            </a:r>
          </a:p>
        </p:txBody>
      </p:sp>
      <p:sp>
        <p:nvSpPr>
          <p:cNvPr id="5" name="Footer Placeholder 4">
            <a:extLst>
              <a:ext uri="{FF2B5EF4-FFF2-40B4-BE49-F238E27FC236}">
                <a16:creationId xmlns:a16="http://schemas.microsoft.com/office/drawing/2014/main" id="{841360AB-7A8A-4CBE-9DC9-6ECB7DD107C5}"/>
              </a:ext>
            </a:extLst>
          </p:cNvPr>
          <p:cNvSpPr>
            <a:spLocks noGrp="1"/>
          </p:cNvSpPr>
          <p:nvPr>
            <p:ph type="ftr" sz="quarter" idx="11"/>
          </p:nvPr>
        </p:nvSpPr>
        <p:spPr/>
        <p:txBody>
          <a:bodyPr/>
          <a:lstStyle/>
          <a:p>
            <a:pPr>
              <a:defRPr/>
            </a:pPr>
            <a:r>
              <a:rPr lang="en-US" altLang="zh-CN"/>
              <a:t>Object recognition v.250327a</a:t>
            </a:r>
          </a:p>
        </p:txBody>
      </p:sp>
      <p:sp>
        <p:nvSpPr>
          <p:cNvPr id="6" name="Slide Number Placeholder 5">
            <a:extLst>
              <a:ext uri="{FF2B5EF4-FFF2-40B4-BE49-F238E27FC236}">
                <a16:creationId xmlns:a16="http://schemas.microsoft.com/office/drawing/2014/main" id="{835B55B5-1D15-4994-9EE4-0468672B5D2E}"/>
              </a:ext>
            </a:extLst>
          </p:cNvPr>
          <p:cNvSpPr>
            <a:spLocks noGrp="1"/>
          </p:cNvSpPr>
          <p:nvPr>
            <p:ph type="sldNum" sz="quarter" idx="12"/>
          </p:nvPr>
        </p:nvSpPr>
        <p:spPr/>
        <p:txBody>
          <a:bodyPr/>
          <a:lstStyle/>
          <a:p>
            <a:fld id="{946565EE-6D06-4FE9-982E-616E3F73370E}" type="slidenum">
              <a:rPr lang="en-US" altLang="en-US" smtClean="0"/>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9085"/>
            <a:ext cx="7886700" cy="845582"/>
          </a:xfrm>
        </p:spPr>
        <p:txBody>
          <a:bodyPr>
            <a:noAutofit/>
          </a:bodyPr>
          <a:lstStyle/>
          <a:p>
            <a:r>
              <a:rPr lang="en-US" sz="2400" dirty="0"/>
              <a:t>Accuracy, Precision, Recall and F1 score</a:t>
            </a:r>
          </a:p>
        </p:txBody>
      </p:sp>
      <p:sp>
        <p:nvSpPr>
          <p:cNvPr id="3" name="Content Placeholder 2"/>
          <p:cNvSpPr>
            <a:spLocks noGrp="1"/>
          </p:cNvSpPr>
          <p:nvPr>
            <p:ph idx="1"/>
          </p:nvPr>
        </p:nvSpPr>
        <p:spPr>
          <a:xfrm>
            <a:off x="628650" y="457201"/>
            <a:ext cx="4683579" cy="5443046"/>
          </a:xfrm>
        </p:spPr>
        <p:txBody>
          <a:bodyPr>
            <a:noAutofit/>
          </a:bodyPr>
          <a:lstStyle/>
          <a:p>
            <a:pPr fontAlgn="base"/>
            <a:r>
              <a:rPr lang="en-US" sz="1800" b="1" dirty="0"/>
              <a:t>Accuracy</a:t>
            </a:r>
            <a:r>
              <a:rPr lang="en-US" sz="1800" dirty="0"/>
              <a:t> is a ratio of correctly predicted observation to the total observations. </a:t>
            </a:r>
          </a:p>
          <a:p>
            <a:pPr fontAlgn="base"/>
            <a:r>
              <a:rPr lang="en-US" sz="1800" dirty="0"/>
              <a:t>Accuracy = (TP+TN)/(TP+FP+FN+TN)</a:t>
            </a:r>
          </a:p>
          <a:p>
            <a:pPr fontAlgn="base"/>
            <a:r>
              <a:rPr lang="en-US" sz="1800" b="1" dirty="0"/>
              <a:t>Precision</a:t>
            </a:r>
            <a:r>
              <a:rPr lang="en-US" sz="1800" dirty="0"/>
              <a:t>  is the ratio of correctly predicted positive observations to the total predicted positive observations. </a:t>
            </a:r>
          </a:p>
          <a:p>
            <a:pPr fontAlgn="base"/>
            <a:r>
              <a:rPr lang="en-US" sz="1800" dirty="0"/>
              <a:t>Precision = TP/(TP+FP)</a:t>
            </a:r>
          </a:p>
          <a:p>
            <a:pPr fontAlgn="base"/>
            <a:r>
              <a:rPr lang="en-US" sz="1800" b="1" dirty="0"/>
              <a:t>Recall </a:t>
            </a:r>
            <a:r>
              <a:rPr lang="en-US" sz="1800" dirty="0"/>
              <a:t>(Sensitivity) is the ratio of correctly predicted positive observations to the all observations in actual class - yes. Recall = TP/(TP+FN)</a:t>
            </a:r>
          </a:p>
          <a:p>
            <a:pPr fontAlgn="base"/>
            <a:r>
              <a:rPr lang="en-US" sz="1800" b="1" dirty="0"/>
              <a:t>F1 score</a:t>
            </a:r>
            <a:r>
              <a:rPr lang="en-US" sz="1800" dirty="0"/>
              <a:t> - F1 Score is the weighted average of Precision and Recall. Therefore, this score takes both false positives and false negatives into account</a:t>
            </a:r>
          </a:p>
          <a:p>
            <a:pPr fontAlgn="base"/>
            <a:r>
              <a:rPr lang="en-US" sz="1800" dirty="0"/>
              <a:t>F1 Score = 2*(Recall * Precision) / (Recall + Precision). </a:t>
            </a:r>
            <a:r>
              <a:rPr lang="en-US" sz="1800" dirty="0">
                <a:solidFill>
                  <a:srgbClr val="202124"/>
                </a:solidFill>
                <a:highlight>
                  <a:srgbClr val="FFFFFF"/>
                </a:highlight>
                <a:latin typeface="Google Sans"/>
              </a:rPr>
              <a:t>Harmonic mean of 2 terms A,B =2/(1/A+1/B)= 2*A*B/(A+B) . Unlike arithmetic mean, harmonic mean punishes extreme values. A classifier with a precision of 1.0 and a recall of 0.0 has a simple average of 0.5 but an F1 score of 0.</a:t>
            </a:r>
            <a:endParaRPr lang="en-US" sz="1800" dirty="0"/>
          </a:p>
          <a:p>
            <a:pPr fontAlgn="base"/>
            <a:endParaRPr lang="en-US" sz="1800" dirty="0"/>
          </a:p>
          <a:p>
            <a:endParaRPr lang="en-US" sz="1000" dirty="0"/>
          </a:p>
        </p:txBody>
      </p:sp>
      <p:sp>
        <p:nvSpPr>
          <p:cNvPr id="4" name="Footer Placeholder 3">
            <a:extLst>
              <a:ext uri="{FF2B5EF4-FFF2-40B4-BE49-F238E27FC236}">
                <a16:creationId xmlns:a16="http://schemas.microsoft.com/office/drawing/2014/main" id="{C31AAAA0-1461-4150-8AE6-4B5E32B97CDC}"/>
              </a:ext>
            </a:extLst>
          </p:cNvPr>
          <p:cNvSpPr>
            <a:spLocks noGrp="1"/>
          </p:cNvSpPr>
          <p:nvPr>
            <p:ph type="ftr" sz="quarter" idx="11"/>
          </p:nvPr>
        </p:nvSpPr>
        <p:spPr>
          <a:xfrm>
            <a:off x="2970439" y="6422569"/>
            <a:ext cx="3086100" cy="365125"/>
          </a:xfrm>
        </p:spPr>
        <p:txBody>
          <a:bodyPr/>
          <a:lstStyle/>
          <a:p>
            <a:pPr>
              <a:defRPr/>
            </a:pPr>
            <a:r>
              <a:rPr lang="en-US" altLang="zh-CN"/>
              <a:t>Object recognition v.250327a</a:t>
            </a:r>
            <a:endParaRPr lang="en-US" altLang="zh-CN" dirty="0"/>
          </a:p>
        </p:txBody>
      </p:sp>
      <p:sp>
        <p:nvSpPr>
          <p:cNvPr id="5" name="Slide Number Placeholder 4">
            <a:extLst>
              <a:ext uri="{FF2B5EF4-FFF2-40B4-BE49-F238E27FC236}">
                <a16:creationId xmlns:a16="http://schemas.microsoft.com/office/drawing/2014/main" id="{A5286F2B-B572-44FD-9829-738D702C3EB6}"/>
              </a:ext>
            </a:extLst>
          </p:cNvPr>
          <p:cNvSpPr>
            <a:spLocks noGrp="1"/>
          </p:cNvSpPr>
          <p:nvPr>
            <p:ph type="sldNum" sz="quarter" idx="12"/>
          </p:nvPr>
        </p:nvSpPr>
        <p:spPr/>
        <p:txBody>
          <a:bodyPr/>
          <a:lstStyle/>
          <a:p>
            <a:fld id="{946565EE-6D06-4FE9-982E-616E3F73370E}" type="slidenum">
              <a:rPr lang="en-US" altLang="en-US" smtClean="0"/>
              <a:pPr/>
              <a:t>12</a:t>
            </a:fld>
            <a:endParaRPr lang="en-US" altLang="en-US"/>
          </a:p>
        </p:txBody>
      </p:sp>
      <p:pic>
        <p:nvPicPr>
          <p:cNvPr id="7" name="Picture 6">
            <a:extLst>
              <a:ext uri="{FF2B5EF4-FFF2-40B4-BE49-F238E27FC236}">
                <a16:creationId xmlns:a16="http://schemas.microsoft.com/office/drawing/2014/main" id="{ED9ADC50-26C0-0545-1F34-DDEE7CDBFA61}"/>
              </a:ext>
            </a:extLst>
          </p:cNvPr>
          <p:cNvPicPr>
            <a:picLocks noChangeAspect="1"/>
          </p:cNvPicPr>
          <p:nvPr/>
        </p:nvPicPr>
        <p:blipFill>
          <a:blip r:embed="rId2"/>
          <a:stretch>
            <a:fillRect/>
          </a:stretch>
        </p:blipFill>
        <p:spPr>
          <a:xfrm>
            <a:off x="5504089" y="271002"/>
            <a:ext cx="3371850" cy="3867150"/>
          </a:xfrm>
          <a:prstGeom prst="rect">
            <a:avLst/>
          </a:prstGeom>
        </p:spPr>
      </p:pic>
      <p:pic>
        <p:nvPicPr>
          <p:cNvPr id="10" name="Picture 9">
            <a:extLst>
              <a:ext uri="{FF2B5EF4-FFF2-40B4-BE49-F238E27FC236}">
                <a16:creationId xmlns:a16="http://schemas.microsoft.com/office/drawing/2014/main" id="{7FA7484A-AE55-339B-FA23-FFA890615A21}"/>
              </a:ext>
            </a:extLst>
          </p:cNvPr>
          <p:cNvPicPr>
            <a:picLocks noChangeAspect="1"/>
          </p:cNvPicPr>
          <p:nvPr/>
        </p:nvPicPr>
        <p:blipFill>
          <a:blip r:embed="rId3"/>
          <a:stretch>
            <a:fillRect/>
          </a:stretch>
        </p:blipFill>
        <p:spPr>
          <a:xfrm>
            <a:off x="5312229" y="4558239"/>
            <a:ext cx="3813939" cy="15653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7A21-9685-32B4-3689-074F9B2F2508}"/>
              </a:ext>
            </a:extLst>
          </p:cNvPr>
          <p:cNvSpPr>
            <a:spLocks noGrp="1"/>
          </p:cNvSpPr>
          <p:nvPr>
            <p:ph type="title"/>
          </p:nvPr>
        </p:nvSpPr>
        <p:spPr>
          <a:xfrm>
            <a:off x="628650" y="153383"/>
            <a:ext cx="7886700" cy="527653"/>
          </a:xfrm>
        </p:spPr>
        <p:txBody>
          <a:bodyPr>
            <a:normAutofit fontScale="90000"/>
          </a:bodyPr>
          <a:lstStyle/>
          <a:p>
            <a:r>
              <a:rPr lang="en-US" dirty="0"/>
              <a:t>F1 Score vs. Accuracy</a:t>
            </a:r>
          </a:p>
        </p:txBody>
      </p:sp>
      <p:sp>
        <p:nvSpPr>
          <p:cNvPr id="3" name="Content Placeholder 2">
            <a:extLst>
              <a:ext uri="{FF2B5EF4-FFF2-40B4-BE49-F238E27FC236}">
                <a16:creationId xmlns:a16="http://schemas.microsoft.com/office/drawing/2014/main" id="{735EFEC4-C992-BEC2-2B56-B8CBF9EC3241}"/>
              </a:ext>
            </a:extLst>
          </p:cNvPr>
          <p:cNvSpPr>
            <a:spLocks noGrp="1"/>
          </p:cNvSpPr>
          <p:nvPr>
            <p:ph idx="1"/>
          </p:nvPr>
        </p:nvSpPr>
        <p:spPr>
          <a:xfrm>
            <a:off x="628650" y="809298"/>
            <a:ext cx="7886700" cy="5367666"/>
          </a:xfrm>
        </p:spPr>
        <p:txBody>
          <a:bodyPr>
            <a:normAutofit fontScale="85000" lnSpcReduction="20000"/>
          </a:bodyPr>
          <a:lstStyle/>
          <a:p>
            <a:r>
              <a:rPr lang="en-US" i="1" dirty="0"/>
              <a:t>Accuracy:</a:t>
            </a:r>
          </a:p>
          <a:p>
            <a:pPr lvl="1"/>
            <a:r>
              <a:rPr lang="en-US" i="1" dirty="0"/>
              <a:t>Pro: Easy to interpret. If we say that a model is 90% accurate, we know that it correctly classified 90% of observations.</a:t>
            </a:r>
          </a:p>
          <a:p>
            <a:pPr lvl="1"/>
            <a:r>
              <a:rPr lang="en-US" i="1" dirty="0"/>
              <a:t>Con: Does not take into account how the data is distributed. For example, suppose 90% of all players do not get drafted into the NBA. If we have a model that simply predicts every player to not get drafted, the model would correctly predict the outcome for 90% of the players. This value seems high, but the model is actually unable to correctly predict any player who gets drafted.</a:t>
            </a:r>
          </a:p>
          <a:p>
            <a:r>
              <a:rPr lang="en-US" i="1" dirty="0"/>
              <a:t>F1 Score: (</a:t>
            </a:r>
            <a:r>
              <a:rPr lang="en-US" b="0" i="0" dirty="0">
                <a:solidFill>
                  <a:srgbClr val="202124"/>
                </a:solidFill>
                <a:effectLst/>
                <a:highlight>
                  <a:srgbClr val="FFFFFF"/>
                </a:highlight>
                <a:latin typeface="Google Sans"/>
              </a:rPr>
              <a:t>the </a:t>
            </a:r>
            <a:r>
              <a:rPr lang="en-US" b="0" i="0" dirty="0">
                <a:solidFill>
                  <a:srgbClr val="040C28"/>
                </a:solidFill>
                <a:effectLst/>
                <a:latin typeface="Google Sans"/>
              </a:rPr>
              <a:t>harmonic mean of the precision and recall</a:t>
            </a:r>
            <a:r>
              <a:rPr lang="en-US" b="0" i="0" dirty="0">
                <a:solidFill>
                  <a:srgbClr val="202124"/>
                </a:solidFill>
                <a:effectLst/>
                <a:highlight>
                  <a:srgbClr val="FFFFFF"/>
                </a:highlight>
                <a:latin typeface="Google Sans"/>
              </a:rPr>
              <a:t>.)</a:t>
            </a:r>
            <a:endParaRPr lang="en-US" i="1" dirty="0"/>
          </a:p>
          <a:p>
            <a:pPr lvl="1"/>
            <a:r>
              <a:rPr lang="en-US" i="1" dirty="0"/>
              <a:t>Pro: Takes into account how the data is distributed. For example, if the data is highly imbalanced (e.g., 90% of all players do not get drafted and 10% do get drafted) then F1 score will provide a better assessment of model performance.</a:t>
            </a:r>
          </a:p>
          <a:p>
            <a:pPr lvl="1"/>
            <a:r>
              <a:rPr lang="en-US" i="1" dirty="0"/>
              <a:t>Con: Harder to interpret. The F1 score is a blend of the precision and recall of the model, which makes it a bit harder to interpret.</a:t>
            </a:r>
          </a:p>
          <a:p>
            <a:r>
              <a:rPr lang="en-US" i="1" dirty="0"/>
              <a:t>As a rule of thumb:</a:t>
            </a:r>
          </a:p>
          <a:p>
            <a:pPr lvl="1"/>
            <a:r>
              <a:rPr lang="en-US" i="1" dirty="0"/>
              <a:t>We often use accuracy when the classes are balanced and there is no major downside to predicting false negatives.</a:t>
            </a:r>
          </a:p>
          <a:p>
            <a:pPr lvl="1"/>
            <a:r>
              <a:rPr lang="en-US" i="1" dirty="0"/>
              <a:t>We often use F1 score when the classes are imbalanced and there is a serious downside to predicting false negatives.</a:t>
            </a:r>
          </a:p>
        </p:txBody>
      </p:sp>
      <p:sp>
        <p:nvSpPr>
          <p:cNvPr id="4" name="Footer Placeholder 3">
            <a:extLst>
              <a:ext uri="{FF2B5EF4-FFF2-40B4-BE49-F238E27FC236}">
                <a16:creationId xmlns:a16="http://schemas.microsoft.com/office/drawing/2014/main" id="{E0750044-C98D-29F9-12CD-2E5031DA96DC}"/>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1FE9CAD8-231B-51A0-A16A-D03E4B712F7F}"/>
              </a:ext>
            </a:extLst>
          </p:cNvPr>
          <p:cNvSpPr>
            <a:spLocks noGrp="1"/>
          </p:cNvSpPr>
          <p:nvPr>
            <p:ph type="sldNum" sz="quarter" idx="12"/>
          </p:nvPr>
        </p:nvSpPr>
        <p:spPr/>
        <p:txBody>
          <a:bodyPr/>
          <a:lstStyle/>
          <a:p>
            <a:fld id="{6921B4CA-31D7-4C0B-94BB-C0A0E1F306D0}" type="slidenum">
              <a:rPr lang="en-US" smtClean="0"/>
              <a:t>13</a:t>
            </a:fld>
            <a:endParaRPr lang="en-US"/>
          </a:p>
        </p:txBody>
      </p:sp>
      <p:sp>
        <p:nvSpPr>
          <p:cNvPr id="10" name="TextBox 9">
            <a:extLst>
              <a:ext uri="{FF2B5EF4-FFF2-40B4-BE49-F238E27FC236}">
                <a16:creationId xmlns:a16="http://schemas.microsoft.com/office/drawing/2014/main" id="{85DFD67E-0D7B-3E37-ACD2-71C33E415CE7}"/>
              </a:ext>
            </a:extLst>
          </p:cNvPr>
          <p:cNvSpPr txBox="1"/>
          <p:nvPr/>
        </p:nvSpPr>
        <p:spPr>
          <a:xfrm>
            <a:off x="828347" y="6123542"/>
            <a:ext cx="4800930" cy="369332"/>
          </a:xfrm>
          <a:prstGeom prst="rect">
            <a:avLst/>
          </a:prstGeom>
          <a:noFill/>
        </p:spPr>
        <p:txBody>
          <a:bodyPr wrap="none" rtlCol="0">
            <a:spAutoFit/>
          </a:bodyPr>
          <a:lstStyle/>
          <a:p>
            <a:r>
              <a:rPr lang="en-US" dirty="0">
                <a:hlinkClick r:id="rId2"/>
              </a:rPr>
              <a:t>https://www.statology.org/f1-score-vs-accuracy/</a:t>
            </a:r>
            <a:r>
              <a:rPr lang="en-US" dirty="0"/>
              <a:t> </a:t>
            </a:r>
          </a:p>
        </p:txBody>
      </p:sp>
    </p:spTree>
    <p:extLst>
      <p:ext uri="{BB962C8B-B14F-4D97-AF65-F5344CB8AC3E}">
        <p14:creationId xmlns:p14="http://schemas.microsoft.com/office/powerpoint/2010/main" val="221983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FDA11-67C7-3684-35D2-58BE4C040EDF}"/>
              </a:ext>
            </a:extLst>
          </p:cNvPr>
          <p:cNvSpPr>
            <a:spLocks noGrp="1"/>
          </p:cNvSpPr>
          <p:nvPr>
            <p:ph type="title"/>
          </p:nvPr>
        </p:nvSpPr>
        <p:spPr/>
        <p:txBody>
          <a:bodyPr/>
          <a:lstStyle/>
          <a:p>
            <a:r>
              <a:rPr lang="en-US" dirty="0"/>
              <a:t>Exercise 1</a:t>
            </a:r>
          </a:p>
        </p:txBody>
      </p:sp>
      <p:sp>
        <p:nvSpPr>
          <p:cNvPr id="3" name="Content Placeholder 2">
            <a:extLst>
              <a:ext uri="{FF2B5EF4-FFF2-40B4-BE49-F238E27FC236}">
                <a16:creationId xmlns:a16="http://schemas.microsoft.com/office/drawing/2014/main" id="{8C4943AB-49C9-1D57-4C4D-8C69EA9A171E}"/>
              </a:ext>
            </a:extLst>
          </p:cNvPr>
          <p:cNvSpPr>
            <a:spLocks noGrp="1"/>
          </p:cNvSpPr>
          <p:nvPr>
            <p:ph idx="1"/>
          </p:nvPr>
        </p:nvSpPr>
        <p:spPr>
          <a:xfrm>
            <a:off x="628650" y="1846646"/>
            <a:ext cx="7886700" cy="4351338"/>
          </a:xfrm>
        </p:spPr>
        <p:txBody>
          <a:bodyPr>
            <a:normAutofit fontScale="85000" lnSpcReduction="20000"/>
          </a:bodyPr>
          <a:lstStyle/>
          <a:p>
            <a:r>
              <a:rPr lang="en-US" dirty="0">
                <a:solidFill>
                  <a:srgbClr val="202122"/>
                </a:solidFill>
                <a:latin typeface="Arial" panose="020B0604020202020204" pitchFamily="34" charset="0"/>
              </a:rPr>
              <a:t>Calculation exercise</a:t>
            </a:r>
          </a:p>
          <a:p>
            <a:r>
              <a:rPr lang="en-US" dirty="0">
                <a:solidFill>
                  <a:srgbClr val="202122"/>
                </a:solidFill>
                <a:latin typeface="Arial" panose="020B0604020202020204" pitchFamily="34" charset="0"/>
              </a:rPr>
              <a:t>TP=56, %True Positive</a:t>
            </a:r>
          </a:p>
          <a:p>
            <a:r>
              <a:rPr lang="en-US" dirty="0">
                <a:solidFill>
                  <a:srgbClr val="202122"/>
                </a:solidFill>
                <a:latin typeface="Arial" panose="020B0604020202020204" pitchFamily="34" charset="0"/>
              </a:rPr>
              <a:t>TN=19, %True Negative</a:t>
            </a:r>
          </a:p>
          <a:p>
            <a:r>
              <a:rPr lang="en-US" dirty="0">
                <a:solidFill>
                  <a:srgbClr val="202122"/>
                </a:solidFill>
                <a:latin typeface="Arial" panose="020B0604020202020204" pitchFamily="34" charset="0"/>
              </a:rPr>
              <a:t>FP=1,   %False Positive</a:t>
            </a:r>
          </a:p>
          <a:p>
            <a:r>
              <a:rPr lang="en-US" dirty="0">
                <a:solidFill>
                  <a:srgbClr val="202122"/>
                </a:solidFill>
                <a:latin typeface="Arial" panose="020B0604020202020204" pitchFamily="34" charset="0"/>
              </a:rPr>
              <a:t>FN=24  %False Negative</a:t>
            </a:r>
          </a:p>
          <a:p>
            <a:r>
              <a:rPr lang="en-US" sz="2800" dirty="0">
                <a:solidFill>
                  <a:srgbClr val="202124"/>
                </a:solidFill>
                <a:latin typeface="arial" panose="020B0604020202020204" pitchFamily="34" charset="0"/>
              </a:rPr>
              <a:t>Accuracy=_______?</a:t>
            </a:r>
          </a:p>
          <a:p>
            <a:r>
              <a:rPr lang="en-US" sz="2800" dirty="0">
                <a:solidFill>
                  <a:srgbClr val="202124"/>
                </a:solidFill>
                <a:latin typeface="arial" panose="020B0604020202020204" pitchFamily="34" charset="0"/>
              </a:rPr>
              <a:t>MC  Question</a:t>
            </a:r>
          </a:p>
          <a:p>
            <a:r>
              <a:rPr lang="en-US" dirty="0">
                <a:solidFill>
                  <a:srgbClr val="202124"/>
                </a:solidFill>
                <a:latin typeface="arial" panose="020B0604020202020204" pitchFamily="34" charset="0"/>
              </a:rPr>
              <a:t>(1) 0.65</a:t>
            </a:r>
          </a:p>
          <a:p>
            <a:r>
              <a:rPr lang="en-US" sz="2800" dirty="0">
                <a:solidFill>
                  <a:srgbClr val="202124"/>
                </a:solidFill>
                <a:latin typeface="arial" panose="020B0604020202020204" pitchFamily="34" charset="0"/>
              </a:rPr>
              <a:t>(2) 0.7</a:t>
            </a:r>
          </a:p>
          <a:p>
            <a:r>
              <a:rPr lang="en-US" sz="2800" dirty="0">
                <a:solidFill>
                  <a:srgbClr val="202124"/>
                </a:solidFill>
                <a:latin typeface="arial" panose="020B0604020202020204" pitchFamily="34" charset="0"/>
              </a:rPr>
              <a:t>(3) 0.75</a:t>
            </a:r>
          </a:p>
          <a:p>
            <a:r>
              <a:rPr lang="en-US" sz="2800" dirty="0">
                <a:solidFill>
                  <a:srgbClr val="202124"/>
                </a:solidFill>
                <a:latin typeface="arial" panose="020B0604020202020204" pitchFamily="34" charset="0"/>
              </a:rPr>
              <a:t>(4) 0.80</a:t>
            </a:r>
          </a:p>
          <a:p>
            <a:endParaRPr lang="en-US" sz="2800" dirty="0">
              <a:solidFill>
                <a:srgbClr val="202124"/>
              </a:solidFill>
              <a:latin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F63C7B77-9187-6629-5433-5ABA1733D2D5}"/>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9D2910D0-953C-60E5-10F7-0974D8D527C0}"/>
              </a:ext>
            </a:extLst>
          </p:cNvPr>
          <p:cNvSpPr>
            <a:spLocks noGrp="1"/>
          </p:cNvSpPr>
          <p:nvPr>
            <p:ph type="sldNum" sz="quarter" idx="12"/>
          </p:nvPr>
        </p:nvSpPr>
        <p:spPr/>
        <p:txBody>
          <a:bodyPr/>
          <a:lstStyle/>
          <a:p>
            <a:fld id="{6921B4CA-31D7-4C0B-94BB-C0A0E1F306D0}" type="slidenum">
              <a:rPr lang="en-US" smtClean="0"/>
              <a:t>14</a:t>
            </a:fld>
            <a:endParaRPr lang="en-US"/>
          </a:p>
        </p:txBody>
      </p:sp>
      <p:pic>
        <p:nvPicPr>
          <p:cNvPr id="1026" name="Picture 2">
            <a:extLst>
              <a:ext uri="{FF2B5EF4-FFF2-40B4-BE49-F238E27FC236}">
                <a16:creationId xmlns:a16="http://schemas.microsoft.com/office/drawing/2014/main" id="{3C0F67E0-F1DD-04DF-7F7D-BBA7EEC93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1345325"/>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D398A7-39B2-4834-D042-E711691B8A69}"/>
              </a:ext>
            </a:extLst>
          </p:cNvPr>
          <p:cNvSpPr txBox="1"/>
          <p:nvPr/>
        </p:nvSpPr>
        <p:spPr>
          <a:xfrm>
            <a:off x="4324350" y="365126"/>
            <a:ext cx="4572000" cy="830997"/>
          </a:xfrm>
          <a:prstGeom prst="rect">
            <a:avLst/>
          </a:prstGeom>
          <a:noFill/>
        </p:spPr>
        <p:txBody>
          <a:bodyPr wrap="square">
            <a:spAutoFit/>
          </a:bodyPr>
          <a:lstStyle/>
          <a:p>
            <a:r>
              <a:rPr lang="en-US" sz="2400" b="0" i="0" u="none" strike="noStrike" baseline="0" dirty="0">
                <a:solidFill>
                  <a:srgbClr val="000000"/>
                </a:solidFill>
                <a:latin typeface="Courier New" panose="02070309020205020404" pitchFamily="49" charset="0"/>
              </a:rPr>
              <a:t>Hints: Accuracy = (TP+TN)/(TP+TN+FP+FN)</a:t>
            </a:r>
          </a:p>
        </p:txBody>
      </p:sp>
    </p:spTree>
    <p:extLst>
      <p:ext uri="{BB962C8B-B14F-4D97-AF65-F5344CB8AC3E}">
        <p14:creationId xmlns:p14="http://schemas.microsoft.com/office/powerpoint/2010/main" val="1604477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FDA11-67C7-3684-35D2-58BE4C040EDF}"/>
              </a:ext>
            </a:extLst>
          </p:cNvPr>
          <p:cNvSpPr>
            <a:spLocks noGrp="1"/>
          </p:cNvSpPr>
          <p:nvPr>
            <p:ph type="title"/>
          </p:nvPr>
        </p:nvSpPr>
        <p:spPr/>
        <p:txBody>
          <a:bodyPr/>
          <a:lstStyle/>
          <a:p>
            <a:r>
              <a:rPr lang="en-US" dirty="0">
                <a:solidFill>
                  <a:srgbClr val="FF0000"/>
                </a:solidFill>
              </a:rPr>
              <a:t>Answer 1</a:t>
            </a:r>
          </a:p>
        </p:txBody>
      </p:sp>
      <p:sp>
        <p:nvSpPr>
          <p:cNvPr id="3" name="Content Placeholder 2">
            <a:extLst>
              <a:ext uri="{FF2B5EF4-FFF2-40B4-BE49-F238E27FC236}">
                <a16:creationId xmlns:a16="http://schemas.microsoft.com/office/drawing/2014/main" id="{8C4943AB-49C9-1D57-4C4D-8C69EA9A171E}"/>
              </a:ext>
            </a:extLst>
          </p:cNvPr>
          <p:cNvSpPr>
            <a:spLocks noGrp="1"/>
          </p:cNvSpPr>
          <p:nvPr>
            <p:ph idx="1"/>
          </p:nvPr>
        </p:nvSpPr>
        <p:spPr>
          <a:xfrm>
            <a:off x="428954" y="1690689"/>
            <a:ext cx="4016922" cy="4351338"/>
          </a:xfrm>
        </p:spPr>
        <p:txBody>
          <a:bodyPr>
            <a:normAutofit fontScale="85000" lnSpcReduction="20000"/>
          </a:bodyPr>
          <a:lstStyle/>
          <a:p>
            <a:r>
              <a:rPr lang="en-US" dirty="0">
                <a:solidFill>
                  <a:srgbClr val="202122"/>
                </a:solidFill>
                <a:latin typeface="Arial" panose="020B0604020202020204" pitchFamily="34" charset="0"/>
              </a:rPr>
              <a:t>Calculation exercise</a:t>
            </a:r>
          </a:p>
          <a:p>
            <a:r>
              <a:rPr lang="en-US" dirty="0">
                <a:solidFill>
                  <a:srgbClr val="202122"/>
                </a:solidFill>
                <a:latin typeface="Arial" panose="020B0604020202020204" pitchFamily="34" charset="0"/>
              </a:rPr>
              <a:t>TP=56, %True Positive</a:t>
            </a:r>
          </a:p>
          <a:p>
            <a:r>
              <a:rPr lang="en-US" dirty="0">
                <a:solidFill>
                  <a:srgbClr val="202122"/>
                </a:solidFill>
                <a:latin typeface="Arial" panose="020B0604020202020204" pitchFamily="34" charset="0"/>
              </a:rPr>
              <a:t>TN=19, %True Negative</a:t>
            </a:r>
          </a:p>
          <a:p>
            <a:r>
              <a:rPr lang="en-US" dirty="0">
                <a:solidFill>
                  <a:srgbClr val="202122"/>
                </a:solidFill>
                <a:latin typeface="Arial" panose="020B0604020202020204" pitchFamily="34" charset="0"/>
              </a:rPr>
              <a:t>FP=1,   %False Positive</a:t>
            </a:r>
          </a:p>
          <a:p>
            <a:r>
              <a:rPr lang="en-US" dirty="0">
                <a:solidFill>
                  <a:srgbClr val="202122"/>
                </a:solidFill>
                <a:latin typeface="Arial" panose="020B0604020202020204" pitchFamily="34" charset="0"/>
              </a:rPr>
              <a:t>FN=24  %False Negative</a:t>
            </a:r>
          </a:p>
          <a:p>
            <a:r>
              <a:rPr lang="en-US" sz="2800" dirty="0">
                <a:solidFill>
                  <a:srgbClr val="202124"/>
                </a:solidFill>
                <a:latin typeface="arial" panose="020B0604020202020204" pitchFamily="34" charset="0"/>
              </a:rPr>
              <a:t>Accuracy=_______?</a:t>
            </a:r>
          </a:p>
          <a:p>
            <a:r>
              <a:rPr lang="en-US" sz="2800" dirty="0">
                <a:solidFill>
                  <a:srgbClr val="202124"/>
                </a:solidFill>
                <a:latin typeface="arial" panose="020B0604020202020204" pitchFamily="34" charset="0"/>
              </a:rPr>
              <a:t>MC  Question</a:t>
            </a:r>
          </a:p>
          <a:p>
            <a:r>
              <a:rPr lang="en-US" dirty="0">
                <a:solidFill>
                  <a:srgbClr val="202124"/>
                </a:solidFill>
                <a:latin typeface="arial" panose="020B0604020202020204" pitchFamily="34" charset="0"/>
              </a:rPr>
              <a:t>(1) 0.65</a:t>
            </a:r>
          </a:p>
          <a:p>
            <a:r>
              <a:rPr lang="en-US" sz="2800" dirty="0">
                <a:solidFill>
                  <a:srgbClr val="202124"/>
                </a:solidFill>
                <a:latin typeface="arial" panose="020B0604020202020204" pitchFamily="34" charset="0"/>
              </a:rPr>
              <a:t>(2) 0.7</a:t>
            </a:r>
          </a:p>
          <a:p>
            <a:r>
              <a:rPr lang="en-US" sz="2800" dirty="0">
                <a:solidFill>
                  <a:srgbClr val="FF0000"/>
                </a:solidFill>
                <a:latin typeface="arial" panose="020B0604020202020204" pitchFamily="34" charset="0"/>
              </a:rPr>
              <a:t>(3) 0.75 (is correct)</a:t>
            </a:r>
          </a:p>
          <a:p>
            <a:r>
              <a:rPr lang="en-US" sz="2800" dirty="0">
                <a:solidFill>
                  <a:srgbClr val="202124"/>
                </a:solidFill>
                <a:latin typeface="arial" panose="020B0604020202020204" pitchFamily="34" charset="0"/>
              </a:rPr>
              <a:t>(4) 0.80</a:t>
            </a:r>
          </a:p>
          <a:p>
            <a:endParaRPr lang="en-US" sz="2800" dirty="0">
              <a:solidFill>
                <a:srgbClr val="202124"/>
              </a:solidFill>
              <a:latin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F63C7B77-9187-6629-5433-5ABA1733D2D5}"/>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9D2910D0-953C-60E5-10F7-0974D8D527C0}"/>
              </a:ext>
            </a:extLst>
          </p:cNvPr>
          <p:cNvSpPr>
            <a:spLocks noGrp="1"/>
          </p:cNvSpPr>
          <p:nvPr>
            <p:ph type="sldNum" sz="quarter" idx="12"/>
          </p:nvPr>
        </p:nvSpPr>
        <p:spPr/>
        <p:txBody>
          <a:bodyPr/>
          <a:lstStyle/>
          <a:p>
            <a:fld id="{6921B4CA-31D7-4C0B-94BB-C0A0E1F306D0}" type="slidenum">
              <a:rPr lang="en-US" smtClean="0"/>
              <a:t>15</a:t>
            </a:fld>
            <a:endParaRPr lang="en-US"/>
          </a:p>
        </p:txBody>
      </p:sp>
      <p:sp>
        <p:nvSpPr>
          <p:cNvPr id="7" name="TextBox 6">
            <a:extLst>
              <a:ext uri="{FF2B5EF4-FFF2-40B4-BE49-F238E27FC236}">
                <a16:creationId xmlns:a16="http://schemas.microsoft.com/office/drawing/2014/main" id="{EDA9C938-DCE0-EBEB-588A-C9D3C7170FF7}"/>
              </a:ext>
            </a:extLst>
          </p:cNvPr>
          <p:cNvSpPr txBox="1"/>
          <p:nvPr/>
        </p:nvSpPr>
        <p:spPr>
          <a:xfrm>
            <a:off x="4445876" y="612844"/>
            <a:ext cx="4656082" cy="5355312"/>
          </a:xfrm>
          <a:prstGeom prst="rect">
            <a:avLst/>
          </a:prstGeom>
          <a:noFill/>
          <a:ln>
            <a:solidFill>
              <a:schemeClr val="accent1"/>
            </a:solidFill>
          </a:ln>
        </p:spPr>
        <p:txBody>
          <a:bodyPr wrap="square">
            <a:spAutoFit/>
          </a:bodyPr>
          <a:lstStyle/>
          <a:p>
            <a:r>
              <a:rPr lang="en-US" sz="1800" dirty="0">
                <a:solidFill>
                  <a:srgbClr val="202124"/>
                </a:solidFill>
                <a:latin typeface="arial" panose="020B0604020202020204" pitchFamily="34" charset="0"/>
              </a:rPr>
              <a:t> '======result===========‘</a:t>
            </a:r>
          </a:p>
          <a:p>
            <a:r>
              <a:rPr lang="en-US" sz="1800" b="0" i="0" u="none" strike="noStrike" baseline="0" dirty="0">
                <a:solidFill>
                  <a:srgbClr val="000000"/>
                </a:solidFill>
                <a:latin typeface="Courier New" panose="02070309020205020404" pitchFamily="49" charset="0"/>
              </a:rPr>
              <a:t>Accuracy = (TP+TN)/(TP+TN+FP+FN)=</a:t>
            </a:r>
          </a:p>
          <a:p>
            <a:r>
              <a:rPr lang="en-US" dirty="0">
                <a:solidFill>
                  <a:srgbClr val="202124"/>
                </a:solidFill>
                <a:latin typeface="arial" panose="020B0604020202020204" pitchFamily="34" charset="0"/>
              </a:rPr>
              <a:t>=(56+19)/(56+19+1+24)=0.75</a:t>
            </a:r>
          </a:p>
          <a:p>
            <a:endParaRPr lang="en-US" dirty="0">
              <a:solidFill>
                <a:srgbClr val="202124"/>
              </a:solidFill>
              <a:latin typeface="arial" panose="020B0604020202020204" pitchFamily="34" charset="0"/>
            </a:endParaRPr>
          </a:p>
          <a:p>
            <a:r>
              <a:rPr lang="en-US" sz="1800" b="0" i="0" u="none" strike="noStrike" baseline="0" dirty="0">
                <a:solidFill>
                  <a:srgbClr val="000000"/>
                </a:solidFill>
                <a:latin typeface="Courier New" panose="02070309020205020404" pitchFamily="49" charset="0"/>
              </a:rPr>
              <a:t>Precision  = TP/(TP+FP)=56/(56+1)=</a:t>
            </a:r>
            <a:r>
              <a:rPr lang="en-US" b="0" i="0" dirty="0">
                <a:solidFill>
                  <a:srgbClr val="202124"/>
                </a:solidFill>
                <a:effectLst/>
                <a:latin typeface="arial" panose="020B0604020202020204" pitchFamily="34" charset="0"/>
              </a:rPr>
              <a:t>0.982</a:t>
            </a:r>
            <a:r>
              <a:rPr lang="en-US" sz="1800" b="0" i="0" u="none" strike="noStrike" baseline="0" dirty="0">
                <a:solidFill>
                  <a:srgbClr val="000000"/>
                </a:solidFill>
                <a:latin typeface="Courier New" panose="02070309020205020404" pitchFamily="49" charset="0"/>
              </a:rPr>
              <a:t>;</a:t>
            </a:r>
          </a:p>
          <a:p>
            <a:endParaRPr lang="en-US" sz="1800" b="0" i="0" u="none" strike="noStrike" baseline="0" dirty="0">
              <a:solidFill>
                <a:srgbClr val="000000"/>
              </a:solidFill>
              <a:latin typeface="Courier New" panose="02070309020205020404" pitchFamily="49" charset="0"/>
            </a:endParaRPr>
          </a:p>
          <a:p>
            <a:r>
              <a:rPr lang="en-US" sz="1800" b="0" i="0" u="none" strike="noStrike" baseline="0" dirty="0">
                <a:solidFill>
                  <a:srgbClr val="000000"/>
                </a:solidFill>
                <a:latin typeface="Courier New" panose="02070309020205020404" pitchFamily="49" charset="0"/>
              </a:rPr>
              <a:t>Recall= TP/(TP+FN)=56/56+24)=0.7</a:t>
            </a:r>
          </a:p>
          <a:p>
            <a:endParaRPr lang="en-US" sz="1800" b="0" i="0" u="none" strike="noStrike" baseline="0" dirty="0">
              <a:solidFill>
                <a:srgbClr val="000000"/>
              </a:solidFill>
              <a:latin typeface="Courier New" panose="02070309020205020404" pitchFamily="49" charset="0"/>
            </a:endParaRPr>
          </a:p>
          <a:p>
            <a:r>
              <a:rPr lang="en-US" sz="1800" dirty="0">
                <a:solidFill>
                  <a:srgbClr val="202124"/>
                </a:solidFill>
                <a:latin typeface="arial" panose="020B0604020202020204" pitchFamily="34" charset="0"/>
              </a:rPr>
              <a:t>F1score=</a:t>
            </a:r>
            <a:r>
              <a:rPr lang="en-US" sz="1800" b="0" i="0" u="none" strike="noStrike" baseline="0" dirty="0">
                <a:solidFill>
                  <a:srgbClr val="000000"/>
                </a:solidFill>
                <a:latin typeface="Courier New" panose="02070309020205020404" pitchFamily="49" charset="0"/>
              </a:rPr>
              <a:t> 2*(Recall*Precision)/ (</a:t>
            </a:r>
            <a:r>
              <a:rPr lang="en-US" sz="1800" b="0" i="0" u="none" strike="noStrike" baseline="0" dirty="0" err="1">
                <a:solidFill>
                  <a:srgbClr val="000000"/>
                </a:solidFill>
                <a:latin typeface="Courier New" panose="02070309020205020404" pitchFamily="49" charset="0"/>
              </a:rPr>
              <a:t>Recall+Precision</a:t>
            </a:r>
            <a:r>
              <a:rPr lang="en-US" sz="1800" b="0" i="0" u="none" strike="noStrike" baseline="0" dirty="0">
                <a:solidFill>
                  <a:srgbClr val="000000"/>
                </a:solidFill>
                <a:latin typeface="Courier New" panose="02070309020205020404" pitchFamily="49" charset="0"/>
              </a:rPr>
              <a:t>)=</a:t>
            </a:r>
          </a:p>
          <a:p>
            <a:r>
              <a:rPr lang="en-US" sz="1800" b="0" i="0" u="none" strike="noStrike" baseline="0" dirty="0">
                <a:solidFill>
                  <a:srgbClr val="000000"/>
                </a:solidFill>
                <a:latin typeface="Courier New" panose="02070309020205020404" pitchFamily="49" charset="0"/>
              </a:rPr>
              <a:t>(2*0.7*0.982)/(0.7+0.982)=0.8174</a:t>
            </a:r>
          </a:p>
          <a:p>
            <a:endParaRPr lang="en-US" sz="1800" b="0" i="0" u="none" strike="noStrike" baseline="0" dirty="0">
              <a:solidFill>
                <a:srgbClr val="000000"/>
              </a:solidFill>
              <a:latin typeface="Courier New" panose="02070309020205020404" pitchFamily="49" charset="0"/>
            </a:endParaRPr>
          </a:p>
          <a:p>
            <a:r>
              <a:rPr lang="en-US" sz="1800" dirty="0">
                <a:solidFill>
                  <a:srgbClr val="202124"/>
                </a:solidFill>
                <a:latin typeface="arial" panose="020B0604020202020204" pitchFamily="34" charset="0"/>
              </a:rPr>
              <a:t>%%%%%%%%%%</a:t>
            </a:r>
          </a:p>
          <a:p>
            <a:r>
              <a:rPr lang="en-US" sz="1800" dirty="0">
                <a:solidFill>
                  <a:srgbClr val="202124"/>
                </a:solidFill>
                <a:latin typeface="arial" panose="020B0604020202020204" pitchFamily="34" charset="0"/>
              </a:rPr>
              <a:t>Accuracy=0.750</a:t>
            </a:r>
          </a:p>
          <a:p>
            <a:r>
              <a:rPr lang="en-US" sz="1800" dirty="0">
                <a:solidFill>
                  <a:srgbClr val="202124"/>
                </a:solidFill>
                <a:latin typeface="arial" panose="020B0604020202020204" pitchFamily="34" charset="0"/>
              </a:rPr>
              <a:t>Precision=0.982</a:t>
            </a:r>
          </a:p>
          <a:p>
            <a:r>
              <a:rPr lang="en-US" sz="1800" dirty="0">
                <a:solidFill>
                  <a:srgbClr val="202124"/>
                </a:solidFill>
                <a:latin typeface="arial" panose="020B0604020202020204" pitchFamily="34" charset="0"/>
              </a:rPr>
              <a:t>Recall=0.700</a:t>
            </a:r>
          </a:p>
          <a:p>
            <a:r>
              <a:rPr lang="en-US" sz="1800" dirty="0">
                <a:solidFill>
                  <a:srgbClr val="202124"/>
                </a:solidFill>
                <a:latin typeface="arial" panose="020B0604020202020204" pitchFamily="34" charset="0"/>
              </a:rPr>
              <a:t>F1score=0.818</a:t>
            </a:r>
            <a:endParaRPr lang="en-US" dirty="0"/>
          </a:p>
        </p:txBody>
      </p:sp>
    </p:spTree>
    <p:extLst>
      <p:ext uri="{BB962C8B-B14F-4D97-AF65-F5344CB8AC3E}">
        <p14:creationId xmlns:p14="http://schemas.microsoft.com/office/powerpoint/2010/main" val="1246896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AF854-2F1F-AABA-C3D3-3DEA87753115}"/>
              </a:ext>
            </a:extLst>
          </p:cNvPr>
          <p:cNvSpPr>
            <a:spLocks noGrp="1"/>
          </p:cNvSpPr>
          <p:nvPr>
            <p:ph type="title"/>
          </p:nvPr>
        </p:nvSpPr>
        <p:spPr/>
        <p:txBody>
          <a:bodyPr>
            <a:normAutofit fontScale="90000"/>
          </a:bodyPr>
          <a:lstStyle/>
          <a:p>
            <a:r>
              <a:rPr lang="en-US" dirty="0"/>
              <a:t>How to compare systems using</a:t>
            </a:r>
            <a:br>
              <a:rPr lang="en-US" dirty="0"/>
            </a:br>
            <a:r>
              <a:rPr lang="en-US" dirty="0"/>
              <a:t>k-fold Cross-Validation, usually K=10</a:t>
            </a:r>
            <a:br>
              <a:rPr lang="en-US" b="1" dirty="0">
                <a:solidFill>
                  <a:srgbClr val="222222"/>
                </a:solidFill>
                <a:effectLst/>
                <a:latin typeface="Helvetica Neue"/>
              </a:rPr>
            </a:br>
            <a:endParaRPr lang="en-US" dirty="0"/>
          </a:p>
        </p:txBody>
      </p:sp>
      <p:sp>
        <p:nvSpPr>
          <p:cNvPr id="3" name="Content Placeholder 2">
            <a:extLst>
              <a:ext uri="{FF2B5EF4-FFF2-40B4-BE49-F238E27FC236}">
                <a16:creationId xmlns:a16="http://schemas.microsoft.com/office/drawing/2014/main" id="{89D29343-A534-CAEF-595B-966DB75ADA9E}"/>
              </a:ext>
            </a:extLst>
          </p:cNvPr>
          <p:cNvSpPr>
            <a:spLocks noGrp="1"/>
          </p:cNvSpPr>
          <p:nvPr>
            <p:ph idx="1"/>
          </p:nvPr>
        </p:nvSpPr>
        <p:spPr>
          <a:xfrm>
            <a:off x="628650" y="1391664"/>
            <a:ext cx="8242081" cy="5263713"/>
          </a:xfrm>
        </p:spPr>
        <p:txBody>
          <a:bodyPr>
            <a:noAutofit/>
          </a:bodyPr>
          <a:lstStyle/>
          <a:p>
            <a:r>
              <a:rPr lang="en-US" dirty="0"/>
              <a:t>Idea: divide the data in K equal portions and perform tests on each portion using different models -- maybe different methods or same method with different parameters: Here is the procedure.</a:t>
            </a:r>
          </a:p>
          <a:p>
            <a:r>
              <a:rPr lang="en-US" sz="2400" dirty="0"/>
              <a:t>Shuffle the data randomly.</a:t>
            </a:r>
          </a:p>
          <a:p>
            <a:r>
              <a:rPr lang="en-US" sz="2400" dirty="0"/>
              <a:t>Split the dataset into k groups </a:t>
            </a:r>
            <a:r>
              <a:rPr lang="en-US" sz="2400" dirty="0">
                <a:solidFill>
                  <a:srgbClr val="FF0000"/>
                </a:solidFill>
              </a:rPr>
              <a:t>(e.g., K=10) , keep the grouping</a:t>
            </a:r>
          </a:p>
          <a:p>
            <a:r>
              <a:rPr lang="en-US" sz="2400" dirty="0"/>
              <a:t>For m=1:M [Collect the </a:t>
            </a:r>
            <a:r>
              <a:rPr lang="en-US" sz="2400" dirty="0" err="1"/>
              <a:t>accuracy_of_model</a:t>
            </a:r>
            <a:r>
              <a:rPr lang="en-US" sz="2400" dirty="0"/>
              <a:t>(m)]{</a:t>
            </a:r>
          </a:p>
          <a:p>
            <a:pPr lvl="1"/>
            <a:r>
              <a:rPr lang="en-US" sz="2000" dirty="0"/>
              <a:t>For </a:t>
            </a:r>
            <a:r>
              <a:rPr lang="en-US" sz="2000" dirty="0" err="1"/>
              <a:t>i</a:t>
            </a:r>
            <a:r>
              <a:rPr lang="en-US" sz="2000" dirty="0"/>
              <a:t>=1:K , (for each unique group){</a:t>
            </a:r>
          </a:p>
          <a:p>
            <a:pPr lvl="2"/>
            <a:r>
              <a:rPr lang="en-US" sz="1800" dirty="0"/>
              <a:t>Take a group as a test data set</a:t>
            </a:r>
          </a:p>
          <a:p>
            <a:pPr lvl="2"/>
            <a:r>
              <a:rPr lang="en-US" sz="1800" dirty="0"/>
              <a:t>Take the remaining groups (k-1 groups) as training data</a:t>
            </a:r>
            <a:endParaRPr lang="en-US" sz="1800" dirty="0">
              <a:solidFill>
                <a:srgbClr val="FF0000"/>
              </a:solidFill>
            </a:endParaRPr>
          </a:p>
          <a:p>
            <a:pPr lvl="2"/>
            <a:r>
              <a:rPr lang="en-US" sz="1800" dirty="0"/>
              <a:t>Fit the model on training set &amp; evaluate it on test set, record accuracy(</a:t>
            </a:r>
            <a:r>
              <a:rPr lang="en-US" sz="1800" dirty="0" err="1"/>
              <a:t>i</a:t>
            </a:r>
            <a:r>
              <a:rPr lang="en-US" sz="1800" dirty="0"/>
              <a:t>)}</a:t>
            </a:r>
          </a:p>
          <a:p>
            <a:pPr lvl="1"/>
            <a:r>
              <a:rPr lang="en-US" sz="2000" dirty="0"/>
              <a:t>The </a:t>
            </a:r>
            <a:r>
              <a:rPr lang="en-US" sz="2000" dirty="0" err="1"/>
              <a:t>accuracy_of_model_m</a:t>
            </a:r>
            <a:r>
              <a:rPr lang="en-US" sz="2000" dirty="0"/>
              <a:t> =mean {1:K (accuracy(</a:t>
            </a:r>
            <a:r>
              <a:rPr lang="en-US" sz="2000" dirty="0" err="1"/>
              <a:t>i</a:t>
            </a:r>
            <a:r>
              <a:rPr lang="en-US" sz="2000" dirty="0"/>
              <a:t>)} of that model (m)}</a:t>
            </a:r>
          </a:p>
          <a:p>
            <a:r>
              <a:rPr lang="en-US" sz="2400" dirty="0"/>
              <a:t>List all </a:t>
            </a:r>
            <a:r>
              <a:rPr lang="en-US" sz="2400" dirty="0" err="1"/>
              <a:t>accuracy_of_model_m</a:t>
            </a:r>
            <a:r>
              <a:rPr lang="en-US" sz="2400" dirty="0"/>
              <a:t>(s) and compare which is better.</a:t>
            </a:r>
          </a:p>
          <a:p>
            <a:r>
              <a:rPr lang="en-US" sz="2400" dirty="0"/>
              <a:t>** It is to make sure each sample will be used as a testing data.</a:t>
            </a:r>
          </a:p>
          <a:p>
            <a:endParaRPr lang="en-US" sz="2000" dirty="0"/>
          </a:p>
        </p:txBody>
      </p:sp>
      <p:sp>
        <p:nvSpPr>
          <p:cNvPr id="4" name="Footer Placeholder 3">
            <a:extLst>
              <a:ext uri="{FF2B5EF4-FFF2-40B4-BE49-F238E27FC236}">
                <a16:creationId xmlns:a16="http://schemas.microsoft.com/office/drawing/2014/main" id="{5A456CD9-EE3A-3EC9-49A7-252609534948}"/>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CFC1C8C4-16CE-E212-DCE5-E161CB2D5F42}"/>
              </a:ext>
            </a:extLst>
          </p:cNvPr>
          <p:cNvSpPr>
            <a:spLocks noGrp="1"/>
          </p:cNvSpPr>
          <p:nvPr>
            <p:ph type="sldNum" sz="quarter" idx="12"/>
          </p:nvPr>
        </p:nvSpPr>
        <p:spPr/>
        <p:txBody>
          <a:bodyPr/>
          <a:lstStyle/>
          <a:p>
            <a:fld id="{6921B4CA-31D7-4C0B-94BB-C0A0E1F306D0}" type="slidenum">
              <a:rPr lang="en-US" smtClean="0"/>
              <a:t>16</a:t>
            </a:fld>
            <a:endParaRPr lang="en-US"/>
          </a:p>
        </p:txBody>
      </p:sp>
    </p:spTree>
    <p:extLst>
      <p:ext uri="{BB962C8B-B14F-4D97-AF65-F5344CB8AC3E}">
        <p14:creationId xmlns:p14="http://schemas.microsoft.com/office/powerpoint/2010/main" val="1143389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Evaluations: How to measure object detection rate. First find TP(true positive) and FP (false positive) for the result</a:t>
            </a:r>
            <a:br>
              <a:rPr lang="en-US" dirty="0"/>
            </a:br>
            <a:r>
              <a:rPr lang="en-US" sz="1100" dirty="0">
                <a:hlinkClick r:id="rId2"/>
              </a:rPr>
              <a:t>https://towardsdatascience.com/what-is-map-understanding-the-statistic-of-choice-for-comparing-object-detection-models-1ea4f67a9dbd</a:t>
            </a:r>
            <a:br>
              <a:rPr lang="en-US" sz="1100" dirty="0"/>
            </a:br>
            <a:endParaRPr lang="en-US" sz="1100" dirty="0"/>
          </a:p>
        </p:txBody>
      </p:sp>
      <p:sp>
        <p:nvSpPr>
          <p:cNvPr id="3" name="Content Placeholder 2"/>
          <p:cNvSpPr>
            <a:spLocks noGrp="1"/>
          </p:cNvSpPr>
          <p:nvPr>
            <p:ph idx="1"/>
          </p:nvPr>
        </p:nvSpPr>
        <p:spPr>
          <a:xfrm>
            <a:off x="638175" y="1825625"/>
            <a:ext cx="7886700" cy="4351338"/>
          </a:xfrm>
        </p:spPr>
        <p:txBody>
          <a:bodyPr/>
          <a:lstStyle/>
          <a:p>
            <a:r>
              <a:rPr lang="en-US" sz="2400" dirty="0"/>
              <a:t>If the </a:t>
            </a:r>
            <a:r>
              <a:rPr lang="en-US" sz="2400" b="1" dirty="0" err="1"/>
              <a:t>IoU</a:t>
            </a:r>
            <a:r>
              <a:rPr lang="en-US" sz="2400" b="1" dirty="0"/>
              <a:t> (</a:t>
            </a:r>
            <a:r>
              <a:rPr lang="en-US" sz="2400" b="1" u="sng" dirty="0"/>
              <a:t>I</a:t>
            </a:r>
            <a:r>
              <a:rPr lang="en-US" sz="2400" b="1" dirty="0"/>
              <a:t>ntersection </a:t>
            </a:r>
            <a:r>
              <a:rPr lang="en-US" sz="2400" b="1" u="sng" dirty="0"/>
              <a:t>O</a:t>
            </a:r>
            <a:r>
              <a:rPr lang="en-US" sz="2400" b="1" dirty="0"/>
              <a:t>ver </a:t>
            </a:r>
            <a:r>
              <a:rPr lang="en-US" sz="2400" b="1" u="sng" dirty="0"/>
              <a:t>U</a:t>
            </a:r>
            <a:r>
              <a:rPr lang="en-US" sz="2400" b="1" dirty="0"/>
              <a:t>nion</a:t>
            </a:r>
            <a:r>
              <a:rPr lang="en-US" sz="2400" dirty="0"/>
              <a:t>) is &gt; threshold (e.g. 0.5), it is considered a </a:t>
            </a:r>
            <a:r>
              <a:rPr lang="en-US" sz="2400" b="1" dirty="0"/>
              <a:t>True Positive (TP)</a:t>
            </a:r>
            <a:r>
              <a:rPr lang="en-US" sz="2400" dirty="0"/>
              <a:t> else it is considered a </a:t>
            </a:r>
            <a:r>
              <a:rPr lang="en-US" sz="2400" b="1" dirty="0"/>
              <a:t>False positive(FP)</a:t>
            </a:r>
            <a:r>
              <a:rPr lang="en-US" sz="2400" dirty="0"/>
              <a:t>.</a:t>
            </a:r>
            <a:endParaRPr lang="en-US" dirty="0"/>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17</a:t>
            </a:fld>
            <a:endParaRPr lang="en-US"/>
          </a:p>
        </p:txBody>
      </p:sp>
      <p:pic>
        <p:nvPicPr>
          <p:cNvPr id="6" name="Picture 5"/>
          <p:cNvPicPr>
            <a:picLocks noChangeAspect="1"/>
          </p:cNvPicPr>
          <p:nvPr/>
        </p:nvPicPr>
        <p:blipFill>
          <a:blip r:embed="rId3"/>
          <a:stretch>
            <a:fillRect/>
          </a:stretch>
        </p:blipFill>
        <p:spPr>
          <a:xfrm>
            <a:off x="628650" y="3169485"/>
            <a:ext cx="3716730" cy="2488353"/>
          </a:xfrm>
          <a:prstGeom prst="rect">
            <a:avLst/>
          </a:prstGeom>
        </p:spPr>
      </p:pic>
      <p:pic>
        <p:nvPicPr>
          <p:cNvPr id="8" name="Picture 7"/>
          <p:cNvPicPr>
            <a:picLocks noChangeAspect="1"/>
          </p:cNvPicPr>
          <p:nvPr/>
        </p:nvPicPr>
        <p:blipFill>
          <a:blip r:embed="rId4"/>
          <a:stretch>
            <a:fillRect/>
          </a:stretch>
        </p:blipFill>
        <p:spPr>
          <a:xfrm>
            <a:off x="5488165" y="3799792"/>
            <a:ext cx="2698412" cy="2636380"/>
          </a:xfrm>
          <a:prstGeom prst="rect">
            <a:avLst/>
          </a:prstGeom>
        </p:spPr>
      </p:pic>
      <p:sp>
        <p:nvSpPr>
          <p:cNvPr id="7" name="TextBox 6"/>
          <p:cNvSpPr txBox="1"/>
          <p:nvPr/>
        </p:nvSpPr>
        <p:spPr>
          <a:xfrm>
            <a:off x="4798622" y="3038264"/>
            <a:ext cx="4298613" cy="1200329"/>
          </a:xfrm>
          <a:prstGeom prst="rect">
            <a:avLst/>
          </a:prstGeom>
          <a:noFill/>
        </p:spPr>
        <p:txBody>
          <a:bodyPr wrap="square" rtlCol="0">
            <a:spAutoFit/>
          </a:bodyPr>
          <a:lstStyle/>
          <a:p>
            <a:r>
              <a:rPr lang="en-US" b="1" i="0" dirty="0">
                <a:solidFill>
                  <a:srgbClr val="292929"/>
                </a:solidFill>
                <a:effectLst/>
                <a:latin typeface="charter"/>
              </a:rPr>
              <a:t>Intersection over Union (</a:t>
            </a:r>
            <a:r>
              <a:rPr lang="en-US" b="1" i="0" dirty="0" err="1">
                <a:solidFill>
                  <a:srgbClr val="292929"/>
                </a:solidFill>
                <a:effectLst/>
                <a:latin typeface="charter"/>
              </a:rPr>
              <a:t>IoU</a:t>
            </a:r>
            <a:r>
              <a:rPr lang="en-US" b="1" i="0" dirty="0">
                <a:solidFill>
                  <a:srgbClr val="292929"/>
                </a:solidFill>
                <a:effectLst/>
                <a:latin typeface="charter"/>
              </a:rPr>
              <a:t>) is a ratio between the intersection and the union of the </a:t>
            </a:r>
            <a:r>
              <a:rPr lang="en-US" b="1" i="0" dirty="0">
                <a:solidFill>
                  <a:srgbClr val="0070C0"/>
                </a:solidFill>
                <a:effectLst/>
                <a:latin typeface="charter"/>
              </a:rPr>
              <a:t>predicted</a:t>
            </a:r>
            <a:r>
              <a:rPr lang="en-US" b="1" i="0" dirty="0">
                <a:solidFill>
                  <a:srgbClr val="292929"/>
                </a:solidFill>
                <a:effectLst/>
                <a:latin typeface="charter"/>
              </a:rPr>
              <a:t> box and the </a:t>
            </a:r>
            <a:r>
              <a:rPr lang="en-US" b="1" i="0" dirty="0">
                <a:solidFill>
                  <a:srgbClr val="FF0000"/>
                </a:solidFill>
                <a:effectLst/>
                <a:latin typeface="charter"/>
              </a:rPr>
              <a:t>ground truth </a:t>
            </a:r>
            <a:r>
              <a:rPr lang="en-US" b="1" i="0" dirty="0">
                <a:solidFill>
                  <a:srgbClr val="292929"/>
                </a:solidFill>
                <a:effectLst/>
                <a:latin typeface="charter"/>
              </a:rPr>
              <a:t>box.</a:t>
            </a:r>
            <a:endParaRPr lang="en-US" dirty="0"/>
          </a:p>
        </p:txBody>
      </p:sp>
      <p:sp>
        <p:nvSpPr>
          <p:cNvPr id="9" name="TextBox 8"/>
          <p:cNvSpPr txBox="1"/>
          <p:nvPr/>
        </p:nvSpPr>
        <p:spPr>
          <a:xfrm>
            <a:off x="628650" y="5747532"/>
            <a:ext cx="5019579" cy="646331"/>
          </a:xfrm>
          <a:prstGeom prst="rect">
            <a:avLst/>
          </a:prstGeom>
          <a:noFill/>
        </p:spPr>
        <p:txBody>
          <a:bodyPr wrap="none" rtlCol="0">
            <a:spAutoFit/>
          </a:bodyPr>
          <a:lstStyle/>
          <a:p>
            <a:r>
              <a:rPr lang="en-US" dirty="0"/>
              <a:t>Ground truth is given by the data set (i.e. Cifar100)</a:t>
            </a:r>
          </a:p>
          <a:p>
            <a:r>
              <a:rPr lang="en-US" dirty="0"/>
              <a:t>Prediction is given by the algorithm to be evaluated</a:t>
            </a:r>
          </a:p>
        </p:txBody>
      </p:sp>
      <p:cxnSp>
        <p:nvCxnSpPr>
          <p:cNvPr id="11" name="Straight Arrow Connector 10">
            <a:extLst>
              <a:ext uri="{FF2B5EF4-FFF2-40B4-BE49-F238E27FC236}">
                <a16:creationId xmlns:a16="http://schemas.microsoft.com/office/drawing/2014/main" id="{CFAFE429-76B8-4939-96F2-44B60D92BF34}"/>
              </a:ext>
            </a:extLst>
          </p:cNvPr>
          <p:cNvCxnSpPr/>
          <p:nvPr/>
        </p:nvCxnSpPr>
        <p:spPr>
          <a:xfrm>
            <a:off x="6276975" y="3895725"/>
            <a:ext cx="560396" cy="34286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1BC0142-40C1-4A5B-98B0-53655BD8851E}"/>
              </a:ext>
            </a:extLst>
          </p:cNvPr>
          <p:cNvCxnSpPr>
            <a:cxnSpLocks/>
          </p:cNvCxnSpPr>
          <p:nvPr/>
        </p:nvCxnSpPr>
        <p:spPr>
          <a:xfrm flipH="1">
            <a:off x="7855771" y="3895725"/>
            <a:ext cx="211904" cy="51793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85D651-3055-2D31-AD69-77BDCA7DA22B}"/>
              </a:ext>
            </a:extLst>
          </p:cNvPr>
          <p:cNvSpPr txBox="1"/>
          <p:nvPr/>
        </p:nvSpPr>
        <p:spPr>
          <a:xfrm>
            <a:off x="776940" y="6525866"/>
            <a:ext cx="7380931" cy="369332"/>
          </a:xfrm>
          <a:prstGeom prst="rect">
            <a:avLst/>
          </a:prstGeom>
          <a:noFill/>
        </p:spPr>
        <p:txBody>
          <a:bodyPr wrap="none" rtlCol="0">
            <a:spAutoFit/>
          </a:bodyPr>
          <a:lstStyle/>
          <a:p>
            <a:r>
              <a:rPr lang="en-US" dirty="0"/>
              <a:t>object detection demo  </a:t>
            </a:r>
            <a:r>
              <a:rPr lang="en-US" dirty="0">
                <a:hlinkClick r:id="rId5"/>
              </a:rPr>
              <a:t>https://www.youtube.com/watch?v=lVdh571SwOQ</a:t>
            </a:r>
            <a:r>
              <a:rPr lang="en-US" dirty="0"/>
              <a:t> </a:t>
            </a:r>
          </a:p>
        </p:txBody>
      </p:sp>
    </p:spTree>
    <p:extLst>
      <p:ext uri="{BB962C8B-B14F-4D97-AF65-F5344CB8AC3E}">
        <p14:creationId xmlns:p14="http://schemas.microsoft.com/office/powerpoint/2010/main" val="245360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2509D3A-54BD-9CD7-B0B4-547A3EC51FB5}"/>
              </a:ext>
            </a:extLst>
          </p:cNvPr>
          <p:cNvPicPr>
            <a:picLocks noChangeAspect="1"/>
          </p:cNvPicPr>
          <p:nvPr/>
        </p:nvPicPr>
        <p:blipFill>
          <a:blip r:embed="rId2"/>
          <a:stretch>
            <a:fillRect/>
          </a:stretch>
        </p:blipFill>
        <p:spPr>
          <a:xfrm>
            <a:off x="5138408" y="327820"/>
            <a:ext cx="3476625" cy="3695700"/>
          </a:xfrm>
          <a:prstGeom prst="rect">
            <a:avLst/>
          </a:prstGeom>
        </p:spPr>
      </p:pic>
      <p:sp>
        <p:nvSpPr>
          <p:cNvPr id="2" name="Title 1">
            <a:extLst>
              <a:ext uri="{FF2B5EF4-FFF2-40B4-BE49-F238E27FC236}">
                <a16:creationId xmlns:a16="http://schemas.microsoft.com/office/drawing/2014/main" id="{94F132DD-ABD1-B191-3C63-20638458DF44}"/>
              </a:ext>
            </a:extLst>
          </p:cNvPr>
          <p:cNvSpPr>
            <a:spLocks noGrp="1"/>
          </p:cNvSpPr>
          <p:nvPr>
            <p:ph type="title"/>
          </p:nvPr>
        </p:nvSpPr>
        <p:spPr/>
        <p:txBody>
          <a:bodyPr/>
          <a:lstStyle/>
          <a:p>
            <a:r>
              <a:rPr lang="en-US" dirty="0"/>
              <a:t>Exercise 2</a:t>
            </a:r>
          </a:p>
        </p:txBody>
      </p:sp>
      <p:sp>
        <p:nvSpPr>
          <p:cNvPr id="3" name="Content Placeholder 2">
            <a:extLst>
              <a:ext uri="{FF2B5EF4-FFF2-40B4-BE49-F238E27FC236}">
                <a16:creationId xmlns:a16="http://schemas.microsoft.com/office/drawing/2014/main" id="{B5823DA6-C9D2-6BAE-86B4-57A3C0E7F75A}"/>
              </a:ext>
            </a:extLst>
          </p:cNvPr>
          <p:cNvSpPr>
            <a:spLocks noGrp="1"/>
          </p:cNvSpPr>
          <p:nvPr>
            <p:ph idx="1"/>
          </p:nvPr>
        </p:nvSpPr>
        <p:spPr>
          <a:xfrm>
            <a:off x="449974" y="1384190"/>
            <a:ext cx="4905702" cy="5216307"/>
          </a:xfrm>
        </p:spPr>
        <p:txBody>
          <a:bodyPr>
            <a:normAutofit fontScale="55000" lnSpcReduction="20000"/>
          </a:bodyPr>
          <a:lstStyle/>
          <a:p>
            <a:r>
              <a:rPr lang="en-US" dirty="0">
                <a:hlinkClick r:id="rId3"/>
              </a:rPr>
              <a:t>https://hasty.ai/docs/mp-wiki/metrics/iou-intersection-over-union</a:t>
            </a:r>
            <a:r>
              <a:rPr lang="en-US" dirty="0"/>
              <a:t> </a:t>
            </a:r>
          </a:p>
          <a:p>
            <a:pPr algn="l">
              <a:buFont typeface="Arial" panose="020B0604020202020204" pitchFamily="34" charset="0"/>
              <a:buChar char="•"/>
            </a:pPr>
            <a:r>
              <a:rPr lang="en-US" b="1" i="0" dirty="0">
                <a:solidFill>
                  <a:srgbClr val="FF0000"/>
                </a:solidFill>
                <a:effectLst/>
                <a:latin typeface="Open Sans" panose="020B0606030504020204" pitchFamily="34" charset="0"/>
              </a:rPr>
              <a:t>Red box = ground truth bounding box</a:t>
            </a:r>
          </a:p>
          <a:p>
            <a:pPr algn="l">
              <a:buFont typeface="Arial" panose="020B0604020202020204" pitchFamily="34" charset="0"/>
              <a:buChar char="•"/>
            </a:pPr>
            <a:r>
              <a:rPr lang="en-US" b="1" dirty="0">
                <a:solidFill>
                  <a:srgbClr val="00B050"/>
                </a:solidFill>
                <a:latin typeface="Open Sans" panose="020B0606030504020204" pitchFamily="34" charset="0"/>
              </a:rPr>
              <a:t>Green box =predicted</a:t>
            </a:r>
            <a:r>
              <a:rPr lang="en-US" b="1" i="0" dirty="0">
                <a:solidFill>
                  <a:srgbClr val="00B050"/>
                </a:solidFill>
                <a:effectLst/>
                <a:latin typeface="Open Sans" panose="020B0606030504020204" pitchFamily="34" charset="0"/>
              </a:rPr>
              <a:t> bounding box</a:t>
            </a:r>
          </a:p>
          <a:p>
            <a:pPr algn="l">
              <a:buFont typeface="Arial" panose="020B0604020202020204" pitchFamily="34" charset="0"/>
              <a:buChar char="•"/>
            </a:pPr>
            <a:r>
              <a:rPr lang="en-US" b="1" i="0" dirty="0">
                <a:solidFill>
                  <a:srgbClr val="191A21"/>
                </a:solidFill>
                <a:effectLst/>
                <a:latin typeface="Open Sans" panose="020B0606030504020204" pitchFamily="34" charset="0"/>
              </a:rPr>
              <a:t>MC questions:</a:t>
            </a:r>
          </a:p>
          <a:p>
            <a:pPr algn="l">
              <a:buFont typeface="Arial" panose="020B0604020202020204" pitchFamily="34" charset="0"/>
              <a:buChar char="•"/>
            </a:pPr>
            <a:r>
              <a:rPr lang="en-US" b="0" i="0" dirty="0">
                <a:solidFill>
                  <a:srgbClr val="191A21"/>
                </a:solidFill>
                <a:effectLst/>
                <a:latin typeface="Open Sans" panose="020B0606030504020204" pitchFamily="34" charset="0"/>
              </a:rPr>
              <a:t>(Ex2a) </a:t>
            </a:r>
            <a:r>
              <a:rPr lang="en-US" b="1" i="0" dirty="0">
                <a:solidFill>
                  <a:srgbClr val="191A21"/>
                </a:solidFill>
                <a:effectLst/>
                <a:latin typeface="Open Sans" panose="020B0606030504020204" pitchFamily="34" charset="0"/>
              </a:rPr>
              <a:t>Area of Overlap</a:t>
            </a:r>
            <a:r>
              <a:rPr lang="en-US" b="0" i="0" dirty="0">
                <a:solidFill>
                  <a:srgbClr val="191A21"/>
                </a:solidFill>
                <a:effectLst/>
                <a:latin typeface="Open Sans" panose="020B0606030504020204" pitchFamily="34" charset="0"/>
              </a:rPr>
              <a:t>:=____? </a:t>
            </a:r>
          </a:p>
          <a:p>
            <a:pPr algn="l">
              <a:buFont typeface="Arial" panose="020B0604020202020204" pitchFamily="34" charset="0"/>
              <a:buChar char="•"/>
            </a:pPr>
            <a:r>
              <a:rPr lang="en-US" b="0" i="0" dirty="0">
                <a:solidFill>
                  <a:srgbClr val="191A21"/>
                </a:solidFill>
                <a:effectLst/>
                <a:latin typeface="Open Sans" panose="020B0606030504020204" pitchFamily="34" charset="0"/>
              </a:rPr>
              <a:t>Choices: (1) 10; (2) 15; (3)  20 ; (4) 25;</a:t>
            </a:r>
          </a:p>
          <a:p>
            <a:pPr algn="l">
              <a:buFont typeface="Arial" panose="020B0604020202020204" pitchFamily="34" charset="0"/>
              <a:buChar char="•"/>
            </a:pPr>
            <a:endParaRPr lang="en-US" b="0" i="0" dirty="0">
              <a:solidFill>
                <a:srgbClr val="191A21"/>
              </a:solidFill>
              <a:effectLst/>
              <a:latin typeface="Open Sans" panose="020B0606030504020204" pitchFamily="34" charset="0"/>
            </a:endParaRPr>
          </a:p>
          <a:p>
            <a:pPr algn="l">
              <a:buFont typeface="Arial" panose="020B0604020202020204" pitchFamily="34" charset="0"/>
              <a:buChar char="•"/>
            </a:pPr>
            <a:r>
              <a:rPr lang="en-US" b="0" i="0" dirty="0">
                <a:solidFill>
                  <a:srgbClr val="191A21"/>
                </a:solidFill>
                <a:effectLst/>
                <a:latin typeface="Open Sans" panose="020B0606030504020204" pitchFamily="34" charset="0"/>
              </a:rPr>
              <a:t>(Ex2b) </a:t>
            </a:r>
            <a:r>
              <a:rPr lang="en-US" b="1" i="0" dirty="0">
                <a:solidFill>
                  <a:srgbClr val="191A21"/>
                </a:solidFill>
                <a:effectLst/>
                <a:latin typeface="Open Sans" panose="020B0606030504020204" pitchFamily="34" charset="0"/>
              </a:rPr>
              <a:t>Area of Union</a:t>
            </a:r>
            <a:r>
              <a:rPr lang="en-US" b="0" i="0" dirty="0">
                <a:solidFill>
                  <a:srgbClr val="191A21"/>
                </a:solidFill>
                <a:effectLst/>
                <a:latin typeface="Open Sans" panose="020B0606030504020204" pitchFamily="34" charset="0"/>
              </a:rPr>
              <a:t>:=__?</a:t>
            </a:r>
          </a:p>
          <a:p>
            <a:r>
              <a:rPr lang="en-US" b="0" i="0" dirty="0">
                <a:solidFill>
                  <a:srgbClr val="191A21"/>
                </a:solidFill>
                <a:effectLst/>
                <a:latin typeface="Open Sans" panose="020B0606030504020204" pitchFamily="34" charset="0"/>
              </a:rPr>
              <a:t>Choices:(1) 100; (2) 150; (3) 175 ; (4) 200;</a:t>
            </a:r>
          </a:p>
          <a:p>
            <a:pPr algn="l">
              <a:buFont typeface="Arial" panose="020B0604020202020204" pitchFamily="34" charset="0"/>
              <a:buChar char="•"/>
            </a:pPr>
            <a:endParaRPr lang="en-US" b="0" i="0" dirty="0">
              <a:solidFill>
                <a:srgbClr val="191A21"/>
              </a:solidFill>
              <a:effectLst/>
              <a:latin typeface="Open Sans" panose="020B0606030504020204" pitchFamily="34" charset="0"/>
            </a:endParaRPr>
          </a:p>
          <a:p>
            <a:pPr algn="l">
              <a:buFont typeface="Arial" panose="020B0604020202020204" pitchFamily="34" charset="0"/>
              <a:buChar char="•"/>
            </a:pPr>
            <a:r>
              <a:rPr lang="en-US" b="0" i="0" dirty="0">
                <a:solidFill>
                  <a:srgbClr val="191A21"/>
                </a:solidFill>
                <a:effectLst/>
                <a:latin typeface="Open Sans" panose="020B0606030504020204" pitchFamily="34" charset="0"/>
              </a:rPr>
              <a:t>(Ex2c) : </a:t>
            </a:r>
            <a:r>
              <a:rPr lang="en-US" b="1" i="0" dirty="0" err="1">
                <a:solidFill>
                  <a:srgbClr val="191A21"/>
                </a:solidFill>
                <a:effectLst/>
                <a:latin typeface="Open Sans" panose="020B0606030504020204" pitchFamily="34" charset="0"/>
              </a:rPr>
              <a:t>IoU</a:t>
            </a:r>
            <a:r>
              <a:rPr lang="en-US" b="0" i="0" dirty="0">
                <a:solidFill>
                  <a:srgbClr val="191A21"/>
                </a:solidFill>
                <a:effectLst/>
                <a:latin typeface="Open Sans" panose="020B0606030504020204" pitchFamily="34" charset="0"/>
              </a:rPr>
              <a:t>: Area of Overlap / Area of Union=__? </a:t>
            </a:r>
          </a:p>
          <a:p>
            <a:pPr algn="l">
              <a:buFont typeface="Arial" panose="020B0604020202020204" pitchFamily="34" charset="0"/>
              <a:buChar char="•"/>
            </a:pPr>
            <a:r>
              <a:rPr lang="en-US" dirty="0">
                <a:solidFill>
                  <a:srgbClr val="191A21"/>
                </a:solidFill>
                <a:latin typeface="Open Sans" panose="020B0606030504020204" pitchFamily="34" charset="0"/>
              </a:rPr>
              <a:t>Your judgment of</a:t>
            </a:r>
            <a:r>
              <a:rPr lang="en-US" b="0" i="0" dirty="0">
                <a:solidFill>
                  <a:srgbClr val="191A21"/>
                </a:solidFill>
                <a:effectLst/>
                <a:latin typeface="Open Sans" panose="020B0606030504020204" pitchFamily="34" charset="0"/>
              </a:rPr>
              <a:t> the IOU using common sense.</a:t>
            </a:r>
          </a:p>
          <a:p>
            <a:pPr algn="l">
              <a:buFont typeface="Arial" panose="020B0604020202020204" pitchFamily="34" charset="0"/>
              <a:buChar char="•"/>
            </a:pPr>
            <a:r>
              <a:rPr lang="en-US" b="0" i="0" dirty="0">
                <a:solidFill>
                  <a:srgbClr val="191A21"/>
                </a:solidFill>
                <a:effectLst/>
                <a:latin typeface="Open Sans" panose="020B0606030504020204" pitchFamily="34" charset="0"/>
              </a:rPr>
              <a:t>(1) excellent:          </a:t>
            </a:r>
            <a:r>
              <a:rPr lang="en-US" b="1" i="0" dirty="0" err="1">
                <a:solidFill>
                  <a:srgbClr val="191A21"/>
                </a:solidFill>
                <a:effectLst/>
                <a:latin typeface="Open Sans" panose="020B0606030504020204" pitchFamily="34" charset="0"/>
              </a:rPr>
              <a:t>IoU</a:t>
            </a:r>
            <a:r>
              <a:rPr lang="en-US" b="0" i="0" dirty="0">
                <a:solidFill>
                  <a:srgbClr val="191A21"/>
                </a:solidFill>
                <a:effectLst/>
                <a:latin typeface="Open Sans" panose="020B0606030504020204" pitchFamily="34" charset="0"/>
              </a:rPr>
              <a:t> &gt; 0.9</a:t>
            </a:r>
          </a:p>
          <a:p>
            <a:r>
              <a:rPr lang="en-US" b="0" i="0" dirty="0">
                <a:solidFill>
                  <a:srgbClr val="191A21"/>
                </a:solidFill>
                <a:effectLst/>
                <a:latin typeface="Open Sans" panose="020B0606030504020204" pitchFamily="34" charset="0"/>
              </a:rPr>
              <a:t>(2) good :      0.9&gt;  </a:t>
            </a:r>
            <a:r>
              <a:rPr lang="en-US" b="1" i="0" dirty="0" err="1">
                <a:solidFill>
                  <a:srgbClr val="191A21"/>
                </a:solidFill>
                <a:effectLst/>
                <a:latin typeface="Open Sans" panose="020B0606030504020204" pitchFamily="34" charset="0"/>
              </a:rPr>
              <a:t>IoU</a:t>
            </a:r>
            <a:r>
              <a:rPr lang="en-US" b="0" i="0" dirty="0">
                <a:solidFill>
                  <a:srgbClr val="191A21"/>
                </a:solidFill>
                <a:effectLst/>
                <a:latin typeface="Open Sans" panose="020B0606030504020204" pitchFamily="34" charset="0"/>
              </a:rPr>
              <a:t> &gt; 0.7</a:t>
            </a:r>
          </a:p>
          <a:p>
            <a:r>
              <a:rPr lang="en-US" b="0" i="0" dirty="0">
                <a:solidFill>
                  <a:srgbClr val="191A21"/>
                </a:solidFill>
                <a:effectLst/>
                <a:latin typeface="Open Sans" panose="020B0606030504020204" pitchFamily="34" charset="0"/>
              </a:rPr>
              <a:t>(3) fair :         0.7&gt;  </a:t>
            </a:r>
            <a:r>
              <a:rPr lang="en-US" b="1" i="0" dirty="0" err="1">
                <a:solidFill>
                  <a:srgbClr val="191A21"/>
                </a:solidFill>
                <a:effectLst/>
                <a:latin typeface="Open Sans" panose="020B0606030504020204" pitchFamily="34" charset="0"/>
              </a:rPr>
              <a:t>IoU</a:t>
            </a:r>
            <a:r>
              <a:rPr lang="en-US" b="0" i="0" dirty="0">
                <a:solidFill>
                  <a:srgbClr val="191A21"/>
                </a:solidFill>
                <a:effectLst/>
                <a:latin typeface="Open Sans" panose="020B0606030504020204" pitchFamily="34" charset="0"/>
              </a:rPr>
              <a:t> &gt; 0.3</a:t>
            </a:r>
          </a:p>
          <a:p>
            <a:r>
              <a:rPr lang="en-US" b="0" i="0" dirty="0">
                <a:solidFill>
                  <a:srgbClr val="191A21"/>
                </a:solidFill>
                <a:effectLst/>
                <a:latin typeface="Open Sans" panose="020B0606030504020204" pitchFamily="34" charset="0"/>
              </a:rPr>
              <a:t>(4) poor :       0.3&gt;  </a:t>
            </a:r>
            <a:r>
              <a:rPr lang="en-US" b="1" i="0" dirty="0" err="1">
                <a:solidFill>
                  <a:srgbClr val="191A21"/>
                </a:solidFill>
                <a:effectLst/>
                <a:latin typeface="Open Sans" panose="020B0606030504020204" pitchFamily="34" charset="0"/>
              </a:rPr>
              <a:t>IoU</a:t>
            </a:r>
            <a:endParaRPr lang="en-US" b="0" i="0" dirty="0">
              <a:solidFill>
                <a:srgbClr val="191A21"/>
              </a:solidFill>
              <a:effectLst/>
              <a:latin typeface="Open Sans" panose="020B0606030504020204" pitchFamily="34" charset="0"/>
            </a:endParaRPr>
          </a:p>
          <a:p>
            <a:endParaRPr lang="en-US" b="0" i="0" dirty="0">
              <a:solidFill>
                <a:srgbClr val="191A21"/>
              </a:solidFill>
              <a:effectLst/>
              <a:latin typeface="Open Sans" panose="020B0606030504020204" pitchFamily="34" charset="0"/>
            </a:endParaRPr>
          </a:p>
          <a:p>
            <a:pPr algn="l">
              <a:buFont typeface="Arial" panose="020B0604020202020204" pitchFamily="34" charset="0"/>
              <a:buChar char="•"/>
            </a:pPr>
            <a:endParaRPr lang="en-US" b="0" i="0" dirty="0">
              <a:solidFill>
                <a:srgbClr val="191A21"/>
              </a:solidFill>
              <a:effectLst/>
              <a:latin typeface="Open Sans" panose="020B0606030504020204" pitchFamily="34" charset="0"/>
            </a:endParaRPr>
          </a:p>
          <a:p>
            <a:pPr algn="l">
              <a:buFont typeface="Arial" panose="020B0604020202020204" pitchFamily="34" charset="0"/>
              <a:buChar char="•"/>
            </a:pPr>
            <a:endParaRPr lang="en-US" b="0" i="0" dirty="0">
              <a:solidFill>
                <a:srgbClr val="191A21"/>
              </a:solidFill>
              <a:effectLst/>
              <a:latin typeface="Open Sans" panose="020B0606030504020204" pitchFamily="34" charset="0"/>
            </a:endParaRPr>
          </a:p>
        </p:txBody>
      </p:sp>
      <p:sp>
        <p:nvSpPr>
          <p:cNvPr id="4" name="Footer Placeholder 3">
            <a:extLst>
              <a:ext uri="{FF2B5EF4-FFF2-40B4-BE49-F238E27FC236}">
                <a16:creationId xmlns:a16="http://schemas.microsoft.com/office/drawing/2014/main" id="{970BF5DC-5C7E-A232-DD0C-9583A2D3FD86}"/>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10011A8E-D1DC-4895-BD62-A71CBA9F87C6}"/>
              </a:ext>
            </a:extLst>
          </p:cNvPr>
          <p:cNvSpPr>
            <a:spLocks noGrp="1"/>
          </p:cNvSpPr>
          <p:nvPr>
            <p:ph type="sldNum" sz="quarter" idx="12"/>
          </p:nvPr>
        </p:nvSpPr>
        <p:spPr/>
        <p:txBody>
          <a:bodyPr/>
          <a:lstStyle/>
          <a:p>
            <a:fld id="{6921B4CA-31D7-4C0B-94BB-C0A0E1F306D0}" type="slidenum">
              <a:rPr lang="en-US" smtClean="0"/>
              <a:t>18</a:t>
            </a:fld>
            <a:endParaRPr lang="en-US"/>
          </a:p>
        </p:txBody>
      </p:sp>
      <p:pic>
        <p:nvPicPr>
          <p:cNvPr id="2050" name="Picture 2">
            <a:extLst>
              <a:ext uri="{FF2B5EF4-FFF2-40B4-BE49-F238E27FC236}">
                <a16:creationId xmlns:a16="http://schemas.microsoft.com/office/drawing/2014/main" id="{CA587715-E23B-3937-A4E6-D9B6286DB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8576" y="4280446"/>
            <a:ext cx="2212428" cy="221242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61B8F088-3F8E-F2D7-261A-BEC24662A705}"/>
              </a:ext>
            </a:extLst>
          </p:cNvPr>
          <p:cNvCxnSpPr>
            <a:cxnSpLocks/>
          </p:cNvCxnSpPr>
          <p:nvPr/>
        </p:nvCxnSpPr>
        <p:spPr>
          <a:xfrm>
            <a:off x="4351283" y="2007476"/>
            <a:ext cx="1076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C4B981-FC79-5C57-7BCA-B9069A36D9AC}"/>
              </a:ext>
            </a:extLst>
          </p:cNvPr>
          <p:cNvCxnSpPr>
            <a:cxnSpLocks/>
          </p:cNvCxnSpPr>
          <p:nvPr/>
        </p:nvCxnSpPr>
        <p:spPr>
          <a:xfrm>
            <a:off x="4214648" y="2238703"/>
            <a:ext cx="2243302" cy="20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691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2509D3A-54BD-9CD7-B0B4-547A3EC51FB5}"/>
              </a:ext>
            </a:extLst>
          </p:cNvPr>
          <p:cNvPicPr>
            <a:picLocks noChangeAspect="1"/>
          </p:cNvPicPr>
          <p:nvPr/>
        </p:nvPicPr>
        <p:blipFill>
          <a:blip r:embed="rId2"/>
          <a:stretch>
            <a:fillRect/>
          </a:stretch>
        </p:blipFill>
        <p:spPr>
          <a:xfrm>
            <a:off x="5138408" y="327820"/>
            <a:ext cx="3476625" cy="3695700"/>
          </a:xfrm>
          <a:prstGeom prst="rect">
            <a:avLst/>
          </a:prstGeom>
        </p:spPr>
      </p:pic>
      <p:sp>
        <p:nvSpPr>
          <p:cNvPr id="2" name="Title 1">
            <a:extLst>
              <a:ext uri="{FF2B5EF4-FFF2-40B4-BE49-F238E27FC236}">
                <a16:creationId xmlns:a16="http://schemas.microsoft.com/office/drawing/2014/main" id="{94F132DD-ABD1-B191-3C63-20638458DF44}"/>
              </a:ext>
            </a:extLst>
          </p:cNvPr>
          <p:cNvSpPr>
            <a:spLocks noGrp="1"/>
          </p:cNvSpPr>
          <p:nvPr>
            <p:ph type="title"/>
          </p:nvPr>
        </p:nvSpPr>
        <p:spPr/>
        <p:txBody>
          <a:bodyPr/>
          <a:lstStyle/>
          <a:p>
            <a:r>
              <a:rPr lang="en-US" dirty="0">
                <a:solidFill>
                  <a:srgbClr val="FF0000"/>
                </a:solidFill>
              </a:rPr>
              <a:t>Answer for Exercise 2</a:t>
            </a:r>
          </a:p>
        </p:txBody>
      </p:sp>
      <p:sp>
        <p:nvSpPr>
          <p:cNvPr id="3" name="Content Placeholder 2">
            <a:extLst>
              <a:ext uri="{FF2B5EF4-FFF2-40B4-BE49-F238E27FC236}">
                <a16:creationId xmlns:a16="http://schemas.microsoft.com/office/drawing/2014/main" id="{B5823DA6-C9D2-6BAE-86B4-57A3C0E7F75A}"/>
              </a:ext>
            </a:extLst>
          </p:cNvPr>
          <p:cNvSpPr>
            <a:spLocks noGrp="1"/>
          </p:cNvSpPr>
          <p:nvPr>
            <p:ph idx="1"/>
          </p:nvPr>
        </p:nvSpPr>
        <p:spPr>
          <a:xfrm>
            <a:off x="449974" y="1384190"/>
            <a:ext cx="4688434" cy="5216307"/>
          </a:xfrm>
        </p:spPr>
        <p:txBody>
          <a:bodyPr>
            <a:normAutofit fontScale="55000" lnSpcReduction="20000"/>
          </a:bodyPr>
          <a:lstStyle/>
          <a:p>
            <a:r>
              <a:rPr lang="en-US" dirty="0">
                <a:hlinkClick r:id="rId3"/>
              </a:rPr>
              <a:t>https://hasty.ai/docs/mp-wiki/metrics/iou-intersection-over-union</a:t>
            </a:r>
            <a:r>
              <a:rPr lang="en-US" dirty="0"/>
              <a:t> </a:t>
            </a:r>
          </a:p>
          <a:p>
            <a:pPr algn="l">
              <a:buFont typeface="Arial" panose="020B0604020202020204" pitchFamily="34" charset="0"/>
              <a:buChar char="•"/>
            </a:pPr>
            <a:r>
              <a:rPr lang="en-US" b="1" i="0" dirty="0">
                <a:solidFill>
                  <a:srgbClr val="FF0000"/>
                </a:solidFill>
                <a:effectLst/>
                <a:latin typeface="Open Sans" panose="020B0606030504020204" pitchFamily="34" charset="0"/>
              </a:rPr>
              <a:t>Red box = ground truth bounding box</a:t>
            </a:r>
          </a:p>
          <a:p>
            <a:pPr algn="l">
              <a:buFont typeface="Arial" panose="020B0604020202020204" pitchFamily="34" charset="0"/>
              <a:buChar char="•"/>
            </a:pPr>
            <a:r>
              <a:rPr lang="en-US" b="1" dirty="0">
                <a:solidFill>
                  <a:srgbClr val="00B050"/>
                </a:solidFill>
                <a:latin typeface="Open Sans" panose="020B0606030504020204" pitchFamily="34" charset="0"/>
              </a:rPr>
              <a:t>Green box =predicted</a:t>
            </a:r>
            <a:r>
              <a:rPr lang="en-US" b="1" i="0" dirty="0">
                <a:solidFill>
                  <a:srgbClr val="00B050"/>
                </a:solidFill>
                <a:effectLst/>
                <a:latin typeface="Open Sans" panose="020B0606030504020204" pitchFamily="34" charset="0"/>
              </a:rPr>
              <a:t> bounding box</a:t>
            </a:r>
          </a:p>
          <a:p>
            <a:pPr algn="l">
              <a:buFont typeface="Arial" panose="020B0604020202020204" pitchFamily="34" charset="0"/>
              <a:buChar char="•"/>
            </a:pPr>
            <a:r>
              <a:rPr lang="en-US" b="1" i="0" dirty="0">
                <a:solidFill>
                  <a:srgbClr val="191A21"/>
                </a:solidFill>
                <a:effectLst/>
                <a:latin typeface="Open Sans" panose="020B0606030504020204" pitchFamily="34" charset="0"/>
              </a:rPr>
              <a:t>MC questions:</a:t>
            </a:r>
          </a:p>
          <a:p>
            <a:pPr algn="l">
              <a:buFont typeface="Arial" panose="020B0604020202020204" pitchFamily="34" charset="0"/>
              <a:buChar char="•"/>
            </a:pPr>
            <a:r>
              <a:rPr lang="en-US" b="0" i="0" dirty="0">
                <a:solidFill>
                  <a:srgbClr val="191A21"/>
                </a:solidFill>
                <a:effectLst/>
                <a:latin typeface="Open Sans" panose="020B0606030504020204" pitchFamily="34" charset="0"/>
              </a:rPr>
              <a:t>(Ex2a) </a:t>
            </a:r>
            <a:r>
              <a:rPr lang="en-US" b="1" i="0" dirty="0">
                <a:solidFill>
                  <a:srgbClr val="191A21"/>
                </a:solidFill>
                <a:effectLst/>
                <a:latin typeface="Open Sans" panose="020B0606030504020204" pitchFamily="34" charset="0"/>
              </a:rPr>
              <a:t>Area of Overlap</a:t>
            </a:r>
            <a:r>
              <a:rPr lang="en-US" b="0" i="0" dirty="0">
                <a:solidFill>
                  <a:srgbClr val="191A21"/>
                </a:solidFill>
                <a:effectLst/>
                <a:latin typeface="Open Sans" panose="020B0606030504020204" pitchFamily="34" charset="0"/>
              </a:rPr>
              <a:t>:=___25 _? </a:t>
            </a:r>
          </a:p>
          <a:p>
            <a:pPr algn="l">
              <a:buFont typeface="Arial" panose="020B0604020202020204" pitchFamily="34" charset="0"/>
              <a:buChar char="•"/>
            </a:pPr>
            <a:r>
              <a:rPr lang="en-US" b="0" i="0" dirty="0">
                <a:solidFill>
                  <a:srgbClr val="191A21"/>
                </a:solidFill>
                <a:effectLst/>
                <a:latin typeface="Open Sans" panose="020B0606030504020204" pitchFamily="34" charset="0"/>
              </a:rPr>
              <a:t>Choices: (1) 10; (2) 15; (3)  20 ;</a:t>
            </a:r>
            <a:r>
              <a:rPr lang="en-US" b="1" i="0" u="sng" dirty="0">
                <a:solidFill>
                  <a:srgbClr val="191A21"/>
                </a:solidFill>
                <a:effectLst/>
                <a:latin typeface="Open Sans" panose="020B0606030504020204" pitchFamily="34" charset="0"/>
              </a:rPr>
              <a:t> </a:t>
            </a:r>
            <a:r>
              <a:rPr lang="en-US" b="1" i="0" u="sng" dirty="0">
                <a:solidFill>
                  <a:srgbClr val="FF0000"/>
                </a:solidFill>
                <a:effectLst/>
                <a:latin typeface="Open Sans" panose="020B0606030504020204" pitchFamily="34" charset="0"/>
              </a:rPr>
              <a:t>(4) 25;</a:t>
            </a:r>
          </a:p>
          <a:p>
            <a:pPr algn="l">
              <a:buFont typeface="Arial" panose="020B0604020202020204" pitchFamily="34" charset="0"/>
              <a:buChar char="•"/>
            </a:pPr>
            <a:endParaRPr lang="en-US" b="0" i="0" dirty="0">
              <a:solidFill>
                <a:srgbClr val="191A21"/>
              </a:solidFill>
              <a:effectLst/>
              <a:latin typeface="Open Sans" panose="020B0606030504020204" pitchFamily="34" charset="0"/>
            </a:endParaRPr>
          </a:p>
          <a:p>
            <a:pPr algn="l">
              <a:buFont typeface="Arial" panose="020B0604020202020204" pitchFamily="34" charset="0"/>
              <a:buChar char="•"/>
            </a:pPr>
            <a:r>
              <a:rPr lang="en-US" b="0" i="0" dirty="0">
                <a:solidFill>
                  <a:srgbClr val="191A21"/>
                </a:solidFill>
                <a:effectLst/>
                <a:latin typeface="Open Sans" panose="020B0606030504020204" pitchFamily="34" charset="0"/>
              </a:rPr>
              <a:t>(Ex2b) </a:t>
            </a:r>
            <a:r>
              <a:rPr lang="en-US" b="1" i="0" dirty="0">
                <a:solidFill>
                  <a:srgbClr val="191A21"/>
                </a:solidFill>
                <a:effectLst/>
                <a:latin typeface="Open Sans" panose="020B0606030504020204" pitchFamily="34" charset="0"/>
              </a:rPr>
              <a:t>Area of Union</a:t>
            </a:r>
            <a:r>
              <a:rPr lang="en-US" b="0" i="0" dirty="0">
                <a:solidFill>
                  <a:srgbClr val="191A21"/>
                </a:solidFill>
                <a:effectLst/>
                <a:latin typeface="Open Sans" panose="020B0606030504020204" pitchFamily="34" charset="0"/>
              </a:rPr>
              <a:t>:=_175_?</a:t>
            </a:r>
          </a:p>
          <a:p>
            <a:r>
              <a:rPr lang="en-US" b="0" i="0" dirty="0">
                <a:solidFill>
                  <a:srgbClr val="191A21"/>
                </a:solidFill>
                <a:effectLst/>
                <a:latin typeface="Open Sans" panose="020B0606030504020204" pitchFamily="34" charset="0"/>
              </a:rPr>
              <a:t>Choices:(1) 100; (2) 150; </a:t>
            </a:r>
            <a:r>
              <a:rPr lang="en-US" b="1" i="0" u="sng" dirty="0">
                <a:solidFill>
                  <a:srgbClr val="FF0000"/>
                </a:solidFill>
                <a:effectLst/>
                <a:latin typeface="Open Sans" panose="020B0606030504020204" pitchFamily="34" charset="0"/>
              </a:rPr>
              <a:t>(3) 175</a:t>
            </a:r>
            <a:r>
              <a:rPr lang="en-US" b="0" i="0" dirty="0">
                <a:solidFill>
                  <a:srgbClr val="191A21"/>
                </a:solidFill>
                <a:effectLst/>
                <a:latin typeface="Open Sans" panose="020B0606030504020204" pitchFamily="34" charset="0"/>
              </a:rPr>
              <a:t> ; (4) 200;</a:t>
            </a:r>
          </a:p>
          <a:p>
            <a:pPr algn="l">
              <a:buFont typeface="Arial" panose="020B0604020202020204" pitchFamily="34" charset="0"/>
              <a:buChar char="•"/>
            </a:pPr>
            <a:endParaRPr lang="en-US" b="0" i="0" dirty="0">
              <a:solidFill>
                <a:srgbClr val="191A21"/>
              </a:solidFill>
              <a:effectLst/>
              <a:latin typeface="Open Sans" panose="020B0606030504020204" pitchFamily="34" charset="0"/>
            </a:endParaRPr>
          </a:p>
          <a:p>
            <a:pPr algn="l">
              <a:buFont typeface="Arial" panose="020B0604020202020204" pitchFamily="34" charset="0"/>
              <a:buChar char="•"/>
            </a:pPr>
            <a:r>
              <a:rPr lang="en-US" b="0" i="0" dirty="0">
                <a:solidFill>
                  <a:srgbClr val="191A21"/>
                </a:solidFill>
                <a:effectLst/>
                <a:latin typeface="Open Sans" panose="020B0606030504020204" pitchFamily="34" charset="0"/>
              </a:rPr>
              <a:t>(Ex2c) : </a:t>
            </a:r>
            <a:r>
              <a:rPr lang="en-US" b="1" i="0" dirty="0" err="1">
                <a:solidFill>
                  <a:srgbClr val="191A21"/>
                </a:solidFill>
                <a:effectLst/>
                <a:latin typeface="Open Sans" panose="020B0606030504020204" pitchFamily="34" charset="0"/>
              </a:rPr>
              <a:t>IoU</a:t>
            </a:r>
            <a:r>
              <a:rPr lang="en-US" b="0" i="0" dirty="0">
                <a:solidFill>
                  <a:srgbClr val="191A21"/>
                </a:solidFill>
                <a:effectLst/>
                <a:latin typeface="Open Sans" panose="020B0606030504020204" pitchFamily="34" charset="0"/>
              </a:rPr>
              <a:t>: Area of Overlap / Area of Union__?</a:t>
            </a:r>
          </a:p>
          <a:p>
            <a:pPr algn="l">
              <a:buFont typeface="Arial" panose="020B0604020202020204" pitchFamily="34" charset="0"/>
              <a:buChar char="•"/>
            </a:pPr>
            <a:r>
              <a:rPr lang="en-US" dirty="0">
                <a:solidFill>
                  <a:srgbClr val="FF0000"/>
                </a:solidFill>
                <a:latin typeface="Open Sans" panose="020B0606030504020204" pitchFamily="34" charset="0"/>
              </a:rPr>
              <a:t>=25/175=0.14</a:t>
            </a:r>
            <a:r>
              <a:rPr lang="en-US" b="0" i="0" dirty="0">
                <a:solidFill>
                  <a:srgbClr val="FF0000"/>
                </a:solidFill>
                <a:effectLst/>
                <a:latin typeface="Open Sans" panose="020B0606030504020204" pitchFamily="34" charset="0"/>
              </a:rPr>
              <a:t> </a:t>
            </a:r>
          </a:p>
          <a:p>
            <a:pPr algn="l">
              <a:buFont typeface="Arial" panose="020B0604020202020204" pitchFamily="34" charset="0"/>
              <a:buChar char="•"/>
            </a:pPr>
            <a:r>
              <a:rPr lang="en-US" dirty="0">
                <a:solidFill>
                  <a:srgbClr val="191A21"/>
                </a:solidFill>
                <a:latin typeface="Open Sans" panose="020B0606030504020204" pitchFamily="34" charset="0"/>
              </a:rPr>
              <a:t>Your judgment of</a:t>
            </a:r>
            <a:r>
              <a:rPr lang="en-US" b="0" i="0" dirty="0">
                <a:solidFill>
                  <a:srgbClr val="191A21"/>
                </a:solidFill>
                <a:effectLst/>
                <a:latin typeface="Open Sans" panose="020B0606030504020204" pitchFamily="34" charset="0"/>
              </a:rPr>
              <a:t> the IOU using common sense.</a:t>
            </a:r>
          </a:p>
          <a:p>
            <a:pPr algn="l">
              <a:buFont typeface="Arial" panose="020B0604020202020204" pitchFamily="34" charset="0"/>
              <a:buChar char="•"/>
            </a:pPr>
            <a:r>
              <a:rPr lang="en-US" b="0" i="0" dirty="0">
                <a:solidFill>
                  <a:srgbClr val="191A21"/>
                </a:solidFill>
                <a:effectLst/>
                <a:latin typeface="Open Sans" panose="020B0606030504020204" pitchFamily="34" charset="0"/>
              </a:rPr>
              <a:t>(1) excellent:          </a:t>
            </a:r>
            <a:r>
              <a:rPr lang="en-US" b="1" i="0" dirty="0" err="1">
                <a:solidFill>
                  <a:srgbClr val="191A21"/>
                </a:solidFill>
                <a:effectLst/>
                <a:latin typeface="Open Sans" panose="020B0606030504020204" pitchFamily="34" charset="0"/>
              </a:rPr>
              <a:t>IoU</a:t>
            </a:r>
            <a:r>
              <a:rPr lang="en-US" b="0" i="0" dirty="0">
                <a:solidFill>
                  <a:srgbClr val="191A21"/>
                </a:solidFill>
                <a:effectLst/>
                <a:latin typeface="Open Sans" panose="020B0606030504020204" pitchFamily="34" charset="0"/>
              </a:rPr>
              <a:t> &gt; 0.9</a:t>
            </a:r>
          </a:p>
          <a:p>
            <a:r>
              <a:rPr lang="en-US" b="0" i="0" dirty="0">
                <a:solidFill>
                  <a:srgbClr val="191A21"/>
                </a:solidFill>
                <a:effectLst/>
                <a:latin typeface="Open Sans" panose="020B0606030504020204" pitchFamily="34" charset="0"/>
              </a:rPr>
              <a:t>(2) good :      0.9&gt;  </a:t>
            </a:r>
            <a:r>
              <a:rPr lang="en-US" b="1" i="0" dirty="0" err="1">
                <a:solidFill>
                  <a:srgbClr val="191A21"/>
                </a:solidFill>
                <a:effectLst/>
                <a:latin typeface="Open Sans" panose="020B0606030504020204" pitchFamily="34" charset="0"/>
              </a:rPr>
              <a:t>IoU</a:t>
            </a:r>
            <a:r>
              <a:rPr lang="en-US" b="0" i="0" dirty="0">
                <a:solidFill>
                  <a:srgbClr val="191A21"/>
                </a:solidFill>
                <a:effectLst/>
                <a:latin typeface="Open Sans" panose="020B0606030504020204" pitchFamily="34" charset="0"/>
              </a:rPr>
              <a:t> &gt; 0.7</a:t>
            </a:r>
          </a:p>
          <a:p>
            <a:r>
              <a:rPr lang="en-US" b="0" i="0" dirty="0">
                <a:solidFill>
                  <a:srgbClr val="191A21"/>
                </a:solidFill>
                <a:effectLst/>
                <a:latin typeface="Open Sans" panose="020B0606030504020204" pitchFamily="34" charset="0"/>
              </a:rPr>
              <a:t>(3) fair :         0.7&gt;  </a:t>
            </a:r>
            <a:r>
              <a:rPr lang="en-US" b="1" i="0" dirty="0" err="1">
                <a:solidFill>
                  <a:srgbClr val="191A21"/>
                </a:solidFill>
                <a:effectLst/>
                <a:latin typeface="Open Sans" panose="020B0606030504020204" pitchFamily="34" charset="0"/>
              </a:rPr>
              <a:t>IoU</a:t>
            </a:r>
            <a:r>
              <a:rPr lang="en-US" b="0" i="0" dirty="0">
                <a:solidFill>
                  <a:srgbClr val="191A21"/>
                </a:solidFill>
                <a:effectLst/>
                <a:latin typeface="Open Sans" panose="020B0606030504020204" pitchFamily="34" charset="0"/>
              </a:rPr>
              <a:t> &gt; 0.3</a:t>
            </a:r>
          </a:p>
          <a:p>
            <a:r>
              <a:rPr lang="en-US" b="1" i="0" u="sng" dirty="0">
                <a:solidFill>
                  <a:srgbClr val="FF0000"/>
                </a:solidFill>
                <a:effectLst/>
                <a:latin typeface="Open Sans" panose="020B0606030504020204" pitchFamily="34" charset="0"/>
              </a:rPr>
              <a:t>(4) poor :       0.3&gt;  </a:t>
            </a:r>
            <a:r>
              <a:rPr lang="en-US" b="1" i="0" u="sng" dirty="0" err="1">
                <a:solidFill>
                  <a:srgbClr val="FF0000"/>
                </a:solidFill>
                <a:effectLst/>
                <a:latin typeface="Open Sans" panose="020B0606030504020204" pitchFamily="34" charset="0"/>
              </a:rPr>
              <a:t>IoU</a:t>
            </a:r>
            <a:endParaRPr lang="en-US" b="1" i="0" u="sng" dirty="0">
              <a:solidFill>
                <a:srgbClr val="FF0000"/>
              </a:solidFill>
              <a:effectLst/>
              <a:latin typeface="Open Sans" panose="020B0606030504020204" pitchFamily="34" charset="0"/>
            </a:endParaRPr>
          </a:p>
          <a:p>
            <a:endParaRPr lang="en-US" b="0" i="0" dirty="0">
              <a:solidFill>
                <a:srgbClr val="191A21"/>
              </a:solidFill>
              <a:effectLst/>
              <a:latin typeface="Open Sans" panose="020B0606030504020204" pitchFamily="34" charset="0"/>
            </a:endParaRPr>
          </a:p>
          <a:p>
            <a:pPr algn="l">
              <a:buFont typeface="Arial" panose="020B0604020202020204" pitchFamily="34" charset="0"/>
              <a:buChar char="•"/>
            </a:pPr>
            <a:endParaRPr lang="en-US" b="0" i="0" dirty="0">
              <a:solidFill>
                <a:srgbClr val="191A21"/>
              </a:solidFill>
              <a:effectLst/>
              <a:latin typeface="Open Sans" panose="020B0606030504020204" pitchFamily="34" charset="0"/>
            </a:endParaRPr>
          </a:p>
          <a:p>
            <a:pPr algn="l">
              <a:buFont typeface="Arial" panose="020B0604020202020204" pitchFamily="34" charset="0"/>
              <a:buChar char="•"/>
            </a:pPr>
            <a:endParaRPr lang="en-US" b="0" i="0" dirty="0">
              <a:solidFill>
                <a:srgbClr val="191A21"/>
              </a:solidFill>
              <a:effectLst/>
              <a:latin typeface="Open Sans" panose="020B0606030504020204" pitchFamily="34" charset="0"/>
            </a:endParaRPr>
          </a:p>
        </p:txBody>
      </p:sp>
      <p:sp>
        <p:nvSpPr>
          <p:cNvPr id="4" name="Footer Placeholder 3">
            <a:extLst>
              <a:ext uri="{FF2B5EF4-FFF2-40B4-BE49-F238E27FC236}">
                <a16:creationId xmlns:a16="http://schemas.microsoft.com/office/drawing/2014/main" id="{970BF5DC-5C7E-A232-DD0C-9583A2D3FD86}"/>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10011A8E-D1DC-4895-BD62-A71CBA9F87C6}"/>
              </a:ext>
            </a:extLst>
          </p:cNvPr>
          <p:cNvSpPr>
            <a:spLocks noGrp="1"/>
          </p:cNvSpPr>
          <p:nvPr>
            <p:ph type="sldNum" sz="quarter" idx="12"/>
          </p:nvPr>
        </p:nvSpPr>
        <p:spPr/>
        <p:txBody>
          <a:bodyPr/>
          <a:lstStyle/>
          <a:p>
            <a:fld id="{6921B4CA-31D7-4C0B-94BB-C0A0E1F306D0}" type="slidenum">
              <a:rPr lang="en-US" smtClean="0"/>
              <a:t>19</a:t>
            </a:fld>
            <a:endParaRPr lang="en-US"/>
          </a:p>
        </p:txBody>
      </p:sp>
      <p:cxnSp>
        <p:nvCxnSpPr>
          <p:cNvPr id="11" name="Straight Arrow Connector 10">
            <a:extLst>
              <a:ext uri="{FF2B5EF4-FFF2-40B4-BE49-F238E27FC236}">
                <a16:creationId xmlns:a16="http://schemas.microsoft.com/office/drawing/2014/main" id="{61B8F088-3F8E-F2D7-261A-BEC24662A705}"/>
              </a:ext>
            </a:extLst>
          </p:cNvPr>
          <p:cNvCxnSpPr>
            <a:cxnSpLocks/>
          </p:cNvCxnSpPr>
          <p:nvPr/>
        </p:nvCxnSpPr>
        <p:spPr>
          <a:xfrm>
            <a:off x="4330262" y="2007476"/>
            <a:ext cx="10971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C4B981-FC79-5C57-7BCA-B9069A36D9AC}"/>
              </a:ext>
            </a:extLst>
          </p:cNvPr>
          <p:cNvCxnSpPr>
            <a:cxnSpLocks/>
          </p:cNvCxnSpPr>
          <p:nvPr/>
        </p:nvCxnSpPr>
        <p:spPr>
          <a:xfrm>
            <a:off x="4088524" y="2238703"/>
            <a:ext cx="2369426" cy="20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5DC7DC2-26DE-FE4D-86D1-4C952E0C50BC}"/>
              </a:ext>
            </a:extLst>
          </p:cNvPr>
          <p:cNvSpPr txBox="1"/>
          <p:nvPr/>
        </p:nvSpPr>
        <p:spPr>
          <a:xfrm>
            <a:off x="5138408" y="4060826"/>
            <a:ext cx="3741229" cy="2585323"/>
          </a:xfrm>
          <a:prstGeom prst="rect">
            <a:avLst/>
          </a:prstGeom>
          <a:noFill/>
          <a:ln>
            <a:solidFill>
              <a:schemeClr val="accent1"/>
            </a:solidFill>
          </a:ln>
        </p:spPr>
        <p:txBody>
          <a:bodyPr wrap="square" rtlCol="0">
            <a:spAutoFit/>
          </a:bodyPr>
          <a:lstStyle/>
          <a:p>
            <a:pPr algn="l">
              <a:buFont typeface="Arial" panose="020B0604020202020204" pitchFamily="34" charset="0"/>
              <a:buChar char="•"/>
            </a:pPr>
            <a:r>
              <a:rPr lang="en-US" b="1" i="0" dirty="0">
                <a:solidFill>
                  <a:srgbClr val="191A21"/>
                </a:solidFill>
                <a:effectLst/>
                <a:latin typeface="Open Sans" panose="020B0606030504020204" pitchFamily="34" charset="0"/>
              </a:rPr>
              <a:t>Area of Overlap</a:t>
            </a:r>
            <a:r>
              <a:rPr lang="en-US" b="0" i="0" dirty="0">
                <a:solidFill>
                  <a:srgbClr val="191A21"/>
                </a:solidFill>
                <a:effectLst/>
                <a:latin typeface="Open Sans" panose="020B0606030504020204" pitchFamily="34" charset="0"/>
              </a:rPr>
              <a:t>: 5 * 5 = 25;</a:t>
            </a:r>
          </a:p>
          <a:p>
            <a:pPr algn="l">
              <a:buFont typeface="Arial" panose="020B0604020202020204" pitchFamily="34" charset="0"/>
              <a:buChar char="•"/>
            </a:pPr>
            <a:r>
              <a:rPr lang="en-US" b="1" i="0" dirty="0">
                <a:solidFill>
                  <a:srgbClr val="191A21"/>
                </a:solidFill>
                <a:effectLst/>
                <a:latin typeface="Open Sans" panose="020B0606030504020204" pitchFamily="34" charset="0"/>
              </a:rPr>
              <a:t>Area of Union</a:t>
            </a:r>
            <a:r>
              <a:rPr lang="en-US" b="0" i="0" dirty="0">
                <a:solidFill>
                  <a:srgbClr val="191A21"/>
                </a:solidFill>
                <a:effectLst/>
                <a:latin typeface="Open Sans" panose="020B0606030504020204" pitchFamily="34" charset="0"/>
              </a:rPr>
              <a:t>: Area of the Red Bounding Box + Area of the Green Bounding Box - Area of Overlap = 10 </a:t>
            </a:r>
            <a:r>
              <a:rPr lang="en-US" b="0" i="1" dirty="0">
                <a:solidFill>
                  <a:srgbClr val="111827"/>
                </a:solidFill>
                <a:effectLst/>
                <a:latin typeface="Open Sans" panose="020B0606030504020204" pitchFamily="34" charset="0"/>
              </a:rPr>
              <a:t>10 + 10 </a:t>
            </a:r>
            <a:r>
              <a:rPr lang="en-US" b="0" i="0" dirty="0">
                <a:solidFill>
                  <a:srgbClr val="191A21"/>
                </a:solidFill>
                <a:effectLst/>
                <a:latin typeface="Open Sans" panose="020B0606030504020204" pitchFamily="34" charset="0"/>
              </a:rPr>
              <a:t>10 - 25 = 175</a:t>
            </a:r>
          </a:p>
          <a:p>
            <a:pPr algn="l">
              <a:buFont typeface="Arial" panose="020B0604020202020204" pitchFamily="34" charset="0"/>
              <a:buChar char="•"/>
            </a:pPr>
            <a:r>
              <a:rPr lang="en-US" b="1" i="0" dirty="0" err="1">
                <a:solidFill>
                  <a:srgbClr val="191A21"/>
                </a:solidFill>
                <a:effectLst/>
                <a:latin typeface="Open Sans" panose="020B0606030504020204" pitchFamily="34" charset="0"/>
              </a:rPr>
              <a:t>IoU</a:t>
            </a:r>
            <a:r>
              <a:rPr lang="en-US" b="0" i="0" dirty="0">
                <a:solidFill>
                  <a:srgbClr val="191A21"/>
                </a:solidFill>
                <a:effectLst/>
                <a:latin typeface="Open Sans" panose="020B0606030504020204" pitchFamily="34" charset="0"/>
              </a:rPr>
              <a:t>: Area of Overlap / Area of Union = 25 / 175 ~ 0.14 - poor </a:t>
            </a:r>
            <a:r>
              <a:rPr lang="en-US" b="0" i="0" dirty="0" err="1">
                <a:solidFill>
                  <a:srgbClr val="191A21"/>
                </a:solidFill>
                <a:effectLst/>
                <a:latin typeface="Open Sans" panose="020B0606030504020204" pitchFamily="34" charset="0"/>
              </a:rPr>
              <a:t>IoU</a:t>
            </a:r>
            <a:endParaRPr lang="en-US" b="0" i="0" dirty="0">
              <a:solidFill>
                <a:srgbClr val="191A21"/>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868266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 1</a:t>
            </a:r>
          </a:p>
        </p:txBody>
      </p:sp>
      <p:sp>
        <p:nvSpPr>
          <p:cNvPr id="3" name="Content Placeholder 2"/>
          <p:cNvSpPr>
            <a:spLocks noGrp="1"/>
          </p:cNvSpPr>
          <p:nvPr>
            <p:ph type="subTitle" idx="1"/>
          </p:nvPr>
        </p:nvSpPr>
        <p:spPr/>
        <p:txBody>
          <a:bodyPr/>
          <a:lstStyle/>
          <a:p>
            <a:r>
              <a:rPr lang="en-US" dirty="0"/>
              <a:t>Introduction to Object detection and related fields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2</a:t>
            </a:fld>
            <a:endParaRPr lang="en-US"/>
          </a:p>
        </p:txBody>
      </p:sp>
    </p:spTree>
    <p:extLst>
      <p:ext uri="{BB962C8B-B14F-4D97-AF65-F5344CB8AC3E}">
        <p14:creationId xmlns:p14="http://schemas.microsoft.com/office/powerpoint/2010/main" val="2084820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128824-3657-460C-92AF-5945969E57F4}"/>
              </a:ext>
            </a:extLst>
          </p:cNvPr>
          <p:cNvSpPr>
            <a:spLocks noGrp="1"/>
          </p:cNvSpPr>
          <p:nvPr>
            <p:ph type="title"/>
          </p:nvPr>
        </p:nvSpPr>
        <p:spPr/>
        <p:txBody>
          <a:bodyPr>
            <a:noAutofit/>
          </a:bodyPr>
          <a:lstStyle/>
          <a:p>
            <a:r>
              <a:rPr lang="en-US" sz="2800" dirty="0"/>
              <a:t>Best Object detection systems and their Recognition rates in </a:t>
            </a:r>
            <a:r>
              <a:rPr lang="en-US" sz="2800" dirty="0" err="1"/>
              <a:t>Imagenet</a:t>
            </a:r>
            <a:r>
              <a:rPr lang="en-US" sz="2800" dirty="0"/>
              <a:t> object recognition challenges</a:t>
            </a:r>
            <a:br>
              <a:rPr lang="en-US" sz="1800" dirty="0"/>
            </a:br>
            <a:r>
              <a:rPr lang="en-US" sz="1800" dirty="0">
                <a:hlinkClick r:id="rId2"/>
              </a:rPr>
              <a:t>https://paperswithcode.com/sota/image-classification-on-imagenet?p=ghostnet-more-features-from-cheap-operations</a:t>
            </a:r>
            <a:br>
              <a:rPr lang="en-US" sz="1800" dirty="0"/>
            </a:br>
            <a:endParaRPr lang="en-US" sz="1800" dirty="0"/>
          </a:p>
        </p:txBody>
      </p:sp>
      <p:sp>
        <p:nvSpPr>
          <p:cNvPr id="3" name="內容版面配置區 2">
            <a:extLst>
              <a:ext uri="{FF2B5EF4-FFF2-40B4-BE49-F238E27FC236}">
                <a16:creationId xmlns:a16="http://schemas.microsoft.com/office/drawing/2014/main" id="{98856E06-BB4F-4202-A628-A7F7E95B1EA8}"/>
              </a:ext>
            </a:extLst>
          </p:cNvPr>
          <p:cNvSpPr>
            <a:spLocks noGrp="1"/>
          </p:cNvSpPr>
          <p:nvPr>
            <p:ph idx="1"/>
          </p:nvPr>
        </p:nvSpPr>
        <p:spPr/>
        <p:txBody>
          <a:bodyPr/>
          <a:lstStyle/>
          <a:p>
            <a:r>
              <a:rPr lang="en-US" dirty="0"/>
              <a:t> </a:t>
            </a:r>
          </a:p>
        </p:txBody>
      </p:sp>
      <p:sp>
        <p:nvSpPr>
          <p:cNvPr id="4" name="頁尾版面配置區 3">
            <a:extLst>
              <a:ext uri="{FF2B5EF4-FFF2-40B4-BE49-F238E27FC236}">
                <a16:creationId xmlns:a16="http://schemas.microsoft.com/office/drawing/2014/main" id="{F30FBF40-FC16-4A42-8184-333CDD5C2823}"/>
              </a:ext>
            </a:extLst>
          </p:cNvPr>
          <p:cNvSpPr>
            <a:spLocks noGrp="1"/>
          </p:cNvSpPr>
          <p:nvPr>
            <p:ph type="ftr" sz="quarter" idx="11"/>
          </p:nvPr>
        </p:nvSpPr>
        <p:spPr/>
        <p:txBody>
          <a:bodyPr/>
          <a:lstStyle/>
          <a:p>
            <a:r>
              <a:rPr lang="en-US"/>
              <a:t>Object recognition v.250327a</a:t>
            </a:r>
          </a:p>
        </p:txBody>
      </p:sp>
      <p:sp>
        <p:nvSpPr>
          <p:cNvPr id="5" name="投影片編號版面配置區 4">
            <a:extLst>
              <a:ext uri="{FF2B5EF4-FFF2-40B4-BE49-F238E27FC236}">
                <a16:creationId xmlns:a16="http://schemas.microsoft.com/office/drawing/2014/main" id="{D703F3E0-FCB8-46EF-8D6D-236A5F743073}"/>
              </a:ext>
            </a:extLst>
          </p:cNvPr>
          <p:cNvSpPr>
            <a:spLocks noGrp="1"/>
          </p:cNvSpPr>
          <p:nvPr>
            <p:ph type="sldNum" sz="quarter" idx="12"/>
          </p:nvPr>
        </p:nvSpPr>
        <p:spPr/>
        <p:txBody>
          <a:bodyPr/>
          <a:lstStyle/>
          <a:p>
            <a:fld id="{6921B4CA-31D7-4C0B-94BB-C0A0E1F306D0}" type="slidenum">
              <a:rPr lang="en-US" smtClean="0"/>
              <a:t>20</a:t>
            </a:fld>
            <a:endParaRPr lang="en-US"/>
          </a:p>
        </p:txBody>
      </p:sp>
      <p:pic>
        <p:nvPicPr>
          <p:cNvPr id="6" name="Picture 5"/>
          <p:cNvPicPr>
            <a:picLocks noChangeAspect="1"/>
          </p:cNvPicPr>
          <p:nvPr/>
        </p:nvPicPr>
        <p:blipFill>
          <a:blip r:embed="rId3"/>
          <a:stretch>
            <a:fillRect/>
          </a:stretch>
        </p:blipFill>
        <p:spPr>
          <a:xfrm>
            <a:off x="0" y="1825625"/>
            <a:ext cx="9059585" cy="3789984"/>
          </a:xfrm>
          <a:prstGeom prst="rect">
            <a:avLst/>
          </a:prstGeom>
        </p:spPr>
      </p:pic>
      <p:sp>
        <p:nvSpPr>
          <p:cNvPr id="7" name="Oval 6">
            <a:extLst>
              <a:ext uri="{FF2B5EF4-FFF2-40B4-BE49-F238E27FC236}">
                <a16:creationId xmlns:a16="http://schemas.microsoft.com/office/drawing/2014/main" id="{D3BF0D34-1099-4865-AF0C-3528E10AEB09}"/>
              </a:ext>
            </a:extLst>
          </p:cNvPr>
          <p:cNvSpPr/>
          <p:nvPr/>
        </p:nvSpPr>
        <p:spPr>
          <a:xfrm>
            <a:off x="2009775" y="4095750"/>
            <a:ext cx="609600" cy="800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968DB41-AAF0-4D52-A1DE-FC48F43B8851}"/>
              </a:ext>
            </a:extLst>
          </p:cNvPr>
          <p:cNvSpPr txBox="1"/>
          <p:nvPr/>
        </p:nvSpPr>
        <p:spPr>
          <a:xfrm>
            <a:off x="1781175" y="3720617"/>
            <a:ext cx="922176" cy="369332"/>
          </a:xfrm>
          <a:prstGeom prst="rect">
            <a:avLst/>
          </a:prstGeom>
          <a:noFill/>
        </p:spPr>
        <p:txBody>
          <a:bodyPr wrap="none" rtlCol="0">
            <a:spAutoFit/>
          </a:bodyPr>
          <a:lstStyle/>
          <a:p>
            <a:r>
              <a:rPr lang="en-US" dirty="0" err="1"/>
              <a:t>AlexNet</a:t>
            </a:r>
            <a:endParaRPr lang="en-US" dirty="0"/>
          </a:p>
        </p:txBody>
      </p:sp>
      <p:sp>
        <p:nvSpPr>
          <p:cNvPr id="9" name="Oval 8">
            <a:extLst>
              <a:ext uri="{FF2B5EF4-FFF2-40B4-BE49-F238E27FC236}">
                <a16:creationId xmlns:a16="http://schemas.microsoft.com/office/drawing/2014/main" id="{B294601E-E46F-4395-BD10-661C9548661A}"/>
              </a:ext>
            </a:extLst>
          </p:cNvPr>
          <p:cNvSpPr/>
          <p:nvPr/>
        </p:nvSpPr>
        <p:spPr>
          <a:xfrm>
            <a:off x="8124825" y="3320567"/>
            <a:ext cx="609600" cy="800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2927AD-A1C1-42F7-A463-AE71DCF1044F}"/>
              </a:ext>
            </a:extLst>
          </p:cNvPr>
          <p:cNvSpPr txBox="1"/>
          <p:nvPr/>
        </p:nvSpPr>
        <p:spPr>
          <a:xfrm>
            <a:off x="8124825" y="4495800"/>
            <a:ext cx="860748" cy="646331"/>
          </a:xfrm>
          <a:prstGeom prst="rect">
            <a:avLst/>
          </a:prstGeom>
          <a:noFill/>
        </p:spPr>
        <p:txBody>
          <a:bodyPr wrap="none" rtlCol="0">
            <a:spAutoFit/>
          </a:bodyPr>
          <a:lstStyle/>
          <a:p>
            <a:r>
              <a:rPr lang="en-US" dirty="0"/>
              <a:t>Recent</a:t>
            </a:r>
          </a:p>
          <a:p>
            <a:r>
              <a:rPr lang="en-US" dirty="0"/>
              <a:t>winner</a:t>
            </a:r>
          </a:p>
        </p:txBody>
      </p:sp>
      <p:sp>
        <p:nvSpPr>
          <p:cNvPr id="11" name="TextBox 10">
            <a:extLst>
              <a:ext uri="{FF2B5EF4-FFF2-40B4-BE49-F238E27FC236}">
                <a16:creationId xmlns:a16="http://schemas.microsoft.com/office/drawing/2014/main" id="{09282D89-0601-4B79-92AA-1FFC4E3C5945}"/>
              </a:ext>
            </a:extLst>
          </p:cNvPr>
          <p:cNvSpPr txBox="1"/>
          <p:nvPr/>
        </p:nvSpPr>
        <p:spPr>
          <a:xfrm>
            <a:off x="7798453" y="5712659"/>
            <a:ext cx="652743" cy="369332"/>
          </a:xfrm>
          <a:prstGeom prst="rect">
            <a:avLst/>
          </a:prstGeom>
          <a:noFill/>
        </p:spPr>
        <p:txBody>
          <a:bodyPr wrap="none" rtlCol="0">
            <a:spAutoFit/>
          </a:bodyPr>
          <a:lstStyle/>
          <a:p>
            <a:r>
              <a:rPr lang="en-US" dirty="0"/>
              <a:t>2021</a:t>
            </a:r>
          </a:p>
        </p:txBody>
      </p:sp>
      <p:sp>
        <p:nvSpPr>
          <p:cNvPr id="12" name="TextBox 11">
            <a:extLst>
              <a:ext uri="{FF2B5EF4-FFF2-40B4-BE49-F238E27FC236}">
                <a16:creationId xmlns:a16="http://schemas.microsoft.com/office/drawing/2014/main" id="{8001E7E7-0D95-4C90-85AF-916E9A1E905C}"/>
              </a:ext>
            </a:extLst>
          </p:cNvPr>
          <p:cNvSpPr txBox="1"/>
          <p:nvPr/>
        </p:nvSpPr>
        <p:spPr>
          <a:xfrm>
            <a:off x="2050608" y="5671490"/>
            <a:ext cx="652743" cy="369332"/>
          </a:xfrm>
          <a:prstGeom prst="rect">
            <a:avLst/>
          </a:prstGeom>
          <a:noFill/>
        </p:spPr>
        <p:txBody>
          <a:bodyPr wrap="none" rtlCol="0">
            <a:spAutoFit/>
          </a:bodyPr>
          <a:lstStyle/>
          <a:p>
            <a:r>
              <a:rPr lang="en-US" dirty="0"/>
              <a:t>2013</a:t>
            </a:r>
          </a:p>
        </p:txBody>
      </p:sp>
      <p:cxnSp>
        <p:nvCxnSpPr>
          <p:cNvPr id="14" name="Straight Arrow Connector 13">
            <a:extLst>
              <a:ext uri="{FF2B5EF4-FFF2-40B4-BE49-F238E27FC236}">
                <a16:creationId xmlns:a16="http://schemas.microsoft.com/office/drawing/2014/main" id="{10295A4B-5133-4E99-8DEE-BE7823981F73}"/>
              </a:ext>
            </a:extLst>
          </p:cNvPr>
          <p:cNvCxnSpPr/>
          <p:nvPr/>
        </p:nvCxnSpPr>
        <p:spPr>
          <a:xfrm>
            <a:off x="2703351" y="6040822"/>
            <a:ext cx="5011242" cy="41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D7AC6C9-4170-403F-AF7A-5D5DBFC73887}"/>
              </a:ext>
            </a:extLst>
          </p:cNvPr>
          <p:cNvSpPr txBox="1"/>
          <p:nvPr/>
        </p:nvSpPr>
        <p:spPr>
          <a:xfrm>
            <a:off x="4079076" y="5712659"/>
            <a:ext cx="985847" cy="369332"/>
          </a:xfrm>
          <a:prstGeom prst="rect">
            <a:avLst/>
          </a:prstGeom>
          <a:noFill/>
        </p:spPr>
        <p:txBody>
          <a:bodyPr wrap="none" rtlCol="0">
            <a:spAutoFit/>
          </a:bodyPr>
          <a:lstStyle/>
          <a:p>
            <a:r>
              <a:rPr lang="en-US" dirty="0"/>
              <a:t>progress</a:t>
            </a:r>
          </a:p>
        </p:txBody>
      </p:sp>
      <p:sp>
        <p:nvSpPr>
          <p:cNvPr id="13" name="TextBox 12">
            <a:extLst>
              <a:ext uri="{FF2B5EF4-FFF2-40B4-BE49-F238E27FC236}">
                <a16:creationId xmlns:a16="http://schemas.microsoft.com/office/drawing/2014/main" id="{28CA8087-05CE-09C9-0CB1-2D462FC8AA45}"/>
              </a:ext>
            </a:extLst>
          </p:cNvPr>
          <p:cNvSpPr txBox="1"/>
          <p:nvPr/>
        </p:nvSpPr>
        <p:spPr>
          <a:xfrm>
            <a:off x="1948713" y="5934670"/>
            <a:ext cx="1817574" cy="923330"/>
          </a:xfrm>
          <a:prstGeom prst="rect">
            <a:avLst/>
          </a:prstGeom>
          <a:noFill/>
        </p:spPr>
        <p:txBody>
          <a:bodyPr wrap="square" rtlCol="0">
            <a:spAutoFit/>
          </a:bodyPr>
          <a:lstStyle/>
          <a:p>
            <a:r>
              <a:rPr lang="en-US" dirty="0"/>
              <a:t>The beginning of modern neural computing</a:t>
            </a:r>
          </a:p>
        </p:txBody>
      </p:sp>
    </p:spTree>
    <p:extLst>
      <p:ext uri="{BB962C8B-B14F-4D97-AF65-F5344CB8AC3E}">
        <p14:creationId xmlns:p14="http://schemas.microsoft.com/office/powerpoint/2010/main" val="3427764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633521"/>
            <a:ext cx="7772400" cy="2387600"/>
          </a:xfrm>
        </p:spPr>
        <p:txBody>
          <a:bodyPr/>
          <a:lstStyle/>
          <a:p>
            <a:r>
              <a:rPr lang="en-US" dirty="0"/>
              <a:t>Part 2</a:t>
            </a:r>
          </a:p>
        </p:txBody>
      </p:sp>
      <p:sp>
        <p:nvSpPr>
          <p:cNvPr id="3" name="Content Placeholder 2"/>
          <p:cNvSpPr>
            <a:spLocks noGrp="1"/>
          </p:cNvSpPr>
          <p:nvPr>
            <p:ph type="subTitle" idx="1"/>
          </p:nvPr>
        </p:nvSpPr>
        <p:spPr>
          <a:xfrm>
            <a:off x="1344667" y="3025993"/>
            <a:ext cx="7170683" cy="2241714"/>
          </a:xfrm>
        </p:spPr>
        <p:txBody>
          <a:bodyPr>
            <a:normAutofit fontScale="85000" lnSpcReduction="20000"/>
          </a:bodyPr>
          <a:lstStyle/>
          <a:p>
            <a:pPr algn="l"/>
            <a:r>
              <a:rPr lang="en-US" dirty="0"/>
              <a:t>Segmentation and Object detection systems</a:t>
            </a:r>
          </a:p>
          <a:p>
            <a:pPr marL="457200" indent="-457200" algn="l">
              <a:buFont typeface="Arial" panose="020B0604020202020204" pitchFamily="34" charset="0"/>
              <a:buChar char="•"/>
            </a:pPr>
            <a:r>
              <a:rPr lang="en-US" dirty="0"/>
              <a:t>Segmentation : FCN Fully convolution network</a:t>
            </a:r>
          </a:p>
          <a:p>
            <a:pPr marL="914400" lvl="1" indent="-457200" algn="l">
              <a:buFont typeface="Arial" panose="020B0604020202020204" pitchFamily="34" charset="0"/>
              <a:buChar char="•"/>
            </a:pPr>
            <a:r>
              <a:rPr lang="en-US" sz="2400" dirty="0"/>
              <a:t>Normal convolution</a:t>
            </a:r>
          </a:p>
          <a:p>
            <a:pPr marL="914400" lvl="1" indent="-457200" algn="l">
              <a:buFont typeface="Arial" panose="020B0604020202020204" pitchFamily="34" charset="0"/>
              <a:buChar char="•"/>
            </a:pPr>
            <a:r>
              <a:rPr lang="en-US" sz="2400" dirty="0"/>
              <a:t>Transposed convolutions</a:t>
            </a:r>
          </a:p>
          <a:p>
            <a:pPr marL="914400" lvl="1" indent="-457200" algn="l">
              <a:buFont typeface="Arial" panose="020B0604020202020204" pitchFamily="34" charset="0"/>
              <a:buChar char="•"/>
            </a:pPr>
            <a:r>
              <a:rPr lang="en-US" sz="2400" dirty="0"/>
              <a:t>Dilated (</a:t>
            </a:r>
            <a:r>
              <a:rPr lang="en-US" sz="2400" dirty="0" err="1"/>
              <a:t>atrous</a:t>
            </a:r>
            <a:r>
              <a:rPr lang="en-US" sz="2400" dirty="0"/>
              <a:t>) convolutions </a:t>
            </a:r>
          </a:p>
          <a:p>
            <a:pPr marL="914400" lvl="1" indent="-457200" algn="l">
              <a:buFont typeface="Arial" panose="020B0604020202020204" pitchFamily="34" charset="0"/>
              <a:buChar char="•"/>
            </a:pPr>
            <a:r>
              <a:rPr lang="en-US" sz="2400" dirty="0"/>
              <a:t>1x1 convolutions</a:t>
            </a:r>
          </a:p>
          <a:p>
            <a:pPr marL="457200" indent="-457200" algn="l">
              <a:buFont typeface="Arial" panose="020B0604020202020204" pitchFamily="34" charset="0"/>
              <a:buChar char="•"/>
            </a:pPr>
            <a:r>
              <a:rPr lang="en-US" dirty="0"/>
              <a:t>Object detection : R-CNN,YOLO (You only look once)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21</a:t>
            </a:fld>
            <a:endParaRPr lang="en-US"/>
          </a:p>
        </p:txBody>
      </p:sp>
    </p:spTree>
    <p:extLst>
      <p:ext uri="{BB962C8B-B14F-4D97-AF65-F5344CB8AC3E}">
        <p14:creationId xmlns:p14="http://schemas.microsoft.com/office/powerpoint/2010/main" val="130121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 and segmentation systems</a:t>
            </a:r>
          </a:p>
        </p:txBody>
      </p:sp>
      <p:sp>
        <p:nvSpPr>
          <p:cNvPr id="3" name="Content Placeholder 2"/>
          <p:cNvSpPr>
            <a:spLocks noGrp="1"/>
          </p:cNvSpPr>
          <p:nvPr>
            <p:ph idx="1"/>
          </p:nvPr>
        </p:nvSpPr>
        <p:spPr>
          <a:xfrm>
            <a:off x="739968" y="1618881"/>
            <a:ext cx="7886700" cy="4351338"/>
          </a:xfrm>
        </p:spPr>
        <p:txBody>
          <a:bodyPr>
            <a:normAutofit/>
          </a:bodyPr>
          <a:lstStyle/>
          <a:p>
            <a:pPr>
              <a:lnSpc>
                <a:spcPct val="100000"/>
              </a:lnSpc>
            </a:pPr>
            <a:r>
              <a:rPr lang="en-US" sz="2400" b="1" dirty="0">
                <a:solidFill>
                  <a:srgbClr val="0070C0"/>
                </a:solidFill>
              </a:rPr>
              <a:t>FCN Fully convolution network for semantic segmentation</a:t>
            </a:r>
          </a:p>
          <a:p>
            <a:pPr>
              <a:lnSpc>
                <a:spcPct val="100000"/>
              </a:lnSpc>
            </a:pPr>
            <a:r>
              <a:rPr lang="en-US" sz="2400" b="1" dirty="0">
                <a:solidFill>
                  <a:srgbClr val="0070C0"/>
                </a:solidFill>
              </a:rPr>
              <a:t>Inception net (</a:t>
            </a:r>
            <a:r>
              <a:rPr lang="en-US" sz="2400" b="1" dirty="0" err="1">
                <a:solidFill>
                  <a:srgbClr val="0070C0"/>
                </a:solidFill>
              </a:rPr>
              <a:t>Googlenet</a:t>
            </a:r>
            <a:r>
              <a:rPr lang="en-US" sz="2400" b="1" dirty="0">
                <a:solidFill>
                  <a:srgbClr val="0070C0"/>
                </a:solidFill>
              </a:rPr>
              <a:t>)</a:t>
            </a:r>
          </a:p>
          <a:p>
            <a:pPr>
              <a:lnSpc>
                <a:spcPct val="100000"/>
              </a:lnSpc>
            </a:pPr>
            <a:r>
              <a:rPr lang="en-US" sz="2400" b="1" dirty="0">
                <a:solidFill>
                  <a:srgbClr val="0070C0"/>
                </a:solidFill>
              </a:rPr>
              <a:t>R-CNN (Region convolution neural network)</a:t>
            </a:r>
          </a:p>
          <a:p>
            <a:pPr>
              <a:lnSpc>
                <a:spcPct val="100000"/>
              </a:lnSpc>
            </a:pPr>
            <a:r>
              <a:rPr lang="en-US" sz="2400" b="1" dirty="0">
                <a:solidFill>
                  <a:srgbClr val="0070C0"/>
                </a:solidFill>
              </a:rPr>
              <a:t>YOLO You only look once models: for object detection</a:t>
            </a:r>
            <a:endParaRPr lang="en-US" dirty="0"/>
          </a:p>
          <a:p>
            <a:pPr marL="457200" lvl="1" indent="0">
              <a:buNone/>
            </a:pPr>
            <a:r>
              <a:rPr lang="en-US" b="1" dirty="0"/>
              <a:t>Reference: See: [1] </a:t>
            </a:r>
            <a:r>
              <a:rPr lang="en-US" sz="1050" dirty="0">
                <a:hlinkClick r:id="rId2"/>
              </a:rPr>
              <a:t>https://medium.com/</a:t>
            </a:r>
            <a:r>
              <a:rPr lang="ja-JP" altLang="en-US" sz="1050" dirty="0">
                <a:hlinkClick r:id="rId2"/>
              </a:rPr>
              <a:t>雞雞與兔兔的工程世界</a:t>
            </a:r>
            <a:r>
              <a:rPr lang="en-US" altLang="ja-JP" sz="1050" dirty="0">
                <a:hlinkClick r:id="rId2"/>
              </a:rPr>
              <a:t>/</a:t>
            </a:r>
            <a:r>
              <a:rPr lang="ja-JP" altLang="en-US" sz="1050" dirty="0">
                <a:hlinkClick r:id="rId2"/>
              </a:rPr>
              <a:t>機器學習</a:t>
            </a:r>
            <a:r>
              <a:rPr lang="en-US" altLang="ja-JP" sz="1050" dirty="0">
                <a:hlinkClick r:id="rId2"/>
              </a:rPr>
              <a:t>-</a:t>
            </a:r>
            <a:r>
              <a:rPr lang="en-US" sz="1050" dirty="0">
                <a:hlinkClick r:id="rId2"/>
              </a:rPr>
              <a:t>ml-note-</a:t>
            </a:r>
            <a:r>
              <a:rPr lang="en-US" sz="1050" dirty="0" err="1">
                <a:hlinkClick r:id="rId2"/>
              </a:rPr>
              <a:t>cnn</a:t>
            </a:r>
            <a:r>
              <a:rPr lang="ja-JP" altLang="en-US" sz="1050" dirty="0">
                <a:hlinkClick r:id="rId2"/>
              </a:rPr>
              <a:t>演化史</a:t>
            </a:r>
            <a:r>
              <a:rPr lang="en-US" altLang="ja-JP" sz="1050" dirty="0">
                <a:hlinkClick r:id="rId2"/>
              </a:rPr>
              <a:t>-</a:t>
            </a:r>
            <a:r>
              <a:rPr lang="en-US" sz="1050" dirty="0">
                <a:hlinkClick r:id="rId2"/>
              </a:rPr>
              <a:t>alexnet-vgg-inception-resnet-keras-coding-668f74879306</a:t>
            </a:r>
            <a:r>
              <a:rPr lang="en-US" sz="1050" dirty="0"/>
              <a:t> </a:t>
            </a:r>
          </a:p>
          <a:p>
            <a:pPr marL="1028700" lvl="1" indent="-571500">
              <a:buFont typeface="+mj-lt"/>
              <a:buAutoNum type="romanLcPeriod"/>
            </a:pPr>
            <a:endParaRPr lang="en-US" sz="1050" dirty="0"/>
          </a:p>
          <a:p>
            <a:pPr marL="1028700" lvl="1" indent="-571500">
              <a:buFont typeface="+mj-lt"/>
              <a:buAutoNum type="romanLcPeriod"/>
            </a:pPr>
            <a:endParaRPr lang="en-US" sz="1050" dirty="0"/>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2841424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486"/>
            <a:ext cx="8229600" cy="1143000"/>
          </a:xfrm>
        </p:spPr>
        <p:txBody>
          <a:bodyPr>
            <a:normAutofit fontScale="90000"/>
          </a:bodyPr>
          <a:lstStyle/>
          <a:p>
            <a:r>
              <a:rPr lang="en-US" dirty="0"/>
              <a:t>Fully Convolutional Networks (FCN) for Semantic Segmentation</a:t>
            </a:r>
          </a:p>
        </p:txBody>
      </p:sp>
      <p:sp>
        <p:nvSpPr>
          <p:cNvPr id="3" name="Content Placeholder 2"/>
          <p:cNvSpPr>
            <a:spLocks noGrp="1"/>
          </p:cNvSpPr>
          <p:nvPr>
            <p:ph idx="1"/>
          </p:nvPr>
        </p:nvSpPr>
        <p:spPr>
          <a:xfrm>
            <a:off x="2235456" y="1621110"/>
            <a:ext cx="6873014" cy="4602163"/>
          </a:xfrm>
        </p:spPr>
        <p:txBody>
          <a:bodyPr>
            <a:normAutofit fontScale="25000" lnSpcReduction="20000"/>
          </a:bodyPr>
          <a:lstStyle/>
          <a:p>
            <a:r>
              <a:rPr lang="en-US" dirty="0"/>
              <a:t>c			# encode</a:t>
            </a:r>
          </a:p>
          <a:p>
            <a:r>
              <a:rPr lang="en-US" dirty="0"/>
              <a:t>			conv1_1 = conv(inputs, 32, 3, strides=2, name='conv1_1')</a:t>
            </a:r>
          </a:p>
          <a:p>
            <a:r>
              <a:rPr lang="en-US" dirty="0"/>
              <a:t>			conv1_2 = conv(conv1_1, 32, 3, name='conv1_2')</a:t>
            </a:r>
          </a:p>
          <a:p>
            <a:r>
              <a:rPr lang="en-US" dirty="0"/>
              <a:t>			conv1_3 = conv(conv1_2, 32, 3, name='conv1_3')</a:t>
            </a:r>
          </a:p>
          <a:p>
            <a:endParaRPr lang="en-US" dirty="0"/>
          </a:p>
          <a:p>
            <a:r>
              <a:rPr lang="en-US" dirty="0"/>
              <a:t>			conv2_1 = conv(conv1_3, 64, 3, strides=2, name='conv2_1')</a:t>
            </a:r>
          </a:p>
          <a:p>
            <a:r>
              <a:rPr lang="en-US" dirty="0"/>
              <a:t>			conv2_2 = conv(conv2_1, 64, 3, name='conv2_2')</a:t>
            </a:r>
          </a:p>
          <a:p>
            <a:r>
              <a:rPr lang="en-US" dirty="0"/>
              <a:t>			conv2_3 = conv(conv2_2, 64, 3, name='conv2_3')	</a:t>
            </a:r>
          </a:p>
          <a:p>
            <a:endParaRPr lang="en-US" dirty="0"/>
          </a:p>
          <a:p>
            <a:r>
              <a:rPr lang="en-US" dirty="0"/>
              <a:t>			conv3_1 = conv(conv2_3, 128, 3, strides=2, name='conv3_1')</a:t>
            </a:r>
          </a:p>
          <a:p>
            <a:r>
              <a:rPr lang="en-US" dirty="0"/>
              <a:t>			conv3_2 = conv(conv3_1, 128, 3, name='conv3_2')</a:t>
            </a:r>
          </a:p>
          <a:p>
            <a:r>
              <a:rPr lang="en-US" dirty="0"/>
              <a:t>			conv3_3 = conv(conv3_2, 128, 3, name='conv3_3')</a:t>
            </a:r>
          </a:p>
          <a:p>
            <a:endParaRPr lang="en-US" dirty="0"/>
          </a:p>
          <a:p>
            <a:r>
              <a:rPr lang="en-US" dirty="0"/>
              <a:t>			conv4_1 = conv(conv3_3, 256, 3, strides=2, name='conv4_1')</a:t>
            </a:r>
          </a:p>
          <a:p>
            <a:r>
              <a:rPr lang="en-US" dirty="0"/>
              <a:t>			conv4_2 = conv(conv4_1, 256, 3, name='conv4_2')</a:t>
            </a:r>
          </a:p>
          <a:p>
            <a:r>
              <a:rPr lang="en-US" dirty="0"/>
              <a:t>			conv4_3 = conv(conv4_2, 256, 3, name='conv4_3')</a:t>
            </a:r>
          </a:p>
          <a:p>
            <a:endParaRPr lang="en-US" dirty="0"/>
          </a:p>
          <a:p>
            <a:r>
              <a:rPr lang="en-US" dirty="0"/>
              <a:t>			conv5_1 = conv(conv4_3, 512, 3, strides=2, name='conv5_1')</a:t>
            </a:r>
          </a:p>
          <a:p>
            <a:r>
              <a:rPr lang="en-US" dirty="0"/>
              <a:t>			conv5_2 = conv(conv5_1, 512, 3, name='conv5_2')</a:t>
            </a:r>
          </a:p>
          <a:p>
            <a:r>
              <a:rPr lang="en-US" dirty="0"/>
              <a:t>			conv5_3 = conv(conv5_2, 512, 3, name='conv5_3')	</a:t>
            </a:r>
          </a:p>
          <a:p>
            <a:endParaRPr lang="en-US" dirty="0"/>
          </a:p>
          <a:p>
            <a:r>
              <a:rPr lang="en-US" dirty="0"/>
              <a:t>			# decode</a:t>
            </a:r>
          </a:p>
          <a:p>
            <a:r>
              <a:rPr lang="en-US" dirty="0"/>
              <a:t>			upsample2 = </a:t>
            </a:r>
            <a:r>
              <a:rPr lang="en-US" dirty="0" err="1"/>
              <a:t>deconv</a:t>
            </a:r>
            <a:r>
              <a:rPr lang="en-US" dirty="0"/>
              <a:t>(conv5_3, 256, name='upsample2')</a:t>
            </a:r>
          </a:p>
          <a:p>
            <a:r>
              <a:rPr lang="en-US" dirty="0"/>
              <a:t>			upsample2 = dropout(upsample2, rate=0.5, training=</a:t>
            </a:r>
            <a:r>
              <a:rPr lang="en-US" dirty="0" err="1"/>
              <a:t>is_train</a:t>
            </a:r>
            <a:r>
              <a:rPr lang="en-US" dirty="0"/>
              <a:t>, name='dropout1')</a:t>
            </a:r>
          </a:p>
          <a:p>
            <a:endParaRPr lang="en-US" dirty="0"/>
          </a:p>
          <a:p>
            <a:r>
              <a:rPr lang="en-US" dirty="0"/>
              <a:t>			upsample4 = </a:t>
            </a:r>
            <a:r>
              <a:rPr lang="en-US" dirty="0" err="1"/>
              <a:t>deconv</a:t>
            </a:r>
            <a:r>
              <a:rPr lang="en-US" dirty="0"/>
              <a:t>(upsample2, 128, name='upsample4')</a:t>
            </a:r>
          </a:p>
          <a:p>
            <a:r>
              <a:rPr lang="en-US" dirty="0"/>
              <a:t>			upsample4 = dropout(upsample4, rate=0.5, training=</a:t>
            </a:r>
            <a:r>
              <a:rPr lang="en-US" dirty="0" err="1"/>
              <a:t>is_train</a:t>
            </a:r>
            <a:r>
              <a:rPr lang="en-US" dirty="0"/>
              <a:t>, name='dropout2')</a:t>
            </a:r>
          </a:p>
          <a:p>
            <a:endParaRPr lang="en-US" dirty="0"/>
          </a:p>
          <a:p>
            <a:r>
              <a:rPr lang="en-US" dirty="0"/>
              <a:t>			</a:t>
            </a:r>
            <a:r>
              <a:rPr lang="en-US" dirty="0" err="1"/>
              <a:t>upsample_concat</a:t>
            </a:r>
            <a:r>
              <a:rPr lang="en-US" dirty="0"/>
              <a:t> = </a:t>
            </a:r>
            <a:r>
              <a:rPr lang="en-US" dirty="0" err="1"/>
              <a:t>tf.concat</a:t>
            </a:r>
            <a:r>
              <a:rPr lang="en-US" dirty="0"/>
              <a:t>([upsample4, conv3_3], axis=3, name='concat_8s')</a:t>
            </a:r>
          </a:p>
          <a:p>
            <a:endParaRPr lang="en-US" dirty="0"/>
          </a:p>
          <a:p>
            <a:r>
              <a:rPr lang="en-US" dirty="0"/>
              <a:t>			logits = conv(</a:t>
            </a:r>
            <a:r>
              <a:rPr lang="en-US" dirty="0" err="1"/>
              <a:t>upsample_concat</a:t>
            </a:r>
            <a:r>
              <a:rPr lang="en-US" dirty="0"/>
              <a:t>, </a:t>
            </a:r>
            <a:r>
              <a:rPr lang="en-US" dirty="0" err="1"/>
              <a:t>num_classes</a:t>
            </a:r>
            <a:r>
              <a:rPr lang="en-US" dirty="0"/>
              <a:t>, 1, </a:t>
            </a:r>
            <a:r>
              <a:rPr lang="en-US" dirty="0" err="1"/>
              <a:t>do_act</a:t>
            </a:r>
            <a:r>
              <a:rPr lang="en-US" dirty="0"/>
              <a:t>=False, name='logits')</a:t>
            </a:r>
          </a:p>
          <a:p>
            <a:endParaRPr lang="en-US" dirty="0"/>
          </a:p>
          <a:p>
            <a:r>
              <a:rPr lang="en-US" dirty="0"/>
              <a:t>			logits = </a:t>
            </a:r>
            <a:r>
              <a:rPr lang="en-US" dirty="0" err="1"/>
              <a:t>tf.image.resize_images</a:t>
            </a:r>
            <a:r>
              <a:rPr lang="en-US" dirty="0"/>
              <a:t>(logits, </a:t>
            </a:r>
            <a:r>
              <a:rPr lang="en-US" dirty="0" err="1"/>
              <a:t>tf.shape</a:t>
            </a:r>
            <a:r>
              <a:rPr lang="en-US" dirty="0"/>
              <a:t>(inputs)[1:3], method=1, </a:t>
            </a:r>
            <a:r>
              <a:rPr lang="en-US" dirty="0" err="1"/>
              <a:t>align_corners</a:t>
            </a:r>
            <a:r>
              <a:rPr lang="en-US" dirty="0"/>
              <a:t>=True)</a:t>
            </a:r>
          </a:p>
          <a:p>
            <a:endParaRPr lang="en-US" dirty="0"/>
          </a:p>
          <a:p>
            <a:r>
              <a:rPr lang="en-US" dirty="0"/>
              <a:t>			return logits</a:t>
            </a:r>
          </a:p>
        </p:txBody>
      </p:sp>
      <p:sp>
        <p:nvSpPr>
          <p:cNvPr id="4" name="Footer Placeholder 3"/>
          <p:cNvSpPr>
            <a:spLocks noGrp="1"/>
          </p:cNvSpPr>
          <p:nvPr>
            <p:ph type="ftr" sz="quarter" idx="11"/>
          </p:nvPr>
        </p:nvSpPr>
        <p:spPr/>
        <p:txBody>
          <a:bodyPr/>
          <a:lstStyle/>
          <a:p>
            <a:r>
              <a:rPr lang="en-US" altLang="en-US"/>
              <a:t>Object recognition v.250327a</a:t>
            </a:r>
          </a:p>
        </p:txBody>
      </p:sp>
      <p:sp>
        <p:nvSpPr>
          <p:cNvPr id="5" name="Slide Number Placeholder 4"/>
          <p:cNvSpPr>
            <a:spLocks noGrp="1"/>
          </p:cNvSpPr>
          <p:nvPr>
            <p:ph type="sldNum" sz="quarter" idx="12"/>
          </p:nvPr>
        </p:nvSpPr>
        <p:spPr/>
        <p:txBody>
          <a:bodyPr/>
          <a:lstStyle/>
          <a:p>
            <a:fld id="{6C5C3E90-4FE7-4819-A653-72C8A991D393}" type="slidenum">
              <a:rPr lang="en-US" altLang="en-US" smtClean="0"/>
              <a:pPr/>
              <a:t>23</a:t>
            </a:fld>
            <a:endParaRPr lang="en-US" altLang="en-US"/>
          </a:p>
        </p:txBody>
      </p:sp>
      <p:sp>
        <p:nvSpPr>
          <p:cNvPr id="8" name="TextBox 7"/>
          <p:cNvSpPr txBox="1"/>
          <p:nvPr/>
        </p:nvSpPr>
        <p:spPr>
          <a:xfrm>
            <a:off x="402465" y="1179763"/>
            <a:ext cx="4343400" cy="1323439"/>
          </a:xfrm>
          <a:prstGeom prst="rect">
            <a:avLst/>
          </a:prstGeom>
          <a:noFill/>
        </p:spPr>
        <p:txBody>
          <a:bodyPr wrap="square" rtlCol="0">
            <a:spAutoFit/>
          </a:bodyPr>
          <a:lstStyle/>
          <a:p>
            <a:r>
              <a:rPr lang="en-US" sz="1100" dirty="0">
                <a:hlinkClick r:id="rId3"/>
              </a:rPr>
              <a:t>https://arxiv.org/pdf/1411.4038.pdf</a:t>
            </a:r>
            <a:endParaRPr lang="en-US" sz="1100" dirty="0"/>
          </a:p>
          <a:p>
            <a:r>
              <a:rPr lang="en-US" sz="1100" dirty="0">
                <a:hlinkClick r:id="rId4"/>
              </a:rPr>
              <a:t>https://arxiv.org/abs/1612.03144</a:t>
            </a:r>
            <a:endParaRPr lang="en-US" sz="1100" dirty="0"/>
          </a:p>
          <a:p>
            <a:r>
              <a:rPr lang="en-US" sz="1100" dirty="0">
                <a:hlinkClick r:id="rId5"/>
              </a:rPr>
              <a:t>https://people.eecs.berkeley.edu/~jhoffman/yahooJapan_Mar2016_talks/1-Evan-fcn%20spotlight.pdf</a:t>
            </a:r>
            <a:r>
              <a:rPr lang="en-US" sz="1100" dirty="0"/>
              <a:t>  </a:t>
            </a:r>
          </a:p>
          <a:p>
            <a:endParaRPr lang="en-US" dirty="0"/>
          </a:p>
          <a:p>
            <a:endParaRPr lang="en-US" dirty="0"/>
          </a:p>
        </p:txBody>
      </p:sp>
      <p:pic>
        <p:nvPicPr>
          <p:cNvPr id="9" name="Picture 8"/>
          <p:cNvPicPr>
            <a:picLocks noChangeAspect="1"/>
          </p:cNvPicPr>
          <p:nvPr/>
        </p:nvPicPr>
        <p:blipFill>
          <a:blip r:embed="rId6"/>
          <a:stretch>
            <a:fillRect/>
          </a:stretch>
        </p:blipFill>
        <p:spPr>
          <a:xfrm>
            <a:off x="182066" y="2205742"/>
            <a:ext cx="4673070" cy="3057760"/>
          </a:xfrm>
          <a:prstGeom prst="rect">
            <a:avLst/>
          </a:prstGeom>
        </p:spPr>
      </p:pic>
      <p:sp>
        <p:nvSpPr>
          <p:cNvPr id="10" name="TextBox 9"/>
          <p:cNvSpPr txBox="1"/>
          <p:nvPr/>
        </p:nvSpPr>
        <p:spPr>
          <a:xfrm>
            <a:off x="182066" y="5864015"/>
            <a:ext cx="4389934" cy="954107"/>
          </a:xfrm>
          <a:prstGeom prst="rect">
            <a:avLst/>
          </a:prstGeom>
          <a:noFill/>
        </p:spPr>
        <p:txBody>
          <a:bodyPr wrap="square" rtlCol="0">
            <a:spAutoFit/>
          </a:bodyPr>
          <a:lstStyle/>
          <a:p>
            <a:r>
              <a:rPr lang="en-US" sz="1400" dirty="0"/>
              <a:t>Fully Convolutional Networks for Semantic Segmentation</a:t>
            </a:r>
          </a:p>
          <a:p>
            <a:r>
              <a:rPr lang="en-US" sz="1400" dirty="0"/>
              <a:t>Jonathan Long∗ Evan </a:t>
            </a:r>
            <a:r>
              <a:rPr lang="en-US" sz="1400" dirty="0" err="1"/>
              <a:t>Shelhamer</a:t>
            </a:r>
            <a:r>
              <a:rPr lang="en-US" sz="1400" dirty="0"/>
              <a:t>∗ Trevor Darrell</a:t>
            </a:r>
          </a:p>
          <a:p>
            <a:r>
              <a:rPr lang="en-US" sz="1400" dirty="0"/>
              <a:t>UC Berkeley</a:t>
            </a:r>
          </a:p>
          <a:p>
            <a:r>
              <a:rPr lang="en-US" sz="1400" dirty="0">
                <a:hlinkClick r:id="rId7"/>
              </a:rPr>
              <a:t>https://arxiv.org/pdf/1605.06211.pdf</a:t>
            </a:r>
            <a:r>
              <a:rPr lang="en-US" sz="1400" dirty="0"/>
              <a:t> </a:t>
            </a:r>
          </a:p>
        </p:txBody>
      </p:sp>
      <p:sp>
        <p:nvSpPr>
          <p:cNvPr id="11" name="TextBox 10"/>
          <p:cNvSpPr txBox="1"/>
          <p:nvPr/>
        </p:nvSpPr>
        <p:spPr>
          <a:xfrm>
            <a:off x="4947507" y="1188137"/>
            <a:ext cx="3604256" cy="369332"/>
          </a:xfrm>
          <a:prstGeom prst="rect">
            <a:avLst/>
          </a:prstGeom>
          <a:noFill/>
        </p:spPr>
        <p:txBody>
          <a:bodyPr wrap="none" rtlCol="0">
            <a:spAutoFit/>
          </a:bodyPr>
          <a:lstStyle/>
          <a:p>
            <a:r>
              <a:rPr lang="en-US" dirty="0"/>
              <a:t>An implementation using </a:t>
            </a:r>
            <a:r>
              <a:rPr lang="en-US" dirty="0" err="1"/>
              <a:t>Tensorflow</a:t>
            </a:r>
            <a:endParaRPr lang="en-US" dirty="0"/>
          </a:p>
        </p:txBody>
      </p:sp>
      <p:sp>
        <p:nvSpPr>
          <p:cNvPr id="6" name="TextBox 5">
            <a:extLst>
              <a:ext uri="{FF2B5EF4-FFF2-40B4-BE49-F238E27FC236}">
                <a16:creationId xmlns:a16="http://schemas.microsoft.com/office/drawing/2014/main" id="{FD0FC45F-EA0A-4CC5-A361-5D9E35FDEA67}"/>
              </a:ext>
            </a:extLst>
          </p:cNvPr>
          <p:cNvSpPr txBox="1"/>
          <p:nvPr/>
        </p:nvSpPr>
        <p:spPr>
          <a:xfrm>
            <a:off x="1305387" y="5278197"/>
            <a:ext cx="3781420" cy="646331"/>
          </a:xfrm>
          <a:prstGeom prst="rect">
            <a:avLst/>
          </a:prstGeom>
          <a:noFill/>
        </p:spPr>
        <p:txBody>
          <a:bodyPr wrap="none" rtlCol="0">
            <a:spAutoFit/>
          </a:bodyPr>
          <a:lstStyle/>
          <a:p>
            <a:r>
              <a:rPr lang="en-US" dirty="0"/>
              <a:t>Original FCN : For 21 classes of objects</a:t>
            </a:r>
          </a:p>
          <a:p>
            <a:r>
              <a:rPr lang="en-US" dirty="0"/>
              <a:t>500x500 images</a:t>
            </a:r>
          </a:p>
        </p:txBody>
      </p:sp>
      <p:cxnSp>
        <p:nvCxnSpPr>
          <p:cNvPr id="12" name="Straight Arrow Connector 11">
            <a:extLst>
              <a:ext uri="{FF2B5EF4-FFF2-40B4-BE49-F238E27FC236}">
                <a16:creationId xmlns:a16="http://schemas.microsoft.com/office/drawing/2014/main" id="{7738A624-3D7F-4657-B33E-CA565089B8C5}"/>
              </a:ext>
            </a:extLst>
          </p:cNvPr>
          <p:cNvCxnSpPr>
            <a:cxnSpLocks/>
          </p:cNvCxnSpPr>
          <p:nvPr/>
        </p:nvCxnSpPr>
        <p:spPr>
          <a:xfrm flipV="1">
            <a:off x="3143198" y="4445876"/>
            <a:ext cx="52899" cy="817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399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3967-2DE4-4024-B422-83738D33E0D8}"/>
              </a:ext>
            </a:extLst>
          </p:cNvPr>
          <p:cNvSpPr>
            <a:spLocks noGrp="1"/>
          </p:cNvSpPr>
          <p:nvPr>
            <p:ph type="title"/>
          </p:nvPr>
        </p:nvSpPr>
        <p:spPr>
          <a:xfrm>
            <a:off x="628650" y="261126"/>
            <a:ext cx="7886700" cy="500693"/>
          </a:xfrm>
        </p:spPr>
        <p:txBody>
          <a:bodyPr>
            <a:normAutofit/>
          </a:bodyPr>
          <a:lstStyle/>
          <a:p>
            <a:r>
              <a:rPr lang="en-US" sz="2400" dirty="0"/>
              <a:t>Trained  with 1000 object classes, such as tabby cat etc.</a:t>
            </a:r>
          </a:p>
        </p:txBody>
      </p:sp>
      <p:sp>
        <p:nvSpPr>
          <p:cNvPr id="3" name="Content Placeholder 2">
            <a:extLst>
              <a:ext uri="{FF2B5EF4-FFF2-40B4-BE49-F238E27FC236}">
                <a16:creationId xmlns:a16="http://schemas.microsoft.com/office/drawing/2014/main" id="{77A8D92B-F30B-4622-92C7-8D0BEC3235BB}"/>
              </a:ext>
            </a:extLst>
          </p:cNvPr>
          <p:cNvSpPr>
            <a:spLocks noGrp="1"/>
          </p:cNvSpPr>
          <p:nvPr>
            <p:ph idx="1"/>
          </p:nvPr>
        </p:nvSpPr>
        <p:spPr>
          <a:xfrm>
            <a:off x="511065" y="716073"/>
            <a:ext cx="7886700" cy="4351338"/>
          </a:xfrm>
        </p:spPr>
        <p:txBody>
          <a:bodyPr>
            <a:normAutofit/>
          </a:bodyPr>
          <a:lstStyle/>
          <a:p>
            <a:r>
              <a:rPr lang="en-US" sz="1800" dirty="0"/>
              <a:t>The final output neuron shows the probabilities of the input belonging to the 1000 classes.</a:t>
            </a:r>
          </a:p>
          <a:p>
            <a:r>
              <a:rPr lang="en-US" sz="500" dirty="0">
                <a:hlinkClick r:id="rId2"/>
              </a:rPr>
              <a:t>https</a:t>
            </a:r>
            <a:r>
              <a:rPr lang="en-US" sz="900" dirty="0">
                <a:hlinkClick r:id="rId2"/>
              </a:rPr>
              <a:t>://stats.stackexchange.com/questions/419242/how-to-reproduce-the-classification-heatmap-figure-figure-2-from-the-fcn-paper</a:t>
            </a:r>
            <a:r>
              <a:rPr lang="en-US" sz="900" dirty="0"/>
              <a:t> </a:t>
            </a:r>
          </a:p>
        </p:txBody>
      </p:sp>
      <p:sp>
        <p:nvSpPr>
          <p:cNvPr id="4" name="Footer Placeholder 3">
            <a:extLst>
              <a:ext uri="{FF2B5EF4-FFF2-40B4-BE49-F238E27FC236}">
                <a16:creationId xmlns:a16="http://schemas.microsoft.com/office/drawing/2014/main" id="{1B3E18AE-A3C9-4976-AAE4-AE95D922C80B}"/>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1144E8B4-761A-4371-9B33-43639D6C2B58}"/>
              </a:ext>
            </a:extLst>
          </p:cNvPr>
          <p:cNvSpPr>
            <a:spLocks noGrp="1"/>
          </p:cNvSpPr>
          <p:nvPr>
            <p:ph type="sldNum" sz="quarter" idx="12"/>
          </p:nvPr>
        </p:nvSpPr>
        <p:spPr/>
        <p:txBody>
          <a:bodyPr/>
          <a:lstStyle/>
          <a:p>
            <a:fld id="{6921B4CA-31D7-4C0B-94BB-C0A0E1F306D0}" type="slidenum">
              <a:rPr lang="en-US" smtClean="0"/>
              <a:t>24</a:t>
            </a:fld>
            <a:endParaRPr lang="en-US"/>
          </a:p>
        </p:txBody>
      </p:sp>
      <p:pic>
        <p:nvPicPr>
          <p:cNvPr id="11" name="Picture 10">
            <a:extLst>
              <a:ext uri="{FF2B5EF4-FFF2-40B4-BE49-F238E27FC236}">
                <a16:creationId xmlns:a16="http://schemas.microsoft.com/office/drawing/2014/main" id="{A157A84D-58CD-4EA9-B251-FFC709AC5AD7}"/>
              </a:ext>
            </a:extLst>
          </p:cNvPr>
          <p:cNvPicPr>
            <a:picLocks noChangeAspect="1"/>
          </p:cNvPicPr>
          <p:nvPr/>
        </p:nvPicPr>
        <p:blipFill>
          <a:blip r:embed="rId3"/>
          <a:stretch>
            <a:fillRect/>
          </a:stretch>
        </p:blipFill>
        <p:spPr>
          <a:xfrm>
            <a:off x="1266825" y="3143777"/>
            <a:ext cx="5981700" cy="3248565"/>
          </a:xfrm>
          <a:prstGeom prst="rect">
            <a:avLst/>
          </a:prstGeom>
        </p:spPr>
      </p:pic>
      <p:sp>
        <p:nvSpPr>
          <p:cNvPr id="6" name="TextBox 5">
            <a:extLst>
              <a:ext uri="{FF2B5EF4-FFF2-40B4-BE49-F238E27FC236}">
                <a16:creationId xmlns:a16="http://schemas.microsoft.com/office/drawing/2014/main" id="{E648FC7E-6547-4BBA-B173-B12CD9207CAC}"/>
              </a:ext>
            </a:extLst>
          </p:cNvPr>
          <p:cNvSpPr txBox="1"/>
          <p:nvPr/>
        </p:nvSpPr>
        <p:spPr>
          <a:xfrm>
            <a:off x="5512044" y="5942567"/>
            <a:ext cx="1199367" cy="369332"/>
          </a:xfrm>
          <a:prstGeom prst="rect">
            <a:avLst/>
          </a:prstGeom>
          <a:noFill/>
        </p:spPr>
        <p:txBody>
          <a:bodyPr wrap="none" rtlCol="0">
            <a:spAutoFit/>
          </a:bodyPr>
          <a:lstStyle/>
          <a:p>
            <a:r>
              <a:rPr lang="en-US" dirty="0">
                <a:solidFill>
                  <a:srgbClr val="0070C0"/>
                </a:solidFill>
              </a:rPr>
              <a:t>Up-sample</a:t>
            </a:r>
          </a:p>
        </p:txBody>
      </p:sp>
      <p:sp>
        <p:nvSpPr>
          <p:cNvPr id="10" name="TextBox 9">
            <a:extLst>
              <a:ext uri="{FF2B5EF4-FFF2-40B4-BE49-F238E27FC236}">
                <a16:creationId xmlns:a16="http://schemas.microsoft.com/office/drawing/2014/main" id="{E65C08EC-4D66-463C-9268-19CBFEAF32C0}"/>
              </a:ext>
            </a:extLst>
          </p:cNvPr>
          <p:cNvSpPr txBox="1"/>
          <p:nvPr/>
        </p:nvSpPr>
        <p:spPr>
          <a:xfrm>
            <a:off x="3517376" y="6023010"/>
            <a:ext cx="1480598" cy="369332"/>
          </a:xfrm>
          <a:prstGeom prst="rect">
            <a:avLst/>
          </a:prstGeom>
          <a:solidFill>
            <a:schemeClr val="bg1"/>
          </a:solidFill>
        </p:spPr>
        <p:txBody>
          <a:bodyPr wrap="none" rtlCol="0">
            <a:spAutoFit/>
          </a:bodyPr>
          <a:lstStyle/>
          <a:p>
            <a:r>
              <a:rPr lang="en-US" dirty="0">
                <a:solidFill>
                  <a:srgbClr val="FF0000"/>
                </a:solidFill>
              </a:rPr>
              <a:t>Down-sample</a:t>
            </a:r>
          </a:p>
        </p:txBody>
      </p:sp>
      <p:cxnSp>
        <p:nvCxnSpPr>
          <p:cNvPr id="12" name="Straight Arrow Connector 11">
            <a:extLst>
              <a:ext uri="{FF2B5EF4-FFF2-40B4-BE49-F238E27FC236}">
                <a16:creationId xmlns:a16="http://schemas.microsoft.com/office/drawing/2014/main" id="{EE829F4A-EEB3-4FF4-94FA-4168E6ED53A8}"/>
              </a:ext>
            </a:extLst>
          </p:cNvPr>
          <p:cNvCxnSpPr>
            <a:cxnSpLocks/>
          </p:cNvCxnSpPr>
          <p:nvPr/>
        </p:nvCxnSpPr>
        <p:spPr>
          <a:xfrm>
            <a:off x="3394841" y="6356351"/>
            <a:ext cx="1895758" cy="0"/>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A93BB8-214E-4ABD-9FC6-62E01D22D65A}"/>
              </a:ext>
            </a:extLst>
          </p:cNvPr>
          <p:cNvCxnSpPr>
            <a:cxnSpLocks/>
          </p:cNvCxnSpPr>
          <p:nvPr/>
        </p:nvCxnSpPr>
        <p:spPr>
          <a:xfrm>
            <a:off x="5374714" y="6356351"/>
            <a:ext cx="1561418" cy="0"/>
          </a:xfrm>
          <a:prstGeom prst="straightConnector1">
            <a:avLst/>
          </a:prstGeom>
          <a:ln w="317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58AB126-9F9B-4764-9E67-B6F433119938}"/>
              </a:ext>
            </a:extLst>
          </p:cNvPr>
          <p:cNvSpPr txBox="1"/>
          <p:nvPr/>
        </p:nvSpPr>
        <p:spPr>
          <a:xfrm>
            <a:off x="7034966" y="5396545"/>
            <a:ext cx="1846275" cy="1200329"/>
          </a:xfrm>
          <a:prstGeom prst="rect">
            <a:avLst/>
          </a:prstGeom>
          <a:noFill/>
        </p:spPr>
        <p:txBody>
          <a:bodyPr wrap="none" rtlCol="0">
            <a:spAutoFit/>
          </a:bodyPr>
          <a:lstStyle/>
          <a:p>
            <a:r>
              <a:rPr lang="en-US" dirty="0"/>
              <a:t>Input Image size=</a:t>
            </a:r>
          </a:p>
          <a:p>
            <a:r>
              <a:rPr lang="en-US" dirty="0"/>
              <a:t>output image size</a:t>
            </a:r>
          </a:p>
          <a:p>
            <a:r>
              <a:rPr lang="en-US" dirty="0"/>
              <a:t>(no change)</a:t>
            </a:r>
          </a:p>
          <a:p>
            <a:endParaRPr lang="en-US" dirty="0"/>
          </a:p>
        </p:txBody>
      </p:sp>
      <p:sp>
        <p:nvSpPr>
          <p:cNvPr id="18" name="TextBox 17">
            <a:extLst>
              <a:ext uri="{FF2B5EF4-FFF2-40B4-BE49-F238E27FC236}">
                <a16:creationId xmlns:a16="http://schemas.microsoft.com/office/drawing/2014/main" id="{EE290777-F375-4B5C-924F-30390209261C}"/>
              </a:ext>
            </a:extLst>
          </p:cNvPr>
          <p:cNvSpPr txBox="1"/>
          <p:nvPr/>
        </p:nvSpPr>
        <p:spPr>
          <a:xfrm>
            <a:off x="7034966" y="4254978"/>
            <a:ext cx="2118559" cy="1200329"/>
          </a:xfrm>
          <a:prstGeom prst="rect">
            <a:avLst/>
          </a:prstGeom>
          <a:noFill/>
        </p:spPr>
        <p:txBody>
          <a:bodyPr wrap="square" rtlCol="0">
            <a:spAutoFit/>
          </a:bodyPr>
          <a:lstStyle/>
          <a:p>
            <a:r>
              <a:rPr lang="en-US" dirty="0"/>
              <a:t>Each pixel in the heatmap shows the probability of that  belongs to tabby cat</a:t>
            </a:r>
          </a:p>
        </p:txBody>
      </p:sp>
      <p:sp>
        <p:nvSpPr>
          <p:cNvPr id="19" name="TextBox 18">
            <a:extLst>
              <a:ext uri="{FF2B5EF4-FFF2-40B4-BE49-F238E27FC236}">
                <a16:creationId xmlns:a16="http://schemas.microsoft.com/office/drawing/2014/main" id="{EB841B40-A8F3-43DA-8F6A-D86465A34983}"/>
              </a:ext>
            </a:extLst>
          </p:cNvPr>
          <p:cNvSpPr txBox="1"/>
          <p:nvPr/>
        </p:nvSpPr>
        <p:spPr>
          <a:xfrm>
            <a:off x="356367" y="1755188"/>
            <a:ext cx="8524874" cy="923330"/>
          </a:xfrm>
          <a:prstGeom prst="rect">
            <a:avLst/>
          </a:prstGeom>
          <a:noFill/>
        </p:spPr>
        <p:txBody>
          <a:bodyPr wrap="square" rtlCol="0">
            <a:spAutoFit/>
          </a:bodyPr>
          <a:lstStyle/>
          <a:p>
            <a:r>
              <a:rPr lang="en-US" sz="1800" b="0" i="0" dirty="0">
                <a:solidFill>
                  <a:srgbClr val="292929"/>
                </a:solidFill>
                <a:effectLst/>
                <a:latin typeface="charter"/>
              </a:rPr>
              <a:t>In classification, conventionally, an input image is downsized and goes through the convolution layers and </a:t>
            </a:r>
            <a:r>
              <a:rPr lang="en-US" sz="1800" b="0" i="0" dirty="0">
                <a:solidFill>
                  <a:srgbClr val="0070C0"/>
                </a:solidFill>
                <a:effectLst/>
                <a:latin typeface="charter"/>
              </a:rPr>
              <a:t>fully connected (FC) </a:t>
            </a:r>
            <a:r>
              <a:rPr lang="en-US" sz="1800" b="0" i="0" dirty="0">
                <a:solidFill>
                  <a:srgbClr val="292929"/>
                </a:solidFill>
                <a:effectLst/>
                <a:latin typeface="charter"/>
              </a:rPr>
              <a:t>layers.</a:t>
            </a:r>
          </a:p>
          <a:p>
            <a:endParaRPr lang="en-US" dirty="0"/>
          </a:p>
        </p:txBody>
      </p:sp>
      <p:sp>
        <p:nvSpPr>
          <p:cNvPr id="20" name="TextBox 19">
            <a:extLst>
              <a:ext uri="{FF2B5EF4-FFF2-40B4-BE49-F238E27FC236}">
                <a16:creationId xmlns:a16="http://schemas.microsoft.com/office/drawing/2014/main" id="{8B3B7949-D5C3-4E64-BF10-72BEFE5FBC6C}"/>
              </a:ext>
            </a:extLst>
          </p:cNvPr>
          <p:cNvSpPr txBox="1"/>
          <p:nvPr/>
        </p:nvSpPr>
        <p:spPr>
          <a:xfrm>
            <a:off x="206596" y="4253994"/>
            <a:ext cx="3188245" cy="369332"/>
          </a:xfrm>
          <a:prstGeom prst="rect">
            <a:avLst/>
          </a:prstGeom>
          <a:noFill/>
        </p:spPr>
        <p:txBody>
          <a:bodyPr wrap="none" rtlCol="0">
            <a:spAutoFit/>
          </a:bodyPr>
          <a:lstStyle/>
          <a:p>
            <a:r>
              <a:rPr lang="en-US" u="sng" dirty="0"/>
              <a:t>Fully </a:t>
            </a:r>
            <a:r>
              <a:rPr lang="en-US" u="sng" dirty="0">
                <a:solidFill>
                  <a:srgbClr val="FF0000"/>
                </a:solidFill>
              </a:rPr>
              <a:t>convolution</a:t>
            </a:r>
            <a:r>
              <a:rPr lang="en-US" u="sng" dirty="0"/>
              <a:t> network (FCN)</a:t>
            </a:r>
          </a:p>
        </p:txBody>
      </p:sp>
      <p:sp>
        <p:nvSpPr>
          <p:cNvPr id="23" name="TextBox 22">
            <a:extLst>
              <a:ext uri="{FF2B5EF4-FFF2-40B4-BE49-F238E27FC236}">
                <a16:creationId xmlns:a16="http://schemas.microsoft.com/office/drawing/2014/main" id="{FF2BCE90-0474-4CDD-873A-316ADDBAB139}"/>
              </a:ext>
            </a:extLst>
          </p:cNvPr>
          <p:cNvSpPr txBox="1"/>
          <p:nvPr/>
        </p:nvSpPr>
        <p:spPr>
          <a:xfrm>
            <a:off x="322168" y="2682658"/>
            <a:ext cx="5858204" cy="369332"/>
          </a:xfrm>
          <a:prstGeom prst="rect">
            <a:avLst/>
          </a:prstGeom>
          <a:noFill/>
        </p:spPr>
        <p:txBody>
          <a:bodyPr wrap="square">
            <a:spAutoFit/>
          </a:bodyPr>
          <a:lstStyle/>
          <a:p>
            <a:r>
              <a:rPr lang="en-US" u="sng" dirty="0"/>
              <a:t>Conventional CNN: use </a:t>
            </a:r>
            <a:r>
              <a:rPr lang="en-US" u="sng" dirty="0">
                <a:solidFill>
                  <a:srgbClr val="0070C0"/>
                </a:solidFill>
              </a:rPr>
              <a:t>Fully </a:t>
            </a:r>
            <a:r>
              <a:rPr lang="en-US" u="sng" dirty="0">
                <a:solidFill>
                  <a:srgbClr val="FF0000"/>
                </a:solidFill>
              </a:rPr>
              <a:t>connected</a:t>
            </a:r>
            <a:r>
              <a:rPr lang="en-US" u="sng" dirty="0">
                <a:solidFill>
                  <a:srgbClr val="0070C0"/>
                </a:solidFill>
              </a:rPr>
              <a:t> output layer</a:t>
            </a:r>
          </a:p>
        </p:txBody>
      </p:sp>
      <p:sp>
        <p:nvSpPr>
          <p:cNvPr id="24" name="TextBox 23">
            <a:extLst>
              <a:ext uri="{FF2B5EF4-FFF2-40B4-BE49-F238E27FC236}">
                <a16:creationId xmlns:a16="http://schemas.microsoft.com/office/drawing/2014/main" id="{DA2A7549-A1AA-4FD6-B1C4-04F13998E0EF}"/>
              </a:ext>
            </a:extLst>
          </p:cNvPr>
          <p:cNvSpPr txBox="1"/>
          <p:nvPr/>
        </p:nvSpPr>
        <p:spPr>
          <a:xfrm>
            <a:off x="6936132" y="2738064"/>
            <a:ext cx="2334978" cy="1200329"/>
          </a:xfrm>
          <a:prstGeom prst="rect">
            <a:avLst/>
          </a:prstGeom>
          <a:noFill/>
        </p:spPr>
        <p:txBody>
          <a:bodyPr wrap="square" rtlCol="0">
            <a:spAutoFit/>
          </a:bodyPr>
          <a:lstStyle/>
          <a:p>
            <a:r>
              <a:rPr lang="en-US" sz="1800" b="0" i="0" dirty="0">
                <a:solidFill>
                  <a:srgbClr val="292929"/>
                </a:solidFill>
                <a:effectLst/>
                <a:latin typeface="charter"/>
              </a:rPr>
              <a:t>One output predicted label is for the input image class</a:t>
            </a:r>
          </a:p>
          <a:p>
            <a:r>
              <a:rPr lang="en-US" dirty="0">
                <a:solidFill>
                  <a:srgbClr val="292929"/>
                </a:solidFill>
                <a:latin typeface="charter"/>
              </a:rPr>
              <a:t>Output size =1000x1</a:t>
            </a:r>
            <a:endParaRPr lang="en-US" dirty="0"/>
          </a:p>
        </p:txBody>
      </p:sp>
      <p:cxnSp>
        <p:nvCxnSpPr>
          <p:cNvPr id="25" name="Straight Arrow Connector 24">
            <a:extLst>
              <a:ext uri="{FF2B5EF4-FFF2-40B4-BE49-F238E27FC236}">
                <a16:creationId xmlns:a16="http://schemas.microsoft.com/office/drawing/2014/main" id="{C5D99740-1B0E-4C05-A5C2-9384D56BF2E9}"/>
              </a:ext>
            </a:extLst>
          </p:cNvPr>
          <p:cNvCxnSpPr>
            <a:cxnSpLocks/>
          </p:cNvCxnSpPr>
          <p:nvPr/>
        </p:nvCxnSpPr>
        <p:spPr>
          <a:xfrm>
            <a:off x="3468718" y="3345137"/>
            <a:ext cx="985697" cy="0"/>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752160D-527B-4CAD-97C8-053AD34DECBF}"/>
              </a:ext>
            </a:extLst>
          </p:cNvPr>
          <p:cNvCxnSpPr>
            <a:cxnSpLocks/>
          </p:cNvCxnSpPr>
          <p:nvPr/>
        </p:nvCxnSpPr>
        <p:spPr>
          <a:xfrm>
            <a:off x="4505125" y="3345137"/>
            <a:ext cx="613413" cy="0"/>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6C9541A-050B-4B2F-BDD3-558E3483BA0C}"/>
              </a:ext>
            </a:extLst>
          </p:cNvPr>
          <p:cNvSpPr txBox="1"/>
          <p:nvPr/>
        </p:nvSpPr>
        <p:spPr>
          <a:xfrm>
            <a:off x="3143353" y="3025798"/>
            <a:ext cx="1320041" cy="369332"/>
          </a:xfrm>
          <a:prstGeom prst="rect">
            <a:avLst/>
          </a:prstGeom>
          <a:noFill/>
        </p:spPr>
        <p:txBody>
          <a:bodyPr wrap="none" rtlCol="0">
            <a:spAutoFit/>
          </a:bodyPr>
          <a:lstStyle/>
          <a:p>
            <a:r>
              <a:rPr lang="en-US" dirty="0">
                <a:solidFill>
                  <a:srgbClr val="0070C0"/>
                </a:solidFill>
              </a:rPr>
              <a:t>Convolution</a:t>
            </a:r>
          </a:p>
        </p:txBody>
      </p:sp>
      <p:sp>
        <p:nvSpPr>
          <p:cNvPr id="31" name="TextBox 30">
            <a:extLst>
              <a:ext uri="{FF2B5EF4-FFF2-40B4-BE49-F238E27FC236}">
                <a16:creationId xmlns:a16="http://schemas.microsoft.com/office/drawing/2014/main" id="{013FC878-1E9C-45A8-BA3B-A2422A88DB66}"/>
              </a:ext>
            </a:extLst>
          </p:cNvPr>
          <p:cNvSpPr txBox="1"/>
          <p:nvPr/>
        </p:nvSpPr>
        <p:spPr>
          <a:xfrm>
            <a:off x="4420182" y="3005699"/>
            <a:ext cx="1665521" cy="369332"/>
          </a:xfrm>
          <a:prstGeom prst="rect">
            <a:avLst/>
          </a:prstGeom>
          <a:noFill/>
        </p:spPr>
        <p:txBody>
          <a:bodyPr wrap="square">
            <a:spAutoFit/>
          </a:bodyPr>
          <a:lstStyle/>
          <a:p>
            <a:r>
              <a:rPr lang="en-US" dirty="0">
                <a:solidFill>
                  <a:srgbClr val="0070C0"/>
                </a:solidFill>
              </a:rPr>
              <a:t>Fully connected</a:t>
            </a:r>
          </a:p>
        </p:txBody>
      </p:sp>
    </p:spTree>
    <p:extLst>
      <p:ext uri="{BB962C8B-B14F-4D97-AF65-F5344CB8AC3E}">
        <p14:creationId xmlns:p14="http://schemas.microsoft.com/office/powerpoint/2010/main" val="4147751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DFD5-7EEB-4D4E-85EE-FDCCE2FCBCB1}"/>
              </a:ext>
            </a:extLst>
          </p:cNvPr>
          <p:cNvSpPr>
            <a:spLocks noGrp="1"/>
          </p:cNvSpPr>
          <p:nvPr>
            <p:ph type="title"/>
          </p:nvPr>
        </p:nvSpPr>
        <p:spPr/>
        <p:txBody>
          <a:bodyPr/>
          <a:lstStyle/>
          <a:p>
            <a:r>
              <a:rPr lang="en-US" dirty="0"/>
              <a:t>Different types of convolutions</a:t>
            </a:r>
          </a:p>
        </p:txBody>
      </p:sp>
      <p:sp>
        <p:nvSpPr>
          <p:cNvPr id="3" name="Content Placeholder 2">
            <a:extLst>
              <a:ext uri="{FF2B5EF4-FFF2-40B4-BE49-F238E27FC236}">
                <a16:creationId xmlns:a16="http://schemas.microsoft.com/office/drawing/2014/main" id="{159D58A1-42D1-4DC6-BE69-157CF9AB3C59}"/>
              </a:ext>
            </a:extLst>
          </p:cNvPr>
          <p:cNvSpPr>
            <a:spLocks noGrp="1"/>
          </p:cNvSpPr>
          <p:nvPr>
            <p:ph idx="1"/>
          </p:nvPr>
        </p:nvSpPr>
        <p:spPr/>
        <p:txBody>
          <a:bodyPr/>
          <a:lstStyle/>
          <a:p>
            <a:pPr marL="514350" indent="-514350">
              <a:buFont typeface="+mj-lt"/>
              <a:buAutoNum type="alphaLcParenR"/>
            </a:pPr>
            <a:r>
              <a:rPr lang="en-US" dirty="0"/>
              <a:t>Normal convolutions –for  feature extraction</a:t>
            </a:r>
          </a:p>
          <a:p>
            <a:pPr marL="514350" indent="-514350">
              <a:buFont typeface="+mj-lt"/>
              <a:buAutoNum type="alphaLcParenR"/>
            </a:pPr>
            <a:r>
              <a:rPr lang="en-US" dirty="0"/>
              <a:t>Transposed convolutions – for </a:t>
            </a:r>
            <a:r>
              <a:rPr lang="en-US" dirty="0">
                <a:solidFill>
                  <a:srgbClr val="FF0000"/>
                </a:solidFill>
              </a:rPr>
              <a:t>up sampling </a:t>
            </a:r>
            <a:r>
              <a:rPr lang="en-US" dirty="0"/>
              <a:t>(output dimension bigger than input dimension)</a:t>
            </a:r>
          </a:p>
          <a:p>
            <a:pPr marL="514350" indent="-514350">
              <a:buFont typeface="+mj-lt"/>
              <a:buAutoNum type="alphaLcParenR"/>
            </a:pPr>
            <a:r>
              <a:rPr lang="en-US" dirty="0"/>
              <a:t>Dilated (</a:t>
            </a:r>
            <a:r>
              <a:rPr lang="en-US" dirty="0" err="1"/>
              <a:t>atrous</a:t>
            </a:r>
            <a:r>
              <a:rPr lang="en-US" dirty="0"/>
              <a:t>) convolutions –for better efficiency</a:t>
            </a:r>
          </a:p>
          <a:p>
            <a:pPr marL="514350" indent="-514350">
              <a:buFont typeface="+mj-lt"/>
              <a:buAutoNum type="alphaLcParenR"/>
            </a:pPr>
            <a:r>
              <a:rPr lang="en-US" dirty="0"/>
              <a:t>1x1 convolution –for better efficiency  &amp; changing dimension</a:t>
            </a:r>
          </a:p>
        </p:txBody>
      </p:sp>
      <p:sp>
        <p:nvSpPr>
          <p:cNvPr id="4" name="Footer Placeholder 3">
            <a:extLst>
              <a:ext uri="{FF2B5EF4-FFF2-40B4-BE49-F238E27FC236}">
                <a16:creationId xmlns:a16="http://schemas.microsoft.com/office/drawing/2014/main" id="{68C51F20-C021-4FEA-AA2D-B9C857DE781B}"/>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5ADD36F2-9B2B-4F50-8E4F-A31D5FAA207B}"/>
              </a:ext>
            </a:extLst>
          </p:cNvPr>
          <p:cNvSpPr>
            <a:spLocks noGrp="1"/>
          </p:cNvSpPr>
          <p:nvPr>
            <p:ph type="sldNum" sz="quarter" idx="12"/>
          </p:nvPr>
        </p:nvSpPr>
        <p:spPr/>
        <p:txBody>
          <a:bodyPr/>
          <a:lstStyle/>
          <a:p>
            <a:fld id="{6921B4CA-31D7-4C0B-94BB-C0A0E1F306D0}" type="slidenum">
              <a:rPr lang="en-US" smtClean="0"/>
              <a:t>25</a:t>
            </a:fld>
            <a:endParaRPr lang="en-US"/>
          </a:p>
        </p:txBody>
      </p:sp>
    </p:spTree>
    <p:extLst>
      <p:ext uri="{BB962C8B-B14F-4D97-AF65-F5344CB8AC3E}">
        <p14:creationId xmlns:p14="http://schemas.microsoft.com/office/powerpoint/2010/main" val="281704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4DC4-2B72-4E58-A1B5-2E653E7BE9DC}"/>
              </a:ext>
            </a:extLst>
          </p:cNvPr>
          <p:cNvSpPr>
            <a:spLocks noGrp="1"/>
          </p:cNvSpPr>
          <p:nvPr>
            <p:ph type="title"/>
          </p:nvPr>
        </p:nvSpPr>
        <p:spPr>
          <a:xfrm>
            <a:off x="628649" y="447675"/>
            <a:ext cx="8368205" cy="1325563"/>
          </a:xfrm>
        </p:spPr>
        <p:txBody>
          <a:bodyPr>
            <a:noAutofit/>
          </a:bodyPr>
          <a:lstStyle/>
          <a:p>
            <a:r>
              <a:rPr lang="en-US" sz="3200" dirty="0"/>
              <a:t>(a)Normal Discrete convolution (</a:t>
            </a:r>
            <a:r>
              <a:rPr lang="en-US" sz="3200" dirty="0">
                <a:solidFill>
                  <a:srgbClr val="FF0000"/>
                </a:solidFill>
              </a:rPr>
              <a:t>same as correlation in this contest</a:t>
            </a:r>
            <a:r>
              <a:rPr lang="en-US" sz="3200" dirty="0"/>
              <a:t>)</a:t>
            </a:r>
            <a:br>
              <a:rPr lang="en-US" sz="3200" dirty="0"/>
            </a:br>
            <a:r>
              <a:rPr lang="en-US" sz="3200" dirty="0"/>
              <a:t>Input (Blue), kernel(gray)</a:t>
            </a:r>
            <a:br>
              <a:rPr lang="en-US" sz="3200" dirty="0"/>
            </a:br>
            <a:r>
              <a:rPr lang="en-US" sz="3200" dirty="0"/>
              <a:t> output (green)</a:t>
            </a:r>
            <a:br>
              <a:rPr lang="en-US" sz="3200" dirty="0"/>
            </a:br>
            <a:endParaRPr lang="en-US" sz="3200" dirty="0"/>
          </a:p>
        </p:txBody>
      </p:sp>
      <p:sp>
        <p:nvSpPr>
          <p:cNvPr id="3" name="Content Placeholder 2">
            <a:extLst>
              <a:ext uri="{FF2B5EF4-FFF2-40B4-BE49-F238E27FC236}">
                <a16:creationId xmlns:a16="http://schemas.microsoft.com/office/drawing/2014/main" id="{8907AA6B-2261-41E7-B611-E3A3C961362E}"/>
              </a:ext>
            </a:extLst>
          </p:cNvPr>
          <p:cNvSpPr>
            <a:spLocks noGrp="1"/>
          </p:cNvSpPr>
          <p:nvPr>
            <p:ph idx="1"/>
          </p:nvPr>
        </p:nvSpPr>
        <p:spPr>
          <a:xfrm>
            <a:off x="628650" y="1590676"/>
            <a:ext cx="7886700" cy="4351338"/>
          </a:xfrm>
        </p:spPr>
        <p:txBody>
          <a:bodyPr/>
          <a:lstStyle/>
          <a:p>
            <a:r>
              <a:rPr lang="en-US" dirty="0"/>
              <a:t>Example</a:t>
            </a:r>
          </a:p>
        </p:txBody>
      </p:sp>
      <p:sp>
        <p:nvSpPr>
          <p:cNvPr id="4" name="Footer Placeholder 3">
            <a:extLst>
              <a:ext uri="{FF2B5EF4-FFF2-40B4-BE49-F238E27FC236}">
                <a16:creationId xmlns:a16="http://schemas.microsoft.com/office/drawing/2014/main" id="{6697D437-F32B-4FAA-BC57-E9F2A0A1B275}"/>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4DD434A9-BBD4-4159-BEAB-D357B323E9AD}"/>
              </a:ext>
            </a:extLst>
          </p:cNvPr>
          <p:cNvSpPr>
            <a:spLocks noGrp="1"/>
          </p:cNvSpPr>
          <p:nvPr>
            <p:ph type="sldNum" sz="quarter" idx="12"/>
          </p:nvPr>
        </p:nvSpPr>
        <p:spPr/>
        <p:txBody>
          <a:bodyPr/>
          <a:lstStyle/>
          <a:p>
            <a:fld id="{6921B4CA-31D7-4C0B-94BB-C0A0E1F306D0}" type="slidenum">
              <a:rPr lang="en-US" smtClean="0"/>
              <a:t>26</a:t>
            </a:fld>
            <a:endParaRPr lang="en-US"/>
          </a:p>
        </p:txBody>
      </p:sp>
      <p:pic>
        <p:nvPicPr>
          <p:cNvPr id="7" name="Picture 6">
            <a:extLst>
              <a:ext uri="{FF2B5EF4-FFF2-40B4-BE49-F238E27FC236}">
                <a16:creationId xmlns:a16="http://schemas.microsoft.com/office/drawing/2014/main" id="{75917677-5EE7-4A94-96A9-76F327EBD649}"/>
              </a:ext>
            </a:extLst>
          </p:cNvPr>
          <p:cNvPicPr>
            <a:picLocks noChangeAspect="1"/>
          </p:cNvPicPr>
          <p:nvPr/>
        </p:nvPicPr>
        <p:blipFill>
          <a:blip r:embed="rId2"/>
          <a:stretch>
            <a:fillRect/>
          </a:stretch>
        </p:blipFill>
        <p:spPr>
          <a:xfrm>
            <a:off x="1647825" y="1955801"/>
            <a:ext cx="6096000" cy="4400550"/>
          </a:xfrm>
          <a:prstGeom prst="rect">
            <a:avLst/>
          </a:prstGeom>
        </p:spPr>
      </p:pic>
      <p:pic>
        <p:nvPicPr>
          <p:cNvPr id="8" name="Picture 7">
            <a:extLst>
              <a:ext uri="{FF2B5EF4-FFF2-40B4-BE49-F238E27FC236}">
                <a16:creationId xmlns:a16="http://schemas.microsoft.com/office/drawing/2014/main" id="{A8212A7E-88D9-45E2-9BA3-4E817A8C1F66}"/>
              </a:ext>
            </a:extLst>
          </p:cNvPr>
          <p:cNvPicPr>
            <a:picLocks noChangeAspect="1"/>
          </p:cNvPicPr>
          <p:nvPr/>
        </p:nvPicPr>
        <p:blipFill>
          <a:blip r:embed="rId3"/>
          <a:stretch>
            <a:fillRect/>
          </a:stretch>
        </p:blipFill>
        <p:spPr>
          <a:xfrm>
            <a:off x="6832052" y="863161"/>
            <a:ext cx="876300" cy="771525"/>
          </a:xfrm>
          <a:prstGeom prst="rect">
            <a:avLst/>
          </a:prstGeom>
        </p:spPr>
      </p:pic>
      <p:sp>
        <p:nvSpPr>
          <p:cNvPr id="10" name="TextBox 9">
            <a:extLst>
              <a:ext uri="{FF2B5EF4-FFF2-40B4-BE49-F238E27FC236}">
                <a16:creationId xmlns:a16="http://schemas.microsoft.com/office/drawing/2014/main" id="{6267F91B-5720-4AC7-B782-9DD032B0CA27}"/>
              </a:ext>
            </a:extLst>
          </p:cNvPr>
          <p:cNvSpPr txBox="1"/>
          <p:nvPr/>
        </p:nvSpPr>
        <p:spPr>
          <a:xfrm>
            <a:off x="6115050" y="1171970"/>
            <a:ext cx="1162050" cy="369332"/>
          </a:xfrm>
          <a:prstGeom prst="rect">
            <a:avLst/>
          </a:prstGeom>
          <a:noFill/>
        </p:spPr>
        <p:txBody>
          <a:bodyPr wrap="square">
            <a:spAutoFit/>
          </a:bodyPr>
          <a:lstStyle/>
          <a:p>
            <a:r>
              <a:rPr lang="en-US" sz="1800" dirty="0"/>
              <a:t> kernel</a:t>
            </a:r>
            <a:endParaRPr lang="en-US" dirty="0"/>
          </a:p>
        </p:txBody>
      </p:sp>
      <p:sp>
        <p:nvSpPr>
          <p:cNvPr id="6" name="TextBox 5">
            <a:extLst>
              <a:ext uri="{FF2B5EF4-FFF2-40B4-BE49-F238E27FC236}">
                <a16:creationId xmlns:a16="http://schemas.microsoft.com/office/drawing/2014/main" id="{F36BCA6C-34DE-457D-A0F7-1961529742AD}"/>
              </a:ext>
            </a:extLst>
          </p:cNvPr>
          <p:cNvSpPr txBox="1"/>
          <p:nvPr/>
        </p:nvSpPr>
        <p:spPr>
          <a:xfrm>
            <a:off x="3397681" y="5779850"/>
            <a:ext cx="2596288" cy="369332"/>
          </a:xfrm>
          <a:prstGeom prst="rect">
            <a:avLst/>
          </a:prstGeom>
          <a:noFill/>
        </p:spPr>
        <p:txBody>
          <a:bodyPr wrap="none" rtlCol="0">
            <a:spAutoFit/>
          </a:bodyPr>
          <a:lstStyle/>
          <a:p>
            <a:r>
              <a:rPr lang="en-US" dirty="0"/>
              <a:t>Stride =1, zero-padding=0</a:t>
            </a:r>
          </a:p>
        </p:txBody>
      </p:sp>
    </p:spTree>
    <p:extLst>
      <p:ext uri="{BB962C8B-B14F-4D97-AF65-F5344CB8AC3E}">
        <p14:creationId xmlns:p14="http://schemas.microsoft.com/office/powerpoint/2010/main" val="900168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AF34-1659-4023-9DB4-9D14EDFF7EDB}"/>
              </a:ext>
            </a:extLst>
          </p:cNvPr>
          <p:cNvSpPr>
            <a:spLocks noGrp="1"/>
          </p:cNvSpPr>
          <p:nvPr>
            <p:ph type="title"/>
          </p:nvPr>
        </p:nvSpPr>
        <p:spPr/>
        <p:txBody>
          <a:bodyPr>
            <a:normAutofit fontScale="90000"/>
          </a:bodyPr>
          <a:lstStyle/>
          <a:p>
            <a:r>
              <a:rPr lang="en-US" sz="3600" dirty="0"/>
              <a:t>Discrete convolution with stride (s=2)and zero-padding (p=1). Input (Blue), kernel(gray)</a:t>
            </a:r>
            <a:br>
              <a:rPr lang="en-US" sz="3600" dirty="0"/>
            </a:br>
            <a:r>
              <a:rPr lang="en-US" sz="3600" dirty="0"/>
              <a:t> output (green)</a:t>
            </a:r>
          </a:p>
        </p:txBody>
      </p:sp>
      <p:sp>
        <p:nvSpPr>
          <p:cNvPr id="3" name="Content Placeholder 2">
            <a:extLst>
              <a:ext uri="{FF2B5EF4-FFF2-40B4-BE49-F238E27FC236}">
                <a16:creationId xmlns:a16="http://schemas.microsoft.com/office/drawing/2014/main" id="{ACD57891-52DE-46C4-8CD5-3BD4CD7945B1}"/>
              </a:ext>
            </a:extLst>
          </p:cNvPr>
          <p:cNvSpPr>
            <a:spLocks noGrp="1"/>
          </p:cNvSpPr>
          <p:nvPr>
            <p:ph idx="1"/>
          </p:nvPr>
        </p:nvSpPr>
        <p:spPr/>
        <p:txBody>
          <a:bodyPr/>
          <a:lstStyle/>
          <a:p>
            <a:r>
              <a:rPr lang="en-US" dirty="0"/>
              <a:t>E.g..</a:t>
            </a:r>
          </a:p>
        </p:txBody>
      </p:sp>
      <p:sp>
        <p:nvSpPr>
          <p:cNvPr id="4" name="Footer Placeholder 3">
            <a:extLst>
              <a:ext uri="{FF2B5EF4-FFF2-40B4-BE49-F238E27FC236}">
                <a16:creationId xmlns:a16="http://schemas.microsoft.com/office/drawing/2014/main" id="{B3013281-6C90-4A90-A2A7-A59802256A19}"/>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0175BED5-CCF1-494C-9B8B-A6CFDBFEEEFD}"/>
              </a:ext>
            </a:extLst>
          </p:cNvPr>
          <p:cNvSpPr>
            <a:spLocks noGrp="1"/>
          </p:cNvSpPr>
          <p:nvPr>
            <p:ph type="sldNum" sz="quarter" idx="12"/>
          </p:nvPr>
        </p:nvSpPr>
        <p:spPr/>
        <p:txBody>
          <a:bodyPr/>
          <a:lstStyle/>
          <a:p>
            <a:fld id="{6921B4CA-31D7-4C0B-94BB-C0A0E1F306D0}" type="slidenum">
              <a:rPr lang="en-US" smtClean="0"/>
              <a:t>27</a:t>
            </a:fld>
            <a:endParaRPr lang="en-US"/>
          </a:p>
        </p:txBody>
      </p:sp>
      <p:pic>
        <p:nvPicPr>
          <p:cNvPr id="7" name="Picture 6">
            <a:extLst>
              <a:ext uri="{FF2B5EF4-FFF2-40B4-BE49-F238E27FC236}">
                <a16:creationId xmlns:a16="http://schemas.microsoft.com/office/drawing/2014/main" id="{B64BC427-8DBF-4C47-BB37-C2301E1A7380}"/>
              </a:ext>
            </a:extLst>
          </p:cNvPr>
          <p:cNvPicPr>
            <a:picLocks noChangeAspect="1"/>
          </p:cNvPicPr>
          <p:nvPr/>
        </p:nvPicPr>
        <p:blipFill>
          <a:blip r:embed="rId2"/>
          <a:stretch>
            <a:fillRect/>
          </a:stretch>
        </p:blipFill>
        <p:spPr>
          <a:xfrm>
            <a:off x="1443037" y="1695450"/>
            <a:ext cx="6715125" cy="5162550"/>
          </a:xfrm>
          <a:prstGeom prst="rect">
            <a:avLst/>
          </a:prstGeom>
        </p:spPr>
      </p:pic>
      <p:pic>
        <p:nvPicPr>
          <p:cNvPr id="9" name="Picture 8">
            <a:extLst>
              <a:ext uri="{FF2B5EF4-FFF2-40B4-BE49-F238E27FC236}">
                <a16:creationId xmlns:a16="http://schemas.microsoft.com/office/drawing/2014/main" id="{4A4B63BD-EE4C-495C-8E87-4EF9783BB01D}"/>
              </a:ext>
            </a:extLst>
          </p:cNvPr>
          <p:cNvPicPr>
            <a:picLocks noChangeAspect="1"/>
          </p:cNvPicPr>
          <p:nvPr/>
        </p:nvPicPr>
        <p:blipFill>
          <a:blip r:embed="rId3"/>
          <a:stretch>
            <a:fillRect/>
          </a:stretch>
        </p:blipFill>
        <p:spPr>
          <a:xfrm>
            <a:off x="7898606" y="1024851"/>
            <a:ext cx="876300" cy="771525"/>
          </a:xfrm>
          <a:prstGeom prst="rect">
            <a:avLst/>
          </a:prstGeom>
        </p:spPr>
      </p:pic>
      <p:sp>
        <p:nvSpPr>
          <p:cNvPr id="11" name="TextBox 10">
            <a:extLst>
              <a:ext uri="{FF2B5EF4-FFF2-40B4-BE49-F238E27FC236}">
                <a16:creationId xmlns:a16="http://schemas.microsoft.com/office/drawing/2014/main" id="{B655640B-F771-477E-B1F6-E103FDFBFD7D}"/>
              </a:ext>
            </a:extLst>
          </p:cNvPr>
          <p:cNvSpPr txBox="1"/>
          <p:nvPr/>
        </p:nvSpPr>
        <p:spPr>
          <a:xfrm>
            <a:off x="7898606" y="1694993"/>
            <a:ext cx="876300" cy="378340"/>
          </a:xfrm>
          <a:prstGeom prst="rect">
            <a:avLst/>
          </a:prstGeom>
          <a:noFill/>
        </p:spPr>
        <p:txBody>
          <a:bodyPr wrap="square">
            <a:spAutoFit/>
          </a:bodyPr>
          <a:lstStyle/>
          <a:p>
            <a:r>
              <a:rPr lang="en-US" sz="1800" dirty="0"/>
              <a:t> kernel</a:t>
            </a:r>
            <a:endParaRPr lang="en-US" dirty="0"/>
          </a:p>
        </p:txBody>
      </p:sp>
    </p:spTree>
    <p:extLst>
      <p:ext uri="{BB962C8B-B14F-4D97-AF65-F5344CB8AC3E}">
        <p14:creationId xmlns:p14="http://schemas.microsoft.com/office/powerpoint/2010/main" val="3777294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411" y="179961"/>
            <a:ext cx="7886700" cy="822191"/>
          </a:xfrm>
        </p:spPr>
        <p:txBody>
          <a:bodyPr>
            <a:noAutofit/>
          </a:bodyPr>
          <a:lstStyle/>
          <a:p>
            <a:r>
              <a:rPr lang="en-US" sz="2800" b="1" dirty="0">
                <a:solidFill>
                  <a:srgbClr val="FF0000"/>
                </a:solidFill>
              </a:rPr>
              <a:t>(b) Transposed convolution </a:t>
            </a:r>
            <a:endParaRPr lang="en-US" sz="2800" dirty="0"/>
          </a:p>
        </p:txBody>
      </p:sp>
      <p:sp>
        <p:nvSpPr>
          <p:cNvPr id="3" name="Content Placeholder 2"/>
          <p:cNvSpPr>
            <a:spLocks noGrp="1"/>
          </p:cNvSpPr>
          <p:nvPr>
            <p:ph idx="1"/>
          </p:nvPr>
        </p:nvSpPr>
        <p:spPr>
          <a:xfrm>
            <a:off x="556591" y="819504"/>
            <a:ext cx="8335161" cy="4351338"/>
          </a:xfrm>
        </p:spPr>
        <p:txBody>
          <a:bodyPr/>
          <a:lstStyle/>
          <a:p>
            <a:r>
              <a:rPr lang="en-US" sz="2800" dirty="0"/>
              <a:t>Other names: </a:t>
            </a:r>
            <a:r>
              <a:rPr lang="en-US" sz="2800" b="1" dirty="0"/>
              <a:t>up convolution, fractional stride convolution). </a:t>
            </a:r>
            <a:r>
              <a:rPr lang="en-US" sz="2800" dirty="0"/>
              <a:t>Some people call it  </a:t>
            </a:r>
            <a:r>
              <a:rPr lang="en-US" sz="2800" strike="sngStrike" dirty="0"/>
              <a:t>de-convolution</a:t>
            </a:r>
            <a:r>
              <a:rPr lang="en-US" sz="2800" dirty="0"/>
              <a:t> which is not too accurate.</a:t>
            </a:r>
            <a:endParaRPr lang="en-US" dirty="0"/>
          </a:p>
        </p:txBody>
      </p:sp>
      <p:sp>
        <p:nvSpPr>
          <p:cNvPr id="4" name="Footer Placeholder 3"/>
          <p:cNvSpPr>
            <a:spLocks noGrp="1"/>
          </p:cNvSpPr>
          <p:nvPr>
            <p:ph type="ftr" sz="quarter" idx="11"/>
          </p:nvPr>
        </p:nvSpPr>
        <p:spPr>
          <a:xfrm>
            <a:off x="2707658" y="6349754"/>
            <a:ext cx="3086100" cy="365125"/>
          </a:xfrm>
        </p:spPr>
        <p:txBody>
          <a:bodyPr/>
          <a:lstStyle/>
          <a:p>
            <a:r>
              <a:rPr lang="en-US"/>
              <a:t>Object recognition v.250327a</a:t>
            </a:r>
            <a:endParaRPr lang="en-US" dirty="0"/>
          </a:p>
        </p:txBody>
      </p:sp>
      <p:sp>
        <p:nvSpPr>
          <p:cNvPr id="5" name="Slide Number Placeholder 4"/>
          <p:cNvSpPr>
            <a:spLocks noGrp="1"/>
          </p:cNvSpPr>
          <p:nvPr>
            <p:ph type="sldNum" sz="quarter" idx="12"/>
          </p:nvPr>
        </p:nvSpPr>
        <p:spPr>
          <a:xfrm>
            <a:off x="6671653" y="6243405"/>
            <a:ext cx="2057400" cy="365125"/>
          </a:xfrm>
        </p:spPr>
        <p:txBody>
          <a:bodyPr/>
          <a:lstStyle/>
          <a:p>
            <a:fld id="{6921B4CA-31D7-4C0B-94BB-C0A0E1F306D0}" type="slidenum">
              <a:rPr lang="en-US" smtClean="0"/>
              <a:t>28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4336" y="2099511"/>
            <a:ext cx="2251229" cy="2526088"/>
          </a:xfrm>
          <a:prstGeom prst="rect">
            <a:avLst/>
          </a:prstGeom>
        </p:spPr>
      </p:pic>
      <p:sp>
        <p:nvSpPr>
          <p:cNvPr id="7" name="TextBox 6"/>
          <p:cNvSpPr txBox="1"/>
          <p:nvPr/>
        </p:nvSpPr>
        <p:spPr>
          <a:xfrm>
            <a:off x="1547578" y="4579372"/>
            <a:ext cx="5832366" cy="369332"/>
          </a:xfrm>
          <a:prstGeom prst="rect">
            <a:avLst/>
          </a:prstGeom>
          <a:noFill/>
        </p:spPr>
        <p:txBody>
          <a:bodyPr wrap="none" rtlCol="0">
            <a:spAutoFit/>
          </a:bodyPr>
          <a:lstStyle/>
          <a:p>
            <a:r>
              <a:rPr lang="en-US" dirty="0"/>
              <a:t>Up-sampling Via Deconvolution (Blue: Input, Green: Output)</a:t>
            </a:r>
          </a:p>
        </p:txBody>
      </p:sp>
      <p:sp>
        <p:nvSpPr>
          <p:cNvPr id="8" name="TextBox 7"/>
          <p:cNvSpPr txBox="1"/>
          <p:nvPr/>
        </p:nvSpPr>
        <p:spPr>
          <a:xfrm>
            <a:off x="5409683" y="1994049"/>
            <a:ext cx="2425792" cy="2308324"/>
          </a:xfrm>
          <a:prstGeom prst="rect">
            <a:avLst/>
          </a:prstGeom>
          <a:noFill/>
        </p:spPr>
        <p:txBody>
          <a:bodyPr wrap="none" rtlCol="0">
            <a:spAutoFit/>
          </a:bodyPr>
          <a:lstStyle/>
          <a:p>
            <a:r>
              <a:rPr lang="en-US" dirty="0"/>
              <a:t>For this example</a:t>
            </a:r>
          </a:p>
          <a:p>
            <a:r>
              <a:rPr lang="en-US" dirty="0">
                <a:solidFill>
                  <a:srgbClr val="00B050"/>
                </a:solidFill>
              </a:rPr>
              <a:t>Output (green)4x4</a:t>
            </a:r>
          </a:p>
          <a:p>
            <a:endParaRPr lang="en-US" dirty="0"/>
          </a:p>
          <a:p>
            <a:r>
              <a:rPr lang="en-US" dirty="0">
                <a:solidFill>
                  <a:schemeClr val="tx1">
                    <a:lumMod val="65000"/>
                    <a:lumOff val="35000"/>
                  </a:schemeClr>
                </a:solidFill>
              </a:rPr>
              <a:t>Kernel (gray)size=3x3</a:t>
            </a:r>
          </a:p>
          <a:p>
            <a:r>
              <a:rPr lang="en-US" dirty="0">
                <a:solidFill>
                  <a:schemeClr val="tx1">
                    <a:lumMod val="65000"/>
                    <a:lumOff val="35000"/>
                  </a:schemeClr>
                </a:solidFill>
              </a:rPr>
              <a:t>Stride=1</a:t>
            </a:r>
          </a:p>
          <a:p>
            <a:endParaRPr lang="en-US" dirty="0"/>
          </a:p>
          <a:p>
            <a:endParaRPr lang="en-US" dirty="0"/>
          </a:p>
          <a:p>
            <a:r>
              <a:rPr lang="en-US" dirty="0">
                <a:solidFill>
                  <a:srgbClr val="0070C0"/>
                </a:solidFill>
              </a:rPr>
              <a:t>Input pattern (blue) 2x2</a:t>
            </a:r>
          </a:p>
        </p:txBody>
      </p:sp>
      <p:sp>
        <p:nvSpPr>
          <p:cNvPr id="11" name="Down Arrow 10"/>
          <p:cNvSpPr/>
          <p:nvPr/>
        </p:nvSpPr>
        <p:spPr>
          <a:xfrm flipV="1">
            <a:off x="1825384" y="2571998"/>
            <a:ext cx="655983" cy="1714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28650" y="4988194"/>
            <a:ext cx="7958759" cy="2062103"/>
          </a:xfrm>
          <a:prstGeom prst="rect">
            <a:avLst/>
          </a:prstGeom>
          <a:noFill/>
        </p:spPr>
        <p:txBody>
          <a:bodyPr wrap="square" rtlCol="0">
            <a:spAutoFit/>
          </a:bodyPr>
          <a:lstStyle/>
          <a:p>
            <a:r>
              <a:rPr lang="en-US" sz="1600" dirty="0"/>
              <a:t>See </a:t>
            </a:r>
            <a:r>
              <a:rPr lang="en-US" sz="1600" dirty="0">
                <a:hlinkClick r:id="rId3"/>
              </a:rPr>
              <a:t>https://medium.com/apache-mxnet/transposed-convolutions-explained-with-ms-excel-52d13030c7e8</a:t>
            </a:r>
            <a:r>
              <a:rPr lang="en-US" sz="1600" dirty="0"/>
              <a:t> for more examples. Numerical examples can be found at </a:t>
            </a:r>
            <a:r>
              <a:rPr lang="en-US" sz="1600" dirty="0">
                <a:hlinkClick r:id="rId4"/>
              </a:rPr>
              <a:t>https://naokishibuya.medium.com/up-sampling-with-transposed-convolution-9ae4f2df52d0</a:t>
            </a:r>
            <a:endParaRPr lang="en-US" sz="1600" dirty="0"/>
          </a:p>
          <a:p>
            <a:r>
              <a:rPr lang="en-US" sz="1600" dirty="0">
                <a:hlinkClick r:id="rId5"/>
              </a:rPr>
              <a:t>https://towardsdatascience.com/review-fcn-semantic-segmentation-eb8c9b50d2d1</a:t>
            </a:r>
            <a:r>
              <a:rPr lang="en-US" sz="1600" dirty="0"/>
              <a:t> </a:t>
            </a:r>
          </a:p>
          <a:p>
            <a:r>
              <a:rPr lang="en-US" sz="1600" dirty="0"/>
              <a:t>What is up sampling? </a:t>
            </a:r>
            <a:r>
              <a:rPr lang="en-US" sz="1600" dirty="0">
                <a:hlinkClick r:id="rId6"/>
              </a:rPr>
              <a:t>https://towardsdatascience.com/transposed-convolution-demystified-84ca81b4baba</a:t>
            </a:r>
            <a:r>
              <a:rPr lang="en-US" sz="1600" dirty="0"/>
              <a:t> </a:t>
            </a:r>
          </a:p>
          <a:p>
            <a:endParaRPr lang="en-US" sz="1600" dirty="0"/>
          </a:p>
          <a:p>
            <a:endParaRPr lang="en-US" sz="1600" dirty="0"/>
          </a:p>
        </p:txBody>
      </p:sp>
    </p:spTree>
    <p:extLst>
      <p:ext uri="{BB962C8B-B14F-4D97-AF65-F5344CB8AC3E}">
        <p14:creationId xmlns:p14="http://schemas.microsoft.com/office/powerpoint/2010/main" val="1445555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695C-E120-447B-BDC0-B96EFBB33FBC}"/>
              </a:ext>
            </a:extLst>
          </p:cNvPr>
          <p:cNvSpPr>
            <a:spLocks noGrp="1"/>
          </p:cNvSpPr>
          <p:nvPr>
            <p:ph type="title"/>
          </p:nvPr>
        </p:nvSpPr>
        <p:spPr/>
        <p:txBody>
          <a:bodyPr>
            <a:normAutofit/>
          </a:bodyPr>
          <a:lstStyle/>
          <a:p>
            <a:r>
              <a:rPr lang="en-US" dirty="0"/>
              <a:t>Deconvolution and transposed convolution( </a:t>
            </a:r>
            <a:r>
              <a:rPr lang="en-US" strike="sngStrike" dirty="0">
                <a:solidFill>
                  <a:srgbClr val="FF0000"/>
                </a:solidFill>
              </a:rPr>
              <a:t>deconvolution</a:t>
            </a:r>
            <a:r>
              <a:rPr lang="en-US" dirty="0"/>
              <a:t>)</a:t>
            </a:r>
          </a:p>
        </p:txBody>
      </p:sp>
      <p:sp>
        <p:nvSpPr>
          <p:cNvPr id="3" name="Content Placeholder 2">
            <a:extLst>
              <a:ext uri="{FF2B5EF4-FFF2-40B4-BE49-F238E27FC236}">
                <a16:creationId xmlns:a16="http://schemas.microsoft.com/office/drawing/2014/main" id="{A4C20119-9A87-4ECA-BB13-7CD53DF3471B}"/>
              </a:ext>
            </a:extLst>
          </p:cNvPr>
          <p:cNvSpPr>
            <a:spLocks noGrp="1"/>
          </p:cNvSpPr>
          <p:nvPr>
            <p:ph idx="1"/>
          </p:nvPr>
        </p:nvSpPr>
        <p:spPr/>
        <p:txBody>
          <a:bodyPr>
            <a:normAutofit/>
          </a:bodyPr>
          <a:lstStyle/>
          <a:p>
            <a:r>
              <a:rPr lang="en-US" dirty="0"/>
              <a:t>The name Deconvolution is not correct, but many people are still using this not-so-correct term.</a:t>
            </a:r>
          </a:p>
          <a:p>
            <a:pPr algn="l"/>
            <a:r>
              <a:rPr lang="en-US" b="1" i="0" dirty="0">
                <a:solidFill>
                  <a:srgbClr val="000000"/>
                </a:solidFill>
                <a:effectLst/>
                <a:latin typeface="Lucida Grande"/>
              </a:rPr>
              <a:t>A guide to convolution arithmetic for deep learning </a:t>
            </a:r>
            <a:r>
              <a:rPr lang="en-US" b="0" i="0" u="none" strike="noStrike" dirty="0">
                <a:solidFill>
                  <a:srgbClr val="000000"/>
                </a:solidFill>
                <a:effectLst/>
                <a:latin typeface="Lucida Grande"/>
                <a:hlinkClick r:id="rId2"/>
              </a:rPr>
              <a:t>Vincent Dumoulin</a:t>
            </a:r>
            <a:r>
              <a:rPr lang="en-US" b="0" i="0" dirty="0">
                <a:solidFill>
                  <a:srgbClr val="000000"/>
                </a:solidFill>
                <a:effectLst/>
                <a:latin typeface="Lucida Grande"/>
              </a:rPr>
              <a:t>, </a:t>
            </a:r>
            <a:r>
              <a:rPr lang="en-US" b="0" i="0" u="none" strike="noStrike" dirty="0">
                <a:solidFill>
                  <a:srgbClr val="000000"/>
                </a:solidFill>
                <a:effectLst/>
                <a:latin typeface="Lucida Grande"/>
                <a:hlinkClick r:id="rId3"/>
              </a:rPr>
              <a:t>Francesco </a:t>
            </a:r>
            <a:r>
              <a:rPr lang="en-US" b="0" i="0" u="none" strike="noStrike" dirty="0" err="1">
                <a:solidFill>
                  <a:srgbClr val="000000"/>
                </a:solidFill>
                <a:effectLst/>
                <a:latin typeface="Lucida Grande"/>
                <a:hlinkClick r:id="rId3"/>
              </a:rPr>
              <a:t>Visin</a:t>
            </a:r>
            <a:endParaRPr lang="en-US" b="0" i="0" dirty="0">
              <a:solidFill>
                <a:srgbClr val="000000"/>
              </a:solidFill>
              <a:effectLst/>
              <a:latin typeface="Lucida Grande"/>
            </a:endParaRPr>
          </a:p>
          <a:p>
            <a:r>
              <a:rPr lang="en-US" sz="1800" dirty="0">
                <a:hlinkClick r:id="rId4"/>
              </a:rPr>
              <a:t>https://arxiv.org/abs/1603.07285</a:t>
            </a:r>
            <a:endParaRPr lang="en-US" sz="1800" dirty="0"/>
          </a:p>
          <a:p>
            <a:r>
              <a:rPr lang="en-US" dirty="0"/>
              <a:t>Note : In deep learning , convolution and cross-correlation are the same in practice. (I.e. for convolution, no need to flip one of the images before correlation)</a:t>
            </a:r>
          </a:p>
          <a:p>
            <a:endParaRPr lang="en-US" dirty="0"/>
          </a:p>
        </p:txBody>
      </p:sp>
      <p:sp>
        <p:nvSpPr>
          <p:cNvPr id="4" name="Footer Placeholder 3">
            <a:extLst>
              <a:ext uri="{FF2B5EF4-FFF2-40B4-BE49-F238E27FC236}">
                <a16:creationId xmlns:a16="http://schemas.microsoft.com/office/drawing/2014/main" id="{7012AAC4-90E8-4B60-B8CC-35E493AF2BF5}"/>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1212CF5D-A7EC-4CCE-91EF-45A45AB59501}"/>
              </a:ext>
            </a:extLst>
          </p:cNvPr>
          <p:cNvSpPr>
            <a:spLocks noGrp="1"/>
          </p:cNvSpPr>
          <p:nvPr>
            <p:ph type="sldNum" sz="quarter" idx="12"/>
          </p:nvPr>
        </p:nvSpPr>
        <p:spPr/>
        <p:txBody>
          <a:bodyPr/>
          <a:lstStyle/>
          <a:p>
            <a:fld id="{6921B4CA-31D7-4C0B-94BB-C0A0E1F306D0}" type="slidenum">
              <a:rPr lang="en-US" smtClean="0"/>
              <a:t>29</a:t>
            </a:fld>
            <a:endParaRPr lang="en-US"/>
          </a:p>
        </p:txBody>
      </p:sp>
    </p:spTree>
    <p:extLst>
      <p:ext uri="{BB962C8B-B14F-4D97-AF65-F5344CB8AC3E}">
        <p14:creationId xmlns:p14="http://schemas.microsoft.com/office/powerpoint/2010/main" val="305228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9F57D6-476D-49A1-A10D-AF257A40789B}"/>
              </a:ext>
            </a:extLst>
          </p:cNvPr>
          <p:cNvSpPr>
            <a:spLocks noGrp="1"/>
          </p:cNvSpPr>
          <p:nvPr>
            <p:ph type="title"/>
          </p:nvPr>
        </p:nvSpPr>
        <p:spPr/>
        <p:txBody>
          <a:bodyPr/>
          <a:lstStyle/>
          <a:p>
            <a:r>
              <a:rPr lang="en-US" dirty="0"/>
              <a:t>Introduction</a:t>
            </a:r>
          </a:p>
        </p:txBody>
      </p:sp>
      <p:sp>
        <p:nvSpPr>
          <p:cNvPr id="3" name="內容版面配置區 2">
            <a:extLst>
              <a:ext uri="{FF2B5EF4-FFF2-40B4-BE49-F238E27FC236}">
                <a16:creationId xmlns:a16="http://schemas.microsoft.com/office/drawing/2014/main" id="{666237C7-0DC3-49F0-98E2-3805AE36C2D1}"/>
              </a:ext>
            </a:extLst>
          </p:cNvPr>
          <p:cNvSpPr>
            <a:spLocks noGrp="1"/>
          </p:cNvSpPr>
          <p:nvPr>
            <p:ph idx="1"/>
          </p:nvPr>
        </p:nvSpPr>
        <p:spPr/>
        <p:txBody>
          <a:bodyPr/>
          <a:lstStyle/>
          <a:p>
            <a:r>
              <a:rPr lang="en-US" dirty="0"/>
              <a:t>What are the object recognition problems?</a:t>
            </a:r>
          </a:p>
          <a:p>
            <a:r>
              <a:rPr lang="en-US" dirty="0"/>
              <a:t>How to build the systems and evaluate the results?</a:t>
            </a:r>
          </a:p>
          <a:p>
            <a:r>
              <a:rPr lang="en-US" dirty="0"/>
              <a:t>Solutions and models</a:t>
            </a:r>
          </a:p>
          <a:p>
            <a:pPr lvl="1"/>
            <a:r>
              <a:rPr lang="en-US" dirty="0"/>
              <a:t>Object recognition models</a:t>
            </a:r>
          </a:p>
          <a:p>
            <a:pPr lvl="1"/>
            <a:r>
              <a:rPr lang="en-US" dirty="0"/>
              <a:t>Object localization  models</a:t>
            </a:r>
          </a:p>
          <a:p>
            <a:pPr lvl="1"/>
            <a:r>
              <a:rPr lang="en-US" dirty="0"/>
              <a:t>Segmentation models</a:t>
            </a:r>
          </a:p>
          <a:p>
            <a:pPr lvl="1"/>
            <a:endParaRPr lang="en-US" dirty="0"/>
          </a:p>
        </p:txBody>
      </p:sp>
      <p:sp>
        <p:nvSpPr>
          <p:cNvPr id="4" name="頁尾版面配置區 3">
            <a:extLst>
              <a:ext uri="{FF2B5EF4-FFF2-40B4-BE49-F238E27FC236}">
                <a16:creationId xmlns:a16="http://schemas.microsoft.com/office/drawing/2014/main" id="{378AB9BA-BA1E-4601-BEA3-5F02A4D21AD0}"/>
              </a:ext>
            </a:extLst>
          </p:cNvPr>
          <p:cNvSpPr>
            <a:spLocks noGrp="1"/>
          </p:cNvSpPr>
          <p:nvPr>
            <p:ph type="ftr" sz="quarter" idx="11"/>
          </p:nvPr>
        </p:nvSpPr>
        <p:spPr/>
        <p:txBody>
          <a:bodyPr/>
          <a:lstStyle/>
          <a:p>
            <a:r>
              <a:rPr lang="en-US"/>
              <a:t>Object recognition v.250327a</a:t>
            </a:r>
          </a:p>
        </p:txBody>
      </p:sp>
      <p:sp>
        <p:nvSpPr>
          <p:cNvPr id="5" name="投影片編號版面配置區 4">
            <a:extLst>
              <a:ext uri="{FF2B5EF4-FFF2-40B4-BE49-F238E27FC236}">
                <a16:creationId xmlns:a16="http://schemas.microsoft.com/office/drawing/2014/main" id="{84F5B396-DAE6-49D1-8F7F-041AF525390C}"/>
              </a:ext>
            </a:extLst>
          </p:cNvPr>
          <p:cNvSpPr>
            <a:spLocks noGrp="1"/>
          </p:cNvSpPr>
          <p:nvPr>
            <p:ph type="sldNum" sz="quarter" idx="12"/>
          </p:nvPr>
        </p:nvSpPr>
        <p:spPr/>
        <p:txBody>
          <a:bodyPr/>
          <a:lstStyle/>
          <a:p>
            <a:fld id="{6921B4CA-31D7-4C0B-94BB-C0A0E1F306D0}" type="slidenum">
              <a:rPr lang="en-US" smtClean="0"/>
              <a:t>3</a:t>
            </a:fld>
            <a:endParaRPr lang="en-US"/>
          </a:p>
        </p:txBody>
      </p:sp>
    </p:spTree>
    <p:extLst>
      <p:ext uri="{BB962C8B-B14F-4D97-AF65-F5344CB8AC3E}">
        <p14:creationId xmlns:p14="http://schemas.microsoft.com/office/powerpoint/2010/main" val="3291028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351B-0B29-D070-1272-77FE291423FA}"/>
              </a:ext>
            </a:extLst>
          </p:cNvPr>
          <p:cNvSpPr>
            <a:spLocks noGrp="1"/>
          </p:cNvSpPr>
          <p:nvPr>
            <p:ph type="title"/>
          </p:nvPr>
        </p:nvSpPr>
        <p:spPr>
          <a:xfrm>
            <a:off x="184253" y="77691"/>
            <a:ext cx="2400300" cy="1325563"/>
          </a:xfrm>
        </p:spPr>
        <p:txBody>
          <a:bodyPr>
            <a:normAutofit/>
          </a:bodyPr>
          <a:lstStyle/>
          <a:p>
            <a:r>
              <a:rPr lang="en-US" sz="2400" b="1" dirty="0"/>
              <a:t>Transposed convolution</a:t>
            </a:r>
            <a:br>
              <a:rPr lang="en-US" sz="2400" b="1" dirty="0"/>
            </a:br>
            <a:r>
              <a:rPr lang="en-US" sz="2400" b="1" dirty="0"/>
              <a:t>example stride=1</a:t>
            </a:r>
          </a:p>
        </p:txBody>
      </p:sp>
      <p:sp>
        <p:nvSpPr>
          <p:cNvPr id="3" name="Content Placeholder 2">
            <a:extLst>
              <a:ext uri="{FF2B5EF4-FFF2-40B4-BE49-F238E27FC236}">
                <a16:creationId xmlns:a16="http://schemas.microsoft.com/office/drawing/2014/main" id="{B0A136B8-9FED-75F7-CCFD-F03CB98A0676}"/>
              </a:ext>
            </a:extLst>
          </p:cNvPr>
          <p:cNvSpPr>
            <a:spLocks noGrp="1"/>
          </p:cNvSpPr>
          <p:nvPr>
            <p:ph idx="1"/>
          </p:nvPr>
        </p:nvSpPr>
        <p:spPr>
          <a:xfrm>
            <a:off x="290349" y="1445548"/>
            <a:ext cx="7886700" cy="4351338"/>
          </a:xfrm>
          <a:solidFill>
            <a:schemeClr val="bg1"/>
          </a:solidFill>
        </p:spPr>
        <p:txBody>
          <a:bodyPr>
            <a:normAutofit fontScale="85000" lnSpcReduction="20000"/>
          </a:bodyPr>
          <a:lstStyle/>
          <a:p>
            <a:r>
              <a:rPr lang="en-US" dirty="0"/>
              <a:t>Input 2x2</a:t>
            </a:r>
          </a:p>
          <a:p>
            <a:r>
              <a:rPr lang="en-US" dirty="0">
                <a:highlight>
                  <a:srgbClr val="C0C0C0"/>
                </a:highlight>
              </a:rPr>
              <a:t>[55 52</a:t>
            </a:r>
          </a:p>
          <a:p>
            <a:r>
              <a:rPr lang="en-US" dirty="0">
                <a:highlight>
                  <a:srgbClr val="C0C0C0"/>
                </a:highlight>
              </a:rPr>
              <a:t> 57 50]</a:t>
            </a:r>
          </a:p>
          <a:p>
            <a:r>
              <a:rPr lang="en-US" dirty="0"/>
              <a:t> </a:t>
            </a:r>
          </a:p>
          <a:p>
            <a:r>
              <a:rPr lang="en-US" dirty="0"/>
              <a:t>Kernel mask</a:t>
            </a:r>
          </a:p>
          <a:p>
            <a:r>
              <a:rPr lang="en-US" dirty="0"/>
              <a:t> 3x3</a:t>
            </a:r>
          </a:p>
          <a:p>
            <a:r>
              <a:rPr lang="en-US" dirty="0">
                <a:highlight>
                  <a:srgbClr val="00FF00"/>
                </a:highlight>
              </a:rPr>
              <a:t>[1 2 1</a:t>
            </a:r>
          </a:p>
          <a:p>
            <a:r>
              <a:rPr lang="en-US" dirty="0">
                <a:highlight>
                  <a:srgbClr val="00FF00"/>
                </a:highlight>
              </a:rPr>
              <a:t> 2 1 2</a:t>
            </a:r>
          </a:p>
          <a:p>
            <a:r>
              <a:rPr lang="en-US" dirty="0">
                <a:highlight>
                  <a:srgbClr val="00FF00"/>
                </a:highlight>
              </a:rPr>
              <a:t> 1 1 2]</a:t>
            </a:r>
          </a:p>
          <a:p>
            <a:endParaRPr lang="en-US" dirty="0">
              <a:highlight>
                <a:srgbClr val="00FF00"/>
              </a:highlight>
            </a:endParaRPr>
          </a:p>
          <a:p>
            <a:r>
              <a:rPr lang="en-US" dirty="0">
                <a:highlight>
                  <a:srgbClr val="00FFFF"/>
                </a:highlight>
              </a:rPr>
              <a:t>Output is 4x4</a:t>
            </a:r>
          </a:p>
        </p:txBody>
      </p:sp>
      <p:sp>
        <p:nvSpPr>
          <p:cNvPr id="4" name="Footer Placeholder 3">
            <a:extLst>
              <a:ext uri="{FF2B5EF4-FFF2-40B4-BE49-F238E27FC236}">
                <a16:creationId xmlns:a16="http://schemas.microsoft.com/office/drawing/2014/main" id="{72927485-C1CA-7E24-2982-92CCD0323C28}"/>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06635970-4942-5351-3796-A99DAA5E4541}"/>
              </a:ext>
            </a:extLst>
          </p:cNvPr>
          <p:cNvSpPr>
            <a:spLocks noGrp="1"/>
          </p:cNvSpPr>
          <p:nvPr>
            <p:ph type="sldNum" sz="quarter" idx="12"/>
          </p:nvPr>
        </p:nvSpPr>
        <p:spPr/>
        <p:txBody>
          <a:bodyPr/>
          <a:lstStyle/>
          <a:p>
            <a:fld id="{6921B4CA-31D7-4C0B-94BB-C0A0E1F306D0}" type="slidenum">
              <a:rPr lang="en-US" smtClean="0"/>
              <a:t>30</a:t>
            </a:fld>
            <a:endParaRPr lang="en-US"/>
          </a:p>
        </p:txBody>
      </p:sp>
      <p:pic>
        <p:nvPicPr>
          <p:cNvPr id="7" name="Picture 6">
            <a:extLst>
              <a:ext uri="{FF2B5EF4-FFF2-40B4-BE49-F238E27FC236}">
                <a16:creationId xmlns:a16="http://schemas.microsoft.com/office/drawing/2014/main" id="{76A54E41-C440-26EC-14B0-A5710E6850FA}"/>
              </a:ext>
            </a:extLst>
          </p:cNvPr>
          <p:cNvPicPr>
            <a:picLocks noChangeAspect="1"/>
          </p:cNvPicPr>
          <p:nvPr/>
        </p:nvPicPr>
        <p:blipFill>
          <a:blip r:embed="rId2"/>
          <a:stretch>
            <a:fillRect/>
          </a:stretch>
        </p:blipFill>
        <p:spPr>
          <a:xfrm>
            <a:off x="3289371" y="507301"/>
            <a:ext cx="5322176" cy="3728878"/>
          </a:xfrm>
          <a:prstGeom prst="rect">
            <a:avLst/>
          </a:prstGeom>
        </p:spPr>
      </p:pic>
      <p:sp>
        <p:nvSpPr>
          <p:cNvPr id="9" name="TextBox 8">
            <a:extLst>
              <a:ext uri="{FF2B5EF4-FFF2-40B4-BE49-F238E27FC236}">
                <a16:creationId xmlns:a16="http://schemas.microsoft.com/office/drawing/2014/main" id="{B08DC780-4399-6EA2-94BF-CE1D95A082BF}"/>
              </a:ext>
            </a:extLst>
          </p:cNvPr>
          <p:cNvSpPr txBox="1"/>
          <p:nvPr/>
        </p:nvSpPr>
        <p:spPr>
          <a:xfrm>
            <a:off x="384943" y="6606060"/>
            <a:ext cx="7792106" cy="230832"/>
          </a:xfrm>
          <a:prstGeom prst="rect">
            <a:avLst/>
          </a:prstGeom>
          <a:noFill/>
        </p:spPr>
        <p:txBody>
          <a:bodyPr wrap="square" rtlCol="0">
            <a:spAutoFit/>
          </a:bodyPr>
          <a:lstStyle/>
          <a:p>
            <a:r>
              <a:rPr lang="en-US" sz="900" dirty="0">
                <a:hlinkClick r:id="rId3"/>
              </a:rPr>
              <a:t>https://towardsdatascience.com/understand-transposed-convolutions-and-build-your-own-transposed-convolution-layer-from-scratch-4f5d97b2967</a:t>
            </a:r>
            <a:r>
              <a:rPr lang="en-US" sz="900" dirty="0"/>
              <a:t> </a:t>
            </a:r>
          </a:p>
        </p:txBody>
      </p:sp>
      <p:sp>
        <p:nvSpPr>
          <p:cNvPr id="12" name="TextBox 11">
            <a:extLst>
              <a:ext uri="{FF2B5EF4-FFF2-40B4-BE49-F238E27FC236}">
                <a16:creationId xmlns:a16="http://schemas.microsoft.com/office/drawing/2014/main" id="{69693C25-5222-D0AF-0346-E2D29D379018}"/>
              </a:ext>
            </a:extLst>
          </p:cNvPr>
          <p:cNvSpPr txBox="1"/>
          <p:nvPr/>
        </p:nvSpPr>
        <p:spPr>
          <a:xfrm>
            <a:off x="2378016" y="72304"/>
            <a:ext cx="3353290" cy="646331"/>
          </a:xfrm>
          <a:prstGeom prst="rect">
            <a:avLst/>
          </a:prstGeom>
          <a:solidFill>
            <a:srgbClr val="FFC000"/>
          </a:solidFill>
        </p:spPr>
        <p:txBody>
          <a:bodyPr wrap="none" rtlCol="0">
            <a:spAutoFit/>
          </a:bodyPr>
          <a:lstStyle/>
          <a:p>
            <a:r>
              <a:rPr lang="en-US" dirty="0"/>
              <a:t>Step1: multiply input left-top </a:t>
            </a:r>
          </a:p>
          <a:p>
            <a:r>
              <a:rPr lang="en-US" dirty="0"/>
              <a:t>55 to all elements of Kernel mask</a:t>
            </a:r>
          </a:p>
        </p:txBody>
      </p:sp>
      <p:sp>
        <p:nvSpPr>
          <p:cNvPr id="13" name="TextBox 12">
            <a:extLst>
              <a:ext uri="{FF2B5EF4-FFF2-40B4-BE49-F238E27FC236}">
                <a16:creationId xmlns:a16="http://schemas.microsoft.com/office/drawing/2014/main" id="{6D0AD12A-F0B5-4CA7-44EF-5A6A26A04DFD}"/>
              </a:ext>
            </a:extLst>
          </p:cNvPr>
          <p:cNvSpPr txBox="1"/>
          <p:nvPr/>
        </p:nvSpPr>
        <p:spPr>
          <a:xfrm>
            <a:off x="5776784" y="39911"/>
            <a:ext cx="3436005" cy="646331"/>
          </a:xfrm>
          <a:prstGeom prst="rect">
            <a:avLst/>
          </a:prstGeom>
          <a:solidFill>
            <a:srgbClr val="FFFF00"/>
          </a:solidFill>
        </p:spPr>
        <p:txBody>
          <a:bodyPr wrap="square" rtlCol="0">
            <a:spAutoFit/>
          </a:bodyPr>
          <a:lstStyle/>
          <a:p>
            <a:r>
              <a:rPr lang="en-US" dirty="0"/>
              <a:t>Step2: multiply input right-top </a:t>
            </a:r>
          </a:p>
          <a:p>
            <a:r>
              <a:rPr lang="en-US" dirty="0"/>
              <a:t>52 to all elements of kernel mask </a:t>
            </a:r>
          </a:p>
        </p:txBody>
      </p:sp>
      <p:sp>
        <p:nvSpPr>
          <p:cNvPr id="14" name="TextBox 13">
            <a:extLst>
              <a:ext uri="{FF2B5EF4-FFF2-40B4-BE49-F238E27FC236}">
                <a16:creationId xmlns:a16="http://schemas.microsoft.com/office/drawing/2014/main" id="{998AE31F-196A-F80B-9574-A835E0942640}"/>
              </a:ext>
            </a:extLst>
          </p:cNvPr>
          <p:cNvSpPr txBox="1"/>
          <p:nvPr/>
        </p:nvSpPr>
        <p:spPr>
          <a:xfrm>
            <a:off x="2682715" y="2086269"/>
            <a:ext cx="3338927" cy="646331"/>
          </a:xfrm>
          <a:prstGeom prst="rect">
            <a:avLst/>
          </a:prstGeom>
          <a:solidFill>
            <a:schemeClr val="accent1">
              <a:alpha val="44000"/>
            </a:schemeClr>
          </a:solidFill>
        </p:spPr>
        <p:txBody>
          <a:bodyPr wrap="none" rtlCol="0">
            <a:spAutoFit/>
          </a:bodyPr>
          <a:lstStyle/>
          <a:p>
            <a:r>
              <a:rPr lang="en-US" dirty="0"/>
              <a:t>Step3: multiply input left-bottom </a:t>
            </a:r>
          </a:p>
          <a:p>
            <a:r>
              <a:rPr lang="en-US" dirty="0"/>
              <a:t>57 to all elements of kernel mask</a:t>
            </a:r>
          </a:p>
        </p:txBody>
      </p:sp>
      <p:sp>
        <p:nvSpPr>
          <p:cNvPr id="15" name="TextBox 14">
            <a:extLst>
              <a:ext uri="{FF2B5EF4-FFF2-40B4-BE49-F238E27FC236}">
                <a16:creationId xmlns:a16="http://schemas.microsoft.com/office/drawing/2014/main" id="{7518AF01-0290-9ECC-D7D5-3A45D8AF529D}"/>
              </a:ext>
            </a:extLst>
          </p:cNvPr>
          <p:cNvSpPr txBox="1"/>
          <p:nvPr/>
        </p:nvSpPr>
        <p:spPr>
          <a:xfrm>
            <a:off x="6249982" y="2080939"/>
            <a:ext cx="2819216" cy="646331"/>
          </a:xfrm>
          <a:prstGeom prst="rect">
            <a:avLst/>
          </a:prstGeom>
          <a:solidFill>
            <a:srgbClr val="92D050">
              <a:alpha val="25000"/>
            </a:srgbClr>
          </a:solidFill>
        </p:spPr>
        <p:txBody>
          <a:bodyPr wrap="square" rtlCol="0">
            <a:spAutoFit/>
          </a:bodyPr>
          <a:lstStyle/>
          <a:p>
            <a:r>
              <a:rPr lang="en-US" dirty="0"/>
              <a:t>Step4: multiply 50 to all elements of kernel mask</a:t>
            </a:r>
          </a:p>
        </p:txBody>
      </p:sp>
      <p:pic>
        <p:nvPicPr>
          <p:cNvPr id="32" name="Picture 31">
            <a:extLst>
              <a:ext uri="{FF2B5EF4-FFF2-40B4-BE49-F238E27FC236}">
                <a16:creationId xmlns:a16="http://schemas.microsoft.com/office/drawing/2014/main" id="{A22091E6-0D75-E776-0DB2-DC4F0A73BB51}"/>
              </a:ext>
            </a:extLst>
          </p:cNvPr>
          <p:cNvPicPr>
            <a:picLocks noChangeAspect="1"/>
          </p:cNvPicPr>
          <p:nvPr/>
        </p:nvPicPr>
        <p:blipFill>
          <a:blip r:embed="rId4"/>
          <a:stretch>
            <a:fillRect/>
          </a:stretch>
        </p:blipFill>
        <p:spPr>
          <a:xfrm>
            <a:off x="3110717" y="4752715"/>
            <a:ext cx="5928574" cy="1747694"/>
          </a:xfrm>
          <a:prstGeom prst="rect">
            <a:avLst/>
          </a:prstGeom>
        </p:spPr>
      </p:pic>
      <p:sp>
        <p:nvSpPr>
          <p:cNvPr id="20" name="TextBox 19">
            <a:extLst>
              <a:ext uri="{FF2B5EF4-FFF2-40B4-BE49-F238E27FC236}">
                <a16:creationId xmlns:a16="http://schemas.microsoft.com/office/drawing/2014/main" id="{5832060C-8510-20EF-2C9C-32085963D805}"/>
              </a:ext>
            </a:extLst>
          </p:cNvPr>
          <p:cNvSpPr txBox="1"/>
          <p:nvPr/>
        </p:nvSpPr>
        <p:spPr>
          <a:xfrm>
            <a:off x="2087860" y="4314091"/>
            <a:ext cx="1535296" cy="923330"/>
          </a:xfrm>
          <a:prstGeom prst="rect">
            <a:avLst/>
          </a:prstGeom>
          <a:noFill/>
        </p:spPr>
        <p:txBody>
          <a:bodyPr wrap="square" rtlCol="0">
            <a:spAutoFit/>
          </a:bodyPr>
          <a:lstStyle/>
          <a:p>
            <a:r>
              <a:rPr lang="en-US" dirty="0"/>
              <a:t>Place the 4 results with shift here</a:t>
            </a:r>
          </a:p>
        </p:txBody>
      </p:sp>
      <p:cxnSp>
        <p:nvCxnSpPr>
          <p:cNvPr id="17" name="Straight Arrow Connector 16">
            <a:extLst>
              <a:ext uri="{FF2B5EF4-FFF2-40B4-BE49-F238E27FC236}">
                <a16:creationId xmlns:a16="http://schemas.microsoft.com/office/drawing/2014/main" id="{B5D61180-CC99-DBE0-78FF-6E861791EE22}"/>
              </a:ext>
            </a:extLst>
          </p:cNvPr>
          <p:cNvCxnSpPr>
            <a:cxnSpLocks/>
          </p:cNvCxnSpPr>
          <p:nvPr/>
        </p:nvCxnSpPr>
        <p:spPr>
          <a:xfrm>
            <a:off x="3899657" y="4001294"/>
            <a:ext cx="1114947" cy="10218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E8E6CB2-C07A-011E-9DEE-3E5C7FD2941F}"/>
              </a:ext>
            </a:extLst>
          </p:cNvPr>
          <p:cNvCxnSpPr>
            <a:cxnSpLocks/>
          </p:cNvCxnSpPr>
          <p:nvPr/>
        </p:nvCxnSpPr>
        <p:spPr>
          <a:xfrm flipH="1">
            <a:off x="5654566" y="3463101"/>
            <a:ext cx="244437" cy="16028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769D304-D0D5-BABC-E89A-F4B575BD0F8C}"/>
              </a:ext>
            </a:extLst>
          </p:cNvPr>
          <p:cNvCxnSpPr>
            <a:cxnSpLocks/>
          </p:cNvCxnSpPr>
          <p:nvPr/>
        </p:nvCxnSpPr>
        <p:spPr>
          <a:xfrm>
            <a:off x="7673278" y="4404067"/>
            <a:ext cx="503771" cy="8025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2CDF8A6-D21C-5AB9-452A-B9531E84E207}"/>
              </a:ext>
            </a:extLst>
          </p:cNvPr>
          <p:cNvSpPr txBox="1"/>
          <p:nvPr/>
        </p:nvSpPr>
        <p:spPr>
          <a:xfrm>
            <a:off x="5265656" y="1054631"/>
            <a:ext cx="684803" cy="369332"/>
          </a:xfrm>
          <a:prstGeom prst="rect">
            <a:avLst/>
          </a:prstGeom>
          <a:noFill/>
        </p:spPr>
        <p:txBody>
          <a:bodyPr wrap="none" rtlCol="0">
            <a:spAutoFit/>
          </a:bodyPr>
          <a:lstStyle/>
          <a:p>
            <a:r>
              <a:rPr lang="en-US" dirty="0"/>
              <a:t>Input</a:t>
            </a:r>
          </a:p>
        </p:txBody>
      </p:sp>
      <p:sp>
        <p:nvSpPr>
          <p:cNvPr id="8" name="TextBox 7">
            <a:extLst>
              <a:ext uri="{FF2B5EF4-FFF2-40B4-BE49-F238E27FC236}">
                <a16:creationId xmlns:a16="http://schemas.microsoft.com/office/drawing/2014/main" id="{90EC02B1-61EE-0A0A-944D-3C002CFF9740}"/>
              </a:ext>
            </a:extLst>
          </p:cNvPr>
          <p:cNvSpPr txBox="1"/>
          <p:nvPr/>
        </p:nvSpPr>
        <p:spPr>
          <a:xfrm>
            <a:off x="4390800" y="896405"/>
            <a:ext cx="767133" cy="369332"/>
          </a:xfrm>
          <a:prstGeom prst="rect">
            <a:avLst/>
          </a:prstGeom>
          <a:noFill/>
        </p:spPr>
        <p:txBody>
          <a:bodyPr wrap="none" rtlCol="0">
            <a:spAutoFit/>
          </a:bodyPr>
          <a:lstStyle/>
          <a:p>
            <a:r>
              <a:rPr lang="en-US" dirty="0"/>
              <a:t>kernel</a:t>
            </a:r>
          </a:p>
        </p:txBody>
      </p:sp>
      <p:sp>
        <p:nvSpPr>
          <p:cNvPr id="10" name="TextBox 9">
            <a:extLst>
              <a:ext uri="{FF2B5EF4-FFF2-40B4-BE49-F238E27FC236}">
                <a16:creationId xmlns:a16="http://schemas.microsoft.com/office/drawing/2014/main" id="{6B99F93E-E1B4-AB9E-E1A9-F671D92E9A5D}"/>
              </a:ext>
            </a:extLst>
          </p:cNvPr>
          <p:cNvSpPr txBox="1"/>
          <p:nvPr/>
        </p:nvSpPr>
        <p:spPr>
          <a:xfrm>
            <a:off x="3090938" y="699624"/>
            <a:ext cx="856325" cy="369332"/>
          </a:xfrm>
          <a:prstGeom prst="rect">
            <a:avLst/>
          </a:prstGeom>
          <a:noFill/>
        </p:spPr>
        <p:txBody>
          <a:bodyPr wrap="none" rtlCol="0">
            <a:spAutoFit/>
          </a:bodyPr>
          <a:lstStyle/>
          <a:p>
            <a:r>
              <a:rPr lang="en-US" dirty="0"/>
              <a:t>Output</a:t>
            </a:r>
          </a:p>
        </p:txBody>
      </p:sp>
      <p:sp>
        <p:nvSpPr>
          <p:cNvPr id="11" name="TextBox 10">
            <a:extLst>
              <a:ext uri="{FF2B5EF4-FFF2-40B4-BE49-F238E27FC236}">
                <a16:creationId xmlns:a16="http://schemas.microsoft.com/office/drawing/2014/main" id="{4DE8006E-CA21-ED9E-3B7F-BBA0AFB2E84D}"/>
              </a:ext>
            </a:extLst>
          </p:cNvPr>
          <p:cNvSpPr txBox="1"/>
          <p:nvPr/>
        </p:nvSpPr>
        <p:spPr>
          <a:xfrm>
            <a:off x="5837934" y="639625"/>
            <a:ext cx="856325" cy="369332"/>
          </a:xfrm>
          <a:prstGeom prst="rect">
            <a:avLst/>
          </a:prstGeom>
          <a:noFill/>
        </p:spPr>
        <p:txBody>
          <a:bodyPr wrap="none" rtlCol="0">
            <a:spAutoFit/>
          </a:bodyPr>
          <a:lstStyle/>
          <a:p>
            <a:r>
              <a:rPr lang="en-US" dirty="0"/>
              <a:t>Output</a:t>
            </a:r>
          </a:p>
        </p:txBody>
      </p:sp>
      <p:sp>
        <p:nvSpPr>
          <p:cNvPr id="16" name="TextBox 15">
            <a:extLst>
              <a:ext uri="{FF2B5EF4-FFF2-40B4-BE49-F238E27FC236}">
                <a16:creationId xmlns:a16="http://schemas.microsoft.com/office/drawing/2014/main" id="{7C50D221-A21D-4004-0219-16B6B105A778}"/>
              </a:ext>
            </a:extLst>
          </p:cNvPr>
          <p:cNvSpPr txBox="1"/>
          <p:nvPr/>
        </p:nvSpPr>
        <p:spPr>
          <a:xfrm>
            <a:off x="5664902" y="2570570"/>
            <a:ext cx="856325" cy="369332"/>
          </a:xfrm>
          <a:prstGeom prst="rect">
            <a:avLst/>
          </a:prstGeom>
          <a:noFill/>
        </p:spPr>
        <p:txBody>
          <a:bodyPr wrap="none" rtlCol="0">
            <a:spAutoFit/>
          </a:bodyPr>
          <a:lstStyle/>
          <a:p>
            <a:r>
              <a:rPr lang="en-US" dirty="0"/>
              <a:t>Output</a:t>
            </a:r>
          </a:p>
        </p:txBody>
      </p:sp>
      <p:sp>
        <p:nvSpPr>
          <p:cNvPr id="19" name="TextBox 18">
            <a:extLst>
              <a:ext uri="{FF2B5EF4-FFF2-40B4-BE49-F238E27FC236}">
                <a16:creationId xmlns:a16="http://schemas.microsoft.com/office/drawing/2014/main" id="{3B3D5E7F-8F93-5CE3-104C-6A413045C6C1}"/>
              </a:ext>
            </a:extLst>
          </p:cNvPr>
          <p:cNvSpPr txBox="1"/>
          <p:nvPr/>
        </p:nvSpPr>
        <p:spPr>
          <a:xfrm>
            <a:off x="2688128" y="2690366"/>
            <a:ext cx="856325" cy="369332"/>
          </a:xfrm>
          <a:prstGeom prst="rect">
            <a:avLst/>
          </a:prstGeom>
          <a:noFill/>
        </p:spPr>
        <p:txBody>
          <a:bodyPr wrap="none" rtlCol="0">
            <a:spAutoFit/>
          </a:bodyPr>
          <a:lstStyle/>
          <a:p>
            <a:r>
              <a:rPr lang="en-US" dirty="0"/>
              <a:t>Output</a:t>
            </a:r>
          </a:p>
        </p:txBody>
      </p:sp>
      <p:sp>
        <p:nvSpPr>
          <p:cNvPr id="22" name="TextBox 21">
            <a:extLst>
              <a:ext uri="{FF2B5EF4-FFF2-40B4-BE49-F238E27FC236}">
                <a16:creationId xmlns:a16="http://schemas.microsoft.com/office/drawing/2014/main" id="{6592E0B8-B7CD-20AB-AFD0-4EE03E26BEA4}"/>
              </a:ext>
            </a:extLst>
          </p:cNvPr>
          <p:cNvSpPr txBox="1"/>
          <p:nvPr/>
        </p:nvSpPr>
        <p:spPr>
          <a:xfrm>
            <a:off x="4304056" y="2867659"/>
            <a:ext cx="767133" cy="369332"/>
          </a:xfrm>
          <a:prstGeom prst="rect">
            <a:avLst/>
          </a:prstGeom>
          <a:noFill/>
        </p:spPr>
        <p:txBody>
          <a:bodyPr wrap="none" rtlCol="0">
            <a:spAutoFit/>
          </a:bodyPr>
          <a:lstStyle/>
          <a:p>
            <a:r>
              <a:rPr lang="en-US" dirty="0"/>
              <a:t>kernel</a:t>
            </a:r>
          </a:p>
        </p:txBody>
      </p:sp>
      <p:sp>
        <p:nvSpPr>
          <p:cNvPr id="23" name="TextBox 22">
            <a:extLst>
              <a:ext uri="{FF2B5EF4-FFF2-40B4-BE49-F238E27FC236}">
                <a16:creationId xmlns:a16="http://schemas.microsoft.com/office/drawing/2014/main" id="{8D962A45-2C63-9D3B-4B5D-3BF00F99367C}"/>
              </a:ext>
            </a:extLst>
          </p:cNvPr>
          <p:cNvSpPr txBox="1"/>
          <p:nvPr/>
        </p:nvSpPr>
        <p:spPr>
          <a:xfrm>
            <a:off x="6921254" y="2810769"/>
            <a:ext cx="767133" cy="369332"/>
          </a:xfrm>
          <a:prstGeom prst="rect">
            <a:avLst/>
          </a:prstGeom>
          <a:noFill/>
        </p:spPr>
        <p:txBody>
          <a:bodyPr wrap="none" rtlCol="0">
            <a:spAutoFit/>
          </a:bodyPr>
          <a:lstStyle/>
          <a:p>
            <a:r>
              <a:rPr lang="en-US" dirty="0"/>
              <a:t>kernel</a:t>
            </a:r>
          </a:p>
        </p:txBody>
      </p:sp>
      <p:sp>
        <p:nvSpPr>
          <p:cNvPr id="26" name="TextBox 25">
            <a:extLst>
              <a:ext uri="{FF2B5EF4-FFF2-40B4-BE49-F238E27FC236}">
                <a16:creationId xmlns:a16="http://schemas.microsoft.com/office/drawing/2014/main" id="{071EC353-AC4F-B2EA-BFD1-E8D00782994D}"/>
              </a:ext>
            </a:extLst>
          </p:cNvPr>
          <p:cNvSpPr txBox="1"/>
          <p:nvPr/>
        </p:nvSpPr>
        <p:spPr>
          <a:xfrm>
            <a:off x="7145160" y="830790"/>
            <a:ext cx="767133" cy="369332"/>
          </a:xfrm>
          <a:prstGeom prst="rect">
            <a:avLst/>
          </a:prstGeom>
          <a:noFill/>
        </p:spPr>
        <p:txBody>
          <a:bodyPr wrap="none" rtlCol="0">
            <a:spAutoFit/>
          </a:bodyPr>
          <a:lstStyle/>
          <a:p>
            <a:r>
              <a:rPr lang="en-US" dirty="0"/>
              <a:t>kernel</a:t>
            </a:r>
          </a:p>
        </p:txBody>
      </p:sp>
      <p:sp>
        <p:nvSpPr>
          <p:cNvPr id="27" name="TextBox 26">
            <a:extLst>
              <a:ext uri="{FF2B5EF4-FFF2-40B4-BE49-F238E27FC236}">
                <a16:creationId xmlns:a16="http://schemas.microsoft.com/office/drawing/2014/main" id="{A96B227E-C4C3-370E-CD45-393571B6C925}"/>
              </a:ext>
            </a:extLst>
          </p:cNvPr>
          <p:cNvSpPr txBox="1"/>
          <p:nvPr/>
        </p:nvSpPr>
        <p:spPr>
          <a:xfrm>
            <a:off x="5091981" y="2727322"/>
            <a:ext cx="684803" cy="369332"/>
          </a:xfrm>
          <a:prstGeom prst="rect">
            <a:avLst/>
          </a:prstGeom>
          <a:noFill/>
        </p:spPr>
        <p:txBody>
          <a:bodyPr wrap="none" rtlCol="0">
            <a:spAutoFit/>
          </a:bodyPr>
          <a:lstStyle/>
          <a:p>
            <a:r>
              <a:rPr lang="en-US" dirty="0"/>
              <a:t>Input</a:t>
            </a:r>
          </a:p>
        </p:txBody>
      </p:sp>
      <p:sp>
        <p:nvSpPr>
          <p:cNvPr id="28" name="TextBox 27">
            <a:extLst>
              <a:ext uri="{FF2B5EF4-FFF2-40B4-BE49-F238E27FC236}">
                <a16:creationId xmlns:a16="http://schemas.microsoft.com/office/drawing/2014/main" id="{D73DF63F-DEE2-B22E-141F-36E61844068E}"/>
              </a:ext>
            </a:extLst>
          </p:cNvPr>
          <p:cNvSpPr txBox="1"/>
          <p:nvPr/>
        </p:nvSpPr>
        <p:spPr>
          <a:xfrm>
            <a:off x="7925163" y="2695010"/>
            <a:ext cx="684803" cy="369332"/>
          </a:xfrm>
          <a:prstGeom prst="rect">
            <a:avLst/>
          </a:prstGeom>
          <a:noFill/>
        </p:spPr>
        <p:txBody>
          <a:bodyPr wrap="none" rtlCol="0">
            <a:spAutoFit/>
          </a:bodyPr>
          <a:lstStyle/>
          <a:p>
            <a:r>
              <a:rPr lang="en-US" dirty="0"/>
              <a:t>Input</a:t>
            </a:r>
          </a:p>
        </p:txBody>
      </p:sp>
      <p:sp>
        <p:nvSpPr>
          <p:cNvPr id="29" name="TextBox 28">
            <a:extLst>
              <a:ext uri="{FF2B5EF4-FFF2-40B4-BE49-F238E27FC236}">
                <a16:creationId xmlns:a16="http://schemas.microsoft.com/office/drawing/2014/main" id="{589636F8-5DB1-401E-C15C-591DA2149C92}"/>
              </a:ext>
            </a:extLst>
          </p:cNvPr>
          <p:cNvSpPr txBox="1"/>
          <p:nvPr/>
        </p:nvSpPr>
        <p:spPr>
          <a:xfrm>
            <a:off x="8106792" y="1080418"/>
            <a:ext cx="684803" cy="369332"/>
          </a:xfrm>
          <a:prstGeom prst="rect">
            <a:avLst/>
          </a:prstGeom>
          <a:noFill/>
        </p:spPr>
        <p:txBody>
          <a:bodyPr wrap="none" rtlCol="0">
            <a:spAutoFit/>
          </a:bodyPr>
          <a:lstStyle/>
          <a:p>
            <a:r>
              <a:rPr lang="en-US" dirty="0"/>
              <a:t>Input</a:t>
            </a:r>
          </a:p>
        </p:txBody>
      </p:sp>
      <p:sp>
        <p:nvSpPr>
          <p:cNvPr id="31" name="TextBox 30">
            <a:extLst>
              <a:ext uri="{FF2B5EF4-FFF2-40B4-BE49-F238E27FC236}">
                <a16:creationId xmlns:a16="http://schemas.microsoft.com/office/drawing/2014/main" id="{A14918B2-AA2B-7B46-410A-E3D392368B4E}"/>
              </a:ext>
            </a:extLst>
          </p:cNvPr>
          <p:cNvSpPr txBox="1"/>
          <p:nvPr/>
        </p:nvSpPr>
        <p:spPr>
          <a:xfrm>
            <a:off x="3377194" y="4295165"/>
            <a:ext cx="957968" cy="646331"/>
          </a:xfrm>
          <a:prstGeom prst="rect">
            <a:avLst/>
          </a:prstGeom>
          <a:solidFill>
            <a:schemeClr val="accent1"/>
          </a:solidFill>
        </p:spPr>
        <p:txBody>
          <a:bodyPr wrap="square">
            <a:spAutoFit/>
          </a:bodyPr>
          <a:lstStyle/>
          <a:p>
            <a:r>
              <a:rPr lang="en-US" dirty="0">
                <a:solidFill>
                  <a:srgbClr val="FFC000"/>
                </a:solidFill>
              </a:rPr>
              <a:t>Step1</a:t>
            </a:r>
          </a:p>
          <a:p>
            <a:r>
              <a:rPr lang="en-US" dirty="0">
                <a:solidFill>
                  <a:srgbClr val="FFC000"/>
                </a:solidFill>
              </a:rPr>
              <a:t>result</a:t>
            </a:r>
          </a:p>
        </p:txBody>
      </p:sp>
      <p:sp>
        <p:nvSpPr>
          <p:cNvPr id="33" name="Right Brace 32">
            <a:extLst>
              <a:ext uri="{FF2B5EF4-FFF2-40B4-BE49-F238E27FC236}">
                <a16:creationId xmlns:a16="http://schemas.microsoft.com/office/drawing/2014/main" id="{12CF9F40-EFC5-6442-208E-5535CBDD5890}"/>
              </a:ext>
            </a:extLst>
          </p:cNvPr>
          <p:cNvSpPr/>
          <p:nvPr/>
        </p:nvSpPr>
        <p:spPr>
          <a:xfrm rot="13789599">
            <a:off x="3091580" y="4697405"/>
            <a:ext cx="271249" cy="6935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C25C8092-52D3-C8AA-8856-4DD892AF6FDA}"/>
              </a:ext>
            </a:extLst>
          </p:cNvPr>
          <p:cNvSpPr txBox="1"/>
          <p:nvPr/>
        </p:nvSpPr>
        <p:spPr>
          <a:xfrm>
            <a:off x="4060591" y="4374057"/>
            <a:ext cx="851899" cy="646331"/>
          </a:xfrm>
          <a:prstGeom prst="rect">
            <a:avLst/>
          </a:prstGeom>
          <a:solidFill>
            <a:schemeClr val="accent1"/>
          </a:solidFill>
        </p:spPr>
        <p:txBody>
          <a:bodyPr wrap="square">
            <a:spAutoFit/>
          </a:bodyPr>
          <a:lstStyle/>
          <a:p>
            <a:r>
              <a:rPr lang="en-US" dirty="0">
                <a:solidFill>
                  <a:srgbClr val="FFFF00"/>
                </a:solidFill>
              </a:rPr>
              <a:t>Step2</a:t>
            </a:r>
          </a:p>
          <a:p>
            <a:r>
              <a:rPr lang="en-US" dirty="0">
                <a:solidFill>
                  <a:srgbClr val="FFFF00"/>
                </a:solidFill>
              </a:rPr>
              <a:t>result</a:t>
            </a:r>
          </a:p>
        </p:txBody>
      </p:sp>
      <p:sp>
        <p:nvSpPr>
          <p:cNvPr id="35" name="TextBox 34">
            <a:extLst>
              <a:ext uri="{FF2B5EF4-FFF2-40B4-BE49-F238E27FC236}">
                <a16:creationId xmlns:a16="http://schemas.microsoft.com/office/drawing/2014/main" id="{3258CFAB-EB21-88E7-F9CE-71268818AF49}"/>
              </a:ext>
            </a:extLst>
          </p:cNvPr>
          <p:cNvSpPr txBox="1"/>
          <p:nvPr/>
        </p:nvSpPr>
        <p:spPr>
          <a:xfrm>
            <a:off x="4797731" y="4300950"/>
            <a:ext cx="851899" cy="646331"/>
          </a:xfrm>
          <a:prstGeom prst="rect">
            <a:avLst/>
          </a:prstGeom>
          <a:solidFill>
            <a:srgbClr val="00B0F0"/>
          </a:solidFill>
        </p:spPr>
        <p:txBody>
          <a:bodyPr wrap="square">
            <a:spAutoFit/>
          </a:bodyPr>
          <a:lstStyle/>
          <a:p>
            <a:r>
              <a:rPr lang="en-US" dirty="0">
                <a:solidFill>
                  <a:srgbClr val="FFFF00"/>
                </a:solidFill>
              </a:rPr>
              <a:t>Step3</a:t>
            </a:r>
          </a:p>
          <a:p>
            <a:r>
              <a:rPr lang="en-US" dirty="0">
                <a:solidFill>
                  <a:srgbClr val="FFFF00"/>
                </a:solidFill>
              </a:rPr>
              <a:t>result</a:t>
            </a:r>
          </a:p>
        </p:txBody>
      </p:sp>
      <p:sp>
        <p:nvSpPr>
          <p:cNvPr id="36" name="TextBox 35">
            <a:extLst>
              <a:ext uri="{FF2B5EF4-FFF2-40B4-BE49-F238E27FC236}">
                <a16:creationId xmlns:a16="http://schemas.microsoft.com/office/drawing/2014/main" id="{7DEE7B59-35CF-B242-26B5-53DB007F27AF}"/>
              </a:ext>
            </a:extLst>
          </p:cNvPr>
          <p:cNvSpPr txBox="1"/>
          <p:nvPr/>
        </p:nvSpPr>
        <p:spPr>
          <a:xfrm>
            <a:off x="5627178" y="4295165"/>
            <a:ext cx="830772" cy="646331"/>
          </a:xfrm>
          <a:prstGeom prst="rect">
            <a:avLst/>
          </a:prstGeom>
          <a:solidFill>
            <a:srgbClr val="92D050"/>
          </a:solidFill>
        </p:spPr>
        <p:txBody>
          <a:bodyPr wrap="square">
            <a:spAutoFit/>
          </a:bodyPr>
          <a:lstStyle/>
          <a:p>
            <a:r>
              <a:rPr lang="en-US" dirty="0">
                <a:solidFill>
                  <a:srgbClr val="FFFF00"/>
                </a:solidFill>
              </a:rPr>
              <a:t>Step4</a:t>
            </a:r>
          </a:p>
          <a:p>
            <a:r>
              <a:rPr lang="en-US" dirty="0">
                <a:solidFill>
                  <a:srgbClr val="FFFF00"/>
                </a:solidFill>
              </a:rPr>
              <a:t>result</a:t>
            </a:r>
          </a:p>
        </p:txBody>
      </p:sp>
      <p:sp>
        <p:nvSpPr>
          <p:cNvPr id="18" name="TextBox 17">
            <a:extLst>
              <a:ext uri="{FF2B5EF4-FFF2-40B4-BE49-F238E27FC236}">
                <a16:creationId xmlns:a16="http://schemas.microsoft.com/office/drawing/2014/main" id="{922E69F2-2FCB-379B-D15C-5EB54FF9A9C9}"/>
              </a:ext>
            </a:extLst>
          </p:cNvPr>
          <p:cNvSpPr txBox="1"/>
          <p:nvPr/>
        </p:nvSpPr>
        <p:spPr>
          <a:xfrm>
            <a:off x="6330264" y="4332673"/>
            <a:ext cx="1535296" cy="2031325"/>
          </a:xfrm>
          <a:prstGeom prst="rect">
            <a:avLst/>
          </a:prstGeom>
          <a:noFill/>
        </p:spPr>
        <p:txBody>
          <a:bodyPr wrap="square" rtlCol="0">
            <a:spAutoFit/>
          </a:bodyPr>
          <a:lstStyle/>
          <a:p>
            <a:r>
              <a:rPr lang="en-US" dirty="0"/>
              <a:t>Combine and add 4 results (with shift) is the final transposed</a:t>
            </a:r>
          </a:p>
          <a:p>
            <a:r>
              <a:rPr lang="en-US" dirty="0"/>
              <a:t>convolution output</a:t>
            </a:r>
          </a:p>
        </p:txBody>
      </p:sp>
      <p:sp>
        <p:nvSpPr>
          <p:cNvPr id="24" name="TextBox 23">
            <a:extLst>
              <a:ext uri="{FF2B5EF4-FFF2-40B4-BE49-F238E27FC236}">
                <a16:creationId xmlns:a16="http://schemas.microsoft.com/office/drawing/2014/main" id="{5759FC2B-4092-2841-DFBB-CAEFC28DE795}"/>
              </a:ext>
            </a:extLst>
          </p:cNvPr>
          <p:cNvSpPr txBox="1"/>
          <p:nvPr/>
        </p:nvSpPr>
        <p:spPr>
          <a:xfrm>
            <a:off x="184253" y="5648486"/>
            <a:ext cx="3086100" cy="1200329"/>
          </a:xfrm>
          <a:prstGeom prst="rect">
            <a:avLst/>
          </a:prstGeom>
          <a:noFill/>
        </p:spPr>
        <p:txBody>
          <a:bodyPr wrap="square" rtlCol="0">
            <a:spAutoFit/>
          </a:bodyPr>
          <a:lstStyle/>
          <a:p>
            <a:r>
              <a:rPr lang="en-US" dirty="0"/>
              <a:t>Idea: It is like to use the input pixel as light source to project the kernel to the output plane.</a:t>
            </a:r>
          </a:p>
          <a:p>
            <a:endParaRPr lang="en-HK" dirty="0"/>
          </a:p>
        </p:txBody>
      </p:sp>
    </p:spTree>
    <p:extLst>
      <p:ext uri="{BB962C8B-B14F-4D97-AF65-F5344CB8AC3E}">
        <p14:creationId xmlns:p14="http://schemas.microsoft.com/office/powerpoint/2010/main" val="2352680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C75F-4C13-6E95-638E-C64E2EADA12E}"/>
              </a:ext>
            </a:extLst>
          </p:cNvPr>
          <p:cNvSpPr>
            <a:spLocks noGrp="1"/>
          </p:cNvSpPr>
          <p:nvPr>
            <p:ph type="title"/>
          </p:nvPr>
        </p:nvSpPr>
        <p:spPr>
          <a:xfrm>
            <a:off x="628650" y="392932"/>
            <a:ext cx="4437336" cy="1253305"/>
          </a:xfrm>
        </p:spPr>
        <p:txBody>
          <a:bodyPr>
            <a:noAutofit/>
          </a:bodyPr>
          <a:lstStyle/>
          <a:p>
            <a:r>
              <a:rPr lang="en-US" sz="3600" dirty="0"/>
              <a:t>Exercise 3:</a:t>
            </a:r>
            <a:r>
              <a:rPr lang="en-US" sz="3600" b="1" dirty="0"/>
              <a:t> Transposed convolution with stride (step size)=1</a:t>
            </a:r>
            <a:endParaRPr lang="en-US" sz="3600" dirty="0"/>
          </a:p>
        </p:txBody>
      </p:sp>
      <p:sp>
        <p:nvSpPr>
          <p:cNvPr id="3" name="Content Placeholder 2">
            <a:extLst>
              <a:ext uri="{FF2B5EF4-FFF2-40B4-BE49-F238E27FC236}">
                <a16:creationId xmlns:a16="http://schemas.microsoft.com/office/drawing/2014/main" id="{3765724F-9FB9-B9C4-9DA7-1075E10195B7}"/>
              </a:ext>
            </a:extLst>
          </p:cNvPr>
          <p:cNvSpPr>
            <a:spLocks noGrp="1"/>
          </p:cNvSpPr>
          <p:nvPr>
            <p:ph idx="1"/>
          </p:nvPr>
        </p:nvSpPr>
        <p:spPr/>
        <p:txBody>
          <a:bodyPr/>
          <a:lstStyle/>
          <a:p>
            <a:r>
              <a:rPr lang="en-US" dirty="0"/>
              <a:t>MC question, Find X, __?</a:t>
            </a:r>
          </a:p>
          <a:p>
            <a:r>
              <a:rPr lang="en-US" dirty="0"/>
              <a:t>(1)  100; (2) 102; (3) 104; (4) 106.</a:t>
            </a:r>
          </a:p>
          <a:p>
            <a:endParaRPr lang="en-US" dirty="0"/>
          </a:p>
        </p:txBody>
      </p:sp>
      <p:sp>
        <p:nvSpPr>
          <p:cNvPr id="4" name="Footer Placeholder 3">
            <a:extLst>
              <a:ext uri="{FF2B5EF4-FFF2-40B4-BE49-F238E27FC236}">
                <a16:creationId xmlns:a16="http://schemas.microsoft.com/office/drawing/2014/main" id="{ABEEFB7A-8835-7777-4EEA-34C5EF2B5788}"/>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E1CCB63B-267B-0010-55A8-52C200823758}"/>
              </a:ext>
            </a:extLst>
          </p:cNvPr>
          <p:cNvSpPr>
            <a:spLocks noGrp="1"/>
          </p:cNvSpPr>
          <p:nvPr>
            <p:ph type="sldNum" sz="quarter" idx="12"/>
          </p:nvPr>
        </p:nvSpPr>
        <p:spPr/>
        <p:txBody>
          <a:bodyPr/>
          <a:lstStyle/>
          <a:p>
            <a:fld id="{6921B4CA-31D7-4C0B-94BB-C0A0E1F306D0}" type="slidenum">
              <a:rPr lang="en-US" smtClean="0"/>
              <a:t>31</a:t>
            </a:fld>
            <a:endParaRPr lang="en-US"/>
          </a:p>
        </p:txBody>
      </p:sp>
      <p:pic>
        <p:nvPicPr>
          <p:cNvPr id="8" name="Picture 2">
            <a:extLst>
              <a:ext uri="{FF2B5EF4-FFF2-40B4-BE49-F238E27FC236}">
                <a16:creationId xmlns:a16="http://schemas.microsoft.com/office/drawing/2014/main" id="{B19186CC-458C-4D20-55DF-220DECD193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170" y="437384"/>
            <a:ext cx="2568575" cy="2568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5015438-CA21-BA5C-DC49-077B9D09C78B}"/>
              </a:ext>
            </a:extLst>
          </p:cNvPr>
          <p:cNvPicPr>
            <a:picLocks noChangeAspect="1"/>
          </p:cNvPicPr>
          <p:nvPr/>
        </p:nvPicPr>
        <p:blipFill>
          <a:blip r:embed="rId3"/>
          <a:stretch>
            <a:fillRect/>
          </a:stretch>
        </p:blipFill>
        <p:spPr>
          <a:xfrm>
            <a:off x="945274" y="3429000"/>
            <a:ext cx="6660930" cy="2220310"/>
          </a:xfrm>
          <a:prstGeom prst="rect">
            <a:avLst/>
          </a:prstGeom>
        </p:spPr>
      </p:pic>
    </p:spTree>
    <p:extLst>
      <p:ext uri="{BB962C8B-B14F-4D97-AF65-F5344CB8AC3E}">
        <p14:creationId xmlns:p14="http://schemas.microsoft.com/office/powerpoint/2010/main" val="3636087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graphicFrame>
        <p:nvGraphicFramePr>
          <p:cNvPr id="41" name="Table 41">
            <a:extLst>
              <a:ext uri="{FF2B5EF4-FFF2-40B4-BE49-F238E27FC236}">
                <a16:creationId xmlns:a16="http://schemas.microsoft.com/office/drawing/2014/main" id="{82759DCC-E264-69C0-177D-45346A9E3C0A}"/>
              </a:ext>
            </a:extLst>
          </p:cNvPr>
          <p:cNvGraphicFramePr>
            <a:graphicFrameLocks noGrp="1"/>
          </p:cNvGraphicFramePr>
          <p:nvPr>
            <p:extLst>
              <p:ext uri="{D42A27DB-BD31-4B8C-83A1-F6EECF244321}">
                <p14:modId xmlns:p14="http://schemas.microsoft.com/office/powerpoint/2010/main" val="1963277434"/>
              </p:ext>
            </p:extLst>
          </p:nvPr>
        </p:nvGraphicFramePr>
        <p:xfrm>
          <a:off x="4572000" y="3638001"/>
          <a:ext cx="4300725" cy="1320800"/>
        </p:xfrm>
        <a:graphic>
          <a:graphicData uri="http://schemas.openxmlformats.org/drawingml/2006/table">
            <a:tbl>
              <a:tblPr firstRow="1" bandRow="1">
                <a:tableStyleId>{5940675A-B579-460E-94D1-54222C63F5DA}</a:tableStyleId>
              </a:tblPr>
              <a:tblGrid>
                <a:gridCol w="1141213">
                  <a:extLst>
                    <a:ext uri="{9D8B030D-6E8A-4147-A177-3AD203B41FA5}">
                      <a16:colId xmlns:a16="http://schemas.microsoft.com/office/drawing/2014/main" val="1074523496"/>
                    </a:ext>
                  </a:extLst>
                </a:gridCol>
                <a:gridCol w="1725937">
                  <a:extLst>
                    <a:ext uri="{9D8B030D-6E8A-4147-A177-3AD203B41FA5}">
                      <a16:colId xmlns:a16="http://schemas.microsoft.com/office/drawing/2014/main" val="1777218368"/>
                    </a:ext>
                  </a:extLst>
                </a:gridCol>
                <a:gridCol w="1433575">
                  <a:extLst>
                    <a:ext uri="{9D8B030D-6E8A-4147-A177-3AD203B41FA5}">
                      <a16:colId xmlns:a16="http://schemas.microsoft.com/office/drawing/2014/main" val="2205833355"/>
                    </a:ext>
                  </a:extLst>
                </a:gridCol>
              </a:tblGrid>
              <a:tr h="370840">
                <a:tc>
                  <a:txBody>
                    <a:bodyPr/>
                    <a:lstStyle/>
                    <a:p>
                      <a:r>
                        <a:rPr lang="en-US" sz="1600" b="1" dirty="0"/>
                        <a:t>55</a:t>
                      </a:r>
                    </a:p>
                  </a:txBody>
                  <a:tcPr/>
                </a:tc>
                <a:tc>
                  <a:txBody>
                    <a:bodyPr/>
                    <a:lstStyle/>
                    <a:p>
                      <a:r>
                        <a:rPr lang="en-US" sz="1600" b="1" dirty="0"/>
                        <a:t>2*55+1*52=162</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t>2*52=104</a:t>
                      </a:r>
                    </a:p>
                  </a:txBody>
                  <a:tcPr/>
                </a:tc>
                <a:extLst>
                  <a:ext uri="{0D108BD9-81ED-4DB2-BD59-A6C34878D82A}">
                    <a16:rowId xmlns:a16="http://schemas.microsoft.com/office/drawing/2014/main" val="3686576530"/>
                  </a:ext>
                </a:extLst>
              </a:tr>
              <a:tr h="370840">
                <a:tc>
                  <a:txBody>
                    <a:bodyPr/>
                    <a:lstStyle/>
                    <a:p>
                      <a:r>
                        <a:rPr lang="en-US" sz="1600" b="1" dirty="0">
                          <a:solidFill>
                            <a:schemeClr val="tx1"/>
                          </a:solidFill>
                        </a:rPr>
                        <a:t>2*55+1*57=167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1*55+2*52+2*57+1*50=323</a:t>
                      </a:r>
                    </a:p>
                  </a:txBody>
                  <a:tcPr/>
                </a:tc>
                <a:tc>
                  <a:txBody>
                    <a:bodyPr/>
                    <a:lstStyle/>
                    <a:p>
                      <a:r>
                        <a:rPr lang="en-US" sz="1600" b="1" dirty="0">
                          <a:solidFill>
                            <a:schemeClr val="tx1"/>
                          </a:solidFill>
                        </a:rPr>
                        <a:t>1*52+2*50</a:t>
                      </a:r>
                    </a:p>
                    <a:p>
                      <a:r>
                        <a:rPr lang="en-US" sz="1600" b="1" dirty="0">
                          <a:solidFill>
                            <a:schemeClr val="tx1"/>
                          </a:solidFill>
                        </a:rPr>
                        <a:t>=152</a:t>
                      </a:r>
                    </a:p>
                  </a:txBody>
                  <a:tcPr/>
                </a:tc>
                <a:extLst>
                  <a:ext uri="{0D108BD9-81ED-4DB2-BD59-A6C34878D82A}">
                    <a16:rowId xmlns:a16="http://schemas.microsoft.com/office/drawing/2014/main" val="4250457381"/>
                  </a:ext>
                </a:extLst>
              </a:tr>
              <a:tr h="370840">
                <a:tc>
                  <a:txBody>
                    <a:bodyPr/>
                    <a:lstStyle/>
                    <a:p>
                      <a:r>
                        <a:rPr lang="en-US" sz="1600" b="1" dirty="0"/>
                        <a:t>2*57=114 </a:t>
                      </a:r>
                    </a:p>
                  </a:txBody>
                  <a:tcPr/>
                </a:tc>
                <a:tc>
                  <a:txBody>
                    <a:bodyPr/>
                    <a:lstStyle/>
                    <a:p>
                      <a:r>
                        <a:rPr lang="en-US" sz="1600" b="1" dirty="0"/>
                        <a:t>1*57+2*50=157</a:t>
                      </a:r>
                    </a:p>
                  </a:txBody>
                  <a:tcPr/>
                </a:tc>
                <a:tc>
                  <a:txBody>
                    <a:bodyPr/>
                    <a:lstStyle/>
                    <a:p>
                      <a:r>
                        <a:rPr lang="en-US" sz="1600" b="1" dirty="0"/>
                        <a:t>1*50=50</a:t>
                      </a:r>
                    </a:p>
                  </a:txBody>
                  <a:tcPr/>
                </a:tc>
                <a:extLst>
                  <a:ext uri="{0D108BD9-81ED-4DB2-BD59-A6C34878D82A}">
                    <a16:rowId xmlns:a16="http://schemas.microsoft.com/office/drawing/2014/main" val="433753665"/>
                  </a:ext>
                </a:extLst>
              </a:tr>
            </a:tbl>
          </a:graphicData>
        </a:graphic>
      </p:graphicFrame>
      <p:pic>
        <p:nvPicPr>
          <p:cNvPr id="13" name="Picture 12">
            <a:extLst>
              <a:ext uri="{FF2B5EF4-FFF2-40B4-BE49-F238E27FC236}">
                <a16:creationId xmlns:a16="http://schemas.microsoft.com/office/drawing/2014/main" id="{D8D8A1C1-0887-41E1-DD31-F62E98DD530A}"/>
              </a:ext>
            </a:extLst>
          </p:cNvPr>
          <p:cNvPicPr>
            <a:picLocks noChangeAspect="1"/>
          </p:cNvPicPr>
          <p:nvPr/>
        </p:nvPicPr>
        <p:blipFill>
          <a:blip r:embed="rId2"/>
          <a:stretch>
            <a:fillRect/>
          </a:stretch>
        </p:blipFill>
        <p:spPr>
          <a:xfrm>
            <a:off x="4667254" y="5475905"/>
            <a:ext cx="3453511" cy="1130112"/>
          </a:xfrm>
          <a:prstGeom prst="rect">
            <a:avLst/>
          </a:prstGeom>
        </p:spPr>
      </p:pic>
      <p:sp>
        <p:nvSpPr>
          <p:cNvPr id="2" name="Title 1">
            <a:extLst>
              <a:ext uri="{FF2B5EF4-FFF2-40B4-BE49-F238E27FC236}">
                <a16:creationId xmlns:a16="http://schemas.microsoft.com/office/drawing/2014/main" id="{2602C75F-4C13-6E95-638E-C64E2EADA12E}"/>
              </a:ext>
            </a:extLst>
          </p:cNvPr>
          <p:cNvSpPr>
            <a:spLocks noGrp="1"/>
          </p:cNvSpPr>
          <p:nvPr>
            <p:ph type="title"/>
          </p:nvPr>
        </p:nvSpPr>
        <p:spPr>
          <a:xfrm>
            <a:off x="628650" y="342377"/>
            <a:ext cx="7886700" cy="403739"/>
          </a:xfrm>
        </p:spPr>
        <p:txBody>
          <a:bodyPr>
            <a:noAutofit/>
          </a:bodyPr>
          <a:lstStyle/>
          <a:p>
            <a:r>
              <a:rPr lang="en-US" sz="2400" dirty="0">
                <a:solidFill>
                  <a:srgbClr val="FF0000"/>
                </a:solidFill>
              </a:rPr>
              <a:t>Answer 3 transposed convolution: MC question, Find X, __?</a:t>
            </a:r>
            <a:br>
              <a:rPr lang="en-US" sz="2400" dirty="0">
                <a:solidFill>
                  <a:srgbClr val="FF0000"/>
                </a:solidFill>
              </a:rPr>
            </a:br>
            <a:r>
              <a:rPr lang="en-US" sz="2400" dirty="0">
                <a:solidFill>
                  <a:srgbClr val="FF0000"/>
                </a:solidFill>
              </a:rPr>
              <a:t>(1)  100 ;(2) 102 ;(3) 104 ;(4) 106: X=104, (choice3 is correct)</a:t>
            </a:r>
          </a:p>
        </p:txBody>
      </p:sp>
      <p:sp>
        <p:nvSpPr>
          <p:cNvPr id="3" name="Content Placeholder 2">
            <a:extLst>
              <a:ext uri="{FF2B5EF4-FFF2-40B4-BE49-F238E27FC236}">
                <a16:creationId xmlns:a16="http://schemas.microsoft.com/office/drawing/2014/main" id="{3765724F-9FB9-B9C4-9DA7-1075E10195B7}"/>
              </a:ext>
            </a:extLst>
          </p:cNvPr>
          <p:cNvSpPr>
            <a:spLocks noGrp="1"/>
          </p:cNvSpPr>
          <p:nvPr>
            <p:ph sz="half" idx="1"/>
          </p:nvPr>
        </p:nvSpPr>
        <p:spPr>
          <a:xfrm>
            <a:off x="84721" y="965562"/>
            <a:ext cx="2863285" cy="2805532"/>
          </a:xfrm>
        </p:spPr>
        <p:txBody>
          <a:bodyPr>
            <a:normAutofit/>
          </a:bodyPr>
          <a:lstStyle/>
          <a:p>
            <a:r>
              <a:rPr lang="en-US" sz="2000" dirty="0">
                <a:solidFill>
                  <a:srgbClr val="FFC000"/>
                </a:solidFill>
              </a:rPr>
              <a:t>step1:top-left element (=1) of the Kernel multiplies  the Input</a:t>
            </a:r>
          </a:p>
          <a:p>
            <a:r>
              <a:rPr lang="en-US" sz="2000" dirty="0">
                <a:solidFill>
                  <a:srgbClr val="00B050"/>
                </a:solidFill>
              </a:rPr>
              <a:t>Step3 :bottom-left element (=2) of the Kernel multiplies the Input</a:t>
            </a:r>
          </a:p>
          <a:p>
            <a:endParaRPr lang="en-US" sz="2000" dirty="0"/>
          </a:p>
          <a:p>
            <a:endParaRPr lang="en-US" sz="2000" dirty="0">
              <a:solidFill>
                <a:srgbClr val="FF0000"/>
              </a:solidFill>
            </a:endParaRPr>
          </a:p>
        </p:txBody>
      </p:sp>
      <p:sp>
        <p:nvSpPr>
          <p:cNvPr id="16" name="Content Placeholder 15">
            <a:extLst>
              <a:ext uri="{FF2B5EF4-FFF2-40B4-BE49-F238E27FC236}">
                <a16:creationId xmlns:a16="http://schemas.microsoft.com/office/drawing/2014/main" id="{D23B2329-F66A-FABD-2657-725471785096}"/>
              </a:ext>
            </a:extLst>
          </p:cNvPr>
          <p:cNvSpPr>
            <a:spLocks noGrp="1"/>
          </p:cNvSpPr>
          <p:nvPr>
            <p:ph sz="half" idx="2"/>
          </p:nvPr>
        </p:nvSpPr>
        <p:spPr>
          <a:xfrm>
            <a:off x="4249497" y="1008483"/>
            <a:ext cx="3362742" cy="4351338"/>
          </a:xfrm>
        </p:spPr>
        <p:txBody>
          <a:bodyPr>
            <a:normAutofit/>
          </a:bodyPr>
          <a:lstStyle/>
          <a:p>
            <a:r>
              <a:rPr lang="en-US" sz="2200" dirty="0">
                <a:solidFill>
                  <a:schemeClr val="accent2">
                    <a:lumMod val="75000"/>
                  </a:schemeClr>
                </a:solidFill>
              </a:rPr>
              <a:t>Step2 : top-right element (=2) of the Kernel multiplies the input</a:t>
            </a:r>
          </a:p>
          <a:p>
            <a:r>
              <a:rPr lang="en-US" sz="2200" dirty="0">
                <a:solidFill>
                  <a:srgbClr val="0070C0"/>
                </a:solidFill>
              </a:rPr>
              <a:t>Step4 : bottom-right element (=1) of Kernel multiplies the input</a:t>
            </a:r>
          </a:p>
          <a:p>
            <a:r>
              <a:rPr lang="en-US" sz="1800" dirty="0"/>
              <a:t>Combine and add shifted results=output</a:t>
            </a:r>
          </a:p>
          <a:p>
            <a:endParaRPr lang="en-US" dirty="0">
              <a:solidFill>
                <a:srgbClr val="FF0000"/>
              </a:solidFill>
            </a:endParaRPr>
          </a:p>
          <a:p>
            <a:pPr marL="0" indent="0">
              <a:buNone/>
            </a:pPr>
            <a:endParaRPr lang="en-US" sz="2000" dirty="0"/>
          </a:p>
          <a:p>
            <a:endParaRPr lang="en-US" sz="2000" dirty="0"/>
          </a:p>
        </p:txBody>
      </p:sp>
      <p:sp>
        <p:nvSpPr>
          <p:cNvPr id="4" name="Footer Placeholder 3">
            <a:extLst>
              <a:ext uri="{FF2B5EF4-FFF2-40B4-BE49-F238E27FC236}">
                <a16:creationId xmlns:a16="http://schemas.microsoft.com/office/drawing/2014/main" id="{ABEEFB7A-8835-7777-4EEA-34C5EF2B5788}"/>
              </a:ext>
            </a:extLst>
          </p:cNvPr>
          <p:cNvSpPr>
            <a:spLocks noGrp="1"/>
          </p:cNvSpPr>
          <p:nvPr>
            <p:ph type="ftr" sz="quarter" idx="11"/>
          </p:nvPr>
        </p:nvSpPr>
        <p:spPr>
          <a:xfrm>
            <a:off x="3028950" y="6503453"/>
            <a:ext cx="3086100" cy="365125"/>
          </a:xfrm>
        </p:spPr>
        <p:txBody>
          <a:bodyPr/>
          <a:lstStyle/>
          <a:p>
            <a:r>
              <a:rPr lang="en-US"/>
              <a:t>Object recognition v.250327a</a:t>
            </a:r>
            <a:endParaRPr lang="en-US" dirty="0"/>
          </a:p>
        </p:txBody>
      </p:sp>
      <p:sp>
        <p:nvSpPr>
          <p:cNvPr id="5" name="Slide Number Placeholder 4">
            <a:extLst>
              <a:ext uri="{FF2B5EF4-FFF2-40B4-BE49-F238E27FC236}">
                <a16:creationId xmlns:a16="http://schemas.microsoft.com/office/drawing/2014/main" id="{E1CCB63B-267B-0010-55A8-52C200823758}"/>
              </a:ext>
            </a:extLst>
          </p:cNvPr>
          <p:cNvSpPr>
            <a:spLocks noGrp="1"/>
          </p:cNvSpPr>
          <p:nvPr>
            <p:ph type="sldNum" sz="quarter" idx="12"/>
          </p:nvPr>
        </p:nvSpPr>
        <p:spPr/>
        <p:txBody>
          <a:bodyPr/>
          <a:lstStyle/>
          <a:p>
            <a:fld id="{6921B4CA-31D7-4C0B-94BB-C0A0E1F306D0}" type="slidenum">
              <a:rPr lang="en-US" smtClean="0"/>
              <a:t>32</a:t>
            </a:fld>
            <a:endParaRPr lang="en-US"/>
          </a:p>
        </p:txBody>
      </p:sp>
      <p:graphicFrame>
        <p:nvGraphicFramePr>
          <p:cNvPr id="22" name="Table 19">
            <a:extLst>
              <a:ext uri="{FF2B5EF4-FFF2-40B4-BE49-F238E27FC236}">
                <a16:creationId xmlns:a16="http://schemas.microsoft.com/office/drawing/2014/main" id="{FE271266-F9D7-FD62-C962-657E09DC5DD9}"/>
              </a:ext>
            </a:extLst>
          </p:cNvPr>
          <p:cNvGraphicFramePr>
            <a:graphicFrameLocks noGrp="1"/>
          </p:cNvGraphicFramePr>
          <p:nvPr>
            <p:extLst>
              <p:ext uri="{D42A27DB-BD31-4B8C-83A1-F6EECF244321}">
                <p14:modId xmlns:p14="http://schemas.microsoft.com/office/powerpoint/2010/main" val="2706369296"/>
              </p:ext>
            </p:extLst>
          </p:nvPr>
        </p:nvGraphicFramePr>
        <p:xfrm>
          <a:off x="7466446" y="2737631"/>
          <a:ext cx="1378582" cy="741680"/>
        </p:xfrm>
        <a:graphic>
          <a:graphicData uri="http://schemas.openxmlformats.org/drawingml/2006/table">
            <a:tbl>
              <a:tblPr firstRow="1" bandRow="1">
                <a:tableStyleId>{5940675A-B579-460E-94D1-54222C63F5DA}</a:tableStyleId>
              </a:tblPr>
              <a:tblGrid>
                <a:gridCol w="689291">
                  <a:extLst>
                    <a:ext uri="{9D8B030D-6E8A-4147-A177-3AD203B41FA5}">
                      <a16:colId xmlns:a16="http://schemas.microsoft.com/office/drawing/2014/main" val="1211700706"/>
                    </a:ext>
                  </a:extLst>
                </a:gridCol>
                <a:gridCol w="689291">
                  <a:extLst>
                    <a:ext uri="{9D8B030D-6E8A-4147-A177-3AD203B41FA5}">
                      <a16:colId xmlns:a16="http://schemas.microsoft.com/office/drawing/2014/main" val="3141640354"/>
                    </a:ext>
                  </a:extLst>
                </a:gridCol>
              </a:tblGrid>
              <a:tr h="370840">
                <a:tc>
                  <a:txBody>
                    <a:bodyPr/>
                    <a:lstStyle/>
                    <a:p>
                      <a:pPr marL="0" algn="l" defTabSz="914400" rtl="0" eaLnBrk="1" latinLnBrk="0" hangingPunct="1"/>
                      <a:r>
                        <a:rPr lang="en-US" sz="1800" kern="1200" dirty="0">
                          <a:solidFill>
                            <a:schemeClr val="tx1"/>
                          </a:solidFill>
                          <a:latin typeface="+mn-lt"/>
                          <a:ea typeface="+mn-ea"/>
                          <a:cs typeface="+mn-cs"/>
                        </a:rPr>
                        <a:t>1*50</a:t>
                      </a:r>
                    </a:p>
                  </a:txBody>
                  <a:tcPr>
                    <a:solidFill>
                      <a:srgbClr val="00B0F0"/>
                    </a:solidFill>
                  </a:tcPr>
                </a:tc>
                <a:tc>
                  <a:txBody>
                    <a:bodyPr/>
                    <a:lstStyle/>
                    <a:p>
                      <a:r>
                        <a:rPr lang="en-US" sz="1800" kern="1200" dirty="0">
                          <a:solidFill>
                            <a:schemeClr val="tx1"/>
                          </a:solidFill>
                          <a:latin typeface="+mn-lt"/>
                          <a:ea typeface="+mn-ea"/>
                          <a:cs typeface="+mn-cs"/>
                        </a:rPr>
                        <a:t>2*50</a:t>
                      </a:r>
                    </a:p>
                  </a:txBody>
                  <a:tcPr>
                    <a:solidFill>
                      <a:srgbClr val="00B0F0"/>
                    </a:solidFill>
                  </a:tcPr>
                </a:tc>
                <a:extLst>
                  <a:ext uri="{0D108BD9-81ED-4DB2-BD59-A6C34878D82A}">
                    <a16:rowId xmlns:a16="http://schemas.microsoft.com/office/drawing/2014/main" val="3411973107"/>
                  </a:ext>
                </a:extLst>
              </a:tr>
              <a:tr h="370840">
                <a:tc>
                  <a:txBody>
                    <a:bodyPr/>
                    <a:lstStyle/>
                    <a:p>
                      <a:r>
                        <a:rPr lang="en-US" dirty="0"/>
                        <a:t>2*50</a:t>
                      </a:r>
                    </a:p>
                  </a:txBody>
                  <a:tcPr>
                    <a:solidFill>
                      <a:srgbClr val="00B0F0"/>
                    </a:solidFill>
                  </a:tcPr>
                </a:tc>
                <a:tc>
                  <a:txBody>
                    <a:bodyPr/>
                    <a:lstStyle/>
                    <a:p>
                      <a:r>
                        <a:rPr lang="en-US" dirty="0"/>
                        <a:t>1*50</a:t>
                      </a:r>
                    </a:p>
                  </a:txBody>
                  <a:tcPr>
                    <a:solidFill>
                      <a:srgbClr val="00B0F0"/>
                    </a:solidFill>
                  </a:tcPr>
                </a:tc>
                <a:extLst>
                  <a:ext uri="{0D108BD9-81ED-4DB2-BD59-A6C34878D82A}">
                    <a16:rowId xmlns:a16="http://schemas.microsoft.com/office/drawing/2014/main" val="2600657607"/>
                  </a:ext>
                </a:extLst>
              </a:tr>
            </a:tbl>
          </a:graphicData>
        </a:graphic>
      </p:graphicFrame>
      <p:graphicFrame>
        <p:nvGraphicFramePr>
          <p:cNvPr id="23" name="Table 22">
            <a:extLst>
              <a:ext uri="{FF2B5EF4-FFF2-40B4-BE49-F238E27FC236}">
                <a16:creationId xmlns:a16="http://schemas.microsoft.com/office/drawing/2014/main" id="{29133CCD-1050-6C4A-044B-04273B112D58}"/>
              </a:ext>
            </a:extLst>
          </p:cNvPr>
          <p:cNvGraphicFramePr>
            <a:graphicFrameLocks noGrp="1"/>
          </p:cNvGraphicFramePr>
          <p:nvPr>
            <p:extLst>
              <p:ext uri="{D42A27DB-BD31-4B8C-83A1-F6EECF244321}">
                <p14:modId xmlns:p14="http://schemas.microsoft.com/office/powerpoint/2010/main" val="4119108090"/>
              </p:ext>
            </p:extLst>
          </p:nvPr>
        </p:nvGraphicFramePr>
        <p:xfrm>
          <a:off x="7612239" y="1047560"/>
          <a:ext cx="1505172" cy="741680"/>
        </p:xfrm>
        <a:graphic>
          <a:graphicData uri="http://schemas.openxmlformats.org/drawingml/2006/table">
            <a:tbl>
              <a:tblPr firstRow="1" bandRow="1">
                <a:tableStyleId>{5940675A-B579-460E-94D1-54222C63F5DA}</a:tableStyleId>
              </a:tblPr>
              <a:tblGrid>
                <a:gridCol w="752586">
                  <a:extLst>
                    <a:ext uri="{9D8B030D-6E8A-4147-A177-3AD203B41FA5}">
                      <a16:colId xmlns:a16="http://schemas.microsoft.com/office/drawing/2014/main" val="1211700706"/>
                    </a:ext>
                  </a:extLst>
                </a:gridCol>
                <a:gridCol w="752586">
                  <a:extLst>
                    <a:ext uri="{9D8B030D-6E8A-4147-A177-3AD203B41FA5}">
                      <a16:colId xmlns:a16="http://schemas.microsoft.com/office/drawing/2014/main" val="3141640354"/>
                    </a:ext>
                  </a:extLst>
                </a:gridCol>
              </a:tblGrid>
              <a:tr h="370840">
                <a:tc>
                  <a:txBody>
                    <a:bodyPr/>
                    <a:lstStyle/>
                    <a:p>
                      <a:r>
                        <a:rPr lang="en-US" dirty="0"/>
                        <a:t>1*52</a:t>
                      </a:r>
                    </a:p>
                  </a:txBody>
                  <a:tcPr>
                    <a:solidFill>
                      <a:schemeClr val="accent2">
                        <a:lumMod val="60000"/>
                        <a:lumOff val="40000"/>
                      </a:schemeClr>
                    </a:solidFill>
                  </a:tcPr>
                </a:tc>
                <a:tc>
                  <a:txBody>
                    <a:bodyPr/>
                    <a:lstStyle/>
                    <a:p>
                      <a:r>
                        <a:rPr lang="en-US" dirty="0"/>
                        <a:t>2*52</a:t>
                      </a:r>
                    </a:p>
                  </a:txBody>
                  <a:tcPr>
                    <a:solidFill>
                      <a:schemeClr val="accent2">
                        <a:lumMod val="60000"/>
                        <a:lumOff val="40000"/>
                      </a:schemeClr>
                    </a:solidFill>
                  </a:tcPr>
                </a:tc>
                <a:extLst>
                  <a:ext uri="{0D108BD9-81ED-4DB2-BD59-A6C34878D82A}">
                    <a16:rowId xmlns:a16="http://schemas.microsoft.com/office/drawing/2014/main" val="3411973107"/>
                  </a:ext>
                </a:extLst>
              </a:tr>
              <a:tr h="370840">
                <a:tc>
                  <a:txBody>
                    <a:bodyPr/>
                    <a:lstStyle/>
                    <a:p>
                      <a:r>
                        <a:rPr lang="en-US" dirty="0"/>
                        <a:t>2*52</a:t>
                      </a:r>
                    </a:p>
                  </a:txBody>
                  <a:tcPr>
                    <a:solidFill>
                      <a:schemeClr val="accent2">
                        <a:lumMod val="60000"/>
                        <a:lumOff val="40000"/>
                      </a:schemeClr>
                    </a:solidFill>
                  </a:tcPr>
                </a:tc>
                <a:tc>
                  <a:txBody>
                    <a:bodyPr/>
                    <a:lstStyle/>
                    <a:p>
                      <a:r>
                        <a:rPr lang="en-US" dirty="0"/>
                        <a:t>1*52</a:t>
                      </a:r>
                    </a:p>
                  </a:txBody>
                  <a:tcPr>
                    <a:solidFill>
                      <a:schemeClr val="accent2">
                        <a:lumMod val="60000"/>
                        <a:lumOff val="40000"/>
                      </a:schemeClr>
                    </a:solidFill>
                  </a:tcPr>
                </a:tc>
                <a:extLst>
                  <a:ext uri="{0D108BD9-81ED-4DB2-BD59-A6C34878D82A}">
                    <a16:rowId xmlns:a16="http://schemas.microsoft.com/office/drawing/2014/main" val="2600657607"/>
                  </a:ext>
                </a:extLst>
              </a:tr>
            </a:tbl>
          </a:graphicData>
        </a:graphic>
      </p:graphicFrame>
      <p:cxnSp>
        <p:nvCxnSpPr>
          <p:cNvPr id="12" name="Straight Arrow Connector 11">
            <a:extLst>
              <a:ext uri="{FF2B5EF4-FFF2-40B4-BE49-F238E27FC236}">
                <a16:creationId xmlns:a16="http://schemas.microsoft.com/office/drawing/2014/main" id="{FF463FAE-9ADE-AC45-2E3A-012CAB6247A8}"/>
              </a:ext>
            </a:extLst>
          </p:cNvPr>
          <p:cNvCxnSpPr>
            <a:cxnSpLocks/>
          </p:cNvCxnSpPr>
          <p:nvPr/>
        </p:nvCxnSpPr>
        <p:spPr>
          <a:xfrm flipH="1">
            <a:off x="5578077" y="3841326"/>
            <a:ext cx="2034162" cy="199200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470F915-F358-11EB-F19D-87E449576FD2}"/>
              </a:ext>
            </a:extLst>
          </p:cNvPr>
          <p:cNvSpPr txBox="1"/>
          <p:nvPr/>
        </p:nvSpPr>
        <p:spPr>
          <a:xfrm>
            <a:off x="7511918" y="3579522"/>
            <a:ext cx="354584" cy="461665"/>
          </a:xfrm>
          <a:prstGeom prst="rect">
            <a:avLst/>
          </a:prstGeom>
          <a:noFill/>
        </p:spPr>
        <p:txBody>
          <a:bodyPr wrap="none" rtlCol="0">
            <a:spAutoFit/>
          </a:bodyPr>
          <a:lstStyle/>
          <a:p>
            <a:r>
              <a:rPr lang="en-US" sz="2400" b="1" dirty="0">
                <a:solidFill>
                  <a:srgbClr val="FF0000"/>
                </a:solidFill>
              </a:rPr>
              <a:t>X</a:t>
            </a:r>
            <a:endParaRPr lang="en-US" b="1" dirty="0">
              <a:solidFill>
                <a:srgbClr val="FF0000"/>
              </a:solidFill>
            </a:endParaRPr>
          </a:p>
        </p:txBody>
      </p:sp>
      <p:graphicFrame>
        <p:nvGraphicFramePr>
          <p:cNvPr id="6" name="Table 5">
            <a:extLst>
              <a:ext uri="{FF2B5EF4-FFF2-40B4-BE49-F238E27FC236}">
                <a16:creationId xmlns:a16="http://schemas.microsoft.com/office/drawing/2014/main" id="{4872C09F-D582-2C2A-FA02-6CA08CDB7BB0}"/>
              </a:ext>
            </a:extLst>
          </p:cNvPr>
          <p:cNvGraphicFramePr>
            <a:graphicFrameLocks noGrp="1"/>
          </p:cNvGraphicFramePr>
          <p:nvPr>
            <p:extLst>
              <p:ext uri="{D42A27DB-BD31-4B8C-83A1-F6EECF244321}">
                <p14:modId xmlns:p14="http://schemas.microsoft.com/office/powerpoint/2010/main" val="1565642901"/>
              </p:ext>
            </p:extLst>
          </p:nvPr>
        </p:nvGraphicFramePr>
        <p:xfrm>
          <a:off x="2813606" y="2026778"/>
          <a:ext cx="1465602" cy="736600"/>
        </p:xfrm>
        <a:graphic>
          <a:graphicData uri="http://schemas.openxmlformats.org/drawingml/2006/table">
            <a:tbl>
              <a:tblPr firstRow="1" bandRow="1">
                <a:tableStyleId>{5940675A-B579-460E-94D1-54222C63F5DA}</a:tableStyleId>
              </a:tblPr>
              <a:tblGrid>
                <a:gridCol w="732801">
                  <a:extLst>
                    <a:ext uri="{9D8B030D-6E8A-4147-A177-3AD203B41FA5}">
                      <a16:colId xmlns:a16="http://schemas.microsoft.com/office/drawing/2014/main" val="1211700706"/>
                    </a:ext>
                  </a:extLst>
                </a:gridCol>
                <a:gridCol w="732801">
                  <a:extLst>
                    <a:ext uri="{9D8B030D-6E8A-4147-A177-3AD203B41FA5}">
                      <a16:colId xmlns:a16="http://schemas.microsoft.com/office/drawing/2014/main" val="3141640354"/>
                    </a:ext>
                  </a:extLst>
                </a:gridCol>
              </a:tblGrid>
              <a:tr h="320630">
                <a:tc>
                  <a:txBody>
                    <a:bodyPr/>
                    <a:lstStyle/>
                    <a:p>
                      <a:r>
                        <a:rPr lang="en-US" dirty="0"/>
                        <a:t>1*57</a:t>
                      </a:r>
                    </a:p>
                  </a:txBody>
                  <a:tcPr>
                    <a:solidFill>
                      <a:srgbClr val="92D050"/>
                    </a:solidFill>
                  </a:tcPr>
                </a:tc>
                <a:tc>
                  <a:txBody>
                    <a:bodyPr/>
                    <a:lstStyle/>
                    <a:p>
                      <a:r>
                        <a:rPr lang="en-US" dirty="0"/>
                        <a:t>2*57</a:t>
                      </a:r>
                    </a:p>
                  </a:txBody>
                  <a:tcPr>
                    <a:solidFill>
                      <a:srgbClr val="92D050"/>
                    </a:solidFill>
                  </a:tcPr>
                </a:tc>
                <a:extLst>
                  <a:ext uri="{0D108BD9-81ED-4DB2-BD59-A6C34878D82A}">
                    <a16:rowId xmlns:a16="http://schemas.microsoft.com/office/drawing/2014/main" val="3411973107"/>
                  </a:ext>
                </a:extLst>
              </a:tr>
              <a:tr h="370840">
                <a:tc>
                  <a:txBody>
                    <a:bodyPr/>
                    <a:lstStyle/>
                    <a:p>
                      <a:r>
                        <a:rPr lang="en-US" dirty="0"/>
                        <a:t>2*57</a:t>
                      </a:r>
                    </a:p>
                  </a:txBody>
                  <a:tcPr>
                    <a:solidFill>
                      <a:srgbClr val="92D050"/>
                    </a:solidFill>
                  </a:tcPr>
                </a:tc>
                <a:tc>
                  <a:txBody>
                    <a:bodyPr/>
                    <a:lstStyle/>
                    <a:p>
                      <a:r>
                        <a:rPr lang="en-US" dirty="0"/>
                        <a:t>1*57</a:t>
                      </a:r>
                    </a:p>
                  </a:txBody>
                  <a:tcPr>
                    <a:solidFill>
                      <a:srgbClr val="92D050"/>
                    </a:solidFill>
                  </a:tcPr>
                </a:tc>
                <a:extLst>
                  <a:ext uri="{0D108BD9-81ED-4DB2-BD59-A6C34878D82A}">
                    <a16:rowId xmlns:a16="http://schemas.microsoft.com/office/drawing/2014/main" val="2600657607"/>
                  </a:ext>
                </a:extLst>
              </a:tr>
            </a:tbl>
          </a:graphicData>
        </a:graphic>
      </p:graphicFrame>
      <p:graphicFrame>
        <p:nvGraphicFramePr>
          <p:cNvPr id="28" name="Table 19">
            <a:extLst>
              <a:ext uri="{FF2B5EF4-FFF2-40B4-BE49-F238E27FC236}">
                <a16:creationId xmlns:a16="http://schemas.microsoft.com/office/drawing/2014/main" id="{3520E6E5-707B-DC3B-72BD-3D1DB1B9DEFF}"/>
              </a:ext>
            </a:extLst>
          </p:cNvPr>
          <p:cNvGraphicFramePr>
            <a:graphicFrameLocks noGrp="1"/>
          </p:cNvGraphicFramePr>
          <p:nvPr>
            <p:extLst>
              <p:ext uri="{D42A27DB-BD31-4B8C-83A1-F6EECF244321}">
                <p14:modId xmlns:p14="http://schemas.microsoft.com/office/powerpoint/2010/main" val="1196314372"/>
              </p:ext>
            </p:extLst>
          </p:nvPr>
        </p:nvGraphicFramePr>
        <p:xfrm>
          <a:off x="3026733" y="1008483"/>
          <a:ext cx="1371096" cy="881266"/>
        </p:xfrm>
        <a:graphic>
          <a:graphicData uri="http://schemas.openxmlformats.org/drawingml/2006/table">
            <a:tbl>
              <a:tblPr firstRow="1" bandRow="1">
                <a:tableStyleId>{E269D01E-BC32-4049-B463-5C60D7B0CCD2}</a:tableStyleId>
              </a:tblPr>
              <a:tblGrid>
                <a:gridCol w="725721">
                  <a:extLst>
                    <a:ext uri="{9D8B030D-6E8A-4147-A177-3AD203B41FA5}">
                      <a16:colId xmlns:a16="http://schemas.microsoft.com/office/drawing/2014/main" val="1211700706"/>
                    </a:ext>
                  </a:extLst>
                </a:gridCol>
                <a:gridCol w="645375">
                  <a:extLst>
                    <a:ext uri="{9D8B030D-6E8A-4147-A177-3AD203B41FA5}">
                      <a16:colId xmlns:a16="http://schemas.microsoft.com/office/drawing/2014/main" val="3141640354"/>
                    </a:ext>
                  </a:extLst>
                </a:gridCol>
              </a:tblGrid>
              <a:tr h="440633">
                <a:tc>
                  <a:txBody>
                    <a:bodyPr/>
                    <a:lstStyle/>
                    <a:p>
                      <a:r>
                        <a:rPr lang="en-US" dirty="0">
                          <a:solidFill>
                            <a:schemeClr val="tx1"/>
                          </a:solidFill>
                        </a:rPr>
                        <a:t>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rPr>
                        <a:t>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1973107"/>
                  </a:ext>
                </a:extLst>
              </a:tr>
              <a:tr h="440633">
                <a:tc>
                  <a:txBody>
                    <a:bodyPr/>
                    <a:lstStyle/>
                    <a:p>
                      <a:r>
                        <a:rPr lang="en-US" dirty="0">
                          <a:solidFill>
                            <a:schemeClr val="tx1"/>
                          </a:solidFill>
                        </a:rPr>
                        <a:t>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rPr>
                        <a:t>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0657607"/>
                  </a:ext>
                </a:extLst>
              </a:tr>
            </a:tbl>
          </a:graphicData>
        </a:graphic>
      </p:graphicFrame>
      <p:graphicFrame>
        <p:nvGraphicFramePr>
          <p:cNvPr id="9" name="Table 8">
            <a:extLst>
              <a:ext uri="{FF2B5EF4-FFF2-40B4-BE49-F238E27FC236}">
                <a16:creationId xmlns:a16="http://schemas.microsoft.com/office/drawing/2014/main" id="{DFEC73B9-F59A-6F33-E35B-EEC2F52D710C}"/>
              </a:ext>
            </a:extLst>
          </p:cNvPr>
          <p:cNvGraphicFramePr>
            <a:graphicFrameLocks noGrp="1"/>
          </p:cNvGraphicFramePr>
          <p:nvPr>
            <p:extLst>
              <p:ext uri="{D42A27DB-BD31-4B8C-83A1-F6EECF244321}">
                <p14:modId xmlns:p14="http://schemas.microsoft.com/office/powerpoint/2010/main" val="800706566"/>
              </p:ext>
            </p:extLst>
          </p:nvPr>
        </p:nvGraphicFramePr>
        <p:xfrm>
          <a:off x="2116069" y="4097379"/>
          <a:ext cx="1882862" cy="1122662"/>
        </p:xfrm>
        <a:graphic>
          <a:graphicData uri="http://schemas.openxmlformats.org/drawingml/2006/table">
            <a:tbl>
              <a:tblPr firstRow="1" bandRow="1">
                <a:tableStyleId>{5940675A-B579-460E-94D1-54222C63F5DA}</a:tableStyleId>
              </a:tblPr>
              <a:tblGrid>
                <a:gridCol w="941431">
                  <a:extLst>
                    <a:ext uri="{9D8B030D-6E8A-4147-A177-3AD203B41FA5}">
                      <a16:colId xmlns:a16="http://schemas.microsoft.com/office/drawing/2014/main" val="1211700706"/>
                    </a:ext>
                  </a:extLst>
                </a:gridCol>
                <a:gridCol w="941431">
                  <a:extLst>
                    <a:ext uri="{9D8B030D-6E8A-4147-A177-3AD203B41FA5}">
                      <a16:colId xmlns:a16="http://schemas.microsoft.com/office/drawing/2014/main" val="3141640354"/>
                    </a:ext>
                  </a:extLst>
                </a:gridCol>
              </a:tblGrid>
              <a:tr h="561331">
                <a:tc>
                  <a:txBody>
                    <a:bodyPr/>
                    <a:lstStyle/>
                    <a:p>
                      <a:r>
                        <a:rPr lang="en-US" dirty="0"/>
                        <a:t>1*52</a:t>
                      </a:r>
                    </a:p>
                  </a:txBody>
                  <a:tcPr>
                    <a:solidFill>
                      <a:schemeClr val="accent2">
                        <a:lumMod val="60000"/>
                        <a:lumOff val="40000"/>
                        <a:alpha val="43000"/>
                      </a:schemeClr>
                    </a:solidFill>
                  </a:tcPr>
                </a:tc>
                <a:tc>
                  <a:txBody>
                    <a:bodyPr/>
                    <a:lstStyle/>
                    <a:p>
                      <a:r>
                        <a:rPr lang="en-US" dirty="0"/>
                        <a:t>2*52</a:t>
                      </a:r>
                    </a:p>
                  </a:txBody>
                  <a:tcPr>
                    <a:solidFill>
                      <a:schemeClr val="accent2">
                        <a:lumMod val="60000"/>
                        <a:lumOff val="40000"/>
                        <a:alpha val="43000"/>
                      </a:schemeClr>
                    </a:solidFill>
                  </a:tcPr>
                </a:tc>
                <a:extLst>
                  <a:ext uri="{0D108BD9-81ED-4DB2-BD59-A6C34878D82A}">
                    <a16:rowId xmlns:a16="http://schemas.microsoft.com/office/drawing/2014/main" val="3411973107"/>
                  </a:ext>
                </a:extLst>
              </a:tr>
              <a:tr h="561331">
                <a:tc>
                  <a:txBody>
                    <a:bodyPr/>
                    <a:lstStyle/>
                    <a:p>
                      <a:r>
                        <a:rPr lang="en-US" dirty="0"/>
                        <a:t>2*52</a:t>
                      </a:r>
                    </a:p>
                  </a:txBody>
                  <a:tcPr>
                    <a:solidFill>
                      <a:schemeClr val="accent2">
                        <a:lumMod val="60000"/>
                        <a:lumOff val="40000"/>
                        <a:alpha val="43000"/>
                      </a:schemeClr>
                    </a:solidFill>
                  </a:tcPr>
                </a:tc>
                <a:tc>
                  <a:txBody>
                    <a:bodyPr/>
                    <a:lstStyle/>
                    <a:p>
                      <a:r>
                        <a:rPr lang="en-US" dirty="0"/>
                        <a:t>1*52</a:t>
                      </a:r>
                    </a:p>
                  </a:txBody>
                  <a:tcPr>
                    <a:solidFill>
                      <a:schemeClr val="accent2">
                        <a:lumMod val="60000"/>
                        <a:lumOff val="40000"/>
                        <a:alpha val="43000"/>
                      </a:schemeClr>
                    </a:solidFill>
                  </a:tcPr>
                </a:tc>
                <a:extLst>
                  <a:ext uri="{0D108BD9-81ED-4DB2-BD59-A6C34878D82A}">
                    <a16:rowId xmlns:a16="http://schemas.microsoft.com/office/drawing/2014/main" val="2600657607"/>
                  </a:ext>
                </a:extLst>
              </a:tr>
            </a:tbl>
          </a:graphicData>
        </a:graphic>
      </p:graphicFrame>
      <p:graphicFrame>
        <p:nvGraphicFramePr>
          <p:cNvPr id="10" name="Table 19">
            <a:extLst>
              <a:ext uri="{FF2B5EF4-FFF2-40B4-BE49-F238E27FC236}">
                <a16:creationId xmlns:a16="http://schemas.microsoft.com/office/drawing/2014/main" id="{F8E904FA-073B-3AB6-7CF5-09EC593527E9}"/>
              </a:ext>
            </a:extLst>
          </p:cNvPr>
          <p:cNvGraphicFramePr>
            <a:graphicFrameLocks noGrp="1"/>
          </p:cNvGraphicFramePr>
          <p:nvPr>
            <p:extLst>
              <p:ext uri="{D42A27DB-BD31-4B8C-83A1-F6EECF244321}">
                <p14:modId xmlns:p14="http://schemas.microsoft.com/office/powerpoint/2010/main" val="570320821"/>
              </p:ext>
            </p:extLst>
          </p:nvPr>
        </p:nvGraphicFramePr>
        <p:xfrm>
          <a:off x="654717" y="4097379"/>
          <a:ext cx="1531201" cy="1141948"/>
        </p:xfrm>
        <a:graphic>
          <a:graphicData uri="http://schemas.openxmlformats.org/drawingml/2006/table">
            <a:tbl>
              <a:tblPr firstRow="1" bandRow="1">
                <a:tableStyleId>{E269D01E-BC32-4049-B463-5C60D7B0CCD2}</a:tableStyleId>
              </a:tblPr>
              <a:tblGrid>
                <a:gridCol w="810465">
                  <a:extLst>
                    <a:ext uri="{9D8B030D-6E8A-4147-A177-3AD203B41FA5}">
                      <a16:colId xmlns:a16="http://schemas.microsoft.com/office/drawing/2014/main" val="1211700706"/>
                    </a:ext>
                  </a:extLst>
                </a:gridCol>
                <a:gridCol w="720736">
                  <a:extLst>
                    <a:ext uri="{9D8B030D-6E8A-4147-A177-3AD203B41FA5}">
                      <a16:colId xmlns:a16="http://schemas.microsoft.com/office/drawing/2014/main" val="3141640354"/>
                    </a:ext>
                  </a:extLst>
                </a:gridCol>
              </a:tblGrid>
              <a:tr h="570974">
                <a:tc>
                  <a:txBody>
                    <a:bodyPr/>
                    <a:lstStyle/>
                    <a:p>
                      <a:r>
                        <a:rPr lang="en-US" dirty="0">
                          <a:solidFill>
                            <a:schemeClr val="tx1"/>
                          </a:solidFill>
                        </a:rPr>
                        <a:t>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rPr>
                        <a:t>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1000"/>
                      </a:schemeClr>
                    </a:solidFill>
                  </a:tcPr>
                </a:tc>
                <a:extLst>
                  <a:ext uri="{0D108BD9-81ED-4DB2-BD59-A6C34878D82A}">
                    <a16:rowId xmlns:a16="http://schemas.microsoft.com/office/drawing/2014/main" val="3411973107"/>
                  </a:ext>
                </a:extLst>
              </a:tr>
              <a:tr h="570974">
                <a:tc>
                  <a:txBody>
                    <a:bodyPr/>
                    <a:lstStyle/>
                    <a:p>
                      <a:r>
                        <a:rPr lang="en-US" dirty="0">
                          <a:solidFill>
                            <a:schemeClr val="tx1"/>
                          </a:solidFill>
                        </a:rPr>
                        <a:t>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rPr>
                        <a:t>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0657607"/>
                  </a:ext>
                </a:extLst>
              </a:tr>
            </a:tbl>
          </a:graphicData>
        </a:graphic>
      </p:graphicFrame>
      <p:graphicFrame>
        <p:nvGraphicFramePr>
          <p:cNvPr id="11" name="Table 10">
            <a:extLst>
              <a:ext uri="{FF2B5EF4-FFF2-40B4-BE49-F238E27FC236}">
                <a16:creationId xmlns:a16="http://schemas.microsoft.com/office/drawing/2014/main" id="{7AE8A1E5-281A-4247-4B1A-F5F4FA9738BA}"/>
              </a:ext>
            </a:extLst>
          </p:cNvPr>
          <p:cNvGraphicFramePr>
            <a:graphicFrameLocks noGrp="1"/>
          </p:cNvGraphicFramePr>
          <p:nvPr>
            <p:extLst>
              <p:ext uri="{D42A27DB-BD31-4B8C-83A1-F6EECF244321}">
                <p14:modId xmlns:p14="http://schemas.microsoft.com/office/powerpoint/2010/main" val="1729980092"/>
              </p:ext>
            </p:extLst>
          </p:nvPr>
        </p:nvGraphicFramePr>
        <p:xfrm>
          <a:off x="486865" y="5119680"/>
          <a:ext cx="1629204" cy="932942"/>
        </p:xfrm>
        <a:graphic>
          <a:graphicData uri="http://schemas.openxmlformats.org/drawingml/2006/table">
            <a:tbl>
              <a:tblPr firstRow="1" bandRow="1">
                <a:tableStyleId>{5940675A-B579-460E-94D1-54222C63F5DA}</a:tableStyleId>
              </a:tblPr>
              <a:tblGrid>
                <a:gridCol w="814602">
                  <a:extLst>
                    <a:ext uri="{9D8B030D-6E8A-4147-A177-3AD203B41FA5}">
                      <a16:colId xmlns:a16="http://schemas.microsoft.com/office/drawing/2014/main" val="1211700706"/>
                    </a:ext>
                  </a:extLst>
                </a:gridCol>
                <a:gridCol w="814602">
                  <a:extLst>
                    <a:ext uri="{9D8B030D-6E8A-4147-A177-3AD203B41FA5}">
                      <a16:colId xmlns:a16="http://schemas.microsoft.com/office/drawing/2014/main" val="3141640354"/>
                    </a:ext>
                  </a:extLst>
                </a:gridCol>
              </a:tblGrid>
              <a:tr h="463254">
                <a:tc>
                  <a:txBody>
                    <a:bodyPr/>
                    <a:lstStyle/>
                    <a:p>
                      <a:r>
                        <a:rPr lang="en-US" dirty="0"/>
                        <a:t>1*57</a:t>
                      </a:r>
                    </a:p>
                  </a:txBody>
                  <a:tcPr>
                    <a:solidFill>
                      <a:srgbClr val="92D050"/>
                    </a:solidFill>
                  </a:tcPr>
                </a:tc>
                <a:tc>
                  <a:txBody>
                    <a:bodyPr/>
                    <a:lstStyle/>
                    <a:p>
                      <a:r>
                        <a:rPr lang="en-US" dirty="0"/>
                        <a:t>2*57</a:t>
                      </a:r>
                    </a:p>
                  </a:txBody>
                  <a:tcPr>
                    <a:solidFill>
                      <a:srgbClr val="92D050"/>
                    </a:solidFill>
                  </a:tcPr>
                </a:tc>
                <a:extLst>
                  <a:ext uri="{0D108BD9-81ED-4DB2-BD59-A6C34878D82A}">
                    <a16:rowId xmlns:a16="http://schemas.microsoft.com/office/drawing/2014/main" val="3411973107"/>
                  </a:ext>
                </a:extLst>
              </a:tr>
              <a:tr h="469688">
                <a:tc>
                  <a:txBody>
                    <a:bodyPr/>
                    <a:lstStyle/>
                    <a:p>
                      <a:r>
                        <a:rPr lang="en-US" dirty="0"/>
                        <a:t>2*57</a:t>
                      </a:r>
                    </a:p>
                  </a:txBody>
                  <a:tcPr>
                    <a:solidFill>
                      <a:srgbClr val="92D050"/>
                    </a:solidFill>
                  </a:tcPr>
                </a:tc>
                <a:tc>
                  <a:txBody>
                    <a:bodyPr/>
                    <a:lstStyle/>
                    <a:p>
                      <a:r>
                        <a:rPr lang="en-US" dirty="0"/>
                        <a:t>1*57</a:t>
                      </a:r>
                    </a:p>
                  </a:txBody>
                  <a:tcPr>
                    <a:solidFill>
                      <a:srgbClr val="92D050"/>
                    </a:solidFill>
                  </a:tcPr>
                </a:tc>
                <a:extLst>
                  <a:ext uri="{0D108BD9-81ED-4DB2-BD59-A6C34878D82A}">
                    <a16:rowId xmlns:a16="http://schemas.microsoft.com/office/drawing/2014/main" val="2600657607"/>
                  </a:ext>
                </a:extLst>
              </a:tr>
            </a:tbl>
          </a:graphicData>
        </a:graphic>
      </p:graphicFrame>
      <p:graphicFrame>
        <p:nvGraphicFramePr>
          <p:cNvPr id="14" name="Table 19">
            <a:extLst>
              <a:ext uri="{FF2B5EF4-FFF2-40B4-BE49-F238E27FC236}">
                <a16:creationId xmlns:a16="http://schemas.microsoft.com/office/drawing/2014/main" id="{3882D1B4-BA17-128E-7B1F-3945E4957BC7}"/>
              </a:ext>
            </a:extLst>
          </p:cNvPr>
          <p:cNvGraphicFramePr>
            <a:graphicFrameLocks noGrp="1"/>
          </p:cNvGraphicFramePr>
          <p:nvPr>
            <p:extLst>
              <p:ext uri="{D42A27DB-BD31-4B8C-83A1-F6EECF244321}">
                <p14:modId xmlns:p14="http://schemas.microsoft.com/office/powerpoint/2010/main" val="3833682259"/>
              </p:ext>
            </p:extLst>
          </p:nvPr>
        </p:nvGraphicFramePr>
        <p:xfrm>
          <a:off x="2038778" y="5108208"/>
          <a:ext cx="1730118" cy="944414"/>
        </p:xfrm>
        <a:graphic>
          <a:graphicData uri="http://schemas.openxmlformats.org/drawingml/2006/table">
            <a:tbl>
              <a:tblPr firstRow="1" bandRow="1">
                <a:tableStyleId>{5940675A-B579-460E-94D1-54222C63F5DA}</a:tableStyleId>
              </a:tblPr>
              <a:tblGrid>
                <a:gridCol w="865059">
                  <a:extLst>
                    <a:ext uri="{9D8B030D-6E8A-4147-A177-3AD203B41FA5}">
                      <a16:colId xmlns:a16="http://schemas.microsoft.com/office/drawing/2014/main" val="1211700706"/>
                    </a:ext>
                  </a:extLst>
                </a:gridCol>
                <a:gridCol w="865059">
                  <a:extLst>
                    <a:ext uri="{9D8B030D-6E8A-4147-A177-3AD203B41FA5}">
                      <a16:colId xmlns:a16="http://schemas.microsoft.com/office/drawing/2014/main" val="3141640354"/>
                    </a:ext>
                  </a:extLst>
                </a:gridCol>
              </a:tblGrid>
              <a:tr h="472207">
                <a:tc>
                  <a:txBody>
                    <a:bodyPr/>
                    <a:lstStyle/>
                    <a:p>
                      <a:pPr marL="0" algn="l" defTabSz="914400" rtl="0" eaLnBrk="1" latinLnBrk="0" hangingPunct="1"/>
                      <a:r>
                        <a:rPr lang="en-US" sz="1800" kern="1200" dirty="0">
                          <a:solidFill>
                            <a:schemeClr val="tx1"/>
                          </a:solidFill>
                          <a:latin typeface="+mn-lt"/>
                          <a:ea typeface="+mn-ea"/>
                          <a:cs typeface="+mn-cs"/>
                        </a:rPr>
                        <a:t>1*50</a:t>
                      </a:r>
                    </a:p>
                  </a:txBody>
                  <a:tcPr>
                    <a:solidFill>
                      <a:srgbClr val="00B0F0"/>
                    </a:solidFill>
                  </a:tcPr>
                </a:tc>
                <a:tc>
                  <a:txBody>
                    <a:bodyPr/>
                    <a:lstStyle/>
                    <a:p>
                      <a:r>
                        <a:rPr lang="en-US" sz="1800" kern="1200" dirty="0">
                          <a:solidFill>
                            <a:schemeClr val="tx1"/>
                          </a:solidFill>
                          <a:latin typeface="+mn-lt"/>
                          <a:ea typeface="+mn-ea"/>
                          <a:cs typeface="+mn-cs"/>
                        </a:rPr>
                        <a:t>2*50</a:t>
                      </a:r>
                    </a:p>
                  </a:txBody>
                  <a:tcPr>
                    <a:solidFill>
                      <a:srgbClr val="00B0F0"/>
                    </a:solidFill>
                  </a:tcPr>
                </a:tc>
                <a:extLst>
                  <a:ext uri="{0D108BD9-81ED-4DB2-BD59-A6C34878D82A}">
                    <a16:rowId xmlns:a16="http://schemas.microsoft.com/office/drawing/2014/main" val="3411973107"/>
                  </a:ext>
                </a:extLst>
              </a:tr>
              <a:tr h="472207">
                <a:tc>
                  <a:txBody>
                    <a:bodyPr/>
                    <a:lstStyle/>
                    <a:p>
                      <a:r>
                        <a:rPr lang="en-US" dirty="0"/>
                        <a:t>2*50</a:t>
                      </a:r>
                    </a:p>
                  </a:txBody>
                  <a:tcPr>
                    <a:solidFill>
                      <a:srgbClr val="00B0F0"/>
                    </a:solidFill>
                  </a:tcPr>
                </a:tc>
                <a:tc>
                  <a:txBody>
                    <a:bodyPr/>
                    <a:lstStyle/>
                    <a:p>
                      <a:r>
                        <a:rPr lang="en-US" dirty="0"/>
                        <a:t>1*50</a:t>
                      </a:r>
                    </a:p>
                  </a:txBody>
                  <a:tcPr>
                    <a:solidFill>
                      <a:srgbClr val="00B0F0"/>
                    </a:solidFill>
                  </a:tcPr>
                </a:tc>
                <a:extLst>
                  <a:ext uri="{0D108BD9-81ED-4DB2-BD59-A6C34878D82A}">
                    <a16:rowId xmlns:a16="http://schemas.microsoft.com/office/drawing/2014/main" val="2600657607"/>
                  </a:ext>
                </a:extLst>
              </a:tr>
            </a:tbl>
          </a:graphicData>
        </a:graphic>
      </p:graphicFrame>
      <p:sp>
        <p:nvSpPr>
          <p:cNvPr id="15" name="Oval 14">
            <a:extLst>
              <a:ext uri="{FF2B5EF4-FFF2-40B4-BE49-F238E27FC236}">
                <a16:creationId xmlns:a16="http://schemas.microsoft.com/office/drawing/2014/main" id="{BB35B455-3B8A-93A0-B184-0D0E98D22E6D}"/>
              </a:ext>
            </a:extLst>
          </p:cNvPr>
          <p:cNvSpPr/>
          <p:nvPr/>
        </p:nvSpPr>
        <p:spPr>
          <a:xfrm>
            <a:off x="1482896" y="3990540"/>
            <a:ext cx="1477899" cy="6399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86B8A0-DE85-7678-E528-1F06C93CDF06}"/>
              </a:ext>
            </a:extLst>
          </p:cNvPr>
          <p:cNvSpPr/>
          <p:nvPr/>
        </p:nvSpPr>
        <p:spPr>
          <a:xfrm>
            <a:off x="1212116" y="4665283"/>
            <a:ext cx="1730118" cy="9329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F4E7F8-6830-0D9E-1787-FBDB55E79C8A}"/>
              </a:ext>
            </a:extLst>
          </p:cNvPr>
          <p:cNvSpPr/>
          <p:nvPr/>
        </p:nvSpPr>
        <p:spPr>
          <a:xfrm>
            <a:off x="1221558" y="5587560"/>
            <a:ext cx="1477899" cy="6399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451AE23-F1E0-E56F-37CB-66BCA0711299}"/>
              </a:ext>
            </a:extLst>
          </p:cNvPr>
          <p:cNvSpPr txBox="1"/>
          <p:nvPr/>
        </p:nvSpPr>
        <p:spPr>
          <a:xfrm>
            <a:off x="2131205" y="3771094"/>
            <a:ext cx="1699504" cy="369332"/>
          </a:xfrm>
          <a:prstGeom prst="rect">
            <a:avLst/>
          </a:prstGeom>
          <a:noFill/>
        </p:spPr>
        <p:txBody>
          <a:bodyPr wrap="none" rtlCol="0">
            <a:spAutoFit/>
          </a:bodyPr>
          <a:lstStyle/>
          <a:p>
            <a:r>
              <a:rPr lang="en-US" dirty="0">
                <a:solidFill>
                  <a:srgbClr val="FF0000"/>
                </a:solidFill>
              </a:rPr>
              <a:t>2*55+1*52=162</a:t>
            </a:r>
          </a:p>
        </p:txBody>
      </p:sp>
      <p:sp>
        <p:nvSpPr>
          <p:cNvPr id="32" name="TextBox 31">
            <a:extLst>
              <a:ext uri="{FF2B5EF4-FFF2-40B4-BE49-F238E27FC236}">
                <a16:creationId xmlns:a16="http://schemas.microsoft.com/office/drawing/2014/main" id="{0DCE035F-30D7-997A-27E0-CA8AADF506BC}"/>
              </a:ext>
            </a:extLst>
          </p:cNvPr>
          <p:cNvSpPr txBox="1"/>
          <p:nvPr/>
        </p:nvSpPr>
        <p:spPr>
          <a:xfrm>
            <a:off x="1155007" y="3064423"/>
            <a:ext cx="2863284" cy="369332"/>
          </a:xfrm>
          <a:prstGeom prst="rect">
            <a:avLst/>
          </a:prstGeom>
          <a:noFill/>
          <a:ln>
            <a:solidFill>
              <a:schemeClr val="accent1">
                <a:shade val="15000"/>
              </a:schemeClr>
            </a:solidFill>
          </a:ln>
        </p:spPr>
        <p:txBody>
          <a:bodyPr wrap="none" rtlCol="0">
            <a:spAutoFit/>
          </a:bodyPr>
          <a:lstStyle/>
          <a:p>
            <a:r>
              <a:rPr lang="en-US" dirty="0">
                <a:solidFill>
                  <a:srgbClr val="FF0000"/>
                </a:solidFill>
              </a:rPr>
              <a:t>1*55+2*52+2*57+1*50=323</a:t>
            </a:r>
          </a:p>
        </p:txBody>
      </p:sp>
      <p:sp>
        <p:nvSpPr>
          <p:cNvPr id="33" name="TextBox 32">
            <a:extLst>
              <a:ext uri="{FF2B5EF4-FFF2-40B4-BE49-F238E27FC236}">
                <a16:creationId xmlns:a16="http://schemas.microsoft.com/office/drawing/2014/main" id="{6B55DF3D-6164-FE03-8A8D-F3516DFAF000}"/>
              </a:ext>
            </a:extLst>
          </p:cNvPr>
          <p:cNvSpPr txBox="1"/>
          <p:nvPr/>
        </p:nvSpPr>
        <p:spPr>
          <a:xfrm>
            <a:off x="1648946" y="5981463"/>
            <a:ext cx="962302" cy="369332"/>
          </a:xfrm>
          <a:prstGeom prst="rect">
            <a:avLst/>
          </a:prstGeom>
          <a:noFill/>
        </p:spPr>
        <p:txBody>
          <a:bodyPr wrap="square" rtlCol="0">
            <a:spAutoFit/>
          </a:bodyPr>
          <a:lstStyle/>
          <a:p>
            <a:r>
              <a:rPr lang="en-US" dirty="0">
                <a:solidFill>
                  <a:srgbClr val="FF0000"/>
                </a:solidFill>
              </a:rPr>
              <a:t>=157</a:t>
            </a:r>
          </a:p>
        </p:txBody>
      </p:sp>
      <p:sp>
        <p:nvSpPr>
          <p:cNvPr id="34" name="Rectangle 33">
            <a:extLst>
              <a:ext uri="{FF2B5EF4-FFF2-40B4-BE49-F238E27FC236}">
                <a16:creationId xmlns:a16="http://schemas.microsoft.com/office/drawing/2014/main" id="{E9F0A233-56DF-00BC-BFDC-1E69070AE5D7}"/>
              </a:ext>
            </a:extLst>
          </p:cNvPr>
          <p:cNvSpPr/>
          <p:nvPr/>
        </p:nvSpPr>
        <p:spPr>
          <a:xfrm>
            <a:off x="288070" y="3716372"/>
            <a:ext cx="3914082" cy="27013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Arrow Connector 42">
            <a:extLst>
              <a:ext uri="{FF2B5EF4-FFF2-40B4-BE49-F238E27FC236}">
                <a16:creationId xmlns:a16="http://schemas.microsoft.com/office/drawing/2014/main" id="{6266C5A4-149D-8890-65AA-6D1AD4C10DEC}"/>
              </a:ext>
            </a:extLst>
          </p:cNvPr>
          <p:cNvCxnSpPr>
            <a:cxnSpLocks/>
          </p:cNvCxnSpPr>
          <p:nvPr/>
        </p:nvCxnSpPr>
        <p:spPr>
          <a:xfrm>
            <a:off x="1354670" y="3348496"/>
            <a:ext cx="226868" cy="1461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3B40DBAC-AC40-A86F-D865-1F805C1C4E6E}"/>
              </a:ext>
            </a:extLst>
          </p:cNvPr>
          <p:cNvSpPr/>
          <p:nvPr/>
        </p:nvSpPr>
        <p:spPr>
          <a:xfrm>
            <a:off x="2960795" y="4630503"/>
            <a:ext cx="798659" cy="9329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0F3E0D2-93F4-6653-F9B1-81225F2B06A8}"/>
              </a:ext>
            </a:extLst>
          </p:cNvPr>
          <p:cNvSpPr/>
          <p:nvPr/>
        </p:nvSpPr>
        <p:spPr>
          <a:xfrm>
            <a:off x="294422" y="4630503"/>
            <a:ext cx="1011816" cy="9556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2B8D3007-98DB-5A0D-8F49-D455195CE0CC}"/>
              </a:ext>
            </a:extLst>
          </p:cNvPr>
          <p:cNvSpPr/>
          <p:nvPr/>
        </p:nvSpPr>
        <p:spPr>
          <a:xfrm>
            <a:off x="193430" y="5597623"/>
            <a:ext cx="1011816" cy="9556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CC67CBE6-8ED8-9CDD-3AE8-CB94650CC940}"/>
              </a:ext>
            </a:extLst>
          </p:cNvPr>
          <p:cNvSpPr txBox="1"/>
          <p:nvPr/>
        </p:nvSpPr>
        <p:spPr>
          <a:xfrm>
            <a:off x="400051" y="6007655"/>
            <a:ext cx="4572000" cy="369332"/>
          </a:xfrm>
          <a:prstGeom prst="rect">
            <a:avLst/>
          </a:prstGeom>
          <a:noFill/>
        </p:spPr>
        <p:txBody>
          <a:bodyPr wrap="square">
            <a:spAutoFit/>
          </a:bodyPr>
          <a:lstStyle/>
          <a:p>
            <a:r>
              <a:rPr lang="en-US" dirty="0">
                <a:solidFill>
                  <a:srgbClr val="FF0000"/>
                </a:solidFill>
              </a:rPr>
              <a:t>=114</a:t>
            </a:r>
          </a:p>
        </p:txBody>
      </p:sp>
      <p:sp>
        <p:nvSpPr>
          <p:cNvPr id="55" name="TextBox 54">
            <a:extLst>
              <a:ext uri="{FF2B5EF4-FFF2-40B4-BE49-F238E27FC236}">
                <a16:creationId xmlns:a16="http://schemas.microsoft.com/office/drawing/2014/main" id="{5CB5F4DD-306C-226A-69C1-9E8C752E137A}"/>
              </a:ext>
            </a:extLst>
          </p:cNvPr>
          <p:cNvSpPr txBox="1"/>
          <p:nvPr/>
        </p:nvSpPr>
        <p:spPr>
          <a:xfrm>
            <a:off x="-44762" y="3265783"/>
            <a:ext cx="1222604" cy="646331"/>
          </a:xfrm>
          <a:prstGeom prst="rect">
            <a:avLst/>
          </a:prstGeom>
          <a:noFill/>
          <a:ln>
            <a:solidFill>
              <a:schemeClr val="accent1"/>
            </a:solidFill>
          </a:ln>
        </p:spPr>
        <p:txBody>
          <a:bodyPr wrap="square">
            <a:spAutoFit/>
          </a:bodyPr>
          <a:lstStyle/>
          <a:p>
            <a:r>
              <a:rPr lang="en-US" dirty="0">
                <a:solidFill>
                  <a:srgbClr val="FF0000"/>
                </a:solidFill>
              </a:rPr>
              <a:t>2*55+1*57=167</a:t>
            </a:r>
          </a:p>
        </p:txBody>
      </p:sp>
      <p:cxnSp>
        <p:nvCxnSpPr>
          <p:cNvPr id="57" name="Straight Arrow Connector 56">
            <a:extLst>
              <a:ext uri="{FF2B5EF4-FFF2-40B4-BE49-F238E27FC236}">
                <a16:creationId xmlns:a16="http://schemas.microsoft.com/office/drawing/2014/main" id="{563757B5-D33A-9D0B-287C-F1B19EF3945B}"/>
              </a:ext>
            </a:extLst>
          </p:cNvPr>
          <p:cNvCxnSpPr>
            <a:cxnSpLocks/>
            <a:endCxn id="48" idx="1"/>
          </p:cNvCxnSpPr>
          <p:nvPr/>
        </p:nvCxnSpPr>
        <p:spPr>
          <a:xfrm>
            <a:off x="101466" y="3540594"/>
            <a:ext cx="341133" cy="1229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97E8229-B4B8-E951-4B1D-4A9A12ECA849}"/>
              </a:ext>
            </a:extLst>
          </p:cNvPr>
          <p:cNvSpPr txBox="1"/>
          <p:nvPr/>
        </p:nvSpPr>
        <p:spPr>
          <a:xfrm>
            <a:off x="3407452" y="4816054"/>
            <a:ext cx="1459534" cy="646331"/>
          </a:xfrm>
          <a:prstGeom prst="rect">
            <a:avLst/>
          </a:prstGeom>
          <a:noFill/>
        </p:spPr>
        <p:txBody>
          <a:bodyPr wrap="square">
            <a:spAutoFit/>
          </a:bodyPr>
          <a:lstStyle/>
          <a:p>
            <a:r>
              <a:rPr lang="en-US" b="1" dirty="0">
                <a:solidFill>
                  <a:srgbClr val="FF0000"/>
                </a:solidFill>
              </a:rPr>
              <a:t>1*52+2*50</a:t>
            </a:r>
          </a:p>
          <a:p>
            <a:r>
              <a:rPr lang="en-US" b="1" dirty="0">
                <a:solidFill>
                  <a:srgbClr val="FF0000"/>
                </a:solidFill>
              </a:rPr>
              <a:t>=152</a:t>
            </a:r>
          </a:p>
        </p:txBody>
      </p:sp>
    </p:spTree>
    <p:extLst>
      <p:ext uri="{BB962C8B-B14F-4D97-AF65-F5344CB8AC3E}">
        <p14:creationId xmlns:p14="http://schemas.microsoft.com/office/powerpoint/2010/main" val="3670791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98474"/>
          </a:xfrm>
        </p:spPr>
        <p:txBody>
          <a:bodyPr>
            <a:normAutofit fontScale="90000"/>
          </a:bodyPr>
          <a:lstStyle/>
          <a:p>
            <a:r>
              <a:rPr lang="en-HK" sz="3600" dirty="0"/>
              <a:t>Transposed convolution when Strides=(2,2)</a:t>
            </a:r>
          </a:p>
        </p:txBody>
      </p:sp>
      <p:sp>
        <p:nvSpPr>
          <p:cNvPr id="3" name="Content Placeholder 2"/>
          <p:cNvSpPr>
            <a:spLocks noGrp="1"/>
          </p:cNvSpPr>
          <p:nvPr>
            <p:ph idx="1"/>
          </p:nvPr>
        </p:nvSpPr>
        <p:spPr>
          <a:xfrm>
            <a:off x="516890" y="823559"/>
            <a:ext cx="7886700" cy="4351338"/>
          </a:xfrm>
        </p:spPr>
        <p:txBody>
          <a:bodyPr>
            <a:normAutofit/>
          </a:bodyPr>
          <a:lstStyle/>
          <a:p>
            <a:r>
              <a:rPr lang="en-HK" sz="1800" dirty="0">
                <a:hlinkClick r:id="rId2"/>
              </a:rPr>
              <a:t>https://d2l.ai/chapter_computer-vision/transposed-conv.html</a:t>
            </a:r>
            <a:endParaRPr lang="en-HK" sz="1800" dirty="0"/>
          </a:p>
          <a:p>
            <a:r>
              <a:rPr lang="en-HK" sz="1800" dirty="0">
                <a:hlinkClick r:id="rId3"/>
              </a:rPr>
              <a:t>https://www.researchgate.net/figure/Example-of-Transpose-Convolution-with-Stride-2-2-Kernel-size-2-2_fig3_347534508</a:t>
            </a:r>
            <a:r>
              <a:rPr lang="en-HK" sz="1800" dirty="0"/>
              <a:t>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33</a:t>
            </a:fld>
            <a:endParaRPr lang="en-US"/>
          </a:p>
        </p:txBody>
      </p:sp>
      <p:pic>
        <p:nvPicPr>
          <p:cNvPr id="7" name="Picture 6"/>
          <p:cNvPicPr>
            <a:picLocks noChangeAspect="1"/>
          </p:cNvPicPr>
          <p:nvPr/>
        </p:nvPicPr>
        <p:blipFill>
          <a:blip r:embed="rId4"/>
          <a:stretch>
            <a:fillRect/>
          </a:stretch>
        </p:blipFill>
        <p:spPr>
          <a:xfrm>
            <a:off x="878910" y="3172641"/>
            <a:ext cx="8076179" cy="3282587"/>
          </a:xfrm>
          <a:prstGeom prst="rect">
            <a:avLst/>
          </a:prstGeom>
        </p:spPr>
      </p:pic>
      <p:sp>
        <p:nvSpPr>
          <p:cNvPr id="8" name="TextBox 7"/>
          <p:cNvSpPr txBox="1"/>
          <p:nvPr/>
        </p:nvSpPr>
        <p:spPr>
          <a:xfrm>
            <a:off x="685801" y="1850570"/>
            <a:ext cx="7772400" cy="1569660"/>
          </a:xfrm>
          <a:prstGeom prst="rect">
            <a:avLst/>
          </a:prstGeom>
          <a:noFill/>
        </p:spPr>
        <p:txBody>
          <a:bodyPr wrap="square" rtlCol="0">
            <a:spAutoFit/>
          </a:bodyPr>
          <a:lstStyle/>
          <a:p>
            <a:r>
              <a:rPr lang="en-HK" sz="2400" dirty="0"/>
              <a:t>Larger strides can enable Bigger output size </a:t>
            </a:r>
          </a:p>
          <a:p>
            <a:r>
              <a:rPr lang="en-HK" sz="2400" dirty="0"/>
              <a:t>input =2x2, </a:t>
            </a:r>
            <a:r>
              <a:rPr lang="en-HK" sz="2400" dirty="0" err="1"/>
              <a:t>kernal</a:t>
            </a:r>
            <a:r>
              <a:rPr lang="en-HK" sz="2400" dirty="0"/>
              <a:t>=2x2,</a:t>
            </a:r>
          </a:p>
          <a:p>
            <a:r>
              <a:rPr lang="en-HK" sz="2400" dirty="0"/>
              <a:t>Strides=2, meaning (2,2)</a:t>
            </a:r>
          </a:p>
          <a:p>
            <a:r>
              <a:rPr lang="en-HK" sz="2400" dirty="0"/>
              <a:t>Output = 4x4 </a:t>
            </a:r>
          </a:p>
        </p:txBody>
      </p:sp>
    </p:spTree>
    <p:extLst>
      <p:ext uri="{BB962C8B-B14F-4D97-AF65-F5344CB8AC3E}">
        <p14:creationId xmlns:p14="http://schemas.microsoft.com/office/powerpoint/2010/main" val="411933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98474"/>
          </a:xfrm>
        </p:spPr>
        <p:txBody>
          <a:bodyPr>
            <a:normAutofit fontScale="90000"/>
          </a:bodyPr>
          <a:lstStyle/>
          <a:p>
            <a:r>
              <a:rPr lang="en-HK" sz="3600" dirty="0"/>
              <a:t>Transposed convolution when Strides=(2,2)</a:t>
            </a:r>
            <a:br>
              <a:rPr lang="en-HK" sz="3600" dirty="0"/>
            </a:br>
            <a:r>
              <a:rPr lang="en-HK" sz="3600" dirty="0"/>
              <a:t>Strides=(2,2) can be written as stride=2</a:t>
            </a:r>
          </a:p>
        </p:txBody>
      </p:sp>
      <p:sp>
        <p:nvSpPr>
          <p:cNvPr id="3" name="Content Placeholder 2"/>
          <p:cNvSpPr>
            <a:spLocks noGrp="1"/>
          </p:cNvSpPr>
          <p:nvPr>
            <p:ph idx="1"/>
          </p:nvPr>
        </p:nvSpPr>
        <p:spPr>
          <a:xfrm>
            <a:off x="0" y="1062098"/>
            <a:ext cx="7886700" cy="4351338"/>
          </a:xfrm>
        </p:spPr>
        <p:txBody>
          <a:bodyPr>
            <a:normAutofit/>
          </a:bodyPr>
          <a:lstStyle/>
          <a:p>
            <a:r>
              <a:rPr lang="en-HK" sz="1800" dirty="0">
                <a:hlinkClick r:id="rId2"/>
              </a:rPr>
              <a:t>https://d2l.ai/chapter_computer-vision/transposed-conv.html</a:t>
            </a:r>
            <a:endParaRPr lang="en-HK" sz="1800" dirty="0"/>
          </a:p>
          <a:p>
            <a:r>
              <a:rPr lang="en-HK" sz="1800" dirty="0">
                <a:hlinkClick r:id="rId3"/>
              </a:rPr>
              <a:t>https://www.researchgate.net/figure/Example-of-Transpose-Convolution-with-Stride-2-2-Kernel-size-2-2_fig3_347534508</a:t>
            </a:r>
            <a:r>
              <a:rPr lang="en-HK" sz="1800" dirty="0"/>
              <a:t>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34</a:t>
            </a:fld>
            <a:endParaRPr lang="en-US"/>
          </a:p>
        </p:txBody>
      </p:sp>
      <p:pic>
        <p:nvPicPr>
          <p:cNvPr id="6" name="Picture 5"/>
          <p:cNvPicPr>
            <a:picLocks noChangeAspect="1"/>
          </p:cNvPicPr>
          <p:nvPr/>
        </p:nvPicPr>
        <p:blipFill>
          <a:blip r:embed="rId4"/>
          <a:stretch>
            <a:fillRect/>
          </a:stretch>
        </p:blipFill>
        <p:spPr>
          <a:xfrm>
            <a:off x="2398889" y="1985736"/>
            <a:ext cx="6678647" cy="4146707"/>
          </a:xfrm>
          <a:prstGeom prst="rect">
            <a:avLst/>
          </a:prstGeom>
        </p:spPr>
      </p:pic>
      <p:sp>
        <p:nvSpPr>
          <p:cNvPr id="9" name="TextBox 8">
            <a:extLst>
              <a:ext uri="{FF2B5EF4-FFF2-40B4-BE49-F238E27FC236}">
                <a16:creationId xmlns:a16="http://schemas.microsoft.com/office/drawing/2014/main" id="{8907900A-165E-1959-5B17-FFB72993B04F}"/>
              </a:ext>
            </a:extLst>
          </p:cNvPr>
          <p:cNvSpPr txBox="1"/>
          <p:nvPr/>
        </p:nvSpPr>
        <p:spPr>
          <a:xfrm>
            <a:off x="159028" y="2007705"/>
            <a:ext cx="2733260" cy="3693319"/>
          </a:xfrm>
          <a:prstGeom prst="rect">
            <a:avLst/>
          </a:prstGeom>
          <a:noFill/>
        </p:spPr>
        <p:txBody>
          <a:bodyPr wrap="square" rtlCol="0">
            <a:spAutoFit/>
          </a:bodyPr>
          <a:lstStyle/>
          <a:p>
            <a:r>
              <a:rPr lang="en-US" dirty="0"/>
              <a:t>Example:</a:t>
            </a:r>
          </a:p>
          <a:p>
            <a:r>
              <a:rPr lang="en-US" dirty="0"/>
              <a:t>Given that</a:t>
            </a:r>
          </a:p>
          <a:p>
            <a:r>
              <a:rPr lang="en-US" dirty="0"/>
              <a:t>input = [0 1 ; </a:t>
            </a:r>
          </a:p>
          <a:p>
            <a:r>
              <a:rPr lang="en-US" dirty="0"/>
              <a:t>               2 3], </a:t>
            </a:r>
          </a:p>
          <a:p>
            <a:r>
              <a:rPr lang="en-US" dirty="0"/>
              <a:t>Kernel= [ 0 1 ; </a:t>
            </a:r>
          </a:p>
          <a:p>
            <a:r>
              <a:rPr lang="en-US" dirty="0"/>
              <a:t>                 2 3]</a:t>
            </a:r>
          </a:p>
          <a:p>
            <a:r>
              <a:rPr lang="en-US" dirty="0"/>
              <a:t>Find </a:t>
            </a:r>
            <a:r>
              <a:rPr lang="en-HK" sz="1800" dirty="0"/>
              <a:t>Transposed convolution when strides (step sizes) =(2,2).</a:t>
            </a:r>
          </a:p>
          <a:p>
            <a:endParaRPr lang="en-HK" sz="1800" dirty="0"/>
          </a:p>
          <a:p>
            <a:r>
              <a:rPr lang="en-HK" dirty="0"/>
              <a:t>Larger strides can enable</a:t>
            </a:r>
          </a:p>
          <a:p>
            <a:r>
              <a:rPr lang="en-HK" dirty="0"/>
              <a:t>bigger output size </a:t>
            </a:r>
          </a:p>
          <a:p>
            <a:endParaRPr lang="en-HK" dirty="0"/>
          </a:p>
        </p:txBody>
      </p:sp>
    </p:spTree>
    <p:extLst>
      <p:ext uri="{BB962C8B-B14F-4D97-AF65-F5344CB8AC3E}">
        <p14:creationId xmlns:p14="http://schemas.microsoft.com/office/powerpoint/2010/main" val="3073313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DB844-0110-8714-BC46-4F918B34FE91}"/>
              </a:ext>
            </a:extLst>
          </p:cNvPr>
          <p:cNvSpPr>
            <a:spLocks noGrp="1"/>
          </p:cNvSpPr>
          <p:nvPr>
            <p:ph type="title"/>
          </p:nvPr>
        </p:nvSpPr>
        <p:spPr/>
        <p:txBody>
          <a:bodyPr>
            <a:noAutofit/>
          </a:bodyPr>
          <a:lstStyle/>
          <a:p>
            <a:pPr algn="l"/>
            <a:r>
              <a:rPr lang="en-US" sz="2400" dirty="0"/>
              <a:t>Example : </a:t>
            </a:r>
            <a:r>
              <a:rPr lang="en-HK" sz="2400" dirty="0"/>
              <a:t>Transposed convolution </a:t>
            </a:r>
            <a:r>
              <a:rPr lang="en-US" sz="2400" dirty="0"/>
              <a:t>when strides (step sizes)=(2,2)</a:t>
            </a:r>
            <a:br>
              <a:rPr lang="en-US" sz="2400" dirty="0"/>
            </a:br>
            <a:r>
              <a:rPr lang="en-HK" sz="2400" dirty="0"/>
              <a:t>Strides=(2,2) can be written as stride=2. </a:t>
            </a:r>
            <a:br>
              <a:rPr lang="en-HK" sz="1050" dirty="0"/>
            </a:br>
            <a:endParaRPr lang="en-HK" sz="2400" dirty="0"/>
          </a:p>
        </p:txBody>
      </p:sp>
      <p:sp>
        <p:nvSpPr>
          <p:cNvPr id="3" name="Content Placeholder 2">
            <a:extLst>
              <a:ext uri="{FF2B5EF4-FFF2-40B4-BE49-F238E27FC236}">
                <a16:creationId xmlns:a16="http://schemas.microsoft.com/office/drawing/2014/main" id="{F56008D7-1612-77BA-333E-B90DCC51A0D5}"/>
              </a:ext>
            </a:extLst>
          </p:cNvPr>
          <p:cNvSpPr>
            <a:spLocks noGrp="1"/>
          </p:cNvSpPr>
          <p:nvPr>
            <p:ph idx="1"/>
          </p:nvPr>
        </p:nvSpPr>
        <p:spPr>
          <a:xfrm>
            <a:off x="208722" y="1212574"/>
            <a:ext cx="8229600" cy="4525963"/>
          </a:xfrm>
        </p:spPr>
        <p:txBody>
          <a:bodyPr>
            <a:normAutofit/>
          </a:bodyPr>
          <a:lstStyle/>
          <a:p>
            <a:r>
              <a:rPr lang="en-US" sz="1800" dirty="0"/>
              <a:t>Example: input size (</a:t>
            </a:r>
            <a:r>
              <a:rPr lang="en-US" sz="1800" dirty="0" err="1"/>
              <a:t>i</a:t>
            </a:r>
            <a:r>
              <a:rPr lang="en-US" sz="1800" dirty="0"/>
              <a:t>) =2 kernel size (k) =2</a:t>
            </a:r>
          </a:p>
          <a:p>
            <a:r>
              <a:rPr lang="en-US" sz="1800" dirty="0"/>
              <a:t>Stride (2) =2, padding (p) =0,</a:t>
            </a:r>
          </a:p>
          <a:p>
            <a:r>
              <a:rPr lang="en-US" sz="1800" dirty="0" err="1"/>
              <a:t>Transposed_Conv_output_size</a:t>
            </a:r>
            <a:r>
              <a:rPr lang="en-US" sz="1800" dirty="0"/>
              <a:t>=(i-1)*s-(2*p)+(k-1)+1</a:t>
            </a:r>
          </a:p>
          <a:p>
            <a:r>
              <a:rPr lang="en-US" sz="1800" dirty="0"/>
              <a:t>=(2-1)*2-(2*0)+(2-1)+1=4</a:t>
            </a:r>
          </a:p>
          <a:p>
            <a:endParaRPr lang="en-US" sz="1800" dirty="0"/>
          </a:p>
          <a:p>
            <a:pPr marL="0" indent="0">
              <a:buNone/>
            </a:pPr>
            <a:endParaRPr lang="en-HK" sz="1800" dirty="0"/>
          </a:p>
        </p:txBody>
      </p:sp>
      <p:sp>
        <p:nvSpPr>
          <p:cNvPr id="4" name="Footer Placeholder 3">
            <a:extLst>
              <a:ext uri="{FF2B5EF4-FFF2-40B4-BE49-F238E27FC236}">
                <a16:creationId xmlns:a16="http://schemas.microsoft.com/office/drawing/2014/main" id="{9A9BC523-B82C-1920-E677-D62DB6725406}"/>
              </a:ext>
            </a:extLst>
          </p:cNvPr>
          <p:cNvSpPr>
            <a:spLocks noGrp="1"/>
          </p:cNvSpPr>
          <p:nvPr>
            <p:ph type="ftr" sz="quarter" idx="11"/>
          </p:nvPr>
        </p:nvSpPr>
        <p:spPr/>
        <p:txBody>
          <a:bodyPr/>
          <a:lstStyle/>
          <a:p>
            <a:r>
              <a:rPr lang="en-US" altLang="en-US"/>
              <a:t>Object recognition v.250327a</a:t>
            </a:r>
          </a:p>
        </p:txBody>
      </p:sp>
      <p:sp>
        <p:nvSpPr>
          <p:cNvPr id="5" name="Slide Number Placeholder 4">
            <a:extLst>
              <a:ext uri="{FF2B5EF4-FFF2-40B4-BE49-F238E27FC236}">
                <a16:creationId xmlns:a16="http://schemas.microsoft.com/office/drawing/2014/main" id="{2F25F89B-E2D9-C145-F573-D8DC4884E86C}"/>
              </a:ext>
            </a:extLst>
          </p:cNvPr>
          <p:cNvSpPr>
            <a:spLocks noGrp="1"/>
          </p:cNvSpPr>
          <p:nvPr>
            <p:ph type="sldNum" sz="quarter" idx="12"/>
          </p:nvPr>
        </p:nvSpPr>
        <p:spPr/>
        <p:txBody>
          <a:bodyPr/>
          <a:lstStyle/>
          <a:p>
            <a:fld id="{6C5C3E90-4FE7-4819-A653-72C8A991D393}" type="slidenum">
              <a:rPr lang="en-US" altLang="en-US" smtClean="0"/>
              <a:pPr/>
              <a:t>35</a:t>
            </a:fld>
            <a:endParaRPr lang="en-US" altLang="en-US"/>
          </a:p>
        </p:txBody>
      </p:sp>
      <p:graphicFrame>
        <p:nvGraphicFramePr>
          <p:cNvPr id="6" name="Table 5">
            <a:extLst>
              <a:ext uri="{FF2B5EF4-FFF2-40B4-BE49-F238E27FC236}">
                <a16:creationId xmlns:a16="http://schemas.microsoft.com/office/drawing/2014/main" id="{3CD5E3BB-9C91-9E49-B0D3-28B6623895FD}"/>
              </a:ext>
            </a:extLst>
          </p:cNvPr>
          <p:cNvGraphicFramePr>
            <a:graphicFrameLocks noGrp="1"/>
          </p:cNvGraphicFramePr>
          <p:nvPr>
            <p:extLst>
              <p:ext uri="{D42A27DB-BD31-4B8C-83A1-F6EECF244321}">
                <p14:modId xmlns:p14="http://schemas.microsoft.com/office/powerpoint/2010/main" val="408587216"/>
              </p:ext>
            </p:extLst>
          </p:nvPr>
        </p:nvGraphicFramePr>
        <p:xfrm>
          <a:off x="2961861" y="2604052"/>
          <a:ext cx="5754755" cy="3851445"/>
        </p:xfrm>
        <a:graphic>
          <a:graphicData uri="http://schemas.openxmlformats.org/drawingml/2006/table">
            <a:tbl>
              <a:tblPr>
                <a:tableStyleId>{5C22544A-7EE6-4342-B048-85BDC9FD1C3A}</a:tableStyleId>
              </a:tblPr>
              <a:tblGrid>
                <a:gridCol w="1150951">
                  <a:extLst>
                    <a:ext uri="{9D8B030D-6E8A-4147-A177-3AD203B41FA5}">
                      <a16:colId xmlns:a16="http://schemas.microsoft.com/office/drawing/2014/main" val="3971851301"/>
                    </a:ext>
                  </a:extLst>
                </a:gridCol>
                <a:gridCol w="1150951">
                  <a:extLst>
                    <a:ext uri="{9D8B030D-6E8A-4147-A177-3AD203B41FA5}">
                      <a16:colId xmlns:a16="http://schemas.microsoft.com/office/drawing/2014/main" val="1320699371"/>
                    </a:ext>
                  </a:extLst>
                </a:gridCol>
                <a:gridCol w="1150951">
                  <a:extLst>
                    <a:ext uri="{9D8B030D-6E8A-4147-A177-3AD203B41FA5}">
                      <a16:colId xmlns:a16="http://schemas.microsoft.com/office/drawing/2014/main" val="604113981"/>
                    </a:ext>
                  </a:extLst>
                </a:gridCol>
                <a:gridCol w="1150951">
                  <a:extLst>
                    <a:ext uri="{9D8B030D-6E8A-4147-A177-3AD203B41FA5}">
                      <a16:colId xmlns:a16="http://schemas.microsoft.com/office/drawing/2014/main" val="849343627"/>
                    </a:ext>
                  </a:extLst>
                </a:gridCol>
                <a:gridCol w="1150951">
                  <a:extLst>
                    <a:ext uri="{9D8B030D-6E8A-4147-A177-3AD203B41FA5}">
                      <a16:colId xmlns:a16="http://schemas.microsoft.com/office/drawing/2014/main" val="1463267877"/>
                    </a:ext>
                  </a:extLst>
                </a:gridCol>
              </a:tblGrid>
              <a:tr h="288610">
                <a:tc>
                  <a:txBody>
                    <a:bodyPr/>
                    <a:lstStyle/>
                    <a:p>
                      <a:pPr algn="l" fontAlgn="b"/>
                      <a:r>
                        <a:rPr lang="en-HK" sz="1800" u="none" strike="noStrike" dirty="0">
                          <a:effectLst/>
                        </a:rPr>
                        <a:t>A=</a:t>
                      </a:r>
                      <a:endParaRPr lang="en-HK" sz="18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r" fontAlgn="b"/>
                      <a:r>
                        <a:rPr lang="en-HK" sz="1800" u="none" strike="noStrike" dirty="0">
                          <a:effectLst/>
                        </a:rPr>
                        <a:t>1</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C000"/>
                    </a:solidFill>
                  </a:tcPr>
                </a:tc>
                <a:tc>
                  <a:txBody>
                    <a:bodyPr/>
                    <a:lstStyle/>
                    <a:p>
                      <a:pPr algn="r" fontAlgn="b"/>
                      <a:r>
                        <a:rPr lang="en-HK" sz="1800" u="none" strike="noStrike" dirty="0">
                          <a:effectLst/>
                        </a:rPr>
                        <a:t>3</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C000"/>
                    </a:solidFill>
                  </a:tcPr>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861910043"/>
                  </a:ext>
                </a:extLst>
              </a:tr>
              <a:tr h="288610">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HK" sz="1800" u="none" strike="noStrike" dirty="0">
                          <a:effectLst/>
                        </a:rPr>
                        <a:t>5</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C000"/>
                    </a:solidFill>
                  </a:tcPr>
                </a:tc>
                <a:tc>
                  <a:txBody>
                    <a:bodyPr/>
                    <a:lstStyle/>
                    <a:p>
                      <a:pPr algn="r" fontAlgn="b"/>
                      <a:r>
                        <a:rPr lang="en-HK" sz="1800" u="none" strike="noStrike" dirty="0">
                          <a:effectLst/>
                        </a:rPr>
                        <a:t>7</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C000"/>
                    </a:solidFill>
                  </a:tcPr>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508540032"/>
                  </a:ext>
                </a:extLst>
              </a:tr>
              <a:tr h="288610">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326079162"/>
                  </a:ext>
                </a:extLst>
              </a:tr>
              <a:tr h="288610">
                <a:tc>
                  <a:txBody>
                    <a:bodyPr/>
                    <a:lstStyle/>
                    <a:p>
                      <a:pPr algn="l" fontAlgn="b"/>
                      <a:r>
                        <a:rPr lang="en-HK" sz="1800" u="none" strike="noStrike">
                          <a:effectLst/>
                        </a:rPr>
                        <a:t>K=</a:t>
                      </a:r>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HK" sz="1800" u="none" strike="noStrike" dirty="0">
                          <a:effectLst/>
                        </a:rPr>
                        <a:t>1</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92D050"/>
                    </a:solidFill>
                  </a:tcPr>
                </a:tc>
                <a:tc>
                  <a:txBody>
                    <a:bodyPr/>
                    <a:lstStyle/>
                    <a:p>
                      <a:pPr algn="r" fontAlgn="b"/>
                      <a:r>
                        <a:rPr lang="en-HK" sz="1800" u="none" strike="noStrike" dirty="0">
                          <a:effectLst/>
                        </a:rPr>
                        <a:t>2</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92D050"/>
                    </a:solidFill>
                  </a:tcPr>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651225831"/>
                  </a:ext>
                </a:extLst>
              </a:tr>
              <a:tr h="396065">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en-HK" sz="1800" u="none" strike="noStrike">
                          <a:effectLst/>
                        </a:rPr>
                        <a:t>2</a:t>
                      </a:r>
                      <a:endParaRPr lang="en-HK" sz="1800" b="0" i="0" u="none" strike="noStrike">
                        <a:solidFill>
                          <a:srgbClr val="000000"/>
                        </a:solidFill>
                        <a:effectLst/>
                        <a:latin typeface="Aptos Narrow" panose="020B0004020202020204" pitchFamily="34" charset="0"/>
                      </a:endParaRPr>
                    </a:p>
                  </a:txBody>
                  <a:tcPr marL="6350" marR="6350" marT="6350" marB="0" anchor="b">
                    <a:solidFill>
                      <a:srgbClr val="92D050"/>
                    </a:solidFill>
                  </a:tcPr>
                </a:tc>
                <a:tc>
                  <a:txBody>
                    <a:bodyPr/>
                    <a:lstStyle/>
                    <a:p>
                      <a:pPr algn="r" fontAlgn="b"/>
                      <a:r>
                        <a:rPr lang="en-HK" sz="1800" u="none" strike="noStrike" dirty="0">
                          <a:effectLst/>
                        </a:rPr>
                        <a:t>3</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92D050"/>
                    </a:solidFill>
                  </a:tcPr>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852097395"/>
                  </a:ext>
                </a:extLst>
              </a:tr>
              <a:tr h="226724">
                <a:tc>
                  <a:txBody>
                    <a:bodyPr/>
                    <a:lstStyle/>
                    <a:p>
                      <a:pPr algn="l" fontAlgn="b"/>
                      <a:endParaRPr lang="en-HK" sz="18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933523897"/>
                  </a:ext>
                </a:extLst>
              </a:tr>
              <a:tr h="288610">
                <a:tc>
                  <a:txBody>
                    <a:bodyPr/>
                    <a:lstStyle/>
                    <a:p>
                      <a:pPr algn="l" fontAlgn="b"/>
                      <a:r>
                        <a:rPr lang="en-US" sz="1800" b="0" i="0" u="none" strike="noStrike" dirty="0">
                          <a:solidFill>
                            <a:srgbClr val="000000"/>
                          </a:solidFill>
                          <a:effectLst/>
                          <a:latin typeface="Aptos Narrow" panose="020B0004020202020204" pitchFamily="34" charset="0"/>
                        </a:rPr>
                        <a:t>C</a:t>
                      </a:r>
                      <a:r>
                        <a:rPr lang="en-HK" sz="1800" b="0" i="0" u="none" strike="noStrike" dirty="0">
                          <a:solidFill>
                            <a:srgbClr val="000000"/>
                          </a:solidFill>
                          <a:effectLst/>
                          <a:latin typeface="Aptos Narrow" panose="020B0004020202020204" pitchFamily="34" charset="0"/>
                        </a:rPr>
                        <a:t>=</a:t>
                      </a:r>
                    </a:p>
                  </a:txBody>
                  <a:tcPr marL="6350" marR="6350" marT="6350" marB="0" anchor="b"/>
                </a:tc>
                <a:tc>
                  <a:txBody>
                    <a:bodyPr/>
                    <a:lstStyle/>
                    <a:p>
                      <a:pPr algn="l" fontAlgn="b"/>
                      <a:r>
                        <a:rPr lang="en-HK" sz="1800" u="none" strike="noStrike" dirty="0">
                          <a:effectLst/>
                        </a:rPr>
                        <a:t>1*1=1</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00B0F0"/>
                    </a:solidFill>
                  </a:tcPr>
                </a:tc>
                <a:tc>
                  <a:txBody>
                    <a:bodyPr/>
                    <a:lstStyle/>
                    <a:p>
                      <a:pPr algn="l" fontAlgn="b"/>
                      <a:r>
                        <a:rPr lang="en-HK" sz="1800" u="none" strike="noStrike" dirty="0">
                          <a:effectLst/>
                        </a:rPr>
                        <a:t>2*1=2</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00B0F0"/>
                    </a:solidFill>
                  </a:tcPr>
                </a:tc>
                <a:tc>
                  <a:txBody>
                    <a:bodyPr/>
                    <a:lstStyle/>
                    <a:p>
                      <a:pPr algn="l" fontAlgn="b"/>
                      <a:r>
                        <a:rPr lang="en-HK" sz="1800" u="none" strike="noStrike" dirty="0">
                          <a:effectLst/>
                        </a:rPr>
                        <a:t>1*3=3</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00B050"/>
                    </a:solidFill>
                  </a:tcPr>
                </a:tc>
                <a:tc>
                  <a:txBody>
                    <a:bodyPr/>
                    <a:lstStyle/>
                    <a:p>
                      <a:pPr algn="l" fontAlgn="b"/>
                      <a:r>
                        <a:rPr lang="en-HK" sz="1800" u="none" strike="noStrike" dirty="0">
                          <a:effectLst/>
                        </a:rPr>
                        <a:t>2*3=6</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00B050"/>
                    </a:solidFill>
                  </a:tcPr>
                </a:tc>
                <a:extLst>
                  <a:ext uri="{0D108BD9-81ED-4DB2-BD59-A6C34878D82A}">
                    <a16:rowId xmlns:a16="http://schemas.microsoft.com/office/drawing/2014/main" val="3150362393"/>
                  </a:ext>
                </a:extLst>
              </a:tr>
              <a:tr h="288610">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HK" sz="1800" u="none" strike="noStrike" dirty="0">
                          <a:effectLst/>
                        </a:rPr>
                        <a:t>2*1=2</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00B0F0"/>
                    </a:solidFill>
                  </a:tcPr>
                </a:tc>
                <a:tc>
                  <a:txBody>
                    <a:bodyPr/>
                    <a:lstStyle/>
                    <a:p>
                      <a:pPr algn="l" fontAlgn="b"/>
                      <a:r>
                        <a:rPr lang="en-HK" sz="1800" u="none" strike="noStrike" dirty="0">
                          <a:effectLst/>
                        </a:rPr>
                        <a:t>3*1=3</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00B0F0"/>
                    </a:solidFill>
                  </a:tcPr>
                </a:tc>
                <a:tc>
                  <a:txBody>
                    <a:bodyPr/>
                    <a:lstStyle/>
                    <a:p>
                      <a:pPr algn="l" fontAlgn="b"/>
                      <a:r>
                        <a:rPr lang="en-HK" sz="1800" u="none" strike="noStrike" dirty="0">
                          <a:effectLst/>
                        </a:rPr>
                        <a:t>2*3=6</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00B050"/>
                    </a:solidFill>
                  </a:tcPr>
                </a:tc>
                <a:tc>
                  <a:txBody>
                    <a:bodyPr/>
                    <a:lstStyle/>
                    <a:p>
                      <a:pPr algn="l" fontAlgn="b"/>
                      <a:r>
                        <a:rPr lang="en-HK" sz="1800" u="none" strike="noStrike" dirty="0">
                          <a:effectLst/>
                        </a:rPr>
                        <a:t>3*3=9</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00B050"/>
                    </a:solidFill>
                  </a:tcPr>
                </a:tc>
                <a:extLst>
                  <a:ext uri="{0D108BD9-81ED-4DB2-BD59-A6C34878D82A}">
                    <a16:rowId xmlns:a16="http://schemas.microsoft.com/office/drawing/2014/main" val="1032838359"/>
                  </a:ext>
                </a:extLst>
              </a:tr>
              <a:tr h="288610">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HK" sz="1800" u="none" strike="noStrike" dirty="0">
                          <a:effectLst/>
                        </a:rPr>
                        <a:t> </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r>
                        <a:rPr lang="en-HK" sz="1800" u="none" strike="noStrike" dirty="0">
                          <a:effectLst/>
                        </a:rPr>
                        <a:t> </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r>
                        <a:rPr lang="en-HK" sz="1800" u="none" strike="noStrike" dirty="0">
                          <a:effectLst/>
                        </a:rPr>
                        <a:t> </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tc>
                  <a:txBody>
                    <a:bodyPr/>
                    <a:lstStyle/>
                    <a:p>
                      <a:pPr algn="l" fontAlgn="b"/>
                      <a:r>
                        <a:rPr lang="en-HK" sz="1800" u="none" strike="noStrike" dirty="0">
                          <a:effectLst/>
                        </a:rPr>
                        <a:t> </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FF00"/>
                    </a:solidFill>
                  </a:tcPr>
                </a:tc>
                <a:extLst>
                  <a:ext uri="{0D108BD9-81ED-4DB2-BD59-A6C34878D82A}">
                    <a16:rowId xmlns:a16="http://schemas.microsoft.com/office/drawing/2014/main" val="486067280"/>
                  </a:ext>
                </a:extLst>
              </a:tr>
              <a:tr h="288610">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HK" sz="1800" u="none" strike="noStrike" dirty="0">
                          <a:effectLst/>
                        </a:rPr>
                        <a:t>1*5=5</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7030A0"/>
                    </a:solidFill>
                  </a:tcPr>
                </a:tc>
                <a:tc>
                  <a:txBody>
                    <a:bodyPr/>
                    <a:lstStyle/>
                    <a:p>
                      <a:pPr algn="l" fontAlgn="b"/>
                      <a:r>
                        <a:rPr lang="en-HK" sz="1800" u="none" strike="noStrike" dirty="0">
                          <a:effectLst/>
                        </a:rPr>
                        <a:t>2*5=10</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7030A0"/>
                    </a:solidFill>
                  </a:tcPr>
                </a:tc>
                <a:tc>
                  <a:txBody>
                    <a:bodyPr/>
                    <a:lstStyle/>
                    <a:p>
                      <a:pPr algn="l" fontAlgn="b"/>
                      <a:r>
                        <a:rPr lang="en-HK" sz="1800" u="none" strike="noStrike" dirty="0">
                          <a:effectLst/>
                        </a:rPr>
                        <a:t>1*7=7</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0000"/>
                    </a:solidFill>
                  </a:tcPr>
                </a:tc>
                <a:tc>
                  <a:txBody>
                    <a:bodyPr/>
                    <a:lstStyle/>
                    <a:p>
                      <a:pPr algn="l" fontAlgn="b"/>
                      <a:r>
                        <a:rPr lang="en-HK" sz="1800" u="none" strike="noStrike" dirty="0">
                          <a:effectLst/>
                        </a:rPr>
                        <a:t>2*7=14</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0000"/>
                    </a:solidFill>
                  </a:tcPr>
                </a:tc>
                <a:extLst>
                  <a:ext uri="{0D108BD9-81ED-4DB2-BD59-A6C34878D82A}">
                    <a16:rowId xmlns:a16="http://schemas.microsoft.com/office/drawing/2014/main" val="1568966127"/>
                  </a:ext>
                </a:extLst>
              </a:tr>
              <a:tr h="288610">
                <a:tc>
                  <a:txBody>
                    <a:bodyPr/>
                    <a:lstStyle/>
                    <a:p>
                      <a:pPr algn="l" fontAlgn="b"/>
                      <a:endParaRPr lang="en-HK" sz="18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HK" sz="1800" u="none" strike="noStrike" dirty="0">
                          <a:effectLst/>
                        </a:rPr>
                        <a:t>2*5=10</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7030A0"/>
                    </a:solidFill>
                  </a:tcPr>
                </a:tc>
                <a:tc>
                  <a:txBody>
                    <a:bodyPr/>
                    <a:lstStyle/>
                    <a:p>
                      <a:pPr algn="l" fontAlgn="b"/>
                      <a:r>
                        <a:rPr lang="en-HK" sz="1800" u="none" strike="noStrike" dirty="0">
                          <a:effectLst/>
                        </a:rPr>
                        <a:t>3*5=15</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7030A0"/>
                    </a:solidFill>
                  </a:tcPr>
                </a:tc>
                <a:tc>
                  <a:txBody>
                    <a:bodyPr/>
                    <a:lstStyle/>
                    <a:p>
                      <a:pPr algn="l" fontAlgn="b"/>
                      <a:r>
                        <a:rPr lang="en-HK" sz="1800" u="none" strike="noStrike" dirty="0">
                          <a:effectLst/>
                        </a:rPr>
                        <a:t>2*7=14</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0000"/>
                    </a:solidFill>
                  </a:tcPr>
                </a:tc>
                <a:tc>
                  <a:txBody>
                    <a:bodyPr/>
                    <a:lstStyle/>
                    <a:p>
                      <a:pPr algn="l" fontAlgn="b"/>
                      <a:r>
                        <a:rPr lang="en-HK" sz="1800" u="none" strike="noStrike" dirty="0">
                          <a:effectLst/>
                        </a:rPr>
                        <a:t>3*7=21</a:t>
                      </a:r>
                      <a:endParaRPr lang="en-HK" sz="1800" b="0" i="0" u="none" strike="noStrike" dirty="0">
                        <a:solidFill>
                          <a:srgbClr val="000000"/>
                        </a:solidFill>
                        <a:effectLst/>
                        <a:latin typeface="Aptos Narrow" panose="020B0004020202020204" pitchFamily="34" charset="0"/>
                      </a:endParaRPr>
                    </a:p>
                  </a:txBody>
                  <a:tcPr marL="6350" marR="6350" marT="6350" marB="0" anchor="b">
                    <a:solidFill>
                      <a:srgbClr val="FF0000"/>
                    </a:solidFill>
                  </a:tcPr>
                </a:tc>
                <a:extLst>
                  <a:ext uri="{0D108BD9-81ED-4DB2-BD59-A6C34878D82A}">
                    <a16:rowId xmlns:a16="http://schemas.microsoft.com/office/drawing/2014/main" val="1120307367"/>
                  </a:ext>
                </a:extLst>
              </a:tr>
              <a:tr h="288610">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312484040"/>
                  </a:ext>
                </a:extLst>
              </a:tr>
              <a:tr h="288610">
                <a:tc>
                  <a:txBody>
                    <a:bodyPr/>
                    <a:lstStyle/>
                    <a:p>
                      <a:pPr algn="l" fontAlgn="b"/>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HK" sz="1800" u="none" strike="noStrike" dirty="0">
                          <a:effectLst/>
                        </a:rPr>
                        <a:t>Sum of C =</a:t>
                      </a:r>
                      <a:endParaRPr lang="en-HK" sz="18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r" fontAlgn="b"/>
                      <a:r>
                        <a:rPr lang="en-HK" sz="1800" u="none" strike="noStrike">
                          <a:effectLst/>
                        </a:rPr>
                        <a:t>128</a:t>
                      </a:r>
                      <a:endParaRPr lang="en-HK" sz="18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en-HK" sz="18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62818344"/>
                  </a:ext>
                </a:extLst>
              </a:tr>
            </a:tbl>
          </a:graphicData>
        </a:graphic>
      </p:graphicFrame>
      <p:sp>
        <p:nvSpPr>
          <p:cNvPr id="8" name="TextBox 7">
            <a:extLst>
              <a:ext uri="{FF2B5EF4-FFF2-40B4-BE49-F238E27FC236}">
                <a16:creationId xmlns:a16="http://schemas.microsoft.com/office/drawing/2014/main" id="{228D33CC-6910-5E1D-DC12-63248A990264}"/>
              </a:ext>
            </a:extLst>
          </p:cNvPr>
          <p:cNvSpPr txBox="1"/>
          <p:nvPr/>
        </p:nvSpPr>
        <p:spPr>
          <a:xfrm>
            <a:off x="526774" y="2653749"/>
            <a:ext cx="2315817" cy="2308324"/>
          </a:xfrm>
          <a:prstGeom prst="rect">
            <a:avLst/>
          </a:prstGeom>
          <a:noFill/>
        </p:spPr>
        <p:txBody>
          <a:bodyPr wrap="square" rtlCol="0">
            <a:spAutoFit/>
          </a:bodyPr>
          <a:lstStyle/>
          <a:p>
            <a:r>
              <a:rPr lang="en-HK" sz="1800" dirty="0"/>
              <a:t>C=Transposed convolution of A and K</a:t>
            </a:r>
          </a:p>
          <a:p>
            <a:r>
              <a:rPr lang="en-HK" b="0" i="0" u="none" strike="noStrike" dirty="0">
                <a:solidFill>
                  <a:srgbClr val="000000"/>
                </a:solidFill>
                <a:effectLst/>
                <a:latin typeface="Aptos Narrow" panose="020B0004020202020204" pitchFamily="34" charset="0"/>
              </a:rPr>
              <a:t>Size of C is 2x2</a:t>
            </a:r>
          </a:p>
          <a:p>
            <a:endParaRPr lang="en-HK" sz="1800" dirty="0">
              <a:solidFill>
                <a:srgbClr val="000000"/>
              </a:solidFill>
              <a:latin typeface="Aptos Narrow" panose="020B0004020202020204" pitchFamily="34" charset="0"/>
            </a:endParaRPr>
          </a:p>
          <a:p>
            <a:r>
              <a:rPr lang="en-HK" sz="1800" dirty="0"/>
              <a:t>Larger strides can enable bigger output size</a:t>
            </a:r>
            <a:endParaRPr lang="en-HK" sz="1800" b="0" i="0" u="none" strike="noStrike" dirty="0">
              <a:solidFill>
                <a:srgbClr val="000000"/>
              </a:solidFill>
              <a:effectLst/>
              <a:latin typeface="Aptos Narrow" panose="020B0004020202020204" pitchFamily="34" charset="0"/>
            </a:endParaRPr>
          </a:p>
          <a:p>
            <a:endParaRPr lang="en-HK" dirty="0"/>
          </a:p>
        </p:txBody>
      </p:sp>
      <p:sp>
        <p:nvSpPr>
          <p:cNvPr id="7" name="TextBox 6">
            <a:extLst>
              <a:ext uri="{FF2B5EF4-FFF2-40B4-BE49-F238E27FC236}">
                <a16:creationId xmlns:a16="http://schemas.microsoft.com/office/drawing/2014/main" id="{B41D5A61-F139-422B-5500-DB0BA5466795}"/>
              </a:ext>
            </a:extLst>
          </p:cNvPr>
          <p:cNvSpPr txBox="1"/>
          <p:nvPr/>
        </p:nvSpPr>
        <p:spPr>
          <a:xfrm>
            <a:off x="3071666" y="5862778"/>
            <a:ext cx="5366656" cy="369332"/>
          </a:xfrm>
          <a:prstGeom prst="rect">
            <a:avLst/>
          </a:prstGeom>
          <a:noFill/>
        </p:spPr>
        <p:txBody>
          <a:bodyPr wrap="square" rtlCol="0">
            <a:spAutoFit/>
          </a:bodyPr>
          <a:lstStyle/>
          <a:p>
            <a:r>
              <a:rPr lang="en-US" dirty="0">
                <a:solidFill>
                  <a:srgbClr val="00B0F0"/>
                </a:solidFill>
              </a:rPr>
              <a:t>1+2+2+3</a:t>
            </a:r>
            <a:r>
              <a:rPr lang="en-US" dirty="0"/>
              <a:t>+</a:t>
            </a:r>
            <a:r>
              <a:rPr lang="en-US" dirty="0">
                <a:solidFill>
                  <a:srgbClr val="00B050"/>
                </a:solidFill>
              </a:rPr>
              <a:t>3+6+6+9</a:t>
            </a:r>
            <a:r>
              <a:rPr lang="en-US" dirty="0"/>
              <a:t>+</a:t>
            </a:r>
            <a:r>
              <a:rPr lang="en-US" dirty="0">
                <a:solidFill>
                  <a:srgbClr val="7030A0"/>
                </a:solidFill>
              </a:rPr>
              <a:t>5+10+10+15</a:t>
            </a:r>
            <a:r>
              <a:rPr lang="en-US" dirty="0"/>
              <a:t>+</a:t>
            </a:r>
            <a:r>
              <a:rPr lang="en-US" dirty="0">
                <a:solidFill>
                  <a:srgbClr val="FF0000"/>
                </a:solidFill>
              </a:rPr>
              <a:t>7+14+14+21</a:t>
            </a:r>
            <a:r>
              <a:rPr lang="en-US" dirty="0"/>
              <a:t>=128</a:t>
            </a:r>
          </a:p>
        </p:txBody>
      </p:sp>
    </p:spTree>
    <p:extLst>
      <p:ext uri="{BB962C8B-B14F-4D97-AF65-F5344CB8AC3E}">
        <p14:creationId xmlns:p14="http://schemas.microsoft.com/office/powerpoint/2010/main" val="2972094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695C-E120-447B-BDC0-B96EFBB33FBC}"/>
              </a:ext>
            </a:extLst>
          </p:cNvPr>
          <p:cNvSpPr>
            <a:spLocks noGrp="1"/>
          </p:cNvSpPr>
          <p:nvPr>
            <p:ph type="title"/>
          </p:nvPr>
        </p:nvSpPr>
        <p:spPr/>
        <p:txBody>
          <a:bodyPr/>
          <a:lstStyle/>
          <a:p>
            <a:r>
              <a:rPr lang="en-US" dirty="0"/>
              <a:t>Convolution and transposed convolution( deconvolution)</a:t>
            </a:r>
          </a:p>
        </p:txBody>
      </p:sp>
      <p:sp>
        <p:nvSpPr>
          <p:cNvPr id="3" name="Content Placeholder 2">
            <a:extLst>
              <a:ext uri="{FF2B5EF4-FFF2-40B4-BE49-F238E27FC236}">
                <a16:creationId xmlns:a16="http://schemas.microsoft.com/office/drawing/2014/main" id="{A4C20119-9A87-4ECA-BB13-7CD53DF3471B}"/>
              </a:ext>
            </a:extLst>
          </p:cNvPr>
          <p:cNvSpPr>
            <a:spLocks noGrp="1"/>
          </p:cNvSpPr>
          <p:nvPr>
            <p:ph idx="1"/>
          </p:nvPr>
        </p:nvSpPr>
        <p:spPr/>
        <p:txBody>
          <a:bodyPr/>
          <a:lstStyle/>
          <a:p>
            <a:pPr algn="l"/>
            <a:r>
              <a:rPr lang="en-US" b="1" i="0" dirty="0">
                <a:solidFill>
                  <a:srgbClr val="000000"/>
                </a:solidFill>
                <a:effectLst/>
                <a:latin typeface="Lucida Grande"/>
              </a:rPr>
              <a:t>A guide to convolution arithmetic for deep learning </a:t>
            </a:r>
            <a:r>
              <a:rPr lang="en-US" b="0" i="0" u="none" strike="noStrike" dirty="0">
                <a:solidFill>
                  <a:srgbClr val="000000"/>
                </a:solidFill>
                <a:effectLst/>
                <a:latin typeface="Lucida Grande"/>
                <a:hlinkClick r:id="rId2"/>
              </a:rPr>
              <a:t>Vincent Dumoulin</a:t>
            </a:r>
            <a:r>
              <a:rPr lang="en-US" b="0" i="0" dirty="0">
                <a:solidFill>
                  <a:srgbClr val="000000"/>
                </a:solidFill>
                <a:effectLst/>
                <a:latin typeface="Lucida Grande"/>
              </a:rPr>
              <a:t>, </a:t>
            </a:r>
            <a:r>
              <a:rPr lang="en-US" b="0" i="0" u="none" strike="noStrike" dirty="0">
                <a:solidFill>
                  <a:srgbClr val="000000"/>
                </a:solidFill>
                <a:effectLst/>
                <a:latin typeface="Lucida Grande"/>
                <a:hlinkClick r:id="rId3"/>
              </a:rPr>
              <a:t>Francesco </a:t>
            </a:r>
            <a:r>
              <a:rPr lang="en-US" b="0" i="0" u="none" strike="noStrike" dirty="0" err="1">
                <a:solidFill>
                  <a:srgbClr val="000000"/>
                </a:solidFill>
                <a:effectLst/>
                <a:latin typeface="Lucida Grande"/>
                <a:hlinkClick r:id="rId3"/>
              </a:rPr>
              <a:t>Visin</a:t>
            </a:r>
            <a:endParaRPr lang="en-US" b="0" i="0" dirty="0">
              <a:solidFill>
                <a:srgbClr val="000000"/>
              </a:solidFill>
              <a:effectLst/>
              <a:latin typeface="Lucida Grande"/>
            </a:endParaRPr>
          </a:p>
          <a:p>
            <a:r>
              <a:rPr lang="en-US" sz="1800" dirty="0">
                <a:hlinkClick r:id="rId4"/>
              </a:rPr>
              <a:t>https://arxiv.org/abs/1603.07285</a:t>
            </a:r>
            <a:endParaRPr lang="en-US" sz="1800" dirty="0"/>
          </a:p>
          <a:p>
            <a:endParaRPr lang="en-US" dirty="0"/>
          </a:p>
          <a:p>
            <a:r>
              <a:rPr lang="en-US" dirty="0"/>
              <a:t>Note : In deep learning , convolution and cross-correlation are the same in practice. (I.e. for convolution, no need to flip one of the images before correlation)</a:t>
            </a:r>
          </a:p>
          <a:p>
            <a:endParaRPr lang="en-US" dirty="0"/>
          </a:p>
        </p:txBody>
      </p:sp>
      <p:sp>
        <p:nvSpPr>
          <p:cNvPr id="4" name="Footer Placeholder 3">
            <a:extLst>
              <a:ext uri="{FF2B5EF4-FFF2-40B4-BE49-F238E27FC236}">
                <a16:creationId xmlns:a16="http://schemas.microsoft.com/office/drawing/2014/main" id="{7012AAC4-90E8-4B60-B8CC-35E493AF2BF5}"/>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1212CF5D-A7EC-4CCE-91EF-45A45AB59501}"/>
              </a:ext>
            </a:extLst>
          </p:cNvPr>
          <p:cNvSpPr>
            <a:spLocks noGrp="1"/>
          </p:cNvSpPr>
          <p:nvPr>
            <p:ph type="sldNum" sz="quarter" idx="12"/>
          </p:nvPr>
        </p:nvSpPr>
        <p:spPr/>
        <p:txBody>
          <a:bodyPr/>
          <a:lstStyle/>
          <a:p>
            <a:fld id="{6921B4CA-31D7-4C0B-94BB-C0A0E1F306D0}" type="slidenum">
              <a:rPr lang="en-US" smtClean="0"/>
              <a:t>36</a:t>
            </a:fld>
            <a:endParaRPr lang="en-US"/>
          </a:p>
        </p:txBody>
      </p:sp>
      <p:cxnSp>
        <p:nvCxnSpPr>
          <p:cNvPr id="7" name="Straight Connector 6">
            <a:extLst>
              <a:ext uri="{FF2B5EF4-FFF2-40B4-BE49-F238E27FC236}">
                <a16:creationId xmlns:a16="http://schemas.microsoft.com/office/drawing/2014/main" id="{2E82C65F-B612-AC97-3F56-36BBB7EBC24D}"/>
              </a:ext>
            </a:extLst>
          </p:cNvPr>
          <p:cNvCxnSpPr/>
          <p:nvPr/>
        </p:nvCxnSpPr>
        <p:spPr>
          <a:xfrm>
            <a:off x="3570136" y="1304014"/>
            <a:ext cx="3450866" cy="0"/>
          </a:xfrm>
          <a:prstGeom prst="line">
            <a:avLst/>
          </a:prstGeom>
          <a:ln w="53975"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16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C74-9A3B-4E8F-AE26-756941839D74}"/>
              </a:ext>
            </a:extLst>
          </p:cNvPr>
          <p:cNvSpPr>
            <a:spLocks noGrp="1"/>
          </p:cNvSpPr>
          <p:nvPr>
            <p:ph type="title"/>
          </p:nvPr>
        </p:nvSpPr>
        <p:spPr/>
        <p:txBody>
          <a:bodyPr>
            <a:normAutofit fontScale="90000"/>
          </a:bodyPr>
          <a:lstStyle/>
          <a:p>
            <a:r>
              <a:rPr lang="en-US" dirty="0"/>
              <a:t>Simple up-sampling method, it</a:t>
            </a:r>
            <a:br>
              <a:rPr lang="en-US" dirty="0"/>
            </a:br>
            <a:r>
              <a:rPr lang="en-US" dirty="0"/>
              <a:t>makes output size bigger than input</a:t>
            </a:r>
          </a:p>
        </p:txBody>
      </p:sp>
      <p:sp>
        <p:nvSpPr>
          <p:cNvPr id="3" name="Content Placeholder 2">
            <a:extLst>
              <a:ext uri="{FF2B5EF4-FFF2-40B4-BE49-F238E27FC236}">
                <a16:creationId xmlns:a16="http://schemas.microsoft.com/office/drawing/2014/main" id="{0848073C-40B5-4CFA-9C41-03D689FFC23B}"/>
              </a:ext>
            </a:extLst>
          </p:cNvPr>
          <p:cNvSpPr>
            <a:spLocks noGrp="1"/>
          </p:cNvSpPr>
          <p:nvPr>
            <p:ph idx="1"/>
          </p:nvPr>
        </p:nvSpPr>
        <p:spPr/>
        <p:txBody>
          <a:bodyPr/>
          <a:lstStyle/>
          <a:p>
            <a:r>
              <a:rPr lang="en-US" dirty="0"/>
              <a:t>Up sampling from 4x3 to 12x9</a:t>
            </a:r>
          </a:p>
          <a:p>
            <a:r>
              <a:rPr lang="en-US" dirty="0"/>
              <a:t>Just repeat the pixel values. But this method is not learnable</a:t>
            </a:r>
          </a:p>
        </p:txBody>
      </p:sp>
      <p:sp>
        <p:nvSpPr>
          <p:cNvPr id="4" name="Footer Placeholder 3">
            <a:extLst>
              <a:ext uri="{FF2B5EF4-FFF2-40B4-BE49-F238E27FC236}">
                <a16:creationId xmlns:a16="http://schemas.microsoft.com/office/drawing/2014/main" id="{C0E47E47-C829-438D-BA22-D20A4DE6C030}"/>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213E3838-8D38-4E13-930E-E84BCF166485}"/>
              </a:ext>
            </a:extLst>
          </p:cNvPr>
          <p:cNvSpPr>
            <a:spLocks noGrp="1"/>
          </p:cNvSpPr>
          <p:nvPr>
            <p:ph type="sldNum" sz="quarter" idx="12"/>
          </p:nvPr>
        </p:nvSpPr>
        <p:spPr/>
        <p:txBody>
          <a:bodyPr/>
          <a:lstStyle/>
          <a:p>
            <a:fld id="{6921B4CA-31D7-4C0B-94BB-C0A0E1F306D0}" type="slidenum">
              <a:rPr lang="en-US" smtClean="0"/>
              <a:t>37</a:t>
            </a:fld>
            <a:endParaRPr lang="en-US"/>
          </a:p>
        </p:txBody>
      </p:sp>
      <p:pic>
        <p:nvPicPr>
          <p:cNvPr id="1026" name="Picture 2">
            <a:extLst>
              <a:ext uri="{FF2B5EF4-FFF2-40B4-BE49-F238E27FC236}">
                <a16:creationId xmlns:a16="http://schemas.microsoft.com/office/drawing/2014/main" id="{BDD75EC7-4503-405D-B96C-50F862F41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3323513"/>
            <a:ext cx="4743450" cy="2466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D7499F-2E6C-48B1-92FF-B400ED6B4894}"/>
              </a:ext>
            </a:extLst>
          </p:cNvPr>
          <p:cNvSpPr txBox="1"/>
          <p:nvPr/>
        </p:nvSpPr>
        <p:spPr>
          <a:xfrm>
            <a:off x="788276" y="5969876"/>
            <a:ext cx="3897927" cy="646331"/>
          </a:xfrm>
          <a:prstGeom prst="rect">
            <a:avLst/>
          </a:prstGeom>
          <a:noFill/>
        </p:spPr>
        <p:txBody>
          <a:bodyPr wrap="none" rtlCol="0">
            <a:spAutoFit/>
          </a:bodyPr>
          <a:lstStyle/>
          <a:p>
            <a:r>
              <a:rPr lang="en-US" dirty="0">
                <a:hlinkClick r:id="rId3"/>
              </a:rPr>
              <a:t>https://www.giassa.net/?page_id=200</a:t>
            </a:r>
            <a:r>
              <a:rPr lang="en-US" dirty="0"/>
              <a:t>  </a:t>
            </a:r>
          </a:p>
          <a:p>
            <a:endParaRPr lang="en-US" dirty="0"/>
          </a:p>
        </p:txBody>
      </p:sp>
    </p:spTree>
    <p:extLst>
      <p:ext uri="{BB962C8B-B14F-4D97-AF65-F5344CB8AC3E}">
        <p14:creationId xmlns:p14="http://schemas.microsoft.com/office/powerpoint/2010/main" val="3341322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63DE-889A-4AF4-A90E-392B05A2FDBF}"/>
              </a:ext>
            </a:extLst>
          </p:cNvPr>
          <p:cNvSpPr>
            <a:spLocks noGrp="1"/>
          </p:cNvSpPr>
          <p:nvPr>
            <p:ph type="title"/>
          </p:nvPr>
        </p:nvSpPr>
        <p:spPr/>
        <p:txBody>
          <a:bodyPr>
            <a:normAutofit/>
          </a:bodyPr>
          <a:lstStyle/>
          <a:p>
            <a:r>
              <a:rPr lang="en-US" dirty="0"/>
              <a:t>(c)  Dilated (</a:t>
            </a:r>
            <a:r>
              <a:rPr lang="en-US" dirty="0" err="1"/>
              <a:t>atrous</a:t>
            </a:r>
            <a:r>
              <a:rPr lang="en-US" dirty="0"/>
              <a:t>) convolutions</a:t>
            </a:r>
            <a:br>
              <a:rPr lang="en-US" dirty="0"/>
            </a:br>
            <a:r>
              <a:rPr lang="en-US" dirty="0"/>
              <a:t>      </a:t>
            </a:r>
            <a:r>
              <a:rPr lang="en-US" sz="2400" dirty="0"/>
              <a:t>Like convolution but with a bigger receptive field</a:t>
            </a:r>
            <a:endParaRPr lang="en-US" dirty="0"/>
          </a:p>
        </p:txBody>
      </p:sp>
      <p:sp>
        <p:nvSpPr>
          <p:cNvPr id="3" name="Content Placeholder 2">
            <a:extLst>
              <a:ext uri="{FF2B5EF4-FFF2-40B4-BE49-F238E27FC236}">
                <a16:creationId xmlns:a16="http://schemas.microsoft.com/office/drawing/2014/main" id="{894BC613-F571-48A7-9B10-500CB16BCB7F}"/>
              </a:ext>
            </a:extLst>
          </p:cNvPr>
          <p:cNvSpPr>
            <a:spLocks noGrp="1"/>
          </p:cNvSpPr>
          <p:nvPr>
            <p:ph idx="1"/>
          </p:nvPr>
        </p:nvSpPr>
        <p:spPr>
          <a:xfrm>
            <a:off x="628650" y="1534510"/>
            <a:ext cx="3595036" cy="4642453"/>
          </a:xfrm>
        </p:spPr>
        <p:txBody>
          <a:bodyPr>
            <a:normAutofit fontScale="62500" lnSpcReduction="20000"/>
          </a:bodyPr>
          <a:lstStyle/>
          <a:p>
            <a:pPr algn="l" fontAlgn="base"/>
            <a:r>
              <a:rPr lang="en-US" b="1" i="1" dirty="0">
                <a:solidFill>
                  <a:srgbClr val="273239"/>
                </a:solidFill>
                <a:effectLst/>
                <a:latin typeface="urw-din"/>
              </a:rPr>
              <a:t>Advantages of Dilated Convolution:  </a:t>
            </a:r>
            <a:r>
              <a:rPr lang="en-US" b="0" i="1" dirty="0">
                <a:solidFill>
                  <a:srgbClr val="273239"/>
                </a:solidFill>
                <a:effectLst/>
                <a:latin typeface="urw-din"/>
              </a:rPr>
              <a:t> </a:t>
            </a:r>
          </a:p>
          <a:p>
            <a:pPr algn="l" fontAlgn="base"/>
            <a:r>
              <a:rPr lang="en-US" b="0" i="1" dirty="0">
                <a:solidFill>
                  <a:srgbClr val="273239"/>
                </a:solidFill>
                <a:effectLst/>
                <a:latin typeface="urw-din"/>
              </a:rPr>
              <a:t>Using this method rather than normal convolution is better as: </a:t>
            </a:r>
          </a:p>
          <a:p>
            <a:pPr algn="l" fontAlgn="base">
              <a:buFont typeface="+mj-lt"/>
              <a:buAutoNum type="arabicPeriod"/>
            </a:pPr>
            <a:r>
              <a:rPr lang="en-US" b="1" i="1" dirty="0">
                <a:solidFill>
                  <a:srgbClr val="273239"/>
                </a:solidFill>
                <a:effectLst/>
                <a:latin typeface="urw-din"/>
              </a:rPr>
              <a:t>Larger receptive field </a:t>
            </a:r>
            <a:r>
              <a:rPr lang="en-US" b="0" i="1" dirty="0">
                <a:solidFill>
                  <a:srgbClr val="273239"/>
                </a:solidFill>
                <a:effectLst/>
                <a:latin typeface="urw-din"/>
              </a:rPr>
              <a:t>(i.e. no loss of coverage)</a:t>
            </a:r>
          </a:p>
          <a:p>
            <a:pPr algn="l" fontAlgn="base">
              <a:buFont typeface="+mj-lt"/>
              <a:buAutoNum type="arabicPeriod"/>
            </a:pPr>
            <a:r>
              <a:rPr lang="en-US" b="1" i="1" dirty="0">
                <a:solidFill>
                  <a:srgbClr val="273239"/>
                </a:solidFill>
                <a:effectLst/>
                <a:latin typeface="urw-din"/>
              </a:rPr>
              <a:t>Computationally efficient </a:t>
            </a:r>
            <a:r>
              <a:rPr lang="en-US" b="0" i="1" dirty="0">
                <a:solidFill>
                  <a:srgbClr val="273239"/>
                </a:solidFill>
                <a:effectLst/>
                <a:latin typeface="urw-din"/>
              </a:rPr>
              <a:t>(as it provides a larger coverage on the same computation cost)</a:t>
            </a:r>
          </a:p>
          <a:p>
            <a:pPr algn="l" fontAlgn="base">
              <a:buFont typeface="+mj-lt"/>
              <a:buAutoNum type="arabicPeriod"/>
            </a:pPr>
            <a:r>
              <a:rPr lang="en-US" b="1" i="1" dirty="0">
                <a:solidFill>
                  <a:srgbClr val="273239"/>
                </a:solidFill>
                <a:effectLst/>
                <a:latin typeface="urw-din"/>
              </a:rPr>
              <a:t>Lesser Memory consumption </a:t>
            </a:r>
            <a:r>
              <a:rPr lang="en-US" b="0" i="1" dirty="0">
                <a:solidFill>
                  <a:srgbClr val="273239"/>
                </a:solidFill>
                <a:effectLst/>
                <a:latin typeface="urw-din"/>
              </a:rPr>
              <a:t>(as it skips the pooling step) implementation</a:t>
            </a:r>
          </a:p>
          <a:p>
            <a:pPr algn="l" fontAlgn="base">
              <a:buFont typeface="+mj-lt"/>
              <a:buAutoNum type="arabicPeriod"/>
            </a:pPr>
            <a:r>
              <a:rPr lang="en-US" b="1" i="1" dirty="0">
                <a:solidFill>
                  <a:srgbClr val="273239"/>
                </a:solidFill>
                <a:effectLst/>
                <a:latin typeface="urw-din"/>
              </a:rPr>
              <a:t>No loss of resolution of the output image </a:t>
            </a:r>
            <a:r>
              <a:rPr lang="en-US" b="0" i="1" dirty="0">
                <a:solidFill>
                  <a:srgbClr val="273239"/>
                </a:solidFill>
                <a:effectLst/>
                <a:latin typeface="urw-din"/>
              </a:rPr>
              <a:t>(as we dilate instead of performing pooling)</a:t>
            </a:r>
          </a:p>
          <a:p>
            <a:pPr algn="l" fontAlgn="base">
              <a:buFont typeface="+mj-lt"/>
              <a:buAutoNum type="arabicPeriod"/>
            </a:pPr>
            <a:r>
              <a:rPr lang="en-US" b="1" i="1" dirty="0">
                <a:solidFill>
                  <a:srgbClr val="273239"/>
                </a:solidFill>
                <a:effectLst/>
                <a:latin typeface="urw-din"/>
              </a:rPr>
              <a:t>Structure of this convolution helps in maintaining the order of the data.</a:t>
            </a:r>
            <a:endParaRPr lang="en-US" b="0" i="1" dirty="0">
              <a:solidFill>
                <a:srgbClr val="273239"/>
              </a:solidFill>
              <a:effectLst/>
              <a:latin typeface="urw-din"/>
            </a:endParaRPr>
          </a:p>
          <a:p>
            <a:endParaRPr lang="en-US" dirty="0"/>
          </a:p>
        </p:txBody>
      </p:sp>
      <p:sp>
        <p:nvSpPr>
          <p:cNvPr id="4" name="Footer Placeholder 3">
            <a:extLst>
              <a:ext uri="{FF2B5EF4-FFF2-40B4-BE49-F238E27FC236}">
                <a16:creationId xmlns:a16="http://schemas.microsoft.com/office/drawing/2014/main" id="{1D385E10-DF93-477B-9F19-ED772D9EF827}"/>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7BA5A741-091A-4F09-9248-92E714FFBB86}"/>
              </a:ext>
            </a:extLst>
          </p:cNvPr>
          <p:cNvSpPr>
            <a:spLocks noGrp="1"/>
          </p:cNvSpPr>
          <p:nvPr>
            <p:ph type="sldNum" sz="quarter" idx="12"/>
          </p:nvPr>
        </p:nvSpPr>
        <p:spPr/>
        <p:txBody>
          <a:bodyPr/>
          <a:lstStyle/>
          <a:p>
            <a:fld id="{6921B4CA-31D7-4C0B-94BB-C0A0E1F306D0}" type="slidenum">
              <a:rPr lang="en-US" smtClean="0"/>
              <a:t>38</a:t>
            </a:fld>
            <a:endParaRPr lang="en-US"/>
          </a:p>
        </p:txBody>
      </p:sp>
      <p:pic>
        <p:nvPicPr>
          <p:cNvPr id="1028" name="Picture 4" descr="The illustration of the 2D dilated convolution with spatial size of 3×3 and dilation factor of 2. Both the non-dilated and 2-dilated convolutions have the same number of parameters, whereas the dilated convolution has a larger receptive field.">
            <a:extLst>
              <a:ext uri="{FF2B5EF4-FFF2-40B4-BE49-F238E27FC236}">
                <a16:creationId xmlns:a16="http://schemas.microsoft.com/office/drawing/2014/main" id="{F5832363-2F6B-497D-9A0F-8FB1D5EEA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801" y="1556242"/>
            <a:ext cx="3803941" cy="24672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E9D7AB-6084-4D81-B493-D05692D003BA}"/>
              </a:ext>
            </a:extLst>
          </p:cNvPr>
          <p:cNvSpPr txBox="1"/>
          <p:nvPr/>
        </p:nvSpPr>
        <p:spPr>
          <a:xfrm>
            <a:off x="126124" y="6176963"/>
            <a:ext cx="8092280" cy="600164"/>
          </a:xfrm>
          <a:prstGeom prst="rect">
            <a:avLst/>
          </a:prstGeom>
          <a:noFill/>
        </p:spPr>
        <p:txBody>
          <a:bodyPr wrap="none" rtlCol="0">
            <a:spAutoFit/>
          </a:bodyPr>
          <a:lstStyle/>
          <a:p>
            <a:r>
              <a:rPr lang="en-US" sz="1100" dirty="0">
                <a:hlinkClick r:id="rId3"/>
              </a:rPr>
              <a:t>https://www.researchgate.net/figure/The-illustration-of-the-2D-dilated-convolution-with-spatial-size-of-33-and-dilation_fig1_338780378</a:t>
            </a:r>
            <a:r>
              <a:rPr lang="en-US" sz="1100" dirty="0"/>
              <a:t> </a:t>
            </a:r>
          </a:p>
          <a:p>
            <a:r>
              <a:rPr lang="en-US" sz="1100" dirty="0">
                <a:hlinkClick r:id="rId4"/>
              </a:rPr>
              <a:t>https://towardsdatascience.com/a-primer-on-atrous-convolutions-and-depth-wise-separable-convolutions-443b106919f5</a:t>
            </a:r>
            <a:r>
              <a:rPr lang="en-US" sz="1100" dirty="0"/>
              <a:t> </a:t>
            </a:r>
          </a:p>
          <a:p>
            <a:r>
              <a:rPr lang="en-US" sz="1100" dirty="0">
                <a:hlinkClick r:id="rId5"/>
              </a:rPr>
              <a:t>https://www.geeksforgeeks.org/dilated-convolution/</a:t>
            </a:r>
            <a:r>
              <a:rPr lang="en-US" sz="1100" dirty="0"/>
              <a:t> </a:t>
            </a:r>
          </a:p>
        </p:txBody>
      </p:sp>
      <p:sp>
        <p:nvSpPr>
          <p:cNvPr id="8" name="TextBox 7">
            <a:extLst>
              <a:ext uri="{FF2B5EF4-FFF2-40B4-BE49-F238E27FC236}">
                <a16:creationId xmlns:a16="http://schemas.microsoft.com/office/drawing/2014/main" id="{D0B0F7F0-9C92-4C4A-95F4-27C7B29F5EB3}"/>
              </a:ext>
            </a:extLst>
          </p:cNvPr>
          <p:cNvSpPr txBox="1"/>
          <p:nvPr/>
        </p:nvSpPr>
        <p:spPr>
          <a:xfrm>
            <a:off x="5060681" y="4191645"/>
            <a:ext cx="4188422" cy="2308324"/>
          </a:xfrm>
          <a:prstGeom prst="rect">
            <a:avLst/>
          </a:prstGeom>
          <a:noFill/>
        </p:spPr>
        <p:txBody>
          <a:bodyPr wrap="square" rtlCol="0">
            <a:spAutoFit/>
          </a:bodyPr>
          <a:lstStyle/>
          <a:p>
            <a:r>
              <a:rPr lang="en-US" b="0" i="0" dirty="0">
                <a:solidFill>
                  <a:srgbClr val="111111"/>
                </a:solidFill>
                <a:effectLst/>
                <a:latin typeface="Roboto" panose="02000000000000000000" pitchFamily="2" charset="0"/>
              </a:rPr>
              <a:t>The illustration of the 2D dilated convolution with spatial size of 3×3 and dilation factor of 2. Both the non-dilated (d=1) , and 2-dilated convolutions have the same number of parameters, whereas the dilated convolution has a larger receptive field.</a:t>
            </a:r>
          </a:p>
          <a:p>
            <a:endParaRPr lang="en-US" dirty="0"/>
          </a:p>
        </p:txBody>
      </p:sp>
      <p:sp>
        <p:nvSpPr>
          <p:cNvPr id="9" name="TextBox 8">
            <a:extLst>
              <a:ext uri="{FF2B5EF4-FFF2-40B4-BE49-F238E27FC236}">
                <a16:creationId xmlns:a16="http://schemas.microsoft.com/office/drawing/2014/main" id="{5C97A1F1-6D54-4A75-893E-827A246E67DF}"/>
              </a:ext>
            </a:extLst>
          </p:cNvPr>
          <p:cNvSpPr txBox="1"/>
          <p:nvPr/>
        </p:nvSpPr>
        <p:spPr>
          <a:xfrm>
            <a:off x="7995352" y="1858814"/>
            <a:ext cx="1153457" cy="369332"/>
          </a:xfrm>
          <a:prstGeom prst="rect">
            <a:avLst/>
          </a:prstGeom>
          <a:noFill/>
        </p:spPr>
        <p:txBody>
          <a:bodyPr wrap="none" rtlCol="0">
            <a:spAutoFit/>
          </a:bodyPr>
          <a:lstStyle/>
          <a:p>
            <a:r>
              <a:rPr lang="en-US" dirty="0"/>
              <a:t>3x3 kernel</a:t>
            </a:r>
          </a:p>
        </p:txBody>
      </p:sp>
      <p:sp>
        <p:nvSpPr>
          <p:cNvPr id="12" name="TextBox 11">
            <a:extLst>
              <a:ext uri="{FF2B5EF4-FFF2-40B4-BE49-F238E27FC236}">
                <a16:creationId xmlns:a16="http://schemas.microsoft.com/office/drawing/2014/main" id="{4D705413-3464-42BB-84C9-B2BAAA5F223C}"/>
              </a:ext>
            </a:extLst>
          </p:cNvPr>
          <p:cNvSpPr txBox="1"/>
          <p:nvPr/>
        </p:nvSpPr>
        <p:spPr>
          <a:xfrm>
            <a:off x="8324224" y="3486063"/>
            <a:ext cx="684803" cy="369332"/>
          </a:xfrm>
          <a:prstGeom prst="rect">
            <a:avLst/>
          </a:prstGeom>
          <a:noFill/>
        </p:spPr>
        <p:txBody>
          <a:bodyPr wrap="none" rtlCol="0">
            <a:spAutoFit/>
          </a:bodyPr>
          <a:lstStyle/>
          <a:p>
            <a:r>
              <a:rPr lang="en-US" dirty="0"/>
              <a:t>Input</a:t>
            </a:r>
          </a:p>
        </p:txBody>
      </p:sp>
    </p:spTree>
    <p:extLst>
      <p:ext uri="{BB962C8B-B14F-4D97-AF65-F5344CB8AC3E}">
        <p14:creationId xmlns:p14="http://schemas.microsoft.com/office/powerpoint/2010/main" val="3973446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D923-BA76-4CE3-BBF1-B4FCE3A9D7C4}"/>
              </a:ext>
            </a:extLst>
          </p:cNvPr>
          <p:cNvSpPr>
            <a:spLocks noGrp="1"/>
          </p:cNvSpPr>
          <p:nvPr>
            <p:ph type="title"/>
          </p:nvPr>
        </p:nvSpPr>
        <p:spPr>
          <a:xfrm>
            <a:off x="229257" y="365126"/>
            <a:ext cx="3375791" cy="1190405"/>
          </a:xfrm>
        </p:spPr>
        <p:txBody>
          <a:bodyPr>
            <a:normAutofit fontScale="90000"/>
          </a:bodyPr>
          <a:lstStyle/>
          <a:p>
            <a:r>
              <a:rPr lang="en-US" sz="2800" dirty="0"/>
              <a:t>Application of dilated (</a:t>
            </a:r>
            <a:r>
              <a:rPr lang="en-US" sz="2800" dirty="0" err="1"/>
              <a:t>atrous</a:t>
            </a:r>
            <a:r>
              <a:rPr lang="en-US" sz="2800" dirty="0"/>
              <a:t>) convolution</a:t>
            </a:r>
            <a:br>
              <a:rPr lang="en-US" sz="2800" dirty="0"/>
            </a:br>
            <a:r>
              <a:rPr lang="en-US" sz="2800" dirty="0"/>
              <a:t>-- increase efficiency</a:t>
            </a:r>
          </a:p>
        </p:txBody>
      </p:sp>
      <p:sp>
        <p:nvSpPr>
          <p:cNvPr id="3" name="Content Placeholder 2">
            <a:extLst>
              <a:ext uri="{FF2B5EF4-FFF2-40B4-BE49-F238E27FC236}">
                <a16:creationId xmlns:a16="http://schemas.microsoft.com/office/drawing/2014/main" id="{4938351B-3A9E-49E8-A88F-5D45DE1400CB}"/>
              </a:ext>
            </a:extLst>
          </p:cNvPr>
          <p:cNvSpPr>
            <a:spLocks noGrp="1"/>
          </p:cNvSpPr>
          <p:nvPr>
            <p:ph idx="1"/>
          </p:nvPr>
        </p:nvSpPr>
        <p:spPr>
          <a:xfrm>
            <a:off x="0" y="1870077"/>
            <a:ext cx="3605048" cy="4306886"/>
          </a:xfrm>
        </p:spPr>
        <p:txBody>
          <a:bodyPr/>
          <a:lstStyle/>
          <a:p>
            <a:r>
              <a:rPr lang="en-US" dirty="0"/>
              <a:t>Using dilated (</a:t>
            </a:r>
            <a:r>
              <a:rPr lang="en-US" dirty="0" err="1"/>
              <a:t>atrous</a:t>
            </a:r>
            <a:r>
              <a:rPr lang="en-US" dirty="0"/>
              <a:t>) convolution , we achieve same effect as :</a:t>
            </a:r>
          </a:p>
          <a:p>
            <a:r>
              <a:rPr lang="en-US" dirty="0" err="1"/>
              <a:t>maxpooling</a:t>
            </a:r>
            <a:r>
              <a:rPr lang="en-US" dirty="0"/>
              <a:t>/conv/up-sampling</a:t>
            </a:r>
          </a:p>
        </p:txBody>
      </p:sp>
      <p:sp>
        <p:nvSpPr>
          <p:cNvPr id="4" name="Footer Placeholder 3">
            <a:extLst>
              <a:ext uri="{FF2B5EF4-FFF2-40B4-BE49-F238E27FC236}">
                <a16:creationId xmlns:a16="http://schemas.microsoft.com/office/drawing/2014/main" id="{0366CA16-31A4-49CD-9A8C-606D625CD3EE}"/>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A01F31C7-3CD2-44E7-B6BD-4400FBF2CA2C}"/>
              </a:ext>
            </a:extLst>
          </p:cNvPr>
          <p:cNvSpPr>
            <a:spLocks noGrp="1"/>
          </p:cNvSpPr>
          <p:nvPr>
            <p:ph type="sldNum" sz="quarter" idx="12"/>
          </p:nvPr>
        </p:nvSpPr>
        <p:spPr/>
        <p:txBody>
          <a:bodyPr/>
          <a:lstStyle/>
          <a:p>
            <a:fld id="{6921B4CA-31D7-4C0B-94BB-C0A0E1F306D0}" type="slidenum">
              <a:rPr lang="en-US" smtClean="0"/>
              <a:t>39</a:t>
            </a:fld>
            <a:endParaRPr lang="en-US"/>
          </a:p>
        </p:txBody>
      </p:sp>
      <p:pic>
        <p:nvPicPr>
          <p:cNvPr id="7" name="Picture 6">
            <a:extLst>
              <a:ext uri="{FF2B5EF4-FFF2-40B4-BE49-F238E27FC236}">
                <a16:creationId xmlns:a16="http://schemas.microsoft.com/office/drawing/2014/main" id="{4D83DD00-7551-4035-9BD5-2E175B1F6FE5}"/>
              </a:ext>
            </a:extLst>
          </p:cNvPr>
          <p:cNvPicPr>
            <a:picLocks noChangeAspect="1"/>
          </p:cNvPicPr>
          <p:nvPr/>
        </p:nvPicPr>
        <p:blipFill>
          <a:blip r:embed="rId2"/>
          <a:stretch>
            <a:fillRect/>
          </a:stretch>
        </p:blipFill>
        <p:spPr>
          <a:xfrm>
            <a:off x="3490749" y="0"/>
            <a:ext cx="5591503" cy="6577056"/>
          </a:xfrm>
          <a:prstGeom prst="rect">
            <a:avLst/>
          </a:prstGeom>
        </p:spPr>
      </p:pic>
      <p:sp>
        <p:nvSpPr>
          <p:cNvPr id="9" name="TextBox 8">
            <a:extLst>
              <a:ext uri="{FF2B5EF4-FFF2-40B4-BE49-F238E27FC236}">
                <a16:creationId xmlns:a16="http://schemas.microsoft.com/office/drawing/2014/main" id="{6BED8DAB-85D0-4625-8884-667C68DF638B}"/>
              </a:ext>
            </a:extLst>
          </p:cNvPr>
          <p:cNvSpPr txBox="1"/>
          <p:nvPr/>
        </p:nvSpPr>
        <p:spPr>
          <a:xfrm>
            <a:off x="628650" y="5026583"/>
            <a:ext cx="3086100" cy="646331"/>
          </a:xfrm>
          <a:prstGeom prst="rect">
            <a:avLst/>
          </a:prstGeom>
          <a:noFill/>
        </p:spPr>
        <p:txBody>
          <a:bodyPr wrap="square" rtlCol="0">
            <a:spAutoFit/>
          </a:bodyPr>
          <a:lstStyle/>
          <a:p>
            <a:r>
              <a:rPr lang="en-US" sz="1200" dirty="0">
                <a:hlinkClick r:id="rId3"/>
              </a:rPr>
              <a:t>https://openaccess.thecvf.com/content_cvpr_2018/papers/Li_CSRNet_Dilated_Convolutional_CVPR_2018_paper.pdf</a:t>
            </a:r>
            <a:r>
              <a:rPr lang="en-US" sz="1200" dirty="0"/>
              <a:t> </a:t>
            </a:r>
          </a:p>
        </p:txBody>
      </p:sp>
      <p:cxnSp>
        <p:nvCxnSpPr>
          <p:cNvPr id="11" name="Straight Arrow Connector 10">
            <a:extLst>
              <a:ext uri="{FF2B5EF4-FFF2-40B4-BE49-F238E27FC236}">
                <a16:creationId xmlns:a16="http://schemas.microsoft.com/office/drawing/2014/main" id="{4FEC38A9-19E8-4DAE-ABCB-1077293ECD6D}"/>
              </a:ext>
            </a:extLst>
          </p:cNvPr>
          <p:cNvCxnSpPr/>
          <p:nvPr/>
        </p:nvCxnSpPr>
        <p:spPr>
          <a:xfrm>
            <a:off x="3836276" y="2911366"/>
            <a:ext cx="4679074" cy="0"/>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388C91-D2FF-4995-9375-B5119A46FBA4}"/>
              </a:ext>
            </a:extLst>
          </p:cNvPr>
          <p:cNvSpPr txBox="1"/>
          <p:nvPr/>
        </p:nvSpPr>
        <p:spPr>
          <a:xfrm>
            <a:off x="3836276" y="2890319"/>
            <a:ext cx="3130344" cy="646331"/>
          </a:xfrm>
          <a:prstGeom prst="rect">
            <a:avLst/>
          </a:prstGeom>
          <a:noFill/>
        </p:spPr>
        <p:txBody>
          <a:bodyPr wrap="none" rtlCol="0">
            <a:spAutoFit/>
          </a:bodyPr>
          <a:lstStyle/>
          <a:p>
            <a:r>
              <a:rPr lang="en-US" dirty="0"/>
              <a:t>Max-pooling/conv/up-sampling</a:t>
            </a:r>
          </a:p>
          <a:p>
            <a:endParaRPr lang="en-US" dirty="0"/>
          </a:p>
        </p:txBody>
      </p:sp>
    </p:spTree>
    <p:extLst>
      <p:ext uri="{BB962C8B-B14F-4D97-AF65-F5344CB8AC3E}">
        <p14:creationId xmlns:p14="http://schemas.microsoft.com/office/powerpoint/2010/main" val="1531870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4000" b="1" dirty="0"/>
              <a:t>Problems: Object Recognition vs Object </a:t>
            </a:r>
            <a:r>
              <a:rPr lang="en-US" sz="4000" b="1" dirty="0"/>
              <a:t>Detection</a:t>
            </a:r>
            <a:r>
              <a:rPr lang="fr-FR" sz="4000" b="1" dirty="0"/>
              <a:t> vs Image Segmentation</a:t>
            </a:r>
            <a:br>
              <a:rPr lang="fr-FR" b="1" dirty="0"/>
            </a:br>
            <a:endParaRPr lang="en-US" dirty="0"/>
          </a:p>
        </p:txBody>
      </p:sp>
      <p:sp>
        <p:nvSpPr>
          <p:cNvPr id="3" name="Content Placeholder 2"/>
          <p:cNvSpPr>
            <a:spLocks noGrp="1"/>
          </p:cNvSpPr>
          <p:nvPr>
            <p:ph idx="1"/>
          </p:nvPr>
        </p:nvSpPr>
        <p:spPr>
          <a:xfrm>
            <a:off x="542925" y="1253331"/>
            <a:ext cx="7886700" cy="4351338"/>
          </a:xfrm>
        </p:spPr>
        <p:txBody>
          <a:bodyPr>
            <a:normAutofit/>
          </a:bodyPr>
          <a:lstStyle/>
          <a:p>
            <a:r>
              <a:rPr lang="en-US" sz="1800" dirty="0">
                <a:hlinkClick r:id="rId2"/>
              </a:rPr>
              <a:t>https://www.kaggle.com/getting-started/169984</a:t>
            </a:r>
            <a:endParaRPr lang="en-US" sz="1800" dirty="0"/>
          </a:p>
          <a:p>
            <a:r>
              <a:rPr lang="en-US" sz="1800" dirty="0">
                <a:hlinkClick r:id="rId3"/>
              </a:rPr>
              <a:t>https://www.geeksforgeeks.org/object-detection-vs-object-recognition-vs-image-segmentation/</a:t>
            </a:r>
            <a:endParaRPr lang="en-US" sz="1800" dirty="0"/>
          </a:p>
          <a:p>
            <a:endParaRPr lang="en-US" sz="1800" dirty="0"/>
          </a:p>
          <a:p>
            <a:r>
              <a:rPr lang="en-US" sz="1800" dirty="0"/>
              <a:t>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4</a:t>
            </a:fld>
            <a:endParaRPr lang="en-US"/>
          </a:p>
        </p:txBody>
      </p:sp>
      <p:pic>
        <p:nvPicPr>
          <p:cNvPr id="6" name="Picture 5"/>
          <p:cNvPicPr>
            <a:picLocks noChangeAspect="1"/>
          </p:cNvPicPr>
          <p:nvPr/>
        </p:nvPicPr>
        <p:blipFill>
          <a:blip r:embed="rId4"/>
          <a:stretch>
            <a:fillRect/>
          </a:stretch>
        </p:blipFill>
        <p:spPr>
          <a:xfrm>
            <a:off x="1188295" y="2246064"/>
            <a:ext cx="6998355" cy="4475412"/>
          </a:xfrm>
          <a:prstGeom prst="rect">
            <a:avLst/>
          </a:prstGeom>
        </p:spPr>
      </p:pic>
      <p:sp>
        <p:nvSpPr>
          <p:cNvPr id="7" name="TextBox 6">
            <a:extLst>
              <a:ext uri="{FF2B5EF4-FFF2-40B4-BE49-F238E27FC236}">
                <a16:creationId xmlns:a16="http://schemas.microsoft.com/office/drawing/2014/main" id="{38D40628-26CB-466B-9FF4-4FDC9274D569}"/>
              </a:ext>
            </a:extLst>
          </p:cNvPr>
          <p:cNvSpPr txBox="1"/>
          <p:nvPr/>
        </p:nvSpPr>
        <p:spPr>
          <a:xfrm>
            <a:off x="7203402" y="4299104"/>
            <a:ext cx="927049" cy="369332"/>
          </a:xfrm>
          <a:prstGeom prst="rect">
            <a:avLst/>
          </a:prstGeom>
          <a:noFill/>
        </p:spPr>
        <p:txBody>
          <a:bodyPr wrap="none" rtlCol="0">
            <a:spAutoFit/>
          </a:bodyPr>
          <a:lstStyle/>
          <a:p>
            <a:r>
              <a:rPr lang="en-US" dirty="0">
                <a:solidFill>
                  <a:srgbClr val="FF0000"/>
                </a:solidFill>
              </a:rPr>
              <a:t>Where?</a:t>
            </a:r>
          </a:p>
        </p:txBody>
      </p:sp>
      <p:sp>
        <p:nvSpPr>
          <p:cNvPr id="9" name="TextBox 8">
            <a:extLst>
              <a:ext uri="{FF2B5EF4-FFF2-40B4-BE49-F238E27FC236}">
                <a16:creationId xmlns:a16="http://schemas.microsoft.com/office/drawing/2014/main" id="{8AAA8FA5-7A43-4957-B228-8B917371DE9E}"/>
              </a:ext>
            </a:extLst>
          </p:cNvPr>
          <p:cNvSpPr txBox="1"/>
          <p:nvPr/>
        </p:nvSpPr>
        <p:spPr>
          <a:xfrm>
            <a:off x="1443824" y="4215884"/>
            <a:ext cx="4572000" cy="369332"/>
          </a:xfrm>
          <a:prstGeom prst="rect">
            <a:avLst/>
          </a:prstGeom>
          <a:noFill/>
        </p:spPr>
        <p:txBody>
          <a:bodyPr wrap="square">
            <a:spAutoFit/>
          </a:bodyPr>
          <a:lstStyle/>
          <a:p>
            <a:r>
              <a:rPr lang="en-US" dirty="0">
                <a:solidFill>
                  <a:srgbClr val="FF0000"/>
                </a:solidFill>
              </a:rPr>
              <a:t>What?</a:t>
            </a:r>
          </a:p>
        </p:txBody>
      </p:sp>
    </p:spTree>
    <p:extLst>
      <p:ext uri="{BB962C8B-B14F-4D97-AF65-F5344CB8AC3E}">
        <p14:creationId xmlns:p14="http://schemas.microsoft.com/office/powerpoint/2010/main" val="3398645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B3CE-5F0C-480F-BD85-095C3CB0B4A3}"/>
              </a:ext>
            </a:extLst>
          </p:cNvPr>
          <p:cNvSpPr>
            <a:spLocks noGrp="1"/>
          </p:cNvSpPr>
          <p:nvPr>
            <p:ph type="ctrTitle"/>
          </p:nvPr>
        </p:nvSpPr>
        <p:spPr/>
        <p:txBody>
          <a:bodyPr/>
          <a:lstStyle/>
          <a:p>
            <a:r>
              <a:rPr lang="en-US" dirty="0"/>
              <a:t>(d) 1x1 convolution</a:t>
            </a:r>
          </a:p>
        </p:txBody>
      </p:sp>
      <p:sp>
        <p:nvSpPr>
          <p:cNvPr id="3" name="Content Placeholder 2">
            <a:extLst>
              <a:ext uri="{FF2B5EF4-FFF2-40B4-BE49-F238E27FC236}">
                <a16:creationId xmlns:a16="http://schemas.microsoft.com/office/drawing/2014/main" id="{3428BE6F-2F72-4774-8F71-A757FA06780D}"/>
              </a:ext>
            </a:extLst>
          </p:cNvPr>
          <p:cNvSpPr>
            <a:spLocks noGrp="1"/>
          </p:cNvSpPr>
          <p:nvPr>
            <p:ph type="subTitle" idx="1"/>
          </p:nvPr>
        </p:nvSpPr>
        <p:spPr/>
        <p:txBody>
          <a:bodyPr/>
          <a:lstStyle/>
          <a:p>
            <a:r>
              <a:rPr lang="en-US" dirty="0"/>
              <a:t>A very useful tool in Convolution Neural Network</a:t>
            </a:r>
          </a:p>
          <a:p>
            <a:r>
              <a:rPr lang="en-US" dirty="0"/>
              <a:t>-- for better efficiency and  changing convolution dimension</a:t>
            </a:r>
          </a:p>
        </p:txBody>
      </p:sp>
      <p:sp>
        <p:nvSpPr>
          <p:cNvPr id="4" name="Footer Placeholder 3">
            <a:extLst>
              <a:ext uri="{FF2B5EF4-FFF2-40B4-BE49-F238E27FC236}">
                <a16:creationId xmlns:a16="http://schemas.microsoft.com/office/drawing/2014/main" id="{AF275C5E-012A-41D2-ABB6-305CF371D703}"/>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A00BF6B8-E9F8-4C46-ACA7-B2B1A0C0404F}"/>
              </a:ext>
            </a:extLst>
          </p:cNvPr>
          <p:cNvSpPr>
            <a:spLocks noGrp="1"/>
          </p:cNvSpPr>
          <p:nvPr>
            <p:ph type="sldNum" sz="quarter" idx="12"/>
          </p:nvPr>
        </p:nvSpPr>
        <p:spPr/>
        <p:txBody>
          <a:bodyPr/>
          <a:lstStyle/>
          <a:p>
            <a:fld id="{6921B4CA-31D7-4C0B-94BB-C0A0E1F306D0}" type="slidenum">
              <a:rPr lang="en-US" smtClean="0"/>
              <a:t>40</a:t>
            </a:fld>
            <a:endParaRPr lang="en-US"/>
          </a:p>
        </p:txBody>
      </p:sp>
    </p:spTree>
    <p:extLst>
      <p:ext uri="{BB962C8B-B14F-4D97-AF65-F5344CB8AC3E}">
        <p14:creationId xmlns:p14="http://schemas.microsoft.com/office/powerpoint/2010/main" val="2527900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0553-2A87-4E8E-B8F7-3FC982994991}"/>
              </a:ext>
            </a:extLst>
          </p:cNvPr>
          <p:cNvSpPr>
            <a:spLocks noGrp="1"/>
          </p:cNvSpPr>
          <p:nvPr>
            <p:ph type="title"/>
          </p:nvPr>
        </p:nvSpPr>
        <p:spPr/>
        <p:txBody>
          <a:bodyPr>
            <a:noAutofit/>
          </a:bodyPr>
          <a:lstStyle/>
          <a:p>
            <a:r>
              <a:rPr lang="en-US" sz="3200" dirty="0"/>
              <a:t>1x1 convolution: Use it to change dimension. Here, we show that a layer in CNN  is a 3D structure (tensor)</a:t>
            </a:r>
          </a:p>
        </p:txBody>
      </p:sp>
      <p:sp>
        <p:nvSpPr>
          <p:cNvPr id="3" name="Content Placeholder 2">
            <a:extLst>
              <a:ext uri="{FF2B5EF4-FFF2-40B4-BE49-F238E27FC236}">
                <a16:creationId xmlns:a16="http://schemas.microsoft.com/office/drawing/2014/main" id="{8F9AF509-FFD0-46FF-93D6-8937488598D9}"/>
              </a:ext>
            </a:extLst>
          </p:cNvPr>
          <p:cNvSpPr>
            <a:spLocks noGrp="1"/>
          </p:cNvSpPr>
          <p:nvPr>
            <p:ph idx="1"/>
          </p:nvPr>
        </p:nvSpPr>
        <p:spPr/>
        <p:txBody>
          <a:bodyPr>
            <a:normAutofit/>
          </a:bodyPr>
          <a:lstStyle/>
          <a:p>
            <a:r>
              <a:rPr lang="en-US" sz="1600" dirty="0"/>
              <a:t> </a:t>
            </a:r>
            <a:r>
              <a:rPr lang="en-US" sz="1600" dirty="0">
                <a:hlinkClick r:id="rId2"/>
              </a:rPr>
              <a:t>https://medium.com/analytics-vidhya/talented-mr-1x1-comprehensive-look-at-1x1-convolution-in-deep-learning-f6b355825578</a:t>
            </a:r>
            <a:r>
              <a:rPr lang="en-US" sz="1600" dirty="0"/>
              <a:t> </a:t>
            </a:r>
          </a:p>
        </p:txBody>
      </p:sp>
      <p:sp>
        <p:nvSpPr>
          <p:cNvPr id="4" name="Footer Placeholder 3">
            <a:extLst>
              <a:ext uri="{FF2B5EF4-FFF2-40B4-BE49-F238E27FC236}">
                <a16:creationId xmlns:a16="http://schemas.microsoft.com/office/drawing/2014/main" id="{D682AC9E-1A65-42CD-AE48-540DD6FD2B0F}"/>
              </a:ext>
            </a:extLst>
          </p:cNvPr>
          <p:cNvSpPr>
            <a:spLocks noGrp="1"/>
          </p:cNvSpPr>
          <p:nvPr>
            <p:ph type="ftr" sz="quarter" idx="11"/>
          </p:nvPr>
        </p:nvSpPr>
        <p:spPr>
          <a:xfrm>
            <a:off x="3037819" y="6311899"/>
            <a:ext cx="3086100" cy="365125"/>
          </a:xfrm>
        </p:spPr>
        <p:txBody>
          <a:bodyPr/>
          <a:lstStyle/>
          <a:p>
            <a:r>
              <a:rPr lang="en-US"/>
              <a:t>Object recognition v.250327a</a:t>
            </a:r>
            <a:endParaRPr lang="en-US" dirty="0"/>
          </a:p>
        </p:txBody>
      </p:sp>
      <p:sp>
        <p:nvSpPr>
          <p:cNvPr id="5" name="Slide Number Placeholder 4">
            <a:extLst>
              <a:ext uri="{FF2B5EF4-FFF2-40B4-BE49-F238E27FC236}">
                <a16:creationId xmlns:a16="http://schemas.microsoft.com/office/drawing/2014/main" id="{748E4050-CD8E-4BC7-9B57-6CD36823C0AE}"/>
              </a:ext>
            </a:extLst>
          </p:cNvPr>
          <p:cNvSpPr>
            <a:spLocks noGrp="1"/>
          </p:cNvSpPr>
          <p:nvPr>
            <p:ph type="sldNum" sz="quarter" idx="12"/>
          </p:nvPr>
        </p:nvSpPr>
        <p:spPr>
          <a:xfrm>
            <a:off x="6845395" y="6193216"/>
            <a:ext cx="2057400" cy="365125"/>
          </a:xfrm>
        </p:spPr>
        <p:txBody>
          <a:bodyPr/>
          <a:lstStyle/>
          <a:p>
            <a:fld id="{6921B4CA-31D7-4C0B-94BB-C0A0E1F306D0}" type="slidenum">
              <a:rPr lang="en-US" smtClean="0"/>
              <a:t>41</a:t>
            </a:fld>
            <a:endParaRPr lang="en-US"/>
          </a:p>
        </p:txBody>
      </p:sp>
      <p:pic>
        <p:nvPicPr>
          <p:cNvPr id="7" name="Picture 6">
            <a:extLst>
              <a:ext uri="{FF2B5EF4-FFF2-40B4-BE49-F238E27FC236}">
                <a16:creationId xmlns:a16="http://schemas.microsoft.com/office/drawing/2014/main" id="{145702E0-57B6-411D-8D87-ECE869136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4" y="2491600"/>
            <a:ext cx="6112093" cy="196945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B57BC5CC-FD90-49C3-9CC5-BCB69F6DB505}"/>
              </a:ext>
            </a:extLst>
          </p:cNvPr>
          <p:cNvSpPr/>
          <p:nvPr/>
        </p:nvSpPr>
        <p:spPr>
          <a:xfrm>
            <a:off x="1047094" y="2536052"/>
            <a:ext cx="1419225" cy="192500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676798-2111-41A3-9A9C-A126DA11EF4F}"/>
              </a:ext>
            </a:extLst>
          </p:cNvPr>
          <p:cNvSpPr txBox="1"/>
          <p:nvPr/>
        </p:nvSpPr>
        <p:spPr>
          <a:xfrm>
            <a:off x="227944" y="4290379"/>
            <a:ext cx="3857625" cy="2031325"/>
          </a:xfrm>
          <a:prstGeom prst="rect">
            <a:avLst/>
          </a:prstGeom>
          <a:noFill/>
        </p:spPr>
        <p:txBody>
          <a:bodyPr wrap="square" rtlCol="0">
            <a:spAutoFit/>
          </a:bodyPr>
          <a:lstStyle/>
          <a:p>
            <a:r>
              <a:rPr lang="en-US" dirty="0">
                <a:solidFill>
                  <a:srgbClr val="FF0000"/>
                </a:solidFill>
              </a:rPr>
              <a:t>In this </a:t>
            </a:r>
            <a:r>
              <a:rPr lang="en-US" dirty="0" err="1">
                <a:solidFill>
                  <a:srgbClr val="FF0000"/>
                </a:solidFill>
              </a:rPr>
              <a:t>LeNet</a:t>
            </a:r>
            <a:r>
              <a:rPr lang="en-US" dirty="0">
                <a:solidFill>
                  <a:srgbClr val="FF0000"/>
                </a:solidFill>
              </a:rPr>
              <a:t> CNN example , the circled is a convolution layer C1 , you may treat it as a 3D structure of </a:t>
            </a:r>
            <a:r>
              <a:rPr lang="en-US" dirty="0" err="1">
                <a:solidFill>
                  <a:srgbClr val="FF0000"/>
                </a:solidFill>
              </a:rPr>
              <a:t>HxWxD</a:t>
            </a:r>
            <a:r>
              <a:rPr lang="en-US" dirty="0">
                <a:solidFill>
                  <a:srgbClr val="FF0000"/>
                </a:solidFill>
              </a:rPr>
              <a:t>, where,</a:t>
            </a:r>
          </a:p>
          <a:p>
            <a:r>
              <a:rPr lang="en-US" dirty="0">
                <a:solidFill>
                  <a:srgbClr val="FF0000"/>
                </a:solidFill>
              </a:rPr>
              <a:t>Height (H)=28</a:t>
            </a:r>
          </a:p>
          <a:p>
            <a:r>
              <a:rPr lang="en-US" dirty="0">
                <a:solidFill>
                  <a:srgbClr val="FF0000"/>
                </a:solidFill>
              </a:rPr>
              <a:t>Wide (W) =28</a:t>
            </a:r>
          </a:p>
          <a:p>
            <a:r>
              <a:rPr lang="en-US" dirty="0">
                <a:solidFill>
                  <a:srgbClr val="FF0000"/>
                </a:solidFill>
              </a:rPr>
              <a:t>Depth (D)=6</a:t>
            </a:r>
            <a:r>
              <a:rPr lang="en-US" dirty="0"/>
              <a:t> </a:t>
            </a:r>
          </a:p>
        </p:txBody>
      </p:sp>
      <p:pic>
        <p:nvPicPr>
          <p:cNvPr id="1026" name="Picture 2">
            <a:extLst>
              <a:ext uri="{FF2B5EF4-FFF2-40B4-BE49-F238E27FC236}">
                <a16:creationId xmlns:a16="http://schemas.microsoft.com/office/drawing/2014/main" id="{6F6BAAE6-A3CE-4CF2-9A49-DD37A3E665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6090" y="3094353"/>
            <a:ext cx="3126705" cy="20812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8AFDBF-CCA3-4063-9AE0-A93E721FC1E1}"/>
              </a:ext>
            </a:extLst>
          </p:cNvPr>
          <p:cNvSpPr txBox="1"/>
          <p:nvPr/>
        </p:nvSpPr>
        <p:spPr>
          <a:xfrm>
            <a:off x="3867807" y="4844567"/>
            <a:ext cx="4570687" cy="1477328"/>
          </a:xfrm>
          <a:prstGeom prst="rect">
            <a:avLst/>
          </a:prstGeom>
          <a:noFill/>
        </p:spPr>
        <p:txBody>
          <a:bodyPr wrap="square" rtlCol="0">
            <a:spAutoFit/>
          </a:bodyPr>
          <a:lstStyle/>
          <a:p>
            <a:r>
              <a:rPr lang="en-US" dirty="0">
                <a:solidFill>
                  <a:srgbClr val="00B0F0"/>
                </a:solidFill>
              </a:rPr>
              <a:t>In this similar example of a convolution layer of a CNN, the 3D structure is </a:t>
            </a:r>
            <a:r>
              <a:rPr lang="en-US" dirty="0" err="1">
                <a:solidFill>
                  <a:srgbClr val="00B0F0"/>
                </a:solidFill>
              </a:rPr>
              <a:t>HxWxD</a:t>
            </a:r>
            <a:r>
              <a:rPr lang="en-US" dirty="0">
                <a:solidFill>
                  <a:srgbClr val="00B0F0"/>
                </a:solidFill>
              </a:rPr>
              <a:t>=64x64x192</a:t>
            </a:r>
          </a:p>
          <a:p>
            <a:r>
              <a:rPr lang="en-US" dirty="0">
                <a:solidFill>
                  <a:srgbClr val="FF0000"/>
                </a:solidFill>
              </a:rPr>
              <a:t>The 1x1 convolution result is a  scaler (in red)</a:t>
            </a:r>
          </a:p>
          <a:p>
            <a:r>
              <a:rPr lang="en-US" dirty="0">
                <a:solidFill>
                  <a:srgbClr val="00B050"/>
                </a:solidFill>
              </a:rPr>
              <a:t>Apply the 1x1 convolution to the whole 3D structure. You can to a 64x64 image (green)</a:t>
            </a:r>
          </a:p>
        </p:txBody>
      </p:sp>
      <p:cxnSp>
        <p:nvCxnSpPr>
          <p:cNvPr id="12" name="Straight Arrow Connector 11">
            <a:extLst>
              <a:ext uri="{FF2B5EF4-FFF2-40B4-BE49-F238E27FC236}">
                <a16:creationId xmlns:a16="http://schemas.microsoft.com/office/drawing/2014/main" id="{21D17F91-AF60-4791-9CE9-B48B53B1574E}"/>
              </a:ext>
            </a:extLst>
          </p:cNvPr>
          <p:cNvCxnSpPr/>
          <p:nvPr/>
        </p:nvCxnSpPr>
        <p:spPr>
          <a:xfrm flipV="1">
            <a:off x="5590519" y="4540585"/>
            <a:ext cx="276225" cy="334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AFA880D-E371-42AE-8146-3EC184526CE5}"/>
              </a:ext>
            </a:extLst>
          </p:cNvPr>
          <p:cNvCxnSpPr/>
          <p:nvPr/>
        </p:nvCxnSpPr>
        <p:spPr>
          <a:xfrm flipV="1">
            <a:off x="8008883" y="5175566"/>
            <a:ext cx="429611" cy="815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894CC1-DCD9-425B-8EE3-DC874C42123A}"/>
              </a:ext>
            </a:extLst>
          </p:cNvPr>
          <p:cNvSpPr txBox="1"/>
          <p:nvPr/>
        </p:nvSpPr>
        <p:spPr>
          <a:xfrm>
            <a:off x="6625131" y="2306934"/>
            <a:ext cx="1678793" cy="369332"/>
          </a:xfrm>
          <a:prstGeom prst="rect">
            <a:avLst/>
          </a:prstGeom>
          <a:noFill/>
        </p:spPr>
        <p:txBody>
          <a:bodyPr wrap="none" rtlCol="0">
            <a:spAutoFit/>
          </a:bodyPr>
          <a:lstStyle/>
          <a:p>
            <a:r>
              <a:rPr lang="en-US" sz="1800" dirty="0"/>
              <a:t>1x1 convolution</a:t>
            </a:r>
            <a:endParaRPr lang="en-US" dirty="0"/>
          </a:p>
        </p:txBody>
      </p:sp>
      <p:cxnSp>
        <p:nvCxnSpPr>
          <p:cNvPr id="16" name="Straight Arrow Connector 15">
            <a:extLst>
              <a:ext uri="{FF2B5EF4-FFF2-40B4-BE49-F238E27FC236}">
                <a16:creationId xmlns:a16="http://schemas.microsoft.com/office/drawing/2014/main" id="{F5165EB1-C3E2-4BDA-B4D7-B7A513FE5F6A}"/>
              </a:ext>
            </a:extLst>
          </p:cNvPr>
          <p:cNvCxnSpPr>
            <a:cxnSpLocks/>
          </p:cNvCxnSpPr>
          <p:nvPr/>
        </p:nvCxnSpPr>
        <p:spPr>
          <a:xfrm>
            <a:off x="7766488" y="2655231"/>
            <a:ext cx="672006" cy="925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7CD79E-1CDF-4021-A1CE-BEE6E57AFED2}"/>
              </a:ext>
            </a:extLst>
          </p:cNvPr>
          <p:cNvCxnSpPr>
            <a:cxnSpLocks/>
          </p:cNvCxnSpPr>
          <p:nvPr/>
        </p:nvCxnSpPr>
        <p:spPr>
          <a:xfrm flipH="1">
            <a:off x="6788650" y="2598151"/>
            <a:ext cx="766412" cy="737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76C567D-8382-497A-8AD3-0ABE32D11937}"/>
              </a:ext>
            </a:extLst>
          </p:cNvPr>
          <p:cNvSpPr txBox="1"/>
          <p:nvPr/>
        </p:nvSpPr>
        <p:spPr>
          <a:xfrm>
            <a:off x="7613759" y="2598840"/>
            <a:ext cx="1671496" cy="646331"/>
          </a:xfrm>
          <a:prstGeom prst="rect">
            <a:avLst/>
          </a:prstGeom>
          <a:noFill/>
        </p:spPr>
        <p:txBody>
          <a:bodyPr wrap="square" rtlCol="0">
            <a:spAutoFit/>
          </a:bodyPr>
          <a:lstStyle/>
          <a:p>
            <a:r>
              <a:rPr lang="en-US" dirty="0"/>
              <a:t>1D kernel</a:t>
            </a:r>
          </a:p>
          <a:p>
            <a:r>
              <a:rPr lang="en-US" dirty="0"/>
              <a:t>1x192(orange)</a:t>
            </a:r>
          </a:p>
        </p:txBody>
      </p:sp>
      <p:sp>
        <p:nvSpPr>
          <p:cNvPr id="26" name="TextBox 25">
            <a:extLst>
              <a:ext uri="{FF2B5EF4-FFF2-40B4-BE49-F238E27FC236}">
                <a16:creationId xmlns:a16="http://schemas.microsoft.com/office/drawing/2014/main" id="{5BE9010C-192F-4B55-9A48-D188A6FCF9E1}"/>
              </a:ext>
            </a:extLst>
          </p:cNvPr>
          <p:cNvSpPr txBox="1"/>
          <p:nvPr/>
        </p:nvSpPr>
        <p:spPr>
          <a:xfrm>
            <a:off x="5817519" y="2523907"/>
            <a:ext cx="1293944" cy="646331"/>
          </a:xfrm>
          <a:prstGeom prst="rect">
            <a:avLst/>
          </a:prstGeom>
          <a:noFill/>
        </p:spPr>
        <p:txBody>
          <a:bodyPr wrap="none" rtlCol="0">
            <a:spAutoFit/>
          </a:bodyPr>
          <a:lstStyle/>
          <a:p>
            <a:r>
              <a:rPr lang="en-US" dirty="0"/>
              <a:t>1D input:</a:t>
            </a:r>
          </a:p>
          <a:p>
            <a:r>
              <a:rPr lang="en-US" dirty="0"/>
              <a:t>1x192(pink)</a:t>
            </a:r>
          </a:p>
        </p:txBody>
      </p:sp>
      <p:cxnSp>
        <p:nvCxnSpPr>
          <p:cNvPr id="27" name="Straight Arrow Connector 26">
            <a:extLst>
              <a:ext uri="{FF2B5EF4-FFF2-40B4-BE49-F238E27FC236}">
                <a16:creationId xmlns:a16="http://schemas.microsoft.com/office/drawing/2014/main" id="{6F8A508E-27C3-48D4-875C-95B797E2F045}"/>
              </a:ext>
            </a:extLst>
          </p:cNvPr>
          <p:cNvCxnSpPr/>
          <p:nvPr/>
        </p:nvCxnSpPr>
        <p:spPr>
          <a:xfrm>
            <a:off x="7766488" y="2676266"/>
            <a:ext cx="457200" cy="1569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E0F7A6A-B749-8522-AE93-80B224ACF6B2}"/>
              </a:ext>
            </a:extLst>
          </p:cNvPr>
          <p:cNvSpPr txBox="1"/>
          <p:nvPr/>
        </p:nvSpPr>
        <p:spPr>
          <a:xfrm>
            <a:off x="5297300" y="4065078"/>
            <a:ext cx="678391" cy="369332"/>
          </a:xfrm>
          <a:prstGeom prst="rect">
            <a:avLst/>
          </a:prstGeom>
          <a:noFill/>
        </p:spPr>
        <p:txBody>
          <a:bodyPr wrap="none" rtlCol="0">
            <a:spAutoFit/>
          </a:bodyPr>
          <a:lstStyle/>
          <a:p>
            <a:r>
              <a:rPr lang="en-US" dirty="0"/>
              <a:t>H=64</a:t>
            </a:r>
          </a:p>
        </p:txBody>
      </p:sp>
      <p:sp>
        <p:nvSpPr>
          <p:cNvPr id="14" name="TextBox 13">
            <a:extLst>
              <a:ext uri="{FF2B5EF4-FFF2-40B4-BE49-F238E27FC236}">
                <a16:creationId xmlns:a16="http://schemas.microsoft.com/office/drawing/2014/main" id="{AE82D958-BD7D-2512-04C9-4287115ABAA6}"/>
              </a:ext>
            </a:extLst>
          </p:cNvPr>
          <p:cNvSpPr txBox="1"/>
          <p:nvPr/>
        </p:nvSpPr>
        <p:spPr>
          <a:xfrm>
            <a:off x="5871971" y="4633258"/>
            <a:ext cx="739305" cy="369332"/>
          </a:xfrm>
          <a:prstGeom prst="rect">
            <a:avLst/>
          </a:prstGeom>
          <a:noFill/>
        </p:spPr>
        <p:txBody>
          <a:bodyPr wrap="none" rtlCol="0">
            <a:spAutoFit/>
          </a:bodyPr>
          <a:lstStyle/>
          <a:p>
            <a:r>
              <a:rPr lang="en-US" dirty="0"/>
              <a:t>W=64</a:t>
            </a:r>
          </a:p>
        </p:txBody>
      </p:sp>
      <p:sp>
        <p:nvSpPr>
          <p:cNvPr id="15" name="TextBox 14">
            <a:extLst>
              <a:ext uri="{FF2B5EF4-FFF2-40B4-BE49-F238E27FC236}">
                <a16:creationId xmlns:a16="http://schemas.microsoft.com/office/drawing/2014/main" id="{3118C444-A52D-4984-63F2-27010D037309}"/>
              </a:ext>
            </a:extLst>
          </p:cNvPr>
          <p:cNvSpPr txBox="1"/>
          <p:nvPr/>
        </p:nvSpPr>
        <p:spPr>
          <a:xfrm>
            <a:off x="5860832" y="3169856"/>
            <a:ext cx="793807" cy="369332"/>
          </a:xfrm>
          <a:prstGeom prst="rect">
            <a:avLst/>
          </a:prstGeom>
          <a:noFill/>
        </p:spPr>
        <p:txBody>
          <a:bodyPr wrap="none" rtlCol="0">
            <a:spAutoFit/>
          </a:bodyPr>
          <a:lstStyle/>
          <a:p>
            <a:r>
              <a:rPr lang="en-US" dirty="0"/>
              <a:t>D=192</a:t>
            </a:r>
          </a:p>
        </p:txBody>
      </p:sp>
      <p:sp>
        <p:nvSpPr>
          <p:cNvPr id="17" name="Arc 16">
            <a:extLst>
              <a:ext uri="{FF2B5EF4-FFF2-40B4-BE49-F238E27FC236}">
                <a16:creationId xmlns:a16="http://schemas.microsoft.com/office/drawing/2014/main" id="{7AF4DCE3-2326-1898-FCBF-136F8465CAC7}"/>
              </a:ext>
            </a:extLst>
          </p:cNvPr>
          <p:cNvSpPr/>
          <p:nvPr/>
        </p:nvSpPr>
        <p:spPr>
          <a:xfrm>
            <a:off x="1954924" y="2536052"/>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E03E5EE1-3F02-2191-F42D-25F390AEEE22}"/>
              </a:ext>
            </a:extLst>
          </p:cNvPr>
          <p:cNvSpPr/>
          <p:nvPr/>
        </p:nvSpPr>
        <p:spPr>
          <a:xfrm>
            <a:off x="2039007" y="2361504"/>
            <a:ext cx="3930869" cy="823130"/>
          </a:xfrm>
          <a:custGeom>
            <a:avLst/>
            <a:gdLst>
              <a:gd name="connsiteX0" fmla="*/ 0 w 3930869"/>
              <a:gd name="connsiteY0" fmla="*/ 245062 h 823130"/>
              <a:gd name="connsiteX1" fmla="*/ 1912883 w 3930869"/>
              <a:gd name="connsiteY1" fmla="*/ 3324 h 823130"/>
              <a:gd name="connsiteX2" fmla="*/ 3447393 w 3930869"/>
              <a:gd name="connsiteY2" fmla="*/ 402717 h 823130"/>
              <a:gd name="connsiteX3" fmla="*/ 3930869 w 3930869"/>
              <a:gd name="connsiteY3" fmla="*/ 823130 h 823130"/>
            </a:gdLst>
            <a:ahLst/>
            <a:cxnLst>
              <a:cxn ang="0">
                <a:pos x="connsiteX0" y="connsiteY0"/>
              </a:cxn>
              <a:cxn ang="0">
                <a:pos x="connsiteX1" y="connsiteY1"/>
              </a:cxn>
              <a:cxn ang="0">
                <a:pos x="connsiteX2" y="connsiteY2"/>
              </a:cxn>
              <a:cxn ang="0">
                <a:pos x="connsiteX3" y="connsiteY3"/>
              </a:cxn>
            </a:cxnLst>
            <a:rect l="l" t="t" r="r" b="b"/>
            <a:pathLst>
              <a:path w="3930869" h="823130">
                <a:moveTo>
                  <a:pt x="0" y="245062"/>
                </a:moveTo>
                <a:cubicBezTo>
                  <a:pt x="669159" y="111055"/>
                  <a:pt x="1338318" y="-22952"/>
                  <a:pt x="1912883" y="3324"/>
                </a:cubicBezTo>
                <a:cubicBezTo>
                  <a:pt x="2487448" y="29600"/>
                  <a:pt x="3111062" y="266083"/>
                  <a:pt x="3447393" y="402717"/>
                </a:cubicBezTo>
                <a:cubicBezTo>
                  <a:pt x="3783724" y="539351"/>
                  <a:pt x="3857296" y="681240"/>
                  <a:pt x="3930869" y="823130"/>
                </a:cubicBezTo>
              </a:path>
            </a:pathLst>
          </a:custGeom>
          <a:noFill/>
          <a:ln w="6032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77213C3-9A41-66A5-A1FA-114BD561154E}"/>
              </a:ext>
            </a:extLst>
          </p:cNvPr>
          <p:cNvSpPr txBox="1"/>
          <p:nvPr/>
        </p:nvSpPr>
        <p:spPr>
          <a:xfrm>
            <a:off x="4973329" y="2090057"/>
            <a:ext cx="1155328" cy="646331"/>
          </a:xfrm>
          <a:prstGeom prst="rect">
            <a:avLst/>
          </a:prstGeom>
          <a:noFill/>
        </p:spPr>
        <p:txBody>
          <a:bodyPr wrap="square" rtlCol="0">
            <a:spAutoFit/>
          </a:bodyPr>
          <a:lstStyle/>
          <a:p>
            <a:r>
              <a:rPr lang="en-US" dirty="0">
                <a:solidFill>
                  <a:srgbClr val="FF0000"/>
                </a:solidFill>
              </a:rPr>
              <a:t>Similar 3D structure</a:t>
            </a:r>
          </a:p>
        </p:txBody>
      </p:sp>
      <p:sp>
        <p:nvSpPr>
          <p:cNvPr id="18" name="TextBox 17">
            <a:extLst>
              <a:ext uri="{FF2B5EF4-FFF2-40B4-BE49-F238E27FC236}">
                <a16:creationId xmlns:a16="http://schemas.microsoft.com/office/drawing/2014/main" id="{7B0A950D-131B-63EB-5851-18A0B5EF689E}"/>
              </a:ext>
            </a:extLst>
          </p:cNvPr>
          <p:cNvSpPr txBox="1"/>
          <p:nvPr/>
        </p:nvSpPr>
        <p:spPr>
          <a:xfrm>
            <a:off x="1003308" y="2292630"/>
            <a:ext cx="1074333" cy="584775"/>
          </a:xfrm>
          <a:prstGeom prst="rect">
            <a:avLst/>
          </a:prstGeom>
          <a:noFill/>
        </p:spPr>
        <p:txBody>
          <a:bodyPr wrap="square" rtlCol="0">
            <a:spAutoFit/>
          </a:bodyPr>
          <a:lstStyle/>
          <a:p>
            <a:r>
              <a:rPr lang="en-US" sz="1600" dirty="0"/>
              <a:t>D=6,H=28, </a:t>
            </a:r>
          </a:p>
          <a:p>
            <a:r>
              <a:rPr lang="en-US" sz="1600" dirty="0"/>
              <a:t>W=28</a:t>
            </a:r>
          </a:p>
        </p:txBody>
      </p:sp>
    </p:spTree>
    <p:extLst>
      <p:ext uri="{BB962C8B-B14F-4D97-AF65-F5344CB8AC3E}">
        <p14:creationId xmlns:p14="http://schemas.microsoft.com/office/powerpoint/2010/main" val="2033608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AD56-422F-41E1-B246-CC0C80A01C12}"/>
              </a:ext>
            </a:extLst>
          </p:cNvPr>
          <p:cNvSpPr>
            <a:spLocks noGrp="1"/>
          </p:cNvSpPr>
          <p:nvPr>
            <p:ph type="title"/>
          </p:nvPr>
        </p:nvSpPr>
        <p:spPr/>
        <p:txBody>
          <a:bodyPr>
            <a:noAutofit/>
          </a:bodyPr>
          <a:lstStyle/>
          <a:p>
            <a:r>
              <a:rPr lang="en-US" sz="3600" dirty="0"/>
              <a:t>You can employ a 1x1xD kernel (K) and convolve with the 3D structure </a:t>
            </a:r>
          </a:p>
        </p:txBody>
      </p:sp>
      <p:sp>
        <p:nvSpPr>
          <p:cNvPr id="3" name="Content Placeholder 2">
            <a:extLst>
              <a:ext uri="{FF2B5EF4-FFF2-40B4-BE49-F238E27FC236}">
                <a16:creationId xmlns:a16="http://schemas.microsoft.com/office/drawing/2014/main" id="{6B95B8CF-4FC7-4D6E-A6B7-5D7ADDE42BCD}"/>
              </a:ext>
            </a:extLst>
          </p:cNvPr>
          <p:cNvSpPr>
            <a:spLocks noGrp="1"/>
          </p:cNvSpPr>
          <p:nvPr>
            <p:ph idx="1"/>
          </p:nvPr>
        </p:nvSpPr>
        <p:spPr>
          <a:xfrm>
            <a:off x="398012" y="1590675"/>
            <a:ext cx="4238200" cy="5130801"/>
          </a:xfrm>
        </p:spPr>
        <p:txBody>
          <a:bodyPr>
            <a:normAutofit fontScale="55000" lnSpcReduction="20000"/>
          </a:bodyPr>
          <a:lstStyle/>
          <a:p>
            <a:r>
              <a:rPr lang="en-US" sz="2900" dirty="0"/>
              <a:t>E.g.</a:t>
            </a:r>
          </a:p>
          <a:p>
            <a:r>
              <a:rPr lang="en-US" sz="2900" dirty="0"/>
              <a:t>The kennel is a  vector (1x1x192) for K=[k1,k2,..,k192]’</a:t>
            </a:r>
          </a:p>
          <a:p>
            <a:r>
              <a:rPr lang="en-US" sz="2900" dirty="0">
                <a:ln w="0"/>
                <a:solidFill>
                  <a:schemeClr val="accent1"/>
                </a:solidFill>
                <a:effectLst>
                  <a:outerShdw blurRad="38100" dist="25400" dir="5400000" algn="ctr" rotWithShape="0">
                    <a:srgbClr val="6E747A">
                      <a:alpha val="43000"/>
                    </a:srgbClr>
                  </a:outerShdw>
                </a:effectLst>
              </a:rPr>
              <a:t>For an input 3D tensor (blue) the </a:t>
            </a:r>
            <a:r>
              <a:rPr lang="en-US" sz="2900" dirty="0"/>
              <a:t>1D vector along the depth (D) direction is</a:t>
            </a:r>
          </a:p>
          <a:p>
            <a:r>
              <a:rPr lang="en-US" sz="2900" dirty="0"/>
              <a:t>D(1,1)=[d1,d2,..,d192]’</a:t>
            </a:r>
          </a:p>
          <a:p>
            <a:r>
              <a:rPr lang="en-US" sz="2900" dirty="0">
                <a:solidFill>
                  <a:srgbClr val="FF0000"/>
                </a:solidFill>
              </a:rPr>
              <a:t>The output is a  scalar value </a:t>
            </a:r>
            <a:r>
              <a:rPr lang="en-US" sz="2900" dirty="0"/>
              <a:t>(</a:t>
            </a:r>
            <a:r>
              <a:rPr lang="en-US" sz="2900" dirty="0">
                <a:solidFill>
                  <a:srgbClr val="FF0000"/>
                </a:solidFill>
              </a:rPr>
              <a:t>in red</a:t>
            </a:r>
            <a:r>
              <a:rPr lang="en-US" sz="2900" dirty="0"/>
              <a:t>) =</a:t>
            </a:r>
            <a:r>
              <a:rPr lang="en-US" sz="2900" dirty="0" err="1"/>
              <a:t>Relu</a:t>
            </a:r>
            <a:r>
              <a:rPr lang="en-US" sz="2900" dirty="0"/>
              <a:t>(K’*D(1,1)), (assume </a:t>
            </a:r>
            <a:r>
              <a:rPr lang="en-US" sz="2900" b="0" i="0" dirty="0">
                <a:solidFill>
                  <a:srgbClr val="4D5156"/>
                </a:solidFill>
                <a:effectLst/>
                <a:latin typeface="arial" panose="020B0604020202020204" pitchFamily="34" charset="0"/>
              </a:rPr>
              <a:t>Rectified Linear Unit </a:t>
            </a:r>
            <a:r>
              <a:rPr lang="en-US" sz="2900" dirty="0" err="1">
                <a:solidFill>
                  <a:srgbClr val="4D5156"/>
                </a:solidFill>
                <a:latin typeface="arial" panose="020B0604020202020204" pitchFamily="34" charset="0"/>
              </a:rPr>
              <a:t>Relu</a:t>
            </a:r>
            <a:r>
              <a:rPr lang="en-US" sz="2900" dirty="0">
                <a:solidFill>
                  <a:srgbClr val="4D5156"/>
                </a:solidFill>
                <a:latin typeface="arial" panose="020B0604020202020204" pitchFamily="34" charset="0"/>
              </a:rPr>
              <a:t> </a:t>
            </a:r>
            <a:r>
              <a:rPr lang="en-US" sz="2900" dirty="0"/>
              <a:t>is used)</a:t>
            </a:r>
          </a:p>
          <a:p>
            <a:r>
              <a:rPr lang="en-US" sz="2900" dirty="0"/>
              <a:t>Apply to all 64x64 D vectors and you have a 64x64 output image (Green: 1 plane)</a:t>
            </a:r>
          </a:p>
          <a:p>
            <a:r>
              <a:rPr lang="en-US" sz="2900" dirty="0"/>
              <a:t>If you have n such Kernel (K) vectors, you may have a 3D  tensor structure of 64x64xn (n planes).</a:t>
            </a:r>
          </a:p>
          <a:p>
            <a:r>
              <a:rPr lang="en-US" sz="2900" dirty="0">
                <a:solidFill>
                  <a:srgbClr val="00B050"/>
                </a:solidFill>
              </a:rPr>
              <a:t>So, you may transform a 64x64x192 tensor to a 64x64xn tensor (green), this is dimensional change, which is  very useful in many CNN model design.</a:t>
            </a:r>
          </a:p>
          <a:p>
            <a:r>
              <a:rPr lang="en-US" sz="2900" dirty="0"/>
              <a:t>An excellent video on this topic by Andrew Ng  : </a:t>
            </a:r>
            <a:r>
              <a:rPr lang="en-US" sz="2900" dirty="0">
                <a:hlinkClick r:id="rId2"/>
              </a:rPr>
              <a:t>https://www.youtube.com/watch?v=vcp0XvDAX68</a:t>
            </a:r>
            <a:r>
              <a:rPr lang="en-US" sz="2900" dirty="0"/>
              <a:t> </a:t>
            </a:r>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7CB5D1C-94D5-4FF9-8728-3F2AAA7B99B7}"/>
              </a:ext>
            </a:extLst>
          </p:cNvPr>
          <p:cNvSpPr>
            <a:spLocks noGrp="1"/>
          </p:cNvSpPr>
          <p:nvPr>
            <p:ph type="ftr" sz="quarter" idx="11"/>
          </p:nvPr>
        </p:nvSpPr>
        <p:spPr/>
        <p:txBody>
          <a:bodyPr/>
          <a:lstStyle/>
          <a:p>
            <a:r>
              <a:rPr lang="en-US"/>
              <a:t>Object recognition v.250327a</a:t>
            </a:r>
            <a:endParaRPr lang="en-US" dirty="0"/>
          </a:p>
        </p:txBody>
      </p:sp>
      <p:sp>
        <p:nvSpPr>
          <p:cNvPr id="5" name="Slide Number Placeholder 4">
            <a:extLst>
              <a:ext uri="{FF2B5EF4-FFF2-40B4-BE49-F238E27FC236}">
                <a16:creationId xmlns:a16="http://schemas.microsoft.com/office/drawing/2014/main" id="{978BEE4C-46EB-4035-8E38-3C29ACC22550}"/>
              </a:ext>
            </a:extLst>
          </p:cNvPr>
          <p:cNvSpPr>
            <a:spLocks noGrp="1"/>
          </p:cNvSpPr>
          <p:nvPr>
            <p:ph type="sldNum" sz="quarter" idx="12"/>
          </p:nvPr>
        </p:nvSpPr>
        <p:spPr/>
        <p:txBody>
          <a:bodyPr/>
          <a:lstStyle/>
          <a:p>
            <a:fld id="{6921B4CA-31D7-4C0B-94BB-C0A0E1F306D0}" type="slidenum">
              <a:rPr lang="en-US" smtClean="0"/>
              <a:t>42</a:t>
            </a:fld>
            <a:endParaRPr lang="en-US"/>
          </a:p>
        </p:txBody>
      </p:sp>
      <p:pic>
        <p:nvPicPr>
          <p:cNvPr id="6" name="Picture 2">
            <a:extLst>
              <a:ext uri="{FF2B5EF4-FFF2-40B4-BE49-F238E27FC236}">
                <a16:creationId xmlns:a16="http://schemas.microsoft.com/office/drawing/2014/main" id="{53E877EE-C63B-4E68-A521-575C10B02B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778" y="2491994"/>
            <a:ext cx="3780571" cy="25164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1385E7-F364-41A2-89A6-95ECE2A72BBA}"/>
              </a:ext>
            </a:extLst>
          </p:cNvPr>
          <p:cNvSpPr txBox="1"/>
          <p:nvPr/>
        </p:nvSpPr>
        <p:spPr>
          <a:xfrm>
            <a:off x="5946179" y="4779701"/>
            <a:ext cx="4572000" cy="369332"/>
          </a:xfrm>
          <a:prstGeom prst="rect">
            <a:avLst/>
          </a:prstGeom>
          <a:noFill/>
        </p:spPr>
        <p:txBody>
          <a:bodyPr wrap="square">
            <a:spAutoFit/>
          </a:bodyPr>
          <a:lstStyle/>
          <a:p>
            <a:r>
              <a:rPr lang="en-US" dirty="0"/>
              <a:t>K=[k1,k2,..,k192]’</a:t>
            </a:r>
          </a:p>
        </p:txBody>
      </p:sp>
      <p:cxnSp>
        <p:nvCxnSpPr>
          <p:cNvPr id="12" name="Straight Arrow Connector 11">
            <a:extLst>
              <a:ext uri="{FF2B5EF4-FFF2-40B4-BE49-F238E27FC236}">
                <a16:creationId xmlns:a16="http://schemas.microsoft.com/office/drawing/2014/main" id="{50B3D8EF-93D1-4F5F-AE9B-3B9156D9036B}"/>
              </a:ext>
            </a:extLst>
          </p:cNvPr>
          <p:cNvCxnSpPr>
            <a:cxnSpLocks/>
          </p:cNvCxnSpPr>
          <p:nvPr/>
        </p:nvCxnSpPr>
        <p:spPr>
          <a:xfrm flipV="1">
            <a:off x="6519650" y="4415415"/>
            <a:ext cx="37488" cy="364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13D624E-FBAF-4683-9E03-2A34862C7B25}"/>
              </a:ext>
            </a:extLst>
          </p:cNvPr>
          <p:cNvCxnSpPr>
            <a:cxnSpLocks/>
          </p:cNvCxnSpPr>
          <p:nvPr/>
        </p:nvCxnSpPr>
        <p:spPr>
          <a:xfrm flipV="1">
            <a:off x="7258475" y="3371850"/>
            <a:ext cx="923500" cy="1442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E83EF45-1E49-4E45-9276-869A18CA2067}"/>
              </a:ext>
            </a:extLst>
          </p:cNvPr>
          <p:cNvCxnSpPr>
            <a:cxnSpLocks/>
          </p:cNvCxnSpPr>
          <p:nvPr/>
        </p:nvCxnSpPr>
        <p:spPr>
          <a:xfrm flipH="1">
            <a:off x="4897556" y="2298836"/>
            <a:ext cx="200423" cy="1130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313E3BA-410A-4411-8DBC-F296B65C1F19}"/>
              </a:ext>
            </a:extLst>
          </p:cNvPr>
          <p:cNvCxnSpPr>
            <a:cxnSpLocks/>
          </p:cNvCxnSpPr>
          <p:nvPr/>
        </p:nvCxnSpPr>
        <p:spPr>
          <a:xfrm>
            <a:off x="5946179" y="2240732"/>
            <a:ext cx="496614" cy="206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9FD54AD-B729-4C78-BB37-EB7926785162}"/>
              </a:ext>
            </a:extLst>
          </p:cNvPr>
          <p:cNvSpPr txBox="1"/>
          <p:nvPr/>
        </p:nvSpPr>
        <p:spPr>
          <a:xfrm>
            <a:off x="4889411" y="1671597"/>
            <a:ext cx="1667727" cy="646331"/>
          </a:xfrm>
          <a:prstGeom prst="rect">
            <a:avLst/>
          </a:prstGeom>
          <a:noFill/>
        </p:spPr>
        <p:txBody>
          <a:bodyPr wrap="square">
            <a:spAutoFit/>
          </a:bodyPr>
          <a:lstStyle/>
          <a:p>
            <a:r>
              <a:rPr lang="en-US" dirty="0"/>
              <a:t>D(1,1 )</a:t>
            </a:r>
          </a:p>
          <a:p>
            <a:r>
              <a:rPr lang="en-US" dirty="0"/>
              <a:t>[d1,d2,..,d192]’</a:t>
            </a:r>
          </a:p>
        </p:txBody>
      </p:sp>
      <p:cxnSp>
        <p:nvCxnSpPr>
          <p:cNvPr id="29" name="Straight Arrow Connector 28">
            <a:extLst>
              <a:ext uri="{FF2B5EF4-FFF2-40B4-BE49-F238E27FC236}">
                <a16:creationId xmlns:a16="http://schemas.microsoft.com/office/drawing/2014/main" id="{A0801898-0E4C-4CB7-9A70-1CDEFDC10E94}"/>
              </a:ext>
            </a:extLst>
          </p:cNvPr>
          <p:cNvCxnSpPr>
            <a:cxnSpLocks/>
          </p:cNvCxnSpPr>
          <p:nvPr/>
        </p:nvCxnSpPr>
        <p:spPr>
          <a:xfrm>
            <a:off x="4214648" y="3258207"/>
            <a:ext cx="3342290" cy="7252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4FCC12B-2CAF-42DF-9098-B71FA6A98682}"/>
              </a:ext>
            </a:extLst>
          </p:cNvPr>
          <p:cNvSpPr txBox="1"/>
          <p:nvPr/>
        </p:nvSpPr>
        <p:spPr>
          <a:xfrm>
            <a:off x="7474169" y="5103960"/>
            <a:ext cx="1640995" cy="1477328"/>
          </a:xfrm>
          <a:prstGeom prst="rect">
            <a:avLst/>
          </a:prstGeom>
          <a:noFill/>
        </p:spPr>
        <p:txBody>
          <a:bodyPr wrap="square" rtlCol="0">
            <a:spAutoFit/>
          </a:bodyPr>
          <a:lstStyle/>
          <a:p>
            <a:r>
              <a:rPr lang="en-US" dirty="0">
                <a:solidFill>
                  <a:srgbClr val="00B050"/>
                </a:solidFill>
              </a:rPr>
              <a:t>Output</a:t>
            </a:r>
          </a:p>
          <a:p>
            <a:r>
              <a:rPr lang="en-US" dirty="0">
                <a:solidFill>
                  <a:srgbClr val="00B050"/>
                </a:solidFill>
              </a:rPr>
              <a:t>64x64x1</a:t>
            </a:r>
          </a:p>
          <a:p>
            <a:r>
              <a:rPr lang="en-US" dirty="0">
                <a:solidFill>
                  <a:srgbClr val="00B050"/>
                </a:solidFill>
              </a:rPr>
              <a:t>--one layer of the 64x64xn tensor</a:t>
            </a:r>
          </a:p>
        </p:txBody>
      </p:sp>
      <p:sp>
        <p:nvSpPr>
          <p:cNvPr id="15" name="TextBox 14">
            <a:extLst>
              <a:ext uri="{FF2B5EF4-FFF2-40B4-BE49-F238E27FC236}">
                <a16:creationId xmlns:a16="http://schemas.microsoft.com/office/drawing/2014/main" id="{3AF3BD43-4497-476E-8157-8436AD816FA0}"/>
              </a:ext>
            </a:extLst>
          </p:cNvPr>
          <p:cNvSpPr txBox="1"/>
          <p:nvPr/>
        </p:nvSpPr>
        <p:spPr>
          <a:xfrm>
            <a:off x="4806783" y="4578102"/>
            <a:ext cx="1202573" cy="646331"/>
          </a:xfrm>
          <a:prstGeom prst="rect">
            <a:avLst/>
          </a:prstGeom>
          <a:noFill/>
        </p:spPr>
        <p:txBody>
          <a:bodyPr wrap="none" rtlCol="0">
            <a:spAutoFit/>
          </a:bodyPr>
          <a:lstStyle/>
          <a:p>
            <a:r>
              <a:rPr lang="en-US" dirty="0"/>
              <a:t>Input</a:t>
            </a:r>
          </a:p>
          <a:p>
            <a:r>
              <a:rPr lang="en-US" dirty="0"/>
              <a:t>64x64x192</a:t>
            </a:r>
          </a:p>
        </p:txBody>
      </p:sp>
      <p:cxnSp>
        <p:nvCxnSpPr>
          <p:cNvPr id="10" name="Straight Arrow Connector 9">
            <a:extLst>
              <a:ext uri="{FF2B5EF4-FFF2-40B4-BE49-F238E27FC236}">
                <a16:creationId xmlns:a16="http://schemas.microsoft.com/office/drawing/2014/main" id="{9310C931-002F-406E-A432-FB3D8ECD8EC8}"/>
              </a:ext>
            </a:extLst>
          </p:cNvPr>
          <p:cNvCxnSpPr/>
          <p:nvPr/>
        </p:nvCxnSpPr>
        <p:spPr>
          <a:xfrm>
            <a:off x="5723274" y="5224433"/>
            <a:ext cx="1996951" cy="50104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098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18F2-7583-95AF-8E51-503FF6194098}"/>
              </a:ext>
            </a:extLst>
          </p:cNvPr>
          <p:cNvSpPr>
            <a:spLocks noGrp="1"/>
          </p:cNvSpPr>
          <p:nvPr>
            <p:ph type="title"/>
          </p:nvPr>
        </p:nvSpPr>
        <p:spPr>
          <a:xfrm>
            <a:off x="3944414" y="132708"/>
            <a:ext cx="4916383" cy="837378"/>
          </a:xfrm>
        </p:spPr>
        <p:txBody>
          <a:bodyPr>
            <a:normAutofit/>
          </a:bodyPr>
          <a:lstStyle/>
          <a:p>
            <a:r>
              <a:rPr lang="en-US" sz="2400" dirty="0"/>
              <a:t>Exercise4a,b : 1x1 convolution H=3,W=3,D=4</a:t>
            </a:r>
          </a:p>
        </p:txBody>
      </p:sp>
      <p:sp>
        <p:nvSpPr>
          <p:cNvPr id="3" name="Content Placeholder 2">
            <a:extLst>
              <a:ext uri="{FF2B5EF4-FFF2-40B4-BE49-F238E27FC236}">
                <a16:creationId xmlns:a16="http://schemas.microsoft.com/office/drawing/2014/main" id="{0CF28178-2AF7-C60F-8545-EF9F22CF1853}"/>
              </a:ext>
            </a:extLst>
          </p:cNvPr>
          <p:cNvSpPr>
            <a:spLocks noGrp="1"/>
          </p:cNvSpPr>
          <p:nvPr>
            <p:ph idx="1"/>
          </p:nvPr>
        </p:nvSpPr>
        <p:spPr>
          <a:xfrm>
            <a:off x="144663" y="226804"/>
            <a:ext cx="3896235" cy="6631196"/>
          </a:xfrm>
        </p:spPr>
        <p:txBody>
          <a:bodyPr>
            <a:normAutofit/>
          </a:bodyPr>
          <a:lstStyle/>
          <a:p>
            <a:r>
              <a:rPr lang="en-US" sz="1800" dirty="0"/>
              <a:t>Ex4a: MC question</a:t>
            </a:r>
          </a:p>
          <a:p>
            <a:r>
              <a:rPr lang="en-US" sz="1800" dirty="0"/>
              <a:t>Output= 1x1 convolution between T and K (P is at left-top of T). F()=</a:t>
            </a:r>
            <a:r>
              <a:rPr lang="en-US" sz="1800" dirty="0" err="1"/>
              <a:t>Relu</a:t>
            </a:r>
            <a:endParaRPr lang="en-US" sz="1800" dirty="0"/>
          </a:p>
          <a:p>
            <a:r>
              <a:rPr lang="en-US" sz="1800" dirty="0"/>
              <a:t>  Which is correct?</a:t>
            </a:r>
          </a:p>
          <a:p>
            <a:pPr marL="514350" indent="-514350">
              <a:buFont typeface="+mj-lt"/>
              <a:buAutoNum type="arabicParenR"/>
            </a:pPr>
            <a:r>
              <a:rPr lang="en-US" sz="1800" dirty="0"/>
              <a:t>P=F(A1*z4+A2*z3+A3*z2+A4*z1)</a:t>
            </a:r>
          </a:p>
          <a:p>
            <a:pPr marL="514350" indent="-514350">
              <a:buFont typeface="+mj-lt"/>
              <a:buAutoNum type="arabicParenR"/>
            </a:pPr>
            <a:r>
              <a:rPr lang="en-US" sz="1800" dirty="0"/>
              <a:t>P=F(B1*z1+B2*z2+B3*z3+B4*z4)</a:t>
            </a:r>
          </a:p>
          <a:p>
            <a:pPr marL="514350" indent="-514350">
              <a:buFont typeface="+mj-lt"/>
              <a:buAutoNum type="arabicParenR"/>
            </a:pPr>
            <a:r>
              <a:rPr lang="en-US" sz="1800" dirty="0"/>
              <a:t>P=F(A1*z1+A2*z2+A3*z3+A4* z4) </a:t>
            </a:r>
          </a:p>
          <a:p>
            <a:pPr marL="514350" indent="-514350">
              <a:buFont typeface="+mj-lt"/>
              <a:buAutoNum type="arabicParenR"/>
            </a:pPr>
            <a:r>
              <a:rPr lang="en-US" sz="1800" dirty="0"/>
              <a:t>P=F(D1*z1+D2*z2+D3*z3+D4*z4)</a:t>
            </a:r>
          </a:p>
          <a:p>
            <a:r>
              <a:rPr lang="en-US" sz="1800" dirty="0"/>
              <a:t>Ex4b. If you want the output to be 3x3x10, which choice is correct for the kernels?</a:t>
            </a:r>
          </a:p>
          <a:p>
            <a:pPr marL="342900" indent="-342900">
              <a:buFont typeface="+mj-lt"/>
              <a:buAutoNum type="arabicParenR"/>
            </a:pPr>
            <a:r>
              <a:rPr lang="en-US" sz="1800" dirty="0"/>
              <a:t>4  kernels, size for each kernel = 1x1x10.</a:t>
            </a:r>
          </a:p>
          <a:p>
            <a:pPr marL="342900" indent="-342900">
              <a:buFont typeface="+mj-lt"/>
              <a:buAutoNum type="arabicParenR"/>
            </a:pPr>
            <a:r>
              <a:rPr lang="en-US" sz="1800" dirty="0"/>
              <a:t>10 kernels, size for each kernel = 1x1x10.</a:t>
            </a:r>
          </a:p>
          <a:p>
            <a:pPr marL="342900" indent="-342900">
              <a:buFont typeface="+mj-lt"/>
              <a:buAutoNum type="arabicParenR"/>
            </a:pPr>
            <a:r>
              <a:rPr lang="en-US" sz="1800" dirty="0"/>
              <a:t>4  kernels, size for each kernel = 1x1x4.</a:t>
            </a:r>
          </a:p>
          <a:p>
            <a:pPr marL="342900" indent="-342900">
              <a:buFont typeface="+mj-lt"/>
              <a:buAutoNum type="arabicParenR"/>
            </a:pPr>
            <a:r>
              <a:rPr lang="en-US" sz="1800" dirty="0"/>
              <a:t>10 kernels, size for each kernel = 1x1x4 .</a:t>
            </a:r>
          </a:p>
          <a:p>
            <a:pPr marL="342900" indent="-342900">
              <a:buFont typeface="+mj-lt"/>
              <a:buAutoNum type="arabicParenR"/>
            </a:pPr>
            <a:endParaRPr lang="en-US" sz="1800" dirty="0"/>
          </a:p>
          <a:p>
            <a:endParaRPr lang="en-US" sz="1800" dirty="0"/>
          </a:p>
          <a:p>
            <a:endParaRPr lang="en-US" sz="1800" dirty="0"/>
          </a:p>
        </p:txBody>
      </p:sp>
      <p:sp>
        <p:nvSpPr>
          <p:cNvPr id="4" name="Footer Placeholder 3">
            <a:extLst>
              <a:ext uri="{FF2B5EF4-FFF2-40B4-BE49-F238E27FC236}">
                <a16:creationId xmlns:a16="http://schemas.microsoft.com/office/drawing/2014/main" id="{2831B87A-1A65-C1D1-D0AE-3F32353E6D3B}"/>
              </a:ext>
            </a:extLst>
          </p:cNvPr>
          <p:cNvSpPr>
            <a:spLocks noGrp="1"/>
          </p:cNvSpPr>
          <p:nvPr>
            <p:ph type="ftr" sz="quarter" idx="11"/>
          </p:nvPr>
        </p:nvSpPr>
        <p:spPr/>
        <p:txBody>
          <a:bodyPr/>
          <a:lstStyle/>
          <a:p>
            <a:r>
              <a:rPr lang="en-US"/>
              <a:t>Object recognition v.250327a</a:t>
            </a:r>
            <a:endParaRPr lang="en-US" dirty="0"/>
          </a:p>
        </p:txBody>
      </p:sp>
      <p:sp>
        <p:nvSpPr>
          <p:cNvPr id="5" name="Slide Number Placeholder 4">
            <a:extLst>
              <a:ext uri="{FF2B5EF4-FFF2-40B4-BE49-F238E27FC236}">
                <a16:creationId xmlns:a16="http://schemas.microsoft.com/office/drawing/2014/main" id="{00723D86-6A78-45C7-7339-0A2FC555688F}"/>
              </a:ext>
            </a:extLst>
          </p:cNvPr>
          <p:cNvSpPr>
            <a:spLocks noGrp="1"/>
          </p:cNvSpPr>
          <p:nvPr>
            <p:ph type="sldNum" sz="quarter" idx="12"/>
          </p:nvPr>
        </p:nvSpPr>
        <p:spPr>
          <a:xfrm>
            <a:off x="6570947" y="6230070"/>
            <a:ext cx="2057400" cy="365125"/>
          </a:xfrm>
        </p:spPr>
        <p:txBody>
          <a:bodyPr/>
          <a:lstStyle/>
          <a:p>
            <a:fld id="{6921B4CA-31D7-4C0B-94BB-C0A0E1F306D0}" type="slidenum">
              <a:rPr lang="en-US" smtClean="0"/>
              <a:t>43</a:t>
            </a:fld>
            <a:endParaRPr lang="en-US" dirty="0"/>
          </a:p>
        </p:txBody>
      </p:sp>
      <p:graphicFrame>
        <p:nvGraphicFramePr>
          <p:cNvPr id="6" name="Table 6">
            <a:extLst>
              <a:ext uri="{FF2B5EF4-FFF2-40B4-BE49-F238E27FC236}">
                <a16:creationId xmlns:a16="http://schemas.microsoft.com/office/drawing/2014/main" id="{952A56E5-4470-8E82-69EB-81E90E9C742C}"/>
              </a:ext>
            </a:extLst>
          </p:cNvPr>
          <p:cNvGraphicFramePr>
            <a:graphicFrameLocks noGrp="1"/>
          </p:cNvGraphicFramePr>
          <p:nvPr>
            <p:extLst>
              <p:ext uri="{D42A27DB-BD31-4B8C-83A1-F6EECF244321}">
                <p14:modId xmlns:p14="http://schemas.microsoft.com/office/powerpoint/2010/main" val="847698161"/>
              </p:ext>
            </p:extLst>
          </p:nvPr>
        </p:nvGraphicFramePr>
        <p:xfrm>
          <a:off x="3955502" y="4640163"/>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dirty="0"/>
                        <a:t>A1</a:t>
                      </a:r>
                    </a:p>
                  </a:txBody>
                  <a:tcPr/>
                </a:tc>
                <a:tc>
                  <a:txBody>
                    <a:bodyPr/>
                    <a:lstStyle/>
                    <a:p>
                      <a:r>
                        <a:rPr lang="en-US" dirty="0"/>
                        <a:t>B1</a:t>
                      </a:r>
                    </a:p>
                  </a:txBody>
                  <a:tcPr/>
                </a:tc>
                <a:tc>
                  <a:txBody>
                    <a:bodyPr/>
                    <a:lstStyle/>
                    <a:p>
                      <a:r>
                        <a:rPr lang="en-US" dirty="0"/>
                        <a:t>C1</a:t>
                      </a:r>
                    </a:p>
                  </a:txBody>
                  <a:tcPr/>
                </a:tc>
                <a:extLst>
                  <a:ext uri="{0D108BD9-81ED-4DB2-BD59-A6C34878D82A}">
                    <a16:rowId xmlns:a16="http://schemas.microsoft.com/office/drawing/2014/main" val="1520661658"/>
                  </a:ext>
                </a:extLst>
              </a:tr>
              <a:tr h="370840">
                <a:tc>
                  <a:txBody>
                    <a:bodyPr/>
                    <a:lstStyle/>
                    <a:p>
                      <a:r>
                        <a:rPr lang="en-US" dirty="0"/>
                        <a:t>D1</a:t>
                      </a:r>
                    </a:p>
                  </a:txBody>
                  <a:tcPr/>
                </a:tc>
                <a:tc>
                  <a:txBody>
                    <a:bodyPr/>
                    <a:lstStyle/>
                    <a:p>
                      <a:r>
                        <a:rPr lang="en-US" dirty="0"/>
                        <a:t>E1</a:t>
                      </a:r>
                    </a:p>
                  </a:txBody>
                  <a:tcPr/>
                </a:tc>
                <a:tc>
                  <a:txBody>
                    <a:bodyPr/>
                    <a:lstStyle/>
                    <a:p>
                      <a:r>
                        <a:rPr lang="en-US" dirty="0"/>
                        <a:t>F1</a:t>
                      </a:r>
                    </a:p>
                  </a:txBody>
                  <a:tcPr/>
                </a:tc>
                <a:extLst>
                  <a:ext uri="{0D108BD9-81ED-4DB2-BD59-A6C34878D82A}">
                    <a16:rowId xmlns:a16="http://schemas.microsoft.com/office/drawing/2014/main" val="2896551096"/>
                  </a:ext>
                </a:extLst>
              </a:tr>
              <a:tr h="370840">
                <a:tc>
                  <a:txBody>
                    <a:bodyPr/>
                    <a:lstStyle/>
                    <a:p>
                      <a:r>
                        <a:rPr lang="en-US" dirty="0"/>
                        <a:t>G1</a:t>
                      </a:r>
                    </a:p>
                  </a:txBody>
                  <a:tcPr/>
                </a:tc>
                <a:tc>
                  <a:txBody>
                    <a:bodyPr/>
                    <a:lstStyle/>
                    <a:p>
                      <a:r>
                        <a:rPr lang="en-US" dirty="0"/>
                        <a:t>H1</a:t>
                      </a:r>
                    </a:p>
                  </a:txBody>
                  <a:tcPr/>
                </a:tc>
                <a:tc>
                  <a:txBody>
                    <a:bodyPr/>
                    <a:lstStyle/>
                    <a:p>
                      <a:r>
                        <a:rPr lang="en-US" dirty="0"/>
                        <a:t>I1</a:t>
                      </a:r>
                    </a:p>
                  </a:txBody>
                  <a:tcPr/>
                </a:tc>
                <a:extLst>
                  <a:ext uri="{0D108BD9-81ED-4DB2-BD59-A6C34878D82A}">
                    <a16:rowId xmlns:a16="http://schemas.microsoft.com/office/drawing/2014/main" val="1590469929"/>
                  </a:ext>
                </a:extLst>
              </a:tr>
            </a:tbl>
          </a:graphicData>
        </a:graphic>
      </p:graphicFrame>
      <p:cxnSp>
        <p:nvCxnSpPr>
          <p:cNvPr id="12" name="Straight Connector 11">
            <a:extLst>
              <a:ext uri="{FF2B5EF4-FFF2-40B4-BE49-F238E27FC236}">
                <a16:creationId xmlns:a16="http://schemas.microsoft.com/office/drawing/2014/main" id="{CE380E84-1A13-0FF3-C94F-1B9341F8B4B7}"/>
              </a:ext>
            </a:extLst>
          </p:cNvPr>
          <p:cNvCxnSpPr>
            <a:cxnSpLocks/>
          </p:cNvCxnSpPr>
          <p:nvPr/>
        </p:nvCxnSpPr>
        <p:spPr>
          <a:xfrm flipV="1">
            <a:off x="3955502" y="936169"/>
            <a:ext cx="1487214" cy="365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CDF93B-03F9-E4BF-32C0-16290C8AF4D2}"/>
              </a:ext>
            </a:extLst>
          </p:cNvPr>
          <p:cNvCxnSpPr>
            <a:cxnSpLocks/>
          </p:cNvCxnSpPr>
          <p:nvPr/>
        </p:nvCxnSpPr>
        <p:spPr>
          <a:xfrm flipV="1">
            <a:off x="5485743" y="997248"/>
            <a:ext cx="1439096" cy="3639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19A329-C3DC-988D-DE01-0D3DC37C9BAF}"/>
              </a:ext>
            </a:extLst>
          </p:cNvPr>
          <p:cNvCxnSpPr>
            <a:cxnSpLocks/>
          </p:cNvCxnSpPr>
          <p:nvPr/>
        </p:nvCxnSpPr>
        <p:spPr>
          <a:xfrm flipV="1">
            <a:off x="5472276" y="2075803"/>
            <a:ext cx="1452563" cy="365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E3D552-A6D7-D66D-5871-FB40965DE267}"/>
              </a:ext>
            </a:extLst>
          </p:cNvPr>
          <p:cNvCxnSpPr>
            <a:cxnSpLocks/>
          </p:cNvCxnSpPr>
          <p:nvPr/>
        </p:nvCxnSpPr>
        <p:spPr>
          <a:xfrm flipV="1">
            <a:off x="3986048" y="2110073"/>
            <a:ext cx="1433841" cy="3569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aphicFrame>
        <p:nvGraphicFramePr>
          <p:cNvPr id="17" name="Table 6">
            <a:extLst>
              <a:ext uri="{FF2B5EF4-FFF2-40B4-BE49-F238E27FC236}">
                <a16:creationId xmlns:a16="http://schemas.microsoft.com/office/drawing/2014/main" id="{1C3F33F1-F48D-8727-DD39-215C93C27FC7}"/>
              </a:ext>
            </a:extLst>
          </p:cNvPr>
          <p:cNvGraphicFramePr>
            <a:graphicFrameLocks noGrp="1"/>
          </p:cNvGraphicFramePr>
          <p:nvPr>
            <p:extLst>
              <p:ext uri="{D42A27DB-BD31-4B8C-83A1-F6EECF244321}">
                <p14:modId xmlns:p14="http://schemas.microsoft.com/office/powerpoint/2010/main" val="3280614631"/>
              </p:ext>
            </p:extLst>
          </p:nvPr>
        </p:nvGraphicFramePr>
        <p:xfrm>
          <a:off x="4445711" y="3409354"/>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dirty="0"/>
                        <a:t>A2</a:t>
                      </a:r>
                    </a:p>
                  </a:txBody>
                  <a:tcPr/>
                </a:tc>
                <a:tc>
                  <a:txBody>
                    <a:bodyPr/>
                    <a:lstStyle/>
                    <a:p>
                      <a:r>
                        <a:rPr lang="en-US" dirty="0"/>
                        <a:t>B2</a:t>
                      </a:r>
                    </a:p>
                  </a:txBody>
                  <a:tcPr/>
                </a:tc>
                <a:tc>
                  <a:txBody>
                    <a:bodyPr/>
                    <a:lstStyle/>
                    <a:p>
                      <a:r>
                        <a:rPr lang="en-US" dirty="0"/>
                        <a:t>C2</a:t>
                      </a:r>
                    </a:p>
                  </a:txBody>
                  <a:tcPr/>
                </a:tc>
                <a:extLst>
                  <a:ext uri="{0D108BD9-81ED-4DB2-BD59-A6C34878D82A}">
                    <a16:rowId xmlns:a16="http://schemas.microsoft.com/office/drawing/2014/main" val="1520661658"/>
                  </a:ext>
                </a:extLst>
              </a:tr>
              <a:tr h="370840">
                <a:tc>
                  <a:txBody>
                    <a:bodyPr/>
                    <a:lstStyle/>
                    <a:p>
                      <a:r>
                        <a:rPr lang="en-US" dirty="0"/>
                        <a:t>D2</a:t>
                      </a:r>
                    </a:p>
                  </a:txBody>
                  <a:tcPr/>
                </a:tc>
                <a:tc>
                  <a:txBody>
                    <a:bodyPr/>
                    <a:lstStyle/>
                    <a:p>
                      <a:r>
                        <a:rPr lang="en-US" dirty="0"/>
                        <a:t>E2</a:t>
                      </a:r>
                    </a:p>
                  </a:txBody>
                  <a:tcPr/>
                </a:tc>
                <a:tc>
                  <a:txBody>
                    <a:bodyPr/>
                    <a:lstStyle/>
                    <a:p>
                      <a:r>
                        <a:rPr lang="en-US" dirty="0"/>
                        <a:t>F2</a:t>
                      </a:r>
                    </a:p>
                  </a:txBody>
                  <a:tcPr/>
                </a:tc>
                <a:extLst>
                  <a:ext uri="{0D108BD9-81ED-4DB2-BD59-A6C34878D82A}">
                    <a16:rowId xmlns:a16="http://schemas.microsoft.com/office/drawing/2014/main" val="2896551096"/>
                  </a:ext>
                </a:extLst>
              </a:tr>
              <a:tr h="370840">
                <a:tc>
                  <a:txBody>
                    <a:bodyPr/>
                    <a:lstStyle/>
                    <a:p>
                      <a:r>
                        <a:rPr lang="en-US" dirty="0"/>
                        <a:t>G2</a:t>
                      </a:r>
                    </a:p>
                  </a:txBody>
                  <a:tcPr/>
                </a:tc>
                <a:tc>
                  <a:txBody>
                    <a:bodyPr/>
                    <a:lstStyle/>
                    <a:p>
                      <a:r>
                        <a:rPr lang="en-US" dirty="0"/>
                        <a:t>H2</a:t>
                      </a:r>
                    </a:p>
                  </a:txBody>
                  <a:tcPr/>
                </a:tc>
                <a:tc>
                  <a:txBody>
                    <a:bodyPr/>
                    <a:lstStyle/>
                    <a:p>
                      <a:r>
                        <a:rPr lang="en-US" dirty="0"/>
                        <a:t>I2</a:t>
                      </a:r>
                    </a:p>
                  </a:txBody>
                  <a:tcPr/>
                </a:tc>
                <a:extLst>
                  <a:ext uri="{0D108BD9-81ED-4DB2-BD59-A6C34878D82A}">
                    <a16:rowId xmlns:a16="http://schemas.microsoft.com/office/drawing/2014/main" val="1590469929"/>
                  </a:ext>
                </a:extLst>
              </a:tr>
            </a:tbl>
          </a:graphicData>
        </a:graphic>
      </p:graphicFrame>
      <p:graphicFrame>
        <p:nvGraphicFramePr>
          <p:cNvPr id="18" name="Table 6">
            <a:extLst>
              <a:ext uri="{FF2B5EF4-FFF2-40B4-BE49-F238E27FC236}">
                <a16:creationId xmlns:a16="http://schemas.microsoft.com/office/drawing/2014/main" id="{EF05F0C9-9D24-C1C0-E6A4-C1A1A64DC240}"/>
              </a:ext>
            </a:extLst>
          </p:cNvPr>
          <p:cNvGraphicFramePr>
            <a:graphicFrameLocks noGrp="1"/>
          </p:cNvGraphicFramePr>
          <p:nvPr>
            <p:extLst>
              <p:ext uri="{D42A27DB-BD31-4B8C-83A1-F6EECF244321}">
                <p14:modId xmlns:p14="http://schemas.microsoft.com/office/powerpoint/2010/main" val="596403326"/>
              </p:ext>
            </p:extLst>
          </p:nvPr>
        </p:nvGraphicFramePr>
        <p:xfrm>
          <a:off x="4960226" y="2212168"/>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dirty="0"/>
                        <a:t>A3</a:t>
                      </a:r>
                    </a:p>
                  </a:txBody>
                  <a:tcPr/>
                </a:tc>
                <a:tc>
                  <a:txBody>
                    <a:bodyPr/>
                    <a:lstStyle/>
                    <a:p>
                      <a:r>
                        <a:rPr lang="en-US" dirty="0"/>
                        <a:t>B3</a:t>
                      </a:r>
                    </a:p>
                  </a:txBody>
                  <a:tcPr/>
                </a:tc>
                <a:tc>
                  <a:txBody>
                    <a:bodyPr/>
                    <a:lstStyle/>
                    <a:p>
                      <a:r>
                        <a:rPr lang="en-US" dirty="0"/>
                        <a:t>C3</a:t>
                      </a:r>
                    </a:p>
                  </a:txBody>
                  <a:tcPr/>
                </a:tc>
                <a:extLst>
                  <a:ext uri="{0D108BD9-81ED-4DB2-BD59-A6C34878D82A}">
                    <a16:rowId xmlns:a16="http://schemas.microsoft.com/office/drawing/2014/main" val="1520661658"/>
                  </a:ext>
                </a:extLst>
              </a:tr>
              <a:tr h="370840">
                <a:tc>
                  <a:txBody>
                    <a:bodyPr/>
                    <a:lstStyle/>
                    <a:p>
                      <a:r>
                        <a:rPr lang="en-US" dirty="0"/>
                        <a:t>D3</a:t>
                      </a:r>
                    </a:p>
                  </a:txBody>
                  <a:tcPr/>
                </a:tc>
                <a:tc>
                  <a:txBody>
                    <a:bodyPr/>
                    <a:lstStyle/>
                    <a:p>
                      <a:r>
                        <a:rPr lang="en-US" dirty="0"/>
                        <a:t>E3</a:t>
                      </a:r>
                    </a:p>
                  </a:txBody>
                  <a:tcPr/>
                </a:tc>
                <a:tc>
                  <a:txBody>
                    <a:bodyPr/>
                    <a:lstStyle/>
                    <a:p>
                      <a:r>
                        <a:rPr lang="en-US" dirty="0"/>
                        <a:t>F3</a:t>
                      </a:r>
                    </a:p>
                  </a:txBody>
                  <a:tcPr/>
                </a:tc>
                <a:extLst>
                  <a:ext uri="{0D108BD9-81ED-4DB2-BD59-A6C34878D82A}">
                    <a16:rowId xmlns:a16="http://schemas.microsoft.com/office/drawing/2014/main" val="2896551096"/>
                  </a:ext>
                </a:extLst>
              </a:tr>
              <a:tr h="370840">
                <a:tc>
                  <a:txBody>
                    <a:bodyPr/>
                    <a:lstStyle/>
                    <a:p>
                      <a:r>
                        <a:rPr lang="en-US" dirty="0"/>
                        <a:t>G3</a:t>
                      </a:r>
                    </a:p>
                  </a:txBody>
                  <a:tcPr/>
                </a:tc>
                <a:tc>
                  <a:txBody>
                    <a:bodyPr/>
                    <a:lstStyle/>
                    <a:p>
                      <a:r>
                        <a:rPr lang="en-US" dirty="0"/>
                        <a:t>H3</a:t>
                      </a:r>
                    </a:p>
                  </a:txBody>
                  <a:tcPr/>
                </a:tc>
                <a:tc>
                  <a:txBody>
                    <a:bodyPr/>
                    <a:lstStyle/>
                    <a:p>
                      <a:r>
                        <a:rPr lang="en-US" dirty="0"/>
                        <a:t>I3</a:t>
                      </a:r>
                    </a:p>
                  </a:txBody>
                  <a:tcPr/>
                </a:tc>
                <a:extLst>
                  <a:ext uri="{0D108BD9-81ED-4DB2-BD59-A6C34878D82A}">
                    <a16:rowId xmlns:a16="http://schemas.microsoft.com/office/drawing/2014/main" val="1590469929"/>
                  </a:ext>
                </a:extLst>
              </a:tr>
            </a:tbl>
          </a:graphicData>
        </a:graphic>
      </p:graphicFrame>
      <p:graphicFrame>
        <p:nvGraphicFramePr>
          <p:cNvPr id="19" name="Table 6">
            <a:extLst>
              <a:ext uri="{FF2B5EF4-FFF2-40B4-BE49-F238E27FC236}">
                <a16:creationId xmlns:a16="http://schemas.microsoft.com/office/drawing/2014/main" id="{879D00E4-E4FD-459B-A6A3-154670DBA040}"/>
              </a:ext>
            </a:extLst>
          </p:cNvPr>
          <p:cNvGraphicFramePr>
            <a:graphicFrameLocks noGrp="1"/>
          </p:cNvGraphicFramePr>
          <p:nvPr>
            <p:extLst>
              <p:ext uri="{D42A27DB-BD31-4B8C-83A1-F6EECF244321}">
                <p14:modId xmlns:p14="http://schemas.microsoft.com/office/powerpoint/2010/main" val="1790260539"/>
              </p:ext>
            </p:extLst>
          </p:nvPr>
        </p:nvGraphicFramePr>
        <p:xfrm>
          <a:off x="5442716" y="978501"/>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dirty="0"/>
                        <a:t>A4</a:t>
                      </a:r>
                    </a:p>
                  </a:txBody>
                  <a:tcPr/>
                </a:tc>
                <a:tc>
                  <a:txBody>
                    <a:bodyPr/>
                    <a:lstStyle/>
                    <a:p>
                      <a:r>
                        <a:rPr lang="en-US" dirty="0"/>
                        <a:t>B4</a:t>
                      </a:r>
                    </a:p>
                  </a:txBody>
                  <a:tcPr/>
                </a:tc>
                <a:tc>
                  <a:txBody>
                    <a:bodyPr/>
                    <a:lstStyle/>
                    <a:p>
                      <a:r>
                        <a:rPr lang="en-US" dirty="0"/>
                        <a:t>C4</a:t>
                      </a:r>
                    </a:p>
                  </a:txBody>
                  <a:tcPr/>
                </a:tc>
                <a:extLst>
                  <a:ext uri="{0D108BD9-81ED-4DB2-BD59-A6C34878D82A}">
                    <a16:rowId xmlns:a16="http://schemas.microsoft.com/office/drawing/2014/main" val="1520661658"/>
                  </a:ext>
                </a:extLst>
              </a:tr>
              <a:tr h="370840">
                <a:tc>
                  <a:txBody>
                    <a:bodyPr/>
                    <a:lstStyle/>
                    <a:p>
                      <a:r>
                        <a:rPr lang="en-US" dirty="0"/>
                        <a:t>D4</a:t>
                      </a:r>
                    </a:p>
                  </a:txBody>
                  <a:tcPr/>
                </a:tc>
                <a:tc>
                  <a:txBody>
                    <a:bodyPr/>
                    <a:lstStyle/>
                    <a:p>
                      <a:r>
                        <a:rPr lang="en-US" dirty="0"/>
                        <a:t>E4</a:t>
                      </a:r>
                    </a:p>
                  </a:txBody>
                  <a:tcPr/>
                </a:tc>
                <a:tc>
                  <a:txBody>
                    <a:bodyPr/>
                    <a:lstStyle/>
                    <a:p>
                      <a:r>
                        <a:rPr lang="en-US" dirty="0"/>
                        <a:t>F4</a:t>
                      </a:r>
                    </a:p>
                  </a:txBody>
                  <a:tcPr/>
                </a:tc>
                <a:extLst>
                  <a:ext uri="{0D108BD9-81ED-4DB2-BD59-A6C34878D82A}">
                    <a16:rowId xmlns:a16="http://schemas.microsoft.com/office/drawing/2014/main" val="2896551096"/>
                  </a:ext>
                </a:extLst>
              </a:tr>
              <a:tr h="370840">
                <a:tc>
                  <a:txBody>
                    <a:bodyPr/>
                    <a:lstStyle/>
                    <a:p>
                      <a:r>
                        <a:rPr lang="en-US" dirty="0"/>
                        <a:t>G4</a:t>
                      </a:r>
                    </a:p>
                  </a:txBody>
                  <a:tcPr/>
                </a:tc>
                <a:tc>
                  <a:txBody>
                    <a:bodyPr/>
                    <a:lstStyle/>
                    <a:p>
                      <a:r>
                        <a:rPr lang="en-US" dirty="0"/>
                        <a:t>H4</a:t>
                      </a:r>
                    </a:p>
                  </a:txBody>
                  <a:tcPr/>
                </a:tc>
                <a:tc>
                  <a:txBody>
                    <a:bodyPr/>
                    <a:lstStyle/>
                    <a:p>
                      <a:r>
                        <a:rPr lang="en-US" dirty="0"/>
                        <a:t>I4</a:t>
                      </a:r>
                    </a:p>
                  </a:txBody>
                  <a:tcPr/>
                </a:tc>
                <a:extLst>
                  <a:ext uri="{0D108BD9-81ED-4DB2-BD59-A6C34878D82A}">
                    <a16:rowId xmlns:a16="http://schemas.microsoft.com/office/drawing/2014/main" val="1590469929"/>
                  </a:ext>
                </a:extLst>
              </a:tr>
            </a:tbl>
          </a:graphicData>
        </a:graphic>
      </p:graphicFrame>
      <p:cxnSp>
        <p:nvCxnSpPr>
          <p:cNvPr id="27" name="Straight Connector 26">
            <a:extLst>
              <a:ext uri="{FF2B5EF4-FFF2-40B4-BE49-F238E27FC236}">
                <a16:creationId xmlns:a16="http://schemas.microsoft.com/office/drawing/2014/main" id="{0F06B4B5-84CF-2663-E612-0723FFB072C4}"/>
              </a:ext>
            </a:extLst>
          </p:cNvPr>
          <p:cNvCxnSpPr>
            <a:cxnSpLocks/>
          </p:cNvCxnSpPr>
          <p:nvPr/>
        </p:nvCxnSpPr>
        <p:spPr>
          <a:xfrm flipV="1">
            <a:off x="6414430" y="999876"/>
            <a:ext cx="1452563" cy="365813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8" name="Table 28">
            <a:extLst>
              <a:ext uri="{FF2B5EF4-FFF2-40B4-BE49-F238E27FC236}">
                <a16:creationId xmlns:a16="http://schemas.microsoft.com/office/drawing/2014/main" id="{08A9CC74-7A2A-CE15-2FB7-FAF81A9309A2}"/>
              </a:ext>
            </a:extLst>
          </p:cNvPr>
          <p:cNvGraphicFramePr>
            <a:graphicFrameLocks noGrp="1"/>
          </p:cNvGraphicFramePr>
          <p:nvPr>
            <p:extLst>
              <p:ext uri="{D42A27DB-BD31-4B8C-83A1-F6EECF244321}">
                <p14:modId xmlns:p14="http://schemas.microsoft.com/office/powerpoint/2010/main" val="4125319507"/>
              </p:ext>
            </p:extLst>
          </p:nvPr>
        </p:nvGraphicFramePr>
        <p:xfrm>
          <a:off x="7861247" y="1009441"/>
          <a:ext cx="619123" cy="635735"/>
        </p:xfrm>
        <a:graphic>
          <a:graphicData uri="http://schemas.openxmlformats.org/drawingml/2006/table">
            <a:tbl>
              <a:tblPr firstRow="1" bandRow="1">
                <a:tableStyleId>{5940675A-B579-460E-94D1-54222C63F5DA}</a:tableStyleId>
              </a:tblPr>
              <a:tblGrid>
                <a:gridCol w="619123">
                  <a:extLst>
                    <a:ext uri="{9D8B030D-6E8A-4147-A177-3AD203B41FA5}">
                      <a16:colId xmlns:a16="http://schemas.microsoft.com/office/drawing/2014/main" val="3239954369"/>
                    </a:ext>
                  </a:extLst>
                </a:gridCol>
              </a:tblGrid>
              <a:tr h="635735">
                <a:tc>
                  <a:txBody>
                    <a:bodyPr/>
                    <a:lstStyle/>
                    <a:p>
                      <a:endParaRPr lang="en-US" dirty="0"/>
                    </a:p>
                  </a:txBody>
                  <a:tcPr/>
                </a:tc>
                <a:extLst>
                  <a:ext uri="{0D108BD9-81ED-4DB2-BD59-A6C34878D82A}">
                    <a16:rowId xmlns:a16="http://schemas.microsoft.com/office/drawing/2014/main" val="3331740420"/>
                  </a:ext>
                </a:extLst>
              </a:tr>
            </a:tbl>
          </a:graphicData>
        </a:graphic>
      </p:graphicFrame>
      <p:graphicFrame>
        <p:nvGraphicFramePr>
          <p:cNvPr id="30" name="Table 28">
            <a:extLst>
              <a:ext uri="{FF2B5EF4-FFF2-40B4-BE49-F238E27FC236}">
                <a16:creationId xmlns:a16="http://schemas.microsoft.com/office/drawing/2014/main" id="{2D5042ED-6D44-EA05-4C14-B2D06BAD23E5}"/>
              </a:ext>
            </a:extLst>
          </p:cNvPr>
          <p:cNvGraphicFramePr>
            <a:graphicFrameLocks noGrp="1"/>
          </p:cNvGraphicFramePr>
          <p:nvPr>
            <p:extLst>
              <p:ext uri="{D42A27DB-BD31-4B8C-83A1-F6EECF244321}">
                <p14:modId xmlns:p14="http://schemas.microsoft.com/office/powerpoint/2010/main" val="2147609798"/>
              </p:ext>
            </p:extLst>
          </p:nvPr>
        </p:nvGraphicFramePr>
        <p:xfrm>
          <a:off x="7370791" y="2256617"/>
          <a:ext cx="619123" cy="635735"/>
        </p:xfrm>
        <a:graphic>
          <a:graphicData uri="http://schemas.openxmlformats.org/drawingml/2006/table">
            <a:tbl>
              <a:tblPr firstRow="1" bandRow="1">
                <a:tableStyleId>{5940675A-B579-460E-94D1-54222C63F5DA}</a:tableStyleId>
              </a:tblPr>
              <a:tblGrid>
                <a:gridCol w="619123">
                  <a:extLst>
                    <a:ext uri="{9D8B030D-6E8A-4147-A177-3AD203B41FA5}">
                      <a16:colId xmlns:a16="http://schemas.microsoft.com/office/drawing/2014/main" val="3239954369"/>
                    </a:ext>
                  </a:extLst>
                </a:gridCol>
              </a:tblGrid>
              <a:tr h="635735">
                <a:tc>
                  <a:txBody>
                    <a:bodyPr/>
                    <a:lstStyle/>
                    <a:p>
                      <a:endParaRPr lang="en-US" dirty="0"/>
                    </a:p>
                  </a:txBody>
                  <a:tcPr/>
                </a:tc>
                <a:extLst>
                  <a:ext uri="{0D108BD9-81ED-4DB2-BD59-A6C34878D82A}">
                    <a16:rowId xmlns:a16="http://schemas.microsoft.com/office/drawing/2014/main" val="3331740420"/>
                  </a:ext>
                </a:extLst>
              </a:tr>
            </a:tbl>
          </a:graphicData>
        </a:graphic>
      </p:graphicFrame>
      <p:graphicFrame>
        <p:nvGraphicFramePr>
          <p:cNvPr id="31" name="Table 28">
            <a:extLst>
              <a:ext uri="{FF2B5EF4-FFF2-40B4-BE49-F238E27FC236}">
                <a16:creationId xmlns:a16="http://schemas.microsoft.com/office/drawing/2014/main" id="{7F430997-2F1D-3165-9212-484657B6B5DB}"/>
              </a:ext>
            </a:extLst>
          </p:cNvPr>
          <p:cNvGraphicFramePr>
            <a:graphicFrameLocks noGrp="1"/>
          </p:cNvGraphicFramePr>
          <p:nvPr>
            <p:extLst>
              <p:ext uri="{D42A27DB-BD31-4B8C-83A1-F6EECF244321}">
                <p14:modId xmlns:p14="http://schemas.microsoft.com/office/powerpoint/2010/main" val="1414260039"/>
              </p:ext>
            </p:extLst>
          </p:nvPr>
        </p:nvGraphicFramePr>
        <p:xfrm>
          <a:off x="6899714" y="3426369"/>
          <a:ext cx="619123" cy="635735"/>
        </p:xfrm>
        <a:graphic>
          <a:graphicData uri="http://schemas.openxmlformats.org/drawingml/2006/table">
            <a:tbl>
              <a:tblPr firstRow="1" bandRow="1">
                <a:tableStyleId>{5940675A-B579-460E-94D1-54222C63F5DA}</a:tableStyleId>
              </a:tblPr>
              <a:tblGrid>
                <a:gridCol w="619123">
                  <a:extLst>
                    <a:ext uri="{9D8B030D-6E8A-4147-A177-3AD203B41FA5}">
                      <a16:colId xmlns:a16="http://schemas.microsoft.com/office/drawing/2014/main" val="3239954369"/>
                    </a:ext>
                  </a:extLst>
                </a:gridCol>
              </a:tblGrid>
              <a:tr h="635735">
                <a:tc>
                  <a:txBody>
                    <a:bodyPr/>
                    <a:lstStyle/>
                    <a:p>
                      <a:endParaRPr lang="en-US" dirty="0"/>
                    </a:p>
                  </a:txBody>
                  <a:tcPr/>
                </a:tc>
                <a:extLst>
                  <a:ext uri="{0D108BD9-81ED-4DB2-BD59-A6C34878D82A}">
                    <a16:rowId xmlns:a16="http://schemas.microsoft.com/office/drawing/2014/main" val="3331740420"/>
                  </a:ext>
                </a:extLst>
              </a:tr>
            </a:tbl>
          </a:graphicData>
        </a:graphic>
      </p:graphicFrame>
      <p:graphicFrame>
        <p:nvGraphicFramePr>
          <p:cNvPr id="32" name="Table 28">
            <a:extLst>
              <a:ext uri="{FF2B5EF4-FFF2-40B4-BE49-F238E27FC236}">
                <a16:creationId xmlns:a16="http://schemas.microsoft.com/office/drawing/2014/main" id="{7FB537A4-57D4-8529-1FF6-96FC74F55480}"/>
              </a:ext>
            </a:extLst>
          </p:cNvPr>
          <p:cNvGraphicFramePr>
            <a:graphicFrameLocks noGrp="1"/>
          </p:cNvGraphicFramePr>
          <p:nvPr>
            <p:extLst>
              <p:ext uri="{D42A27DB-BD31-4B8C-83A1-F6EECF244321}">
                <p14:modId xmlns:p14="http://schemas.microsoft.com/office/powerpoint/2010/main" val="510551162"/>
              </p:ext>
            </p:extLst>
          </p:nvPr>
        </p:nvGraphicFramePr>
        <p:xfrm>
          <a:off x="6402606" y="4627407"/>
          <a:ext cx="619123" cy="635735"/>
        </p:xfrm>
        <a:graphic>
          <a:graphicData uri="http://schemas.openxmlformats.org/drawingml/2006/table">
            <a:tbl>
              <a:tblPr firstRow="1" bandRow="1">
                <a:tableStyleId>{5940675A-B579-460E-94D1-54222C63F5DA}</a:tableStyleId>
              </a:tblPr>
              <a:tblGrid>
                <a:gridCol w="619123">
                  <a:extLst>
                    <a:ext uri="{9D8B030D-6E8A-4147-A177-3AD203B41FA5}">
                      <a16:colId xmlns:a16="http://schemas.microsoft.com/office/drawing/2014/main" val="3239954369"/>
                    </a:ext>
                  </a:extLst>
                </a:gridCol>
              </a:tblGrid>
              <a:tr h="635735">
                <a:tc>
                  <a:txBody>
                    <a:bodyPr/>
                    <a:lstStyle/>
                    <a:p>
                      <a:endParaRPr lang="en-US" dirty="0"/>
                    </a:p>
                  </a:txBody>
                  <a:tcPr/>
                </a:tc>
                <a:extLst>
                  <a:ext uri="{0D108BD9-81ED-4DB2-BD59-A6C34878D82A}">
                    <a16:rowId xmlns:a16="http://schemas.microsoft.com/office/drawing/2014/main" val="3331740420"/>
                  </a:ext>
                </a:extLst>
              </a:tr>
            </a:tbl>
          </a:graphicData>
        </a:graphic>
      </p:graphicFrame>
      <p:cxnSp>
        <p:nvCxnSpPr>
          <p:cNvPr id="33" name="Straight Connector 32">
            <a:extLst>
              <a:ext uri="{FF2B5EF4-FFF2-40B4-BE49-F238E27FC236}">
                <a16:creationId xmlns:a16="http://schemas.microsoft.com/office/drawing/2014/main" id="{5664A07E-591D-40AC-53C9-FEE96CBF587E}"/>
              </a:ext>
            </a:extLst>
          </p:cNvPr>
          <p:cNvCxnSpPr>
            <a:cxnSpLocks/>
          </p:cNvCxnSpPr>
          <p:nvPr/>
        </p:nvCxnSpPr>
        <p:spPr>
          <a:xfrm flipV="1">
            <a:off x="7008428" y="1026596"/>
            <a:ext cx="1452563" cy="365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2E1BB2-07D4-F8D7-286F-A074D09E49D7}"/>
              </a:ext>
            </a:extLst>
          </p:cNvPr>
          <p:cNvCxnSpPr>
            <a:cxnSpLocks/>
          </p:cNvCxnSpPr>
          <p:nvPr/>
        </p:nvCxnSpPr>
        <p:spPr>
          <a:xfrm flipV="1">
            <a:off x="7024769" y="1593134"/>
            <a:ext cx="1452563" cy="365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30EB7A-3B6F-BEAC-5C0F-696CC790CF87}"/>
              </a:ext>
            </a:extLst>
          </p:cNvPr>
          <p:cNvCxnSpPr>
            <a:cxnSpLocks/>
          </p:cNvCxnSpPr>
          <p:nvPr/>
        </p:nvCxnSpPr>
        <p:spPr>
          <a:xfrm flipV="1">
            <a:off x="6410324" y="1619155"/>
            <a:ext cx="1452563" cy="3658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5E63E4A-A43D-11BC-3A9C-DBEF2C7CFF6F}"/>
              </a:ext>
            </a:extLst>
          </p:cNvPr>
          <p:cNvSpPr txBox="1"/>
          <p:nvPr/>
        </p:nvSpPr>
        <p:spPr>
          <a:xfrm>
            <a:off x="6500146" y="4833588"/>
            <a:ext cx="393056" cy="369332"/>
          </a:xfrm>
          <a:prstGeom prst="rect">
            <a:avLst/>
          </a:prstGeom>
          <a:noFill/>
        </p:spPr>
        <p:txBody>
          <a:bodyPr wrap="none" rtlCol="0">
            <a:spAutoFit/>
          </a:bodyPr>
          <a:lstStyle/>
          <a:p>
            <a:r>
              <a:rPr lang="en-US" dirty="0"/>
              <a:t>z1</a:t>
            </a:r>
          </a:p>
        </p:txBody>
      </p:sp>
      <p:sp>
        <p:nvSpPr>
          <p:cNvPr id="39" name="TextBox 38">
            <a:extLst>
              <a:ext uri="{FF2B5EF4-FFF2-40B4-BE49-F238E27FC236}">
                <a16:creationId xmlns:a16="http://schemas.microsoft.com/office/drawing/2014/main" id="{34E69C71-3DE7-FA23-7C55-FCABC9F2AB45}"/>
              </a:ext>
            </a:extLst>
          </p:cNvPr>
          <p:cNvSpPr txBox="1"/>
          <p:nvPr/>
        </p:nvSpPr>
        <p:spPr>
          <a:xfrm>
            <a:off x="6999717" y="3563087"/>
            <a:ext cx="393056" cy="369332"/>
          </a:xfrm>
          <a:prstGeom prst="rect">
            <a:avLst/>
          </a:prstGeom>
          <a:noFill/>
        </p:spPr>
        <p:txBody>
          <a:bodyPr wrap="none" rtlCol="0">
            <a:spAutoFit/>
          </a:bodyPr>
          <a:lstStyle/>
          <a:p>
            <a:r>
              <a:rPr lang="en-US" dirty="0"/>
              <a:t>z2</a:t>
            </a:r>
          </a:p>
        </p:txBody>
      </p:sp>
      <p:sp>
        <p:nvSpPr>
          <p:cNvPr id="40" name="TextBox 39">
            <a:extLst>
              <a:ext uri="{FF2B5EF4-FFF2-40B4-BE49-F238E27FC236}">
                <a16:creationId xmlns:a16="http://schemas.microsoft.com/office/drawing/2014/main" id="{77D23B2E-8544-6A24-BE14-652E1D4F864C}"/>
              </a:ext>
            </a:extLst>
          </p:cNvPr>
          <p:cNvSpPr txBox="1"/>
          <p:nvPr/>
        </p:nvSpPr>
        <p:spPr>
          <a:xfrm>
            <a:off x="7476942" y="2422938"/>
            <a:ext cx="393056" cy="369332"/>
          </a:xfrm>
          <a:prstGeom prst="rect">
            <a:avLst/>
          </a:prstGeom>
          <a:noFill/>
        </p:spPr>
        <p:txBody>
          <a:bodyPr wrap="none" rtlCol="0">
            <a:spAutoFit/>
          </a:bodyPr>
          <a:lstStyle/>
          <a:p>
            <a:r>
              <a:rPr lang="en-US" dirty="0"/>
              <a:t>z3</a:t>
            </a:r>
          </a:p>
        </p:txBody>
      </p:sp>
      <p:sp>
        <p:nvSpPr>
          <p:cNvPr id="41" name="TextBox 40">
            <a:extLst>
              <a:ext uri="{FF2B5EF4-FFF2-40B4-BE49-F238E27FC236}">
                <a16:creationId xmlns:a16="http://schemas.microsoft.com/office/drawing/2014/main" id="{DE757917-F253-C1A6-6601-516BB45FCA93}"/>
              </a:ext>
            </a:extLst>
          </p:cNvPr>
          <p:cNvSpPr txBox="1"/>
          <p:nvPr/>
        </p:nvSpPr>
        <p:spPr>
          <a:xfrm>
            <a:off x="7898852" y="1166353"/>
            <a:ext cx="393056" cy="369332"/>
          </a:xfrm>
          <a:prstGeom prst="rect">
            <a:avLst/>
          </a:prstGeom>
          <a:noFill/>
        </p:spPr>
        <p:txBody>
          <a:bodyPr wrap="none" rtlCol="0">
            <a:spAutoFit/>
          </a:bodyPr>
          <a:lstStyle/>
          <a:p>
            <a:r>
              <a:rPr lang="en-US" dirty="0"/>
              <a:t>z4</a:t>
            </a:r>
          </a:p>
        </p:txBody>
      </p:sp>
      <p:sp>
        <p:nvSpPr>
          <p:cNvPr id="43" name="TextBox 42">
            <a:extLst>
              <a:ext uri="{FF2B5EF4-FFF2-40B4-BE49-F238E27FC236}">
                <a16:creationId xmlns:a16="http://schemas.microsoft.com/office/drawing/2014/main" id="{30DB93E5-BBFD-F80C-F63C-3A26DF685513}"/>
              </a:ext>
            </a:extLst>
          </p:cNvPr>
          <p:cNvSpPr txBox="1"/>
          <p:nvPr/>
        </p:nvSpPr>
        <p:spPr>
          <a:xfrm>
            <a:off x="5745987" y="5319652"/>
            <a:ext cx="1624804" cy="369332"/>
          </a:xfrm>
          <a:prstGeom prst="rect">
            <a:avLst/>
          </a:prstGeom>
          <a:noFill/>
        </p:spPr>
        <p:txBody>
          <a:bodyPr wrap="none" rtlCol="0">
            <a:spAutoFit/>
          </a:bodyPr>
          <a:lstStyle/>
          <a:p>
            <a:r>
              <a:rPr lang="en-US" dirty="0"/>
              <a:t>K=1x1x4 Kernel</a:t>
            </a:r>
          </a:p>
        </p:txBody>
      </p:sp>
      <p:sp>
        <p:nvSpPr>
          <p:cNvPr id="45" name="TextBox 44">
            <a:extLst>
              <a:ext uri="{FF2B5EF4-FFF2-40B4-BE49-F238E27FC236}">
                <a16:creationId xmlns:a16="http://schemas.microsoft.com/office/drawing/2014/main" id="{E4C9454E-539A-9C78-070D-F3F1006CEC64}"/>
              </a:ext>
            </a:extLst>
          </p:cNvPr>
          <p:cNvSpPr txBox="1"/>
          <p:nvPr/>
        </p:nvSpPr>
        <p:spPr>
          <a:xfrm>
            <a:off x="3822971" y="5821155"/>
            <a:ext cx="2297424" cy="646331"/>
          </a:xfrm>
          <a:prstGeom prst="rect">
            <a:avLst/>
          </a:prstGeom>
          <a:noFill/>
        </p:spPr>
        <p:txBody>
          <a:bodyPr wrap="none" rtlCol="0">
            <a:spAutoFit/>
          </a:bodyPr>
          <a:lstStyle/>
          <a:p>
            <a:r>
              <a:rPr lang="en-US" dirty="0"/>
              <a:t>Input Tensor</a:t>
            </a:r>
          </a:p>
          <a:p>
            <a:r>
              <a:rPr lang="en-US" dirty="0"/>
              <a:t>T=H x W x D = 3 x 3 x 4</a:t>
            </a:r>
          </a:p>
        </p:txBody>
      </p:sp>
      <p:graphicFrame>
        <p:nvGraphicFramePr>
          <p:cNvPr id="46" name="Table 6">
            <a:extLst>
              <a:ext uri="{FF2B5EF4-FFF2-40B4-BE49-F238E27FC236}">
                <a16:creationId xmlns:a16="http://schemas.microsoft.com/office/drawing/2014/main" id="{B7856F4F-D9E4-ED3E-2B0C-7C9D24FCA7B6}"/>
              </a:ext>
            </a:extLst>
          </p:cNvPr>
          <p:cNvGraphicFramePr>
            <a:graphicFrameLocks noGrp="1"/>
          </p:cNvGraphicFramePr>
          <p:nvPr>
            <p:extLst>
              <p:ext uri="{D42A27DB-BD31-4B8C-83A1-F6EECF244321}">
                <p14:modId xmlns:p14="http://schemas.microsoft.com/office/powerpoint/2010/main" val="651147803"/>
              </p:ext>
            </p:extLst>
          </p:nvPr>
        </p:nvGraphicFramePr>
        <p:xfrm>
          <a:off x="7494387" y="4221693"/>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b="1" dirty="0">
                          <a:solidFill>
                            <a:srgbClr val="7030A0"/>
                          </a:solidFill>
                        </a:rPr>
                        <a:t>P</a:t>
                      </a:r>
                    </a:p>
                  </a:txBody>
                  <a:tcPr/>
                </a:tc>
                <a:tc>
                  <a:txBody>
                    <a:bodyPr/>
                    <a:lstStyle/>
                    <a:p>
                      <a:r>
                        <a:rPr lang="en-US" dirty="0">
                          <a:solidFill>
                            <a:srgbClr val="7030A0"/>
                          </a:solidFill>
                        </a:rPr>
                        <a:t>Q</a:t>
                      </a:r>
                    </a:p>
                  </a:txBody>
                  <a:tcPr/>
                </a:tc>
                <a:tc>
                  <a:txBody>
                    <a:bodyPr/>
                    <a:lstStyle/>
                    <a:p>
                      <a:r>
                        <a:rPr lang="en-US" dirty="0">
                          <a:solidFill>
                            <a:srgbClr val="7030A0"/>
                          </a:solidFill>
                        </a:rPr>
                        <a:t>R</a:t>
                      </a:r>
                    </a:p>
                  </a:txBody>
                  <a:tcPr/>
                </a:tc>
                <a:extLst>
                  <a:ext uri="{0D108BD9-81ED-4DB2-BD59-A6C34878D82A}">
                    <a16:rowId xmlns:a16="http://schemas.microsoft.com/office/drawing/2014/main" val="1520661658"/>
                  </a:ext>
                </a:extLst>
              </a:tr>
              <a:tr h="370840">
                <a:tc>
                  <a:txBody>
                    <a:bodyPr/>
                    <a:lstStyle/>
                    <a:p>
                      <a:r>
                        <a:rPr lang="en-US" dirty="0">
                          <a:solidFill>
                            <a:srgbClr val="7030A0"/>
                          </a:solidFill>
                        </a:rPr>
                        <a:t>S</a:t>
                      </a:r>
                    </a:p>
                  </a:txBody>
                  <a:tcPr/>
                </a:tc>
                <a:tc>
                  <a:txBody>
                    <a:bodyPr/>
                    <a:lstStyle/>
                    <a:p>
                      <a:r>
                        <a:rPr lang="en-US" dirty="0">
                          <a:solidFill>
                            <a:srgbClr val="7030A0"/>
                          </a:solidFill>
                        </a:rPr>
                        <a:t>T</a:t>
                      </a:r>
                    </a:p>
                  </a:txBody>
                  <a:tcPr/>
                </a:tc>
                <a:tc>
                  <a:txBody>
                    <a:bodyPr/>
                    <a:lstStyle/>
                    <a:p>
                      <a:r>
                        <a:rPr lang="en-US" dirty="0">
                          <a:solidFill>
                            <a:srgbClr val="7030A0"/>
                          </a:solidFill>
                        </a:rPr>
                        <a:t>U</a:t>
                      </a:r>
                    </a:p>
                  </a:txBody>
                  <a:tcPr/>
                </a:tc>
                <a:extLst>
                  <a:ext uri="{0D108BD9-81ED-4DB2-BD59-A6C34878D82A}">
                    <a16:rowId xmlns:a16="http://schemas.microsoft.com/office/drawing/2014/main" val="2896551096"/>
                  </a:ext>
                </a:extLst>
              </a:tr>
              <a:tr h="370840">
                <a:tc>
                  <a:txBody>
                    <a:bodyPr/>
                    <a:lstStyle/>
                    <a:p>
                      <a:r>
                        <a:rPr lang="en-US" dirty="0">
                          <a:solidFill>
                            <a:srgbClr val="7030A0"/>
                          </a:solidFill>
                        </a:rPr>
                        <a:t>W</a:t>
                      </a:r>
                    </a:p>
                  </a:txBody>
                  <a:tcPr/>
                </a:tc>
                <a:tc>
                  <a:txBody>
                    <a:bodyPr/>
                    <a:lstStyle/>
                    <a:p>
                      <a:r>
                        <a:rPr lang="en-US" dirty="0">
                          <a:solidFill>
                            <a:srgbClr val="7030A0"/>
                          </a:solidFill>
                        </a:rPr>
                        <a:t>X</a:t>
                      </a:r>
                    </a:p>
                  </a:txBody>
                  <a:tcPr/>
                </a:tc>
                <a:tc>
                  <a:txBody>
                    <a:bodyPr/>
                    <a:lstStyle/>
                    <a:p>
                      <a:r>
                        <a:rPr lang="en-US" dirty="0">
                          <a:solidFill>
                            <a:srgbClr val="7030A0"/>
                          </a:solidFill>
                        </a:rPr>
                        <a:t>Y</a:t>
                      </a:r>
                    </a:p>
                  </a:txBody>
                  <a:tcPr/>
                </a:tc>
                <a:extLst>
                  <a:ext uri="{0D108BD9-81ED-4DB2-BD59-A6C34878D82A}">
                    <a16:rowId xmlns:a16="http://schemas.microsoft.com/office/drawing/2014/main" val="1590469929"/>
                  </a:ext>
                </a:extLst>
              </a:tr>
            </a:tbl>
          </a:graphicData>
        </a:graphic>
      </p:graphicFrame>
      <p:sp>
        <p:nvSpPr>
          <p:cNvPr id="47" name="TextBox 46">
            <a:extLst>
              <a:ext uri="{FF2B5EF4-FFF2-40B4-BE49-F238E27FC236}">
                <a16:creationId xmlns:a16="http://schemas.microsoft.com/office/drawing/2014/main" id="{52E66835-6FB0-009D-EF9C-FE13AA00537F}"/>
              </a:ext>
            </a:extLst>
          </p:cNvPr>
          <p:cNvSpPr txBox="1"/>
          <p:nvPr/>
        </p:nvSpPr>
        <p:spPr>
          <a:xfrm>
            <a:off x="7527729" y="5443609"/>
            <a:ext cx="1459054" cy="369332"/>
          </a:xfrm>
          <a:prstGeom prst="rect">
            <a:avLst/>
          </a:prstGeom>
          <a:noFill/>
        </p:spPr>
        <p:txBody>
          <a:bodyPr wrap="none" rtlCol="0">
            <a:spAutoFit/>
          </a:bodyPr>
          <a:lstStyle/>
          <a:p>
            <a:r>
              <a:rPr lang="en-US" dirty="0">
                <a:solidFill>
                  <a:srgbClr val="7030A0"/>
                </a:solidFill>
              </a:rPr>
              <a:t>Output 3x3x1</a:t>
            </a:r>
          </a:p>
        </p:txBody>
      </p:sp>
      <p:pic>
        <p:nvPicPr>
          <p:cNvPr id="48" name="Picture 2">
            <a:extLst>
              <a:ext uri="{FF2B5EF4-FFF2-40B4-BE49-F238E27FC236}">
                <a16:creationId xmlns:a16="http://schemas.microsoft.com/office/drawing/2014/main" id="{F1D0273C-7A79-99D6-FF09-E3BBFE4F82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2496" y="1292772"/>
            <a:ext cx="976804" cy="97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013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18F2-7583-95AF-8E51-503FF6194098}"/>
              </a:ext>
            </a:extLst>
          </p:cNvPr>
          <p:cNvSpPr>
            <a:spLocks noGrp="1"/>
          </p:cNvSpPr>
          <p:nvPr>
            <p:ph type="title"/>
          </p:nvPr>
        </p:nvSpPr>
        <p:spPr>
          <a:xfrm>
            <a:off x="3656858" y="133151"/>
            <a:ext cx="4916383" cy="837378"/>
          </a:xfrm>
        </p:spPr>
        <p:txBody>
          <a:bodyPr>
            <a:normAutofit/>
          </a:bodyPr>
          <a:lstStyle/>
          <a:p>
            <a:r>
              <a:rPr lang="en-US" sz="2400" dirty="0">
                <a:solidFill>
                  <a:srgbClr val="FF0000"/>
                </a:solidFill>
              </a:rPr>
              <a:t>Answer </a:t>
            </a:r>
            <a:r>
              <a:rPr lang="en-US" sz="2400" dirty="0" err="1">
                <a:solidFill>
                  <a:srgbClr val="FF0000"/>
                </a:solidFill>
              </a:rPr>
              <a:t>a,b</a:t>
            </a:r>
            <a:r>
              <a:rPr lang="en-US" sz="2400" dirty="0">
                <a:solidFill>
                  <a:srgbClr val="FF0000"/>
                </a:solidFill>
              </a:rPr>
              <a:t> : 1x1 convolution H=3,W=3,D=4</a:t>
            </a:r>
          </a:p>
        </p:txBody>
      </p:sp>
      <p:sp>
        <p:nvSpPr>
          <p:cNvPr id="3" name="Content Placeholder 2">
            <a:extLst>
              <a:ext uri="{FF2B5EF4-FFF2-40B4-BE49-F238E27FC236}">
                <a16:creationId xmlns:a16="http://schemas.microsoft.com/office/drawing/2014/main" id="{0CF28178-2AF7-C60F-8545-EF9F22CF1853}"/>
              </a:ext>
            </a:extLst>
          </p:cNvPr>
          <p:cNvSpPr>
            <a:spLocks noGrp="1"/>
          </p:cNvSpPr>
          <p:nvPr>
            <p:ph idx="1"/>
          </p:nvPr>
        </p:nvSpPr>
        <p:spPr>
          <a:xfrm>
            <a:off x="144664" y="226804"/>
            <a:ext cx="3678308" cy="6631196"/>
          </a:xfrm>
        </p:spPr>
        <p:txBody>
          <a:bodyPr>
            <a:normAutofit fontScale="92500" lnSpcReduction="10000"/>
          </a:bodyPr>
          <a:lstStyle/>
          <a:p>
            <a:r>
              <a:rPr lang="en-US" sz="1800" dirty="0"/>
              <a:t>Ex4a: MC question</a:t>
            </a:r>
          </a:p>
          <a:p>
            <a:r>
              <a:rPr lang="en-US" sz="1800" dirty="0"/>
              <a:t>Output= 1x1 convolution between T and K (P is at left-top of T). F()=</a:t>
            </a:r>
            <a:r>
              <a:rPr lang="en-US" sz="1800" dirty="0" err="1"/>
              <a:t>Relu</a:t>
            </a:r>
            <a:endParaRPr lang="en-US" sz="1800" dirty="0"/>
          </a:p>
          <a:p>
            <a:r>
              <a:rPr lang="en-US" sz="1800" dirty="0"/>
              <a:t>  Which is correct?</a:t>
            </a:r>
          </a:p>
          <a:p>
            <a:pPr marL="0" indent="0">
              <a:buNone/>
            </a:pPr>
            <a:r>
              <a:rPr lang="en-US" sz="1800" dirty="0">
                <a:solidFill>
                  <a:srgbClr val="FF0000"/>
                </a:solidFill>
              </a:rPr>
              <a:t>Choice (3) is correct P=F(A1*z1+A2*z2+A3*z3+A4*z4)</a:t>
            </a:r>
          </a:p>
          <a:p>
            <a:pPr marL="0" indent="0">
              <a:buNone/>
            </a:pPr>
            <a:r>
              <a:rPr lang="en-US" sz="1800" dirty="0">
                <a:solidFill>
                  <a:srgbClr val="FF0000"/>
                </a:solidFill>
              </a:rPr>
              <a:t>Note: You may treat P as the output of a neuron with A1,A2,A3,A3 as inputs and z1,z2,z3,z4 as the corresponding weights. If you need more output layers, you need more neurons.</a:t>
            </a:r>
          </a:p>
          <a:p>
            <a:pPr marL="0" indent="0">
              <a:buNone/>
            </a:pPr>
            <a:r>
              <a:rPr lang="en-US" sz="1800" dirty="0">
                <a:solidFill>
                  <a:srgbClr val="FF0000"/>
                </a:solidFill>
              </a:rPr>
              <a:t>F() is the activation function </a:t>
            </a:r>
            <a:r>
              <a:rPr lang="en-US" sz="1800" dirty="0" err="1">
                <a:solidFill>
                  <a:srgbClr val="FF0000"/>
                </a:solidFill>
              </a:rPr>
              <a:t>Relu</a:t>
            </a:r>
            <a:r>
              <a:rPr lang="en-US" sz="1800" dirty="0">
                <a:solidFill>
                  <a:srgbClr val="FF0000"/>
                </a:solidFill>
              </a:rPr>
              <a:t>.</a:t>
            </a:r>
          </a:p>
          <a:p>
            <a:pPr marL="0" indent="0">
              <a:buNone/>
            </a:pPr>
            <a:endParaRPr lang="en-US" sz="1800" dirty="0">
              <a:solidFill>
                <a:srgbClr val="FF0000"/>
              </a:solidFill>
            </a:endParaRPr>
          </a:p>
          <a:p>
            <a:r>
              <a:rPr lang="en-US" sz="1800" dirty="0"/>
              <a:t>Ex4b. If you want the output to be 3x3x10, which choice is correct for the kernels?</a:t>
            </a:r>
          </a:p>
          <a:p>
            <a:pPr marL="342900" indent="-342900">
              <a:buFont typeface="+mj-lt"/>
              <a:buAutoNum type="arabicParenR"/>
            </a:pPr>
            <a:r>
              <a:rPr lang="en-US" sz="1800" dirty="0"/>
              <a:t>4  kernels, size for each kernel = 1x1x10</a:t>
            </a:r>
          </a:p>
          <a:p>
            <a:pPr marL="342900" indent="-342900">
              <a:buFont typeface="+mj-lt"/>
              <a:buAutoNum type="arabicParenR"/>
            </a:pPr>
            <a:r>
              <a:rPr lang="en-US" sz="1800" dirty="0"/>
              <a:t>10 kernels, size for each kernel = 1x1x10</a:t>
            </a:r>
          </a:p>
          <a:p>
            <a:pPr marL="342900" indent="-342900">
              <a:buFont typeface="+mj-lt"/>
              <a:buAutoNum type="arabicParenR"/>
            </a:pPr>
            <a:r>
              <a:rPr lang="en-US" sz="1800" dirty="0"/>
              <a:t>4  kernels, size for each kernel = 1x1x4</a:t>
            </a:r>
          </a:p>
          <a:p>
            <a:pPr marL="342900" indent="-342900">
              <a:buFont typeface="+mj-lt"/>
              <a:buAutoNum type="arabicParenR"/>
            </a:pPr>
            <a:r>
              <a:rPr lang="en-US" sz="1800" dirty="0">
                <a:solidFill>
                  <a:srgbClr val="FF0000"/>
                </a:solidFill>
              </a:rPr>
              <a:t>10 kernels, size for each kernel = 1x1x4 (is correct)</a:t>
            </a:r>
          </a:p>
          <a:p>
            <a:pPr marL="342900" indent="-342900">
              <a:buFont typeface="+mj-lt"/>
              <a:buAutoNum type="arabicParenR"/>
            </a:pPr>
            <a:endParaRPr lang="en-US" sz="1800" dirty="0"/>
          </a:p>
          <a:p>
            <a:endParaRPr lang="en-US" sz="1800" dirty="0"/>
          </a:p>
          <a:p>
            <a:endParaRPr lang="en-US" sz="1800" dirty="0"/>
          </a:p>
        </p:txBody>
      </p:sp>
      <p:sp>
        <p:nvSpPr>
          <p:cNvPr id="4" name="Footer Placeholder 3">
            <a:extLst>
              <a:ext uri="{FF2B5EF4-FFF2-40B4-BE49-F238E27FC236}">
                <a16:creationId xmlns:a16="http://schemas.microsoft.com/office/drawing/2014/main" id="{2831B87A-1A65-C1D1-D0AE-3F32353E6D3B}"/>
              </a:ext>
            </a:extLst>
          </p:cNvPr>
          <p:cNvSpPr>
            <a:spLocks noGrp="1"/>
          </p:cNvSpPr>
          <p:nvPr>
            <p:ph type="ftr" sz="quarter" idx="11"/>
          </p:nvPr>
        </p:nvSpPr>
        <p:spPr/>
        <p:txBody>
          <a:bodyPr/>
          <a:lstStyle/>
          <a:p>
            <a:r>
              <a:rPr lang="en-US"/>
              <a:t>Object recognition v.250327a</a:t>
            </a:r>
            <a:endParaRPr lang="en-US" dirty="0"/>
          </a:p>
        </p:txBody>
      </p:sp>
      <p:sp>
        <p:nvSpPr>
          <p:cNvPr id="5" name="Slide Number Placeholder 4">
            <a:extLst>
              <a:ext uri="{FF2B5EF4-FFF2-40B4-BE49-F238E27FC236}">
                <a16:creationId xmlns:a16="http://schemas.microsoft.com/office/drawing/2014/main" id="{00723D86-6A78-45C7-7339-0A2FC555688F}"/>
              </a:ext>
            </a:extLst>
          </p:cNvPr>
          <p:cNvSpPr>
            <a:spLocks noGrp="1"/>
          </p:cNvSpPr>
          <p:nvPr>
            <p:ph type="sldNum" sz="quarter" idx="12"/>
          </p:nvPr>
        </p:nvSpPr>
        <p:spPr>
          <a:xfrm>
            <a:off x="6570947" y="6230070"/>
            <a:ext cx="2057400" cy="365125"/>
          </a:xfrm>
        </p:spPr>
        <p:txBody>
          <a:bodyPr/>
          <a:lstStyle/>
          <a:p>
            <a:fld id="{6921B4CA-31D7-4C0B-94BB-C0A0E1F306D0}" type="slidenum">
              <a:rPr lang="en-US" smtClean="0"/>
              <a:t>44</a:t>
            </a:fld>
            <a:endParaRPr lang="en-US" dirty="0"/>
          </a:p>
        </p:txBody>
      </p:sp>
      <p:graphicFrame>
        <p:nvGraphicFramePr>
          <p:cNvPr id="6" name="Table 6">
            <a:extLst>
              <a:ext uri="{FF2B5EF4-FFF2-40B4-BE49-F238E27FC236}">
                <a16:creationId xmlns:a16="http://schemas.microsoft.com/office/drawing/2014/main" id="{952A56E5-4470-8E82-69EB-81E90E9C742C}"/>
              </a:ext>
            </a:extLst>
          </p:cNvPr>
          <p:cNvGraphicFramePr>
            <a:graphicFrameLocks noGrp="1"/>
          </p:cNvGraphicFramePr>
          <p:nvPr/>
        </p:nvGraphicFramePr>
        <p:xfrm>
          <a:off x="3955502" y="4640163"/>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dirty="0"/>
                        <a:t>A1</a:t>
                      </a:r>
                    </a:p>
                  </a:txBody>
                  <a:tcPr/>
                </a:tc>
                <a:tc>
                  <a:txBody>
                    <a:bodyPr/>
                    <a:lstStyle/>
                    <a:p>
                      <a:r>
                        <a:rPr lang="en-US" dirty="0"/>
                        <a:t>B1</a:t>
                      </a:r>
                    </a:p>
                  </a:txBody>
                  <a:tcPr/>
                </a:tc>
                <a:tc>
                  <a:txBody>
                    <a:bodyPr/>
                    <a:lstStyle/>
                    <a:p>
                      <a:r>
                        <a:rPr lang="en-US" dirty="0"/>
                        <a:t>C1</a:t>
                      </a:r>
                    </a:p>
                  </a:txBody>
                  <a:tcPr/>
                </a:tc>
                <a:extLst>
                  <a:ext uri="{0D108BD9-81ED-4DB2-BD59-A6C34878D82A}">
                    <a16:rowId xmlns:a16="http://schemas.microsoft.com/office/drawing/2014/main" val="1520661658"/>
                  </a:ext>
                </a:extLst>
              </a:tr>
              <a:tr h="370840">
                <a:tc>
                  <a:txBody>
                    <a:bodyPr/>
                    <a:lstStyle/>
                    <a:p>
                      <a:r>
                        <a:rPr lang="en-US" dirty="0"/>
                        <a:t>D1</a:t>
                      </a:r>
                    </a:p>
                  </a:txBody>
                  <a:tcPr/>
                </a:tc>
                <a:tc>
                  <a:txBody>
                    <a:bodyPr/>
                    <a:lstStyle/>
                    <a:p>
                      <a:r>
                        <a:rPr lang="en-US" dirty="0"/>
                        <a:t>E1</a:t>
                      </a:r>
                    </a:p>
                  </a:txBody>
                  <a:tcPr/>
                </a:tc>
                <a:tc>
                  <a:txBody>
                    <a:bodyPr/>
                    <a:lstStyle/>
                    <a:p>
                      <a:r>
                        <a:rPr lang="en-US" dirty="0"/>
                        <a:t>F1</a:t>
                      </a:r>
                    </a:p>
                  </a:txBody>
                  <a:tcPr/>
                </a:tc>
                <a:extLst>
                  <a:ext uri="{0D108BD9-81ED-4DB2-BD59-A6C34878D82A}">
                    <a16:rowId xmlns:a16="http://schemas.microsoft.com/office/drawing/2014/main" val="2896551096"/>
                  </a:ext>
                </a:extLst>
              </a:tr>
              <a:tr h="370840">
                <a:tc>
                  <a:txBody>
                    <a:bodyPr/>
                    <a:lstStyle/>
                    <a:p>
                      <a:r>
                        <a:rPr lang="en-US" dirty="0"/>
                        <a:t>G1</a:t>
                      </a:r>
                    </a:p>
                  </a:txBody>
                  <a:tcPr/>
                </a:tc>
                <a:tc>
                  <a:txBody>
                    <a:bodyPr/>
                    <a:lstStyle/>
                    <a:p>
                      <a:r>
                        <a:rPr lang="en-US" dirty="0"/>
                        <a:t>H1</a:t>
                      </a:r>
                    </a:p>
                  </a:txBody>
                  <a:tcPr/>
                </a:tc>
                <a:tc>
                  <a:txBody>
                    <a:bodyPr/>
                    <a:lstStyle/>
                    <a:p>
                      <a:r>
                        <a:rPr lang="en-US" dirty="0"/>
                        <a:t>I1</a:t>
                      </a:r>
                    </a:p>
                  </a:txBody>
                  <a:tcPr/>
                </a:tc>
                <a:extLst>
                  <a:ext uri="{0D108BD9-81ED-4DB2-BD59-A6C34878D82A}">
                    <a16:rowId xmlns:a16="http://schemas.microsoft.com/office/drawing/2014/main" val="1590469929"/>
                  </a:ext>
                </a:extLst>
              </a:tr>
            </a:tbl>
          </a:graphicData>
        </a:graphic>
      </p:graphicFrame>
      <p:cxnSp>
        <p:nvCxnSpPr>
          <p:cNvPr id="12" name="Straight Connector 11">
            <a:extLst>
              <a:ext uri="{FF2B5EF4-FFF2-40B4-BE49-F238E27FC236}">
                <a16:creationId xmlns:a16="http://schemas.microsoft.com/office/drawing/2014/main" id="{CE380E84-1A13-0FF3-C94F-1B9341F8B4B7}"/>
              </a:ext>
            </a:extLst>
          </p:cNvPr>
          <p:cNvCxnSpPr>
            <a:cxnSpLocks/>
          </p:cNvCxnSpPr>
          <p:nvPr/>
        </p:nvCxnSpPr>
        <p:spPr>
          <a:xfrm flipV="1">
            <a:off x="3955502" y="936169"/>
            <a:ext cx="1487214" cy="365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CDF93B-03F9-E4BF-32C0-16290C8AF4D2}"/>
              </a:ext>
            </a:extLst>
          </p:cNvPr>
          <p:cNvCxnSpPr>
            <a:cxnSpLocks/>
          </p:cNvCxnSpPr>
          <p:nvPr/>
        </p:nvCxnSpPr>
        <p:spPr>
          <a:xfrm flipV="1">
            <a:off x="5485743" y="997248"/>
            <a:ext cx="1439096" cy="3639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19A329-C3DC-988D-DE01-0D3DC37C9BAF}"/>
              </a:ext>
            </a:extLst>
          </p:cNvPr>
          <p:cNvCxnSpPr>
            <a:cxnSpLocks/>
          </p:cNvCxnSpPr>
          <p:nvPr/>
        </p:nvCxnSpPr>
        <p:spPr>
          <a:xfrm flipV="1">
            <a:off x="5472276" y="2075803"/>
            <a:ext cx="1452563" cy="365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E3D552-A6D7-D66D-5871-FB40965DE267}"/>
              </a:ext>
            </a:extLst>
          </p:cNvPr>
          <p:cNvCxnSpPr>
            <a:cxnSpLocks/>
          </p:cNvCxnSpPr>
          <p:nvPr/>
        </p:nvCxnSpPr>
        <p:spPr>
          <a:xfrm flipV="1">
            <a:off x="3986048" y="2110073"/>
            <a:ext cx="1433841" cy="3569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aphicFrame>
        <p:nvGraphicFramePr>
          <p:cNvPr id="17" name="Table 6">
            <a:extLst>
              <a:ext uri="{FF2B5EF4-FFF2-40B4-BE49-F238E27FC236}">
                <a16:creationId xmlns:a16="http://schemas.microsoft.com/office/drawing/2014/main" id="{1C3F33F1-F48D-8727-DD39-215C93C27FC7}"/>
              </a:ext>
            </a:extLst>
          </p:cNvPr>
          <p:cNvGraphicFramePr>
            <a:graphicFrameLocks noGrp="1"/>
          </p:cNvGraphicFramePr>
          <p:nvPr/>
        </p:nvGraphicFramePr>
        <p:xfrm>
          <a:off x="4445711" y="3409354"/>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dirty="0"/>
                        <a:t>A2</a:t>
                      </a:r>
                    </a:p>
                  </a:txBody>
                  <a:tcPr/>
                </a:tc>
                <a:tc>
                  <a:txBody>
                    <a:bodyPr/>
                    <a:lstStyle/>
                    <a:p>
                      <a:r>
                        <a:rPr lang="en-US" dirty="0"/>
                        <a:t>B2</a:t>
                      </a:r>
                    </a:p>
                  </a:txBody>
                  <a:tcPr/>
                </a:tc>
                <a:tc>
                  <a:txBody>
                    <a:bodyPr/>
                    <a:lstStyle/>
                    <a:p>
                      <a:r>
                        <a:rPr lang="en-US" dirty="0"/>
                        <a:t>C2</a:t>
                      </a:r>
                    </a:p>
                  </a:txBody>
                  <a:tcPr/>
                </a:tc>
                <a:extLst>
                  <a:ext uri="{0D108BD9-81ED-4DB2-BD59-A6C34878D82A}">
                    <a16:rowId xmlns:a16="http://schemas.microsoft.com/office/drawing/2014/main" val="1520661658"/>
                  </a:ext>
                </a:extLst>
              </a:tr>
              <a:tr h="370840">
                <a:tc>
                  <a:txBody>
                    <a:bodyPr/>
                    <a:lstStyle/>
                    <a:p>
                      <a:r>
                        <a:rPr lang="en-US" dirty="0"/>
                        <a:t>D2</a:t>
                      </a:r>
                    </a:p>
                  </a:txBody>
                  <a:tcPr/>
                </a:tc>
                <a:tc>
                  <a:txBody>
                    <a:bodyPr/>
                    <a:lstStyle/>
                    <a:p>
                      <a:r>
                        <a:rPr lang="en-US" dirty="0"/>
                        <a:t>E2</a:t>
                      </a:r>
                    </a:p>
                  </a:txBody>
                  <a:tcPr/>
                </a:tc>
                <a:tc>
                  <a:txBody>
                    <a:bodyPr/>
                    <a:lstStyle/>
                    <a:p>
                      <a:r>
                        <a:rPr lang="en-US" dirty="0"/>
                        <a:t>F2</a:t>
                      </a:r>
                    </a:p>
                  </a:txBody>
                  <a:tcPr/>
                </a:tc>
                <a:extLst>
                  <a:ext uri="{0D108BD9-81ED-4DB2-BD59-A6C34878D82A}">
                    <a16:rowId xmlns:a16="http://schemas.microsoft.com/office/drawing/2014/main" val="2896551096"/>
                  </a:ext>
                </a:extLst>
              </a:tr>
              <a:tr h="370840">
                <a:tc>
                  <a:txBody>
                    <a:bodyPr/>
                    <a:lstStyle/>
                    <a:p>
                      <a:r>
                        <a:rPr lang="en-US" dirty="0"/>
                        <a:t>G2</a:t>
                      </a:r>
                    </a:p>
                  </a:txBody>
                  <a:tcPr/>
                </a:tc>
                <a:tc>
                  <a:txBody>
                    <a:bodyPr/>
                    <a:lstStyle/>
                    <a:p>
                      <a:r>
                        <a:rPr lang="en-US" dirty="0"/>
                        <a:t>H2</a:t>
                      </a:r>
                    </a:p>
                  </a:txBody>
                  <a:tcPr/>
                </a:tc>
                <a:tc>
                  <a:txBody>
                    <a:bodyPr/>
                    <a:lstStyle/>
                    <a:p>
                      <a:r>
                        <a:rPr lang="en-US" dirty="0"/>
                        <a:t>I2</a:t>
                      </a:r>
                    </a:p>
                  </a:txBody>
                  <a:tcPr/>
                </a:tc>
                <a:extLst>
                  <a:ext uri="{0D108BD9-81ED-4DB2-BD59-A6C34878D82A}">
                    <a16:rowId xmlns:a16="http://schemas.microsoft.com/office/drawing/2014/main" val="1590469929"/>
                  </a:ext>
                </a:extLst>
              </a:tr>
            </a:tbl>
          </a:graphicData>
        </a:graphic>
      </p:graphicFrame>
      <p:graphicFrame>
        <p:nvGraphicFramePr>
          <p:cNvPr id="18" name="Table 6">
            <a:extLst>
              <a:ext uri="{FF2B5EF4-FFF2-40B4-BE49-F238E27FC236}">
                <a16:creationId xmlns:a16="http://schemas.microsoft.com/office/drawing/2014/main" id="{EF05F0C9-9D24-C1C0-E6A4-C1A1A64DC240}"/>
              </a:ext>
            </a:extLst>
          </p:cNvPr>
          <p:cNvGraphicFramePr>
            <a:graphicFrameLocks noGrp="1"/>
          </p:cNvGraphicFramePr>
          <p:nvPr/>
        </p:nvGraphicFramePr>
        <p:xfrm>
          <a:off x="4960226" y="2212168"/>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dirty="0"/>
                        <a:t>A3</a:t>
                      </a:r>
                    </a:p>
                  </a:txBody>
                  <a:tcPr/>
                </a:tc>
                <a:tc>
                  <a:txBody>
                    <a:bodyPr/>
                    <a:lstStyle/>
                    <a:p>
                      <a:r>
                        <a:rPr lang="en-US" dirty="0"/>
                        <a:t>B3</a:t>
                      </a:r>
                    </a:p>
                  </a:txBody>
                  <a:tcPr/>
                </a:tc>
                <a:tc>
                  <a:txBody>
                    <a:bodyPr/>
                    <a:lstStyle/>
                    <a:p>
                      <a:r>
                        <a:rPr lang="en-US" dirty="0"/>
                        <a:t>C3</a:t>
                      </a:r>
                    </a:p>
                  </a:txBody>
                  <a:tcPr/>
                </a:tc>
                <a:extLst>
                  <a:ext uri="{0D108BD9-81ED-4DB2-BD59-A6C34878D82A}">
                    <a16:rowId xmlns:a16="http://schemas.microsoft.com/office/drawing/2014/main" val="1520661658"/>
                  </a:ext>
                </a:extLst>
              </a:tr>
              <a:tr h="370840">
                <a:tc>
                  <a:txBody>
                    <a:bodyPr/>
                    <a:lstStyle/>
                    <a:p>
                      <a:r>
                        <a:rPr lang="en-US" dirty="0"/>
                        <a:t>D3</a:t>
                      </a:r>
                    </a:p>
                  </a:txBody>
                  <a:tcPr/>
                </a:tc>
                <a:tc>
                  <a:txBody>
                    <a:bodyPr/>
                    <a:lstStyle/>
                    <a:p>
                      <a:r>
                        <a:rPr lang="en-US" dirty="0"/>
                        <a:t>E3</a:t>
                      </a:r>
                    </a:p>
                  </a:txBody>
                  <a:tcPr/>
                </a:tc>
                <a:tc>
                  <a:txBody>
                    <a:bodyPr/>
                    <a:lstStyle/>
                    <a:p>
                      <a:r>
                        <a:rPr lang="en-US" dirty="0"/>
                        <a:t>F3</a:t>
                      </a:r>
                    </a:p>
                  </a:txBody>
                  <a:tcPr/>
                </a:tc>
                <a:extLst>
                  <a:ext uri="{0D108BD9-81ED-4DB2-BD59-A6C34878D82A}">
                    <a16:rowId xmlns:a16="http://schemas.microsoft.com/office/drawing/2014/main" val="2896551096"/>
                  </a:ext>
                </a:extLst>
              </a:tr>
              <a:tr h="370840">
                <a:tc>
                  <a:txBody>
                    <a:bodyPr/>
                    <a:lstStyle/>
                    <a:p>
                      <a:r>
                        <a:rPr lang="en-US" dirty="0"/>
                        <a:t>G3</a:t>
                      </a:r>
                    </a:p>
                  </a:txBody>
                  <a:tcPr/>
                </a:tc>
                <a:tc>
                  <a:txBody>
                    <a:bodyPr/>
                    <a:lstStyle/>
                    <a:p>
                      <a:r>
                        <a:rPr lang="en-US" dirty="0"/>
                        <a:t>H3</a:t>
                      </a:r>
                    </a:p>
                  </a:txBody>
                  <a:tcPr/>
                </a:tc>
                <a:tc>
                  <a:txBody>
                    <a:bodyPr/>
                    <a:lstStyle/>
                    <a:p>
                      <a:r>
                        <a:rPr lang="en-US" dirty="0"/>
                        <a:t>I3</a:t>
                      </a:r>
                    </a:p>
                  </a:txBody>
                  <a:tcPr/>
                </a:tc>
                <a:extLst>
                  <a:ext uri="{0D108BD9-81ED-4DB2-BD59-A6C34878D82A}">
                    <a16:rowId xmlns:a16="http://schemas.microsoft.com/office/drawing/2014/main" val="1590469929"/>
                  </a:ext>
                </a:extLst>
              </a:tr>
            </a:tbl>
          </a:graphicData>
        </a:graphic>
      </p:graphicFrame>
      <p:graphicFrame>
        <p:nvGraphicFramePr>
          <p:cNvPr id="19" name="Table 6">
            <a:extLst>
              <a:ext uri="{FF2B5EF4-FFF2-40B4-BE49-F238E27FC236}">
                <a16:creationId xmlns:a16="http://schemas.microsoft.com/office/drawing/2014/main" id="{879D00E4-E4FD-459B-A6A3-154670DBA040}"/>
              </a:ext>
            </a:extLst>
          </p:cNvPr>
          <p:cNvGraphicFramePr>
            <a:graphicFrameLocks noGrp="1"/>
          </p:cNvGraphicFramePr>
          <p:nvPr/>
        </p:nvGraphicFramePr>
        <p:xfrm>
          <a:off x="5442716" y="978501"/>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dirty="0"/>
                        <a:t>A4</a:t>
                      </a:r>
                    </a:p>
                  </a:txBody>
                  <a:tcPr/>
                </a:tc>
                <a:tc>
                  <a:txBody>
                    <a:bodyPr/>
                    <a:lstStyle/>
                    <a:p>
                      <a:r>
                        <a:rPr lang="en-US" dirty="0"/>
                        <a:t>B4</a:t>
                      </a:r>
                    </a:p>
                  </a:txBody>
                  <a:tcPr/>
                </a:tc>
                <a:tc>
                  <a:txBody>
                    <a:bodyPr/>
                    <a:lstStyle/>
                    <a:p>
                      <a:r>
                        <a:rPr lang="en-US" dirty="0"/>
                        <a:t>C4</a:t>
                      </a:r>
                    </a:p>
                  </a:txBody>
                  <a:tcPr/>
                </a:tc>
                <a:extLst>
                  <a:ext uri="{0D108BD9-81ED-4DB2-BD59-A6C34878D82A}">
                    <a16:rowId xmlns:a16="http://schemas.microsoft.com/office/drawing/2014/main" val="1520661658"/>
                  </a:ext>
                </a:extLst>
              </a:tr>
              <a:tr h="370840">
                <a:tc>
                  <a:txBody>
                    <a:bodyPr/>
                    <a:lstStyle/>
                    <a:p>
                      <a:r>
                        <a:rPr lang="en-US" dirty="0"/>
                        <a:t>D4</a:t>
                      </a:r>
                    </a:p>
                  </a:txBody>
                  <a:tcPr/>
                </a:tc>
                <a:tc>
                  <a:txBody>
                    <a:bodyPr/>
                    <a:lstStyle/>
                    <a:p>
                      <a:r>
                        <a:rPr lang="en-US" dirty="0"/>
                        <a:t>E4</a:t>
                      </a:r>
                    </a:p>
                  </a:txBody>
                  <a:tcPr/>
                </a:tc>
                <a:tc>
                  <a:txBody>
                    <a:bodyPr/>
                    <a:lstStyle/>
                    <a:p>
                      <a:r>
                        <a:rPr lang="en-US" dirty="0"/>
                        <a:t>F4</a:t>
                      </a:r>
                    </a:p>
                  </a:txBody>
                  <a:tcPr/>
                </a:tc>
                <a:extLst>
                  <a:ext uri="{0D108BD9-81ED-4DB2-BD59-A6C34878D82A}">
                    <a16:rowId xmlns:a16="http://schemas.microsoft.com/office/drawing/2014/main" val="2896551096"/>
                  </a:ext>
                </a:extLst>
              </a:tr>
              <a:tr h="370840">
                <a:tc>
                  <a:txBody>
                    <a:bodyPr/>
                    <a:lstStyle/>
                    <a:p>
                      <a:r>
                        <a:rPr lang="en-US" dirty="0"/>
                        <a:t>G4</a:t>
                      </a:r>
                    </a:p>
                  </a:txBody>
                  <a:tcPr/>
                </a:tc>
                <a:tc>
                  <a:txBody>
                    <a:bodyPr/>
                    <a:lstStyle/>
                    <a:p>
                      <a:r>
                        <a:rPr lang="en-US" dirty="0"/>
                        <a:t>H4</a:t>
                      </a:r>
                    </a:p>
                  </a:txBody>
                  <a:tcPr/>
                </a:tc>
                <a:tc>
                  <a:txBody>
                    <a:bodyPr/>
                    <a:lstStyle/>
                    <a:p>
                      <a:r>
                        <a:rPr lang="en-US" dirty="0"/>
                        <a:t>I4</a:t>
                      </a:r>
                    </a:p>
                  </a:txBody>
                  <a:tcPr/>
                </a:tc>
                <a:extLst>
                  <a:ext uri="{0D108BD9-81ED-4DB2-BD59-A6C34878D82A}">
                    <a16:rowId xmlns:a16="http://schemas.microsoft.com/office/drawing/2014/main" val="1590469929"/>
                  </a:ext>
                </a:extLst>
              </a:tr>
            </a:tbl>
          </a:graphicData>
        </a:graphic>
      </p:graphicFrame>
      <p:cxnSp>
        <p:nvCxnSpPr>
          <p:cNvPr id="27" name="Straight Connector 26">
            <a:extLst>
              <a:ext uri="{FF2B5EF4-FFF2-40B4-BE49-F238E27FC236}">
                <a16:creationId xmlns:a16="http://schemas.microsoft.com/office/drawing/2014/main" id="{0F06B4B5-84CF-2663-E612-0723FFB072C4}"/>
              </a:ext>
            </a:extLst>
          </p:cNvPr>
          <p:cNvCxnSpPr>
            <a:cxnSpLocks/>
          </p:cNvCxnSpPr>
          <p:nvPr/>
        </p:nvCxnSpPr>
        <p:spPr>
          <a:xfrm flipV="1">
            <a:off x="6414430" y="999876"/>
            <a:ext cx="1452563" cy="365813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8" name="Table 28">
            <a:extLst>
              <a:ext uri="{FF2B5EF4-FFF2-40B4-BE49-F238E27FC236}">
                <a16:creationId xmlns:a16="http://schemas.microsoft.com/office/drawing/2014/main" id="{08A9CC74-7A2A-CE15-2FB7-FAF81A9309A2}"/>
              </a:ext>
            </a:extLst>
          </p:cNvPr>
          <p:cNvGraphicFramePr>
            <a:graphicFrameLocks noGrp="1"/>
          </p:cNvGraphicFramePr>
          <p:nvPr/>
        </p:nvGraphicFramePr>
        <p:xfrm>
          <a:off x="7861247" y="1009441"/>
          <a:ext cx="619123" cy="635735"/>
        </p:xfrm>
        <a:graphic>
          <a:graphicData uri="http://schemas.openxmlformats.org/drawingml/2006/table">
            <a:tbl>
              <a:tblPr firstRow="1" bandRow="1">
                <a:tableStyleId>{5940675A-B579-460E-94D1-54222C63F5DA}</a:tableStyleId>
              </a:tblPr>
              <a:tblGrid>
                <a:gridCol w="619123">
                  <a:extLst>
                    <a:ext uri="{9D8B030D-6E8A-4147-A177-3AD203B41FA5}">
                      <a16:colId xmlns:a16="http://schemas.microsoft.com/office/drawing/2014/main" val="3239954369"/>
                    </a:ext>
                  </a:extLst>
                </a:gridCol>
              </a:tblGrid>
              <a:tr h="635735">
                <a:tc>
                  <a:txBody>
                    <a:bodyPr/>
                    <a:lstStyle/>
                    <a:p>
                      <a:endParaRPr lang="en-US" dirty="0"/>
                    </a:p>
                  </a:txBody>
                  <a:tcPr/>
                </a:tc>
                <a:extLst>
                  <a:ext uri="{0D108BD9-81ED-4DB2-BD59-A6C34878D82A}">
                    <a16:rowId xmlns:a16="http://schemas.microsoft.com/office/drawing/2014/main" val="3331740420"/>
                  </a:ext>
                </a:extLst>
              </a:tr>
            </a:tbl>
          </a:graphicData>
        </a:graphic>
      </p:graphicFrame>
      <p:graphicFrame>
        <p:nvGraphicFramePr>
          <p:cNvPr id="30" name="Table 28">
            <a:extLst>
              <a:ext uri="{FF2B5EF4-FFF2-40B4-BE49-F238E27FC236}">
                <a16:creationId xmlns:a16="http://schemas.microsoft.com/office/drawing/2014/main" id="{2D5042ED-6D44-EA05-4C14-B2D06BAD23E5}"/>
              </a:ext>
            </a:extLst>
          </p:cNvPr>
          <p:cNvGraphicFramePr>
            <a:graphicFrameLocks noGrp="1"/>
          </p:cNvGraphicFramePr>
          <p:nvPr/>
        </p:nvGraphicFramePr>
        <p:xfrm>
          <a:off x="7370791" y="2256617"/>
          <a:ext cx="619123" cy="635735"/>
        </p:xfrm>
        <a:graphic>
          <a:graphicData uri="http://schemas.openxmlformats.org/drawingml/2006/table">
            <a:tbl>
              <a:tblPr firstRow="1" bandRow="1">
                <a:tableStyleId>{5940675A-B579-460E-94D1-54222C63F5DA}</a:tableStyleId>
              </a:tblPr>
              <a:tblGrid>
                <a:gridCol w="619123">
                  <a:extLst>
                    <a:ext uri="{9D8B030D-6E8A-4147-A177-3AD203B41FA5}">
                      <a16:colId xmlns:a16="http://schemas.microsoft.com/office/drawing/2014/main" val="3239954369"/>
                    </a:ext>
                  </a:extLst>
                </a:gridCol>
              </a:tblGrid>
              <a:tr h="635735">
                <a:tc>
                  <a:txBody>
                    <a:bodyPr/>
                    <a:lstStyle/>
                    <a:p>
                      <a:endParaRPr lang="en-US" dirty="0"/>
                    </a:p>
                  </a:txBody>
                  <a:tcPr/>
                </a:tc>
                <a:extLst>
                  <a:ext uri="{0D108BD9-81ED-4DB2-BD59-A6C34878D82A}">
                    <a16:rowId xmlns:a16="http://schemas.microsoft.com/office/drawing/2014/main" val="3331740420"/>
                  </a:ext>
                </a:extLst>
              </a:tr>
            </a:tbl>
          </a:graphicData>
        </a:graphic>
      </p:graphicFrame>
      <p:graphicFrame>
        <p:nvGraphicFramePr>
          <p:cNvPr id="31" name="Table 28">
            <a:extLst>
              <a:ext uri="{FF2B5EF4-FFF2-40B4-BE49-F238E27FC236}">
                <a16:creationId xmlns:a16="http://schemas.microsoft.com/office/drawing/2014/main" id="{7F430997-2F1D-3165-9212-484657B6B5DB}"/>
              </a:ext>
            </a:extLst>
          </p:cNvPr>
          <p:cNvGraphicFramePr>
            <a:graphicFrameLocks noGrp="1"/>
          </p:cNvGraphicFramePr>
          <p:nvPr/>
        </p:nvGraphicFramePr>
        <p:xfrm>
          <a:off x="6899714" y="3426369"/>
          <a:ext cx="619123" cy="635735"/>
        </p:xfrm>
        <a:graphic>
          <a:graphicData uri="http://schemas.openxmlformats.org/drawingml/2006/table">
            <a:tbl>
              <a:tblPr firstRow="1" bandRow="1">
                <a:tableStyleId>{5940675A-B579-460E-94D1-54222C63F5DA}</a:tableStyleId>
              </a:tblPr>
              <a:tblGrid>
                <a:gridCol w="619123">
                  <a:extLst>
                    <a:ext uri="{9D8B030D-6E8A-4147-A177-3AD203B41FA5}">
                      <a16:colId xmlns:a16="http://schemas.microsoft.com/office/drawing/2014/main" val="3239954369"/>
                    </a:ext>
                  </a:extLst>
                </a:gridCol>
              </a:tblGrid>
              <a:tr h="635735">
                <a:tc>
                  <a:txBody>
                    <a:bodyPr/>
                    <a:lstStyle/>
                    <a:p>
                      <a:endParaRPr lang="en-US" dirty="0"/>
                    </a:p>
                  </a:txBody>
                  <a:tcPr/>
                </a:tc>
                <a:extLst>
                  <a:ext uri="{0D108BD9-81ED-4DB2-BD59-A6C34878D82A}">
                    <a16:rowId xmlns:a16="http://schemas.microsoft.com/office/drawing/2014/main" val="3331740420"/>
                  </a:ext>
                </a:extLst>
              </a:tr>
            </a:tbl>
          </a:graphicData>
        </a:graphic>
      </p:graphicFrame>
      <p:graphicFrame>
        <p:nvGraphicFramePr>
          <p:cNvPr id="32" name="Table 28">
            <a:extLst>
              <a:ext uri="{FF2B5EF4-FFF2-40B4-BE49-F238E27FC236}">
                <a16:creationId xmlns:a16="http://schemas.microsoft.com/office/drawing/2014/main" id="{7FB537A4-57D4-8529-1FF6-96FC74F55480}"/>
              </a:ext>
            </a:extLst>
          </p:cNvPr>
          <p:cNvGraphicFramePr>
            <a:graphicFrameLocks noGrp="1"/>
          </p:cNvGraphicFramePr>
          <p:nvPr/>
        </p:nvGraphicFramePr>
        <p:xfrm>
          <a:off x="6402606" y="4627407"/>
          <a:ext cx="619123" cy="635735"/>
        </p:xfrm>
        <a:graphic>
          <a:graphicData uri="http://schemas.openxmlformats.org/drawingml/2006/table">
            <a:tbl>
              <a:tblPr firstRow="1" bandRow="1">
                <a:tableStyleId>{5940675A-B579-460E-94D1-54222C63F5DA}</a:tableStyleId>
              </a:tblPr>
              <a:tblGrid>
                <a:gridCol w="619123">
                  <a:extLst>
                    <a:ext uri="{9D8B030D-6E8A-4147-A177-3AD203B41FA5}">
                      <a16:colId xmlns:a16="http://schemas.microsoft.com/office/drawing/2014/main" val="3239954369"/>
                    </a:ext>
                  </a:extLst>
                </a:gridCol>
              </a:tblGrid>
              <a:tr h="635735">
                <a:tc>
                  <a:txBody>
                    <a:bodyPr/>
                    <a:lstStyle/>
                    <a:p>
                      <a:endParaRPr lang="en-US" dirty="0"/>
                    </a:p>
                  </a:txBody>
                  <a:tcPr/>
                </a:tc>
                <a:extLst>
                  <a:ext uri="{0D108BD9-81ED-4DB2-BD59-A6C34878D82A}">
                    <a16:rowId xmlns:a16="http://schemas.microsoft.com/office/drawing/2014/main" val="3331740420"/>
                  </a:ext>
                </a:extLst>
              </a:tr>
            </a:tbl>
          </a:graphicData>
        </a:graphic>
      </p:graphicFrame>
      <p:cxnSp>
        <p:nvCxnSpPr>
          <p:cNvPr id="33" name="Straight Connector 32">
            <a:extLst>
              <a:ext uri="{FF2B5EF4-FFF2-40B4-BE49-F238E27FC236}">
                <a16:creationId xmlns:a16="http://schemas.microsoft.com/office/drawing/2014/main" id="{5664A07E-591D-40AC-53C9-FEE96CBF587E}"/>
              </a:ext>
            </a:extLst>
          </p:cNvPr>
          <p:cNvCxnSpPr>
            <a:cxnSpLocks/>
          </p:cNvCxnSpPr>
          <p:nvPr/>
        </p:nvCxnSpPr>
        <p:spPr>
          <a:xfrm flipV="1">
            <a:off x="7008428" y="1026596"/>
            <a:ext cx="1452563" cy="365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2E1BB2-07D4-F8D7-286F-A074D09E49D7}"/>
              </a:ext>
            </a:extLst>
          </p:cNvPr>
          <p:cNvCxnSpPr>
            <a:cxnSpLocks/>
          </p:cNvCxnSpPr>
          <p:nvPr/>
        </p:nvCxnSpPr>
        <p:spPr>
          <a:xfrm flipV="1">
            <a:off x="7024769" y="1593134"/>
            <a:ext cx="1452563" cy="365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30EB7A-3B6F-BEAC-5C0F-696CC790CF87}"/>
              </a:ext>
            </a:extLst>
          </p:cNvPr>
          <p:cNvCxnSpPr>
            <a:cxnSpLocks/>
          </p:cNvCxnSpPr>
          <p:nvPr/>
        </p:nvCxnSpPr>
        <p:spPr>
          <a:xfrm flipV="1">
            <a:off x="6410324" y="1619155"/>
            <a:ext cx="1452563" cy="3658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5E63E4A-A43D-11BC-3A9C-DBEF2C7CFF6F}"/>
              </a:ext>
            </a:extLst>
          </p:cNvPr>
          <p:cNvSpPr txBox="1"/>
          <p:nvPr/>
        </p:nvSpPr>
        <p:spPr>
          <a:xfrm>
            <a:off x="6500146" y="4833588"/>
            <a:ext cx="393056" cy="369332"/>
          </a:xfrm>
          <a:prstGeom prst="rect">
            <a:avLst/>
          </a:prstGeom>
          <a:noFill/>
        </p:spPr>
        <p:txBody>
          <a:bodyPr wrap="none" rtlCol="0">
            <a:spAutoFit/>
          </a:bodyPr>
          <a:lstStyle/>
          <a:p>
            <a:r>
              <a:rPr lang="en-US" dirty="0"/>
              <a:t>z1</a:t>
            </a:r>
          </a:p>
        </p:txBody>
      </p:sp>
      <p:sp>
        <p:nvSpPr>
          <p:cNvPr id="39" name="TextBox 38">
            <a:extLst>
              <a:ext uri="{FF2B5EF4-FFF2-40B4-BE49-F238E27FC236}">
                <a16:creationId xmlns:a16="http://schemas.microsoft.com/office/drawing/2014/main" id="{34E69C71-3DE7-FA23-7C55-FCABC9F2AB45}"/>
              </a:ext>
            </a:extLst>
          </p:cNvPr>
          <p:cNvSpPr txBox="1"/>
          <p:nvPr/>
        </p:nvSpPr>
        <p:spPr>
          <a:xfrm>
            <a:off x="6999717" y="3563087"/>
            <a:ext cx="393056" cy="369332"/>
          </a:xfrm>
          <a:prstGeom prst="rect">
            <a:avLst/>
          </a:prstGeom>
          <a:noFill/>
        </p:spPr>
        <p:txBody>
          <a:bodyPr wrap="none" rtlCol="0">
            <a:spAutoFit/>
          </a:bodyPr>
          <a:lstStyle/>
          <a:p>
            <a:r>
              <a:rPr lang="en-US" dirty="0"/>
              <a:t>z2</a:t>
            </a:r>
          </a:p>
        </p:txBody>
      </p:sp>
      <p:sp>
        <p:nvSpPr>
          <p:cNvPr id="40" name="TextBox 39">
            <a:extLst>
              <a:ext uri="{FF2B5EF4-FFF2-40B4-BE49-F238E27FC236}">
                <a16:creationId xmlns:a16="http://schemas.microsoft.com/office/drawing/2014/main" id="{77D23B2E-8544-6A24-BE14-652E1D4F864C}"/>
              </a:ext>
            </a:extLst>
          </p:cNvPr>
          <p:cNvSpPr txBox="1"/>
          <p:nvPr/>
        </p:nvSpPr>
        <p:spPr>
          <a:xfrm>
            <a:off x="7476942" y="2422938"/>
            <a:ext cx="393056" cy="369332"/>
          </a:xfrm>
          <a:prstGeom prst="rect">
            <a:avLst/>
          </a:prstGeom>
          <a:noFill/>
        </p:spPr>
        <p:txBody>
          <a:bodyPr wrap="none" rtlCol="0">
            <a:spAutoFit/>
          </a:bodyPr>
          <a:lstStyle/>
          <a:p>
            <a:r>
              <a:rPr lang="en-US" dirty="0"/>
              <a:t>z3</a:t>
            </a:r>
          </a:p>
        </p:txBody>
      </p:sp>
      <p:sp>
        <p:nvSpPr>
          <p:cNvPr id="41" name="TextBox 40">
            <a:extLst>
              <a:ext uri="{FF2B5EF4-FFF2-40B4-BE49-F238E27FC236}">
                <a16:creationId xmlns:a16="http://schemas.microsoft.com/office/drawing/2014/main" id="{DE757917-F253-C1A6-6601-516BB45FCA93}"/>
              </a:ext>
            </a:extLst>
          </p:cNvPr>
          <p:cNvSpPr txBox="1"/>
          <p:nvPr/>
        </p:nvSpPr>
        <p:spPr>
          <a:xfrm>
            <a:off x="7898852" y="1166353"/>
            <a:ext cx="393056" cy="369332"/>
          </a:xfrm>
          <a:prstGeom prst="rect">
            <a:avLst/>
          </a:prstGeom>
          <a:noFill/>
        </p:spPr>
        <p:txBody>
          <a:bodyPr wrap="none" rtlCol="0">
            <a:spAutoFit/>
          </a:bodyPr>
          <a:lstStyle/>
          <a:p>
            <a:r>
              <a:rPr lang="en-US" dirty="0"/>
              <a:t>z4</a:t>
            </a:r>
          </a:p>
        </p:txBody>
      </p:sp>
      <p:sp>
        <p:nvSpPr>
          <p:cNvPr id="43" name="TextBox 42">
            <a:extLst>
              <a:ext uri="{FF2B5EF4-FFF2-40B4-BE49-F238E27FC236}">
                <a16:creationId xmlns:a16="http://schemas.microsoft.com/office/drawing/2014/main" id="{30DB93E5-BBFD-F80C-F63C-3A26DF685513}"/>
              </a:ext>
            </a:extLst>
          </p:cNvPr>
          <p:cNvSpPr txBox="1"/>
          <p:nvPr/>
        </p:nvSpPr>
        <p:spPr>
          <a:xfrm>
            <a:off x="5745987" y="5319652"/>
            <a:ext cx="1624804" cy="369332"/>
          </a:xfrm>
          <a:prstGeom prst="rect">
            <a:avLst/>
          </a:prstGeom>
          <a:noFill/>
        </p:spPr>
        <p:txBody>
          <a:bodyPr wrap="none" rtlCol="0">
            <a:spAutoFit/>
          </a:bodyPr>
          <a:lstStyle/>
          <a:p>
            <a:r>
              <a:rPr lang="en-US" dirty="0"/>
              <a:t>K=1x1x4 Kernel</a:t>
            </a:r>
          </a:p>
        </p:txBody>
      </p:sp>
      <p:sp>
        <p:nvSpPr>
          <p:cNvPr id="45" name="TextBox 44">
            <a:extLst>
              <a:ext uri="{FF2B5EF4-FFF2-40B4-BE49-F238E27FC236}">
                <a16:creationId xmlns:a16="http://schemas.microsoft.com/office/drawing/2014/main" id="{E4C9454E-539A-9C78-070D-F3F1006CEC64}"/>
              </a:ext>
            </a:extLst>
          </p:cNvPr>
          <p:cNvSpPr txBox="1"/>
          <p:nvPr/>
        </p:nvSpPr>
        <p:spPr>
          <a:xfrm>
            <a:off x="3822971" y="5821155"/>
            <a:ext cx="2297424" cy="646331"/>
          </a:xfrm>
          <a:prstGeom prst="rect">
            <a:avLst/>
          </a:prstGeom>
          <a:noFill/>
        </p:spPr>
        <p:txBody>
          <a:bodyPr wrap="none" rtlCol="0">
            <a:spAutoFit/>
          </a:bodyPr>
          <a:lstStyle/>
          <a:p>
            <a:r>
              <a:rPr lang="en-US" dirty="0"/>
              <a:t>Input Tensor</a:t>
            </a:r>
          </a:p>
          <a:p>
            <a:r>
              <a:rPr lang="en-US" dirty="0"/>
              <a:t>T=H x W x D = 3 x 3 x 4</a:t>
            </a:r>
          </a:p>
        </p:txBody>
      </p:sp>
      <p:graphicFrame>
        <p:nvGraphicFramePr>
          <p:cNvPr id="46" name="Table 6">
            <a:extLst>
              <a:ext uri="{FF2B5EF4-FFF2-40B4-BE49-F238E27FC236}">
                <a16:creationId xmlns:a16="http://schemas.microsoft.com/office/drawing/2014/main" id="{B7856F4F-D9E4-ED3E-2B0C-7C9D24FCA7B6}"/>
              </a:ext>
            </a:extLst>
          </p:cNvPr>
          <p:cNvGraphicFramePr>
            <a:graphicFrameLocks noGrp="1"/>
          </p:cNvGraphicFramePr>
          <p:nvPr/>
        </p:nvGraphicFramePr>
        <p:xfrm>
          <a:off x="7494387" y="4221693"/>
          <a:ext cx="1504950" cy="1112520"/>
        </p:xfrm>
        <a:graphic>
          <a:graphicData uri="http://schemas.openxmlformats.org/drawingml/2006/table">
            <a:tbl>
              <a:tblPr firstRow="1" bandRow="1">
                <a:tableStyleId>{5940675A-B579-460E-94D1-54222C63F5DA}</a:tableStyleId>
              </a:tblPr>
              <a:tblGrid>
                <a:gridCol w="501650">
                  <a:extLst>
                    <a:ext uri="{9D8B030D-6E8A-4147-A177-3AD203B41FA5}">
                      <a16:colId xmlns:a16="http://schemas.microsoft.com/office/drawing/2014/main" val="200321730"/>
                    </a:ext>
                  </a:extLst>
                </a:gridCol>
                <a:gridCol w="501650">
                  <a:extLst>
                    <a:ext uri="{9D8B030D-6E8A-4147-A177-3AD203B41FA5}">
                      <a16:colId xmlns:a16="http://schemas.microsoft.com/office/drawing/2014/main" val="1078135779"/>
                    </a:ext>
                  </a:extLst>
                </a:gridCol>
                <a:gridCol w="501650">
                  <a:extLst>
                    <a:ext uri="{9D8B030D-6E8A-4147-A177-3AD203B41FA5}">
                      <a16:colId xmlns:a16="http://schemas.microsoft.com/office/drawing/2014/main" val="1376589891"/>
                    </a:ext>
                  </a:extLst>
                </a:gridCol>
              </a:tblGrid>
              <a:tr h="370840">
                <a:tc>
                  <a:txBody>
                    <a:bodyPr/>
                    <a:lstStyle/>
                    <a:p>
                      <a:r>
                        <a:rPr lang="en-US" dirty="0">
                          <a:solidFill>
                            <a:srgbClr val="7030A0"/>
                          </a:solidFill>
                        </a:rPr>
                        <a:t>P</a:t>
                      </a:r>
                    </a:p>
                  </a:txBody>
                  <a:tcPr/>
                </a:tc>
                <a:tc>
                  <a:txBody>
                    <a:bodyPr/>
                    <a:lstStyle/>
                    <a:p>
                      <a:r>
                        <a:rPr lang="en-US" dirty="0">
                          <a:solidFill>
                            <a:srgbClr val="7030A0"/>
                          </a:solidFill>
                        </a:rPr>
                        <a:t>Q</a:t>
                      </a:r>
                    </a:p>
                  </a:txBody>
                  <a:tcPr/>
                </a:tc>
                <a:tc>
                  <a:txBody>
                    <a:bodyPr/>
                    <a:lstStyle/>
                    <a:p>
                      <a:r>
                        <a:rPr lang="en-US" dirty="0">
                          <a:solidFill>
                            <a:srgbClr val="7030A0"/>
                          </a:solidFill>
                        </a:rPr>
                        <a:t>R</a:t>
                      </a:r>
                    </a:p>
                  </a:txBody>
                  <a:tcPr/>
                </a:tc>
                <a:extLst>
                  <a:ext uri="{0D108BD9-81ED-4DB2-BD59-A6C34878D82A}">
                    <a16:rowId xmlns:a16="http://schemas.microsoft.com/office/drawing/2014/main" val="1520661658"/>
                  </a:ext>
                </a:extLst>
              </a:tr>
              <a:tr h="370840">
                <a:tc>
                  <a:txBody>
                    <a:bodyPr/>
                    <a:lstStyle/>
                    <a:p>
                      <a:r>
                        <a:rPr lang="en-US" dirty="0">
                          <a:solidFill>
                            <a:srgbClr val="7030A0"/>
                          </a:solidFill>
                        </a:rPr>
                        <a:t>S</a:t>
                      </a:r>
                    </a:p>
                  </a:txBody>
                  <a:tcPr/>
                </a:tc>
                <a:tc>
                  <a:txBody>
                    <a:bodyPr/>
                    <a:lstStyle/>
                    <a:p>
                      <a:r>
                        <a:rPr lang="en-US" dirty="0">
                          <a:solidFill>
                            <a:srgbClr val="7030A0"/>
                          </a:solidFill>
                        </a:rPr>
                        <a:t>T</a:t>
                      </a:r>
                    </a:p>
                  </a:txBody>
                  <a:tcPr/>
                </a:tc>
                <a:tc>
                  <a:txBody>
                    <a:bodyPr/>
                    <a:lstStyle/>
                    <a:p>
                      <a:r>
                        <a:rPr lang="en-US" dirty="0">
                          <a:solidFill>
                            <a:srgbClr val="7030A0"/>
                          </a:solidFill>
                        </a:rPr>
                        <a:t>U</a:t>
                      </a:r>
                    </a:p>
                  </a:txBody>
                  <a:tcPr/>
                </a:tc>
                <a:extLst>
                  <a:ext uri="{0D108BD9-81ED-4DB2-BD59-A6C34878D82A}">
                    <a16:rowId xmlns:a16="http://schemas.microsoft.com/office/drawing/2014/main" val="2896551096"/>
                  </a:ext>
                </a:extLst>
              </a:tr>
              <a:tr h="370840">
                <a:tc>
                  <a:txBody>
                    <a:bodyPr/>
                    <a:lstStyle/>
                    <a:p>
                      <a:r>
                        <a:rPr lang="en-US" dirty="0">
                          <a:solidFill>
                            <a:srgbClr val="7030A0"/>
                          </a:solidFill>
                        </a:rPr>
                        <a:t>W</a:t>
                      </a:r>
                    </a:p>
                  </a:txBody>
                  <a:tcPr/>
                </a:tc>
                <a:tc>
                  <a:txBody>
                    <a:bodyPr/>
                    <a:lstStyle/>
                    <a:p>
                      <a:r>
                        <a:rPr lang="en-US" dirty="0">
                          <a:solidFill>
                            <a:srgbClr val="7030A0"/>
                          </a:solidFill>
                        </a:rPr>
                        <a:t>X</a:t>
                      </a:r>
                    </a:p>
                  </a:txBody>
                  <a:tcPr/>
                </a:tc>
                <a:tc>
                  <a:txBody>
                    <a:bodyPr/>
                    <a:lstStyle/>
                    <a:p>
                      <a:r>
                        <a:rPr lang="en-US" dirty="0">
                          <a:solidFill>
                            <a:srgbClr val="7030A0"/>
                          </a:solidFill>
                        </a:rPr>
                        <a:t>Y</a:t>
                      </a:r>
                    </a:p>
                  </a:txBody>
                  <a:tcPr/>
                </a:tc>
                <a:extLst>
                  <a:ext uri="{0D108BD9-81ED-4DB2-BD59-A6C34878D82A}">
                    <a16:rowId xmlns:a16="http://schemas.microsoft.com/office/drawing/2014/main" val="1590469929"/>
                  </a:ext>
                </a:extLst>
              </a:tr>
            </a:tbl>
          </a:graphicData>
        </a:graphic>
      </p:graphicFrame>
      <p:sp>
        <p:nvSpPr>
          <p:cNvPr id="47" name="TextBox 46">
            <a:extLst>
              <a:ext uri="{FF2B5EF4-FFF2-40B4-BE49-F238E27FC236}">
                <a16:creationId xmlns:a16="http://schemas.microsoft.com/office/drawing/2014/main" id="{52E66835-6FB0-009D-EF9C-FE13AA00537F}"/>
              </a:ext>
            </a:extLst>
          </p:cNvPr>
          <p:cNvSpPr txBox="1"/>
          <p:nvPr/>
        </p:nvSpPr>
        <p:spPr>
          <a:xfrm>
            <a:off x="7527729" y="5443609"/>
            <a:ext cx="1459054" cy="369332"/>
          </a:xfrm>
          <a:prstGeom prst="rect">
            <a:avLst/>
          </a:prstGeom>
          <a:noFill/>
        </p:spPr>
        <p:txBody>
          <a:bodyPr wrap="none" rtlCol="0">
            <a:spAutoFit/>
          </a:bodyPr>
          <a:lstStyle/>
          <a:p>
            <a:r>
              <a:rPr lang="en-US" dirty="0">
                <a:solidFill>
                  <a:srgbClr val="7030A0"/>
                </a:solidFill>
              </a:rPr>
              <a:t>Output 3x3x1</a:t>
            </a:r>
          </a:p>
        </p:txBody>
      </p:sp>
      <p:sp>
        <p:nvSpPr>
          <p:cNvPr id="9" name="Oval 8">
            <a:extLst>
              <a:ext uri="{FF2B5EF4-FFF2-40B4-BE49-F238E27FC236}">
                <a16:creationId xmlns:a16="http://schemas.microsoft.com/office/drawing/2014/main" id="{33718F12-883B-B330-98DA-5C78B4FE95A9}"/>
              </a:ext>
            </a:extLst>
          </p:cNvPr>
          <p:cNvSpPr/>
          <p:nvPr/>
        </p:nvSpPr>
        <p:spPr>
          <a:xfrm>
            <a:off x="7768213" y="3324688"/>
            <a:ext cx="1218569" cy="6357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21305CC-51DE-02B4-7578-23FAB2A8514D}"/>
              </a:ext>
            </a:extLst>
          </p:cNvPr>
          <p:cNvSpPr/>
          <p:nvPr/>
        </p:nvSpPr>
        <p:spPr>
          <a:xfrm>
            <a:off x="5759669" y="703379"/>
            <a:ext cx="2504342" cy="2649421"/>
          </a:xfrm>
          <a:custGeom>
            <a:avLst/>
            <a:gdLst>
              <a:gd name="connsiteX0" fmla="*/ 0 w 2504342"/>
              <a:gd name="connsiteY0" fmla="*/ 358166 h 2649421"/>
              <a:gd name="connsiteX1" fmla="*/ 94593 w 2504342"/>
              <a:gd name="connsiteY1" fmla="*/ 211021 h 2649421"/>
              <a:gd name="connsiteX2" fmla="*/ 262759 w 2504342"/>
              <a:gd name="connsiteY2" fmla="*/ 137449 h 2649421"/>
              <a:gd name="connsiteX3" fmla="*/ 367862 w 2504342"/>
              <a:gd name="connsiteY3" fmla="*/ 116428 h 2649421"/>
              <a:gd name="connsiteX4" fmla="*/ 714703 w 2504342"/>
              <a:gd name="connsiteY4" fmla="*/ 84897 h 2649421"/>
              <a:gd name="connsiteX5" fmla="*/ 935421 w 2504342"/>
              <a:gd name="connsiteY5" fmla="*/ 32345 h 2649421"/>
              <a:gd name="connsiteX6" fmla="*/ 1292772 w 2504342"/>
              <a:gd name="connsiteY6" fmla="*/ 814 h 2649421"/>
              <a:gd name="connsiteX7" fmla="*/ 1681655 w 2504342"/>
              <a:gd name="connsiteY7" fmla="*/ 63876 h 2649421"/>
              <a:gd name="connsiteX8" fmla="*/ 1765738 w 2504342"/>
              <a:gd name="connsiteY8" fmla="*/ 84897 h 2649421"/>
              <a:gd name="connsiteX9" fmla="*/ 1839310 w 2504342"/>
              <a:gd name="connsiteY9" fmla="*/ 116428 h 2649421"/>
              <a:gd name="connsiteX10" fmla="*/ 1860331 w 2504342"/>
              <a:gd name="connsiteY10" fmla="*/ 147959 h 2649421"/>
              <a:gd name="connsiteX11" fmla="*/ 1986455 w 2504342"/>
              <a:gd name="connsiteY11" fmla="*/ 221531 h 2649421"/>
              <a:gd name="connsiteX12" fmla="*/ 2028497 w 2504342"/>
              <a:gd name="connsiteY12" fmla="*/ 253062 h 2649421"/>
              <a:gd name="connsiteX13" fmla="*/ 2091559 w 2504342"/>
              <a:gd name="connsiteY13" fmla="*/ 347655 h 2649421"/>
              <a:gd name="connsiteX14" fmla="*/ 2154621 w 2504342"/>
              <a:gd name="connsiteY14" fmla="*/ 421228 h 2649421"/>
              <a:gd name="connsiteX15" fmla="*/ 2207172 w 2504342"/>
              <a:gd name="connsiteY15" fmla="*/ 484290 h 2649421"/>
              <a:gd name="connsiteX16" fmla="*/ 2249214 w 2504342"/>
              <a:gd name="connsiteY16" fmla="*/ 589393 h 2649421"/>
              <a:gd name="connsiteX17" fmla="*/ 2291255 w 2504342"/>
              <a:gd name="connsiteY17" fmla="*/ 631435 h 2649421"/>
              <a:gd name="connsiteX18" fmla="*/ 2354317 w 2504342"/>
              <a:gd name="connsiteY18" fmla="*/ 873173 h 2649421"/>
              <a:gd name="connsiteX19" fmla="*/ 2354317 w 2504342"/>
              <a:gd name="connsiteY19" fmla="*/ 873173 h 2649421"/>
              <a:gd name="connsiteX20" fmla="*/ 2396359 w 2504342"/>
              <a:gd name="connsiteY20" fmla="*/ 1051849 h 2649421"/>
              <a:gd name="connsiteX21" fmla="*/ 2417379 w 2504342"/>
              <a:gd name="connsiteY21" fmla="*/ 1093890 h 2649421"/>
              <a:gd name="connsiteX22" fmla="*/ 2438400 w 2504342"/>
              <a:gd name="connsiteY22" fmla="*/ 1230524 h 2649421"/>
              <a:gd name="connsiteX23" fmla="*/ 2480441 w 2504342"/>
              <a:gd name="connsiteY23" fmla="*/ 1388180 h 2649421"/>
              <a:gd name="connsiteX24" fmla="*/ 2501462 w 2504342"/>
              <a:gd name="connsiteY24" fmla="*/ 1482773 h 2649421"/>
              <a:gd name="connsiteX25" fmla="*/ 2501462 w 2504342"/>
              <a:gd name="connsiteY25" fmla="*/ 2649421 h 264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342" h="2649421">
                <a:moveTo>
                  <a:pt x="0" y="358166"/>
                </a:moveTo>
                <a:cubicBezTo>
                  <a:pt x="31531" y="309118"/>
                  <a:pt x="49945" y="248525"/>
                  <a:pt x="94593" y="211021"/>
                </a:cubicBezTo>
                <a:cubicBezTo>
                  <a:pt x="141443" y="171667"/>
                  <a:pt x="204940" y="157463"/>
                  <a:pt x="262759" y="137449"/>
                </a:cubicBezTo>
                <a:cubicBezTo>
                  <a:pt x="296522" y="125762"/>
                  <a:pt x="332373" y="120555"/>
                  <a:pt x="367862" y="116428"/>
                </a:cubicBezTo>
                <a:cubicBezTo>
                  <a:pt x="483175" y="103019"/>
                  <a:pt x="599089" y="95407"/>
                  <a:pt x="714703" y="84897"/>
                </a:cubicBezTo>
                <a:cubicBezTo>
                  <a:pt x="788276" y="67380"/>
                  <a:pt x="860579" y="43231"/>
                  <a:pt x="935421" y="32345"/>
                </a:cubicBezTo>
                <a:cubicBezTo>
                  <a:pt x="1053756" y="15133"/>
                  <a:pt x="1173299" y="-4234"/>
                  <a:pt x="1292772" y="814"/>
                </a:cubicBezTo>
                <a:cubicBezTo>
                  <a:pt x="1423976" y="6358"/>
                  <a:pt x="1552361" y="40890"/>
                  <a:pt x="1681655" y="63876"/>
                </a:cubicBezTo>
                <a:cubicBezTo>
                  <a:pt x="1710099" y="68933"/>
                  <a:pt x="1738330" y="75761"/>
                  <a:pt x="1765738" y="84897"/>
                </a:cubicBezTo>
                <a:cubicBezTo>
                  <a:pt x="1791050" y="93334"/>
                  <a:pt x="1814786" y="105918"/>
                  <a:pt x="1839310" y="116428"/>
                </a:cubicBezTo>
                <a:cubicBezTo>
                  <a:pt x="1846317" y="126938"/>
                  <a:pt x="1850890" y="139567"/>
                  <a:pt x="1860331" y="147959"/>
                </a:cubicBezTo>
                <a:cubicBezTo>
                  <a:pt x="1962712" y="238965"/>
                  <a:pt x="1897496" y="172111"/>
                  <a:pt x="1986455" y="221531"/>
                </a:cubicBezTo>
                <a:cubicBezTo>
                  <a:pt x="2001768" y="230038"/>
                  <a:pt x="2014483" y="242552"/>
                  <a:pt x="2028497" y="253062"/>
                </a:cubicBezTo>
                <a:cubicBezTo>
                  <a:pt x="2049518" y="284593"/>
                  <a:pt x="2068822" y="317339"/>
                  <a:pt x="2091559" y="347655"/>
                </a:cubicBezTo>
                <a:cubicBezTo>
                  <a:pt x="2110939" y="373495"/>
                  <a:pt x="2135623" y="395105"/>
                  <a:pt x="2154621" y="421228"/>
                </a:cubicBezTo>
                <a:cubicBezTo>
                  <a:pt x="2204823" y="490256"/>
                  <a:pt x="2143632" y="441929"/>
                  <a:pt x="2207172" y="484290"/>
                </a:cubicBezTo>
                <a:cubicBezTo>
                  <a:pt x="2218194" y="528375"/>
                  <a:pt x="2219666" y="547181"/>
                  <a:pt x="2249214" y="589393"/>
                </a:cubicBezTo>
                <a:cubicBezTo>
                  <a:pt x="2260579" y="605629"/>
                  <a:pt x="2277241" y="617421"/>
                  <a:pt x="2291255" y="631435"/>
                </a:cubicBezTo>
                <a:cubicBezTo>
                  <a:pt x="2305888" y="792407"/>
                  <a:pt x="2286881" y="711329"/>
                  <a:pt x="2354317" y="873173"/>
                </a:cubicBezTo>
                <a:lnTo>
                  <a:pt x="2354317" y="873173"/>
                </a:lnTo>
                <a:cubicBezTo>
                  <a:pt x="2360098" y="899188"/>
                  <a:pt x="2386741" y="1022993"/>
                  <a:pt x="2396359" y="1051849"/>
                </a:cubicBezTo>
                <a:cubicBezTo>
                  <a:pt x="2401314" y="1066713"/>
                  <a:pt x="2410372" y="1079876"/>
                  <a:pt x="2417379" y="1093890"/>
                </a:cubicBezTo>
                <a:cubicBezTo>
                  <a:pt x="2424386" y="1139435"/>
                  <a:pt x="2428745" y="1185466"/>
                  <a:pt x="2438400" y="1230524"/>
                </a:cubicBezTo>
                <a:cubicBezTo>
                  <a:pt x="2449796" y="1283705"/>
                  <a:pt x="2467250" y="1335416"/>
                  <a:pt x="2480441" y="1388180"/>
                </a:cubicBezTo>
                <a:cubicBezTo>
                  <a:pt x="2488275" y="1419516"/>
                  <a:pt x="2500924" y="1450477"/>
                  <a:pt x="2501462" y="1482773"/>
                </a:cubicBezTo>
                <a:cubicBezTo>
                  <a:pt x="2507943" y="1871602"/>
                  <a:pt x="2501462" y="2260538"/>
                  <a:pt x="2501462" y="2649421"/>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797DBC2-DCEC-E00A-0D92-572F7540D8A3}"/>
              </a:ext>
            </a:extLst>
          </p:cNvPr>
          <p:cNvSpPr/>
          <p:nvPr/>
        </p:nvSpPr>
        <p:spPr>
          <a:xfrm>
            <a:off x="5192110" y="1964803"/>
            <a:ext cx="2887083" cy="1399600"/>
          </a:xfrm>
          <a:custGeom>
            <a:avLst/>
            <a:gdLst>
              <a:gd name="connsiteX0" fmla="*/ 0 w 2995449"/>
              <a:gd name="connsiteY0" fmla="*/ 368495 h 1535167"/>
              <a:gd name="connsiteX1" fmla="*/ 493987 w 2995449"/>
              <a:gd name="connsiteY1" fmla="*/ 32164 h 1535167"/>
              <a:gd name="connsiteX2" fmla="*/ 609600 w 2995449"/>
              <a:gd name="connsiteY2" fmla="*/ 21653 h 1535167"/>
              <a:gd name="connsiteX3" fmla="*/ 704193 w 2995449"/>
              <a:gd name="connsiteY3" fmla="*/ 632 h 1535167"/>
              <a:gd name="connsiteX4" fmla="*/ 956442 w 2995449"/>
              <a:gd name="connsiteY4" fmla="*/ 32164 h 1535167"/>
              <a:gd name="connsiteX5" fmla="*/ 1019504 w 2995449"/>
              <a:gd name="connsiteY5" fmla="*/ 53184 h 1535167"/>
              <a:gd name="connsiteX6" fmla="*/ 1156138 w 2995449"/>
              <a:gd name="connsiteY6" fmla="*/ 179308 h 1535167"/>
              <a:gd name="connsiteX7" fmla="*/ 1271752 w 2995449"/>
              <a:gd name="connsiteY7" fmla="*/ 231860 h 1535167"/>
              <a:gd name="connsiteX8" fmla="*/ 1418897 w 2995449"/>
              <a:gd name="connsiteY8" fmla="*/ 347474 h 1535167"/>
              <a:gd name="connsiteX9" fmla="*/ 1492469 w 2995449"/>
              <a:gd name="connsiteY9" fmla="*/ 400026 h 1535167"/>
              <a:gd name="connsiteX10" fmla="*/ 1629104 w 2995449"/>
              <a:gd name="connsiteY10" fmla="*/ 578701 h 1535167"/>
              <a:gd name="connsiteX11" fmla="*/ 1660635 w 2995449"/>
              <a:gd name="connsiteY11" fmla="*/ 662784 h 1535167"/>
              <a:gd name="connsiteX12" fmla="*/ 2154621 w 2995449"/>
              <a:gd name="connsiteY12" fmla="*/ 725846 h 1535167"/>
              <a:gd name="connsiteX13" fmla="*/ 2438400 w 2995449"/>
              <a:gd name="connsiteY13" fmla="*/ 767888 h 1535167"/>
              <a:gd name="connsiteX14" fmla="*/ 2511973 w 2995449"/>
              <a:gd name="connsiteY14" fmla="*/ 799419 h 1535167"/>
              <a:gd name="connsiteX15" fmla="*/ 2596056 w 2995449"/>
              <a:gd name="connsiteY15" fmla="*/ 1135750 h 1535167"/>
              <a:gd name="connsiteX16" fmla="*/ 2638097 w 2995449"/>
              <a:gd name="connsiteY16" fmla="*/ 1209322 h 1535167"/>
              <a:gd name="connsiteX17" fmla="*/ 2680138 w 2995449"/>
              <a:gd name="connsiteY17" fmla="*/ 1240853 h 1535167"/>
              <a:gd name="connsiteX18" fmla="*/ 2743200 w 2995449"/>
              <a:gd name="connsiteY18" fmla="*/ 1356467 h 1535167"/>
              <a:gd name="connsiteX19" fmla="*/ 2774731 w 2995449"/>
              <a:gd name="connsiteY19" fmla="*/ 1366977 h 1535167"/>
              <a:gd name="connsiteX20" fmla="*/ 2942897 w 2995449"/>
              <a:gd name="connsiteY20" fmla="*/ 1493101 h 1535167"/>
              <a:gd name="connsiteX21" fmla="*/ 2995449 w 2995449"/>
              <a:gd name="connsiteY21" fmla="*/ 1535143 h 153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5449" h="1535167">
                <a:moveTo>
                  <a:pt x="0" y="368495"/>
                </a:moveTo>
                <a:cubicBezTo>
                  <a:pt x="199191" y="212373"/>
                  <a:pt x="279651" y="72991"/>
                  <a:pt x="493987" y="32164"/>
                </a:cubicBezTo>
                <a:cubicBezTo>
                  <a:pt x="532000" y="24923"/>
                  <a:pt x="571062" y="25157"/>
                  <a:pt x="609600" y="21653"/>
                </a:cubicBezTo>
                <a:cubicBezTo>
                  <a:pt x="641131" y="14646"/>
                  <a:pt x="671921" y="1977"/>
                  <a:pt x="704193" y="632"/>
                </a:cubicBezTo>
                <a:cubicBezTo>
                  <a:pt x="793045" y="-3070"/>
                  <a:pt x="872395" y="9752"/>
                  <a:pt x="956442" y="32164"/>
                </a:cubicBezTo>
                <a:cubicBezTo>
                  <a:pt x="977852" y="37873"/>
                  <a:pt x="998483" y="46177"/>
                  <a:pt x="1019504" y="53184"/>
                </a:cubicBezTo>
                <a:cubicBezTo>
                  <a:pt x="1065049" y="95225"/>
                  <a:pt x="1105559" y="143481"/>
                  <a:pt x="1156138" y="179308"/>
                </a:cubicBezTo>
                <a:cubicBezTo>
                  <a:pt x="1190682" y="203777"/>
                  <a:pt x="1234291" y="212144"/>
                  <a:pt x="1271752" y="231860"/>
                </a:cubicBezTo>
                <a:cubicBezTo>
                  <a:pt x="1393545" y="295962"/>
                  <a:pt x="1321220" y="264824"/>
                  <a:pt x="1418897" y="347474"/>
                </a:cubicBezTo>
                <a:cubicBezTo>
                  <a:pt x="1441904" y="366941"/>
                  <a:pt x="1472196" y="377726"/>
                  <a:pt x="1492469" y="400026"/>
                </a:cubicBezTo>
                <a:cubicBezTo>
                  <a:pt x="1542904" y="455504"/>
                  <a:pt x="1629104" y="578701"/>
                  <a:pt x="1629104" y="578701"/>
                </a:cubicBezTo>
                <a:cubicBezTo>
                  <a:pt x="1639614" y="606729"/>
                  <a:pt x="1633457" y="650240"/>
                  <a:pt x="1660635" y="662784"/>
                </a:cubicBezTo>
                <a:cubicBezTo>
                  <a:pt x="1738443" y="698696"/>
                  <a:pt x="2075732" y="719272"/>
                  <a:pt x="2154621" y="725846"/>
                </a:cubicBezTo>
                <a:cubicBezTo>
                  <a:pt x="2300858" y="784341"/>
                  <a:pt x="2098848" y="709344"/>
                  <a:pt x="2438400" y="767888"/>
                </a:cubicBezTo>
                <a:cubicBezTo>
                  <a:pt x="2464694" y="772421"/>
                  <a:pt x="2487449" y="788909"/>
                  <a:pt x="2511973" y="799419"/>
                </a:cubicBezTo>
                <a:cubicBezTo>
                  <a:pt x="2552558" y="1042933"/>
                  <a:pt x="2518321" y="989997"/>
                  <a:pt x="2596056" y="1135750"/>
                </a:cubicBezTo>
                <a:cubicBezTo>
                  <a:pt x="2609348" y="1160672"/>
                  <a:pt x="2620452" y="1187266"/>
                  <a:pt x="2638097" y="1209322"/>
                </a:cubicBezTo>
                <a:cubicBezTo>
                  <a:pt x="2649040" y="1223001"/>
                  <a:pt x="2666124" y="1230343"/>
                  <a:pt x="2680138" y="1240853"/>
                </a:cubicBezTo>
                <a:cubicBezTo>
                  <a:pt x="2701159" y="1279391"/>
                  <a:pt x="2716861" y="1321348"/>
                  <a:pt x="2743200" y="1356467"/>
                </a:cubicBezTo>
                <a:cubicBezTo>
                  <a:pt x="2749847" y="1365330"/>
                  <a:pt x="2765231" y="1361277"/>
                  <a:pt x="2774731" y="1366977"/>
                </a:cubicBezTo>
                <a:cubicBezTo>
                  <a:pt x="2800879" y="1382666"/>
                  <a:pt x="2930455" y="1480658"/>
                  <a:pt x="2942897" y="1493101"/>
                </a:cubicBezTo>
                <a:cubicBezTo>
                  <a:pt x="2987415" y="1537620"/>
                  <a:pt x="2965119" y="1535143"/>
                  <a:pt x="2995449" y="1535143"/>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850E861-1A6B-019D-6D99-BC40EC85FA2F}"/>
              </a:ext>
            </a:extLst>
          </p:cNvPr>
          <p:cNvSpPr/>
          <p:nvPr/>
        </p:nvSpPr>
        <p:spPr>
          <a:xfrm>
            <a:off x="4730291" y="3259163"/>
            <a:ext cx="3130956" cy="537575"/>
          </a:xfrm>
          <a:custGeom>
            <a:avLst/>
            <a:gdLst>
              <a:gd name="connsiteX0" fmla="*/ 0 w 3394842"/>
              <a:gd name="connsiteY0" fmla="*/ 304800 h 515006"/>
              <a:gd name="connsiteX1" fmla="*/ 346842 w 3394842"/>
              <a:gd name="connsiteY1" fmla="*/ 21020 h 515006"/>
              <a:gd name="connsiteX2" fmla="*/ 441435 w 3394842"/>
              <a:gd name="connsiteY2" fmla="*/ 0 h 515006"/>
              <a:gd name="connsiteX3" fmla="*/ 914400 w 3394842"/>
              <a:gd name="connsiteY3" fmla="*/ 52551 h 515006"/>
              <a:gd name="connsiteX4" fmla="*/ 1051035 w 3394842"/>
              <a:gd name="connsiteY4" fmla="*/ 84082 h 515006"/>
              <a:gd name="connsiteX5" fmla="*/ 1208690 w 3394842"/>
              <a:gd name="connsiteY5" fmla="*/ 105103 h 515006"/>
              <a:gd name="connsiteX6" fmla="*/ 1534510 w 3394842"/>
              <a:gd name="connsiteY6" fmla="*/ 210206 h 515006"/>
              <a:gd name="connsiteX7" fmla="*/ 1828800 w 3394842"/>
              <a:gd name="connsiteY7" fmla="*/ 315310 h 515006"/>
              <a:gd name="connsiteX8" fmla="*/ 2049517 w 3394842"/>
              <a:gd name="connsiteY8" fmla="*/ 399393 h 515006"/>
              <a:gd name="connsiteX9" fmla="*/ 2133600 w 3394842"/>
              <a:gd name="connsiteY9" fmla="*/ 409903 h 515006"/>
              <a:gd name="connsiteX10" fmla="*/ 2249214 w 3394842"/>
              <a:gd name="connsiteY10" fmla="*/ 451944 h 515006"/>
              <a:gd name="connsiteX11" fmla="*/ 2354317 w 3394842"/>
              <a:gd name="connsiteY11" fmla="*/ 472965 h 515006"/>
              <a:gd name="connsiteX12" fmla="*/ 2490952 w 3394842"/>
              <a:gd name="connsiteY12" fmla="*/ 515006 h 515006"/>
              <a:gd name="connsiteX13" fmla="*/ 3237186 w 3394842"/>
              <a:gd name="connsiteY13" fmla="*/ 515006 h 515006"/>
              <a:gd name="connsiteX14" fmla="*/ 3394842 w 3394842"/>
              <a:gd name="connsiteY14" fmla="*/ 493986 h 51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4842" h="515006">
                <a:moveTo>
                  <a:pt x="0" y="304800"/>
                </a:moveTo>
                <a:cubicBezTo>
                  <a:pt x="156542" y="154780"/>
                  <a:pt x="181563" y="76113"/>
                  <a:pt x="346842" y="21020"/>
                </a:cubicBezTo>
                <a:cubicBezTo>
                  <a:pt x="377485" y="10806"/>
                  <a:pt x="409904" y="7007"/>
                  <a:pt x="441435" y="0"/>
                </a:cubicBezTo>
                <a:cubicBezTo>
                  <a:pt x="599090" y="17517"/>
                  <a:pt x="757263" y="30877"/>
                  <a:pt x="914400" y="52551"/>
                </a:cubicBezTo>
                <a:cubicBezTo>
                  <a:pt x="960704" y="58938"/>
                  <a:pt x="1005021" y="75865"/>
                  <a:pt x="1051035" y="84082"/>
                </a:cubicBezTo>
                <a:cubicBezTo>
                  <a:pt x="1103226" y="93402"/>
                  <a:pt x="1156138" y="98096"/>
                  <a:pt x="1208690" y="105103"/>
                </a:cubicBezTo>
                <a:cubicBezTo>
                  <a:pt x="1436252" y="218882"/>
                  <a:pt x="1079098" y="47558"/>
                  <a:pt x="1534510" y="210206"/>
                </a:cubicBezTo>
                <a:cubicBezTo>
                  <a:pt x="1632607" y="245241"/>
                  <a:pt x="1732648" y="275246"/>
                  <a:pt x="1828800" y="315310"/>
                </a:cubicBezTo>
                <a:cubicBezTo>
                  <a:pt x="1883533" y="338116"/>
                  <a:pt x="1986203" y="384496"/>
                  <a:pt x="2049517" y="399393"/>
                </a:cubicBezTo>
                <a:cubicBezTo>
                  <a:pt x="2077012" y="405862"/>
                  <a:pt x="2105572" y="406400"/>
                  <a:pt x="2133600" y="409903"/>
                </a:cubicBezTo>
                <a:cubicBezTo>
                  <a:pt x="2172138" y="423917"/>
                  <a:pt x="2209785" y="440679"/>
                  <a:pt x="2249214" y="451944"/>
                </a:cubicBezTo>
                <a:cubicBezTo>
                  <a:pt x="2283567" y="461759"/>
                  <a:pt x="2319382" y="465479"/>
                  <a:pt x="2354317" y="472965"/>
                </a:cubicBezTo>
                <a:cubicBezTo>
                  <a:pt x="2406325" y="484109"/>
                  <a:pt x="2433915" y="495994"/>
                  <a:pt x="2490952" y="515006"/>
                </a:cubicBezTo>
                <a:cubicBezTo>
                  <a:pt x="3035146" y="467686"/>
                  <a:pt x="2371416" y="515006"/>
                  <a:pt x="3237186" y="515006"/>
                </a:cubicBezTo>
                <a:cubicBezTo>
                  <a:pt x="3290203" y="515006"/>
                  <a:pt x="3394842" y="493986"/>
                  <a:pt x="3394842" y="493986"/>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15E86EE-22B2-3CE9-3352-C7876414AD31}"/>
              </a:ext>
            </a:extLst>
          </p:cNvPr>
          <p:cNvSpPr/>
          <p:nvPr/>
        </p:nvSpPr>
        <p:spPr>
          <a:xfrm>
            <a:off x="4267201" y="3891226"/>
            <a:ext cx="3661127" cy="1132719"/>
          </a:xfrm>
          <a:custGeom>
            <a:avLst/>
            <a:gdLst>
              <a:gd name="connsiteX0" fmla="*/ 0 w 3878317"/>
              <a:gd name="connsiteY0" fmla="*/ 861848 h 1198179"/>
              <a:gd name="connsiteX1" fmla="*/ 52552 w 3878317"/>
              <a:gd name="connsiteY1" fmla="*/ 819806 h 1198179"/>
              <a:gd name="connsiteX2" fmla="*/ 493986 w 3878317"/>
              <a:gd name="connsiteY2" fmla="*/ 714703 h 1198179"/>
              <a:gd name="connsiteX3" fmla="*/ 861848 w 3878317"/>
              <a:gd name="connsiteY3" fmla="*/ 735724 h 1198179"/>
              <a:gd name="connsiteX4" fmla="*/ 1145628 w 3878317"/>
              <a:gd name="connsiteY4" fmla="*/ 788275 h 1198179"/>
              <a:gd name="connsiteX5" fmla="*/ 1303283 w 3878317"/>
              <a:gd name="connsiteY5" fmla="*/ 798786 h 1198179"/>
              <a:gd name="connsiteX6" fmla="*/ 1576552 w 3878317"/>
              <a:gd name="connsiteY6" fmla="*/ 861848 h 1198179"/>
              <a:gd name="connsiteX7" fmla="*/ 1986455 w 3878317"/>
              <a:gd name="connsiteY7" fmla="*/ 1114096 h 1198179"/>
              <a:gd name="connsiteX8" fmla="*/ 2228193 w 3878317"/>
              <a:gd name="connsiteY8" fmla="*/ 1156137 h 1198179"/>
              <a:gd name="connsiteX9" fmla="*/ 2469931 w 3878317"/>
              <a:gd name="connsiteY9" fmla="*/ 1198179 h 1198179"/>
              <a:gd name="connsiteX10" fmla="*/ 2638097 w 3878317"/>
              <a:gd name="connsiteY10" fmla="*/ 1187668 h 1198179"/>
              <a:gd name="connsiteX11" fmla="*/ 2722179 w 3878317"/>
              <a:gd name="connsiteY11" fmla="*/ 1145627 h 1198179"/>
              <a:gd name="connsiteX12" fmla="*/ 2732690 w 3878317"/>
              <a:gd name="connsiteY12" fmla="*/ 1114096 h 1198179"/>
              <a:gd name="connsiteX13" fmla="*/ 2806262 w 3878317"/>
              <a:gd name="connsiteY13" fmla="*/ 1103586 h 1198179"/>
              <a:gd name="connsiteX14" fmla="*/ 2963917 w 3878317"/>
              <a:gd name="connsiteY14" fmla="*/ 945931 h 1198179"/>
              <a:gd name="connsiteX15" fmla="*/ 3048000 w 3878317"/>
              <a:gd name="connsiteY15" fmla="*/ 819806 h 1198179"/>
              <a:gd name="connsiteX16" fmla="*/ 3121572 w 3878317"/>
              <a:gd name="connsiteY16" fmla="*/ 725213 h 1198179"/>
              <a:gd name="connsiteX17" fmla="*/ 3184634 w 3878317"/>
              <a:gd name="connsiteY17" fmla="*/ 620110 h 1198179"/>
              <a:gd name="connsiteX18" fmla="*/ 3216166 w 3878317"/>
              <a:gd name="connsiteY18" fmla="*/ 578068 h 1198179"/>
              <a:gd name="connsiteX19" fmla="*/ 3289738 w 3878317"/>
              <a:gd name="connsiteY19" fmla="*/ 462455 h 1198179"/>
              <a:gd name="connsiteX20" fmla="*/ 3363310 w 3878317"/>
              <a:gd name="connsiteY20" fmla="*/ 357351 h 1198179"/>
              <a:gd name="connsiteX21" fmla="*/ 3657600 w 3878317"/>
              <a:gd name="connsiteY21" fmla="*/ 126124 h 1198179"/>
              <a:gd name="connsiteX22" fmla="*/ 3836276 w 3878317"/>
              <a:gd name="connsiteY22" fmla="*/ 21020 h 1198179"/>
              <a:gd name="connsiteX23" fmla="*/ 3878317 w 3878317"/>
              <a:gd name="connsiteY23" fmla="*/ 0 h 119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8317" h="1198179">
                <a:moveTo>
                  <a:pt x="0" y="861848"/>
                </a:moveTo>
                <a:cubicBezTo>
                  <a:pt x="17517" y="847834"/>
                  <a:pt x="32019" y="828841"/>
                  <a:pt x="52552" y="819806"/>
                </a:cubicBezTo>
                <a:cubicBezTo>
                  <a:pt x="252109" y="732001"/>
                  <a:pt x="277298" y="744251"/>
                  <a:pt x="493986" y="714703"/>
                </a:cubicBezTo>
                <a:cubicBezTo>
                  <a:pt x="616607" y="721710"/>
                  <a:pt x="739803" y="721945"/>
                  <a:pt x="861848" y="735724"/>
                </a:cubicBezTo>
                <a:cubicBezTo>
                  <a:pt x="957442" y="746517"/>
                  <a:pt x="1050393" y="774670"/>
                  <a:pt x="1145628" y="788275"/>
                </a:cubicBezTo>
                <a:cubicBezTo>
                  <a:pt x="1197767" y="795723"/>
                  <a:pt x="1250731" y="795282"/>
                  <a:pt x="1303283" y="798786"/>
                </a:cubicBezTo>
                <a:cubicBezTo>
                  <a:pt x="1394373" y="819807"/>
                  <a:pt x="1491334" y="823416"/>
                  <a:pt x="1576552" y="861848"/>
                </a:cubicBezTo>
                <a:cubicBezTo>
                  <a:pt x="2008726" y="1056750"/>
                  <a:pt x="1680339" y="1000720"/>
                  <a:pt x="1986455" y="1114096"/>
                </a:cubicBezTo>
                <a:cubicBezTo>
                  <a:pt x="2080651" y="1148983"/>
                  <a:pt x="2134390" y="1144412"/>
                  <a:pt x="2228193" y="1156137"/>
                </a:cubicBezTo>
                <a:cubicBezTo>
                  <a:pt x="2374411" y="1174414"/>
                  <a:pt x="2348421" y="1171176"/>
                  <a:pt x="2469931" y="1198179"/>
                </a:cubicBezTo>
                <a:cubicBezTo>
                  <a:pt x="2525986" y="1194675"/>
                  <a:pt x="2583113" y="1199123"/>
                  <a:pt x="2638097" y="1187668"/>
                </a:cubicBezTo>
                <a:cubicBezTo>
                  <a:pt x="2668774" y="1181277"/>
                  <a:pt x="2697444" y="1164865"/>
                  <a:pt x="2722179" y="1145627"/>
                </a:cubicBezTo>
                <a:cubicBezTo>
                  <a:pt x="2730924" y="1138825"/>
                  <a:pt x="2722781" y="1119051"/>
                  <a:pt x="2732690" y="1114096"/>
                </a:cubicBezTo>
                <a:cubicBezTo>
                  <a:pt x="2754848" y="1103017"/>
                  <a:pt x="2781738" y="1107089"/>
                  <a:pt x="2806262" y="1103586"/>
                </a:cubicBezTo>
                <a:cubicBezTo>
                  <a:pt x="2858814" y="1051034"/>
                  <a:pt x="2913806" y="1000815"/>
                  <a:pt x="2963917" y="945931"/>
                </a:cubicBezTo>
                <a:cubicBezTo>
                  <a:pt x="3117484" y="777738"/>
                  <a:pt x="2975040" y="925194"/>
                  <a:pt x="3048000" y="819806"/>
                </a:cubicBezTo>
                <a:cubicBezTo>
                  <a:pt x="3070737" y="786963"/>
                  <a:pt x="3099016" y="758180"/>
                  <a:pt x="3121572" y="725213"/>
                </a:cubicBezTo>
                <a:cubicBezTo>
                  <a:pt x="3144643" y="691494"/>
                  <a:pt x="3162540" y="654478"/>
                  <a:pt x="3184634" y="620110"/>
                </a:cubicBezTo>
                <a:cubicBezTo>
                  <a:pt x="3194107" y="605375"/>
                  <a:pt x="3206449" y="592643"/>
                  <a:pt x="3216166" y="578068"/>
                </a:cubicBezTo>
                <a:cubicBezTo>
                  <a:pt x="3241504" y="540061"/>
                  <a:pt x="3266236" y="501624"/>
                  <a:pt x="3289738" y="462455"/>
                </a:cubicBezTo>
                <a:cubicBezTo>
                  <a:pt x="3325822" y="402316"/>
                  <a:pt x="3295794" y="421314"/>
                  <a:pt x="3363310" y="357351"/>
                </a:cubicBezTo>
                <a:cubicBezTo>
                  <a:pt x="3449668" y="275538"/>
                  <a:pt x="3557306" y="190830"/>
                  <a:pt x="3657600" y="126124"/>
                </a:cubicBezTo>
                <a:cubicBezTo>
                  <a:pt x="3715664" y="88664"/>
                  <a:pt x="3774472" y="51921"/>
                  <a:pt x="3836276" y="21020"/>
                </a:cubicBezTo>
                <a:lnTo>
                  <a:pt x="3878317"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A502E72-9AE7-8C57-9497-AC38D329376B}"/>
              </a:ext>
            </a:extLst>
          </p:cNvPr>
          <p:cNvSpPr txBox="1"/>
          <p:nvPr/>
        </p:nvSpPr>
        <p:spPr>
          <a:xfrm>
            <a:off x="7848750" y="3539680"/>
            <a:ext cx="1146148" cy="276999"/>
          </a:xfrm>
          <a:prstGeom prst="rect">
            <a:avLst/>
          </a:prstGeom>
          <a:noFill/>
        </p:spPr>
        <p:txBody>
          <a:bodyPr wrap="none" lIns="0" tIns="0" rIns="0" bIns="0" rtlCol="0">
            <a:spAutoFit/>
          </a:bodyPr>
          <a:lstStyle/>
          <a:p>
            <a:r>
              <a:rPr lang="en-US" dirty="0">
                <a:sym typeface="Symbol" panose="05050102010706020507" pitchFamily="18" charset="2"/>
              </a:rPr>
              <a:t>=u</a:t>
            </a:r>
            <a:r>
              <a:rPr lang="en-US" dirty="0"/>
              <a:t> , F(</a:t>
            </a:r>
            <a:r>
              <a:rPr lang="en-US" dirty="0" err="1"/>
              <a:t>u+B</a:t>
            </a:r>
            <a:r>
              <a:rPr lang="en-US" dirty="0"/>
              <a:t>)</a:t>
            </a:r>
          </a:p>
        </p:txBody>
      </p:sp>
      <p:sp>
        <p:nvSpPr>
          <p:cNvPr id="38" name="TextBox 37">
            <a:extLst>
              <a:ext uri="{FF2B5EF4-FFF2-40B4-BE49-F238E27FC236}">
                <a16:creationId xmlns:a16="http://schemas.microsoft.com/office/drawing/2014/main" id="{8B93F885-8F13-4D14-4116-1BF57F078B42}"/>
              </a:ext>
            </a:extLst>
          </p:cNvPr>
          <p:cNvSpPr txBox="1"/>
          <p:nvPr/>
        </p:nvSpPr>
        <p:spPr>
          <a:xfrm>
            <a:off x="8388445" y="3604102"/>
            <a:ext cx="237566" cy="369332"/>
          </a:xfrm>
          <a:prstGeom prst="rect">
            <a:avLst/>
          </a:prstGeom>
          <a:noFill/>
        </p:spPr>
        <p:txBody>
          <a:bodyPr wrap="none" rtlCol="0">
            <a:spAutoFit/>
          </a:bodyPr>
          <a:lstStyle/>
          <a:p>
            <a:r>
              <a:rPr lang="en-US" dirty="0"/>
              <a:t> </a:t>
            </a:r>
          </a:p>
        </p:txBody>
      </p:sp>
      <p:sp>
        <p:nvSpPr>
          <p:cNvPr id="42" name="TextBox 41">
            <a:extLst>
              <a:ext uri="{FF2B5EF4-FFF2-40B4-BE49-F238E27FC236}">
                <a16:creationId xmlns:a16="http://schemas.microsoft.com/office/drawing/2014/main" id="{B37B661A-5EF6-9FC4-17F4-E7CD823306D7}"/>
              </a:ext>
            </a:extLst>
          </p:cNvPr>
          <p:cNvSpPr txBox="1"/>
          <p:nvPr/>
        </p:nvSpPr>
        <p:spPr>
          <a:xfrm>
            <a:off x="8178539" y="2971322"/>
            <a:ext cx="891078" cy="646331"/>
          </a:xfrm>
          <a:prstGeom prst="rect">
            <a:avLst/>
          </a:prstGeom>
          <a:noFill/>
        </p:spPr>
        <p:txBody>
          <a:bodyPr wrap="none" rtlCol="0">
            <a:spAutoFit/>
          </a:bodyPr>
          <a:lstStyle/>
          <a:p>
            <a:r>
              <a:rPr lang="en-US" dirty="0"/>
              <a:t>Neuron</a:t>
            </a:r>
          </a:p>
          <a:p>
            <a:r>
              <a:rPr lang="en-US" dirty="0"/>
              <a:t>B=bias</a:t>
            </a:r>
          </a:p>
        </p:txBody>
      </p:sp>
      <p:sp>
        <p:nvSpPr>
          <p:cNvPr id="50" name="Freeform: Shape 49">
            <a:extLst>
              <a:ext uri="{FF2B5EF4-FFF2-40B4-BE49-F238E27FC236}">
                <a16:creationId xmlns:a16="http://schemas.microsoft.com/office/drawing/2014/main" id="{6F117565-31E4-242C-9A8F-6FD01D3F4768}"/>
              </a:ext>
            </a:extLst>
          </p:cNvPr>
          <p:cNvSpPr/>
          <p:nvPr/>
        </p:nvSpPr>
        <p:spPr>
          <a:xfrm>
            <a:off x="7777333" y="3605048"/>
            <a:ext cx="1308795" cy="830318"/>
          </a:xfrm>
          <a:custGeom>
            <a:avLst/>
            <a:gdLst>
              <a:gd name="connsiteX0" fmla="*/ 1219522 w 1308795"/>
              <a:gd name="connsiteY0" fmla="*/ 0 h 830318"/>
              <a:gd name="connsiteX1" fmla="*/ 1240543 w 1308795"/>
              <a:gd name="connsiteY1" fmla="*/ 283780 h 830318"/>
              <a:gd name="connsiteX2" fmla="*/ 1187991 w 1308795"/>
              <a:gd name="connsiteY2" fmla="*/ 325821 h 830318"/>
              <a:gd name="connsiteX3" fmla="*/ 1019826 w 1308795"/>
              <a:gd name="connsiteY3" fmla="*/ 451945 h 830318"/>
              <a:gd name="connsiteX4" fmla="*/ 893701 w 1308795"/>
              <a:gd name="connsiteY4" fmla="*/ 493986 h 830318"/>
              <a:gd name="connsiteX5" fmla="*/ 715026 w 1308795"/>
              <a:gd name="connsiteY5" fmla="*/ 451945 h 830318"/>
              <a:gd name="connsiteX6" fmla="*/ 473288 w 1308795"/>
              <a:gd name="connsiteY6" fmla="*/ 409904 h 830318"/>
              <a:gd name="connsiteX7" fmla="*/ 189508 w 1308795"/>
              <a:gd name="connsiteY7" fmla="*/ 483476 h 830318"/>
              <a:gd name="connsiteX8" fmla="*/ 73895 w 1308795"/>
              <a:gd name="connsiteY8" fmla="*/ 588580 h 830318"/>
              <a:gd name="connsiteX9" fmla="*/ 10833 w 1308795"/>
              <a:gd name="connsiteY9" fmla="*/ 630621 h 830318"/>
              <a:gd name="connsiteX10" fmla="*/ 21343 w 1308795"/>
              <a:gd name="connsiteY10" fmla="*/ 746235 h 830318"/>
              <a:gd name="connsiteX11" fmla="*/ 21343 w 1308795"/>
              <a:gd name="connsiteY11" fmla="*/ 830318 h 83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8795" h="830318">
                <a:moveTo>
                  <a:pt x="1219522" y="0"/>
                </a:moveTo>
                <a:cubicBezTo>
                  <a:pt x="1353844" y="26866"/>
                  <a:pt x="1315918" y="1124"/>
                  <a:pt x="1240543" y="283780"/>
                </a:cubicBezTo>
                <a:cubicBezTo>
                  <a:pt x="1234763" y="305456"/>
                  <a:pt x="1204874" y="311049"/>
                  <a:pt x="1187991" y="325821"/>
                </a:cubicBezTo>
                <a:cubicBezTo>
                  <a:pt x="1127445" y="378798"/>
                  <a:pt x="1130837" y="414942"/>
                  <a:pt x="1019826" y="451945"/>
                </a:cubicBezTo>
                <a:lnTo>
                  <a:pt x="893701" y="493986"/>
                </a:lnTo>
                <a:cubicBezTo>
                  <a:pt x="834143" y="479972"/>
                  <a:pt x="774879" y="464641"/>
                  <a:pt x="715026" y="451945"/>
                </a:cubicBezTo>
                <a:cubicBezTo>
                  <a:pt x="590941" y="425624"/>
                  <a:pt x="573595" y="424233"/>
                  <a:pt x="473288" y="409904"/>
                </a:cubicBezTo>
                <a:cubicBezTo>
                  <a:pt x="362987" y="424610"/>
                  <a:pt x="285108" y="421128"/>
                  <a:pt x="189508" y="483476"/>
                </a:cubicBezTo>
                <a:cubicBezTo>
                  <a:pt x="145883" y="511927"/>
                  <a:pt x="114099" y="555471"/>
                  <a:pt x="73895" y="588580"/>
                </a:cubicBezTo>
                <a:cubicBezTo>
                  <a:pt x="54393" y="604640"/>
                  <a:pt x="31854" y="616607"/>
                  <a:pt x="10833" y="630621"/>
                </a:cubicBezTo>
                <a:cubicBezTo>
                  <a:pt x="-12121" y="699477"/>
                  <a:pt x="6256" y="625542"/>
                  <a:pt x="21343" y="746235"/>
                </a:cubicBezTo>
                <a:cubicBezTo>
                  <a:pt x="24819" y="774046"/>
                  <a:pt x="21343" y="802290"/>
                  <a:pt x="21343" y="830318"/>
                </a:cubicBezTo>
              </a:path>
            </a:pathLst>
          </a:custGeom>
          <a:noFill/>
          <a:ln w="34925">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12B7420-A338-D063-3139-394EB8F26072}"/>
              </a:ext>
            </a:extLst>
          </p:cNvPr>
          <p:cNvSpPr txBox="1"/>
          <p:nvPr/>
        </p:nvSpPr>
        <p:spPr>
          <a:xfrm>
            <a:off x="8183842" y="2568343"/>
            <a:ext cx="996868" cy="369332"/>
          </a:xfrm>
          <a:prstGeom prst="rect">
            <a:avLst/>
          </a:prstGeom>
          <a:noFill/>
        </p:spPr>
        <p:txBody>
          <a:bodyPr wrap="square">
            <a:spAutoFit/>
          </a:bodyPr>
          <a:lstStyle/>
          <a:p>
            <a:r>
              <a:rPr lang="en-US" sz="1800" dirty="0"/>
              <a:t>F=</a:t>
            </a:r>
            <a:r>
              <a:rPr lang="en-US" sz="1800" dirty="0" err="1"/>
              <a:t>Relu</a:t>
            </a:r>
            <a:r>
              <a:rPr lang="en-US" sz="1800" dirty="0"/>
              <a:t>()</a:t>
            </a:r>
            <a:endParaRPr lang="en-US" dirty="0"/>
          </a:p>
        </p:txBody>
      </p:sp>
    </p:spTree>
    <p:extLst>
      <p:ext uri="{BB962C8B-B14F-4D97-AF65-F5344CB8AC3E}">
        <p14:creationId xmlns:p14="http://schemas.microsoft.com/office/powerpoint/2010/main" val="4021011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796" y="332128"/>
            <a:ext cx="7886700" cy="1325563"/>
          </a:xfrm>
        </p:spPr>
        <p:txBody>
          <a:bodyPr>
            <a:noAutofit/>
          </a:bodyPr>
          <a:lstStyle/>
          <a:p>
            <a:r>
              <a:rPr lang="en-US" sz="3200" dirty="0"/>
              <a:t>Example of how 1x1 convolutions is used in the famous Inception (</a:t>
            </a:r>
            <a:r>
              <a:rPr lang="en-US" altLang="zh-TW" sz="3200" dirty="0" err="1"/>
              <a:t>GoogLeNet</a:t>
            </a:r>
            <a:r>
              <a:rPr lang="en-US" altLang="zh-TW" sz="3200" dirty="0"/>
              <a:t>) model</a:t>
            </a:r>
            <a:endParaRPr lang="en-US" sz="3200" dirty="0"/>
          </a:p>
        </p:txBody>
      </p:sp>
      <p:sp>
        <p:nvSpPr>
          <p:cNvPr id="3" name="Content Placeholder 2"/>
          <p:cNvSpPr>
            <a:spLocks noGrp="1"/>
          </p:cNvSpPr>
          <p:nvPr>
            <p:ph idx="1"/>
          </p:nvPr>
        </p:nvSpPr>
        <p:spPr>
          <a:xfrm>
            <a:off x="639160" y="1894393"/>
            <a:ext cx="7886700" cy="4351338"/>
          </a:xfrm>
        </p:spPr>
        <p:txBody>
          <a:bodyPr>
            <a:normAutofit/>
          </a:bodyPr>
          <a:lstStyle/>
          <a:p>
            <a:r>
              <a:rPr lang="en-US" altLang="zh-TW" sz="2400" dirty="0" err="1"/>
              <a:t>GoogLeNet</a:t>
            </a:r>
            <a:r>
              <a:rPr lang="en-US" altLang="zh-TW" sz="2400" dirty="0"/>
              <a:t>, in 2014</a:t>
            </a:r>
            <a:r>
              <a:rPr lang="zh-TW" altLang="en-US" sz="2400" dirty="0"/>
              <a:t> </a:t>
            </a:r>
            <a:r>
              <a:rPr lang="en-US" altLang="zh-TW" sz="2400" dirty="0"/>
              <a:t>ILSVRC ranks number 1</a:t>
            </a:r>
          </a:p>
          <a:p>
            <a:r>
              <a:rPr lang="en-US" altLang="zh-TW" sz="2400" dirty="0"/>
              <a:t>It </a:t>
            </a:r>
            <a:r>
              <a:rPr lang="en-US" altLang="zh-TW" sz="2400" u="sng" dirty="0">
                <a:solidFill>
                  <a:srgbClr val="FF0000"/>
                </a:solidFill>
              </a:rPr>
              <a:t>combines 3x3 and 5x5 kernels in the CNN</a:t>
            </a:r>
            <a:r>
              <a:rPr lang="en-US" altLang="zh-TW" sz="2400" dirty="0"/>
              <a:t>, 1x1 convolutions. See the videos</a:t>
            </a:r>
          </a:p>
          <a:p>
            <a:r>
              <a:rPr lang="en-US" sz="2400" dirty="0">
                <a:hlinkClick r:id="rId2"/>
              </a:rPr>
              <a:t>https://www.youtube.com/watch?v=C86ZXvgpejM</a:t>
            </a:r>
            <a:r>
              <a:rPr lang="en-US" sz="2400" dirty="0"/>
              <a:t>  </a:t>
            </a:r>
            <a:r>
              <a:rPr lang="en-US" sz="2400" dirty="0">
                <a:hlinkClick r:id="rId3"/>
              </a:rPr>
              <a:t>https://www.youtube.com/watch?v=KfV8CJh7hE0&amp;t=306s</a:t>
            </a:r>
            <a:r>
              <a:rPr lang="en-US" sz="2400" dirty="0"/>
              <a:t> </a:t>
            </a:r>
            <a:endParaRPr lang="en-US" sz="3600" dirty="0"/>
          </a:p>
        </p:txBody>
      </p:sp>
      <p:sp>
        <p:nvSpPr>
          <p:cNvPr id="4" name="Footer Placeholder 3"/>
          <p:cNvSpPr>
            <a:spLocks noGrp="1"/>
          </p:cNvSpPr>
          <p:nvPr>
            <p:ph type="ftr" sz="quarter" idx="11"/>
          </p:nvPr>
        </p:nvSpPr>
        <p:spPr/>
        <p:txBody>
          <a:bodyPr/>
          <a:lstStyle/>
          <a:p>
            <a:r>
              <a:rPr lang="en-US" altLang="en-US"/>
              <a:t>Object recognition v.250327a</a:t>
            </a:r>
          </a:p>
        </p:txBody>
      </p:sp>
      <p:sp>
        <p:nvSpPr>
          <p:cNvPr id="5" name="Slide Number Placeholder 4"/>
          <p:cNvSpPr>
            <a:spLocks noGrp="1"/>
          </p:cNvSpPr>
          <p:nvPr>
            <p:ph type="sldNum" sz="quarter" idx="12"/>
          </p:nvPr>
        </p:nvSpPr>
        <p:spPr/>
        <p:txBody>
          <a:bodyPr/>
          <a:lstStyle/>
          <a:p>
            <a:fld id="{6C5C3E90-4FE7-4819-A653-72C8A991D393}" type="slidenum">
              <a:rPr lang="en-US" altLang="en-US" smtClean="0"/>
              <a:pPr/>
              <a:t>45</a:t>
            </a:fld>
            <a:endParaRPr lang="en-US" altLang="en-US"/>
          </a:p>
        </p:txBody>
      </p:sp>
      <p:pic>
        <p:nvPicPr>
          <p:cNvPr id="57346" name="Picture 2" descr="https://miro.medium.com/max/1050/1*YfpAfqgtzmv0C0hKxjSYl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37" y="4188858"/>
            <a:ext cx="8339803"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17019" y="6245731"/>
            <a:ext cx="1912255" cy="369332"/>
          </a:xfrm>
          <a:prstGeom prst="rect">
            <a:avLst/>
          </a:prstGeom>
          <a:solidFill>
            <a:schemeClr val="bg1"/>
          </a:solidFill>
        </p:spPr>
        <p:txBody>
          <a:bodyPr wrap="none" rtlCol="0">
            <a:spAutoFit/>
          </a:bodyPr>
          <a:lstStyle/>
          <a:p>
            <a:r>
              <a:rPr lang="en-US" dirty="0"/>
              <a:t>Auxiliary classifier</a:t>
            </a:r>
          </a:p>
        </p:txBody>
      </p:sp>
      <p:sp>
        <p:nvSpPr>
          <p:cNvPr id="7" name="TextBox 6">
            <a:extLst>
              <a:ext uri="{FF2B5EF4-FFF2-40B4-BE49-F238E27FC236}">
                <a16:creationId xmlns:a16="http://schemas.microsoft.com/office/drawing/2014/main" id="{9A009601-9D98-463A-9F63-6DBAC5C4EA45}"/>
              </a:ext>
            </a:extLst>
          </p:cNvPr>
          <p:cNvSpPr txBox="1"/>
          <p:nvPr/>
        </p:nvSpPr>
        <p:spPr>
          <a:xfrm>
            <a:off x="1904274" y="3909974"/>
            <a:ext cx="2836610" cy="369332"/>
          </a:xfrm>
          <a:prstGeom prst="rect">
            <a:avLst/>
          </a:prstGeom>
          <a:noFill/>
        </p:spPr>
        <p:txBody>
          <a:bodyPr wrap="none" rtlCol="0">
            <a:spAutoFit/>
          </a:bodyPr>
          <a:lstStyle/>
          <a:p>
            <a:r>
              <a:rPr lang="en-US" dirty="0">
                <a:solidFill>
                  <a:srgbClr val="FF0000"/>
                </a:solidFill>
              </a:rPr>
              <a:t>One Inception module block</a:t>
            </a:r>
          </a:p>
        </p:txBody>
      </p:sp>
      <p:sp>
        <p:nvSpPr>
          <p:cNvPr id="8" name="Oval 7">
            <a:extLst>
              <a:ext uri="{FF2B5EF4-FFF2-40B4-BE49-F238E27FC236}">
                <a16:creationId xmlns:a16="http://schemas.microsoft.com/office/drawing/2014/main" id="{040FE496-42BC-4BB7-9563-8D29E29C1BB9}"/>
              </a:ext>
            </a:extLst>
          </p:cNvPr>
          <p:cNvSpPr/>
          <p:nvPr/>
        </p:nvSpPr>
        <p:spPr>
          <a:xfrm>
            <a:off x="1565712" y="3884614"/>
            <a:ext cx="977462" cy="26542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732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15834-7F3E-41AE-BEB0-523B8E1AE743}"/>
              </a:ext>
            </a:extLst>
          </p:cNvPr>
          <p:cNvSpPr>
            <a:spLocks noGrp="1"/>
          </p:cNvSpPr>
          <p:nvPr>
            <p:ph type="title"/>
          </p:nvPr>
        </p:nvSpPr>
        <p:spPr/>
        <p:txBody>
          <a:bodyPr>
            <a:normAutofit fontScale="90000"/>
          </a:bodyPr>
          <a:lstStyle/>
          <a:p>
            <a:r>
              <a:rPr lang="en-US" dirty="0"/>
              <a:t>Applications of various convolutions:</a:t>
            </a:r>
            <a:br>
              <a:rPr lang="en-US" dirty="0"/>
            </a:br>
            <a:r>
              <a:rPr lang="en-US" dirty="0"/>
              <a:t>Inception (</a:t>
            </a:r>
            <a:r>
              <a:rPr lang="en-US" dirty="0" err="1"/>
              <a:t>GoogleLeNeT</a:t>
            </a:r>
            <a:r>
              <a:rPr lang="en-US" dirty="0"/>
              <a:t>) network</a:t>
            </a:r>
          </a:p>
        </p:txBody>
      </p:sp>
      <p:sp>
        <p:nvSpPr>
          <p:cNvPr id="4" name="Footer Placeholder 3">
            <a:extLst>
              <a:ext uri="{FF2B5EF4-FFF2-40B4-BE49-F238E27FC236}">
                <a16:creationId xmlns:a16="http://schemas.microsoft.com/office/drawing/2014/main" id="{2A531C42-8865-448A-A4C0-AE74268E3479}"/>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803D30FB-9439-4BD9-B310-80F5B61E8716}"/>
              </a:ext>
            </a:extLst>
          </p:cNvPr>
          <p:cNvSpPr>
            <a:spLocks noGrp="1"/>
          </p:cNvSpPr>
          <p:nvPr>
            <p:ph type="sldNum" sz="quarter" idx="12"/>
          </p:nvPr>
        </p:nvSpPr>
        <p:spPr/>
        <p:txBody>
          <a:bodyPr/>
          <a:lstStyle/>
          <a:p>
            <a:fld id="{6921B4CA-31D7-4C0B-94BB-C0A0E1F306D0}" type="slidenum">
              <a:rPr lang="en-US" smtClean="0"/>
              <a:t>46</a:t>
            </a:fld>
            <a:endParaRPr lang="en-US"/>
          </a:p>
        </p:txBody>
      </p:sp>
      <p:pic>
        <p:nvPicPr>
          <p:cNvPr id="2050" name="Picture 2" descr="经典卷积网络VGG，GoodLeNet，Inception_Inception_08">
            <a:extLst>
              <a:ext uri="{FF2B5EF4-FFF2-40B4-BE49-F238E27FC236}">
                <a16:creationId xmlns:a16="http://schemas.microsoft.com/office/drawing/2014/main" id="{E074FC25-78F3-4BD4-8449-8A9D6B2A9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131" y="2152707"/>
            <a:ext cx="5753838" cy="3948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C3FF01-9A48-6637-D8E9-94BA004B7F96}"/>
              </a:ext>
            </a:extLst>
          </p:cNvPr>
          <p:cNvSpPr txBox="1"/>
          <p:nvPr/>
        </p:nvSpPr>
        <p:spPr>
          <a:xfrm>
            <a:off x="7059218" y="1897834"/>
            <a:ext cx="1810971" cy="1200329"/>
          </a:xfrm>
          <a:prstGeom prst="rect">
            <a:avLst/>
          </a:prstGeom>
          <a:solidFill>
            <a:schemeClr val="bg1"/>
          </a:solidFill>
          <a:ln>
            <a:solidFill>
              <a:schemeClr val="accent1"/>
            </a:solidFill>
          </a:ln>
        </p:spPr>
        <p:txBody>
          <a:bodyPr wrap="square" rtlCol="0">
            <a:spAutoFit/>
          </a:bodyPr>
          <a:lstStyle/>
          <a:p>
            <a:r>
              <a:rPr lang="en-US" dirty="0"/>
              <a:t>After concatenation you have the </a:t>
            </a:r>
            <a:r>
              <a:rPr lang="en-US" dirty="0" err="1"/>
              <a:t>HxWxD</a:t>
            </a:r>
            <a:r>
              <a:rPr lang="en-US" dirty="0"/>
              <a:t> tensor</a:t>
            </a:r>
          </a:p>
        </p:txBody>
      </p:sp>
      <p:cxnSp>
        <p:nvCxnSpPr>
          <p:cNvPr id="8" name="Straight Arrow Connector 7">
            <a:extLst>
              <a:ext uri="{FF2B5EF4-FFF2-40B4-BE49-F238E27FC236}">
                <a16:creationId xmlns:a16="http://schemas.microsoft.com/office/drawing/2014/main" id="{9D670A3A-10EF-41D6-17CF-1223B81E8A5F}"/>
              </a:ext>
            </a:extLst>
          </p:cNvPr>
          <p:cNvCxnSpPr>
            <a:cxnSpLocks/>
            <a:stCxn id="6" idx="2"/>
          </p:cNvCxnSpPr>
          <p:nvPr/>
        </p:nvCxnSpPr>
        <p:spPr>
          <a:xfrm flipH="1">
            <a:off x="6831724" y="3098163"/>
            <a:ext cx="1132980" cy="521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69B81E-DFA9-4AC0-A527-04FF17D7F848}"/>
              </a:ext>
            </a:extLst>
          </p:cNvPr>
          <p:cNvSpPr>
            <a:spLocks noGrp="1"/>
          </p:cNvSpPr>
          <p:nvPr>
            <p:ph idx="1"/>
          </p:nvPr>
        </p:nvSpPr>
        <p:spPr>
          <a:xfrm>
            <a:off x="152031" y="1690689"/>
            <a:ext cx="3821087" cy="5030787"/>
          </a:xfrm>
          <a:solidFill>
            <a:schemeClr val="bg1"/>
          </a:solidFill>
        </p:spPr>
        <p:txBody>
          <a:bodyPr>
            <a:normAutofit fontScale="92500"/>
          </a:bodyPr>
          <a:lstStyle/>
          <a:p>
            <a:r>
              <a:rPr lang="en-US" sz="1800" dirty="0"/>
              <a:t>In this network, an Inception module has multiple parallel channels: 1x1, 3x3, 5x5 convolutions &amp; max pooling. Thus, the network can handle different types of input images.</a:t>
            </a:r>
          </a:p>
          <a:p>
            <a:r>
              <a:rPr lang="en-US" sz="1800" dirty="0"/>
              <a:t>So, how to combine them?</a:t>
            </a:r>
          </a:p>
          <a:p>
            <a:r>
              <a:rPr lang="en-US" sz="1800" dirty="0"/>
              <a:t>Solution: make sure different channels have the same width(W),height(H) by using </a:t>
            </a:r>
            <a:r>
              <a:rPr lang="en-US" sz="1800" b="1" dirty="0">
                <a:solidFill>
                  <a:srgbClr val="FF0000"/>
                </a:solidFill>
              </a:rPr>
              <a:t>padding and different strides</a:t>
            </a:r>
            <a:r>
              <a:rPr lang="en-US" sz="1800" dirty="0"/>
              <a:t>.</a:t>
            </a:r>
          </a:p>
          <a:p>
            <a:r>
              <a:rPr lang="en-US" sz="1800" dirty="0"/>
              <a:t>Use </a:t>
            </a:r>
            <a:r>
              <a:rPr lang="en-US" sz="1800" b="1" dirty="0">
                <a:solidFill>
                  <a:srgbClr val="FF0000"/>
                </a:solidFill>
              </a:rPr>
              <a:t>1x1 convolution </a:t>
            </a:r>
            <a:r>
              <a:rPr lang="en-US" sz="1800" dirty="0"/>
              <a:t>to create outputs (say using kernels of 3x3 conv., 5x5 conv. etc.) of different depths(Di). </a:t>
            </a:r>
          </a:p>
          <a:p>
            <a:r>
              <a:rPr lang="en-US" sz="1800" dirty="0"/>
              <a:t>Concatenate (stack) different outputs (can be done because they have same W and H but different depts Di) to become the desired H x W x D output tensor. D is the total depth of all different outputs. I.e. </a:t>
            </a:r>
            <a:r>
              <a:rPr lang="en-US" sz="1800" dirty="0" err="1"/>
              <a:t>Sum_all_i</a:t>
            </a:r>
            <a:r>
              <a:rPr lang="en-US" sz="1800" dirty="0"/>
              <a:t>(Di)=D</a:t>
            </a:r>
          </a:p>
        </p:txBody>
      </p:sp>
      <p:sp>
        <p:nvSpPr>
          <p:cNvPr id="10" name="TextBox 9">
            <a:extLst>
              <a:ext uri="{FF2B5EF4-FFF2-40B4-BE49-F238E27FC236}">
                <a16:creationId xmlns:a16="http://schemas.microsoft.com/office/drawing/2014/main" id="{BA49D53A-868E-48A9-4DA6-942318C67A4D}"/>
              </a:ext>
            </a:extLst>
          </p:cNvPr>
          <p:cNvSpPr txBox="1"/>
          <p:nvPr/>
        </p:nvSpPr>
        <p:spPr>
          <a:xfrm>
            <a:off x="3973118" y="1546718"/>
            <a:ext cx="2964320" cy="923330"/>
          </a:xfrm>
          <a:prstGeom prst="rect">
            <a:avLst/>
          </a:prstGeom>
          <a:solidFill>
            <a:schemeClr val="bg1"/>
          </a:solidFill>
          <a:ln>
            <a:solidFill>
              <a:schemeClr val="accent1"/>
            </a:solidFill>
          </a:ln>
        </p:spPr>
        <p:txBody>
          <a:bodyPr wrap="square" rtlCol="0">
            <a:spAutoFit/>
          </a:bodyPr>
          <a:lstStyle/>
          <a:p>
            <a:r>
              <a:rPr lang="en-US" dirty="0"/>
              <a:t>Each output (from conv 3x3, 5x5 etc.)  have same H and W, but different depts (Di). </a:t>
            </a:r>
          </a:p>
        </p:txBody>
      </p:sp>
      <p:cxnSp>
        <p:nvCxnSpPr>
          <p:cNvPr id="14" name="Straight Arrow Connector 13">
            <a:extLst>
              <a:ext uri="{FF2B5EF4-FFF2-40B4-BE49-F238E27FC236}">
                <a16:creationId xmlns:a16="http://schemas.microsoft.com/office/drawing/2014/main" id="{B78D56EC-DAC2-A102-A783-EC2B26C758FA}"/>
              </a:ext>
            </a:extLst>
          </p:cNvPr>
          <p:cNvCxnSpPr>
            <a:cxnSpLocks/>
          </p:cNvCxnSpPr>
          <p:nvPr/>
        </p:nvCxnSpPr>
        <p:spPr>
          <a:xfrm>
            <a:off x="6568966" y="2470048"/>
            <a:ext cx="0" cy="1128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597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7EE6-D68F-3A76-5F62-3CE45AEF7C95}"/>
              </a:ext>
            </a:extLst>
          </p:cNvPr>
          <p:cNvSpPr>
            <a:spLocks noGrp="1"/>
          </p:cNvSpPr>
          <p:nvPr>
            <p:ph type="title"/>
          </p:nvPr>
        </p:nvSpPr>
        <p:spPr/>
        <p:txBody>
          <a:bodyPr/>
          <a:lstStyle/>
          <a:p>
            <a:r>
              <a:rPr lang="en-US" dirty="0"/>
              <a:t>Max pool with stride =1, step size= (1,1)</a:t>
            </a:r>
          </a:p>
        </p:txBody>
      </p:sp>
      <p:sp>
        <p:nvSpPr>
          <p:cNvPr id="3" name="Content Placeholder 2">
            <a:extLst>
              <a:ext uri="{FF2B5EF4-FFF2-40B4-BE49-F238E27FC236}">
                <a16:creationId xmlns:a16="http://schemas.microsoft.com/office/drawing/2014/main" id="{FB1DC580-05FE-8975-B284-B364BB744342}"/>
              </a:ext>
            </a:extLst>
          </p:cNvPr>
          <p:cNvSpPr>
            <a:spLocks noGrp="1"/>
          </p:cNvSpPr>
          <p:nvPr>
            <p:ph idx="1"/>
          </p:nvPr>
        </p:nvSpPr>
        <p:spPr>
          <a:xfrm>
            <a:off x="628649" y="1825625"/>
            <a:ext cx="8168509" cy="4351338"/>
          </a:xfrm>
        </p:spPr>
        <p:txBody>
          <a:bodyPr>
            <a:normAutofit/>
          </a:bodyPr>
          <a:lstStyle/>
          <a:p>
            <a:r>
              <a:rPr lang="en-US" sz="2400" dirty="0"/>
              <a:t> Normally pooling stride is (2,2), so size (area) is reduced to ¼ (half in both directions). But you may use stride (1,1) to keep the dimension.</a:t>
            </a:r>
          </a:p>
          <a:p>
            <a:r>
              <a:rPr lang="en-US" sz="2400" dirty="0"/>
              <a:t>Process max pooling as the window moves (1,1) in each step.</a:t>
            </a:r>
          </a:p>
          <a:p>
            <a:r>
              <a:rPr lang="en-US" sz="1400" dirty="0">
                <a:hlinkClick r:id="rId2"/>
              </a:rPr>
              <a:t>https://www.researchgate.net/figure/a-S3Pool-in-this-example-the-size-of-feature-map-is-4x4-where-x-4-and-y-4-In_fig5_335570021</a:t>
            </a:r>
            <a:r>
              <a:rPr lang="en-US" sz="1400" dirty="0"/>
              <a:t> </a:t>
            </a:r>
          </a:p>
        </p:txBody>
      </p:sp>
      <p:sp>
        <p:nvSpPr>
          <p:cNvPr id="4" name="Footer Placeholder 3">
            <a:extLst>
              <a:ext uri="{FF2B5EF4-FFF2-40B4-BE49-F238E27FC236}">
                <a16:creationId xmlns:a16="http://schemas.microsoft.com/office/drawing/2014/main" id="{3473B870-F4CF-A2D7-9CCA-498A93BB228B}"/>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6489E20A-9C2B-6EF2-87DA-1C785B48E241}"/>
              </a:ext>
            </a:extLst>
          </p:cNvPr>
          <p:cNvSpPr>
            <a:spLocks noGrp="1"/>
          </p:cNvSpPr>
          <p:nvPr>
            <p:ph type="sldNum" sz="quarter" idx="12"/>
          </p:nvPr>
        </p:nvSpPr>
        <p:spPr/>
        <p:txBody>
          <a:bodyPr/>
          <a:lstStyle/>
          <a:p>
            <a:fld id="{6921B4CA-31D7-4C0B-94BB-C0A0E1F306D0}" type="slidenum">
              <a:rPr lang="en-US" smtClean="0"/>
              <a:t>47</a:t>
            </a:fld>
            <a:endParaRPr lang="en-US"/>
          </a:p>
        </p:txBody>
      </p:sp>
      <p:pic>
        <p:nvPicPr>
          <p:cNvPr id="11" name="Picture 10">
            <a:extLst>
              <a:ext uri="{FF2B5EF4-FFF2-40B4-BE49-F238E27FC236}">
                <a16:creationId xmlns:a16="http://schemas.microsoft.com/office/drawing/2014/main" id="{CE05639F-2112-F58B-9CCE-3CDABB8BF5A8}"/>
              </a:ext>
            </a:extLst>
          </p:cNvPr>
          <p:cNvPicPr>
            <a:picLocks noChangeAspect="1"/>
          </p:cNvPicPr>
          <p:nvPr/>
        </p:nvPicPr>
        <p:blipFill>
          <a:blip r:embed="rId3"/>
          <a:stretch>
            <a:fillRect/>
          </a:stretch>
        </p:blipFill>
        <p:spPr>
          <a:xfrm>
            <a:off x="1371600" y="4001294"/>
            <a:ext cx="6115050" cy="2486025"/>
          </a:xfrm>
          <a:prstGeom prst="rect">
            <a:avLst/>
          </a:prstGeom>
        </p:spPr>
      </p:pic>
      <p:sp>
        <p:nvSpPr>
          <p:cNvPr id="6" name="Rectangle 5">
            <a:extLst>
              <a:ext uri="{FF2B5EF4-FFF2-40B4-BE49-F238E27FC236}">
                <a16:creationId xmlns:a16="http://schemas.microsoft.com/office/drawing/2014/main" id="{335E6F50-A21E-B2DF-2B5C-FB960C3DAD2B}"/>
              </a:ext>
            </a:extLst>
          </p:cNvPr>
          <p:cNvSpPr/>
          <p:nvPr/>
        </p:nvSpPr>
        <p:spPr>
          <a:xfrm>
            <a:off x="2385848" y="4466897"/>
            <a:ext cx="914400" cy="851337"/>
          </a:xfrm>
          <a:prstGeom prst="rect">
            <a:avLst/>
          </a:prstGeom>
          <a:noFill/>
          <a:ln w="38100">
            <a:solidFill>
              <a:srgbClr val="FF0000">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Freeform: Shape 6">
            <a:extLst>
              <a:ext uri="{FF2B5EF4-FFF2-40B4-BE49-F238E27FC236}">
                <a16:creationId xmlns:a16="http://schemas.microsoft.com/office/drawing/2014/main" id="{67F5BD98-E6A6-A182-E633-B03F774F2D71}"/>
              </a:ext>
            </a:extLst>
          </p:cNvPr>
          <p:cNvSpPr/>
          <p:nvPr/>
        </p:nvSpPr>
        <p:spPr>
          <a:xfrm>
            <a:off x="2974428" y="3825223"/>
            <a:ext cx="3153103" cy="715246"/>
          </a:xfrm>
          <a:custGeom>
            <a:avLst/>
            <a:gdLst>
              <a:gd name="connsiteX0" fmla="*/ 0 w 3153103"/>
              <a:gd name="connsiteY0" fmla="*/ 610143 h 715246"/>
              <a:gd name="connsiteX1" fmla="*/ 966951 w 3153103"/>
              <a:gd name="connsiteY1" fmla="*/ 42584 h 715246"/>
              <a:gd name="connsiteX2" fmla="*/ 2039006 w 3153103"/>
              <a:gd name="connsiteY2" fmla="*/ 116156 h 715246"/>
              <a:gd name="connsiteX3" fmla="*/ 3153103 w 3153103"/>
              <a:gd name="connsiteY3" fmla="*/ 715246 h 715246"/>
            </a:gdLst>
            <a:ahLst/>
            <a:cxnLst>
              <a:cxn ang="0">
                <a:pos x="connsiteX0" y="connsiteY0"/>
              </a:cxn>
              <a:cxn ang="0">
                <a:pos x="connsiteX1" y="connsiteY1"/>
              </a:cxn>
              <a:cxn ang="0">
                <a:pos x="connsiteX2" y="connsiteY2"/>
              </a:cxn>
              <a:cxn ang="0">
                <a:pos x="connsiteX3" y="connsiteY3"/>
              </a:cxn>
            </a:cxnLst>
            <a:rect l="l" t="t" r="r" b="b"/>
            <a:pathLst>
              <a:path w="3153103" h="715246">
                <a:moveTo>
                  <a:pt x="0" y="610143"/>
                </a:moveTo>
                <a:cubicBezTo>
                  <a:pt x="313558" y="367529"/>
                  <a:pt x="627117" y="124915"/>
                  <a:pt x="966951" y="42584"/>
                </a:cubicBezTo>
                <a:cubicBezTo>
                  <a:pt x="1306785" y="-39747"/>
                  <a:pt x="1674647" y="4046"/>
                  <a:pt x="2039006" y="116156"/>
                </a:cubicBezTo>
                <a:cubicBezTo>
                  <a:pt x="2403365" y="228266"/>
                  <a:pt x="2778234" y="471756"/>
                  <a:pt x="3153103" y="715246"/>
                </a:cubicBezTo>
              </a:path>
            </a:pathLst>
          </a:custGeom>
          <a:noFill/>
          <a:ln w="25400">
            <a:solidFill>
              <a:srgbClr val="FF0000"/>
            </a:solidFill>
            <a:prstDash val="dash"/>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TextBox 7">
            <a:extLst>
              <a:ext uri="{FF2B5EF4-FFF2-40B4-BE49-F238E27FC236}">
                <a16:creationId xmlns:a16="http://schemas.microsoft.com/office/drawing/2014/main" id="{34316FB2-4083-1F2C-A05E-D079F202F109}"/>
              </a:ext>
            </a:extLst>
          </p:cNvPr>
          <p:cNvSpPr txBox="1"/>
          <p:nvPr/>
        </p:nvSpPr>
        <p:spPr>
          <a:xfrm>
            <a:off x="3647452" y="3564494"/>
            <a:ext cx="2132828" cy="369332"/>
          </a:xfrm>
          <a:prstGeom prst="rect">
            <a:avLst/>
          </a:prstGeom>
          <a:noFill/>
        </p:spPr>
        <p:txBody>
          <a:bodyPr wrap="none" rtlCol="0">
            <a:spAutoFit/>
          </a:bodyPr>
          <a:lstStyle/>
          <a:p>
            <a:r>
              <a:rPr lang="en-US" dirty="0">
                <a:solidFill>
                  <a:srgbClr val="FF0000"/>
                </a:solidFill>
              </a:rPr>
              <a:t>Max-pooling to get 9</a:t>
            </a:r>
            <a:endParaRPr lang="en-HK" dirty="0">
              <a:solidFill>
                <a:srgbClr val="FF0000"/>
              </a:solidFill>
            </a:endParaRPr>
          </a:p>
        </p:txBody>
      </p:sp>
    </p:spTree>
    <p:extLst>
      <p:ext uri="{BB962C8B-B14F-4D97-AF65-F5344CB8AC3E}">
        <p14:creationId xmlns:p14="http://schemas.microsoft.com/office/powerpoint/2010/main" val="824071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905A-D04C-4DD1-83B5-77895846D8E5}"/>
              </a:ext>
            </a:extLst>
          </p:cNvPr>
          <p:cNvSpPr>
            <a:spLocks noGrp="1"/>
          </p:cNvSpPr>
          <p:nvPr>
            <p:ph type="title"/>
          </p:nvPr>
        </p:nvSpPr>
        <p:spPr>
          <a:xfrm>
            <a:off x="492014" y="4868"/>
            <a:ext cx="8525861" cy="1325563"/>
          </a:xfrm>
        </p:spPr>
        <p:txBody>
          <a:bodyPr>
            <a:normAutofit fontScale="90000"/>
          </a:bodyPr>
          <a:lstStyle/>
          <a:p>
            <a:r>
              <a:rPr lang="en-US" sz="2400" dirty="0"/>
              <a:t>See how to concatenate different filters/channels (padding is used to match all feature map height/width dimensions during convolution). Here: Input is 28x28x192, output is 28x28x256. Same width/height dimension. 1x1 = 1x1 convolutions, 3x3 = use 3x3 kernel convolution etc.</a:t>
            </a:r>
          </a:p>
        </p:txBody>
      </p:sp>
      <p:sp>
        <p:nvSpPr>
          <p:cNvPr id="3" name="Content Placeholder 2">
            <a:extLst>
              <a:ext uri="{FF2B5EF4-FFF2-40B4-BE49-F238E27FC236}">
                <a16:creationId xmlns:a16="http://schemas.microsoft.com/office/drawing/2014/main" id="{098731B4-7BFA-4A9F-BC86-DFE7EC43F9D2}"/>
              </a:ext>
            </a:extLst>
          </p:cNvPr>
          <p:cNvSpPr>
            <a:spLocks noGrp="1"/>
          </p:cNvSpPr>
          <p:nvPr>
            <p:ph idx="1"/>
          </p:nvPr>
        </p:nvSpPr>
        <p:spPr/>
        <p:txBody>
          <a:bodyPr/>
          <a:lstStyle/>
          <a:p>
            <a:r>
              <a:rPr lang="en-US" dirty="0"/>
              <a:t>d</a:t>
            </a:r>
          </a:p>
        </p:txBody>
      </p:sp>
      <p:sp>
        <p:nvSpPr>
          <p:cNvPr id="4" name="Footer Placeholder 3">
            <a:extLst>
              <a:ext uri="{FF2B5EF4-FFF2-40B4-BE49-F238E27FC236}">
                <a16:creationId xmlns:a16="http://schemas.microsoft.com/office/drawing/2014/main" id="{EFA639EE-C73C-4B05-990E-5170CAF7D693}"/>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5BF7FCDF-57CF-4FEF-8FCD-9D75F0D0D093}"/>
              </a:ext>
            </a:extLst>
          </p:cNvPr>
          <p:cNvSpPr>
            <a:spLocks noGrp="1"/>
          </p:cNvSpPr>
          <p:nvPr>
            <p:ph type="sldNum" sz="quarter" idx="12"/>
          </p:nvPr>
        </p:nvSpPr>
        <p:spPr/>
        <p:txBody>
          <a:bodyPr/>
          <a:lstStyle/>
          <a:p>
            <a:fld id="{6921B4CA-31D7-4C0B-94BB-C0A0E1F306D0}" type="slidenum">
              <a:rPr lang="en-US" smtClean="0"/>
              <a:t>48</a:t>
            </a:fld>
            <a:endParaRPr lang="en-US"/>
          </a:p>
        </p:txBody>
      </p:sp>
      <p:pic>
        <p:nvPicPr>
          <p:cNvPr id="8" name="Picture 7">
            <a:extLst>
              <a:ext uri="{FF2B5EF4-FFF2-40B4-BE49-F238E27FC236}">
                <a16:creationId xmlns:a16="http://schemas.microsoft.com/office/drawing/2014/main" id="{BFED9175-F3E9-4EFA-87C5-B23ECB6589A8}"/>
              </a:ext>
            </a:extLst>
          </p:cNvPr>
          <p:cNvPicPr>
            <a:picLocks noChangeAspect="1"/>
          </p:cNvPicPr>
          <p:nvPr/>
        </p:nvPicPr>
        <p:blipFill>
          <a:blip r:embed="rId2"/>
          <a:stretch>
            <a:fillRect/>
          </a:stretch>
        </p:blipFill>
        <p:spPr>
          <a:xfrm>
            <a:off x="5908569" y="2283861"/>
            <a:ext cx="2803396" cy="3796265"/>
          </a:xfrm>
          <a:prstGeom prst="rect">
            <a:avLst/>
          </a:prstGeom>
        </p:spPr>
      </p:pic>
      <p:sp>
        <p:nvSpPr>
          <p:cNvPr id="10" name="TextBox 9">
            <a:extLst>
              <a:ext uri="{FF2B5EF4-FFF2-40B4-BE49-F238E27FC236}">
                <a16:creationId xmlns:a16="http://schemas.microsoft.com/office/drawing/2014/main" id="{1F384E2D-2A39-4566-8846-F7AC5471AC9E}"/>
              </a:ext>
            </a:extLst>
          </p:cNvPr>
          <p:cNvSpPr txBox="1"/>
          <p:nvPr/>
        </p:nvSpPr>
        <p:spPr>
          <a:xfrm>
            <a:off x="7701750" y="2917988"/>
            <a:ext cx="1506887" cy="369332"/>
          </a:xfrm>
          <a:prstGeom prst="rect">
            <a:avLst/>
          </a:prstGeom>
          <a:noFill/>
        </p:spPr>
        <p:txBody>
          <a:bodyPr wrap="none" rtlCol="0">
            <a:spAutoFit/>
          </a:bodyPr>
          <a:lstStyle/>
          <a:p>
            <a:r>
              <a:rPr lang="en-US" dirty="0"/>
              <a:t>The next layer</a:t>
            </a:r>
          </a:p>
        </p:txBody>
      </p:sp>
      <p:pic>
        <p:nvPicPr>
          <p:cNvPr id="12" name="Picture 11">
            <a:extLst>
              <a:ext uri="{FF2B5EF4-FFF2-40B4-BE49-F238E27FC236}">
                <a16:creationId xmlns:a16="http://schemas.microsoft.com/office/drawing/2014/main" id="{D24E9F87-C879-4A98-B85F-0EEB04DBBA14}"/>
              </a:ext>
            </a:extLst>
          </p:cNvPr>
          <p:cNvPicPr>
            <a:picLocks noChangeAspect="1"/>
          </p:cNvPicPr>
          <p:nvPr/>
        </p:nvPicPr>
        <p:blipFill>
          <a:blip r:embed="rId3"/>
          <a:stretch>
            <a:fillRect/>
          </a:stretch>
        </p:blipFill>
        <p:spPr>
          <a:xfrm>
            <a:off x="902494" y="1274576"/>
            <a:ext cx="4809460" cy="2252852"/>
          </a:xfrm>
          <a:prstGeom prst="rect">
            <a:avLst/>
          </a:prstGeom>
        </p:spPr>
      </p:pic>
      <p:pic>
        <p:nvPicPr>
          <p:cNvPr id="14" name="Picture 13">
            <a:extLst>
              <a:ext uri="{FF2B5EF4-FFF2-40B4-BE49-F238E27FC236}">
                <a16:creationId xmlns:a16="http://schemas.microsoft.com/office/drawing/2014/main" id="{1EDC95A2-AFCC-4F66-92F2-88ABD91D0738}"/>
              </a:ext>
            </a:extLst>
          </p:cNvPr>
          <p:cNvPicPr>
            <a:picLocks noChangeAspect="1"/>
          </p:cNvPicPr>
          <p:nvPr/>
        </p:nvPicPr>
        <p:blipFill>
          <a:blip r:embed="rId4"/>
          <a:stretch>
            <a:fillRect/>
          </a:stretch>
        </p:blipFill>
        <p:spPr>
          <a:xfrm>
            <a:off x="249915" y="3800659"/>
            <a:ext cx="5164840" cy="2907884"/>
          </a:xfrm>
          <a:prstGeom prst="rect">
            <a:avLst/>
          </a:prstGeom>
        </p:spPr>
      </p:pic>
      <p:sp>
        <p:nvSpPr>
          <p:cNvPr id="15" name="TextBox 14">
            <a:extLst>
              <a:ext uri="{FF2B5EF4-FFF2-40B4-BE49-F238E27FC236}">
                <a16:creationId xmlns:a16="http://schemas.microsoft.com/office/drawing/2014/main" id="{CF4B8F1A-15A7-4060-96DB-9EF353CD90E0}"/>
              </a:ext>
            </a:extLst>
          </p:cNvPr>
          <p:cNvSpPr txBox="1"/>
          <p:nvPr/>
        </p:nvSpPr>
        <p:spPr>
          <a:xfrm>
            <a:off x="3605048" y="1587973"/>
            <a:ext cx="1156138" cy="369332"/>
          </a:xfrm>
          <a:prstGeom prst="rect">
            <a:avLst/>
          </a:prstGeom>
          <a:solidFill>
            <a:schemeClr val="bg1"/>
          </a:solidFill>
        </p:spPr>
        <p:txBody>
          <a:bodyPr wrap="square" rtlCol="0">
            <a:spAutoFit/>
          </a:bodyPr>
          <a:lstStyle/>
          <a:p>
            <a:r>
              <a:rPr lang="en-US" dirty="0"/>
              <a:t>28x28x64</a:t>
            </a:r>
          </a:p>
        </p:txBody>
      </p:sp>
      <p:sp>
        <p:nvSpPr>
          <p:cNvPr id="16" name="TextBox 15">
            <a:extLst>
              <a:ext uri="{FF2B5EF4-FFF2-40B4-BE49-F238E27FC236}">
                <a16:creationId xmlns:a16="http://schemas.microsoft.com/office/drawing/2014/main" id="{12C9D768-676D-41F6-BFDA-FC6436517756}"/>
              </a:ext>
            </a:extLst>
          </p:cNvPr>
          <p:cNvSpPr txBox="1"/>
          <p:nvPr/>
        </p:nvSpPr>
        <p:spPr>
          <a:xfrm>
            <a:off x="3436882" y="2050455"/>
            <a:ext cx="1324303" cy="369332"/>
          </a:xfrm>
          <a:prstGeom prst="rect">
            <a:avLst/>
          </a:prstGeom>
          <a:noFill/>
        </p:spPr>
        <p:txBody>
          <a:bodyPr wrap="square" rtlCol="0">
            <a:spAutoFit/>
          </a:bodyPr>
          <a:lstStyle/>
          <a:p>
            <a:r>
              <a:rPr lang="en-US" dirty="0"/>
              <a:t>28x28x128</a:t>
            </a:r>
          </a:p>
        </p:txBody>
      </p:sp>
      <p:sp>
        <p:nvSpPr>
          <p:cNvPr id="18" name="TextBox 17">
            <a:extLst>
              <a:ext uri="{FF2B5EF4-FFF2-40B4-BE49-F238E27FC236}">
                <a16:creationId xmlns:a16="http://schemas.microsoft.com/office/drawing/2014/main" id="{A03221CB-D2FD-4CEA-B8DB-E1CFB39F9EBC}"/>
              </a:ext>
            </a:extLst>
          </p:cNvPr>
          <p:cNvSpPr txBox="1"/>
          <p:nvPr/>
        </p:nvSpPr>
        <p:spPr>
          <a:xfrm>
            <a:off x="3363423" y="2689927"/>
            <a:ext cx="1156138" cy="369332"/>
          </a:xfrm>
          <a:prstGeom prst="rect">
            <a:avLst/>
          </a:prstGeom>
          <a:solidFill>
            <a:schemeClr val="bg1"/>
          </a:solidFill>
        </p:spPr>
        <p:txBody>
          <a:bodyPr wrap="square" rtlCol="0">
            <a:spAutoFit/>
          </a:bodyPr>
          <a:lstStyle/>
          <a:p>
            <a:r>
              <a:rPr lang="en-US" dirty="0"/>
              <a:t>28x28x32</a:t>
            </a:r>
          </a:p>
        </p:txBody>
      </p:sp>
      <p:sp>
        <p:nvSpPr>
          <p:cNvPr id="19" name="TextBox 18">
            <a:extLst>
              <a:ext uri="{FF2B5EF4-FFF2-40B4-BE49-F238E27FC236}">
                <a16:creationId xmlns:a16="http://schemas.microsoft.com/office/drawing/2014/main" id="{BF483DFD-27BB-4B6D-8A54-814DE6D623A3}"/>
              </a:ext>
            </a:extLst>
          </p:cNvPr>
          <p:cNvSpPr txBox="1"/>
          <p:nvPr/>
        </p:nvSpPr>
        <p:spPr>
          <a:xfrm>
            <a:off x="3620535" y="3244334"/>
            <a:ext cx="1156138" cy="369332"/>
          </a:xfrm>
          <a:prstGeom prst="rect">
            <a:avLst/>
          </a:prstGeom>
          <a:solidFill>
            <a:schemeClr val="bg1"/>
          </a:solidFill>
        </p:spPr>
        <p:txBody>
          <a:bodyPr wrap="square" rtlCol="0">
            <a:spAutoFit/>
          </a:bodyPr>
          <a:lstStyle/>
          <a:p>
            <a:r>
              <a:rPr lang="en-US" dirty="0"/>
              <a:t>28x28x32</a:t>
            </a:r>
          </a:p>
        </p:txBody>
      </p:sp>
      <p:sp>
        <p:nvSpPr>
          <p:cNvPr id="20" name="TextBox 19">
            <a:extLst>
              <a:ext uri="{FF2B5EF4-FFF2-40B4-BE49-F238E27FC236}">
                <a16:creationId xmlns:a16="http://schemas.microsoft.com/office/drawing/2014/main" id="{C18EBE82-97FE-4EBF-9AEC-D67256C1A053}"/>
              </a:ext>
            </a:extLst>
          </p:cNvPr>
          <p:cNvSpPr txBox="1"/>
          <p:nvPr/>
        </p:nvSpPr>
        <p:spPr>
          <a:xfrm>
            <a:off x="2587155" y="3290500"/>
            <a:ext cx="1156138" cy="646331"/>
          </a:xfrm>
          <a:prstGeom prst="rect">
            <a:avLst/>
          </a:prstGeom>
          <a:solidFill>
            <a:schemeClr val="bg1"/>
          </a:solidFill>
        </p:spPr>
        <p:txBody>
          <a:bodyPr wrap="square" rtlCol="0">
            <a:spAutoFit/>
          </a:bodyPr>
          <a:lstStyle/>
          <a:p>
            <a:r>
              <a:rPr lang="en-US" dirty="0"/>
              <a:t>Stride=1  </a:t>
            </a:r>
            <a:r>
              <a:rPr lang="en-US" dirty="0" err="1"/>
              <a:t>pad_same</a:t>
            </a:r>
            <a:endParaRPr lang="en-US" dirty="0"/>
          </a:p>
        </p:txBody>
      </p:sp>
      <p:sp>
        <p:nvSpPr>
          <p:cNvPr id="9" name="TextBox 8">
            <a:extLst>
              <a:ext uri="{FF2B5EF4-FFF2-40B4-BE49-F238E27FC236}">
                <a16:creationId xmlns:a16="http://schemas.microsoft.com/office/drawing/2014/main" id="{CCFD8B4D-9642-4911-9E93-5C8122552E75}"/>
              </a:ext>
            </a:extLst>
          </p:cNvPr>
          <p:cNvSpPr txBox="1"/>
          <p:nvPr/>
        </p:nvSpPr>
        <p:spPr>
          <a:xfrm>
            <a:off x="5273345" y="3244334"/>
            <a:ext cx="1683410" cy="369332"/>
          </a:xfrm>
          <a:prstGeom prst="rect">
            <a:avLst/>
          </a:prstGeom>
          <a:noFill/>
        </p:spPr>
        <p:txBody>
          <a:bodyPr wrap="none" rtlCol="0">
            <a:spAutoFit/>
          </a:bodyPr>
          <a:lstStyle/>
          <a:p>
            <a:r>
              <a:rPr lang="en-US" dirty="0"/>
              <a:t>A previous layer</a:t>
            </a:r>
          </a:p>
        </p:txBody>
      </p:sp>
      <p:sp>
        <p:nvSpPr>
          <p:cNvPr id="21" name="TextBox 20">
            <a:extLst>
              <a:ext uri="{FF2B5EF4-FFF2-40B4-BE49-F238E27FC236}">
                <a16:creationId xmlns:a16="http://schemas.microsoft.com/office/drawing/2014/main" id="{5862B069-1738-4238-997E-0A6CBB9C3AAE}"/>
              </a:ext>
            </a:extLst>
          </p:cNvPr>
          <p:cNvSpPr txBox="1"/>
          <p:nvPr/>
        </p:nvSpPr>
        <p:spPr>
          <a:xfrm>
            <a:off x="4656483" y="2990930"/>
            <a:ext cx="1372277" cy="369332"/>
          </a:xfrm>
          <a:prstGeom prst="rect">
            <a:avLst/>
          </a:prstGeom>
          <a:noFill/>
        </p:spPr>
        <p:txBody>
          <a:bodyPr wrap="square" rtlCol="0">
            <a:spAutoFit/>
          </a:bodyPr>
          <a:lstStyle/>
          <a:p>
            <a:r>
              <a:rPr lang="en-US" dirty="0"/>
              <a:t>28x28x256</a:t>
            </a:r>
          </a:p>
        </p:txBody>
      </p:sp>
      <p:sp>
        <p:nvSpPr>
          <p:cNvPr id="6" name="Freeform: Shape 5">
            <a:extLst>
              <a:ext uri="{FF2B5EF4-FFF2-40B4-BE49-F238E27FC236}">
                <a16:creationId xmlns:a16="http://schemas.microsoft.com/office/drawing/2014/main" id="{6979D052-16CE-4B06-93BF-E96AD0286E18}"/>
              </a:ext>
            </a:extLst>
          </p:cNvPr>
          <p:cNvSpPr/>
          <p:nvPr/>
        </p:nvSpPr>
        <p:spPr>
          <a:xfrm>
            <a:off x="5370786" y="1419598"/>
            <a:ext cx="2743200" cy="2143409"/>
          </a:xfrm>
          <a:custGeom>
            <a:avLst/>
            <a:gdLst>
              <a:gd name="connsiteX0" fmla="*/ 0 w 2743200"/>
              <a:gd name="connsiteY0" fmla="*/ 430223 h 2143409"/>
              <a:gd name="connsiteX1" fmla="*/ 2028497 w 2743200"/>
              <a:gd name="connsiteY1" fmla="*/ 114912 h 2143409"/>
              <a:gd name="connsiteX2" fmla="*/ 2743200 w 2743200"/>
              <a:gd name="connsiteY2" fmla="*/ 2143409 h 2143409"/>
            </a:gdLst>
            <a:ahLst/>
            <a:cxnLst>
              <a:cxn ang="0">
                <a:pos x="connsiteX0" y="connsiteY0"/>
              </a:cxn>
              <a:cxn ang="0">
                <a:pos x="connsiteX1" y="connsiteY1"/>
              </a:cxn>
              <a:cxn ang="0">
                <a:pos x="connsiteX2" y="connsiteY2"/>
              </a:cxn>
            </a:cxnLst>
            <a:rect l="l" t="t" r="r" b="b"/>
            <a:pathLst>
              <a:path w="2743200" h="2143409">
                <a:moveTo>
                  <a:pt x="0" y="430223"/>
                </a:moveTo>
                <a:cubicBezTo>
                  <a:pt x="785648" y="129802"/>
                  <a:pt x="1571297" y="-170619"/>
                  <a:pt x="2028497" y="114912"/>
                </a:cubicBezTo>
                <a:cubicBezTo>
                  <a:pt x="2485697" y="400443"/>
                  <a:pt x="2614448" y="1271926"/>
                  <a:pt x="2743200" y="2143409"/>
                </a:cubicBezTo>
              </a:path>
            </a:pathLst>
          </a:custGeom>
          <a:noFill/>
          <a:ln w="254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C01708B-AE90-315D-6BD3-C8AB98609CC2}"/>
              </a:ext>
            </a:extLst>
          </p:cNvPr>
          <p:cNvCxnSpPr/>
          <p:nvPr/>
        </p:nvCxnSpPr>
        <p:spPr>
          <a:xfrm>
            <a:off x="4269850" y="4102873"/>
            <a:ext cx="2497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34B76D-8C79-F391-6FFF-FC1D6C55B133}"/>
              </a:ext>
            </a:extLst>
          </p:cNvPr>
          <p:cNvCxnSpPr>
            <a:cxnSpLocks/>
          </p:cNvCxnSpPr>
          <p:nvPr/>
        </p:nvCxnSpPr>
        <p:spPr>
          <a:xfrm flipV="1">
            <a:off x="3620535" y="4230094"/>
            <a:ext cx="808342" cy="708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9C4CF7-EF00-DE22-3D59-BF38F54EC92B}"/>
              </a:ext>
            </a:extLst>
          </p:cNvPr>
          <p:cNvCxnSpPr>
            <a:cxnSpLocks/>
          </p:cNvCxnSpPr>
          <p:nvPr/>
        </p:nvCxnSpPr>
        <p:spPr>
          <a:xfrm flipV="1">
            <a:off x="3613418" y="4391730"/>
            <a:ext cx="1012074" cy="1102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E00A9F1-D3E1-0314-D2FA-6B41B99F8920}"/>
              </a:ext>
            </a:extLst>
          </p:cNvPr>
          <p:cNvCxnSpPr>
            <a:cxnSpLocks/>
          </p:cNvCxnSpPr>
          <p:nvPr/>
        </p:nvCxnSpPr>
        <p:spPr>
          <a:xfrm flipV="1">
            <a:off x="3457529" y="4653533"/>
            <a:ext cx="1056558" cy="1479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D71EC8-AECF-5BBF-4FF2-7C3CF0FC8BA3}"/>
              </a:ext>
            </a:extLst>
          </p:cNvPr>
          <p:cNvSpPr txBox="1"/>
          <p:nvPr/>
        </p:nvSpPr>
        <p:spPr>
          <a:xfrm>
            <a:off x="4602417" y="1545031"/>
            <a:ext cx="2803395" cy="369332"/>
          </a:xfrm>
          <a:prstGeom prst="rect">
            <a:avLst/>
          </a:prstGeom>
          <a:noFill/>
        </p:spPr>
        <p:txBody>
          <a:bodyPr wrap="square" rtlCol="0">
            <a:spAutoFit/>
          </a:bodyPr>
          <a:lstStyle/>
          <a:p>
            <a:r>
              <a:rPr lang="en-US" dirty="0"/>
              <a:t>Same W, H but different D </a:t>
            </a:r>
          </a:p>
        </p:txBody>
      </p:sp>
      <p:sp>
        <p:nvSpPr>
          <p:cNvPr id="23" name="TextBox 22">
            <a:extLst>
              <a:ext uri="{FF2B5EF4-FFF2-40B4-BE49-F238E27FC236}">
                <a16:creationId xmlns:a16="http://schemas.microsoft.com/office/drawing/2014/main" id="{754F89D2-DB7A-0F2D-88A6-7CC3A9082935}"/>
              </a:ext>
            </a:extLst>
          </p:cNvPr>
          <p:cNvSpPr txBox="1"/>
          <p:nvPr/>
        </p:nvSpPr>
        <p:spPr>
          <a:xfrm>
            <a:off x="1216903" y="3288413"/>
            <a:ext cx="1597020" cy="369332"/>
          </a:xfrm>
          <a:prstGeom prst="rect">
            <a:avLst/>
          </a:prstGeom>
          <a:noFill/>
        </p:spPr>
        <p:txBody>
          <a:bodyPr wrap="square">
            <a:spAutoFit/>
          </a:bodyPr>
          <a:lstStyle/>
          <a:p>
            <a:r>
              <a:rPr lang="en-US" dirty="0"/>
              <a:t>W x H x D </a:t>
            </a:r>
          </a:p>
        </p:txBody>
      </p:sp>
      <p:sp>
        <p:nvSpPr>
          <p:cNvPr id="25" name="TextBox 24">
            <a:extLst>
              <a:ext uri="{FF2B5EF4-FFF2-40B4-BE49-F238E27FC236}">
                <a16:creationId xmlns:a16="http://schemas.microsoft.com/office/drawing/2014/main" id="{9A7D7488-F9FB-1B1A-FDF3-EE55236E68C9}"/>
              </a:ext>
            </a:extLst>
          </p:cNvPr>
          <p:cNvSpPr txBox="1"/>
          <p:nvPr/>
        </p:nvSpPr>
        <p:spPr>
          <a:xfrm>
            <a:off x="446070" y="5761546"/>
            <a:ext cx="1597020" cy="369332"/>
          </a:xfrm>
          <a:prstGeom prst="rect">
            <a:avLst/>
          </a:prstGeom>
          <a:noFill/>
        </p:spPr>
        <p:txBody>
          <a:bodyPr wrap="square">
            <a:spAutoFit/>
          </a:bodyPr>
          <a:lstStyle/>
          <a:p>
            <a:r>
              <a:rPr lang="en-US" dirty="0"/>
              <a:t>W x H x D </a:t>
            </a:r>
          </a:p>
        </p:txBody>
      </p:sp>
      <p:sp>
        <p:nvSpPr>
          <p:cNvPr id="17" name="TextBox 16">
            <a:extLst>
              <a:ext uri="{FF2B5EF4-FFF2-40B4-BE49-F238E27FC236}">
                <a16:creationId xmlns:a16="http://schemas.microsoft.com/office/drawing/2014/main" id="{1ECA3C90-229A-C1E0-30C2-26EB022CA076}"/>
              </a:ext>
            </a:extLst>
          </p:cNvPr>
          <p:cNvSpPr txBox="1"/>
          <p:nvPr/>
        </p:nvSpPr>
        <p:spPr>
          <a:xfrm>
            <a:off x="5989255" y="6093670"/>
            <a:ext cx="2192588" cy="369332"/>
          </a:xfrm>
          <a:prstGeom prst="rect">
            <a:avLst/>
          </a:prstGeom>
          <a:noFill/>
        </p:spPr>
        <p:txBody>
          <a:bodyPr wrap="none" rtlCol="0">
            <a:spAutoFit/>
          </a:bodyPr>
          <a:lstStyle/>
          <a:p>
            <a:r>
              <a:rPr lang="en-US" dirty="0"/>
              <a:t>Used in Inception net</a:t>
            </a:r>
            <a:endParaRPr lang="en-HK" dirty="0"/>
          </a:p>
        </p:txBody>
      </p:sp>
    </p:spTree>
    <p:extLst>
      <p:ext uri="{BB962C8B-B14F-4D97-AF65-F5344CB8AC3E}">
        <p14:creationId xmlns:p14="http://schemas.microsoft.com/office/powerpoint/2010/main" val="862361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54" y="99107"/>
            <a:ext cx="8541398" cy="1325563"/>
          </a:xfrm>
        </p:spPr>
        <p:txBody>
          <a:bodyPr>
            <a:normAutofit fontScale="90000"/>
          </a:bodyPr>
          <a:lstStyle/>
          <a:p>
            <a:r>
              <a:rPr lang="en-US" sz="2700" dirty="0">
                <a:solidFill>
                  <a:srgbClr val="FF0000"/>
                </a:solidFill>
              </a:rPr>
              <a:t>Application of 1x1 and transpose (un-sample) convolution</a:t>
            </a:r>
            <a:br>
              <a:rPr lang="en-US" sz="2700" dirty="0"/>
            </a:br>
            <a:r>
              <a:rPr lang="en-US" sz="2700" dirty="0"/>
              <a:t>FCN : An implementation of FCN</a:t>
            </a:r>
            <a:r>
              <a:rPr lang="en-US" sz="2400" dirty="0"/>
              <a:t> (Fully Convolution Network)</a:t>
            </a:r>
            <a:r>
              <a:rPr lang="en-US" sz="1600" dirty="0"/>
              <a:t>, </a:t>
            </a:r>
            <a:r>
              <a:rPr lang="en-US" sz="2700" dirty="0"/>
              <a:t>it reuses pre-trained layers 3, 4 and 7 of the VGG model and then generate up sampling layers by </a:t>
            </a:r>
            <a:r>
              <a:rPr lang="en-US" sz="2700" dirty="0">
                <a:solidFill>
                  <a:srgbClr val="FF0000"/>
                </a:solidFill>
              </a:rPr>
              <a:t>transposed convolution (</a:t>
            </a:r>
            <a:r>
              <a:rPr lang="en-US" sz="2700" strike="sngStrike" dirty="0">
                <a:solidFill>
                  <a:srgbClr val="FF0000"/>
                </a:solidFill>
              </a:rPr>
              <a:t>also known as deconvolution</a:t>
            </a:r>
            <a:r>
              <a:rPr lang="en-US" sz="2700" dirty="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r>
              <a:rPr lang="en-US" dirty="0">
                <a:hlinkClick r:id="rId2"/>
              </a:rPr>
              <a:t>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49</a:t>
            </a:fld>
            <a:endParaRPr lang="en-US"/>
          </a:p>
        </p:txBody>
      </p:sp>
      <p:pic>
        <p:nvPicPr>
          <p:cNvPr id="6" name="Picture 5"/>
          <p:cNvPicPr>
            <a:picLocks noChangeAspect="1"/>
          </p:cNvPicPr>
          <p:nvPr/>
        </p:nvPicPr>
        <p:blipFill>
          <a:blip r:embed="rId3"/>
          <a:stretch>
            <a:fillRect/>
          </a:stretch>
        </p:blipFill>
        <p:spPr>
          <a:xfrm>
            <a:off x="525118" y="1861398"/>
            <a:ext cx="8093764" cy="2235355"/>
          </a:xfrm>
          <a:prstGeom prst="rect">
            <a:avLst/>
          </a:prstGeom>
        </p:spPr>
      </p:pic>
      <p:sp>
        <p:nvSpPr>
          <p:cNvPr id="7" name="TextBox 6"/>
          <p:cNvSpPr txBox="1"/>
          <p:nvPr/>
        </p:nvSpPr>
        <p:spPr>
          <a:xfrm>
            <a:off x="3839644" y="1224146"/>
            <a:ext cx="5236612" cy="923330"/>
          </a:xfrm>
          <a:prstGeom prst="rect">
            <a:avLst/>
          </a:prstGeom>
          <a:noFill/>
        </p:spPr>
        <p:txBody>
          <a:bodyPr wrap="square" rtlCol="0">
            <a:spAutoFit/>
          </a:bodyPr>
          <a:lstStyle/>
          <a:p>
            <a:r>
              <a:rPr lang="en-US" dirty="0">
                <a:hlinkClick r:id="rId2"/>
              </a:rPr>
              <a:t>From the paper http://cvlab.postech.ac.kr/research/deconvnet/</a:t>
            </a:r>
            <a:r>
              <a:rPr lang="en-US" dirty="0"/>
              <a:t> </a:t>
            </a:r>
          </a:p>
          <a:p>
            <a:endParaRPr lang="en-US" dirty="0"/>
          </a:p>
        </p:txBody>
      </p:sp>
      <p:pic>
        <p:nvPicPr>
          <p:cNvPr id="8" name="Picture 7"/>
          <p:cNvPicPr>
            <a:picLocks noChangeAspect="1"/>
          </p:cNvPicPr>
          <p:nvPr/>
        </p:nvPicPr>
        <p:blipFill>
          <a:blip r:embed="rId4"/>
          <a:stretch>
            <a:fillRect/>
          </a:stretch>
        </p:blipFill>
        <p:spPr>
          <a:xfrm>
            <a:off x="1707508" y="4357385"/>
            <a:ext cx="5172392" cy="2503833"/>
          </a:xfrm>
          <a:prstGeom prst="rect">
            <a:avLst/>
          </a:prstGeom>
        </p:spPr>
      </p:pic>
      <p:sp>
        <p:nvSpPr>
          <p:cNvPr id="9" name="TextBox 8"/>
          <p:cNvSpPr txBox="1"/>
          <p:nvPr/>
        </p:nvSpPr>
        <p:spPr>
          <a:xfrm>
            <a:off x="1117726" y="1403534"/>
            <a:ext cx="2793126" cy="646331"/>
          </a:xfrm>
          <a:prstGeom prst="rect">
            <a:avLst/>
          </a:prstGeom>
          <a:noFill/>
        </p:spPr>
        <p:txBody>
          <a:bodyPr wrap="square" rtlCol="0">
            <a:spAutoFit/>
          </a:bodyPr>
          <a:lstStyle/>
          <a:p>
            <a:r>
              <a:rPr lang="en-US" dirty="0"/>
              <a:t>VGG 16, Convolution net</a:t>
            </a:r>
          </a:p>
          <a:p>
            <a:r>
              <a:rPr lang="en-US" dirty="0"/>
              <a:t>for encoding</a:t>
            </a:r>
          </a:p>
        </p:txBody>
      </p:sp>
      <p:sp>
        <p:nvSpPr>
          <p:cNvPr id="10" name="Right Brace 9"/>
          <p:cNvSpPr/>
          <p:nvPr/>
        </p:nvSpPr>
        <p:spPr>
          <a:xfrm rot="16200000">
            <a:off x="2506179" y="476303"/>
            <a:ext cx="329499" cy="31064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5497951" y="1680533"/>
            <a:ext cx="1365695" cy="646331"/>
          </a:xfrm>
          <a:prstGeom prst="rect">
            <a:avLst/>
          </a:prstGeom>
          <a:noFill/>
        </p:spPr>
        <p:txBody>
          <a:bodyPr wrap="none" rtlCol="0">
            <a:spAutoFit/>
          </a:bodyPr>
          <a:lstStyle/>
          <a:p>
            <a:r>
              <a:rPr lang="en-US" dirty="0"/>
              <a:t>for decoding</a:t>
            </a:r>
          </a:p>
          <a:p>
            <a:endParaRPr lang="en-US" dirty="0"/>
          </a:p>
        </p:txBody>
      </p:sp>
      <p:sp>
        <p:nvSpPr>
          <p:cNvPr id="12" name="Right Brace 11"/>
          <p:cNvSpPr/>
          <p:nvPr/>
        </p:nvSpPr>
        <p:spPr>
          <a:xfrm rot="16200000">
            <a:off x="6066678" y="472945"/>
            <a:ext cx="329499" cy="31064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350354" y="3635088"/>
            <a:ext cx="8164996" cy="923330"/>
          </a:xfrm>
          <a:prstGeom prst="rect">
            <a:avLst/>
          </a:prstGeom>
          <a:noFill/>
        </p:spPr>
        <p:txBody>
          <a:bodyPr wrap="square" rtlCol="0">
            <a:spAutoFit/>
          </a:bodyPr>
          <a:lstStyle/>
          <a:p>
            <a:r>
              <a:rPr lang="en-US" dirty="0"/>
              <a:t>Another implementation: From</a:t>
            </a:r>
          </a:p>
          <a:p>
            <a:r>
              <a:rPr lang="en-US" dirty="0"/>
              <a:t>https://medium.com/@wilburdes/semantic-segmentation-using-fully-convolutional-neural-networks-86e45336f99b</a:t>
            </a:r>
          </a:p>
        </p:txBody>
      </p:sp>
      <p:sp>
        <p:nvSpPr>
          <p:cNvPr id="17" name="TextBox 16">
            <a:extLst>
              <a:ext uri="{FF2B5EF4-FFF2-40B4-BE49-F238E27FC236}">
                <a16:creationId xmlns:a16="http://schemas.microsoft.com/office/drawing/2014/main" id="{DEBC8979-5477-79CD-CA20-CE1F3BD5DD21}"/>
              </a:ext>
            </a:extLst>
          </p:cNvPr>
          <p:cNvSpPr txBox="1"/>
          <p:nvPr/>
        </p:nvSpPr>
        <p:spPr>
          <a:xfrm>
            <a:off x="7046529" y="4813692"/>
            <a:ext cx="2057400" cy="369332"/>
          </a:xfrm>
          <a:prstGeom prst="rect">
            <a:avLst/>
          </a:prstGeom>
          <a:noFill/>
        </p:spPr>
        <p:txBody>
          <a:bodyPr wrap="square">
            <a:spAutoFit/>
          </a:bodyPr>
          <a:lstStyle/>
          <a:p>
            <a:r>
              <a:rPr lang="en-US" dirty="0"/>
              <a:t>Used in U-net</a:t>
            </a:r>
            <a:endParaRPr lang="en-HK" dirty="0"/>
          </a:p>
        </p:txBody>
      </p:sp>
    </p:spTree>
    <p:extLst>
      <p:ext uri="{BB962C8B-B14F-4D97-AF65-F5344CB8AC3E}">
        <p14:creationId xmlns:p14="http://schemas.microsoft.com/office/powerpoint/2010/main" val="27672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13"/>
            <a:ext cx="7886700" cy="1325563"/>
          </a:xfrm>
        </p:spPr>
        <p:txBody>
          <a:bodyPr/>
          <a:lstStyle/>
          <a:p>
            <a:r>
              <a:rPr lang="en-US" dirty="0"/>
              <a:t>Example</a:t>
            </a:r>
          </a:p>
        </p:txBody>
      </p:sp>
      <p:sp>
        <p:nvSpPr>
          <p:cNvPr id="3" name="Content Placeholder 2"/>
          <p:cNvSpPr>
            <a:spLocks noGrp="1"/>
          </p:cNvSpPr>
          <p:nvPr>
            <p:ph idx="1"/>
          </p:nvPr>
        </p:nvSpPr>
        <p:spPr/>
        <p:txBody>
          <a:bodyPr/>
          <a:lstStyle/>
          <a:p>
            <a:r>
              <a:rPr lang="en-US" dirty="0"/>
              <a:t>Classification</a:t>
            </a:r>
          </a:p>
          <a:p>
            <a:endParaRPr lang="en-US" dirty="0"/>
          </a:p>
          <a:p>
            <a:endParaRPr lang="en-US" dirty="0"/>
          </a:p>
          <a:p>
            <a:endParaRPr lang="en-US" dirty="0"/>
          </a:p>
          <a:p>
            <a:r>
              <a:rPr lang="en-US" dirty="0"/>
              <a:t>Segmentation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5</a:t>
            </a:fld>
            <a:endParaRPr lang="en-US"/>
          </a:p>
        </p:txBody>
      </p:sp>
      <p:pic>
        <p:nvPicPr>
          <p:cNvPr id="6" name="Picture 5"/>
          <p:cNvPicPr>
            <a:picLocks noChangeAspect="1"/>
          </p:cNvPicPr>
          <p:nvPr/>
        </p:nvPicPr>
        <p:blipFill>
          <a:blip r:embed="rId2"/>
          <a:stretch>
            <a:fillRect/>
          </a:stretch>
        </p:blipFill>
        <p:spPr>
          <a:xfrm>
            <a:off x="3163128" y="1825625"/>
            <a:ext cx="4875144" cy="2198497"/>
          </a:xfrm>
          <a:prstGeom prst="rect">
            <a:avLst/>
          </a:prstGeom>
        </p:spPr>
      </p:pic>
      <p:pic>
        <p:nvPicPr>
          <p:cNvPr id="7" name="Picture 6"/>
          <p:cNvPicPr>
            <a:picLocks noChangeAspect="1"/>
          </p:cNvPicPr>
          <p:nvPr/>
        </p:nvPicPr>
        <p:blipFill>
          <a:blip r:embed="rId3"/>
          <a:stretch>
            <a:fillRect/>
          </a:stretch>
        </p:blipFill>
        <p:spPr>
          <a:xfrm>
            <a:off x="1135546" y="4415571"/>
            <a:ext cx="2760593" cy="1797465"/>
          </a:xfrm>
          <a:prstGeom prst="rect">
            <a:avLst/>
          </a:prstGeom>
        </p:spPr>
      </p:pic>
      <p:pic>
        <p:nvPicPr>
          <p:cNvPr id="8" name="Picture 7"/>
          <p:cNvPicPr>
            <a:picLocks noChangeAspect="1"/>
          </p:cNvPicPr>
          <p:nvPr/>
        </p:nvPicPr>
        <p:blipFill>
          <a:blip r:embed="rId4"/>
          <a:stretch>
            <a:fillRect/>
          </a:stretch>
        </p:blipFill>
        <p:spPr>
          <a:xfrm>
            <a:off x="4933329" y="4632210"/>
            <a:ext cx="2806770" cy="1562790"/>
          </a:xfrm>
          <a:prstGeom prst="rect">
            <a:avLst/>
          </a:prstGeom>
        </p:spPr>
      </p:pic>
    </p:spTree>
    <p:extLst>
      <p:ext uri="{BB962C8B-B14F-4D97-AF65-F5344CB8AC3E}">
        <p14:creationId xmlns:p14="http://schemas.microsoft.com/office/powerpoint/2010/main" val="3026544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07" y="672662"/>
            <a:ext cx="1821592" cy="1696786"/>
          </a:xfrm>
        </p:spPr>
        <p:txBody>
          <a:bodyPr>
            <a:noAutofit/>
          </a:bodyPr>
          <a:lstStyle/>
          <a:p>
            <a:r>
              <a:rPr lang="en-US" sz="2000" dirty="0"/>
              <a:t>Use 1x1 convolution in U-net segmentation map from input image</a:t>
            </a:r>
            <a:br>
              <a:rPr lang="en-US" sz="1600" dirty="0"/>
            </a:br>
            <a:r>
              <a:rPr lang="en-US" sz="1600" dirty="0">
                <a:hlinkClick r:id="rId2"/>
              </a:rPr>
              <a:t>https://kharshit.github.io/blog/2019/08/09/quick-intro-to-semantic-segmentation</a:t>
            </a:r>
            <a:r>
              <a:rPr lang="en-US" sz="1600" dirty="0"/>
              <a:t> </a:t>
            </a:r>
          </a:p>
        </p:txBody>
      </p:sp>
      <p:sp>
        <p:nvSpPr>
          <p:cNvPr id="3" name="Content Placeholder 2"/>
          <p:cNvSpPr>
            <a:spLocks noGrp="1"/>
          </p:cNvSpPr>
          <p:nvPr>
            <p:ph idx="1"/>
          </p:nvPr>
        </p:nvSpPr>
        <p:spPr>
          <a:xfrm>
            <a:off x="9335" y="2889434"/>
            <a:ext cx="1821592" cy="3649479"/>
          </a:xfrm>
        </p:spPr>
        <p:txBody>
          <a:bodyPr>
            <a:normAutofit fontScale="85000" lnSpcReduction="20000"/>
          </a:bodyPr>
          <a:lstStyle/>
          <a:p>
            <a:r>
              <a:rPr lang="en-US" sz="2000" dirty="0"/>
              <a:t>The pre-trained resnet18 is used as the left part of the model. </a:t>
            </a:r>
          </a:p>
          <a:p>
            <a:r>
              <a:rPr lang="en-US" sz="2000" dirty="0"/>
              <a:t>Output channels=number of classes required to classify</a:t>
            </a:r>
          </a:p>
          <a:p>
            <a:r>
              <a:rPr lang="en-US" sz="2000" dirty="0">
                <a:hlinkClick r:id="rId3"/>
              </a:rPr>
              <a:t>https://arxiv.org/pdf/1505.04597.pdf</a:t>
            </a:r>
            <a:r>
              <a:rPr lang="en-US" sz="2000" dirty="0"/>
              <a:t> 2 classes for medical data (foreground background)</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50</a:t>
            </a:fld>
            <a:endParaRPr lang="en-US"/>
          </a:p>
        </p:txBody>
      </p:sp>
      <p:pic>
        <p:nvPicPr>
          <p:cNvPr id="7" name="Picture 6"/>
          <p:cNvPicPr>
            <a:picLocks noChangeAspect="1"/>
          </p:cNvPicPr>
          <p:nvPr/>
        </p:nvPicPr>
        <p:blipFill>
          <a:blip r:embed="rId4"/>
          <a:stretch>
            <a:fillRect/>
          </a:stretch>
        </p:blipFill>
        <p:spPr>
          <a:xfrm>
            <a:off x="1769754" y="501650"/>
            <a:ext cx="7303739" cy="6096956"/>
          </a:xfrm>
          <a:prstGeom prst="rect">
            <a:avLst/>
          </a:prstGeom>
        </p:spPr>
      </p:pic>
      <p:sp>
        <p:nvSpPr>
          <p:cNvPr id="9" name="TextBox 8">
            <a:extLst>
              <a:ext uri="{FF2B5EF4-FFF2-40B4-BE49-F238E27FC236}">
                <a16:creationId xmlns:a16="http://schemas.microsoft.com/office/drawing/2014/main" id="{AB2064DC-6641-466E-9DB1-862EF821866A}"/>
              </a:ext>
            </a:extLst>
          </p:cNvPr>
          <p:cNvSpPr txBox="1"/>
          <p:nvPr/>
        </p:nvSpPr>
        <p:spPr>
          <a:xfrm>
            <a:off x="2886075" y="0"/>
            <a:ext cx="5143500" cy="923330"/>
          </a:xfrm>
          <a:prstGeom prst="rect">
            <a:avLst/>
          </a:prstGeom>
          <a:noFill/>
        </p:spPr>
        <p:txBody>
          <a:bodyPr wrap="square" rtlCol="0">
            <a:spAutoFit/>
          </a:bodyPr>
          <a:lstStyle/>
          <a:p>
            <a:r>
              <a:rPr lang="en-US" dirty="0"/>
              <a:t>See </a:t>
            </a:r>
            <a:r>
              <a:rPr lang="en-US" dirty="0">
                <a:hlinkClick r:id="rId5"/>
              </a:rPr>
              <a:t>https://towardsdatascience.com/unet-line-by-line-explanation-9b191c76baf5</a:t>
            </a:r>
            <a:endParaRPr lang="en-US" dirty="0"/>
          </a:p>
          <a:p>
            <a:r>
              <a:rPr lang="en-US" dirty="0"/>
              <a:t>For implementation</a:t>
            </a:r>
          </a:p>
        </p:txBody>
      </p:sp>
      <p:sp>
        <p:nvSpPr>
          <p:cNvPr id="6" name="TextBox 5">
            <a:extLst>
              <a:ext uri="{FF2B5EF4-FFF2-40B4-BE49-F238E27FC236}">
                <a16:creationId xmlns:a16="http://schemas.microsoft.com/office/drawing/2014/main" id="{6174E95D-EB9E-40F6-8D56-C989E410FE4A}"/>
              </a:ext>
            </a:extLst>
          </p:cNvPr>
          <p:cNvSpPr txBox="1"/>
          <p:nvPr/>
        </p:nvSpPr>
        <p:spPr>
          <a:xfrm>
            <a:off x="3295577" y="6413940"/>
            <a:ext cx="2518190" cy="369332"/>
          </a:xfrm>
          <a:prstGeom prst="rect">
            <a:avLst/>
          </a:prstGeom>
          <a:noFill/>
        </p:spPr>
        <p:txBody>
          <a:bodyPr wrap="none" rtlCol="0">
            <a:spAutoFit/>
          </a:bodyPr>
          <a:lstStyle/>
          <a:p>
            <a:r>
              <a:rPr lang="en-US" dirty="0"/>
              <a:t>See next slide for details.</a:t>
            </a:r>
          </a:p>
        </p:txBody>
      </p:sp>
      <p:cxnSp>
        <p:nvCxnSpPr>
          <p:cNvPr id="10" name="Straight Arrow Connector 9">
            <a:extLst>
              <a:ext uri="{FF2B5EF4-FFF2-40B4-BE49-F238E27FC236}">
                <a16:creationId xmlns:a16="http://schemas.microsoft.com/office/drawing/2014/main" id="{4548A7E9-B5B6-4993-A1A3-5A1E1BED981F}"/>
              </a:ext>
            </a:extLst>
          </p:cNvPr>
          <p:cNvCxnSpPr/>
          <p:nvPr/>
        </p:nvCxnSpPr>
        <p:spPr>
          <a:xfrm>
            <a:off x="2111301" y="5311577"/>
            <a:ext cx="27274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C34978F-92F2-42C6-BE73-63A34DDD72BA}"/>
              </a:ext>
            </a:extLst>
          </p:cNvPr>
          <p:cNvCxnSpPr/>
          <p:nvPr/>
        </p:nvCxnSpPr>
        <p:spPr>
          <a:xfrm>
            <a:off x="5385274" y="5311577"/>
            <a:ext cx="27274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6F92A9-ED38-4BD7-8A4A-CF030B7203F5}"/>
              </a:ext>
            </a:extLst>
          </p:cNvPr>
          <p:cNvSpPr txBox="1"/>
          <p:nvPr/>
        </p:nvSpPr>
        <p:spPr>
          <a:xfrm>
            <a:off x="2664372" y="4876093"/>
            <a:ext cx="1245476" cy="369332"/>
          </a:xfrm>
          <a:prstGeom prst="rect">
            <a:avLst/>
          </a:prstGeom>
          <a:noFill/>
        </p:spPr>
        <p:txBody>
          <a:bodyPr wrap="square">
            <a:spAutoFit/>
          </a:bodyPr>
          <a:lstStyle/>
          <a:p>
            <a:r>
              <a:rPr lang="en-US" dirty="0">
                <a:solidFill>
                  <a:srgbClr val="FF0000"/>
                </a:solidFill>
              </a:rPr>
              <a:t>encoder</a:t>
            </a:r>
          </a:p>
        </p:txBody>
      </p:sp>
      <p:sp>
        <p:nvSpPr>
          <p:cNvPr id="13" name="TextBox 12">
            <a:extLst>
              <a:ext uri="{FF2B5EF4-FFF2-40B4-BE49-F238E27FC236}">
                <a16:creationId xmlns:a16="http://schemas.microsoft.com/office/drawing/2014/main" id="{7F4E8AFE-8E2F-418A-BD51-4EF902EDF23A}"/>
              </a:ext>
            </a:extLst>
          </p:cNvPr>
          <p:cNvSpPr txBox="1"/>
          <p:nvPr/>
        </p:nvSpPr>
        <p:spPr>
          <a:xfrm>
            <a:off x="6411893" y="4981878"/>
            <a:ext cx="956993" cy="369332"/>
          </a:xfrm>
          <a:prstGeom prst="rect">
            <a:avLst/>
          </a:prstGeom>
          <a:noFill/>
        </p:spPr>
        <p:txBody>
          <a:bodyPr wrap="none" rtlCol="0">
            <a:spAutoFit/>
          </a:bodyPr>
          <a:lstStyle/>
          <a:p>
            <a:r>
              <a:rPr lang="en-US" dirty="0">
                <a:solidFill>
                  <a:srgbClr val="FF0000"/>
                </a:solidFill>
              </a:rPr>
              <a:t>decoder</a:t>
            </a:r>
          </a:p>
        </p:txBody>
      </p:sp>
      <p:sp>
        <p:nvSpPr>
          <p:cNvPr id="8" name="TextBox 7">
            <a:extLst>
              <a:ext uri="{FF2B5EF4-FFF2-40B4-BE49-F238E27FC236}">
                <a16:creationId xmlns:a16="http://schemas.microsoft.com/office/drawing/2014/main" id="{D6A97960-31C4-4EAD-BD5B-E33F74A77DD2}"/>
              </a:ext>
            </a:extLst>
          </p:cNvPr>
          <p:cNvSpPr txBox="1"/>
          <p:nvPr/>
        </p:nvSpPr>
        <p:spPr>
          <a:xfrm>
            <a:off x="7368886" y="2253253"/>
            <a:ext cx="1671145" cy="1754326"/>
          </a:xfrm>
          <a:prstGeom prst="rect">
            <a:avLst/>
          </a:prstGeom>
          <a:noFill/>
          <a:ln>
            <a:solidFill>
              <a:schemeClr val="accent1"/>
            </a:solidFill>
          </a:ln>
        </p:spPr>
        <p:txBody>
          <a:bodyPr wrap="square" rtlCol="0">
            <a:spAutoFit/>
          </a:bodyPr>
          <a:lstStyle/>
          <a:p>
            <a:r>
              <a:rPr lang="en-US" dirty="0"/>
              <a:t>2-class Biomedical Image Segmentation</a:t>
            </a:r>
          </a:p>
          <a:p>
            <a:r>
              <a:rPr lang="en-US" dirty="0"/>
              <a:t>(Foreground/background) </a:t>
            </a:r>
          </a:p>
        </p:txBody>
      </p:sp>
      <p:cxnSp>
        <p:nvCxnSpPr>
          <p:cNvPr id="15" name="Straight Arrow Connector 14">
            <a:extLst>
              <a:ext uri="{FF2B5EF4-FFF2-40B4-BE49-F238E27FC236}">
                <a16:creationId xmlns:a16="http://schemas.microsoft.com/office/drawing/2014/main" id="{DD5D5882-9F07-4E5A-9182-28761ADBA03E}"/>
              </a:ext>
            </a:extLst>
          </p:cNvPr>
          <p:cNvCxnSpPr>
            <a:cxnSpLocks/>
          </p:cNvCxnSpPr>
          <p:nvPr/>
        </p:nvCxnSpPr>
        <p:spPr>
          <a:xfrm flipH="1" flipV="1">
            <a:off x="7935310" y="2091559"/>
            <a:ext cx="94265" cy="161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14F8774-E1B2-CF78-CB7F-FFE34BD928C6}"/>
              </a:ext>
            </a:extLst>
          </p:cNvPr>
          <p:cNvPicPr>
            <a:picLocks noChangeAspect="1"/>
          </p:cNvPicPr>
          <p:nvPr/>
        </p:nvPicPr>
        <p:blipFill>
          <a:blip r:embed="rId6"/>
          <a:stretch>
            <a:fillRect/>
          </a:stretch>
        </p:blipFill>
        <p:spPr>
          <a:xfrm>
            <a:off x="1769754" y="97319"/>
            <a:ext cx="803766" cy="684899"/>
          </a:xfrm>
          <a:prstGeom prst="rect">
            <a:avLst/>
          </a:prstGeom>
        </p:spPr>
      </p:pic>
      <p:pic>
        <p:nvPicPr>
          <p:cNvPr id="16" name="Picture 15">
            <a:extLst>
              <a:ext uri="{FF2B5EF4-FFF2-40B4-BE49-F238E27FC236}">
                <a16:creationId xmlns:a16="http://schemas.microsoft.com/office/drawing/2014/main" id="{4525088C-8C16-0A11-605B-CBD6C5B2E10C}"/>
              </a:ext>
            </a:extLst>
          </p:cNvPr>
          <p:cNvPicPr>
            <a:picLocks noChangeAspect="1"/>
          </p:cNvPicPr>
          <p:nvPr/>
        </p:nvPicPr>
        <p:blipFill>
          <a:blip r:embed="rId7"/>
          <a:stretch>
            <a:fillRect/>
          </a:stretch>
        </p:blipFill>
        <p:spPr>
          <a:xfrm>
            <a:off x="7910565" y="188797"/>
            <a:ext cx="863129" cy="777428"/>
          </a:xfrm>
          <a:prstGeom prst="rect">
            <a:avLst/>
          </a:prstGeom>
        </p:spPr>
      </p:pic>
      <p:sp>
        <p:nvSpPr>
          <p:cNvPr id="17" name="TextBox 16">
            <a:extLst>
              <a:ext uri="{FF2B5EF4-FFF2-40B4-BE49-F238E27FC236}">
                <a16:creationId xmlns:a16="http://schemas.microsoft.com/office/drawing/2014/main" id="{8FB1CDC4-C6B1-2B5B-9BB1-7CBCBCDFE84B}"/>
              </a:ext>
            </a:extLst>
          </p:cNvPr>
          <p:cNvSpPr txBox="1"/>
          <p:nvPr/>
        </p:nvSpPr>
        <p:spPr>
          <a:xfrm>
            <a:off x="7824528" y="865996"/>
            <a:ext cx="1215503" cy="646331"/>
          </a:xfrm>
          <a:prstGeom prst="rect">
            <a:avLst/>
          </a:prstGeom>
          <a:noFill/>
        </p:spPr>
        <p:txBody>
          <a:bodyPr wrap="square" rtlCol="0">
            <a:spAutoFit/>
          </a:bodyPr>
          <a:lstStyle/>
          <a:p>
            <a:r>
              <a:rPr lang="en-US" dirty="0"/>
              <a:t>Target for training</a:t>
            </a:r>
          </a:p>
        </p:txBody>
      </p:sp>
      <p:sp>
        <p:nvSpPr>
          <p:cNvPr id="18" name="TextBox 17">
            <a:extLst>
              <a:ext uri="{FF2B5EF4-FFF2-40B4-BE49-F238E27FC236}">
                <a16:creationId xmlns:a16="http://schemas.microsoft.com/office/drawing/2014/main" id="{DA07B8F1-7410-67D6-B2AC-807E264AE078}"/>
              </a:ext>
            </a:extLst>
          </p:cNvPr>
          <p:cNvSpPr txBox="1"/>
          <p:nvPr/>
        </p:nvSpPr>
        <p:spPr>
          <a:xfrm flipH="1">
            <a:off x="1679568" y="711230"/>
            <a:ext cx="1215503" cy="646331"/>
          </a:xfrm>
          <a:prstGeom prst="rect">
            <a:avLst/>
          </a:prstGeom>
          <a:noFill/>
        </p:spPr>
        <p:txBody>
          <a:bodyPr wrap="square" rtlCol="0">
            <a:spAutoFit/>
          </a:bodyPr>
          <a:lstStyle/>
          <a:p>
            <a:r>
              <a:rPr lang="en-US" dirty="0"/>
              <a:t>Input for training</a:t>
            </a:r>
          </a:p>
        </p:txBody>
      </p:sp>
      <p:sp>
        <p:nvSpPr>
          <p:cNvPr id="19" name="TextBox 18">
            <a:extLst>
              <a:ext uri="{FF2B5EF4-FFF2-40B4-BE49-F238E27FC236}">
                <a16:creationId xmlns:a16="http://schemas.microsoft.com/office/drawing/2014/main" id="{5F26D470-7201-B1AB-FF33-A7A06D80265C}"/>
              </a:ext>
            </a:extLst>
          </p:cNvPr>
          <p:cNvSpPr txBox="1"/>
          <p:nvPr/>
        </p:nvSpPr>
        <p:spPr>
          <a:xfrm>
            <a:off x="4191531" y="1051517"/>
            <a:ext cx="2057400" cy="369332"/>
          </a:xfrm>
          <a:prstGeom prst="rect">
            <a:avLst/>
          </a:prstGeom>
          <a:noFill/>
        </p:spPr>
        <p:txBody>
          <a:bodyPr wrap="square">
            <a:spAutoFit/>
          </a:bodyPr>
          <a:lstStyle/>
          <a:p>
            <a:r>
              <a:rPr lang="en-US" dirty="0"/>
              <a:t>Used in U-net</a:t>
            </a:r>
            <a:endParaRPr lang="en-HK" dirty="0"/>
          </a:p>
        </p:txBody>
      </p:sp>
      <p:sp>
        <p:nvSpPr>
          <p:cNvPr id="21" name="TextBox 20">
            <a:extLst>
              <a:ext uri="{FF2B5EF4-FFF2-40B4-BE49-F238E27FC236}">
                <a16:creationId xmlns:a16="http://schemas.microsoft.com/office/drawing/2014/main" id="{469DAD88-8B3B-BC75-3983-2320D9C70321}"/>
              </a:ext>
            </a:extLst>
          </p:cNvPr>
          <p:cNvSpPr txBox="1"/>
          <p:nvPr/>
        </p:nvSpPr>
        <p:spPr>
          <a:xfrm>
            <a:off x="326571" y="6585857"/>
            <a:ext cx="6889578" cy="369332"/>
          </a:xfrm>
          <a:prstGeom prst="rect">
            <a:avLst/>
          </a:prstGeom>
          <a:noFill/>
        </p:spPr>
        <p:txBody>
          <a:bodyPr wrap="none" rtlCol="0">
            <a:spAutoFit/>
          </a:bodyPr>
          <a:lstStyle/>
          <a:p>
            <a:r>
              <a:rPr lang="en-HK" dirty="0">
                <a:hlinkClick r:id="rId8"/>
              </a:rPr>
              <a:t>See also https://www.geeksforgeeks.org/u-net-architecture-explained /</a:t>
            </a:r>
            <a:r>
              <a:rPr lang="en-HK" dirty="0"/>
              <a:t> </a:t>
            </a:r>
          </a:p>
        </p:txBody>
      </p:sp>
    </p:spTree>
    <p:extLst>
      <p:ext uri="{BB962C8B-B14F-4D97-AF65-F5344CB8AC3E}">
        <p14:creationId xmlns:p14="http://schemas.microsoft.com/office/powerpoint/2010/main" val="2938994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CCD29-6726-4191-BC52-11772BE15AE5}"/>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84751CB-1F55-47E4-9999-4A7F4C703848}"/>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2E0B54BA-31F0-44A2-B25C-405931576892}"/>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BB8240D1-E580-4C2E-BD42-23CB4826D023}"/>
              </a:ext>
            </a:extLst>
          </p:cNvPr>
          <p:cNvSpPr>
            <a:spLocks noGrp="1"/>
          </p:cNvSpPr>
          <p:nvPr>
            <p:ph type="sldNum" sz="quarter" idx="12"/>
          </p:nvPr>
        </p:nvSpPr>
        <p:spPr/>
        <p:txBody>
          <a:bodyPr/>
          <a:lstStyle/>
          <a:p>
            <a:fld id="{6921B4CA-31D7-4C0B-94BB-C0A0E1F306D0}" type="slidenum">
              <a:rPr lang="en-US" smtClean="0"/>
              <a:t>51</a:t>
            </a:fld>
            <a:endParaRPr lang="en-US"/>
          </a:p>
        </p:txBody>
      </p:sp>
      <p:pic>
        <p:nvPicPr>
          <p:cNvPr id="7" name="Picture 6">
            <a:extLst>
              <a:ext uri="{FF2B5EF4-FFF2-40B4-BE49-F238E27FC236}">
                <a16:creationId xmlns:a16="http://schemas.microsoft.com/office/drawing/2014/main" id="{0505C6D5-95C8-4CC4-A4AA-A1191CBEBDB3}"/>
              </a:ext>
            </a:extLst>
          </p:cNvPr>
          <p:cNvPicPr>
            <a:picLocks noChangeAspect="1"/>
          </p:cNvPicPr>
          <p:nvPr/>
        </p:nvPicPr>
        <p:blipFill>
          <a:blip r:embed="rId2"/>
          <a:stretch>
            <a:fillRect/>
          </a:stretch>
        </p:blipFill>
        <p:spPr>
          <a:xfrm>
            <a:off x="-72687" y="-155411"/>
            <a:ext cx="8761034" cy="6495258"/>
          </a:xfrm>
          <a:prstGeom prst="rect">
            <a:avLst/>
          </a:prstGeom>
        </p:spPr>
      </p:pic>
      <p:sp>
        <p:nvSpPr>
          <p:cNvPr id="8" name="TextBox 7">
            <a:extLst>
              <a:ext uri="{FF2B5EF4-FFF2-40B4-BE49-F238E27FC236}">
                <a16:creationId xmlns:a16="http://schemas.microsoft.com/office/drawing/2014/main" id="{FDBAB1A6-4686-4703-8748-9A9DFF9EA9D7}"/>
              </a:ext>
            </a:extLst>
          </p:cNvPr>
          <p:cNvSpPr txBox="1"/>
          <p:nvPr/>
        </p:nvSpPr>
        <p:spPr>
          <a:xfrm>
            <a:off x="1143681" y="720220"/>
            <a:ext cx="4271917" cy="923330"/>
          </a:xfrm>
          <a:prstGeom prst="rect">
            <a:avLst/>
          </a:prstGeom>
          <a:noFill/>
          <a:ln>
            <a:solidFill>
              <a:schemeClr val="accent1"/>
            </a:solidFill>
          </a:ln>
        </p:spPr>
        <p:txBody>
          <a:bodyPr wrap="square" rtlCol="0">
            <a:spAutoFit/>
          </a:bodyPr>
          <a:lstStyle/>
          <a:p>
            <a:r>
              <a:rPr lang="en-US" dirty="0"/>
              <a:t>Kernel size=3x3, (use 64 such kernels)</a:t>
            </a:r>
          </a:p>
          <a:p>
            <a:r>
              <a:rPr lang="en-US" dirty="0"/>
              <a:t>572-3+1=570</a:t>
            </a:r>
          </a:p>
          <a:p>
            <a:r>
              <a:rPr lang="en-US" dirty="0"/>
              <a:t>         570-3+1=568</a:t>
            </a:r>
          </a:p>
        </p:txBody>
      </p:sp>
      <p:sp>
        <p:nvSpPr>
          <p:cNvPr id="9" name="TextBox 8">
            <a:extLst>
              <a:ext uri="{FF2B5EF4-FFF2-40B4-BE49-F238E27FC236}">
                <a16:creationId xmlns:a16="http://schemas.microsoft.com/office/drawing/2014/main" id="{121C79A5-8192-41AB-B4D8-9B138E711BA3}"/>
              </a:ext>
            </a:extLst>
          </p:cNvPr>
          <p:cNvSpPr txBox="1"/>
          <p:nvPr/>
        </p:nvSpPr>
        <p:spPr>
          <a:xfrm>
            <a:off x="2100651" y="2046108"/>
            <a:ext cx="1856598" cy="1200329"/>
          </a:xfrm>
          <a:prstGeom prst="rect">
            <a:avLst/>
          </a:prstGeom>
          <a:noFill/>
          <a:ln>
            <a:solidFill>
              <a:schemeClr val="accent1"/>
            </a:solidFill>
          </a:ln>
        </p:spPr>
        <p:txBody>
          <a:bodyPr wrap="none" rtlCol="0">
            <a:spAutoFit/>
          </a:bodyPr>
          <a:lstStyle/>
          <a:p>
            <a:r>
              <a:rPr lang="en-US" dirty="0"/>
              <a:t>Max pooling</a:t>
            </a:r>
          </a:p>
          <a:p>
            <a:r>
              <a:rPr lang="en-US" dirty="0"/>
              <a:t>Hence 572/2=284</a:t>
            </a:r>
          </a:p>
          <a:p>
            <a:r>
              <a:rPr lang="en-US" dirty="0"/>
              <a:t>Kernel size=3x3</a:t>
            </a:r>
          </a:p>
          <a:p>
            <a:r>
              <a:rPr lang="en-US" dirty="0"/>
              <a:t>284-3+1=282</a:t>
            </a:r>
          </a:p>
        </p:txBody>
      </p:sp>
      <p:sp>
        <p:nvSpPr>
          <p:cNvPr id="10" name="TextBox 9">
            <a:extLst>
              <a:ext uri="{FF2B5EF4-FFF2-40B4-BE49-F238E27FC236}">
                <a16:creationId xmlns:a16="http://schemas.microsoft.com/office/drawing/2014/main" id="{53688750-73CD-4E25-98DE-75524366D624}"/>
              </a:ext>
            </a:extLst>
          </p:cNvPr>
          <p:cNvSpPr txBox="1"/>
          <p:nvPr/>
        </p:nvSpPr>
        <p:spPr>
          <a:xfrm>
            <a:off x="2100651" y="3466920"/>
            <a:ext cx="3058914" cy="1200329"/>
          </a:xfrm>
          <a:prstGeom prst="rect">
            <a:avLst/>
          </a:prstGeom>
          <a:noFill/>
          <a:ln>
            <a:solidFill>
              <a:schemeClr val="accent1"/>
            </a:solidFill>
          </a:ln>
        </p:spPr>
        <p:txBody>
          <a:bodyPr wrap="none" rtlCol="0">
            <a:spAutoFit/>
          </a:bodyPr>
          <a:lstStyle/>
          <a:p>
            <a:r>
              <a:rPr lang="en-US" dirty="0"/>
              <a:t>Max pooling 2x2, (128 kernels)</a:t>
            </a:r>
          </a:p>
          <a:p>
            <a:r>
              <a:rPr lang="en-US" dirty="0"/>
              <a:t>Hence 282/2=141</a:t>
            </a:r>
          </a:p>
          <a:p>
            <a:r>
              <a:rPr lang="en-US" dirty="0"/>
              <a:t>Kernel size=3x3, (256 kernels)</a:t>
            </a:r>
          </a:p>
          <a:p>
            <a:r>
              <a:rPr lang="en-US" dirty="0"/>
              <a:t>141-3+1=139</a:t>
            </a:r>
          </a:p>
        </p:txBody>
      </p:sp>
      <p:sp>
        <p:nvSpPr>
          <p:cNvPr id="11" name="TextBox 10">
            <a:extLst>
              <a:ext uri="{FF2B5EF4-FFF2-40B4-BE49-F238E27FC236}">
                <a16:creationId xmlns:a16="http://schemas.microsoft.com/office/drawing/2014/main" id="{3353FB38-DB29-4661-A774-813D89B054D9}"/>
              </a:ext>
            </a:extLst>
          </p:cNvPr>
          <p:cNvSpPr txBox="1"/>
          <p:nvPr/>
        </p:nvSpPr>
        <p:spPr>
          <a:xfrm>
            <a:off x="2760318" y="4585807"/>
            <a:ext cx="1739579" cy="646331"/>
          </a:xfrm>
          <a:prstGeom prst="rect">
            <a:avLst/>
          </a:prstGeom>
          <a:noFill/>
          <a:ln>
            <a:solidFill>
              <a:schemeClr val="accent1"/>
            </a:solidFill>
          </a:ln>
        </p:spPr>
        <p:txBody>
          <a:bodyPr wrap="none" rtlCol="0">
            <a:spAutoFit/>
          </a:bodyPr>
          <a:lstStyle/>
          <a:p>
            <a:r>
              <a:rPr lang="en-US" dirty="0"/>
              <a:t>Max pooling</a:t>
            </a:r>
          </a:p>
          <a:p>
            <a:r>
              <a:rPr lang="en-US" dirty="0"/>
              <a:t>Hence 136/2=68</a:t>
            </a:r>
          </a:p>
        </p:txBody>
      </p:sp>
      <p:sp>
        <p:nvSpPr>
          <p:cNvPr id="12" name="TextBox 11">
            <a:extLst>
              <a:ext uri="{FF2B5EF4-FFF2-40B4-BE49-F238E27FC236}">
                <a16:creationId xmlns:a16="http://schemas.microsoft.com/office/drawing/2014/main" id="{64828680-047C-47EF-9818-21D9BBA6FAE7}"/>
              </a:ext>
            </a:extLst>
          </p:cNvPr>
          <p:cNvSpPr txBox="1"/>
          <p:nvPr/>
        </p:nvSpPr>
        <p:spPr>
          <a:xfrm>
            <a:off x="4572000" y="2333625"/>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9D034CB0-9FC1-42F9-9896-A1DFD65431BB}"/>
              </a:ext>
            </a:extLst>
          </p:cNvPr>
          <p:cNvSpPr txBox="1"/>
          <p:nvPr/>
        </p:nvSpPr>
        <p:spPr>
          <a:xfrm>
            <a:off x="902611" y="5693516"/>
            <a:ext cx="184731" cy="369332"/>
          </a:xfrm>
          <a:prstGeom prst="rect">
            <a:avLst/>
          </a:prstGeom>
          <a:noFill/>
          <a:ln>
            <a:solidFill>
              <a:schemeClr val="accent1"/>
            </a:solidFill>
          </a:ln>
        </p:spPr>
        <p:txBody>
          <a:bodyPr wrap="none" rtlCol="0">
            <a:spAutoFit/>
          </a:bodyPr>
          <a:lstStyle/>
          <a:p>
            <a:endParaRPr lang="en-US" dirty="0"/>
          </a:p>
        </p:txBody>
      </p:sp>
      <p:sp>
        <p:nvSpPr>
          <p:cNvPr id="14" name="TextBox 13">
            <a:extLst>
              <a:ext uri="{FF2B5EF4-FFF2-40B4-BE49-F238E27FC236}">
                <a16:creationId xmlns:a16="http://schemas.microsoft.com/office/drawing/2014/main" id="{A8D90E42-6B1F-41EC-9A09-A2E3EF2E2CAF}"/>
              </a:ext>
            </a:extLst>
          </p:cNvPr>
          <p:cNvSpPr txBox="1"/>
          <p:nvPr/>
        </p:nvSpPr>
        <p:spPr>
          <a:xfrm>
            <a:off x="4933316" y="5599705"/>
            <a:ext cx="184731" cy="369332"/>
          </a:xfrm>
          <a:prstGeom prst="rect">
            <a:avLst/>
          </a:prstGeom>
          <a:noFill/>
          <a:ln>
            <a:solidFill>
              <a:schemeClr val="accent1"/>
            </a:solidFill>
          </a:ln>
        </p:spPr>
        <p:txBody>
          <a:bodyPr wrap="none" rtlCol="0">
            <a:spAutoFit/>
          </a:bodyPr>
          <a:lstStyle/>
          <a:p>
            <a:endParaRPr lang="en-US" dirty="0">
              <a:solidFill>
                <a:srgbClr val="FF0000"/>
              </a:solidFill>
            </a:endParaRPr>
          </a:p>
        </p:txBody>
      </p:sp>
      <p:sp>
        <p:nvSpPr>
          <p:cNvPr id="15" name="TextBox 14">
            <a:extLst>
              <a:ext uri="{FF2B5EF4-FFF2-40B4-BE49-F238E27FC236}">
                <a16:creationId xmlns:a16="http://schemas.microsoft.com/office/drawing/2014/main" id="{2F00FD52-CBEF-4234-8ADE-B7F61439E086}"/>
              </a:ext>
            </a:extLst>
          </p:cNvPr>
          <p:cNvSpPr txBox="1"/>
          <p:nvPr/>
        </p:nvSpPr>
        <p:spPr>
          <a:xfrm>
            <a:off x="5412888" y="4998189"/>
            <a:ext cx="184731" cy="369332"/>
          </a:xfrm>
          <a:prstGeom prst="rect">
            <a:avLst/>
          </a:prstGeom>
          <a:noFill/>
          <a:ln>
            <a:solidFill>
              <a:schemeClr val="accent1"/>
            </a:solidFill>
          </a:ln>
        </p:spPr>
        <p:txBody>
          <a:bodyPr wrap="none" rtlCol="0">
            <a:spAutoFit/>
          </a:bodyPr>
          <a:lstStyle/>
          <a:p>
            <a:endParaRPr lang="en-US" dirty="0">
              <a:solidFill>
                <a:srgbClr val="FF0000"/>
              </a:solidFill>
            </a:endParaRPr>
          </a:p>
        </p:txBody>
      </p:sp>
      <p:sp>
        <p:nvSpPr>
          <p:cNvPr id="16" name="TextBox 15">
            <a:extLst>
              <a:ext uri="{FF2B5EF4-FFF2-40B4-BE49-F238E27FC236}">
                <a16:creationId xmlns:a16="http://schemas.microsoft.com/office/drawing/2014/main" id="{F1BC2DF3-6934-4C60-8247-B71D39DC597E}"/>
              </a:ext>
            </a:extLst>
          </p:cNvPr>
          <p:cNvSpPr txBox="1"/>
          <p:nvPr/>
        </p:nvSpPr>
        <p:spPr>
          <a:xfrm>
            <a:off x="6320234" y="3848693"/>
            <a:ext cx="1375698" cy="646331"/>
          </a:xfrm>
          <a:prstGeom prst="rect">
            <a:avLst/>
          </a:prstGeom>
          <a:noFill/>
          <a:ln>
            <a:solidFill>
              <a:schemeClr val="accent1"/>
            </a:solidFill>
          </a:ln>
        </p:spPr>
        <p:txBody>
          <a:bodyPr wrap="none" rtlCol="0">
            <a:spAutoFit/>
          </a:bodyPr>
          <a:lstStyle/>
          <a:p>
            <a:r>
              <a:rPr lang="en-US" dirty="0">
                <a:solidFill>
                  <a:srgbClr val="FF0000"/>
                </a:solidFill>
              </a:rPr>
              <a:t>Up sample</a:t>
            </a:r>
          </a:p>
          <a:p>
            <a:r>
              <a:rPr lang="en-US" dirty="0">
                <a:solidFill>
                  <a:srgbClr val="FF0000"/>
                </a:solidFill>
              </a:rPr>
              <a:t>(100)*2=200</a:t>
            </a:r>
          </a:p>
        </p:txBody>
      </p:sp>
      <p:sp>
        <p:nvSpPr>
          <p:cNvPr id="17" name="TextBox 16">
            <a:extLst>
              <a:ext uri="{FF2B5EF4-FFF2-40B4-BE49-F238E27FC236}">
                <a16:creationId xmlns:a16="http://schemas.microsoft.com/office/drawing/2014/main" id="{E71317EB-0F64-445D-9641-67B3E7A77AEC}"/>
              </a:ext>
            </a:extLst>
          </p:cNvPr>
          <p:cNvSpPr txBox="1"/>
          <p:nvPr/>
        </p:nvSpPr>
        <p:spPr>
          <a:xfrm>
            <a:off x="6526527" y="2358638"/>
            <a:ext cx="1375698" cy="646331"/>
          </a:xfrm>
          <a:prstGeom prst="rect">
            <a:avLst/>
          </a:prstGeom>
          <a:noFill/>
          <a:ln>
            <a:solidFill>
              <a:schemeClr val="accent1"/>
            </a:solidFill>
          </a:ln>
        </p:spPr>
        <p:txBody>
          <a:bodyPr wrap="none" rtlCol="0">
            <a:spAutoFit/>
          </a:bodyPr>
          <a:lstStyle/>
          <a:p>
            <a:r>
              <a:rPr lang="en-US" dirty="0">
                <a:solidFill>
                  <a:srgbClr val="FF0000"/>
                </a:solidFill>
              </a:rPr>
              <a:t>Up sample</a:t>
            </a:r>
          </a:p>
          <a:p>
            <a:r>
              <a:rPr lang="en-US" dirty="0">
                <a:solidFill>
                  <a:srgbClr val="FF0000"/>
                </a:solidFill>
              </a:rPr>
              <a:t>(196)*2=292</a:t>
            </a:r>
          </a:p>
        </p:txBody>
      </p:sp>
      <p:sp>
        <p:nvSpPr>
          <p:cNvPr id="18" name="TextBox 17">
            <a:extLst>
              <a:ext uri="{FF2B5EF4-FFF2-40B4-BE49-F238E27FC236}">
                <a16:creationId xmlns:a16="http://schemas.microsoft.com/office/drawing/2014/main" id="{88CB2545-2428-4581-ABD2-92067ACF6919}"/>
              </a:ext>
            </a:extLst>
          </p:cNvPr>
          <p:cNvSpPr txBox="1"/>
          <p:nvPr/>
        </p:nvSpPr>
        <p:spPr>
          <a:xfrm>
            <a:off x="1111474" y="-138667"/>
            <a:ext cx="5127195" cy="1200329"/>
          </a:xfrm>
          <a:prstGeom prst="rect">
            <a:avLst/>
          </a:prstGeom>
          <a:noFill/>
        </p:spPr>
        <p:txBody>
          <a:bodyPr wrap="square" rtlCol="0">
            <a:spAutoFit/>
          </a:bodyPr>
          <a:lstStyle/>
          <a:p>
            <a:r>
              <a:rPr lang="en-US" dirty="0">
                <a:solidFill>
                  <a:srgbClr val="FF0000"/>
                </a:solidFill>
              </a:rPr>
              <a:t>Conv: For each dimension, N=</a:t>
            </a:r>
            <a:r>
              <a:rPr lang="en-US" dirty="0" err="1">
                <a:solidFill>
                  <a:srgbClr val="FF0000"/>
                </a:solidFill>
              </a:rPr>
              <a:t>image_width</a:t>
            </a:r>
            <a:r>
              <a:rPr lang="en-US" dirty="0">
                <a:solidFill>
                  <a:srgbClr val="FF0000"/>
                </a:solidFill>
              </a:rPr>
              <a:t>, m=kernel (mask) width, s=strike(or step size), </a:t>
            </a:r>
            <a:r>
              <a:rPr lang="en-US" dirty="0" err="1">
                <a:solidFill>
                  <a:srgbClr val="FF0000"/>
                </a:solidFill>
              </a:rPr>
              <a:t>output_feature_map_width</a:t>
            </a:r>
            <a:r>
              <a:rPr lang="en-US" dirty="0">
                <a:solidFill>
                  <a:srgbClr val="FF0000"/>
                </a:solidFill>
              </a:rPr>
              <a:t>={ [(N-m)/s]+1}</a:t>
            </a:r>
            <a:endParaRPr lang="en-US" dirty="0"/>
          </a:p>
          <a:p>
            <a:r>
              <a:rPr lang="en-US" dirty="0"/>
              <a:t> </a:t>
            </a:r>
          </a:p>
        </p:txBody>
      </p:sp>
      <p:sp>
        <p:nvSpPr>
          <p:cNvPr id="19" name="TextBox 18">
            <a:extLst>
              <a:ext uri="{FF2B5EF4-FFF2-40B4-BE49-F238E27FC236}">
                <a16:creationId xmlns:a16="http://schemas.microsoft.com/office/drawing/2014/main" id="{DD934E46-DF70-46EC-A3D2-E268D06BA1B6}"/>
              </a:ext>
            </a:extLst>
          </p:cNvPr>
          <p:cNvSpPr txBox="1"/>
          <p:nvPr/>
        </p:nvSpPr>
        <p:spPr>
          <a:xfrm>
            <a:off x="2912860" y="5936998"/>
            <a:ext cx="3740639" cy="646331"/>
          </a:xfrm>
          <a:prstGeom prst="rect">
            <a:avLst/>
          </a:prstGeom>
          <a:noFill/>
        </p:spPr>
        <p:txBody>
          <a:bodyPr wrap="none" rtlCol="0">
            <a:spAutoFit/>
          </a:bodyPr>
          <a:lstStyle/>
          <a:p>
            <a:r>
              <a:rPr lang="en-US" dirty="0"/>
              <a:t>Lowest res is 28x28</a:t>
            </a:r>
          </a:p>
          <a:p>
            <a:r>
              <a:rPr lang="en-US" dirty="0"/>
              <a:t>1024 kernels each for a class of object</a:t>
            </a:r>
          </a:p>
        </p:txBody>
      </p:sp>
      <p:sp>
        <p:nvSpPr>
          <p:cNvPr id="6" name="TextBox 5">
            <a:extLst>
              <a:ext uri="{FF2B5EF4-FFF2-40B4-BE49-F238E27FC236}">
                <a16:creationId xmlns:a16="http://schemas.microsoft.com/office/drawing/2014/main" id="{C9A8661A-0925-4F9B-9ACE-139FBDBEDDF8}"/>
              </a:ext>
            </a:extLst>
          </p:cNvPr>
          <p:cNvSpPr txBox="1"/>
          <p:nvPr/>
        </p:nvSpPr>
        <p:spPr>
          <a:xfrm>
            <a:off x="106276" y="3004969"/>
            <a:ext cx="1078890" cy="2585323"/>
          </a:xfrm>
          <a:prstGeom prst="rect">
            <a:avLst/>
          </a:prstGeom>
          <a:noFill/>
        </p:spPr>
        <p:txBody>
          <a:bodyPr wrap="square" rtlCol="0">
            <a:spAutoFit/>
          </a:bodyPr>
          <a:lstStyle/>
          <a:p>
            <a:r>
              <a:rPr lang="en-US" dirty="0"/>
              <a:t>You may use dilated (</a:t>
            </a:r>
            <a:r>
              <a:rPr lang="en-US" dirty="0" err="1"/>
              <a:t>atrous</a:t>
            </a:r>
            <a:r>
              <a:rPr lang="en-US" dirty="0"/>
              <a:t>) convolution ) to implement the </a:t>
            </a:r>
            <a:r>
              <a:rPr lang="en-US" dirty="0">
                <a:solidFill>
                  <a:srgbClr val="FF0000"/>
                </a:solidFill>
              </a:rPr>
              <a:t>encoder</a:t>
            </a:r>
          </a:p>
        </p:txBody>
      </p:sp>
      <p:cxnSp>
        <p:nvCxnSpPr>
          <p:cNvPr id="21" name="Straight Arrow Connector 20">
            <a:extLst>
              <a:ext uri="{FF2B5EF4-FFF2-40B4-BE49-F238E27FC236}">
                <a16:creationId xmlns:a16="http://schemas.microsoft.com/office/drawing/2014/main" id="{A15A950D-D13C-4269-947A-AEDB8BE6AF45}"/>
              </a:ext>
            </a:extLst>
          </p:cNvPr>
          <p:cNvCxnSpPr/>
          <p:nvPr/>
        </p:nvCxnSpPr>
        <p:spPr>
          <a:xfrm>
            <a:off x="902611" y="6583329"/>
            <a:ext cx="27274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C8AEC26-F822-43EA-8515-A999F3DE1047}"/>
              </a:ext>
            </a:extLst>
          </p:cNvPr>
          <p:cNvCxnSpPr/>
          <p:nvPr/>
        </p:nvCxnSpPr>
        <p:spPr>
          <a:xfrm>
            <a:off x="5609390" y="6602948"/>
            <a:ext cx="27274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221BA50-C4D5-497B-969A-E7AD7B29BDEA}"/>
              </a:ext>
            </a:extLst>
          </p:cNvPr>
          <p:cNvSpPr txBox="1"/>
          <p:nvPr/>
        </p:nvSpPr>
        <p:spPr>
          <a:xfrm>
            <a:off x="1487284" y="6330815"/>
            <a:ext cx="956993" cy="369332"/>
          </a:xfrm>
          <a:prstGeom prst="rect">
            <a:avLst/>
          </a:prstGeom>
          <a:noFill/>
        </p:spPr>
        <p:txBody>
          <a:bodyPr wrap="none" rtlCol="0">
            <a:spAutoFit/>
          </a:bodyPr>
          <a:lstStyle/>
          <a:p>
            <a:r>
              <a:rPr lang="en-US" dirty="0">
                <a:solidFill>
                  <a:srgbClr val="FF0000"/>
                </a:solidFill>
              </a:rPr>
              <a:t>encoder</a:t>
            </a:r>
          </a:p>
        </p:txBody>
      </p:sp>
      <p:sp>
        <p:nvSpPr>
          <p:cNvPr id="24" name="TextBox 23">
            <a:extLst>
              <a:ext uri="{FF2B5EF4-FFF2-40B4-BE49-F238E27FC236}">
                <a16:creationId xmlns:a16="http://schemas.microsoft.com/office/drawing/2014/main" id="{8ECE501A-1700-412F-8255-F8851456AB86}"/>
              </a:ext>
            </a:extLst>
          </p:cNvPr>
          <p:cNvSpPr txBox="1"/>
          <p:nvPr/>
        </p:nvSpPr>
        <p:spPr>
          <a:xfrm>
            <a:off x="6616100" y="6311899"/>
            <a:ext cx="956993" cy="369332"/>
          </a:xfrm>
          <a:prstGeom prst="rect">
            <a:avLst/>
          </a:prstGeom>
          <a:noFill/>
        </p:spPr>
        <p:txBody>
          <a:bodyPr wrap="none" rtlCol="0">
            <a:spAutoFit/>
          </a:bodyPr>
          <a:lstStyle/>
          <a:p>
            <a:r>
              <a:rPr lang="en-US" dirty="0">
                <a:solidFill>
                  <a:srgbClr val="FF0000"/>
                </a:solidFill>
              </a:rPr>
              <a:t>decoder</a:t>
            </a:r>
          </a:p>
        </p:txBody>
      </p:sp>
      <p:sp>
        <p:nvSpPr>
          <p:cNvPr id="25" name="Left Brace 24">
            <a:extLst>
              <a:ext uri="{FF2B5EF4-FFF2-40B4-BE49-F238E27FC236}">
                <a16:creationId xmlns:a16="http://schemas.microsoft.com/office/drawing/2014/main" id="{E7B92BF7-19AF-4829-A2A7-BDA7970BA176}"/>
              </a:ext>
            </a:extLst>
          </p:cNvPr>
          <p:cNvSpPr/>
          <p:nvPr/>
        </p:nvSpPr>
        <p:spPr>
          <a:xfrm>
            <a:off x="1004101" y="4318378"/>
            <a:ext cx="308974" cy="11748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BDF39A68-3880-4E6D-982E-05804783DB98}"/>
              </a:ext>
            </a:extLst>
          </p:cNvPr>
          <p:cNvSpPr txBox="1"/>
          <p:nvPr/>
        </p:nvSpPr>
        <p:spPr>
          <a:xfrm>
            <a:off x="7902225" y="1568620"/>
            <a:ext cx="1227876" cy="1384995"/>
          </a:xfrm>
          <a:prstGeom prst="rect">
            <a:avLst/>
          </a:prstGeom>
          <a:noFill/>
          <a:ln>
            <a:solidFill>
              <a:schemeClr val="accent1"/>
            </a:solidFill>
          </a:ln>
        </p:spPr>
        <p:txBody>
          <a:bodyPr wrap="square" rtlCol="0">
            <a:spAutoFit/>
          </a:bodyPr>
          <a:lstStyle/>
          <a:p>
            <a:r>
              <a:rPr lang="en-US" sz="1400" dirty="0"/>
              <a:t>2-class </a:t>
            </a:r>
          </a:p>
          <a:p>
            <a:r>
              <a:rPr lang="en-US" sz="1400" dirty="0"/>
              <a:t>Biomedical Image Segmentation</a:t>
            </a:r>
          </a:p>
          <a:p>
            <a:r>
              <a:rPr lang="en-US" sz="1400" dirty="0"/>
              <a:t>(Foreground/background) </a:t>
            </a:r>
          </a:p>
        </p:txBody>
      </p:sp>
      <p:cxnSp>
        <p:nvCxnSpPr>
          <p:cNvPr id="27" name="Straight Arrow Connector 26">
            <a:extLst>
              <a:ext uri="{FF2B5EF4-FFF2-40B4-BE49-F238E27FC236}">
                <a16:creationId xmlns:a16="http://schemas.microsoft.com/office/drawing/2014/main" id="{23C00294-2041-4DB2-8898-D2131C95339C}"/>
              </a:ext>
            </a:extLst>
          </p:cNvPr>
          <p:cNvCxnSpPr/>
          <p:nvPr/>
        </p:nvCxnSpPr>
        <p:spPr>
          <a:xfrm flipH="1" flipV="1">
            <a:off x="7315200" y="518153"/>
            <a:ext cx="1587062" cy="1050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9CA01F8-77AD-714C-650E-86C3D11F0E16}"/>
              </a:ext>
            </a:extLst>
          </p:cNvPr>
          <p:cNvPicPr>
            <a:picLocks noChangeAspect="1"/>
          </p:cNvPicPr>
          <p:nvPr/>
        </p:nvPicPr>
        <p:blipFill>
          <a:blip r:embed="rId3"/>
          <a:stretch>
            <a:fillRect/>
          </a:stretch>
        </p:blipFill>
        <p:spPr>
          <a:xfrm>
            <a:off x="8134268" y="75379"/>
            <a:ext cx="863129" cy="777428"/>
          </a:xfrm>
          <a:prstGeom prst="rect">
            <a:avLst/>
          </a:prstGeom>
        </p:spPr>
      </p:pic>
      <p:pic>
        <p:nvPicPr>
          <p:cNvPr id="28" name="Picture 27">
            <a:extLst>
              <a:ext uri="{FF2B5EF4-FFF2-40B4-BE49-F238E27FC236}">
                <a16:creationId xmlns:a16="http://schemas.microsoft.com/office/drawing/2014/main" id="{A6B38F9D-963D-A2D5-74BD-5028DD22EC44}"/>
              </a:ext>
            </a:extLst>
          </p:cNvPr>
          <p:cNvPicPr>
            <a:picLocks noChangeAspect="1"/>
          </p:cNvPicPr>
          <p:nvPr/>
        </p:nvPicPr>
        <p:blipFill>
          <a:blip r:embed="rId4"/>
          <a:stretch>
            <a:fillRect/>
          </a:stretch>
        </p:blipFill>
        <p:spPr>
          <a:xfrm>
            <a:off x="7812" y="121644"/>
            <a:ext cx="803766" cy="684899"/>
          </a:xfrm>
          <a:prstGeom prst="rect">
            <a:avLst/>
          </a:prstGeom>
        </p:spPr>
      </p:pic>
      <p:sp>
        <p:nvSpPr>
          <p:cNvPr id="29" name="TextBox 28">
            <a:extLst>
              <a:ext uri="{FF2B5EF4-FFF2-40B4-BE49-F238E27FC236}">
                <a16:creationId xmlns:a16="http://schemas.microsoft.com/office/drawing/2014/main" id="{CBE996D0-7695-60C7-FABB-5D42F6CA42EA}"/>
              </a:ext>
            </a:extLst>
          </p:cNvPr>
          <p:cNvSpPr txBox="1"/>
          <p:nvPr/>
        </p:nvSpPr>
        <p:spPr>
          <a:xfrm>
            <a:off x="8033303" y="746870"/>
            <a:ext cx="1215503" cy="646331"/>
          </a:xfrm>
          <a:prstGeom prst="rect">
            <a:avLst/>
          </a:prstGeom>
          <a:noFill/>
        </p:spPr>
        <p:txBody>
          <a:bodyPr wrap="square" rtlCol="0">
            <a:spAutoFit/>
          </a:bodyPr>
          <a:lstStyle/>
          <a:p>
            <a:r>
              <a:rPr lang="en-US" dirty="0"/>
              <a:t>Target for training</a:t>
            </a:r>
          </a:p>
        </p:txBody>
      </p:sp>
      <p:sp>
        <p:nvSpPr>
          <p:cNvPr id="30" name="TextBox 29">
            <a:extLst>
              <a:ext uri="{FF2B5EF4-FFF2-40B4-BE49-F238E27FC236}">
                <a16:creationId xmlns:a16="http://schemas.microsoft.com/office/drawing/2014/main" id="{A7F72D68-907D-03C6-8DF4-DE67266C391E}"/>
              </a:ext>
            </a:extLst>
          </p:cNvPr>
          <p:cNvSpPr txBox="1"/>
          <p:nvPr/>
        </p:nvSpPr>
        <p:spPr>
          <a:xfrm flipH="1">
            <a:off x="-74532" y="397055"/>
            <a:ext cx="1215503" cy="646331"/>
          </a:xfrm>
          <a:prstGeom prst="rect">
            <a:avLst/>
          </a:prstGeom>
          <a:noFill/>
        </p:spPr>
        <p:txBody>
          <a:bodyPr wrap="square" rtlCol="0">
            <a:spAutoFit/>
          </a:bodyPr>
          <a:lstStyle/>
          <a:p>
            <a:r>
              <a:rPr lang="en-US" dirty="0"/>
              <a:t>Input for training</a:t>
            </a:r>
          </a:p>
        </p:txBody>
      </p:sp>
      <p:sp>
        <p:nvSpPr>
          <p:cNvPr id="31" name="TextBox 30">
            <a:extLst>
              <a:ext uri="{FF2B5EF4-FFF2-40B4-BE49-F238E27FC236}">
                <a16:creationId xmlns:a16="http://schemas.microsoft.com/office/drawing/2014/main" id="{3B089CB0-4856-DF81-1B58-589DCAC71109}"/>
              </a:ext>
            </a:extLst>
          </p:cNvPr>
          <p:cNvSpPr txBox="1"/>
          <p:nvPr/>
        </p:nvSpPr>
        <p:spPr>
          <a:xfrm flipH="1">
            <a:off x="6021956" y="5052702"/>
            <a:ext cx="762151" cy="923330"/>
          </a:xfrm>
          <a:prstGeom prst="rect">
            <a:avLst/>
          </a:prstGeom>
          <a:noFill/>
        </p:spPr>
        <p:txBody>
          <a:bodyPr wrap="square" rtlCol="0">
            <a:spAutoFit/>
          </a:bodyPr>
          <a:lstStyle/>
          <a:p>
            <a:r>
              <a:rPr lang="en-US" dirty="0">
                <a:solidFill>
                  <a:srgbClr val="FF0000"/>
                </a:solidFill>
              </a:rPr>
              <a:t>See next slide</a:t>
            </a:r>
          </a:p>
        </p:txBody>
      </p:sp>
      <p:sp>
        <p:nvSpPr>
          <p:cNvPr id="32" name="Right Brace 31">
            <a:extLst>
              <a:ext uri="{FF2B5EF4-FFF2-40B4-BE49-F238E27FC236}">
                <a16:creationId xmlns:a16="http://schemas.microsoft.com/office/drawing/2014/main" id="{5F8C097F-7FAA-0FF7-FF42-1C69B4E3A9F8}"/>
              </a:ext>
            </a:extLst>
          </p:cNvPr>
          <p:cNvSpPr/>
          <p:nvPr/>
        </p:nvSpPr>
        <p:spPr>
          <a:xfrm>
            <a:off x="5638167" y="5028037"/>
            <a:ext cx="308974" cy="941000"/>
          </a:xfrm>
          <a:prstGeom prst="rightBrace">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1843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D58C-FDD3-734D-8DAF-786270C2AA4E}"/>
              </a:ext>
            </a:extLst>
          </p:cNvPr>
          <p:cNvSpPr>
            <a:spLocks noGrp="1"/>
          </p:cNvSpPr>
          <p:nvPr>
            <p:ph type="title"/>
          </p:nvPr>
        </p:nvSpPr>
        <p:spPr/>
        <p:txBody>
          <a:bodyPr/>
          <a:lstStyle/>
          <a:p>
            <a:r>
              <a:rPr lang="en-US" dirty="0"/>
              <a:t>Special treatment for lower resolution in </a:t>
            </a:r>
            <a:r>
              <a:rPr lang="en-US" dirty="0" err="1"/>
              <a:t>Unet</a:t>
            </a:r>
            <a:endParaRPr lang="en-US" dirty="0"/>
          </a:p>
        </p:txBody>
      </p:sp>
      <p:sp>
        <p:nvSpPr>
          <p:cNvPr id="3" name="Content Placeholder 2">
            <a:extLst>
              <a:ext uri="{FF2B5EF4-FFF2-40B4-BE49-F238E27FC236}">
                <a16:creationId xmlns:a16="http://schemas.microsoft.com/office/drawing/2014/main" id="{9DD47DF1-9679-CA11-625C-F254FB1A733D}"/>
              </a:ext>
            </a:extLst>
          </p:cNvPr>
          <p:cNvSpPr>
            <a:spLocks noGrp="1"/>
          </p:cNvSpPr>
          <p:nvPr>
            <p:ph idx="1"/>
          </p:nvPr>
        </p:nvSpPr>
        <p:spPr>
          <a:xfrm>
            <a:off x="432707" y="1831637"/>
            <a:ext cx="7886700" cy="4351338"/>
          </a:xfrm>
        </p:spPr>
        <p:txBody>
          <a:bodyPr>
            <a:normAutofit fontScale="85000" lnSpcReduction="20000"/>
          </a:bodyPr>
          <a:lstStyle/>
          <a:p>
            <a:pPr marL="457200" indent="-457200">
              <a:buFont typeface="+mj-lt"/>
              <a:buAutoNum type="alphaUcPeriod"/>
            </a:pPr>
            <a:r>
              <a:rPr lang="en-US" sz="2400" dirty="0"/>
              <a:t>68^2 to 66^2, 512 feature maps (use 3x3 kernel conv.)</a:t>
            </a:r>
          </a:p>
          <a:p>
            <a:pPr marL="457200" indent="-457200">
              <a:buFont typeface="+mj-lt"/>
              <a:buAutoNum type="alphaUcPeriod"/>
            </a:pPr>
            <a:r>
              <a:rPr lang="en-US" sz="2400" dirty="0"/>
              <a:t>66^2 to 64^2, 512 feature maps (use 3x3 kernel conv.)</a:t>
            </a:r>
          </a:p>
          <a:p>
            <a:pPr marL="457200" indent="-457200">
              <a:buFont typeface="+mj-lt"/>
              <a:buAutoNum type="alphaUcPeriod"/>
            </a:pPr>
            <a:r>
              <a:rPr lang="en-US" sz="2400" dirty="0"/>
              <a:t>64^2 to 32 ^2, (use max pool 2x2)</a:t>
            </a:r>
          </a:p>
          <a:p>
            <a:pPr marL="457200" indent="-457200">
              <a:buFont typeface="+mj-lt"/>
              <a:buAutoNum type="alphaUcPeriod"/>
            </a:pPr>
            <a:r>
              <a:rPr lang="en-US" sz="2400" dirty="0"/>
              <a:t>32^2 to 30^2 (use 3x3 kernel conv.)</a:t>
            </a:r>
          </a:p>
          <a:p>
            <a:pPr marL="457200" indent="-457200">
              <a:buFont typeface="+mj-lt"/>
              <a:buAutoNum type="alphaUcPeriod"/>
            </a:pPr>
            <a:endParaRPr lang="en-US" sz="2400" dirty="0"/>
          </a:p>
          <a:p>
            <a:pPr marL="457200" indent="-457200">
              <a:buFont typeface="+mj-lt"/>
              <a:buAutoNum type="alphaUcPeriod"/>
            </a:pPr>
            <a:r>
              <a:rPr lang="en-US" sz="2400" dirty="0"/>
              <a:t>30^2,512 feature maps (30x30*512) to 1024 </a:t>
            </a:r>
          </a:p>
          <a:p>
            <a:pPr marL="914400" lvl="1" indent="-457200">
              <a:buFont typeface="+mj-lt"/>
              <a:buAutoNum type="alphaUcPeriod"/>
            </a:pPr>
            <a:r>
              <a:rPr lang="en-US" sz="2000" dirty="0"/>
              <a:t>First use a 512x1 kernel (based on 1x1 conv) to convolve with the input 30x30*512 , then the output is a plane of 30x30. </a:t>
            </a:r>
          </a:p>
          <a:p>
            <a:pPr marL="914400" lvl="1" indent="-457200">
              <a:buFont typeface="+mj-lt"/>
              <a:buAutoNum type="alphaUcPeriod"/>
            </a:pPr>
            <a:r>
              <a:rPr lang="en-US" sz="2000" dirty="0"/>
              <a:t>Repeat above for 1024 times, stack them, you get a 30x30x1024 tensor ‘T’.</a:t>
            </a:r>
          </a:p>
          <a:p>
            <a:pPr marL="914400" lvl="1" indent="-457200">
              <a:buFont typeface="+mj-lt"/>
              <a:buAutoNum type="alphaUcPeriod"/>
            </a:pPr>
            <a:r>
              <a:rPr lang="en-US" sz="2000" dirty="0"/>
              <a:t>Average each 30x30 plane of ‘T’ to a data , you have a vector  of 1024x1 (this method is called Global Average Pooling (GAP))</a:t>
            </a:r>
          </a:p>
          <a:p>
            <a:pPr marL="457200" indent="-457200">
              <a:buFont typeface="+mj-lt"/>
              <a:buAutoNum type="alphaUcPeriod"/>
            </a:pPr>
            <a:r>
              <a:rPr lang="en-US" sz="2400" dirty="0"/>
              <a:t>1024 to 28^2: reshape 1024 to 32x32, use 3x3 con. To </a:t>
            </a:r>
            <a:r>
              <a:rPr lang="en-US" sz="2400" dirty="0" err="1"/>
              <a:t>m,ake</a:t>
            </a:r>
            <a:r>
              <a:rPr lang="en-US" sz="2400" dirty="0"/>
              <a:t> it 28^28</a:t>
            </a:r>
          </a:p>
          <a:p>
            <a:pPr marL="457200" indent="-457200">
              <a:buFont typeface="+mj-lt"/>
              <a:buAutoNum type="alphaUcPeriod"/>
            </a:pPr>
            <a:r>
              <a:rPr lang="en-US" sz="2400" dirty="0"/>
              <a:t>28^2 to 56^2 (up sampling by transposed conv. Stride 2x2)</a:t>
            </a:r>
          </a:p>
          <a:p>
            <a:pPr marL="457200" indent="-457200">
              <a:buFont typeface="+mj-lt"/>
              <a:buAutoNum type="alphaUcPeriod"/>
            </a:pPr>
            <a:r>
              <a:rPr lang="en-US" sz="2400" dirty="0"/>
              <a:t>56^2 to 54^2 (use 3x3 conv.)</a:t>
            </a:r>
          </a:p>
          <a:p>
            <a:pPr lvl="1"/>
            <a:endParaRPr lang="en-US" sz="2000" dirty="0"/>
          </a:p>
          <a:p>
            <a:endParaRPr lang="en-US" sz="2400" dirty="0"/>
          </a:p>
          <a:p>
            <a:endParaRPr lang="en-US" sz="2400" dirty="0"/>
          </a:p>
          <a:p>
            <a:endParaRPr lang="en-US" sz="2400" dirty="0"/>
          </a:p>
          <a:p>
            <a:endParaRPr lang="en-US" dirty="0"/>
          </a:p>
        </p:txBody>
      </p:sp>
      <p:sp>
        <p:nvSpPr>
          <p:cNvPr id="4" name="Footer Placeholder 3">
            <a:extLst>
              <a:ext uri="{FF2B5EF4-FFF2-40B4-BE49-F238E27FC236}">
                <a16:creationId xmlns:a16="http://schemas.microsoft.com/office/drawing/2014/main" id="{B8CEADD6-1628-A5B3-4E5A-7CF172DFADC3}"/>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34E66691-DA6D-8162-48B1-F039F165B21B}"/>
              </a:ext>
            </a:extLst>
          </p:cNvPr>
          <p:cNvSpPr>
            <a:spLocks noGrp="1"/>
          </p:cNvSpPr>
          <p:nvPr>
            <p:ph type="sldNum" sz="quarter" idx="12"/>
          </p:nvPr>
        </p:nvSpPr>
        <p:spPr/>
        <p:txBody>
          <a:bodyPr/>
          <a:lstStyle/>
          <a:p>
            <a:fld id="{6921B4CA-31D7-4C0B-94BB-C0A0E1F306D0}" type="slidenum">
              <a:rPr lang="en-US" smtClean="0"/>
              <a:t>52</a:t>
            </a:fld>
            <a:endParaRPr lang="en-US"/>
          </a:p>
        </p:txBody>
      </p:sp>
      <p:pic>
        <p:nvPicPr>
          <p:cNvPr id="10" name="Picture 9">
            <a:extLst>
              <a:ext uri="{FF2B5EF4-FFF2-40B4-BE49-F238E27FC236}">
                <a16:creationId xmlns:a16="http://schemas.microsoft.com/office/drawing/2014/main" id="{04186929-3729-FC95-F344-ADE3C2A441F0}"/>
              </a:ext>
            </a:extLst>
          </p:cNvPr>
          <p:cNvPicPr>
            <a:picLocks noChangeAspect="1"/>
          </p:cNvPicPr>
          <p:nvPr/>
        </p:nvPicPr>
        <p:blipFill>
          <a:blip r:embed="rId2"/>
          <a:stretch>
            <a:fillRect/>
          </a:stretch>
        </p:blipFill>
        <p:spPr>
          <a:xfrm>
            <a:off x="5099009" y="2800633"/>
            <a:ext cx="3971512" cy="1182121"/>
          </a:xfrm>
          <a:prstGeom prst="rect">
            <a:avLst/>
          </a:prstGeom>
          <a:ln>
            <a:solidFill>
              <a:schemeClr val="accent1"/>
            </a:solidFill>
          </a:ln>
        </p:spPr>
      </p:pic>
      <p:pic>
        <p:nvPicPr>
          <p:cNvPr id="12" name="Picture 11">
            <a:extLst>
              <a:ext uri="{FF2B5EF4-FFF2-40B4-BE49-F238E27FC236}">
                <a16:creationId xmlns:a16="http://schemas.microsoft.com/office/drawing/2014/main" id="{7A50EBFB-0458-CF1D-4184-A0636566A0A9}"/>
              </a:ext>
            </a:extLst>
          </p:cNvPr>
          <p:cNvPicPr>
            <a:picLocks noChangeAspect="1"/>
          </p:cNvPicPr>
          <p:nvPr/>
        </p:nvPicPr>
        <p:blipFill>
          <a:blip r:embed="rId3"/>
          <a:stretch>
            <a:fillRect/>
          </a:stretch>
        </p:blipFill>
        <p:spPr>
          <a:xfrm>
            <a:off x="7308396" y="405607"/>
            <a:ext cx="1543050" cy="1352550"/>
          </a:xfrm>
          <a:prstGeom prst="rect">
            <a:avLst/>
          </a:prstGeom>
        </p:spPr>
      </p:pic>
      <p:sp>
        <p:nvSpPr>
          <p:cNvPr id="13" name="TextBox 12">
            <a:extLst>
              <a:ext uri="{FF2B5EF4-FFF2-40B4-BE49-F238E27FC236}">
                <a16:creationId xmlns:a16="http://schemas.microsoft.com/office/drawing/2014/main" id="{5F1A72DA-A771-F392-FC78-18F12FF198D2}"/>
              </a:ext>
            </a:extLst>
          </p:cNvPr>
          <p:cNvSpPr txBox="1"/>
          <p:nvPr/>
        </p:nvSpPr>
        <p:spPr>
          <a:xfrm>
            <a:off x="5252054" y="3244334"/>
            <a:ext cx="1136850" cy="923330"/>
          </a:xfrm>
          <a:prstGeom prst="rect">
            <a:avLst/>
          </a:prstGeom>
          <a:noFill/>
        </p:spPr>
        <p:txBody>
          <a:bodyPr wrap="none" rtlCol="0">
            <a:spAutoFit/>
          </a:bodyPr>
          <a:lstStyle/>
          <a:p>
            <a:r>
              <a:rPr lang="en-US" dirty="0">
                <a:solidFill>
                  <a:srgbClr val="FF0000"/>
                </a:solidFill>
              </a:rPr>
              <a:t>A      B    C</a:t>
            </a:r>
          </a:p>
          <a:p>
            <a:r>
              <a:rPr lang="en-US" dirty="0">
                <a:solidFill>
                  <a:srgbClr val="FF0000"/>
                </a:solidFill>
              </a:rPr>
              <a:t>                </a:t>
            </a:r>
          </a:p>
          <a:p>
            <a:r>
              <a:rPr lang="en-US" dirty="0">
                <a:solidFill>
                  <a:srgbClr val="FF0000"/>
                </a:solidFill>
              </a:rPr>
              <a:t>                  </a:t>
            </a:r>
          </a:p>
        </p:txBody>
      </p:sp>
      <p:sp>
        <p:nvSpPr>
          <p:cNvPr id="14" name="TextBox 13">
            <a:extLst>
              <a:ext uri="{FF2B5EF4-FFF2-40B4-BE49-F238E27FC236}">
                <a16:creationId xmlns:a16="http://schemas.microsoft.com/office/drawing/2014/main" id="{E1ABCC18-4F13-4801-3CE9-B5FF6BF576F9}"/>
              </a:ext>
            </a:extLst>
          </p:cNvPr>
          <p:cNvSpPr txBox="1"/>
          <p:nvPr/>
        </p:nvSpPr>
        <p:spPr>
          <a:xfrm>
            <a:off x="6087032" y="3661784"/>
            <a:ext cx="2079415" cy="369332"/>
          </a:xfrm>
          <a:prstGeom prst="rect">
            <a:avLst/>
          </a:prstGeom>
          <a:noFill/>
        </p:spPr>
        <p:txBody>
          <a:bodyPr wrap="none" rtlCol="0">
            <a:spAutoFit/>
          </a:bodyPr>
          <a:lstStyle/>
          <a:p>
            <a:r>
              <a:rPr lang="en-US" dirty="0">
                <a:solidFill>
                  <a:srgbClr val="FF0000"/>
                </a:solidFill>
              </a:rPr>
              <a:t>D           E             F     </a:t>
            </a:r>
          </a:p>
        </p:txBody>
      </p:sp>
      <p:sp>
        <p:nvSpPr>
          <p:cNvPr id="16" name="TextBox 15">
            <a:extLst>
              <a:ext uri="{FF2B5EF4-FFF2-40B4-BE49-F238E27FC236}">
                <a16:creationId xmlns:a16="http://schemas.microsoft.com/office/drawing/2014/main" id="{2AA9A334-1251-82E6-F35E-1D2D233E11AE}"/>
              </a:ext>
            </a:extLst>
          </p:cNvPr>
          <p:cNvSpPr txBox="1"/>
          <p:nvPr/>
        </p:nvSpPr>
        <p:spPr>
          <a:xfrm>
            <a:off x="7486650" y="3244334"/>
            <a:ext cx="832757" cy="369332"/>
          </a:xfrm>
          <a:prstGeom prst="rect">
            <a:avLst/>
          </a:prstGeom>
          <a:noFill/>
        </p:spPr>
        <p:txBody>
          <a:bodyPr wrap="square">
            <a:spAutoFit/>
          </a:bodyPr>
          <a:lstStyle/>
          <a:p>
            <a:r>
              <a:rPr lang="en-US" dirty="0">
                <a:solidFill>
                  <a:srgbClr val="FF0000"/>
                </a:solidFill>
              </a:rPr>
              <a:t>G</a:t>
            </a:r>
            <a:endParaRPr lang="en-US" dirty="0"/>
          </a:p>
        </p:txBody>
      </p:sp>
    </p:spTree>
    <p:extLst>
      <p:ext uri="{BB962C8B-B14F-4D97-AF65-F5344CB8AC3E}">
        <p14:creationId xmlns:p14="http://schemas.microsoft.com/office/powerpoint/2010/main" val="14883300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B743-9EBD-0112-1755-7F94F4DE92D0}"/>
              </a:ext>
            </a:extLst>
          </p:cNvPr>
          <p:cNvSpPr>
            <a:spLocks noGrp="1"/>
          </p:cNvSpPr>
          <p:nvPr>
            <p:ph type="title"/>
          </p:nvPr>
        </p:nvSpPr>
        <p:spPr/>
        <p:txBody>
          <a:bodyPr>
            <a:normAutofit/>
          </a:bodyPr>
          <a:lstStyle/>
          <a:p>
            <a:r>
              <a:rPr lang="en-US" sz="3100" b="0" i="0" dirty="0">
                <a:solidFill>
                  <a:srgbClr val="212121"/>
                </a:solidFill>
                <a:effectLst/>
                <a:latin typeface="Roboto" panose="02000000000000000000" pitchFamily="2" charset="0"/>
              </a:rPr>
              <a:t>Implementation example: Image segmentation with a U-Net-like architecture</a:t>
            </a:r>
            <a:br>
              <a:rPr lang="en-US" sz="3600" b="0" i="0" dirty="0">
                <a:solidFill>
                  <a:srgbClr val="212121"/>
                </a:solidFill>
                <a:effectLst/>
                <a:latin typeface="Roboto" panose="02000000000000000000" pitchFamily="2" charset="0"/>
              </a:rPr>
            </a:br>
            <a:r>
              <a:rPr lang="en-US" sz="2000" dirty="0">
                <a:hlinkClick r:id="rId2"/>
              </a:rPr>
              <a:t>https://keras.io/examples/vision/oxford_pets_image_segmentation/</a:t>
            </a:r>
            <a:r>
              <a:rPr lang="en-US" sz="2000" dirty="0"/>
              <a:t> </a:t>
            </a:r>
            <a:endParaRPr lang="en-US" dirty="0"/>
          </a:p>
        </p:txBody>
      </p:sp>
      <p:sp>
        <p:nvSpPr>
          <p:cNvPr id="3" name="Content Placeholder 2">
            <a:extLst>
              <a:ext uri="{FF2B5EF4-FFF2-40B4-BE49-F238E27FC236}">
                <a16:creationId xmlns:a16="http://schemas.microsoft.com/office/drawing/2014/main" id="{ED1B8398-ED42-9599-6CC4-7A779F7B3592}"/>
              </a:ext>
            </a:extLst>
          </p:cNvPr>
          <p:cNvSpPr>
            <a:spLocks noGrp="1"/>
          </p:cNvSpPr>
          <p:nvPr>
            <p:ph sz="half" idx="1"/>
          </p:nvPr>
        </p:nvSpPr>
        <p:spPr/>
        <p:txBody>
          <a:bodyPr>
            <a:normAutofit fontScale="92500" lnSpcReduction="20000"/>
          </a:bodyPr>
          <a:lstStyle/>
          <a:p>
            <a:r>
              <a:rPr lang="en-US" dirty="0"/>
              <a:t>Input image for training</a:t>
            </a:r>
          </a:p>
          <a:p>
            <a:endParaRPr lang="en-US" dirty="0"/>
          </a:p>
          <a:p>
            <a:endParaRPr lang="en-US" dirty="0"/>
          </a:p>
          <a:p>
            <a:endParaRPr lang="en-US" dirty="0"/>
          </a:p>
          <a:p>
            <a:endParaRPr lang="en-US" dirty="0"/>
          </a:p>
          <a:p>
            <a:endParaRPr lang="en-US" dirty="0"/>
          </a:p>
        </p:txBody>
      </p:sp>
      <p:sp>
        <p:nvSpPr>
          <p:cNvPr id="17" name="Content Placeholder 16">
            <a:extLst>
              <a:ext uri="{FF2B5EF4-FFF2-40B4-BE49-F238E27FC236}">
                <a16:creationId xmlns:a16="http://schemas.microsoft.com/office/drawing/2014/main" id="{1E276318-805E-9E37-9D77-32C5F66026C9}"/>
              </a:ext>
            </a:extLst>
          </p:cNvPr>
          <p:cNvSpPr>
            <a:spLocks noGrp="1"/>
          </p:cNvSpPr>
          <p:nvPr>
            <p:ph sz="half" idx="2"/>
          </p:nvPr>
        </p:nvSpPr>
        <p:spPr>
          <a:xfrm>
            <a:off x="4629151" y="1825625"/>
            <a:ext cx="2857500" cy="4351338"/>
          </a:xfrm>
        </p:spPr>
        <p:txBody>
          <a:bodyPr>
            <a:normAutofit fontScale="92500" lnSpcReduction="20000"/>
          </a:bodyPr>
          <a:lstStyle/>
          <a:p>
            <a:r>
              <a:rPr lang="en-US" dirty="0"/>
              <a:t>Test result</a:t>
            </a:r>
          </a:p>
          <a:p>
            <a:r>
              <a:rPr lang="en-US" dirty="0"/>
              <a:t>test image</a:t>
            </a:r>
          </a:p>
          <a:p>
            <a:endParaRPr lang="en-US" dirty="0"/>
          </a:p>
          <a:p>
            <a:r>
              <a:rPr lang="en-US" dirty="0"/>
              <a:t>Ground truth annotations</a:t>
            </a:r>
          </a:p>
          <a:p>
            <a:endParaRPr lang="en-US" dirty="0"/>
          </a:p>
          <a:p>
            <a:endParaRPr lang="en-US" dirty="0"/>
          </a:p>
          <a:p>
            <a:endParaRPr lang="en-US" dirty="0"/>
          </a:p>
          <a:p>
            <a:r>
              <a:rPr lang="en-US" dirty="0"/>
              <a:t>Result the U-Net FCN</a:t>
            </a:r>
            <a:r>
              <a:rPr lang="en-US" sz="2800" dirty="0"/>
              <a:t> (Fully </a:t>
            </a:r>
            <a:r>
              <a:rPr lang="en-US" dirty="0"/>
              <a:t>C</a:t>
            </a:r>
            <a:r>
              <a:rPr lang="en-US" sz="2800" dirty="0"/>
              <a:t>onvolution </a:t>
            </a:r>
            <a:r>
              <a:rPr lang="en-US" dirty="0"/>
              <a:t>N</a:t>
            </a:r>
            <a:r>
              <a:rPr lang="en-US" sz="2800" dirty="0"/>
              <a:t>etwork)</a:t>
            </a:r>
            <a:endParaRPr lang="en-US" dirty="0"/>
          </a:p>
          <a:p>
            <a:endParaRPr lang="en-US" dirty="0"/>
          </a:p>
        </p:txBody>
      </p:sp>
      <p:sp>
        <p:nvSpPr>
          <p:cNvPr id="4" name="Footer Placeholder 3">
            <a:extLst>
              <a:ext uri="{FF2B5EF4-FFF2-40B4-BE49-F238E27FC236}">
                <a16:creationId xmlns:a16="http://schemas.microsoft.com/office/drawing/2014/main" id="{B96EBD86-CA84-47BF-932C-2F63565F7956}"/>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74E0A329-FC46-0AD2-D1D8-74E35DD69EE1}"/>
              </a:ext>
            </a:extLst>
          </p:cNvPr>
          <p:cNvSpPr>
            <a:spLocks noGrp="1"/>
          </p:cNvSpPr>
          <p:nvPr>
            <p:ph type="sldNum" sz="quarter" idx="12"/>
          </p:nvPr>
        </p:nvSpPr>
        <p:spPr/>
        <p:txBody>
          <a:bodyPr/>
          <a:lstStyle/>
          <a:p>
            <a:fld id="{6921B4CA-31D7-4C0B-94BB-C0A0E1F306D0}" type="slidenum">
              <a:rPr lang="en-US" smtClean="0"/>
              <a:t>53</a:t>
            </a:fld>
            <a:endParaRPr lang="en-US"/>
          </a:p>
        </p:txBody>
      </p:sp>
      <p:sp>
        <p:nvSpPr>
          <p:cNvPr id="11" name="TextBox 10">
            <a:extLst>
              <a:ext uri="{FF2B5EF4-FFF2-40B4-BE49-F238E27FC236}">
                <a16:creationId xmlns:a16="http://schemas.microsoft.com/office/drawing/2014/main" id="{4E2DD54D-C0E3-8753-A8F9-A8BFE4E06673}"/>
              </a:ext>
            </a:extLst>
          </p:cNvPr>
          <p:cNvSpPr txBox="1"/>
          <p:nvPr/>
        </p:nvSpPr>
        <p:spPr>
          <a:xfrm>
            <a:off x="854836" y="2571251"/>
            <a:ext cx="1820479" cy="646331"/>
          </a:xfrm>
          <a:prstGeom prst="rect">
            <a:avLst/>
          </a:prstGeom>
          <a:noFill/>
        </p:spPr>
        <p:txBody>
          <a:bodyPr wrap="square" rtlCol="0">
            <a:spAutoFit/>
          </a:bodyPr>
          <a:lstStyle/>
          <a:p>
            <a:r>
              <a:rPr lang="en-US" dirty="0"/>
              <a:t>Input image for training</a:t>
            </a:r>
          </a:p>
        </p:txBody>
      </p:sp>
      <p:sp>
        <p:nvSpPr>
          <p:cNvPr id="12" name="TextBox 11">
            <a:extLst>
              <a:ext uri="{FF2B5EF4-FFF2-40B4-BE49-F238E27FC236}">
                <a16:creationId xmlns:a16="http://schemas.microsoft.com/office/drawing/2014/main" id="{8E31B2B2-CE81-1D7C-2646-6CC8DC90AFE4}"/>
              </a:ext>
            </a:extLst>
          </p:cNvPr>
          <p:cNvSpPr txBox="1"/>
          <p:nvPr/>
        </p:nvSpPr>
        <p:spPr>
          <a:xfrm>
            <a:off x="854836" y="3678128"/>
            <a:ext cx="1939570" cy="646331"/>
          </a:xfrm>
          <a:prstGeom prst="rect">
            <a:avLst/>
          </a:prstGeom>
          <a:noFill/>
        </p:spPr>
        <p:txBody>
          <a:bodyPr wrap="none" rtlCol="0">
            <a:spAutoFit/>
          </a:bodyPr>
          <a:lstStyle/>
          <a:p>
            <a:r>
              <a:rPr lang="en-US" dirty="0"/>
              <a:t>Target annotations</a:t>
            </a:r>
          </a:p>
          <a:p>
            <a:r>
              <a:rPr lang="en-US" dirty="0"/>
              <a:t>for training</a:t>
            </a:r>
          </a:p>
        </p:txBody>
      </p:sp>
      <p:pic>
        <p:nvPicPr>
          <p:cNvPr id="14" name="Picture 13">
            <a:extLst>
              <a:ext uri="{FF2B5EF4-FFF2-40B4-BE49-F238E27FC236}">
                <a16:creationId xmlns:a16="http://schemas.microsoft.com/office/drawing/2014/main" id="{9392E27C-F76D-12E1-B3AB-191B23F698C2}"/>
              </a:ext>
            </a:extLst>
          </p:cNvPr>
          <p:cNvPicPr>
            <a:picLocks noChangeAspect="1"/>
          </p:cNvPicPr>
          <p:nvPr/>
        </p:nvPicPr>
        <p:blipFill>
          <a:blip r:embed="rId3"/>
          <a:stretch>
            <a:fillRect/>
          </a:stretch>
        </p:blipFill>
        <p:spPr>
          <a:xfrm>
            <a:off x="7297464" y="1939504"/>
            <a:ext cx="1346662" cy="3674225"/>
          </a:xfrm>
          <a:prstGeom prst="rect">
            <a:avLst/>
          </a:prstGeom>
        </p:spPr>
      </p:pic>
      <p:pic>
        <p:nvPicPr>
          <p:cNvPr id="16" name="Picture 15">
            <a:extLst>
              <a:ext uri="{FF2B5EF4-FFF2-40B4-BE49-F238E27FC236}">
                <a16:creationId xmlns:a16="http://schemas.microsoft.com/office/drawing/2014/main" id="{A9F40B5D-F9F8-FBC4-814B-DBE1BDC04BC6}"/>
              </a:ext>
            </a:extLst>
          </p:cNvPr>
          <p:cNvPicPr>
            <a:picLocks noChangeAspect="1"/>
          </p:cNvPicPr>
          <p:nvPr/>
        </p:nvPicPr>
        <p:blipFill>
          <a:blip r:embed="rId4"/>
          <a:stretch>
            <a:fillRect/>
          </a:stretch>
        </p:blipFill>
        <p:spPr>
          <a:xfrm>
            <a:off x="2834039" y="2483195"/>
            <a:ext cx="1455100" cy="2586845"/>
          </a:xfrm>
          <a:prstGeom prst="rect">
            <a:avLst/>
          </a:prstGeom>
        </p:spPr>
      </p:pic>
      <p:sp>
        <p:nvSpPr>
          <p:cNvPr id="18" name="TextBox 17">
            <a:extLst>
              <a:ext uri="{FF2B5EF4-FFF2-40B4-BE49-F238E27FC236}">
                <a16:creationId xmlns:a16="http://schemas.microsoft.com/office/drawing/2014/main" id="{FAC42440-60A9-3C71-7FB8-3B80B18738B4}"/>
              </a:ext>
            </a:extLst>
          </p:cNvPr>
          <p:cNvSpPr txBox="1"/>
          <p:nvPr/>
        </p:nvSpPr>
        <p:spPr>
          <a:xfrm>
            <a:off x="628650" y="5964113"/>
            <a:ext cx="8386527" cy="369332"/>
          </a:xfrm>
          <a:prstGeom prst="rect">
            <a:avLst/>
          </a:prstGeom>
          <a:noFill/>
        </p:spPr>
        <p:txBody>
          <a:bodyPr wrap="square" rtlCol="0">
            <a:spAutoFit/>
          </a:bodyPr>
          <a:lstStyle/>
          <a:p>
            <a:r>
              <a:rPr lang="en-US" dirty="0"/>
              <a:t>Exercise:  Count the number of conv2d, con2d_</a:t>
            </a:r>
            <a:r>
              <a:rPr lang="en-US"/>
              <a:t>transposed layer</a:t>
            </a:r>
            <a:r>
              <a:rPr lang="en-US" dirty="0"/>
              <a:t>s</a:t>
            </a:r>
          </a:p>
        </p:txBody>
      </p:sp>
    </p:spTree>
    <p:extLst>
      <p:ext uri="{BB962C8B-B14F-4D97-AF65-F5344CB8AC3E}">
        <p14:creationId xmlns:p14="http://schemas.microsoft.com/office/powerpoint/2010/main" val="3363624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3CC6-963F-4F8E-B422-2EEBCFE8EDDF}"/>
              </a:ext>
            </a:extLst>
          </p:cNvPr>
          <p:cNvSpPr>
            <a:spLocks noGrp="1"/>
          </p:cNvSpPr>
          <p:nvPr>
            <p:ph type="ctrTitle"/>
          </p:nvPr>
        </p:nvSpPr>
        <p:spPr/>
        <p:txBody>
          <a:bodyPr/>
          <a:lstStyle/>
          <a:p>
            <a:r>
              <a:rPr lang="en-US" sz="4400" dirty="0"/>
              <a:t>Region-convolution neural net</a:t>
            </a:r>
            <a:endParaRPr lang="en-US" dirty="0"/>
          </a:p>
        </p:txBody>
      </p:sp>
      <p:sp>
        <p:nvSpPr>
          <p:cNvPr id="3" name="Content Placeholder 2">
            <a:extLst>
              <a:ext uri="{FF2B5EF4-FFF2-40B4-BE49-F238E27FC236}">
                <a16:creationId xmlns:a16="http://schemas.microsoft.com/office/drawing/2014/main" id="{B0104BFD-B4E5-4C9F-9805-AA3AF3EF3A2E}"/>
              </a:ext>
            </a:extLst>
          </p:cNvPr>
          <p:cNvSpPr>
            <a:spLocks noGrp="1"/>
          </p:cNvSpPr>
          <p:nvPr>
            <p:ph type="subTitle" idx="1"/>
          </p:nvPr>
        </p:nvSpPr>
        <p:spPr/>
        <p:txBody>
          <a:bodyPr/>
          <a:lstStyle/>
          <a:p>
            <a:r>
              <a:rPr lang="en-US" sz="2800" dirty="0"/>
              <a:t>Extract region of interest of the object</a:t>
            </a:r>
          </a:p>
          <a:p>
            <a:r>
              <a:rPr lang="en-US" sz="2800" dirty="0"/>
              <a:t>R-CNN and its variants</a:t>
            </a:r>
            <a:endParaRPr lang="en-US" dirty="0"/>
          </a:p>
        </p:txBody>
      </p:sp>
      <p:sp>
        <p:nvSpPr>
          <p:cNvPr id="4" name="Footer Placeholder 3">
            <a:extLst>
              <a:ext uri="{FF2B5EF4-FFF2-40B4-BE49-F238E27FC236}">
                <a16:creationId xmlns:a16="http://schemas.microsoft.com/office/drawing/2014/main" id="{EF1CAE6B-0ED9-4843-AB71-E8C55ABF67A0}"/>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0DC4F292-830F-4A10-B13B-B19D45A08DB6}"/>
              </a:ext>
            </a:extLst>
          </p:cNvPr>
          <p:cNvSpPr>
            <a:spLocks noGrp="1"/>
          </p:cNvSpPr>
          <p:nvPr>
            <p:ph type="sldNum" sz="quarter" idx="12"/>
          </p:nvPr>
        </p:nvSpPr>
        <p:spPr/>
        <p:txBody>
          <a:bodyPr/>
          <a:lstStyle/>
          <a:p>
            <a:fld id="{6921B4CA-31D7-4C0B-94BB-C0A0E1F306D0}" type="slidenum">
              <a:rPr lang="en-US" smtClean="0"/>
              <a:t>54</a:t>
            </a:fld>
            <a:endParaRPr lang="en-US"/>
          </a:p>
        </p:txBody>
      </p:sp>
    </p:spTree>
    <p:extLst>
      <p:ext uri="{BB962C8B-B14F-4D97-AF65-F5344CB8AC3E}">
        <p14:creationId xmlns:p14="http://schemas.microsoft.com/office/powerpoint/2010/main" val="794587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4230-2B13-4609-AF58-DC29F66AB101}"/>
              </a:ext>
            </a:extLst>
          </p:cNvPr>
          <p:cNvSpPr>
            <a:spLocks noGrp="1"/>
          </p:cNvSpPr>
          <p:nvPr>
            <p:ph type="title"/>
          </p:nvPr>
        </p:nvSpPr>
        <p:spPr/>
        <p:txBody>
          <a:bodyPr>
            <a:normAutofit/>
          </a:bodyPr>
          <a:lstStyle/>
          <a:p>
            <a:r>
              <a:rPr lang="en-US" sz="3600" dirty="0"/>
              <a:t>R-CNN (Region-convolution neural net)</a:t>
            </a:r>
          </a:p>
        </p:txBody>
      </p:sp>
      <p:sp>
        <p:nvSpPr>
          <p:cNvPr id="3" name="Content Placeholder 2">
            <a:extLst>
              <a:ext uri="{FF2B5EF4-FFF2-40B4-BE49-F238E27FC236}">
                <a16:creationId xmlns:a16="http://schemas.microsoft.com/office/drawing/2014/main" id="{1D1A7BB8-3177-46E3-A218-F6E42146086F}"/>
              </a:ext>
            </a:extLst>
          </p:cNvPr>
          <p:cNvSpPr>
            <a:spLocks noGrp="1"/>
          </p:cNvSpPr>
          <p:nvPr>
            <p:ph idx="1"/>
          </p:nvPr>
        </p:nvSpPr>
        <p:spPr/>
        <p:txBody>
          <a:bodyPr/>
          <a:lstStyle/>
          <a:p>
            <a:r>
              <a:rPr lang="en-US" dirty="0"/>
              <a:t>Family of R-CNN</a:t>
            </a:r>
          </a:p>
          <a:p>
            <a:pPr lvl="1"/>
            <a:r>
              <a:rPr lang="en-US" dirty="0"/>
              <a:t>R-CNN(ECCV2014),</a:t>
            </a:r>
          </a:p>
          <a:p>
            <a:pPr lvl="1"/>
            <a:r>
              <a:rPr lang="en-US" dirty="0"/>
              <a:t>Fast R-CNN (ICCV2015),</a:t>
            </a:r>
          </a:p>
          <a:p>
            <a:pPr lvl="1"/>
            <a:r>
              <a:rPr lang="en-US" dirty="0"/>
              <a:t>Faster R-CNN (NIPS2015), </a:t>
            </a:r>
          </a:p>
          <a:p>
            <a:pPr lvl="1"/>
            <a:r>
              <a:rPr lang="en-US" dirty="0"/>
              <a:t>Mask-R-CNN (CVPR2017):added Region of Interest (</a:t>
            </a:r>
            <a:r>
              <a:rPr lang="en-US" dirty="0" err="1"/>
              <a:t>RoI</a:t>
            </a:r>
            <a:r>
              <a:rPr lang="en-US" dirty="0"/>
              <a:t>)</a:t>
            </a:r>
          </a:p>
          <a:p>
            <a:pPr lvl="1"/>
            <a:r>
              <a:rPr lang="en-US" dirty="0"/>
              <a:t>YOLO (CVPR2016) Grid based, achieve 45 frames/sec</a:t>
            </a:r>
          </a:p>
          <a:p>
            <a:pPr lvl="1"/>
            <a:r>
              <a:rPr lang="en-US" dirty="0"/>
              <a:t>SSD (ECCV2015) Single Shot </a:t>
            </a:r>
            <a:r>
              <a:rPr lang="en-US" dirty="0" err="1"/>
              <a:t>multibox</a:t>
            </a:r>
            <a:r>
              <a:rPr lang="en-US" dirty="0"/>
              <a:t> Detector</a:t>
            </a:r>
          </a:p>
          <a:p>
            <a:pPr lvl="1"/>
            <a:r>
              <a:rPr lang="en-US" b="0" i="0" dirty="0">
                <a:solidFill>
                  <a:srgbClr val="000000"/>
                </a:solidFill>
                <a:effectLst/>
                <a:latin typeface="var(--headings-font-family)"/>
              </a:rPr>
              <a:t>YOLOv1 to YOLOv10 (2024) : A comprehensive review of YOLO </a:t>
            </a:r>
            <a:r>
              <a:rPr lang="en-US" dirty="0">
                <a:hlinkClick r:id="rId2"/>
              </a:rPr>
              <a:t>https://arxiv.org/html/2406.10139v1</a:t>
            </a:r>
            <a:r>
              <a:rPr lang="en-US" dirty="0"/>
              <a:t> </a:t>
            </a:r>
          </a:p>
        </p:txBody>
      </p:sp>
      <p:sp>
        <p:nvSpPr>
          <p:cNvPr id="4" name="Footer Placeholder 3">
            <a:extLst>
              <a:ext uri="{FF2B5EF4-FFF2-40B4-BE49-F238E27FC236}">
                <a16:creationId xmlns:a16="http://schemas.microsoft.com/office/drawing/2014/main" id="{B42C7162-A255-4530-BD80-C54CE23B43A1}"/>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47A79356-A9B9-4046-BD66-318DABF88043}"/>
              </a:ext>
            </a:extLst>
          </p:cNvPr>
          <p:cNvSpPr>
            <a:spLocks noGrp="1"/>
          </p:cNvSpPr>
          <p:nvPr>
            <p:ph type="sldNum" sz="quarter" idx="12"/>
          </p:nvPr>
        </p:nvSpPr>
        <p:spPr/>
        <p:txBody>
          <a:bodyPr/>
          <a:lstStyle/>
          <a:p>
            <a:fld id="{6921B4CA-31D7-4C0B-94BB-C0A0E1F306D0}" type="slidenum">
              <a:rPr lang="en-US" smtClean="0"/>
              <a:t>55</a:t>
            </a:fld>
            <a:endParaRPr lang="en-US"/>
          </a:p>
        </p:txBody>
      </p:sp>
      <p:sp>
        <p:nvSpPr>
          <p:cNvPr id="8" name="TextBox 7">
            <a:extLst>
              <a:ext uri="{FF2B5EF4-FFF2-40B4-BE49-F238E27FC236}">
                <a16:creationId xmlns:a16="http://schemas.microsoft.com/office/drawing/2014/main" id="{8803EF1E-9041-4197-9483-0DD1DEFEC00A}"/>
              </a:ext>
            </a:extLst>
          </p:cNvPr>
          <p:cNvSpPr txBox="1"/>
          <p:nvPr/>
        </p:nvSpPr>
        <p:spPr>
          <a:xfrm>
            <a:off x="1287236" y="5802771"/>
            <a:ext cx="4572000" cy="646331"/>
          </a:xfrm>
          <a:prstGeom prst="rect">
            <a:avLst/>
          </a:prstGeom>
          <a:noFill/>
        </p:spPr>
        <p:txBody>
          <a:bodyPr wrap="square">
            <a:spAutoFit/>
          </a:bodyPr>
          <a:lstStyle/>
          <a:p>
            <a:r>
              <a:rPr lang="en-US" sz="1800" b="1" dirty="0">
                <a:hlinkClick r:id="rId3"/>
              </a:rPr>
              <a:t>https://blog.csdn.net/v_JULY_v/article/details/80170182</a:t>
            </a:r>
            <a:endParaRPr lang="en-US" sz="1800" b="1" dirty="0"/>
          </a:p>
        </p:txBody>
      </p:sp>
    </p:spTree>
    <p:extLst>
      <p:ext uri="{BB962C8B-B14F-4D97-AF65-F5344CB8AC3E}">
        <p14:creationId xmlns:p14="http://schemas.microsoft.com/office/powerpoint/2010/main" val="1081835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(original, slow)</a:t>
            </a:r>
          </a:p>
        </p:txBody>
      </p:sp>
      <p:sp>
        <p:nvSpPr>
          <p:cNvPr id="3" name="Content Placeholder 2"/>
          <p:cNvSpPr>
            <a:spLocks noGrp="1"/>
          </p:cNvSpPr>
          <p:nvPr>
            <p:ph idx="1"/>
          </p:nvPr>
        </p:nvSpPr>
        <p:spPr>
          <a:xfrm>
            <a:off x="628650" y="1318729"/>
            <a:ext cx="7886700" cy="4351338"/>
          </a:xfrm>
        </p:spPr>
        <p:txBody>
          <a:bodyPr/>
          <a:lstStyle/>
          <a:p>
            <a:r>
              <a:rPr lang="en-US" sz="1100" dirty="0">
                <a:hlinkClick r:id="rId2"/>
              </a:rPr>
              <a:t>https://towardsdatascience.com/step-by-step-r-cnn-implementation-from-scratch-in-python-e97101ccde55</a:t>
            </a:r>
            <a:endParaRPr lang="en-US" sz="1100" dirty="0"/>
          </a:p>
          <a:p>
            <a:r>
              <a:rPr lang="en-US" sz="1100" dirty="0">
                <a:hlinkClick r:id="rId3"/>
              </a:rPr>
              <a:t>https://arxiv.org/pdf/1311.2524.pdf</a:t>
            </a:r>
            <a:r>
              <a:rPr lang="en-US" sz="1100" dirty="0"/>
              <a:t>  </a:t>
            </a:r>
          </a:p>
          <a:p>
            <a:pPr marL="457200" indent="-457200">
              <a:buFont typeface="+mj-lt"/>
              <a:buAutoNum type="arabicParenR"/>
            </a:pPr>
            <a:r>
              <a:rPr lang="en-US" sz="2400" dirty="0"/>
              <a:t>takes an input image, </a:t>
            </a:r>
          </a:p>
          <a:p>
            <a:pPr marL="457200" indent="-457200">
              <a:buFont typeface="+mj-lt"/>
              <a:buAutoNum type="arabicParenR"/>
            </a:pPr>
            <a:r>
              <a:rPr lang="en-US" sz="2400" dirty="0"/>
              <a:t>extracts around 2000 bottom-up region proposals, </a:t>
            </a:r>
          </a:p>
          <a:p>
            <a:pPr marL="457200" indent="-457200">
              <a:buFont typeface="+mj-lt"/>
              <a:buAutoNum type="arabicParenR"/>
            </a:pPr>
            <a:r>
              <a:rPr lang="en-US" sz="2400" dirty="0"/>
              <a:t>computes features for each proposal using a large convolutional neural network (CNN), and then </a:t>
            </a:r>
          </a:p>
          <a:p>
            <a:pPr marL="457200" indent="-457200">
              <a:buFont typeface="+mj-lt"/>
              <a:buAutoNum type="arabicParenR"/>
            </a:pPr>
            <a:r>
              <a:rPr lang="en-US" sz="2400" dirty="0"/>
              <a:t>classifies each region using class-specific linear support vector machine SVMs.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56</a:t>
            </a:fld>
            <a:endParaRPr lang="en-US"/>
          </a:p>
        </p:txBody>
      </p:sp>
      <p:pic>
        <p:nvPicPr>
          <p:cNvPr id="1026" name="Picture 2" descr="https://miro.medium.com/max/840/1*GPBlt7i3IY1MWSTwSHod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8" y="4358399"/>
            <a:ext cx="6607037" cy="22652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F807-DA1F-4C77-B732-B0AC72396D9A}"/>
              </a:ext>
            </a:extLst>
          </p:cNvPr>
          <p:cNvSpPr>
            <a:spLocks noGrp="1"/>
          </p:cNvSpPr>
          <p:nvPr>
            <p:ph type="title"/>
          </p:nvPr>
        </p:nvSpPr>
        <p:spPr/>
        <p:txBody>
          <a:bodyPr/>
          <a:lstStyle/>
          <a:p>
            <a:r>
              <a:rPr lang="en-US" sz="4400" dirty="0"/>
              <a:t>R-CNN relies on the followings for object window searching</a:t>
            </a:r>
            <a:endParaRPr lang="en-US" dirty="0"/>
          </a:p>
        </p:txBody>
      </p:sp>
      <p:sp>
        <p:nvSpPr>
          <p:cNvPr id="3" name="Content Placeholder 2">
            <a:extLst>
              <a:ext uri="{FF2B5EF4-FFF2-40B4-BE49-F238E27FC236}">
                <a16:creationId xmlns:a16="http://schemas.microsoft.com/office/drawing/2014/main" id="{1CC0F2AF-C234-4F04-BC07-A8784DCB8BD8}"/>
              </a:ext>
            </a:extLst>
          </p:cNvPr>
          <p:cNvSpPr>
            <a:spLocks noGrp="1"/>
          </p:cNvSpPr>
          <p:nvPr>
            <p:ph idx="1"/>
          </p:nvPr>
        </p:nvSpPr>
        <p:spPr/>
        <p:txBody>
          <a:bodyPr>
            <a:normAutofit lnSpcReduction="10000"/>
          </a:bodyPr>
          <a:lstStyle/>
          <a:p>
            <a:r>
              <a:rPr lang="en-US" dirty="0"/>
              <a:t>Graph cut based segmentation for the first search</a:t>
            </a:r>
          </a:p>
          <a:p>
            <a:pPr lvl="1"/>
            <a:r>
              <a:rPr lang="en-US" b="0" i="0" u="none" strike="noStrike" dirty="0">
                <a:solidFill>
                  <a:srgbClr val="DD4B39"/>
                </a:solidFill>
                <a:effectLst/>
                <a:latin typeface="Arial" panose="020B0604020202020204" pitchFamily="34" charset="0"/>
                <a:hlinkClick r:id="rId2"/>
              </a:rPr>
              <a:t>Efficient graph</a:t>
            </a:r>
            <a:r>
              <a:rPr lang="en-US" b="0" i="0" u="none" strike="noStrike" dirty="0">
                <a:solidFill>
                  <a:srgbClr val="1A0DAB"/>
                </a:solidFill>
                <a:effectLst/>
                <a:latin typeface="Arial" panose="020B0604020202020204" pitchFamily="34" charset="0"/>
                <a:hlinkClick r:id="rId2"/>
              </a:rPr>
              <a:t>-</a:t>
            </a:r>
            <a:r>
              <a:rPr lang="en-US" b="0" i="0" u="none" strike="noStrike" dirty="0">
                <a:solidFill>
                  <a:srgbClr val="DD4B39"/>
                </a:solidFill>
                <a:effectLst/>
                <a:latin typeface="Arial" panose="020B0604020202020204" pitchFamily="34" charset="0"/>
                <a:hlinkClick r:id="rId2"/>
              </a:rPr>
              <a:t>based image </a:t>
            </a:r>
            <a:r>
              <a:rPr lang="en-US" b="0" i="0" u="none" strike="noStrike" dirty="0">
                <a:solidFill>
                  <a:srgbClr val="1A0DAB"/>
                </a:solidFill>
                <a:effectLst/>
                <a:latin typeface="Arial" panose="020B0604020202020204" pitchFamily="34" charset="0"/>
                <a:hlinkClick r:id="rId2"/>
              </a:rPr>
              <a:t>segmentation</a:t>
            </a:r>
            <a:r>
              <a:rPr lang="en-US" b="0" i="0" u="none" strike="noStrike" dirty="0">
                <a:solidFill>
                  <a:srgbClr val="1A0DAB"/>
                </a:solidFill>
                <a:effectLst/>
                <a:latin typeface="Arial" panose="020B0604020202020204" pitchFamily="34" charset="0"/>
              </a:rPr>
              <a:t> </a:t>
            </a:r>
            <a:r>
              <a:rPr lang="en-US" b="0" i="0" u="sng" dirty="0">
                <a:solidFill>
                  <a:srgbClr val="006621"/>
                </a:solidFill>
                <a:effectLst/>
                <a:latin typeface="Arial" panose="020B0604020202020204" pitchFamily="34" charset="0"/>
                <a:hlinkClick r:id="rId3"/>
              </a:rPr>
              <a:t>PF </a:t>
            </a:r>
            <a:r>
              <a:rPr lang="en-US" b="0" i="0" u="sng" dirty="0" err="1">
                <a:solidFill>
                  <a:srgbClr val="DD4B39"/>
                </a:solidFill>
                <a:effectLst/>
                <a:latin typeface="Arial" panose="020B0604020202020204" pitchFamily="34" charset="0"/>
                <a:hlinkClick r:id="rId3"/>
              </a:rPr>
              <a:t>Felzenszwalb</a:t>
            </a:r>
            <a:r>
              <a:rPr lang="en-US" b="0" i="0" dirty="0">
                <a:solidFill>
                  <a:srgbClr val="006621"/>
                </a:solidFill>
                <a:effectLst/>
                <a:latin typeface="Arial" panose="020B0604020202020204" pitchFamily="34" charset="0"/>
              </a:rPr>
              <a:t>, </a:t>
            </a:r>
            <a:r>
              <a:rPr lang="en-US" b="0" i="0" u="sng" dirty="0">
                <a:solidFill>
                  <a:srgbClr val="DD4B39"/>
                </a:solidFill>
                <a:effectLst/>
                <a:latin typeface="Arial" panose="020B0604020202020204" pitchFamily="34" charset="0"/>
                <a:hlinkClick r:id="rId4"/>
              </a:rPr>
              <a:t>DP </a:t>
            </a:r>
            <a:r>
              <a:rPr lang="en-US" b="0" i="0" u="sng" dirty="0" err="1">
                <a:solidFill>
                  <a:srgbClr val="DD4B39"/>
                </a:solidFill>
                <a:effectLst/>
                <a:latin typeface="Arial" panose="020B0604020202020204" pitchFamily="34" charset="0"/>
                <a:hlinkClick r:id="rId4"/>
              </a:rPr>
              <a:t>Huttenlocher</a:t>
            </a:r>
            <a:r>
              <a:rPr lang="en-US" b="0" i="0" dirty="0">
                <a:solidFill>
                  <a:srgbClr val="006621"/>
                </a:solidFill>
                <a:effectLst/>
                <a:latin typeface="Arial" panose="020B0604020202020204" pitchFamily="34" charset="0"/>
              </a:rPr>
              <a:t> </a:t>
            </a:r>
            <a:r>
              <a:rPr lang="en-US" dirty="0"/>
              <a:t>2004</a:t>
            </a:r>
          </a:p>
          <a:p>
            <a:pPr lvl="1"/>
            <a:r>
              <a:rPr lang="en-US" dirty="0"/>
              <a:t>To be discussed in the next slide.</a:t>
            </a:r>
          </a:p>
          <a:p>
            <a:r>
              <a:rPr lang="en-US" dirty="0"/>
              <a:t>Refined by “</a:t>
            </a:r>
            <a:r>
              <a:rPr lang="en-US" sz="2800" dirty="0"/>
              <a:t>Selective search for object recognition” </a:t>
            </a:r>
            <a:endParaRPr lang="en-US" dirty="0"/>
          </a:p>
          <a:p>
            <a:pPr lvl="1"/>
            <a:r>
              <a:rPr lang="en-US" dirty="0"/>
              <a:t>J. </a:t>
            </a:r>
            <a:r>
              <a:rPr lang="en-US" dirty="0" err="1"/>
              <a:t>Uijlings</a:t>
            </a:r>
            <a:r>
              <a:rPr lang="en-US" dirty="0"/>
              <a:t>, K. van de Sande, T. </a:t>
            </a:r>
            <a:r>
              <a:rPr lang="en-US" dirty="0" err="1"/>
              <a:t>Gevers</a:t>
            </a:r>
            <a:r>
              <a:rPr lang="en-US" dirty="0"/>
              <a:t>, and A. </a:t>
            </a:r>
            <a:r>
              <a:rPr lang="en-US" dirty="0" err="1"/>
              <a:t>Smeulders</a:t>
            </a:r>
            <a:r>
              <a:rPr lang="en-US" dirty="0"/>
              <a:t>. Selective search for object recognition. IJCV, 2013. </a:t>
            </a:r>
          </a:p>
          <a:p>
            <a:r>
              <a:rPr lang="en-US" dirty="0"/>
              <a:t>Finally, it uses Support vector machine (SVM) for classification. See </a:t>
            </a:r>
            <a:r>
              <a:rPr lang="en-US" dirty="0">
                <a:hlinkClick r:id="rId5"/>
              </a:rPr>
              <a:t>http://www.cse.cuhk.edu.hk/~khwong/www2/cmsc5707/5707_14_svm.pptx</a:t>
            </a:r>
            <a:r>
              <a:rPr lang="en-US" dirty="0"/>
              <a:t> </a:t>
            </a:r>
          </a:p>
        </p:txBody>
      </p:sp>
      <p:sp>
        <p:nvSpPr>
          <p:cNvPr id="4" name="Footer Placeholder 3">
            <a:extLst>
              <a:ext uri="{FF2B5EF4-FFF2-40B4-BE49-F238E27FC236}">
                <a16:creationId xmlns:a16="http://schemas.microsoft.com/office/drawing/2014/main" id="{0F5F7F3E-EA4A-4AD8-B607-32FA9F25C10A}"/>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C6A91A3E-E350-4824-99EF-7380489C4434}"/>
              </a:ext>
            </a:extLst>
          </p:cNvPr>
          <p:cNvSpPr>
            <a:spLocks noGrp="1"/>
          </p:cNvSpPr>
          <p:nvPr>
            <p:ph type="sldNum" sz="quarter" idx="12"/>
          </p:nvPr>
        </p:nvSpPr>
        <p:spPr/>
        <p:txBody>
          <a:bodyPr/>
          <a:lstStyle/>
          <a:p>
            <a:fld id="{6921B4CA-31D7-4C0B-94BB-C0A0E1F306D0}" type="slidenum">
              <a:rPr lang="en-US" smtClean="0"/>
              <a:t>57</a:t>
            </a:fld>
            <a:endParaRPr lang="en-US"/>
          </a:p>
        </p:txBody>
      </p:sp>
    </p:spTree>
    <p:extLst>
      <p:ext uri="{BB962C8B-B14F-4D97-AF65-F5344CB8AC3E}">
        <p14:creationId xmlns:p14="http://schemas.microsoft.com/office/powerpoint/2010/main" val="2902197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79CE-0B2F-4C18-97D2-AF9BAF87CC6D}"/>
              </a:ext>
            </a:extLst>
          </p:cNvPr>
          <p:cNvSpPr>
            <a:spLocks noGrp="1"/>
          </p:cNvSpPr>
          <p:nvPr>
            <p:ph type="title"/>
          </p:nvPr>
        </p:nvSpPr>
        <p:spPr>
          <a:xfrm>
            <a:off x="628650" y="18255"/>
            <a:ext cx="7886700" cy="1325563"/>
          </a:xfrm>
        </p:spPr>
        <p:txBody>
          <a:bodyPr>
            <a:noAutofit/>
          </a:bodyPr>
          <a:lstStyle/>
          <a:p>
            <a:r>
              <a:rPr lang="en-US" sz="3600" dirty="0"/>
              <a:t>Segmentation using Graph theory: </a:t>
            </a:r>
            <a:br>
              <a:rPr lang="en-US" sz="2400" dirty="0"/>
            </a:br>
            <a:r>
              <a:rPr lang="en-US" sz="2400" dirty="0"/>
              <a:t>First mentioned in Efficient Graph-Based Image Segmentation by Pedro F. </a:t>
            </a:r>
            <a:r>
              <a:rPr lang="en-US" sz="2400" dirty="0" err="1"/>
              <a:t>Felzenszwalb</a:t>
            </a:r>
            <a:r>
              <a:rPr lang="en-US" sz="2400" dirty="0"/>
              <a:t> (the theory is discussed in appendix)</a:t>
            </a:r>
          </a:p>
        </p:txBody>
      </p:sp>
      <p:sp>
        <p:nvSpPr>
          <p:cNvPr id="4" name="Footer Placeholder 3">
            <a:extLst>
              <a:ext uri="{FF2B5EF4-FFF2-40B4-BE49-F238E27FC236}">
                <a16:creationId xmlns:a16="http://schemas.microsoft.com/office/drawing/2014/main" id="{F78BCFD4-2E83-4869-BB3A-6071FE844F3B}"/>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A58C6BE0-E951-495F-85E4-398A96EA2734}"/>
              </a:ext>
            </a:extLst>
          </p:cNvPr>
          <p:cNvSpPr>
            <a:spLocks noGrp="1"/>
          </p:cNvSpPr>
          <p:nvPr>
            <p:ph type="sldNum" sz="quarter" idx="12"/>
          </p:nvPr>
        </p:nvSpPr>
        <p:spPr/>
        <p:txBody>
          <a:bodyPr/>
          <a:lstStyle/>
          <a:p>
            <a:fld id="{6921B4CA-31D7-4C0B-94BB-C0A0E1F306D0}" type="slidenum">
              <a:rPr lang="en-US" smtClean="0"/>
              <a:t>58</a:t>
            </a:fld>
            <a:endParaRPr lang="en-US"/>
          </a:p>
        </p:txBody>
      </p:sp>
      <p:pic>
        <p:nvPicPr>
          <p:cNvPr id="7" name="Picture 6">
            <a:extLst>
              <a:ext uri="{FF2B5EF4-FFF2-40B4-BE49-F238E27FC236}">
                <a16:creationId xmlns:a16="http://schemas.microsoft.com/office/drawing/2014/main" id="{E6365E48-D637-4E2C-822E-B2D7DAE2E9BF}"/>
              </a:ext>
            </a:extLst>
          </p:cNvPr>
          <p:cNvPicPr>
            <a:picLocks noChangeAspect="1"/>
          </p:cNvPicPr>
          <p:nvPr/>
        </p:nvPicPr>
        <p:blipFill>
          <a:blip r:embed="rId2"/>
          <a:stretch>
            <a:fillRect/>
          </a:stretch>
        </p:blipFill>
        <p:spPr>
          <a:xfrm>
            <a:off x="3386307" y="1197907"/>
            <a:ext cx="5222504" cy="3984382"/>
          </a:xfrm>
          <a:prstGeom prst="rect">
            <a:avLst/>
          </a:prstGeom>
        </p:spPr>
      </p:pic>
      <p:sp>
        <p:nvSpPr>
          <p:cNvPr id="8" name="TextBox 7">
            <a:extLst>
              <a:ext uri="{FF2B5EF4-FFF2-40B4-BE49-F238E27FC236}">
                <a16:creationId xmlns:a16="http://schemas.microsoft.com/office/drawing/2014/main" id="{C9E97F23-C1DB-4DAD-A304-A288E6917C57}"/>
              </a:ext>
            </a:extLst>
          </p:cNvPr>
          <p:cNvSpPr txBox="1"/>
          <p:nvPr/>
        </p:nvSpPr>
        <p:spPr>
          <a:xfrm>
            <a:off x="454478" y="5162958"/>
            <a:ext cx="8096250" cy="1477328"/>
          </a:xfrm>
          <a:prstGeom prst="rect">
            <a:avLst/>
          </a:prstGeom>
          <a:noFill/>
        </p:spPr>
        <p:txBody>
          <a:bodyPr wrap="square" rtlCol="0">
            <a:spAutoFit/>
          </a:bodyPr>
          <a:lstStyle/>
          <a:p>
            <a:r>
              <a:rPr lang="en-US" dirty="0">
                <a:hlinkClick r:id="rId3"/>
              </a:rPr>
              <a:t>http://people.cs.uchicago.edu/~pff/papers/seg-ijcv.pdf</a:t>
            </a:r>
            <a:r>
              <a:rPr lang="en-US" dirty="0"/>
              <a:t> </a:t>
            </a:r>
          </a:p>
          <a:p>
            <a:r>
              <a:rPr lang="en-US" sz="1800" dirty="0">
                <a:hlinkClick r:id="rId4"/>
              </a:rPr>
              <a:t>https://blog.gtwang.org/programming/opencv-graph-based-segmentation-tutorial/</a:t>
            </a:r>
            <a:r>
              <a:rPr lang="en-US" sz="1800" dirty="0"/>
              <a:t> </a:t>
            </a:r>
          </a:p>
          <a:p>
            <a:r>
              <a:rPr lang="en-US" dirty="0">
                <a:hlinkClick r:id="rId5"/>
              </a:rPr>
              <a:t>https://cs.gmu.edu/~kosecka/cs482/lect-segmentation-part2.pdf</a:t>
            </a:r>
            <a:endParaRPr lang="en-US" dirty="0"/>
          </a:p>
          <a:p>
            <a:r>
              <a:rPr lang="en-US" dirty="0">
                <a:hlinkClick r:id="rId6"/>
              </a:rPr>
              <a:t>https://www.analyticsvidhya.com/blog/2021/05/image-segmentation-with-felzenszwalbs-algorithm/</a:t>
            </a:r>
            <a:r>
              <a:rPr lang="en-US" dirty="0"/>
              <a:t>  </a:t>
            </a:r>
          </a:p>
        </p:txBody>
      </p:sp>
      <p:sp>
        <p:nvSpPr>
          <p:cNvPr id="11" name="Content Placeholder 10">
            <a:extLst>
              <a:ext uri="{FF2B5EF4-FFF2-40B4-BE49-F238E27FC236}">
                <a16:creationId xmlns:a16="http://schemas.microsoft.com/office/drawing/2014/main" id="{128471FF-C75D-496B-B2E5-6CFB423D6DE4}"/>
              </a:ext>
            </a:extLst>
          </p:cNvPr>
          <p:cNvSpPr>
            <a:spLocks noGrp="1"/>
          </p:cNvSpPr>
          <p:nvPr>
            <p:ph idx="1"/>
          </p:nvPr>
        </p:nvSpPr>
        <p:spPr>
          <a:xfrm>
            <a:off x="173233" y="1502228"/>
            <a:ext cx="3086100" cy="4348163"/>
          </a:xfrm>
        </p:spPr>
        <p:txBody>
          <a:bodyPr>
            <a:normAutofit/>
          </a:bodyPr>
          <a:lstStyle/>
          <a:p>
            <a:r>
              <a:rPr lang="en-US" dirty="0"/>
              <a:t>Implemented in </a:t>
            </a:r>
            <a:r>
              <a:rPr lang="en-US" dirty="0" err="1"/>
              <a:t>opencv</a:t>
            </a:r>
            <a:r>
              <a:rPr lang="en-US" dirty="0"/>
              <a:t>: </a:t>
            </a:r>
            <a:r>
              <a:rPr lang="en-US" dirty="0" err="1"/>
              <a:t>cv.GraphSegmentation</a:t>
            </a:r>
            <a:r>
              <a:rPr lang="en-US" dirty="0"/>
              <a:t>();</a:t>
            </a:r>
          </a:p>
          <a:p>
            <a:r>
              <a:rPr lang="en-US" dirty="0"/>
              <a:t>The Idea is: Cut (separate) neighboring pixels that have high intensity changes</a:t>
            </a:r>
          </a:p>
        </p:txBody>
      </p:sp>
    </p:spTree>
    <p:extLst>
      <p:ext uri="{BB962C8B-B14F-4D97-AF65-F5344CB8AC3E}">
        <p14:creationId xmlns:p14="http://schemas.microsoft.com/office/powerpoint/2010/main" val="2288045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97BA-807B-4AD1-81CE-8D7652207D01}"/>
              </a:ext>
            </a:extLst>
          </p:cNvPr>
          <p:cNvSpPr>
            <a:spLocks noGrp="1"/>
          </p:cNvSpPr>
          <p:nvPr>
            <p:ph type="title"/>
          </p:nvPr>
        </p:nvSpPr>
        <p:spPr/>
        <p:txBody>
          <a:bodyPr/>
          <a:lstStyle/>
          <a:p>
            <a:r>
              <a:rPr lang="en-US" dirty="0"/>
              <a:t>R-CNN: Result </a:t>
            </a:r>
          </a:p>
        </p:txBody>
      </p:sp>
      <p:sp>
        <p:nvSpPr>
          <p:cNvPr id="3" name="Content Placeholder 2">
            <a:extLst>
              <a:ext uri="{FF2B5EF4-FFF2-40B4-BE49-F238E27FC236}">
                <a16:creationId xmlns:a16="http://schemas.microsoft.com/office/drawing/2014/main" id="{C26FA42E-5D20-4F44-9CB3-701396A3E851}"/>
              </a:ext>
            </a:extLst>
          </p:cNvPr>
          <p:cNvSpPr>
            <a:spLocks noGrp="1"/>
          </p:cNvSpPr>
          <p:nvPr>
            <p:ph idx="1"/>
          </p:nvPr>
        </p:nvSpPr>
        <p:spPr/>
        <p:txBody>
          <a:bodyPr/>
          <a:lstStyle/>
          <a:p>
            <a:r>
              <a:rPr lang="en-US" dirty="0">
                <a:hlinkClick r:id="rId2"/>
              </a:rPr>
              <a:t>https://bdtechtalks.com/2021/06/21/object-detection-deep-learning/</a:t>
            </a:r>
            <a:r>
              <a:rPr lang="en-US" dirty="0"/>
              <a:t> </a:t>
            </a:r>
          </a:p>
          <a:p>
            <a:endParaRPr lang="en-US" dirty="0"/>
          </a:p>
        </p:txBody>
      </p:sp>
      <p:sp>
        <p:nvSpPr>
          <p:cNvPr id="4" name="Footer Placeholder 3">
            <a:extLst>
              <a:ext uri="{FF2B5EF4-FFF2-40B4-BE49-F238E27FC236}">
                <a16:creationId xmlns:a16="http://schemas.microsoft.com/office/drawing/2014/main" id="{4D41C1AE-4453-40A7-91F9-12C166FD9D7E}"/>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96F71B97-2581-493A-9BD2-E724DA24A71E}"/>
              </a:ext>
            </a:extLst>
          </p:cNvPr>
          <p:cNvSpPr>
            <a:spLocks noGrp="1"/>
          </p:cNvSpPr>
          <p:nvPr>
            <p:ph type="sldNum" sz="quarter" idx="12"/>
          </p:nvPr>
        </p:nvSpPr>
        <p:spPr/>
        <p:txBody>
          <a:bodyPr/>
          <a:lstStyle/>
          <a:p>
            <a:fld id="{6921B4CA-31D7-4C0B-94BB-C0A0E1F306D0}" type="slidenum">
              <a:rPr lang="en-US" smtClean="0"/>
              <a:t>59</a:t>
            </a:fld>
            <a:endParaRPr lang="en-US"/>
          </a:p>
        </p:txBody>
      </p:sp>
      <p:pic>
        <p:nvPicPr>
          <p:cNvPr id="9" name="Picture 8">
            <a:extLst>
              <a:ext uri="{FF2B5EF4-FFF2-40B4-BE49-F238E27FC236}">
                <a16:creationId xmlns:a16="http://schemas.microsoft.com/office/drawing/2014/main" id="{8E7197A1-A3D9-48ED-B54C-9E77B434B1EE}"/>
              </a:ext>
            </a:extLst>
          </p:cNvPr>
          <p:cNvPicPr>
            <a:picLocks noChangeAspect="1"/>
          </p:cNvPicPr>
          <p:nvPr/>
        </p:nvPicPr>
        <p:blipFill>
          <a:blip r:embed="rId3"/>
          <a:stretch>
            <a:fillRect/>
          </a:stretch>
        </p:blipFill>
        <p:spPr>
          <a:xfrm>
            <a:off x="987586" y="2916167"/>
            <a:ext cx="7858250" cy="2932183"/>
          </a:xfrm>
          <a:prstGeom prst="rect">
            <a:avLst/>
          </a:prstGeom>
        </p:spPr>
      </p:pic>
    </p:spTree>
    <p:extLst>
      <p:ext uri="{BB962C8B-B14F-4D97-AF65-F5344CB8AC3E}">
        <p14:creationId xmlns:p14="http://schemas.microsoft.com/office/powerpoint/2010/main" val="1820630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B546-6B84-4080-A22A-78983E792143}"/>
              </a:ext>
            </a:extLst>
          </p:cNvPr>
          <p:cNvSpPr>
            <a:spLocks noGrp="1"/>
          </p:cNvSpPr>
          <p:nvPr>
            <p:ph type="title"/>
          </p:nvPr>
        </p:nvSpPr>
        <p:spPr/>
        <p:txBody>
          <a:bodyPr/>
          <a:lstStyle/>
          <a:p>
            <a:r>
              <a:rPr lang="en-US" dirty="0"/>
              <a:t>Famous object recognition systems and datasets</a:t>
            </a:r>
          </a:p>
        </p:txBody>
      </p:sp>
      <p:sp>
        <p:nvSpPr>
          <p:cNvPr id="3" name="Content Placeholder 2">
            <a:extLst>
              <a:ext uri="{FF2B5EF4-FFF2-40B4-BE49-F238E27FC236}">
                <a16:creationId xmlns:a16="http://schemas.microsoft.com/office/drawing/2014/main" id="{EB1941C6-B810-4006-ADA3-10F4954E1B2E}"/>
              </a:ext>
            </a:extLst>
          </p:cNvPr>
          <p:cNvSpPr>
            <a:spLocks noGrp="1"/>
          </p:cNvSpPr>
          <p:nvPr>
            <p:ph idx="1"/>
          </p:nvPr>
        </p:nvSpPr>
        <p:spPr/>
        <p:txBody>
          <a:bodyPr>
            <a:normAutofit fontScale="70000" lnSpcReduction="20000"/>
          </a:bodyPr>
          <a:lstStyle/>
          <a:p>
            <a:r>
              <a:rPr lang="en-US" dirty="0">
                <a:hlinkClick r:id="rId2"/>
              </a:rPr>
              <a:t>2021</a:t>
            </a:r>
          </a:p>
          <a:p>
            <a:r>
              <a:rPr lang="en-US" dirty="0">
                <a:hlinkClick r:id="rId2"/>
              </a:rPr>
              <a:t>COCO - Common Objects in Context (cocodataset.org)</a:t>
            </a:r>
            <a:r>
              <a:rPr lang="en-US" dirty="0"/>
              <a:t> and</a:t>
            </a:r>
          </a:p>
          <a:p>
            <a:endParaRPr lang="en-US" b="0" i="0" dirty="0">
              <a:solidFill>
                <a:srgbClr val="888888"/>
              </a:solidFill>
              <a:effectLst/>
              <a:latin typeface="Helvetica Neue"/>
            </a:endParaRPr>
          </a:p>
          <a:p>
            <a:endParaRPr lang="en-US" b="0" i="0" dirty="0">
              <a:solidFill>
                <a:srgbClr val="888888"/>
              </a:solidFill>
              <a:effectLst/>
              <a:latin typeface="Helvetica Neue"/>
            </a:endParaRPr>
          </a:p>
          <a:p>
            <a:endParaRPr lang="en-US" b="0" i="0" dirty="0">
              <a:solidFill>
                <a:srgbClr val="888888"/>
              </a:solidFill>
              <a:effectLst/>
              <a:latin typeface="Helvetica Neue"/>
            </a:endParaRPr>
          </a:p>
          <a:p>
            <a:endParaRPr lang="en-US" b="0" i="0" dirty="0">
              <a:solidFill>
                <a:srgbClr val="888888"/>
              </a:solidFill>
              <a:effectLst/>
              <a:latin typeface="Helvetica Neue"/>
            </a:endParaRPr>
          </a:p>
          <a:p>
            <a:endParaRPr lang="en-US" b="0" i="0" dirty="0">
              <a:solidFill>
                <a:srgbClr val="888888"/>
              </a:solidFill>
              <a:effectLst/>
              <a:latin typeface="Helvetica Neue"/>
            </a:endParaRPr>
          </a:p>
          <a:p>
            <a:r>
              <a:rPr lang="en-US" b="0" i="0" u="none" strike="noStrike" dirty="0">
                <a:solidFill>
                  <a:srgbClr val="337AB7"/>
                </a:solidFill>
                <a:effectLst/>
                <a:latin typeface="Helvetica Neue"/>
                <a:hlinkClick r:id="rId3"/>
              </a:rPr>
              <a:t>LVIS 2021 Challenge and Workshop</a:t>
            </a:r>
            <a:r>
              <a:rPr lang="en-US" b="0" i="0" dirty="0">
                <a:solidFill>
                  <a:srgbClr val="888888"/>
                </a:solidFill>
                <a:effectLst/>
                <a:latin typeface="Helvetica Neue"/>
              </a:rPr>
              <a:t> </a:t>
            </a:r>
            <a:endParaRPr lang="en-US" dirty="0"/>
          </a:p>
          <a:p>
            <a:r>
              <a:rPr lang="en-US" dirty="0"/>
              <a:t>Classic datasets</a:t>
            </a:r>
          </a:p>
          <a:p>
            <a:pPr lvl="1"/>
            <a:r>
              <a:rPr lang="en-US" dirty="0"/>
              <a:t>Datasets: Data set VOC2012</a:t>
            </a:r>
          </a:p>
          <a:p>
            <a:pPr lvl="1"/>
            <a:r>
              <a:rPr lang="en-US" dirty="0"/>
              <a:t>Evaluation: How to evaluate the object recognition system</a:t>
            </a:r>
          </a:p>
          <a:p>
            <a:pPr lvl="1"/>
            <a:r>
              <a:rPr lang="en-US" b="1" dirty="0"/>
              <a:t>System building : ImageNet Large Scale Visual Recognition Challenge (ILSVRC)</a:t>
            </a:r>
            <a:br>
              <a:rPr lang="en-US" b="1" dirty="0"/>
            </a:br>
            <a:endParaRPr lang="en-US" dirty="0"/>
          </a:p>
        </p:txBody>
      </p:sp>
      <p:sp>
        <p:nvSpPr>
          <p:cNvPr id="4" name="Footer Placeholder 3">
            <a:extLst>
              <a:ext uri="{FF2B5EF4-FFF2-40B4-BE49-F238E27FC236}">
                <a16:creationId xmlns:a16="http://schemas.microsoft.com/office/drawing/2014/main" id="{C9971DBF-5F12-448F-9F63-CD66E92B99B2}"/>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A4DCBCE4-B001-418A-98DE-2B6C39F7AF02}"/>
              </a:ext>
            </a:extLst>
          </p:cNvPr>
          <p:cNvSpPr>
            <a:spLocks noGrp="1"/>
          </p:cNvSpPr>
          <p:nvPr>
            <p:ph type="sldNum" sz="quarter" idx="12"/>
          </p:nvPr>
        </p:nvSpPr>
        <p:spPr/>
        <p:txBody>
          <a:bodyPr/>
          <a:lstStyle/>
          <a:p>
            <a:fld id="{6921B4CA-31D7-4C0B-94BB-C0A0E1F306D0}" type="slidenum">
              <a:rPr lang="en-US" smtClean="0"/>
              <a:t>6</a:t>
            </a:fld>
            <a:endParaRPr lang="en-US"/>
          </a:p>
        </p:txBody>
      </p:sp>
      <p:pic>
        <p:nvPicPr>
          <p:cNvPr id="2050" name="Picture 2">
            <a:extLst>
              <a:ext uri="{FF2B5EF4-FFF2-40B4-BE49-F238E27FC236}">
                <a16:creationId xmlns:a16="http://schemas.microsoft.com/office/drawing/2014/main" id="{9096D2CF-AB51-4C03-B122-0077C6924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775" y="2531507"/>
            <a:ext cx="4953000" cy="150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098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AE39E7-9D2B-4920-A2DF-AF0D2B73B848}"/>
              </a:ext>
            </a:extLst>
          </p:cNvPr>
          <p:cNvPicPr>
            <a:picLocks noChangeAspect="1"/>
          </p:cNvPicPr>
          <p:nvPr/>
        </p:nvPicPr>
        <p:blipFill>
          <a:blip r:embed="rId2"/>
          <a:stretch>
            <a:fillRect/>
          </a:stretch>
        </p:blipFill>
        <p:spPr>
          <a:xfrm>
            <a:off x="5469381" y="90479"/>
            <a:ext cx="3570943" cy="4489395"/>
          </a:xfrm>
          <a:prstGeom prst="rect">
            <a:avLst/>
          </a:prstGeom>
        </p:spPr>
      </p:pic>
      <p:sp>
        <p:nvSpPr>
          <p:cNvPr id="2" name="Title 1">
            <a:extLst>
              <a:ext uri="{FF2B5EF4-FFF2-40B4-BE49-F238E27FC236}">
                <a16:creationId xmlns:a16="http://schemas.microsoft.com/office/drawing/2014/main" id="{078EFA25-24DD-4A46-A9A8-C9F4F1E366BD}"/>
              </a:ext>
            </a:extLst>
          </p:cNvPr>
          <p:cNvSpPr>
            <a:spLocks noGrp="1"/>
          </p:cNvSpPr>
          <p:nvPr>
            <p:ph type="title"/>
          </p:nvPr>
        </p:nvSpPr>
        <p:spPr>
          <a:xfrm>
            <a:off x="295275" y="425557"/>
            <a:ext cx="5467350" cy="1186192"/>
          </a:xfrm>
        </p:spPr>
        <p:txBody>
          <a:bodyPr>
            <a:normAutofit fontScale="90000"/>
          </a:bodyPr>
          <a:lstStyle/>
          <a:p>
            <a:r>
              <a:rPr lang="en-US" sz="2800" dirty="0"/>
              <a:t>Yolo.v1 : “You only look once” can detect</a:t>
            </a:r>
            <a:br>
              <a:rPr lang="en-US" sz="2800" dirty="0"/>
            </a:br>
            <a:r>
              <a:rPr lang="en-US" sz="2800" dirty="0"/>
              <a:t>20 object categories. Yolo.v3 (80 categories)</a:t>
            </a:r>
            <a:br>
              <a:rPr lang="en-US" sz="2800" dirty="0"/>
            </a:br>
            <a:r>
              <a:rPr lang="en-US" sz="1800" dirty="0">
                <a:hlinkClick r:id="rId3"/>
              </a:rPr>
              <a:t>https://medium.com/axinc-ai/yolov3-a-machine-learning-model-to-detect-the-position-and-type-of-an-object-60f1c18f8107</a:t>
            </a:r>
            <a:br>
              <a:rPr lang="en-US" sz="1800" dirty="0"/>
            </a:br>
            <a:endParaRPr lang="en-US" sz="2800" dirty="0"/>
          </a:p>
        </p:txBody>
      </p:sp>
      <p:sp>
        <p:nvSpPr>
          <p:cNvPr id="3" name="Content Placeholder 2">
            <a:extLst>
              <a:ext uri="{FF2B5EF4-FFF2-40B4-BE49-F238E27FC236}">
                <a16:creationId xmlns:a16="http://schemas.microsoft.com/office/drawing/2014/main" id="{D8D94DF6-466C-4548-82F7-97CB171560E9}"/>
              </a:ext>
            </a:extLst>
          </p:cNvPr>
          <p:cNvSpPr>
            <a:spLocks noGrp="1"/>
          </p:cNvSpPr>
          <p:nvPr>
            <p:ph idx="1"/>
          </p:nvPr>
        </p:nvSpPr>
        <p:spPr>
          <a:xfrm>
            <a:off x="103675" y="1690688"/>
            <a:ext cx="5365707" cy="4951849"/>
          </a:xfrm>
        </p:spPr>
        <p:txBody>
          <a:bodyPr>
            <a:normAutofit fontScale="77500" lnSpcReduction="20000"/>
          </a:bodyPr>
          <a:lstStyle/>
          <a:p>
            <a:r>
              <a:rPr lang="en-US" sz="3400" dirty="0"/>
              <a:t>Divide the input image into a 7x7 grid, (more cells in version3 , e.g. 13x13), </a:t>
            </a:r>
          </a:p>
          <a:p>
            <a:pPr lvl="1"/>
            <a:r>
              <a:rPr lang="en-US" sz="2600" dirty="0"/>
              <a:t>each grid cell has 2 anchor boxes</a:t>
            </a:r>
          </a:p>
          <a:p>
            <a:pPr lvl="2"/>
            <a:r>
              <a:rPr lang="en-US" sz="2300" dirty="0"/>
              <a:t>Each anchor box has 5 parameters: </a:t>
            </a:r>
            <a:r>
              <a:rPr lang="en-US" sz="2300" dirty="0" err="1">
                <a:solidFill>
                  <a:srgbClr val="00B050"/>
                </a:solidFill>
              </a:rPr>
              <a:t>tx,ty,tw,th</a:t>
            </a:r>
            <a:r>
              <a:rPr lang="en-US" sz="2300" dirty="0">
                <a:solidFill>
                  <a:srgbClr val="00B050"/>
                </a:solidFill>
              </a:rPr>
              <a:t>, </a:t>
            </a:r>
            <a:r>
              <a:rPr lang="en-US" sz="2300" dirty="0" err="1"/>
              <a:t>objectness</a:t>
            </a:r>
            <a:r>
              <a:rPr lang="en-US" sz="2300" dirty="0"/>
              <a:t>-confidence score </a:t>
            </a:r>
            <a:r>
              <a:rPr lang="en-US" sz="2300" dirty="0">
                <a:solidFill>
                  <a:srgbClr val="00B0F0"/>
                </a:solidFill>
              </a:rPr>
              <a:t>(p0: prob. of is it an object)</a:t>
            </a:r>
          </a:p>
          <a:p>
            <a:pPr lvl="2"/>
            <a:r>
              <a:rPr lang="en-US" sz="2300" dirty="0"/>
              <a:t>Note: The anchor box (</a:t>
            </a:r>
            <a:r>
              <a:rPr lang="en-US" sz="2300" dirty="0" err="1"/>
              <a:t>w,h</a:t>
            </a:r>
            <a:r>
              <a:rPr lang="en-US" sz="2300" dirty="0"/>
              <a:t>) can be larger than the grid cell but centered at the cell.</a:t>
            </a:r>
          </a:p>
          <a:p>
            <a:pPr lvl="2"/>
            <a:r>
              <a:rPr lang="en-US" sz="2600" dirty="0"/>
              <a:t>Each grid cell can also predicts C (=20) conditional class probabilities. Each predicts one set of class probabilities per grid cell, regardless of the number of boxes B (typically B=2, meaning 2 anchor boxes).</a:t>
            </a:r>
            <a:r>
              <a:rPr lang="en-US" sz="2400" dirty="0"/>
              <a:t> </a:t>
            </a:r>
          </a:p>
          <a:p>
            <a:pPr lvl="2"/>
            <a:r>
              <a:rPr lang="en-US" sz="2400" dirty="0"/>
              <a:t>[p1,..p</a:t>
            </a:r>
            <a:r>
              <a:rPr lang="en-US" sz="2400" baseline="-25000" dirty="0"/>
              <a:t>c=20</a:t>
            </a:r>
            <a:r>
              <a:rPr lang="en-US" sz="2400" dirty="0"/>
              <a:t>]= 20 conditional object class probabilities. E.g. P1=car, P2=cat, P3=truck,… etc. for a 20-object detection system.</a:t>
            </a:r>
          </a:p>
          <a:p>
            <a:pPr lvl="2"/>
            <a:endParaRPr lang="en-US" sz="2600" dirty="0"/>
          </a:p>
          <a:p>
            <a:pPr marL="457200" lvl="1" indent="0">
              <a:buNone/>
            </a:pPr>
            <a:endParaRPr lang="en-US" dirty="0"/>
          </a:p>
        </p:txBody>
      </p:sp>
      <p:sp>
        <p:nvSpPr>
          <p:cNvPr id="4" name="Footer Placeholder 3">
            <a:extLst>
              <a:ext uri="{FF2B5EF4-FFF2-40B4-BE49-F238E27FC236}">
                <a16:creationId xmlns:a16="http://schemas.microsoft.com/office/drawing/2014/main" id="{6AE8CD3E-1726-4B56-BF85-F184C25C9E9C}"/>
              </a:ext>
            </a:extLst>
          </p:cNvPr>
          <p:cNvSpPr>
            <a:spLocks noGrp="1"/>
          </p:cNvSpPr>
          <p:nvPr>
            <p:ph type="ftr" sz="quarter" idx="11"/>
          </p:nvPr>
        </p:nvSpPr>
        <p:spPr/>
        <p:txBody>
          <a:bodyPr/>
          <a:lstStyle/>
          <a:p>
            <a:r>
              <a:rPr lang="en-US"/>
              <a:t>Object recognition v.250327a</a:t>
            </a:r>
            <a:endParaRPr lang="en-US" dirty="0"/>
          </a:p>
        </p:txBody>
      </p:sp>
      <p:sp>
        <p:nvSpPr>
          <p:cNvPr id="5" name="Slide Number Placeholder 4">
            <a:extLst>
              <a:ext uri="{FF2B5EF4-FFF2-40B4-BE49-F238E27FC236}">
                <a16:creationId xmlns:a16="http://schemas.microsoft.com/office/drawing/2014/main" id="{0D7A3875-1CB2-4BB5-B755-9BF2AB6781BE}"/>
              </a:ext>
            </a:extLst>
          </p:cNvPr>
          <p:cNvSpPr>
            <a:spLocks noGrp="1"/>
          </p:cNvSpPr>
          <p:nvPr>
            <p:ph type="sldNum" sz="quarter" idx="12"/>
          </p:nvPr>
        </p:nvSpPr>
        <p:spPr/>
        <p:txBody>
          <a:bodyPr/>
          <a:lstStyle/>
          <a:p>
            <a:fld id="{6921B4CA-31D7-4C0B-94BB-C0A0E1F306D0}" type="slidenum">
              <a:rPr lang="en-US" smtClean="0"/>
              <a:t>60</a:t>
            </a:fld>
            <a:endParaRPr lang="en-US"/>
          </a:p>
        </p:txBody>
      </p:sp>
      <p:sp>
        <p:nvSpPr>
          <p:cNvPr id="7" name="TextBox 6">
            <a:extLst>
              <a:ext uri="{FF2B5EF4-FFF2-40B4-BE49-F238E27FC236}">
                <a16:creationId xmlns:a16="http://schemas.microsoft.com/office/drawing/2014/main" id="{D174A3A7-8D01-4076-8F2A-3E4FAA76623E}"/>
              </a:ext>
            </a:extLst>
          </p:cNvPr>
          <p:cNvSpPr txBox="1"/>
          <p:nvPr/>
        </p:nvSpPr>
        <p:spPr>
          <a:xfrm>
            <a:off x="5469382" y="4522823"/>
            <a:ext cx="3570943" cy="2308324"/>
          </a:xfrm>
          <a:prstGeom prst="rect">
            <a:avLst/>
          </a:prstGeom>
          <a:noFill/>
        </p:spPr>
        <p:txBody>
          <a:bodyPr wrap="square" rtlCol="0">
            <a:spAutoFit/>
          </a:bodyPr>
          <a:lstStyle/>
          <a:p>
            <a:r>
              <a:rPr lang="en-US" dirty="0" err="1"/>
              <a:t>Tx,ty</a:t>
            </a:r>
            <a:r>
              <a:rPr lang="en-US" dirty="0"/>
              <a:t> (position)</a:t>
            </a:r>
          </a:p>
          <a:p>
            <a:r>
              <a:rPr lang="en-US" dirty="0" err="1"/>
              <a:t>tw,th</a:t>
            </a:r>
            <a:r>
              <a:rPr lang="en-US" dirty="0"/>
              <a:t> (box width, height)</a:t>
            </a:r>
          </a:p>
          <a:p>
            <a:endParaRPr lang="en-US" dirty="0"/>
          </a:p>
          <a:p>
            <a:r>
              <a:rPr lang="en-US" dirty="0"/>
              <a:t>p0=</a:t>
            </a:r>
            <a:r>
              <a:rPr lang="en-US" dirty="0" err="1"/>
              <a:t>objectness</a:t>
            </a:r>
            <a:r>
              <a:rPr lang="en-US" dirty="0"/>
              <a:t>-confidence score of the anchor box contains an object</a:t>
            </a:r>
          </a:p>
          <a:p>
            <a:endParaRPr lang="en-US" dirty="0"/>
          </a:p>
          <a:p>
            <a:r>
              <a:rPr lang="en-US" dirty="0"/>
              <a:t>[p1,..p</a:t>
            </a:r>
            <a:r>
              <a:rPr lang="en-US" baseline="-25000" dirty="0"/>
              <a:t>c=20</a:t>
            </a:r>
            <a:r>
              <a:rPr lang="en-US" dirty="0"/>
              <a:t>]= 20 conditional object class probabilities</a:t>
            </a:r>
          </a:p>
        </p:txBody>
      </p:sp>
      <p:sp>
        <p:nvSpPr>
          <p:cNvPr id="8" name="TextBox 7">
            <a:extLst>
              <a:ext uri="{FF2B5EF4-FFF2-40B4-BE49-F238E27FC236}">
                <a16:creationId xmlns:a16="http://schemas.microsoft.com/office/drawing/2014/main" id="{CA710005-7E71-4FD7-A123-65F4E8EFC57F}"/>
              </a:ext>
            </a:extLst>
          </p:cNvPr>
          <p:cNvSpPr txBox="1"/>
          <p:nvPr/>
        </p:nvSpPr>
        <p:spPr>
          <a:xfrm>
            <a:off x="8133579" y="2117262"/>
            <a:ext cx="1010421" cy="923330"/>
          </a:xfrm>
          <a:prstGeom prst="rect">
            <a:avLst/>
          </a:prstGeom>
          <a:noFill/>
        </p:spPr>
        <p:txBody>
          <a:bodyPr wrap="square" rtlCol="0">
            <a:spAutoFit/>
          </a:bodyPr>
          <a:lstStyle/>
          <a:p>
            <a:r>
              <a:rPr lang="en-US" dirty="0"/>
              <a:t>An anchor box</a:t>
            </a:r>
          </a:p>
        </p:txBody>
      </p:sp>
      <p:cxnSp>
        <p:nvCxnSpPr>
          <p:cNvPr id="11" name="Straight Arrow Connector 10">
            <a:extLst>
              <a:ext uri="{FF2B5EF4-FFF2-40B4-BE49-F238E27FC236}">
                <a16:creationId xmlns:a16="http://schemas.microsoft.com/office/drawing/2014/main" id="{7F4EF448-1E06-432C-B5E3-88F721C4552B}"/>
              </a:ext>
            </a:extLst>
          </p:cNvPr>
          <p:cNvCxnSpPr>
            <a:stCxn id="8" idx="1"/>
          </p:cNvCxnSpPr>
          <p:nvPr/>
        </p:nvCxnSpPr>
        <p:spPr>
          <a:xfrm flipH="1" flipV="1">
            <a:off x="7672552" y="1860331"/>
            <a:ext cx="461027" cy="718596"/>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1339A68-C4DB-D688-9CBC-44BF9F0DA67F}"/>
              </a:ext>
            </a:extLst>
          </p:cNvPr>
          <p:cNvSpPr txBox="1"/>
          <p:nvPr/>
        </p:nvSpPr>
        <p:spPr>
          <a:xfrm>
            <a:off x="8250621" y="620110"/>
            <a:ext cx="752129" cy="646331"/>
          </a:xfrm>
          <a:prstGeom prst="rect">
            <a:avLst/>
          </a:prstGeom>
          <a:noFill/>
        </p:spPr>
        <p:txBody>
          <a:bodyPr wrap="none" rtlCol="0">
            <a:spAutoFit/>
          </a:bodyPr>
          <a:lstStyle/>
          <a:p>
            <a:r>
              <a:rPr lang="en-US" dirty="0"/>
              <a:t>13x13</a:t>
            </a:r>
          </a:p>
          <a:p>
            <a:r>
              <a:rPr lang="en-US" dirty="0"/>
              <a:t>grid</a:t>
            </a:r>
            <a:endParaRPr lang="en-HK" dirty="0"/>
          </a:p>
        </p:txBody>
      </p:sp>
    </p:spTree>
    <p:extLst>
      <p:ext uri="{BB962C8B-B14F-4D97-AF65-F5344CB8AC3E}">
        <p14:creationId xmlns:p14="http://schemas.microsoft.com/office/powerpoint/2010/main" val="3013911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9A87-EF6C-4FA2-A60F-A3DE73FCCF3D}"/>
              </a:ext>
            </a:extLst>
          </p:cNvPr>
          <p:cNvSpPr>
            <a:spLocks noGrp="1"/>
          </p:cNvSpPr>
          <p:nvPr>
            <p:ph type="title"/>
          </p:nvPr>
        </p:nvSpPr>
        <p:spPr/>
        <p:txBody>
          <a:bodyPr>
            <a:noAutofit/>
          </a:bodyPr>
          <a:lstStyle/>
          <a:p>
            <a:r>
              <a:rPr lang="en-US" sz="2400" dirty="0"/>
              <a:t>Why Yolo is fast: Rather than searching for 2000 windows in R-CNN, Yolo.v1 divides the input image into </a:t>
            </a:r>
            <a:r>
              <a:rPr lang="en-US" sz="2400" dirty="0" err="1"/>
              <a:t>SxS</a:t>
            </a:r>
            <a:r>
              <a:rPr lang="en-US" sz="2400" dirty="0"/>
              <a:t> grid</a:t>
            </a:r>
            <a:br>
              <a:rPr lang="en-US" sz="2400" dirty="0"/>
            </a:br>
            <a:r>
              <a:rPr lang="en-US" sz="2400" dirty="0"/>
              <a:t>S*S=7x7 grid (so, it is faster)</a:t>
            </a:r>
            <a:br>
              <a:rPr lang="en-US" sz="2400" dirty="0"/>
            </a:br>
            <a:r>
              <a:rPr lang="en-US" sz="1600" dirty="0">
                <a:hlinkClick r:id="rId2"/>
              </a:rPr>
              <a:t>https://web.cs.ucdavis.edu/~yjlee/teaching/ecs289g-winter2018/YOLO.pdf</a:t>
            </a:r>
            <a:r>
              <a:rPr lang="en-US" sz="1600" dirty="0"/>
              <a:t> </a:t>
            </a:r>
            <a:br>
              <a:rPr lang="en-US" sz="1600" dirty="0"/>
            </a:br>
            <a:endParaRPr lang="en-US" sz="2400" dirty="0"/>
          </a:p>
        </p:txBody>
      </p:sp>
      <p:sp>
        <p:nvSpPr>
          <p:cNvPr id="3" name="Content Placeholder 2">
            <a:extLst>
              <a:ext uri="{FF2B5EF4-FFF2-40B4-BE49-F238E27FC236}">
                <a16:creationId xmlns:a16="http://schemas.microsoft.com/office/drawing/2014/main" id="{9668ACA4-F5DF-4763-B9A2-0094B1470AB5}"/>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9F905BB9-BF54-4FA6-B47E-EB7A8B6C35D6}"/>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497DE218-1E3B-4A91-A2C5-70694F24C009}"/>
              </a:ext>
            </a:extLst>
          </p:cNvPr>
          <p:cNvSpPr>
            <a:spLocks noGrp="1"/>
          </p:cNvSpPr>
          <p:nvPr>
            <p:ph type="sldNum" sz="quarter" idx="12"/>
          </p:nvPr>
        </p:nvSpPr>
        <p:spPr/>
        <p:txBody>
          <a:bodyPr/>
          <a:lstStyle/>
          <a:p>
            <a:fld id="{6921B4CA-31D7-4C0B-94BB-C0A0E1F306D0}" type="slidenum">
              <a:rPr lang="en-US" smtClean="0"/>
              <a:t>61</a:t>
            </a:fld>
            <a:endParaRPr lang="en-US"/>
          </a:p>
        </p:txBody>
      </p:sp>
      <p:pic>
        <p:nvPicPr>
          <p:cNvPr id="7" name="Picture 6">
            <a:extLst>
              <a:ext uri="{FF2B5EF4-FFF2-40B4-BE49-F238E27FC236}">
                <a16:creationId xmlns:a16="http://schemas.microsoft.com/office/drawing/2014/main" id="{C8385CF8-2086-43B4-B29F-EB16E41511D8}"/>
              </a:ext>
            </a:extLst>
          </p:cNvPr>
          <p:cNvPicPr>
            <a:picLocks noChangeAspect="1"/>
          </p:cNvPicPr>
          <p:nvPr/>
        </p:nvPicPr>
        <p:blipFill>
          <a:blip r:embed="rId3"/>
          <a:stretch>
            <a:fillRect/>
          </a:stretch>
        </p:blipFill>
        <p:spPr>
          <a:xfrm>
            <a:off x="245824" y="1739003"/>
            <a:ext cx="2691971" cy="4667249"/>
          </a:xfrm>
          <a:prstGeom prst="rect">
            <a:avLst/>
          </a:prstGeom>
        </p:spPr>
      </p:pic>
      <p:pic>
        <p:nvPicPr>
          <p:cNvPr id="11" name="Picture 10">
            <a:extLst>
              <a:ext uri="{FF2B5EF4-FFF2-40B4-BE49-F238E27FC236}">
                <a16:creationId xmlns:a16="http://schemas.microsoft.com/office/drawing/2014/main" id="{121EC2C0-4435-490B-9706-C0A3A232892A}"/>
              </a:ext>
            </a:extLst>
          </p:cNvPr>
          <p:cNvPicPr>
            <a:picLocks noChangeAspect="1"/>
          </p:cNvPicPr>
          <p:nvPr/>
        </p:nvPicPr>
        <p:blipFill>
          <a:blip r:embed="rId4"/>
          <a:stretch>
            <a:fillRect/>
          </a:stretch>
        </p:blipFill>
        <p:spPr>
          <a:xfrm>
            <a:off x="2937795" y="1870077"/>
            <a:ext cx="3815256" cy="4430077"/>
          </a:xfrm>
          <a:prstGeom prst="rect">
            <a:avLst/>
          </a:prstGeom>
        </p:spPr>
      </p:pic>
      <p:sp>
        <p:nvSpPr>
          <p:cNvPr id="6" name="TextBox 5">
            <a:extLst>
              <a:ext uri="{FF2B5EF4-FFF2-40B4-BE49-F238E27FC236}">
                <a16:creationId xmlns:a16="http://schemas.microsoft.com/office/drawing/2014/main" id="{15F3329D-8353-4F3A-9AF3-27C8F7CF6AE6}"/>
              </a:ext>
            </a:extLst>
          </p:cNvPr>
          <p:cNvSpPr txBox="1"/>
          <p:nvPr/>
        </p:nvSpPr>
        <p:spPr>
          <a:xfrm>
            <a:off x="6594672" y="3140906"/>
            <a:ext cx="2425468" cy="2585323"/>
          </a:xfrm>
          <a:prstGeom prst="rect">
            <a:avLst/>
          </a:prstGeom>
          <a:noFill/>
        </p:spPr>
        <p:txBody>
          <a:bodyPr wrap="square" rtlCol="0">
            <a:spAutoFit/>
          </a:bodyPr>
          <a:lstStyle/>
          <a:p>
            <a:r>
              <a:rPr lang="en-US" dirty="0"/>
              <a:t>The two anchor boxes: Each box is defined by 5 parameters: </a:t>
            </a:r>
            <a:r>
              <a:rPr lang="en-US" dirty="0" err="1"/>
              <a:t>x,y,h,w</a:t>
            </a:r>
            <a:r>
              <a:rPr lang="en-US" dirty="0"/>
              <a:t> and  P(object)= confidence score which tells how confident that box has an object.</a:t>
            </a:r>
          </a:p>
          <a:p>
            <a:r>
              <a:rPr lang="en-US" dirty="0"/>
              <a:t>(But not telling you what is that object)</a:t>
            </a:r>
          </a:p>
        </p:txBody>
      </p:sp>
      <p:cxnSp>
        <p:nvCxnSpPr>
          <p:cNvPr id="9" name="Straight Arrow Connector 8">
            <a:extLst>
              <a:ext uri="{FF2B5EF4-FFF2-40B4-BE49-F238E27FC236}">
                <a16:creationId xmlns:a16="http://schemas.microsoft.com/office/drawing/2014/main" id="{C7889B09-DB4E-4CA9-AE54-2CA146E1CD94}"/>
              </a:ext>
            </a:extLst>
          </p:cNvPr>
          <p:cNvCxnSpPr>
            <a:cxnSpLocks/>
          </p:cNvCxnSpPr>
          <p:nvPr/>
        </p:nvCxnSpPr>
        <p:spPr>
          <a:xfrm flipH="1">
            <a:off x="5339255" y="3656063"/>
            <a:ext cx="1396138" cy="90542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DBC0841-99B1-4D84-8F43-F7B9B7D21503}"/>
              </a:ext>
            </a:extLst>
          </p:cNvPr>
          <p:cNvCxnSpPr>
            <a:cxnSpLocks/>
          </p:cNvCxnSpPr>
          <p:nvPr/>
        </p:nvCxnSpPr>
        <p:spPr>
          <a:xfrm flipH="1" flipV="1">
            <a:off x="5454869" y="2542481"/>
            <a:ext cx="1280524" cy="7407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140DED4-C040-43E0-9045-223BBE836648}"/>
              </a:ext>
            </a:extLst>
          </p:cNvPr>
          <p:cNvSpPr txBox="1"/>
          <p:nvPr/>
        </p:nvSpPr>
        <p:spPr>
          <a:xfrm>
            <a:off x="3236788" y="2753710"/>
            <a:ext cx="301686" cy="369332"/>
          </a:xfrm>
          <a:prstGeom prst="rect">
            <a:avLst/>
          </a:prstGeom>
          <a:noFill/>
        </p:spPr>
        <p:txBody>
          <a:bodyPr wrap="none" rtlCol="0">
            <a:spAutoFit/>
          </a:bodyPr>
          <a:lstStyle/>
          <a:p>
            <a:r>
              <a:rPr lang="en-US" dirty="0"/>
              <a:t>7</a:t>
            </a:r>
          </a:p>
        </p:txBody>
      </p:sp>
      <p:sp>
        <p:nvSpPr>
          <p:cNvPr id="21" name="TextBox 20">
            <a:extLst>
              <a:ext uri="{FF2B5EF4-FFF2-40B4-BE49-F238E27FC236}">
                <a16:creationId xmlns:a16="http://schemas.microsoft.com/office/drawing/2014/main" id="{E34F9309-6C54-449C-BE63-B95F74B92189}"/>
              </a:ext>
            </a:extLst>
          </p:cNvPr>
          <p:cNvSpPr txBox="1"/>
          <p:nvPr/>
        </p:nvSpPr>
        <p:spPr>
          <a:xfrm>
            <a:off x="4436724" y="4001294"/>
            <a:ext cx="301686" cy="369332"/>
          </a:xfrm>
          <a:prstGeom prst="rect">
            <a:avLst/>
          </a:prstGeom>
          <a:noFill/>
        </p:spPr>
        <p:txBody>
          <a:bodyPr wrap="none" rtlCol="0">
            <a:spAutoFit/>
          </a:bodyPr>
          <a:lstStyle/>
          <a:p>
            <a:r>
              <a:rPr lang="en-US" dirty="0"/>
              <a:t>7</a:t>
            </a:r>
          </a:p>
        </p:txBody>
      </p:sp>
      <p:sp>
        <p:nvSpPr>
          <p:cNvPr id="18" name="TextBox 17">
            <a:extLst>
              <a:ext uri="{FF2B5EF4-FFF2-40B4-BE49-F238E27FC236}">
                <a16:creationId xmlns:a16="http://schemas.microsoft.com/office/drawing/2014/main" id="{34524189-40A2-4FB6-BC55-174347659A1D}"/>
              </a:ext>
            </a:extLst>
          </p:cNvPr>
          <p:cNvSpPr txBox="1"/>
          <p:nvPr/>
        </p:nvSpPr>
        <p:spPr>
          <a:xfrm>
            <a:off x="6571373" y="2018126"/>
            <a:ext cx="2425468" cy="1200329"/>
          </a:xfrm>
          <a:prstGeom prst="rect">
            <a:avLst/>
          </a:prstGeom>
          <a:solidFill>
            <a:schemeClr val="bg1"/>
          </a:solidFill>
          <a:ln>
            <a:solidFill>
              <a:srgbClr val="FF0000"/>
            </a:solidFill>
          </a:ln>
        </p:spPr>
        <p:txBody>
          <a:bodyPr wrap="square">
            <a:spAutoFit/>
          </a:bodyPr>
          <a:lstStyle/>
          <a:p>
            <a:r>
              <a:rPr lang="en-US" dirty="0">
                <a:solidFill>
                  <a:srgbClr val="FF0000"/>
                </a:solidFill>
              </a:rPr>
              <a:t>Each grid cell predicts 2 anchor boxes, and  a set of class probabilities: p1,p2,..,p20 for this cell</a:t>
            </a:r>
          </a:p>
        </p:txBody>
      </p:sp>
      <p:cxnSp>
        <p:nvCxnSpPr>
          <p:cNvPr id="24" name="Straight Arrow Connector 23">
            <a:extLst>
              <a:ext uri="{FF2B5EF4-FFF2-40B4-BE49-F238E27FC236}">
                <a16:creationId xmlns:a16="http://schemas.microsoft.com/office/drawing/2014/main" id="{175FF915-BD19-4D5F-A279-B0071E1C50D0}"/>
              </a:ext>
            </a:extLst>
          </p:cNvPr>
          <p:cNvCxnSpPr>
            <a:cxnSpLocks/>
          </p:cNvCxnSpPr>
          <p:nvPr/>
        </p:nvCxnSpPr>
        <p:spPr>
          <a:xfrm flipH="1">
            <a:off x="5347720" y="3656063"/>
            <a:ext cx="1387673" cy="113615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238679-0F1C-A692-89B0-BD64D2D732ED}"/>
              </a:ext>
            </a:extLst>
          </p:cNvPr>
          <p:cNvSpPr txBox="1"/>
          <p:nvPr/>
        </p:nvSpPr>
        <p:spPr>
          <a:xfrm>
            <a:off x="6933537" y="1739003"/>
            <a:ext cx="2116349" cy="369332"/>
          </a:xfrm>
          <a:prstGeom prst="rect">
            <a:avLst/>
          </a:prstGeom>
          <a:noFill/>
        </p:spPr>
        <p:txBody>
          <a:bodyPr wrap="none" rtlCol="0">
            <a:spAutoFit/>
          </a:bodyPr>
          <a:lstStyle/>
          <a:p>
            <a:r>
              <a:rPr lang="en-US" dirty="0"/>
              <a:t>For 20 object classes</a:t>
            </a:r>
          </a:p>
        </p:txBody>
      </p:sp>
    </p:spTree>
    <p:extLst>
      <p:ext uri="{BB962C8B-B14F-4D97-AF65-F5344CB8AC3E}">
        <p14:creationId xmlns:p14="http://schemas.microsoft.com/office/powerpoint/2010/main" val="2818974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18C5-D9C8-41FA-A66A-7E11CB722E09}"/>
              </a:ext>
            </a:extLst>
          </p:cNvPr>
          <p:cNvSpPr>
            <a:spLocks noGrp="1"/>
          </p:cNvSpPr>
          <p:nvPr>
            <p:ph type="title"/>
          </p:nvPr>
        </p:nvSpPr>
        <p:spPr>
          <a:xfrm>
            <a:off x="628650" y="365126"/>
            <a:ext cx="7886700" cy="1589798"/>
          </a:xfrm>
        </p:spPr>
        <p:txBody>
          <a:bodyPr>
            <a:noAutofit/>
          </a:bodyPr>
          <a:lstStyle/>
          <a:p>
            <a:r>
              <a:rPr lang="en-US" sz="2000" dirty="0"/>
              <a:t>Each grid cell predicts B bounding boxes (2 in YOLO) and confidence scores (2) each for a box. </a:t>
            </a:r>
            <a:br>
              <a:rPr lang="en-US" sz="2000" dirty="0"/>
            </a:br>
            <a:endParaRPr lang="en-US" sz="2000" dirty="0"/>
          </a:p>
        </p:txBody>
      </p:sp>
      <p:sp>
        <p:nvSpPr>
          <p:cNvPr id="3" name="Content Placeholder 2">
            <a:extLst>
              <a:ext uri="{FF2B5EF4-FFF2-40B4-BE49-F238E27FC236}">
                <a16:creationId xmlns:a16="http://schemas.microsoft.com/office/drawing/2014/main" id="{C1AAEBE8-88FB-4614-BCDC-5E64D34B1411}"/>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67E59D8D-8D02-4A3A-B454-C514339D66CB}"/>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DB902FCC-0EA8-478B-BE6F-EA212DE0B6EF}"/>
              </a:ext>
            </a:extLst>
          </p:cNvPr>
          <p:cNvSpPr>
            <a:spLocks noGrp="1"/>
          </p:cNvSpPr>
          <p:nvPr>
            <p:ph type="sldNum" sz="quarter" idx="12"/>
          </p:nvPr>
        </p:nvSpPr>
        <p:spPr/>
        <p:txBody>
          <a:bodyPr/>
          <a:lstStyle/>
          <a:p>
            <a:fld id="{6921B4CA-31D7-4C0B-94BB-C0A0E1F306D0}" type="slidenum">
              <a:rPr lang="en-US" smtClean="0"/>
              <a:t>62</a:t>
            </a:fld>
            <a:endParaRPr lang="en-US"/>
          </a:p>
        </p:txBody>
      </p:sp>
      <p:pic>
        <p:nvPicPr>
          <p:cNvPr id="5122" name="Picture 2">
            <a:extLst>
              <a:ext uri="{FF2B5EF4-FFF2-40B4-BE49-F238E27FC236}">
                <a16:creationId xmlns:a16="http://schemas.microsoft.com/office/drawing/2014/main" id="{89750D8F-C540-42C2-99B4-C51A0BEDA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184" y="1899594"/>
            <a:ext cx="7168055" cy="4593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28A44A-E99C-46ED-BE45-1877F5AD19F3}"/>
              </a:ext>
            </a:extLst>
          </p:cNvPr>
          <p:cNvSpPr txBox="1"/>
          <p:nvPr/>
        </p:nvSpPr>
        <p:spPr>
          <a:xfrm>
            <a:off x="735725" y="4771697"/>
            <a:ext cx="2869323" cy="369332"/>
          </a:xfrm>
          <a:prstGeom prst="rect">
            <a:avLst/>
          </a:prstGeom>
          <a:noFill/>
        </p:spPr>
        <p:txBody>
          <a:bodyPr wrap="square" rtlCol="0">
            <a:spAutoFit/>
          </a:bodyPr>
          <a:lstStyle/>
          <a:p>
            <a:r>
              <a:rPr lang="en-US" dirty="0"/>
              <a:t>S x S=7x7</a:t>
            </a:r>
          </a:p>
        </p:txBody>
      </p:sp>
      <p:sp>
        <p:nvSpPr>
          <p:cNvPr id="8" name="TextBox 7">
            <a:extLst>
              <a:ext uri="{FF2B5EF4-FFF2-40B4-BE49-F238E27FC236}">
                <a16:creationId xmlns:a16="http://schemas.microsoft.com/office/drawing/2014/main" id="{BFA1ACF6-0284-4617-B697-BFCE4D0E25B5}"/>
              </a:ext>
            </a:extLst>
          </p:cNvPr>
          <p:cNvSpPr txBox="1"/>
          <p:nvPr/>
        </p:nvSpPr>
        <p:spPr>
          <a:xfrm>
            <a:off x="5883495" y="1335800"/>
            <a:ext cx="3260505" cy="923330"/>
          </a:xfrm>
          <a:prstGeom prst="rect">
            <a:avLst/>
          </a:prstGeom>
          <a:noFill/>
        </p:spPr>
        <p:txBody>
          <a:bodyPr wrap="square" rtlCol="0">
            <a:spAutoFit/>
          </a:bodyPr>
          <a:lstStyle/>
          <a:p>
            <a:r>
              <a:rPr lang="en-US" dirty="0"/>
              <a:t>S x S=7x7 grid cells</a:t>
            </a:r>
          </a:p>
          <a:p>
            <a:r>
              <a:rPr lang="en-US" dirty="0"/>
              <a:t>Each grid cell predicts 2 boxes (B=2) #1, #2 and their score</a:t>
            </a:r>
          </a:p>
        </p:txBody>
      </p:sp>
      <p:cxnSp>
        <p:nvCxnSpPr>
          <p:cNvPr id="9" name="Straight Arrow Connector 8">
            <a:extLst>
              <a:ext uri="{FF2B5EF4-FFF2-40B4-BE49-F238E27FC236}">
                <a16:creationId xmlns:a16="http://schemas.microsoft.com/office/drawing/2014/main" id="{F38E1322-E4F6-43EB-AFED-3FBD19822B8D}"/>
              </a:ext>
            </a:extLst>
          </p:cNvPr>
          <p:cNvCxnSpPr>
            <a:cxnSpLocks/>
          </p:cNvCxnSpPr>
          <p:nvPr/>
        </p:nvCxnSpPr>
        <p:spPr>
          <a:xfrm flipH="1">
            <a:off x="5528441" y="2070538"/>
            <a:ext cx="355054" cy="367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1AE34DD-F454-4810-9091-2C7B22CA1B48}"/>
              </a:ext>
            </a:extLst>
          </p:cNvPr>
          <p:cNvCxnSpPr>
            <a:cxnSpLocks/>
          </p:cNvCxnSpPr>
          <p:nvPr/>
        </p:nvCxnSpPr>
        <p:spPr>
          <a:xfrm flipH="1">
            <a:off x="5528441" y="2134312"/>
            <a:ext cx="355054" cy="791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17116A4-B1D6-4B64-93FE-2371E7BEEAE3}"/>
              </a:ext>
            </a:extLst>
          </p:cNvPr>
          <p:cNvSpPr txBox="1"/>
          <p:nvPr/>
        </p:nvSpPr>
        <p:spPr>
          <a:xfrm>
            <a:off x="6457950" y="3515386"/>
            <a:ext cx="2686050" cy="3416320"/>
          </a:xfrm>
          <a:prstGeom prst="rect">
            <a:avLst/>
          </a:prstGeom>
          <a:noFill/>
        </p:spPr>
        <p:txBody>
          <a:bodyPr wrap="square" rtlCol="0">
            <a:spAutoFit/>
          </a:bodyPr>
          <a:lstStyle/>
          <a:p>
            <a:r>
              <a:rPr lang="en-US" dirty="0"/>
              <a:t>Each grid cell also predicts C (=20)c conditional class probabilities, </a:t>
            </a:r>
          </a:p>
          <a:p>
            <a:r>
              <a:rPr lang="en-US" dirty="0" err="1"/>
              <a:t>Pr</a:t>
            </a:r>
            <a:r>
              <a:rPr lang="en-US" dirty="0"/>
              <a:t>(</a:t>
            </a:r>
            <a:r>
              <a:rPr lang="en-US" dirty="0" err="1"/>
              <a:t>Classi|Object</a:t>
            </a:r>
            <a:r>
              <a:rPr lang="en-US" dirty="0"/>
              <a:t>). These probabilities are conditioned on the grid cell containing an object. We only predict</a:t>
            </a:r>
          </a:p>
          <a:p>
            <a:r>
              <a:rPr lang="en-US" dirty="0"/>
              <a:t>one set of class probabilities per grid cell, regardless of the</a:t>
            </a:r>
          </a:p>
          <a:p>
            <a:r>
              <a:rPr lang="en-US" dirty="0"/>
              <a:t>number of boxes B.</a:t>
            </a:r>
          </a:p>
        </p:txBody>
      </p:sp>
      <p:sp>
        <p:nvSpPr>
          <p:cNvPr id="15" name="TextBox 14">
            <a:extLst>
              <a:ext uri="{FF2B5EF4-FFF2-40B4-BE49-F238E27FC236}">
                <a16:creationId xmlns:a16="http://schemas.microsoft.com/office/drawing/2014/main" id="{2463B455-FD53-46AA-A52F-18EF0AB1B5E1}"/>
              </a:ext>
            </a:extLst>
          </p:cNvPr>
          <p:cNvSpPr txBox="1"/>
          <p:nvPr/>
        </p:nvSpPr>
        <p:spPr>
          <a:xfrm>
            <a:off x="195099" y="1460762"/>
            <a:ext cx="2869323" cy="1754326"/>
          </a:xfrm>
          <a:prstGeom prst="rect">
            <a:avLst/>
          </a:prstGeom>
          <a:noFill/>
        </p:spPr>
        <p:txBody>
          <a:bodyPr wrap="square" rtlCol="0">
            <a:spAutoFit/>
          </a:bodyPr>
          <a:lstStyle/>
          <a:p>
            <a:r>
              <a:rPr lang="en-US" sz="1800" dirty="0"/>
              <a:t>These confidence scores reflect how confident the model is that the box contains an object and also how accurate it thinks the box is that it predicts</a:t>
            </a:r>
            <a:endParaRPr lang="en-US" dirty="0"/>
          </a:p>
        </p:txBody>
      </p:sp>
    </p:spTree>
    <p:extLst>
      <p:ext uri="{BB962C8B-B14F-4D97-AF65-F5344CB8AC3E}">
        <p14:creationId xmlns:p14="http://schemas.microsoft.com/office/powerpoint/2010/main" val="1177380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28650" y="541356"/>
            <a:ext cx="7886700" cy="4351338"/>
          </a:xfrm>
        </p:spPr>
        <p:txBody>
          <a:bodyPr/>
          <a:lstStyle/>
          <a:p>
            <a:r>
              <a:rPr lang="en-US" dirty="0"/>
              <a:t>YOLO.v3: 13x13 grid, each cell has B Anchor (bounding) Boxes </a:t>
            </a:r>
            <a:r>
              <a:rPr lang="en-US" sz="1400" dirty="0">
                <a:hlinkClick r:id="rId2"/>
              </a:rPr>
              <a:t>https://www.kdnuggets.com/2018/05/implement-yolo-v3-object-detector-pytorch-part-1.html</a:t>
            </a:r>
            <a:r>
              <a:rPr lang="en-US" sz="1400" dirty="0"/>
              <a:t> </a:t>
            </a:r>
            <a:endParaRPr lang="en-US" dirty="0"/>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63</a:t>
            </a:fld>
            <a:endParaRPr lang="en-US"/>
          </a:p>
        </p:txBody>
      </p:sp>
      <p:pic>
        <p:nvPicPr>
          <p:cNvPr id="7" name="Picture 6"/>
          <p:cNvPicPr>
            <a:picLocks noChangeAspect="1"/>
          </p:cNvPicPr>
          <p:nvPr/>
        </p:nvPicPr>
        <p:blipFill>
          <a:blip r:embed="rId3"/>
          <a:stretch>
            <a:fillRect/>
          </a:stretch>
        </p:blipFill>
        <p:spPr>
          <a:xfrm>
            <a:off x="417934" y="1690689"/>
            <a:ext cx="3045968" cy="3829396"/>
          </a:xfrm>
          <a:prstGeom prst="rect">
            <a:avLst/>
          </a:prstGeom>
        </p:spPr>
      </p:pic>
      <p:pic>
        <p:nvPicPr>
          <p:cNvPr id="2050" name="Picture 2">
            <a:extLst>
              <a:ext uri="{FF2B5EF4-FFF2-40B4-BE49-F238E27FC236}">
                <a16:creationId xmlns:a16="http://schemas.microsoft.com/office/drawing/2014/main" id="{47E507F6-D226-4372-90F1-357963830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088" y="1779606"/>
            <a:ext cx="4394978" cy="28114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YOLO Equations">
            <a:extLst>
              <a:ext uri="{FF2B5EF4-FFF2-40B4-BE49-F238E27FC236}">
                <a16:creationId xmlns:a16="http://schemas.microsoft.com/office/drawing/2014/main" id="{7A2F623A-9F81-441A-954C-7C666FA12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993" y="4572037"/>
            <a:ext cx="2605842" cy="1920837"/>
          </a:xfrm>
          <a:prstGeom prst="rect">
            <a:avLst/>
          </a:prstGeom>
          <a:noFill/>
          <a:extLst>
            <a:ext uri="{909E8E84-426E-40DD-AFC4-6F175D3DCCD1}">
              <a14:hiddenFill xmlns:a14="http://schemas.microsoft.com/office/drawing/2010/main">
                <a:solidFill>
                  <a:srgbClr val="FFFFFF"/>
                </a:solidFill>
              </a14:hiddenFill>
            </a:ext>
          </a:extLst>
        </p:spPr>
      </p:pic>
      <p:sp>
        <p:nvSpPr>
          <p:cNvPr id="6" name="Right Brace 5">
            <a:extLst>
              <a:ext uri="{FF2B5EF4-FFF2-40B4-BE49-F238E27FC236}">
                <a16:creationId xmlns:a16="http://schemas.microsoft.com/office/drawing/2014/main" id="{C1D4B0AD-3A85-47FA-8F46-E898E590132C}"/>
              </a:ext>
            </a:extLst>
          </p:cNvPr>
          <p:cNvSpPr/>
          <p:nvPr/>
        </p:nvSpPr>
        <p:spPr>
          <a:xfrm>
            <a:off x="7042689" y="4928782"/>
            <a:ext cx="342900" cy="14636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5201EF75-A057-4094-B91D-8654566EB023}"/>
              </a:ext>
            </a:extLst>
          </p:cNvPr>
          <p:cNvSpPr txBox="1"/>
          <p:nvPr/>
        </p:nvSpPr>
        <p:spPr>
          <a:xfrm>
            <a:off x="7416841" y="4839316"/>
            <a:ext cx="1309225" cy="1477328"/>
          </a:xfrm>
          <a:prstGeom prst="rect">
            <a:avLst/>
          </a:prstGeom>
          <a:noFill/>
        </p:spPr>
        <p:txBody>
          <a:bodyPr wrap="square" rtlCol="0">
            <a:spAutoFit/>
          </a:bodyPr>
          <a:lstStyle/>
          <a:p>
            <a:r>
              <a:rPr lang="en-US" dirty="0"/>
              <a:t>Parameters inside each anchor box B</a:t>
            </a:r>
          </a:p>
          <a:p>
            <a:endParaRPr lang="en-US" dirty="0"/>
          </a:p>
        </p:txBody>
      </p:sp>
      <p:sp>
        <p:nvSpPr>
          <p:cNvPr id="12" name="TextBox 11">
            <a:extLst>
              <a:ext uri="{FF2B5EF4-FFF2-40B4-BE49-F238E27FC236}">
                <a16:creationId xmlns:a16="http://schemas.microsoft.com/office/drawing/2014/main" id="{8360A4AD-9D3D-4137-96DC-69257A6F768A}"/>
              </a:ext>
            </a:extLst>
          </p:cNvPr>
          <p:cNvSpPr txBox="1"/>
          <p:nvPr/>
        </p:nvSpPr>
        <p:spPr>
          <a:xfrm>
            <a:off x="6858000" y="2033332"/>
            <a:ext cx="4572000" cy="369332"/>
          </a:xfrm>
          <a:prstGeom prst="rect">
            <a:avLst/>
          </a:prstGeom>
          <a:noFill/>
        </p:spPr>
        <p:txBody>
          <a:bodyPr wrap="square">
            <a:spAutoFit/>
          </a:bodyPr>
          <a:lstStyle/>
          <a:p>
            <a:r>
              <a:rPr lang="en-US" dirty="0"/>
              <a:t>An anchor box B</a:t>
            </a:r>
          </a:p>
        </p:txBody>
      </p:sp>
      <p:sp>
        <p:nvSpPr>
          <p:cNvPr id="10" name="TextBox 9">
            <a:extLst>
              <a:ext uri="{FF2B5EF4-FFF2-40B4-BE49-F238E27FC236}">
                <a16:creationId xmlns:a16="http://schemas.microsoft.com/office/drawing/2014/main" id="{D0C5C2B7-DD53-4520-A6FF-71B4C96547AC}"/>
              </a:ext>
            </a:extLst>
          </p:cNvPr>
          <p:cNvSpPr txBox="1"/>
          <p:nvPr/>
        </p:nvSpPr>
        <p:spPr>
          <a:xfrm>
            <a:off x="207222" y="5332021"/>
            <a:ext cx="4281652" cy="1477328"/>
          </a:xfrm>
          <a:prstGeom prst="rect">
            <a:avLst/>
          </a:prstGeom>
          <a:noFill/>
        </p:spPr>
        <p:txBody>
          <a:bodyPr wrap="square" rtlCol="0">
            <a:spAutoFit/>
          </a:bodyPr>
          <a:lstStyle/>
          <a:p>
            <a:r>
              <a:rPr lang="en-US" dirty="0"/>
              <a:t>p0(confidence score of this box has an object)</a:t>
            </a:r>
          </a:p>
          <a:p>
            <a:r>
              <a:rPr lang="en-US" dirty="0"/>
              <a:t>p1,..,Pc (score for each in C classes)</a:t>
            </a:r>
          </a:p>
          <a:p>
            <a:r>
              <a:rPr lang="en-US" dirty="0"/>
              <a:t>e.g. in Pascal dataset C=20. Typically, B=2 anchor boxes.</a:t>
            </a:r>
          </a:p>
        </p:txBody>
      </p:sp>
      <p:sp>
        <p:nvSpPr>
          <p:cNvPr id="9" name="TextBox 8">
            <a:extLst>
              <a:ext uri="{FF2B5EF4-FFF2-40B4-BE49-F238E27FC236}">
                <a16:creationId xmlns:a16="http://schemas.microsoft.com/office/drawing/2014/main" id="{E0A01A82-0158-4347-BD51-3162FDA7FA0C}"/>
              </a:ext>
            </a:extLst>
          </p:cNvPr>
          <p:cNvSpPr txBox="1"/>
          <p:nvPr/>
        </p:nvSpPr>
        <p:spPr>
          <a:xfrm>
            <a:off x="3483730" y="1410274"/>
            <a:ext cx="3891963" cy="646331"/>
          </a:xfrm>
          <a:prstGeom prst="rect">
            <a:avLst/>
          </a:prstGeom>
          <a:noFill/>
        </p:spPr>
        <p:txBody>
          <a:bodyPr wrap="none" rtlCol="0">
            <a:spAutoFit/>
          </a:bodyPr>
          <a:lstStyle/>
          <a:p>
            <a:r>
              <a:rPr lang="en-US" dirty="0"/>
              <a:t>Each </a:t>
            </a:r>
            <a:r>
              <a:rPr lang="en-US" dirty="0" err="1"/>
              <a:t>grida</a:t>
            </a:r>
            <a:r>
              <a:rPr lang="en-US" dirty="0"/>
              <a:t> cell contains n anchor boxes.</a:t>
            </a:r>
          </a:p>
          <a:p>
            <a:r>
              <a:rPr lang="en-US" dirty="0"/>
              <a:t>Each an </a:t>
            </a:r>
          </a:p>
        </p:txBody>
      </p:sp>
    </p:spTree>
    <p:extLst>
      <p:ext uri="{BB962C8B-B14F-4D97-AF65-F5344CB8AC3E}">
        <p14:creationId xmlns:p14="http://schemas.microsoft.com/office/powerpoint/2010/main" val="3913475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9B16-3BBF-442A-B997-9E9D2171E609}"/>
              </a:ext>
            </a:extLst>
          </p:cNvPr>
          <p:cNvSpPr>
            <a:spLocks noGrp="1"/>
          </p:cNvSpPr>
          <p:nvPr>
            <p:ph type="title"/>
          </p:nvPr>
        </p:nvSpPr>
        <p:spPr/>
        <p:txBody>
          <a:bodyPr>
            <a:noAutofit/>
          </a:bodyPr>
          <a:lstStyle/>
          <a:p>
            <a:r>
              <a:rPr lang="en-US" sz="2400" dirty="0"/>
              <a:t>Yolo: processing steps</a:t>
            </a:r>
            <a:br>
              <a:rPr lang="en-US" sz="2400" dirty="0"/>
            </a:br>
            <a:r>
              <a:rPr lang="en-US" sz="2400" dirty="0"/>
              <a:t>Inside each cell of the 7x7 grid, it has B=2 bounding boxes</a:t>
            </a:r>
          </a:p>
        </p:txBody>
      </p:sp>
      <p:sp>
        <p:nvSpPr>
          <p:cNvPr id="3" name="Content Placeholder 2">
            <a:extLst>
              <a:ext uri="{FF2B5EF4-FFF2-40B4-BE49-F238E27FC236}">
                <a16:creationId xmlns:a16="http://schemas.microsoft.com/office/drawing/2014/main" id="{58FC69E3-7648-4D7E-8434-CF0F224BD573}"/>
              </a:ext>
            </a:extLst>
          </p:cNvPr>
          <p:cNvSpPr>
            <a:spLocks noGrp="1"/>
          </p:cNvSpPr>
          <p:nvPr>
            <p:ph idx="1"/>
          </p:nvPr>
        </p:nvSpPr>
        <p:spPr/>
        <p:txBody>
          <a:bodyPr/>
          <a:lstStyle/>
          <a:p>
            <a:r>
              <a:rPr lang="en-US" dirty="0"/>
              <a:t>d</a:t>
            </a:r>
          </a:p>
        </p:txBody>
      </p:sp>
      <p:sp>
        <p:nvSpPr>
          <p:cNvPr id="4" name="Footer Placeholder 3">
            <a:extLst>
              <a:ext uri="{FF2B5EF4-FFF2-40B4-BE49-F238E27FC236}">
                <a16:creationId xmlns:a16="http://schemas.microsoft.com/office/drawing/2014/main" id="{32FEEB1D-A575-4316-A8F5-8E231986D730}"/>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1113D9B0-4D22-488C-8674-BEF2035F0B73}"/>
              </a:ext>
            </a:extLst>
          </p:cNvPr>
          <p:cNvSpPr>
            <a:spLocks noGrp="1"/>
          </p:cNvSpPr>
          <p:nvPr>
            <p:ph type="sldNum" sz="quarter" idx="12"/>
          </p:nvPr>
        </p:nvSpPr>
        <p:spPr/>
        <p:txBody>
          <a:bodyPr/>
          <a:lstStyle/>
          <a:p>
            <a:fld id="{6921B4CA-31D7-4C0B-94BB-C0A0E1F306D0}" type="slidenum">
              <a:rPr lang="en-US" smtClean="0"/>
              <a:t>64</a:t>
            </a:fld>
            <a:endParaRPr lang="en-US"/>
          </a:p>
        </p:txBody>
      </p:sp>
      <p:pic>
        <p:nvPicPr>
          <p:cNvPr id="7" name="Picture 6">
            <a:extLst>
              <a:ext uri="{FF2B5EF4-FFF2-40B4-BE49-F238E27FC236}">
                <a16:creationId xmlns:a16="http://schemas.microsoft.com/office/drawing/2014/main" id="{BAD1E397-37CA-4614-B391-364D0660834A}"/>
              </a:ext>
            </a:extLst>
          </p:cNvPr>
          <p:cNvPicPr>
            <a:picLocks noChangeAspect="1"/>
          </p:cNvPicPr>
          <p:nvPr/>
        </p:nvPicPr>
        <p:blipFill>
          <a:blip r:embed="rId2"/>
          <a:stretch>
            <a:fillRect/>
          </a:stretch>
        </p:blipFill>
        <p:spPr>
          <a:xfrm>
            <a:off x="289856" y="1425574"/>
            <a:ext cx="4505325" cy="5067300"/>
          </a:xfrm>
          <a:prstGeom prst="rect">
            <a:avLst/>
          </a:prstGeom>
        </p:spPr>
      </p:pic>
      <p:pic>
        <p:nvPicPr>
          <p:cNvPr id="9" name="Picture 8">
            <a:extLst>
              <a:ext uri="{FF2B5EF4-FFF2-40B4-BE49-F238E27FC236}">
                <a16:creationId xmlns:a16="http://schemas.microsoft.com/office/drawing/2014/main" id="{E374BD79-1A52-4AE8-B321-2F55B7B273DD}"/>
              </a:ext>
            </a:extLst>
          </p:cNvPr>
          <p:cNvPicPr>
            <a:picLocks noChangeAspect="1"/>
          </p:cNvPicPr>
          <p:nvPr/>
        </p:nvPicPr>
        <p:blipFill>
          <a:blip r:embed="rId3"/>
          <a:stretch>
            <a:fillRect/>
          </a:stretch>
        </p:blipFill>
        <p:spPr>
          <a:xfrm>
            <a:off x="4267200" y="1429544"/>
            <a:ext cx="4419600" cy="5143500"/>
          </a:xfrm>
          <a:prstGeom prst="rect">
            <a:avLst/>
          </a:prstGeom>
        </p:spPr>
      </p:pic>
      <p:sp>
        <p:nvSpPr>
          <p:cNvPr id="8" name="TextBox 7">
            <a:extLst>
              <a:ext uri="{FF2B5EF4-FFF2-40B4-BE49-F238E27FC236}">
                <a16:creationId xmlns:a16="http://schemas.microsoft.com/office/drawing/2014/main" id="{3E2285BF-9BAE-44F5-B050-583FF21266D4}"/>
              </a:ext>
            </a:extLst>
          </p:cNvPr>
          <p:cNvSpPr txBox="1"/>
          <p:nvPr/>
        </p:nvSpPr>
        <p:spPr>
          <a:xfrm>
            <a:off x="7503565" y="1690689"/>
            <a:ext cx="1860331" cy="1477328"/>
          </a:xfrm>
          <a:prstGeom prst="rect">
            <a:avLst/>
          </a:prstGeom>
          <a:noFill/>
        </p:spPr>
        <p:txBody>
          <a:bodyPr wrap="square" rtlCol="0">
            <a:spAutoFit/>
          </a:bodyPr>
          <a:lstStyle/>
          <a:p>
            <a:r>
              <a:rPr lang="en-US" dirty="0"/>
              <a:t>The anchor (bounding) box B size can be larger that of the grid cell size </a:t>
            </a:r>
          </a:p>
        </p:txBody>
      </p:sp>
      <p:cxnSp>
        <p:nvCxnSpPr>
          <p:cNvPr id="10" name="Straight Arrow Connector 9">
            <a:extLst>
              <a:ext uri="{FF2B5EF4-FFF2-40B4-BE49-F238E27FC236}">
                <a16:creationId xmlns:a16="http://schemas.microsoft.com/office/drawing/2014/main" id="{1CE6F382-1E13-4FED-962A-7C14F50A07AC}"/>
              </a:ext>
            </a:extLst>
          </p:cNvPr>
          <p:cNvCxnSpPr>
            <a:cxnSpLocks/>
          </p:cNvCxnSpPr>
          <p:nvPr/>
        </p:nvCxnSpPr>
        <p:spPr>
          <a:xfrm flipH="1">
            <a:off x="7291716" y="1867490"/>
            <a:ext cx="211849" cy="126125"/>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9508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B12D-54C8-4D8F-A6BE-CD975B947EDA}"/>
              </a:ext>
            </a:extLst>
          </p:cNvPr>
          <p:cNvSpPr>
            <a:spLocks noGrp="1"/>
          </p:cNvSpPr>
          <p:nvPr>
            <p:ph type="title"/>
          </p:nvPr>
        </p:nvSpPr>
        <p:spPr>
          <a:xfrm>
            <a:off x="492016" y="185339"/>
            <a:ext cx="7886700" cy="1325563"/>
          </a:xfrm>
        </p:spPr>
        <p:txBody>
          <a:bodyPr/>
          <a:lstStyle/>
          <a:p>
            <a:r>
              <a:rPr lang="en-US" dirty="0"/>
              <a:t>Yolo: the class probability (Po-P20)processing steps</a:t>
            </a:r>
          </a:p>
        </p:txBody>
      </p:sp>
      <p:sp>
        <p:nvSpPr>
          <p:cNvPr id="3" name="Content Placeholder 2">
            <a:extLst>
              <a:ext uri="{FF2B5EF4-FFF2-40B4-BE49-F238E27FC236}">
                <a16:creationId xmlns:a16="http://schemas.microsoft.com/office/drawing/2014/main" id="{A9500AF6-BEAE-4DA6-9ED5-D7A455158A00}"/>
              </a:ext>
            </a:extLst>
          </p:cNvPr>
          <p:cNvSpPr>
            <a:spLocks noGrp="1"/>
          </p:cNvSpPr>
          <p:nvPr>
            <p:ph idx="1"/>
          </p:nvPr>
        </p:nvSpPr>
        <p:spPr>
          <a:xfrm>
            <a:off x="745475" y="1938337"/>
            <a:ext cx="7886700" cy="4351338"/>
          </a:xfrm>
        </p:spPr>
        <p:txBody>
          <a:bodyPr/>
          <a:lstStyle/>
          <a:p>
            <a:r>
              <a:rPr lang="en-US" dirty="0"/>
              <a:t>d</a:t>
            </a:r>
          </a:p>
        </p:txBody>
      </p:sp>
      <p:sp>
        <p:nvSpPr>
          <p:cNvPr id="4" name="Footer Placeholder 3">
            <a:extLst>
              <a:ext uri="{FF2B5EF4-FFF2-40B4-BE49-F238E27FC236}">
                <a16:creationId xmlns:a16="http://schemas.microsoft.com/office/drawing/2014/main" id="{F2AD242B-4A1D-4AF0-A43B-A74A81202F65}"/>
              </a:ext>
            </a:extLst>
          </p:cNvPr>
          <p:cNvSpPr>
            <a:spLocks noGrp="1"/>
          </p:cNvSpPr>
          <p:nvPr>
            <p:ph type="ftr" sz="quarter" idx="11"/>
          </p:nvPr>
        </p:nvSpPr>
        <p:spPr>
          <a:xfrm>
            <a:off x="3145775" y="6469063"/>
            <a:ext cx="3086100" cy="365125"/>
          </a:xfrm>
        </p:spPr>
        <p:txBody>
          <a:bodyPr/>
          <a:lstStyle/>
          <a:p>
            <a:r>
              <a:rPr lang="en-US"/>
              <a:t>Object recognition v.250327a</a:t>
            </a:r>
          </a:p>
        </p:txBody>
      </p:sp>
      <p:sp>
        <p:nvSpPr>
          <p:cNvPr id="5" name="Slide Number Placeholder 4">
            <a:extLst>
              <a:ext uri="{FF2B5EF4-FFF2-40B4-BE49-F238E27FC236}">
                <a16:creationId xmlns:a16="http://schemas.microsoft.com/office/drawing/2014/main" id="{25772352-FF99-443F-8A30-D7DBF0E28295}"/>
              </a:ext>
            </a:extLst>
          </p:cNvPr>
          <p:cNvSpPr>
            <a:spLocks noGrp="1"/>
          </p:cNvSpPr>
          <p:nvPr>
            <p:ph type="sldNum" sz="quarter" idx="12"/>
          </p:nvPr>
        </p:nvSpPr>
        <p:spPr>
          <a:xfrm>
            <a:off x="6574775" y="6469063"/>
            <a:ext cx="2057400" cy="365125"/>
          </a:xfrm>
        </p:spPr>
        <p:txBody>
          <a:bodyPr/>
          <a:lstStyle/>
          <a:p>
            <a:fld id="{6921B4CA-31D7-4C0B-94BB-C0A0E1F306D0}" type="slidenum">
              <a:rPr lang="en-US" smtClean="0"/>
              <a:t>65</a:t>
            </a:fld>
            <a:endParaRPr lang="en-US"/>
          </a:p>
        </p:txBody>
      </p:sp>
      <p:pic>
        <p:nvPicPr>
          <p:cNvPr id="7" name="Picture 6">
            <a:extLst>
              <a:ext uri="{FF2B5EF4-FFF2-40B4-BE49-F238E27FC236}">
                <a16:creationId xmlns:a16="http://schemas.microsoft.com/office/drawing/2014/main" id="{3D06560B-921C-4AFA-8BC8-536D3F2FCEDA}"/>
              </a:ext>
            </a:extLst>
          </p:cNvPr>
          <p:cNvPicPr>
            <a:picLocks noChangeAspect="1"/>
          </p:cNvPicPr>
          <p:nvPr/>
        </p:nvPicPr>
        <p:blipFill>
          <a:blip r:embed="rId2"/>
          <a:stretch>
            <a:fillRect/>
          </a:stretch>
        </p:blipFill>
        <p:spPr>
          <a:xfrm>
            <a:off x="259700" y="1463674"/>
            <a:ext cx="4429125" cy="5029200"/>
          </a:xfrm>
          <a:prstGeom prst="rect">
            <a:avLst/>
          </a:prstGeom>
        </p:spPr>
      </p:pic>
      <p:pic>
        <p:nvPicPr>
          <p:cNvPr id="9" name="Picture 8">
            <a:extLst>
              <a:ext uri="{FF2B5EF4-FFF2-40B4-BE49-F238E27FC236}">
                <a16:creationId xmlns:a16="http://schemas.microsoft.com/office/drawing/2014/main" id="{E37A6566-357C-4011-9A7F-829713D41D34}"/>
              </a:ext>
            </a:extLst>
          </p:cNvPr>
          <p:cNvPicPr>
            <a:picLocks noChangeAspect="1"/>
          </p:cNvPicPr>
          <p:nvPr/>
        </p:nvPicPr>
        <p:blipFill>
          <a:blip r:embed="rId3"/>
          <a:stretch>
            <a:fillRect/>
          </a:stretch>
        </p:blipFill>
        <p:spPr>
          <a:xfrm>
            <a:off x="4890450" y="1690290"/>
            <a:ext cx="4104660" cy="4575968"/>
          </a:xfrm>
          <a:prstGeom prst="rect">
            <a:avLst/>
          </a:prstGeom>
        </p:spPr>
      </p:pic>
      <p:sp>
        <p:nvSpPr>
          <p:cNvPr id="8" name="TextBox 7">
            <a:extLst>
              <a:ext uri="{FF2B5EF4-FFF2-40B4-BE49-F238E27FC236}">
                <a16:creationId xmlns:a16="http://schemas.microsoft.com/office/drawing/2014/main" id="{FFC37644-5FCA-4570-9792-C252C44AA634}"/>
              </a:ext>
            </a:extLst>
          </p:cNvPr>
          <p:cNvSpPr txBox="1"/>
          <p:nvPr/>
        </p:nvSpPr>
        <p:spPr>
          <a:xfrm>
            <a:off x="7762217" y="4382814"/>
            <a:ext cx="1434518" cy="1754326"/>
          </a:xfrm>
          <a:prstGeom prst="rect">
            <a:avLst/>
          </a:prstGeom>
          <a:noFill/>
        </p:spPr>
        <p:txBody>
          <a:bodyPr wrap="square" rtlCol="0">
            <a:spAutoFit/>
          </a:bodyPr>
          <a:lstStyle/>
          <a:p>
            <a:r>
              <a:rPr lang="en-US" dirty="0"/>
              <a:t>The anchor (bounding) box B size can be larger that of the grid cell size </a:t>
            </a:r>
          </a:p>
        </p:txBody>
      </p:sp>
      <p:cxnSp>
        <p:nvCxnSpPr>
          <p:cNvPr id="10" name="Straight Arrow Connector 9">
            <a:extLst>
              <a:ext uri="{FF2B5EF4-FFF2-40B4-BE49-F238E27FC236}">
                <a16:creationId xmlns:a16="http://schemas.microsoft.com/office/drawing/2014/main" id="{8954E9F6-9EAC-404B-8789-1C4C9BF4742C}"/>
              </a:ext>
            </a:extLst>
          </p:cNvPr>
          <p:cNvCxnSpPr>
            <a:cxnSpLocks/>
          </p:cNvCxnSpPr>
          <p:nvPr/>
        </p:nvCxnSpPr>
        <p:spPr>
          <a:xfrm flipH="1">
            <a:off x="7031421" y="4593021"/>
            <a:ext cx="819807" cy="66695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909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FE86-65DB-4F5E-B6D6-CFF8F45E3791}"/>
              </a:ext>
            </a:extLst>
          </p:cNvPr>
          <p:cNvSpPr>
            <a:spLocks noGrp="1"/>
          </p:cNvSpPr>
          <p:nvPr>
            <p:ph type="title"/>
          </p:nvPr>
        </p:nvSpPr>
        <p:spPr/>
        <p:txBody>
          <a:bodyPr/>
          <a:lstStyle/>
          <a:p>
            <a:r>
              <a:rPr lang="en-US" dirty="0"/>
              <a:t>Yolo </a:t>
            </a:r>
          </a:p>
        </p:txBody>
      </p:sp>
      <p:sp>
        <p:nvSpPr>
          <p:cNvPr id="3" name="Content Placeholder 2">
            <a:extLst>
              <a:ext uri="{FF2B5EF4-FFF2-40B4-BE49-F238E27FC236}">
                <a16:creationId xmlns:a16="http://schemas.microsoft.com/office/drawing/2014/main" id="{D3AD6A42-AC20-4DE5-A2E3-3B2DCD902F15}"/>
              </a:ext>
            </a:extLst>
          </p:cNvPr>
          <p:cNvSpPr>
            <a:spLocks noGrp="1"/>
          </p:cNvSpPr>
          <p:nvPr>
            <p:ph idx="1"/>
          </p:nvPr>
        </p:nvSpPr>
        <p:spPr/>
        <p:txBody>
          <a:bodyPr/>
          <a:lstStyle/>
          <a:p>
            <a:r>
              <a:rPr lang="en-US" dirty="0"/>
              <a:t> From input to output</a:t>
            </a:r>
          </a:p>
        </p:txBody>
      </p:sp>
      <p:sp>
        <p:nvSpPr>
          <p:cNvPr id="4" name="Footer Placeholder 3">
            <a:extLst>
              <a:ext uri="{FF2B5EF4-FFF2-40B4-BE49-F238E27FC236}">
                <a16:creationId xmlns:a16="http://schemas.microsoft.com/office/drawing/2014/main" id="{2E7E8437-ED52-43C1-ACA9-DC6DFE47A5A6}"/>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DC578049-E999-4B45-82B2-12507E1B1FF9}"/>
              </a:ext>
            </a:extLst>
          </p:cNvPr>
          <p:cNvSpPr>
            <a:spLocks noGrp="1"/>
          </p:cNvSpPr>
          <p:nvPr>
            <p:ph type="sldNum" sz="quarter" idx="12"/>
          </p:nvPr>
        </p:nvSpPr>
        <p:spPr/>
        <p:txBody>
          <a:bodyPr/>
          <a:lstStyle/>
          <a:p>
            <a:fld id="{6921B4CA-31D7-4C0B-94BB-C0A0E1F306D0}" type="slidenum">
              <a:rPr lang="en-US" smtClean="0"/>
              <a:t>66</a:t>
            </a:fld>
            <a:endParaRPr lang="en-US"/>
          </a:p>
        </p:txBody>
      </p:sp>
      <p:pic>
        <p:nvPicPr>
          <p:cNvPr id="9" name="Picture 8">
            <a:extLst>
              <a:ext uri="{FF2B5EF4-FFF2-40B4-BE49-F238E27FC236}">
                <a16:creationId xmlns:a16="http://schemas.microsoft.com/office/drawing/2014/main" id="{DE53AF1A-E270-4B32-A8ED-B604D46EE6E7}"/>
              </a:ext>
            </a:extLst>
          </p:cNvPr>
          <p:cNvPicPr>
            <a:picLocks noChangeAspect="1"/>
          </p:cNvPicPr>
          <p:nvPr/>
        </p:nvPicPr>
        <p:blipFill>
          <a:blip r:embed="rId2"/>
          <a:stretch>
            <a:fillRect/>
          </a:stretch>
        </p:blipFill>
        <p:spPr>
          <a:xfrm>
            <a:off x="705697" y="2564070"/>
            <a:ext cx="7732605" cy="3027105"/>
          </a:xfrm>
          <a:prstGeom prst="rect">
            <a:avLst/>
          </a:prstGeom>
        </p:spPr>
      </p:pic>
    </p:spTree>
    <p:extLst>
      <p:ext uri="{BB962C8B-B14F-4D97-AF65-F5344CB8AC3E}">
        <p14:creationId xmlns:p14="http://schemas.microsoft.com/office/powerpoint/2010/main" val="1002404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90BA-DCA9-41B8-88D3-E84CAD7848FF}"/>
              </a:ext>
            </a:extLst>
          </p:cNvPr>
          <p:cNvSpPr>
            <a:spLocks noGrp="1"/>
          </p:cNvSpPr>
          <p:nvPr>
            <p:ph type="title"/>
          </p:nvPr>
        </p:nvSpPr>
        <p:spPr>
          <a:xfrm>
            <a:off x="534057" y="136524"/>
            <a:ext cx="7886700" cy="1325563"/>
          </a:xfrm>
        </p:spPr>
        <p:txBody>
          <a:bodyPr>
            <a:noAutofit/>
          </a:bodyPr>
          <a:lstStyle/>
          <a:p>
            <a:r>
              <a:rPr lang="en-US" sz="2400" b="0" i="0" dirty="0">
                <a:solidFill>
                  <a:srgbClr val="292929"/>
                </a:solidFill>
                <a:effectLst/>
                <a:latin typeface="charter"/>
              </a:rPr>
              <a:t>YoloV3 (YOLO version 3): Each cell in the output layer’s feature map predicts 3 boxes in the case of Yolo-V3 and 5 boxes in YOLO-V2  </a:t>
            </a:r>
            <a:endParaRPr lang="en-US" sz="2400" dirty="0"/>
          </a:p>
        </p:txBody>
      </p:sp>
      <p:sp>
        <p:nvSpPr>
          <p:cNvPr id="3" name="Content Placeholder 2">
            <a:extLst>
              <a:ext uri="{FF2B5EF4-FFF2-40B4-BE49-F238E27FC236}">
                <a16:creationId xmlns:a16="http://schemas.microsoft.com/office/drawing/2014/main" id="{33DBC9F9-A3F5-4701-8AB5-74A7C4B5740B}"/>
              </a:ext>
            </a:extLst>
          </p:cNvPr>
          <p:cNvSpPr>
            <a:spLocks noGrp="1"/>
          </p:cNvSpPr>
          <p:nvPr>
            <p:ph idx="1"/>
          </p:nvPr>
        </p:nvSpPr>
        <p:spPr/>
        <p:txBody>
          <a:bodyPr/>
          <a:lstStyle/>
          <a:p>
            <a:r>
              <a:rPr lang="en-US" dirty="0"/>
              <a:t>d</a:t>
            </a:r>
          </a:p>
        </p:txBody>
      </p:sp>
      <p:sp>
        <p:nvSpPr>
          <p:cNvPr id="4" name="Footer Placeholder 3">
            <a:extLst>
              <a:ext uri="{FF2B5EF4-FFF2-40B4-BE49-F238E27FC236}">
                <a16:creationId xmlns:a16="http://schemas.microsoft.com/office/drawing/2014/main" id="{40A0EEFB-AFAD-48C8-9A3E-75262217FA2D}"/>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A0163E4B-A8E4-4957-A1BB-787B10C6BF06}"/>
              </a:ext>
            </a:extLst>
          </p:cNvPr>
          <p:cNvSpPr>
            <a:spLocks noGrp="1"/>
          </p:cNvSpPr>
          <p:nvPr>
            <p:ph type="sldNum" sz="quarter" idx="12"/>
          </p:nvPr>
        </p:nvSpPr>
        <p:spPr/>
        <p:txBody>
          <a:bodyPr/>
          <a:lstStyle/>
          <a:p>
            <a:fld id="{6921B4CA-31D7-4C0B-94BB-C0A0E1F306D0}" type="slidenum">
              <a:rPr lang="en-US" smtClean="0"/>
              <a:t>67</a:t>
            </a:fld>
            <a:endParaRPr lang="en-US"/>
          </a:p>
        </p:txBody>
      </p:sp>
      <p:pic>
        <p:nvPicPr>
          <p:cNvPr id="1026" name="Picture 2">
            <a:extLst>
              <a:ext uri="{FF2B5EF4-FFF2-40B4-BE49-F238E27FC236}">
                <a16:creationId xmlns:a16="http://schemas.microsoft.com/office/drawing/2014/main" id="{938F0ADB-6B79-458B-BAF2-E61458216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5" y="1301751"/>
            <a:ext cx="9144000" cy="5054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7F0138-4F93-4AAC-B407-AB8A5B5EED1F}"/>
              </a:ext>
            </a:extLst>
          </p:cNvPr>
          <p:cNvSpPr txBox="1"/>
          <p:nvPr/>
        </p:nvSpPr>
        <p:spPr>
          <a:xfrm>
            <a:off x="628650" y="6166407"/>
            <a:ext cx="6210162" cy="369332"/>
          </a:xfrm>
          <a:prstGeom prst="rect">
            <a:avLst/>
          </a:prstGeom>
          <a:noFill/>
        </p:spPr>
        <p:txBody>
          <a:bodyPr wrap="none" rtlCol="0">
            <a:spAutoFit/>
          </a:bodyPr>
          <a:lstStyle/>
          <a:p>
            <a:r>
              <a:rPr lang="en-US" dirty="0">
                <a:hlinkClick r:id="rId3"/>
              </a:rPr>
              <a:t>https://towardsdatascience.com/yolo-v3-explained-ff5b850390f</a:t>
            </a:r>
            <a:r>
              <a:rPr lang="en-US" dirty="0"/>
              <a:t> </a:t>
            </a:r>
          </a:p>
        </p:txBody>
      </p:sp>
    </p:spTree>
    <p:extLst>
      <p:ext uri="{BB962C8B-B14F-4D97-AF65-F5344CB8AC3E}">
        <p14:creationId xmlns:p14="http://schemas.microsoft.com/office/powerpoint/2010/main" val="561663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3A177-95B7-B25B-4197-0DE686FE0C4D}"/>
              </a:ext>
            </a:extLst>
          </p:cNvPr>
          <p:cNvSpPr>
            <a:spLocks noGrp="1"/>
          </p:cNvSpPr>
          <p:nvPr>
            <p:ph type="title"/>
          </p:nvPr>
        </p:nvSpPr>
        <p:spPr/>
        <p:txBody>
          <a:bodyPr/>
          <a:lstStyle/>
          <a:p>
            <a:r>
              <a:rPr lang="en-US" dirty="0"/>
              <a:t>Yolo7 (in a 2023 tutorial)</a:t>
            </a:r>
          </a:p>
        </p:txBody>
      </p:sp>
      <p:sp>
        <p:nvSpPr>
          <p:cNvPr id="3" name="Content Placeholder 2">
            <a:extLst>
              <a:ext uri="{FF2B5EF4-FFF2-40B4-BE49-F238E27FC236}">
                <a16:creationId xmlns:a16="http://schemas.microsoft.com/office/drawing/2014/main" id="{130F97E0-CA73-EDCC-E7A2-DC429917BDE9}"/>
              </a:ext>
            </a:extLst>
          </p:cNvPr>
          <p:cNvSpPr>
            <a:spLocks noGrp="1"/>
          </p:cNvSpPr>
          <p:nvPr>
            <p:ph idx="1"/>
          </p:nvPr>
        </p:nvSpPr>
        <p:spPr>
          <a:xfrm>
            <a:off x="590881" y="1364450"/>
            <a:ext cx="7886700" cy="4351338"/>
          </a:xfrm>
        </p:spPr>
        <p:txBody>
          <a:bodyPr/>
          <a:lstStyle/>
          <a:p>
            <a:r>
              <a:rPr lang="en-US" dirty="0"/>
              <a:t> </a:t>
            </a:r>
            <a:r>
              <a:rPr lang="en-US" dirty="0">
                <a:hlinkClick r:id="rId2"/>
              </a:rPr>
              <a:t>https://viso.ai/deep-learning/yolov7-guide/</a:t>
            </a:r>
            <a:endParaRPr lang="en-US" dirty="0"/>
          </a:p>
          <a:p>
            <a:r>
              <a:rPr lang="en-US" sz="1600" dirty="0"/>
              <a:t>YOLOv7: Trainable bag-of-freebies sets new state-of-the-art for real-time object detectors</a:t>
            </a:r>
          </a:p>
          <a:p>
            <a:r>
              <a:rPr lang="en-US" sz="1600" dirty="0"/>
              <a:t>By Chien-Yao Wang1 et.al. </a:t>
            </a:r>
            <a:r>
              <a:rPr lang="en-US" sz="1600" dirty="0">
                <a:hlinkClick r:id="rId3"/>
              </a:rPr>
              <a:t>https://arxiv.org/pdf/2207.02696.pdf</a:t>
            </a:r>
            <a:r>
              <a:rPr lang="en-US" sz="1600" dirty="0"/>
              <a:t>  </a:t>
            </a:r>
            <a:endParaRPr lang="en-US" dirty="0"/>
          </a:p>
        </p:txBody>
      </p:sp>
      <p:sp>
        <p:nvSpPr>
          <p:cNvPr id="4" name="Footer Placeholder 3">
            <a:extLst>
              <a:ext uri="{FF2B5EF4-FFF2-40B4-BE49-F238E27FC236}">
                <a16:creationId xmlns:a16="http://schemas.microsoft.com/office/drawing/2014/main" id="{4513618D-691F-8476-9DAF-9B78CDA148FB}"/>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F171C54A-1578-8980-FB61-6CD6AC33BE74}"/>
              </a:ext>
            </a:extLst>
          </p:cNvPr>
          <p:cNvSpPr>
            <a:spLocks noGrp="1"/>
          </p:cNvSpPr>
          <p:nvPr>
            <p:ph type="sldNum" sz="quarter" idx="12"/>
          </p:nvPr>
        </p:nvSpPr>
        <p:spPr/>
        <p:txBody>
          <a:bodyPr/>
          <a:lstStyle/>
          <a:p>
            <a:fld id="{6921B4CA-31D7-4C0B-94BB-C0A0E1F306D0}" type="slidenum">
              <a:rPr lang="en-US" smtClean="0"/>
              <a:t>68</a:t>
            </a:fld>
            <a:endParaRPr lang="en-US"/>
          </a:p>
        </p:txBody>
      </p:sp>
      <p:pic>
        <p:nvPicPr>
          <p:cNvPr id="1026" name="Picture 2" descr="Comparison of baseline object detectors YOLOR and YOLOv4 with the new YOLOv7">
            <a:extLst>
              <a:ext uri="{FF2B5EF4-FFF2-40B4-BE49-F238E27FC236}">
                <a16:creationId xmlns:a16="http://schemas.microsoft.com/office/drawing/2014/main" id="{118781F4-01F0-3421-050E-F90593E99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18" y="3470546"/>
            <a:ext cx="4492657" cy="29116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plications of computer vision in aviation">
            <a:extLst>
              <a:ext uri="{FF2B5EF4-FFF2-40B4-BE49-F238E27FC236}">
                <a16:creationId xmlns:a16="http://schemas.microsoft.com/office/drawing/2014/main" id="{29707C48-E0ED-518F-A946-B22B9F38E2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6423" y="3414885"/>
            <a:ext cx="4063117" cy="304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822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4C7C-E59C-BAE0-0385-8C38D0EF9813}"/>
              </a:ext>
            </a:extLst>
          </p:cNvPr>
          <p:cNvSpPr>
            <a:spLocks noGrp="1"/>
          </p:cNvSpPr>
          <p:nvPr>
            <p:ph type="title"/>
          </p:nvPr>
        </p:nvSpPr>
        <p:spPr/>
        <p:txBody>
          <a:bodyPr>
            <a:normAutofit fontScale="90000"/>
          </a:bodyPr>
          <a:lstStyle/>
          <a:p>
            <a:r>
              <a:rPr lang="en-US" dirty="0"/>
              <a:t>Yolo versions</a:t>
            </a:r>
            <a:br>
              <a:rPr lang="en-US" dirty="0"/>
            </a:br>
            <a:r>
              <a:rPr lang="en-US" sz="2000" dirty="0">
                <a:hlinkClick r:id="rId2"/>
              </a:rPr>
              <a:t>https://www.datacamp.com/blog/yolo-object-detection-explained</a:t>
            </a:r>
            <a:br>
              <a:rPr lang="en-US" sz="2000" dirty="0"/>
            </a:br>
            <a:r>
              <a:rPr lang="en-US" sz="2000" dirty="0"/>
              <a:t>The latest Yolo (from Yolo v5-v12) can detect 80 </a:t>
            </a:r>
            <a:r>
              <a:rPr lang="en-US" sz="2000"/>
              <a:t>different objects 2025.march </a:t>
            </a:r>
            <a:endParaRPr lang="en-US" dirty="0"/>
          </a:p>
        </p:txBody>
      </p:sp>
      <p:sp>
        <p:nvSpPr>
          <p:cNvPr id="3" name="Content Placeholder 2">
            <a:extLst>
              <a:ext uri="{FF2B5EF4-FFF2-40B4-BE49-F238E27FC236}">
                <a16:creationId xmlns:a16="http://schemas.microsoft.com/office/drawing/2014/main" id="{20414B35-E702-F6A3-63C3-EA1070FD225C}"/>
              </a:ext>
            </a:extLst>
          </p:cNvPr>
          <p:cNvSpPr>
            <a:spLocks noGrp="1"/>
          </p:cNvSpPr>
          <p:nvPr>
            <p:ph idx="1"/>
          </p:nvPr>
        </p:nvSpPr>
        <p:spPr/>
        <p:txBody>
          <a:bodyPr/>
          <a:lstStyle/>
          <a:p>
            <a:r>
              <a:rPr lang="en-US" dirty="0"/>
              <a:t>d</a:t>
            </a:r>
          </a:p>
        </p:txBody>
      </p:sp>
      <p:sp>
        <p:nvSpPr>
          <p:cNvPr id="4" name="Footer Placeholder 3">
            <a:extLst>
              <a:ext uri="{FF2B5EF4-FFF2-40B4-BE49-F238E27FC236}">
                <a16:creationId xmlns:a16="http://schemas.microsoft.com/office/drawing/2014/main" id="{8B27FBCE-0C85-46B4-0740-0D7FCFE42B0B}"/>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632F8504-DA4B-1730-A8B7-31EB8CED20B0}"/>
              </a:ext>
            </a:extLst>
          </p:cNvPr>
          <p:cNvSpPr>
            <a:spLocks noGrp="1"/>
          </p:cNvSpPr>
          <p:nvPr>
            <p:ph type="sldNum" sz="quarter" idx="12"/>
          </p:nvPr>
        </p:nvSpPr>
        <p:spPr/>
        <p:txBody>
          <a:bodyPr/>
          <a:lstStyle/>
          <a:p>
            <a:fld id="{6921B4CA-31D7-4C0B-94BB-C0A0E1F306D0}" type="slidenum">
              <a:rPr lang="en-US" smtClean="0"/>
              <a:t>69</a:t>
            </a:fld>
            <a:endParaRPr lang="en-US"/>
          </a:p>
        </p:txBody>
      </p:sp>
      <p:pic>
        <p:nvPicPr>
          <p:cNvPr id="1026" name="Picture 2" descr="YOLO Timeframe 2015 to 2022">
            <a:extLst>
              <a:ext uri="{FF2B5EF4-FFF2-40B4-BE49-F238E27FC236}">
                <a16:creationId xmlns:a16="http://schemas.microsoft.com/office/drawing/2014/main" id="{833924E1-4439-0F4A-77B3-0D3C1B2DB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5625"/>
            <a:ext cx="9144000"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72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Data set VOC2012 is used in many development systems,</a:t>
            </a:r>
            <a:br>
              <a:rPr lang="en-US" sz="2400" dirty="0"/>
            </a:br>
            <a:r>
              <a:rPr lang="en-US" sz="2400" dirty="0"/>
              <a:t>images and their Segmentation Classes are given</a:t>
            </a:r>
            <a:br>
              <a:rPr lang="en-US" sz="1600" dirty="0"/>
            </a:br>
            <a:r>
              <a:rPr lang="en-US" sz="1800" dirty="0"/>
              <a:t>Download the </a:t>
            </a:r>
            <a:r>
              <a:rPr lang="en-US" sz="1800" dirty="0">
                <a:hlinkClick r:id="rId2"/>
              </a:rPr>
              <a:t>training/validation data</a:t>
            </a:r>
            <a:r>
              <a:rPr lang="en-US" sz="1800" dirty="0"/>
              <a:t> (2GB tar file)</a:t>
            </a:r>
            <a:br>
              <a:rPr lang="en-US" dirty="0"/>
            </a:br>
            <a:br>
              <a:rPr lang="en-US" sz="1600" dirty="0"/>
            </a:br>
            <a:r>
              <a:rPr lang="en-US" sz="1600" dirty="0">
                <a:hlinkClick r:id="rId2"/>
              </a:rPr>
              <a:t>http://host.robots.ox.ac.uk/pascal/VOC/voc2012/VOCtrainval_11-May-2012.tar</a:t>
            </a:r>
            <a:r>
              <a:rPr lang="en-US" sz="1600" dirty="0"/>
              <a:t> </a:t>
            </a:r>
          </a:p>
        </p:txBody>
      </p:sp>
      <p:sp>
        <p:nvSpPr>
          <p:cNvPr id="3" name="Content Placeholder 2"/>
          <p:cNvSpPr>
            <a:spLocks noGrp="1"/>
          </p:cNvSpPr>
          <p:nvPr>
            <p:ph idx="1"/>
          </p:nvPr>
        </p:nvSpPr>
        <p:spPr/>
        <p:txBody>
          <a:bodyPr/>
          <a:lstStyle/>
          <a:p>
            <a:r>
              <a:rPr lang="en-US" sz="1800" dirty="0">
                <a:hlinkClick r:id="rId3"/>
              </a:rPr>
              <a:t>http://host.robots.ox.ac.uk/pascal/VOC/voc2012/index.html</a:t>
            </a:r>
            <a:endParaRPr lang="en-US" sz="1800" dirty="0"/>
          </a:p>
          <a:p>
            <a:r>
              <a:rPr lang="en-US" sz="1800" dirty="0"/>
              <a:t>Source</a:t>
            </a:r>
          </a:p>
          <a:p>
            <a:r>
              <a:rPr lang="en-US" sz="1800" dirty="0"/>
              <a:t>Images      </a:t>
            </a:r>
          </a:p>
          <a:p>
            <a:endParaRPr lang="en-US" sz="1800" dirty="0"/>
          </a:p>
          <a:p>
            <a:endParaRPr lang="en-US" sz="1800" dirty="0"/>
          </a:p>
          <a:p>
            <a:endParaRPr lang="en-US" sz="1800" dirty="0"/>
          </a:p>
          <a:p>
            <a:r>
              <a:rPr lang="en-US" sz="1800" dirty="0"/>
              <a:t> Group truth Classes and Segmentation Class (pixelwise) are given in dataset</a:t>
            </a:r>
          </a:p>
          <a:p>
            <a:r>
              <a:rPr lang="en-US" sz="1800" dirty="0"/>
              <a:t>              cyclist                       </a:t>
            </a:r>
            <a:r>
              <a:rPr lang="en-US" sz="1200" dirty="0"/>
              <a:t>2008_000033</a:t>
            </a:r>
            <a:r>
              <a:rPr lang="en-US" sz="1800" dirty="0"/>
              <a:t>                         airplane</a:t>
            </a:r>
          </a:p>
          <a:p>
            <a:endParaRPr lang="en-US" sz="1800" dirty="0"/>
          </a:p>
          <a:p>
            <a:endParaRPr lang="en-US" dirty="0"/>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7</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1864" y="2247249"/>
            <a:ext cx="2013047" cy="14735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610" y="4895741"/>
            <a:ext cx="2138171" cy="156514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7437" y="2306990"/>
            <a:ext cx="973333" cy="145708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1045" y="4941708"/>
            <a:ext cx="915288" cy="137019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3304" y="2384105"/>
            <a:ext cx="1956242" cy="130285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8950" y="4969837"/>
            <a:ext cx="2127550" cy="1416948"/>
          </a:xfrm>
          <a:prstGeom prst="rect">
            <a:avLst/>
          </a:prstGeom>
        </p:spPr>
      </p:pic>
      <p:sp>
        <p:nvSpPr>
          <p:cNvPr id="14" name="TextBox 13"/>
          <p:cNvSpPr txBox="1"/>
          <p:nvPr/>
        </p:nvSpPr>
        <p:spPr>
          <a:xfrm>
            <a:off x="5381728" y="2247249"/>
            <a:ext cx="950901" cy="369332"/>
          </a:xfrm>
          <a:prstGeom prst="rect">
            <a:avLst/>
          </a:prstGeom>
          <a:noFill/>
        </p:spPr>
        <p:txBody>
          <a:bodyPr wrap="none" rtlCol="0">
            <a:spAutoFit/>
          </a:bodyPr>
          <a:lstStyle/>
          <a:p>
            <a:r>
              <a:rPr lang="en-US" sz="1800" dirty="0"/>
              <a:t>airplane</a:t>
            </a:r>
            <a:endParaRPr lang="en-US" dirty="0"/>
          </a:p>
        </p:txBody>
      </p:sp>
      <p:sp>
        <p:nvSpPr>
          <p:cNvPr id="15" name="Rectangle 14"/>
          <p:cNvSpPr/>
          <p:nvPr/>
        </p:nvSpPr>
        <p:spPr>
          <a:xfrm>
            <a:off x="3288595" y="2384105"/>
            <a:ext cx="1470274" cy="369332"/>
          </a:xfrm>
          <a:prstGeom prst="rect">
            <a:avLst/>
          </a:prstGeom>
        </p:spPr>
        <p:txBody>
          <a:bodyPr wrap="none">
            <a:spAutoFit/>
          </a:bodyPr>
          <a:lstStyle/>
          <a:p>
            <a:r>
              <a:rPr lang="en-US" dirty="0"/>
              <a:t>2008_000033</a:t>
            </a:r>
          </a:p>
        </p:txBody>
      </p:sp>
    </p:spTree>
    <p:extLst>
      <p:ext uri="{BB962C8B-B14F-4D97-AF65-F5344CB8AC3E}">
        <p14:creationId xmlns:p14="http://schemas.microsoft.com/office/powerpoint/2010/main" val="16083074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3FB27-0169-49AC-8DAF-0CFFFC7574A7}"/>
              </a:ext>
            </a:extLst>
          </p:cNvPr>
          <p:cNvSpPr>
            <a:spLocks noGrp="1"/>
          </p:cNvSpPr>
          <p:nvPr>
            <p:ph type="ctrTitle"/>
          </p:nvPr>
        </p:nvSpPr>
        <p:spPr/>
        <p:txBody>
          <a:bodyPr/>
          <a:lstStyle/>
          <a:p>
            <a:r>
              <a:rPr lang="en-US" dirty="0"/>
              <a:t>Implementation options</a:t>
            </a:r>
          </a:p>
        </p:txBody>
      </p:sp>
      <p:sp>
        <p:nvSpPr>
          <p:cNvPr id="6" name="Subtitle 5">
            <a:extLst>
              <a:ext uri="{FF2B5EF4-FFF2-40B4-BE49-F238E27FC236}">
                <a16:creationId xmlns:a16="http://schemas.microsoft.com/office/drawing/2014/main" id="{1406F0F2-282A-48DD-89E4-B639EBA7C4D9}"/>
              </a:ext>
            </a:extLst>
          </p:cNvPr>
          <p:cNvSpPr>
            <a:spLocks noGrp="1"/>
          </p:cNvSpPr>
          <p:nvPr>
            <p:ph type="subTitle" idx="1"/>
          </p:nvPr>
        </p:nvSpPr>
        <p:spPr/>
        <p:txBody>
          <a:bodyPr/>
          <a:lstStyle/>
          <a:p>
            <a:r>
              <a:rPr lang="en-US" dirty="0"/>
              <a:t> for neural networks</a:t>
            </a:r>
          </a:p>
        </p:txBody>
      </p:sp>
      <p:sp>
        <p:nvSpPr>
          <p:cNvPr id="4" name="Footer Placeholder 3">
            <a:extLst>
              <a:ext uri="{FF2B5EF4-FFF2-40B4-BE49-F238E27FC236}">
                <a16:creationId xmlns:a16="http://schemas.microsoft.com/office/drawing/2014/main" id="{595D2D33-DE0B-438F-896C-872F851155CC}"/>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622ECE8D-9CA8-4E72-8755-6FB3544D782D}"/>
              </a:ext>
            </a:extLst>
          </p:cNvPr>
          <p:cNvSpPr>
            <a:spLocks noGrp="1"/>
          </p:cNvSpPr>
          <p:nvPr>
            <p:ph type="sldNum" sz="quarter" idx="12"/>
          </p:nvPr>
        </p:nvSpPr>
        <p:spPr/>
        <p:txBody>
          <a:bodyPr/>
          <a:lstStyle/>
          <a:p>
            <a:fld id="{6921B4CA-31D7-4C0B-94BB-C0A0E1F306D0}" type="slidenum">
              <a:rPr lang="en-US" smtClean="0"/>
              <a:t>70</a:t>
            </a:fld>
            <a:endParaRPr lang="en-US"/>
          </a:p>
        </p:txBody>
      </p:sp>
    </p:spTree>
    <p:extLst>
      <p:ext uri="{BB962C8B-B14F-4D97-AF65-F5344CB8AC3E}">
        <p14:creationId xmlns:p14="http://schemas.microsoft.com/office/powerpoint/2010/main" val="12255654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batch and min-batch training</a:t>
            </a:r>
          </a:p>
        </p:txBody>
      </p:sp>
      <p:sp>
        <p:nvSpPr>
          <p:cNvPr id="3" name="Content Placeholder 2"/>
          <p:cNvSpPr>
            <a:spLocks noGrp="1"/>
          </p:cNvSpPr>
          <p:nvPr>
            <p:ph idx="1"/>
          </p:nvPr>
        </p:nvSpPr>
        <p:spPr>
          <a:xfrm>
            <a:off x="628649" y="1825624"/>
            <a:ext cx="8063405" cy="4895851"/>
          </a:xfrm>
        </p:spPr>
        <p:txBody>
          <a:bodyPr>
            <a:normAutofit fontScale="77500" lnSpcReduction="20000"/>
          </a:bodyPr>
          <a:lstStyle/>
          <a:p>
            <a:r>
              <a:rPr lang="en-US" b="1" i="1" u="sng" dirty="0"/>
              <a:t>Full batch (or batch) training: </a:t>
            </a:r>
            <a:r>
              <a:rPr lang="en-US" i="1" dirty="0"/>
              <a:t>Neural networks are trained in a series of </a:t>
            </a:r>
            <a:r>
              <a:rPr lang="en-US" b="1" i="1" dirty="0"/>
              <a:t>epochs</a:t>
            </a:r>
            <a:r>
              <a:rPr lang="en-US" i="1" dirty="0"/>
              <a:t>. </a:t>
            </a:r>
          </a:p>
          <a:p>
            <a:pPr lvl="1"/>
            <a:r>
              <a:rPr lang="en-US" i="1" dirty="0"/>
              <a:t>Each epoch consists of one forward pass and one </a:t>
            </a:r>
            <a:r>
              <a:rPr lang="en-US" i="1" dirty="0" err="1"/>
              <a:t>backpropogation</a:t>
            </a:r>
            <a:r>
              <a:rPr lang="en-US" i="1" dirty="0"/>
              <a:t> pass over all training samples. </a:t>
            </a:r>
          </a:p>
          <a:p>
            <a:pPr lvl="1"/>
            <a:r>
              <a:rPr lang="en-US" i="1" dirty="0"/>
              <a:t>Naively, we can compute the true gradient by computing the gradient value of each training case independently, then summing together the resultant vectors. This is known as </a:t>
            </a:r>
            <a:r>
              <a:rPr lang="en-US" b="1" i="1" dirty="0"/>
              <a:t>full batch learning</a:t>
            </a:r>
            <a:r>
              <a:rPr lang="en-US" i="1" dirty="0"/>
              <a:t>, </a:t>
            </a:r>
          </a:p>
          <a:p>
            <a:r>
              <a:rPr lang="en-US" b="1" i="1" u="sng" dirty="0"/>
              <a:t>Mini-batch training: </a:t>
            </a:r>
            <a:r>
              <a:rPr lang="en-US" i="1" dirty="0"/>
              <a:t>Alternatively, we may choose to update the training weights several times over the course of a single epoch. </a:t>
            </a:r>
          </a:p>
          <a:p>
            <a:pPr lvl="1"/>
            <a:r>
              <a:rPr lang="en-US" i="1" dirty="0"/>
              <a:t>We are computing an approximation of the true gradient, using however many training samples are included in each split of the epoch. This is known as </a:t>
            </a:r>
            <a:r>
              <a:rPr lang="en-US" b="1" i="1" dirty="0"/>
              <a:t>mini-batch learning</a:t>
            </a:r>
            <a:r>
              <a:rPr lang="en-US" i="1" dirty="0"/>
              <a:t>. </a:t>
            </a:r>
          </a:p>
          <a:p>
            <a:pPr lvl="1"/>
            <a:r>
              <a:rPr lang="en-US" b="0" i="0" dirty="0">
                <a:effectLst/>
                <a:latin typeface="Inter"/>
              </a:rPr>
              <a:t>In the most extreme case we may choose to adjust the gradient after every single forward and backwards pass. This is known as </a:t>
            </a:r>
            <a:r>
              <a:rPr lang="en-US" b="1" i="0" dirty="0">
                <a:effectLst/>
                <a:latin typeface="Inter"/>
              </a:rPr>
              <a:t>online (</a:t>
            </a:r>
            <a:r>
              <a:rPr lang="en-US" dirty="0"/>
              <a:t>stochastic gradient ) </a:t>
            </a:r>
            <a:r>
              <a:rPr lang="en-US" b="1" i="0" dirty="0">
                <a:effectLst/>
                <a:latin typeface="Inter"/>
              </a:rPr>
              <a:t>learning</a:t>
            </a:r>
            <a:r>
              <a:rPr lang="en-US" b="0" i="0" dirty="0">
                <a:effectLst/>
                <a:latin typeface="Inter"/>
              </a:rPr>
              <a:t>.</a:t>
            </a:r>
            <a:endParaRPr lang="en-US" i="1" dirty="0"/>
          </a:p>
          <a:p>
            <a:r>
              <a:rPr lang="en-US" dirty="0">
                <a:hlinkClick r:id="rId2"/>
              </a:rPr>
              <a:t>https://www.kaggle.com/residentmario/full-batch-mini-batch-and-online-learning</a:t>
            </a:r>
            <a:endParaRPr lang="en-US" dirty="0"/>
          </a:p>
          <a:p>
            <a:r>
              <a:rPr lang="en-US" dirty="0">
                <a:hlinkClick r:id="rId3"/>
              </a:rPr>
              <a:t>https://towardsdatascience.com/batch-mini-batch-stochastic-gradient-descent-7a62ecba642a</a:t>
            </a:r>
            <a:r>
              <a:rPr lang="en-US" dirty="0"/>
              <a:t>  </a:t>
            </a:r>
          </a:p>
        </p:txBody>
      </p:sp>
      <p:sp>
        <p:nvSpPr>
          <p:cNvPr id="4" name="Footer Placeholder 3"/>
          <p:cNvSpPr>
            <a:spLocks noGrp="1"/>
          </p:cNvSpPr>
          <p:nvPr>
            <p:ph type="ftr" sz="quarter" idx="11"/>
          </p:nvPr>
        </p:nvSpPr>
        <p:spPr/>
        <p:txBody>
          <a:bodyPr/>
          <a:lstStyle/>
          <a:p>
            <a:pPr>
              <a:defRPr/>
            </a:pPr>
            <a:r>
              <a:rPr lang="en-US" altLang="zh-HK"/>
              <a:t>Object recognition v.250327a</a:t>
            </a:r>
          </a:p>
        </p:txBody>
      </p:sp>
      <p:sp>
        <p:nvSpPr>
          <p:cNvPr id="5" name="Slide Number Placeholder 4"/>
          <p:cNvSpPr>
            <a:spLocks noGrp="1"/>
          </p:cNvSpPr>
          <p:nvPr>
            <p:ph type="sldNum" sz="quarter" idx="12"/>
          </p:nvPr>
        </p:nvSpPr>
        <p:spPr/>
        <p:txBody>
          <a:bodyPr/>
          <a:lstStyle/>
          <a:p>
            <a:fld id="{B28686DF-4AC6-44BB-9261-A3C12E8BDC53}" type="slidenum">
              <a:rPr lang="en-US" altLang="zh-HK" smtClean="0"/>
              <a:pPr/>
              <a:t>71</a:t>
            </a:fld>
            <a:endParaRPr lang="en-US" altLang="zh-HK"/>
          </a:p>
        </p:txBody>
      </p:sp>
    </p:spTree>
    <p:extLst>
      <p:ext uri="{BB962C8B-B14F-4D97-AF65-F5344CB8AC3E}">
        <p14:creationId xmlns:p14="http://schemas.microsoft.com/office/powerpoint/2010/main" val="2549309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5417-9B6D-849D-A865-1461B7FE19A3}"/>
              </a:ext>
            </a:extLst>
          </p:cNvPr>
          <p:cNvSpPr>
            <a:spLocks noGrp="1"/>
          </p:cNvSpPr>
          <p:nvPr>
            <p:ph type="title"/>
          </p:nvPr>
        </p:nvSpPr>
        <p:spPr/>
        <p:txBody>
          <a:bodyPr>
            <a:normAutofit fontScale="90000"/>
          </a:bodyPr>
          <a:lstStyle/>
          <a:p>
            <a:r>
              <a:rPr lang="en-US" dirty="0"/>
              <a:t>Example, and iterations</a:t>
            </a:r>
            <a:br>
              <a:rPr lang="en-US" dirty="0"/>
            </a:br>
            <a:r>
              <a:rPr lang="en-US" sz="2200" dirty="0">
                <a:hlinkClick r:id="rId2"/>
              </a:rPr>
              <a:t>https://www.baeldung.com/cs/epoch-vs-batch-vs-mini-batch</a:t>
            </a:r>
            <a:r>
              <a:rPr lang="en-US" sz="2200" dirty="0"/>
              <a:t> </a:t>
            </a:r>
            <a:br>
              <a:rPr lang="en-US" dirty="0"/>
            </a:br>
            <a:endParaRPr lang="en-US" dirty="0"/>
          </a:p>
        </p:txBody>
      </p:sp>
      <p:sp>
        <p:nvSpPr>
          <p:cNvPr id="3" name="Content Placeholder 2">
            <a:extLst>
              <a:ext uri="{FF2B5EF4-FFF2-40B4-BE49-F238E27FC236}">
                <a16:creationId xmlns:a16="http://schemas.microsoft.com/office/drawing/2014/main" id="{0AB37025-DF08-17D5-E118-BBAF0A1AC67B}"/>
              </a:ext>
            </a:extLst>
          </p:cNvPr>
          <p:cNvSpPr>
            <a:spLocks noGrp="1"/>
          </p:cNvSpPr>
          <p:nvPr>
            <p:ph idx="1"/>
          </p:nvPr>
        </p:nvSpPr>
        <p:spPr>
          <a:xfrm>
            <a:off x="485774" y="1116807"/>
            <a:ext cx="8172451" cy="5604669"/>
          </a:xfrm>
        </p:spPr>
        <p:txBody>
          <a:bodyPr>
            <a:noAutofit/>
          </a:bodyPr>
          <a:lstStyle/>
          <a:p>
            <a:r>
              <a:rPr lang="en-US" sz="1800" dirty="0"/>
              <a:t>On iteration for n number of samples</a:t>
            </a:r>
          </a:p>
          <a:p>
            <a:pPr lvl="1"/>
            <a:r>
              <a:rPr lang="en-US" sz="1800" dirty="0"/>
              <a:t>In batch gradient descent, 1 epoch corresponds to a single iteration.</a:t>
            </a:r>
          </a:p>
          <a:p>
            <a:pPr lvl="1"/>
            <a:r>
              <a:rPr lang="en-US" sz="1800" dirty="0"/>
              <a:t>In stochastic gradient (online) descent, one epoch corresponds to n iterations.</a:t>
            </a:r>
          </a:p>
          <a:p>
            <a:pPr lvl="1"/>
            <a:r>
              <a:rPr lang="en-US" sz="1800" dirty="0"/>
              <a:t>In mini-batch gradient descent, one epoch corresponds to n/b iterations where b is the size of the mini-batch.</a:t>
            </a:r>
          </a:p>
          <a:p>
            <a:pPr lvl="1"/>
            <a:r>
              <a:rPr lang="en-US" sz="1800" dirty="0"/>
              <a:t>We have already defined the other two terms but let’s re-introduce them more formally.</a:t>
            </a:r>
          </a:p>
          <a:p>
            <a:r>
              <a:rPr lang="en-US" sz="1800" dirty="0"/>
              <a:t>On number of updates</a:t>
            </a:r>
          </a:p>
          <a:p>
            <a:pPr lvl="1"/>
            <a:r>
              <a:rPr lang="en-US" sz="1800" dirty="0"/>
              <a:t>Let’s assume that we have a dataset with n=2000 samples, and we want to train a deep learning model using gradient descent for 10 epochs and mini-batch size b=4:</a:t>
            </a:r>
          </a:p>
          <a:p>
            <a:pPr lvl="1"/>
            <a:r>
              <a:rPr lang="en-US" sz="1800" dirty="0"/>
              <a:t>In (full) batch gradient descent, we’ll update the network’s parameters (using all the data) 10 times which corresponds to 1 time for each epoch.</a:t>
            </a:r>
          </a:p>
          <a:p>
            <a:pPr lvl="1"/>
            <a:r>
              <a:rPr lang="en-US" sz="1800" dirty="0"/>
              <a:t>In stochastic gradient (online) descent , we’ll update the network’s parameters (using one sample each time) 2000*10=20000 times which corresponds to 2000 times for each epoch.</a:t>
            </a:r>
          </a:p>
          <a:p>
            <a:pPr lvl="1"/>
            <a:r>
              <a:rPr lang="en-US" sz="1800" dirty="0"/>
              <a:t>In mini-batch gradient descent, we’ll update the network’s parameters (using b=4 samples each time), (2000/4)*10=5000 times, or that corresponds to (2000</a:t>
            </a:r>
            <a:r>
              <a:rPr lang="en-US" sz="1800"/>
              <a:t>)/4=500 </a:t>
            </a:r>
            <a:r>
              <a:rPr lang="en-US" sz="1800" dirty="0"/>
              <a:t>times for each epoch.</a:t>
            </a:r>
          </a:p>
        </p:txBody>
      </p:sp>
      <p:sp>
        <p:nvSpPr>
          <p:cNvPr id="4" name="Footer Placeholder 3">
            <a:extLst>
              <a:ext uri="{FF2B5EF4-FFF2-40B4-BE49-F238E27FC236}">
                <a16:creationId xmlns:a16="http://schemas.microsoft.com/office/drawing/2014/main" id="{5E04539F-0B7B-1754-64B2-202936D77CD9}"/>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AF030CC5-E6EC-BED3-EB60-B1632019B66F}"/>
              </a:ext>
            </a:extLst>
          </p:cNvPr>
          <p:cNvSpPr>
            <a:spLocks noGrp="1"/>
          </p:cNvSpPr>
          <p:nvPr>
            <p:ph type="sldNum" sz="quarter" idx="12"/>
          </p:nvPr>
        </p:nvSpPr>
        <p:spPr/>
        <p:txBody>
          <a:bodyPr/>
          <a:lstStyle/>
          <a:p>
            <a:fld id="{6921B4CA-31D7-4C0B-94BB-C0A0E1F306D0}" type="slidenum">
              <a:rPr lang="en-US" smtClean="0"/>
              <a:t>72</a:t>
            </a:fld>
            <a:endParaRPr lang="en-US"/>
          </a:p>
        </p:txBody>
      </p:sp>
    </p:spTree>
    <p:extLst>
      <p:ext uri="{BB962C8B-B14F-4D97-AF65-F5344CB8AC3E}">
        <p14:creationId xmlns:p14="http://schemas.microsoft.com/office/powerpoint/2010/main" val="1261265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Mini_batch</a:t>
            </a:r>
            <a:r>
              <a:rPr lang="en-US" dirty="0"/>
              <a:t> weight update by averaging, a typical method</a:t>
            </a:r>
          </a:p>
        </p:txBody>
      </p:sp>
      <p:sp>
        <p:nvSpPr>
          <p:cNvPr id="3" name="Content Placeholder 2"/>
          <p:cNvSpPr>
            <a:spLocks noGrp="1"/>
          </p:cNvSpPr>
          <p:nvPr>
            <p:ph idx="1"/>
          </p:nvPr>
        </p:nvSpPr>
        <p:spPr>
          <a:xfrm>
            <a:off x="267629" y="2195512"/>
            <a:ext cx="8839200" cy="4525963"/>
          </a:xfrm>
        </p:spPr>
        <p:txBody>
          <a:bodyPr>
            <a:normAutofit/>
          </a:bodyPr>
          <a:lstStyle/>
          <a:p>
            <a:r>
              <a:rPr lang="en-US" sz="2800" i="1" dirty="0"/>
              <a:t>If your model has 5 weights and you have a mini-batch size of 2 (2 samples or examples) then you might get this:</a:t>
            </a:r>
          </a:p>
          <a:p>
            <a:r>
              <a:rPr lang="en-US" sz="2800" i="1" dirty="0"/>
              <a:t>Example 1. Loss=2, gradients = (1.5,−2.0,1.1,0.4,−0.9)</a:t>
            </a:r>
          </a:p>
          <a:p>
            <a:r>
              <a:rPr lang="en-US" sz="2800" i="1" dirty="0"/>
              <a:t>Example 2. Loss=3, gradients=(1.2,2.3,−1.1,−0.8,−0.7)</a:t>
            </a:r>
          </a:p>
          <a:p>
            <a:r>
              <a:rPr lang="en-US" sz="2800" i="1" dirty="0"/>
              <a:t>The average of the gradients in this mini-batch are calculated, they are (1.35,0.15,0,−0.2,−0.8), which  </a:t>
            </a:r>
          </a:p>
          <a:p>
            <a:r>
              <a:rPr lang="en-US" sz="2800" i="1" dirty="0"/>
              <a:t>will be used to update the weights) </a:t>
            </a:r>
          </a:p>
        </p:txBody>
      </p:sp>
      <p:sp>
        <p:nvSpPr>
          <p:cNvPr id="4" name="Footer Placeholder 3"/>
          <p:cNvSpPr>
            <a:spLocks noGrp="1"/>
          </p:cNvSpPr>
          <p:nvPr>
            <p:ph type="ftr" sz="quarter" idx="11"/>
          </p:nvPr>
        </p:nvSpPr>
        <p:spPr/>
        <p:txBody>
          <a:bodyPr/>
          <a:lstStyle/>
          <a:p>
            <a:pPr>
              <a:defRPr/>
            </a:pPr>
            <a:r>
              <a:rPr lang="en-US" altLang="zh-HK"/>
              <a:t>Object recognition v.250327a</a:t>
            </a:r>
          </a:p>
        </p:txBody>
      </p:sp>
      <p:sp>
        <p:nvSpPr>
          <p:cNvPr id="5" name="Slide Number Placeholder 4"/>
          <p:cNvSpPr>
            <a:spLocks noGrp="1"/>
          </p:cNvSpPr>
          <p:nvPr>
            <p:ph type="sldNum" sz="quarter" idx="12"/>
          </p:nvPr>
        </p:nvSpPr>
        <p:spPr/>
        <p:txBody>
          <a:bodyPr/>
          <a:lstStyle/>
          <a:p>
            <a:fld id="{B28686DF-4AC6-44BB-9261-A3C12E8BDC53}" type="slidenum">
              <a:rPr lang="en-US" altLang="zh-HK" smtClean="0"/>
              <a:pPr/>
              <a:t>73</a:t>
            </a:fld>
            <a:endParaRPr lang="en-US" altLang="zh-HK"/>
          </a:p>
        </p:txBody>
      </p:sp>
      <p:sp>
        <p:nvSpPr>
          <p:cNvPr id="7" name="TextBox 6"/>
          <p:cNvSpPr txBox="1"/>
          <p:nvPr/>
        </p:nvSpPr>
        <p:spPr>
          <a:xfrm>
            <a:off x="609600" y="1614862"/>
            <a:ext cx="8305800" cy="253916"/>
          </a:xfrm>
          <a:prstGeom prst="rect">
            <a:avLst/>
          </a:prstGeom>
          <a:noFill/>
        </p:spPr>
        <p:txBody>
          <a:bodyPr wrap="square" rtlCol="0">
            <a:spAutoFit/>
          </a:bodyPr>
          <a:lstStyle/>
          <a:p>
            <a:r>
              <a:rPr lang="en-US" sz="1050" dirty="0">
                <a:hlinkClick r:id="rId3"/>
              </a:rPr>
              <a:t>https://stats.stackexchange.com/questions/266968/how-does-minibatch-gradient-descent-update-the-weights-for-each-example-in-a-bat/266977</a:t>
            </a:r>
            <a:r>
              <a:rPr lang="en-US" sz="1050" dirty="0"/>
              <a:t> </a:t>
            </a:r>
          </a:p>
        </p:txBody>
      </p:sp>
      <p:sp>
        <p:nvSpPr>
          <p:cNvPr id="8" name="TextBox 7"/>
          <p:cNvSpPr txBox="1"/>
          <p:nvPr/>
        </p:nvSpPr>
        <p:spPr>
          <a:xfrm>
            <a:off x="8686800" y="1524000"/>
            <a:ext cx="45719" cy="369332"/>
          </a:xfrm>
          <a:prstGeom prst="rect">
            <a:avLst/>
          </a:prstGeom>
          <a:noFill/>
        </p:spPr>
        <p:txBody>
          <a:bodyPr wrap="square" rtlCol="0">
            <a:spAutoFit/>
          </a:bodyPr>
          <a:lstStyle/>
          <a:p>
            <a:endParaRPr lang="en-US" dirty="0"/>
          </a:p>
        </p:txBody>
      </p:sp>
      <p:sp>
        <p:nvSpPr>
          <p:cNvPr id="9" name="TextBox 8"/>
          <p:cNvSpPr txBox="1"/>
          <p:nvPr/>
        </p:nvSpPr>
        <p:spPr>
          <a:xfrm>
            <a:off x="609600" y="5558929"/>
            <a:ext cx="5472973" cy="646331"/>
          </a:xfrm>
          <a:prstGeom prst="rect">
            <a:avLst/>
          </a:prstGeom>
          <a:noFill/>
        </p:spPr>
        <p:txBody>
          <a:bodyPr wrap="none" rtlCol="0">
            <a:spAutoFit/>
          </a:bodyPr>
          <a:lstStyle/>
          <a:p>
            <a:r>
              <a:rPr lang="en-US" dirty="0"/>
              <a:t>a=[1.5,-2.0,1.1,0.4,-0.9],</a:t>
            </a:r>
            <a:r>
              <a:rPr lang="pl-PL" dirty="0"/>
              <a:t>b=[1.2,2.3,-1.1,-0.8,-0.7]</a:t>
            </a:r>
            <a:r>
              <a:rPr lang="en-US" dirty="0"/>
              <a:t>, (</a:t>
            </a:r>
            <a:r>
              <a:rPr lang="en-US" dirty="0" err="1"/>
              <a:t>a+b</a:t>
            </a:r>
            <a:r>
              <a:rPr lang="en-US" dirty="0"/>
              <a:t>)/2</a:t>
            </a:r>
          </a:p>
          <a:p>
            <a:r>
              <a:rPr lang="en-US" dirty="0"/>
              <a:t> %  1.3500    0.1500         0   -0.2000   -0.8000</a:t>
            </a:r>
          </a:p>
        </p:txBody>
      </p:sp>
      <mc:AlternateContent xmlns:mc="http://schemas.openxmlformats.org/markup-compatibility/2006" xmlns:a14="http://schemas.microsoft.com/office/drawing/2010/main">
        <mc:Choice Requires="a14">
          <p:sp>
            <p:nvSpPr>
              <p:cNvPr id="10" name="Object 9"/>
              <p:cNvSpPr txBox="1"/>
              <p:nvPr/>
            </p:nvSpPr>
            <p:spPr>
              <a:xfrm>
                <a:off x="6526924" y="5009775"/>
                <a:ext cx="2579905" cy="1711700"/>
              </a:xfrm>
              <a:prstGeom prst="rect">
                <a:avLst/>
              </a:prstGeom>
              <a:ln>
                <a:solidFill>
                  <a:srgbClr val="FF0000"/>
                </a:solidFill>
              </a:ln>
            </p:spPr>
            <p:txBody>
              <a:bodyPr>
                <a:noAutofit/>
              </a:bodyPr>
              <a:lstStyle/>
              <a:p>
                <a:r>
                  <a:rPr lang="en-US" b="0" dirty="0">
                    <a:solidFill>
                      <a:srgbClr val="000000"/>
                    </a:solidFill>
                  </a:rPr>
                  <a:t>Gradient</a:t>
                </a:r>
                <a14:m>
                  <m:oMath xmlns:m="http://schemas.openxmlformats.org/officeDocument/2006/math">
                    <m:r>
                      <a:rPr lang="en-US" b="0" i="1" smtClean="0">
                        <a:solidFill>
                          <a:srgbClr val="000000"/>
                        </a:solidFill>
                        <a:latin typeface="Cambria Math" panose="02040503050406030204" pitchFamily="18" charset="0"/>
                      </a:rPr>
                      <m:t>=</m:t>
                    </m:r>
                    <m:d>
                      <m:dPr>
                        <m:ctrlPr>
                          <a:rPr lang="en-US" i="1">
                            <a:solidFill>
                              <a:srgbClr val="000000"/>
                            </a:solidFill>
                            <a:latin typeface="Cambria Math" panose="02040503050406030204" pitchFamily="18" charset="0"/>
                          </a:rPr>
                        </m:ctrlPr>
                      </m:dPr>
                      <m:e>
                        <m:f>
                          <m:fPr>
                            <m:type m:val="skw"/>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𝑤</m:t>
                            </m:r>
                          </m:den>
                        </m:f>
                      </m:e>
                    </m:d>
                  </m:oMath>
                </a14:m>
                <a:r>
                  <a:rPr lang="en-US" dirty="0">
                    <a:solidFill>
                      <a:srgbClr val="000000"/>
                    </a:solidFill>
                  </a:rPr>
                  <a:t>, </a:t>
                </a:r>
              </a:p>
              <a:p>
                <a:pPr/>
                <a14:m>
                  <m:oMathPara xmlns:m="http://schemas.openxmlformats.org/officeDocument/2006/math">
                    <m:oMathParaPr>
                      <m:jc m:val="left"/>
                    </m:oMathParaPr>
                    <m:oMath xmlns:m="http://schemas.openxmlformats.org/officeDocument/2006/math">
                      <m:r>
                        <m:rPr>
                          <m:nor/>
                        </m:rPr>
                        <a:rPr lang="en-US" dirty="0"/>
                        <m:t>Note</m:t>
                      </m:r>
                      <m:r>
                        <m:rPr>
                          <m:nor/>
                        </m:rPr>
                        <a:rPr lang="en-US" b="0" i="0" dirty="0" smtClean="0"/>
                        <m:t> </m:t>
                      </m:r>
                      <m:r>
                        <m:rPr>
                          <m:nor/>
                        </m:rPr>
                        <a:rPr lang="en-US" b="0" i="0" dirty="0" smtClean="0"/>
                        <m:t>weight</m:t>
                      </m:r>
                      <m:r>
                        <m:rPr>
                          <m:nor/>
                        </m:rPr>
                        <a:rPr lang="en-US" b="0" i="0" dirty="0" smtClean="0"/>
                        <m:t> </m:t>
                      </m:r>
                      <m:r>
                        <m:rPr>
                          <m:nor/>
                        </m:rPr>
                        <a:rPr lang="en-US" b="0" i="0" dirty="0" smtClean="0"/>
                        <m:t>update</m:t>
                      </m:r>
                      <m:r>
                        <m:rPr>
                          <m:nor/>
                        </m:rPr>
                        <a:rPr lang="en-US" dirty="0"/>
                        <m:t>: </m:t>
                      </m:r>
                    </m:oMath>
                  </m:oMathPara>
                </a14:m>
                <a:endParaRPr lang="en-US" dirty="0"/>
              </a:p>
              <a:p>
                <a:pPr/>
                <a14:m>
                  <m:oMathPara xmlns:m="http://schemas.openxmlformats.org/officeDocument/2006/math">
                    <m:oMathParaPr>
                      <m:jc m:val="left"/>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𝑛𝑒𝑤</m:t>
                          </m:r>
                        </m:sub>
                      </m:sSub>
                      <m:r>
                        <m:rPr>
                          <m:nor/>
                        </m:rPr>
                        <a:rPr lang="en-US" b="0" i="0" dirty="0" smtClean="0"/>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𝑜𝑙𝑑</m:t>
                          </m:r>
                        </m:sub>
                      </m:sSub>
                      <m:r>
                        <a:rPr lang="en-US" i="1" dirty="0">
                          <a:latin typeface="Cambria Math" panose="02040503050406030204" pitchFamily="18" charset="0"/>
                        </a:rPr>
                        <m:t>+</m:t>
                      </m:r>
                      <m:r>
                        <m:rPr>
                          <m:sty m:val="p"/>
                        </m:rPr>
                        <a:rPr lang="el-GR" i="1" dirty="0" smtClean="0">
                          <a:latin typeface="Cambria Math" panose="02040503050406030204" pitchFamily="18" charset="0"/>
                          <a:ea typeface="Cambria Math" panose="02040503050406030204" pitchFamily="18" charset="0"/>
                        </a:rPr>
                        <m:t>Δ</m:t>
                      </m:r>
                      <m:r>
                        <a:rPr lang="en-US" b="0" i="1" dirty="0" smtClean="0">
                          <a:latin typeface="Cambria Math" panose="02040503050406030204" pitchFamily="18" charset="0"/>
                        </a:rPr>
                        <m:t>𝑤</m:t>
                      </m:r>
                    </m:oMath>
                  </m:oMathPara>
                </a14:m>
                <a:endParaRPr lang="en-US" b="0" i="1" dirty="0">
                  <a:latin typeface="Cambria Math" panose="02040503050406030204" pitchFamily="18" charset="0"/>
                </a:endParaRPr>
              </a:p>
              <a:p>
                <a14:m>
                  <m:oMath xmlns:m="http://schemas.openxmlformats.org/officeDocument/2006/math">
                    <m:r>
                      <a:rPr lang="en-US" b="0" i="1" smtClean="0">
                        <a:solidFill>
                          <a:srgbClr val="000000"/>
                        </a:solidFill>
                        <a:latin typeface="Cambria Math" panose="02040503050406030204" pitchFamily="18" charset="0"/>
                        <a:ea typeface="Cambria Math" panose="02040503050406030204" pitchFamily="18" charset="0"/>
                      </a:rPr>
                      <m:t>𝑤h𝑒𝑟𝑒</m:t>
                    </m:r>
                    <m:r>
                      <a:rPr lang="en-US" b="0" i="1" smtClean="0">
                        <a:solidFill>
                          <a:srgbClr val="000000"/>
                        </a:solidFill>
                        <a:latin typeface="Cambria Math" panose="02040503050406030204" pitchFamily="18" charset="0"/>
                        <a:ea typeface="Cambria Math" panose="02040503050406030204" pitchFamily="18" charset="0"/>
                      </a:rPr>
                      <m:t> </m:t>
                    </m:r>
                    <m:r>
                      <m:rPr>
                        <m:sty m:val="p"/>
                      </m:rPr>
                      <a:rPr lang="el-GR" i="1">
                        <a:solidFill>
                          <a:srgbClr val="000000"/>
                        </a:solidFill>
                        <a:latin typeface="Cambria Math" panose="02040503050406030204" pitchFamily="18" charset="0"/>
                        <a:ea typeface="Cambria Math" panose="02040503050406030204" pitchFamily="18" charset="0"/>
                      </a:rPr>
                      <m:t>Δ</m:t>
                    </m:r>
                  </m:oMath>
                </a14:m>
                <a:r>
                  <a:rPr lang="en-US" dirty="0">
                    <a:solidFill>
                      <a:srgbClr val="000000"/>
                    </a:solidFill>
                  </a:rPr>
                  <a:t>w= -</a:t>
                </a:r>
                <a14:m>
                  <m:oMath xmlns:m="http://schemas.openxmlformats.org/officeDocument/2006/math">
                    <m:r>
                      <m:rPr>
                        <m:sty m:val="p"/>
                      </m:rPr>
                      <a:rPr lang="el-GR" i="1" smtClean="0">
                        <a:solidFill>
                          <a:srgbClr val="000000"/>
                        </a:solidFill>
                        <a:latin typeface="Cambria Math" panose="02040503050406030204" pitchFamily="18" charset="0"/>
                        <a:ea typeface="Cambria Math" panose="02040503050406030204" pitchFamily="18" charset="0"/>
                      </a:rPr>
                      <m:t>η</m:t>
                    </m:r>
                    <m:d>
                      <m:dPr>
                        <m:ctrlPr>
                          <a:rPr lang="en-US" i="1">
                            <a:solidFill>
                              <a:srgbClr val="000000"/>
                            </a:solidFill>
                            <a:latin typeface="Cambria Math" panose="02040503050406030204" pitchFamily="18" charset="0"/>
                          </a:rPr>
                        </m:ctrlPr>
                      </m:dPr>
                      <m:e>
                        <m:f>
                          <m:fPr>
                            <m:type m:val="skw"/>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𝑒</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𝑤</m:t>
                            </m:r>
                          </m:den>
                        </m:f>
                      </m:e>
                    </m:d>
                    <m:r>
                      <a:rPr lang="en-US" b="0" i="1" smtClean="0">
                        <a:solidFill>
                          <a:srgbClr val="000000"/>
                        </a:solidFill>
                        <a:latin typeface="Cambria Math" panose="02040503050406030204" pitchFamily="18" charset="0"/>
                      </a:rPr>
                      <m:t>,</m:t>
                    </m:r>
                  </m:oMath>
                </a14:m>
                <a:endParaRPr lang="en-US" dirty="0">
                  <a:solidFill>
                    <a:srgbClr val="000000"/>
                  </a:solidFill>
                </a:endParaRPr>
              </a:p>
              <a:p>
                <a14:m>
                  <m:oMath xmlns:m="http://schemas.openxmlformats.org/officeDocument/2006/math">
                    <m:r>
                      <m:rPr>
                        <m:sty m:val="p"/>
                      </m:rPr>
                      <a:rPr lang="el-GR" i="1">
                        <a:solidFill>
                          <a:srgbClr val="000000"/>
                        </a:solidFill>
                        <a:latin typeface="Cambria Math" panose="02040503050406030204" pitchFamily="18" charset="0"/>
                        <a:ea typeface="Cambria Math" panose="02040503050406030204" pitchFamily="18" charset="0"/>
                      </a:rPr>
                      <m:t>η</m:t>
                    </m:r>
                    <m:r>
                      <a:rPr lang="el-GR" i="1">
                        <a:solidFill>
                          <a:srgbClr val="000000"/>
                        </a:solidFill>
                        <a:latin typeface="Cambria Math" panose="02040503050406030204" pitchFamily="18" charset="0"/>
                        <a:ea typeface="Cambria Math" panose="02040503050406030204" pitchFamily="18" charset="0"/>
                      </a:rPr>
                      <m:t> </m:t>
                    </m:r>
                  </m:oMath>
                </a14:m>
                <a:r>
                  <a:rPr lang="en-US" dirty="0">
                    <a:solidFill>
                      <a:srgbClr val="000000"/>
                    </a:solidFill>
                  </a:rPr>
                  <a:t>=0.1</a:t>
                </a:r>
              </a:p>
            </p:txBody>
          </p:sp>
        </mc:Choice>
        <mc:Fallback xmlns="">
          <p:sp>
            <p:nvSpPr>
              <p:cNvPr id="10" name="Object 9"/>
              <p:cNvSpPr txBox="1">
                <a:spLocks noRot="1" noChangeAspect="1" noMove="1" noResize="1" noEditPoints="1" noAdjustHandles="1" noChangeArrowheads="1" noChangeShapeType="1" noTextEdit="1"/>
              </p:cNvSpPr>
              <p:nvPr/>
            </p:nvSpPr>
            <p:spPr>
              <a:xfrm>
                <a:off x="6526924" y="5009775"/>
                <a:ext cx="2579905" cy="1711700"/>
              </a:xfrm>
              <a:prstGeom prst="rect">
                <a:avLst/>
              </a:prstGeom>
              <a:blipFill>
                <a:blip r:embed="rId4"/>
                <a:stretch>
                  <a:fillRect l="-1882" t="-24028" b="-9187"/>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3298204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Dropout</a:t>
            </a:r>
          </a:p>
        </p:txBody>
      </p:sp>
      <p:sp>
        <p:nvSpPr>
          <p:cNvPr id="3" name="Content Placeholder 2"/>
          <p:cNvSpPr>
            <a:spLocks noGrp="1"/>
          </p:cNvSpPr>
          <p:nvPr>
            <p:ph idx="1"/>
          </p:nvPr>
        </p:nvSpPr>
        <p:spPr/>
        <p:txBody>
          <a:bodyPr>
            <a:normAutofit/>
          </a:bodyPr>
          <a:lstStyle/>
          <a:p>
            <a:r>
              <a:rPr lang="en-US" sz="2400" dirty="0"/>
              <a:t>Dropout: A Simple Way to Prevent Neural Networks from Overfitting by </a:t>
            </a:r>
            <a:r>
              <a:rPr lang="en-US" sz="2400" dirty="0" err="1"/>
              <a:t>Nitish</a:t>
            </a:r>
            <a:r>
              <a:rPr lang="en-US" sz="2400" dirty="0"/>
              <a:t> Srivastava </a:t>
            </a:r>
          </a:p>
          <a:p>
            <a:r>
              <a:rPr lang="en-US" sz="1600" dirty="0">
                <a:hlinkClick r:id="rId2"/>
              </a:rPr>
              <a:t>http://jmlr.org/papers/volume15/srivastava14a/srivastava14a.pdf</a:t>
            </a:r>
            <a:endParaRPr lang="en-US" sz="1600" dirty="0"/>
          </a:p>
        </p:txBody>
      </p:sp>
      <p:sp>
        <p:nvSpPr>
          <p:cNvPr id="4" name="Footer Placeholder 3"/>
          <p:cNvSpPr>
            <a:spLocks noGrp="1"/>
          </p:cNvSpPr>
          <p:nvPr>
            <p:ph type="ftr" sz="quarter" idx="11"/>
          </p:nvPr>
        </p:nvSpPr>
        <p:spPr/>
        <p:txBody>
          <a:bodyPr/>
          <a:lstStyle/>
          <a:p>
            <a:pPr>
              <a:defRPr/>
            </a:pPr>
            <a:r>
              <a:rPr lang="en-US" altLang="zh-HK"/>
              <a:t>Object recognition v.250327a</a:t>
            </a:r>
          </a:p>
        </p:txBody>
      </p:sp>
      <p:sp>
        <p:nvSpPr>
          <p:cNvPr id="5" name="Slide Number Placeholder 4"/>
          <p:cNvSpPr>
            <a:spLocks noGrp="1"/>
          </p:cNvSpPr>
          <p:nvPr>
            <p:ph type="sldNum" sz="quarter" idx="12"/>
          </p:nvPr>
        </p:nvSpPr>
        <p:spPr/>
        <p:txBody>
          <a:bodyPr/>
          <a:lstStyle/>
          <a:p>
            <a:fld id="{B28686DF-4AC6-44BB-9261-A3C12E8BDC53}" type="slidenum">
              <a:rPr lang="en-US" altLang="zh-HK" smtClean="0"/>
              <a:pPr/>
              <a:t>74</a:t>
            </a:fld>
            <a:endParaRPr lang="en-US" altLang="zh-HK"/>
          </a:p>
        </p:txBody>
      </p:sp>
      <p:pic>
        <p:nvPicPr>
          <p:cNvPr id="6" name="Picture 5"/>
          <p:cNvPicPr>
            <a:picLocks noChangeAspect="1"/>
          </p:cNvPicPr>
          <p:nvPr/>
        </p:nvPicPr>
        <p:blipFill>
          <a:blip r:embed="rId3"/>
          <a:stretch>
            <a:fillRect/>
          </a:stretch>
        </p:blipFill>
        <p:spPr>
          <a:xfrm>
            <a:off x="914400" y="2698750"/>
            <a:ext cx="7484605" cy="3657600"/>
          </a:xfrm>
          <a:prstGeom prst="rect">
            <a:avLst/>
          </a:prstGeom>
        </p:spPr>
      </p:pic>
      <p:sp>
        <p:nvSpPr>
          <p:cNvPr id="7" name="TextBox 6">
            <a:extLst>
              <a:ext uri="{FF2B5EF4-FFF2-40B4-BE49-F238E27FC236}">
                <a16:creationId xmlns:a16="http://schemas.microsoft.com/office/drawing/2014/main" id="{3CF37F6D-B176-4B57-8A5E-33BDD23836BC}"/>
              </a:ext>
            </a:extLst>
          </p:cNvPr>
          <p:cNvSpPr txBox="1"/>
          <p:nvPr/>
        </p:nvSpPr>
        <p:spPr>
          <a:xfrm>
            <a:off x="7168055" y="2563814"/>
            <a:ext cx="1807779" cy="1200329"/>
          </a:xfrm>
          <a:prstGeom prst="rect">
            <a:avLst/>
          </a:prstGeom>
          <a:noFill/>
        </p:spPr>
        <p:txBody>
          <a:bodyPr wrap="square" rtlCol="0">
            <a:spAutoFit/>
          </a:bodyPr>
          <a:lstStyle/>
          <a:p>
            <a:r>
              <a:rPr lang="en-US" dirty="0"/>
              <a:t>=Randomly choose  not to update some weights</a:t>
            </a:r>
          </a:p>
        </p:txBody>
      </p:sp>
      <p:pic>
        <p:nvPicPr>
          <p:cNvPr id="9" name="Picture 8">
            <a:extLst>
              <a:ext uri="{FF2B5EF4-FFF2-40B4-BE49-F238E27FC236}">
                <a16:creationId xmlns:a16="http://schemas.microsoft.com/office/drawing/2014/main" id="{F20031E9-31C3-4AFE-973F-CD6DA8ADE5BC}"/>
              </a:ext>
            </a:extLst>
          </p:cNvPr>
          <p:cNvPicPr>
            <a:picLocks noChangeAspect="1"/>
          </p:cNvPicPr>
          <p:nvPr/>
        </p:nvPicPr>
        <p:blipFill>
          <a:blip r:embed="rId4"/>
          <a:stretch>
            <a:fillRect/>
          </a:stretch>
        </p:blipFill>
        <p:spPr>
          <a:xfrm>
            <a:off x="7324725" y="2345996"/>
            <a:ext cx="323850" cy="323850"/>
          </a:xfrm>
          <a:prstGeom prst="rect">
            <a:avLst/>
          </a:prstGeom>
        </p:spPr>
      </p:pic>
      <p:cxnSp>
        <p:nvCxnSpPr>
          <p:cNvPr id="12" name="Straight Arrow Connector 11">
            <a:extLst>
              <a:ext uri="{FF2B5EF4-FFF2-40B4-BE49-F238E27FC236}">
                <a16:creationId xmlns:a16="http://schemas.microsoft.com/office/drawing/2014/main" id="{F503BF41-877B-4500-8223-AAE6CF6FBC96}"/>
              </a:ext>
            </a:extLst>
          </p:cNvPr>
          <p:cNvCxnSpPr>
            <a:cxnSpLocks/>
          </p:cNvCxnSpPr>
          <p:nvPr/>
        </p:nvCxnSpPr>
        <p:spPr>
          <a:xfrm flipH="1">
            <a:off x="6632028" y="2434458"/>
            <a:ext cx="692697" cy="1035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239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FD76-5F2D-46A0-A27A-2C7F4123DAF9}"/>
              </a:ext>
            </a:extLst>
          </p:cNvPr>
          <p:cNvSpPr>
            <a:spLocks noGrp="1"/>
          </p:cNvSpPr>
          <p:nvPr>
            <p:ph type="title"/>
          </p:nvPr>
        </p:nvSpPr>
        <p:spPr/>
        <p:txBody>
          <a:bodyPr>
            <a:noAutofit/>
          </a:bodyPr>
          <a:lstStyle/>
          <a:p>
            <a:r>
              <a:rPr lang="en-US" sz="2400" dirty="0"/>
              <a:t>Adam Optimization Algorithm (</a:t>
            </a:r>
            <a:r>
              <a:rPr lang="en-US" sz="2400" u="sng" dirty="0"/>
              <a:t>Ada</a:t>
            </a:r>
            <a:r>
              <a:rPr lang="en-US" sz="2400" dirty="0"/>
              <a:t>ptive </a:t>
            </a:r>
            <a:r>
              <a:rPr lang="en-US" sz="2400" u="sng" dirty="0"/>
              <a:t>M</a:t>
            </a:r>
            <a:r>
              <a:rPr lang="en-US" sz="2400" dirty="0"/>
              <a:t>oment estimation) make weight update more efficient and effective</a:t>
            </a:r>
          </a:p>
        </p:txBody>
      </p:sp>
      <p:sp>
        <p:nvSpPr>
          <p:cNvPr id="3" name="Content Placeholder 2">
            <a:extLst>
              <a:ext uri="{FF2B5EF4-FFF2-40B4-BE49-F238E27FC236}">
                <a16:creationId xmlns:a16="http://schemas.microsoft.com/office/drawing/2014/main" id="{B8986591-E162-4265-AFEA-B3D5FB434B6A}"/>
              </a:ext>
            </a:extLst>
          </p:cNvPr>
          <p:cNvSpPr>
            <a:spLocks noGrp="1"/>
          </p:cNvSpPr>
          <p:nvPr>
            <p:ph idx="1"/>
          </p:nvPr>
        </p:nvSpPr>
        <p:spPr>
          <a:xfrm>
            <a:off x="457199" y="1487170"/>
            <a:ext cx="8229600" cy="4525963"/>
          </a:xfrm>
        </p:spPr>
        <p:txBody>
          <a:bodyPr>
            <a:normAutofit/>
          </a:bodyPr>
          <a:lstStyle/>
          <a:p>
            <a:r>
              <a:rPr lang="en-US" sz="1800" dirty="0">
                <a:hlinkClick r:id="rId2"/>
              </a:rPr>
              <a:t>https://www.math.purdue.edu/~nwinovic/deep_learning_optimization.html</a:t>
            </a:r>
            <a:r>
              <a:rPr lang="en-US" sz="1800" dirty="0"/>
              <a:t> </a:t>
            </a:r>
          </a:p>
          <a:p>
            <a:r>
              <a:rPr lang="en-US" sz="1800" dirty="0">
                <a:hlinkClick r:id="rId3"/>
              </a:rPr>
              <a:t>https://www.researchgate.net/figure/Adam-optimizer-algorithm_fig2_339075038</a:t>
            </a:r>
            <a:r>
              <a:rPr lang="en-US" sz="1800" dirty="0"/>
              <a:t> </a:t>
            </a:r>
          </a:p>
        </p:txBody>
      </p:sp>
      <p:sp>
        <p:nvSpPr>
          <p:cNvPr id="4" name="Footer Placeholder 3">
            <a:extLst>
              <a:ext uri="{FF2B5EF4-FFF2-40B4-BE49-F238E27FC236}">
                <a16:creationId xmlns:a16="http://schemas.microsoft.com/office/drawing/2014/main" id="{D69D76E6-8F37-496D-9434-CB880FB73E7C}"/>
              </a:ext>
            </a:extLst>
          </p:cNvPr>
          <p:cNvSpPr>
            <a:spLocks noGrp="1"/>
          </p:cNvSpPr>
          <p:nvPr>
            <p:ph type="ftr" sz="quarter" idx="11"/>
          </p:nvPr>
        </p:nvSpPr>
        <p:spPr/>
        <p:txBody>
          <a:bodyPr/>
          <a:lstStyle/>
          <a:p>
            <a:pPr>
              <a:defRPr/>
            </a:pPr>
            <a:r>
              <a:rPr lang="en-US" altLang="zh-HK"/>
              <a:t>Object recognition v.250327a</a:t>
            </a:r>
          </a:p>
        </p:txBody>
      </p:sp>
      <p:sp>
        <p:nvSpPr>
          <p:cNvPr id="5" name="Slide Number Placeholder 4">
            <a:extLst>
              <a:ext uri="{FF2B5EF4-FFF2-40B4-BE49-F238E27FC236}">
                <a16:creationId xmlns:a16="http://schemas.microsoft.com/office/drawing/2014/main" id="{F6F9B358-6B76-4D74-996D-5383F1E19EAD}"/>
              </a:ext>
            </a:extLst>
          </p:cNvPr>
          <p:cNvSpPr>
            <a:spLocks noGrp="1"/>
          </p:cNvSpPr>
          <p:nvPr>
            <p:ph type="sldNum" sz="quarter" idx="12"/>
          </p:nvPr>
        </p:nvSpPr>
        <p:spPr/>
        <p:txBody>
          <a:bodyPr/>
          <a:lstStyle/>
          <a:p>
            <a:fld id="{B28686DF-4AC6-44BB-9261-A3C12E8BDC53}" type="slidenum">
              <a:rPr lang="en-US" altLang="zh-HK" smtClean="0"/>
              <a:pPr/>
              <a:t>75</a:t>
            </a:fld>
            <a:endParaRPr lang="en-US" altLang="zh-HK"/>
          </a:p>
        </p:txBody>
      </p:sp>
      <p:pic>
        <p:nvPicPr>
          <p:cNvPr id="7" name="Picture 6">
            <a:extLst>
              <a:ext uri="{FF2B5EF4-FFF2-40B4-BE49-F238E27FC236}">
                <a16:creationId xmlns:a16="http://schemas.microsoft.com/office/drawing/2014/main" id="{3EDAA4DF-45FC-47AA-BB0A-7DA9B2A940C1}"/>
              </a:ext>
            </a:extLst>
          </p:cNvPr>
          <p:cNvPicPr>
            <a:picLocks noChangeAspect="1"/>
          </p:cNvPicPr>
          <p:nvPr/>
        </p:nvPicPr>
        <p:blipFill>
          <a:blip r:embed="rId4"/>
          <a:stretch>
            <a:fillRect/>
          </a:stretch>
        </p:blipFill>
        <p:spPr>
          <a:xfrm>
            <a:off x="790832" y="2211387"/>
            <a:ext cx="7562335" cy="4371975"/>
          </a:xfrm>
          <a:prstGeom prst="rect">
            <a:avLst/>
          </a:prstGeom>
        </p:spPr>
      </p:pic>
      <p:sp>
        <p:nvSpPr>
          <p:cNvPr id="8" name="TextBox 7">
            <a:extLst>
              <a:ext uri="{FF2B5EF4-FFF2-40B4-BE49-F238E27FC236}">
                <a16:creationId xmlns:a16="http://schemas.microsoft.com/office/drawing/2014/main" id="{2A1458E6-F2D2-4110-8226-12CB019C1380}"/>
              </a:ext>
            </a:extLst>
          </p:cNvPr>
          <p:cNvSpPr txBox="1"/>
          <p:nvPr/>
        </p:nvSpPr>
        <p:spPr>
          <a:xfrm>
            <a:off x="5105400" y="4212708"/>
            <a:ext cx="4572000" cy="369332"/>
          </a:xfrm>
          <a:prstGeom prst="rect">
            <a:avLst/>
          </a:prstGeom>
          <a:noFill/>
        </p:spPr>
        <p:txBody>
          <a:bodyPr wrap="square">
            <a:spAutoFit/>
          </a:bodyPr>
          <a:lstStyle/>
          <a:p>
            <a:r>
              <a:rPr lang="en-US" sz="1800" dirty="0"/>
              <a:t>m initialized as 0 at the beginning</a:t>
            </a:r>
            <a:endParaRPr lang="en-US" dirty="0"/>
          </a:p>
        </p:txBody>
      </p:sp>
    </p:spTree>
    <p:extLst>
      <p:ext uri="{BB962C8B-B14F-4D97-AF65-F5344CB8AC3E}">
        <p14:creationId xmlns:p14="http://schemas.microsoft.com/office/powerpoint/2010/main" val="701301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hlinkClick r:id="rId2"/>
              </a:rPr>
              <a:t>ADAM optimization algorithm/code</a:t>
            </a:r>
            <a:br>
              <a:rPr lang="en-US" sz="1400" dirty="0">
                <a:hlinkClick r:id="rId2"/>
              </a:rPr>
            </a:br>
            <a:r>
              <a:rPr lang="en-US" sz="1400" dirty="0">
                <a:hlinkClick r:id="rId2"/>
              </a:rPr>
              <a:t>https://towardsdatascience.com/adam-latest-trends-in-deep-learning-optimization-6be9a291375c</a:t>
            </a:r>
            <a:br>
              <a:rPr lang="en-US" sz="1400" dirty="0"/>
            </a:br>
            <a:r>
              <a:rPr lang="en-US" sz="1400" dirty="0">
                <a:hlinkClick r:id="rId3"/>
              </a:rPr>
              <a:t>https://www.geeksforgeeks.org/intuition-of-adam-optimizer/</a:t>
            </a:r>
            <a:r>
              <a:rPr lang="en-US" sz="1400" dirty="0"/>
              <a:t>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610792" cy="4525963"/>
              </a:xfrm>
            </p:spPr>
            <p:txBody>
              <a:bodyPr>
                <a:normAutofit fontScale="85000" lnSpcReduction="20000"/>
              </a:bodyPr>
              <a:lstStyle/>
              <a:p>
                <a:r>
                  <a:rPr lang="en-US" sz="2800" dirty="0"/>
                  <a:t>Background:</a:t>
                </a:r>
              </a:p>
              <a:p>
                <a:pPr lvl="1"/>
                <a:r>
                  <a:rPr lang="en-US" sz="2400" dirty="0"/>
                  <a:t>w=weights, g=</a:t>
                </a:r>
                <a14:m>
                  <m:oMath xmlns:m="http://schemas.openxmlformats.org/officeDocument/2006/math">
                    <m:f>
                      <m:fPr>
                        <m:ctrlPr>
                          <a:rPr lang="en-US" sz="2400" i="1" smtClean="0">
                            <a:latin typeface="Cambria Math" panose="02040503050406030204" pitchFamily="18" charset="0"/>
                          </a:rPr>
                        </m:ctrlPr>
                      </m:fPr>
                      <m:num>
                        <m:r>
                          <m:rPr>
                            <m:sty m:val="p"/>
                          </m:rPr>
                          <a:rPr lang="el-GR" sz="2400" i="0" smtClean="0">
                            <a:latin typeface="Cambria Math" panose="02040503050406030204" pitchFamily="18" charset="0"/>
                          </a:rPr>
                          <m:t>Δ</m:t>
                        </m:r>
                        <m:r>
                          <m:rPr>
                            <m:sty m:val="p"/>
                          </m:rPr>
                          <a:rPr lang="en-US" sz="2400" b="0" i="0" smtClean="0">
                            <a:latin typeface="Cambria Math" panose="02040503050406030204" pitchFamily="18" charset="0"/>
                          </a:rPr>
                          <m:t>E</m:t>
                        </m:r>
                      </m:num>
                      <m:den>
                        <m:r>
                          <m:rPr>
                            <m:sty m:val="p"/>
                          </m:rPr>
                          <a:rPr lang="el-GR" sz="2400" i="0" smtClean="0">
                            <a:latin typeface="Cambria Math" panose="02040503050406030204" pitchFamily="18" charset="0"/>
                          </a:rPr>
                          <m:t>Δ</m:t>
                        </m:r>
                        <m:r>
                          <a:rPr lang="en-US" sz="2400" b="0" i="1" smtClean="0">
                            <a:latin typeface="Cambria Math" panose="02040503050406030204" pitchFamily="18" charset="0"/>
                          </a:rPr>
                          <m:t>𝑤</m:t>
                        </m:r>
                      </m:den>
                    </m:f>
                  </m:oMath>
                </a14:m>
                <a:r>
                  <a:rPr lang="en-US" sz="2400" dirty="0"/>
                  <a:t> is the gradient on current mini-batch , α=learning rate</a:t>
                </a:r>
              </a:p>
              <a:p>
                <a:pPr lvl="1"/>
                <a:r>
                  <a:rPr lang="en-US" sz="2800" dirty="0"/>
                  <a:t>Classical learning method we studied is w=w-</a:t>
                </a:r>
                <a:r>
                  <a:rPr lang="en-US" sz="2400" dirty="0"/>
                  <a:t>α</a:t>
                </a:r>
                <a:r>
                  <a:rPr lang="en-US" sz="2800" dirty="0"/>
                  <a:t>g </a:t>
                </a:r>
              </a:p>
              <a:p>
                <a:r>
                  <a:rPr lang="en-US" sz="2800" u="sng" dirty="0"/>
                  <a:t>Adam </a:t>
                </a:r>
                <a:r>
                  <a:rPr lang="en-US" sz="2800" u="sng" dirty="0" err="1"/>
                  <a:t>algo</a:t>
                </a:r>
                <a:r>
                  <a:rPr lang="en-US" sz="2800" u="sng" dirty="0"/>
                  <a:t>: </a:t>
                </a:r>
                <a:r>
                  <a:rPr lang="en-US" sz="2400" dirty="0"/>
                  <a:t> Using momentum and Root Mean Square Propagation .</a:t>
                </a:r>
                <a:endParaRPr lang="en-US" sz="2800" u="sng" dirty="0"/>
              </a:p>
              <a:p>
                <a:r>
                  <a:rPr lang="en-US" sz="2400" dirty="0"/>
                  <a:t>Can handle sparse gradients on noisy problems.  m initialized as 0 at beginning</a:t>
                </a:r>
                <a:endParaRPr lang="en-US" sz="2800" u="sng" dirty="0"/>
              </a:p>
              <a:p>
                <a:r>
                  <a:rPr lang="en-US" sz="2800" dirty="0"/>
                  <a:t>for t in range(</a:t>
                </a:r>
                <a:r>
                  <a:rPr lang="en-US" sz="2800" dirty="0" err="1"/>
                  <a:t>num_iterations</a:t>
                </a:r>
                <a:r>
                  <a:rPr lang="en-US" sz="2800" dirty="0"/>
                  <a:t>), or w converges:</a:t>
                </a:r>
              </a:p>
              <a:p>
                <a:r>
                  <a:rPr lang="en-US" sz="2800" dirty="0"/>
                  <a:t>    g = </a:t>
                </a:r>
                <a:r>
                  <a:rPr lang="en-US" sz="2800" dirty="0" err="1"/>
                  <a:t>compute_gradient</a:t>
                </a:r>
                <a:r>
                  <a:rPr lang="en-US" sz="2800" dirty="0"/>
                  <a:t>(x, y)</a:t>
                </a:r>
              </a:p>
              <a:p>
                <a:r>
                  <a:rPr lang="en-US" sz="2800" dirty="0"/>
                  <a:t>    m = beta_1 * m + (1 - beta_1) * g</a:t>
                </a:r>
              </a:p>
              <a:p>
                <a:r>
                  <a:rPr lang="en-US" sz="2800" dirty="0"/>
                  <a:t>    v = beta_2 * v + (1 - beta_2) * </a:t>
                </a:r>
                <a:r>
                  <a:rPr lang="en-US" sz="2800" dirty="0" err="1"/>
                  <a:t>np.power</a:t>
                </a:r>
                <a:r>
                  <a:rPr lang="en-US" sz="2800" dirty="0"/>
                  <a:t>(g, 2)</a:t>
                </a:r>
              </a:p>
              <a:p>
                <a:r>
                  <a:rPr lang="en-US" sz="2800" dirty="0"/>
                  <a:t>    </a:t>
                </a:r>
                <a:r>
                  <a:rPr lang="en-US" sz="2800" dirty="0" err="1"/>
                  <a:t>m_hat</a:t>
                </a:r>
                <a:r>
                  <a:rPr lang="en-US" sz="2800" dirty="0"/>
                  <a:t> = m / (1 - </a:t>
                </a:r>
                <a:r>
                  <a:rPr lang="en-US" sz="2800" dirty="0" err="1"/>
                  <a:t>np.power</a:t>
                </a:r>
                <a:r>
                  <a:rPr lang="en-US" sz="2800" dirty="0"/>
                  <a:t>(beta_1, t))</a:t>
                </a:r>
              </a:p>
              <a:p>
                <a:r>
                  <a:rPr lang="en-US" sz="2800" dirty="0"/>
                  <a:t>    </a:t>
                </a:r>
                <a:r>
                  <a:rPr lang="en-US" sz="2800" dirty="0" err="1"/>
                  <a:t>v_hat</a:t>
                </a:r>
                <a:r>
                  <a:rPr lang="en-US" sz="2800" dirty="0"/>
                  <a:t> = v / (1 - </a:t>
                </a:r>
                <a:r>
                  <a:rPr lang="en-US" sz="2800" dirty="0" err="1"/>
                  <a:t>np.power</a:t>
                </a:r>
                <a:r>
                  <a:rPr lang="en-US" sz="2800" dirty="0"/>
                  <a:t>(beta_2, t))</a:t>
                </a:r>
              </a:p>
              <a:p>
                <a:r>
                  <a:rPr lang="en-US" sz="2800" dirty="0"/>
                  <a:t>    w = w - </a:t>
                </a:r>
                <a:r>
                  <a:rPr lang="en-US" sz="2800" dirty="0" err="1"/>
                  <a:t>step_size</a:t>
                </a:r>
                <a:r>
                  <a:rPr lang="en-US" sz="2800" dirty="0"/>
                  <a:t> * </a:t>
                </a:r>
                <a:r>
                  <a:rPr lang="en-US" sz="2800" dirty="0" err="1"/>
                  <a:t>m_hat</a:t>
                </a:r>
                <a:r>
                  <a:rPr lang="en-US" sz="2800" dirty="0"/>
                  <a:t> / (</a:t>
                </a:r>
                <a:r>
                  <a:rPr lang="en-US" sz="2800" dirty="0" err="1"/>
                  <a:t>np.sqrt</a:t>
                </a:r>
                <a:r>
                  <a:rPr lang="en-US" sz="2800" dirty="0"/>
                  <a:t>(</a:t>
                </a:r>
                <a:r>
                  <a:rPr lang="en-US" sz="2800" dirty="0" err="1"/>
                  <a:t>v_hat</a:t>
                </a:r>
                <a:r>
                  <a:rPr lang="en-US" sz="2800" dirty="0"/>
                  <a:t>) + epsilon)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610792" cy="4525963"/>
              </a:xfrm>
              <a:blipFill>
                <a:blip r:embed="rId4"/>
                <a:stretch>
                  <a:fillRect l="-920" t="-2561" r="-637" b="-809"/>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ltLang="zh-HK"/>
              <a:t>Object recognition v.250327a</a:t>
            </a:r>
          </a:p>
        </p:txBody>
      </p:sp>
      <p:sp>
        <p:nvSpPr>
          <p:cNvPr id="5" name="Slide Number Placeholder 4"/>
          <p:cNvSpPr>
            <a:spLocks noGrp="1"/>
          </p:cNvSpPr>
          <p:nvPr>
            <p:ph type="sldNum" sz="quarter" idx="12"/>
          </p:nvPr>
        </p:nvSpPr>
        <p:spPr/>
        <p:txBody>
          <a:bodyPr/>
          <a:lstStyle/>
          <a:p>
            <a:fld id="{B28686DF-4AC6-44BB-9261-A3C12E8BDC53}" type="slidenum">
              <a:rPr lang="en-US" altLang="zh-HK" smtClean="0"/>
              <a:pPr/>
              <a:t>76</a:t>
            </a:fld>
            <a:endParaRPr lang="en-US" altLang="zh-HK"/>
          </a:p>
        </p:txBody>
      </p:sp>
      <p:sp>
        <p:nvSpPr>
          <p:cNvPr id="8" name="TextBox 7"/>
          <p:cNvSpPr txBox="1"/>
          <p:nvPr/>
        </p:nvSpPr>
        <p:spPr>
          <a:xfrm>
            <a:off x="6789217" y="3491800"/>
            <a:ext cx="2039661" cy="1477328"/>
          </a:xfrm>
          <a:prstGeom prst="rect">
            <a:avLst/>
          </a:prstGeom>
          <a:noFill/>
          <a:ln>
            <a:solidFill>
              <a:schemeClr val="accent1"/>
            </a:solidFill>
          </a:ln>
        </p:spPr>
        <p:txBody>
          <a:bodyPr wrap="none" rtlCol="0">
            <a:spAutoFit/>
          </a:bodyPr>
          <a:lstStyle/>
          <a:p>
            <a:r>
              <a:rPr lang="en-US" dirty="0"/>
              <a:t>Example:</a:t>
            </a:r>
          </a:p>
          <a:p>
            <a:r>
              <a:rPr lang="en-US" dirty="0"/>
              <a:t>beta_1(β1) </a:t>
            </a:r>
            <a:r>
              <a:rPr lang="en-US" dirty="0">
                <a:sym typeface="Symbol" panose="05050102010706020507" pitchFamily="18" charset="2"/>
              </a:rPr>
              <a:t></a:t>
            </a:r>
            <a:r>
              <a:rPr lang="en-US" dirty="0"/>
              <a:t> 0.9</a:t>
            </a:r>
          </a:p>
          <a:p>
            <a:r>
              <a:rPr lang="en-US" dirty="0"/>
              <a:t>beta_2</a:t>
            </a:r>
            <a:r>
              <a:rPr lang="en-US" dirty="0">
                <a:sym typeface="Symbol" panose="05050102010706020507" pitchFamily="18" charset="2"/>
              </a:rPr>
              <a:t> (</a:t>
            </a:r>
            <a:r>
              <a:rPr lang="en-US" dirty="0"/>
              <a:t>β2)</a:t>
            </a:r>
            <a:r>
              <a:rPr lang="en-US" dirty="0">
                <a:sym typeface="Symbol" panose="05050102010706020507" pitchFamily="18" charset="2"/>
              </a:rPr>
              <a:t></a:t>
            </a:r>
            <a:r>
              <a:rPr lang="en-US" dirty="0"/>
              <a:t> 0.001</a:t>
            </a:r>
          </a:p>
          <a:p>
            <a:r>
              <a:rPr lang="en-US" dirty="0" err="1"/>
              <a:t>step_size</a:t>
            </a:r>
            <a:r>
              <a:rPr lang="en-US" dirty="0"/>
              <a:t>(α) </a:t>
            </a:r>
            <a:r>
              <a:rPr lang="en-US" dirty="0">
                <a:sym typeface="Symbol" panose="05050102010706020507" pitchFamily="18" charset="2"/>
              </a:rPr>
              <a:t></a:t>
            </a:r>
            <a:r>
              <a:rPr lang="en-US" dirty="0"/>
              <a:t>0.001</a:t>
            </a:r>
          </a:p>
          <a:p>
            <a:r>
              <a:rPr lang="en-US" dirty="0"/>
              <a:t>epsilon(ε)</a:t>
            </a:r>
            <a:r>
              <a:rPr lang="en-US" dirty="0">
                <a:sym typeface="Symbol" panose="05050102010706020507" pitchFamily="18" charset="2"/>
              </a:rPr>
              <a:t> </a:t>
            </a:r>
            <a:r>
              <a:rPr lang="en-US" dirty="0"/>
              <a:t> 10^-8</a:t>
            </a:r>
          </a:p>
        </p:txBody>
      </p:sp>
      <p:sp>
        <p:nvSpPr>
          <p:cNvPr id="9" name="TextBox 8"/>
          <p:cNvSpPr txBox="1"/>
          <p:nvPr/>
        </p:nvSpPr>
        <p:spPr>
          <a:xfrm>
            <a:off x="152400" y="5756185"/>
            <a:ext cx="7656648" cy="1169551"/>
          </a:xfrm>
          <a:prstGeom prst="rect">
            <a:avLst/>
          </a:prstGeom>
          <a:noFill/>
        </p:spPr>
        <p:txBody>
          <a:bodyPr wrap="none" rtlCol="0">
            <a:spAutoFit/>
          </a:bodyPr>
          <a:lstStyle/>
          <a:p>
            <a:r>
              <a:rPr lang="en-US" sz="1400" dirty="0">
                <a:hlinkClick r:id="rId5"/>
              </a:rPr>
              <a:t>Ref:</a:t>
            </a:r>
          </a:p>
          <a:p>
            <a:r>
              <a:rPr lang="en-US" sz="1400" dirty="0">
                <a:hlinkClick r:id="rId6"/>
              </a:rPr>
              <a:t>https://www.math.purdue.edu/~nwinovic/deep_learning_optimization.html</a:t>
            </a:r>
            <a:endParaRPr lang="en-US" sz="1400" dirty="0">
              <a:hlinkClick r:id="" action="ppaction://noaction"/>
            </a:endParaRPr>
          </a:p>
          <a:p>
            <a:r>
              <a:rPr lang="en-US" sz="1400" dirty="0">
                <a:hlinkClick r:id="" action="ppaction://noaction"/>
              </a:rPr>
              <a:t>https://medium.com/@nishantnikhil/adam-optimizer-notes-ddac4fd7218</a:t>
            </a:r>
            <a:endParaRPr lang="en-US" sz="1400" dirty="0"/>
          </a:p>
          <a:p>
            <a:r>
              <a:rPr lang="en-US" sz="1400" dirty="0">
                <a:hlinkClick r:id="rId7"/>
              </a:rPr>
              <a:t>https://sefiks.com/2018/06/23/the-insiders-guide-to-adam-optimization-algorithm-for-deep-learning/</a:t>
            </a:r>
            <a:endParaRPr lang="en-US" sz="1400" dirty="0"/>
          </a:p>
          <a:p>
            <a:endParaRPr lang="en-US" sz="1400" dirty="0"/>
          </a:p>
        </p:txBody>
      </p:sp>
      <p:sp>
        <p:nvSpPr>
          <p:cNvPr id="6" name="TextBox 5"/>
          <p:cNvSpPr txBox="1"/>
          <p:nvPr/>
        </p:nvSpPr>
        <p:spPr>
          <a:xfrm>
            <a:off x="6004743" y="4994760"/>
            <a:ext cx="3139257" cy="646331"/>
          </a:xfrm>
          <a:prstGeom prst="rect">
            <a:avLst/>
          </a:prstGeom>
          <a:noFill/>
          <a:ln>
            <a:solidFill>
              <a:schemeClr val="accent1"/>
            </a:solidFill>
          </a:ln>
        </p:spPr>
        <p:txBody>
          <a:bodyPr wrap="none" rtlCol="0">
            <a:spAutoFit/>
          </a:bodyPr>
          <a:lstStyle/>
          <a:p>
            <a:r>
              <a:rPr lang="en-US" dirty="0"/>
              <a:t>Python code with </a:t>
            </a:r>
            <a:r>
              <a:rPr lang="en-US" dirty="0" err="1"/>
              <a:t>numpy</a:t>
            </a:r>
            <a:endParaRPr lang="en-US" dirty="0"/>
          </a:p>
          <a:p>
            <a:r>
              <a:rPr lang="en-US" dirty="0" err="1"/>
              <a:t>np.sqrt</a:t>
            </a:r>
            <a:r>
              <a:rPr lang="en-US" dirty="0"/>
              <a:t>(x)=x</a:t>
            </a:r>
            <a:r>
              <a:rPr lang="en-US" baseline="30000" dirty="0"/>
              <a:t>2</a:t>
            </a:r>
            <a:r>
              <a:rPr lang="en-US" dirty="0"/>
              <a:t>, </a:t>
            </a:r>
            <a:r>
              <a:rPr lang="en-US" dirty="0" err="1"/>
              <a:t>np.power</a:t>
            </a:r>
            <a:r>
              <a:rPr lang="en-US" dirty="0"/>
              <a:t>(</a:t>
            </a:r>
            <a:r>
              <a:rPr lang="en-US" dirty="0" err="1"/>
              <a:t>a,b</a:t>
            </a:r>
            <a:r>
              <a:rPr lang="en-US" dirty="0"/>
              <a:t>)=a</a:t>
            </a:r>
            <a:r>
              <a:rPr lang="en-US" baseline="30000" dirty="0"/>
              <a:t>b</a:t>
            </a:r>
          </a:p>
        </p:txBody>
      </p:sp>
    </p:spTree>
    <p:extLst>
      <p:ext uri="{BB962C8B-B14F-4D97-AF65-F5344CB8AC3E}">
        <p14:creationId xmlns:p14="http://schemas.microsoft.com/office/powerpoint/2010/main" val="37064218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Studied object detection systems and related topics</a:t>
            </a:r>
          </a:p>
          <a:p>
            <a:r>
              <a:rPr lang="en-US" dirty="0"/>
              <a:t>Studied how to achieve object detection and how to evaluate them.</a:t>
            </a:r>
          </a:p>
          <a:p>
            <a:r>
              <a:rPr lang="en-US" dirty="0"/>
              <a:t>Studied different kinds of convolutions.</a:t>
            </a:r>
          </a:p>
          <a:p>
            <a:r>
              <a:rPr lang="en-US" dirty="0"/>
              <a:t>Studied various famous (FCN, R-CNN, YOLO etc.) object detection and segmentation models.</a:t>
            </a:r>
          </a:p>
          <a:p>
            <a:r>
              <a:rPr lang="en-US" dirty="0"/>
              <a:t>Studied implementation options for neural networks are discussed.</a:t>
            </a:r>
          </a:p>
        </p:txBody>
      </p:sp>
      <p:sp>
        <p:nvSpPr>
          <p:cNvPr id="4" name="Footer Placeholder 3"/>
          <p:cNvSpPr>
            <a:spLocks noGrp="1"/>
          </p:cNvSpPr>
          <p:nvPr>
            <p:ph type="ftr" sz="quarter" idx="11"/>
          </p:nvPr>
        </p:nvSpPr>
        <p:spPr/>
        <p:txBody>
          <a:bodyPr/>
          <a:lstStyle/>
          <a:p>
            <a:r>
              <a:rPr lang="en-US" altLang="en-US"/>
              <a:t>Object recognition v.250327a</a:t>
            </a:r>
          </a:p>
        </p:txBody>
      </p:sp>
      <p:sp>
        <p:nvSpPr>
          <p:cNvPr id="5" name="Slide Number Placeholder 4"/>
          <p:cNvSpPr>
            <a:spLocks noGrp="1"/>
          </p:cNvSpPr>
          <p:nvPr>
            <p:ph type="sldNum" sz="quarter" idx="12"/>
          </p:nvPr>
        </p:nvSpPr>
        <p:spPr/>
        <p:txBody>
          <a:bodyPr/>
          <a:lstStyle/>
          <a:p>
            <a:fld id="{6C5C3E90-4FE7-4819-A653-72C8A991D393}" type="slidenum">
              <a:rPr lang="en-US" altLang="en-US" smtClean="0"/>
              <a:pPr/>
              <a:t>77</a:t>
            </a:fld>
            <a:endParaRPr lang="en-US" altLang="en-US"/>
          </a:p>
        </p:txBody>
      </p:sp>
    </p:spTree>
    <p:extLst>
      <p:ext uri="{BB962C8B-B14F-4D97-AF65-F5344CB8AC3E}">
        <p14:creationId xmlns:p14="http://schemas.microsoft.com/office/powerpoint/2010/main" val="915305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Appendices</a:t>
            </a:r>
          </a:p>
        </p:txBody>
      </p:sp>
      <p:sp>
        <p:nvSpPr>
          <p:cNvPr id="6" name="Text Placeholder 5"/>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78</a:t>
            </a:fld>
            <a:endParaRPr lang="en-US"/>
          </a:p>
        </p:txBody>
      </p:sp>
    </p:spTree>
    <p:extLst>
      <p:ext uri="{BB962C8B-B14F-4D97-AF65-F5344CB8AC3E}">
        <p14:creationId xmlns:p14="http://schemas.microsoft.com/office/powerpoint/2010/main" val="869262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i="0" dirty="0">
                <a:solidFill>
                  <a:srgbClr val="4C4C4C"/>
                </a:solidFill>
                <a:effectLst/>
                <a:latin typeface="Avenir Next W01"/>
              </a:rPr>
              <a:t>Appendix 1: </a:t>
            </a:r>
            <a:r>
              <a:rPr lang="en-US" dirty="0"/>
              <a:t>Rf-test3: </a:t>
            </a:r>
            <a:r>
              <a:rPr lang="en-US" dirty="0" err="1"/>
              <a:t>imagenet</a:t>
            </a:r>
            <a:br>
              <a:rPr lang="en-US" dirty="0"/>
            </a:br>
            <a:r>
              <a:rPr lang="en-US" sz="2000" dirty="0"/>
              <a:t>DATA_URL = 'http://download.tensorflow.org/models/image/</a:t>
            </a:r>
            <a:r>
              <a:rPr lang="en-US" sz="2000" dirty="0" err="1"/>
              <a:t>imagenet</a:t>
            </a:r>
            <a:r>
              <a:rPr lang="en-US" sz="2000" dirty="0"/>
              <a:t>/inception-2015-12-05.tgz'</a:t>
            </a:r>
          </a:p>
        </p:txBody>
      </p:sp>
      <p:sp>
        <p:nvSpPr>
          <p:cNvPr id="3" name="Content Placeholder 2"/>
          <p:cNvSpPr>
            <a:spLocks noGrp="1"/>
          </p:cNvSpPr>
          <p:nvPr>
            <p:ph idx="1"/>
          </p:nvPr>
        </p:nvSpPr>
        <p:spPr/>
        <p:txBody>
          <a:bodyPr/>
          <a:lstStyle/>
          <a:p>
            <a:r>
              <a:rPr lang="en-US" dirty="0" err="1"/>
              <a:t>imagenet</a:t>
            </a:r>
            <a:r>
              <a:rPr lang="en-US" dirty="0"/>
              <a:t> </a:t>
            </a:r>
          </a:p>
          <a:p>
            <a:r>
              <a:rPr lang="en-US" dirty="0"/>
              <a:t>D:\tensorflow\models-master\tutorials\image\imagenet</a:t>
            </a:r>
          </a:p>
          <a:p>
            <a:r>
              <a:rPr lang="en-US" dirty="0">
                <a:solidFill>
                  <a:srgbClr val="FF0000"/>
                </a:solidFill>
              </a:rPr>
              <a:t> </a:t>
            </a:r>
            <a:r>
              <a:rPr lang="en-US" dirty="0" err="1">
                <a:solidFill>
                  <a:srgbClr val="FF0000"/>
                </a:solidFill>
              </a:rPr>
              <a:t>run_inference_on_image</a:t>
            </a:r>
            <a:r>
              <a:rPr lang="en-US" dirty="0">
                <a:solidFill>
                  <a:srgbClr val="FF0000"/>
                </a:solidFill>
              </a:rPr>
              <a:t>('banana.jpg')</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07ED4BF6-B8D8-4707-A332-D19C844A9267}" type="slidenum">
              <a:rPr lang="en-US" smtClean="0"/>
              <a:t>79</a:t>
            </a:fld>
            <a:endParaRPr lang="en-US"/>
          </a:p>
        </p:txBody>
      </p:sp>
      <p:sp>
        <p:nvSpPr>
          <p:cNvPr id="6" name="TextBox 5"/>
          <p:cNvSpPr txBox="1"/>
          <p:nvPr/>
        </p:nvSpPr>
        <p:spPr>
          <a:xfrm>
            <a:off x="570284" y="3644800"/>
            <a:ext cx="7665560" cy="2585323"/>
          </a:xfrm>
          <a:prstGeom prst="rect">
            <a:avLst/>
          </a:prstGeom>
          <a:noFill/>
          <a:ln>
            <a:solidFill>
              <a:schemeClr val="accent1"/>
            </a:solidFill>
          </a:ln>
        </p:spPr>
        <p:txBody>
          <a:bodyPr wrap="none" rtlCol="0">
            <a:spAutoFit/>
          </a:bodyPr>
          <a:lstStyle/>
          <a:p>
            <a:r>
              <a:rPr lang="en-US" dirty="0"/>
              <a:t>: 0000:02:00.0, compute capability: 6.1)</a:t>
            </a:r>
          </a:p>
          <a:p>
            <a:r>
              <a:rPr lang="en-US" dirty="0"/>
              <a:t>2020-02-21 20:06:22.555089: I </a:t>
            </a:r>
            <a:r>
              <a:rPr lang="en-US" dirty="0" err="1"/>
              <a:t>tensorflow</a:t>
            </a:r>
            <a:r>
              <a:rPr lang="en-US" dirty="0"/>
              <a:t>/</a:t>
            </a:r>
            <a:r>
              <a:rPr lang="en-US" dirty="0" err="1"/>
              <a:t>stream_executor</a:t>
            </a:r>
            <a:r>
              <a:rPr lang="en-US" dirty="0"/>
              <a:t>/dso_loader.cc:152]</a:t>
            </a:r>
          </a:p>
          <a:p>
            <a:r>
              <a:rPr lang="en-US" dirty="0"/>
              <a:t> successfully opened CUDA library cublas64_100.dll locally</a:t>
            </a:r>
          </a:p>
          <a:p>
            <a:r>
              <a:rPr lang="en-US" dirty="0">
                <a:solidFill>
                  <a:srgbClr val="FF0000"/>
                </a:solidFill>
              </a:rPr>
              <a:t>banana (score = 0.99933)</a:t>
            </a:r>
          </a:p>
          <a:p>
            <a:r>
              <a:rPr lang="en-US" dirty="0"/>
              <a:t>orange (score = 0.00003)</a:t>
            </a:r>
          </a:p>
          <a:p>
            <a:r>
              <a:rPr lang="en-US" dirty="0"/>
              <a:t>zucchini, </a:t>
            </a:r>
            <a:r>
              <a:rPr lang="en-US" dirty="0" err="1"/>
              <a:t>courgette</a:t>
            </a:r>
            <a:r>
              <a:rPr lang="en-US" dirty="0"/>
              <a:t> (score = 0.00002)</a:t>
            </a:r>
          </a:p>
          <a:p>
            <a:r>
              <a:rPr lang="en-US" dirty="0"/>
              <a:t>pineapple, </a:t>
            </a:r>
            <a:r>
              <a:rPr lang="en-US" dirty="0" err="1"/>
              <a:t>ananas</a:t>
            </a:r>
            <a:r>
              <a:rPr lang="en-US" dirty="0"/>
              <a:t> (score = 0.00001)</a:t>
            </a:r>
          </a:p>
          <a:p>
            <a:r>
              <a:rPr lang="en-US" dirty="0"/>
              <a:t>shopping basket (score = 0.00001)</a:t>
            </a:r>
          </a:p>
          <a:p>
            <a:r>
              <a:rPr lang="en-US" dirty="0"/>
              <a:t>(</a:t>
            </a:r>
            <a:r>
              <a:rPr lang="en-US" dirty="0" err="1"/>
              <a:t>tf-gpu</a:t>
            </a:r>
            <a:r>
              <a:rPr lang="en-US" dirty="0"/>
              <a:t>) PS D:\tensorflow\models-master\tutorials\image\imagenet&gt;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310" y="4679603"/>
            <a:ext cx="1533525" cy="1015960"/>
          </a:xfrm>
          <a:prstGeom prst="rect">
            <a:avLst/>
          </a:prstGeom>
        </p:spPr>
      </p:pic>
    </p:spTree>
    <p:extLst>
      <p:ext uri="{BB962C8B-B14F-4D97-AF65-F5344CB8AC3E}">
        <p14:creationId xmlns:p14="http://schemas.microsoft.com/office/powerpoint/2010/main" val="1513505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6106B-16DA-4D6D-9FA2-2D3BB72C9C03}"/>
              </a:ext>
            </a:extLst>
          </p:cNvPr>
          <p:cNvSpPr>
            <a:spLocks noGrp="1"/>
          </p:cNvSpPr>
          <p:nvPr>
            <p:ph type="ctrTitle"/>
          </p:nvPr>
        </p:nvSpPr>
        <p:spPr/>
        <p:txBody>
          <a:bodyPr/>
          <a:lstStyle/>
          <a:p>
            <a:r>
              <a:rPr lang="en-US" dirty="0"/>
              <a:t>How to evaluate object detection systems</a:t>
            </a:r>
          </a:p>
        </p:txBody>
      </p:sp>
      <p:sp>
        <p:nvSpPr>
          <p:cNvPr id="6" name="Subtitle 5">
            <a:extLst>
              <a:ext uri="{FF2B5EF4-FFF2-40B4-BE49-F238E27FC236}">
                <a16:creationId xmlns:a16="http://schemas.microsoft.com/office/drawing/2014/main" id="{061A7195-789C-4997-AB62-C5461132ADC4}"/>
              </a:ext>
            </a:extLst>
          </p:cNvPr>
          <p:cNvSpPr>
            <a:spLocks noGrp="1"/>
          </p:cNvSpPr>
          <p:nvPr>
            <p:ph type="subTitle" idx="1"/>
          </p:nvPr>
        </p:nvSpPr>
        <p:spPr/>
        <p:txBody>
          <a:bodyPr>
            <a:normAutofit lnSpcReduction="10000"/>
          </a:bodyPr>
          <a:lstStyle/>
          <a:p>
            <a:r>
              <a:rPr lang="en-US" sz="3200" dirty="0"/>
              <a:t>Using</a:t>
            </a:r>
          </a:p>
          <a:p>
            <a:r>
              <a:rPr lang="en-US" sz="3200" u="sng" dirty="0"/>
              <a:t>m</a:t>
            </a:r>
            <a:r>
              <a:rPr lang="en-US" sz="3200" dirty="0"/>
              <a:t>ean </a:t>
            </a:r>
            <a:r>
              <a:rPr lang="en-US" sz="3200" u="sng" dirty="0"/>
              <a:t>A</a:t>
            </a:r>
            <a:r>
              <a:rPr lang="en-US" sz="3200" dirty="0"/>
              <a:t>verage </a:t>
            </a:r>
            <a:r>
              <a:rPr lang="en-US" sz="3200" u="sng" dirty="0"/>
              <a:t>P</a:t>
            </a:r>
            <a:r>
              <a:rPr lang="en-US" sz="3200" dirty="0"/>
              <a:t>recision</a:t>
            </a:r>
          </a:p>
          <a:p>
            <a:r>
              <a:rPr lang="en-US" sz="3200" dirty="0" err="1"/>
              <a:t>mAP</a:t>
            </a:r>
            <a:r>
              <a:rPr lang="en-US" sz="3200" dirty="0"/>
              <a:t> </a:t>
            </a:r>
          </a:p>
        </p:txBody>
      </p:sp>
      <p:sp>
        <p:nvSpPr>
          <p:cNvPr id="4" name="Footer Placeholder 3">
            <a:extLst>
              <a:ext uri="{FF2B5EF4-FFF2-40B4-BE49-F238E27FC236}">
                <a16:creationId xmlns:a16="http://schemas.microsoft.com/office/drawing/2014/main" id="{61F041BC-2FF5-4DEA-A15A-287A1A486225}"/>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77C70A7A-87CD-417A-BC71-F6AD2ECFD506}"/>
              </a:ext>
            </a:extLst>
          </p:cNvPr>
          <p:cNvSpPr>
            <a:spLocks noGrp="1"/>
          </p:cNvSpPr>
          <p:nvPr>
            <p:ph type="sldNum" sz="quarter" idx="12"/>
          </p:nvPr>
        </p:nvSpPr>
        <p:spPr/>
        <p:txBody>
          <a:bodyPr/>
          <a:lstStyle/>
          <a:p>
            <a:fld id="{6921B4CA-31D7-4C0B-94BB-C0A0E1F306D0}" type="slidenum">
              <a:rPr lang="en-US" smtClean="0"/>
              <a:t>8</a:t>
            </a:fld>
            <a:endParaRPr lang="en-US"/>
          </a:p>
        </p:txBody>
      </p:sp>
    </p:spTree>
    <p:extLst>
      <p:ext uri="{BB962C8B-B14F-4D97-AF65-F5344CB8AC3E}">
        <p14:creationId xmlns:p14="http://schemas.microsoft.com/office/powerpoint/2010/main" val="22275631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Appendix 2: FCN: How to generate output using 1x1 kernel convolution</a:t>
            </a:r>
          </a:p>
        </p:txBody>
      </p:sp>
      <p:sp>
        <p:nvSpPr>
          <p:cNvPr id="3" name="Content Placeholder 2"/>
          <p:cNvSpPr>
            <a:spLocks noGrp="1"/>
          </p:cNvSpPr>
          <p:nvPr>
            <p:ph idx="1"/>
          </p:nvPr>
        </p:nvSpPr>
        <p:spPr>
          <a:xfrm>
            <a:off x="628650" y="1958009"/>
            <a:ext cx="5829300" cy="4591878"/>
          </a:xfrm>
        </p:spPr>
        <p:txBody>
          <a:bodyPr>
            <a:normAutofit fontScale="70000" lnSpcReduction="20000"/>
          </a:bodyPr>
          <a:lstStyle/>
          <a:p>
            <a:r>
              <a:rPr lang="en-US" dirty="0"/>
              <a:t>In the case of the U-net diagram  two 1×1×64 kernels are applied to the input volume (not the images!) to produce two feature maps of size 388×388. They used two 1×1 kernels because there were two classes in their experiments (cell and not-cell)…..</a:t>
            </a:r>
          </a:p>
          <a:p>
            <a:r>
              <a:rPr lang="en-US" dirty="0"/>
              <a:t>So, in the case we want to apply a 1×1 convolution to an input of shape 388×388×64, where 64 is the depth of the input, then the actual 1×1 kernels that we will need to use have shape 1×1×64 (as I said above for the U-net). The way you reduce the depth of the input with 1×1 is determined by the number of 1×1 kernels that you want to use. This is exactly the same thing as for any 2d convolution operation with different kernels (e.g. 3×3). </a:t>
            </a:r>
            <a:r>
              <a:rPr lang="en-US" dirty="0">
                <a:hlinkClick r:id="rId2"/>
              </a:rPr>
              <a:t>–</a:t>
            </a:r>
            <a:r>
              <a:rPr lang="en-US" dirty="0"/>
              <a:t> One class for one 1x1x64, kernel. </a:t>
            </a:r>
            <a:r>
              <a:rPr lang="en-US" dirty="0">
                <a:hlinkClick r:id="rId2"/>
              </a:rPr>
              <a:t>Y</a:t>
            </a:r>
            <a:r>
              <a:rPr lang="en-US" dirty="0"/>
              <a:t>ou can have more classes by using more kernels</a:t>
            </a:r>
            <a:endParaRPr lang="en-US" dirty="0">
              <a:hlinkClick r:id="rId2"/>
            </a:endParaRPr>
          </a:p>
          <a:p>
            <a:r>
              <a:rPr lang="en-US" dirty="0">
                <a:hlinkClick r:id="rId2"/>
              </a:rPr>
              <a:t>https://ai.stackexchange.com/questions/21810/what-is-a-fully-convolution-network</a:t>
            </a:r>
            <a:r>
              <a:rPr lang="en-US" dirty="0"/>
              <a:t>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80</a:t>
            </a:fld>
            <a:endParaRPr lang="en-US"/>
          </a:p>
        </p:txBody>
      </p:sp>
      <p:pic>
        <p:nvPicPr>
          <p:cNvPr id="8" name="Picture 7"/>
          <p:cNvPicPr>
            <a:picLocks noChangeAspect="1"/>
          </p:cNvPicPr>
          <p:nvPr/>
        </p:nvPicPr>
        <p:blipFill>
          <a:blip r:embed="rId3"/>
          <a:stretch>
            <a:fillRect/>
          </a:stretch>
        </p:blipFill>
        <p:spPr>
          <a:xfrm>
            <a:off x="6457950" y="2564296"/>
            <a:ext cx="2504984" cy="1751564"/>
          </a:xfrm>
          <a:prstGeom prst="rect">
            <a:avLst/>
          </a:prstGeom>
        </p:spPr>
      </p:pic>
    </p:spTree>
    <p:extLst>
      <p:ext uri="{BB962C8B-B14F-4D97-AF65-F5344CB8AC3E}">
        <p14:creationId xmlns:p14="http://schemas.microsoft.com/office/powerpoint/2010/main" val="15413565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FCN: Max un-pooling</a:t>
            </a:r>
            <a:br>
              <a:rPr lang="en-US" dirty="0"/>
            </a:br>
            <a:r>
              <a:rPr lang="en-US" dirty="0"/>
              <a:t>Accurate method for un-Pooling</a:t>
            </a:r>
          </a:p>
        </p:txBody>
      </p:sp>
      <p:sp>
        <p:nvSpPr>
          <p:cNvPr id="3" name="Content Placeholder 2"/>
          <p:cNvSpPr>
            <a:spLocks noGrp="1"/>
          </p:cNvSpPr>
          <p:nvPr>
            <p:ph idx="1"/>
          </p:nvPr>
        </p:nvSpPr>
        <p:spPr/>
        <p:txBody>
          <a:bodyPr>
            <a:normAutofit/>
          </a:bodyPr>
          <a:lstStyle/>
          <a:p>
            <a:r>
              <a:rPr lang="en-US" sz="2400" dirty="0"/>
              <a:t>Need to remember max positions(indices) during (max) Pooling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6921B4CA-31D7-4C0B-94BB-C0A0E1F306D0}" type="slidenum">
              <a:rPr lang="en-US" smtClean="0"/>
              <a:t>81</a:t>
            </a:fld>
            <a:endParaRPr lang="en-US"/>
          </a:p>
        </p:txBody>
      </p:sp>
      <p:pic>
        <p:nvPicPr>
          <p:cNvPr id="6" name="Picture 5"/>
          <p:cNvPicPr>
            <a:picLocks noChangeAspect="1"/>
          </p:cNvPicPr>
          <p:nvPr/>
        </p:nvPicPr>
        <p:blipFill>
          <a:blip r:embed="rId2"/>
          <a:stretch>
            <a:fillRect/>
          </a:stretch>
        </p:blipFill>
        <p:spPr>
          <a:xfrm>
            <a:off x="940707" y="2852530"/>
            <a:ext cx="6545943" cy="2495757"/>
          </a:xfrm>
          <a:prstGeom prst="rect">
            <a:avLst/>
          </a:prstGeom>
        </p:spPr>
      </p:pic>
      <p:cxnSp>
        <p:nvCxnSpPr>
          <p:cNvPr id="8" name="Straight Arrow Connector 7"/>
          <p:cNvCxnSpPr/>
          <p:nvPr/>
        </p:nvCxnSpPr>
        <p:spPr>
          <a:xfrm>
            <a:off x="3028950" y="2623930"/>
            <a:ext cx="499441" cy="1749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40707" y="5400122"/>
            <a:ext cx="6145893" cy="1477328"/>
          </a:xfrm>
          <a:prstGeom prst="rect">
            <a:avLst/>
          </a:prstGeom>
          <a:noFill/>
        </p:spPr>
        <p:txBody>
          <a:bodyPr wrap="square" rtlCol="0">
            <a:spAutoFit/>
          </a:bodyPr>
          <a:lstStyle/>
          <a:p>
            <a:r>
              <a:rPr lang="en-US" dirty="0" err="1"/>
              <a:t>Paillassa</a:t>
            </a:r>
            <a:r>
              <a:rPr lang="en-US" dirty="0"/>
              <a:t>, </a:t>
            </a:r>
            <a:r>
              <a:rPr lang="en-US" dirty="0" err="1"/>
              <a:t>Maxime</a:t>
            </a:r>
            <a:r>
              <a:rPr lang="en-US" dirty="0"/>
              <a:t> &amp; </a:t>
            </a:r>
            <a:r>
              <a:rPr lang="en-US" dirty="0" err="1"/>
              <a:t>Bertin</a:t>
            </a:r>
            <a:r>
              <a:rPr lang="en-US" dirty="0"/>
              <a:t>, Emmanuel &amp; </a:t>
            </a:r>
            <a:r>
              <a:rPr lang="en-US" dirty="0" err="1"/>
              <a:t>Bouy</a:t>
            </a:r>
            <a:r>
              <a:rPr lang="en-US" dirty="0"/>
              <a:t>, </a:t>
            </a:r>
            <a:r>
              <a:rPr lang="en-US" dirty="0" err="1"/>
              <a:t>Herve</a:t>
            </a:r>
            <a:r>
              <a:rPr lang="en-US" dirty="0"/>
              <a:t>. (2019). MAXIMASK and MAXITRACK: Two new tools for identifying contaminants in astronomical images using convolutional neural networks. Astronomy &amp; Astrophysics. 634. 10.1051/0004-6361/201936345. </a:t>
            </a:r>
          </a:p>
        </p:txBody>
      </p:sp>
    </p:spTree>
    <p:extLst>
      <p:ext uri="{BB962C8B-B14F-4D97-AF65-F5344CB8AC3E}">
        <p14:creationId xmlns:p14="http://schemas.microsoft.com/office/powerpoint/2010/main" val="10436329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a:solidFill>
                  <a:srgbClr val="4C4C4C"/>
                </a:solidFill>
                <a:effectLst/>
                <a:latin typeface="Avenir Next W01"/>
              </a:rPr>
              <a:t>Appendix 3: </a:t>
            </a:r>
            <a:r>
              <a:rPr lang="en-US" dirty="0"/>
              <a:t>Segmentation</a:t>
            </a:r>
          </a:p>
        </p:txBody>
      </p:sp>
      <p:sp>
        <p:nvSpPr>
          <p:cNvPr id="3" name="Content Placeholder 2"/>
          <p:cNvSpPr>
            <a:spLocks noGrp="1"/>
          </p:cNvSpPr>
          <p:nvPr>
            <p:ph idx="1"/>
          </p:nvPr>
        </p:nvSpPr>
        <p:spPr/>
        <p:txBody>
          <a:bodyPr/>
          <a:lstStyle/>
          <a:p>
            <a:r>
              <a:rPr lang="en-US" dirty="0"/>
              <a:t>To separate an image  into logical parts according to some criteria</a:t>
            </a:r>
          </a:p>
          <a:p>
            <a:r>
              <a:rPr lang="en-US" dirty="0"/>
              <a:t>Application : foreground object and background separation</a:t>
            </a:r>
          </a:p>
          <a:p>
            <a:r>
              <a:rPr lang="en-US" dirty="0">
                <a:hlinkClick r:id="rId2"/>
              </a:rPr>
              <a:t>https://learnopencv.com/applications-of-foreground-background-separation-with-semantic-segmentation/</a:t>
            </a:r>
            <a:r>
              <a:rPr lang="en-US" dirty="0"/>
              <a:t> </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2DE71D7C-3F9A-42E5-88EC-D9FCC940B2EA}" type="slidenum">
              <a:rPr lang="en-US" smtClean="0"/>
              <a:t>82</a:t>
            </a:fld>
            <a:endParaRPr lang="en-US"/>
          </a:p>
        </p:txBody>
      </p:sp>
      <p:pic>
        <p:nvPicPr>
          <p:cNvPr id="6" name="Picture 5"/>
          <p:cNvPicPr>
            <a:picLocks noChangeAspect="1"/>
          </p:cNvPicPr>
          <p:nvPr/>
        </p:nvPicPr>
        <p:blipFill>
          <a:blip r:embed="rId3"/>
          <a:stretch>
            <a:fillRect/>
          </a:stretch>
        </p:blipFill>
        <p:spPr>
          <a:xfrm>
            <a:off x="1524912" y="4800600"/>
            <a:ext cx="4153354" cy="1267620"/>
          </a:xfrm>
          <a:prstGeom prst="rect">
            <a:avLst/>
          </a:prstGeom>
        </p:spPr>
      </p:pic>
    </p:spTree>
    <p:extLst>
      <p:ext uri="{BB962C8B-B14F-4D97-AF65-F5344CB8AC3E}">
        <p14:creationId xmlns:p14="http://schemas.microsoft.com/office/powerpoint/2010/main" val="1189416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130"/>
            <a:ext cx="7886700" cy="1325563"/>
          </a:xfrm>
        </p:spPr>
        <p:txBody>
          <a:bodyPr>
            <a:noAutofit/>
          </a:bodyPr>
          <a:lstStyle/>
          <a:p>
            <a:r>
              <a:rPr lang="en-US" sz="3200" dirty="0"/>
              <a:t>Graph theory</a:t>
            </a:r>
            <a:br>
              <a:rPr lang="en-US" sz="1800" dirty="0"/>
            </a:br>
            <a:r>
              <a:rPr lang="en-US" sz="1800" dirty="0">
                <a:hlinkClick r:id="rId2"/>
              </a:rPr>
              <a:t>https://www.cs.yale.edu/homes/aspnes/pinewiki/GraphTheory.html</a:t>
            </a:r>
            <a:r>
              <a:rPr lang="en-US" sz="1800" dirty="0"/>
              <a:t> </a:t>
            </a:r>
          </a:p>
        </p:txBody>
      </p:sp>
      <p:sp>
        <p:nvSpPr>
          <p:cNvPr id="3" name="Content Placeholder 2"/>
          <p:cNvSpPr>
            <a:spLocks noGrp="1"/>
          </p:cNvSpPr>
          <p:nvPr>
            <p:ph idx="1"/>
          </p:nvPr>
        </p:nvSpPr>
        <p:spPr>
          <a:xfrm>
            <a:off x="437321" y="1222514"/>
            <a:ext cx="7825275" cy="4578086"/>
          </a:xfrm>
        </p:spPr>
        <p:txBody>
          <a:bodyPr>
            <a:normAutofit/>
          </a:bodyPr>
          <a:lstStyle/>
          <a:p>
            <a:r>
              <a:rPr lang="en-US" sz="2400" dirty="0"/>
              <a:t>A graph G(</a:t>
            </a:r>
            <a:r>
              <a:rPr lang="en-US" sz="2400" dirty="0" err="1"/>
              <a:t>v,e</a:t>
            </a:r>
            <a:r>
              <a:rPr lang="en-US" sz="2400" dirty="0"/>
              <a:t>) has vertices (v) and edges (e)</a:t>
            </a:r>
          </a:p>
          <a:p>
            <a:r>
              <a:rPr lang="en-US" sz="2400" dirty="0"/>
              <a:t>Directed graphs have edges and each edge has a direction</a:t>
            </a:r>
          </a:p>
          <a:p>
            <a:pPr lvl="1"/>
            <a:r>
              <a:rPr lang="en-US" sz="2000" dirty="0"/>
              <a:t>Simple directed digraph has no loops.</a:t>
            </a:r>
          </a:p>
          <a:p>
            <a:r>
              <a:rPr lang="en-US" sz="2400" dirty="0"/>
              <a:t>Undirected graphs have edges that do not have a direction</a:t>
            </a:r>
          </a:p>
          <a:p>
            <a:pPr lvl="1"/>
            <a:r>
              <a:rPr lang="en-US" sz="2000" dirty="0"/>
              <a:t>A simple undirected graph contains no duplicate edges and no loops (an edge from some vertex u back to itself).</a:t>
            </a:r>
          </a:p>
          <a:p>
            <a:r>
              <a:rPr lang="en-US" sz="2400" dirty="0"/>
              <a:t>Undirected graphs will be used here, examples</a:t>
            </a:r>
          </a:p>
        </p:txBody>
      </p:sp>
      <p:sp>
        <p:nvSpPr>
          <p:cNvPr id="4" name="Footer Placeholder 3"/>
          <p:cNvSpPr>
            <a:spLocks noGrp="1"/>
          </p:cNvSpPr>
          <p:nvPr>
            <p:ph type="ftr" sz="quarter" idx="11"/>
          </p:nvPr>
        </p:nvSpPr>
        <p:spPr>
          <a:xfrm>
            <a:off x="3065157" y="6447797"/>
            <a:ext cx="3086100" cy="365125"/>
          </a:xfrm>
        </p:spPr>
        <p:txBody>
          <a:bodyPr/>
          <a:lstStyle/>
          <a:p>
            <a:r>
              <a:rPr lang="en-US"/>
              <a:t>Object recognition v.250327a</a:t>
            </a:r>
            <a:endParaRPr lang="en-US" dirty="0"/>
          </a:p>
        </p:txBody>
      </p:sp>
      <p:sp>
        <p:nvSpPr>
          <p:cNvPr id="5" name="Slide Number Placeholder 4"/>
          <p:cNvSpPr>
            <a:spLocks noGrp="1"/>
          </p:cNvSpPr>
          <p:nvPr>
            <p:ph type="sldNum" sz="quarter" idx="12"/>
          </p:nvPr>
        </p:nvSpPr>
        <p:spPr/>
        <p:txBody>
          <a:bodyPr/>
          <a:lstStyle/>
          <a:p>
            <a:fld id="{2DE71D7C-3F9A-42E5-88EC-D9FCC940B2EA}" type="slidenum">
              <a:rPr lang="en-US" smtClean="0"/>
              <a:t>83</a:t>
            </a:fld>
            <a:endParaRPr lang="en-US"/>
          </a:p>
        </p:txBody>
      </p:sp>
      <p:sp>
        <p:nvSpPr>
          <p:cNvPr id="8" name="Oval 7"/>
          <p:cNvSpPr/>
          <p:nvPr/>
        </p:nvSpPr>
        <p:spPr>
          <a:xfrm>
            <a:off x="5883833" y="4819297"/>
            <a:ext cx="139148" cy="1192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5516085" y="5800409"/>
            <a:ext cx="99390" cy="119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p:nvPicPr>
        <p:blipFill>
          <a:blip r:embed="rId3"/>
          <a:stretch>
            <a:fillRect/>
          </a:stretch>
        </p:blipFill>
        <p:spPr>
          <a:xfrm>
            <a:off x="4616655" y="5043519"/>
            <a:ext cx="115834" cy="128027"/>
          </a:xfrm>
          <a:prstGeom prst="rect">
            <a:avLst/>
          </a:prstGeom>
        </p:spPr>
      </p:pic>
      <p:sp>
        <p:nvSpPr>
          <p:cNvPr id="12" name="Oval 11"/>
          <p:cNvSpPr/>
          <p:nvPr/>
        </p:nvSpPr>
        <p:spPr>
          <a:xfrm>
            <a:off x="8163206" y="6045124"/>
            <a:ext cx="99390" cy="119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p:cNvSpPr/>
          <p:nvPr/>
        </p:nvSpPr>
        <p:spPr>
          <a:xfrm>
            <a:off x="6119059" y="6386367"/>
            <a:ext cx="99390" cy="119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p:cNvSpPr/>
          <p:nvPr/>
        </p:nvSpPr>
        <p:spPr>
          <a:xfrm>
            <a:off x="7275312" y="5375888"/>
            <a:ext cx="99390" cy="119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p:cNvCxnSpPr>
            <a:stCxn id="11" idx="1"/>
            <a:endCxn id="8" idx="4"/>
          </p:cNvCxnSpPr>
          <p:nvPr/>
        </p:nvCxnSpPr>
        <p:spPr>
          <a:xfrm flipV="1">
            <a:off x="4616655" y="4938568"/>
            <a:ext cx="1336752" cy="168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4"/>
            <a:endCxn id="14" idx="0"/>
          </p:cNvCxnSpPr>
          <p:nvPr/>
        </p:nvCxnSpPr>
        <p:spPr>
          <a:xfrm>
            <a:off x="5953407" y="4938567"/>
            <a:ext cx="1371600" cy="437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6"/>
            <a:endCxn id="14" idx="1"/>
          </p:cNvCxnSpPr>
          <p:nvPr/>
        </p:nvCxnSpPr>
        <p:spPr>
          <a:xfrm flipV="1">
            <a:off x="6218449" y="5393355"/>
            <a:ext cx="1071418" cy="1052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4" idx="4"/>
          </p:cNvCxnSpPr>
          <p:nvPr/>
        </p:nvCxnSpPr>
        <p:spPr>
          <a:xfrm>
            <a:off x="7325007" y="5495157"/>
            <a:ext cx="884932" cy="559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8" idx="4"/>
            <a:endCxn id="9" idx="5"/>
          </p:cNvCxnSpPr>
          <p:nvPr/>
        </p:nvCxnSpPr>
        <p:spPr>
          <a:xfrm flipH="1">
            <a:off x="5600921" y="4938568"/>
            <a:ext cx="352487" cy="963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9" idx="5"/>
            <a:endCxn id="13" idx="7"/>
          </p:cNvCxnSpPr>
          <p:nvPr/>
        </p:nvCxnSpPr>
        <p:spPr>
          <a:xfrm>
            <a:off x="5600920" y="5902211"/>
            <a:ext cx="602974" cy="501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9" idx="4"/>
          </p:cNvCxnSpPr>
          <p:nvPr/>
        </p:nvCxnSpPr>
        <p:spPr>
          <a:xfrm>
            <a:off x="4616656" y="5107533"/>
            <a:ext cx="949125" cy="812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12" idx="4"/>
          </p:cNvCxnSpPr>
          <p:nvPr/>
        </p:nvCxnSpPr>
        <p:spPr>
          <a:xfrm flipV="1">
            <a:off x="6203895" y="6164393"/>
            <a:ext cx="2009007" cy="254625"/>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119059" y="3904897"/>
            <a:ext cx="1258421" cy="369332"/>
          </a:xfrm>
          <a:prstGeom prst="rect">
            <a:avLst/>
          </a:prstGeom>
          <a:noFill/>
        </p:spPr>
        <p:txBody>
          <a:bodyPr wrap="none" rtlCol="0">
            <a:spAutoFit/>
          </a:bodyPr>
          <a:lstStyle/>
          <a:p>
            <a:r>
              <a:rPr lang="en-US" dirty="0"/>
              <a:t>Vertices (V)</a:t>
            </a:r>
          </a:p>
        </p:txBody>
      </p:sp>
      <p:sp>
        <p:nvSpPr>
          <p:cNvPr id="43" name="TextBox 42"/>
          <p:cNvSpPr txBox="1"/>
          <p:nvPr/>
        </p:nvSpPr>
        <p:spPr>
          <a:xfrm>
            <a:off x="7189173" y="4501245"/>
            <a:ext cx="1033745" cy="369332"/>
          </a:xfrm>
          <a:prstGeom prst="rect">
            <a:avLst/>
          </a:prstGeom>
          <a:noFill/>
        </p:spPr>
        <p:txBody>
          <a:bodyPr wrap="none" rtlCol="0">
            <a:spAutoFit/>
          </a:bodyPr>
          <a:lstStyle/>
          <a:p>
            <a:r>
              <a:rPr lang="en-US" dirty="0"/>
              <a:t>Edges (E)</a:t>
            </a:r>
          </a:p>
        </p:txBody>
      </p:sp>
      <p:cxnSp>
        <p:nvCxnSpPr>
          <p:cNvPr id="45" name="Straight Arrow Connector 44"/>
          <p:cNvCxnSpPr>
            <a:stCxn id="43" idx="2"/>
          </p:cNvCxnSpPr>
          <p:nvPr/>
        </p:nvCxnSpPr>
        <p:spPr>
          <a:xfrm flipH="1">
            <a:off x="6639211" y="4870577"/>
            <a:ext cx="1066835" cy="192158"/>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921283" y="4260208"/>
            <a:ext cx="297167" cy="554367"/>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graphicFrame>
        <p:nvGraphicFramePr>
          <p:cNvPr id="50" name="Table 49"/>
          <p:cNvGraphicFramePr>
            <a:graphicFrameLocks noGrp="1"/>
          </p:cNvGraphicFramePr>
          <p:nvPr/>
        </p:nvGraphicFramePr>
        <p:xfrm>
          <a:off x="993559" y="4565801"/>
          <a:ext cx="2491410" cy="1987455"/>
        </p:xfrm>
        <a:graphic>
          <a:graphicData uri="http://schemas.openxmlformats.org/drawingml/2006/table">
            <a:tbl>
              <a:tblPr firstRow="1" bandRow="1">
                <a:tableStyleId>{5940675A-B579-460E-94D1-54222C63F5DA}</a:tableStyleId>
              </a:tblPr>
              <a:tblGrid>
                <a:gridCol w="498282">
                  <a:extLst>
                    <a:ext uri="{9D8B030D-6E8A-4147-A177-3AD203B41FA5}">
                      <a16:colId xmlns:a16="http://schemas.microsoft.com/office/drawing/2014/main" val="1296211262"/>
                    </a:ext>
                  </a:extLst>
                </a:gridCol>
                <a:gridCol w="498282">
                  <a:extLst>
                    <a:ext uri="{9D8B030D-6E8A-4147-A177-3AD203B41FA5}">
                      <a16:colId xmlns:a16="http://schemas.microsoft.com/office/drawing/2014/main" val="3439819095"/>
                    </a:ext>
                  </a:extLst>
                </a:gridCol>
                <a:gridCol w="498282">
                  <a:extLst>
                    <a:ext uri="{9D8B030D-6E8A-4147-A177-3AD203B41FA5}">
                      <a16:colId xmlns:a16="http://schemas.microsoft.com/office/drawing/2014/main" val="3318978858"/>
                    </a:ext>
                  </a:extLst>
                </a:gridCol>
                <a:gridCol w="498282">
                  <a:extLst>
                    <a:ext uri="{9D8B030D-6E8A-4147-A177-3AD203B41FA5}">
                      <a16:colId xmlns:a16="http://schemas.microsoft.com/office/drawing/2014/main" val="409413941"/>
                    </a:ext>
                  </a:extLst>
                </a:gridCol>
                <a:gridCol w="498282">
                  <a:extLst>
                    <a:ext uri="{9D8B030D-6E8A-4147-A177-3AD203B41FA5}">
                      <a16:colId xmlns:a16="http://schemas.microsoft.com/office/drawing/2014/main" val="169196232"/>
                    </a:ext>
                  </a:extLst>
                </a:gridCol>
              </a:tblGrid>
              <a:tr h="3974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44029952"/>
                  </a:ext>
                </a:extLst>
              </a:tr>
              <a:tr h="39749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47386408"/>
                  </a:ext>
                </a:extLst>
              </a:tr>
              <a:tr h="39749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21207644"/>
                  </a:ext>
                </a:extLst>
              </a:tr>
              <a:tr h="39749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47574153"/>
                  </a:ext>
                </a:extLst>
              </a:tr>
              <a:tr h="39749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36406507"/>
                  </a:ext>
                </a:extLst>
              </a:tr>
            </a:tbl>
          </a:graphicData>
        </a:graphic>
      </p:graphicFrame>
      <p:sp>
        <p:nvSpPr>
          <p:cNvPr id="51" name="Rectangle 50"/>
          <p:cNvSpPr/>
          <p:nvPr/>
        </p:nvSpPr>
        <p:spPr>
          <a:xfrm>
            <a:off x="2728758" y="3936803"/>
            <a:ext cx="734175" cy="369332"/>
          </a:xfrm>
          <a:prstGeom prst="rect">
            <a:avLst/>
          </a:prstGeom>
        </p:spPr>
        <p:txBody>
          <a:bodyPr wrap="none">
            <a:spAutoFit/>
          </a:bodyPr>
          <a:lstStyle/>
          <a:p>
            <a:r>
              <a:rPr lang="en-US" dirty="0"/>
              <a:t>edges</a:t>
            </a:r>
          </a:p>
        </p:txBody>
      </p:sp>
      <p:sp>
        <p:nvSpPr>
          <p:cNvPr id="52" name="Rectangle 51"/>
          <p:cNvSpPr/>
          <p:nvPr/>
        </p:nvSpPr>
        <p:spPr>
          <a:xfrm>
            <a:off x="1409982" y="3854811"/>
            <a:ext cx="914994" cy="369332"/>
          </a:xfrm>
          <a:prstGeom prst="rect">
            <a:avLst/>
          </a:prstGeom>
        </p:spPr>
        <p:txBody>
          <a:bodyPr wrap="none">
            <a:spAutoFit/>
          </a:bodyPr>
          <a:lstStyle/>
          <a:p>
            <a:r>
              <a:rPr lang="en-US" dirty="0"/>
              <a:t>vertices</a:t>
            </a:r>
          </a:p>
        </p:txBody>
      </p:sp>
      <p:cxnSp>
        <p:nvCxnSpPr>
          <p:cNvPr id="53" name="Straight Arrow Connector 52"/>
          <p:cNvCxnSpPr/>
          <p:nvPr/>
        </p:nvCxnSpPr>
        <p:spPr>
          <a:xfrm flipH="1">
            <a:off x="4785317" y="4322353"/>
            <a:ext cx="1433133" cy="61621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3" idx="2"/>
          </p:cNvCxnSpPr>
          <p:nvPr/>
        </p:nvCxnSpPr>
        <p:spPr>
          <a:xfrm>
            <a:off x="7706046" y="4870577"/>
            <a:ext cx="168926" cy="989466"/>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977956" y="4190224"/>
            <a:ext cx="732749" cy="34244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1474751" y="4207184"/>
            <a:ext cx="177614" cy="352373"/>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1725261" y="4224143"/>
            <a:ext cx="216939" cy="274189"/>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2728758" y="4340440"/>
            <a:ext cx="225005" cy="18311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50" idx="0"/>
          </p:cNvCxnSpPr>
          <p:nvPr/>
        </p:nvCxnSpPr>
        <p:spPr>
          <a:xfrm flipH="1">
            <a:off x="2239264" y="4285360"/>
            <a:ext cx="888998" cy="280441"/>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179087" y="4274229"/>
            <a:ext cx="127528" cy="224103"/>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3885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Graph-cut cuts edges of a graph</a:t>
            </a:r>
          </a:p>
        </p:txBody>
      </p:sp>
      <p:sp>
        <p:nvSpPr>
          <p:cNvPr id="3" name="Content Placeholder 2"/>
          <p:cNvSpPr>
            <a:spLocks noGrp="1"/>
          </p:cNvSpPr>
          <p:nvPr>
            <p:ph idx="1"/>
          </p:nvPr>
        </p:nvSpPr>
        <p:spPr/>
        <p:txBody>
          <a:bodyPr/>
          <a:lstStyle/>
          <a:p>
            <a:r>
              <a:rPr lang="en-US" dirty="0"/>
              <a:t>Examples of graph-cut</a:t>
            </a:r>
          </a:p>
        </p:txBody>
      </p:sp>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p:txBody>
          <a:bodyPr/>
          <a:lstStyle/>
          <a:p>
            <a:fld id="{2DE71D7C-3F9A-42E5-88EC-D9FCC940B2EA}" type="slidenum">
              <a:rPr lang="en-US" smtClean="0"/>
              <a:t>84</a:t>
            </a:fld>
            <a:endParaRPr lang="en-US"/>
          </a:p>
        </p:txBody>
      </p:sp>
      <p:sp>
        <p:nvSpPr>
          <p:cNvPr id="6" name="Oval 5"/>
          <p:cNvSpPr/>
          <p:nvPr/>
        </p:nvSpPr>
        <p:spPr>
          <a:xfrm>
            <a:off x="6704619" y="4464935"/>
            <a:ext cx="139148" cy="1192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p:cNvSpPr/>
          <p:nvPr/>
        </p:nvSpPr>
        <p:spPr>
          <a:xfrm>
            <a:off x="6336871" y="5446047"/>
            <a:ext cx="99390" cy="119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p:cNvPicPr>
            <a:picLocks noChangeAspect="1"/>
          </p:cNvPicPr>
          <p:nvPr/>
        </p:nvPicPr>
        <p:blipFill>
          <a:blip r:embed="rId2"/>
          <a:stretch>
            <a:fillRect/>
          </a:stretch>
        </p:blipFill>
        <p:spPr>
          <a:xfrm>
            <a:off x="5437441" y="4689157"/>
            <a:ext cx="115834" cy="128027"/>
          </a:xfrm>
          <a:prstGeom prst="rect">
            <a:avLst/>
          </a:prstGeom>
        </p:spPr>
      </p:pic>
      <p:sp>
        <p:nvSpPr>
          <p:cNvPr id="9" name="Oval 8"/>
          <p:cNvSpPr/>
          <p:nvPr/>
        </p:nvSpPr>
        <p:spPr>
          <a:xfrm>
            <a:off x="8983992" y="5690762"/>
            <a:ext cx="99390" cy="119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6939845" y="6032005"/>
            <a:ext cx="99390" cy="119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8096098" y="5021526"/>
            <a:ext cx="99390" cy="119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p:cNvCxnSpPr>
            <a:stCxn id="8" idx="1"/>
            <a:endCxn id="6" idx="4"/>
          </p:cNvCxnSpPr>
          <p:nvPr/>
        </p:nvCxnSpPr>
        <p:spPr>
          <a:xfrm flipV="1">
            <a:off x="5437441" y="4584206"/>
            <a:ext cx="1336752" cy="168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6" idx="4"/>
            <a:endCxn id="11" idx="0"/>
          </p:cNvCxnSpPr>
          <p:nvPr/>
        </p:nvCxnSpPr>
        <p:spPr>
          <a:xfrm>
            <a:off x="6774193" y="4584205"/>
            <a:ext cx="1371600" cy="437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6"/>
            <a:endCxn id="11" idx="1"/>
          </p:cNvCxnSpPr>
          <p:nvPr/>
        </p:nvCxnSpPr>
        <p:spPr>
          <a:xfrm flipV="1">
            <a:off x="7039235" y="5038993"/>
            <a:ext cx="1071418" cy="1052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4"/>
          </p:cNvCxnSpPr>
          <p:nvPr/>
        </p:nvCxnSpPr>
        <p:spPr>
          <a:xfrm>
            <a:off x="8145793" y="5140795"/>
            <a:ext cx="884932" cy="559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4"/>
            <a:endCxn id="7" idx="5"/>
          </p:cNvCxnSpPr>
          <p:nvPr/>
        </p:nvCxnSpPr>
        <p:spPr>
          <a:xfrm flipH="1">
            <a:off x="6421707" y="4584206"/>
            <a:ext cx="352487" cy="963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7" idx="5"/>
            <a:endCxn id="10" idx="7"/>
          </p:cNvCxnSpPr>
          <p:nvPr/>
        </p:nvCxnSpPr>
        <p:spPr>
          <a:xfrm>
            <a:off x="6421706" y="5547849"/>
            <a:ext cx="602974" cy="501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1"/>
            <a:endCxn id="7" idx="4"/>
          </p:cNvCxnSpPr>
          <p:nvPr/>
        </p:nvCxnSpPr>
        <p:spPr>
          <a:xfrm>
            <a:off x="5437442" y="4753171"/>
            <a:ext cx="949125" cy="812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053790" y="5810031"/>
            <a:ext cx="2009007" cy="254625"/>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39845" y="3550535"/>
            <a:ext cx="914994" cy="369332"/>
          </a:xfrm>
          <a:prstGeom prst="rect">
            <a:avLst/>
          </a:prstGeom>
          <a:noFill/>
        </p:spPr>
        <p:txBody>
          <a:bodyPr wrap="none" rtlCol="0">
            <a:spAutoFit/>
          </a:bodyPr>
          <a:lstStyle/>
          <a:p>
            <a:r>
              <a:rPr lang="en-US" dirty="0"/>
              <a:t>vertices</a:t>
            </a:r>
          </a:p>
        </p:txBody>
      </p:sp>
      <p:sp>
        <p:nvSpPr>
          <p:cNvPr id="21" name="TextBox 20"/>
          <p:cNvSpPr txBox="1"/>
          <p:nvPr/>
        </p:nvSpPr>
        <p:spPr>
          <a:xfrm>
            <a:off x="8009959" y="4146883"/>
            <a:ext cx="727571" cy="369332"/>
          </a:xfrm>
          <a:prstGeom prst="rect">
            <a:avLst/>
          </a:prstGeom>
          <a:noFill/>
        </p:spPr>
        <p:txBody>
          <a:bodyPr wrap="none" rtlCol="0">
            <a:spAutoFit/>
          </a:bodyPr>
          <a:lstStyle/>
          <a:p>
            <a:r>
              <a:rPr lang="en-US" dirty="0"/>
              <a:t>Edges</a:t>
            </a:r>
          </a:p>
        </p:txBody>
      </p:sp>
      <p:cxnSp>
        <p:nvCxnSpPr>
          <p:cNvPr id="22" name="Straight Arrow Connector 21"/>
          <p:cNvCxnSpPr>
            <a:stCxn id="21" idx="2"/>
          </p:cNvCxnSpPr>
          <p:nvPr/>
        </p:nvCxnSpPr>
        <p:spPr>
          <a:xfrm flipH="1">
            <a:off x="7460006" y="4516216"/>
            <a:ext cx="913738" cy="192157"/>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742069" y="3905846"/>
            <a:ext cx="297167" cy="554367"/>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606103" y="3909935"/>
            <a:ext cx="1475178" cy="674271"/>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2"/>
          </p:cNvCxnSpPr>
          <p:nvPr/>
        </p:nvCxnSpPr>
        <p:spPr>
          <a:xfrm>
            <a:off x="8373744" y="4516216"/>
            <a:ext cx="322018" cy="98946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222355" y="3451116"/>
            <a:ext cx="1987689" cy="2825604"/>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137897" y="2529411"/>
            <a:ext cx="1822272" cy="923330"/>
          </a:xfrm>
          <a:prstGeom prst="rect">
            <a:avLst/>
          </a:prstGeom>
          <a:noFill/>
          <a:ln>
            <a:solidFill>
              <a:srgbClr val="FF0000"/>
            </a:solidFill>
          </a:ln>
        </p:spPr>
        <p:txBody>
          <a:bodyPr wrap="square" rtlCol="0">
            <a:spAutoFit/>
          </a:bodyPr>
          <a:lstStyle/>
          <a:p>
            <a:r>
              <a:rPr lang="en-US" dirty="0">
                <a:solidFill>
                  <a:srgbClr val="FF0000"/>
                </a:solidFill>
              </a:rPr>
              <a:t>A graph-cut separates the graph into 2</a:t>
            </a:r>
          </a:p>
        </p:txBody>
      </p:sp>
      <p:graphicFrame>
        <p:nvGraphicFramePr>
          <p:cNvPr id="30" name="Table 29"/>
          <p:cNvGraphicFramePr>
            <a:graphicFrameLocks noGrp="1"/>
          </p:cNvGraphicFramePr>
          <p:nvPr/>
        </p:nvGraphicFramePr>
        <p:xfrm>
          <a:off x="2763745" y="4157476"/>
          <a:ext cx="2491410" cy="1987455"/>
        </p:xfrm>
        <a:graphic>
          <a:graphicData uri="http://schemas.openxmlformats.org/drawingml/2006/table">
            <a:tbl>
              <a:tblPr firstRow="1" bandRow="1">
                <a:tableStyleId>{5940675A-B579-460E-94D1-54222C63F5DA}</a:tableStyleId>
              </a:tblPr>
              <a:tblGrid>
                <a:gridCol w="498282">
                  <a:extLst>
                    <a:ext uri="{9D8B030D-6E8A-4147-A177-3AD203B41FA5}">
                      <a16:colId xmlns:a16="http://schemas.microsoft.com/office/drawing/2014/main" val="1296211262"/>
                    </a:ext>
                  </a:extLst>
                </a:gridCol>
                <a:gridCol w="498282">
                  <a:extLst>
                    <a:ext uri="{9D8B030D-6E8A-4147-A177-3AD203B41FA5}">
                      <a16:colId xmlns:a16="http://schemas.microsoft.com/office/drawing/2014/main" val="3439819095"/>
                    </a:ext>
                  </a:extLst>
                </a:gridCol>
                <a:gridCol w="498282">
                  <a:extLst>
                    <a:ext uri="{9D8B030D-6E8A-4147-A177-3AD203B41FA5}">
                      <a16:colId xmlns:a16="http://schemas.microsoft.com/office/drawing/2014/main" val="3318978858"/>
                    </a:ext>
                  </a:extLst>
                </a:gridCol>
                <a:gridCol w="498282">
                  <a:extLst>
                    <a:ext uri="{9D8B030D-6E8A-4147-A177-3AD203B41FA5}">
                      <a16:colId xmlns:a16="http://schemas.microsoft.com/office/drawing/2014/main" val="409413941"/>
                    </a:ext>
                  </a:extLst>
                </a:gridCol>
                <a:gridCol w="498282">
                  <a:extLst>
                    <a:ext uri="{9D8B030D-6E8A-4147-A177-3AD203B41FA5}">
                      <a16:colId xmlns:a16="http://schemas.microsoft.com/office/drawing/2014/main" val="169196232"/>
                    </a:ext>
                  </a:extLst>
                </a:gridCol>
              </a:tblGrid>
              <a:tr h="3974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44029952"/>
                  </a:ext>
                </a:extLst>
              </a:tr>
              <a:tr h="39749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47386408"/>
                  </a:ext>
                </a:extLst>
              </a:tr>
              <a:tr h="39749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21207644"/>
                  </a:ext>
                </a:extLst>
              </a:tr>
              <a:tr h="39749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47574153"/>
                  </a:ext>
                </a:extLst>
              </a:tr>
              <a:tr h="39749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36406507"/>
                  </a:ext>
                </a:extLst>
              </a:tr>
            </a:tbl>
          </a:graphicData>
        </a:graphic>
      </p:graphicFrame>
      <p:sp>
        <p:nvSpPr>
          <p:cNvPr id="31" name="Rectangle 30"/>
          <p:cNvSpPr/>
          <p:nvPr/>
        </p:nvSpPr>
        <p:spPr>
          <a:xfrm>
            <a:off x="4498944" y="3528478"/>
            <a:ext cx="734175" cy="369332"/>
          </a:xfrm>
          <a:prstGeom prst="rect">
            <a:avLst/>
          </a:prstGeom>
        </p:spPr>
        <p:txBody>
          <a:bodyPr wrap="none">
            <a:spAutoFit/>
          </a:bodyPr>
          <a:lstStyle/>
          <a:p>
            <a:r>
              <a:rPr lang="en-US" dirty="0"/>
              <a:t>edges</a:t>
            </a:r>
          </a:p>
        </p:txBody>
      </p:sp>
      <p:sp>
        <p:nvSpPr>
          <p:cNvPr id="32" name="Rectangle 31"/>
          <p:cNvSpPr/>
          <p:nvPr/>
        </p:nvSpPr>
        <p:spPr>
          <a:xfrm>
            <a:off x="3181965" y="3446485"/>
            <a:ext cx="914994" cy="369332"/>
          </a:xfrm>
          <a:prstGeom prst="rect">
            <a:avLst/>
          </a:prstGeom>
        </p:spPr>
        <p:txBody>
          <a:bodyPr wrap="none">
            <a:spAutoFit/>
          </a:bodyPr>
          <a:lstStyle/>
          <a:p>
            <a:r>
              <a:rPr lang="en-US" dirty="0"/>
              <a:t>vertices</a:t>
            </a:r>
          </a:p>
        </p:txBody>
      </p:sp>
      <p:cxnSp>
        <p:nvCxnSpPr>
          <p:cNvPr id="33" name="Straight Arrow Connector 32"/>
          <p:cNvCxnSpPr/>
          <p:nvPr/>
        </p:nvCxnSpPr>
        <p:spPr>
          <a:xfrm flipH="1">
            <a:off x="2748142" y="3781899"/>
            <a:ext cx="732749" cy="34244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244937" y="3798859"/>
            <a:ext cx="177614" cy="352373"/>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495447" y="3815818"/>
            <a:ext cx="216939" cy="274189"/>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498944" y="3932115"/>
            <a:ext cx="225005" cy="18311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30" idx="0"/>
          </p:cNvCxnSpPr>
          <p:nvPr/>
        </p:nvCxnSpPr>
        <p:spPr>
          <a:xfrm flipH="1">
            <a:off x="4009450" y="3877035"/>
            <a:ext cx="888998" cy="280441"/>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949273" y="3865904"/>
            <a:ext cx="127528" cy="224103"/>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2541565" y="3609746"/>
            <a:ext cx="1658130" cy="2032045"/>
          </a:xfrm>
          <a:custGeom>
            <a:avLst/>
            <a:gdLst>
              <a:gd name="connsiteX0" fmla="*/ 0 w 2054831"/>
              <a:gd name="connsiteY0" fmla="*/ 2167847 h 2167847"/>
              <a:gd name="connsiteX1" fmla="*/ 1109609 w 2054831"/>
              <a:gd name="connsiteY1" fmla="*/ 2147299 h 2167847"/>
              <a:gd name="connsiteX2" fmla="*/ 1777429 w 2054831"/>
              <a:gd name="connsiteY2" fmla="*/ 1869897 h 2167847"/>
              <a:gd name="connsiteX3" fmla="*/ 1777429 w 2054831"/>
              <a:gd name="connsiteY3" fmla="*/ 1407560 h 2167847"/>
              <a:gd name="connsiteX4" fmla="*/ 2054831 w 2054831"/>
              <a:gd name="connsiteY4" fmla="*/ 0 h 216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831" h="2167847">
                <a:moveTo>
                  <a:pt x="0" y="2167847"/>
                </a:moveTo>
                <a:lnTo>
                  <a:pt x="1109609" y="2147299"/>
                </a:lnTo>
                <a:lnTo>
                  <a:pt x="1777429" y="1869897"/>
                </a:lnTo>
                <a:lnTo>
                  <a:pt x="1777429" y="1407560"/>
                </a:lnTo>
                <a:lnTo>
                  <a:pt x="2054831" y="0"/>
                </a:ln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Box 42"/>
          <p:cNvSpPr txBox="1"/>
          <p:nvPr/>
        </p:nvSpPr>
        <p:spPr>
          <a:xfrm>
            <a:off x="3755397" y="2551480"/>
            <a:ext cx="1822272" cy="923330"/>
          </a:xfrm>
          <a:prstGeom prst="rect">
            <a:avLst/>
          </a:prstGeom>
          <a:noFill/>
          <a:ln>
            <a:solidFill>
              <a:srgbClr val="FF0000"/>
            </a:solidFill>
          </a:ln>
        </p:spPr>
        <p:txBody>
          <a:bodyPr wrap="square" rtlCol="0">
            <a:spAutoFit/>
          </a:bodyPr>
          <a:lstStyle/>
          <a:p>
            <a:r>
              <a:rPr lang="en-US" dirty="0">
                <a:solidFill>
                  <a:srgbClr val="FF0000"/>
                </a:solidFill>
              </a:rPr>
              <a:t>A graph-cut separates the graph into 2</a:t>
            </a:r>
          </a:p>
        </p:txBody>
      </p:sp>
      <p:pic>
        <p:nvPicPr>
          <p:cNvPr id="44" name="Picture 43"/>
          <p:cNvPicPr>
            <a:picLocks noChangeAspect="1"/>
          </p:cNvPicPr>
          <p:nvPr/>
        </p:nvPicPr>
        <p:blipFill>
          <a:blip r:embed="rId3"/>
          <a:stretch>
            <a:fillRect/>
          </a:stretch>
        </p:blipFill>
        <p:spPr>
          <a:xfrm>
            <a:off x="448238" y="2461031"/>
            <a:ext cx="2491521" cy="760422"/>
          </a:xfrm>
          <a:prstGeom prst="rect">
            <a:avLst/>
          </a:prstGeom>
        </p:spPr>
      </p:pic>
      <p:sp>
        <p:nvSpPr>
          <p:cNvPr id="45" name="TextBox 44"/>
          <p:cNvSpPr txBox="1"/>
          <p:nvPr/>
        </p:nvSpPr>
        <p:spPr>
          <a:xfrm>
            <a:off x="106787" y="3562786"/>
            <a:ext cx="2602795"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The image is a graph</a:t>
            </a:r>
          </a:p>
          <a:p>
            <a:pPr marL="285750" indent="-285750">
              <a:buFont typeface="Arial" panose="020B0604020202020204" pitchFamily="34" charset="0"/>
              <a:buChar char="•"/>
            </a:pPr>
            <a:r>
              <a:rPr lang="en-US" dirty="0"/>
              <a:t>Pixels are vertices</a:t>
            </a:r>
          </a:p>
          <a:p>
            <a:pPr marL="285750" indent="-285750">
              <a:buFont typeface="Arial" panose="020B0604020202020204" pitchFamily="34" charset="0"/>
              <a:buChar char="•"/>
            </a:pPr>
            <a:r>
              <a:rPr lang="en-US" dirty="0"/>
              <a:t>Intensity difference between pixels are edges </a:t>
            </a:r>
          </a:p>
          <a:p>
            <a:pPr marL="285750" indent="-285750">
              <a:buFont typeface="Arial" panose="020B0604020202020204" pitchFamily="34" charset="0"/>
              <a:buChar char="•"/>
            </a:pPr>
            <a:r>
              <a:rPr lang="en-US" dirty="0"/>
              <a:t>Using graph-cut, we separate the foreground and the background</a:t>
            </a:r>
          </a:p>
        </p:txBody>
      </p:sp>
      <p:cxnSp>
        <p:nvCxnSpPr>
          <p:cNvPr id="46" name="Straight Arrow Connector 45"/>
          <p:cNvCxnSpPr/>
          <p:nvPr/>
        </p:nvCxnSpPr>
        <p:spPr>
          <a:xfrm flipH="1">
            <a:off x="2812352" y="3775656"/>
            <a:ext cx="617160" cy="722827"/>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1" idx="2"/>
          </p:cNvCxnSpPr>
          <p:nvPr/>
        </p:nvCxnSpPr>
        <p:spPr>
          <a:xfrm flipH="1">
            <a:off x="4497101" y="3897810"/>
            <a:ext cx="368930" cy="60067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0" idx="1"/>
          </p:cNvCxnSpPr>
          <p:nvPr/>
        </p:nvCxnSpPr>
        <p:spPr>
          <a:xfrm flipH="1">
            <a:off x="6954400" y="3919867"/>
            <a:ext cx="139854" cy="2129604"/>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1" idx="2"/>
          </p:cNvCxnSpPr>
          <p:nvPr/>
        </p:nvCxnSpPr>
        <p:spPr>
          <a:xfrm flipH="1">
            <a:off x="8309446" y="4516216"/>
            <a:ext cx="64298" cy="1372841"/>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5701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Using graph-cut for segmentation</a:t>
            </a:r>
            <a:br>
              <a:rPr lang="en-US" dirty="0"/>
            </a:br>
            <a:r>
              <a:rPr lang="en-US" sz="1800" dirty="0"/>
              <a:t>Normalized Cuts and Image Segmentation </a:t>
            </a:r>
            <a:r>
              <a:rPr lang="en-US" sz="1800" dirty="0" err="1"/>
              <a:t>Jianbo</a:t>
            </a:r>
            <a:r>
              <a:rPr lang="en-US" sz="1800" dirty="0"/>
              <a:t> Shi and </a:t>
            </a:r>
            <a:r>
              <a:rPr lang="en-US" sz="1800" dirty="0" err="1"/>
              <a:t>Jitendra</a:t>
            </a:r>
            <a:r>
              <a:rPr lang="en-US" sz="1800" dirty="0"/>
              <a:t> Malik, </a:t>
            </a:r>
            <a:r>
              <a:rPr lang="en-US" sz="1800" dirty="0">
                <a:hlinkClick r:id="rId2"/>
              </a:rPr>
              <a:t>https://people.eecs.berkeley.edu/~malik/papers/SM-ncut.pdf</a:t>
            </a:r>
            <a:endParaRPr lang="en-US" sz="1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9132" y="1660963"/>
                <a:ext cx="5751649" cy="4486274"/>
              </a:xfrm>
            </p:spPr>
            <p:txBody>
              <a:bodyPr>
                <a:normAutofit lnSpcReduction="10000"/>
              </a:bodyPr>
              <a:lstStyle/>
              <a:p>
                <a:r>
                  <a:rPr lang="en-US" sz="2400" dirty="0"/>
                  <a:t> Pixels in gray area are A, pixel positions are u</a:t>
                </a:r>
              </a:p>
              <a:p>
                <a:r>
                  <a:rPr lang="en-US" sz="2400" dirty="0"/>
                  <a:t> Pixels in white area are B, pixel positions are v</a:t>
                </a:r>
              </a:p>
              <a:p>
                <a:r>
                  <a:rPr lang="en-US" sz="2400" dirty="0"/>
                  <a:t>The value of the cut is</a:t>
                </a:r>
                <a14:m>
                  <m:oMath xmlns:m="http://schemas.openxmlformats.org/officeDocument/2006/math">
                    <m:r>
                      <a:rPr lang="en-US" sz="2400">
                        <a:latin typeface="Cambria Math" panose="02040503050406030204" pitchFamily="18" charset="0"/>
                      </a:rPr>
                      <m:t> </m:t>
                    </m:r>
                    <m:r>
                      <a:rPr lang="en-US" sz="2400" i="1" smtClean="0">
                        <a:latin typeface="Cambria Math" panose="02040503050406030204" pitchFamily="18" charset="0"/>
                      </a:rPr>
                      <m:t>𝐶</m:t>
                    </m:r>
                    <m:r>
                      <a:rPr lang="en-US" sz="2400" b="0" i="1" smtClean="0">
                        <a:latin typeface="Cambria Math" panose="02040503050406030204" pitchFamily="18" charset="0"/>
                      </a:rPr>
                      <m:t>𝑢𝑡</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𝐵</m:t>
                    </m:r>
                    <m:r>
                      <a:rPr lang="en-US" sz="2400" i="1">
                        <a:latin typeface="Cambria Math" panose="02040503050406030204" pitchFamily="18" charset="0"/>
                      </a:rPr>
                      <m:t>)=</m:t>
                    </m:r>
                    <m:nary>
                      <m:naryPr>
                        <m:chr m:val="∑"/>
                        <m:supHide m:val="on"/>
                        <m:ctrlPr>
                          <a:rPr lang="en-US" sz="2400" i="1" dirty="0">
                            <a:latin typeface="Cambria Math" panose="02040503050406030204" pitchFamily="18" charset="0"/>
                          </a:rPr>
                        </m:ctrlPr>
                      </m:naryPr>
                      <m:sub>
                        <m:r>
                          <m:rPr>
                            <m:brk m:alnAt="7"/>
                          </m:rPr>
                          <a:rPr lang="en-US" sz="2400" i="1" dirty="0">
                            <a:latin typeface="Cambria Math" panose="02040503050406030204" pitchFamily="18" charset="0"/>
                          </a:rPr>
                          <m:t>𝑢</m:t>
                        </m:r>
                        <m:r>
                          <a:rPr lang="en-US" sz="2400" i="1" dirty="0">
                            <a:latin typeface="Cambria Math" panose="02040503050406030204" pitchFamily="18" charset="0"/>
                            <a:ea typeface="Cambria Math" panose="02040503050406030204" pitchFamily="18" charset="0"/>
                          </a:rPr>
                          <m:t>𝜖</m:t>
                        </m:r>
                        <m:r>
                          <a:rPr lang="en-US" sz="2400" i="1" dirty="0">
                            <a:latin typeface="Cambria Math" panose="02040503050406030204" pitchFamily="18" charset="0"/>
                          </a:rPr>
                          <m:t>𝐴</m:t>
                        </m:r>
                        <m:r>
                          <a:rPr lang="en-US" sz="2400" i="1" dirty="0">
                            <a:latin typeface="Cambria Math" panose="02040503050406030204" pitchFamily="18" charset="0"/>
                          </a:rPr>
                          <m:t>,</m:t>
                        </m:r>
                        <m:r>
                          <a:rPr lang="en-US" sz="2400" i="1" dirty="0">
                            <a:latin typeface="Cambria Math" panose="02040503050406030204" pitchFamily="18" charset="0"/>
                          </a:rPr>
                          <m:t>𝑣</m:t>
                        </m:r>
                        <m:r>
                          <a:rPr lang="en-US" sz="2400" i="1" dirty="0">
                            <a:latin typeface="Cambria Math" panose="02040503050406030204" pitchFamily="18" charset="0"/>
                            <a:ea typeface="Cambria Math" panose="02040503050406030204" pitchFamily="18" charset="0"/>
                          </a:rPr>
                          <m:t>𝜖</m:t>
                        </m:r>
                        <m:r>
                          <a:rPr lang="en-US" sz="2400" i="1" dirty="0">
                            <a:latin typeface="Cambria Math" panose="02040503050406030204" pitchFamily="18" charset="0"/>
                            <a:ea typeface="Cambria Math" panose="02040503050406030204" pitchFamily="18" charset="0"/>
                          </a:rPr>
                          <m:t>𝐵</m:t>
                        </m:r>
                      </m:sub>
                      <m:sup/>
                      <m:e>
                        <m:r>
                          <a:rPr lang="en-US" sz="2400" i="1" dirty="0">
                            <a:latin typeface="Cambria Math" panose="02040503050406030204" pitchFamily="18" charset="0"/>
                          </a:rPr>
                          <m:t>𝑤</m:t>
                        </m:r>
                        <m:r>
                          <a:rPr lang="en-US" sz="2400" i="1" dirty="0">
                            <a:latin typeface="Cambria Math" panose="02040503050406030204" pitchFamily="18" charset="0"/>
                          </a:rPr>
                          <m:t>(</m:t>
                        </m:r>
                        <m:r>
                          <a:rPr lang="en-US" sz="2400" i="1" dirty="0">
                            <a:latin typeface="Cambria Math" panose="02040503050406030204" pitchFamily="18" charset="0"/>
                          </a:rPr>
                          <m:t>𝑢</m:t>
                        </m:r>
                        <m:r>
                          <a:rPr lang="en-US" sz="2400" i="1" dirty="0">
                            <a:latin typeface="Cambria Math" panose="02040503050406030204" pitchFamily="18" charset="0"/>
                          </a:rPr>
                          <m:t>,</m:t>
                        </m:r>
                        <m:r>
                          <a:rPr lang="en-US" sz="2400" i="1" dirty="0">
                            <a:latin typeface="Cambria Math" panose="02040503050406030204" pitchFamily="18" charset="0"/>
                          </a:rPr>
                          <m:t>𝑣</m:t>
                        </m:r>
                        <m:r>
                          <a:rPr lang="en-US" sz="2400" i="1" dirty="0">
                            <a:latin typeface="Cambria Math" panose="02040503050406030204" pitchFamily="18" charset="0"/>
                          </a:rPr>
                          <m:t>)</m:t>
                        </m:r>
                      </m:e>
                    </m:nary>
                  </m:oMath>
                </a14:m>
                <a:r>
                  <a:rPr lang="en-US" sz="2400" dirty="0"/>
                  <a:t>  ------(1)</a:t>
                </a:r>
              </a:p>
              <a:p>
                <a:r>
                  <a:rPr lang="en-US" sz="2400" dirty="0">
                    <a:latin typeface="Cambria Math" panose="02040503050406030204" pitchFamily="18" charset="0"/>
                  </a:rPr>
                  <a:t>We can define the weight </a:t>
                </a:r>
                <a:endParaRPr lang="en-US" sz="2400" i="1" dirty="0">
                  <a:latin typeface="Cambria Math" panose="02040503050406030204" pitchFamily="18" charset="0"/>
                </a:endParaRPr>
              </a:p>
              <a:p>
                <a:pPr lvl="1"/>
                <a14:m>
                  <m:oMath xmlns:m="http://schemas.openxmlformats.org/officeDocument/2006/math">
                    <m:r>
                      <a:rPr lang="en-US" sz="2000" i="1" dirty="0">
                        <a:latin typeface="Cambria Math" panose="02040503050406030204" pitchFamily="18" charset="0"/>
                      </a:rPr>
                      <m:t>𝑤</m:t>
                    </m:r>
                    <m:r>
                      <a:rPr lang="en-US" sz="2000" i="1" dirty="0">
                        <a:latin typeface="Cambria Math" panose="02040503050406030204" pitchFamily="18" charset="0"/>
                      </a:rPr>
                      <m:t>(</m:t>
                    </m:r>
                    <m:r>
                      <a:rPr lang="en-US" sz="2000" i="1" dirty="0">
                        <a:latin typeface="Cambria Math" panose="02040503050406030204" pitchFamily="18" charset="0"/>
                      </a:rPr>
                      <m:t>𝑢</m:t>
                    </m:r>
                    <m:r>
                      <a:rPr lang="en-US" sz="2000" i="1" dirty="0">
                        <a:latin typeface="Cambria Math" panose="02040503050406030204" pitchFamily="18" charset="0"/>
                      </a:rPr>
                      <m:t>,</m:t>
                    </m:r>
                    <m:r>
                      <a:rPr lang="en-US" sz="2000" i="1" dirty="0">
                        <a:latin typeface="Cambria Math" panose="02040503050406030204" pitchFamily="18" charset="0"/>
                      </a:rPr>
                      <m:t>𝑣</m:t>
                    </m:r>
                    <m:r>
                      <a:rPr lang="en-US" sz="2000" i="1" dirty="0">
                        <a:latin typeface="Cambria Math" panose="02040503050406030204" pitchFamily="18" charset="0"/>
                      </a:rPr>
                      <m:t>)</m:t>
                    </m:r>
                  </m:oMath>
                </a14:m>
                <a:r>
                  <a:rPr lang="en-US" sz="2000" i="1" dirty="0">
                    <a:latin typeface="Cambria Math" panose="02040503050406030204" pitchFamily="18" charset="0"/>
                  </a:rPr>
                  <a:t> as </a:t>
                </a:r>
                <a:r>
                  <a:rPr lang="en-US" sz="2000" i="1" dirty="0" err="1">
                    <a:latin typeface="Cambria Math" panose="02040503050406030204" pitchFamily="18" charset="0"/>
                  </a:rPr>
                  <a:t>exp</a:t>
                </a:r>
                <a:r>
                  <a:rPr lang="en-US" sz="2000" i="1" dirty="0">
                    <a:latin typeface="Cambria Math" panose="02040503050406030204" pitchFamily="18" charset="0"/>
                  </a:rPr>
                  <a:t>( </a:t>
                </a:r>
                <a14:m>
                  <m:oMath xmlns:m="http://schemas.openxmlformats.org/officeDocument/2006/math">
                    <m:r>
                      <a:rPr lang="en-US" sz="2000" i="1">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m:t>
                                </m:r>
                                <m:r>
                                  <a:rPr lang="en-US" sz="2000" i="1">
                                    <a:latin typeface="Cambria Math" panose="02040503050406030204" pitchFamily="18" charset="0"/>
                                  </a:rPr>
                                  <m:t>𝑢</m:t>
                                </m:r>
                                <m:r>
                                  <a:rPr lang="en-US" sz="2000" i="1">
                                    <a:latin typeface="Cambria Math" panose="02040503050406030204" pitchFamily="18" charset="0"/>
                                  </a:rPr>
                                  <m:t>)</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m:t>
                                </m:r>
                                <m:r>
                                  <a:rPr lang="en-US" sz="2000" i="1">
                                    <a:latin typeface="Cambria Math" panose="02040503050406030204" pitchFamily="18" charset="0"/>
                                  </a:rPr>
                                  <m:t>𝑣</m:t>
                                </m:r>
                                <m:r>
                                  <a:rPr lang="en-US" sz="2000" i="1">
                                    <a:latin typeface="Cambria Math" panose="02040503050406030204" pitchFamily="18" charset="0"/>
                                  </a:rPr>
                                  <m:t>)</m:t>
                                </m:r>
                              </m:sub>
                            </m:sSub>
                          </m:e>
                        </m:d>
                      </m:e>
                      <m:sup>
                        <m:r>
                          <a:rPr lang="en-US" sz="2000" i="1">
                            <a:latin typeface="Cambria Math" panose="02040503050406030204" pitchFamily="18" charset="0"/>
                          </a:rPr>
                          <m:t>2</m:t>
                        </m:r>
                      </m:sup>
                    </m:sSup>
                  </m:oMath>
                </a14:m>
                <a:r>
                  <a:rPr lang="en-US" sz="2000" i="1" dirty="0">
                    <a:latin typeface="Cambria Math" panose="02040503050406030204" pitchFamily="18" charset="0"/>
                  </a:rPr>
                  <a:t>). </a:t>
                </a:r>
                <a:r>
                  <a:rPr lang="en-US" sz="2000" dirty="0">
                    <a:latin typeface="Cambria Math" panose="02040503050406030204" pitchFamily="18" charset="0"/>
                  </a:rPr>
                  <a:t>I.e. intensity (</a:t>
                </a:r>
                <a:r>
                  <a:rPr lang="en-US" sz="2000" i="1" dirty="0">
                    <a:latin typeface="Cambria Math" panose="02040503050406030204" pitchFamily="18" charset="0"/>
                  </a:rPr>
                  <a:t>I( )</a:t>
                </a:r>
                <a:r>
                  <a:rPr lang="en-US" sz="2000" dirty="0">
                    <a:latin typeface="Cambria Math" panose="02040503050406030204" pitchFamily="18" charset="0"/>
                  </a:rPr>
                  <a:t>) difference is high, weight is small</a:t>
                </a:r>
              </a:p>
              <a:p>
                <a14:m>
                  <m:oMath xmlns:m="http://schemas.openxmlformats.org/officeDocument/2006/math">
                    <m:r>
                      <a:rPr lang="en-US" sz="2400" b="0" i="1" smtClean="0">
                        <a:latin typeface="Cambria Math" panose="02040503050406030204" pitchFamily="18" charset="0"/>
                      </a:rPr>
                      <m:t>𝐶𝑢𝑡</m:t>
                    </m:r>
                    <m:d>
                      <m:dPr>
                        <m:ctrlPr>
                          <a:rPr lang="en-US" sz="2400" i="1">
                            <a:latin typeface="Cambria Math" panose="02040503050406030204" pitchFamily="18" charset="0"/>
                          </a:rPr>
                        </m:ctrlPr>
                      </m:dPr>
                      <m:e>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𝐵</m:t>
                        </m:r>
                      </m:e>
                    </m:d>
                    <m:r>
                      <a:rPr lang="en-US" sz="2400" b="0" i="1" smtClean="0">
                        <a:latin typeface="Cambria Math" panose="02040503050406030204" pitchFamily="18" charset="0"/>
                      </a:rPr>
                      <m:t>= </m:t>
                    </m:r>
                  </m:oMath>
                </a14:m>
                <a:r>
                  <a:rPr lang="en-US" sz="2400" dirty="0"/>
                  <a:t>weight between set A and B</a:t>
                </a:r>
              </a:p>
              <a:p>
                <a:r>
                  <a:rPr lang="en-US" sz="2400" dirty="0"/>
                  <a:t>Our aim is to cut the graph to minimize the cut value: find Min (</a:t>
                </a:r>
                <a14:m>
                  <m:oMath xmlns:m="http://schemas.openxmlformats.org/officeDocument/2006/math">
                    <m:r>
                      <a:rPr lang="en-US" sz="2400" b="0" i="1" smtClean="0">
                        <a:latin typeface="Cambria Math" panose="02040503050406030204" pitchFamily="18" charset="0"/>
                      </a:rPr>
                      <m:t>𝐶𝑢𝑡</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𝐵</m:t>
                    </m:r>
                    <m:r>
                      <a:rPr lang="en-US" sz="2400" i="1">
                        <a:latin typeface="Cambria Math" panose="02040503050406030204" pitchFamily="18" charset="0"/>
                      </a:rPr>
                      <m:t>)</m:t>
                    </m:r>
                  </m:oMath>
                </a14:m>
                <a:r>
                  <a:rPr lang="en-US" sz="2400" dirty="0"/>
                  <a:t>)</a:t>
                </a:r>
              </a:p>
              <a:p>
                <a:endParaRPr lang="en-US" sz="2400" dirty="0"/>
              </a:p>
              <a:p>
                <a:endParaRPr lang="en-US" sz="2400" dirty="0"/>
              </a:p>
              <a:p>
                <a:endParaRPr lang="en-US" sz="2400" dirty="0"/>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9132" y="1660963"/>
                <a:ext cx="5751649" cy="4486274"/>
              </a:xfrm>
              <a:blipFill>
                <a:blip r:embed="rId3"/>
                <a:stretch>
                  <a:fillRect l="-4131" t="-2582" r="-2119"/>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Object recognition v.250327a</a:t>
            </a:r>
          </a:p>
        </p:txBody>
      </p:sp>
      <p:sp>
        <p:nvSpPr>
          <p:cNvPr id="5" name="Slide Number Placeholder 4"/>
          <p:cNvSpPr>
            <a:spLocks noGrp="1"/>
          </p:cNvSpPr>
          <p:nvPr>
            <p:ph type="sldNum" sz="quarter" idx="12"/>
          </p:nvPr>
        </p:nvSpPr>
        <p:spPr>
          <a:xfrm>
            <a:off x="6283358" y="6356351"/>
            <a:ext cx="2057400" cy="365125"/>
          </a:xfrm>
        </p:spPr>
        <p:txBody>
          <a:bodyPr/>
          <a:lstStyle/>
          <a:p>
            <a:fld id="{2DE71D7C-3F9A-42E5-88EC-D9FCC940B2EA}" type="slidenum">
              <a:rPr lang="en-US" smtClean="0"/>
              <a:t>85</a:t>
            </a:fld>
            <a:endParaRPr lang="en-US"/>
          </a:p>
        </p:txBody>
      </p:sp>
      <p:graphicFrame>
        <p:nvGraphicFramePr>
          <p:cNvPr id="6" name="Table 5"/>
          <p:cNvGraphicFramePr>
            <a:graphicFrameLocks noGrp="1"/>
          </p:cNvGraphicFramePr>
          <p:nvPr/>
        </p:nvGraphicFramePr>
        <p:xfrm>
          <a:off x="6523282" y="4037904"/>
          <a:ext cx="2491410" cy="1987455"/>
        </p:xfrm>
        <a:graphic>
          <a:graphicData uri="http://schemas.openxmlformats.org/drawingml/2006/table">
            <a:tbl>
              <a:tblPr firstRow="1" bandRow="1">
                <a:tableStyleId>{5940675A-B579-460E-94D1-54222C63F5DA}</a:tableStyleId>
              </a:tblPr>
              <a:tblGrid>
                <a:gridCol w="498282">
                  <a:extLst>
                    <a:ext uri="{9D8B030D-6E8A-4147-A177-3AD203B41FA5}">
                      <a16:colId xmlns:a16="http://schemas.microsoft.com/office/drawing/2014/main" val="1296211262"/>
                    </a:ext>
                  </a:extLst>
                </a:gridCol>
                <a:gridCol w="498282">
                  <a:extLst>
                    <a:ext uri="{9D8B030D-6E8A-4147-A177-3AD203B41FA5}">
                      <a16:colId xmlns:a16="http://schemas.microsoft.com/office/drawing/2014/main" val="3439819095"/>
                    </a:ext>
                  </a:extLst>
                </a:gridCol>
                <a:gridCol w="498282">
                  <a:extLst>
                    <a:ext uri="{9D8B030D-6E8A-4147-A177-3AD203B41FA5}">
                      <a16:colId xmlns:a16="http://schemas.microsoft.com/office/drawing/2014/main" val="3318978858"/>
                    </a:ext>
                  </a:extLst>
                </a:gridCol>
                <a:gridCol w="498282">
                  <a:extLst>
                    <a:ext uri="{9D8B030D-6E8A-4147-A177-3AD203B41FA5}">
                      <a16:colId xmlns:a16="http://schemas.microsoft.com/office/drawing/2014/main" val="409413941"/>
                    </a:ext>
                  </a:extLst>
                </a:gridCol>
                <a:gridCol w="498282">
                  <a:extLst>
                    <a:ext uri="{9D8B030D-6E8A-4147-A177-3AD203B41FA5}">
                      <a16:colId xmlns:a16="http://schemas.microsoft.com/office/drawing/2014/main" val="169196232"/>
                    </a:ext>
                  </a:extLst>
                </a:gridCol>
              </a:tblGrid>
              <a:tr h="397491">
                <a:tc>
                  <a:txBody>
                    <a:bodyPr/>
                    <a:lstStyle/>
                    <a:p>
                      <a:endParaRPr lang="en-US" dirty="0"/>
                    </a:p>
                  </a:txBody>
                  <a:tcPr>
                    <a:solidFill>
                      <a:schemeClr val="bg2">
                        <a:lumMod val="75000"/>
                      </a:schemeClr>
                    </a:solidFill>
                  </a:tcPr>
                </a:tc>
                <a:tc>
                  <a:txBody>
                    <a:bodyPr/>
                    <a:lstStyle/>
                    <a:p>
                      <a:endParaRPr lang="en-US" dirty="0"/>
                    </a:p>
                  </a:txBody>
                  <a:tcPr>
                    <a:solidFill>
                      <a:schemeClr val="bg2">
                        <a:lumMod val="75000"/>
                      </a:schemeClr>
                    </a:solidFill>
                  </a:tcPr>
                </a:tc>
                <a:tc>
                  <a:txBody>
                    <a:bodyPr/>
                    <a:lstStyle/>
                    <a:p>
                      <a:endParaRPr lang="en-US"/>
                    </a:p>
                  </a:txBody>
                  <a:tcPr>
                    <a:solidFill>
                      <a:schemeClr val="bg2">
                        <a:lumMod val="75000"/>
                      </a:schemeClr>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3344029952"/>
                  </a:ext>
                </a:extLst>
              </a:tr>
              <a:tr h="397491">
                <a:tc>
                  <a:txBody>
                    <a:bodyPr/>
                    <a:lstStyle/>
                    <a:p>
                      <a:endParaRPr lang="en-US"/>
                    </a:p>
                  </a:txBody>
                  <a:tcPr>
                    <a:solidFill>
                      <a:schemeClr val="bg2">
                        <a:lumMod val="75000"/>
                      </a:schemeClr>
                    </a:solidFill>
                  </a:tcPr>
                </a:tc>
                <a:tc>
                  <a:txBody>
                    <a:bodyPr/>
                    <a:lstStyle/>
                    <a:p>
                      <a:endParaRPr lang="en-US" dirty="0"/>
                    </a:p>
                  </a:txBody>
                  <a:tcPr>
                    <a:solidFill>
                      <a:schemeClr val="bg2">
                        <a:lumMod val="75000"/>
                      </a:schemeClr>
                    </a:solidFill>
                  </a:tcPr>
                </a:tc>
                <a:tc>
                  <a:txBody>
                    <a:bodyPr/>
                    <a:lstStyle/>
                    <a:p>
                      <a:endParaRPr lang="en-US" dirty="0"/>
                    </a:p>
                  </a:txBody>
                  <a:tcPr>
                    <a:solidFill>
                      <a:schemeClr val="bg2">
                        <a:lumMod val="75000"/>
                      </a:schemeClr>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747386408"/>
                  </a:ext>
                </a:extLst>
              </a:tr>
              <a:tr h="397491">
                <a:tc>
                  <a:txBody>
                    <a:bodyPr/>
                    <a:lstStyle/>
                    <a:p>
                      <a:endParaRPr lang="en-US"/>
                    </a:p>
                  </a:txBody>
                  <a:tcPr>
                    <a:solidFill>
                      <a:schemeClr val="bg2">
                        <a:lumMod val="75000"/>
                      </a:schemeClr>
                    </a:solidFill>
                  </a:tcPr>
                </a:tc>
                <a:tc>
                  <a:txBody>
                    <a:bodyPr/>
                    <a:lstStyle/>
                    <a:p>
                      <a:endParaRPr lang="en-US" dirty="0"/>
                    </a:p>
                  </a:txBody>
                  <a:tcPr>
                    <a:solidFill>
                      <a:schemeClr val="bg2">
                        <a:lumMod val="75000"/>
                      </a:schemeClr>
                    </a:solidFill>
                  </a:tcPr>
                </a:tc>
                <a:tc>
                  <a:txBody>
                    <a:bodyPr/>
                    <a:lstStyle/>
                    <a:p>
                      <a:endParaRPr lang="en-US" dirty="0"/>
                    </a:p>
                  </a:txBody>
                  <a:tcPr>
                    <a:solidFill>
                      <a:schemeClr val="bg2">
                        <a:lumMod val="75000"/>
                      </a:schemeClr>
                    </a:solidFill>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321207644"/>
                  </a:ext>
                </a:extLst>
              </a:tr>
              <a:tr h="397491">
                <a:tc>
                  <a:txBody>
                    <a:bodyPr/>
                    <a:lstStyle/>
                    <a:p>
                      <a:endParaRPr lang="en-US"/>
                    </a:p>
                  </a:txBody>
                  <a:tcPr>
                    <a:solidFill>
                      <a:schemeClr val="bg2">
                        <a:lumMod val="75000"/>
                      </a:schemeClr>
                    </a:solidFill>
                  </a:tcPr>
                </a:tc>
                <a:tc>
                  <a:txBody>
                    <a:bodyPr/>
                    <a:lstStyle/>
                    <a:p>
                      <a:endParaRPr lang="en-US"/>
                    </a:p>
                  </a:txBody>
                  <a:tcPr>
                    <a:solidFill>
                      <a:schemeClr val="bg2">
                        <a:lumMod val="75000"/>
                      </a:schemeClr>
                    </a:solidFill>
                  </a:tcPr>
                </a:tc>
                <a:tc>
                  <a:txBody>
                    <a:bodyPr/>
                    <a:lstStyle/>
                    <a:p>
                      <a:endParaRPr lang="en-US" dirty="0"/>
                    </a:p>
                  </a:txBody>
                  <a:tcPr>
                    <a:solidFill>
                      <a:schemeClr val="bg2">
                        <a:lumMod val="75000"/>
                      </a:schemeClr>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3847574153"/>
                  </a:ext>
                </a:extLst>
              </a:tr>
              <a:tr h="39749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36406507"/>
                  </a:ext>
                </a:extLst>
              </a:tr>
            </a:tbl>
          </a:graphicData>
        </a:graphic>
      </p:graphicFrame>
      <p:sp>
        <p:nvSpPr>
          <p:cNvPr id="7" name="Rectangle 6"/>
          <p:cNvSpPr/>
          <p:nvPr/>
        </p:nvSpPr>
        <p:spPr>
          <a:xfrm>
            <a:off x="7252701" y="2875904"/>
            <a:ext cx="1651188" cy="923330"/>
          </a:xfrm>
          <a:prstGeom prst="rect">
            <a:avLst/>
          </a:prstGeom>
        </p:spPr>
        <p:txBody>
          <a:bodyPr wrap="square">
            <a:spAutoFit/>
          </a:bodyPr>
          <a:lstStyle/>
          <a:p>
            <a:r>
              <a:rPr lang="en-US" dirty="0"/>
              <a:t>Edges (intensity </a:t>
            </a:r>
          </a:p>
          <a:p>
            <a:r>
              <a:rPr lang="en-US" dirty="0"/>
              <a:t>difference </a:t>
            </a:r>
          </a:p>
          <a:p>
            <a:r>
              <a:rPr lang="en-US" dirty="0"/>
              <a:t>between pixels)</a:t>
            </a:r>
          </a:p>
        </p:txBody>
      </p:sp>
      <p:cxnSp>
        <p:nvCxnSpPr>
          <p:cNvPr id="8" name="Straight Arrow Connector 7"/>
          <p:cNvCxnSpPr/>
          <p:nvPr/>
        </p:nvCxnSpPr>
        <p:spPr>
          <a:xfrm flipH="1">
            <a:off x="6507680" y="3739795"/>
            <a:ext cx="96004" cy="26497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702185" y="3674663"/>
            <a:ext cx="302289" cy="356997"/>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777268" y="3684755"/>
            <a:ext cx="710566" cy="31090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258481" y="3812543"/>
            <a:ext cx="225005" cy="18311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6" idx="0"/>
          </p:cNvCxnSpPr>
          <p:nvPr/>
        </p:nvCxnSpPr>
        <p:spPr>
          <a:xfrm flipH="1">
            <a:off x="7768987" y="3757463"/>
            <a:ext cx="888998" cy="280441"/>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708810" y="3746332"/>
            <a:ext cx="127528" cy="224103"/>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571889" y="3757463"/>
            <a:ext cx="106878" cy="621448"/>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256648" y="3746332"/>
            <a:ext cx="342691" cy="632579"/>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979120" y="3187009"/>
            <a:ext cx="933012" cy="646331"/>
          </a:xfrm>
          <a:prstGeom prst="rect">
            <a:avLst/>
          </a:prstGeom>
        </p:spPr>
        <p:txBody>
          <a:bodyPr wrap="none">
            <a:spAutoFit/>
          </a:bodyPr>
          <a:lstStyle/>
          <a:p>
            <a:r>
              <a:rPr lang="en-US" dirty="0"/>
              <a:t>Vertices</a:t>
            </a:r>
          </a:p>
          <a:p>
            <a:r>
              <a:rPr lang="en-US" dirty="0"/>
              <a:t>(Pixels)</a:t>
            </a:r>
          </a:p>
        </p:txBody>
      </p:sp>
      <p:sp>
        <p:nvSpPr>
          <p:cNvPr id="17" name="Freeform 16"/>
          <p:cNvSpPr/>
          <p:nvPr/>
        </p:nvSpPr>
        <p:spPr>
          <a:xfrm>
            <a:off x="6015948" y="2664309"/>
            <a:ext cx="1943177" cy="2899772"/>
          </a:xfrm>
          <a:custGeom>
            <a:avLst/>
            <a:gdLst>
              <a:gd name="connsiteX0" fmla="*/ 0 w 2054831"/>
              <a:gd name="connsiteY0" fmla="*/ 2167847 h 2167847"/>
              <a:gd name="connsiteX1" fmla="*/ 1109609 w 2054831"/>
              <a:gd name="connsiteY1" fmla="*/ 2147299 h 2167847"/>
              <a:gd name="connsiteX2" fmla="*/ 1777429 w 2054831"/>
              <a:gd name="connsiteY2" fmla="*/ 1869897 h 2167847"/>
              <a:gd name="connsiteX3" fmla="*/ 1777429 w 2054831"/>
              <a:gd name="connsiteY3" fmla="*/ 1407560 h 2167847"/>
              <a:gd name="connsiteX4" fmla="*/ 2054831 w 2054831"/>
              <a:gd name="connsiteY4" fmla="*/ 0 h 216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831" h="2167847">
                <a:moveTo>
                  <a:pt x="0" y="2167847"/>
                </a:moveTo>
                <a:lnTo>
                  <a:pt x="1109609" y="2147299"/>
                </a:lnTo>
                <a:lnTo>
                  <a:pt x="1777429" y="1869897"/>
                </a:lnTo>
                <a:lnTo>
                  <a:pt x="1777429" y="1407560"/>
                </a:lnTo>
                <a:lnTo>
                  <a:pt x="2054831" y="0"/>
                </a:ln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a:off x="6073211" y="1795013"/>
                <a:ext cx="2140275" cy="923330"/>
              </a:xfrm>
              <a:prstGeom prst="rect">
                <a:avLst/>
              </a:prstGeom>
              <a:noFill/>
              <a:ln>
                <a:solidFill>
                  <a:srgbClr val="FF0000"/>
                </a:solidFill>
              </a:ln>
            </p:spPr>
            <p:txBody>
              <a:bodyPr wrap="square" rtlCol="0">
                <a:spAutoFit/>
              </a:bodyPr>
              <a:lstStyle/>
              <a:p>
                <a:r>
                  <a:rPr lang="en-US" dirty="0">
                    <a:solidFill>
                      <a:srgbClr val="FF0000"/>
                    </a:solidFill>
                  </a:rPr>
                  <a:t>A graph-cut </a:t>
                </a:r>
                <a14:m>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𝑁</m:t>
                        </m:r>
                      </m:e>
                      <m:sub>
                        <m:r>
                          <a:rPr lang="en-US" i="1">
                            <a:solidFill>
                              <a:srgbClr val="FF0000"/>
                            </a:solidFill>
                            <a:latin typeface="Cambria Math" panose="02040503050406030204" pitchFamily="18" charset="0"/>
                          </a:rPr>
                          <m:t>𝑐𝑢𝑡</m:t>
                        </m:r>
                      </m:sub>
                    </m:sSub>
                  </m:oMath>
                </a14:m>
                <a:r>
                  <a:rPr lang="en-US" dirty="0">
                    <a:solidFill>
                      <a:srgbClr val="FF0000"/>
                    </a:solidFill>
                  </a:rPr>
                  <a:t>(A,B) separates the graph into 2</a:t>
                </a:r>
              </a:p>
            </p:txBody>
          </p:sp>
        </mc:Choice>
        <mc:Fallback xmlns="">
          <p:sp>
            <p:nvSpPr>
              <p:cNvPr id="18" name="TextBox 17"/>
              <p:cNvSpPr txBox="1">
                <a:spLocks noRot="1" noChangeAspect="1" noMove="1" noResize="1" noEditPoints="1" noAdjustHandles="1" noChangeArrowheads="1" noChangeShapeType="1" noTextEdit="1"/>
              </p:cNvSpPr>
              <p:nvPr/>
            </p:nvSpPr>
            <p:spPr>
              <a:xfrm>
                <a:off x="6073211" y="1795013"/>
                <a:ext cx="2140275" cy="923330"/>
              </a:xfrm>
              <a:prstGeom prst="rect">
                <a:avLst/>
              </a:prstGeom>
              <a:blipFill>
                <a:blip r:embed="rId4"/>
                <a:stretch>
                  <a:fillRect l="-1983" t="-2597" b="-8442"/>
                </a:stretch>
              </a:blipFill>
              <a:ln>
                <a:solidFill>
                  <a:srgbClr val="FF0000"/>
                </a:solidFill>
              </a:ln>
            </p:spPr>
            <p:txBody>
              <a:bodyPr/>
              <a:lstStyle/>
              <a:p>
                <a:r>
                  <a:rPr lang="en-US">
                    <a:noFill/>
                  </a:rPr>
                  <a:t> </a:t>
                </a:r>
              </a:p>
            </p:txBody>
          </p:sp>
        </mc:Fallback>
      </mc:AlternateContent>
      <p:sp>
        <p:nvSpPr>
          <p:cNvPr id="19" name="TextBox 18"/>
          <p:cNvSpPr txBox="1"/>
          <p:nvPr/>
        </p:nvSpPr>
        <p:spPr>
          <a:xfrm>
            <a:off x="6169043" y="4552121"/>
            <a:ext cx="317716" cy="369332"/>
          </a:xfrm>
          <a:prstGeom prst="rect">
            <a:avLst/>
          </a:prstGeom>
          <a:noFill/>
        </p:spPr>
        <p:txBody>
          <a:bodyPr wrap="none" rtlCol="0">
            <a:spAutoFit/>
          </a:bodyPr>
          <a:lstStyle/>
          <a:p>
            <a:r>
              <a:rPr lang="en-US" dirty="0"/>
              <a:t>A</a:t>
            </a:r>
          </a:p>
        </p:txBody>
      </p:sp>
      <p:sp>
        <p:nvSpPr>
          <p:cNvPr id="20" name="TextBox 19"/>
          <p:cNvSpPr txBox="1"/>
          <p:nvPr/>
        </p:nvSpPr>
        <p:spPr>
          <a:xfrm>
            <a:off x="8368493" y="6006968"/>
            <a:ext cx="309700" cy="369332"/>
          </a:xfrm>
          <a:prstGeom prst="rect">
            <a:avLst/>
          </a:prstGeom>
          <a:noFill/>
        </p:spPr>
        <p:txBody>
          <a:bodyPr wrap="none" rtlCol="0">
            <a:spAutoFit/>
          </a:bodyPr>
          <a:lstStyle/>
          <a:p>
            <a:r>
              <a:rPr lang="en-US" dirty="0"/>
              <a:t>B</a:t>
            </a:r>
          </a:p>
        </p:txBody>
      </p:sp>
      <p:sp>
        <p:nvSpPr>
          <p:cNvPr id="30" name="Oval 29"/>
          <p:cNvSpPr/>
          <p:nvPr/>
        </p:nvSpPr>
        <p:spPr>
          <a:xfrm>
            <a:off x="6486759" y="5895072"/>
            <a:ext cx="85130" cy="130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880958" y="6061836"/>
            <a:ext cx="2324810" cy="646331"/>
          </a:xfrm>
          <a:prstGeom prst="rect">
            <a:avLst/>
          </a:prstGeom>
          <a:noFill/>
        </p:spPr>
        <p:txBody>
          <a:bodyPr wrap="square" rtlCol="0">
            <a:spAutoFit/>
          </a:bodyPr>
          <a:lstStyle/>
          <a:p>
            <a:r>
              <a:rPr lang="en-US" dirty="0"/>
              <a:t>The vertices  are pixels , intensity </a:t>
            </a:r>
            <a:r>
              <a:rPr lang="en-US" i="1" dirty="0"/>
              <a:t>= I() </a:t>
            </a:r>
          </a:p>
        </p:txBody>
      </p:sp>
    </p:spTree>
    <p:extLst>
      <p:ext uri="{BB962C8B-B14F-4D97-AF65-F5344CB8AC3E}">
        <p14:creationId xmlns:p14="http://schemas.microsoft.com/office/powerpoint/2010/main" val="2910321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D107-799D-4E8A-A892-28AAD3530AC0}"/>
              </a:ext>
            </a:extLst>
          </p:cNvPr>
          <p:cNvSpPr>
            <a:spLocks noGrp="1"/>
          </p:cNvSpPr>
          <p:nvPr>
            <p:ph type="title"/>
          </p:nvPr>
        </p:nvSpPr>
        <p:spPr/>
        <p:txBody>
          <a:bodyPr>
            <a:normAutofit fontScale="90000"/>
          </a:bodyPr>
          <a:lstStyle/>
          <a:p>
            <a:r>
              <a:rPr lang="en-US" dirty="0"/>
              <a:t>Appendix 4:</a:t>
            </a:r>
            <a:br>
              <a:rPr lang="en-US" dirty="0"/>
            </a:br>
            <a:r>
              <a:rPr lang="en-US" dirty="0"/>
              <a:t>Up sampling by Transposed convolution </a:t>
            </a:r>
          </a:p>
        </p:txBody>
      </p:sp>
      <p:sp>
        <p:nvSpPr>
          <p:cNvPr id="3" name="Content Placeholder 2">
            <a:extLst>
              <a:ext uri="{FF2B5EF4-FFF2-40B4-BE49-F238E27FC236}">
                <a16:creationId xmlns:a16="http://schemas.microsoft.com/office/drawing/2014/main" id="{46C093E5-6757-4D38-9057-D71B8331AA7F}"/>
              </a:ext>
            </a:extLst>
          </p:cNvPr>
          <p:cNvSpPr>
            <a:spLocks noGrp="1"/>
          </p:cNvSpPr>
          <p:nvPr>
            <p:ph idx="1"/>
          </p:nvPr>
        </p:nvSpPr>
        <p:spPr/>
        <p:txBody>
          <a:bodyPr/>
          <a:lstStyle/>
          <a:p>
            <a:r>
              <a:rPr lang="en-US" dirty="0"/>
              <a:t>It is one of the up-sampling methods.</a:t>
            </a:r>
          </a:p>
          <a:p>
            <a:r>
              <a:rPr lang="en-US" dirty="0"/>
              <a:t>It makes the output bigger than the input and the kernel. </a:t>
            </a:r>
            <a:r>
              <a:rPr lang="en-US" u="sng" dirty="0"/>
              <a:t>The advantage of using it for up-sampling is that the kernel is learnable</a:t>
            </a:r>
            <a:r>
              <a:rPr lang="en-US" dirty="0"/>
              <a:t>.</a:t>
            </a:r>
          </a:p>
          <a:p>
            <a:r>
              <a:rPr lang="en-US" dirty="0"/>
              <a:t> </a:t>
            </a:r>
          </a:p>
        </p:txBody>
      </p:sp>
      <p:sp>
        <p:nvSpPr>
          <p:cNvPr id="4" name="Footer Placeholder 3">
            <a:extLst>
              <a:ext uri="{FF2B5EF4-FFF2-40B4-BE49-F238E27FC236}">
                <a16:creationId xmlns:a16="http://schemas.microsoft.com/office/drawing/2014/main" id="{C5D4A84A-0332-45EE-B101-26622AF9821B}"/>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262EA23B-CABB-43AC-AAC4-4DFB8DFF286E}"/>
              </a:ext>
            </a:extLst>
          </p:cNvPr>
          <p:cNvSpPr>
            <a:spLocks noGrp="1"/>
          </p:cNvSpPr>
          <p:nvPr>
            <p:ph type="sldNum" sz="quarter" idx="12"/>
          </p:nvPr>
        </p:nvSpPr>
        <p:spPr/>
        <p:txBody>
          <a:bodyPr/>
          <a:lstStyle/>
          <a:p>
            <a:fld id="{6921B4CA-31D7-4C0B-94BB-C0A0E1F306D0}" type="slidenum">
              <a:rPr lang="en-US" smtClean="0"/>
              <a:t>86</a:t>
            </a:fld>
            <a:endParaRPr lang="en-US"/>
          </a:p>
        </p:txBody>
      </p:sp>
      <p:pic>
        <p:nvPicPr>
          <p:cNvPr id="7" name="Picture 6">
            <a:extLst>
              <a:ext uri="{FF2B5EF4-FFF2-40B4-BE49-F238E27FC236}">
                <a16:creationId xmlns:a16="http://schemas.microsoft.com/office/drawing/2014/main" id="{E7B302D5-968B-4C00-9ABF-B1ED550FC1C4}"/>
              </a:ext>
            </a:extLst>
          </p:cNvPr>
          <p:cNvPicPr>
            <a:picLocks noChangeAspect="1"/>
          </p:cNvPicPr>
          <p:nvPr/>
        </p:nvPicPr>
        <p:blipFill>
          <a:blip r:embed="rId2"/>
          <a:stretch>
            <a:fillRect/>
          </a:stretch>
        </p:blipFill>
        <p:spPr>
          <a:xfrm>
            <a:off x="1174695" y="3716643"/>
            <a:ext cx="6311955" cy="2639708"/>
          </a:xfrm>
          <a:prstGeom prst="rect">
            <a:avLst/>
          </a:prstGeom>
        </p:spPr>
      </p:pic>
    </p:spTree>
    <p:extLst>
      <p:ext uri="{BB962C8B-B14F-4D97-AF65-F5344CB8AC3E}">
        <p14:creationId xmlns:p14="http://schemas.microsoft.com/office/powerpoint/2010/main" val="22099311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83EA8-AF98-485F-9F4C-6EDB108E1EE2}"/>
              </a:ext>
            </a:extLst>
          </p:cNvPr>
          <p:cNvSpPr>
            <a:spLocks noGrp="1"/>
          </p:cNvSpPr>
          <p:nvPr>
            <p:ph type="title"/>
          </p:nvPr>
        </p:nvSpPr>
        <p:spPr/>
        <p:txBody>
          <a:bodyPr/>
          <a:lstStyle/>
          <a:p>
            <a:r>
              <a:rPr lang="en-US" dirty="0"/>
              <a:t>Transposed convolution with stride  (s=2), zero-padding (p=1)</a:t>
            </a:r>
          </a:p>
        </p:txBody>
      </p:sp>
      <p:sp>
        <p:nvSpPr>
          <p:cNvPr id="3" name="Content Placeholder 2">
            <a:extLst>
              <a:ext uri="{FF2B5EF4-FFF2-40B4-BE49-F238E27FC236}">
                <a16:creationId xmlns:a16="http://schemas.microsoft.com/office/drawing/2014/main" id="{0D0C1AF8-CF9D-4376-A465-9332BF331F58}"/>
              </a:ext>
            </a:extLst>
          </p:cNvPr>
          <p:cNvSpPr>
            <a:spLocks noGrp="1"/>
          </p:cNvSpPr>
          <p:nvPr>
            <p:ph idx="1"/>
          </p:nvPr>
        </p:nvSpPr>
        <p:spPr/>
        <p:txBody>
          <a:bodyPr/>
          <a:lstStyle/>
          <a:p>
            <a:r>
              <a:rPr lang="en-US" dirty="0"/>
              <a:t>The stride (step size) is applied to the input first. </a:t>
            </a:r>
          </a:p>
        </p:txBody>
      </p:sp>
      <p:sp>
        <p:nvSpPr>
          <p:cNvPr id="4" name="Footer Placeholder 3">
            <a:extLst>
              <a:ext uri="{FF2B5EF4-FFF2-40B4-BE49-F238E27FC236}">
                <a16:creationId xmlns:a16="http://schemas.microsoft.com/office/drawing/2014/main" id="{93CA1C0B-B48A-4B6F-88F1-570F2C4F28C9}"/>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27CF226E-AD3B-40D5-8A40-94C65927A8B6}"/>
              </a:ext>
            </a:extLst>
          </p:cNvPr>
          <p:cNvSpPr>
            <a:spLocks noGrp="1"/>
          </p:cNvSpPr>
          <p:nvPr>
            <p:ph type="sldNum" sz="quarter" idx="12"/>
          </p:nvPr>
        </p:nvSpPr>
        <p:spPr/>
        <p:txBody>
          <a:bodyPr/>
          <a:lstStyle/>
          <a:p>
            <a:fld id="{6921B4CA-31D7-4C0B-94BB-C0A0E1F306D0}" type="slidenum">
              <a:rPr lang="en-US" smtClean="0"/>
              <a:t>87</a:t>
            </a:fld>
            <a:endParaRPr lang="en-US"/>
          </a:p>
        </p:txBody>
      </p:sp>
      <p:pic>
        <p:nvPicPr>
          <p:cNvPr id="7" name="Picture 6">
            <a:extLst>
              <a:ext uri="{FF2B5EF4-FFF2-40B4-BE49-F238E27FC236}">
                <a16:creationId xmlns:a16="http://schemas.microsoft.com/office/drawing/2014/main" id="{325A8279-7912-449B-A5C7-C5CB811FF43F}"/>
              </a:ext>
            </a:extLst>
          </p:cNvPr>
          <p:cNvPicPr>
            <a:picLocks noChangeAspect="1"/>
          </p:cNvPicPr>
          <p:nvPr/>
        </p:nvPicPr>
        <p:blipFill>
          <a:blip r:embed="rId2"/>
          <a:stretch>
            <a:fillRect/>
          </a:stretch>
        </p:blipFill>
        <p:spPr>
          <a:xfrm>
            <a:off x="1615801" y="2428875"/>
            <a:ext cx="6753225" cy="3467100"/>
          </a:xfrm>
          <a:prstGeom prst="rect">
            <a:avLst/>
          </a:prstGeom>
        </p:spPr>
      </p:pic>
      <p:sp>
        <p:nvSpPr>
          <p:cNvPr id="6" name="TextBox 5">
            <a:extLst>
              <a:ext uri="{FF2B5EF4-FFF2-40B4-BE49-F238E27FC236}">
                <a16:creationId xmlns:a16="http://schemas.microsoft.com/office/drawing/2014/main" id="{EB79FAF6-42DE-0F51-086F-5500C02070AD}"/>
              </a:ext>
            </a:extLst>
          </p:cNvPr>
          <p:cNvSpPr txBox="1"/>
          <p:nvPr/>
        </p:nvSpPr>
        <p:spPr>
          <a:xfrm>
            <a:off x="0" y="2827283"/>
            <a:ext cx="1910203" cy="923330"/>
          </a:xfrm>
          <a:prstGeom prst="rect">
            <a:avLst/>
          </a:prstGeom>
          <a:noFill/>
        </p:spPr>
        <p:txBody>
          <a:bodyPr wrap="none" rtlCol="0">
            <a:spAutoFit/>
          </a:bodyPr>
          <a:lstStyle/>
          <a:p>
            <a:r>
              <a:rPr lang="en-US" dirty="0"/>
              <a:t>Output (green)</a:t>
            </a:r>
          </a:p>
          <a:p>
            <a:r>
              <a:rPr lang="en-US" dirty="0"/>
              <a:t>Kernel (gray)</a:t>
            </a:r>
          </a:p>
          <a:p>
            <a:r>
              <a:rPr lang="en-US" dirty="0"/>
              <a:t>Input (white/blue)</a:t>
            </a:r>
          </a:p>
        </p:txBody>
      </p:sp>
    </p:spTree>
    <p:extLst>
      <p:ext uri="{BB962C8B-B14F-4D97-AF65-F5344CB8AC3E}">
        <p14:creationId xmlns:p14="http://schemas.microsoft.com/office/powerpoint/2010/main" val="11690889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753F1-62D4-4815-8924-ED61A4C83904}"/>
              </a:ext>
            </a:extLst>
          </p:cNvPr>
          <p:cNvSpPr>
            <a:spLocks noGrp="1"/>
          </p:cNvSpPr>
          <p:nvPr>
            <p:ph type="title"/>
          </p:nvPr>
        </p:nvSpPr>
        <p:spPr/>
        <p:txBody>
          <a:bodyPr>
            <a:normAutofit/>
          </a:bodyPr>
          <a:lstStyle/>
          <a:p>
            <a:r>
              <a:rPr lang="en-US" sz="2800" dirty="0"/>
              <a:t>More examples: transposed convolution with  padding (padding is added inside the input )</a:t>
            </a:r>
          </a:p>
        </p:txBody>
      </p:sp>
      <p:sp>
        <p:nvSpPr>
          <p:cNvPr id="3" name="Content Placeholder 2">
            <a:extLst>
              <a:ext uri="{FF2B5EF4-FFF2-40B4-BE49-F238E27FC236}">
                <a16:creationId xmlns:a16="http://schemas.microsoft.com/office/drawing/2014/main" id="{0AB286D9-ED40-49C3-9AB6-DC525AE1E859}"/>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19421D6C-0F6A-46E8-B04D-28EDEE115B61}"/>
              </a:ext>
            </a:extLst>
          </p:cNvPr>
          <p:cNvSpPr>
            <a:spLocks noGrp="1"/>
          </p:cNvSpPr>
          <p:nvPr>
            <p:ph type="ftr" sz="quarter" idx="11"/>
          </p:nvPr>
        </p:nvSpPr>
        <p:spPr/>
        <p:txBody>
          <a:bodyPr/>
          <a:lstStyle/>
          <a:p>
            <a:r>
              <a:rPr lang="en-US"/>
              <a:t>Object recognition v.250327a</a:t>
            </a:r>
          </a:p>
        </p:txBody>
      </p:sp>
      <p:sp>
        <p:nvSpPr>
          <p:cNvPr id="5" name="Slide Number Placeholder 4">
            <a:extLst>
              <a:ext uri="{FF2B5EF4-FFF2-40B4-BE49-F238E27FC236}">
                <a16:creationId xmlns:a16="http://schemas.microsoft.com/office/drawing/2014/main" id="{801B0C7D-39D6-4FE8-9AC1-98DE2EE0532E}"/>
              </a:ext>
            </a:extLst>
          </p:cNvPr>
          <p:cNvSpPr>
            <a:spLocks noGrp="1"/>
          </p:cNvSpPr>
          <p:nvPr>
            <p:ph type="sldNum" sz="quarter" idx="12"/>
          </p:nvPr>
        </p:nvSpPr>
        <p:spPr/>
        <p:txBody>
          <a:bodyPr/>
          <a:lstStyle/>
          <a:p>
            <a:fld id="{6921B4CA-31D7-4C0B-94BB-C0A0E1F306D0}" type="slidenum">
              <a:rPr lang="en-US" smtClean="0"/>
              <a:t>88</a:t>
            </a:fld>
            <a:endParaRPr lang="en-US"/>
          </a:p>
        </p:txBody>
      </p:sp>
      <p:sp>
        <p:nvSpPr>
          <p:cNvPr id="8" name="TextBox 7">
            <a:extLst>
              <a:ext uri="{FF2B5EF4-FFF2-40B4-BE49-F238E27FC236}">
                <a16:creationId xmlns:a16="http://schemas.microsoft.com/office/drawing/2014/main" id="{A4EEBB06-AA35-47A6-B2B0-D04A3B99F755}"/>
              </a:ext>
            </a:extLst>
          </p:cNvPr>
          <p:cNvSpPr txBox="1"/>
          <p:nvPr/>
        </p:nvSpPr>
        <p:spPr>
          <a:xfrm>
            <a:off x="554091" y="4834571"/>
            <a:ext cx="8035816" cy="1477328"/>
          </a:xfrm>
          <a:prstGeom prst="rect">
            <a:avLst/>
          </a:prstGeom>
          <a:noFill/>
        </p:spPr>
        <p:txBody>
          <a:bodyPr wrap="square">
            <a:spAutoFit/>
          </a:bodyPr>
          <a:lstStyle/>
          <a:p>
            <a:r>
              <a:rPr lang="en-US" b="0" i="1" dirty="0">
                <a:solidFill>
                  <a:srgbClr val="444444"/>
                </a:solidFill>
                <a:effectLst/>
                <a:latin typeface="Arial" panose="020B0604020202020204" pitchFamily="34" charset="0"/>
              </a:rPr>
              <a:t>The original cells are spaced </a:t>
            </a:r>
            <a:r>
              <a:rPr lang="en-US" b="1" i="1" dirty="0">
                <a:solidFill>
                  <a:srgbClr val="444444"/>
                </a:solidFill>
                <a:effectLst/>
                <a:latin typeface="Arial" panose="020B0604020202020204" pitchFamily="34" charset="0"/>
              </a:rPr>
              <a:t>2</a:t>
            </a:r>
            <a:r>
              <a:rPr lang="en-US" b="0" i="1" dirty="0">
                <a:solidFill>
                  <a:srgbClr val="444444"/>
                </a:solidFill>
                <a:effectLst/>
                <a:latin typeface="Arial" panose="020B0604020202020204" pitchFamily="34" charset="0"/>
              </a:rPr>
              <a:t> apart, and the grid is expanded so that the kernel can cover one of the original values.</a:t>
            </a:r>
            <a:br>
              <a:rPr lang="en-US" i="1" dirty="0"/>
            </a:br>
            <a:br>
              <a:rPr lang="en-US" i="1" dirty="0"/>
            </a:br>
            <a:r>
              <a:rPr lang="en-US" i="1" dirty="0">
                <a:solidFill>
                  <a:srgbClr val="444444"/>
                </a:solidFill>
                <a:latin typeface="Arial" panose="020B0604020202020204" pitchFamily="34" charset="0"/>
              </a:rPr>
              <a:t>P</a:t>
            </a:r>
            <a:r>
              <a:rPr lang="en-US" b="0" i="1" dirty="0">
                <a:solidFill>
                  <a:srgbClr val="444444"/>
                </a:solidFill>
                <a:effectLst/>
                <a:latin typeface="Arial" panose="020B0604020202020204" pitchFamily="34" charset="0"/>
              </a:rPr>
              <a:t>adding (p=1), remove </a:t>
            </a:r>
            <a:r>
              <a:rPr lang="en-US" b="1" i="1" dirty="0">
                <a:solidFill>
                  <a:srgbClr val="444444"/>
                </a:solidFill>
                <a:effectLst/>
                <a:latin typeface="Arial" panose="020B0604020202020204" pitchFamily="34" charset="0"/>
              </a:rPr>
              <a:t>1</a:t>
            </a:r>
            <a:r>
              <a:rPr lang="en-US" b="0" i="1" dirty="0">
                <a:solidFill>
                  <a:srgbClr val="444444"/>
                </a:solidFill>
                <a:effectLst/>
                <a:latin typeface="Arial" panose="020B0604020202020204" pitchFamily="34" charset="0"/>
              </a:rPr>
              <a:t> ring from around the grid. This leaves the grid at size </a:t>
            </a:r>
            <a:r>
              <a:rPr lang="en-US" b="1" i="1" dirty="0">
                <a:solidFill>
                  <a:srgbClr val="444444"/>
                </a:solidFill>
                <a:effectLst/>
                <a:latin typeface="Arial" panose="020B0604020202020204" pitchFamily="34" charset="0"/>
              </a:rPr>
              <a:t>5 by 5</a:t>
            </a:r>
            <a:r>
              <a:rPr lang="en-US" b="0" i="1" dirty="0">
                <a:solidFill>
                  <a:srgbClr val="444444"/>
                </a:solidFill>
                <a:effectLst/>
                <a:latin typeface="Arial" panose="020B0604020202020204" pitchFamily="34" charset="0"/>
              </a:rPr>
              <a:t>. Applying the kernel to this grid gives us an output of size </a:t>
            </a:r>
            <a:r>
              <a:rPr lang="en-US" b="1" i="1" dirty="0">
                <a:solidFill>
                  <a:srgbClr val="444444"/>
                </a:solidFill>
                <a:effectLst/>
                <a:latin typeface="Arial" panose="020B0604020202020204" pitchFamily="34" charset="0"/>
              </a:rPr>
              <a:t>4 by 4</a:t>
            </a:r>
            <a:r>
              <a:rPr lang="en-US" b="0" i="1" dirty="0">
                <a:solidFill>
                  <a:srgbClr val="444444"/>
                </a:solidFill>
                <a:effectLst/>
                <a:latin typeface="Arial" panose="020B0604020202020204" pitchFamily="34" charset="0"/>
              </a:rPr>
              <a:t>.</a:t>
            </a:r>
            <a:endParaRPr lang="en-US" i="1" dirty="0"/>
          </a:p>
        </p:txBody>
      </p:sp>
      <p:pic>
        <p:nvPicPr>
          <p:cNvPr id="10" name="Picture 9">
            <a:extLst>
              <a:ext uri="{FF2B5EF4-FFF2-40B4-BE49-F238E27FC236}">
                <a16:creationId xmlns:a16="http://schemas.microsoft.com/office/drawing/2014/main" id="{23DCCF0F-EF01-4797-8D0B-454B6E58F21B}"/>
              </a:ext>
            </a:extLst>
          </p:cNvPr>
          <p:cNvPicPr>
            <a:picLocks noChangeAspect="1"/>
          </p:cNvPicPr>
          <p:nvPr/>
        </p:nvPicPr>
        <p:blipFill>
          <a:blip r:embed="rId2"/>
          <a:stretch>
            <a:fillRect/>
          </a:stretch>
        </p:blipFill>
        <p:spPr>
          <a:xfrm>
            <a:off x="106582" y="1623922"/>
            <a:ext cx="8566153" cy="3013802"/>
          </a:xfrm>
          <a:prstGeom prst="rect">
            <a:avLst/>
          </a:prstGeom>
        </p:spPr>
      </p:pic>
      <p:sp>
        <p:nvSpPr>
          <p:cNvPr id="11" name="TextBox 10">
            <a:extLst>
              <a:ext uri="{FF2B5EF4-FFF2-40B4-BE49-F238E27FC236}">
                <a16:creationId xmlns:a16="http://schemas.microsoft.com/office/drawing/2014/main" id="{66AEBA80-50F0-4879-8535-51F1913D697A}"/>
              </a:ext>
            </a:extLst>
          </p:cNvPr>
          <p:cNvSpPr txBox="1"/>
          <p:nvPr/>
        </p:nvSpPr>
        <p:spPr>
          <a:xfrm>
            <a:off x="6698990" y="4001294"/>
            <a:ext cx="1973745" cy="369332"/>
          </a:xfrm>
          <a:prstGeom prst="rect">
            <a:avLst/>
          </a:prstGeom>
          <a:noFill/>
        </p:spPr>
        <p:txBody>
          <a:bodyPr wrap="none" rtlCol="0">
            <a:spAutoFit/>
          </a:bodyPr>
          <a:lstStyle/>
          <a:p>
            <a:r>
              <a:rPr lang="en-US" dirty="0"/>
              <a:t>During convolution</a:t>
            </a:r>
          </a:p>
        </p:txBody>
      </p:sp>
    </p:spTree>
    <p:extLst>
      <p:ext uri="{BB962C8B-B14F-4D97-AF65-F5344CB8AC3E}">
        <p14:creationId xmlns:p14="http://schemas.microsoft.com/office/powerpoint/2010/main" val="387106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50F02-B131-409D-AA51-75E4DDFF7A6B}"/>
              </a:ext>
            </a:extLst>
          </p:cNvPr>
          <p:cNvSpPr>
            <a:spLocks noGrp="1"/>
          </p:cNvSpPr>
          <p:nvPr>
            <p:ph type="title"/>
          </p:nvPr>
        </p:nvSpPr>
        <p:spPr>
          <a:xfrm>
            <a:off x="234917" y="521346"/>
            <a:ext cx="9002723" cy="765770"/>
          </a:xfrm>
        </p:spPr>
        <p:txBody>
          <a:bodyPr>
            <a:normAutofit fontScale="90000"/>
          </a:bodyPr>
          <a:lstStyle/>
          <a:p>
            <a:pPr algn="l"/>
            <a:br>
              <a:rPr lang="en-US" sz="2000" dirty="0"/>
            </a:br>
            <a:r>
              <a:rPr lang="en-US" sz="2000" dirty="0"/>
              <a:t>The first word shows the system is correct or not: </a:t>
            </a:r>
            <a:r>
              <a:rPr lang="en-US" sz="2000" dirty="0">
                <a:solidFill>
                  <a:srgbClr val="00B050"/>
                </a:solidFill>
              </a:rPr>
              <a:t>True</a:t>
            </a:r>
            <a:r>
              <a:rPr lang="en-US" sz="2000" dirty="0"/>
              <a:t> is correct, </a:t>
            </a:r>
            <a:r>
              <a:rPr lang="en-US" sz="2000" dirty="0">
                <a:solidFill>
                  <a:srgbClr val="7030A0"/>
                </a:solidFill>
              </a:rPr>
              <a:t>False</a:t>
            </a:r>
            <a:r>
              <a:rPr lang="en-US" sz="2000" dirty="0"/>
              <a:t> is not correct. </a:t>
            </a:r>
            <a:br>
              <a:rPr lang="en-US" sz="2000" dirty="0"/>
            </a:br>
            <a:r>
              <a:rPr lang="en-US" sz="2000" dirty="0"/>
              <a:t>The second word shows what the system thinks: </a:t>
            </a:r>
            <a:r>
              <a:rPr lang="en-US" sz="2000" dirty="0">
                <a:solidFill>
                  <a:srgbClr val="FF0000"/>
                </a:solidFill>
              </a:rPr>
              <a:t>Positive</a:t>
            </a:r>
            <a:r>
              <a:rPr lang="en-US" sz="2000" dirty="0"/>
              <a:t> = the system thinks it is positive.  </a:t>
            </a:r>
            <a:r>
              <a:rPr lang="en-US" sz="2000" dirty="0">
                <a:solidFill>
                  <a:srgbClr val="0070C0"/>
                </a:solidFill>
              </a:rPr>
              <a:t>Negative</a:t>
            </a:r>
            <a:r>
              <a:rPr lang="en-US" sz="2000" dirty="0"/>
              <a:t>= the system thinks it is negative.</a:t>
            </a:r>
            <a:br>
              <a:rPr lang="en-US" sz="1800" dirty="0"/>
            </a:br>
            <a:br>
              <a:rPr lang="en-US" sz="1800" dirty="0"/>
            </a:br>
            <a:endParaRPr lang="en-US" dirty="0"/>
          </a:p>
        </p:txBody>
      </p:sp>
      <p:sp>
        <p:nvSpPr>
          <p:cNvPr id="3" name="Content Placeholder 2">
            <a:extLst>
              <a:ext uri="{FF2B5EF4-FFF2-40B4-BE49-F238E27FC236}">
                <a16:creationId xmlns:a16="http://schemas.microsoft.com/office/drawing/2014/main" id="{F23C92E3-CFF0-4956-A359-0CF4D7168F28}"/>
              </a:ext>
            </a:extLst>
          </p:cNvPr>
          <p:cNvSpPr>
            <a:spLocks noGrp="1"/>
          </p:cNvSpPr>
          <p:nvPr>
            <p:ph idx="1"/>
          </p:nvPr>
        </p:nvSpPr>
        <p:spPr>
          <a:xfrm>
            <a:off x="262949" y="998565"/>
            <a:ext cx="4957702" cy="5122646"/>
          </a:xfrm>
        </p:spPr>
        <p:txBody>
          <a:bodyPr>
            <a:normAutofit fontScale="92500" lnSpcReduction="20000"/>
          </a:bodyPr>
          <a:lstStyle/>
          <a:p>
            <a:r>
              <a:rPr lang="en-US" sz="1800" dirty="0">
                <a:solidFill>
                  <a:srgbClr val="202122"/>
                </a:solidFill>
                <a:latin typeface="Arial" panose="020B0604020202020204" pitchFamily="34" charset="0"/>
              </a:rPr>
              <a:t>P</a:t>
            </a:r>
            <a:r>
              <a:rPr lang="en-US" sz="1800" b="0" i="0" dirty="0">
                <a:solidFill>
                  <a:srgbClr val="202122"/>
                </a:solidFill>
                <a:effectLst/>
                <a:latin typeface="Arial" panose="020B0604020202020204" pitchFamily="34" charset="0"/>
              </a:rPr>
              <a:t>rogram X reads all pics, recognizes dogs &amp; exclude cats. Positive=dogs, Negative=cats.</a:t>
            </a:r>
          </a:p>
          <a:p>
            <a:r>
              <a:rPr lang="en-US" sz="1800" b="0" i="0" dirty="0">
                <a:solidFill>
                  <a:srgbClr val="202122"/>
                </a:solidFill>
                <a:effectLst/>
                <a:latin typeface="Arial" panose="020B0604020202020204" pitchFamily="34" charset="0"/>
              </a:rPr>
              <a:t>The truth is there are 12 dogs (</a:t>
            </a:r>
            <a:r>
              <a:rPr lang="en-US" sz="1800" b="0" i="0" dirty="0">
                <a:solidFill>
                  <a:srgbClr val="FF0000"/>
                </a:solidFill>
                <a:effectLst/>
                <a:latin typeface="Arial" panose="020B0604020202020204" pitchFamily="34" charset="0"/>
              </a:rPr>
              <a:t>relevant elements </a:t>
            </a:r>
            <a:r>
              <a:rPr lang="en-US" sz="1800" b="0" i="0" dirty="0">
                <a:solidFill>
                  <a:srgbClr val="202122"/>
                </a:solidFill>
                <a:effectLst/>
                <a:latin typeface="Arial" panose="020B0604020202020204" pitchFamily="34" charset="0"/>
              </a:rPr>
              <a:t>filled dots) and 10 cat (unfilled dots)</a:t>
            </a:r>
          </a:p>
          <a:p>
            <a:r>
              <a:rPr lang="en-US" sz="1800" dirty="0">
                <a:solidFill>
                  <a:srgbClr val="202122"/>
                </a:solidFill>
                <a:latin typeface="Arial" panose="020B0604020202020204" pitchFamily="34" charset="0"/>
              </a:rPr>
              <a:t>P</a:t>
            </a:r>
            <a:r>
              <a:rPr lang="en-US" sz="1800" b="0" i="0" dirty="0">
                <a:solidFill>
                  <a:srgbClr val="202122"/>
                </a:solidFill>
                <a:effectLst/>
                <a:latin typeface="Arial" panose="020B0604020202020204" pitchFamily="34" charset="0"/>
              </a:rPr>
              <a:t>rogram X outputs 8 dogs (</a:t>
            </a:r>
            <a:r>
              <a:rPr lang="en-US" sz="1800" b="0" i="0" dirty="0">
                <a:solidFill>
                  <a:srgbClr val="FF0000"/>
                </a:solidFill>
                <a:effectLst/>
                <a:latin typeface="Arial" panose="020B0604020202020204" pitchFamily="34" charset="0"/>
              </a:rPr>
              <a:t>selected elements </a:t>
            </a:r>
            <a:r>
              <a:rPr lang="en-US" sz="1800" b="0" i="0" dirty="0">
                <a:solidFill>
                  <a:srgbClr val="202122"/>
                </a:solidFill>
                <a:effectLst/>
                <a:latin typeface="Arial" panose="020B0604020202020204" pitchFamily="34" charset="0"/>
              </a:rPr>
              <a:t>inside the circle) and others are cats. </a:t>
            </a:r>
          </a:p>
          <a:p>
            <a:r>
              <a:rPr lang="en-US" sz="1800" b="0" i="0" dirty="0">
                <a:solidFill>
                  <a:srgbClr val="202122"/>
                </a:solidFill>
                <a:effectLst/>
                <a:latin typeface="Arial" panose="020B0604020202020204" pitchFamily="34" charset="0"/>
              </a:rPr>
              <a:t>But the truth is : Inside the retrieved elements (circled) only 5 are dogs, 3 are cats. Thus, True positives [TP] =5, </a:t>
            </a:r>
            <a:r>
              <a:rPr lang="en-US" sz="1800" dirty="0">
                <a:solidFill>
                  <a:srgbClr val="202122"/>
                </a:solidFill>
                <a:latin typeface="Arial" panose="020B0604020202020204" pitchFamily="34" charset="0"/>
              </a:rPr>
              <a:t>F</a:t>
            </a:r>
            <a:r>
              <a:rPr lang="en-US" sz="1800" b="0" i="0" dirty="0">
                <a:solidFill>
                  <a:srgbClr val="202122"/>
                </a:solidFill>
                <a:effectLst/>
                <a:latin typeface="Arial" panose="020B0604020202020204" pitchFamily="34" charset="0"/>
              </a:rPr>
              <a:t>alse positives [FP]=3</a:t>
            </a:r>
          </a:p>
          <a:p>
            <a:r>
              <a:rPr lang="en-US" sz="1800" b="0" i="0" dirty="0">
                <a:solidFill>
                  <a:srgbClr val="202122"/>
                </a:solidFill>
                <a:effectLst/>
                <a:latin typeface="Arial" panose="020B0604020202020204" pitchFamily="34" charset="0"/>
              </a:rPr>
              <a:t>7 dogs missed(false negatives [FN])</a:t>
            </a:r>
            <a:r>
              <a:rPr lang="en-US" sz="1800" dirty="0">
                <a:solidFill>
                  <a:srgbClr val="202122"/>
                </a:solidFill>
                <a:latin typeface="Arial" panose="020B0604020202020204" pitchFamily="34" charset="0"/>
              </a:rPr>
              <a:t>=7, </a:t>
            </a:r>
            <a:r>
              <a:rPr lang="en-US" sz="1800" dirty="0">
                <a:solidFill>
                  <a:srgbClr val="FF0000"/>
                </a:solidFill>
                <a:latin typeface="Arial" panose="020B0604020202020204" pitchFamily="34" charset="0"/>
              </a:rPr>
              <a:t>these dots represent the system is incorrect, and thinks they are not dogs.</a:t>
            </a:r>
            <a:endParaRPr lang="en-US" sz="1800" b="0" i="0" dirty="0">
              <a:solidFill>
                <a:srgbClr val="FF0000"/>
              </a:solidFill>
              <a:effectLst/>
              <a:latin typeface="Arial" panose="020B0604020202020204" pitchFamily="34" charset="0"/>
            </a:endParaRPr>
          </a:p>
          <a:p>
            <a:r>
              <a:rPr lang="en-US" sz="1800" dirty="0">
                <a:solidFill>
                  <a:srgbClr val="202122"/>
                </a:solidFill>
                <a:latin typeface="Arial" panose="020B0604020202020204" pitchFamily="34" charset="0"/>
              </a:rPr>
              <a:t>7</a:t>
            </a:r>
            <a:r>
              <a:rPr lang="en-US" sz="1800" b="0" i="0" dirty="0">
                <a:solidFill>
                  <a:srgbClr val="202122"/>
                </a:solidFill>
                <a:effectLst/>
                <a:latin typeface="Arial" panose="020B0604020202020204" pitchFamily="34" charset="0"/>
              </a:rPr>
              <a:t> cats excluded (true negatives [</a:t>
            </a:r>
            <a:r>
              <a:rPr lang="en-US" sz="1800" dirty="0">
                <a:solidFill>
                  <a:srgbClr val="202122"/>
                </a:solidFill>
                <a:latin typeface="Arial" panose="020B0604020202020204" pitchFamily="34" charset="0"/>
              </a:rPr>
              <a:t>TN])=7, </a:t>
            </a:r>
            <a:r>
              <a:rPr lang="en-US" sz="1800" dirty="0">
                <a:solidFill>
                  <a:srgbClr val="FF0000"/>
                </a:solidFill>
                <a:latin typeface="Arial" panose="020B0604020202020204" pitchFamily="34" charset="0"/>
              </a:rPr>
              <a:t>these dots represent the system is correct, and thinks they are not dogs.</a:t>
            </a:r>
            <a:r>
              <a:rPr lang="en-US" sz="1800" b="1" i="1" dirty="0">
                <a:solidFill>
                  <a:srgbClr val="FF0000"/>
                </a:solidFill>
              </a:rPr>
              <a:t> </a:t>
            </a:r>
            <a:endParaRPr lang="en-US" sz="1800" dirty="0">
              <a:solidFill>
                <a:srgbClr val="FF0000"/>
              </a:solidFill>
              <a:latin typeface="Arial" panose="020B0604020202020204" pitchFamily="34" charset="0"/>
            </a:endParaRPr>
          </a:p>
          <a:p>
            <a:r>
              <a:rPr lang="en-US" sz="1800" b="0" i="0" dirty="0">
                <a:solidFill>
                  <a:srgbClr val="FF0000"/>
                </a:solidFill>
                <a:effectLst/>
                <a:latin typeface="Arial" panose="020B0604020202020204" pitchFamily="34" charset="0"/>
              </a:rPr>
              <a:t>Selected elements= TP+FP = 8</a:t>
            </a:r>
          </a:p>
          <a:p>
            <a:r>
              <a:rPr lang="en-US" sz="1800" b="0" i="0" dirty="0">
                <a:solidFill>
                  <a:srgbClr val="FF0000"/>
                </a:solidFill>
                <a:effectLst/>
                <a:latin typeface="Arial" panose="020B0604020202020204" pitchFamily="34" charset="0"/>
              </a:rPr>
              <a:t>X’s Precision = (true positives [TP]/ selected elements)= TP/(TP+FP)=5/8 =</a:t>
            </a:r>
            <a:r>
              <a:rPr lang="en-US" sz="1800" b="0" i="0" dirty="0">
                <a:solidFill>
                  <a:srgbClr val="FF0000"/>
                </a:solidFill>
                <a:effectLst/>
                <a:latin typeface="arial" panose="020B0604020202020204" pitchFamily="34" charset="0"/>
              </a:rPr>
              <a:t> 0.625</a:t>
            </a:r>
            <a:endParaRPr lang="en-US" sz="1800" b="0" i="0" dirty="0">
              <a:solidFill>
                <a:srgbClr val="FF0000"/>
              </a:solidFill>
              <a:effectLst/>
              <a:latin typeface="Arial" panose="020B0604020202020204" pitchFamily="34" charset="0"/>
            </a:endParaRPr>
          </a:p>
          <a:p>
            <a:r>
              <a:rPr lang="en-US" sz="1800" b="0" i="0" dirty="0">
                <a:solidFill>
                  <a:srgbClr val="FF0000"/>
                </a:solidFill>
                <a:effectLst/>
                <a:latin typeface="Arial" panose="020B0604020202020204" pitchFamily="34" charset="0"/>
              </a:rPr>
              <a:t>X’s Recall= (true positives [TP]/ relevant elements)=TP/(FN+TP)=5/12</a:t>
            </a:r>
            <a:endParaRPr lang="en-US" sz="1800" dirty="0">
              <a:solidFill>
                <a:srgbClr val="FF0000"/>
              </a:solidFill>
            </a:endParaRPr>
          </a:p>
        </p:txBody>
      </p:sp>
      <p:sp>
        <p:nvSpPr>
          <p:cNvPr id="4" name="Footer Placeholder 3">
            <a:extLst>
              <a:ext uri="{FF2B5EF4-FFF2-40B4-BE49-F238E27FC236}">
                <a16:creationId xmlns:a16="http://schemas.microsoft.com/office/drawing/2014/main" id="{EA97C530-514E-48D5-AF76-095BECA68CD6}"/>
              </a:ext>
            </a:extLst>
          </p:cNvPr>
          <p:cNvSpPr>
            <a:spLocks noGrp="1"/>
          </p:cNvSpPr>
          <p:nvPr>
            <p:ph type="ftr" sz="quarter" idx="11"/>
          </p:nvPr>
        </p:nvSpPr>
        <p:spPr>
          <a:xfrm>
            <a:off x="485775" y="6499856"/>
            <a:ext cx="2895600" cy="365125"/>
          </a:xfrm>
        </p:spPr>
        <p:txBody>
          <a:bodyPr/>
          <a:lstStyle/>
          <a:p>
            <a:r>
              <a:rPr lang="en-US"/>
              <a:t>Object recognition v.250327a</a:t>
            </a:r>
          </a:p>
        </p:txBody>
      </p:sp>
      <p:sp>
        <p:nvSpPr>
          <p:cNvPr id="5" name="Slide Number Placeholder 4">
            <a:extLst>
              <a:ext uri="{FF2B5EF4-FFF2-40B4-BE49-F238E27FC236}">
                <a16:creationId xmlns:a16="http://schemas.microsoft.com/office/drawing/2014/main" id="{8135D9E2-BC55-43B0-8BB6-09DAD023CF7F}"/>
              </a:ext>
            </a:extLst>
          </p:cNvPr>
          <p:cNvSpPr>
            <a:spLocks noGrp="1"/>
          </p:cNvSpPr>
          <p:nvPr>
            <p:ph type="sldNum" sz="quarter" idx="12"/>
          </p:nvPr>
        </p:nvSpPr>
        <p:spPr>
          <a:xfrm>
            <a:off x="6547470" y="6232860"/>
            <a:ext cx="2133600" cy="365125"/>
          </a:xfrm>
        </p:spPr>
        <p:txBody>
          <a:bodyPr/>
          <a:lstStyle/>
          <a:p>
            <a:fld id="{6921B4CA-31D7-4C0B-94BB-C0A0E1F306D0}" type="slidenum">
              <a:rPr lang="en-US" smtClean="0"/>
              <a:t>9</a:t>
            </a:fld>
            <a:endParaRPr lang="en-US"/>
          </a:p>
        </p:txBody>
      </p:sp>
      <p:pic>
        <p:nvPicPr>
          <p:cNvPr id="3074" name="Picture 2">
            <a:extLst>
              <a:ext uri="{FF2B5EF4-FFF2-40B4-BE49-F238E27FC236}">
                <a16:creationId xmlns:a16="http://schemas.microsoft.com/office/drawing/2014/main" id="{31DFBA9F-8063-4E9B-B2E3-57BF8F403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62" y="1115435"/>
            <a:ext cx="3220453" cy="58520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D8015A-4AD4-46FB-8E1A-5FD872DE2C71}"/>
              </a:ext>
            </a:extLst>
          </p:cNvPr>
          <p:cNvSpPr txBox="1"/>
          <p:nvPr/>
        </p:nvSpPr>
        <p:spPr>
          <a:xfrm>
            <a:off x="-38287" y="5556183"/>
            <a:ext cx="6762750" cy="954107"/>
          </a:xfrm>
          <a:prstGeom prst="rect">
            <a:avLst/>
          </a:prstGeom>
          <a:noFill/>
        </p:spPr>
        <p:txBody>
          <a:bodyPr wrap="square" rtlCol="0">
            <a:spAutoFit/>
          </a:bodyPr>
          <a:lstStyle/>
          <a:p>
            <a:r>
              <a:rPr lang="en-US" sz="1400" dirty="0">
                <a:hlinkClick r:id="rId3"/>
              </a:rPr>
              <a:t>https://en.wikipedia.org/wiki/Precision_and_recall</a:t>
            </a:r>
            <a:endParaRPr lang="en-US" sz="1400" dirty="0"/>
          </a:p>
          <a:p>
            <a:r>
              <a:rPr lang="en-US" sz="1400" dirty="0">
                <a:hlinkClick r:id="rId4"/>
              </a:rPr>
              <a:t>https://www.dataschool.io/simple-guide-to-confusion-matrix-terminology/</a:t>
            </a:r>
            <a:r>
              <a:rPr lang="en-US" sz="1400" dirty="0"/>
              <a:t> </a:t>
            </a:r>
          </a:p>
          <a:p>
            <a:r>
              <a:rPr lang="en-US" sz="1400" dirty="0">
                <a:hlinkClick r:id="rId5" tooltip="http://www.newsofmillcreek.com/content/forever-home-dog-week-river"/>
              </a:rPr>
              <a:t>Dog :This Photo</a:t>
            </a:r>
            <a:r>
              <a:rPr lang="en-US" sz="1400" dirty="0"/>
              <a:t> by Unknown Author is licensed under </a:t>
            </a:r>
            <a:r>
              <a:rPr lang="en-US" sz="1400" dirty="0">
                <a:hlinkClick r:id="rId6" tooltip="https://creativecommons.org/licenses/by/3.0/"/>
              </a:rPr>
              <a:t>CC BY</a:t>
            </a:r>
            <a:endParaRPr lang="en-US" sz="1400" dirty="0"/>
          </a:p>
          <a:p>
            <a:r>
              <a:rPr lang="en-US" sz="1400" dirty="0">
                <a:hlinkClick r:id="rId7" tooltip="https://freeimage.eu/cat/"/>
              </a:rPr>
              <a:t>Cat: This Photo</a:t>
            </a:r>
            <a:r>
              <a:rPr lang="en-US" sz="1400" dirty="0"/>
              <a:t> by Unknown Author is licensed under </a:t>
            </a:r>
            <a:r>
              <a:rPr lang="en-US" sz="1400" dirty="0">
                <a:hlinkClick r:id="rId6" tooltip="https://creativecommons.org/licenses/by/3.0/"/>
              </a:rPr>
              <a:t>CC BY</a:t>
            </a:r>
            <a:endParaRPr lang="en-US" sz="1400" dirty="0"/>
          </a:p>
        </p:txBody>
      </p:sp>
      <p:sp>
        <p:nvSpPr>
          <p:cNvPr id="7" name="TextBox 6">
            <a:extLst>
              <a:ext uri="{FF2B5EF4-FFF2-40B4-BE49-F238E27FC236}">
                <a16:creationId xmlns:a16="http://schemas.microsoft.com/office/drawing/2014/main" id="{C5C19526-AA5C-4841-93DC-0DEBDCEBCAC8}"/>
              </a:ext>
            </a:extLst>
          </p:cNvPr>
          <p:cNvSpPr txBox="1"/>
          <p:nvPr/>
        </p:nvSpPr>
        <p:spPr>
          <a:xfrm>
            <a:off x="7913533" y="4877020"/>
            <a:ext cx="1010213" cy="400110"/>
          </a:xfrm>
          <a:prstGeom prst="rect">
            <a:avLst/>
          </a:prstGeom>
          <a:noFill/>
        </p:spPr>
        <p:txBody>
          <a:bodyPr wrap="none" rtlCol="0">
            <a:spAutoFit/>
          </a:bodyPr>
          <a:lstStyle/>
          <a:p>
            <a:r>
              <a:rPr lang="en-US" dirty="0"/>
              <a:t>10 cats</a:t>
            </a:r>
          </a:p>
        </p:txBody>
      </p:sp>
      <p:pic>
        <p:nvPicPr>
          <p:cNvPr id="9" name="Picture 8" descr="A dog with its mouth open&#10;&#10;Description automatically generated with medium confidence">
            <a:extLst>
              <a:ext uri="{FF2B5EF4-FFF2-40B4-BE49-F238E27FC236}">
                <a16:creationId xmlns:a16="http://schemas.microsoft.com/office/drawing/2014/main" id="{AFB6888F-C28B-4ED1-8808-9960F3F470E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36118" y="4233311"/>
            <a:ext cx="711518" cy="790575"/>
          </a:xfrm>
          <a:prstGeom prst="rect">
            <a:avLst/>
          </a:prstGeom>
        </p:spPr>
      </p:pic>
      <p:pic>
        <p:nvPicPr>
          <p:cNvPr id="12" name="Picture 11" descr="A cat lying on a carpet&#10;&#10;Description automatically generated with low confidence">
            <a:extLst>
              <a:ext uri="{FF2B5EF4-FFF2-40B4-BE49-F238E27FC236}">
                <a16:creationId xmlns:a16="http://schemas.microsoft.com/office/drawing/2014/main" id="{78F02A85-0070-456A-9D69-3A232521F9DD}"/>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849481" y="4249281"/>
            <a:ext cx="977901" cy="652443"/>
          </a:xfrm>
          <a:prstGeom prst="rect">
            <a:avLst/>
          </a:prstGeom>
        </p:spPr>
      </p:pic>
      <p:sp>
        <p:nvSpPr>
          <p:cNvPr id="15" name="TextBox 14">
            <a:extLst>
              <a:ext uri="{FF2B5EF4-FFF2-40B4-BE49-F238E27FC236}">
                <a16:creationId xmlns:a16="http://schemas.microsoft.com/office/drawing/2014/main" id="{3A084921-DFEC-4B05-95BF-CF1CAA1829AB}"/>
              </a:ext>
            </a:extLst>
          </p:cNvPr>
          <p:cNvSpPr txBox="1"/>
          <p:nvPr/>
        </p:nvSpPr>
        <p:spPr>
          <a:xfrm>
            <a:off x="4963337" y="4936370"/>
            <a:ext cx="1096775" cy="400110"/>
          </a:xfrm>
          <a:prstGeom prst="rect">
            <a:avLst/>
          </a:prstGeom>
          <a:noFill/>
        </p:spPr>
        <p:txBody>
          <a:bodyPr wrap="none" rtlCol="0">
            <a:spAutoFit/>
          </a:bodyPr>
          <a:lstStyle/>
          <a:p>
            <a:r>
              <a:rPr lang="en-US" dirty="0"/>
              <a:t>12 dogs</a:t>
            </a:r>
          </a:p>
        </p:txBody>
      </p:sp>
      <p:sp>
        <p:nvSpPr>
          <p:cNvPr id="8" name="TextBox 7">
            <a:extLst>
              <a:ext uri="{FF2B5EF4-FFF2-40B4-BE49-F238E27FC236}">
                <a16:creationId xmlns:a16="http://schemas.microsoft.com/office/drawing/2014/main" id="{5DE703D6-FE43-4BED-B869-A6E49655022E}"/>
              </a:ext>
            </a:extLst>
          </p:cNvPr>
          <p:cNvSpPr txBox="1"/>
          <p:nvPr/>
        </p:nvSpPr>
        <p:spPr>
          <a:xfrm>
            <a:off x="5865878" y="2731709"/>
            <a:ext cx="647934" cy="369332"/>
          </a:xfrm>
          <a:prstGeom prst="rect">
            <a:avLst/>
          </a:prstGeom>
          <a:noFill/>
        </p:spPr>
        <p:txBody>
          <a:bodyPr wrap="none" rtlCol="0">
            <a:spAutoFit/>
          </a:bodyPr>
          <a:lstStyle/>
          <a:p>
            <a:r>
              <a:rPr lang="en-US" dirty="0"/>
              <a:t>TP=5</a:t>
            </a:r>
          </a:p>
        </p:txBody>
      </p:sp>
      <p:sp>
        <p:nvSpPr>
          <p:cNvPr id="16" name="TextBox 15">
            <a:extLst>
              <a:ext uri="{FF2B5EF4-FFF2-40B4-BE49-F238E27FC236}">
                <a16:creationId xmlns:a16="http://schemas.microsoft.com/office/drawing/2014/main" id="{0E6ABB2B-1060-4B6A-A9A5-E1CC839C7E80}"/>
              </a:ext>
            </a:extLst>
          </p:cNvPr>
          <p:cNvSpPr txBox="1"/>
          <p:nvPr/>
        </p:nvSpPr>
        <p:spPr>
          <a:xfrm>
            <a:off x="6921610" y="2597264"/>
            <a:ext cx="641522" cy="369332"/>
          </a:xfrm>
          <a:prstGeom prst="rect">
            <a:avLst/>
          </a:prstGeom>
          <a:noFill/>
        </p:spPr>
        <p:txBody>
          <a:bodyPr wrap="none" rtlCol="0">
            <a:spAutoFit/>
          </a:bodyPr>
          <a:lstStyle/>
          <a:p>
            <a:r>
              <a:rPr lang="en-US" dirty="0"/>
              <a:t>FP=3</a:t>
            </a:r>
          </a:p>
        </p:txBody>
      </p:sp>
      <p:sp>
        <p:nvSpPr>
          <p:cNvPr id="18" name="TextBox 17">
            <a:extLst>
              <a:ext uri="{FF2B5EF4-FFF2-40B4-BE49-F238E27FC236}">
                <a16:creationId xmlns:a16="http://schemas.microsoft.com/office/drawing/2014/main" id="{D9D6EF39-FE43-4A24-B534-73164C598348}"/>
              </a:ext>
            </a:extLst>
          </p:cNvPr>
          <p:cNvSpPr txBox="1"/>
          <p:nvPr/>
        </p:nvSpPr>
        <p:spPr>
          <a:xfrm>
            <a:off x="5307648" y="2061069"/>
            <a:ext cx="671979" cy="369332"/>
          </a:xfrm>
          <a:prstGeom prst="rect">
            <a:avLst/>
          </a:prstGeom>
          <a:noFill/>
        </p:spPr>
        <p:txBody>
          <a:bodyPr wrap="none" rtlCol="0">
            <a:spAutoFit/>
          </a:bodyPr>
          <a:lstStyle/>
          <a:p>
            <a:r>
              <a:rPr lang="en-US" dirty="0"/>
              <a:t>FN=7</a:t>
            </a:r>
          </a:p>
        </p:txBody>
      </p:sp>
      <p:sp>
        <p:nvSpPr>
          <p:cNvPr id="20" name="TextBox 19">
            <a:extLst>
              <a:ext uri="{FF2B5EF4-FFF2-40B4-BE49-F238E27FC236}">
                <a16:creationId xmlns:a16="http://schemas.microsoft.com/office/drawing/2014/main" id="{872484B4-0692-4D7A-A02B-009A7FED76F9}"/>
              </a:ext>
            </a:extLst>
          </p:cNvPr>
          <p:cNvSpPr txBox="1"/>
          <p:nvPr/>
        </p:nvSpPr>
        <p:spPr>
          <a:xfrm>
            <a:off x="6875483" y="1937548"/>
            <a:ext cx="678391" cy="369332"/>
          </a:xfrm>
          <a:prstGeom prst="rect">
            <a:avLst/>
          </a:prstGeom>
          <a:noFill/>
        </p:spPr>
        <p:txBody>
          <a:bodyPr wrap="none" rtlCol="0">
            <a:spAutoFit/>
          </a:bodyPr>
          <a:lstStyle/>
          <a:p>
            <a:r>
              <a:rPr lang="en-US" dirty="0"/>
              <a:t>TN=7</a:t>
            </a:r>
          </a:p>
        </p:txBody>
      </p:sp>
      <p:sp>
        <p:nvSpPr>
          <p:cNvPr id="13" name="TextBox 12">
            <a:extLst>
              <a:ext uri="{FF2B5EF4-FFF2-40B4-BE49-F238E27FC236}">
                <a16:creationId xmlns:a16="http://schemas.microsoft.com/office/drawing/2014/main" id="{8E8DD614-066E-6435-A1E4-CA6700DEF1F1}"/>
              </a:ext>
            </a:extLst>
          </p:cNvPr>
          <p:cNvSpPr txBox="1"/>
          <p:nvPr/>
        </p:nvSpPr>
        <p:spPr>
          <a:xfrm>
            <a:off x="5651984" y="4620556"/>
            <a:ext cx="2393604" cy="400110"/>
          </a:xfrm>
          <a:prstGeom prst="rect">
            <a:avLst/>
          </a:prstGeom>
          <a:solidFill>
            <a:schemeClr val="bg1"/>
          </a:solidFill>
        </p:spPr>
        <p:txBody>
          <a:bodyPr wrap="none" rtlCol="0">
            <a:spAutoFit/>
          </a:bodyPr>
          <a:lstStyle/>
          <a:p>
            <a:r>
              <a:rPr lang="en-US" dirty="0"/>
              <a:t>Retrieved elements</a:t>
            </a:r>
          </a:p>
        </p:txBody>
      </p:sp>
      <p:sp>
        <p:nvSpPr>
          <p:cNvPr id="22" name="TextBox 21">
            <a:extLst>
              <a:ext uri="{FF2B5EF4-FFF2-40B4-BE49-F238E27FC236}">
                <a16:creationId xmlns:a16="http://schemas.microsoft.com/office/drawing/2014/main" id="{86C9D0A3-DA2F-1B42-01E1-CBA89B0CA5DB}"/>
              </a:ext>
            </a:extLst>
          </p:cNvPr>
          <p:cNvSpPr txBox="1"/>
          <p:nvPr/>
        </p:nvSpPr>
        <p:spPr>
          <a:xfrm>
            <a:off x="4790398" y="5610193"/>
            <a:ext cx="1390124" cy="400110"/>
          </a:xfrm>
          <a:prstGeom prst="rect">
            <a:avLst/>
          </a:prstGeom>
          <a:solidFill>
            <a:schemeClr val="bg1"/>
          </a:solidFill>
        </p:spPr>
        <p:txBody>
          <a:bodyPr wrap="none" rtlCol="0">
            <a:spAutoFit/>
          </a:bodyPr>
          <a:lstStyle/>
          <a:p>
            <a:r>
              <a:rPr lang="en-US" dirty="0"/>
              <a:t>Precision=</a:t>
            </a:r>
          </a:p>
        </p:txBody>
      </p:sp>
      <p:sp>
        <p:nvSpPr>
          <p:cNvPr id="24" name="TextBox 23">
            <a:extLst>
              <a:ext uri="{FF2B5EF4-FFF2-40B4-BE49-F238E27FC236}">
                <a16:creationId xmlns:a16="http://schemas.microsoft.com/office/drawing/2014/main" id="{02685C2E-D1E8-EE0B-73BB-833AEF428ECC}"/>
              </a:ext>
            </a:extLst>
          </p:cNvPr>
          <p:cNvSpPr txBox="1"/>
          <p:nvPr/>
        </p:nvSpPr>
        <p:spPr>
          <a:xfrm>
            <a:off x="6674431" y="5529463"/>
            <a:ext cx="1371157" cy="400110"/>
          </a:xfrm>
          <a:prstGeom prst="rect">
            <a:avLst/>
          </a:prstGeom>
          <a:noFill/>
        </p:spPr>
        <p:txBody>
          <a:bodyPr wrap="square">
            <a:spAutoFit/>
          </a:bodyPr>
          <a:lstStyle/>
          <a:p>
            <a:r>
              <a:rPr lang="en-US" dirty="0"/>
              <a:t>Recall=</a:t>
            </a:r>
          </a:p>
        </p:txBody>
      </p:sp>
      <p:sp>
        <p:nvSpPr>
          <p:cNvPr id="25" name="TextBox 24">
            <a:extLst>
              <a:ext uri="{FF2B5EF4-FFF2-40B4-BE49-F238E27FC236}">
                <a16:creationId xmlns:a16="http://schemas.microsoft.com/office/drawing/2014/main" id="{B050E084-B76C-4A3F-5B57-77532856B3CC}"/>
              </a:ext>
            </a:extLst>
          </p:cNvPr>
          <p:cNvSpPr txBox="1"/>
          <p:nvPr/>
        </p:nvSpPr>
        <p:spPr>
          <a:xfrm>
            <a:off x="5273453" y="840992"/>
            <a:ext cx="2902021" cy="400110"/>
          </a:xfrm>
          <a:prstGeom prst="rect">
            <a:avLst/>
          </a:prstGeom>
          <a:noFill/>
        </p:spPr>
        <p:txBody>
          <a:bodyPr wrap="square">
            <a:spAutoFit/>
          </a:bodyPr>
          <a:lstStyle/>
          <a:p>
            <a:r>
              <a:rPr lang="en-US" dirty="0"/>
              <a:t>Relevant elements</a:t>
            </a:r>
          </a:p>
        </p:txBody>
      </p:sp>
    </p:spTree>
    <p:extLst>
      <p:ext uri="{BB962C8B-B14F-4D97-AF65-F5344CB8AC3E}">
        <p14:creationId xmlns:p14="http://schemas.microsoft.com/office/powerpoint/2010/main" val="20635285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9150</TotalTime>
  <Words>10211</Words>
  <Application>Microsoft Office PowerPoint</Application>
  <PresentationFormat>On-screen Show (4:3)</PresentationFormat>
  <Paragraphs>1281</Paragraphs>
  <Slides>88</Slides>
  <Notes>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88</vt:i4>
      </vt:variant>
    </vt:vector>
  </HeadingPairs>
  <TitlesOfParts>
    <vt:vector size="107" baseType="lpstr">
      <vt:lpstr>Avenir Next W01</vt:lpstr>
      <vt:lpstr>charter</vt:lpstr>
      <vt:lpstr>Google Sans</vt:lpstr>
      <vt:lpstr>Helvetica Neue</vt:lpstr>
      <vt:lpstr>Inter</vt:lpstr>
      <vt:lpstr>Lucida Grande</vt:lpstr>
      <vt:lpstr>urw-din</vt:lpstr>
      <vt:lpstr>var(--headings-font-family)</vt:lpstr>
      <vt:lpstr>Aptos Narrow</vt:lpstr>
      <vt:lpstr>arial</vt:lpstr>
      <vt:lpstr>arial</vt:lpstr>
      <vt:lpstr>Calibri</vt:lpstr>
      <vt:lpstr>Calibri Light</vt:lpstr>
      <vt:lpstr>Cambria Math</vt:lpstr>
      <vt:lpstr>Courier New</vt:lpstr>
      <vt:lpstr>Open Sans</vt:lpstr>
      <vt:lpstr>Roboto</vt:lpstr>
      <vt:lpstr>Symbol</vt:lpstr>
      <vt:lpstr>Office Theme</vt:lpstr>
      <vt:lpstr>Neural Network Models for Object detection </vt:lpstr>
      <vt:lpstr>Part 1</vt:lpstr>
      <vt:lpstr>Introduction</vt:lpstr>
      <vt:lpstr>Problems: Object Recognition vs Object Detection vs Image Segmentation </vt:lpstr>
      <vt:lpstr>Example</vt:lpstr>
      <vt:lpstr>Famous object recognition systems and datasets</vt:lpstr>
      <vt:lpstr>Data set VOC2012 is used in many development systems, images and their Segmentation Classes are given Download the training/validation data (2GB tar file)  http://host.robots.ox.ac.uk/pascal/VOC/voc2012/VOCtrainval_11-May-2012.tar </vt:lpstr>
      <vt:lpstr>How to evaluate object detection systems</vt:lpstr>
      <vt:lpstr> The first word shows the system is correct or not: True is correct, False is not correct.  The second word shows what the system thinks: Positive = the system thinks it is positive.  Negative= the system thinks it is negative.  </vt:lpstr>
      <vt:lpstr>How to evaluate classifiers</vt:lpstr>
      <vt:lpstr>True/False, and Positive/ Negative</vt:lpstr>
      <vt:lpstr>Accuracy, Precision, Recall and F1 score</vt:lpstr>
      <vt:lpstr>F1 Score vs. Accuracy</vt:lpstr>
      <vt:lpstr>Exercise 1</vt:lpstr>
      <vt:lpstr>Answer 1</vt:lpstr>
      <vt:lpstr>How to compare systems using k-fold Cross-Validation, usually K=10 </vt:lpstr>
      <vt:lpstr>Evaluations: How to measure object detection rate. First find TP(true positive) and FP (false positive) for the result https://towardsdatascience.com/what-is-map-understanding-the-statistic-of-choice-for-comparing-object-detection-models-1ea4f67a9dbd </vt:lpstr>
      <vt:lpstr>Exercise 2</vt:lpstr>
      <vt:lpstr>Answer for Exercise 2</vt:lpstr>
      <vt:lpstr>Best Object detection systems and their Recognition rates in Imagenet object recognition challenges https://paperswithcode.com/sota/image-classification-on-imagenet?p=ghostnet-more-features-from-cheap-operations </vt:lpstr>
      <vt:lpstr>Part 2</vt:lpstr>
      <vt:lpstr>Object and segmentation systems</vt:lpstr>
      <vt:lpstr>Fully Convolutional Networks (FCN) for Semantic Segmentation</vt:lpstr>
      <vt:lpstr>Trained  with 1000 object classes, such as tabby cat etc.</vt:lpstr>
      <vt:lpstr>Different types of convolutions</vt:lpstr>
      <vt:lpstr>(a)Normal Discrete convolution (same as correlation in this contest) Input (Blue), kernel(gray)  output (green) </vt:lpstr>
      <vt:lpstr>Discrete convolution with stride (s=2)and zero-padding (p=1). Input (Blue), kernel(gray)  output (green)</vt:lpstr>
      <vt:lpstr>(b) Transposed convolution </vt:lpstr>
      <vt:lpstr>Deconvolution and transposed convolution( deconvolution)</vt:lpstr>
      <vt:lpstr>Transposed convolution example stride=1</vt:lpstr>
      <vt:lpstr>Exercise 3: Transposed convolution with stride (step size)=1</vt:lpstr>
      <vt:lpstr>Answer 3 transposed convolution: MC question, Find X, __? (1)  100 ;(2) 102 ;(3) 104 ;(4) 106: X=104, (choice3 is correct)</vt:lpstr>
      <vt:lpstr>Transposed convolution when Strides=(2,2)</vt:lpstr>
      <vt:lpstr>Transposed convolution when Strides=(2,2) Strides=(2,2) can be written as stride=2</vt:lpstr>
      <vt:lpstr>Example : Transposed convolution when strides (step sizes)=(2,2) Strides=(2,2) can be written as stride=2.  </vt:lpstr>
      <vt:lpstr>Convolution and transposed convolution( deconvolution)</vt:lpstr>
      <vt:lpstr>Simple up-sampling method, it makes output size bigger than input</vt:lpstr>
      <vt:lpstr>(c)  Dilated (atrous) convolutions       Like convolution but with a bigger receptive field</vt:lpstr>
      <vt:lpstr>Application of dilated (atrous) convolution -- increase efficiency</vt:lpstr>
      <vt:lpstr>(d) 1x1 convolution</vt:lpstr>
      <vt:lpstr>1x1 convolution: Use it to change dimension. Here, we show that a layer in CNN  is a 3D structure (tensor)</vt:lpstr>
      <vt:lpstr>You can employ a 1x1xD kernel (K) and convolve with the 3D structure </vt:lpstr>
      <vt:lpstr>Exercise4a,b : 1x1 convolution H=3,W=3,D=4</vt:lpstr>
      <vt:lpstr>Answer a,b : 1x1 convolution H=3,W=3,D=4</vt:lpstr>
      <vt:lpstr>Example of how 1x1 convolutions is used in the famous Inception (GoogLeNet) model</vt:lpstr>
      <vt:lpstr>Applications of various convolutions: Inception (GoogleLeNeT) network</vt:lpstr>
      <vt:lpstr>Max pool with stride =1, step size= (1,1)</vt:lpstr>
      <vt:lpstr>See how to concatenate different filters/channels (padding is used to match all feature map height/width dimensions during convolution). Here: Input is 28x28x192, output is 28x28x256. Same width/height dimension. 1x1 = 1x1 convolutions, 3x3 = use 3x3 kernel convolution etc.</vt:lpstr>
      <vt:lpstr>Application of 1x1 and transpose (un-sample) convolution FCN : An implementation of FCN (Fully Convolution Network), it reuses pre-trained layers 3, 4 and 7 of the VGG model and then generate up sampling layers by transposed convolution (also known as deconvolution)</vt:lpstr>
      <vt:lpstr>Use 1x1 convolution in U-net segmentation map from input image https://kharshit.github.io/blog/2019/08/09/quick-intro-to-semantic-segmentation </vt:lpstr>
      <vt:lpstr> </vt:lpstr>
      <vt:lpstr>Special treatment for lower resolution in Unet</vt:lpstr>
      <vt:lpstr>Implementation example: Image segmentation with a U-Net-like architecture https://keras.io/examples/vision/oxford_pets_image_segmentation/ </vt:lpstr>
      <vt:lpstr>Region-convolution neural net</vt:lpstr>
      <vt:lpstr>R-CNN (Region-convolution neural net)</vt:lpstr>
      <vt:lpstr>R-CNN (original, slow)</vt:lpstr>
      <vt:lpstr>R-CNN relies on the followings for object window searching</vt:lpstr>
      <vt:lpstr>Segmentation using Graph theory:  First mentioned in Efficient Graph-Based Image Segmentation by Pedro F. Felzenszwalb (the theory is discussed in appendix)</vt:lpstr>
      <vt:lpstr>R-CNN: Result </vt:lpstr>
      <vt:lpstr>Yolo.v1 : “You only look once” can detect 20 object categories. Yolo.v3 (80 categories) https://medium.com/axinc-ai/yolov3-a-machine-learning-model-to-detect-the-position-and-type-of-an-object-60f1c18f8107 </vt:lpstr>
      <vt:lpstr>Why Yolo is fast: Rather than searching for 2000 windows in R-CNN, Yolo.v1 divides the input image into SxS grid S*S=7x7 grid (so, it is faster) https://web.cs.ucdavis.edu/~yjlee/teaching/ecs289g-winter2018/YOLO.pdf  </vt:lpstr>
      <vt:lpstr>Each grid cell predicts B bounding boxes (2 in YOLO) and confidence scores (2) each for a box.  </vt:lpstr>
      <vt:lpstr> </vt:lpstr>
      <vt:lpstr>Yolo: processing steps Inside each cell of the 7x7 grid, it has B=2 bounding boxes</vt:lpstr>
      <vt:lpstr>Yolo: the class probability (Po-P20)processing steps</vt:lpstr>
      <vt:lpstr>Yolo </vt:lpstr>
      <vt:lpstr>YoloV3 (YOLO version 3): Each cell in the output layer’s feature map predicts 3 boxes in the case of Yolo-V3 and 5 boxes in YOLO-V2  </vt:lpstr>
      <vt:lpstr>Yolo7 (in a 2023 tutorial)</vt:lpstr>
      <vt:lpstr>Yolo versions https://www.datacamp.com/blog/yolo-object-detection-explained The latest Yolo (from Yolo v5-v12) can detect 80 different objects 2025.march </vt:lpstr>
      <vt:lpstr>Implementation options</vt:lpstr>
      <vt:lpstr>Full batch and min-batch training</vt:lpstr>
      <vt:lpstr>Example, and iterations https://www.baeldung.com/cs/epoch-vs-batch-vs-mini-batch  </vt:lpstr>
      <vt:lpstr>Mini_batch weight update by averaging, a typical method</vt:lpstr>
      <vt:lpstr>Dropout</vt:lpstr>
      <vt:lpstr>Adam Optimization Algorithm (Adaptive Moment estimation) make weight update more efficient and effective</vt:lpstr>
      <vt:lpstr>ADAM optimization algorithm/code https://towardsdatascience.com/adam-latest-trends-in-deep-learning-optimization-6be9a291375c https://www.geeksforgeeks.org/intuition-of-adam-optimizer/ </vt:lpstr>
      <vt:lpstr>Summary</vt:lpstr>
      <vt:lpstr>Appendices</vt:lpstr>
      <vt:lpstr>Appendix 1: Rf-test3: imagenet DATA_URL = 'http://download.tensorflow.org/models/image/imagenet/inception-2015-12-05.tgz'</vt:lpstr>
      <vt:lpstr>Appendix 2: FCN: How to generate output using 1x1 kernel convolution</vt:lpstr>
      <vt:lpstr>FCN: Max un-pooling Accurate method for un-Pooling</vt:lpstr>
      <vt:lpstr>Appendix 3: Segmentation</vt:lpstr>
      <vt:lpstr>Graph theory https://www.cs.yale.edu/homes/aspnes/pinewiki/GraphTheory.html </vt:lpstr>
      <vt:lpstr>Graph-cut cuts edges of a graph</vt:lpstr>
      <vt:lpstr>Using graph-cut for segmentation Normalized Cuts and Image Segmentation Jianbo Shi and Jitendra Malik, https://people.eecs.berkeley.edu/~malik/papers/SM-ncut.pdf</vt:lpstr>
      <vt:lpstr>Appendix 4: Up sampling by Transposed convolution </vt:lpstr>
      <vt:lpstr>Transposed convolution with stride  (s=2), zero-padding (p=1)</vt:lpstr>
      <vt:lpstr>More examples: transposed convolution with  padding (padding is added inside the input )</vt:lpstr>
    </vt:vector>
  </TitlesOfParts>
  <Company>CUHK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CNN models</dc:title>
  <dc:creator>khwong</dc:creator>
  <cp:lastModifiedBy>kh wong</cp:lastModifiedBy>
  <cp:revision>333</cp:revision>
  <dcterms:created xsi:type="dcterms:W3CDTF">2021-09-22T00:28:08Z</dcterms:created>
  <dcterms:modified xsi:type="dcterms:W3CDTF">2025-04-27T02:29:48Z</dcterms:modified>
</cp:coreProperties>
</file>