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0"/>
  </p:notesMasterIdLst>
  <p:sldIdLst>
    <p:sldId id="638" r:id="rId2"/>
    <p:sldId id="590" r:id="rId3"/>
    <p:sldId id="591" r:id="rId4"/>
    <p:sldId id="592" r:id="rId5"/>
    <p:sldId id="593" r:id="rId6"/>
    <p:sldId id="594" r:id="rId7"/>
    <p:sldId id="641" r:id="rId8"/>
    <p:sldId id="642" r:id="rId9"/>
    <p:sldId id="607" r:id="rId10"/>
    <p:sldId id="632" r:id="rId11"/>
    <p:sldId id="687" r:id="rId12"/>
    <p:sldId id="667" r:id="rId13"/>
    <p:sldId id="609" r:id="rId14"/>
    <p:sldId id="610" r:id="rId15"/>
    <p:sldId id="611" r:id="rId16"/>
    <p:sldId id="668" r:id="rId17"/>
    <p:sldId id="669" r:id="rId18"/>
    <p:sldId id="615" r:id="rId19"/>
    <p:sldId id="616" r:id="rId20"/>
    <p:sldId id="680" r:id="rId21"/>
    <p:sldId id="654" r:id="rId22"/>
    <p:sldId id="682" r:id="rId23"/>
    <p:sldId id="666" r:id="rId24"/>
    <p:sldId id="670" r:id="rId25"/>
    <p:sldId id="671" r:id="rId26"/>
    <p:sldId id="672" r:id="rId27"/>
    <p:sldId id="676" r:id="rId28"/>
    <p:sldId id="673" r:id="rId29"/>
    <p:sldId id="681" r:id="rId30"/>
    <p:sldId id="619" r:id="rId31"/>
    <p:sldId id="631" r:id="rId32"/>
    <p:sldId id="660" r:id="rId33"/>
    <p:sldId id="661" r:id="rId34"/>
    <p:sldId id="662" r:id="rId35"/>
    <p:sldId id="606" r:id="rId36"/>
    <p:sldId id="663" r:id="rId37"/>
    <p:sldId id="664" r:id="rId38"/>
    <p:sldId id="665" r:id="rId39"/>
    <p:sldId id="622" r:id="rId40"/>
    <p:sldId id="623" r:id="rId41"/>
    <p:sldId id="624" r:id="rId42"/>
    <p:sldId id="625" r:id="rId43"/>
    <p:sldId id="626" r:id="rId44"/>
    <p:sldId id="627" r:id="rId45"/>
    <p:sldId id="633" r:id="rId46"/>
    <p:sldId id="628" r:id="rId47"/>
    <p:sldId id="683" r:id="rId48"/>
    <p:sldId id="629" r:id="rId49"/>
    <p:sldId id="649" r:id="rId50"/>
    <p:sldId id="650" r:id="rId51"/>
    <p:sldId id="652" r:id="rId52"/>
    <p:sldId id="653" r:id="rId53"/>
    <p:sldId id="256" r:id="rId54"/>
    <p:sldId id="257" r:id="rId55"/>
    <p:sldId id="258" r:id="rId56"/>
    <p:sldId id="299" r:id="rId57"/>
    <p:sldId id="308" r:id="rId58"/>
    <p:sldId id="279" r:id="rId59"/>
    <p:sldId id="309" r:id="rId60"/>
    <p:sldId id="310" r:id="rId61"/>
    <p:sldId id="311" r:id="rId62"/>
    <p:sldId id="314" r:id="rId63"/>
    <p:sldId id="313" r:id="rId64"/>
    <p:sldId id="272" r:id="rId65"/>
    <p:sldId id="274" r:id="rId66"/>
    <p:sldId id="275" r:id="rId67"/>
    <p:sldId id="315" r:id="rId68"/>
    <p:sldId id="271" r:id="rId69"/>
    <p:sldId id="278" r:id="rId70"/>
    <p:sldId id="288" r:id="rId71"/>
    <p:sldId id="289" r:id="rId72"/>
    <p:sldId id="290" r:id="rId73"/>
    <p:sldId id="291" r:id="rId74"/>
    <p:sldId id="296" r:id="rId75"/>
    <p:sldId id="685" r:id="rId76"/>
    <p:sldId id="301" r:id="rId77"/>
    <p:sldId id="686" r:id="rId78"/>
    <p:sldId id="306" r:id="rId79"/>
    <p:sldId id="324" r:id="rId80"/>
    <p:sldId id="305" r:id="rId81"/>
    <p:sldId id="320" r:id="rId82"/>
    <p:sldId id="321" r:id="rId83"/>
    <p:sldId id="318" r:id="rId84"/>
    <p:sldId id="319" r:id="rId85"/>
    <p:sldId id="317" r:id="rId86"/>
    <p:sldId id="323" r:id="rId87"/>
    <p:sldId id="307" r:id="rId88"/>
    <p:sldId id="259" r:id="rId89"/>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88338" autoAdjust="0"/>
  </p:normalViewPr>
  <p:slideViewPr>
    <p:cSldViewPr>
      <p:cViewPr varScale="1">
        <p:scale>
          <a:sx n="57" d="100"/>
          <a:sy n="57" d="100"/>
        </p:scale>
        <p:origin x="1024" y="-96"/>
      </p:cViewPr>
      <p:guideLst>
        <p:guide orient="horz" pos="2160"/>
        <p:guide pos="2880"/>
      </p:guideLst>
    </p:cSldViewPr>
  </p:slideViewPr>
  <p:notesTextViewPr>
    <p:cViewPr>
      <p:scale>
        <a:sx n="1" d="1"/>
        <a:sy n="1" d="1"/>
      </p:scale>
      <p:origin x="0" y="0"/>
    </p:cViewPr>
  </p:notesTextViewPr>
  <p:sorterViewPr>
    <p:cViewPr>
      <p:scale>
        <a:sx n="100" d="100"/>
        <a:sy n="100" d="100"/>
      </p:scale>
      <p:origin x="0" y="3480"/>
    </p:cViewPr>
  </p:sorterViewPr>
  <p:notesViewPr>
    <p:cSldViewPr>
      <p:cViewPr varScale="1">
        <p:scale>
          <a:sx n="47" d="100"/>
          <a:sy n="47" d="100"/>
        </p:scale>
        <p:origin x="-2778"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7" y="2"/>
            <a:ext cx="2944283" cy="495300"/>
          </a:xfrm>
          <a:prstGeom prst="rect">
            <a:avLst/>
          </a:prstGeom>
        </p:spPr>
        <p:txBody>
          <a:bodyPr vert="horz" lIns="91440" tIns="45720" rIns="91440" bIns="45720" rtlCol="0"/>
          <a:lstStyle>
            <a:lvl1pPr algn="r">
              <a:defRPr sz="1200"/>
            </a:lvl1pPr>
          </a:lstStyle>
          <a:p>
            <a:fld id="{E383526D-989A-4694-A2C4-C4FA333C811E}" type="datetimeFigureOut">
              <a:rPr lang="en-US" smtClean="0"/>
              <a:t>6/11/2025</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7" y="9408981"/>
            <a:ext cx="2944283" cy="495300"/>
          </a:xfrm>
          <a:prstGeom prst="rect">
            <a:avLst/>
          </a:prstGeom>
        </p:spPr>
        <p:txBody>
          <a:bodyPr vert="horz" lIns="91440" tIns="45720" rIns="91440" bIns="45720" rtlCol="0" anchor="b"/>
          <a:lstStyle>
            <a:lvl1pPr algn="r">
              <a:defRPr sz="1200"/>
            </a:lvl1pPr>
          </a:lstStyle>
          <a:p>
            <a:fld id="{3AF9D744-FF10-4324-8F9D-CD0A537145AD}" type="slidenum">
              <a:rPr lang="en-US" smtClean="0"/>
              <a:t>‹#›</a:t>
            </a:fld>
            <a:endParaRPr lang="en-US"/>
          </a:p>
        </p:txBody>
      </p:sp>
    </p:spTree>
    <p:extLst>
      <p:ext uri="{BB962C8B-B14F-4D97-AF65-F5344CB8AC3E}">
        <p14:creationId xmlns:p14="http://schemas.microsoft.com/office/powerpoint/2010/main" val="333777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Cat is sleeping  on the mat</a:t>
            </a:r>
          </a:p>
          <a:p>
            <a:r>
              <a:rPr lang="en-US" dirty="0"/>
              <a:t>%token embedded size or token length=5</a:t>
            </a:r>
          </a:p>
          <a:p>
            <a:r>
              <a:rPr lang="en-US" dirty="0"/>
              <a:t>X=[0.54 0.76 0.23 0.89 0.1 0.67</a:t>
            </a:r>
          </a:p>
          <a:p>
            <a:r>
              <a:rPr lang="en-US" dirty="0"/>
              <a:t>      0.31 0.93 0.68 0.45 0.82 0.17</a:t>
            </a:r>
          </a:p>
          <a:p>
            <a:r>
              <a:rPr lang="en-US" dirty="0"/>
              <a:t>      0.40 0.56 0.72 0.64 0.20 0.95</a:t>
            </a:r>
          </a:p>
          <a:p>
            <a:r>
              <a:rPr lang="en-US" dirty="0"/>
              <a:t>      0.72 0.89 0.18 0.31 0.52 0.39</a:t>
            </a:r>
          </a:p>
          <a:p>
            <a:r>
              <a:rPr lang="en-US" dirty="0"/>
              <a:t>      0.62 0.87 0.04 0.78 0.34 0.52]</a:t>
            </a:r>
          </a:p>
          <a:p>
            <a:endParaRPr lang="en-US" dirty="0"/>
          </a:p>
        </p:txBody>
      </p:sp>
      <p:sp>
        <p:nvSpPr>
          <p:cNvPr id="4" name="Slide Number Placeholder 3"/>
          <p:cNvSpPr>
            <a:spLocks noGrp="1"/>
          </p:cNvSpPr>
          <p:nvPr>
            <p:ph type="sldNum" sz="quarter" idx="5"/>
          </p:nvPr>
        </p:nvSpPr>
        <p:spPr/>
        <p:txBody>
          <a:bodyPr/>
          <a:lstStyle/>
          <a:p>
            <a:fld id="{3AF9D744-FF10-4324-8F9D-CD0A537145AD}" type="slidenum">
              <a:rPr lang="en-US" smtClean="0"/>
              <a:t>12</a:t>
            </a:fld>
            <a:endParaRPr lang="en-US"/>
          </a:p>
        </p:txBody>
      </p:sp>
    </p:spTree>
    <p:extLst>
      <p:ext uri="{BB962C8B-B14F-4D97-AF65-F5344CB8AC3E}">
        <p14:creationId xmlns:p14="http://schemas.microsoft.com/office/powerpoint/2010/main" val="45943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Cat is sleeping on the mat</a:t>
            </a:r>
          </a:p>
          <a:p>
            <a:r>
              <a:rPr lang="en-US" dirty="0"/>
              <a:t>%token embedded size or token length</a:t>
            </a:r>
          </a:p>
          <a:p>
            <a:r>
              <a:rPr lang="en-US" dirty="0"/>
              <a:t>X=[0.54 0.76 0.23 0.89 0.1 0.67</a:t>
            </a:r>
          </a:p>
          <a:p>
            <a:r>
              <a:rPr lang="en-US" dirty="0"/>
              <a:t>0.31 0.93 0.68 0.45 0.82 0.17</a:t>
            </a:r>
          </a:p>
          <a:p>
            <a:r>
              <a:rPr lang="en-US" dirty="0"/>
              <a:t>0.40 0.56 0.72 0.64 0.20 0.95</a:t>
            </a:r>
          </a:p>
          <a:p>
            <a:r>
              <a:rPr lang="en-US" dirty="0"/>
              <a:t>0.72 0.89 0.18 0.31 0.52 0.39</a:t>
            </a:r>
          </a:p>
          <a:p>
            <a:r>
              <a:rPr lang="en-US" dirty="0"/>
              <a:t>0.62 0.87 0.04 0.78 0.34 0.52]</a:t>
            </a:r>
          </a:p>
          <a:p>
            <a:endParaRPr lang="en-US" dirty="0"/>
          </a:p>
          <a:p>
            <a:r>
              <a:rPr lang="en-US" dirty="0"/>
              <a:t>PE=[0.000 0.0841 0.900 0.141 -0.75 -0.95</a:t>
            </a:r>
          </a:p>
          <a:p>
            <a:r>
              <a:rPr lang="en-US" dirty="0"/>
              <a:t>1.000 0.987 0.95 0.88 0.805 0.70</a:t>
            </a:r>
          </a:p>
          <a:p>
            <a:r>
              <a:rPr lang="en-US" dirty="0"/>
              <a:t>0.000 0.006 0.0012 0.0018 0.002 0.003</a:t>
            </a:r>
          </a:p>
          <a:p>
            <a:r>
              <a:rPr lang="en-US" dirty="0"/>
              <a:t>1.000 0.999 0.99 0.999 0.989 0.939</a:t>
            </a:r>
          </a:p>
          <a:p>
            <a:r>
              <a:rPr lang="en-US" dirty="0"/>
              <a:t>0.000 0.398 0.7962 1.19 1.592 1.99] </a:t>
            </a:r>
          </a:p>
        </p:txBody>
      </p:sp>
      <p:sp>
        <p:nvSpPr>
          <p:cNvPr id="4" name="Slide Number Placeholder 3"/>
          <p:cNvSpPr>
            <a:spLocks noGrp="1"/>
          </p:cNvSpPr>
          <p:nvPr>
            <p:ph type="sldNum" sz="quarter" idx="5"/>
          </p:nvPr>
        </p:nvSpPr>
        <p:spPr/>
        <p:txBody>
          <a:bodyPr/>
          <a:lstStyle/>
          <a:p>
            <a:fld id="{3AF9D744-FF10-4324-8F9D-CD0A537145AD}" type="slidenum">
              <a:rPr lang="en-US" smtClean="0"/>
              <a:t>16</a:t>
            </a:fld>
            <a:endParaRPr lang="en-US"/>
          </a:p>
        </p:txBody>
      </p:sp>
    </p:spTree>
    <p:extLst>
      <p:ext uri="{BB962C8B-B14F-4D97-AF65-F5344CB8AC3E}">
        <p14:creationId xmlns:p14="http://schemas.microsoft.com/office/powerpoint/2010/main" val="274806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clear</a:t>
            </a:r>
          </a:p>
          <a:p>
            <a:r>
              <a:rPr lang="en-US" sz="1200" b="0" i="0" kern="1200" dirty="0">
                <a:solidFill>
                  <a:schemeClr val="tx1"/>
                </a:solidFill>
                <a:effectLst/>
                <a:latin typeface="+mn-lt"/>
                <a:ea typeface="+mn-ea"/>
                <a:cs typeface="+mn-cs"/>
              </a:rPr>
              <a:t>% Cat is </a:t>
            </a:r>
            <a:r>
              <a:rPr lang="en-US" sz="1200" b="0" i="0" kern="1200" dirty="0" err="1">
                <a:solidFill>
                  <a:schemeClr val="tx1"/>
                </a:solidFill>
                <a:effectLst/>
                <a:latin typeface="+mn-lt"/>
                <a:ea typeface="+mn-ea"/>
                <a:cs typeface="+mn-cs"/>
              </a:rPr>
              <a:t>slepping</a:t>
            </a:r>
            <a:r>
              <a:rPr lang="en-US" sz="1200" b="0" i="0" kern="1200" dirty="0">
                <a:solidFill>
                  <a:schemeClr val="tx1"/>
                </a:solidFill>
                <a:effectLst/>
                <a:latin typeface="+mn-lt"/>
                <a:ea typeface="+mn-ea"/>
                <a:cs typeface="+mn-cs"/>
              </a:rPr>
              <a:t> on the mat</a:t>
            </a:r>
          </a:p>
          <a:p>
            <a:r>
              <a:rPr lang="en-US" sz="1200" b="0" i="0" kern="1200" dirty="0">
                <a:solidFill>
                  <a:schemeClr val="tx1"/>
                </a:solidFill>
                <a:effectLst/>
                <a:latin typeface="+mn-lt"/>
                <a:ea typeface="+mn-ea"/>
                <a:cs typeface="+mn-cs"/>
              </a:rPr>
              <a:t>%token embedded size or token length</a:t>
            </a:r>
          </a:p>
          <a:p>
            <a:r>
              <a:rPr lang="en-US" sz="1200" b="0" i="0" kern="1200" dirty="0">
                <a:solidFill>
                  <a:schemeClr val="tx1"/>
                </a:solidFill>
                <a:effectLst/>
                <a:latin typeface="+mn-lt"/>
                <a:ea typeface="+mn-ea"/>
                <a:cs typeface="+mn-cs"/>
              </a:rPr>
              <a:t>X=[0.54 0.76 0.23 0.89 0.1 0.67</a:t>
            </a:r>
          </a:p>
          <a:p>
            <a:r>
              <a:rPr lang="en-US" sz="1200" b="0" i="0" kern="1200" dirty="0">
                <a:solidFill>
                  <a:schemeClr val="tx1"/>
                </a:solidFill>
                <a:effectLst/>
                <a:latin typeface="+mn-lt"/>
                <a:ea typeface="+mn-ea"/>
                <a:cs typeface="+mn-cs"/>
              </a:rPr>
              <a:t>0.31 0.93 0.68 0.45 0.82 0.17</a:t>
            </a:r>
          </a:p>
          <a:p>
            <a:r>
              <a:rPr lang="en-US" sz="1200" b="0" i="0" kern="1200" dirty="0">
                <a:solidFill>
                  <a:schemeClr val="tx1"/>
                </a:solidFill>
                <a:effectLst/>
                <a:latin typeface="+mn-lt"/>
                <a:ea typeface="+mn-ea"/>
                <a:cs typeface="+mn-cs"/>
              </a:rPr>
              <a:t>0.40 0.56 0.72 0.64 0.20 0.95</a:t>
            </a:r>
          </a:p>
          <a:p>
            <a:r>
              <a:rPr lang="en-US" sz="1200" b="0" i="0" kern="1200" dirty="0">
                <a:solidFill>
                  <a:schemeClr val="tx1"/>
                </a:solidFill>
                <a:effectLst/>
                <a:latin typeface="+mn-lt"/>
                <a:ea typeface="+mn-ea"/>
                <a:cs typeface="+mn-cs"/>
              </a:rPr>
              <a:t>0.72 0.89 0.18 0.31 0.52 0.39</a:t>
            </a:r>
          </a:p>
          <a:p>
            <a:r>
              <a:rPr lang="en-US" sz="1200" b="0" i="0" kern="1200" dirty="0">
                <a:solidFill>
                  <a:schemeClr val="tx1"/>
                </a:solidFill>
                <a:effectLst/>
                <a:latin typeface="+mn-lt"/>
                <a:ea typeface="+mn-ea"/>
                <a:cs typeface="+mn-cs"/>
              </a:rPr>
              <a:t>0.62 0.87 0.04 0.78 0.34 0.52]</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PE=[0.000 0.0841 0.900 0.141 -0.75 -0.95</a:t>
            </a:r>
          </a:p>
          <a:p>
            <a:r>
              <a:rPr lang="en-US" sz="1200" b="0" i="0" kern="1200" dirty="0">
                <a:solidFill>
                  <a:schemeClr val="tx1"/>
                </a:solidFill>
                <a:effectLst/>
                <a:latin typeface="+mn-lt"/>
                <a:ea typeface="+mn-ea"/>
                <a:cs typeface="+mn-cs"/>
              </a:rPr>
              <a:t>1.000 0.987 0.95 0.88 0.805 0.70</a:t>
            </a:r>
          </a:p>
          <a:p>
            <a:r>
              <a:rPr lang="en-US" sz="1200" b="0" i="0" kern="1200" dirty="0">
                <a:solidFill>
                  <a:schemeClr val="tx1"/>
                </a:solidFill>
                <a:effectLst/>
                <a:latin typeface="+mn-lt"/>
                <a:ea typeface="+mn-ea"/>
                <a:cs typeface="+mn-cs"/>
              </a:rPr>
              <a:t>0.000 0.006 0.0012 0.0018 0.002 0.003</a:t>
            </a:r>
          </a:p>
          <a:p>
            <a:r>
              <a:rPr lang="en-US" sz="1200" b="0" i="0" kern="1200" dirty="0">
                <a:solidFill>
                  <a:schemeClr val="tx1"/>
                </a:solidFill>
                <a:effectLst/>
                <a:latin typeface="+mn-lt"/>
                <a:ea typeface="+mn-ea"/>
                <a:cs typeface="+mn-cs"/>
              </a:rPr>
              <a:t>1.000 0.999 0.99 0.999 0.989 0.939</a:t>
            </a:r>
          </a:p>
          <a:p>
            <a:r>
              <a:rPr lang="en-US" sz="1200" b="0" i="0" kern="1200" dirty="0">
                <a:solidFill>
                  <a:schemeClr val="tx1"/>
                </a:solidFill>
                <a:effectLst/>
                <a:latin typeface="+mn-lt"/>
                <a:ea typeface="+mn-ea"/>
                <a:cs typeface="+mn-cs"/>
              </a:rPr>
              <a:t>0.000 0.398 0.7962 1.19 1.592 1.99] </a:t>
            </a:r>
          </a:p>
          <a:p>
            <a:r>
              <a:rPr lang="en-US" sz="1200" b="0" i="0" kern="1200" dirty="0">
                <a:solidFill>
                  <a:schemeClr val="tx1"/>
                </a:solidFill>
                <a:effectLst/>
                <a:latin typeface="+mn-lt"/>
                <a:ea typeface="+mn-ea"/>
                <a:cs typeface="+mn-cs"/>
              </a:rPr>
              <a:t>X+PE</a:t>
            </a:r>
          </a:p>
          <a:p>
            <a:r>
              <a:rPr lang="en-US" sz="1200" b="0" i="0" kern="1200" dirty="0">
                <a:solidFill>
                  <a:schemeClr val="tx1"/>
                </a:solidFill>
                <a:effectLst/>
                <a:latin typeface="+mn-lt"/>
                <a:ea typeface="+mn-ea"/>
                <a:cs typeface="+mn-cs"/>
              </a:rPr>
              <a:t>ns =</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0.5400 0.8441 1.1300 1.0310 -0.6500 -0.2800</a:t>
            </a:r>
          </a:p>
          <a:p>
            <a:r>
              <a:rPr lang="en-US" sz="1200" b="0" i="0" kern="1200" dirty="0">
                <a:solidFill>
                  <a:schemeClr val="tx1"/>
                </a:solidFill>
                <a:effectLst/>
                <a:latin typeface="+mn-lt"/>
                <a:ea typeface="+mn-ea"/>
                <a:cs typeface="+mn-cs"/>
              </a:rPr>
              <a:t>1.3100 1.9170 1.6300 1.3300 1.6250 0.8700</a:t>
            </a:r>
          </a:p>
          <a:p>
            <a:r>
              <a:rPr lang="en-US" sz="1200" b="0" i="0" kern="1200" dirty="0">
                <a:solidFill>
                  <a:schemeClr val="tx1"/>
                </a:solidFill>
                <a:effectLst/>
                <a:latin typeface="+mn-lt"/>
                <a:ea typeface="+mn-ea"/>
                <a:cs typeface="+mn-cs"/>
              </a:rPr>
              <a:t>0.4000 0.5660 0.7212 0.6418 0.2020 0.9530</a:t>
            </a:r>
          </a:p>
          <a:p>
            <a:r>
              <a:rPr lang="en-US" sz="1200" b="0" i="0" kern="1200" dirty="0">
                <a:solidFill>
                  <a:schemeClr val="tx1"/>
                </a:solidFill>
                <a:effectLst/>
                <a:latin typeface="+mn-lt"/>
                <a:ea typeface="+mn-ea"/>
                <a:cs typeface="+mn-cs"/>
              </a:rPr>
              <a:t>1.7200 1.8890 1.1700 1.3090 1.5090 1.3290</a:t>
            </a:r>
          </a:p>
          <a:p>
            <a:r>
              <a:rPr lang="en-US" sz="1200" b="0" i="0" kern="1200" dirty="0">
                <a:solidFill>
                  <a:schemeClr val="tx1"/>
                </a:solidFill>
                <a:effectLst/>
                <a:latin typeface="+mn-lt"/>
                <a:ea typeface="+mn-ea"/>
                <a:cs typeface="+mn-cs"/>
              </a:rPr>
              <a:t>0.6200 1.2680 0.8362 1.9700 1.9320 2.5100</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br>
              <a:rPr lang="en-US" sz="1200" b="0" i="0" kern="1200" dirty="0">
                <a:solidFill>
                  <a:schemeClr val="tx1"/>
                </a:solidFill>
                <a:effectLst/>
                <a:latin typeface="+mn-lt"/>
                <a:ea typeface="+mn-ea"/>
                <a:cs typeface="+mn-cs"/>
              </a:rPr>
            </a:br>
            <a:r>
              <a:rPr kumimoji="0" lang="en-US" altLang="en-US" sz="1200" b="0" i="0" u="none" strike="noStrike" cap="none" normalizeH="0" baseline="0" dirty="0">
                <a:ln>
                  <a:noFill/>
                </a:ln>
                <a:solidFill>
                  <a:schemeClr val="tx1"/>
                </a:solidFill>
                <a:effectLst/>
                <a:latin typeface="Arial" panose="020B0604020202020204" pitchFamily="34" charset="0"/>
                <a:ea typeface="Menlo"/>
              </a:rPr>
              <a:t>clear</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8013"/>
                </a:solidFill>
                <a:effectLst/>
                <a:latin typeface="Arial" panose="020B0604020202020204" pitchFamily="34" charset="0"/>
                <a:ea typeface="Menlo"/>
              </a:rPr>
              <a:t>% Cat is sleeping on the mat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8013"/>
                </a:solidFill>
                <a:effectLst/>
                <a:latin typeface="Arial" panose="020B0604020202020204" pitchFamily="34" charset="0"/>
                <a:ea typeface="Menlo"/>
              </a:rPr>
              <a:t>%token embedded size or token length</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enlo"/>
              </a:rPr>
              <a:t>X=[0.54 0.76 0.23 0.89 0.1 0.67</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enlo"/>
              </a:rPr>
              <a:t>0.31 0.93 0.68 0.45 0.82 0.17</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enlo"/>
              </a:rPr>
              <a:t>0.40 0.56 0.72 0.64 0.20 0.95</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enlo"/>
              </a:rPr>
              <a:t>0.72 0.89 0.18 0.31 0.52 0.39</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enlo"/>
              </a:rPr>
              <a:t>0.62 0.87 0.04 0.78 0.34 0.52]</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chemeClr val="tx1"/>
                </a:solidFill>
                <a:effectLst/>
                <a:latin typeface="Arial" panose="020B0604020202020204" pitchFamily="34" charset="0"/>
                <a:ea typeface="Menlo"/>
              </a:rPr>
            </a:b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enlo"/>
              </a:rPr>
              <a:t>PE=[0.000 0.841 0.900 0.141 -0.75 -0.95</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enlo"/>
              </a:rPr>
              <a:t>1.000 0.987 0.95 0.88 0.805 0.70</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enlo"/>
              </a:rPr>
              <a:t>0.000 0.006 0.0012 0.0018 0.002 0.003</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enlo"/>
              </a:rPr>
              <a:t>1.000 0.999 0.99 0.999 0.989 0.939</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enlo"/>
              </a:rPr>
              <a:t>0.000 3.98 7.962 1.19 1.592 1.99]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enlo"/>
              </a:rPr>
              <a:t>X+PE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r>
              <a:rPr lang="en-US" altLang="en-US" sz="1200" dirty="0">
                <a:latin typeface="Arial" panose="020B0604020202020204" pitchFamily="34" charset="0"/>
                <a:ea typeface="Menlo"/>
              </a:rPr>
              <a:t> 0.5400    1.6010    1.1300    1.0310   -0.6500   -0.2800</a:t>
            </a:r>
          </a:p>
          <a:p>
            <a:pPr lvl="0" eaLnBrk="0" fontAlgn="base" hangingPunct="0">
              <a:spcBef>
                <a:spcPct val="0"/>
              </a:spcBef>
              <a:spcAft>
                <a:spcPct val="0"/>
              </a:spcAft>
            </a:pPr>
            <a:r>
              <a:rPr lang="en-US" altLang="en-US" sz="1200" dirty="0">
                <a:latin typeface="Arial" panose="020B0604020202020204" pitchFamily="34" charset="0"/>
                <a:ea typeface="Menlo"/>
              </a:rPr>
              <a:t>    1.3100    1.9170    1.6300    1.3300    1.6250    0.8700</a:t>
            </a:r>
          </a:p>
          <a:p>
            <a:pPr lvl="0" eaLnBrk="0" fontAlgn="base" hangingPunct="0">
              <a:spcBef>
                <a:spcPct val="0"/>
              </a:spcBef>
              <a:spcAft>
                <a:spcPct val="0"/>
              </a:spcAft>
            </a:pPr>
            <a:r>
              <a:rPr lang="en-US" altLang="en-US" sz="1200" dirty="0">
                <a:latin typeface="Arial" panose="020B0604020202020204" pitchFamily="34" charset="0"/>
                <a:ea typeface="Menlo"/>
              </a:rPr>
              <a:t>    0.4000    0.5660    0.7212    0.6418    0.2020    0.9530</a:t>
            </a:r>
          </a:p>
          <a:p>
            <a:pPr lvl="0" eaLnBrk="0" fontAlgn="base" hangingPunct="0">
              <a:spcBef>
                <a:spcPct val="0"/>
              </a:spcBef>
              <a:spcAft>
                <a:spcPct val="0"/>
              </a:spcAft>
            </a:pPr>
            <a:r>
              <a:rPr lang="en-US" altLang="en-US" sz="1200" dirty="0">
                <a:latin typeface="Arial" panose="020B0604020202020204" pitchFamily="34" charset="0"/>
                <a:ea typeface="Menlo"/>
              </a:rPr>
              <a:t>    1.7200    1.8890    1.1700    1.3090    1.5090    1.3290</a:t>
            </a:r>
          </a:p>
          <a:p>
            <a:pPr lvl="0" eaLnBrk="0" fontAlgn="base" hangingPunct="0">
              <a:spcBef>
                <a:spcPct val="0"/>
              </a:spcBef>
              <a:spcAft>
                <a:spcPct val="0"/>
              </a:spcAft>
            </a:pPr>
            <a:r>
              <a:rPr lang="en-US" altLang="en-US" sz="1200" dirty="0">
                <a:latin typeface="Arial" panose="020B0604020202020204" pitchFamily="34" charset="0"/>
                <a:ea typeface="Menlo"/>
              </a:rPr>
              <a:t>    0.6200    4.8500    8.0020    1.9700    1.9320    2.5100</a:t>
            </a:r>
            <a:br>
              <a:rPr kumimoji="0" lang="en-US" altLang="en-US" sz="1200" b="0" i="0" u="none" strike="noStrike" cap="none" normalizeH="0" baseline="0" dirty="0">
                <a:ln>
                  <a:noFill/>
                </a:ln>
                <a:solidFill>
                  <a:schemeClr val="tx1"/>
                </a:solidFill>
                <a:effectLst/>
                <a:latin typeface="Arial" panose="020B0604020202020204" pitchFamily="34" charset="0"/>
                <a:ea typeface="Menlo"/>
              </a:rPr>
            </a:b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chemeClr val="tx1"/>
                </a:solidFill>
                <a:effectLst/>
                <a:latin typeface="Arial" panose="020B0604020202020204" pitchFamily="34" charset="0"/>
                <a:ea typeface="Menlo"/>
              </a:rPr>
            </a:br>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AF9D744-FF10-4324-8F9D-CD0A537145AD}" type="slidenum">
              <a:rPr lang="en-US" smtClean="0"/>
              <a:t>17</a:t>
            </a:fld>
            <a:endParaRPr lang="en-US"/>
          </a:p>
        </p:txBody>
      </p:sp>
    </p:spTree>
    <p:extLst>
      <p:ext uri="{BB962C8B-B14F-4D97-AF65-F5344CB8AC3E}">
        <p14:creationId xmlns:p14="http://schemas.microsoft.com/office/powerpoint/2010/main" val="1999785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25F0D8-72E9-463C-AD61-57B11083EACD}" type="datetime1">
              <a:rPr lang="en-US" smtClean="0"/>
              <a:t>6/11/2025</a:t>
            </a:fld>
            <a:endParaRPr lang="en-US"/>
          </a:p>
        </p:txBody>
      </p:sp>
      <p:sp>
        <p:nvSpPr>
          <p:cNvPr id="5" name="Footer Placeholder 4"/>
          <p:cNvSpPr>
            <a:spLocks noGrp="1"/>
          </p:cNvSpPr>
          <p:nvPr>
            <p:ph type="ftr" sz="quarter" idx="11"/>
          </p:nvPr>
        </p:nvSpPr>
        <p:spPr/>
        <p:txBody>
          <a:bodyPr/>
          <a:lstStyle/>
          <a:p>
            <a:r>
              <a:rPr lang="en-US"/>
              <a:t>Transformer and LLM v.250611a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4812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733ED4-5F68-461E-819E-ADF286FA1401}" type="datetime1">
              <a:rPr lang="en-US" smtClean="0"/>
              <a:t>6/11/2025</a:t>
            </a:fld>
            <a:endParaRPr lang="en-US"/>
          </a:p>
        </p:txBody>
      </p:sp>
      <p:sp>
        <p:nvSpPr>
          <p:cNvPr id="5" name="Footer Placeholder 4"/>
          <p:cNvSpPr>
            <a:spLocks noGrp="1"/>
          </p:cNvSpPr>
          <p:nvPr>
            <p:ph type="ftr" sz="quarter" idx="11"/>
          </p:nvPr>
        </p:nvSpPr>
        <p:spPr/>
        <p:txBody>
          <a:bodyPr/>
          <a:lstStyle/>
          <a:p>
            <a:r>
              <a:rPr lang="en-US"/>
              <a:t>Transformer and LLM v.250611a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410871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FA0CA1-DB02-4D23-8645-9AA471D79DCB}" type="datetime1">
              <a:rPr lang="en-US" smtClean="0"/>
              <a:t>6/11/2025</a:t>
            </a:fld>
            <a:endParaRPr lang="en-US"/>
          </a:p>
        </p:txBody>
      </p:sp>
      <p:sp>
        <p:nvSpPr>
          <p:cNvPr id="5" name="Footer Placeholder 4"/>
          <p:cNvSpPr>
            <a:spLocks noGrp="1"/>
          </p:cNvSpPr>
          <p:nvPr>
            <p:ph type="ftr" sz="quarter" idx="11"/>
          </p:nvPr>
        </p:nvSpPr>
        <p:spPr/>
        <p:txBody>
          <a:bodyPr/>
          <a:lstStyle/>
          <a:p>
            <a:r>
              <a:rPr lang="en-US"/>
              <a:t>Transformer and LLM v.250611a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70467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8284A-20C4-462F-BC99-B40F0CEFD699}" type="datetime1">
              <a:rPr lang="en-US" smtClean="0"/>
              <a:t>6/11/2025</a:t>
            </a:fld>
            <a:endParaRPr lang="en-US"/>
          </a:p>
        </p:txBody>
      </p:sp>
      <p:sp>
        <p:nvSpPr>
          <p:cNvPr id="5" name="Footer Placeholder 4"/>
          <p:cNvSpPr>
            <a:spLocks noGrp="1"/>
          </p:cNvSpPr>
          <p:nvPr>
            <p:ph type="ftr" sz="quarter" idx="11"/>
          </p:nvPr>
        </p:nvSpPr>
        <p:spPr/>
        <p:txBody>
          <a:bodyPr/>
          <a:lstStyle/>
          <a:p>
            <a:r>
              <a:rPr lang="en-US"/>
              <a:t>Transformer and LLM v.250611a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20274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A3F9B-73B3-42EB-9544-661BF1059E61}" type="datetime1">
              <a:rPr lang="en-US" smtClean="0"/>
              <a:t>6/11/2025</a:t>
            </a:fld>
            <a:endParaRPr lang="en-US"/>
          </a:p>
        </p:txBody>
      </p:sp>
      <p:sp>
        <p:nvSpPr>
          <p:cNvPr id="5" name="Footer Placeholder 4"/>
          <p:cNvSpPr>
            <a:spLocks noGrp="1"/>
          </p:cNvSpPr>
          <p:nvPr>
            <p:ph type="ftr" sz="quarter" idx="11"/>
          </p:nvPr>
        </p:nvSpPr>
        <p:spPr/>
        <p:txBody>
          <a:bodyPr/>
          <a:lstStyle/>
          <a:p>
            <a:r>
              <a:rPr lang="en-US"/>
              <a:t>Transformer and LLM v.250611a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65348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D842E5-A376-496E-8BB2-ACF74393702D}" type="datetime1">
              <a:rPr lang="en-US" smtClean="0"/>
              <a:t>6/11/2025</a:t>
            </a:fld>
            <a:endParaRPr lang="en-US"/>
          </a:p>
        </p:txBody>
      </p:sp>
      <p:sp>
        <p:nvSpPr>
          <p:cNvPr id="6" name="Footer Placeholder 5"/>
          <p:cNvSpPr>
            <a:spLocks noGrp="1"/>
          </p:cNvSpPr>
          <p:nvPr>
            <p:ph type="ftr" sz="quarter" idx="11"/>
          </p:nvPr>
        </p:nvSpPr>
        <p:spPr/>
        <p:txBody>
          <a:bodyPr/>
          <a:lstStyle/>
          <a:p>
            <a:r>
              <a:rPr lang="en-US"/>
              <a:t>Transformer and LLM v.250611a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10559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ADB4E2-E080-4B82-83CB-464F0AB0F4C3}" type="datetime1">
              <a:rPr lang="en-US" smtClean="0"/>
              <a:t>6/11/2025</a:t>
            </a:fld>
            <a:endParaRPr lang="en-US"/>
          </a:p>
        </p:txBody>
      </p:sp>
      <p:sp>
        <p:nvSpPr>
          <p:cNvPr id="8" name="Footer Placeholder 7"/>
          <p:cNvSpPr>
            <a:spLocks noGrp="1"/>
          </p:cNvSpPr>
          <p:nvPr>
            <p:ph type="ftr" sz="quarter" idx="11"/>
          </p:nvPr>
        </p:nvSpPr>
        <p:spPr/>
        <p:txBody>
          <a:bodyPr/>
          <a:lstStyle/>
          <a:p>
            <a:r>
              <a:rPr lang="en-US"/>
              <a:t>Transformer and LLM v.250611a</a:t>
            </a:r>
          </a:p>
        </p:txBody>
      </p:sp>
      <p:sp>
        <p:nvSpPr>
          <p:cNvPr id="9" name="Slide Number Placeholder 8"/>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828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AAFF6A-9F8F-43A4-843C-B6FA4BAF69A1}" type="datetime1">
              <a:rPr lang="en-US" smtClean="0"/>
              <a:t>6/11/2025</a:t>
            </a:fld>
            <a:endParaRPr lang="en-US"/>
          </a:p>
        </p:txBody>
      </p:sp>
      <p:sp>
        <p:nvSpPr>
          <p:cNvPr id="4" name="Footer Placeholder 3"/>
          <p:cNvSpPr>
            <a:spLocks noGrp="1"/>
          </p:cNvSpPr>
          <p:nvPr>
            <p:ph type="ftr" sz="quarter" idx="11"/>
          </p:nvPr>
        </p:nvSpPr>
        <p:spPr/>
        <p:txBody>
          <a:bodyPr/>
          <a:lstStyle/>
          <a:p>
            <a:r>
              <a:rPr lang="en-US"/>
              <a:t>Transformer and LLM v.250611a</a:t>
            </a:r>
          </a:p>
        </p:txBody>
      </p:sp>
      <p:sp>
        <p:nvSpPr>
          <p:cNvPr id="5" name="Slide Number Placeholder 4"/>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94632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B7A86-A3D7-4F0C-A4A4-433E01EA24C2}" type="datetime1">
              <a:rPr lang="en-US" smtClean="0"/>
              <a:t>6/11/2025</a:t>
            </a:fld>
            <a:endParaRPr lang="en-US"/>
          </a:p>
        </p:txBody>
      </p:sp>
      <p:sp>
        <p:nvSpPr>
          <p:cNvPr id="3" name="Footer Placeholder 2"/>
          <p:cNvSpPr>
            <a:spLocks noGrp="1"/>
          </p:cNvSpPr>
          <p:nvPr>
            <p:ph type="ftr" sz="quarter" idx="11"/>
          </p:nvPr>
        </p:nvSpPr>
        <p:spPr/>
        <p:txBody>
          <a:bodyPr/>
          <a:lstStyle/>
          <a:p>
            <a:r>
              <a:rPr lang="en-US"/>
              <a:t>Transformer and LLM v.250611a</a:t>
            </a:r>
          </a:p>
        </p:txBody>
      </p:sp>
      <p:sp>
        <p:nvSpPr>
          <p:cNvPr id="4" name="Slide Number Placeholder 3"/>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01071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AD5A48-3F7F-4E53-B603-00FAB1BB525E}" type="datetime1">
              <a:rPr lang="en-US" smtClean="0"/>
              <a:t>6/11/2025</a:t>
            </a:fld>
            <a:endParaRPr lang="en-US"/>
          </a:p>
        </p:txBody>
      </p:sp>
      <p:sp>
        <p:nvSpPr>
          <p:cNvPr id="6" name="Footer Placeholder 5"/>
          <p:cNvSpPr>
            <a:spLocks noGrp="1"/>
          </p:cNvSpPr>
          <p:nvPr>
            <p:ph type="ftr" sz="quarter" idx="11"/>
          </p:nvPr>
        </p:nvSpPr>
        <p:spPr/>
        <p:txBody>
          <a:bodyPr/>
          <a:lstStyle/>
          <a:p>
            <a:r>
              <a:rPr lang="en-US"/>
              <a:t>Transformer and LLM v.250611a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94082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AB6636-37B0-459E-AF15-39CDD000F3AD}" type="datetime1">
              <a:rPr lang="en-US" smtClean="0"/>
              <a:t>6/11/2025</a:t>
            </a:fld>
            <a:endParaRPr lang="en-US"/>
          </a:p>
        </p:txBody>
      </p:sp>
      <p:sp>
        <p:nvSpPr>
          <p:cNvPr id="6" name="Footer Placeholder 5"/>
          <p:cNvSpPr>
            <a:spLocks noGrp="1"/>
          </p:cNvSpPr>
          <p:nvPr>
            <p:ph type="ftr" sz="quarter" idx="11"/>
          </p:nvPr>
        </p:nvSpPr>
        <p:spPr/>
        <p:txBody>
          <a:bodyPr/>
          <a:lstStyle/>
          <a:p>
            <a:r>
              <a:rPr lang="en-US"/>
              <a:t>Transformer and LLM v.250611a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48973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07518-1C96-4DD4-A4DC-C202D7E5689A}" type="datetime1">
              <a:rPr lang="en-US" smtClean="0"/>
              <a:t>6/11/2025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Transformer and LLM v.250611a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2A529-2220-4038-9210-A21DB7BAEFCE}" type="slidenum">
              <a:rPr lang="en-US" smtClean="0"/>
              <a:t>‹#›</a:t>
            </a:fld>
            <a:endParaRPr lang="en-US"/>
          </a:p>
        </p:txBody>
      </p:sp>
    </p:spTree>
    <p:extLst>
      <p:ext uri="{BB962C8B-B14F-4D97-AF65-F5344CB8AC3E}">
        <p14:creationId xmlns:p14="http://schemas.microsoft.com/office/powerpoint/2010/main" val="90057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xxactcorp.com/blog/Deep-Learning/how-do-bert-transformers-wor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medium.com/@sumith.madupu123/understanding-transformer-architecture-using-simple-math-be6c2e1cdcc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kazemnejad.com/blog/transformer_architecture_positional_encodin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edium.com/@sumith.madupu123/understanding-transformer-architecture-using-simple-math-be6c2e1cdcc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jalammar.github.io/illustrated-transformer/" TargetMode="External"/><Relationship Id="rId7" Type="http://schemas.openxmlformats.org/officeDocument/2006/relationships/image" Target="../media/image12.png"/><Relationship Id="rId2" Type="http://schemas.openxmlformats.org/officeDocument/2006/relationships/hyperlink" Target="https://www.tensorflow.org/text/tutorials/transformer"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dmol.pub/dl/attention.html" TargetMode="External"/><Relationship Id="rId4" Type="http://schemas.openxmlformats.org/officeDocument/2006/relationships/hyperlink" Target="https://gsarti.com/post/iclr2020-transformer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edium.com/@sumith.madupu123/understanding-transformer-architecture-using-simple-math-be6c2e1cdcc7"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ragnakalp.com/demos/BERT-NLP-QnA-Dem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i.stackexchange.com/questions/30341/why-does-a-transformer-not-use-an-activation-function-following-the-multi-head-a" TargetMode="External"/><Relationship Id="rId7" Type="http://schemas.openxmlformats.org/officeDocument/2006/relationships/hyperlink" Target="https://say-hello2y.github.io/2022-09-07/attention-gradient" TargetMode="External"/><Relationship Id="rId2" Type="http://schemas.openxmlformats.org/officeDocument/2006/relationships/hyperlink" Target="http://www.cv-foundation.org/openaccess/content_cvpr_2016/papers/He_Deep_Residual_Learning_CVPR_2016_paper.pdf" TargetMode="External"/><Relationship Id="rId1" Type="http://schemas.openxmlformats.org/officeDocument/2006/relationships/slideLayout" Target="../slideLayouts/slideLayout2.xml"/><Relationship Id="rId6" Type="http://schemas.openxmlformats.org/officeDocument/2006/relationships/hyperlink" Target="https://ai.stackexchange.com/questions/25055/what-is-the-gradient-of-an-attention-unit" TargetMode="External"/><Relationship Id="rId5" Type="http://schemas.openxmlformats.org/officeDocument/2006/relationships/hyperlink" Target="https://datascience.stackexchange.com/questions/68220/how-are-q-k-and-v-vectors-trained-in-a-transformer-self-attention" TargetMode="External"/><Relationship Id="rId4" Type="http://schemas.openxmlformats.org/officeDocument/2006/relationships/hyperlink" Target="https://peterbloem.nl/blog/transformer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theaisummer.com/skip-connections/" TargetMode="External"/><Relationship Id="rId1" Type="http://schemas.openxmlformats.org/officeDocument/2006/relationships/slideLayout" Target="../slideLayouts/slideLayout2.xml"/><Relationship Id="rId4" Type="http://schemas.openxmlformats.org/officeDocument/2006/relationships/hyperlink" Target="https://paperswithcode.com/paper/deep-residual-learning-for-image-recognitio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edium.com/@sumith.madupu123/understanding-transformer-architecture-using-simple-math-be6c2e1cdcc7"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owardsdatascience.com/illustrated-guide-to-transformers-step-by-step-explanation-f74876522bc0" TargetMode="External"/><Relationship Id="rId7" Type="http://schemas.openxmlformats.org/officeDocument/2006/relationships/image" Target="../media/image34.png"/><Relationship Id="rId2" Type="http://schemas.openxmlformats.org/officeDocument/2006/relationships/hyperlink" Target="https://medium.com/@tariqanwarph/activation-function-and-glu-variants-for-transformer-models-a4fcbe85323f"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20.png"/><Relationship Id="rId4" Type="http://schemas.openxmlformats.org/officeDocument/2006/relationships/hyperlink" Target="https://stats.stackexchange.com/questions/485910/what-is-the-role-of-feed-forward-layer-in-transformer-neural-network-architectur"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ytorch.org/tutorials/beginner/transformer_tutorial.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bbycroft.net/llm"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tats.stackexchange.com/questions/485910/what-is-the-role-of-feed-forward-layer-in-transformer-neural-network-architectu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achinelearningmastery.com/teacher-forcing-for-recurrent-neural-networks/" TargetMode="External"/><Relationship Id="rId2" Type="http://schemas.openxmlformats.org/officeDocument/2006/relationships/hyperlink" Target="https://www.youtube.com/watch?v=4Bdc55j80l8"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zaai.ai/llms-and-transformers-from-scratch-the-decoder/"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huggingface.co/tasks/question-answering" TargetMode="External"/><Relationship Id="rId7" Type="http://schemas.openxmlformats.org/officeDocument/2006/relationships/hyperlink" Target="https://huggingface.co/blog/bert-101#1-what-is-bert-used-for" TargetMode="External"/><Relationship Id="rId2" Type="http://schemas.openxmlformats.org/officeDocument/2006/relationships/hyperlink" Target="https://huggingface.co/blog/sentiment-analysis-python" TargetMode="External"/><Relationship Id="rId1" Type="http://schemas.openxmlformats.org/officeDocument/2006/relationships/slideLayout" Target="../slideLayouts/slideLayout2.xml"/><Relationship Id="rId6" Type="http://schemas.openxmlformats.org/officeDocument/2006/relationships/hyperlink" Target="https://huggingface.co/tasks/summarization" TargetMode="External"/><Relationship Id="rId5" Type="http://schemas.openxmlformats.org/officeDocument/2006/relationships/hyperlink" Target="https://huggingface.co/tasks/text-generation" TargetMode="External"/><Relationship Id="rId4" Type="http://schemas.openxmlformats.org/officeDocument/2006/relationships/hyperlink" Target="https://huggingface.co/tasks/fill-mask"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sbert.net/examples/unsupervised_learning/MLM/README.html" TargetMode="External"/><Relationship Id="rId2" Type="http://schemas.openxmlformats.org/officeDocument/2006/relationships/hyperlink" Target="https://www.exxactcorp.com/blog/Deep-Learning/how-do-bert-transformers-work"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arxiv.org/abs/1907.09669" TargetMode="External"/><Relationship Id="rId1" Type="http://schemas.openxmlformats.org/officeDocument/2006/relationships/slideLayout" Target="../slideLayouts/slideLayout2.xml"/><Relationship Id="rId5" Type="http://schemas.openxmlformats.org/officeDocument/2006/relationships/hyperlink" Target="https://huggingface.co/" TargetMode="External"/><Relationship Id="rId4" Type="http://schemas.openxmlformats.org/officeDocument/2006/relationships/hyperlink" Target="https://arxiv.org/abs/1810.04805"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lesswrong.com/posts/3duR8CrvcHywrnhLo/how-does-gpt-3-spend-its-175b-parameters" TargetMode="External"/><Relationship Id="rId1" Type="http://schemas.openxmlformats.org/officeDocument/2006/relationships/slideLayout" Target="../slideLayouts/slideLayout2.xml"/><Relationship Id="rId4" Type="http://schemas.openxmlformats.org/officeDocument/2006/relationships/hyperlink" Target="https://ai.stackexchange.com/questions/45691/what-should-be-relationship-between-embedding-dimension-and-context-length"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bbycroft.net/ll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en.wikipedia.org/wiki/Vision_transformer"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Vision_transformer#cite_note-:4-7" TargetMode="External"/><Relationship Id="rId2" Type="http://schemas.openxmlformats.org/officeDocument/2006/relationships/hyperlink" Target="https://arxiv.org/abs/2103.14030" TargetMode="External"/><Relationship Id="rId1" Type="http://schemas.openxmlformats.org/officeDocument/2006/relationships/slideLayout" Target="../slideLayouts/slideLayout2.xml"/><Relationship Id="rId6" Type="http://schemas.openxmlformats.org/officeDocument/2006/relationships/hyperlink" Target="https://en.wikipedia.org/wiki/Transfer_learning" TargetMode="External"/><Relationship Id="rId5" Type="http://schemas.openxmlformats.org/officeDocument/2006/relationships/hyperlink" Target="https://en.wikipedia.org/wiki/Transformer_(machine_learning_model)#Alternative_positional_encodings" TargetMode="External"/><Relationship Id="rId4" Type="http://schemas.openxmlformats.org/officeDocument/2006/relationships/hyperlink" Target="https://en.wikipedia.org/wiki/Vision_transformer#cite_note-13"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cameronrwolfe.substack.com/i/136366740/the-transformer-from-top-to-bottom" TargetMode="External"/><Relationship Id="rId7" Type="http://schemas.openxmlformats.org/officeDocument/2006/relationships/hyperlink" Target="https://pytorch.org/tutorials/intermediate/ddp_tutorial.html" TargetMode="External"/><Relationship Id="rId2" Type="http://schemas.openxmlformats.org/officeDocument/2006/relationships/hyperlink" Target="https://cameronrwolfe.substack.com/p/language-model-training-and-inference" TargetMode="External"/><Relationship Id="rId1" Type="http://schemas.openxmlformats.org/officeDocument/2006/relationships/slideLayout" Target="../slideLayouts/slideLayout2.xml"/><Relationship Id="rId6" Type="http://schemas.openxmlformats.org/officeDocument/2006/relationships/hyperlink" Target="https://pytorch.org/tutorials/beginner/dist_overview.html" TargetMode="External"/><Relationship Id="rId5" Type="http://schemas.openxmlformats.org/officeDocument/2006/relationships/hyperlink" Target="https://pytorch.org/tutorials/beginner/blitz/neural_networks_tutorial.html" TargetMode="External"/><Relationship Id="rId4" Type="http://schemas.openxmlformats.org/officeDocument/2006/relationships/hyperlink" Target="https://cameronrwolfe.substack.com/i/85568430/decoder-only-transformers"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cameronrwolfe.substack.com/p/language-models-gpt-and-gpt-2?open=false#%C2%A7decoder-only-transformer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botpenguin.com/glossary/wordpiece-tokenization" TargetMode="Externa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3" Type="http://schemas.openxmlformats.org/officeDocument/2006/relationships/hyperlink" Target="https://arxiv.org/abs/2108.05542" TargetMode="External"/><Relationship Id="rId2" Type="http://schemas.openxmlformats.org/officeDocument/2006/relationships/hyperlink" Target="https://pytorch.org/tutorials/beginner/transformer_tutorial.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arxiv.org/pdf/2101.01169.pdf" TargetMode="External"/><Relationship Id="rId4" Type="http://schemas.openxmlformats.org/officeDocument/2006/relationships/hyperlink" Target="https://jalammar.github.io/illustrated-transformer/"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ogre51.medium.com/context-window-of-language-models-a530ffa49989"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sapien.io/blog/fine-tuning-vs-pre-training-key-differences-for-language-models" TargetMode="External"/><Relationship Id="rId2" Type="http://schemas.openxmlformats.org/officeDocument/2006/relationships/hyperlink" Target="https://cameronrwolfe.substack.com/p/language-model-training-and-inference" TargetMode="Externa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s://klu.ai/glossary/supervised-fine-tuning"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cameronrwolfe.substack.com/p/language-model-training-and-inference"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commoncrawl.org/" TargetMode="External"/><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hyperlink" Target="https://arxiv.org/html/2412.02595v1" TargetMode="Externa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3" Type="http://schemas.openxmlformats.org/officeDocument/2006/relationships/hyperlink" Target="https://colab.research.google.com/github/unslothai/notebooks/blob/main/nb/Llama3.2_(1B_and_3B)-Conversational.ipynb#scrollTo=J-IRbDfRp03Y"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datacamp.com/tutorial/humaneval-benchmark-for-evaluating-llm-code-generation-capabilities" TargetMode="External"/><Relationship Id="rId2" Type="http://schemas.openxmlformats.org/officeDocument/2006/relationships/hyperlink" Target="https://en.wikipedia.org/wiki/MMLU" TargetMode="External"/><Relationship Id="rId1" Type="http://schemas.openxmlformats.org/officeDocument/2006/relationships/slideLayout" Target="../slideLayouts/slideLayout2.xml"/><Relationship Id="rId5" Type="http://schemas.openxmlformats.org/officeDocument/2006/relationships/hyperlink" Target="https://gorilla.cs.berkeley.edu/leaderboard.html" TargetMode="External"/><Relationship Id="rId4" Type="http://schemas.openxmlformats.org/officeDocument/2006/relationships/hyperlink" Target="https://www.ibm.com/think/topics/llm-benchmark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ai.stackexchange.com/questions/26235/what-kind-of-word-embedding-is-used-in-the-original-transformer"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dium.com/@alishafique3/llm-prompt-engineering-techniques-and-best-practices-7cc0f46467e9" TargetMode="Externa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commoncrawl.org/" TargetMode="External"/><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hyperlink" Target="https://huggingface.co/datasets/tatsu-lab/alpaca" TargetMode="External"/><Relationship Id="rId4" Type="http://schemas.openxmlformats.org/officeDocument/2006/relationships/hyperlink" Target="https://discuss.huggingface.co/" TargetMode="External"/></Relationships>
</file>

<file path=ppt/slides/_rels/slide72.xml.rels><?xml version="1.0" encoding="UTF-8" standalone="yes"?>
<Relationships xmlns="http://schemas.openxmlformats.org/package/2006/relationships"><Relationship Id="rId2" Type="http://schemas.openxmlformats.org/officeDocument/2006/relationships/hyperlink" Target="https://huggingface.co/docs/diffusers/en/training/lora"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en.wikipedia.org/wiki/ChatGPT#cite_note-18" TargetMode="External"/><Relationship Id="rId3" Type="http://schemas.openxmlformats.org/officeDocument/2006/relationships/hyperlink" Target="https://en.wikipedia.org/wiki/GPT-4" TargetMode="External"/><Relationship Id="rId7" Type="http://schemas.openxmlformats.org/officeDocument/2006/relationships/hyperlink" Target="https://en.wikipedia.org/wiki/Fine-tuning_(machine_learning)" TargetMode="Externa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hyperlink" Target="https://en.wikipedia.org/wiki/GPT-4o_mini" TargetMode="External"/><Relationship Id="rId5" Type="http://schemas.openxmlformats.org/officeDocument/2006/relationships/hyperlink" Target="https://en.wikipedia.org/wiki/GPT-4o" TargetMode="External"/><Relationship Id="rId4" Type="http://schemas.openxmlformats.org/officeDocument/2006/relationships/hyperlink" Target="https://en.wikipedia.org/wiki/Generative_pre-trained_transformer#Foundational_models" TargetMode="External"/><Relationship Id="rId9" Type="http://schemas.openxmlformats.org/officeDocument/2006/relationships/hyperlink" Target="https://en.wikipedia.org/wiki/ChatGPT"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um.com/@aydinKerem/everything-to-learn-about-large-language-models-part-2-3-pre-training-and-fine-tuning-5fc68700701a" TargetMode="Externa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s://cryptosmith.com/2013/10/18/memory-sizes-kilo-mega-giga-tera-peta-exa/" TargetMode="External"/><Relationship Id="rId3" Type="http://schemas.openxmlformats.org/officeDocument/2006/relationships/hyperlink" Target="https://openai.com/" TargetMode="External"/><Relationship Id="rId7" Type="http://schemas.openxmlformats.org/officeDocument/2006/relationships/image" Target="../media/image62.png"/><Relationship Id="rId2" Type="http://schemas.openxmlformats.org/officeDocument/2006/relationships/hyperlink" Target="https://zh.wikipedia.org/wiki/Facebook" TargetMode="Externa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hyperlink" Target="https://cobusgreyling.medium.com/what-are-realistic-gpt-4-size-expectations-73f00c39b832" TargetMode="External"/><Relationship Id="rId4" Type="http://schemas.openxmlformats.org/officeDocument/2006/relationships/hyperlink" Target="https://www.springboard.com/blog/data-science/machine-learning-gpt-3-open-ai/"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ccormickml.com/2019/05/14/BERT-word-embeddings-tutoria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towardsdatascience.com/wordpiece-subword-based-tokenization-algorithm-1fbd14394ed7"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openai.com/index/api-model-distillation/" TargetMode="External"/><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hyperlink" Target="https://www.deepseek.com/" TargetMode="External"/></Relationships>
</file>

<file path=ppt/slides/_rels/slide81.xml.rels><?xml version="1.0" encoding="UTF-8" standalone="yes"?>
<Relationships xmlns="http://schemas.openxmlformats.org/package/2006/relationships"><Relationship Id="rId2" Type="http://schemas.openxmlformats.org/officeDocument/2006/relationships/hyperlink" Target="https://colab.research.google.com/github/unslothai/notebooks/blob/main/nb/Llama3.1_(8B)-Alpaca.ipynb#scrollTo=VZ6PSFBnZjnZ"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colab.research.google.com/github/unslothai/notebooks/blob/main/nb/Llama3.2_(1B_and_3B)-Conversational.ipynb" TargetMode="External"/><Relationship Id="rId2" Type="http://schemas.openxmlformats.org/officeDocument/2006/relationships/hyperlink" Target="https://huggingface.co/unsloth/Meta-Llama-3.1-8B" TargetMode="External"/><Relationship Id="rId1" Type="http://schemas.openxmlformats.org/officeDocument/2006/relationships/slideLayout" Target="../slideLayouts/slideLayout2.xml"/><Relationship Id="rId5" Type="http://schemas.openxmlformats.org/officeDocument/2006/relationships/hyperlink" Target="https://colab.research.google.com/github/unslothai/notebooks/blob/main/nb/Llama3.2_(1B_and_3B)-Conversational.ipynb#scrollTo=J-IRbDfRp03Y" TargetMode="External"/><Relationship Id="rId4" Type="http://schemas.openxmlformats.org/officeDocument/2006/relationships/hyperlink" Target="https://colab.research.google.com/github/unslothai/notebooks/blob/main/nb/Llama3.2_(11B)-Vision.ipynb"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odsc.medium.com/10-datasets-for-fine-tuning-large-language-models-d27f5a9b2a9a" TargetMode="External"/><Relationship Id="rId2" Type="http://schemas.openxmlformats.org/officeDocument/2006/relationships/hyperlink" Target="https://huggingface.co/datasets" TargetMode="Externa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hyperlink" Target="http://papers.nips.cc/paper/7181-attention-is-all-you-%0aneed.pdf" TargetMode="External"/><Relationship Id="rId13" Type="http://schemas.openxmlformats.org/officeDocument/2006/relationships/hyperlink" Target="https://towardsdatascience.com/transformers-explained-visually-part-3-multi-head-attention-deep-dive-1c1ff1024853" TargetMode="External"/><Relationship Id="rId3" Type="http://schemas.openxmlformats.org/officeDocument/2006/relationships/hyperlink" Target="https://cameronrwolfe.substack.com/p/decoder-only-transformers-the-workhorse" TargetMode="External"/><Relationship Id="rId7" Type="http://schemas.openxmlformats.org/officeDocument/2006/relationships/hyperlink" Target="https://colab.research.google.com/github/unslothai/notebooks/blob/main/nb/Llama3.2_(1B_and_3B)-Conversational.ipynb#scrollTo=zdN0CpBLtsGQ" TargetMode="External"/><Relationship Id="rId12" Type="http://schemas.openxmlformats.org/officeDocument/2006/relationships/hyperlink" Target="https://towardsdatascience.com/transformers-explained-visually-part-2-how-it-works-step-by-step-b49fa4a64f34" TargetMode="External"/><Relationship Id="rId2" Type="http://schemas.openxmlformats.org/officeDocument/2006/relationships/hyperlink" Target="https://cameronrwolfe.substack.com/p/language-model-training-and-inference" TargetMode="External"/><Relationship Id="rId1" Type="http://schemas.openxmlformats.org/officeDocument/2006/relationships/slideLayout" Target="../slideLayouts/slideLayout2.xml"/><Relationship Id="rId6" Type="http://schemas.openxmlformats.org/officeDocument/2006/relationships/hyperlink" Target="https://colab.research.google.com/github/unslothai/notebooks/blob/main/nb/Llama3.2_(1B_and_3B)-Conversational.ipynb#scrollTo=J-IRbDfRp03Y" TargetMode="External"/><Relationship Id="rId11" Type="http://schemas.openxmlformats.org/officeDocument/2006/relationships/hyperlink" Target="https://scholar.google.com/citations?user=fpJHNQ8AAAAJ&amp;hl=zh-CN&amp;oi=sra" TargetMode="External"/><Relationship Id="rId5" Type="http://schemas.openxmlformats.org/officeDocument/2006/relationships/hyperlink" Target="https://snorkel.ai/blog/large-language-model-training-three-phases-shape-llm-training/" TargetMode="External"/><Relationship Id="rId15" Type="http://schemas.openxmlformats.org/officeDocument/2006/relationships/hyperlink" Target="https://bbycroft.net/llm" TargetMode="External"/><Relationship Id="rId10" Type="http://schemas.openxmlformats.org/officeDocument/2006/relationships/hyperlink" Target="https://scholar.google.com/citations?user=wsGvgA8AAAAJ&amp;hl=zh-CN&amp;oi=sra" TargetMode="External"/><Relationship Id="rId4" Type="http://schemas.openxmlformats.org/officeDocument/2006/relationships/hyperlink" Target="https://ai.meta.com/blog/meta-llama-3-1/" TargetMode="External"/><Relationship Id="rId9" Type="http://schemas.openxmlformats.org/officeDocument/2006/relationships/hyperlink" Target="https://scholar.google.com/citations?user=6rUjwXUAAAAJ&amp;hl=zh-CN&amp;oi=sra" TargetMode="External"/><Relationship Id="rId14" Type="http://schemas.openxmlformats.org/officeDocument/2006/relationships/hyperlink" Target="https://huggingface.c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aperswithcode.com/method/wordpiece" TargetMode="External"/><Relationship Id="rId2" Type="http://schemas.openxmlformats.org/officeDocument/2006/relationships/hyperlink" Target="https://en.wikipedia.org/wiki/Byte_pair_encod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028E-335D-F225-3935-CD0F5A1BD0FE}"/>
              </a:ext>
            </a:extLst>
          </p:cNvPr>
          <p:cNvSpPr>
            <a:spLocks noGrp="1"/>
          </p:cNvSpPr>
          <p:nvPr>
            <p:ph type="ctrTitle"/>
          </p:nvPr>
        </p:nvSpPr>
        <p:spPr/>
        <p:txBody>
          <a:bodyPr/>
          <a:lstStyle/>
          <a:p>
            <a:r>
              <a:rPr lang="en-US" dirty="0"/>
              <a:t>The transformer and large language model</a:t>
            </a:r>
          </a:p>
        </p:txBody>
      </p:sp>
      <p:sp>
        <p:nvSpPr>
          <p:cNvPr id="3" name="Content Placeholder 2">
            <a:extLst>
              <a:ext uri="{FF2B5EF4-FFF2-40B4-BE49-F238E27FC236}">
                <a16:creationId xmlns:a16="http://schemas.microsoft.com/office/drawing/2014/main" id="{1CD665DB-87C4-969D-CF34-198427E2C38F}"/>
              </a:ext>
            </a:extLst>
          </p:cNvPr>
          <p:cNvSpPr>
            <a:spLocks noGrp="1"/>
          </p:cNvSpPr>
          <p:nvPr>
            <p:ph type="subTitle" idx="1"/>
          </p:nvPr>
        </p:nvSpPr>
        <p:spPr/>
        <p:txBody>
          <a:bodyPr/>
          <a:lstStyle/>
          <a:p>
            <a:r>
              <a:rPr lang="en-US" dirty="0"/>
              <a:t>KH Wong</a:t>
            </a:r>
          </a:p>
        </p:txBody>
      </p:sp>
      <p:sp>
        <p:nvSpPr>
          <p:cNvPr id="4" name="Footer Placeholder 3">
            <a:extLst>
              <a:ext uri="{FF2B5EF4-FFF2-40B4-BE49-F238E27FC236}">
                <a16:creationId xmlns:a16="http://schemas.microsoft.com/office/drawing/2014/main" id="{83391A59-DEA5-D7FD-464F-32CB74BCB6FA}"/>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2275BA93-E444-25B3-6AD1-6F05A9D75EC1}"/>
              </a:ext>
            </a:extLst>
          </p:cNvPr>
          <p:cNvSpPr>
            <a:spLocks noGrp="1"/>
          </p:cNvSpPr>
          <p:nvPr>
            <p:ph type="sldNum" sz="quarter" idx="12"/>
          </p:nvPr>
        </p:nvSpPr>
        <p:spPr/>
        <p:txBody>
          <a:bodyPr/>
          <a:lstStyle/>
          <a:p>
            <a:fld id="{7C12A529-2220-4038-9210-A21DB7BAEFCE}" type="slidenum">
              <a:rPr lang="en-US" smtClean="0"/>
              <a:t>1</a:t>
            </a:fld>
            <a:endParaRPr lang="en-US"/>
          </a:p>
        </p:txBody>
      </p:sp>
    </p:spTree>
    <p:extLst>
      <p:ext uri="{BB962C8B-B14F-4D97-AF65-F5344CB8AC3E}">
        <p14:creationId xmlns:p14="http://schemas.microsoft.com/office/powerpoint/2010/main" val="80819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for post">
            <a:extLst>
              <a:ext uri="{FF2B5EF4-FFF2-40B4-BE49-F238E27FC236}">
                <a16:creationId xmlns:a16="http://schemas.microsoft.com/office/drawing/2014/main" id="{3DAFB6EC-79D7-CDC7-3652-F76F7F64B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54" y="3271228"/>
            <a:ext cx="7622333" cy="34591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A65C8FB-069B-8966-F4EA-951ED6084FC4}"/>
              </a:ext>
            </a:extLst>
          </p:cNvPr>
          <p:cNvSpPr>
            <a:spLocks noGrp="1"/>
          </p:cNvSpPr>
          <p:nvPr>
            <p:ph type="title"/>
          </p:nvPr>
        </p:nvSpPr>
        <p:spPr>
          <a:xfrm>
            <a:off x="228600" y="89399"/>
            <a:ext cx="8229600" cy="1143000"/>
          </a:xfrm>
        </p:spPr>
        <p:txBody>
          <a:bodyPr>
            <a:normAutofit/>
          </a:bodyPr>
          <a:lstStyle/>
          <a:p>
            <a:r>
              <a:rPr lang="en-US" sz="3100" dirty="0"/>
              <a:t>Convert “word” into “token” (for the Transformer)</a:t>
            </a:r>
            <a:br>
              <a:rPr lang="en-US" sz="3100" dirty="0"/>
            </a:br>
            <a:r>
              <a:rPr lang="en-US" sz="1600" dirty="0">
                <a:hlinkClick r:id="rId3"/>
              </a:rPr>
              <a:t>https://www.exxactcorp.com/blog/Deep-Learning/how-do-bert-transformers-work</a:t>
            </a:r>
            <a:r>
              <a:rPr lang="en-US" sz="1600" dirty="0"/>
              <a:t> </a:t>
            </a:r>
            <a:endParaRPr lang="en-US" dirty="0"/>
          </a:p>
        </p:txBody>
      </p:sp>
      <p:sp>
        <p:nvSpPr>
          <p:cNvPr id="3" name="Content Placeholder 2">
            <a:extLst>
              <a:ext uri="{FF2B5EF4-FFF2-40B4-BE49-F238E27FC236}">
                <a16:creationId xmlns:a16="http://schemas.microsoft.com/office/drawing/2014/main" id="{0B4B363E-45A6-1A92-907D-CDF183369781}"/>
              </a:ext>
            </a:extLst>
          </p:cNvPr>
          <p:cNvSpPr>
            <a:spLocks noGrp="1"/>
          </p:cNvSpPr>
          <p:nvPr>
            <p:ph idx="1"/>
          </p:nvPr>
        </p:nvSpPr>
        <p:spPr>
          <a:xfrm>
            <a:off x="152400" y="1030841"/>
            <a:ext cx="8839200" cy="4525963"/>
          </a:xfrm>
        </p:spPr>
        <p:txBody>
          <a:bodyPr>
            <a:normAutofit/>
          </a:bodyPr>
          <a:lstStyle/>
          <a:p>
            <a:r>
              <a:rPr lang="en-US" sz="2400" dirty="0"/>
              <a:t>Example: A dictionary has </a:t>
            </a:r>
            <a:r>
              <a:rPr lang="en-US" sz="2400" dirty="0" err="1"/>
              <a:t>VocabSize</a:t>
            </a:r>
            <a:r>
              <a:rPr lang="en-US" sz="2400" dirty="0"/>
              <a:t>=30500 words (sub-words)</a:t>
            </a:r>
          </a:p>
          <a:p>
            <a:r>
              <a:rPr lang="en-US" sz="2400" dirty="0"/>
              <a:t>Each word W=30500x1 (one hot; only 1 bit is 1 , other bits are 0)</a:t>
            </a:r>
          </a:p>
          <a:p>
            <a:r>
              <a:rPr lang="en-US" sz="2400" dirty="0"/>
              <a:t>A token (X) has token embedded size (or token length) H=768. </a:t>
            </a:r>
          </a:p>
          <a:p>
            <a:r>
              <a:rPr lang="en-US" sz="2400" dirty="0"/>
              <a:t>A learning weight matrix M=(30500x768) is used.</a:t>
            </a:r>
          </a:p>
          <a:p>
            <a:r>
              <a:rPr lang="en-US" sz="2400" dirty="0"/>
              <a:t>X=M</a:t>
            </a:r>
            <a:r>
              <a:rPr lang="en-US" sz="2400" baseline="30000" dirty="0"/>
              <a:t>T</a:t>
            </a:r>
            <a:r>
              <a:rPr lang="en-US" sz="2400" dirty="0"/>
              <a:t>W </a:t>
            </a:r>
          </a:p>
        </p:txBody>
      </p:sp>
      <p:sp>
        <p:nvSpPr>
          <p:cNvPr id="4" name="Footer Placeholder 3">
            <a:extLst>
              <a:ext uri="{FF2B5EF4-FFF2-40B4-BE49-F238E27FC236}">
                <a16:creationId xmlns:a16="http://schemas.microsoft.com/office/drawing/2014/main" id="{9193C5BA-0505-B464-79EC-09270CFA4B42}"/>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3D30A28C-BC24-A682-44DA-775F5DCB45F0}"/>
              </a:ext>
            </a:extLst>
          </p:cNvPr>
          <p:cNvSpPr>
            <a:spLocks noGrp="1"/>
          </p:cNvSpPr>
          <p:nvPr>
            <p:ph type="sldNum" sz="quarter" idx="12"/>
          </p:nvPr>
        </p:nvSpPr>
        <p:spPr/>
        <p:txBody>
          <a:bodyPr/>
          <a:lstStyle/>
          <a:p>
            <a:fld id="{7C12A529-2220-4038-9210-A21DB7BAEFCE}" type="slidenum">
              <a:rPr lang="en-US" smtClean="0"/>
              <a:t>10</a:t>
            </a:fld>
            <a:endParaRPr lang="en-US"/>
          </a:p>
        </p:txBody>
      </p:sp>
      <p:sp>
        <p:nvSpPr>
          <p:cNvPr id="9" name="TextBox 8">
            <a:extLst>
              <a:ext uri="{FF2B5EF4-FFF2-40B4-BE49-F238E27FC236}">
                <a16:creationId xmlns:a16="http://schemas.microsoft.com/office/drawing/2014/main" id="{A58E606D-FFEB-3248-AF70-DA6E022C207A}"/>
              </a:ext>
            </a:extLst>
          </p:cNvPr>
          <p:cNvSpPr txBox="1"/>
          <p:nvPr/>
        </p:nvSpPr>
        <p:spPr>
          <a:xfrm>
            <a:off x="6781800" y="5257800"/>
            <a:ext cx="2133600" cy="646331"/>
          </a:xfrm>
          <a:prstGeom prst="rect">
            <a:avLst/>
          </a:prstGeom>
          <a:noFill/>
        </p:spPr>
        <p:txBody>
          <a:bodyPr wrap="square">
            <a:spAutoFit/>
          </a:bodyPr>
          <a:lstStyle/>
          <a:p>
            <a:r>
              <a:rPr lang="en-US" dirty="0" err="1"/>
              <a:t>Wordpiece</a:t>
            </a:r>
            <a:endParaRPr lang="en-US" dirty="0"/>
          </a:p>
          <a:p>
            <a:r>
              <a:rPr lang="en-US" dirty="0" err="1"/>
              <a:t>Subword</a:t>
            </a:r>
            <a:r>
              <a:rPr lang="en-US" dirty="0"/>
              <a:t> inputs</a:t>
            </a:r>
          </a:p>
        </p:txBody>
      </p:sp>
      <p:sp>
        <p:nvSpPr>
          <p:cNvPr id="11" name="TextBox 10">
            <a:extLst>
              <a:ext uri="{FF2B5EF4-FFF2-40B4-BE49-F238E27FC236}">
                <a16:creationId xmlns:a16="http://schemas.microsoft.com/office/drawing/2014/main" id="{7C09E84C-2DD7-E34F-CAF4-21EB42CD9884}"/>
              </a:ext>
            </a:extLst>
          </p:cNvPr>
          <p:cNvSpPr txBox="1"/>
          <p:nvPr/>
        </p:nvSpPr>
        <p:spPr>
          <a:xfrm>
            <a:off x="5164715" y="4631478"/>
            <a:ext cx="3890104" cy="369332"/>
          </a:xfrm>
          <a:prstGeom prst="rect">
            <a:avLst/>
          </a:prstGeom>
          <a:noFill/>
        </p:spPr>
        <p:txBody>
          <a:bodyPr wrap="none" rtlCol="0">
            <a:spAutoFit/>
          </a:bodyPr>
          <a:lstStyle/>
          <a:p>
            <a:r>
              <a:rPr lang="en-US" dirty="0"/>
              <a:t>H=768 (token length or embedded size)</a:t>
            </a:r>
          </a:p>
        </p:txBody>
      </p:sp>
      <p:sp>
        <p:nvSpPr>
          <p:cNvPr id="12" name="TextBox 11">
            <a:extLst>
              <a:ext uri="{FF2B5EF4-FFF2-40B4-BE49-F238E27FC236}">
                <a16:creationId xmlns:a16="http://schemas.microsoft.com/office/drawing/2014/main" id="{09DEDC2D-39E0-2510-0815-2917FFA5BFED}"/>
              </a:ext>
            </a:extLst>
          </p:cNvPr>
          <p:cNvSpPr txBox="1"/>
          <p:nvPr/>
        </p:nvSpPr>
        <p:spPr>
          <a:xfrm>
            <a:off x="5389757" y="4191386"/>
            <a:ext cx="3229602" cy="369332"/>
          </a:xfrm>
          <a:prstGeom prst="rect">
            <a:avLst/>
          </a:prstGeom>
          <a:noFill/>
        </p:spPr>
        <p:txBody>
          <a:bodyPr wrap="none" rtlCol="0">
            <a:spAutoFit/>
          </a:bodyPr>
          <a:lstStyle/>
          <a:p>
            <a:r>
              <a:rPr lang="en-US" dirty="0"/>
              <a:t>M= </a:t>
            </a:r>
            <a:r>
              <a:rPr lang="en-US" dirty="0" err="1"/>
              <a:t>VocabSize</a:t>
            </a:r>
            <a:r>
              <a:rPr lang="en-US" dirty="0"/>
              <a:t> x H=(30533 x 768)</a:t>
            </a:r>
          </a:p>
        </p:txBody>
      </p:sp>
      <p:sp>
        <p:nvSpPr>
          <p:cNvPr id="13" name="TextBox 12">
            <a:extLst>
              <a:ext uri="{FF2B5EF4-FFF2-40B4-BE49-F238E27FC236}">
                <a16:creationId xmlns:a16="http://schemas.microsoft.com/office/drawing/2014/main" id="{09A9F894-2A95-5054-DAE3-3C7C934E7548}"/>
              </a:ext>
            </a:extLst>
          </p:cNvPr>
          <p:cNvSpPr txBox="1"/>
          <p:nvPr/>
        </p:nvSpPr>
        <p:spPr>
          <a:xfrm>
            <a:off x="4572000" y="5199006"/>
            <a:ext cx="1817357" cy="369332"/>
          </a:xfrm>
          <a:prstGeom prst="rect">
            <a:avLst/>
          </a:prstGeom>
          <a:noFill/>
        </p:spPr>
        <p:txBody>
          <a:bodyPr wrap="none" rtlCol="0">
            <a:spAutoFit/>
          </a:bodyPr>
          <a:lstStyle/>
          <a:p>
            <a:r>
              <a:rPr lang="en-US" dirty="0" err="1"/>
              <a:t>VocabSize</a:t>
            </a:r>
            <a:r>
              <a:rPr lang="en-US" dirty="0"/>
              <a:t>=30533</a:t>
            </a:r>
          </a:p>
        </p:txBody>
      </p:sp>
      <p:sp>
        <p:nvSpPr>
          <p:cNvPr id="6" name="TextBox 5">
            <a:extLst>
              <a:ext uri="{FF2B5EF4-FFF2-40B4-BE49-F238E27FC236}">
                <a16:creationId xmlns:a16="http://schemas.microsoft.com/office/drawing/2014/main" id="{6C1A4B45-AA7F-E6EF-4B6D-88E9F64C354E}"/>
              </a:ext>
            </a:extLst>
          </p:cNvPr>
          <p:cNvSpPr txBox="1"/>
          <p:nvPr/>
        </p:nvSpPr>
        <p:spPr>
          <a:xfrm>
            <a:off x="949802" y="5827769"/>
            <a:ext cx="5476051" cy="369332"/>
          </a:xfrm>
          <a:prstGeom prst="rect">
            <a:avLst/>
          </a:prstGeom>
          <a:noFill/>
        </p:spPr>
        <p:txBody>
          <a:bodyPr wrap="none" rtlCol="0">
            <a:spAutoFit/>
          </a:bodyPr>
          <a:lstStyle/>
          <a:p>
            <a:r>
              <a:rPr lang="en-US" dirty="0"/>
              <a:t>each word (</a:t>
            </a:r>
            <a:r>
              <a:rPr lang="en-US" dirty="0" err="1"/>
              <a:t>subword</a:t>
            </a:r>
            <a:r>
              <a:rPr lang="en-US" dirty="0"/>
              <a:t>) is a vector W=(30533 x 1) (</a:t>
            </a:r>
            <a:r>
              <a:rPr lang="en-US" dirty="0" err="1"/>
              <a:t>onehot</a:t>
            </a:r>
            <a:r>
              <a:rPr lang="en-US" dirty="0"/>
              <a:t>)</a:t>
            </a:r>
          </a:p>
        </p:txBody>
      </p:sp>
      <p:sp>
        <p:nvSpPr>
          <p:cNvPr id="7" name="TextBox 6">
            <a:extLst>
              <a:ext uri="{FF2B5EF4-FFF2-40B4-BE49-F238E27FC236}">
                <a16:creationId xmlns:a16="http://schemas.microsoft.com/office/drawing/2014/main" id="{2D7A5ED9-FB03-2BE7-923F-9096595E9707}"/>
              </a:ext>
            </a:extLst>
          </p:cNvPr>
          <p:cNvSpPr txBox="1"/>
          <p:nvPr/>
        </p:nvSpPr>
        <p:spPr>
          <a:xfrm>
            <a:off x="3329878" y="4592154"/>
            <a:ext cx="497252" cy="369332"/>
          </a:xfrm>
          <a:prstGeom prst="rect">
            <a:avLst/>
          </a:prstGeom>
          <a:noFill/>
        </p:spPr>
        <p:txBody>
          <a:bodyPr wrap="none" rtlCol="0">
            <a:spAutoFit/>
          </a:bodyPr>
          <a:lstStyle/>
          <a:p>
            <a:r>
              <a:rPr lang="en-US" dirty="0"/>
              <a:t>M=</a:t>
            </a:r>
          </a:p>
        </p:txBody>
      </p:sp>
      <p:cxnSp>
        <p:nvCxnSpPr>
          <p:cNvPr id="16" name="Straight Arrow Connector 15">
            <a:extLst>
              <a:ext uri="{FF2B5EF4-FFF2-40B4-BE49-F238E27FC236}">
                <a16:creationId xmlns:a16="http://schemas.microsoft.com/office/drawing/2014/main" id="{B574B978-E449-F83C-9307-75BEBD7F9926}"/>
              </a:ext>
            </a:extLst>
          </p:cNvPr>
          <p:cNvCxnSpPr>
            <a:cxnSpLocks/>
          </p:cNvCxnSpPr>
          <p:nvPr/>
        </p:nvCxnSpPr>
        <p:spPr>
          <a:xfrm flipV="1">
            <a:off x="1443884" y="3729162"/>
            <a:ext cx="633836" cy="2002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B1A14E2-4FF1-3BD0-E6F3-33AD7F199C59}"/>
              </a:ext>
            </a:extLst>
          </p:cNvPr>
          <p:cNvSpPr txBox="1"/>
          <p:nvPr/>
        </p:nvSpPr>
        <p:spPr>
          <a:xfrm>
            <a:off x="496784" y="4500235"/>
            <a:ext cx="987771" cy="369332"/>
          </a:xfrm>
          <a:prstGeom prst="rect">
            <a:avLst/>
          </a:prstGeom>
          <a:noFill/>
        </p:spPr>
        <p:txBody>
          <a:bodyPr wrap="none" rtlCol="0">
            <a:spAutoFit/>
          </a:bodyPr>
          <a:lstStyle/>
          <a:p>
            <a:r>
              <a:rPr lang="en-US" dirty="0"/>
              <a:t>X=768x1</a:t>
            </a:r>
          </a:p>
        </p:txBody>
      </p:sp>
    </p:spTree>
    <p:extLst>
      <p:ext uri="{BB962C8B-B14F-4D97-AF65-F5344CB8AC3E}">
        <p14:creationId xmlns:p14="http://schemas.microsoft.com/office/powerpoint/2010/main" val="80346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C7DAB-4F18-E1B9-9420-A28517883690}"/>
              </a:ext>
            </a:extLst>
          </p:cNvPr>
          <p:cNvSpPr>
            <a:spLocks noGrp="1"/>
          </p:cNvSpPr>
          <p:nvPr>
            <p:ph type="title"/>
          </p:nvPr>
        </p:nvSpPr>
        <p:spPr/>
        <p:txBody>
          <a:bodyPr/>
          <a:lstStyle/>
          <a:p>
            <a:r>
              <a:rPr lang="en-US" dirty="0"/>
              <a:t>Exercise 1</a:t>
            </a:r>
          </a:p>
        </p:txBody>
      </p:sp>
      <p:sp>
        <p:nvSpPr>
          <p:cNvPr id="3" name="Content Placeholder 2">
            <a:extLst>
              <a:ext uri="{FF2B5EF4-FFF2-40B4-BE49-F238E27FC236}">
                <a16:creationId xmlns:a16="http://schemas.microsoft.com/office/drawing/2014/main" id="{27A9D07D-C424-377B-8AE6-9EDE795AD80A}"/>
              </a:ext>
            </a:extLst>
          </p:cNvPr>
          <p:cNvSpPr>
            <a:spLocks noGrp="1"/>
          </p:cNvSpPr>
          <p:nvPr>
            <p:ph idx="1"/>
          </p:nvPr>
        </p:nvSpPr>
        <p:spPr/>
        <p:txBody>
          <a:bodyPr>
            <a:normAutofit fontScale="77500" lnSpcReduction="20000"/>
          </a:bodyPr>
          <a:lstStyle/>
          <a:p>
            <a:r>
              <a:rPr lang="en-US" dirty="0"/>
              <a:t>The vocabulary of a dictionary (vocab size) is 10000.</a:t>
            </a:r>
          </a:p>
          <a:p>
            <a:r>
              <a:rPr lang="en-US" dirty="0"/>
              <a:t>1.a) Which of the following can be used to represent the word X?</a:t>
            </a:r>
          </a:p>
          <a:p>
            <a:pPr marL="971550" lvl="1" indent="-514350">
              <a:buFont typeface="+mj-lt"/>
              <a:buAutoNum type="arabicParenR"/>
            </a:pPr>
            <a:r>
              <a:rPr lang="en-US" dirty="0"/>
              <a:t>One hot vector of size 10000x1 ,</a:t>
            </a:r>
          </a:p>
          <a:p>
            <a:pPr marL="971550" lvl="1" indent="-514350">
              <a:buFont typeface="+mj-lt"/>
              <a:buAutoNum type="arabicParenR"/>
            </a:pPr>
            <a:r>
              <a:rPr lang="en-US" dirty="0"/>
              <a:t>A matrix of size 10000x10000,</a:t>
            </a:r>
          </a:p>
          <a:p>
            <a:pPr marL="971550" lvl="1" indent="-514350">
              <a:buFont typeface="+mj-lt"/>
              <a:buAutoNum type="arabicParenR"/>
            </a:pPr>
            <a:r>
              <a:rPr lang="en-US" dirty="0"/>
              <a:t>A matrix of size 100x100.</a:t>
            </a:r>
          </a:p>
          <a:p>
            <a:r>
              <a:rPr lang="en-US" dirty="0"/>
              <a:t>1.b) If the input token (X) has length 512, what is the size of the weight matrix (M) to convert an input word into the token. Hint:  X=M</a:t>
            </a:r>
            <a:r>
              <a:rPr lang="en-US" baseline="30000" dirty="0"/>
              <a:t>T</a:t>
            </a:r>
            <a:r>
              <a:rPr lang="en-US" dirty="0"/>
              <a:t>W </a:t>
            </a:r>
          </a:p>
          <a:p>
            <a:pPr marL="971550" lvl="1" indent="-514350">
              <a:buFont typeface="+mj-lt"/>
              <a:buAutoNum type="arabicParenR"/>
            </a:pPr>
            <a:r>
              <a:rPr lang="en-US" dirty="0"/>
              <a:t>M is 512x10000,</a:t>
            </a:r>
          </a:p>
          <a:p>
            <a:pPr marL="971550" lvl="1" indent="-514350">
              <a:buFont typeface="+mj-lt"/>
              <a:buAutoNum type="arabicParenR"/>
            </a:pPr>
            <a:r>
              <a:rPr lang="en-US" dirty="0"/>
              <a:t>M is 10000x 512,</a:t>
            </a:r>
          </a:p>
          <a:p>
            <a:pPr marL="971550" lvl="1" indent="-514350">
              <a:buFont typeface="+mj-lt"/>
              <a:buAutoNum type="arabicParenR"/>
            </a:pPr>
            <a:r>
              <a:rPr lang="en-US" dirty="0"/>
              <a:t>M is 10000x10000,</a:t>
            </a:r>
          </a:p>
          <a:p>
            <a:pPr marL="971550" lvl="1" indent="-514350">
              <a:buFont typeface="+mj-lt"/>
              <a:buAutoNum type="arabicParenR"/>
            </a:pPr>
            <a:r>
              <a:rPr lang="en-US" dirty="0"/>
              <a:t>M is 512x512.</a:t>
            </a:r>
          </a:p>
          <a:p>
            <a:pPr marL="971550" lvl="1" indent="-514350">
              <a:buFont typeface="+mj-lt"/>
              <a:buAutoNum type="arabicParenR"/>
            </a:pPr>
            <a:endParaRPr lang="en-US" dirty="0"/>
          </a:p>
          <a:p>
            <a:pPr marL="971550" lvl="1" indent="-514350">
              <a:buFont typeface="+mj-lt"/>
              <a:buAutoNum type="arabicParenR"/>
            </a:pPr>
            <a:endParaRPr lang="en-US" dirty="0"/>
          </a:p>
          <a:p>
            <a:endParaRPr lang="en-US" dirty="0"/>
          </a:p>
        </p:txBody>
      </p:sp>
      <p:sp>
        <p:nvSpPr>
          <p:cNvPr id="4" name="Footer Placeholder 3">
            <a:extLst>
              <a:ext uri="{FF2B5EF4-FFF2-40B4-BE49-F238E27FC236}">
                <a16:creationId xmlns:a16="http://schemas.microsoft.com/office/drawing/2014/main" id="{6A07C3DD-9E6B-9BDF-6006-D966BA0853D5}"/>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E9A83382-9487-A472-50C0-69353EAB3600}"/>
              </a:ext>
            </a:extLst>
          </p:cNvPr>
          <p:cNvSpPr>
            <a:spLocks noGrp="1"/>
          </p:cNvSpPr>
          <p:nvPr>
            <p:ph type="sldNum" sz="quarter" idx="12"/>
          </p:nvPr>
        </p:nvSpPr>
        <p:spPr/>
        <p:txBody>
          <a:bodyPr/>
          <a:lstStyle/>
          <a:p>
            <a:fld id="{7C12A529-2220-4038-9210-A21DB7BAEFCE}" type="slidenum">
              <a:rPr lang="en-US" smtClean="0"/>
              <a:t>11</a:t>
            </a:fld>
            <a:endParaRPr lang="en-US"/>
          </a:p>
        </p:txBody>
      </p:sp>
      <p:pic>
        <p:nvPicPr>
          <p:cNvPr id="1026" name="Picture 2">
            <a:extLst>
              <a:ext uri="{FF2B5EF4-FFF2-40B4-BE49-F238E27FC236}">
                <a16:creationId xmlns:a16="http://schemas.microsoft.com/office/drawing/2014/main" id="{CCDA37CA-9587-2D4F-F1E5-329F71BD4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26988"/>
            <a:ext cx="16383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492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038A-C586-3B0F-B1AC-0C237D9FF06A}"/>
              </a:ext>
            </a:extLst>
          </p:cNvPr>
          <p:cNvSpPr>
            <a:spLocks noGrp="1"/>
          </p:cNvSpPr>
          <p:nvPr>
            <p:ph type="title"/>
          </p:nvPr>
        </p:nvSpPr>
        <p:spPr>
          <a:xfrm>
            <a:off x="457200" y="566334"/>
            <a:ext cx="8229600" cy="1143000"/>
          </a:xfrm>
        </p:spPr>
        <p:txBody>
          <a:bodyPr>
            <a:noAutofit/>
          </a:bodyPr>
          <a:lstStyle/>
          <a:p>
            <a:r>
              <a:rPr lang="en-US" sz="3600" dirty="0"/>
              <a:t>Example: embedding vector length =5 for each word, input sentence length=6 words (Token length)</a:t>
            </a:r>
            <a:endParaRPr lang="en-HK" sz="3600" dirty="0"/>
          </a:p>
        </p:txBody>
      </p:sp>
      <p:sp>
        <p:nvSpPr>
          <p:cNvPr id="3" name="Content Placeholder 2">
            <a:extLst>
              <a:ext uri="{FF2B5EF4-FFF2-40B4-BE49-F238E27FC236}">
                <a16:creationId xmlns:a16="http://schemas.microsoft.com/office/drawing/2014/main" id="{FEC94FFC-34C7-B38F-ACFD-3DEB7EB9F734}"/>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AF52C5C1-245F-7206-B07C-D21F827AC1D5}"/>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F1A902E5-B39A-833E-BF46-21FB09A24181}"/>
              </a:ext>
            </a:extLst>
          </p:cNvPr>
          <p:cNvSpPr>
            <a:spLocks noGrp="1"/>
          </p:cNvSpPr>
          <p:nvPr>
            <p:ph type="sldNum" sz="quarter" idx="12"/>
          </p:nvPr>
        </p:nvSpPr>
        <p:spPr/>
        <p:txBody>
          <a:bodyPr/>
          <a:lstStyle/>
          <a:p>
            <a:fld id="{7C12A529-2220-4038-9210-A21DB7BAEFCE}" type="slidenum">
              <a:rPr lang="en-US" smtClean="0"/>
              <a:t>12</a:t>
            </a:fld>
            <a:endParaRPr lang="en-US"/>
          </a:p>
        </p:txBody>
      </p:sp>
      <p:pic>
        <p:nvPicPr>
          <p:cNvPr id="7" name="Picture 6">
            <a:extLst>
              <a:ext uri="{FF2B5EF4-FFF2-40B4-BE49-F238E27FC236}">
                <a16:creationId xmlns:a16="http://schemas.microsoft.com/office/drawing/2014/main" id="{920034B5-7E05-889D-9C32-FA8A26A68FA9}"/>
              </a:ext>
            </a:extLst>
          </p:cNvPr>
          <p:cNvPicPr>
            <a:picLocks noChangeAspect="1"/>
          </p:cNvPicPr>
          <p:nvPr/>
        </p:nvPicPr>
        <p:blipFill>
          <a:blip r:embed="rId3"/>
          <a:stretch>
            <a:fillRect/>
          </a:stretch>
        </p:blipFill>
        <p:spPr>
          <a:xfrm>
            <a:off x="409575" y="2514600"/>
            <a:ext cx="8734425" cy="3419475"/>
          </a:xfrm>
          <a:prstGeom prst="rect">
            <a:avLst/>
          </a:prstGeom>
        </p:spPr>
      </p:pic>
      <p:sp>
        <p:nvSpPr>
          <p:cNvPr id="8" name="TextBox 7">
            <a:extLst>
              <a:ext uri="{FF2B5EF4-FFF2-40B4-BE49-F238E27FC236}">
                <a16:creationId xmlns:a16="http://schemas.microsoft.com/office/drawing/2014/main" id="{20292AA5-6026-6654-1BE7-015C67149EBF}"/>
              </a:ext>
            </a:extLst>
          </p:cNvPr>
          <p:cNvSpPr txBox="1"/>
          <p:nvPr/>
        </p:nvSpPr>
        <p:spPr>
          <a:xfrm>
            <a:off x="152400" y="2100154"/>
            <a:ext cx="1295400" cy="646331"/>
          </a:xfrm>
          <a:prstGeom prst="rect">
            <a:avLst/>
          </a:prstGeom>
          <a:noFill/>
        </p:spPr>
        <p:txBody>
          <a:bodyPr wrap="square" rtlCol="0">
            <a:spAutoFit/>
          </a:bodyPr>
          <a:lstStyle/>
          <a:p>
            <a:r>
              <a:rPr lang="en-US" dirty="0"/>
              <a:t>Positional encoding</a:t>
            </a:r>
            <a:endParaRPr lang="en-HK" dirty="0"/>
          </a:p>
        </p:txBody>
      </p:sp>
      <p:cxnSp>
        <p:nvCxnSpPr>
          <p:cNvPr id="10" name="Straight Arrow Connector 9">
            <a:extLst>
              <a:ext uri="{FF2B5EF4-FFF2-40B4-BE49-F238E27FC236}">
                <a16:creationId xmlns:a16="http://schemas.microsoft.com/office/drawing/2014/main" id="{14DFCCAB-2B1B-1A25-404A-1FF5C0882270}"/>
              </a:ext>
            </a:extLst>
          </p:cNvPr>
          <p:cNvCxnSpPr/>
          <p:nvPr/>
        </p:nvCxnSpPr>
        <p:spPr>
          <a:xfrm>
            <a:off x="304800" y="2746485"/>
            <a:ext cx="152400" cy="225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9D6D0F-1CF1-4B08-7A87-CDE102B89B7A}"/>
              </a:ext>
            </a:extLst>
          </p:cNvPr>
          <p:cNvSpPr txBox="1"/>
          <p:nvPr/>
        </p:nvSpPr>
        <p:spPr>
          <a:xfrm>
            <a:off x="205740" y="5848350"/>
            <a:ext cx="7414260" cy="646331"/>
          </a:xfrm>
          <a:prstGeom prst="rect">
            <a:avLst/>
          </a:prstGeom>
          <a:noFill/>
        </p:spPr>
        <p:txBody>
          <a:bodyPr wrap="square" rtlCol="0">
            <a:spAutoFit/>
          </a:bodyPr>
          <a:lstStyle/>
          <a:p>
            <a:r>
              <a:rPr lang="en-US" dirty="0">
                <a:hlinkClick r:id="rId4"/>
              </a:rPr>
              <a:t>https://medium.com/@sumith.madupu123/understanding-transformer-architecture-using-simple-math-be6c2e1cdcc7</a:t>
            </a:r>
            <a:r>
              <a:rPr lang="en-US" dirty="0"/>
              <a:t> </a:t>
            </a:r>
            <a:endParaRPr lang="en-HK" dirty="0"/>
          </a:p>
        </p:txBody>
      </p:sp>
      <p:sp>
        <p:nvSpPr>
          <p:cNvPr id="6" name="TextBox 5">
            <a:extLst>
              <a:ext uri="{FF2B5EF4-FFF2-40B4-BE49-F238E27FC236}">
                <a16:creationId xmlns:a16="http://schemas.microsoft.com/office/drawing/2014/main" id="{E966D59B-114F-2FED-B2A8-80929DC3C5A1}"/>
              </a:ext>
            </a:extLst>
          </p:cNvPr>
          <p:cNvSpPr txBox="1"/>
          <p:nvPr/>
        </p:nvSpPr>
        <p:spPr>
          <a:xfrm>
            <a:off x="4343400" y="2667000"/>
            <a:ext cx="4823500" cy="369332"/>
          </a:xfrm>
          <a:prstGeom prst="rect">
            <a:avLst/>
          </a:prstGeom>
          <a:noFill/>
        </p:spPr>
        <p:txBody>
          <a:bodyPr wrap="none" rtlCol="0">
            <a:spAutoFit/>
          </a:bodyPr>
          <a:lstStyle/>
          <a:p>
            <a:r>
              <a:rPr lang="en-HK" dirty="0"/>
              <a:t>6 words in a sentence (=token or context length)</a:t>
            </a:r>
          </a:p>
        </p:txBody>
      </p:sp>
      <p:sp>
        <p:nvSpPr>
          <p:cNvPr id="9" name="TextBox 8">
            <a:extLst>
              <a:ext uri="{FF2B5EF4-FFF2-40B4-BE49-F238E27FC236}">
                <a16:creationId xmlns:a16="http://schemas.microsoft.com/office/drawing/2014/main" id="{0B725D8C-A140-B36C-7900-A0C68468A8F1}"/>
              </a:ext>
            </a:extLst>
          </p:cNvPr>
          <p:cNvSpPr txBox="1"/>
          <p:nvPr/>
        </p:nvSpPr>
        <p:spPr>
          <a:xfrm>
            <a:off x="7848600" y="4419600"/>
            <a:ext cx="1295400" cy="923330"/>
          </a:xfrm>
          <a:prstGeom prst="rect">
            <a:avLst/>
          </a:prstGeom>
          <a:noFill/>
        </p:spPr>
        <p:txBody>
          <a:bodyPr wrap="square" rtlCol="0">
            <a:spAutoFit/>
          </a:bodyPr>
          <a:lstStyle/>
          <a:p>
            <a:r>
              <a:rPr lang="en-US" sz="1800" b="1" i="1" dirty="0">
                <a:solidFill>
                  <a:srgbClr val="4C5F7F"/>
                </a:solidFill>
                <a:effectLst/>
                <a:latin typeface="proxima-nova"/>
              </a:rPr>
              <a:t>Token Embedding</a:t>
            </a:r>
            <a:r>
              <a:rPr lang="en-HK" sz="1800" b="1" i="1" dirty="0">
                <a:solidFill>
                  <a:srgbClr val="4C5F7F"/>
                </a:solidFill>
                <a:effectLst/>
                <a:latin typeface="proxima-nova"/>
              </a:rPr>
              <a:t>size is 5</a:t>
            </a:r>
            <a:endParaRPr lang="en-HK" dirty="0"/>
          </a:p>
        </p:txBody>
      </p:sp>
      <p:sp>
        <p:nvSpPr>
          <p:cNvPr id="12" name="TextBox 11">
            <a:extLst>
              <a:ext uri="{FF2B5EF4-FFF2-40B4-BE49-F238E27FC236}">
                <a16:creationId xmlns:a16="http://schemas.microsoft.com/office/drawing/2014/main" id="{EBD8F57D-0EA3-1BA5-5E9C-F3D0850456DF}"/>
              </a:ext>
            </a:extLst>
          </p:cNvPr>
          <p:cNvSpPr txBox="1"/>
          <p:nvPr/>
        </p:nvSpPr>
        <p:spPr>
          <a:xfrm>
            <a:off x="409575" y="0"/>
            <a:ext cx="8658225" cy="369332"/>
          </a:xfrm>
          <a:prstGeom prst="rect">
            <a:avLst/>
          </a:prstGeom>
          <a:noFill/>
        </p:spPr>
        <p:txBody>
          <a:bodyPr wrap="square" rtlCol="0">
            <a:spAutoFit/>
          </a:bodyPr>
          <a:lstStyle/>
          <a:p>
            <a:r>
              <a:rPr lang="en-US" dirty="0">
                <a:solidFill>
                  <a:srgbClr val="FF0000"/>
                </a:solidFill>
              </a:rPr>
              <a:t>Answer 1: Q1.a) One hot vector of size 10000x1,(correct). Q1.b) M is 10000x512 (correct)</a:t>
            </a:r>
          </a:p>
        </p:txBody>
      </p:sp>
      <p:sp>
        <p:nvSpPr>
          <p:cNvPr id="14" name="TextBox 13">
            <a:extLst>
              <a:ext uri="{FF2B5EF4-FFF2-40B4-BE49-F238E27FC236}">
                <a16:creationId xmlns:a16="http://schemas.microsoft.com/office/drawing/2014/main" id="{5CDF91B8-194E-E5E3-BE53-802C3A45BD3B}"/>
              </a:ext>
            </a:extLst>
          </p:cNvPr>
          <p:cNvSpPr txBox="1"/>
          <p:nvPr/>
        </p:nvSpPr>
        <p:spPr>
          <a:xfrm>
            <a:off x="6985635" y="5286765"/>
            <a:ext cx="2234565" cy="784830"/>
          </a:xfrm>
          <a:prstGeom prst="rect">
            <a:avLst/>
          </a:prstGeom>
          <a:noFill/>
        </p:spPr>
        <p:txBody>
          <a:bodyPr wrap="square">
            <a:spAutoFit/>
          </a:bodyPr>
          <a:lstStyle/>
          <a:p>
            <a:pPr lvl="0" eaLnBrk="0" fontAlgn="base" hangingPunct="0">
              <a:spcBef>
                <a:spcPct val="0"/>
              </a:spcBef>
              <a:spcAft>
                <a:spcPct val="0"/>
              </a:spcAft>
            </a:pPr>
            <a:r>
              <a:rPr lang="en-US" altLang="en-US" sz="900" dirty="0">
                <a:latin typeface="Arial" panose="020B0604020202020204" pitchFamily="34" charset="0"/>
                <a:ea typeface="Menlo"/>
              </a:rPr>
              <a:t>X=[0.54 0.76 0.23 0.89 0.1 0.67</a:t>
            </a:r>
            <a:endParaRPr lang="en-US" altLang="en-US" sz="500" dirty="0">
              <a:latin typeface="Arial" panose="020B0604020202020204" pitchFamily="34" charset="0"/>
            </a:endParaRPr>
          </a:p>
          <a:p>
            <a:pPr lvl="0" eaLnBrk="0" fontAlgn="base" hangingPunct="0">
              <a:spcBef>
                <a:spcPct val="0"/>
              </a:spcBef>
              <a:spcAft>
                <a:spcPct val="0"/>
              </a:spcAft>
            </a:pPr>
            <a:r>
              <a:rPr lang="en-US" altLang="en-US" sz="900" dirty="0">
                <a:latin typeface="Arial" panose="020B0604020202020204" pitchFamily="34" charset="0"/>
                <a:ea typeface="Menlo"/>
              </a:rPr>
              <a:t>0.31 0.93 0.68 0.45 0.82 0.17</a:t>
            </a:r>
            <a:endParaRPr lang="en-US" altLang="en-US" sz="500" dirty="0">
              <a:latin typeface="Arial" panose="020B0604020202020204" pitchFamily="34" charset="0"/>
            </a:endParaRPr>
          </a:p>
          <a:p>
            <a:pPr lvl="0" eaLnBrk="0" fontAlgn="base" hangingPunct="0">
              <a:spcBef>
                <a:spcPct val="0"/>
              </a:spcBef>
              <a:spcAft>
                <a:spcPct val="0"/>
              </a:spcAft>
            </a:pPr>
            <a:r>
              <a:rPr lang="en-US" altLang="en-US" sz="900" dirty="0">
                <a:latin typeface="Arial" panose="020B0604020202020204" pitchFamily="34" charset="0"/>
                <a:ea typeface="Menlo"/>
              </a:rPr>
              <a:t>0.40 0.56 0.72 0.64 0.20 0.95</a:t>
            </a:r>
            <a:endParaRPr lang="en-US" altLang="en-US" sz="500" dirty="0">
              <a:latin typeface="Arial" panose="020B0604020202020204" pitchFamily="34" charset="0"/>
            </a:endParaRPr>
          </a:p>
          <a:p>
            <a:pPr lvl="0" eaLnBrk="0" fontAlgn="base" hangingPunct="0">
              <a:spcBef>
                <a:spcPct val="0"/>
              </a:spcBef>
              <a:spcAft>
                <a:spcPct val="0"/>
              </a:spcAft>
            </a:pPr>
            <a:r>
              <a:rPr lang="en-US" altLang="en-US" sz="900" dirty="0">
                <a:latin typeface="Arial" panose="020B0604020202020204" pitchFamily="34" charset="0"/>
                <a:ea typeface="Menlo"/>
              </a:rPr>
              <a:t>0.72 0.89 0.18 0.31 0.52 0.39</a:t>
            </a:r>
            <a:endParaRPr lang="en-US" altLang="en-US" sz="500" dirty="0">
              <a:latin typeface="Arial" panose="020B0604020202020204" pitchFamily="34" charset="0"/>
            </a:endParaRPr>
          </a:p>
          <a:p>
            <a:pPr lvl="0" eaLnBrk="0" fontAlgn="base" hangingPunct="0">
              <a:spcBef>
                <a:spcPct val="0"/>
              </a:spcBef>
              <a:spcAft>
                <a:spcPct val="0"/>
              </a:spcAft>
            </a:pPr>
            <a:r>
              <a:rPr lang="en-US" altLang="en-US" sz="900" dirty="0">
                <a:latin typeface="Arial" panose="020B0604020202020204" pitchFamily="34" charset="0"/>
                <a:ea typeface="Menlo"/>
              </a:rPr>
              <a:t>0.62 0.87 0.04 0.78 0.34 0.52]</a:t>
            </a:r>
            <a:endParaRPr lang="en-US" altLang="en-US" sz="500" dirty="0">
              <a:latin typeface="Arial" panose="020B0604020202020204" pitchFamily="34" charset="0"/>
            </a:endParaRPr>
          </a:p>
        </p:txBody>
      </p:sp>
      <p:sp>
        <p:nvSpPr>
          <p:cNvPr id="15" name="TextBox 14">
            <a:extLst>
              <a:ext uri="{FF2B5EF4-FFF2-40B4-BE49-F238E27FC236}">
                <a16:creationId xmlns:a16="http://schemas.microsoft.com/office/drawing/2014/main" id="{00AF827A-E509-AC35-D379-1512655939DF}"/>
              </a:ext>
            </a:extLst>
          </p:cNvPr>
          <p:cNvSpPr txBox="1"/>
          <p:nvPr/>
        </p:nvSpPr>
        <p:spPr>
          <a:xfrm>
            <a:off x="3581400" y="3863181"/>
            <a:ext cx="304892"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376708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5791200" cy="1281113"/>
          </a:xfrm>
        </p:spPr>
        <p:txBody>
          <a:bodyPr/>
          <a:lstStyle/>
          <a:p>
            <a:r>
              <a:rPr lang="en-US" dirty="0"/>
              <a:t>2) Positional encoding</a:t>
            </a:r>
          </a:p>
        </p:txBody>
      </p:sp>
      <p:sp>
        <p:nvSpPr>
          <p:cNvPr id="3" name="Content Placeholder 2"/>
          <p:cNvSpPr>
            <a:spLocks noGrp="1"/>
          </p:cNvSpPr>
          <p:nvPr>
            <p:ph idx="1"/>
          </p:nvPr>
        </p:nvSpPr>
        <p:spPr>
          <a:xfrm>
            <a:off x="457200" y="1307655"/>
            <a:ext cx="5486400" cy="2194578"/>
          </a:xfrm>
        </p:spPr>
        <p:txBody>
          <a:bodyPr>
            <a:normAutofit/>
          </a:bodyPr>
          <a:lstStyle/>
          <a:p>
            <a:endParaRPr lang="en-US" dirty="0"/>
          </a:p>
          <a:p>
            <a:r>
              <a:rPr lang="en-US" dirty="0"/>
              <a:t>Make sure each position of the input sequence has a different code</a:t>
            </a:r>
          </a:p>
          <a:p>
            <a:endParaRPr lang="en-US" dirty="0"/>
          </a:p>
        </p:txBody>
      </p:sp>
      <p:sp>
        <p:nvSpPr>
          <p:cNvPr id="4" name="Footer Placeholder 3"/>
          <p:cNvSpPr>
            <a:spLocks noGrp="1"/>
          </p:cNvSpPr>
          <p:nvPr>
            <p:ph type="ftr" sz="quarter" idx="11"/>
          </p:nvPr>
        </p:nvSpPr>
        <p:spPr/>
        <p:txBody>
          <a:bodyPr/>
          <a:lstStyle/>
          <a:p>
            <a:r>
              <a:rPr lang="en-US"/>
              <a:t>Transformer and LLM v.250611a</a:t>
            </a:r>
          </a:p>
        </p:txBody>
      </p:sp>
      <p:sp>
        <p:nvSpPr>
          <p:cNvPr id="5" name="Slide Number Placeholder 4"/>
          <p:cNvSpPr>
            <a:spLocks noGrp="1"/>
          </p:cNvSpPr>
          <p:nvPr>
            <p:ph type="sldNum" sz="quarter" idx="12"/>
          </p:nvPr>
        </p:nvSpPr>
        <p:spPr/>
        <p:txBody>
          <a:bodyPr/>
          <a:lstStyle/>
          <a:p>
            <a:fld id="{3B519660-E3FB-4FEF-8DA5-38A418845818}" type="slidenum">
              <a:rPr lang="en-US" smtClean="0"/>
              <a:t>13</a:t>
            </a:fld>
            <a:endParaRPr lang="en-US"/>
          </a:p>
        </p:txBody>
      </p:sp>
      <p:pic>
        <p:nvPicPr>
          <p:cNvPr id="7" name="Picture 6"/>
          <p:cNvPicPr>
            <a:picLocks noChangeAspect="1"/>
          </p:cNvPicPr>
          <p:nvPr/>
        </p:nvPicPr>
        <p:blipFill>
          <a:blip r:embed="rId2"/>
          <a:stretch>
            <a:fillRect/>
          </a:stretch>
        </p:blipFill>
        <p:spPr>
          <a:xfrm>
            <a:off x="6538812" y="488192"/>
            <a:ext cx="2356710" cy="3212909"/>
          </a:xfrm>
          <a:prstGeom prst="rect">
            <a:avLst/>
          </a:prstGeom>
        </p:spPr>
      </p:pic>
      <p:cxnSp>
        <p:nvCxnSpPr>
          <p:cNvPr id="9" name="Straight Arrow Connector 8"/>
          <p:cNvCxnSpPr/>
          <p:nvPr/>
        </p:nvCxnSpPr>
        <p:spPr>
          <a:xfrm>
            <a:off x="10048461" y="3955774"/>
            <a:ext cx="894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74635" y="1192696"/>
            <a:ext cx="764177" cy="139147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stretch>
            <a:fillRect/>
          </a:stretch>
        </p:blipFill>
        <p:spPr>
          <a:xfrm>
            <a:off x="6538812" y="458375"/>
            <a:ext cx="2356710" cy="3212909"/>
          </a:xfrm>
          <a:prstGeom prst="rect">
            <a:avLst/>
          </a:prstGeom>
        </p:spPr>
      </p:pic>
      <p:pic>
        <p:nvPicPr>
          <p:cNvPr id="1026" name="Picture 2" descr="Sinusoidal position encoding">
            <a:extLst>
              <a:ext uri="{FF2B5EF4-FFF2-40B4-BE49-F238E27FC236}">
                <a16:creationId xmlns:a16="http://schemas.microsoft.com/office/drawing/2014/main" id="{72304865-E600-425F-2031-4058E5DDE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995" y="3955774"/>
            <a:ext cx="5201205" cy="25130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7C19BC-31C5-2754-2EE5-6F9A8E5762BA}"/>
              </a:ext>
            </a:extLst>
          </p:cNvPr>
          <p:cNvSpPr txBox="1"/>
          <p:nvPr/>
        </p:nvSpPr>
        <p:spPr>
          <a:xfrm>
            <a:off x="787823" y="3703555"/>
            <a:ext cx="7568354" cy="369332"/>
          </a:xfrm>
          <a:prstGeom prst="rect">
            <a:avLst/>
          </a:prstGeom>
          <a:noFill/>
        </p:spPr>
        <p:txBody>
          <a:bodyPr wrap="none" rtlCol="0">
            <a:spAutoFit/>
          </a:bodyPr>
          <a:lstStyle/>
          <a:p>
            <a:r>
              <a:rPr lang="en-US" dirty="0">
                <a:hlinkClick r:id="rId4"/>
              </a:rPr>
              <a:t>https://kazemnejad.com/blog/transformer_architecture_positional_encoding/</a:t>
            </a:r>
            <a:r>
              <a:rPr lang="en-US" dirty="0"/>
              <a:t> </a:t>
            </a:r>
          </a:p>
        </p:txBody>
      </p:sp>
    </p:spTree>
    <p:extLst>
      <p:ext uri="{BB962C8B-B14F-4D97-AF65-F5344CB8AC3E}">
        <p14:creationId xmlns:p14="http://schemas.microsoft.com/office/powerpoint/2010/main" val="3057950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A5F7-B961-476F-A72A-A7761185212F}"/>
              </a:ext>
            </a:extLst>
          </p:cNvPr>
          <p:cNvSpPr>
            <a:spLocks noGrp="1"/>
          </p:cNvSpPr>
          <p:nvPr>
            <p:ph type="title"/>
          </p:nvPr>
        </p:nvSpPr>
        <p:spPr/>
        <p:txBody>
          <a:bodyPr/>
          <a:lstStyle/>
          <a:p>
            <a:r>
              <a:rPr lang="en-US" dirty="0"/>
              <a:t>demo</a:t>
            </a:r>
          </a:p>
        </p:txBody>
      </p:sp>
      <p:sp>
        <p:nvSpPr>
          <p:cNvPr id="3" name="Content Placeholder 2">
            <a:extLst>
              <a:ext uri="{FF2B5EF4-FFF2-40B4-BE49-F238E27FC236}">
                <a16:creationId xmlns:a16="http://schemas.microsoft.com/office/drawing/2014/main" id="{1F8FF7B5-90B8-47EF-A9F7-FF47E708FD49}"/>
              </a:ext>
            </a:extLst>
          </p:cNvPr>
          <p:cNvSpPr>
            <a:spLocks noGrp="1"/>
          </p:cNvSpPr>
          <p:nvPr>
            <p:ph idx="1"/>
          </p:nvPr>
        </p:nvSpPr>
        <p:spPr>
          <a:xfrm>
            <a:off x="133350" y="1702539"/>
            <a:ext cx="7886700" cy="4351338"/>
          </a:xfrm>
        </p:spPr>
        <p:txBody>
          <a:bodyPr>
            <a:normAutofit fontScale="85000" lnSpcReduction="10000"/>
          </a:bodyPr>
          <a:lstStyle/>
          <a:p>
            <a:r>
              <a:rPr lang="en-US" sz="1800" b="0" i="0" u="none" strike="noStrike" baseline="0" dirty="0">
                <a:solidFill>
                  <a:srgbClr val="000000"/>
                </a:solidFill>
                <a:latin typeface="Courier New" panose="02070309020205020404" pitchFamily="49" charset="0"/>
              </a:rPr>
              <a:t>clear</a:t>
            </a:r>
          </a:p>
          <a:p>
            <a:r>
              <a:rPr lang="en-US" sz="1800" b="0" i="0" u="none" strike="noStrike" baseline="0" dirty="0">
                <a:solidFill>
                  <a:srgbClr val="000000"/>
                </a:solidFill>
                <a:latin typeface="Courier New" panose="02070309020205020404" pitchFamily="49" charset="0"/>
              </a:rPr>
              <a:t>close </a:t>
            </a:r>
            <a:r>
              <a:rPr lang="en-US" sz="1800" b="0" i="0" u="none" strike="noStrike" baseline="0" dirty="0">
                <a:solidFill>
                  <a:srgbClr val="A020F0"/>
                </a:solidFill>
                <a:latin typeface="Courier New" panose="02070309020205020404" pitchFamily="49" charset="0"/>
              </a:rPr>
              <a:t>all</a:t>
            </a:r>
          </a:p>
          <a:p>
            <a:r>
              <a:rPr lang="en-US" sz="1800" b="0" i="0" u="none" strike="noStrike" baseline="0" dirty="0" err="1">
                <a:solidFill>
                  <a:srgbClr val="000000"/>
                </a:solidFill>
                <a:latin typeface="Courier New" panose="02070309020205020404" pitchFamily="49" charset="0"/>
              </a:rPr>
              <a:t>N_pos</a:t>
            </a:r>
            <a:r>
              <a:rPr lang="en-US" sz="1800" b="0" i="0" u="none" strike="noStrike" baseline="0" dirty="0">
                <a:solidFill>
                  <a:srgbClr val="000000"/>
                </a:solidFill>
                <a:latin typeface="Courier New" panose="02070309020205020404" pitchFamily="49" charset="0"/>
              </a:rPr>
              <a:t>=40</a:t>
            </a:r>
          </a:p>
          <a:p>
            <a:r>
              <a:rPr lang="en-US" sz="1800" b="0" i="0" u="none" strike="noStrike" baseline="0" dirty="0" err="1">
                <a:solidFill>
                  <a:srgbClr val="000000"/>
                </a:solidFill>
                <a:latin typeface="Courier New" panose="02070309020205020404" pitchFamily="49" charset="0"/>
              </a:rPr>
              <a:t>N_i</a:t>
            </a:r>
            <a:r>
              <a:rPr lang="en-US" sz="1800" b="0" i="0" u="none" strike="noStrike" baseline="0" dirty="0">
                <a:solidFill>
                  <a:srgbClr val="000000"/>
                </a:solidFill>
                <a:latin typeface="Courier New" panose="02070309020205020404" pitchFamily="49" charset="0"/>
              </a:rPr>
              <a:t>=512</a:t>
            </a:r>
          </a:p>
          <a:p>
            <a:r>
              <a:rPr lang="en-US" sz="1800" b="0" i="0" u="none" strike="noStrike" baseline="0" dirty="0" err="1">
                <a:solidFill>
                  <a:srgbClr val="000000"/>
                </a:solidFill>
                <a:latin typeface="Courier New" panose="02070309020205020404" pitchFamily="49" charset="0"/>
              </a:rPr>
              <a:t>d_model</a:t>
            </a:r>
            <a:r>
              <a:rPr lang="en-US" sz="1800" b="0" i="0" u="none" strike="noStrike" baseline="0" dirty="0">
                <a:solidFill>
                  <a:srgbClr val="000000"/>
                </a:solidFill>
                <a:latin typeface="Courier New" panose="02070309020205020404" pitchFamily="49" charset="0"/>
              </a:rPr>
              <a:t>=512</a:t>
            </a:r>
          </a:p>
          <a:p>
            <a:r>
              <a:rPr lang="pt-BR" sz="1800" b="0" i="0" u="none" strike="noStrike" baseline="0" dirty="0">
                <a:solidFill>
                  <a:srgbClr val="0000FF"/>
                </a:solidFill>
                <a:latin typeface="Courier New" panose="02070309020205020404" pitchFamily="49" charset="0"/>
              </a:rPr>
              <a:t>for</a:t>
            </a:r>
            <a:r>
              <a:rPr lang="pt-BR" sz="1800" b="0" i="0" u="none" strike="noStrike" baseline="0" dirty="0">
                <a:solidFill>
                  <a:srgbClr val="000000"/>
                </a:solidFill>
                <a:latin typeface="Courier New" panose="02070309020205020404" pitchFamily="49" charset="0"/>
              </a:rPr>
              <a:t> pos=1:N_pos</a:t>
            </a:r>
          </a:p>
          <a:p>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=2; </a:t>
            </a:r>
          </a:p>
          <a:p>
            <a:r>
              <a:rPr lang="en-US" sz="1800" b="0" i="0" u="none" strike="noStrike" baseline="0" dirty="0">
                <a:solidFill>
                  <a:srgbClr val="000000"/>
                </a:solidFill>
                <a:latin typeface="Courier New" panose="02070309020205020404" pitchFamily="49" charset="0"/>
              </a:rPr>
              <a:t>    PE_pos_2i_sin(pos)=sin(pos/(10000^(2*</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r>
              <a:rPr lang="en-US" sz="1800" b="0" i="0" u="none" strike="noStrike" baseline="0" dirty="0" err="1">
                <a:solidFill>
                  <a:srgbClr val="000000"/>
                </a:solidFill>
                <a:latin typeface="Courier New" panose="02070309020205020404" pitchFamily="49" charset="0"/>
              </a:rPr>
              <a:t>d_model</a:t>
            </a:r>
            <a:r>
              <a:rPr lang="en-US" sz="1800" b="0" i="0" u="none" strike="noStrike" baseline="0" dirty="0">
                <a:solidFill>
                  <a:srgbClr val="000000"/>
                </a:solidFill>
                <a:latin typeface="Courier New" panose="02070309020205020404" pitchFamily="49" charset="0"/>
              </a:rPr>
              <a:t>)));</a:t>
            </a:r>
          </a:p>
          <a:p>
            <a:r>
              <a:rPr lang="pt-BR" sz="1800" b="0" i="0" u="none" strike="noStrike" baseline="0" dirty="0">
                <a:solidFill>
                  <a:srgbClr val="000000"/>
                </a:solidFill>
                <a:latin typeface="Courier New" panose="02070309020205020404" pitchFamily="49" charset="0"/>
              </a:rPr>
              <a:t>    PE_pos_2i_cos(pos)=cos(pos/(10000^(2*i/d_model)));</a:t>
            </a:r>
          </a:p>
          <a:p>
            <a:r>
              <a:rPr lang="en-US" sz="1800" b="0" i="0" u="none" strike="noStrike" baseline="0" dirty="0">
                <a:solidFill>
                  <a:srgbClr val="0000FF"/>
                </a:solidFill>
                <a:latin typeface="Courier New" panose="02070309020205020404" pitchFamily="49" charset="0"/>
              </a:rPr>
              <a:t>end</a:t>
            </a:r>
          </a:p>
          <a:p>
            <a:r>
              <a:rPr lang="en-US" sz="1800" b="0" i="0" u="none" strike="noStrike" baseline="0" dirty="0">
                <a:solidFill>
                  <a:srgbClr val="0000FF"/>
                </a:solidFill>
                <a:latin typeface="Courier New" panose="02070309020205020404" pitchFamily="49" charset="0"/>
              </a:rPr>
              <a:t> </a:t>
            </a:r>
          </a:p>
          <a:p>
            <a:r>
              <a:rPr lang="nb-NO" sz="1800" b="0" i="0" u="none" strike="noStrike" baseline="0" dirty="0">
                <a:solidFill>
                  <a:srgbClr val="000000"/>
                </a:solidFill>
                <a:latin typeface="Courier New" panose="02070309020205020404" pitchFamily="49" charset="0"/>
              </a:rPr>
              <a:t>size(PE_pos_2i_sin)</a:t>
            </a:r>
          </a:p>
          <a:p>
            <a:r>
              <a:rPr lang="en-US" sz="1800" b="0" i="0" u="none" strike="noStrike" baseline="0" dirty="0">
                <a:solidFill>
                  <a:srgbClr val="000000"/>
                </a:solidFill>
                <a:latin typeface="Courier New" panose="02070309020205020404" pitchFamily="49" charset="0"/>
              </a:rPr>
              <a:t>figure(1)</a:t>
            </a:r>
          </a:p>
          <a:p>
            <a:r>
              <a:rPr lang="en-US" sz="1800" b="0" i="0" u="none" strike="noStrike" baseline="0" dirty="0" err="1">
                <a:solidFill>
                  <a:srgbClr val="000000"/>
                </a:solidFill>
                <a:latin typeface="Courier New" panose="02070309020205020404" pitchFamily="49" charset="0"/>
              </a:rPr>
              <a:t>clf</a:t>
            </a:r>
            <a:endParaRPr lang="en-US" sz="1800" b="0" i="0" u="none" strike="noStrike" baseline="0" dirty="0">
              <a:solidFill>
                <a:srgbClr val="000000"/>
              </a:solidFill>
              <a:latin typeface="Courier New" panose="02070309020205020404" pitchFamily="49" charset="0"/>
            </a:endParaRPr>
          </a:p>
          <a:p>
            <a:r>
              <a:rPr lang="en-US" sz="1800" b="0" i="0" u="none" strike="noStrike" baseline="0" dirty="0">
                <a:solidFill>
                  <a:srgbClr val="000000"/>
                </a:solidFill>
                <a:latin typeface="Courier New" panose="02070309020205020404" pitchFamily="49" charset="0"/>
              </a:rPr>
              <a:t>plot(PE_pos_2i_sin(1:N_pos),</a:t>
            </a:r>
            <a:r>
              <a:rPr lang="en-US" sz="1800" b="0" i="0" u="none" strike="noStrike" baseline="0" dirty="0">
                <a:solidFill>
                  <a:srgbClr val="A020F0"/>
                </a:solidFill>
                <a:latin typeface="Courier New" panose="02070309020205020404" pitchFamily="49" charset="0"/>
              </a:rPr>
              <a:t>'b'</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hold </a:t>
            </a:r>
            <a:r>
              <a:rPr lang="en-US" sz="1800" b="0" i="0" u="none" strike="noStrike" baseline="0" dirty="0">
                <a:solidFill>
                  <a:srgbClr val="A020F0"/>
                </a:solidFill>
                <a:latin typeface="Courier New" panose="02070309020205020404" pitchFamily="49" charset="0"/>
              </a:rPr>
              <a:t>on</a:t>
            </a:r>
          </a:p>
          <a:p>
            <a:r>
              <a:rPr lang="pt-BR" sz="1800" b="0" i="0" u="none" strike="noStrike" baseline="0" dirty="0">
                <a:solidFill>
                  <a:srgbClr val="000000"/>
                </a:solidFill>
                <a:latin typeface="Courier New" panose="02070309020205020404" pitchFamily="49" charset="0"/>
              </a:rPr>
              <a:t>plot(PE_pos_2i_cos(1:N_pos),</a:t>
            </a:r>
            <a:r>
              <a:rPr lang="pt-BR" sz="1800" b="0" i="0" u="none" strike="noStrike" baseline="0" dirty="0">
                <a:solidFill>
                  <a:srgbClr val="A020F0"/>
                </a:solidFill>
                <a:latin typeface="Courier New" panose="02070309020205020404" pitchFamily="49" charset="0"/>
              </a:rPr>
              <a:t>'r'</a:t>
            </a:r>
            <a:r>
              <a:rPr lang="pt-BR" sz="1800" b="0" i="0" u="none" strike="noStrike" baseline="0" dirty="0">
                <a:solidFill>
                  <a:srgbClr val="000000"/>
                </a:solidFill>
                <a:latin typeface="Courier New" panose="02070309020205020404" pitchFamily="49" charset="0"/>
              </a:rPr>
              <a:t>)</a:t>
            </a:r>
          </a:p>
          <a:p>
            <a:endParaRPr lang="en-US" b="0" i="0" u="none" strike="noStrike" baseline="0" dirty="0"/>
          </a:p>
          <a:p>
            <a:endParaRPr lang="en-US" dirty="0"/>
          </a:p>
        </p:txBody>
      </p:sp>
      <p:sp>
        <p:nvSpPr>
          <p:cNvPr id="4" name="Footer Placeholder 3">
            <a:extLst>
              <a:ext uri="{FF2B5EF4-FFF2-40B4-BE49-F238E27FC236}">
                <a16:creationId xmlns:a16="http://schemas.microsoft.com/office/drawing/2014/main" id="{AF85393D-CF3A-486F-9D23-1E80420FAC87}"/>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8EA4A52A-43CE-45CD-800E-AC222EE33FE4}"/>
              </a:ext>
            </a:extLst>
          </p:cNvPr>
          <p:cNvSpPr>
            <a:spLocks noGrp="1"/>
          </p:cNvSpPr>
          <p:nvPr>
            <p:ph type="sldNum" sz="quarter" idx="12"/>
          </p:nvPr>
        </p:nvSpPr>
        <p:spPr/>
        <p:txBody>
          <a:bodyPr/>
          <a:lstStyle/>
          <a:p>
            <a:fld id="{3B519660-E3FB-4FEF-8DA5-38A418845818}" type="slidenum">
              <a:rPr lang="en-US" smtClean="0"/>
              <a:t>14</a:t>
            </a:fld>
            <a:endParaRPr lang="en-US"/>
          </a:p>
        </p:txBody>
      </p:sp>
      <p:pic>
        <p:nvPicPr>
          <p:cNvPr id="7" name="Picture 6">
            <a:extLst>
              <a:ext uri="{FF2B5EF4-FFF2-40B4-BE49-F238E27FC236}">
                <a16:creationId xmlns:a16="http://schemas.microsoft.com/office/drawing/2014/main" id="{71DBB226-84F7-4DF8-8612-C412008D308D}"/>
              </a:ext>
            </a:extLst>
          </p:cNvPr>
          <p:cNvPicPr>
            <a:picLocks noChangeAspect="1"/>
          </p:cNvPicPr>
          <p:nvPr/>
        </p:nvPicPr>
        <p:blipFill>
          <a:blip r:embed="rId2"/>
          <a:stretch>
            <a:fillRect/>
          </a:stretch>
        </p:blipFill>
        <p:spPr>
          <a:xfrm>
            <a:off x="5562600" y="609600"/>
            <a:ext cx="2843921" cy="2563582"/>
          </a:xfrm>
          <a:prstGeom prst="rect">
            <a:avLst/>
          </a:prstGeom>
        </p:spPr>
      </p:pic>
    </p:spTree>
    <p:extLst>
      <p:ext uri="{BB962C8B-B14F-4D97-AF65-F5344CB8AC3E}">
        <p14:creationId xmlns:p14="http://schemas.microsoft.com/office/powerpoint/2010/main" val="1126275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03AC6-9874-480F-955E-E79ED3A1F9CD}"/>
              </a:ext>
            </a:extLst>
          </p:cNvPr>
          <p:cNvSpPr>
            <a:spLocks noGrp="1"/>
          </p:cNvSpPr>
          <p:nvPr>
            <p:ph type="title"/>
          </p:nvPr>
        </p:nvSpPr>
        <p:spPr/>
        <p:txBody>
          <a:bodyPr>
            <a:normAutofit fontScale="90000"/>
          </a:bodyPr>
          <a:lstStyle/>
          <a:p>
            <a:r>
              <a:rPr lang="en-US" b="1" i="0" dirty="0">
                <a:solidFill>
                  <a:srgbClr val="061B5A"/>
                </a:solidFill>
                <a:effectLst/>
                <a:latin typeface="Lato" panose="020B0604020202020204" pitchFamily="34" charset="0"/>
              </a:rPr>
              <a:t> Absolute positional encoding (PE)</a:t>
            </a:r>
            <a:br>
              <a:rPr lang="en-US" b="1" i="0" dirty="0">
                <a:solidFill>
                  <a:srgbClr val="061B5A"/>
                </a:solidFill>
                <a:effectLst/>
                <a:latin typeface="Lato" panose="020B0604020202020204" pitchFamily="34" charset="0"/>
              </a:rPr>
            </a:br>
            <a:endParaRPr lang="en-US" dirty="0"/>
          </a:p>
        </p:txBody>
      </p:sp>
      <p:sp>
        <p:nvSpPr>
          <p:cNvPr id="3" name="Content Placeholder 2">
            <a:extLst>
              <a:ext uri="{FF2B5EF4-FFF2-40B4-BE49-F238E27FC236}">
                <a16:creationId xmlns:a16="http://schemas.microsoft.com/office/drawing/2014/main" id="{F378E8F1-E3E3-413B-B049-F1FF4B128A0F}"/>
              </a:ext>
            </a:extLst>
          </p:cNvPr>
          <p:cNvSpPr>
            <a:spLocks noGrp="1"/>
          </p:cNvSpPr>
          <p:nvPr>
            <p:ph idx="1"/>
          </p:nvPr>
        </p:nvSpPr>
        <p:spPr/>
        <p:txBody>
          <a:bodyPr/>
          <a:lstStyle/>
          <a:p>
            <a:r>
              <a:rPr lang="en-US" dirty="0"/>
              <a:t> shttps://www.inovex.de/de/blog/positional-encoding-everything-you-need-to-know/</a:t>
            </a:r>
          </a:p>
        </p:txBody>
      </p:sp>
      <p:sp>
        <p:nvSpPr>
          <p:cNvPr id="4" name="Footer Placeholder 3">
            <a:extLst>
              <a:ext uri="{FF2B5EF4-FFF2-40B4-BE49-F238E27FC236}">
                <a16:creationId xmlns:a16="http://schemas.microsoft.com/office/drawing/2014/main" id="{E1E9CD63-E759-4563-85A1-5407A5845A83}"/>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8D1EF654-E264-476B-8BA3-BA4A602677B6}"/>
              </a:ext>
            </a:extLst>
          </p:cNvPr>
          <p:cNvSpPr>
            <a:spLocks noGrp="1"/>
          </p:cNvSpPr>
          <p:nvPr>
            <p:ph type="sldNum" sz="quarter" idx="12"/>
          </p:nvPr>
        </p:nvSpPr>
        <p:spPr/>
        <p:txBody>
          <a:bodyPr/>
          <a:lstStyle/>
          <a:p>
            <a:fld id="{3B519660-E3FB-4FEF-8DA5-38A418845818}" type="slidenum">
              <a:rPr lang="en-US" smtClean="0"/>
              <a:t>15</a:t>
            </a:fld>
            <a:endParaRPr lang="en-US"/>
          </a:p>
        </p:txBody>
      </p:sp>
      <p:sp>
        <p:nvSpPr>
          <p:cNvPr id="6" name="AutoShape 2" descr="Positional Encoding">
            <a:extLst>
              <a:ext uri="{FF2B5EF4-FFF2-40B4-BE49-F238E27FC236}">
                <a16:creationId xmlns:a16="http://schemas.microsoft.com/office/drawing/2014/main" id="{929C26D8-80B2-4B51-833F-2344F11FB5F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Positional Encoding">
            <a:extLst>
              <a:ext uri="{FF2B5EF4-FFF2-40B4-BE49-F238E27FC236}">
                <a16:creationId xmlns:a16="http://schemas.microsoft.com/office/drawing/2014/main" id="{898A713B-800D-4C8E-950D-69025492CE6C}"/>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51BF6A3B-C4E8-4234-BD61-F82EBCD58EEE}"/>
              </a:ext>
            </a:extLst>
          </p:cNvPr>
          <p:cNvPicPr>
            <a:picLocks noChangeAspect="1"/>
          </p:cNvPicPr>
          <p:nvPr/>
        </p:nvPicPr>
        <p:blipFill>
          <a:blip r:embed="rId2"/>
          <a:stretch>
            <a:fillRect/>
          </a:stretch>
        </p:blipFill>
        <p:spPr>
          <a:xfrm>
            <a:off x="954911" y="3276600"/>
            <a:ext cx="7234177" cy="2656390"/>
          </a:xfrm>
          <a:prstGeom prst="rect">
            <a:avLst/>
          </a:prstGeom>
        </p:spPr>
      </p:pic>
    </p:spTree>
    <p:extLst>
      <p:ext uri="{BB962C8B-B14F-4D97-AF65-F5344CB8AC3E}">
        <p14:creationId xmlns:p14="http://schemas.microsoft.com/office/powerpoint/2010/main" val="772369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3423-82E8-79F1-480E-C9486248013A}"/>
              </a:ext>
            </a:extLst>
          </p:cNvPr>
          <p:cNvSpPr>
            <a:spLocks noGrp="1"/>
          </p:cNvSpPr>
          <p:nvPr>
            <p:ph type="title"/>
          </p:nvPr>
        </p:nvSpPr>
        <p:spPr/>
        <p:txBody>
          <a:bodyPr>
            <a:normAutofit fontScale="90000"/>
          </a:bodyPr>
          <a:lstStyle/>
          <a:p>
            <a:r>
              <a:rPr lang="en-US" sz="4400" dirty="0"/>
              <a:t>Example: embedding vector length =5 for each word, input sentence length=6 words</a:t>
            </a:r>
            <a:endParaRPr lang="en-HK" dirty="0"/>
          </a:p>
        </p:txBody>
      </p:sp>
      <p:sp>
        <p:nvSpPr>
          <p:cNvPr id="3" name="Content Placeholder 2">
            <a:extLst>
              <a:ext uri="{FF2B5EF4-FFF2-40B4-BE49-F238E27FC236}">
                <a16:creationId xmlns:a16="http://schemas.microsoft.com/office/drawing/2014/main" id="{49A6A0BF-77B3-6632-857C-9B10F5982977}"/>
              </a:ext>
            </a:extLst>
          </p:cNvPr>
          <p:cNvSpPr>
            <a:spLocks noGrp="1"/>
          </p:cNvSpPr>
          <p:nvPr>
            <p:ph idx="1"/>
          </p:nvPr>
        </p:nvSpPr>
        <p:spPr>
          <a:xfrm>
            <a:off x="419100" y="1676400"/>
            <a:ext cx="8229600" cy="4525963"/>
          </a:xfrm>
        </p:spPr>
        <p:txBody>
          <a:bodyPr>
            <a:normAutofit/>
          </a:bodyPr>
          <a:lstStyle/>
          <a:p>
            <a:r>
              <a:rPr lang="en-US" sz="2800" dirty="0"/>
              <a:t>Positional encoding and input are of same dimensions, so they can be added </a:t>
            </a:r>
            <a:endParaRPr lang="en-HK" sz="2800" dirty="0"/>
          </a:p>
        </p:txBody>
      </p:sp>
      <p:sp>
        <p:nvSpPr>
          <p:cNvPr id="4" name="Footer Placeholder 3">
            <a:extLst>
              <a:ext uri="{FF2B5EF4-FFF2-40B4-BE49-F238E27FC236}">
                <a16:creationId xmlns:a16="http://schemas.microsoft.com/office/drawing/2014/main" id="{ED5DBD20-7A83-C1A9-D140-B012BEECC1FC}"/>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D30D3DDB-EB7C-5611-89D0-125D9A97520A}"/>
              </a:ext>
            </a:extLst>
          </p:cNvPr>
          <p:cNvSpPr>
            <a:spLocks noGrp="1"/>
          </p:cNvSpPr>
          <p:nvPr>
            <p:ph type="sldNum" sz="quarter" idx="12"/>
          </p:nvPr>
        </p:nvSpPr>
        <p:spPr/>
        <p:txBody>
          <a:bodyPr/>
          <a:lstStyle/>
          <a:p>
            <a:fld id="{7C12A529-2220-4038-9210-A21DB7BAEFCE}" type="slidenum">
              <a:rPr lang="en-US" smtClean="0"/>
              <a:t>16</a:t>
            </a:fld>
            <a:endParaRPr lang="en-US"/>
          </a:p>
        </p:txBody>
      </p:sp>
      <p:pic>
        <p:nvPicPr>
          <p:cNvPr id="7" name="Picture 6">
            <a:extLst>
              <a:ext uri="{FF2B5EF4-FFF2-40B4-BE49-F238E27FC236}">
                <a16:creationId xmlns:a16="http://schemas.microsoft.com/office/drawing/2014/main" id="{81152199-5164-5C16-9CB9-583D34CFF684}"/>
              </a:ext>
            </a:extLst>
          </p:cNvPr>
          <p:cNvPicPr>
            <a:picLocks noChangeAspect="1"/>
          </p:cNvPicPr>
          <p:nvPr/>
        </p:nvPicPr>
        <p:blipFill>
          <a:blip r:embed="rId3"/>
          <a:stretch>
            <a:fillRect/>
          </a:stretch>
        </p:blipFill>
        <p:spPr>
          <a:xfrm>
            <a:off x="76200" y="3048000"/>
            <a:ext cx="9067800" cy="3105150"/>
          </a:xfrm>
          <a:prstGeom prst="rect">
            <a:avLst/>
          </a:prstGeom>
        </p:spPr>
      </p:pic>
      <p:sp>
        <p:nvSpPr>
          <p:cNvPr id="8" name="TextBox 7">
            <a:extLst>
              <a:ext uri="{FF2B5EF4-FFF2-40B4-BE49-F238E27FC236}">
                <a16:creationId xmlns:a16="http://schemas.microsoft.com/office/drawing/2014/main" id="{93E5225F-37A5-519B-9884-095DC0F5C16E}"/>
              </a:ext>
            </a:extLst>
          </p:cNvPr>
          <p:cNvSpPr txBox="1"/>
          <p:nvPr/>
        </p:nvSpPr>
        <p:spPr>
          <a:xfrm>
            <a:off x="228600" y="6096000"/>
            <a:ext cx="45719" cy="369332"/>
          </a:xfrm>
          <a:prstGeom prst="rect">
            <a:avLst/>
          </a:prstGeom>
          <a:noFill/>
        </p:spPr>
        <p:txBody>
          <a:bodyPr wrap="square" rtlCol="0">
            <a:spAutoFit/>
          </a:bodyPr>
          <a:lstStyle/>
          <a:p>
            <a:endParaRPr lang="en-HK" dirty="0"/>
          </a:p>
        </p:txBody>
      </p:sp>
      <p:sp>
        <p:nvSpPr>
          <p:cNvPr id="9" name="TextBox 8">
            <a:extLst>
              <a:ext uri="{FF2B5EF4-FFF2-40B4-BE49-F238E27FC236}">
                <a16:creationId xmlns:a16="http://schemas.microsoft.com/office/drawing/2014/main" id="{86DC5AB4-6F02-DEF6-68DA-84BFDFB2F83B}"/>
              </a:ext>
            </a:extLst>
          </p:cNvPr>
          <p:cNvSpPr txBox="1"/>
          <p:nvPr/>
        </p:nvSpPr>
        <p:spPr>
          <a:xfrm>
            <a:off x="205740" y="5848350"/>
            <a:ext cx="7414260" cy="646331"/>
          </a:xfrm>
          <a:prstGeom prst="rect">
            <a:avLst/>
          </a:prstGeom>
          <a:noFill/>
        </p:spPr>
        <p:txBody>
          <a:bodyPr wrap="square" rtlCol="0">
            <a:spAutoFit/>
          </a:bodyPr>
          <a:lstStyle/>
          <a:p>
            <a:r>
              <a:rPr lang="en-US" dirty="0">
                <a:hlinkClick r:id="rId4"/>
              </a:rPr>
              <a:t>https://medium.com/@sumith.madupu123/understanding-transformer-architecture-using-simple-math-be6c2e1cdcc7</a:t>
            </a:r>
            <a:r>
              <a:rPr lang="en-US" dirty="0"/>
              <a:t> </a:t>
            </a:r>
            <a:endParaRPr lang="en-HK" dirty="0"/>
          </a:p>
        </p:txBody>
      </p:sp>
      <p:sp>
        <p:nvSpPr>
          <p:cNvPr id="6" name="TextBox 5">
            <a:extLst>
              <a:ext uri="{FF2B5EF4-FFF2-40B4-BE49-F238E27FC236}">
                <a16:creationId xmlns:a16="http://schemas.microsoft.com/office/drawing/2014/main" id="{BAD46636-313C-7CD7-7047-EC038479E7B4}"/>
              </a:ext>
            </a:extLst>
          </p:cNvPr>
          <p:cNvSpPr txBox="1"/>
          <p:nvPr/>
        </p:nvSpPr>
        <p:spPr>
          <a:xfrm>
            <a:off x="304800" y="2590800"/>
            <a:ext cx="4823500" cy="369332"/>
          </a:xfrm>
          <a:prstGeom prst="rect">
            <a:avLst/>
          </a:prstGeom>
          <a:noFill/>
        </p:spPr>
        <p:txBody>
          <a:bodyPr wrap="none" rtlCol="0">
            <a:spAutoFit/>
          </a:bodyPr>
          <a:lstStyle/>
          <a:p>
            <a:r>
              <a:rPr lang="en-HK" dirty="0"/>
              <a:t>6 words in a sentence (=token or context length)</a:t>
            </a:r>
          </a:p>
        </p:txBody>
      </p:sp>
      <p:sp>
        <p:nvSpPr>
          <p:cNvPr id="11" name="TextBox 10">
            <a:extLst>
              <a:ext uri="{FF2B5EF4-FFF2-40B4-BE49-F238E27FC236}">
                <a16:creationId xmlns:a16="http://schemas.microsoft.com/office/drawing/2014/main" id="{7163C4CF-7FEA-8973-18B2-DB5D07309131}"/>
              </a:ext>
            </a:extLst>
          </p:cNvPr>
          <p:cNvSpPr txBox="1"/>
          <p:nvPr/>
        </p:nvSpPr>
        <p:spPr>
          <a:xfrm>
            <a:off x="6019800" y="2421842"/>
            <a:ext cx="3048000" cy="1015663"/>
          </a:xfrm>
          <a:prstGeom prst="rect">
            <a:avLst/>
          </a:prstGeom>
          <a:noFill/>
        </p:spPr>
        <p:txBody>
          <a:bodyPr wrap="square">
            <a:spAutoFit/>
          </a:bodyPr>
          <a:lstStyle/>
          <a:p>
            <a:pPr lvl="0" eaLnBrk="0" fontAlgn="base" hangingPunct="0">
              <a:spcBef>
                <a:spcPct val="0"/>
              </a:spcBef>
              <a:spcAft>
                <a:spcPct val="0"/>
              </a:spcAft>
            </a:pPr>
            <a:r>
              <a:rPr lang="en-US" altLang="en-US" sz="1200" dirty="0">
                <a:latin typeface="Arial" panose="020B0604020202020204" pitchFamily="34" charset="0"/>
                <a:ea typeface="Menlo"/>
              </a:rPr>
              <a:t>PE=[0.000 0.841 0.900 0.141 -0.75 -0.95</a:t>
            </a:r>
            <a:endParaRPr lang="en-US" altLang="en-US" sz="800" dirty="0">
              <a:latin typeface="Arial" panose="020B0604020202020204" pitchFamily="34" charset="0"/>
            </a:endParaRPr>
          </a:p>
          <a:p>
            <a:pPr lvl="0" eaLnBrk="0" fontAlgn="base" hangingPunct="0">
              <a:spcBef>
                <a:spcPct val="0"/>
              </a:spcBef>
              <a:spcAft>
                <a:spcPct val="0"/>
              </a:spcAft>
            </a:pPr>
            <a:r>
              <a:rPr lang="en-US" altLang="en-US" sz="1200" dirty="0">
                <a:latin typeface="Arial" panose="020B0604020202020204" pitchFamily="34" charset="0"/>
                <a:ea typeface="Menlo"/>
              </a:rPr>
              <a:t>1.000 0.987 0.95 0.88 0.805 0.70</a:t>
            </a:r>
            <a:endParaRPr lang="en-US" altLang="en-US" sz="800" dirty="0">
              <a:latin typeface="Arial" panose="020B0604020202020204" pitchFamily="34" charset="0"/>
            </a:endParaRPr>
          </a:p>
          <a:p>
            <a:pPr lvl="0" eaLnBrk="0" fontAlgn="base" hangingPunct="0">
              <a:spcBef>
                <a:spcPct val="0"/>
              </a:spcBef>
              <a:spcAft>
                <a:spcPct val="0"/>
              </a:spcAft>
            </a:pPr>
            <a:r>
              <a:rPr lang="en-US" altLang="en-US" sz="1200" dirty="0">
                <a:latin typeface="Arial" panose="020B0604020202020204" pitchFamily="34" charset="0"/>
                <a:ea typeface="Menlo"/>
              </a:rPr>
              <a:t>0.000 0.006 0.0012 0.0018 0.002 0.003</a:t>
            </a:r>
            <a:endParaRPr lang="en-US" altLang="en-US" sz="800" dirty="0">
              <a:latin typeface="Arial" panose="020B0604020202020204" pitchFamily="34" charset="0"/>
            </a:endParaRPr>
          </a:p>
          <a:p>
            <a:pPr lvl="0" eaLnBrk="0" fontAlgn="base" hangingPunct="0">
              <a:spcBef>
                <a:spcPct val="0"/>
              </a:spcBef>
              <a:spcAft>
                <a:spcPct val="0"/>
              </a:spcAft>
            </a:pPr>
            <a:r>
              <a:rPr lang="en-US" altLang="en-US" sz="1200" dirty="0">
                <a:latin typeface="Arial" panose="020B0604020202020204" pitchFamily="34" charset="0"/>
                <a:ea typeface="Menlo"/>
              </a:rPr>
              <a:t>1.000 0.999 0.99 0.999 0.989 0.939</a:t>
            </a:r>
            <a:endParaRPr lang="en-US" altLang="en-US" sz="800" dirty="0">
              <a:latin typeface="Arial" panose="020B0604020202020204" pitchFamily="34" charset="0"/>
            </a:endParaRPr>
          </a:p>
          <a:p>
            <a:pPr lvl="0" eaLnBrk="0" fontAlgn="base" hangingPunct="0">
              <a:spcBef>
                <a:spcPct val="0"/>
              </a:spcBef>
              <a:spcAft>
                <a:spcPct val="0"/>
              </a:spcAft>
            </a:pPr>
            <a:r>
              <a:rPr lang="en-US" altLang="en-US" sz="1200" dirty="0">
                <a:latin typeface="Arial" panose="020B0604020202020204" pitchFamily="34" charset="0"/>
                <a:ea typeface="Menlo"/>
              </a:rPr>
              <a:t>0.000 3.98 7.962 1.19 1.592 1.99] </a:t>
            </a:r>
            <a:endParaRPr lang="en-US" altLang="en-US" sz="800" dirty="0">
              <a:latin typeface="Arial" panose="020B0604020202020204" pitchFamily="34" charset="0"/>
            </a:endParaRPr>
          </a:p>
        </p:txBody>
      </p:sp>
    </p:spTree>
    <p:extLst>
      <p:ext uri="{BB962C8B-B14F-4D97-AF65-F5344CB8AC3E}">
        <p14:creationId xmlns:p14="http://schemas.microsoft.com/office/powerpoint/2010/main" val="645936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695F-8202-6E79-985D-F4551990D11C}"/>
              </a:ext>
            </a:extLst>
          </p:cNvPr>
          <p:cNvSpPr>
            <a:spLocks noGrp="1"/>
          </p:cNvSpPr>
          <p:nvPr>
            <p:ph type="title"/>
          </p:nvPr>
        </p:nvSpPr>
        <p:spPr/>
        <p:txBody>
          <a:bodyPr>
            <a:noAutofit/>
          </a:bodyPr>
          <a:lstStyle/>
          <a:p>
            <a:r>
              <a:rPr lang="en-US" sz="2000" dirty="0"/>
              <a:t>Example: embedding vector length =5 for each word, input sentence length=6 words (after Input embedding and Position embedding are added)</a:t>
            </a:r>
            <a:endParaRPr lang="en-HK" sz="2000" dirty="0"/>
          </a:p>
        </p:txBody>
      </p:sp>
      <p:sp>
        <p:nvSpPr>
          <p:cNvPr id="3" name="Content Placeholder 2">
            <a:extLst>
              <a:ext uri="{FF2B5EF4-FFF2-40B4-BE49-F238E27FC236}">
                <a16:creationId xmlns:a16="http://schemas.microsoft.com/office/drawing/2014/main" id="{7B6A7685-4A4F-230D-FCFB-A4214B46CF88}"/>
              </a:ext>
            </a:extLst>
          </p:cNvPr>
          <p:cNvSpPr>
            <a:spLocks noGrp="1"/>
          </p:cNvSpPr>
          <p:nvPr>
            <p:ph idx="1"/>
          </p:nvPr>
        </p:nvSpPr>
        <p:spPr/>
        <p:txBody>
          <a:bodyPr/>
          <a:lstStyle/>
          <a:p>
            <a:r>
              <a:rPr lang="en-US" dirty="0"/>
              <a:t>s</a:t>
            </a:r>
            <a:endParaRPr lang="en-HK" dirty="0"/>
          </a:p>
        </p:txBody>
      </p:sp>
      <p:sp>
        <p:nvSpPr>
          <p:cNvPr id="4" name="Footer Placeholder 3">
            <a:extLst>
              <a:ext uri="{FF2B5EF4-FFF2-40B4-BE49-F238E27FC236}">
                <a16:creationId xmlns:a16="http://schemas.microsoft.com/office/drawing/2014/main" id="{014397A0-4F51-9258-7347-78C276EB17A6}"/>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528BBEA1-25C2-47A4-D921-801958E82229}"/>
              </a:ext>
            </a:extLst>
          </p:cNvPr>
          <p:cNvSpPr>
            <a:spLocks noGrp="1"/>
          </p:cNvSpPr>
          <p:nvPr>
            <p:ph type="sldNum" sz="quarter" idx="12"/>
          </p:nvPr>
        </p:nvSpPr>
        <p:spPr/>
        <p:txBody>
          <a:bodyPr/>
          <a:lstStyle/>
          <a:p>
            <a:fld id="{7C12A529-2220-4038-9210-A21DB7BAEFCE}" type="slidenum">
              <a:rPr lang="en-US" smtClean="0"/>
              <a:t>17</a:t>
            </a:fld>
            <a:endParaRPr lang="en-US"/>
          </a:p>
        </p:txBody>
      </p:sp>
      <p:pic>
        <p:nvPicPr>
          <p:cNvPr id="7" name="Picture 6">
            <a:extLst>
              <a:ext uri="{FF2B5EF4-FFF2-40B4-BE49-F238E27FC236}">
                <a16:creationId xmlns:a16="http://schemas.microsoft.com/office/drawing/2014/main" id="{4C3564AB-BAFE-1245-943D-7BE9D510736A}"/>
              </a:ext>
            </a:extLst>
          </p:cNvPr>
          <p:cNvPicPr>
            <a:picLocks noChangeAspect="1"/>
          </p:cNvPicPr>
          <p:nvPr/>
        </p:nvPicPr>
        <p:blipFill>
          <a:blip r:embed="rId3"/>
          <a:stretch>
            <a:fillRect/>
          </a:stretch>
        </p:blipFill>
        <p:spPr>
          <a:xfrm>
            <a:off x="152400" y="1378299"/>
            <a:ext cx="8839200" cy="4772025"/>
          </a:xfrm>
          <a:prstGeom prst="rect">
            <a:avLst/>
          </a:prstGeom>
        </p:spPr>
      </p:pic>
      <p:sp>
        <p:nvSpPr>
          <p:cNvPr id="6" name="TextBox 5">
            <a:extLst>
              <a:ext uri="{FF2B5EF4-FFF2-40B4-BE49-F238E27FC236}">
                <a16:creationId xmlns:a16="http://schemas.microsoft.com/office/drawing/2014/main" id="{7E9CBF7B-E6B0-F4BC-D3EA-FF34F8200093}"/>
              </a:ext>
            </a:extLst>
          </p:cNvPr>
          <p:cNvSpPr txBox="1"/>
          <p:nvPr/>
        </p:nvSpPr>
        <p:spPr>
          <a:xfrm>
            <a:off x="2971800" y="1066800"/>
            <a:ext cx="4823500" cy="369332"/>
          </a:xfrm>
          <a:prstGeom prst="rect">
            <a:avLst/>
          </a:prstGeom>
          <a:noFill/>
        </p:spPr>
        <p:txBody>
          <a:bodyPr wrap="none" rtlCol="0">
            <a:spAutoFit/>
          </a:bodyPr>
          <a:lstStyle/>
          <a:p>
            <a:r>
              <a:rPr lang="en-HK" dirty="0"/>
              <a:t>6 words in a sentence (=token or context length)</a:t>
            </a:r>
          </a:p>
        </p:txBody>
      </p:sp>
      <p:sp>
        <p:nvSpPr>
          <p:cNvPr id="9" name="Rectangle 2">
            <a:extLst>
              <a:ext uri="{FF2B5EF4-FFF2-40B4-BE49-F238E27FC236}">
                <a16:creationId xmlns:a16="http://schemas.microsoft.com/office/drawing/2014/main" id="{AE78DCFE-FDD4-6693-B357-002E54971B64}"/>
              </a:ext>
            </a:extLst>
          </p:cNvPr>
          <p:cNvSpPr>
            <a:spLocks noChangeArrowheads="1"/>
          </p:cNvSpPr>
          <p:nvPr/>
        </p:nvSpPr>
        <p:spPr bwMode="auto">
          <a:xfrm>
            <a:off x="8153400" y="3288030"/>
            <a:ext cx="3358612"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clear</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8013"/>
                </a:solidFill>
                <a:effectLst/>
                <a:latin typeface="Arial" panose="020B0604020202020204" pitchFamily="34" charset="0"/>
                <a:ea typeface="Menlo"/>
              </a:rPr>
              <a:t>% Cat is sleeping on the mat</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8013"/>
                </a:solidFill>
                <a:effectLst/>
                <a:latin typeface="Arial" panose="020B0604020202020204" pitchFamily="34" charset="0"/>
                <a:ea typeface="Menlo"/>
              </a:rPr>
              <a:t>%token embedded size or token length</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X=[0.54 0.76 0.23 0.89 0.1 0.67</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0.31 0.93 0.68 0.45 0.82 0.17</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0.40 0.56 0.72 0.64 0.20 0.95</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0.72 0.89 0.18 0.31 0.52 0.39</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0.62 0.87 0.04 0.78 0.34 0.52]</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Menlo"/>
              </a:rPr>
            </a:b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PE=[0.000 0.841 0.900 0.141 -0.75 -0.95</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1.000 0.987 0.95 0.88 0.805 0.70</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0.000 0.006 0.0012 0.0018 0.002 0.003</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1.000 0.999 0.99 0.999 0.989 0.939</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0.000 3.98 7.962 1.19 1.592 1.99]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X+PE</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Arial" panose="020B0604020202020204" pitchFamily="34" charset="0"/>
              </a:rPr>
              <a:t>=</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r>
              <a:rPr lang="en-US" altLang="en-US" sz="1000" dirty="0">
                <a:latin typeface="Arial" panose="020B0604020202020204" pitchFamily="34" charset="0"/>
                <a:ea typeface="Menlo"/>
              </a:rPr>
              <a:t>    0.5400    1.6010    1.1300    1.0310   -0.6500   -0.2800</a:t>
            </a:r>
          </a:p>
          <a:p>
            <a:pPr lvl="0" eaLnBrk="0" fontAlgn="base" hangingPunct="0">
              <a:spcBef>
                <a:spcPct val="0"/>
              </a:spcBef>
              <a:spcAft>
                <a:spcPct val="0"/>
              </a:spcAft>
            </a:pPr>
            <a:r>
              <a:rPr lang="en-US" altLang="en-US" sz="1000" dirty="0">
                <a:latin typeface="Arial" panose="020B0604020202020204" pitchFamily="34" charset="0"/>
                <a:ea typeface="Menlo"/>
              </a:rPr>
              <a:t>    1.3100    1.9170    1.6300    1.3300    1.6250    0.8700</a:t>
            </a:r>
          </a:p>
          <a:p>
            <a:pPr lvl="0" eaLnBrk="0" fontAlgn="base" hangingPunct="0">
              <a:spcBef>
                <a:spcPct val="0"/>
              </a:spcBef>
              <a:spcAft>
                <a:spcPct val="0"/>
              </a:spcAft>
            </a:pPr>
            <a:r>
              <a:rPr lang="en-US" altLang="en-US" sz="1000" dirty="0">
                <a:latin typeface="Arial" panose="020B0604020202020204" pitchFamily="34" charset="0"/>
                <a:ea typeface="Menlo"/>
              </a:rPr>
              <a:t>    0.4000    0.5660    0.7212    0.6418    0.2020    0.9530</a:t>
            </a:r>
          </a:p>
          <a:p>
            <a:pPr lvl="0" eaLnBrk="0" fontAlgn="base" hangingPunct="0">
              <a:spcBef>
                <a:spcPct val="0"/>
              </a:spcBef>
              <a:spcAft>
                <a:spcPct val="0"/>
              </a:spcAft>
            </a:pPr>
            <a:r>
              <a:rPr lang="en-US" altLang="en-US" sz="1000" dirty="0">
                <a:latin typeface="Arial" panose="020B0604020202020204" pitchFamily="34" charset="0"/>
                <a:ea typeface="Menlo"/>
              </a:rPr>
              <a:t>    1.7200    1.8890    1.1700    1.3090    1.5090    1.3290</a:t>
            </a:r>
          </a:p>
          <a:p>
            <a:pPr lvl="0" eaLnBrk="0" fontAlgn="base" hangingPunct="0">
              <a:spcBef>
                <a:spcPct val="0"/>
              </a:spcBef>
              <a:spcAft>
                <a:spcPct val="0"/>
              </a:spcAft>
            </a:pPr>
            <a:r>
              <a:rPr lang="en-US" altLang="en-US" sz="1000" dirty="0">
                <a:latin typeface="Arial" panose="020B0604020202020204" pitchFamily="34" charset="0"/>
                <a:ea typeface="Menlo"/>
              </a:rPr>
              <a:t>    0.6200    4.8500    8.0020    1.9700    1.9320    2.5100</a:t>
            </a:r>
            <a:br>
              <a:rPr kumimoji="0" lang="en-US" altLang="en-US" sz="1000" b="0" i="0" u="none" strike="noStrike" cap="none" normalizeH="0" baseline="0" dirty="0">
                <a:ln>
                  <a:noFill/>
                </a:ln>
                <a:solidFill>
                  <a:schemeClr val="tx1"/>
                </a:solidFill>
                <a:effectLst/>
                <a:latin typeface="Arial" panose="020B0604020202020204" pitchFamily="34" charset="0"/>
                <a:ea typeface="Menlo"/>
              </a:rPr>
            </a:b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Menlo"/>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Oval 13">
            <a:extLst>
              <a:ext uri="{FF2B5EF4-FFF2-40B4-BE49-F238E27FC236}">
                <a16:creationId xmlns:a16="http://schemas.microsoft.com/office/drawing/2014/main" id="{3C150FDF-BD68-724D-ED21-78112D4280BB}"/>
              </a:ext>
            </a:extLst>
          </p:cNvPr>
          <p:cNvSpPr/>
          <p:nvPr/>
        </p:nvSpPr>
        <p:spPr>
          <a:xfrm>
            <a:off x="5789341" y="5087550"/>
            <a:ext cx="228600" cy="38100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897454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E784-9DB8-038D-761F-B7FB1516F2F3}"/>
              </a:ext>
            </a:extLst>
          </p:cNvPr>
          <p:cNvSpPr>
            <a:spLocks noGrp="1"/>
          </p:cNvSpPr>
          <p:nvPr>
            <p:ph type="title"/>
          </p:nvPr>
        </p:nvSpPr>
        <p:spPr/>
        <p:txBody>
          <a:bodyPr>
            <a:noAutofit/>
          </a:bodyPr>
          <a:lstStyle/>
          <a:p>
            <a:r>
              <a:rPr lang="en-US" sz="3200" dirty="0"/>
              <a:t>Multi-head attention mechanism Self-attention </a:t>
            </a:r>
            <a:r>
              <a:rPr lang="en-US" sz="3200" dirty="0">
                <a:solidFill>
                  <a:srgbClr val="FF0000"/>
                </a:solidFill>
              </a:rPr>
              <a:t>What is attention (in encoder)?</a:t>
            </a:r>
          </a:p>
        </p:txBody>
      </p:sp>
      <p:sp>
        <p:nvSpPr>
          <p:cNvPr id="3" name="Content Placeholder 2">
            <a:extLst>
              <a:ext uri="{FF2B5EF4-FFF2-40B4-BE49-F238E27FC236}">
                <a16:creationId xmlns:a16="http://schemas.microsoft.com/office/drawing/2014/main" id="{C85400CD-FD20-16E2-7E67-7C26471B4374}"/>
              </a:ext>
            </a:extLst>
          </p:cNvPr>
          <p:cNvSpPr>
            <a:spLocks noGrp="1"/>
          </p:cNvSpPr>
          <p:nvPr>
            <p:ph idx="1"/>
          </p:nvPr>
        </p:nvSpPr>
        <p:spPr/>
        <p:txBody>
          <a:bodyPr/>
          <a:lstStyle/>
          <a:p>
            <a:r>
              <a:rPr lang="en-US" dirty="0"/>
              <a:t> Words in  the same source sentence are related (called self attention) </a:t>
            </a:r>
          </a:p>
          <a:p>
            <a:endParaRPr lang="en-US" dirty="0"/>
          </a:p>
        </p:txBody>
      </p:sp>
      <p:sp>
        <p:nvSpPr>
          <p:cNvPr id="4" name="Footer Placeholder 3">
            <a:extLst>
              <a:ext uri="{FF2B5EF4-FFF2-40B4-BE49-F238E27FC236}">
                <a16:creationId xmlns:a16="http://schemas.microsoft.com/office/drawing/2014/main" id="{24F3850F-49CF-B32C-6DEA-46155AD037BA}"/>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E0F9C368-5377-3488-E834-5D896107CF26}"/>
              </a:ext>
            </a:extLst>
          </p:cNvPr>
          <p:cNvSpPr>
            <a:spLocks noGrp="1"/>
          </p:cNvSpPr>
          <p:nvPr>
            <p:ph type="sldNum" sz="quarter" idx="12"/>
          </p:nvPr>
        </p:nvSpPr>
        <p:spPr/>
        <p:txBody>
          <a:bodyPr/>
          <a:lstStyle/>
          <a:p>
            <a:fld id="{7C12A529-2220-4038-9210-A21DB7BAEFCE}" type="slidenum">
              <a:rPr lang="en-US" smtClean="0"/>
              <a:t>18</a:t>
            </a:fld>
            <a:endParaRPr lang="en-US"/>
          </a:p>
        </p:txBody>
      </p:sp>
      <p:sp>
        <p:nvSpPr>
          <p:cNvPr id="10" name="TextBox 9">
            <a:extLst>
              <a:ext uri="{FF2B5EF4-FFF2-40B4-BE49-F238E27FC236}">
                <a16:creationId xmlns:a16="http://schemas.microsoft.com/office/drawing/2014/main" id="{1F05C026-2275-7662-804D-62EE8882BDEE}"/>
              </a:ext>
            </a:extLst>
          </p:cNvPr>
          <p:cNvSpPr txBox="1"/>
          <p:nvPr/>
        </p:nvSpPr>
        <p:spPr>
          <a:xfrm>
            <a:off x="692671" y="5934670"/>
            <a:ext cx="7969568" cy="830997"/>
          </a:xfrm>
          <a:prstGeom prst="rect">
            <a:avLst/>
          </a:prstGeom>
          <a:noFill/>
        </p:spPr>
        <p:txBody>
          <a:bodyPr wrap="square" rtlCol="0">
            <a:spAutoFit/>
          </a:bodyPr>
          <a:lstStyle/>
          <a:p>
            <a:r>
              <a:rPr lang="en-US" sz="1200" dirty="0">
                <a:hlinkClick r:id="rId2"/>
              </a:rPr>
              <a:t>https://www.tensorflow.org/text/tutorials/transformer</a:t>
            </a:r>
            <a:endParaRPr lang="en-US" sz="1200" dirty="0"/>
          </a:p>
          <a:p>
            <a:r>
              <a:rPr lang="en-US" sz="1200" dirty="0">
                <a:hlinkClick r:id="rId3"/>
              </a:rPr>
              <a:t>https://jalammar.github.io/illustrated-transformer/</a:t>
            </a:r>
            <a:endParaRPr lang="en-US" sz="1200" dirty="0"/>
          </a:p>
          <a:p>
            <a:r>
              <a:rPr lang="en-US" sz="1200" dirty="0">
                <a:hlinkClick r:id="rId4"/>
              </a:rPr>
              <a:t>https://gsarti.com/post/iclr2020-transformers/</a:t>
            </a:r>
            <a:r>
              <a:rPr lang="en-US" sz="1200" dirty="0"/>
              <a:t> </a:t>
            </a:r>
          </a:p>
          <a:p>
            <a:r>
              <a:rPr lang="en-US" sz="1200" dirty="0">
                <a:hlinkClick r:id="rId5"/>
              </a:rPr>
              <a:t>https://dmol.pub/dl/attention.html</a:t>
            </a:r>
            <a:r>
              <a:rPr lang="en-US" sz="1200" dirty="0"/>
              <a:t> </a:t>
            </a:r>
            <a:r>
              <a:rPr lang="en-US" sz="1200" dirty="0">
                <a:solidFill>
                  <a:srgbClr val="FF0000"/>
                </a:solidFill>
              </a:rPr>
              <a:t>good example  </a:t>
            </a:r>
          </a:p>
        </p:txBody>
      </p:sp>
      <p:pic>
        <p:nvPicPr>
          <p:cNvPr id="1028" name="Picture 4">
            <a:extLst>
              <a:ext uri="{FF2B5EF4-FFF2-40B4-BE49-F238E27FC236}">
                <a16:creationId xmlns:a16="http://schemas.microsoft.com/office/drawing/2014/main" id="{28491C23-DCD6-73B3-7467-20B63A2919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1" y="2599933"/>
            <a:ext cx="3507438" cy="33148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0025339-FE1D-53B4-38BA-C8CF1502068E}"/>
              </a:ext>
            </a:extLst>
          </p:cNvPr>
          <p:cNvPicPr>
            <a:picLocks noChangeAspect="1"/>
          </p:cNvPicPr>
          <p:nvPr/>
        </p:nvPicPr>
        <p:blipFill>
          <a:blip r:embed="rId7"/>
          <a:stretch>
            <a:fillRect/>
          </a:stretch>
        </p:blipFill>
        <p:spPr>
          <a:xfrm>
            <a:off x="5305424" y="2682875"/>
            <a:ext cx="2924175" cy="3314809"/>
          </a:xfrm>
          <a:prstGeom prst="rect">
            <a:avLst/>
          </a:prstGeom>
        </p:spPr>
      </p:pic>
      <p:sp>
        <p:nvSpPr>
          <p:cNvPr id="13" name="TextBox 12">
            <a:extLst>
              <a:ext uri="{FF2B5EF4-FFF2-40B4-BE49-F238E27FC236}">
                <a16:creationId xmlns:a16="http://schemas.microsoft.com/office/drawing/2014/main" id="{77541D09-FCC7-9C19-4A10-7363F2DD815F}"/>
              </a:ext>
            </a:extLst>
          </p:cNvPr>
          <p:cNvSpPr txBox="1"/>
          <p:nvPr/>
        </p:nvSpPr>
        <p:spPr>
          <a:xfrm>
            <a:off x="5532111" y="2451289"/>
            <a:ext cx="3587329" cy="369332"/>
          </a:xfrm>
          <a:prstGeom prst="rect">
            <a:avLst/>
          </a:prstGeom>
          <a:noFill/>
        </p:spPr>
        <p:txBody>
          <a:bodyPr wrap="none" rtlCol="0">
            <a:spAutoFit/>
          </a:bodyPr>
          <a:lstStyle/>
          <a:p>
            <a:r>
              <a:rPr lang="en-US" dirty="0"/>
              <a:t>Darker color represents correlation</a:t>
            </a:r>
          </a:p>
        </p:txBody>
      </p:sp>
    </p:spTree>
    <p:extLst>
      <p:ext uri="{BB962C8B-B14F-4D97-AF65-F5344CB8AC3E}">
        <p14:creationId xmlns:p14="http://schemas.microsoft.com/office/powerpoint/2010/main" val="361733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FFE4-4675-EF43-A6D6-A7D06CA70F8A}"/>
              </a:ext>
            </a:extLst>
          </p:cNvPr>
          <p:cNvSpPr>
            <a:spLocks noGrp="1"/>
          </p:cNvSpPr>
          <p:nvPr>
            <p:ph type="title"/>
          </p:nvPr>
        </p:nvSpPr>
        <p:spPr/>
        <p:txBody>
          <a:bodyPr>
            <a:normAutofit fontScale="90000"/>
          </a:bodyPr>
          <a:lstStyle/>
          <a:p>
            <a:r>
              <a:rPr lang="en-US" dirty="0"/>
              <a:t>Attention at decoder for machine translation</a:t>
            </a:r>
          </a:p>
        </p:txBody>
      </p:sp>
      <p:sp>
        <p:nvSpPr>
          <p:cNvPr id="3" name="Content Placeholder 2">
            <a:extLst>
              <a:ext uri="{FF2B5EF4-FFF2-40B4-BE49-F238E27FC236}">
                <a16:creationId xmlns:a16="http://schemas.microsoft.com/office/drawing/2014/main" id="{928F9C56-C5B8-A186-69B4-14C8C74B4A33}"/>
              </a:ext>
            </a:extLst>
          </p:cNvPr>
          <p:cNvSpPr>
            <a:spLocks noGrp="1"/>
          </p:cNvSpPr>
          <p:nvPr>
            <p:ph idx="1"/>
          </p:nvPr>
        </p:nvSpPr>
        <p:spPr/>
        <p:txBody>
          <a:bodyPr/>
          <a:lstStyle/>
          <a:p>
            <a:r>
              <a:rPr lang="en-US" dirty="0"/>
              <a:t>Words in source/target languages are related (called attention) </a:t>
            </a:r>
          </a:p>
        </p:txBody>
      </p:sp>
      <p:sp>
        <p:nvSpPr>
          <p:cNvPr id="4" name="Footer Placeholder 3">
            <a:extLst>
              <a:ext uri="{FF2B5EF4-FFF2-40B4-BE49-F238E27FC236}">
                <a16:creationId xmlns:a16="http://schemas.microsoft.com/office/drawing/2014/main" id="{03E4C115-C195-8A8C-1AE3-499EF8009117}"/>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709E1735-E4D3-38E8-50F6-104C8B805650}"/>
              </a:ext>
            </a:extLst>
          </p:cNvPr>
          <p:cNvSpPr>
            <a:spLocks noGrp="1"/>
          </p:cNvSpPr>
          <p:nvPr>
            <p:ph type="sldNum" sz="quarter" idx="12"/>
          </p:nvPr>
        </p:nvSpPr>
        <p:spPr/>
        <p:txBody>
          <a:bodyPr/>
          <a:lstStyle/>
          <a:p>
            <a:fld id="{7C12A529-2220-4038-9210-A21DB7BAEFCE}" type="slidenum">
              <a:rPr lang="en-US" smtClean="0"/>
              <a:t>19</a:t>
            </a:fld>
            <a:endParaRPr lang="en-US"/>
          </a:p>
        </p:txBody>
      </p:sp>
      <p:pic>
        <p:nvPicPr>
          <p:cNvPr id="6" name="Picture 5">
            <a:extLst>
              <a:ext uri="{FF2B5EF4-FFF2-40B4-BE49-F238E27FC236}">
                <a16:creationId xmlns:a16="http://schemas.microsoft.com/office/drawing/2014/main" id="{9BC1E125-ED92-8810-D900-9FFB353D1076}"/>
              </a:ext>
            </a:extLst>
          </p:cNvPr>
          <p:cNvPicPr>
            <a:picLocks noChangeAspect="1"/>
          </p:cNvPicPr>
          <p:nvPr/>
        </p:nvPicPr>
        <p:blipFill>
          <a:blip r:embed="rId2"/>
          <a:stretch>
            <a:fillRect/>
          </a:stretch>
        </p:blipFill>
        <p:spPr>
          <a:xfrm>
            <a:off x="2286000" y="2652712"/>
            <a:ext cx="3857625" cy="3886200"/>
          </a:xfrm>
          <a:prstGeom prst="rect">
            <a:avLst/>
          </a:prstGeom>
        </p:spPr>
      </p:pic>
      <p:sp>
        <p:nvSpPr>
          <p:cNvPr id="7" name="TextBox 6">
            <a:extLst>
              <a:ext uri="{FF2B5EF4-FFF2-40B4-BE49-F238E27FC236}">
                <a16:creationId xmlns:a16="http://schemas.microsoft.com/office/drawing/2014/main" id="{7B40D375-BCFB-FFAC-6C49-3C06CBDE552A}"/>
              </a:ext>
            </a:extLst>
          </p:cNvPr>
          <p:cNvSpPr txBox="1"/>
          <p:nvPr/>
        </p:nvSpPr>
        <p:spPr>
          <a:xfrm>
            <a:off x="5621794" y="2146983"/>
            <a:ext cx="2463880" cy="646331"/>
          </a:xfrm>
          <a:prstGeom prst="rect">
            <a:avLst/>
          </a:prstGeom>
          <a:noFill/>
        </p:spPr>
        <p:txBody>
          <a:bodyPr wrap="none" rtlCol="0">
            <a:spAutoFit/>
          </a:bodyPr>
          <a:lstStyle/>
          <a:p>
            <a:r>
              <a:rPr lang="en-US" dirty="0"/>
              <a:t>Lighter color represents </a:t>
            </a:r>
          </a:p>
          <a:p>
            <a:r>
              <a:rPr lang="en-US" dirty="0"/>
              <a:t>Higher correlation</a:t>
            </a:r>
          </a:p>
        </p:txBody>
      </p:sp>
      <p:sp>
        <p:nvSpPr>
          <p:cNvPr id="8" name="TextBox 7">
            <a:extLst>
              <a:ext uri="{FF2B5EF4-FFF2-40B4-BE49-F238E27FC236}">
                <a16:creationId xmlns:a16="http://schemas.microsoft.com/office/drawing/2014/main" id="{77DFF7FE-A6F4-09A3-B37B-EA7CF2BE7EDA}"/>
              </a:ext>
            </a:extLst>
          </p:cNvPr>
          <p:cNvSpPr txBox="1"/>
          <p:nvPr/>
        </p:nvSpPr>
        <p:spPr>
          <a:xfrm>
            <a:off x="6553200" y="3581400"/>
            <a:ext cx="2286000" cy="923330"/>
          </a:xfrm>
          <a:prstGeom prst="rect">
            <a:avLst/>
          </a:prstGeom>
          <a:noFill/>
        </p:spPr>
        <p:txBody>
          <a:bodyPr wrap="square" rtlCol="0">
            <a:spAutoFit/>
          </a:bodyPr>
          <a:lstStyle/>
          <a:p>
            <a:r>
              <a:rPr lang="en-US" dirty="0"/>
              <a:t>Entries are cosine score between 2 vectors</a:t>
            </a:r>
          </a:p>
        </p:txBody>
      </p:sp>
      <p:sp>
        <p:nvSpPr>
          <p:cNvPr id="9" name="TextBox 8">
            <a:extLst>
              <a:ext uri="{FF2B5EF4-FFF2-40B4-BE49-F238E27FC236}">
                <a16:creationId xmlns:a16="http://schemas.microsoft.com/office/drawing/2014/main" id="{26C46060-470A-7AD3-6594-ABBBB6020E18}"/>
              </a:ext>
            </a:extLst>
          </p:cNvPr>
          <p:cNvSpPr txBox="1"/>
          <p:nvPr/>
        </p:nvSpPr>
        <p:spPr>
          <a:xfrm>
            <a:off x="1143000" y="4648200"/>
            <a:ext cx="1064715" cy="461665"/>
          </a:xfrm>
          <a:prstGeom prst="rect">
            <a:avLst/>
          </a:prstGeom>
          <a:noFill/>
          <a:ln>
            <a:solidFill>
              <a:srgbClr val="0070C0"/>
            </a:solidFill>
          </a:ln>
        </p:spPr>
        <p:txBody>
          <a:bodyPr wrap="none" rtlCol="0">
            <a:spAutoFit/>
          </a:bodyPr>
          <a:lstStyle/>
          <a:p>
            <a:r>
              <a:rPr lang="en-US" sz="2400" dirty="0">
                <a:solidFill>
                  <a:srgbClr val="0070C0"/>
                </a:solidFill>
              </a:rPr>
              <a:t>English</a:t>
            </a:r>
            <a:endParaRPr lang="en-HK" sz="2400" dirty="0">
              <a:solidFill>
                <a:srgbClr val="0070C0"/>
              </a:solidFill>
            </a:endParaRPr>
          </a:p>
        </p:txBody>
      </p:sp>
      <p:sp>
        <p:nvSpPr>
          <p:cNvPr id="10" name="TextBox 9">
            <a:extLst>
              <a:ext uri="{FF2B5EF4-FFF2-40B4-BE49-F238E27FC236}">
                <a16:creationId xmlns:a16="http://schemas.microsoft.com/office/drawing/2014/main" id="{91A1B42F-C4B5-B511-1A2B-DF34D7B6A56E}"/>
              </a:ext>
            </a:extLst>
          </p:cNvPr>
          <p:cNvSpPr txBox="1"/>
          <p:nvPr/>
        </p:nvSpPr>
        <p:spPr>
          <a:xfrm>
            <a:off x="4343400" y="2438400"/>
            <a:ext cx="1105559" cy="461665"/>
          </a:xfrm>
          <a:prstGeom prst="rect">
            <a:avLst/>
          </a:prstGeom>
          <a:noFill/>
          <a:ln>
            <a:solidFill>
              <a:srgbClr val="FF0000"/>
            </a:solidFill>
          </a:ln>
        </p:spPr>
        <p:txBody>
          <a:bodyPr wrap="none" rtlCol="0">
            <a:spAutoFit/>
          </a:bodyPr>
          <a:lstStyle/>
          <a:p>
            <a:r>
              <a:rPr lang="en-US" sz="2400" dirty="0">
                <a:solidFill>
                  <a:srgbClr val="FF0000"/>
                </a:solidFill>
              </a:rPr>
              <a:t>French </a:t>
            </a:r>
            <a:endParaRPr lang="en-HK" sz="2400" dirty="0">
              <a:solidFill>
                <a:srgbClr val="FF0000"/>
              </a:solidFill>
            </a:endParaRPr>
          </a:p>
        </p:txBody>
      </p:sp>
    </p:spTree>
    <p:extLst>
      <p:ext uri="{BB962C8B-B14F-4D97-AF65-F5344CB8AC3E}">
        <p14:creationId xmlns:p14="http://schemas.microsoft.com/office/powerpoint/2010/main" val="754252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Part 1: Transformer model</a:t>
            </a:r>
          </a:p>
        </p:txBody>
      </p:sp>
      <p:sp>
        <p:nvSpPr>
          <p:cNvPr id="3" name="Subtitle 2"/>
          <p:cNvSpPr>
            <a:spLocks noGrp="1"/>
          </p:cNvSpPr>
          <p:nvPr>
            <p:ph type="subTitle" idx="1"/>
          </p:nvPr>
        </p:nvSpPr>
        <p:spPr/>
        <p:txBody>
          <a:bodyPr/>
          <a:lstStyle/>
          <a:p>
            <a:r>
              <a:rPr lang="en-US" dirty="0"/>
              <a:t>KH Wong</a:t>
            </a:r>
          </a:p>
        </p:txBody>
      </p:sp>
      <p:sp>
        <p:nvSpPr>
          <p:cNvPr id="4" name="Footer Placeholder 3"/>
          <p:cNvSpPr>
            <a:spLocks noGrp="1"/>
          </p:cNvSpPr>
          <p:nvPr>
            <p:ph type="ftr" sz="quarter" idx="11"/>
          </p:nvPr>
        </p:nvSpPr>
        <p:spPr/>
        <p:txBody>
          <a:bodyPr/>
          <a:lstStyle/>
          <a:p>
            <a:r>
              <a:rPr lang="en-US"/>
              <a:t>Transformer and LLM v.250611a</a:t>
            </a:r>
            <a:endParaRPr lang="en-US" dirty="0"/>
          </a:p>
        </p:txBody>
      </p:sp>
      <p:sp>
        <p:nvSpPr>
          <p:cNvPr id="5" name="Slide Number Placeholder 4"/>
          <p:cNvSpPr>
            <a:spLocks noGrp="1"/>
          </p:cNvSpPr>
          <p:nvPr>
            <p:ph type="sldNum" sz="quarter" idx="12"/>
          </p:nvPr>
        </p:nvSpPr>
        <p:spPr/>
        <p:txBody>
          <a:bodyPr/>
          <a:lstStyle/>
          <a:p>
            <a:fld id="{3B519660-E3FB-4FEF-8DA5-38A418845818}" type="slidenum">
              <a:rPr lang="en-US" smtClean="0"/>
              <a:t>2</a:t>
            </a:fld>
            <a:endParaRPr lang="en-US"/>
          </a:p>
        </p:txBody>
      </p:sp>
    </p:spTree>
    <p:extLst>
      <p:ext uri="{BB962C8B-B14F-4D97-AF65-F5344CB8AC3E}">
        <p14:creationId xmlns:p14="http://schemas.microsoft.com/office/powerpoint/2010/main" val="1818549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434BF1-BA53-E5F0-9587-A5A130E0328E}"/>
              </a:ext>
            </a:extLst>
          </p:cNvPr>
          <p:cNvPicPr>
            <a:picLocks noChangeAspect="1"/>
          </p:cNvPicPr>
          <p:nvPr/>
        </p:nvPicPr>
        <p:blipFill>
          <a:blip r:embed="rId2"/>
          <a:stretch>
            <a:fillRect/>
          </a:stretch>
        </p:blipFill>
        <p:spPr>
          <a:xfrm>
            <a:off x="4608410" y="381000"/>
            <a:ext cx="4154590" cy="5663964"/>
          </a:xfrm>
          <a:prstGeom prst="rect">
            <a:avLst/>
          </a:prstGeom>
        </p:spPr>
      </p:pic>
      <p:sp>
        <p:nvSpPr>
          <p:cNvPr id="2" name="Title 1">
            <a:extLst>
              <a:ext uri="{FF2B5EF4-FFF2-40B4-BE49-F238E27FC236}">
                <a16:creationId xmlns:a16="http://schemas.microsoft.com/office/drawing/2014/main" id="{2C089B0F-25F4-EC17-AE27-5BAABFC34C14}"/>
              </a:ext>
            </a:extLst>
          </p:cNvPr>
          <p:cNvSpPr>
            <a:spLocks noGrp="1"/>
          </p:cNvSpPr>
          <p:nvPr>
            <p:ph type="title"/>
          </p:nvPr>
        </p:nvSpPr>
        <p:spPr>
          <a:xfrm>
            <a:off x="457200" y="533400"/>
            <a:ext cx="6096000" cy="884238"/>
          </a:xfrm>
        </p:spPr>
        <p:txBody>
          <a:bodyPr>
            <a:normAutofit fontScale="90000"/>
          </a:bodyPr>
          <a:lstStyle/>
          <a:p>
            <a:r>
              <a:rPr lang="en-US" dirty="0"/>
              <a:t>Inside the multiread attention block</a:t>
            </a:r>
            <a:br>
              <a:rPr lang="en-HK" dirty="0"/>
            </a:br>
            <a:endParaRPr lang="en-HK" dirty="0"/>
          </a:p>
        </p:txBody>
      </p:sp>
      <p:sp>
        <p:nvSpPr>
          <p:cNvPr id="3" name="Content Placeholder 2">
            <a:extLst>
              <a:ext uri="{FF2B5EF4-FFF2-40B4-BE49-F238E27FC236}">
                <a16:creationId xmlns:a16="http://schemas.microsoft.com/office/drawing/2014/main" id="{B4162E2F-6187-F830-C165-3795FE727BF1}"/>
              </a:ext>
            </a:extLst>
          </p:cNvPr>
          <p:cNvSpPr>
            <a:spLocks noGrp="1"/>
          </p:cNvSpPr>
          <p:nvPr>
            <p:ph idx="1"/>
          </p:nvPr>
        </p:nvSpPr>
        <p:spPr>
          <a:xfrm>
            <a:off x="457200" y="1295400"/>
            <a:ext cx="4151210" cy="4830763"/>
          </a:xfrm>
        </p:spPr>
        <p:txBody>
          <a:bodyPr/>
          <a:lstStyle/>
          <a:p>
            <a:r>
              <a:rPr lang="en-US" dirty="0"/>
              <a:t> </a:t>
            </a:r>
            <a:endParaRPr lang="en-HK" dirty="0"/>
          </a:p>
        </p:txBody>
      </p:sp>
      <p:sp>
        <p:nvSpPr>
          <p:cNvPr id="4" name="Footer Placeholder 3">
            <a:extLst>
              <a:ext uri="{FF2B5EF4-FFF2-40B4-BE49-F238E27FC236}">
                <a16:creationId xmlns:a16="http://schemas.microsoft.com/office/drawing/2014/main" id="{162BB2A7-F71F-07DF-6CE4-A602423C9F44}"/>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B8223429-0B82-39E7-803B-E7E8426A79D3}"/>
              </a:ext>
            </a:extLst>
          </p:cNvPr>
          <p:cNvSpPr>
            <a:spLocks noGrp="1"/>
          </p:cNvSpPr>
          <p:nvPr>
            <p:ph type="sldNum" sz="quarter" idx="12"/>
          </p:nvPr>
        </p:nvSpPr>
        <p:spPr/>
        <p:txBody>
          <a:bodyPr/>
          <a:lstStyle/>
          <a:p>
            <a:fld id="{7C12A529-2220-4038-9210-A21DB7BAEFCE}" type="slidenum">
              <a:rPr lang="en-US" smtClean="0"/>
              <a:t>20</a:t>
            </a:fld>
            <a:endParaRPr lang="en-US"/>
          </a:p>
        </p:txBody>
      </p:sp>
      <p:pic>
        <p:nvPicPr>
          <p:cNvPr id="9" name="Picture 8">
            <a:extLst>
              <a:ext uri="{FF2B5EF4-FFF2-40B4-BE49-F238E27FC236}">
                <a16:creationId xmlns:a16="http://schemas.microsoft.com/office/drawing/2014/main" id="{9FCC4C47-470F-54B5-63E1-74B9C3544E2D}"/>
              </a:ext>
            </a:extLst>
          </p:cNvPr>
          <p:cNvPicPr>
            <a:picLocks noChangeAspect="1"/>
          </p:cNvPicPr>
          <p:nvPr/>
        </p:nvPicPr>
        <p:blipFill>
          <a:blip r:embed="rId3"/>
          <a:stretch>
            <a:fillRect/>
          </a:stretch>
        </p:blipFill>
        <p:spPr>
          <a:xfrm>
            <a:off x="48322" y="2343150"/>
            <a:ext cx="4752278" cy="3219450"/>
          </a:xfrm>
          <a:prstGeom prst="rect">
            <a:avLst/>
          </a:prstGeom>
          <a:ln>
            <a:solidFill>
              <a:schemeClr val="accent1"/>
            </a:solidFill>
          </a:ln>
        </p:spPr>
      </p:pic>
      <p:cxnSp>
        <p:nvCxnSpPr>
          <p:cNvPr id="11" name="Straight Connector 10">
            <a:extLst>
              <a:ext uri="{FF2B5EF4-FFF2-40B4-BE49-F238E27FC236}">
                <a16:creationId xmlns:a16="http://schemas.microsoft.com/office/drawing/2014/main" id="{44EC3E55-4B30-799D-8BFA-A24D80B8598E}"/>
              </a:ext>
            </a:extLst>
          </p:cNvPr>
          <p:cNvCxnSpPr/>
          <p:nvPr/>
        </p:nvCxnSpPr>
        <p:spPr>
          <a:xfrm>
            <a:off x="7543800" y="2057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9D4E120-6D30-F885-F245-C2F2F1945CE6}"/>
              </a:ext>
            </a:extLst>
          </p:cNvPr>
          <p:cNvCxnSpPr>
            <a:cxnSpLocks/>
          </p:cNvCxnSpPr>
          <p:nvPr/>
        </p:nvCxnSpPr>
        <p:spPr>
          <a:xfrm>
            <a:off x="4797220" y="2343150"/>
            <a:ext cx="765380" cy="1085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04A2159-B0D4-6126-CE27-D1E932CAF439}"/>
              </a:ext>
            </a:extLst>
          </p:cNvPr>
          <p:cNvSpPr/>
          <p:nvPr/>
        </p:nvSpPr>
        <p:spPr>
          <a:xfrm>
            <a:off x="2667000" y="2438400"/>
            <a:ext cx="2130220" cy="2971800"/>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0" name="TextBox 9">
            <a:extLst>
              <a:ext uri="{FF2B5EF4-FFF2-40B4-BE49-F238E27FC236}">
                <a16:creationId xmlns:a16="http://schemas.microsoft.com/office/drawing/2014/main" id="{76C80FDC-4B54-636B-BA36-0F92362BA9C1}"/>
              </a:ext>
            </a:extLst>
          </p:cNvPr>
          <p:cNvSpPr txBox="1"/>
          <p:nvPr/>
        </p:nvSpPr>
        <p:spPr>
          <a:xfrm>
            <a:off x="2955835" y="5721586"/>
            <a:ext cx="1279517" cy="646331"/>
          </a:xfrm>
          <a:prstGeom prst="rect">
            <a:avLst/>
          </a:prstGeom>
          <a:noFill/>
        </p:spPr>
        <p:txBody>
          <a:bodyPr wrap="none" rtlCol="0">
            <a:spAutoFit/>
          </a:bodyPr>
          <a:lstStyle/>
          <a:p>
            <a:r>
              <a:rPr lang="en-US" dirty="0"/>
              <a:t>Multi-head </a:t>
            </a:r>
          </a:p>
          <a:p>
            <a:r>
              <a:rPr lang="en-US" dirty="0"/>
              <a:t>attention</a:t>
            </a:r>
            <a:endParaRPr lang="en-HK" dirty="0"/>
          </a:p>
        </p:txBody>
      </p:sp>
    </p:spTree>
    <p:extLst>
      <p:ext uri="{BB962C8B-B14F-4D97-AF65-F5344CB8AC3E}">
        <p14:creationId xmlns:p14="http://schemas.microsoft.com/office/powerpoint/2010/main" val="39438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pointment booking">
            <a:extLst>
              <a:ext uri="{FF2B5EF4-FFF2-40B4-BE49-F238E27FC236}">
                <a16:creationId xmlns:a16="http://schemas.microsoft.com/office/drawing/2014/main" id="{84E0585E-42C5-35AD-408D-F5823ED406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2762" y="1143000"/>
            <a:ext cx="2371961" cy="23719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31D558-ACFD-B70F-88B1-E4DD610FD114}"/>
              </a:ext>
            </a:extLst>
          </p:cNvPr>
          <p:cNvSpPr>
            <a:spLocks noGrp="1"/>
          </p:cNvSpPr>
          <p:nvPr>
            <p:ph type="title"/>
          </p:nvPr>
        </p:nvSpPr>
        <p:spPr/>
        <p:txBody>
          <a:bodyPr/>
          <a:lstStyle/>
          <a:p>
            <a:r>
              <a:rPr lang="en-US" dirty="0"/>
              <a:t>Meaning of Query ,Key ,Value</a:t>
            </a:r>
            <a:endParaRPr lang="en-HK" dirty="0"/>
          </a:p>
        </p:txBody>
      </p:sp>
      <p:sp>
        <p:nvSpPr>
          <p:cNvPr id="3" name="Content Placeholder 2">
            <a:extLst>
              <a:ext uri="{FF2B5EF4-FFF2-40B4-BE49-F238E27FC236}">
                <a16:creationId xmlns:a16="http://schemas.microsoft.com/office/drawing/2014/main" id="{697E8D59-4272-9ED9-981B-9FFEBFA98C0C}"/>
              </a:ext>
            </a:extLst>
          </p:cNvPr>
          <p:cNvSpPr>
            <a:spLocks noGrp="1"/>
          </p:cNvSpPr>
          <p:nvPr>
            <p:ph idx="1"/>
          </p:nvPr>
        </p:nvSpPr>
        <p:spPr>
          <a:xfrm>
            <a:off x="231519" y="1417639"/>
            <a:ext cx="5254881" cy="4823618"/>
          </a:xfrm>
        </p:spPr>
        <p:txBody>
          <a:bodyPr>
            <a:normAutofit fontScale="92500" lnSpcReduction="10000"/>
          </a:bodyPr>
          <a:lstStyle/>
          <a:p>
            <a:r>
              <a:rPr lang="en-US" sz="2800" dirty="0"/>
              <a:t>When you search for movie in a database , e.g. Netflix, Disney+, YouTube,….</a:t>
            </a:r>
          </a:p>
          <a:p>
            <a:r>
              <a:rPr lang="en-US" sz="2800" b="1" u="sng" dirty="0">
                <a:solidFill>
                  <a:srgbClr val="0C0D0E"/>
                </a:solidFill>
                <a:highlight>
                  <a:srgbClr val="FFFFFF"/>
                </a:highlight>
                <a:latin typeface="-apple-system"/>
              </a:rPr>
              <a:t>Q</a:t>
            </a:r>
            <a:r>
              <a:rPr lang="en-US" sz="2800" b="1" i="0" u="sng" dirty="0">
                <a:solidFill>
                  <a:srgbClr val="0C0D0E"/>
                </a:solidFill>
                <a:effectLst/>
                <a:highlight>
                  <a:srgbClr val="FFFFFF"/>
                </a:highlight>
                <a:latin typeface="-apple-system"/>
              </a:rPr>
              <a:t>ueries</a:t>
            </a:r>
            <a:r>
              <a:rPr lang="en-US" sz="2800" b="0" i="0" dirty="0">
                <a:solidFill>
                  <a:srgbClr val="0C0D0E"/>
                </a:solidFill>
                <a:effectLst/>
                <a:highlight>
                  <a:srgbClr val="FFFFFF"/>
                </a:highlight>
                <a:latin typeface="-apple-system"/>
              </a:rPr>
              <a:t> (type in the search bar),  against a set of </a:t>
            </a:r>
            <a:r>
              <a:rPr lang="en-US" sz="2800" b="1" i="0" u="sng" dirty="0">
                <a:solidFill>
                  <a:srgbClr val="0C0D0E"/>
                </a:solidFill>
                <a:effectLst/>
                <a:highlight>
                  <a:srgbClr val="FFFFFF"/>
                </a:highlight>
                <a:latin typeface="-apple-system"/>
              </a:rPr>
              <a:t>Keys</a:t>
            </a:r>
            <a:r>
              <a:rPr lang="en-US" sz="2800" b="0" i="0" dirty="0">
                <a:solidFill>
                  <a:srgbClr val="0C0D0E"/>
                </a:solidFill>
                <a:effectLst/>
                <a:highlight>
                  <a:srgbClr val="FFFFFF"/>
                </a:highlight>
                <a:latin typeface="-apple-system"/>
              </a:rPr>
              <a:t> (USA movies, types, storyline, etc.), then the results are </a:t>
            </a:r>
            <a:r>
              <a:rPr lang="en-US" sz="2800" b="0" i="0" u="sng" dirty="0">
                <a:solidFill>
                  <a:srgbClr val="0C0D0E"/>
                </a:solidFill>
                <a:effectLst/>
                <a:highlight>
                  <a:srgbClr val="FFFFFF"/>
                </a:highlight>
                <a:latin typeface="-apple-system"/>
              </a:rPr>
              <a:t>V</a:t>
            </a:r>
            <a:r>
              <a:rPr lang="en-US" sz="2800" b="1" i="0" u="sng" dirty="0">
                <a:solidFill>
                  <a:srgbClr val="0C0D0E"/>
                </a:solidFill>
                <a:effectLst/>
                <a:highlight>
                  <a:srgbClr val="FFFFFF"/>
                </a:highlight>
                <a:latin typeface="-apple-system"/>
              </a:rPr>
              <a:t>alues</a:t>
            </a:r>
            <a:r>
              <a:rPr lang="en-US" sz="2800" b="0" i="0" dirty="0">
                <a:solidFill>
                  <a:srgbClr val="0C0D0E"/>
                </a:solidFill>
                <a:effectLst/>
                <a:highlight>
                  <a:srgbClr val="FFFFFF"/>
                </a:highlight>
                <a:latin typeface="-apple-system"/>
              </a:rPr>
              <a:t> (best matched videos).</a:t>
            </a:r>
            <a:endParaRPr lang="en-US" sz="2800" dirty="0"/>
          </a:p>
          <a:p>
            <a:r>
              <a:rPr lang="en-US" sz="2800" dirty="0"/>
              <a:t>If Queries = “Classic movie”,</a:t>
            </a:r>
          </a:p>
          <a:p>
            <a:r>
              <a:rPr lang="en-US" sz="2800" dirty="0"/>
              <a:t>and Keys = “crime, thriller”</a:t>
            </a:r>
          </a:p>
          <a:p>
            <a:r>
              <a:rPr lang="en-US" sz="2800" dirty="0"/>
              <a:t>Values= search results,“</a:t>
            </a:r>
            <a:r>
              <a:rPr lang="en-HK" sz="2800" b="0" i="0" dirty="0">
                <a:solidFill>
                  <a:srgbClr val="1F1F1F"/>
                </a:solidFill>
                <a:effectLst/>
                <a:highlight>
                  <a:srgbClr val="FFFFFF"/>
                </a:highlight>
                <a:latin typeface="Google Sans"/>
              </a:rPr>
              <a:t>Psycho , </a:t>
            </a:r>
            <a:r>
              <a:rPr lang="en-US" sz="2800" dirty="0"/>
              <a:t>Godfather1.. ”</a:t>
            </a:r>
          </a:p>
          <a:p>
            <a:endParaRPr lang="en-HK" sz="2800" dirty="0"/>
          </a:p>
        </p:txBody>
      </p:sp>
      <p:sp>
        <p:nvSpPr>
          <p:cNvPr id="4" name="Footer Placeholder 3">
            <a:extLst>
              <a:ext uri="{FF2B5EF4-FFF2-40B4-BE49-F238E27FC236}">
                <a16:creationId xmlns:a16="http://schemas.microsoft.com/office/drawing/2014/main" id="{BFD5556E-52F9-E760-CCAC-A223FD602738}"/>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17BEF3DB-67D6-FD7A-CC4E-76E30A90BAA9}"/>
              </a:ext>
            </a:extLst>
          </p:cNvPr>
          <p:cNvSpPr>
            <a:spLocks noGrp="1"/>
          </p:cNvSpPr>
          <p:nvPr>
            <p:ph type="sldNum" sz="quarter" idx="12"/>
          </p:nvPr>
        </p:nvSpPr>
        <p:spPr/>
        <p:txBody>
          <a:bodyPr/>
          <a:lstStyle/>
          <a:p>
            <a:fld id="{7C12A529-2220-4038-9210-A21DB7BAEFCE}" type="slidenum">
              <a:rPr lang="en-US" smtClean="0"/>
              <a:t>21</a:t>
            </a:fld>
            <a:endParaRPr lang="en-US"/>
          </a:p>
        </p:txBody>
      </p:sp>
      <p:sp>
        <p:nvSpPr>
          <p:cNvPr id="7" name="TextBox 6">
            <a:extLst>
              <a:ext uri="{FF2B5EF4-FFF2-40B4-BE49-F238E27FC236}">
                <a16:creationId xmlns:a16="http://schemas.microsoft.com/office/drawing/2014/main" id="{F9E547CD-0564-C1B1-DCB4-B73481213F25}"/>
              </a:ext>
            </a:extLst>
          </p:cNvPr>
          <p:cNvSpPr txBox="1"/>
          <p:nvPr/>
        </p:nvSpPr>
        <p:spPr>
          <a:xfrm>
            <a:off x="5210307" y="3374927"/>
            <a:ext cx="3605474" cy="2677656"/>
          </a:xfrm>
          <a:prstGeom prst="rect">
            <a:avLst/>
          </a:prstGeom>
          <a:noFill/>
          <a:ln>
            <a:solidFill>
              <a:schemeClr val="accent1">
                <a:shade val="15000"/>
              </a:schemeClr>
            </a:solidFill>
          </a:ln>
        </p:spPr>
        <p:txBody>
          <a:bodyPr wrap="none" rtlCol="0">
            <a:spAutoFit/>
          </a:bodyPr>
          <a:lstStyle/>
          <a:p>
            <a:r>
              <a:rPr lang="en-US" sz="2800" dirty="0"/>
              <a:t>Search </a:t>
            </a:r>
            <a:r>
              <a:rPr lang="en-US" sz="2800" b="1" u="sng" dirty="0"/>
              <a:t>Queries</a:t>
            </a:r>
            <a:r>
              <a:rPr lang="en-US" sz="2800" b="1" dirty="0"/>
              <a:t> (Q)</a:t>
            </a:r>
          </a:p>
          <a:p>
            <a:r>
              <a:rPr lang="en-US" sz="2800" dirty="0"/>
              <a:t>    “Classic movies”</a:t>
            </a:r>
          </a:p>
          <a:p>
            <a:r>
              <a:rPr lang="en-US" sz="2800" dirty="0"/>
              <a:t>Use </a:t>
            </a:r>
            <a:r>
              <a:rPr lang="en-US" sz="2800" b="1" u="sng" dirty="0">
                <a:solidFill>
                  <a:srgbClr val="0070C0"/>
                </a:solidFill>
              </a:rPr>
              <a:t>Key  (K)</a:t>
            </a:r>
            <a:endParaRPr lang="en-US" sz="2800" b="1" dirty="0"/>
          </a:p>
          <a:p>
            <a:r>
              <a:rPr lang="en-US" sz="2800" dirty="0"/>
              <a:t>    “crime , thriller”</a:t>
            </a:r>
          </a:p>
          <a:p>
            <a:r>
              <a:rPr lang="en-US" sz="2800" dirty="0"/>
              <a:t>Result: </a:t>
            </a:r>
            <a:r>
              <a:rPr lang="en-US" sz="2800" b="1" u="sng" dirty="0">
                <a:solidFill>
                  <a:srgbClr val="FF0000"/>
                </a:solidFill>
              </a:rPr>
              <a:t>Values (V)</a:t>
            </a:r>
            <a:r>
              <a:rPr lang="en-US" sz="2800" dirty="0"/>
              <a:t>: </a:t>
            </a:r>
          </a:p>
          <a:p>
            <a:r>
              <a:rPr lang="en-US" sz="2800" dirty="0"/>
              <a:t>    “</a:t>
            </a:r>
            <a:r>
              <a:rPr lang="en-US" sz="2800" dirty="0" err="1"/>
              <a:t>Pycho</a:t>
            </a:r>
            <a:r>
              <a:rPr lang="en-US" sz="2800" dirty="0"/>
              <a:t>, Godfather1” </a:t>
            </a:r>
            <a:endParaRPr lang="en-HK" sz="2800" dirty="0"/>
          </a:p>
        </p:txBody>
      </p:sp>
      <p:sp>
        <p:nvSpPr>
          <p:cNvPr id="11" name="TextBox 10">
            <a:extLst>
              <a:ext uri="{FF2B5EF4-FFF2-40B4-BE49-F238E27FC236}">
                <a16:creationId xmlns:a16="http://schemas.microsoft.com/office/drawing/2014/main" id="{2A5C62E7-EDF6-287B-E0BA-4FAD04F33012}"/>
              </a:ext>
            </a:extLst>
          </p:cNvPr>
          <p:cNvSpPr txBox="1"/>
          <p:nvPr/>
        </p:nvSpPr>
        <p:spPr>
          <a:xfrm>
            <a:off x="6126547" y="1048306"/>
            <a:ext cx="2560253" cy="369332"/>
          </a:xfrm>
          <a:prstGeom prst="rect">
            <a:avLst/>
          </a:prstGeom>
          <a:noFill/>
        </p:spPr>
        <p:txBody>
          <a:bodyPr wrap="none" rtlCol="0">
            <a:spAutoFit/>
          </a:bodyPr>
          <a:lstStyle/>
          <a:p>
            <a:r>
              <a:rPr lang="en-HK" dirty="0"/>
              <a:t>https://www.freepik.com</a:t>
            </a:r>
          </a:p>
        </p:txBody>
      </p:sp>
    </p:spTree>
    <p:extLst>
      <p:ext uri="{BB962C8B-B14F-4D97-AF65-F5344CB8AC3E}">
        <p14:creationId xmlns:p14="http://schemas.microsoft.com/office/powerpoint/2010/main" val="3316066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AC08-F750-5F7A-B2B5-491A8FAF88DC}"/>
              </a:ext>
            </a:extLst>
          </p:cNvPr>
          <p:cNvSpPr>
            <a:spLocks noGrp="1"/>
          </p:cNvSpPr>
          <p:nvPr>
            <p:ph type="title"/>
          </p:nvPr>
        </p:nvSpPr>
        <p:spPr/>
        <p:txBody>
          <a:bodyPr/>
          <a:lstStyle/>
          <a:p>
            <a:r>
              <a:rPr lang="en-US" dirty="0"/>
              <a:t>Multi-head structure example</a:t>
            </a:r>
            <a:endParaRPr lang="en-HK" dirty="0"/>
          </a:p>
        </p:txBody>
      </p:sp>
      <p:sp>
        <p:nvSpPr>
          <p:cNvPr id="3" name="Content Placeholder 2">
            <a:extLst>
              <a:ext uri="{FF2B5EF4-FFF2-40B4-BE49-F238E27FC236}">
                <a16:creationId xmlns:a16="http://schemas.microsoft.com/office/drawing/2014/main" id="{76A4C719-5653-A5D5-F6A1-D11BF71DCFEB}"/>
              </a:ext>
            </a:extLst>
          </p:cNvPr>
          <p:cNvSpPr>
            <a:spLocks noGrp="1"/>
          </p:cNvSpPr>
          <p:nvPr>
            <p:ph idx="1"/>
          </p:nvPr>
        </p:nvSpPr>
        <p:spPr>
          <a:xfrm>
            <a:off x="55932" y="1417638"/>
            <a:ext cx="3830268" cy="4708525"/>
          </a:xfrm>
        </p:spPr>
        <p:txBody>
          <a:bodyPr>
            <a:normAutofit fontScale="77500" lnSpcReduction="20000"/>
          </a:bodyPr>
          <a:lstStyle/>
          <a:p>
            <a:r>
              <a:rPr lang="en-US" dirty="0"/>
              <a:t>Assume, we have 3 heads</a:t>
            </a:r>
          </a:p>
          <a:p>
            <a:r>
              <a:rPr lang="en-US" dirty="0"/>
              <a:t>V or K or Q is 5x4</a:t>
            </a:r>
          </a:p>
          <a:p>
            <a:r>
              <a:rPr lang="en-US" dirty="0"/>
              <a:t>Single head output (Zi) is 5x4</a:t>
            </a:r>
          </a:p>
          <a:p>
            <a:r>
              <a:rPr lang="en-US" dirty="0"/>
              <a:t>After concatenation of all heads, </a:t>
            </a:r>
          </a:p>
          <a:p>
            <a:r>
              <a:rPr lang="en-US" dirty="0"/>
              <a:t>Z=</a:t>
            </a:r>
            <a:r>
              <a:rPr lang="en-US" dirty="0" err="1"/>
              <a:t>concat</a:t>
            </a:r>
            <a:r>
              <a:rPr lang="en-US" dirty="0"/>
              <a:t> (z</a:t>
            </a:r>
            <a:r>
              <a:rPr lang="en-US" baseline="-25000" dirty="0"/>
              <a:t>i=1</a:t>
            </a:r>
            <a:r>
              <a:rPr lang="en-US" dirty="0"/>
              <a:t>,z</a:t>
            </a:r>
            <a:r>
              <a:rPr lang="en-US" baseline="-25000" dirty="0"/>
              <a:t>i=2</a:t>
            </a:r>
            <a:r>
              <a:rPr lang="en-US" dirty="0"/>
              <a:t>,z</a:t>
            </a:r>
            <a:r>
              <a:rPr lang="en-US" baseline="-25000" dirty="0"/>
              <a:t>i=3</a:t>
            </a:r>
            <a:r>
              <a:rPr lang="en-US" dirty="0"/>
              <a:t>), the output Z is 5x(4+4+4)=5x12</a:t>
            </a:r>
          </a:p>
          <a:p>
            <a:r>
              <a:rPr lang="en-US" dirty="0"/>
              <a:t>Linear weight (W)is 12x6, hence multi-head attention output (Z*W ) is 5x6</a:t>
            </a:r>
          </a:p>
        </p:txBody>
      </p:sp>
      <p:sp>
        <p:nvSpPr>
          <p:cNvPr id="4" name="Footer Placeholder 3">
            <a:extLst>
              <a:ext uri="{FF2B5EF4-FFF2-40B4-BE49-F238E27FC236}">
                <a16:creationId xmlns:a16="http://schemas.microsoft.com/office/drawing/2014/main" id="{A6123BDD-0258-174B-11A1-00933692B772}"/>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71BC88C7-E557-FC44-22E0-84BA6C5FD1C9}"/>
              </a:ext>
            </a:extLst>
          </p:cNvPr>
          <p:cNvSpPr>
            <a:spLocks noGrp="1"/>
          </p:cNvSpPr>
          <p:nvPr>
            <p:ph type="sldNum" sz="quarter" idx="12"/>
          </p:nvPr>
        </p:nvSpPr>
        <p:spPr/>
        <p:txBody>
          <a:bodyPr/>
          <a:lstStyle/>
          <a:p>
            <a:fld id="{7C12A529-2220-4038-9210-A21DB7BAEFCE}" type="slidenum">
              <a:rPr lang="en-US" smtClean="0"/>
              <a:t>22</a:t>
            </a:fld>
            <a:endParaRPr lang="en-US"/>
          </a:p>
        </p:txBody>
      </p:sp>
      <p:pic>
        <p:nvPicPr>
          <p:cNvPr id="7" name="Picture 6">
            <a:extLst>
              <a:ext uri="{FF2B5EF4-FFF2-40B4-BE49-F238E27FC236}">
                <a16:creationId xmlns:a16="http://schemas.microsoft.com/office/drawing/2014/main" id="{608BC003-6172-0DB9-8D40-E88362C06BB8}"/>
              </a:ext>
            </a:extLst>
          </p:cNvPr>
          <p:cNvPicPr>
            <a:picLocks noChangeAspect="1"/>
          </p:cNvPicPr>
          <p:nvPr/>
        </p:nvPicPr>
        <p:blipFill>
          <a:blip r:embed="rId2"/>
          <a:stretch>
            <a:fillRect/>
          </a:stretch>
        </p:blipFill>
        <p:spPr>
          <a:xfrm>
            <a:off x="4571999" y="1543135"/>
            <a:ext cx="4006529" cy="5609140"/>
          </a:xfrm>
          <a:prstGeom prst="rect">
            <a:avLst/>
          </a:prstGeom>
        </p:spPr>
      </p:pic>
      <p:sp>
        <p:nvSpPr>
          <p:cNvPr id="9" name="TextBox 8">
            <a:extLst>
              <a:ext uri="{FF2B5EF4-FFF2-40B4-BE49-F238E27FC236}">
                <a16:creationId xmlns:a16="http://schemas.microsoft.com/office/drawing/2014/main" id="{4C0A0891-25D1-942B-9F42-85E19CCF4220}"/>
              </a:ext>
            </a:extLst>
          </p:cNvPr>
          <p:cNvSpPr txBox="1"/>
          <p:nvPr/>
        </p:nvSpPr>
        <p:spPr>
          <a:xfrm>
            <a:off x="4991854" y="1328062"/>
            <a:ext cx="4096215" cy="369332"/>
          </a:xfrm>
          <a:prstGeom prst="rect">
            <a:avLst/>
          </a:prstGeom>
          <a:noFill/>
        </p:spPr>
        <p:txBody>
          <a:bodyPr wrap="square">
            <a:spAutoFit/>
          </a:bodyPr>
          <a:lstStyle/>
          <a:p>
            <a:r>
              <a:rPr lang="en-US" dirty="0"/>
              <a:t>Multi-head attention output is d=5x6</a:t>
            </a:r>
          </a:p>
        </p:txBody>
      </p:sp>
      <p:sp>
        <p:nvSpPr>
          <p:cNvPr id="10" name="TextBox 9">
            <a:extLst>
              <a:ext uri="{FF2B5EF4-FFF2-40B4-BE49-F238E27FC236}">
                <a16:creationId xmlns:a16="http://schemas.microsoft.com/office/drawing/2014/main" id="{4F739C6A-77EF-13BD-88A4-4F077966F3EE}"/>
              </a:ext>
            </a:extLst>
          </p:cNvPr>
          <p:cNvSpPr txBox="1"/>
          <p:nvPr/>
        </p:nvSpPr>
        <p:spPr>
          <a:xfrm>
            <a:off x="6397256" y="2793673"/>
            <a:ext cx="2746743" cy="369332"/>
          </a:xfrm>
          <a:prstGeom prst="rect">
            <a:avLst/>
          </a:prstGeom>
          <a:noFill/>
        </p:spPr>
        <p:txBody>
          <a:bodyPr wrap="square">
            <a:spAutoFit/>
          </a:bodyPr>
          <a:lstStyle/>
          <a:p>
            <a:r>
              <a:rPr lang="en-US" dirty="0" err="1"/>
              <a:t>Concat</a:t>
            </a:r>
            <a:r>
              <a:rPr lang="en-US" dirty="0"/>
              <a:t>. output (Z) is 5x12</a:t>
            </a:r>
          </a:p>
        </p:txBody>
      </p:sp>
      <p:sp>
        <p:nvSpPr>
          <p:cNvPr id="11" name="TextBox 10">
            <a:extLst>
              <a:ext uri="{FF2B5EF4-FFF2-40B4-BE49-F238E27FC236}">
                <a16:creationId xmlns:a16="http://schemas.microsoft.com/office/drawing/2014/main" id="{41764AE8-81F7-5224-213A-676436A9ED2F}"/>
              </a:ext>
            </a:extLst>
          </p:cNvPr>
          <p:cNvSpPr txBox="1"/>
          <p:nvPr/>
        </p:nvSpPr>
        <p:spPr>
          <a:xfrm>
            <a:off x="6725709" y="2286000"/>
            <a:ext cx="2418291" cy="369332"/>
          </a:xfrm>
          <a:prstGeom prst="rect">
            <a:avLst/>
          </a:prstGeom>
          <a:noFill/>
        </p:spPr>
        <p:txBody>
          <a:bodyPr wrap="none" rtlCol="0">
            <a:spAutoFit/>
          </a:bodyPr>
          <a:lstStyle/>
          <a:p>
            <a:r>
              <a:rPr lang="en-US" dirty="0"/>
              <a:t>Linear weight (W)=12x6</a:t>
            </a:r>
            <a:endParaRPr lang="en-HK" dirty="0"/>
          </a:p>
        </p:txBody>
      </p:sp>
      <p:sp>
        <p:nvSpPr>
          <p:cNvPr id="12" name="TextBox 11">
            <a:extLst>
              <a:ext uri="{FF2B5EF4-FFF2-40B4-BE49-F238E27FC236}">
                <a16:creationId xmlns:a16="http://schemas.microsoft.com/office/drawing/2014/main" id="{86B114AD-F518-4E55-2610-91E504A484F1}"/>
              </a:ext>
            </a:extLst>
          </p:cNvPr>
          <p:cNvSpPr txBox="1"/>
          <p:nvPr/>
        </p:nvSpPr>
        <p:spPr>
          <a:xfrm>
            <a:off x="6539664" y="3468041"/>
            <a:ext cx="2514599" cy="369332"/>
          </a:xfrm>
          <a:prstGeom prst="rect">
            <a:avLst/>
          </a:prstGeom>
          <a:noFill/>
        </p:spPr>
        <p:txBody>
          <a:bodyPr wrap="square">
            <a:spAutoFit/>
          </a:bodyPr>
          <a:lstStyle/>
          <a:p>
            <a:r>
              <a:rPr lang="en-US" dirty="0"/>
              <a:t>Each single head  Z</a:t>
            </a:r>
            <a:r>
              <a:rPr lang="en-US" baseline="-25000" dirty="0"/>
              <a:t>i</a:t>
            </a:r>
            <a:r>
              <a:rPr lang="en-US" dirty="0"/>
              <a:t> (5x4)</a:t>
            </a:r>
          </a:p>
        </p:txBody>
      </p:sp>
    </p:spTree>
    <p:extLst>
      <p:ext uri="{BB962C8B-B14F-4D97-AF65-F5344CB8AC3E}">
        <p14:creationId xmlns:p14="http://schemas.microsoft.com/office/powerpoint/2010/main" val="4258969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D425-62B0-C12E-0DEE-7185F59FDED9}"/>
              </a:ext>
            </a:extLst>
          </p:cNvPr>
          <p:cNvSpPr>
            <a:spLocks noGrp="1"/>
          </p:cNvSpPr>
          <p:nvPr>
            <p:ph type="title"/>
          </p:nvPr>
        </p:nvSpPr>
        <p:spPr>
          <a:xfrm>
            <a:off x="221958" y="242201"/>
            <a:ext cx="8594436" cy="423754"/>
          </a:xfrm>
        </p:spPr>
        <p:txBody>
          <a:bodyPr>
            <a:noAutofit/>
          </a:bodyPr>
          <a:lstStyle/>
          <a:p>
            <a:br>
              <a:rPr lang="en-US" sz="2000" dirty="0"/>
            </a:br>
            <a:br>
              <a:rPr lang="en-US" sz="2000" dirty="0"/>
            </a:br>
            <a:r>
              <a:rPr lang="en-US" sz="2000" dirty="0"/>
              <a:t>For a single head of a multi-head structure, embedding vector length =5 for each word, input sentence length=6 words.</a:t>
            </a:r>
            <a:br>
              <a:rPr lang="en-US" sz="2000" dirty="0"/>
            </a:br>
            <a:endParaRPr lang="en-HK" sz="2000" dirty="0"/>
          </a:p>
        </p:txBody>
      </p:sp>
      <p:sp>
        <p:nvSpPr>
          <p:cNvPr id="3" name="Content Placeholder 2">
            <a:extLst>
              <a:ext uri="{FF2B5EF4-FFF2-40B4-BE49-F238E27FC236}">
                <a16:creationId xmlns:a16="http://schemas.microsoft.com/office/drawing/2014/main" id="{784FF044-02D8-2D11-05F6-82535AE1C011}"/>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48C1FB69-A259-DDFE-3C7A-FFE05445C0BE}"/>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DC1723C2-C847-BD46-8E97-EA3CAAFE2C1A}"/>
              </a:ext>
            </a:extLst>
          </p:cNvPr>
          <p:cNvSpPr>
            <a:spLocks noGrp="1"/>
          </p:cNvSpPr>
          <p:nvPr>
            <p:ph type="sldNum" sz="quarter" idx="12"/>
          </p:nvPr>
        </p:nvSpPr>
        <p:spPr/>
        <p:txBody>
          <a:bodyPr/>
          <a:lstStyle/>
          <a:p>
            <a:fld id="{7C12A529-2220-4038-9210-A21DB7BAEFCE}" type="slidenum">
              <a:rPr lang="en-US" smtClean="0"/>
              <a:t>23</a:t>
            </a:fld>
            <a:endParaRPr lang="en-US"/>
          </a:p>
        </p:txBody>
      </p:sp>
      <p:pic>
        <p:nvPicPr>
          <p:cNvPr id="8194" name="Picture 2">
            <a:extLst>
              <a:ext uri="{FF2B5EF4-FFF2-40B4-BE49-F238E27FC236}">
                <a16:creationId xmlns:a16="http://schemas.microsoft.com/office/drawing/2014/main" id="{2A4A821B-D16E-91CC-6D22-FED303144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31880"/>
            <a:ext cx="6850275" cy="5943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1505790-FABD-DE00-7A10-3E06A133F0B1}"/>
              </a:ext>
            </a:extLst>
          </p:cNvPr>
          <p:cNvPicPr>
            <a:picLocks noChangeAspect="1"/>
          </p:cNvPicPr>
          <p:nvPr/>
        </p:nvPicPr>
        <p:blipFill>
          <a:blip r:embed="rId3"/>
          <a:stretch>
            <a:fillRect/>
          </a:stretch>
        </p:blipFill>
        <p:spPr>
          <a:xfrm>
            <a:off x="39900" y="3429000"/>
            <a:ext cx="1730675" cy="1285875"/>
          </a:xfrm>
          <a:prstGeom prst="rect">
            <a:avLst/>
          </a:prstGeom>
        </p:spPr>
      </p:pic>
      <p:cxnSp>
        <p:nvCxnSpPr>
          <p:cNvPr id="10" name="Straight Arrow Connector 9">
            <a:extLst>
              <a:ext uri="{FF2B5EF4-FFF2-40B4-BE49-F238E27FC236}">
                <a16:creationId xmlns:a16="http://schemas.microsoft.com/office/drawing/2014/main" id="{28B1FD30-883B-CAAD-78C4-F0EF6DD69E11}"/>
              </a:ext>
            </a:extLst>
          </p:cNvPr>
          <p:cNvCxnSpPr>
            <a:cxnSpLocks/>
          </p:cNvCxnSpPr>
          <p:nvPr/>
        </p:nvCxnSpPr>
        <p:spPr>
          <a:xfrm>
            <a:off x="1219200" y="3429000"/>
            <a:ext cx="7620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F6BCE8C-1FB1-B364-9E70-70D4D2088DA5}"/>
              </a:ext>
            </a:extLst>
          </p:cNvPr>
          <p:cNvCxnSpPr>
            <a:cxnSpLocks/>
          </p:cNvCxnSpPr>
          <p:nvPr/>
        </p:nvCxnSpPr>
        <p:spPr>
          <a:xfrm flipV="1">
            <a:off x="1219200" y="2209800"/>
            <a:ext cx="703775"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9A6C76D-12BC-946E-1828-1BEF1AB88F69}"/>
              </a:ext>
            </a:extLst>
          </p:cNvPr>
          <p:cNvCxnSpPr>
            <a:cxnSpLocks/>
          </p:cNvCxnSpPr>
          <p:nvPr/>
        </p:nvCxnSpPr>
        <p:spPr>
          <a:xfrm>
            <a:off x="1237175" y="3429000"/>
            <a:ext cx="703775" cy="2773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FEC151F-2D3F-262B-4E94-0D2AA061DA27}"/>
              </a:ext>
            </a:extLst>
          </p:cNvPr>
          <p:cNvSpPr txBox="1"/>
          <p:nvPr/>
        </p:nvSpPr>
        <p:spPr>
          <a:xfrm>
            <a:off x="7772322" y="1722895"/>
            <a:ext cx="1051506" cy="923330"/>
          </a:xfrm>
          <a:prstGeom prst="rect">
            <a:avLst/>
          </a:prstGeom>
          <a:noFill/>
        </p:spPr>
        <p:txBody>
          <a:bodyPr wrap="none" rtlCol="0">
            <a:spAutoFit/>
          </a:bodyPr>
          <a:lstStyle/>
          <a:p>
            <a:r>
              <a:rPr lang="en-US" dirty="0"/>
              <a:t>Q Query:</a:t>
            </a:r>
          </a:p>
          <a:p>
            <a:r>
              <a:rPr lang="en-US" dirty="0"/>
              <a:t>“Exciting </a:t>
            </a:r>
          </a:p>
          <a:p>
            <a:r>
              <a:rPr lang="en-US" dirty="0"/>
              <a:t>Movie”</a:t>
            </a:r>
            <a:endParaRPr lang="en-HK" dirty="0"/>
          </a:p>
        </p:txBody>
      </p:sp>
      <p:sp>
        <p:nvSpPr>
          <p:cNvPr id="22" name="TextBox 21">
            <a:extLst>
              <a:ext uri="{FF2B5EF4-FFF2-40B4-BE49-F238E27FC236}">
                <a16:creationId xmlns:a16="http://schemas.microsoft.com/office/drawing/2014/main" id="{F5537D6C-9881-D40D-C306-9F53FCC29ABA}"/>
              </a:ext>
            </a:extLst>
          </p:cNvPr>
          <p:cNvSpPr txBox="1"/>
          <p:nvPr/>
        </p:nvSpPr>
        <p:spPr>
          <a:xfrm>
            <a:off x="7927828" y="2970079"/>
            <a:ext cx="1176271" cy="1200329"/>
          </a:xfrm>
          <a:prstGeom prst="rect">
            <a:avLst/>
          </a:prstGeom>
          <a:noFill/>
        </p:spPr>
        <p:txBody>
          <a:bodyPr wrap="square">
            <a:spAutoFit/>
          </a:bodyPr>
          <a:lstStyle/>
          <a:p>
            <a:r>
              <a:rPr lang="en-US" dirty="0"/>
              <a:t>K Key:</a:t>
            </a:r>
          </a:p>
          <a:p>
            <a:r>
              <a:rPr lang="en-US" dirty="0"/>
              <a:t>crime, or thriller, or</a:t>
            </a:r>
          </a:p>
          <a:p>
            <a:r>
              <a:rPr lang="en-US" dirty="0"/>
              <a:t>Oscar</a:t>
            </a:r>
            <a:endParaRPr lang="en-HK" dirty="0"/>
          </a:p>
        </p:txBody>
      </p:sp>
      <p:sp>
        <p:nvSpPr>
          <p:cNvPr id="23" name="TextBox 22">
            <a:extLst>
              <a:ext uri="{FF2B5EF4-FFF2-40B4-BE49-F238E27FC236}">
                <a16:creationId xmlns:a16="http://schemas.microsoft.com/office/drawing/2014/main" id="{254C8347-C406-CD85-4BAD-2CC12CAB82C4}"/>
              </a:ext>
            </a:extLst>
          </p:cNvPr>
          <p:cNvSpPr txBox="1"/>
          <p:nvPr/>
        </p:nvSpPr>
        <p:spPr>
          <a:xfrm>
            <a:off x="7838531" y="5490761"/>
            <a:ext cx="1284723" cy="923330"/>
          </a:xfrm>
          <a:prstGeom prst="rect">
            <a:avLst/>
          </a:prstGeom>
          <a:noFill/>
        </p:spPr>
        <p:txBody>
          <a:bodyPr wrap="square">
            <a:spAutoFit/>
          </a:bodyPr>
          <a:lstStyle/>
          <a:p>
            <a:r>
              <a:rPr lang="en-US" dirty="0"/>
              <a:t>V Value: </a:t>
            </a:r>
          </a:p>
          <a:p>
            <a:r>
              <a:rPr lang="en-HK" b="0" i="0" dirty="0">
                <a:solidFill>
                  <a:srgbClr val="1F1F1F"/>
                </a:solidFill>
                <a:effectLst/>
                <a:highlight>
                  <a:srgbClr val="FFFFFF"/>
                </a:highlight>
                <a:latin typeface="Google Sans"/>
              </a:rPr>
              <a:t>Psycho , or </a:t>
            </a:r>
            <a:r>
              <a:rPr lang="en-US" dirty="0"/>
              <a:t>Godfather1</a:t>
            </a:r>
            <a:endParaRPr lang="en-HK" dirty="0"/>
          </a:p>
        </p:txBody>
      </p:sp>
      <p:sp>
        <p:nvSpPr>
          <p:cNvPr id="24" name="TextBox 23">
            <a:extLst>
              <a:ext uri="{FF2B5EF4-FFF2-40B4-BE49-F238E27FC236}">
                <a16:creationId xmlns:a16="http://schemas.microsoft.com/office/drawing/2014/main" id="{798FE327-B0E2-46F5-D8FD-FFA4508A5A1A}"/>
              </a:ext>
            </a:extLst>
          </p:cNvPr>
          <p:cNvSpPr txBox="1"/>
          <p:nvPr/>
        </p:nvSpPr>
        <p:spPr>
          <a:xfrm>
            <a:off x="7863894" y="1130353"/>
            <a:ext cx="1039708" cy="369332"/>
          </a:xfrm>
          <a:prstGeom prst="rect">
            <a:avLst/>
          </a:prstGeom>
          <a:noFill/>
        </p:spPr>
        <p:txBody>
          <a:bodyPr wrap="none" rtlCol="0">
            <a:spAutoFit/>
          </a:bodyPr>
          <a:lstStyle/>
          <a:p>
            <a:r>
              <a:rPr lang="en-US" dirty="0"/>
              <a:t>Example:</a:t>
            </a:r>
            <a:endParaRPr lang="en-HK" dirty="0"/>
          </a:p>
        </p:txBody>
      </p:sp>
      <p:sp>
        <p:nvSpPr>
          <p:cNvPr id="25" name="TextBox 24">
            <a:extLst>
              <a:ext uri="{FF2B5EF4-FFF2-40B4-BE49-F238E27FC236}">
                <a16:creationId xmlns:a16="http://schemas.microsoft.com/office/drawing/2014/main" id="{0C543C23-A453-2E87-0405-6400557BA57A}"/>
              </a:ext>
            </a:extLst>
          </p:cNvPr>
          <p:cNvSpPr txBox="1"/>
          <p:nvPr/>
        </p:nvSpPr>
        <p:spPr>
          <a:xfrm>
            <a:off x="2390473" y="926058"/>
            <a:ext cx="4363054" cy="523220"/>
          </a:xfrm>
          <a:prstGeom prst="rect">
            <a:avLst/>
          </a:prstGeom>
          <a:noFill/>
        </p:spPr>
        <p:txBody>
          <a:bodyPr wrap="none" rtlCol="0">
            <a:spAutoFit/>
          </a:bodyPr>
          <a:lstStyle/>
          <a:p>
            <a:r>
              <a:rPr lang="en-US" sz="2800" b="1" u="sng" dirty="0">
                <a:solidFill>
                  <a:srgbClr val="FF0000"/>
                </a:solidFill>
              </a:rPr>
              <a:t>This is only for a single head</a:t>
            </a:r>
            <a:endParaRPr lang="en-HK" sz="2800" b="1" u="sng" dirty="0">
              <a:solidFill>
                <a:srgbClr val="FF0000"/>
              </a:solidFill>
            </a:endParaRPr>
          </a:p>
        </p:txBody>
      </p:sp>
      <p:sp>
        <p:nvSpPr>
          <p:cNvPr id="7" name="TextBox 6">
            <a:extLst>
              <a:ext uri="{FF2B5EF4-FFF2-40B4-BE49-F238E27FC236}">
                <a16:creationId xmlns:a16="http://schemas.microsoft.com/office/drawing/2014/main" id="{02C49285-6646-B101-753F-8DAB4C0E5419}"/>
              </a:ext>
            </a:extLst>
          </p:cNvPr>
          <p:cNvSpPr txBox="1"/>
          <p:nvPr/>
        </p:nvSpPr>
        <p:spPr>
          <a:xfrm>
            <a:off x="76200" y="1447800"/>
            <a:ext cx="4548425" cy="369332"/>
          </a:xfrm>
          <a:prstGeom prst="rect">
            <a:avLst/>
          </a:prstGeom>
          <a:noFill/>
        </p:spPr>
        <p:txBody>
          <a:bodyPr wrap="none" rtlCol="0">
            <a:spAutoFit/>
          </a:bodyPr>
          <a:lstStyle/>
          <a:p>
            <a:r>
              <a:rPr lang="en-HK" dirty="0"/>
              <a:t>6 words in sentence (=token/context  length)</a:t>
            </a:r>
          </a:p>
        </p:txBody>
      </p:sp>
    </p:spTree>
    <p:extLst>
      <p:ext uri="{BB962C8B-B14F-4D97-AF65-F5344CB8AC3E}">
        <p14:creationId xmlns:p14="http://schemas.microsoft.com/office/powerpoint/2010/main" val="2154842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C78298-21F2-63D1-1DB0-DE4A56421966}"/>
              </a:ext>
            </a:extLst>
          </p:cNvPr>
          <p:cNvPicPr>
            <a:picLocks noChangeAspect="1"/>
          </p:cNvPicPr>
          <p:nvPr/>
        </p:nvPicPr>
        <p:blipFill>
          <a:blip r:embed="rId2"/>
          <a:stretch>
            <a:fillRect/>
          </a:stretch>
        </p:blipFill>
        <p:spPr>
          <a:xfrm>
            <a:off x="-77013" y="3758334"/>
            <a:ext cx="9144000" cy="2624008"/>
          </a:xfrm>
          <a:prstGeom prst="rect">
            <a:avLst/>
          </a:prstGeom>
        </p:spPr>
      </p:pic>
      <p:sp>
        <p:nvSpPr>
          <p:cNvPr id="2" name="Title 1">
            <a:extLst>
              <a:ext uri="{FF2B5EF4-FFF2-40B4-BE49-F238E27FC236}">
                <a16:creationId xmlns:a16="http://schemas.microsoft.com/office/drawing/2014/main" id="{DB275FC5-5C62-6D4E-608D-AF2FD5925ADB}"/>
              </a:ext>
            </a:extLst>
          </p:cNvPr>
          <p:cNvSpPr>
            <a:spLocks noGrp="1"/>
          </p:cNvSpPr>
          <p:nvPr>
            <p:ph type="title"/>
          </p:nvPr>
        </p:nvSpPr>
        <p:spPr>
          <a:xfrm>
            <a:off x="489857" y="86554"/>
            <a:ext cx="8229600" cy="394559"/>
          </a:xfrm>
        </p:spPr>
        <p:txBody>
          <a:bodyPr>
            <a:noAutofit/>
          </a:bodyPr>
          <a:lstStyle/>
          <a:p>
            <a:r>
              <a:rPr lang="en-US" sz="2800" dirty="0"/>
              <a:t>Single head example: Steps to find attention score </a:t>
            </a:r>
            <a:endParaRPr lang="en-HK" sz="2800" dirty="0"/>
          </a:p>
        </p:txBody>
      </p:sp>
      <p:sp>
        <p:nvSpPr>
          <p:cNvPr id="3" name="Content Placeholder 2">
            <a:extLst>
              <a:ext uri="{FF2B5EF4-FFF2-40B4-BE49-F238E27FC236}">
                <a16:creationId xmlns:a16="http://schemas.microsoft.com/office/drawing/2014/main" id="{0084FAB3-FC9B-0EA0-B9D3-4E9492B89E71}"/>
              </a:ext>
            </a:extLst>
          </p:cNvPr>
          <p:cNvSpPr>
            <a:spLocks noGrp="1"/>
          </p:cNvSpPr>
          <p:nvPr>
            <p:ph idx="1"/>
          </p:nvPr>
        </p:nvSpPr>
        <p:spPr>
          <a:xfrm>
            <a:off x="185057" y="136525"/>
            <a:ext cx="8229600" cy="4525963"/>
          </a:xfrm>
        </p:spPr>
        <p:txBody>
          <a:bodyPr/>
          <a:lstStyle/>
          <a:p>
            <a:r>
              <a:rPr lang="en-US" dirty="0"/>
              <a:t>   </a:t>
            </a:r>
            <a:endParaRPr lang="en-HK" dirty="0"/>
          </a:p>
        </p:txBody>
      </p:sp>
      <p:sp>
        <p:nvSpPr>
          <p:cNvPr id="4" name="Footer Placeholder 3">
            <a:extLst>
              <a:ext uri="{FF2B5EF4-FFF2-40B4-BE49-F238E27FC236}">
                <a16:creationId xmlns:a16="http://schemas.microsoft.com/office/drawing/2014/main" id="{64798D26-172E-AEBA-FD47-0667FBEF9731}"/>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51C60A17-2EF6-C06D-9321-0A22C794B29C}"/>
              </a:ext>
            </a:extLst>
          </p:cNvPr>
          <p:cNvSpPr>
            <a:spLocks noGrp="1"/>
          </p:cNvSpPr>
          <p:nvPr>
            <p:ph type="sldNum" sz="quarter" idx="12"/>
          </p:nvPr>
        </p:nvSpPr>
        <p:spPr/>
        <p:txBody>
          <a:bodyPr/>
          <a:lstStyle/>
          <a:p>
            <a:fld id="{7C12A529-2220-4038-9210-A21DB7BAEFCE}" type="slidenum">
              <a:rPr lang="en-US" smtClean="0"/>
              <a:t>24</a:t>
            </a:fld>
            <a:endParaRPr lang="en-US"/>
          </a:p>
        </p:txBody>
      </p:sp>
      <p:pic>
        <p:nvPicPr>
          <p:cNvPr id="7" name="Picture 6">
            <a:extLst>
              <a:ext uri="{FF2B5EF4-FFF2-40B4-BE49-F238E27FC236}">
                <a16:creationId xmlns:a16="http://schemas.microsoft.com/office/drawing/2014/main" id="{F0FE5C57-DFC9-1DCA-1DF1-8AC06F373DBA}"/>
              </a:ext>
            </a:extLst>
          </p:cNvPr>
          <p:cNvPicPr>
            <a:picLocks noChangeAspect="1"/>
          </p:cNvPicPr>
          <p:nvPr/>
        </p:nvPicPr>
        <p:blipFill>
          <a:blip r:embed="rId3"/>
          <a:stretch>
            <a:fillRect/>
          </a:stretch>
        </p:blipFill>
        <p:spPr>
          <a:xfrm>
            <a:off x="32657" y="544375"/>
            <a:ext cx="9144000" cy="3299044"/>
          </a:xfrm>
          <a:prstGeom prst="rect">
            <a:avLst/>
          </a:prstGeom>
        </p:spPr>
      </p:pic>
      <p:sp>
        <p:nvSpPr>
          <p:cNvPr id="6" name="TextBox 5">
            <a:extLst>
              <a:ext uri="{FF2B5EF4-FFF2-40B4-BE49-F238E27FC236}">
                <a16:creationId xmlns:a16="http://schemas.microsoft.com/office/drawing/2014/main" id="{19CC8ACF-B2D4-0150-10F4-27320A1E43E8}"/>
              </a:ext>
            </a:extLst>
          </p:cNvPr>
          <p:cNvSpPr txBox="1"/>
          <p:nvPr/>
        </p:nvSpPr>
        <p:spPr>
          <a:xfrm>
            <a:off x="1536650" y="3561881"/>
            <a:ext cx="4906343" cy="369332"/>
          </a:xfrm>
          <a:prstGeom prst="rect">
            <a:avLst/>
          </a:prstGeom>
          <a:noFill/>
        </p:spPr>
        <p:txBody>
          <a:bodyPr wrap="none" rtlCol="0">
            <a:spAutoFit/>
          </a:bodyPr>
          <a:lstStyle/>
          <a:p>
            <a:r>
              <a:rPr lang="en-US" dirty="0"/>
              <a:t>Q=Query                      K’=key’                              Q*K’</a:t>
            </a:r>
            <a:endParaRPr lang="en-HK" dirty="0"/>
          </a:p>
        </p:txBody>
      </p:sp>
      <p:cxnSp>
        <p:nvCxnSpPr>
          <p:cNvPr id="10" name="Straight Arrow Connector 9">
            <a:extLst>
              <a:ext uri="{FF2B5EF4-FFF2-40B4-BE49-F238E27FC236}">
                <a16:creationId xmlns:a16="http://schemas.microsoft.com/office/drawing/2014/main" id="{933D1CCB-04DF-EDAB-73DC-7F6D43095EA7}"/>
              </a:ext>
            </a:extLst>
          </p:cNvPr>
          <p:cNvCxnSpPr>
            <a:cxnSpLocks/>
            <a:stCxn id="8" idx="2"/>
          </p:cNvCxnSpPr>
          <p:nvPr/>
        </p:nvCxnSpPr>
        <p:spPr>
          <a:xfrm>
            <a:off x="5224260" y="722712"/>
            <a:ext cx="109740" cy="1561635"/>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570024E-2351-EE96-DE86-A7F49D9CBF37}"/>
              </a:ext>
            </a:extLst>
          </p:cNvPr>
          <p:cNvSpPr/>
          <p:nvPr/>
        </p:nvSpPr>
        <p:spPr>
          <a:xfrm>
            <a:off x="5224260" y="447289"/>
            <a:ext cx="1143000" cy="550846"/>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6" name="Oval 15">
            <a:extLst>
              <a:ext uri="{FF2B5EF4-FFF2-40B4-BE49-F238E27FC236}">
                <a16:creationId xmlns:a16="http://schemas.microsoft.com/office/drawing/2014/main" id="{A4770155-7C33-D911-9341-53ACD07AFDBF}"/>
              </a:ext>
            </a:extLst>
          </p:cNvPr>
          <p:cNvSpPr/>
          <p:nvPr/>
        </p:nvSpPr>
        <p:spPr>
          <a:xfrm>
            <a:off x="5419321" y="455673"/>
            <a:ext cx="1143000" cy="1361354"/>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cxnSp>
        <p:nvCxnSpPr>
          <p:cNvPr id="18" name="Straight Arrow Connector 17">
            <a:extLst>
              <a:ext uri="{FF2B5EF4-FFF2-40B4-BE49-F238E27FC236}">
                <a16:creationId xmlns:a16="http://schemas.microsoft.com/office/drawing/2014/main" id="{E80A15F8-1ECA-F129-3F25-225D23F01507}"/>
              </a:ext>
            </a:extLst>
          </p:cNvPr>
          <p:cNvCxnSpPr>
            <a:cxnSpLocks/>
          </p:cNvCxnSpPr>
          <p:nvPr/>
        </p:nvCxnSpPr>
        <p:spPr>
          <a:xfrm flipH="1">
            <a:off x="5581725" y="1845396"/>
            <a:ext cx="409096" cy="2998106"/>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D569DD6-A7C0-5694-7761-29EC8A7285D9}"/>
              </a:ext>
            </a:extLst>
          </p:cNvPr>
          <p:cNvSpPr txBox="1"/>
          <p:nvPr/>
        </p:nvSpPr>
        <p:spPr>
          <a:xfrm>
            <a:off x="2242748" y="3839724"/>
            <a:ext cx="2916906" cy="369332"/>
          </a:xfrm>
          <a:prstGeom prst="rect">
            <a:avLst/>
          </a:prstGeom>
          <a:noFill/>
        </p:spPr>
        <p:txBody>
          <a:bodyPr wrap="square" rtlCol="0">
            <a:spAutoFit/>
          </a:bodyPr>
          <a:lstStyle/>
          <a:p>
            <a:r>
              <a:rPr lang="en-US" dirty="0"/>
              <a:t>d</a:t>
            </a:r>
            <a:r>
              <a:rPr lang="en-US" baseline="-25000" dirty="0"/>
              <a:t>k</a:t>
            </a:r>
            <a:r>
              <a:rPr lang="en-US" dirty="0"/>
              <a:t>=5, 10.1/sqrt(5)=4.52</a:t>
            </a:r>
            <a:endParaRPr lang="en-HK" dirty="0"/>
          </a:p>
        </p:txBody>
      </p:sp>
      <p:cxnSp>
        <p:nvCxnSpPr>
          <p:cNvPr id="25" name="Straight Arrow Connector 24">
            <a:extLst>
              <a:ext uri="{FF2B5EF4-FFF2-40B4-BE49-F238E27FC236}">
                <a16:creationId xmlns:a16="http://schemas.microsoft.com/office/drawing/2014/main" id="{60239C99-F9A7-F6C4-B080-138DC079D410}"/>
              </a:ext>
            </a:extLst>
          </p:cNvPr>
          <p:cNvCxnSpPr>
            <a:cxnSpLocks/>
          </p:cNvCxnSpPr>
          <p:nvPr/>
        </p:nvCxnSpPr>
        <p:spPr>
          <a:xfrm flipH="1">
            <a:off x="3989821" y="4209056"/>
            <a:ext cx="124979" cy="534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787A728-105A-4D8A-4C71-3027C605C52B}"/>
              </a:ext>
            </a:extLst>
          </p:cNvPr>
          <p:cNvCxnSpPr>
            <a:cxnSpLocks/>
          </p:cNvCxnSpPr>
          <p:nvPr/>
        </p:nvCxnSpPr>
        <p:spPr>
          <a:xfrm flipH="1">
            <a:off x="277877" y="4086971"/>
            <a:ext cx="2816669" cy="203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B906D6-E049-53FD-2D38-7EEC8C955967}"/>
              </a:ext>
            </a:extLst>
          </p:cNvPr>
          <p:cNvPicPr>
            <a:picLocks noChangeAspect="1"/>
          </p:cNvPicPr>
          <p:nvPr/>
        </p:nvPicPr>
        <p:blipFill>
          <a:blip r:embed="rId4"/>
          <a:stretch>
            <a:fillRect/>
          </a:stretch>
        </p:blipFill>
        <p:spPr>
          <a:xfrm>
            <a:off x="6135417" y="5724163"/>
            <a:ext cx="1066855" cy="685835"/>
          </a:xfrm>
          <a:prstGeom prst="rect">
            <a:avLst/>
          </a:prstGeom>
        </p:spPr>
      </p:pic>
      <p:sp>
        <p:nvSpPr>
          <p:cNvPr id="17" name="TextBox 16">
            <a:extLst>
              <a:ext uri="{FF2B5EF4-FFF2-40B4-BE49-F238E27FC236}">
                <a16:creationId xmlns:a16="http://schemas.microsoft.com/office/drawing/2014/main" id="{139CA56B-E9DE-BF95-243C-A2E08805A249}"/>
              </a:ext>
            </a:extLst>
          </p:cNvPr>
          <p:cNvSpPr txBox="1"/>
          <p:nvPr/>
        </p:nvSpPr>
        <p:spPr>
          <a:xfrm>
            <a:off x="5869759" y="5894822"/>
            <a:ext cx="300082" cy="369332"/>
          </a:xfrm>
          <a:prstGeom prst="rect">
            <a:avLst/>
          </a:prstGeom>
          <a:noFill/>
        </p:spPr>
        <p:txBody>
          <a:bodyPr wrap="none" rtlCol="0">
            <a:spAutoFit/>
          </a:bodyPr>
          <a:lstStyle/>
          <a:p>
            <a:r>
              <a:rPr lang="en-US" dirty="0"/>
              <a:t>=</a:t>
            </a:r>
            <a:endParaRPr lang="en-HK" dirty="0"/>
          </a:p>
        </p:txBody>
      </p:sp>
    </p:spTree>
    <p:extLst>
      <p:ext uri="{BB962C8B-B14F-4D97-AF65-F5344CB8AC3E}">
        <p14:creationId xmlns:p14="http://schemas.microsoft.com/office/powerpoint/2010/main" val="2445024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D59A-FC18-3859-640A-96686D65CEDC}"/>
              </a:ext>
            </a:extLst>
          </p:cNvPr>
          <p:cNvSpPr>
            <a:spLocks noGrp="1"/>
          </p:cNvSpPr>
          <p:nvPr>
            <p:ph type="title"/>
          </p:nvPr>
        </p:nvSpPr>
        <p:spPr/>
        <p:txBody>
          <a:bodyPr>
            <a:noAutofit/>
          </a:bodyPr>
          <a:lstStyle/>
          <a:p>
            <a:r>
              <a:rPr lang="en-US" sz="3200" dirty="0"/>
              <a:t>Single head example : SoftMax step</a:t>
            </a:r>
            <a:br>
              <a:rPr lang="en-US" sz="3200" dirty="0"/>
            </a:br>
            <a:r>
              <a:rPr lang="en-US" sz="3200" dirty="0"/>
              <a:t>(to implement the scaled dot product attention)</a:t>
            </a:r>
            <a:endParaRPr lang="en-HK" sz="3200" dirty="0"/>
          </a:p>
        </p:txBody>
      </p:sp>
      <p:sp>
        <p:nvSpPr>
          <p:cNvPr id="3" name="Content Placeholder 2">
            <a:extLst>
              <a:ext uri="{FF2B5EF4-FFF2-40B4-BE49-F238E27FC236}">
                <a16:creationId xmlns:a16="http://schemas.microsoft.com/office/drawing/2014/main" id="{3023EC89-9EC6-49FB-8E9F-ECB35CAFBE47}"/>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FF6A5945-6246-4CCB-29CC-D2BE1E47FE30}"/>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A9D67648-6084-7394-9B6C-45625DAE5B6E}"/>
              </a:ext>
            </a:extLst>
          </p:cNvPr>
          <p:cNvSpPr>
            <a:spLocks noGrp="1"/>
          </p:cNvSpPr>
          <p:nvPr>
            <p:ph type="sldNum" sz="quarter" idx="12"/>
          </p:nvPr>
        </p:nvSpPr>
        <p:spPr/>
        <p:txBody>
          <a:bodyPr/>
          <a:lstStyle/>
          <a:p>
            <a:fld id="{7C12A529-2220-4038-9210-A21DB7BAEFCE}" type="slidenum">
              <a:rPr lang="en-US" smtClean="0"/>
              <a:t>25</a:t>
            </a:fld>
            <a:endParaRPr lang="en-US"/>
          </a:p>
        </p:txBody>
      </p:sp>
      <p:pic>
        <p:nvPicPr>
          <p:cNvPr id="7" name="Picture 6">
            <a:extLst>
              <a:ext uri="{FF2B5EF4-FFF2-40B4-BE49-F238E27FC236}">
                <a16:creationId xmlns:a16="http://schemas.microsoft.com/office/drawing/2014/main" id="{D5B52908-40CD-1AF1-6CBE-533AB3CCC218}"/>
              </a:ext>
            </a:extLst>
          </p:cNvPr>
          <p:cNvPicPr>
            <a:picLocks noChangeAspect="1"/>
          </p:cNvPicPr>
          <p:nvPr/>
        </p:nvPicPr>
        <p:blipFill>
          <a:blip r:embed="rId2"/>
          <a:stretch>
            <a:fillRect/>
          </a:stretch>
        </p:blipFill>
        <p:spPr>
          <a:xfrm>
            <a:off x="21771" y="2808515"/>
            <a:ext cx="9144000" cy="2844601"/>
          </a:xfrm>
          <a:prstGeom prst="rect">
            <a:avLst/>
          </a:prstGeom>
        </p:spPr>
      </p:pic>
      <p:pic>
        <p:nvPicPr>
          <p:cNvPr id="10" name="Picture 9">
            <a:extLst>
              <a:ext uri="{FF2B5EF4-FFF2-40B4-BE49-F238E27FC236}">
                <a16:creationId xmlns:a16="http://schemas.microsoft.com/office/drawing/2014/main" id="{410C2A77-990B-287B-7B7C-E4356D71F93B}"/>
              </a:ext>
            </a:extLst>
          </p:cNvPr>
          <p:cNvPicPr>
            <a:picLocks noChangeAspect="1"/>
          </p:cNvPicPr>
          <p:nvPr/>
        </p:nvPicPr>
        <p:blipFill>
          <a:blip r:embed="rId3"/>
          <a:stretch>
            <a:fillRect/>
          </a:stretch>
        </p:blipFill>
        <p:spPr>
          <a:xfrm>
            <a:off x="1447800" y="1658711"/>
            <a:ext cx="6819900" cy="1171575"/>
          </a:xfrm>
          <a:prstGeom prst="rect">
            <a:avLst/>
          </a:prstGeom>
        </p:spPr>
      </p:pic>
      <p:pic>
        <p:nvPicPr>
          <p:cNvPr id="13" name="Picture 12">
            <a:extLst>
              <a:ext uri="{FF2B5EF4-FFF2-40B4-BE49-F238E27FC236}">
                <a16:creationId xmlns:a16="http://schemas.microsoft.com/office/drawing/2014/main" id="{822B5597-9FCD-207E-5CC8-80D9B075B41A}"/>
              </a:ext>
            </a:extLst>
          </p:cNvPr>
          <p:cNvPicPr>
            <a:picLocks noChangeAspect="1"/>
          </p:cNvPicPr>
          <p:nvPr/>
        </p:nvPicPr>
        <p:blipFill>
          <a:blip r:embed="rId4"/>
          <a:stretch>
            <a:fillRect/>
          </a:stretch>
        </p:blipFill>
        <p:spPr>
          <a:xfrm>
            <a:off x="6213021" y="5414962"/>
            <a:ext cx="2952750" cy="1123950"/>
          </a:xfrm>
          <a:prstGeom prst="rect">
            <a:avLst/>
          </a:prstGeom>
        </p:spPr>
      </p:pic>
      <p:sp>
        <p:nvSpPr>
          <p:cNvPr id="14" name="TextBox 13">
            <a:extLst>
              <a:ext uri="{FF2B5EF4-FFF2-40B4-BE49-F238E27FC236}">
                <a16:creationId xmlns:a16="http://schemas.microsoft.com/office/drawing/2014/main" id="{3B78FB75-029E-9AF0-4BB7-348AE7FD07C6}"/>
              </a:ext>
            </a:extLst>
          </p:cNvPr>
          <p:cNvSpPr txBox="1"/>
          <p:nvPr/>
        </p:nvSpPr>
        <p:spPr>
          <a:xfrm>
            <a:off x="6553200" y="6056591"/>
            <a:ext cx="748923" cy="369332"/>
          </a:xfrm>
          <a:prstGeom prst="rect">
            <a:avLst/>
          </a:prstGeom>
          <a:noFill/>
        </p:spPr>
        <p:txBody>
          <a:bodyPr wrap="none" rtlCol="0">
            <a:spAutoFit/>
          </a:bodyPr>
          <a:lstStyle/>
          <a:p>
            <a:r>
              <a:rPr lang="en-US" dirty="0"/>
              <a:t>V</a:t>
            </a:r>
            <a:r>
              <a:rPr lang="en-US" baseline="-25000" dirty="0"/>
              <a:t>(5x4)</a:t>
            </a:r>
            <a:r>
              <a:rPr lang="en-US" dirty="0"/>
              <a:t>=</a:t>
            </a:r>
            <a:endParaRPr lang="en-HK" dirty="0"/>
          </a:p>
        </p:txBody>
      </p:sp>
      <p:sp>
        <p:nvSpPr>
          <p:cNvPr id="15" name="TextBox 14">
            <a:extLst>
              <a:ext uri="{FF2B5EF4-FFF2-40B4-BE49-F238E27FC236}">
                <a16:creationId xmlns:a16="http://schemas.microsoft.com/office/drawing/2014/main" id="{6E012074-878D-AEC9-3751-208B2263023E}"/>
              </a:ext>
            </a:extLst>
          </p:cNvPr>
          <p:cNvSpPr txBox="1"/>
          <p:nvPr/>
        </p:nvSpPr>
        <p:spPr>
          <a:xfrm>
            <a:off x="5894045" y="4599242"/>
            <a:ext cx="659155" cy="369332"/>
          </a:xfrm>
          <a:prstGeom prst="rect">
            <a:avLst/>
          </a:prstGeom>
          <a:noFill/>
        </p:spPr>
        <p:txBody>
          <a:bodyPr wrap="none" rtlCol="0">
            <a:spAutoFit/>
          </a:bodyPr>
          <a:lstStyle/>
          <a:p>
            <a:r>
              <a:rPr lang="en-US" dirty="0"/>
              <a:t>(5x5)</a:t>
            </a:r>
            <a:endParaRPr lang="en-HK" dirty="0"/>
          </a:p>
        </p:txBody>
      </p:sp>
      <p:sp>
        <p:nvSpPr>
          <p:cNvPr id="16" name="TextBox 15">
            <a:extLst>
              <a:ext uri="{FF2B5EF4-FFF2-40B4-BE49-F238E27FC236}">
                <a16:creationId xmlns:a16="http://schemas.microsoft.com/office/drawing/2014/main" id="{20FC2329-9FDC-706F-2E1E-BF4A3DEF65AE}"/>
              </a:ext>
            </a:extLst>
          </p:cNvPr>
          <p:cNvSpPr txBox="1"/>
          <p:nvPr/>
        </p:nvSpPr>
        <p:spPr>
          <a:xfrm>
            <a:off x="7608545" y="3086519"/>
            <a:ext cx="659155" cy="369332"/>
          </a:xfrm>
          <a:prstGeom prst="rect">
            <a:avLst/>
          </a:prstGeom>
          <a:noFill/>
        </p:spPr>
        <p:txBody>
          <a:bodyPr wrap="none" rtlCol="0">
            <a:spAutoFit/>
          </a:bodyPr>
          <a:lstStyle/>
          <a:p>
            <a:r>
              <a:rPr lang="en-US" dirty="0"/>
              <a:t>(5x4)</a:t>
            </a:r>
            <a:endParaRPr lang="en-HK" dirty="0"/>
          </a:p>
        </p:txBody>
      </p:sp>
      <p:pic>
        <p:nvPicPr>
          <p:cNvPr id="8" name="Picture 7">
            <a:extLst>
              <a:ext uri="{FF2B5EF4-FFF2-40B4-BE49-F238E27FC236}">
                <a16:creationId xmlns:a16="http://schemas.microsoft.com/office/drawing/2014/main" id="{85D70199-6EE9-A758-0C65-A257267B36E4}"/>
              </a:ext>
            </a:extLst>
          </p:cNvPr>
          <p:cNvPicPr>
            <a:picLocks noChangeAspect="1"/>
          </p:cNvPicPr>
          <p:nvPr/>
        </p:nvPicPr>
        <p:blipFill>
          <a:blip r:embed="rId5"/>
          <a:stretch>
            <a:fillRect/>
          </a:stretch>
        </p:blipFill>
        <p:spPr>
          <a:xfrm>
            <a:off x="3603120" y="2576204"/>
            <a:ext cx="1981302" cy="660434"/>
          </a:xfrm>
          <a:prstGeom prst="rect">
            <a:avLst/>
          </a:prstGeom>
        </p:spPr>
      </p:pic>
      <p:sp>
        <p:nvSpPr>
          <p:cNvPr id="6" name="TextBox 5">
            <a:extLst>
              <a:ext uri="{FF2B5EF4-FFF2-40B4-BE49-F238E27FC236}">
                <a16:creationId xmlns:a16="http://schemas.microsoft.com/office/drawing/2014/main" id="{ADB625BC-501F-C0D3-1194-6534BF5CBF10}"/>
              </a:ext>
            </a:extLst>
          </p:cNvPr>
          <p:cNvSpPr txBox="1"/>
          <p:nvPr/>
        </p:nvSpPr>
        <p:spPr>
          <a:xfrm>
            <a:off x="228600" y="5638800"/>
            <a:ext cx="6104492" cy="369332"/>
          </a:xfrm>
          <a:prstGeom prst="rect">
            <a:avLst/>
          </a:prstGeom>
          <a:noFill/>
        </p:spPr>
        <p:txBody>
          <a:bodyPr wrap="none" rtlCol="0">
            <a:spAutoFit/>
          </a:bodyPr>
          <a:lstStyle/>
          <a:p>
            <a:r>
              <a:rPr lang="en-HK" dirty="0"/>
              <a:t>The </a:t>
            </a:r>
            <a:r>
              <a:rPr lang="en-HK" b="1" u="sng" dirty="0">
                <a:solidFill>
                  <a:srgbClr val="FF0000"/>
                </a:solidFill>
              </a:rPr>
              <a:t>SoftMax</a:t>
            </a:r>
            <a:r>
              <a:rPr lang="en-HK" dirty="0"/>
              <a:t> function will enable the output to be a probability</a:t>
            </a:r>
          </a:p>
        </p:txBody>
      </p:sp>
    </p:spTree>
    <p:extLst>
      <p:ext uri="{BB962C8B-B14F-4D97-AF65-F5344CB8AC3E}">
        <p14:creationId xmlns:p14="http://schemas.microsoft.com/office/powerpoint/2010/main" val="905196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5249-E0F4-2CEE-1E9A-29DA0EC40CC9}"/>
              </a:ext>
            </a:extLst>
          </p:cNvPr>
          <p:cNvSpPr>
            <a:spLocks noGrp="1"/>
          </p:cNvSpPr>
          <p:nvPr>
            <p:ph type="title"/>
          </p:nvPr>
        </p:nvSpPr>
        <p:spPr/>
        <p:txBody>
          <a:bodyPr>
            <a:normAutofit fontScale="90000"/>
          </a:bodyPr>
          <a:lstStyle/>
          <a:p>
            <a:r>
              <a:rPr lang="en-US" sz="4400" dirty="0"/>
              <a:t>Single head example </a:t>
            </a:r>
            <a:r>
              <a:rPr lang="en-US" dirty="0"/>
              <a:t>: Steps to find attention score </a:t>
            </a:r>
            <a:endParaRPr lang="en-HK" dirty="0"/>
          </a:p>
        </p:txBody>
      </p:sp>
      <p:sp>
        <p:nvSpPr>
          <p:cNvPr id="3" name="Content Placeholder 2">
            <a:extLst>
              <a:ext uri="{FF2B5EF4-FFF2-40B4-BE49-F238E27FC236}">
                <a16:creationId xmlns:a16="http://schemas.microsoft.com/office/drawing/2014/main" id="{075EBC55-478A-2DD5-1E03-9EE7D832CF11}"/>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67D6F1E9-4CD6-7381-5EF4-DBE90CC70556}"/>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502E5351-5453-00F4-2910-DBEFE322772B}"/>
              </a:ext>
            </a:extLst>
          </p:cNvPr>
          <p:cNvSpPr>
            <a:spLocks noGrp="1"/>
          </p:cNvSpPr>
          <p:nvPr>
            <p:ph type="sldNum" sz="quarter" idx="12"/>
          </p:nvPr>
        </p:nvSpPr>
        <p:spPr/>
        <p:txBody>
          <a:bodyPr/>
          <a:lstStyle/>
          <a:p>
            <a:fld id="{7C12A529-2220-4038-9210-A21DB7BAEFCE}" type="slidenum">
              <a:rPr lang="en-US" smtClean="0"/>
              <a:t>26</a:t>
            </a:fld>
            <a:endParaRPr lang="en-US"/>
          </a:p>
        </p:txBody>
      </p:sp>
      <p:pic>
        <p:nvPicPr>
          <p:cNvPr id="7" name="Picture 6">
            <a:extLst>
              <a:ext uri="{FF2B5EF4-FFF2-40B4-BE49-F238E27FC236}">
                <a16:creationId xmlns:a16="http://schemas.microsoft.com/office/drawing/2014/main" id="{23CD6436-C45F-C45D-5938-A8B75F55EA42}"/>
              </a:ext>
            </a:extLst>
          </p:cNvPr>
          <p:cNvPicPr>
            <a:picLocks noChangeAspect="1"/>
          </p:cNvPicPr>
          <p:nvPr/>
        </p:nvPicPr>
        <p:blipFill>
          <a:blip r:embed="rId2"/>
          <a:stretch>
            <a:fillRect/>
          </a:stretch>
        </p:blipFill>
        <p:spPr>
          <a:xfrm>
            <a:off x="-14821" y="2153910"/>
            <a:ext cx="9144000" cy="2645103"/>
          </a:xfrm>
          <a:prstGeom prst="rect">
            <a:avLst/>
          </a:prstGeom>
        </p:spPr>
      </p:pic>
      <p:sp>
        <p:nvSpPr>
          <p:cNvPr id="6" name="TextBox 5">
            <a:extLst>
              <a:ext uri="{FF2B5EF4-FFF2-40B4-BE49-F238E27FC236}">
                <a16:creationId xmlns:a16="http://schemas.microsoft.com/office/drawing/2014/main" id="{2B868A37-D81F-41D7-5559-AF65126C878F}"/>
              </a:ext>
            </a:extLst>
          </p:cNvPr>
          <p:cNvSpPr txBox="1"/>
          <p:nvPr/>
        </p:nvSpPr>
        <p:spPr>
          <a:xfrm>
            <a:off x="6934200" y="1753610"/>
            <a:ext cx="2124986" cy="1200329"/>
          </a:xfrm>
          <a:prstGeom prst="rect">
            <a:avLst/>
          </a:prstGeom>
          <a:noFill/>
        </p:spPr>
        <p:txBody>
          <a:bodyPr wrap="square" rtlCol="0">
            <a:spAutoFit/>
          </a:bodyPr>
          <a:lstStyle/>
          <a:p>
            <a:r>
              <a:rPr lang="en-US" dirty="0"/>
              <a:t>Scaled dot-product attention for a single head output (Zi) is 5x4</a:t>
            </a:r>
            <a:endParaRPr lang="en-HK" dirty="0"/>
          </a:p>
        </p:txBody>
      </p:sp>
      <p:pic>
        <p:nvPicPr>
          <p:cNvPr id="11" name="Picture 10">
            <a:extLst>
              <a:ext uri="{FF2B5EF4-FFF2-40B4-BE49-F238E27FC236}">
                <a16:creationId xmlns:a16="http://schemas.microsoft.com/office/drawing/2014/main" id="{9ED33806-D17E-AFEC-AF53-617052B3ABE1}"/>
              </a:ext>
            </a:extLst>
          </p:cNvPr>
          <p:cNvPicPr>
            <a:picLocks noChangeAspect="1"/>
          </p:cNvPicPr>
          <p:nvPr/>
        </p:nvPicPr>
        <p:blipFill>
          <a:blip r:embed="rId3"/>
          <a:stretch>
            <a:fillRect/>
          </a:stretch>
        </p:blipFill>
        <p:spPr>
          <a:xfrm>
            <a:off x="287831" y="2140497"/>
            <a:ext cx="1981302" cy="660434"/>
          </a:xfrm>
          <a:prstGeom prst="rect">
            <a:avLst/>
          </a:prstGeom>
        </p:spPr>
      </p:pic>
      <p:sp>
        <p:nvSpPr>
          <p:cNvPr id="14" name="TextBox 13">
            <a:extLst>
              <a:ext uri="{FF2B5EF4-FFF2-40B4-BE49-F238E27FC236}">
                <a16:creationId xmlns:a16="http://schemas.microsoft.com/office/drawing/2014/main" id="{D5D8DCD4-8920-20D6-02EB-F6E130C88889}"/>
              </a:ext>
            </a:extLst>
          </p:cNvPr>
          <p:cNvSpPr txBox="1"/>
          <p:nvPr/>
        </p:nvSpPr>
        <p:spPr>
          <a:xfrm>
            <a:off x="3057493" y="2363630"/>
            <a:ext cx="1029449" cy="369332"/>
          </a:xfrm>
          <a:prstGeom prst="rect">
            <a:avLst/>
          </a:prstGeom>
          <a:solidFill>
            <a:schemeClr val="bg1"/>
          </a:solidFill>
        </p:spPr>
        <p:txBody>
          <a:bodyPr wrap="none" rtlCol="0">
            <a:spAutoFit/>
          </a:bodyPr>
          <a:lstStyle/>
          <a:p>
            <a:r>
              <a:rPr lang="en-US" dirty="0"/>
              <a:t>Value (V)</a:t>
            </a:r>
            <a:endParaRPr lang="en-HK" dirty="0"/>
          </a:p>
        </p:txBody>
      </p:sp>
      <p:sp>
        <p:nvSpPr>
          <p:cNvPr id="17" name="TextBox 16">
            <a:extLst>
              <a:ext uri="{FF2B5EF4-FFF2-40B4-BE49-F238E27FC236}">
                <a16:creationId xmlns:a16="http://schemas.microsoft.com/office/drawing/2014/main" id="{78BAE2EB-70E2-4A3D-ADFE-3B4341F8F9BC}"/>
              </a:ext>
            </a:extLst>
          </p:cNvPr>
          <p:cNvSpPr txBox="1"/>
          <p:nvPr/>
        </p:nvSpPr>
        <p:spPr>
          <a:xfrm>
            <a:off x="5121987" y="1647825"/>
            <a:ext cx="1583613" cy="923330"/>
          </a:xfrm>
          <a:prstGeom prst="rect">
            <a:avLst/>
          </a:prstGeom>
          <a:solidFill>
            <a:schemeClr val="bg1"/>
          </a:solidFill>
        </p:spPr>
        <p:txBody>
          <a:bodyPr wrap="square" rtlCol="0">
            <a:spAutoFit/>
          </a:bodyPr>
          <a:lstStyle/>
          <a:p>
            <a:r>
              <a:rPr lang="en-US" dirty="0"/>
              <a:t>Scaled dot-product attention</a:t>
            </a:r>
            <a:endParaRPr lang="en-HK" dirty="0"/>
          </a:p>
        </p:txBody>
      </p:sp>
    </p:spTree>
    <p:extLst>
      <p:ext uri="{BB962C8B-B14F-4D97-AF65-F5344CB8AC3E}">
        <p14:creationId xmlns:p14="http://schemas.microsoft.com/office/powerpoint/2010/main" val="4086543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F1CB-99F1-6E7C-0AA0-9D95788479B1}"/>
              </a:ext>
            </a:extLst>
          </p:cNvPr>
          <p:cNvSpPr>
            <a:spLocks noGrp="1"/>
          </p:cNvSpPr>
          <p:nvPr>
            <p:ph type="title"/>
          </p:nvPr>
        </p:nvSpPr>
        <p:spPr/>
        <p:txBody>
          <a:bodyPr/>
          <a:lstStyle/>
          <a:p>
            <a:r>
              <a:rPr lang="en-US" dirty="0" err="1"/>
              <a:t>Matlab</a:t>
            </a:r>
            <a:r>
              <a:rPr lang="en-US" dirty="0"/>
              <a:t> demo</a:t>
            </a:r>
            <a:endParaRPr lang="en-HK" dirty="0"/>
          </a:p>
        </p:txBody>
      </p:sp>
      <p:sp>
        <p:nvSpPr>
          <p:cNvPr id="4" name="Footer Placeholder 3">
            <a:extLst>
              <a:ext uri="{FF2B5EF4-FFF2-40B4-BE49-F238E27FC236}">
                <a16:creationId xmlns:a16="http://schemas.microsoft.com/office/drawing/2014/main" id="{B15AC337-0A4C-F5AF-346D-7C5E701F95C2}"/>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8498226C-0FD7-3C8C-7DD3-6CC4DF8E9F47}"/>
              </a:ext>
            </a:extLst>
          </p:cNvPr>
          <p:cNvSpPr>
            <a:spLocks noGrp="1"/>
          </p:cNvSpPr>
          <p:nvPr>
            <p:ph type="sldNum" sz="quarter" idx="12"/>
          </p:nvPr>
        </p:nvSpPr>
        <p:spPr/>
        <p:txBody>
          <a:bodyPr/>
          <a:lstStyle/>
          <a:p>
            <a:fld id="{7C12A529-2220-4038-9210-A21DB7BAEFCE}" type="slidenum">
              <a:rPr lang="en-US" smtClean="0"/>
              <a:t>27</a:t>
            </a:fld>
            <a:endParaRPr lang="en-US"/>
          </a:p>
        </p:txBody>
      </p:sp>
      <p:sp>
        <p:nvSpPr>
          <p:cNvPr id="6" name="Rectangle 1">
            <a:extLst>
              <a:ext uri="{FF2B5EF4-FFF2-40B4-BE49-F238E27FC236}">
                <a16:creationId xmlns:a16="http://schemas.microsoft.com/office/drawing/2014/main" id="{4D88C442-A784-9FA7-FA47-F2D5B5E1A4F0}"/>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8013"/>
                </a:solidFill>
                <a:effectLst/>
                <a:latin typeface="Arial" panose="020B0604020202020204" pitchFamily="34" charset="0"/>
                <a:ea typeface="Menlo"/>
              </a:rPr>
              <a:t>%Q=Query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Q=[1.71 1.38 1.52 2.64</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5.27 5.13 4.62 4.72</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2.19 2.13 1.6 1.58</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5.76 5.12 4.53 4.22</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9.32 8.11 5.54 8.05];</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Menlo"/>
              </a:rPr>
            </a:b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8013"/>
                </a:solidFill>
                <a:effectLst/>
                <a:latin typeface="Arial" panose="020B0604020202020204" pitchFamily="34" charset="0"/>
                <a:ea typeface="Menlo"/>
              </a:rPr>
              <a:t>%KT=K'=Transposed key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KT=[1.16 4.15 1.29 3.95 5.45</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1.94 3.97 1.87 4.1 5.65</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1.35 2.22 0.93 2.43 4.52</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1.29 3.18 1.21 2.83 4.5];</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Menlo"/>
              </a:rPr>
            </a:b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8013"/>
                </a:solidFill>
                <a:effectLst/>
                <a:latin typeface="Arial" panose="020B0604020202020204" pitchFamily="34" charset="0"/>
                <a:ea typeface="Menlo"/>
              </a:rPr>
              <a:t>%V = value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V=[0.2 1.8 0.32 1.9</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2.96 4.52 3.45 4.99</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0.84 1.58 1.14 1.83</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3.17 4.64 3.85 5.17</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3.79 7.19 5.03 7.7];</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Menlo"/>
              </a:rPr>
            </a:b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8013"/>
                </a:solidFill>
                <a:effectLst/>
                <a:latin typeface="Arial" panose="020B0604020202020204" pitchFamily="34" charset="0"/>
                <a:ea typeface="Menlo"/>
              </a:rPr>
              <a:t>%Q*KT</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enlo"/>
              </a:rPr>
              <a:t>U=(Q*KT)/sqrt(5)</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8013"/>
                </a:solidFill>
                <a:effectLst/>
                <a:latin typeface="Arial" panose="020B0604020202020204" pitchFamily="34" charset="0"/>
                <a:ea typeface="Menlo"/>
              </a:rPr>
              <a:t>%U=</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8013"/>
                </a:solidFill>
                <a:effectLst/>
                <a:latin typeface="Arial" panose="020B0604020202020204" pitchFamily="34" charset="0"/>
                <a:ea typeface="Menlo"/>
              </a:rPr>
              <a:t>% </a:t>
            </a:r>
            <a:r>
              <a:rPr kumimoji="0" lang="en-US" altLang="en-US" sz="1000" b="0" i="0" u="none" strike="noStrike" cap="none" normalizeH="0" baseline="0" dirty="0" err="1">
                <a:ln>
                  <a:noFill/>
                </a:ln>
                <a:solidFill>
                  <a:srgbClr val="008013"/>
                </a:solidFill>
                <a:effectLst/>
                <a:latin typeface="Arial" panose="020B0604020202020204" pitchFamily="34" charset="0"/>
                <a:ea typeface="Menlo"/>
              </a:rPr>
              <a:t>ans</a:t>
            </a:r>
            <a:r>
              <a:rPr kumimoji="0" lang="en-US" altLang="en-US" sz="1000" b="0" i="0" u="none" strike="noStrike" cap="none" normalizeH="0" baseline="0" dirty="0">
                <a:ln>
                  <a:noFill/>
                </a:ln>
                <a:solidFill>
                  <a:srgbClr val="008013"/>
                </a:solidFill>
                <a:effectLst/>
                <a:latin typeface="Arial" panose="020B0604020202020204" pitchFamily="34" charset="0"/>
                <a:ea typeface="Menlo"/>
              </a:rPr>
              <a:t>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8013"/>
                </a:solidFill>
                <a:effectLst/>
                <a:latin typeface="Arial" panose="020B0604020202020204" pitchFamily="34" charset="0"/>
                <a:ea typeface="Menlo"/>
              </a:rPr>
              <a:t>% 4.5251 10.8873 4.2013 10.5441 16.0402</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8013"/>
                </a:solidFill>
                <a:effectLst/>
                <a:latin typeface="Arial" panose="020B0604020202020204" pitchFamily="34" charset="0"/>
                <a:ea typeface="Menlo"/>
              </a:rPr>
              <a:t>% 12.6969 30.1881 11.8061 29.7101 44.6446</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8013"/>
                </a:solidFill>
                <a:effectLst/>
                <a:latin typeface="Arial" panose="020B0604020202020204" pitchFamily="34" charset="0"/>
                <a:ea typeface="Menlo"/>
              </a:rPr>
              <a:t>% 4.8616 11.6817 4.5652 11.5126 17.1336</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8013"/>
                </a:solidFill>
                <a:effectLst/>
                <a:latin typeface="Arial" panose="020B0604020202020204" pitchFamily="34" charset="0"/>
                <a:ea typeface="Menlo"/>
              </a:rPr>
              <a:t>% 12.5997 30.2793 11.7724 29.8267 44.6255</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8013"/>
                </a:solidFill>
                <a:effectLst/>
                <a:latin typeface="Arial" panose="020B0604020202020204" pitchFamily="34" charset="0"/>
                <a:ea typeface="Menlo"/>
              </a:rPr>
              <a:t>% 19.8599 48.6445 18.8193 47.5427 70.6067</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Menlo"/>
              </a:rPr>
            </a:b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panose="020B0604020202020204" pitchFamily="34" charset="0"/>
                <a:ea typeface="Menlo"/>
              </a:rPr>
              <a:t>softmax</a:t>
            </a:r>
            <a:r>
              <a:rPr kumimoji="0" lang="en-US" altLang="en-US" sz="1000" b="0" i="0" u="none" strike="noStrike" cap="none" normalizeH="0" baseline="0" dirty="0">
                <a:ln>
                  <a:noFill/>
                </a:ln>
                <a:solidFill>
                  <a:schemeClr val="tx1"/>
                </a:solidFill>
                <a:effectLst/>
                <a:latin typeface="Arial" panose="020B0604020202020204" pitchFamily="34" charset="0"/>
                <a:ea typeface="Menlo"/>
              </a:rPr>
              <a:t>(U(1,:)')</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chemeClr val="tx1"/>
                </a:solidFill>
                <a:effectLst/>
                <a:latin typeface="Arial" panose="020B0604020202020204" pitchFamily="34" charset="0"/>
                <a:ea typeface="Menlo"/>
              </a:rPr>
              <a:t>softmax</a:t>
            </a:r>
            <a:r>
              <a:rPr kumimoji="0" lang="en-US" altLang="en-US" sz="1000" b="0" i="0" u="none" strike="noStrike" cap="none" normalizeH="0" baseline="0" dirty="0">
                <a:ln>
                  <a:noFill/>
                </a:ln>
                <a:solidFill>
                  <a:schemeClr val="tx1"/>
                </a:solidFill>
                <a:effectLst/>
                <a:latin typeface="Arial" panose="020B0604020202020204" pitchFamily="34" charset="0"/>
                <a:ea typeface="Menlo"/>
              </a:rPr>
              <a:t>(U')'*V</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Menlo"/>
              </a:rPr>
            </a:b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rial" panose="020B0604020202020204" pitchFamily="34" charset="0"/>
                <a:ea typeface="Menlo"/>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5520BC57-0312-2070-50E5-53A5E83E4785}"/>
              </a:ext>
            </a:extLst>
          </p:cNvPr>
          <p:cNvSpPr txBox="1"/>
          <p:nvPr/>
        </p:nvSpPr>
        <p:spPr>
          <a:xfrm>
            <a:off x="4191000" y="1417638"/>
            <a:ext cx="184731" cy="369332"/>
          </a:xfrm>
          <a:prstGeom prst="rect">
            <a:avLst/>
          </a:prstGeom>
          <a:noFill/>
        </p:spPr>
        <p:txBody>
          <a:bodyPr wrap="none" rtlCol="0">
            <a:spAutoFit/>
          </a:bodyPr>
          <a:lstStyle/>
          <a:p>
            <a:endParaRPr lang="en-HK" dirty="0"/>
          </a:p>
        </p:txBody>
      </p:sp>
      <p:sp>
        <p:nvSpPr>
          <p:cNvPr id="13" name="TextBox 12">
            <a:extLst>
              <a:ext uri="{FF2B5EF4-FFF2-40B4-BE49-F238E27FC236}">
                <a16:creationId xmlns:a16="http://schemas.microsoft.com/office/drawing/2014/main" id="{B8B046D7-7FB3-C943-AE31-46FAF0318BB3}"/>
              </a:ext>
            </a:extLst>
          </p:cNvPr>
          <p:cNvSpPr txBox="1"/>
          <p:nvPr/>
        </p:nvSpPr>
        <p:spPr>
          <a:xfrm>
            <a:off x="3505200" y="2109906"/>
            <a:ext cx="4572000" cy="1754326"/>
          </a:xfrm>
          <a:prstGeom prst="rect">
            <a:avLst/>
          </a:prstGeom>
          <a:noFill/>
          <a:ln>
            <a:solidFill>
              <a:schemeClr val="accent1"/>
            </a:solidFill>
          </a:ln>
        </p:spPr>
        <p:txBody>
          <a:bodyPr wrap="square">
            <a:spAutoFit/>
          </a:bodyPr>
          <a:lstStyle/>
          <a:p>
            <a:r>
              <a:rPr kumimoji="0" lang="en-US" altLang="en-US" sz="1800" b="0" i="0" u="none" strike="noStrike" cap="none" normalizeH="0" baseline="0" dirty="0" err="1">
                <a:ln>
                  <a:noFill/>
                </a:ln>
                <a:solidFill>
                  <a:schemeClr val="tx1"/>
                </a:solidFill>
                <a:effectLst/>
                <a:latin typeface="Arial" panose="020B0604020202020204" pitchFamily="34" charset="0"/>
                <a:ea typeface="Menlo"/>
              </a:rPr>
              <a:t>softmax</a:t>
            </a:r>
            <a:r>
              <a:rPr kumimoji="0" lang="en-US" altLang="en-US" sz="1800" b="0" i="0" u="none" strike="noStrike" cap="none" normalizeH="0" baseline="0" dirty="0">
                <a:ln>
                  <a:noFill/>
                </a:ln>
                <a:solidFill>
                  <a:schemeClr val="tx1"/>
                </a:solidFill>
                <a:effectLst/>
                <a:latin typeface="Arial" panose="020B0604020202020204" pitchFamily="34" charset="0"/>
                <a:ea typeface="Menlo"/>
              </a:rPr>
              <a:t>(U')'*V</a:t>
            </a:r>
            <a:endParaRPr kumimoji="0" lang="en-US" altLang="en-US" sz="800" b="0" i="0" u="none" strike="noStrike" cap="none" normalizeH="0" baseline="0" dirty="0">
              <a:ln>
                <a:noFill/>
              </a:ln>
              <a:solidFill>
                <a:schemeClr val="tx1"/>
              </a:solidFill>
              <a:effectLst/>
              <a:latin typeface="Arial" panose="020B0604020202020204" pitchFamily="34" charset="0"/>
            </a:endParaRPr>
          </a:p>
          <a:p>
            <a:r>
              <a:rPr lang="fr-FR" dirty="0"/>
              <a:t>ans =    3.7827    7.1643    5.0161    7.6741    3.7900    7.1900    5.0300    7.7000    3.7842    7.1694    5.0190    7.6793    3.7900    7.1900    5.0300    7.7000    3.7900    7.1900    5.0300    7.7000</a:t>
            </a:r>
            <a:endParaRPr lang="en-HK" dirty="0"/>
          </a:p>
        </p:txBody>
      </p:sp>
    </p:spTree>
    <p:extLst>
      <p:ext uri="{BB962C8B-B14F-4D97-AF65-F5344CB8AC3E}">
        <p14:creationId xmlns:p14="http://schemas.microsoft.com/office/powerpoint/2010/main" val="521325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96C32F-DB7F-8692-6236-485497958B03}"/>
              </a:ext>
            </a:extLst>
          </p:cNvPr>
          <p:cNvPicPr>
            <a:picLocks noChangeAspect="1"/>
          </p:cNvPicPr>
          <p:nvPr/>
        </p:nvPicPr>
        <p:blipFill>
          <a:blip r:embed="rId2"/>
          <a:stretch>
            <a:fillRect/>
          </a:stretch>
        </p:blipFill>
        <p:spPr>
          <a:xfrm>
            <a:off x="1010227" y="2518601"/>
            <a:ext cx="6324600" cy="3781425"/>
          </a:xfrm>
          <a:prstGeom prst="rect">
            <a:avLst/>
          </a:prstGeom>
        </p:spPr>
      </p:pic>
      <p:sp>
        <p:nvSpPr>
          <p:cNvPr id="2" name="Title 1">
            <a:extLst>
              <a:ext uri="{FF2B5EF4-FFF2-40B4-BE49-F238E27FC236}">
                <a16:creationId xmlns:a16="http://schemas.microsoft.com/office/drawing/2014/main" id="{4A666890-410B-471A-FDAD-A8D987AB333E}"/>
              </a:ext>
            </a:extLst>
          </p:cNvPr>
          <p:cNvSpPr>
            <a:spLocks noGrp="1"/>
          </p:cNvSpPr>
          <p:nvPr>
            <p:ph type="title"/>
          </p:nvPr>
        </p:nvSpPr>
        <p:spPr/>
        <p:txBody>
          <a:bodyPr>
            <a:noAutofit/>
          </a:bodyPr>
          <a:lstStyle/>
          <a:p>
            <a:r>
              <a:rPr lang="en-US" sz="3600" dirty="0"/>
              <a:t>Multi-head concatenation</a:t>
            </a:r>
            <a:endParaRPr lang="en-HK" sz="3600" dirty="0"/>
          </a:p>
        </p:txBody>
      </p:sp>
      <p:sp>
        <p:nvSpPr>
          <p:cNvPr id="3" name="Content Placeholder 2">
            <a:extLst>
              <a:ext uri="{FF2B5EF4-FFF2-40B4-BE49-F238E27FC236}">
                <a16:creationId xmlns:a16="http://schemas.microsoft.com/office/drawing/2014/main" id="{00F16449-FC63-056D-17F5-049FA082B8DE}"/>
              </a:ext>
            </a:extLst>
          </p:cNvPr>
          <p:cNvSpPr>
            <a:spLocks noGrp="1"/>
          </p:cNvSpPr>
          <p:nvPr>
            <p:ph idx="1"/>
          </p:nvPr>
        </p:nvSpPr>
        <p:spPr>
          <a:xfrm>
            <a:off x="457200" y="1301065"/>
            <a:ext cx="8229600" cy="4525963"/>
          </a:xfrm>
        </p:spPr>
        <p:txBody>
          <a:bodyPr/>
          <a:lstStyle/>
          <a:p>
            <a:r>
              <a:rPr lang="en-US" sz="3200" dirty="0"/>
              <a:t>The previous discussion is for a single head, we concatenate them to become multi-head</a:t>
            </a:r>
            <a:endParaRPr lang="en-HK" dirty="0"/>
          </a:p>
        </p:txBody>
      </p:sp>
      <p:sp>
        <p:nvSpPr>
          <p:cNvPr id="4" name="Footer Placeholder 3">
            <a:extLst>
              <a:ext uri="{FF2B5EF4-FFF2-40B4-BE49-F238E27FC236}">
                <a16:creationId xmlns:a16="http://schemas.microsoft.com/office/drawing/2014/main" id="{E213002F-0095-2351-9BBC-68C6596BA624}"/>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DE4F5790-6B44-1413-59E5-2111C5467BF0}"/>
              </a:ext>
            </a:extLst>
          </p:cNvPr>
          <p:cNvSpPr>
            <a:spLocks noGrp="1"/>
          </p:cNvSpPr>
          <p:nvPr>
            <p:ph type="sldNum" sz="quarter" idx="12"/>
          </p:nvPr>
        </p:nvSpPr>
        <p:spPr/>
        <p:txBody>
          <a:bodyPr/>
          <a:lstStyle/>
          <a:p>
            <a:fld id="{7C12A529-2220-4038-9210-A21DB7BAEFCE}" type="slidenum">
              <a:rPr lang="en-US" smtClean="0"/>
              <a:t>28</a:t>
            </a:fld>
            <a:endParaRPr lang="en-US"/>
          </a:p>
        </p:txBody>
      </p:sp>
      <p:sp>
        <p:nvSpPr>
          <p:cNvPr id="13" name="TextBox 12">
            <a:extLst>
              <a:ext uri="{FF2B5EF4-FFF2-40B4-BE49-F238E27FC236}">
                <a16:creationId xmlns:a16="http://schemas.microsoft.com/office/drawing/2014/main" id="{89A82511-E2E3-C93F-36D3-90E94261A34B}"/>
              </a:ext>
            </a:extLst>
          </p:cNvPr>
          <p:cNvSpPr txBox="1"/>
          <p:nvPr/>
        </p:nvSpPr>
        <p:spPr>
          <a:xfrm>
            <a:off x="1661325" y="6198018"/>
            <a:ext cx="3051797" cy="369332"/>
          </a:xfrm>
          <a:prstGeom prst="rect">
            <a:avLst/>
          </a:prstGeom>
          <a:noFill/>
        </p:spPr>
        <p:txBody>
          <a:bodyPr wrap="none" rtlCol="0">
            <a:spAutoFit/>
          </a:bodyPr>
          <a:lstStyle/>
          <a:p>
            <a:r>
              <a:rPr lang="en-US" dirty="0"/>
              <a:t>Concatenation of heads (5x12)</a:t>
            </a:r>
            <a:endParaRPr lang="en-HK" dirty="0"/>
          </a:p>
        </p:txBody>
      </p:sp>
      <p:sp>
        <p:nvSpPr>
          <p:cNvPr id="7" name="TextBox 6">
            <a:extLst>
              <a:ext uri="{FF2B5EF4-FFF2-40B4-BE49-F238E27FC236}">
                <a16:creationId xmlns:a16="http://schemas.microsoft.com/office/drawing/2014/main" id="{0FA7AED2-5B59-C71E-3A23-9DA319801121}"/>
              </a:ext>
            </a:extLst>
          </p:cNvPr>
          <p:cNvSpPr txBox="1"/>
          <p:nvPr/>
        </p:nvSpPr>
        <p:spPr>
          <a:xfrm>
            <a:off x="838200" y="2364033"/>
            <a:ext cx="2124986" cy="1200329"/>
          </a:xfrm>
          <a:prstGeom prst="rect">
            <a:avLst/>
          </a:prstGeom>
          <a:noFill/>
        </p:spPr>
        <p:txBody>
          <a:bodyPr wrap="square" rtlCol="0">
            <a:spAutoFit/>
          </a:bodyPr>
          <a:lstStyle/>
          <a:p>
            <a:r>
              <a:rPr lang="en-US" dirty="0"/>
              <a:t>Scaled dot-product attention for a single head output , each head is (5x4)</a:t>
            </a:r>
            <a:endParaRPr lang="en-HK" dirty="0"/>
          </a:p>
        </p:txBody>
      </p:sp>
      <p:sp>
        <p:nvSpPr>
          <p:cNvPr id="8" name="TextBox 7">
            <a:extLst>
              <a:ext uri="{FF2B5EF4-FFF2-40B4-BE49-F238E27FC236}">
                <a16:creationId xmlns:a16="http://schemas.microsoft.com/office/drawing/2014/main" id="{E25ECBFE-E3C4-F852-BCE7-EB20E002A939}"/>
              </a:ext>
            </a:extLst>
          </p:cNvPr>
          <p:cNvSpPr txBox="1"/>
          <p:nvPr/>
        </p:nvSpPr>
        <p:spPr>
          <a:xfrm>
            <a:off x="7304143" y="2329140"/>
            <a:ext cx="1839857" cy="4524315"/>
          </a:xfrm>
          <a:prstGeom prst="rect">
            <a:avLst/>
          </a:prstGeom>
          <a:noFill/>
        </p:spPr>
        <p:txBody>
          <a:bodyPr wrap="square" rtlCol="0">
            <a:spAutoFit/>
          </a:bodyPr>
          <a:lstStyle/>
          <a:p>
            <a:r>
              <a:rPr lang="en-US" dirty="0"/>
              <a:t>E.g. each head is (5x4. A  3 heads multi-head structure : Concatenate Z=3 heads : Z=</a:t>
            </a:r>
            <a:r>
              <a:rPr lang="en-US" dirty="0" err="1"/>
              <a:t>concat</a:t>
            </a:r>
            <a:r>
              <a:rPr lang="en-US" dirty="0"/>
              <a:t> (z</a:t>
            </a:r>
            <a:r>
              <a:rPr lang="en-US" baseline="-25000" dirty="0"/>
              <a:t>i=1</a:t>
            </a:r>
            <a:r>
              <a:rPr lang="en-US" dirty="0"/>
              <a:t>,z</a:t>
            </a:r>
            <a:r>
              <a:rPr lang="en-US" baseline="-25000" dirty="0"/>
              <a:t>i=2</a:t>
            </a:r>
            <a:r>
              <a:rPr lang="en-US" dirty="0"/>
              <a:t>,z</a:t>
            </a:r>
            <a:r>
              <a:rPr lang="en-US" baseline="-25000" dirty="0"/>
              <a:t>i=3</a:t>
            </a:r>
            <a:r>
              <a:rPr lang="en-US" dirty="0"/>
              <a:t>), will become </a:t>
            </a:r>
          </a:p>
          <a:p>
            <a:r>
              <a:rPr lang="en-US" dirty="0"/>
              <a:t>5x*(4+4+4)=</a:t>
            </a:r>
          </a:p>
          <a:p>
            <a:r>
              <a:rPr lang="en-US" dirty="0"/>
              <a:t>5x12 matrix.</a:t>
            </a:r>
          </a:p>
          <a:p>
            <a:r>
              <a:rPr lang="en-US" dirty="0"/>
              <a:t>Weight (W) is 12x6, hence multi-head attention output is 5x6</a:t>
            </a:r>
          </a:p>
          <a:p>
            <a:endParaRPr lang="en-HK" dirty="0"/>
          </a:p>
        </p:txBody>
      </p:sp>
      <p:sp>
        <p:nvSpPr>
          <p:cNvPr id="14" name="TextBox 13">
            <a:extLst>
              <a:ext uri="{FF2B5EF4-FFF2-40B4-BE49-F238E27FC236}">
                <a16:creationId xmlns:a16="http://schemas.microsoft.com/office/drawing/2014/main" id="{C83FC9BE-2FE4-8871-35D0-DE336D5EF4E7}"/>
              </a:ext>
            </a:extLst>
          </p:cNvPr>
          <p:cNvSpPr txBox="1"/>
          <p:nvPr/>
        </p:nvSpPr>
        <p:spPr>
          <a:xfrm>
            <a:off x="6362700" y="3424296"/>
            <a:ext cx="990977" cy="369332"/>
          </a:xfrm>
          <a:prstGeom prst="rect">
            <a:avLst/>
          </a:prstGeom>
          <a:noFill/>
        </p:spPr>
        <p:txBody>
          <a:bodyPr wrap="none" rtlCol="0">
            <a:spAutoFit/>
          </a:bodyPr>
          <a:lstStyle/>
          <a:p>
            <a:r>
              <a:rPr lang="en-US" dirty="0"/>
              <a:t>Z is 5x12</a:t>
            </a:r>
          </a:p>
        </p:txBody>
      </p:sp>
      <p:sp>
        <p:nvSpPr>
          <p:cNvPr id="15" name="TextBox 14">
            <a:extLst>
              <a:ext uri="{FF2B5EF4-FFF2-40B4-BE49-F238E27FC236}">
                <a16:creationId xmlns:a16="http://schemas.microsoft.com/office/drawing/2014/main" id="{B205CBEF-A0B8-1910-3FF0-F1B442979B8D}"/>
              </a:ext>
            </a:extLst>
          </p:cNvPr>
          <p:cNvSpPr txBox="1"/>
          <p:nvPr/>
        </p:nvSpPr>
        <p:spPr>
          <a:xfrm>
            <a:off x="6362700" y="3776901"/>
            <a:ext cx="2514599" cy="369332"/>
          </a:xfrm>
          <a:prstGeom prst="rect">
            <a:avLst/>
          </a:prstGeom>
          <a:noFill/>
        </p:spPr>
        <p:txBody>
          <a:bodyPr wrap="square">
            <a:spAutoFit/>
          </a:bodyPr>
          <a:lstStyle/>
          <a:p>
            <a:r>
              <a:rPr lang="en-US" dirty="0"/>
              <a:t>Z</a:t>
            </a:r>
            <a:r>
              <a:rPr lang="en-US" baseline="-25000" dirty="0"/>
              <a:t>i</a:t>
            </a:r>
            <a:r>
              <a:rPr lang="en-US" dirty="0"/>
              <a:t> is 5x4</a:t>
            </a:r>
          </a:p>
        </p:txBody>
      </p:sp>
      <p:sp>
        <p:nvSpPr>
          <p:cNvPr id="16" name="TextBox 15">
            <a:extLst>
              <a:ext uri="{FF2B5EF4-FFF2-40B4-BE49-F238E27FC236}">
                <a16:creationId xmlns:a16="http://schemas.microsoft.com/office/drawing/2014/main" id="{16AD91FA-2CF3-EC7C-A553-4DC225E1D6DA}"/>
              </a:ext>
            </a:extLst>
          </p:cNvPr>
          <p:cNvSpPr txBox="1"/>
          <p:nvPr/>
        </p:nvSpPr>
        <p:spPr>
          <a:xfrm>
            <a:off x="5510561" y="2504483"/>
            <a:ext cx="755335" cy="369332"/>
          </a:xfrm>
          <a:prstGeom prst="rect">
            <a:avLst/>
          </a:prstGeom>
          <a:noFill/>
        </p:spPr>
        <p:txBody>
          <a:bodyPr wrap="none" rtlCol="0">
            <a:spAutoFit/>
          </a:bodyPr>
          <a:lstStyle/>
          <a:p>
            <a:r>
              <a:rPr lang="en-US" dirty="0"/>
              <a:t>d=5x6</a:t>
            </a:r>
          </a:p>
        </p:txBody>
      </p:sp>
      <p:sp>
        <p:nvSpPr>
          <p:cNvPr id="17" name="TextBox 16">
            <a:extLst>
              <a:ext uri="{FF2B5EF4-FFF2-40B4-BE49-F238E27FC236}">
                <a16:creationId xmlns:a16="http://schemas.microsoft.com/office/drawing/2014/main" id="{0E588046-7441-146A-6415-086FCE22B0F0}"/>
              </a:ext>
            </a:extLst>
          </p:cNvPr>
          <p:cNvSpPr txBox="1"/>
          <p:nvPr/>
        </p:nvSpPr>
        <p:spPr>
          <a:xfrm>
            <a:off x="4763483" y="3253001"/>
            <a:ext cx="1061509" cy="369332"/>
          </a:xfrm>
          <a:prstGeom prst="rect">
            <a:avLst/>
          </a:prstGeom>
          <a:noFill/>
        </p:spPr>
        <p:txBody>
          <a:bodyPr wrap="none" rtlCol="0">
            <a:spAutoFit/>
          </a:bodyPr>
          <a:lstStyle/>
          <a:p>
            <a:r>
              <a:rPr lang="en-US" dirty="0"/>
              <a:t>W = 12x6</a:t>
            </a:r>
            <a:endParaRPr lang="en-HK" dirty="0"/>
          </a:p>
        </p:txBody>
      </p:sp>
    </p:spTree>
    <p:extLst>
      <p:ext uri="{BB962C8B-B14F-4D97-AF65-F5344CB8AC3E}">
        <p14:creationId xmlns:p14="http://schemas.microsoft.com/office/powerpoint/2010/main" val="77311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AAE35D5-08A1-CADB-4BB3-C374731E71B1}"/>
              </a:ext>
            </a:extLst>
          </p:cNvPr>
          <p:cNvPicPr>
            <a:picLocks noChangeAspect="1"/>
          </p:cNvPicPr>
          <p:nvPr/>
        </p:nvPicPr>
        <p:blipFill>
          <a:blip r:embed="rId2"/>
          <a:stretch>
            <a:fillRect/>
          </a:stretch>
        </p:blipFill>
        <p:spPr>
          <a:xfrm>
            <a:off x="34637" y="2080338"/>
            <a:ext cx="9144000" cy="3565685"/>
          </a:xfrm>
          <a:prstGeom prst="rect">
            <a:avLst/>
          </a:prstGeom>
        </p:spPr>
      </p:pic>
      <p:sp>
        <p:nvSpPr>
          <p:cNvPr id="2" name="Title 1">
            <a:extLst>
              <a:ext uri="{FF2B5EF4-FFF2-40B4-BE49-F238E27FC236}">
                <a16:creationId xmlns:a16="http://schemas.microsoft.com/office/drawing/2014/main" id="{032B6B91-8D95-AF56-FBBD-516875A71975}"/>
              </a:ext>
            </a:extLst>
          </p:cNvPr>
          <p:cNvSpPr>
            <a:spLocks noGrp="1"/>
          </p:cNvSpPr>
          <p:nvPr>
            <p:ph type="title"/>
          </p:nvPr>
        </p:nvSpPr>
        <p:spPr/>
        <p:txBody>
          <a:bodyPr>
            <a:normAutofit fontScale="90000"/>
          </a:bodyPr>
          <a:lstStyle/>
          <a:p>
            <a:r>
              <a:rPr lang="en-US" dirty="0"/>
              <a:t>Multi head attention output is 5x6</a:t>
            </a:r>
            <a:br>
              <a:rPr lang="en-US" dirty="0"/>
            </a:br>
            <a:r>
              <a:rPr lang="en-US" dirty="0">
                <a:highlight>
                  <a:srgbClr val="FFFF00"/>
                </a:highlight>
              </a:rPr>
              <a:t>3</a:t>
            </a:r>
            <a:r>
              <a:rPr lang="en-US" dirty="0"/>
              <a:t> heads , output of each head =4</a:t>
            </a:r>
            <a:endParaRPr lang="en-HK" dirty="0"/>
          </a:p>
        </p:txBody>
      </p:sp>
      <p:sp>
        <p:nvSpPr>
          <p:cNvPr id="3" name="Content Placeholder 2">
            <a:extLst>
              <a:ext uri="{FF2B5EF4-FFF2-40B4-BE49-F238E27FC236}">
                <a16:creationId xmlns:a16="http://schemas.microsoft.com/office/drawing/2014/main" id="{47ABD03C-C6DE-CCF3-9709-F553BB1F675C}"/>
              </a:ext>
            </a:extLst>
          </p:cNvPr>
          <p:cNvSpPr>
            <a:spLocks noGrp="1"/>
          </p:cNvSpPr>
          <p:nvPr>
            <p:ph idx="1"/>
          </p:nvPr>
        </p:nvSpPr>
        <p:spPr/>
        <p:txBody>
          <a:bodyPr/>
          <a:lstStyle/>
          <a:p>
            <a:r>
              <a:rPr lang="en-US" dirty="0"/>
              <a:t>Multi-head hidden dimension=4+4+4=12</a:t>
            </a:r>
            <a:endParaRPr lang="en-HK" dirty="0"/>
          </a:p>
        </p:txBody>
      </p:sp>
      <p:sp>
        <p:nvSpPr>
          <p:cNvPr id="4" name="Footer Placeholder 3">
            <a:extLst>
              <a:ext uri="{FF2B5EF4-FFF2-40B4-BE49-F238E27FC236}">
                <a16:creationId xmlns:a16="http://schemas.microsoft.com/office/drawing/2014/main" id="{762CBCE5-8338-5AFC-8C05-7AC1AB31357C}"/>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7F791830-F1CE-7700-5EC2-6B5F23FEAF83}"/>
              </a:ext>
            </a:extLst>
          </p:cNvPr>
          <p:cNvSpPr>
            <a:spLocks noGrp="1"/>
          </p:cNvSpPr>
          <p:nvPr>
            <p:ph type="sldNum" sz="quarter" idx="12"/>
          </p:nvPr>
        </p:nvSpPr>
        <p:spPr/>
        <p:txBody>
          <a:bodyPr/>
          <a:lstStyle/>
          <a:p>
            <a:fld id="{7C12A529-2220-4038-9210-A21DB7BAEFCE}" type="slidenum">
              <a:rPr lang="en-US" smtClean="0"/>
              <a:t>29</a:t>
            </a:fld>
            <a:endParaRPr lang="en-US"/>
          </a:p>
        </p:txBody>
      </p:sp>
      <p:sp>
        <p:nvSpPr>
          <p:cNvPr id="8" name="TextBox 7">
            <a:extLst>
              <a:ext uri="{FF2B5EF4-FFF2-40B4-BE49-F238E27FC236}">
                <a16:creationId xmlns:a16="http://schemas.microsoft.com/office/drawing/2014/main" id="{0372B258-6D40-25E6-949A-3FFA3EA0E614}"/>
              </a:ext>
            </a:extLst>
          </p:cNvPr>
          <p:cNvSpPr txBox="1"/>
          <p:nvPr/>
        </p:nvSpPr>
        <p:spPr>
          <a:xfrm>
            <a:off x="3295964" y="4139389"/>
            <a:ext cx="2495235" cy="369332"/>
          </a:xfrm>
          <a:prstGeom prst="rect">
            <a:avLst/>
          </a:prstGeom>
          <a:noFill/>
        </p:spPr>
        <p:txBody>
          <a:bodyPr wrap="none" rtlCol="0">
            <a:spAutoFit/>
          </a:bodyPr>
          <a:lstStyle/>
          <a:p>
            <a:r>
              <a:rPr lang="en-US" dirty="0"/>
              <a:t>Linear Weight (W) 12 x 6</a:t>
            </a:r>
            <a:endParaRPr lang="en-HK" dirty="0"/>
          </a:p>
        </p:txBody>
      </p:sp>
      <p:sp>
        <p:nvSpPr>
          <p:cNvPr id="13" name="TextBox 12">
            <a:extLst>
              <a:ext uri="{FF2B5EF4-FFF2-40B4-BE49-F238E27FC236}">
                <a16:creationId xmlns:a16="http://schemas.microsoft.com/office/drawing/2014/main" id="{381A6299-153E-31AA-D2AE-F2A74E4C4D3F}"/>
              </a:ext>
            </a:extLst>
          </p:cNvPr>
          <p:cNvSpPr txBox="1"/>
          <p:nvPr/>
        </p:nvSpPr>
        <p:spPr>
          <a:xfrm>
            <a:off x="468745" y="4000890"/>
            <a:ext cx="2426855" cy="369332"/>
          </a:xfrm>
          <a:prstGeom prst="rect">
            <a:avLst/>
          </a:prstGeom>
          <a:noFill/>
        </p:spPr>
        <p:txBody>
          <a:bodyPr wrap="square">
            <a:spAutoFit/>
          </a:bodyPr>
          <a:lstStyle/>
          <a:p>
            <a:r>
              <a:rPr lang="en-US" dirty="0"/>
              <a:t>Linear Weight 5x12</a:t>
            </a:r>
            <a:endParaRPr lang="en-HK" dirty="0"/>
          </a:p>
        </p:txBody>
      </p:sp>
      <p:sp>
        <p:nvSpPr>
          <p:cNvPr id="20" name="TextBox 19">
            <a:extLst>
              <a:ext uri="{FF2B5EF4-FFF2-40B4-BE49-F238E27FC236}">
                <a16:creationId xmlns:a16="http://schemas.microsoft.com/office/drawing/2014/main" id="{557745FF-2C39-3CE2-CF29-2E39AE5B1AAF}"/>
              </a:ext>
            </a:extLst>
          </p:cNvPr>
          <p:cNvSpPr txBox="1"/>
          <p:nvPr/>
        </p:nvSpPr>
        <p:spPr>
          <a:xfrm>
            <a:off x="6008255" y="4185556"/>
            <a:ext cx="2221345" cy="646331"/>
          </a:xfrm>
          <a:prstGeom prst="rect">
            <a:avLst/>
          </a:prstGeom>
          <a:noFill/>
        </p:spPr>
        <p:txBody>
          <a:bodyPr wrap="square">
            <a:spAutoFit/>
          </a:bodyPr>
          <a:lstStyle/>
          <a:p>
            <a:r>
              <a:rPr lang="en-US" dirty="0"/>
              <a:t>Multi head attention </a:t>
            </a:r>
          </a:p>
          <a:p>
            <a:r>
              <a:rPr lang="en-US" dirty="0"/>
              <a:t>output =5x6</a:t>
            </a:r>
            <a:endParaRPr lang="en-HK" dirty="0"/>
          </a:p>
        </p:txBody>
      </p:sp>
      <p:sp>
        <p:nvSpPr>
          <p:cNvPr id="24" name="TextBox 23">
            <a:extLst>
              <a:ext uri="{FF2B5EF4-FFF2-40B4-BE49-F238E27FC236}">
                <a16:creationId xmlns:a16="http://schemas.microsoft.com/office/drawing/2014/main" id="{54E43FD0-82FA-2FD2-7578-953046B865D4}"/>
              </a:ext>
            </a:extLst>
          </p:cNvPr>
          <p:cNvSpPr txBox="1"/>
          <p:nvPr/>
        </p:nvSpPr>
        <p:spPr>
          <a:xfrm>
            <a:off x="828964" y="5822258"/>
            <a:ext cx="7324436" cy="646331"/>
          </a:xfrm>
          <a:prstGeom prst="rect">
            <a:avLst/>
          </a:prstGeom>
          <a:noFill/>
        </p:spPr>
        <p:txBody>
          <a:bodyPr wrap="square">
            <a:spAutoFit/>
          </a:bodyPr>
          <a:lstStyle/>
          <a:p>
            <a:r>
              <a:rPr lang="en-US" dirty="0"/>
              <a:t>Modified from </a:t>
            </a:r>
            <a:r>
              <a:rPr lang="en-US" dirty="0">
                <a:hlinkClick r:id="rId3"/>
              </a:rPr>
              <a:t>https://medium.com/@sumith.madupu123/understanding-transformer-architecture-using-simple-math-be6c2e1cdcc7</a:t>
            </a:r>
            <a:r>
              <a:rPr lang="en-US" dirty="0"/>
              <a:t> </a:t>
            </a:r>
            <a:endParaRPr lang="en-HK" dirty="0"/>
          </a:p>
        </p:txBody>
      </p:sp>
      <p:sp>
        <p:nvSpPr>
          <p:cNvPr id="26" name="TextBox 25">
            <a:extLst>
              <a:ext uri="{FF2B5EF4-FFF2-40B4-BE49-F238E27FC236}">
                <a16:creationId xmlns:a16="http://schemas.microsoft.com/office/drawing/2014/main" id="{213420B7-C34F-6242-D845-871360C543AB}"/>
              </a:ext>
            </a:extLst>
          </p:cNvPr>
          <p:cNvSpPr txBox="1"/>
          <p:nvPr/>
        </p:nvSpPr>
        <p:spPr>
          <a:xfrm>
            <a:off x="7748156" y="1417638"/>
            <a:ext cx="1361207" cy="1200329"/>
          </a:xfrm>
          <a:prstGeom prst="rect">
            <a:avLst/>
          </a:prstGeom>
          <a:noFill/>
        </p:spPr>
        <p:txBody>
          <a:bodyPr wrap="square">
            <a:spAutoFit/>
          </a:bodyPr>
          <a:lstStyle/>
          <a:p>
            <a:r>
              <a:rPr lang="en-US" dirty="0"/>
              <a:t>Multi head attention </a:t>
            </a:r>
          </a:p>
          <a:p>
            <a:r>
              <a:rPr lang="en-US" dirty="0"/>
              <a:t>Output(d) =5x6</a:t>
            </a:r>
            <a:endParaRPr lang="en-HK" dirty="0"/>
          </a:p>
        </p:txBody>
      </p:sp>
      <p:sp>
        <p:nvSpPr>
          <p:cNvPr id="6" name="Right Brace 5">
            <a:extLst>
              <a:ext uri="{FF2B5EF4-FFF2-40B4-BE49-F238E27FC236}">
                <a16:creationId xmlns:a16="http://schemas.microsoft.com/office/drawing/2014/main" id="{12ADA8A7-BC3C-F9E9-B643-8443F81637A1}"/>
              </a:ext>
            </a:extLst>
          </p:cNvPr>
          <p:cNvSpPr/>
          <p:nvPr/>
        </p:nvSpPr>
        <p:spPr>
          <a:xfrm rot="16200000">
            <a:off x="6477000" y="1066800"/>
            <a:ext cx="152400" cy="106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11" name="TextBox 10">
            <a:extLst>
              <a:ext uri="{FF2B5EF4-FFF2-40B4-BE49-F238E27FC236}">
                <a16:creationId xmlns:a16="http://schemas.microsoft.com/office/drawing/2014/main" id="{A22C0699-6E4B-3CA3-D070-DAD0C1B1453E}"/>
              </a:ext>
            </a:extLst>
          </p:cNvPr>
          <p:cNvSpPr txBox="1"/>
          <p:nvPr/>
        </p:nvSpPr>
        <p:spPr>
          <a:xfrm>
            <a:off x="6400800" y="1295400"/>
            <a:ext cx="1295400" cy="369332"/>
          </a:xfrm>
          <a:prstGeom prst="rect">
            <a:avLst/>
          </a:prstGeom>
          <a:noFill/>
        </p:spPr>
        <p:txBody>
          <a:bodyPr wrap="square">
            <a:spAutoFit/>
          </a:bodyPr>
          <a:lstStyle/>
          <a:p>
            <a:r>
              <a:rPr lang="en-US" dirty="0"/>
              <a:t>3 heads</a:t>
            </a:r>
            <a:endParaRPr lang="en-HK" dirty="0"/>
          </a:p>
        </p:txBody>
      </p:sp>
    </p:spTree>
    <p:extLst>
      <p:ext uri="{BB962C8B-B14F-4D97-AF65-F5344CB8AC3E}">
        <p14:creationId xmlns:p14="http://schemas.microsoft.com/office/powerpoint/2010/main" val="361974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Basic structure</a:t>
            </a:r>
          </a:p>
          <a:p>
            <a:r>
              <a:rPr lang="en-US" dirty="0"/>
              <a:t>Processing steps</a:t>
            </a:r>
          </a:p>
          <a:p>
            <a:pPr lvl="1"/>
            <a:r>
              <a:rPr lang="en-US" dirty="0"/>
              <a:t>Encoder</a:t>
            </a:r>
          </a:p>
          <a:p>
            <a:pPr lvl="1"/>
            <a:r>
              <a:rPr lang="en-US" dirty="0"/>
              <a:t>Decoder</a:t>
            </a:r>
          </a:p>
          <a:p>
            <a:r>
              <a:rPr lang="en-US" dirty="0"/>
              <a:t>Applications</a:t>
            </a:r>
          </a:p>
          <a:p>
            <a:pPr lvl="1"/>
            <a:r>
              <a:rPr lang="en-US" dirty="0">
                <a:hlinkClick r:id="rId2"/>
              </a:rPr>
              <a:t>Natural Language Processing (NLP) Question and Answer Demo (English) by </a:t>
            </a:r>
            <a:r>
              <a:rPr lang="en-US" dirty="0" err="1">
                <a:hlinkClick r:id="rId2"/>
              </a:rPr>
              <a:t>Pragnakalp</a:t>
            </a:r>
            <a:r>
              <a:rPr lang="en-US" dirty="0">
                <a:hlinkClick r:id="rId2"/>
              </a:rPr>
              <a:t> </a:t>
            </a:r>
            <a:r>
              <a:rPr lang="en-US" dirty="0" err="1">
                <a:hlinkClick r:id="rId2"/>
              </a:rPr>
              <a:t>Techlabs</a:t>
            </a:r>
            <a:r>
              <a:rPr lang="en-US" dirty="0"/>
              <a:t> </a:t>
            </a:r>
          </a:p>
          <a:p>
            <a:r>
              <a:rPr lang="en-US" dirty="0"/>
              <a:t>Summary</a:t>
            </a:r>
          </a:p>
        </p:txBody>
      </p:sp>
      <p:sp>
        <p:nvSpPr>
          <p:cNvPr id="4" name="Footer Placeholder 3"/>
          <p:cNvSpPr>
            <a:spLocks noGrp="1"/>
          </p:cNvSpPr>
          <p:nvPr>
            <p:ph type="ftr" sz="quarter" idx="11"/>
          </p:nvPr>
        </p:nvSpPr>
        <p:spPr/>
        <p:txBody>
          <a:bodyPr/>
          <a:lstStyle/>
          <a:p>
            <a:r>
              <a:rPr lang="en-US"/>
              <a:t>Transformer and LLM v.250611a</a:t>
            </a:r>
          </a:p>
        </p:txBody>
      </p:sp>
      <p:sp>
        <p:nvSpPr>
          <p:cNvPr id="5" name="Slide Number Placeholder 4"/>
          <p:cNvSpPr>
            <a:spLocks noGrp="1"/>
          </p:cNvSpPr>
          <p:nvPr>
            <p:ph type="sldNum" sz="quarter" idx="12"/>
          </p:nvPr>
        </p:nvSpPr>
        <p:spPr/>
        <p:txBody>
          <a:bodyPr/>
          <a:lstStyle/>
          <a:p>
            <a:fld id="{3B519660-E3FB-4FEF-8DA5-38A418845818}" type="slidenum">
              <a:rPr lang="en-US" smtClean="0"/>
              <a:t>3</a:t>
            </a:fld>
            <a:endParaRPr lang="en-US"/>
          </a:p>
        </p:txBody>
      </p:sp>
    </p:spTree>
    <p:extLst>
      <p:ext uri="{BB962C8B-B14F-4D97-AF65-F5344CB8AC3E}">
        <p14:creationId xmlns:p14="http://schemas.microsoft.com/office/powerpoint/2010/main" val="1984122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3CB3-34EB-698D-6596-67A75FE6855B}"/>
              </a:ext>
            </a:extLst>
          </p:cNvPr>
          <p:cNvSpPr>
            <a:spLocks noGrp="1"/>
          </p:cNvSpPr>
          <p:nvPr>
            <p:ph type="title"/>
          </p:nvPr>
        </p:nvSpPr>
        <p:spPr/>
        <p:txBody>
          <a:bodyPr>
            <a:normAutofit fontScale="90000"/>
          </a:bodyPr>
          <a:lstStyle/>
          <a:p>
            <a:r>
              <a:rPr lang="en-US" dirty="0"/>
              <a:t>Discussion of Multi-head mechanism </a:t>
            </a:r>
          </a:p>
        </p:txBody>
      </p:sp>
      <p:sp>
        <p:nvSpPr>
          <p:cNvPr id="3" name="Content Placeholder 2">
            <a:extLst>
              <a:ext uri="{FF2B5EF4-FFF2-40B4-BE49-F238E27FC236}">
                <a16:creationId xmlns:a16="http://schemas.microsoft.com/office/drawing/2014/main" id="{9ECC7BE8-2EF7-287D-121D-B6B27465F366}"/>
              </a:ext>
            </a:extLst>
          </p:cNvPr>
          <p:cNvSpPr>
            <a:spLocks noGrp="1"/>
          </p:cNvSpPr>
          <p:nvPr>
            <p:ph idx="1"/>
          </p:nvPr>
        </p:nvSpPr>
        <p:spPr/>
        <p:txBody>
          <a:bodyPr>
            <a:normAutofit fontScale="85000" lnSpcReduction="20000"/>
          </a:bodyPr>
          <a:lstStyle/>
          <a:p>
            <a:r>
              <a:rPr lang="en-US" dirty="0"/>
              <a:t>Why “Multi-head mechanism ?”</a:t>
            </a:r>
          </a:p>
          <a:p>
            <a:pPr lvl="1"/>
            <a:r>
              <a:rPr lang="en-US" dirty="0"/>
              <a:t>Using multi-head does not change the input (X) , attention output dimensions</a:t>
            </a:r>
          </a:p>
          <a:p>
            <a:pPr lvl="1"/>
            <a:r>
              <a:rPr lang="en-US" dirty="0"/>
              <a:t>Multi-head learns different weights and approaches for the explanations of attention. Experimental results show it performs better. It is same using different kernel sizes in </a:t>
            </a:r>
            <a:r>
              <a:rPr lang="en-US" dirty="0" err="1"/>
              <a:t>resnet</a:t>
            </a:r>
            <a:r>
              <a:rPr lang="en-US" dirty="0"/>
              <a:t> </a:t>
            </a:r>
            <a:r>
              <a:rPr lang="en-US" sz="1200" dirty="0">
                <a:hlinkClick r:id="rId2"/>
              </a:rPr>
              <a:t>www.cv-foundation.org/openaccess/content_cvpr_2016/papers/He_Deep_Residual_Learning_CVPR_2016_paper.pdf</a:t>
            </a:r>
            <a:r>
              <a:rPr lang="en-US" sz="1200" dirty="0"/>
              <a:t> </a:t>
            </a:r>
          </a:p>
          <a:p>
            <a:pPr lvl="1"/>
            <a:r>
              <a:rPr lang="en-US" dirty="0"/>
              <a:t>Why Multi-head has no activation function?</a:t>
            </a:r>
            <a:endParaRPr lang="en-US" dirty="0">
              <a:hlinkClick r:id="rId3">
                <a:extLst>
                  <a:ext uri="{A12FA001-AC4F-418D-AE19-62706E023703}">
                    <ahyp:hlinkClr xmlns:ahyp="http://schemas.microsoft.com/office/drawing/2018/hyperlinkcolor" val="tx"/>
                  </a:ext>
                </a:extLst>
              </a:hlinkClick>
            </a:endParaRPr>
          </a:p>
          <a:p>
            <a:pPr lvl="1"/>
            <a:r>
              <a:rPr lang="en-US" sz="1200" dirty="0">
                <a:hlinkClick r:id="rId3"/>
              </a:rPr>
              <a:t>https://ai.stackexchange.com/questions/30341/why-does-a-transformer-not-use-an-activation-function-following-the-multi-head-a</a:t>
            </a:r>
            <a:r>
              <a:rPr lang="en-US" sz="1200" dirty="0"/>
              <a:t>  , </a:t>
            </a:r>
            <a:r>
              <a:rPr lang="en-US" sz="1200" dirty="0">
                <a:hlinkClick r:id="rId4"/>
              </a:rPr>
              <a:t>https://peterbloem.nl/blog/transformers</a:t>
            </a:r>
            <a:r>
              <a:rPr lang="en-US" sz="1200" dirty="0"/>
              <a:t> </a:t>
            </a:r>
          </a:p>
          <a:p>
            <a:pPr lvl="1"/>
            <a:r>
              <a:rPr lang="en-US" dirty="0"/>
              <a:t>How weights are </a:t>
            </a:r>
            <a:r>
              <a:rPr lang="en-US" dirty="0" err="1"/>
              <a:t>Wq</a:t>
            </a:r>
            <a:r>
              <a:rPr lang="en-US" dirty="0"/>
              <a:t>, </a:t>
            </a:r>
            <a:r>
              <a:rPr lang="en-US" dirty="0" err="1"/>
              <a:t>Wk</a:t>
            </a:r>
            <a:r>
              <a:rPr lang="en-US" dirty="0"/>
              <a:t>, Wv trained?</a:t>
            </a:r>
          </a:p>
          <a:p>
            <a:pPr lvl="1"/>
            <a:r>
              <a:rPr lang="en-US" sz="1200" dirty="0">
                <a:hlinkClick r:id="rId5"/>
              </a:rPr>
              <a:t>https://datascience.stackexchange.com/questions/68220/how-are-q-k-and-v-vectors-trained-in-a-transformer-self-attention</a:t>
            </a:r>
            <a:r>
              <a:rPr lang="en-US" sz="1200" dirty="0"/>
              <a:t> </a:t>
            </a:r>
          </a:p>
          <a:p>
            <a:pPr lvl="1"/>
            <a:r>
              <a:rPr lang="en-US" dirty="0"/>
              <a:t>What are the gradients used in Transformer-attention unit during learning by backpropagation ?</a:t>
            </a:r>
          </a:p>
          <a:p>
            <a:pPr lvl="1"/>
            <a:r>
              <a:rPr lang="en-US" sz="1200" dirty="0">
                <a:hlinkClick r:id="rId6"/>
              </a:rPr>
              <a:t>https://ai.stackexchange.com/questions/25055/what-is-the-gradient-of-an-attention-unit</a:t>
            </a:r>
            <a:r>
              <a:rPr lang="en-US" sz="1200" dirty="0"/>
              <a:t> </a:t>
            </a:r>
          </a:p>
          <a:p>
            <a:pPr lvl="1"/>
            <a:r>
              <a:rPr lang="en-US" sz="1200" dirty="0">
                <a:hlinkClick r:id="rId7"/>
              </a:rPr>
              <a:t>https://say-hello2y.github.io/2022-09-07/attention-gradient</a:t>
            </a:r>
            <a:r>
              <a:rPr lang="en-US" sz="1200" dirty="0"/>
              <a:t> </a:t>
            </a:r>
          </a:p>
          <a:p>
            <a:pPr lvl="1"/>
            <a:endParaRPr lang="en-US" sz="1200" dirty="0"/>
          </a:p>
          <a:p>
            <a:endParaRPr lang="en-US" dirty="0"/>
          </a:p>
        </p:txBody>
      </p:sp>
      <p:sp>
        <p:nvSpPr>
          <p:cNvPr id="4" name="Footer Placeholder 3">
            <a:extLst>
              <a:ext uri="{FF2B5EF4-FFF2-40B4-BE49-F238E27FC236}">
                <a16:creationId xmlns:a16="http://schemas.microsoft.com/office/drawing/2014/main" id="{0089EB20-0DD7-C0FE-EA00-E4E193634116}"/>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C4E25FE1-A452-EDC1-D3BB-F3CB3CE34E83}"/>
              </a:ext>
            </a:extLst>
          </p:cNvPr>
          <p:cNvSpPr>
            <a:spLocks noGrp="1"/>
          </p:cNvSpPr>
          <p:nvPr>
            <p:ph type="sldNum" sz="quarter" idx="12"/>
          </p:nvPr>
        </p:nvSpPr>
        <p:spPr/>
        <p:txBody>
          <a:bodyPr/>
          <a:lstStyle/>
          <a:p>
            <a:fld id="{7C12A529-2220-4038-9210-A21DB7BAEFCE}" type="slidenum">
              <a:rPr lang="en-US" smtClean="0"/>
              <a:t>30</a:t>
            </a:fld>
            <a:endParaRPr lang="en-US"/>
          </a:p>
        </p:txBody>
      </p:sp>
    </p:spTree>
    <p:extLst>
      <p:ext uri="{BB962C8B-B14F-4D97-AF65-F5344CB8AC3E}">
        <p14:creationId xmlns:p14="http://schemas.microsoft.com/office/powerpoint/2010/main" val="298858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4937-49C7-4D65-92CE-392FAE6357CB}"/>
              </a:ext>
            </a:extLst>
          </p:cNvPr>
          <p:cNvSpPr>
            <a:spLocks noGrp="1"/>
          </p:cNvSpPr>
          <p:nvPr>
            <p:ph type="title"/>
          </p:nvPr>
        </p:nvSpPr>
        <p:spPr/>
        <p:txBody>
          <a:bodyPr>
            <a:normAutofit fontScale="90000"/>
          </a:bodyPr>
          <a:lstStyle/>
          <a:p>
            <a:r>
              <a:rPr lang="en-US" dirty="0"/>
              <a:t>Why “add and normalization” (norm) in the encoder?</a:t>
            </a:r>
          </a:p>
        </p:txBody>
      </p:sp>
      <p:sp>
        <p:nvSpPr>
          <p:cNvPr id="3" name="Content Placeholder 2">
            <a:extLst>
              <a:ext uri="{FF2B5EF4-FFF2-40B4-BE49-F238E27FC236}">
                <a16:creationId xmlns:a16="http://schemas.microsoft.com/office/drawing/2014/main" id="{1A03D245-4511-C3CC-9234-24CBFD78F169}"/>
              </a:ext>
            </a:extLst>
          </p:cNvPr>
          <p:cNvSpPr>
            <a:spLocks noGrp="1"/>
          </p:cNvSpPr>
          <p:nvPr>
            <p:ph idx="1"/>
          </p:nvPr>
        </p:nvSpPr>
        <p:spPr>
          <a:xfrm>
            <a:off x="457200" y="1417639"/>
            <a:ext cx="8229600" cy="4708524"/>
          </a:xfrm>
        </p:spPr>
        <p:txBody>
          <a:bodyPr>
            <a:normAutofit fontScale="77500" lnSpcReduction="20000"/>
          </a:bodyPr>
          <a:lstStyle/>
          <a:p>
            <a:r>
              <a:rPr lang="en-US" b="0" i="0" dirty="0">
                <a:solidFill>
                  <a:srgbClr val="555555"/>
                </a:solidFill>
                <a:effectLst/>
                <a:latin typeface="Helvetica Neue"/>
              </a:rPr>
              <a:t>Reason for Add X : </a:t>
            </a:r>
          </a:p>
          <a:p>
            <a:pPr lvl="1"/>
            <a:r>
              <a:rPr lang="en-US" b="0" i="0" dirty="0">
                <a:solidFill>
                  <a:srgbClr val="555555"/>
                </a:solidFill>
                <a:effectLst/>
                <a:latin typeface="Helvetica Neue"/>
              </a:rPr>
              <a:t>There is a possibility to skip this encoder block if it performs badly. It also reduces the  gradient descent problem if this block performs badly. </a:t>
            </a:r>
          </a:p>
          <a:p>
            <a:endParaRPr lang="en-US" b="0" i="0" dirty="0">
              <a:solidFill>
                <a:srgbClr val="555555"/>
              </a:solidFill>
              <a:effectLst/>
              <a:latin typeface="Helvetica Neue"/>
            </a:endParaRPr>
          </a:p>
          <a:p>
            <a:endParaRPr lang="en-US" b="0" i="0" dirty="0">
              <a:solidFill>
                <a:srgbClr val="555555"/>
              </a:solidFill>
              <a:effectLst/>
              <a:latin typeface="Helvetica Neue"/>
            </a:endParaRPr>
          </a:p>
          <a:p>
            <a:endParaRPr lang="en-US" b="0" i="0" dirty="0">
              <a:solidFill>
                <a:srgbClr val="555555"/>
              </a:solidFill>
              <a:effectLst/>
              <a:latin typeface="Helvetica Neue"/>
            </a:endParaRPr>
          </a:p>
          <a:p>
            <a:endParaRPr lang="en-US" b="0" i="0" dirty="0">
              <a:solidFill>
                <a:srgbClr val="555555"/>
              </a:solidFill>
              <a:effectLst/>
              <a:latin typeface="Helvetica Neue"/>
            </a:endParaRPr>
          </a:p>
          <a:p>
            <a:endParaRPr lang="en-US" b="0" i="0" dirty="0">
              <a:solidFill>
                <a:srgbClr val="555555"/>
              </a:solidFill>
              <a:effectLst/>
              <a:latin typeface="Helvetica Neue"/>
            </a:endParaRPr>
          </a:p>
          <a:p>
            <a:pPr lvl="1"/>
            <a:r>
              <a:rPr lang="en-US" b="0" i="0" dirty="0">
                <a:solidFill>
                  <a:srgbClr val="555555"/>
                </a:solidFill>
                <a:effectLst/>
                <a:latin typeface="Helvetica Neue"/>
                <a:hlinkClick r:id="rId2"/>
              </a:rPr>
              <a:t>https://theaisummer.com/skip-connections/</a:t>
            </a:r>
            <a:r>
              <a:rPr lang="en-US" dirty="0">
                <a:solidFill>
                  <a:srgbClr val="555555"/>
                </a:solidFill>
                <a:latin typeface="Helvetica Neue"/>
              </a:rPr>
              <a:t> </a:t>
            </a:r>
            <a:endParaRPr lang="en-US" b="0" i="0" dirty="0">
              <a:solidFill>
                <a:srgbClr val="555555"/>
              </a:solidFill>
              <a:effectLst/>
              <a:latin typeface="Helvetica Neue"/>
            </a:endParaRPr>
          </a:p>
          <a:p>
            <a:r>
              <a:rPr lang="en-US" b="0" i="0" dirty="0">
                <a:solidFill>
                  <a:srgbClr val="555555"/>
                </a:solidFill>
                <a:effectLst/>
                <a:latin typeface="Helvetica Neue"/>
              </a:rPr>
              <a:t>Normalizing makes data to be on a similar scale. </a:t>
            </a:r>
            <a:r>
              <a:rPr lang="en-US" dirty="0">
                <a:solidFill>
                  <a:srgbClr val="555555"/>
                </a:solidFill>
                <a:latin typeface="Helvetica Neue"/>
              </a:rPr>
              <a:t>Normally, makes data: mean=0, standard deviation =1</a:t>
            </a:r>
            <a:endParaRPr lang="en-US" dirty="0"/>
          </a:p>
        </p:txBody>
      </p:sp>
      <p:sp>
        <p:nvSpPr>
          <p:cNvPr id="4" name="Footer Placeholder 3">
            <a:extLst>
              <a:ext uri="{FF2B5EF4-FFF2-40B4-BE49-F238E27FC236}">
                <a16:creationId xmlns:a16="http://schemas.microsoft.com/office/drawing/2014/main" id="{FFC6BA02-7EFD-694D-C1B7-9B2815AC5AF8}"/>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B4D0E60D-7723-9341-7D3C-914BD777443D}"/>
              </a:ext>
            </a:extLst>
          </p:cNvPr>
          <p:cNvSpPr>
            <a:spLocks noGrp="1"/>
          </p:cNvSpPr>
          <p:nvPr>
            <p:ph type="sldNum" sz="quarter" idx="12"/>
          </p:nvPr>
        </p:nvSpPr>
        <p:spPr/>
        <p:txBody>
          <a:bodyPr/>
          <a:lstStyle/>
          <a:p>
            <a:fld id="{7C12A529-2220-4038-9210-A21DB7BAEFCE}" type="slidenum">
              <a:rPr lang="en-US" smtClean="0"/>
              <a:t>31</a:t>
            </a:fld>
            <a:endParaRPr lang="en-US"/>
          </a:p>
        </p:txBody>
      </p:sp>
      <p:pic>
        <p:nvPicPr>
          <p:cNvPr id="2050" name="Picture 2" descr="skip-connection">
            <a:extLst>
              <a:ext uri="{FF2B5EF4-FFF2-40B4-BE49-F238E27FC236}">
                <a16:creationId xmlns:a16="http://schemas.microsoft.com/office/drawing/2014/main" id="{F1860D6B-BB7C-C637-10BE-E2C14BA88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602309"/>
            <a:ext cx="2901216" cy="1653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10A1A6-4C4B-C4ED-31F1-639651362A59}"/>
              </a:ext>
            </a:extLst>
          </p:cNvPr>
          <p:cNvSpPr txBox="1"/>
          <p:nvPr/>
        </p:nvSpPr>
        <p:spPr>
          <a:xfrm>
            <a:off x="6019800" y="2468939"/>
            <a:ext cx="3089910" cy="1754326"/>
          </a:xfrm>
          <a:prstGeom prst="rect">
            <a:avLst/>
          </a:prstGeom>
          <a:noFill/>
        </p:spPr>
        <p:txBody>
          <a:bodyPr wrap="square" rtlCol="0">
            <a:spAutoFit/>
          </a:bodyPr>
          <a:lstStyle/>
          <a:p>
            <a:r>
              <a:rPr lang="en-US" dirty="0"/>
              <a:t>Idea comes from </a:t>
            </a:r>
          </a:p>
          <a:p>
            <a:r>
              <a:rPr lang="en-US" dirty="0"/>
              <a:t>“Resnet” </a:t>
            </a:r>
            <a:r>
              <a:rPr lang="en-US" b="0" i="0" dirty="0">
                <a:solidFill>
                  <a:srgbClr val="6C757D"/>
                </a:solidFill>
                <a:effectLst/>
                <a:highlight>
                  <a:srgbClr val="FFFFFF"/>
                </a:highlight>
                <a:latin typeface="Lato" panose="020F0502020204030203" pitchFamily="34" charset="0"/>
              </a:rPr>
              <a:t>by He et al. in </a:t>
            </a:r>
            <a:r>
              <a:rPr lang="en-US" b="0" i="0" u="none" strike="noStrike" dirty="0">
                <a:solidFill>
                  <a:srgbClr val="0096B1"/>
                </a:solidFill>
                <a:effectLst/>
                <a:highlight>
                  <a:srgbClr val="FFFFFF"/>
                </a:highlight>
                <a:latin typeface="Lato" panose="020F0502020204030203" pitchFamily="34" charset="0"/>
                <a:hlinkClick r:id="rId4"/>
              </a:rPr>
              <a:t>Deep Residual Learning for Image Recognition</a:t>
            </a:r>
            <a:r>
              <a:rPr lang="en-US" b="0" i="0" u="none" strike="noStrike" dirty="0">
                <a:solidFill>
                  <a:srgbClr val="0096B1"/>
                </a:solidFill>
                <a:effectLst/>
                <a:highlight>
                  <a:srgbClr val="FFFFFF"/>
                </a:highlight>
                <a:latin typeface="Lato" panose="020F0502020204030203" pitchFamily="34" charset="0"/>
              </a:rPr>
              <a:t> </a:t>
            </a:r>
            <a:endParaRPr lang="en-US" dirty="0"/>
          </a:p>
          <a:p>
            <a:r>
              <a:rPr lang="en-HK" dirty="0"/>
              <a:t>https://paperswithcode.com/method/resnet</a:t>
            </a:r>
          </a:p>
        </p:txBody>
      </p:sp>
    </p:spTree>
    <p:extLst>
      <p:ext uri="{BB962C8B-B14F-4D97-AF65-F5344CB8AC3E}">
        <p14:creationId xmlns:p14="http://schemas.microsoft.com/office/powerpoint/2010/main" val="1570509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C5B0D-5652-295E-9EFA-732EDF2E3A16}"/>
              </a:ext>
            </a:extLst>
          </p:cNvPr>
          <p:cNvSpPr>
            <a:spLocks noGrp="1"/>
          </p:cNvSpPr>
          <p:nvPr>
            <p:ph type="title"/>
          </p:nvPr>
        </p:nvSpPr>
        <p:spPr>
          <a:xfrm>
            <a:off x="756138" y="174032"/>
            <a:ext cx="7631723" cy="1111843"/>
          </a:xfrm>
        </p:spPr>
        <p:txBody>
          <a:bodyPr anchor="ctr">
            <a:normAutofit fontScale="90000"/>
          </a:bodyPr>
          <a:lstStyle/>
          <a:p>
            <a:pPr algn="l"/>
            <a:r>
              <a:rPr lang="en-US" sz="3500" dirty="0"/>
              <a:t>Add and normalization:</a:t>
            </a:r>
            <a:br>
              <a:rPr lang="en-US" sz="3500" dirty="0"/>
            </a:br>
            <a:r>
              <a:rPr lang="en-US" sz="3500" dirty="0"/>
              <a:t>Add step</a:t>
            </a:r>
            <a:endParaRPr lang="en-HK" sz="3500" dirty="0"/>
          </a:p>
        </p:txBody>
      </p:sp>
      <p:sp>
        <p:nvSpPr>
          <p:cNvPr id="3" name="Content Placeholder 2">
            <a:extLst>
              <a:ext uri="{FF2B5EF4-FFF2-40B4-BE49-F238E27FC236}">
                <a16:creationId xmlns:a16="http://schemas.microsoft.com/office/drawing/2014/main" id="{8C7EA963-5371-80D1-8D05-C92F606CF4C0}"/>
              </a:ext>
            </a:extLst>
          </p:cNvPr>
          <p:cNvSpPr>
            <a:spLocks noGrp="1"/>
          </p:cNvSpPr>
          <p:nvPr>
            <p:ph idx="1"/>
          </p:nvPr>
        </p:nvSpPr>
        <p:spPr>
          <a:xfrm>
            <a:off x="756138" y="1628781"/>
            <a:ext cx="4273062" cy="1858933"/>
          </a:xfrm>
        </p:spPr>
        <p:txBody>
          <a:bodyPr anchor="ctr">
            <a:normAutofit/>
          </a:bodyPr>
          <a:lstStyle/>
          <a:p>
            <a:pPr algn="ctr"/>
            <a:r>
              <a:rPr lang="en-HK" sz="2000" dirty="0">
                <a:hlinkClick r:id="rId2"/>
              </a:rPr>
              <a:t>https://medium.com/@sumith.madupu123/understanding-transformer-architecture-using-simple-math-be6c2e1cdcc7</a:t>
            </a:r>
            <a:r>
              <a:rPr lang="en-HK" sz="2000" dirty="0"/>
              <a:t> </a:t>
            </a:r>
          </a:p>
        </p:txBody>
      </p:sp>
      <p:sp>
        <p:nvSpPr>
          <p:cNvPr id="4" name="Footer Placeholder 3">
            <a:extLst>
              <a:ext uri="{FF2B5EF4-FFF2-40B4-BE49-F238E27FC236}">
                <a16:creationId xmlns:a16="http://schemas.microsoft.com/office/drawing/2014/main" id="{FAF9FD05-CC00-B695-EC7C-87F3F7697EED}"/>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t>Transformer and LLM v.250611a</a:t>
            </a:r>
          </a:p>
        </p:txBody>
      </p:sp>
      <p:sp>
        <p:nvSpPr>
          <p:cNvPr id="5" name="Slide Number Placeholder 4">
            <a:extLst>
              <a:ext uri="{FF2B5EF4-FFF2-40B4-BE49-F238E27FC236}">
                <a16:creationId xmlns:a16="http://schemas.microsoft.com/office/drawing/2014/main" id="{7F4FE54F-8FAA-EC8C-1C7B-9BDB9F444EB1}"/>
              </a:ext>
            </a:extLst>
          </p:cNvPr>
          <p:cNvSpPr>
            <a:spLocks noGrp="1"/>
          </p:cNvSpPr>
          <p:nvPr>
            <p:ph type="sldNum" sz="quarter" idx="12"/>
          </p:nvPr>
        </p:nvSpPr>
        <p:spPr>
          <a:xfrm>
            <a:off x="6457950" y="6356350"/>
            <a:ext cx="2057400" cy="365125"/>
          </a:xfrm>
        </p:spPr>
        <p:txBody>
          <a:bodyPr>
            <a:normAutofit/>
          </a:bodyPr>
          <a:lstStyle/>
          <a:p>
            <a:pPr>
              <a:spcAft>
                <a:spcPts val="600"/>
              </a:spcAft>
            </a:pPr>
            <a:fld id="{7C12A529-2220-4038-9210-A21DB7BAEFCE}" type="slidenum">
              <a:rPr lang="en-US" smtClean="0"/>
              <a:pPr>
                <a:spcAft>
                  <a:spcPts val="600"/>
                </a:spcAft>
              </a:pPr>
              <a:t>32</a:t>
            </a:fld>
            <a:endParaRPr lang="en-US"/>
          </a:p>
        </p:txBody>
      </p:sp>
      <p:sp>
        <p:nvSpPr>
          <p:cNvPr id="6" name="TextBox 5">
            <a:extLst>
              <a:ext uri="{FF2B5EF4-FFF2-40B4-BE49-F238E27FC236}">
                <a16:creationId xmlns:a16="http://schemas.microsoft.com/office/drawing/2014/main" id="{46D3F603-2952-E999-1AFE-3A33B51ABC1D}"/>
              </a:ext>
            </a:extLst>
          </p:cNvPr>
          <p:cNvSpPr txBox="1"/>
          <p:nvPr/>
        </p:nvSpPr>
        <p:spPr>
          <a:xfrm>
            <a:off x="57444" y="5673078"/>
            <a:ext cx="3087434" cy="1200329"/>
          </a:xfrm>
          <a:prstGeom prst="rect">
            <a:avLst/>
          </a:prstGeom>
          <a:noFill/>
        </p:spPr>
        <p:txBody>
          <a:bodyPr wrap="square" rtlCol="0">
            <a:spAutoFit/>
          </a:bodyPr>
          <a:lstStyle/>
          <a:p>
            <a:r>
              <a:rPr lang="en-US" dirty="0"/>
              <a:t>Input</a:t>
            </a:r>
          </a:p>
          <a:p>
            <a:r>
              <a:rPr lang="en-US" dirty="0"/>
              <a:t>X=Input(word embeddings positional embedding)</a:t>
            </a:r>
          </a:p>
          <a:p>
            <a:endParaRPr lang="en-HK" dirty="0"/>
          </a:p>
        </p:txBody>
      </p:sp>
      <p:sp>
        <p:nvSpPr>
          <p:cNvPr id="7" name="TextBox 6">
            <a:extLst>
              <a:ext uri="{FF2B5EF4-FFF2-40B4-BE49-F238E27FC236}">
                <a16:creationId xmlns:a16="http://schemas.microsoft.com/office/drawing/2014/main" id="{E6A170E1-4EB8-CC8B-24AC-DBA0A0F868CE}"/>
              </a:ext>
            </a:extLst>
          </p:cNvPr>
          <p:cNvSpPr txBox="1"/>
          <p:nvPr/>
        </p:nvSpPr>
        <p:spPr>
          <a:xfrm>
            <a:off x="2846862" y="5820056"/>
            <a:ext cx="1846083" cy="369332"/>
          </a:xfrm>
          <a:prstGeom prst="rect">
            <a:avLst/>
          </a:prstGeom>
          <a:noFill/>
        </p:spPr>
        <p:txBody>
          <a:bodyPr wrap="none" rtlCol="0">
            <a:spAutoFit/>
          </a:bodyPr>
          <a:lstStyle/>
          <a:p>
            <a:r>
              <a:rPr lang="en-US" dirty="0"/>
              <a:t>Attention Output </a:t>
            </a:r>
            <a:endParaRPr lang="en-HK" dirty="0"/>
          </a:p>
        </p:txBody>
      </p:sp>
      <p:pic>
        <p:nvPicPr>
          <p:cNvPr id="11" name="Picture 10">
            <a:extLst>
              <a:ext uri="{FF2B5EF4-FFF2-40B4-BE49-F238E27FC236}">
                <a16:creationId xmlns:a16="http://schemas.microsoft.com/office/drawing/2014/main" id="{47397AF4-4D06-D199-111D-B2B69035A757}"/>
              </a:ext>
            </a:extLst>
          </p:cNvPr>
          <p:cNvPicPr>
            <a:picLocks noChangeAspect="1"/>
          </p:cNvPicPr>
          <p:nvPr/>
        </p:nvPicPr>
        <p:blipFill>
          <a:blip r:embed="rId3"/>
          <a:stretch>
            <a:fillRect/>
          </a:stretch>
        </p:blipFill>
        <p:spPr>
          <a:xfrm>
            <a:off x="6115050" y="0"/>
            <a:ext cx="2876550" cy="3921608"/>
          </a:xfrm>
          <a:prstGeom prst="rect">
            <a:avLst/>
          </a:prstGeom>
        </p:spPr>
      </p:pic>
      <p:pic>
        <p:nvPicPr>
          <p:cNvPr id="13" name="Picture 12">
            <a:extLst>
              <a:ext uri="{FF2B5EF4-FFF2-40B4-BE49-F238E27FC236}">
                <a16:creationId xmlns:a16="http://schemas.microsoft.com/office/drawing/2014/main" id="{A11EF101-D241-CC16-0001-2FD9B9EBDFE3}"/>
              </a:ext>
            </a:extLst>
          </p:cNvPr>
          <p:cNvPicPr>
            <a:picLocks noChangeAspect="1"/>
          </p:cNvPicPr>
          <p:nvPr/>
        </p:nvPicPr>
        <p:blipFill>
          <a:blip r:embed="rId4"/>
          <a:stretch>
            <a:fillRect/>
          </a:stretch>
        </p:blipFill>
        <p:spPr>
          <a:xfrm>
            <a:off x="35312" y="3881559"/>
            <a:ext cx="8856490" cy="1830614"/>
          </a:xfrm>
          <a:prstGeom prst="rect">
            <a:avLst/>
          </a:prstGeom>
        </p:spPr>
      </p:pic>
      <p:sp>
        <p:nvSpPr>
          <p:cNvPr id="14" name="TextBox 13">
            <a:extLst>
              <a:ext uri="{FF2B5EF4-FFF2-40B4-BE49-F238E27FC236}">
                <a16:creationId xmlns:a16="http://schemas.microsoft.com/office/drawing/2014/main" id="{4649FA93-2887-9E03-7951-F5EA7EC5EC88}"/>
              </a:ext>
            </a:extLst>
          </p:cNvPr>
          <p:cNvSpPr txBox="1"/>
          <p:nvPr/>
        </p:nvSpPr>
        <p:spPr>
          <a:xfrm>
            <a:off x="533400" y="3276600"/>
            <a:ext cx="1450973" cy="369332"/>
          </a:xfrm>
          <a:prstGeom prst="rect">
            <a:avLst/>
          </a:prstGeom>
          <a:noFill/>
        </p:spPr>
        <p:txBody>
          <a:bodyPr wrap="square" rtlCol="0">
            <a:spAutoFit/>
          </a:bodyPr>
          <a:lstStyle/>
          <a:p>
            <a:r>
              <a:rPr lang="en-US" b="1" u="sng" dirty="0"/>
              <a:t>Add step</a:t>
            </a:r>
          </a:p>
        </p:txBody>
      </p:sp>
      <p:cxnSp>
        <p:nvCxnSpPr>
          <p:cNvPr id="10" name="Straight Arrow Connector 9">
            <a:extLst>
              <a:ext uri="{FF2B5EF4-FFF2-40B4-BE49-F238E27FC236}">
                <a16:creationId xmlns:a16="http://schemas.microsoft.com/office/drawing/2014/main" id="{50B0F5BF-4A7A-878E-FF93-3E2D9DFCA748}"/>
              </a:ext>
            </a:extLst>
          </p:cNvPr>
          <p:cNvCxnSpPr>
            <a:cxnSpLocks/>
          </p:cNvCxnSpPr>
          <p:nvPr/>
        </p:nvCxnSpPr>
        <p:spPr>
          <a:xfrm flipV="1">
            <a:off x="2209800" y="2590800"/>
            <a:ext cx="4876800" cy="1089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D537B3-3EE2-2C90-AEF9-70A65CD354EB}"/>
              </a:ext>
            </a:extLst>
          </p:cNvPr>
          <p:cNvSpPr txBox="1"/>
          <p:nvPr/>
        </p:nvSpPr>
        <p:spPr>
          <a:xfrm>
            <a:off x="6195261" y="5836800"/>
            <a:ext cx="2024913" cy="369332"/>
          </a:xfrm>
          <a:prstGeom prst="rect">
            <a:avLst/>
          </a:prstGeom>
          <a:noFill/>
        </p:spPr>
        <p:txBody>
          <a:bodyPr wrap="none" rtlCol="0">
            <a:spAutoFit/>
          </a:bodyPr>
          <a:lstStyle/>
          <a:p>
            <a:r>
              <a:rPr lang="en-US" dirty="0"/>
              <a:t>Added Output =5x6</a:t>
            </a:r>
            <a:endParaRPr lang="en-HK" dirty="0"/>
          </a:p>
        </p:txBody>
      </p:sp>
      <p:sp>
        <p:nvSpPr>
          <p:cNvPr id="21" name="TextBox 20">
            <a:extLst>
              <a:ext uri="{FF2B5EF4-FFF2-40B4-BE49-F238E27FC236}">
                <a16:creationId xmlns:a16="http://schemas.microsoft.com/office/drawing/2014/main" id="{B92E12F8-F814-3175-A8E1-03694E26C1B0}"/>
              </a:ext>
            </a:extLst>
          </p:cNvPr>
          <p:cNvSpPr txBox="1"/>
          <p:nvPr/>
        </p:nvSpPr>
        <p:spPr>
          <a:xfrm>
            <a:off x="76200" y="5410200"/>
            <a:ext cx="4572000" cy="369332"/>
          </a:xfrm>
          <a:prstGeom prst="rect">
            <a:avLst/>
          </a:prstGeom>
          <a:noFill/>
        </p:spPr>
        <p:txBody>
          <a:bodyPr wrap="square">
            <a:spAutoFit/>
          </a:bodyPr>
          <a:lstStyle/>
          <a:p>
            <a:r>
              <a:rPr lang="en-US" dirty="0"/>
              <a:t>X=5x6</a:t>
            </a:r>
            <a:endParaRPr lang="en-HK" dirty="0"/>
          </a:p>
        </p:txBody>
      </p:sp>
      <p:cxnSp>
        <p:nvCxnSpPr>
          <p:cNvPr id="9" name="Straight Arrow Connector 8">
            <a:extLst>
              <a:ext uri="{FF2B5EF4-FFF2-40B4-BE49-F238E27FC236}">
                <a16:creationId xmlns:a16="http://schemas.microsoft.com/office/drawing/2014/main" id="{0E240B99-AEDD-51FC-086E-EC066B037F01}"/>
              </a:ext>
            </a:extLst>
          </p:cNvPr>
          <p:cNvCxnSpPr>
            <a:cxnSpLocks/>
          </p:cNvCxnSpPr>
          <p:nvPr/>
        </p:nvCxnSpPr>
        <p:spPr>
          <a:xfrm flipV="1">
            <a:off x="4114800" y="1981200"/>
            <a:ext cx="2971800" cy="175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514153F-C11E-F512-6AA5-2655D6C1B852}"/>
              </a:ext>
            </a:extLst>
          </p:cNvPr>
          <p:cNvCxnSpPr>
            <a:cxnSpLocks/>
          </p:cNvCxnSpPr>
          <p:nvPr/>
        </p:nvCxnSpPr>
        <p:spPr>
          <a:xfrm flipH="1" flipV="1">
            <a:off x="7162800" y="1752600"/>
            <a:ext cx="685800"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590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D2FA5F-7EB7-E849-5670-23251D68D800}"/>
              </a:ext>
            </a:extLst>
          </p:cNvPr>
          <p:cNvPicPr>
            <a:picLocks noChangeAspect="1"/>
          </p:cNvPicPr>
          <p:nvPr/>
        </p:nvPicPr>
        <p:blipFill>
          <a:blip r:embed="rId2"/>
          <a:stretch>
            <a:fillRect/>
          </a:stretch>
        </p:blipFill>
        <p:spPr>
          <a:xfrm>
            <a:off x="738868" y="1275856"/>
            <a:ext cx="8099324" cy="5582143"/>
          </a:xfrm>
          <a:prstGeom prst="rect">
            <a:avLst/>
          </a:prstGeom>
        </p:spPr>
      </p:pic>
      <p:sp>
        <p:nvSpPr>
          <p:cNvPr id="2" name="Title 1">
            <a:extLst>
              <a:ext uri="{FF2B5EF4-FFF2-40B4-BE49-F238E27FC236}">
                <a16:creationId xmlns:a16="http://schemas.microsoft.com/office/drawing/2014/main" id="{E226D77E-8697-40C3-C51D-EEB1DED69DB9}"/>
              </a:ext>
            </a:extLst>
          </p:cNvPr>
          <p:cNvSpPr>
            <a:spLocks noGrp="1"/>
          </p:cNvSpPr>
          <p:nvPr>
            <p:ph type="title"/>
          </p:nvPr>
        </p:nvSpPr>
        <p:spPr>
          <a:xfrm>
            <a:off x="363991" y="-21900"/>
            <a:ext cx="8229600" cy="1143000"/>
          </a:xfrm>
        </p:spPr>
        <p:txBody>
          <a:bodyPr>
            <a:noAutofit/>
          </a:bodyPr>
          <a:lstStyle/>
          <a:p>
            <a:r>
              <a:rPr lang="en-US" sz="2800" dirty="0"/>
              <a:t>Normalization step: Find mean, standard deviation</a:t>
            </a:r>
            <a:br>
              <a:rPr lang="en-HK" sz="2800" dirty="0"/>
            </a:br>
            <a:endParaRPr lang="en-HK" sz="2800" dirty="0"/>
          </a:p>
        </p:txBody>
      </p:sp>
      <p:sp>
        <p:nvSpPr>
          <p:cNvPr id="3" name="Content Placeholder 2">
            <a:extLst>
              <a:ext uri="{FF2B5EF4-FFF2-40B4-BE49-F238E27FC236}">
                <a16:creationId xmlns:a16="http://schemas.microsoft.com/office/drawing/2014/main" id="{6DFE6A00-3D55-96DA-48D0-58C78D12484E}"/>
              </a:ext>
            </a:extLst>
          </p:cNvPr>
          <p:cNvSpPr>
            <a:spLocks noGrp="1"/>
          </p:cNvSpPr>
          <p:nvPr>
            <p:ph idx="1"/>
          </p:nvPr>
        </p:nvSpPr>
        <p:spPr>
          <a:xfrm>
            <a:off x="396648" y="981352"/>
            <a:ext cx="8229600" cy="4525963"/>
          </a:xfrm>
        </p:spPr>
        <p:txBody>
          <a:bodyPr/>
          <a:lstStyle/>
          <a:p>
            <a:r>
              <a:rPr lang="en-US" dirty="0"/>
              <a:t> </a:t>
            </a:r>
            <a:endParaRPr lang="en-HK" dirty="0"/>
          </a:p>
        </p:txBody>
      </p:sp>
      <p:sp>
        <p:nvSpPr>
          <p:cNvPr id="4" name="Footer Placeholder 3">
            <a:extLst>
              <a:ext uri="{FF2B5EF4-FFF2-40B4-BE49-F238E27FC236}">
                <a16:creationId xmlns:a16="http://schemas.microsoft.com/office/drawing/2014/main" id="{3D1B4FA0-75A3-70E8-423F-1F0B228B10F1}"/>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F0EADE4F-492E-233A-6194-222B93EF64BE}"/>
              </a:ext>
            </a:extLst>
          </p:cNvPr>
          <p:cNvSpPr>
            <a:spLocks noGrp="1"/>
          </p:cNvSpPr>
          <p:nvPr>
            <p:ph type="sldNum" sz="quarter" idx="12"/>
          </p:nvPr>
        </p:nvSpPr>
        <p:spPr/>
        <p:txBody>
          <a:bodyPr/>
          <a:lstStyle/>
          <a:p>
            <a:fld id="{7C12A529-2220-4038-9210-A21DB7BAEFCE}" type="slidenum">
              <a:rPr lang="en-US" smtClean="0"/>
              <a:t>33</a:t>
            </a:fld>
            <a:endParaRPr lang="en-US"/>
          </a:p>
        </p:txBody>
      </p:sp>
      <p:pic>
        <p:nvPicPr>
          <p:cNvPr id="10" name="Picture 9">
            <a:extLst>
              <a:ext uri="{FF2B5EF4-FFF2-40B4-BE49-F238E27FC236}">
                <a16:creationId xmlns:a16="http://schemas.microsoft.com/office/drawing/2014/main" id="{4E171AB3-0660-155A-15DE-7D59979A2C7A}"/>
              </a:ext>
            </a:extLst>
          </p:cNvPr>
          <p:cNvPicPr>
            <a:picLocks noChangeAspect="1"/>
          </p:cNvPicPr>
          <p:nvPr/>
        </p:nvPicPr>
        <p:blipFill>
          <a:blip r:embed="rId3"/>
          <a:stretch>
            <a:fillRect/>
          </a:stretch>
        </p:blipFill>
        <p:spPr>
          <a:xfrm>
            <a:off x="838200" y="507716"/>
            <a:ext cx="5867400" cy="892865"/>
          </a:xfrm>
          <a:prstGeom prst="rect">
            <a:avLst/>
          </a:prstGeom>
        </p:spPr>
      </p:pic>
      <p:sp>
        <p:nvSpPr>
          <p:cNvPr id="12" name="TextBox 11">
            <a:extLst>
              <a:ext uri="{FF2B5EF4-FFF2-40B4-BE49-F238E27FC236}">
                <a16:creationId xmlns:a16="http://schemas.microsoft.com/office/drawing/2014/main" id="{995C00D5-254B-BC17-F29A-8F229452F776}"/>
              </a:ext>
            </a:extLst>
          </p:cNvPr>
          <p:cNvSpPr txBox="1"/>
          <p:nvPr/>
        </p:nvSpPr>
        <p:spPr>
          <a:xfrm>
            <a:off x="2895600" y="4267199"/>
            <a:ext cx="4572000" cy="646331"/>
          </a:xfrm>
          <a:prstGeom prst="rect">
            <a:avLst/>
          </a:prstGeom>
          <a:noFill/>
        </p:spPr>
        <p:txBody>
          <a:bodyPr wrap="square">
            <a:spAutoFit/>
          </a:bodyPr>
          <a:lstStyle/>
          <a:p>
            <a:r>
              <a:rPr lang="en-US" sz="1800" dirty="0"/>
              <a:t>Add and normalization result</a:t>
            </a:r>
            <a:br>
              <a:rPr lang="en-US" sz="1800" dirty="0"/>
            </a:br>
            <a:endParaRPr lang="en-HK" dirty="0"/>
          </a:p>
        </p:txBody>
      </p:sp>
      <p:cxnSp>
        <p:nvCxnSpPr>
          <p:cNvPr id="14" name="Straight Arrow Connector 13">
            <a:extLst>
              <a:ext uri="{FF2B5EF4-FFF2-40B4-BE49-F238E27FC236}">
                <a16:creationId xmlns:a16="http://schemas.microsoft.com/office/drawing/2014/main" id="{BE0490D8-122A-7A36-EAD2-EFC5D177DE1B}"/>
              </a:ext>
            </a:extLst>
          </p:cNvPr>
          <p:cNvCxnSpPr>
            <a:cxnSpLocks/>
          </p:cNvCxnSpPr>
          <p:nvPr/>
        </p:nvCxnSpPr>
        <p:spPr>
          <a:xfrm flipH="1">
            <a:off x="5181600" y="4590364"/>
            <a:ext cx="228600" cy="246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849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6E11-7D97-97AA-8751-A4CD4BCD5E11}"/>
              </a:ext>
            </a:extLst>
          </p:cNvPr>
          <p:cNvSpPr>
            <a:spLocks noGrp="1"/>
          </p:cNvSpPr>
          <p:nvPr>
            <p:ph type="title"/>
          </p:nvPr>
        </p:nvSpPr>
        <p:spPr/>
        <p:txBody>
          <a:bodyPr/>
          <a:lstStyle/>
          <a:p>
            <a:pPr algn="l"/>
            <a:r>
              <a:rPr lang="en-US" dirty="0"/>
              <a:t>Feed forward step</a:t>
            </a:r>
            <a:endParaRPr lang="en-HK" dirty="0"/>
          </a:p>
        </p:txBody>
      </p:sp>
      <p:sp>
        <p:nvSpPr>
          <p:cNvPr id="3" name="Content Placeholder 2">
            <a:extLst>
              <a:ext uri="{FF2B5EF4-FFF2-40B4-BE49-F238E27FC236}">
                <a16:creationId xmlns:a16="http://schemas.microsoft.com/office/drawing/2014/main" id="{81D8B270-2F35-DA28-0EBF-FC7B9B2991D4}"/>
              </a:ext>
            </a:extLst>
          </p:cNvPr>
          <p:cNvSpPr>
            <a:spLocks noGrp="1"/>
          </p:cNvSpPr>
          <p:nvPr>
            <p:ph idx="1"/>
          </p:nvPr>
        </p:nvSpPr>
        <p:spPr>
          <a:xfrm>
            <a:off x="391886" y="1485899"/>
            <a:ext cx="8229600" cy="4525963"/>
          </a:xfrm>
        </p:spPr>
        <p:txBody>
          <a:bodyPr/>
          <a:lstStyle/>
          <a:p>
            <a:r>
              <a:rPr lang="en-US" dirty="0"/>
              <a:t>RELU + linear layer </a:t>
            </a:r>
            <a:endParaRPr lang="en-HK" dirty="0"/>
          </a:p>
        </p:txBody>
      </p:sp>
      <p:sp>
        <p:nvSpPr>
          <p:cNvPr id="4" name="Footer Placeholder 3">
            <a:extLst>
              <a:ext uri="{FF2B5EF4-FFF2-40B4-BE49-F238E27FC236}">
                <a16:creationId xmlns:a16="http://schemas.microsoft.com/office/drawing/2014/main" id="{D495B544-2BDF-6FAC-9819-A527FA63C20F}"/>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FF43A906-5DE0-76DC-BF55-217167E61DF7}"/>
              </a:ext>
            </a:extLst>
          </p:cNvPr>
          <p:cNvSpPr>
            <a:spLocks noGrp="1"/>
          </p:cNvSpPr>
          <p:nvPr>
            <p:ph type="sldNum" sz="quarter" idx="12"/>
          </p:nvPr>
        </p:nvSpPr>
        <p:spPr/>
        <p:txBody>
          <a:bodyPr/>
          <a:lstStyle/>
          <a:p>
            <a:fld id="{7C12A529-2220-4038-9210-A21DB7BAEFCE}" type="slidenum">
              <a:rPr lang="en-US" smtClean="0"/>
              <a:t>34</a:t>
            </a:fld>
            <a:endParaRPr lang="en-US"/>
          </a:p>
        </p:txBody>
      </p:sp>
      <p:pic>
        <p:nvPicPr>
          <p:cNvPr id="7" name="Picture 6">
            <a:extLst>
              <a:ext uri="{FF2B5EF4-FFF2-40B4-BE49-F238E27FC236}">
                <a16:creationId xmlns:a16="http://schemas.microsoft.com/office/drawing/2014/main" id="{314EC810-CD40-455C-877A-0A527308BE71}"/>
              </a:ext>
            </a:extLst>
          </p:cNvPr>
          <p:cNvPicPr>
            <a:picLocks noChangeAspect="1"/>
          </p:cNvPicPr>
          <p:nvPr/>
        </p:nvPicPr>
        <p:blipFill>
          <a:blip r:embed="rId2"/>
          <a:stretch>
            <a:fillRect/>
          </a:stretch>
        </p:blipFill>
        <p:spPr>
          <a:xfrm>
            <a:off x="826294" y="1975830"/>
            <a:ext cx="4919663" cy="4150333"/>
          </a:xfrm>
          <a:prstGeom prst="rect">
            <a:avLst/>
          </a:prstGeom>
        </p:spPr>
      </p:pic>
      <p:pic>
        <p:nvPicPr>
          <p:cNvPr id="8" name="Picture 7">
            <a:extLst>
              <a:ext uri="{FF2B5EF4-FFF2-40B4-BE49-F238E27FC236}">
                <a16:creationId xmlns:a16="http://schemas.microsoft.com/office/drawing/2014/main" id="{259F55F9-0732-2CE5-FE82-61C7DFE42172}"/>
              </a:ext>
            </a:extLst>
          </p:cNvPr>
          <p:cNvPicPr>
            <a:picLocks noChangeAspect="1"/>
          </p:cNvPicPr>
          <p:nvPr/>
        </p:nvPicPr>
        <p:blipFill>
          <a:blip r:embed="rId3"/>
          <a:stretch>
            <a:fillRect/>
          </a:stretch>
        </p:blipFill>
        <p:spPr>
          <a:xfrm>
            <a:off x="6115050" y="0"/>
            <a:ext cx="2876550" cy="3921608"/>
          </a:xfrm>
          <a:prstGeom prst="rect">
            <a:avLst/>
          </a:prstGeom>
        </p:spPr>
      </p:pic>
      <p:cxnSp>
        <p:nvCxnSpPr>
          <p:cNvPr id="10" name="Straight Arrow Connector 9">
            <a:extLst>
              <a:ext uri="{FF2B5EF4-FFF2-40B4-BE49-F238E27FC236}">
                <a16:creationId xmlns:a16="http://schemas.microsoft.com/office/drawing/2014/main" id="{CBBECB34-FB1D-1294-2669-27E6D4265BAD}"/>
              </a:ext>
            </a:extLst>
          </p:cNvPr>
          <p:cNvCxnSpPr/>
          <p:nvPr/>
        </p:nvCxnSpPr>
        <p:spPr>
          <a:xfrm>
            <a:off x="4648200" y="846138"/>
            <a:ext cx="2133600" cy="677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F21095D-8951-AE0D-F721-6849EB70305B}"/>
              </a:ext>
            </a:extLst>
          </p:cNvPr>
          <p:cNvSpPr/>
          <p:nvPr/>
        </p:nvSpPr>
        <p:spPr>
          <a:xfrm>
            <a:off x="3962400" y="1752600"/>
            <a:ext cx="1828800" cy="3124200"/>
          </a:xfrm>
          <a:prstGeom prst="rect">
            <a:avLst/>
          </a:prstGeom>
          <a:solidFill>
            <a:schemeClr val="accent1">
              <a:alpha val="48000"/>
            </a:schemeClr>
          </a:solidFill>
          <a:ln>
            <a:solidFill>
              <a:schemeClr val="accent1">
                <a:shade val="15000"/>
                <a:alpha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cxnSp>
        <p:nvCxnSpPr>
          <p:cNvPr id="11" name="Straight Connector 10">
            <a:extLst>
              <a:ext uri="{FF2B5EF4-FFF2-40B4-BE49-F238E27FC236}">
                <a16:creationId xmlns:a16="http://schemas.microsoft.com/office/drawing/2014/main" id="{ABE12489-DCAC-4D39-15A3-6BD69160C36A}"/>
              </a:ext>
            </a:extLst>
          </p:cNvPr>
          <p:cNvCxnSpPr/>
          <p:nvPr/>
        </p:nvCxnSpPr>
        <p:spPr>
          <a:xfrm>
            <a:off x="4038600" y="1752600"/>
            <a:ext cx="1524000" cy="304800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22E8E8-7D24-87F7-10C6-F282B8C2C45A}"/>
              </a:ext>
            </a:extLst>
          </p:cNvPr>
          <p:cNvCxnSpPr>
            <a:cxnSpLocks/>
          </p:cNvCxnSpPr>
          <p:nvPr/>
        </p:nvCxnSpPr>
        <p:spPr>
          <a:xfrm flipH="1">
            <a:off x="4267200" y="1752600"/>
            <a:ext cx="1219200" cy="304800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CC2E46-99D4-9DBF-9AC0-9A931B650050}"/>
              </a:ext>
            </a:extLst>
          </p:cNvPr>
          <p:cNvSpPr txBox="1"/>
          <p:nvPr/>
        </p:nvSpPr>
        <p:spPr>
          <a:xfrm>
            <a:off x="6224994" y="4364690"/>
            <a:ext cx="2667000" cy="2031325"/>
          </a:xfrm>
          <a:prstGeom prst="rect">
            <a:avLst/>
          </a:prstGeom>
          <a:noFill/>
          <a:ln>
            <a:solidFill>
              <a:srgbClr val="FF0000"/>
            </a:solidFill>
          </a:ln>
        </p:spPr>
        <p:txBody>
          <a:bodyPr wrap="square" rtlCol="0">
            <a:spAutoFit/>
          </a:bodyPr>
          <a:lstStyle/>
          <a:p>
            <a:r>
              <a:rPr lang="en-HK" dirty="0"/>
              <a:t>To simplify the discussion we assume we have only one Linear +RELU layer in the “Feed Forward” block in this example.  Real transformers may have more </a:t>
            </a:r>
            <a:r>
              <a:rPr lang="en-HK" dirty="0" err="1"/>
              <a:t>Relu</a:t>
            </a:r>
            <a:r>
              <a:rPr lang="en-HK" dirty="0"/>
              <a:t>-Linear layers</a:t>
            </a:r>
          </a:p>
        </p:txBody>
      </p:sp>
      <p:sp>
        <p:nvSpPr>
          <p:cNvPr id="17" name="Right Brace 16">
            <a:extLst>
              <a:ext uri="{FF2B5EF4-FFF2-40B4-BE49-F238E27FC236}">
                <a16:creationId xmlns:a16="http://schemas.microsoft.com/office/drawing/2014/main" id="{40BC33A3-4ED5-052C-B051-C65DB96E0E9B}"/>
              </a:ext>
            </a:extLst>
          </p:cNvPr>
          <p:cNvSpPr/>
          <p:nvPr/>
        </p:nvSpPr>
        <p:spPr>
          <a:xfrm>
            <a:off x="5867400" y="4876800"/>
            <a:ext cx="30480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Tree>
    <p:extLst>
      <p:ext uri="{BB962C8B-B14F-4D97-AF65-F5344CB8AC3E}">
        <p14:creationId xmlns:p14="http://schemas.microsoft.com/office/powerpoint/2010/main" val="2019944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51F0-B05A-FB5F-A6D5-12712840CE11}"/>
              </a:ext>
            </a:extLst>
          </p:cNvPr>
          <p:cNvSpPr>
            <a:spLocks noGrp="1"/>
          </p:cNvSpPr>
          <p:nvPr>
            <p:ph type="title"/>
          </p:nvPr>
        </p:nvSpPr>
        <p:spPr>
          <a:xfrm>
            <a:off x="125188" y="639762"/>
            <a:ext cx="4648200" cy="960438"/>
          </a:xfrm>
        </p:spPr>
        <p:txBody>
          <a:bodyPr>
            <a:noAutofit/>
          </a:bodyPr>
          <a:lstStyle/>
          <a:p>
            <a:r>
              <a:rPr lang="en-US" sz="2400" dirty="0"/>
              <a:t>4) Encoder2: Feed forward network (FFN)</a:t>
            </a:r>
            <a:br>
              <a:rPr lang="en-US" sz="2400" dirty="0"/>
            </a:br>
            <a:endParaRPr lang="en-US"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02B438-5238-93BE-CFB9-198F38B32917}"/>
                  </a:ext>
                </a:extLst>
              </p:cNvPr>
              <p:cNvSpPr>
                <a:spLocks noGrp="1"/>
              </p:cNvSpPr>
              <p:nvPr>
                <p:ph idx="1"/>
              </p:nvPr>
            </p:nvSpPr>
            <p:spPr>
              <a:xfrm>
                <a:off x="212274" y="1406752"/>
                <a:ext cx="5426525" cy="4487863"/>
              </a:xfrm>
            </p:spPr>
            <p:txBody>
              <a:bodyPr>
                <a:normAutofit fontScale="77500" lnSpcReduction="20000"/>
              </a:bodyPr>
              <a:lstStyle/>
              <a:p>
                <a:r>
                  <a:rPr lang="en-US" sz="3200" dirty="0"/>
                  <a:t>FFN = Linear</a:t>
                </a:r>
                <a:r>
                  <a:rPr lang="en-US" sz="3200" dirty="0">
                    <a:sym typeface="Wingdings" panose="05000000000000000000" pitchFamily="2" charset="2"/>
                  </a:rPr>
                  <a:t>  </a:t>
                </a:r>
                <a:r>
                  <a:rPr lang="en-US" sz="3200" dirty="0" err="1"/>
                  <a:t>Relu</a:t>
                </a:r>
                <a:r>
                  <a:rPr lang="en-US" sz="3200" dirty="0">
                    <a:sym typeface="Wingdings" panose="05000000000000000000" pitchFamily="2" charset="2"/>
                  </a:rPr>
                  <a:t> Linear</a:t>
                </a:r>
                <a:endParaRPr lang="en-US" b="0" i="1" dirty="0">
                  <a:solidFill>
                    <a:srgbClr val="FF0000"/>
                  </a:solidFill>
                  <a:latin typeface="Cambria Math" panose="02040503050406030204" pitchFamily="18" charset="0"/>
                </a:endParaRPr>
              </a:p>
              <a:p>
                <a:r>
                  <a:rPr lang="en-US" b="0" i="1" dirty="0">
                    <a:solidFill>
                      <a:srgbClr val="FF0000"/>
                    </a:solidFill>
                    <a:latin typeface="Cambria Math" panose="02040503050406030204" pitchFamily="18" charset="0"/>
                  </a:rPr>
                  <a:t>Output=</a:t>
                </a:r>
                <a:r>
                  <a:rPr lang="en-US" b="0" i="1" dirty="0" err="1">
                    <a:solidFill>
                      <a:srgbClr val="FF0000"/>
                    </a:solidFill>
                    <a:latin typeface="Cambria Math" panose="02040503050406030204" pitchFamily="18" charset="0"/>
                  </a:rPr>
                  <a:t>xW</a:t>
                </a:r>
                <a:r>
                  <a:rPr lang="en-US" b="0" i="1" dirty="0">
                    <a:solidFill>
                      <a:srgbClr val="FF0000"/>
                    </a:solidFill>
                    <a:latin typeface="Cambria Math" panose="02040503050406030204" pitchFamily="18" charset="0"/>
                  </a:rPr>
                  <a:t> is called linear</a:t>
                </a:r>
              </a:p>
              <a:p>
                <a14:m>
                  <m:oMath xmlns:m="http://schemas.openxmlformats.org/officeDocument/2006/math">
                    <m:r>
                      <a:rPr lang="en-US" b="0" i="1" smtClean="0">
                        <a:solidFill>
                          <a:srgbClr val="FF0000"/>
                        </a:solidFill>
                        <a:latin typeface="Cambria Math" panose="02040503050406030204" pitchFamily="18" charset="0"/>
                      </a:rPr>
                      <m:t>𝑅𝑒𝑙𝑢</m:t>
                    </m:r>
                  </m:oMath>
                </a14:m>
                <a:r>
                  <a:rPr lang="en-US" b="0" i="1" dirty="0">
                    <a:solidFill>
                      <a:srgbClr val="FF0000"/>
                    </a:solidFill>
                    <a:latin typeface="Cambria Math" panose="02040503050406030204" pitchFamily="18" charset="0"/>
                  </a:rPr>
                  <a:t>(x)=</a:t>
                </a:r>
                <a14:m>
                  <m:oMath xmlns:m="http://schemas.openxmlformats.org/officeDocument/2006/math">
                    <m:func>
                      <m:funcPr>
                        <m:ctrlPr>
                          <a:rPr lang="en-US" i="1">
                            <a:solidFill>
                              <a:srgbClr val="FF0000"/>
                            </a:solidFill>
                            <a:latin typeface="Cambria Math" panose="02040503050406030204" pitchFamily="18" charset="0"/>
                          </a:rPr>
                        </m:ctrlPr>
                      </m:funcPr>
                      <m:fName>
                        <m:r>
                          <m:rPr>
                            <m:sty m:val="p"/>
                          </m:rPr>
                          <a:rPr lang="en-US" i="0">
                            <a:solidFill>
                              <a:srgbClr val="FF0000"/>
                            </a:solidFill>
                            <a:latin typeface="Cambria Math" panose="02040503050406030204" pitchFamily="18" charset="0"/>
                          </a:rPr>
                          <m:t>max</m:t>
                        </m:r>
                      </m:fName>
                      <m:e>
                        <m:r>
                          <a:rPr lang="en-US" i="1">
                            <a:solidFill>
                              <a:srgbClr val="FF0000"/>
                            </a:solidFill>
                            <a:latin typeface="Cambria Math" panose="02040503050406030204" pitchFamily="18" charset="0"/>
                          </a:rPr>
                          <m:t>(</m:t>
                        </m:r>
                      </m:e>
                    </m:func>
                    <m:r>
                      <a:rPr lang="en-US" i="1">
                        <a:solidFill>
                          <a:srgbClr val="FF0000"/>
                        </a:solidFill>
                        <a:latin typeface="Cambria Math" panose="02040503050406030204" pitchFamily="18" charset="0"/>
                      </a:rPr>
                      <m:t>0,</m:t>
                    </m:r>
                    <m:r>
                      <a:rPr lang="en-US" i="1">
                        <a:solidFill>
                          <a:srgbClr val="FF0000"/>
                        </a:solidFill>
                        <a:latin typeface="Cambria Math" panose="02040503050406030204" pitchFamily="18" charset="0"/>
                      </a:rPr>
                      <m:t>𝑥𝑊</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𝑏</m:t>
                    </m:r>
                    <m:r>
                      <a:rPr lang="en-US" i="1">
                        <a:solidFill>
                          <a:srgbClr val="FF0000"/>
                        </a:solidFill>
                        <a:latin typeface="Cambria Math" panose="02040503050406030204" pitchFamily="18" charset="0"/>
                      </a:rPr>
                      <m:t>),</m:t>
                    </m:r>
                  </m:oMath>
                </a14:m>
                <a:endParaRPr lang="en-US" sz="3200" dirty="0"/>
              </a:p>
              <a:p>
                <a:r>
                  <a:rPr lang="en-US" sz="3200" dirty="0"/>
                  <a:t>Using </a:t>
                </a:r>
                <a:r>
                  <a:rPr lang="en-US" sz="3200" i="1" dirty="0" err="1"/>
                  <a:t>Relu</a:t>
                </a:r>
                <a:r>
                  <a:rPr lang="en-US" sz="3200" dirty="0"/>
                  <a:t>:</a:t>
                </a:r>
              </a:p>
              <a:p>
                <a14:m>
                  <m:oMath xmlns:m="http://schemas.openxmlformats.org/officeDocument/2006/math">
                    <m:r>
                      <a:rPr lang="en-US" sz="3000" b="0" i="1" smtClean="0">
                        <a:latin typeface="Cambria Math" panose="02040503050406030204" pitchFamily="18" charset="0"/>
                      </a:rPr>
                      <m:t>𝐹𝑁𝑁</m:t>
                    </m:r>
                    <m:d>
                      <m:dPr>
                        <m:ctrlPr>
                          <a:rPr lang="en-US" sz="3000" b="0" i="1" smtClean="0">
                            <a:latin typeface="Cambria Math" panose="02040503050406030204" pitchFamily="18" charset="0"/>
                          </a:rPr>
                        </m:ctrlPr>
                      </m:dPr>
                      <m:e>
                        <m:r>
                          <a:rPr lang="en-US" sz="3000" b="0" i="1" smtClean="0">
                            <a:latin typeface="Cambria Math" panose="02040503050406030204" pitchFamily="18" charset="0"/>
                          </a:rPr>
                          <m:t>𝑥</m:t>
                        </m:r>
                        <m:r>
                          <a:rPr lang="en-US" sz="3000" b="0" i="1" smtClean="0">
                            <a:latin typeface="Cambria Math" panose="02040503050406030204" pitchFamily="18" charset="0"/>
                          </a:rPr>
                          <m:t>,</m:t>
                        </m:r>
                        <m:r>
                          <a:rPr lang="en-US" sz="3000" b="0" i="1" smtClean="0">
                            <a:latin typeface="Cambria Math" panose="02040503050406030204" pitchFamily="18" charset="0"/>
                          </a:rPr>
                          <m:t>𝑊</m:t>
                        </m:r>
                        <m:r>
                          <a:rPr lang="en-US" sz="3000" b="0" i="1" smtClean="0">
                            <a:latin typeface="Cambria Math" panose="02040503050406030204" pitchFamily="18" charset="0"/>
                          </a:rPr>
                          <m:t>1, </m:t>
                        </m:r>
                        <m:r>
                          <a:rPr lang="en-US" sz="3000" b="0" i="1" smtClean="0">
                            <a:latin typeface="Cambria Math" panose="02040503050406030204" pitchFamily="18" charset="0"/>
                          </a:rPr>
                          <m:t>𝑏</m:t>
                        </m:r>
                        <m:r>
                          <a:rPr lang="en-US" sz="3000" b="0" i="1" smtClean="0">
                            <a:latin typeface="Cambria Math" panose="02040503050406030204" pitchFamily="18" charset="0"/>
                          </a:rPr>
                          <m:t>1</m:t>
                        </m:r>
                      </m:e>
                    </m:d>
                    <m:r>
                      <a:rPr lang="en-US" sz="3000" b="0" i="1" smtClean="0">
                        <a:latin typeface="Cambria Math" panose="02040503050406030204" pitchFamily="18" charset="0"/>
                      </a:rPr>
                      <m:t>=</m:t>
                    </m:r>
                    <m:func>
                      <m:funcPr>
                        <m:ctrlPr>
                          <a:rPr lang="en-US" sz="3000" b="0" i="1" smtClean="0">
                            <a:latin typeface="Cambria Math" panose="02040503050406030204" pitchFamily="18" charset="0"/>
                          </a:rPr>
                        </m:ctrlPr>
                      </m:funcPr>
                      <m:fName>
                        <m:r>
                          <m:rPr>
                            <m:sty m:val="p"/>
                          </m:rPr>
                          <a:rPr lang="en-US" sz="3000" b="0" i="0" smtClean="0">
                            <a:latin typeface="Cambria Math" panose="02040503050406030204" pitchFamily="18" charset="0"/>
                          </a:rPr>
                          <m:t>max</m:t>
                        </m:r>
                      </m:fName>
                      <m:e>
                        <m:d>
                          <m:dPr>
                            <m:ctrlPr>
                              <a:rPr lang="en-US" sz="3000" b="0" i="1" smtClean="0">
                                <a:latin typeface="Cambria Math" panose="02040503050406030204" pitchFamily="18" charset="0"/>
                              </a:rPr>
                            </m:ctrlPr>
                          </m:dPr>
                          <m:e>
                            <m:r>
                              <a:rPr lang="en-US" sz="3000" b="0" i="1" smtClean="0">
                                <a:latin typeface="Cambria Math" panose="02040503050406030204" pitchFamily="18" charset="0"/>
                              </a:rPr>
                              <m:t>0,</m:t>
                            </m:r>
                            <m:r>
                              <a:rPr lang="en-US" sz="3000" b="0" i="1" smtClean="0">
                                <a:latin typeface="Cambria Math" panose="02040503050406030204" pitchFamily="18" charset="0"/>
                              </a:rPr>
                              <m:t>𝑥𝑊</m:t>
                            </m:r>
                            <m:r>
                              <a:rPr lang="en-US" sz="3000" b="0" i="1" smtClean="0">
                                <a:latin typeface="Cambria Math" panose="02040503050406030204" pitchFamily="18" charset="0"/>
                              </a:rPr>
                              <m:t>1+</m:t>
                            </m:r>
                            <m:r>
                              <a:rPr lang="en-US" sz="3000" b="0" i="1" smtClean="0">
                                <a:latin typeface="Cambria Math" panose="02040503050406030204" pitchFamily="18" charset="0"/>
                              </a:rPr>
                              <m:t>𝑏</m:t>
                            </m:r>
                            <m:r>
                              <a:rPr lang="en-US" sz="3000" b="0" i="1" smtClean="0">
                                <a:latin typeface="Cambria Math" panose="02040503050406030204" pitchFamily="18" charset="0"/>
                              </a:rPr>
                              <m:t>1</m:t>
                            </m:r>
                          </m:e>
                        </m:d>
                      </m:e>
                    </m:func>
                  </m:oMath>
                </a14:m>
                <a:endParaRPr lang="en-US" sz="3000" dirty="0"/>
              </a:p>
              <a:p>
                <a:r>
                  <a:rPr lang="en-US" sz="3200" i="1" dirty="0"/>
                  <a:t>W</a:t>
                </a:r>
                <a:r>
                  <a:rPr lang="en-US" sz="3200" dirty="0"/>
                  <a:t> and </a:t>
                </a:r>
                <a:r>
                  <a:rPr lang="en-US" sz="3200" i="1" dirty="0"/>
                  <a:t>b</a:t>
                </a:r>
                <a:r>
                  <a:rPr lang="en-US" sz="3200" dirty="0"/>
                  <a:t> are trainable weights and biases respectively.</a:t>
                </a:r>
              </a:p>
              <a:p>
                <a:r>
                  <a:rPr lang="en-US" sz="1700" dirty="0"/>
                  <a:t> </a:t>
                </a:r>
                <a:r>
                  <a:rPr lang="en-US" sz="1700" dirty="0">
                    <a:hlinkClick r:id="rId2"/>
                  </a:rPr>
                  <a:t>https://medium.com/@tariqanwarph/activation-function-and-glu-variants-for-transformer-models-a4fcbe85323f</a:t>
                </a:r>
                <a:r>
                  <a:rPr lang="en-US" sz="1700" dirty="0"/>
                  <a:t> </a:t>
                </a:r>
              </a:p>
              <a:p>
                <a:r>
                  <a:rPr lang="en-US" sz="1700" dirty="0">
                    <a:hlinkClick r:id="rId3"/>
                  </a:rPr>
                  <a:t>https://towardsdatascience.com/illustrated-guide-to-transformers-step-by-step-explanation-f74876522bc0</a:t>
                </a:r>
                <a:endParaRPr lang="en-US" sz="1700" dirty="0"/>
              </a:p>
              <a:p>
                <a:r>
                  <a:rPr lang="en-US" sz="1700" dirty="0">
                    <a:hlinkClick r:id="rId4"/>
                  </a:rPr>
                  <a:t>https://stats.stackexchange.com/questions/485910/what-is-the-role-of-feed-forward-layer-in-transformer-neural-network-architectur</a:t>
                </a:r>
                <a:r>
                  <a:rPr lang="en-US" sz="1700" dirty="0"/>
                  <a:t>  </a:t>
                </a:r>
              </a:p>
            </p:txBody>
          </p:sp>
        </mc:Choice>
        <mc:Fallback xmlns="">
          <p:sp>
            <p:nvSpPr>
              <p:cNvPr id="3" name="Content Placeholder 2">
                <a:extLst>
                  <a:ext uri="{FF2B5EF4-FFF2-40B4-BE49-F238E27FC236}">
                    <a16:creationId xmlns:a16="http://schemas.microsoft.com/office/drawing/2014/main" id="{B402B438-5238-93BE-CFB9-198F38B32917}"/>
                  </a:ext>
                </a:extLst>
              </p:cNvPr>
              <p:cNvSpPr>
                <a:spLocks noGrp="1" noRot="1" noChangeAspect="1" noMove="1" noResize="1" noEditPoints="1" noAdjustHandles="1" noChangeArrowheads="1" noChangeShapeType="1" noTextEdit="1"/>
              </p:cNvSpPr>
              <p:nvPr>
                <p:ph idx="1"/>
              </p:nvPr>
            </p:nvSpPr>
            <p:spPr>
              <a:xfrm>
                <a:off x="212274" y="1406752"/>
                <a:ext cx="5426525" cy="4487863"/>
              </a:xfrm>
              <a:blipFill>
                <a:blip r:embed="rId5"/>
                <a:stretch>
                  <a:fillRect l="-1685" t="-2853"/>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C5959710-8F2D-7D31-2B48-46EC24F072F5}"/>
              </a:ext>
            </a:extLst>
          </p:cNvPr>
          <p:cNvSpPr>
            <a:spLocks noGrp="1"/>
          </p:cNvSpPr>
          <p:nvPr>
            <p:ph type="ftr" sz="quarter" idx="11"/>
          </p:nvPr>
        </p:nvSpPr>
        <p:spPr/>
        <p:txBody>
          <a:bodyPr/>
          <a:lstStyle/>
          <a:p>
            <a:r>
              <a:rPr lang="en-US"/>
              <a:t>Transformer and LLM v.250611a</a:t>
            </a:r>
            <a:endParaRPr lang="en-US" dirty="0"/>
          </a:p>
        </p:txBody>
      </p:sp>
      <p:sp>
        <p:nvSpPr>
          <p:cNvPr id="5" name="Slide Number Placeholder 4">
            <a:extLst>
              <a:ext uri="{FF2B5EF4-FFF2-40B4-BE49-F238E27FC236}">
                <a16:creationId xmlns:a16="http://schemas.microsoft.com/office/drawing/2014/main" id="{7714C88A-0ACE-18E8-6985-6DB974788D0D}"/>
              </a:ext>
            </a:extLst>
          </p:cNvPr>
          <p:cNvSpPr>
            <a:spLocks noGrp="1"/>
          </p:cNvSpPr>
          <p:nvPr>
            <p:ph type="sldNum" sz="quarter" idx="12"/>
          </p:nvPr>
        </p:nvSpPr>
        <p:spPr/>
        <p:txBody>
          <a:bodyPr/>
          <a:lstStyle/>
          <a:p>
            <a:fld id="{7C12A529-2220-4038-9210-A21DB7BAEFCE}" type="slidenum">
              <a:rPr lang="en-US" smtClean="0"/>
              <a:t>35</a:t>
            </a:fld>
            <a:endParaRPr lang="en-US"/>
          </a:p>
        </p:txBody>
      </p:sp>
      <p:pic>
        <p:nvPicPr>
          <p:cNvPr id="6" name="Picture 5">
            <a:extLst>
              <a:ext uri="{FF2B5EF4-FFF2-40B4-BE49-F238E27FC236}">
                <a16:creationId xmlns:a16="http://schemas.microsoft.com/office/drawing/2014/main" id="{DFBBCE88-77A9-5C91-2747-2A72559BC95C}"/>
              </a:ext>
            </a:extLst>
          </p:cNvPr>
          <p:cNvPicPr>
            <a:picLocks noChangeAspect="1"/>
          </p:cNvPicPr>
          <p:nvPr/>
        </p:nvPicPr>
        <p:blipFill>
          <a:blip r:embed="rId6"/>
          <a:stretch>
            <a:fillRect/>
          </a:stretch>
        </p:blipFill>
        <p:spPr>
          <a:xfrm>
            <a:off x="5666014" y="0"/>
            <a:ext cx="3352798" cy="4862435"/>
          </a:xfrm>
          <a:prstGeom prst="rect">
            <a:avLst/>
          </a:prstGeom>
        </p:spPr>
      </p:pic>
      <p:cxnSp>
        <p:nvCxnSpPr>
          <p:cNvPr id="8" name="Straight Arrow Connector 7">
            <a:extLst>
              <a:ext uri="{FF2B5EF4-FFF2-40B4-BE49-F238E27FC236}">
                <a16:creationId xmlns:a16="http://schemas.microsoft.com/office/drawing/2014/main" id="{D5D11535-1E65-2C7C-77CA-E8DCAE07426E}"/>
              </a:ext>
            </a:extLst>
          </p:cNvPr>
          <p:cNvCxnSpPr>
            <a:cxnSpLocks/>
          </p:cNvCxnSpPr>
          <p:nvPr/>
        </p:nvCxnSpPr>
        <p:spPr>
          <a:xfrm>
            <a:off x="3810000" y="1219200"/>
            <a:ext cx="2743200" cy="84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39686DC-5E94-C3D6-4D28-06D502B03C7E}"/>
              </a:ext>
            </a:extLst>
          </p:cNvPr>
          <p:cNvPicPr>
            <a:picLocks noChangeAspect="1"/>
          </p:cNvPicPr>
          <p:nvPr/>
        </p:nvPicPr>
        <p:blipFill>
          <a:blip r:embed="rId7"/>
          <a:stretch>
            <a:fillRect/>
          </a:stretch>
        </p:blipFill>
        <p:spPr>
          <a:xfrm>
            <a:off x="5143498" y="265168"/>
            <a:ext cx="1448819" cy="1152470"/>
          </a:xfrm>
          <a:prstGeom prst="rect">
            <a:avLst/>
          </a:prstGeom>
        </p:spPr>
      </p:pic>
      <p:sp>
        <p:nvSpPr>
          <p:cNvPr id="9" name="TextBox 8">
            <a:extLst>
              <a:ext uri="{FF2B5EF4-FFF2-40B4-BE49-F238E27FC236}">
                <a16:creationId xmlns:a16="http://schemas.microsoft.com/office/drawing/2014/main" id="{65C85FA1-E91A-E6CC-9B1D-1F70EA87B0FB}"/>
              </a:ext>
            </a:extLst>
          </p:cNvPr>
          <p:cNvSpPr txBox="1"/>
          <p:nvPr/>
        </p:nvSpPr>
        <p:spPr>
          <a:xfrm>
            <a:off x="5653545" y="6227706"/>
            <a:ext cx="3033255" cy="369332"/>
          </a:xfrm>
          <a:prstGeom prst="rect">
            <a:avLst/>
          </a:prstGeom>
          <a:noFill/>
        </p:spPr>
        <p:txBody>
          <a:bodyPr wrap="square">
            <a:spAutoFit/>
          </a:bodyPr>
          <a:lstStyle/>
          <a:p>
            <a:r>
              <a:rPr lang="en-US" sz="1800" dirty="0"/>
              <a:t>FFN (Feed forward network)</a:t>
            </a:r>
            <a:endParaRPr lang="en-US" dirty="0"/>
          </a:p>
        </p:txBody>
      </p:sp>
      <p:sp>
        <p:nvSpPr>
          <p:cNvPr id="7" name="TextBox 6">
            <a:extLst>
              <a:ext uri="{FF2B5EF4-FFF2-40B4-BE49-F238E27FC236}">
                <a16:creationId xmlns:a16="http://schemas.microsoft.com/office/drawing/2014/main" id="{4CE614D8-9736-CF76-EDF2-AFA6F6F20B09}"/>
              </a:ext>
            </a:extLst>
          </p:cNvPr>
          <p:cNvSpPr txBox="1"/>
          <p:nvPr/>
        </p:nvSpPr>
        <p:spPr>
          <a:xfrm>
            <a:off x="6248400" y="4876800"/>
            <a:ext cx="2667000" cy="1200329"/>
          </a:xfrm>
          <a:prstGeom prst="rect">
            <a:avLst/>
          </a:prstGeom>
          <a:noFill/>
          <a:ln>
            <a:solidFill>
              <a:srgbClr val="FF0000"/>
            </a:solidFill>
          </a:ln>
        </p:spPr>
        <p:txBody>
          <a:bodyPr wrap="square" rtlCol="0">
            <a:spAutoFit/>
          </a:bodyPr>
          <a:lstStyle/>
          <a:p>
            <a:r>
              <a:rPr lang="en-HK" dirty="0"/>
              <a:t>Assume we have only one Linear +RELU layer in the “Feed Forward” block in our example</a:t>
            </a:r>
          </a:p>
        </p:txBody>
      </p:sp>
      <p:sp>
        <p:nvSpPr>
          <p:cNvPr id="10" name="Right Brace 9">
            <a:extLst>
              <a:ext uri="{FF2B5EF4-FFF2-40B4-BE49-F238E27FC236}">
                <a16:creationId xmlns:a16="http://schemas.microsoft.com/office/drawing/2014/main" id="{DFEA4839-F540-4DD4-7D7B-A38DF4822906}"/>
              </a:ext>
            </a:extLst>
          </p:cNvPr>
          <p:cNvSpPr/>
          <p:nvPr/>
        </p:nvSpPr>
        <p:spPr>
          <a:xfrm rot="16200000">
            <a:off x="4076700" y="1638300"/>
            <a:ext cx="304800" cy="2514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11" name="TextBox 10">
            <a:extLst>
              <a:ext uri="{FF2B5EF4-FFF2-40B4-BE49-F238E27FC236}">
                <a16:creationId xmlns:a16="http://schemas.microsoft.com/office/drawing/2014/main" id="{5A6DD573-61DA-65C6-6E12-12B5216F7FF8}"/>
              </a:ext>
            </a:extLst>
          </p:cNvPr>
          <p:cNvSpPr txBox="1"/>
          <p:nvPr/>
        </p:nvSpPr>
        <p:spPr>
          <a:xfrm>
            <a:off x="3886200" y="2438400"/>
            <a:ext cx="662233" cy="369332"/>
          </a:xfrm>
          <a:prstGeom prst="rect">
            <a:avLst/>
          </a:prstGeom>
          <a:noFill/>
        </p:spPr>
        <p:txBody>
          <a:bodyPr wrap="none" rtlCol="0">
            <a:spAutoFit/>
          </a:bodyPr>
          <a:lstStyle/>
          <a:p>
            <a:r>
              <a:rPr lang="en-HK" dirty="0"/>
              <a:t>RELU</a:t>
            </a:r>
          </a:p>
        </p:txBody>
      </p:sp>
    </p:spTree>
    <p:extLst>
      <p:ext uri="{BB962C8B-B14F-4D97-AF65-F5344CB8AC3E}">
        <p14:creationId xmlns:p14="http://schemas.microsoft.com/office/powerpoint/2010/main" val="562533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5D87-5D97-5C59-543C-B458BF92ACC4}"/>
              </a:ext>
            </a:extLst>
          </p:cNvPr>
          <p:cNvSpPr>
            <a:spLocks noGrp="1"/>
          </p:cNvSpPr>
          <p:nvPr>
            <p:ph type="title"/>
          </p:nvPr>
        </p:nvSpPr>
        <p:spPr>
          <a:xfrm>
            <a:off x="7467600" y="1370013"/>
            <a:ext cx="1423657" cy="496093"/>
          </a:xfrm>
        </p:spPr>
        <p:txBody>
          <a:bodyPr>
            <a:noAutofit/>
          </a:bodyPr>
          <a:lstStyle/>
          <a:p>
            <a:r>
              <a:rPr lang="en-US" sz="2800" dirty="0"/>
              <a:t>Feed forward step example</a:t>
            </a:r>
            <a:endParaRPr lang="en-HK" sz="2800" dirty="0"/>
          </a:p>
        </p:txBody>
      </p:sp>
      <p:sp>
        <p:nvSpPr>
          <p:cNvPr id="3" name="Content Placeholder 2">
            <a:extLst>
              <a:ext uri="{FF2B5EF4-FFF2-40B4-BE49-F238E27FC236}">
                <a16:creationId xmlns:a16="http://schemas.microsoft.com/office/drawing/2014/main" id="{CDE6B9CB-1B48-92B8-FF17-971EE97B9FB6}"/>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C92D221A-1801-C1E4-E583-0103D40FAAC7}"/>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E48AE17E-2459-E3DC-5A00-41BF5F5FEE76}"/>
              </a:ext>
            </a:extLst>
          </p:cNvPr>
          <p:cNvSpPr>
            <a:spLocks noGrp="1"/>
          </p:cNvSpPr>
          <p:nvPr>
            <p:ph type="sldNum" sz="quarter" idx="12"/>
          </p:nvPr>
        </p:nvSpPr>
        <p:spPr/>
        <p:txBody>
          <a:bodyPr/>
          <a:lstStyle/>
          <a:p>
            <a:fld id="{7C12A529-2220-4038-9210-A21DB7BAEFCE}" type="slidenum">
              <a:rPr lang="en-US" smtClean="0"/>
              <a:t>36</a:t>
            </a:fld>
            <a:endParaRPr lang="en-US"/>
          </a:p>
        </p:txBody>
      </p:sp>
      <p:pic>
        <p:nvPicPr>
          <p:cNvPr id="15" name="Picture 14">
            <a:extLst>
              <a:ext uri="{FF2B5EF4-FFF2-40B4-BE49-F238E27FC236}">
                <a16:creationId xmlns:a16="http://schemas.microsoft.com/office/drawing/2014/main" id="{C2725DA2-E922-8CD4-1E4F-1B66C96BBAD1}"/>
              </a:ext>
            </a:extLst>
          </p:cNvPr>
          <p:cNvPicPr>
            <a:picLocks noChangeAspect="1"/>
          </p:cNvPicPr>
          <p:nvPr/>
        </p:nvPicPr>
        <p:blipFill>
          <a:blip r:embed="rId2"/>
          <a:stretch>
            <a:fillRect/>
          </a:stretch>
        </p:blipFill>
        <p:spPr>
          <a:xfrm>
            <a:off x="102715" y="136525"/>
            <a:ext cx="7160428" cy="6721475"/>
          </a:xfrm>
          <a:prstGeom prst="rect">
            <a:avLst/>
          </a:prstGeom>
        </p:spPr>
      </p:pic>
      <p:sp>
        <p:nvSpPr>
          <p:cNvPr id="16" name="TextBox 15">
            <a:extLst>
              <a:ext uri="{FF2B5EF4-FFF2-40B4-BE49-F238E27FC236}">
                <a16:creationId xmlns:a16="http://schemas.microsoft.com/office/drawing/2014/main" id="{4321B806-3BF9-FC5F-95FE-7D3B4E63AC96}"/>
              </a:ext>
            </a:extLst>
          </p:cNvPr>
          <p:cNvSpPr txBox="1"/>
          <p:nvPr/>
        </p:nvSpPr>
        <p:spPr>
          <a:xfrm>
            <a:off x="210774" y="-69912"/>
            <a:ext cx="2913426" cy="369332"/>
          </a:xfrm>
          <a:prstGeom prst="rect">
            <a:avLst/>
          </a:prstGeom>
          <a:noFill/>
        </p:spPr>
        <p:txBody>
          <a:bodyPr wrap="none" rtlCol="0">
            <a:spAutoFit/>
          </a:bodyPr>
          <a:lstStyle/>
          <a:p>
            <a:r>
              <a:rPr lang="en-US" dirty="0"/>
              <a:t>Matrix after add and norm=X</a:t>
            </a:r>
            <a:endParaRPr lang="en-HK" dirty="0"/>
          </a:p>
        </p:txBody>
      </p:sp>
      <p:sp>
        <p:nvSpPr>
          <p:cNvPr id="17" name="TextBox 16">
            <a:extLst>
              <a:ext uri="{FF2B5EF4-FFF2-40B4-BE49-F238E27FC236}">
                <a16:creationId xmlns:a16="http://schemas.microsoft.com/office/drawing/2014/main" id="{73148EC3-AB3C-8E01-1B24-9273F3B04F62}"/>
              </a:ext>
            </a:extLst>
          </p:cNvPr>
          <p:cNvSpPr txBox="1"/>
          <p:nvPr/>
        </p:nvSpPr>
        <p:spPr>
          <a:xfrm>
            <a:off x="4248540" y="5896"/>
            <a:ext cx="945131" cy="369332"/>
          </a:xfrm>
          <a:prstGeom prst="rect">
            <a:avLst/>
          </a:prstGeom>
          <a:noFill/>
        </p:spPr>
        <p:txBody>
          <a:bodyPr wrap="none" rtlCol="0">
            <a:spAutoFit/>
          </a:bodyPr>
          <a:lstStyle/>
          <a:p>
            <a:r>
              <a:rPr lang="en-US" dirty="0"/>
              <a:t>Weights</a:t>
            </a:r>
            <a:endParaRPr lang="en-HK" dirty="0"/>
          </a:p>
        </p:txBody>
      </p:sp>
    </p:spTree>
    <p:extLst>
      <p:ext uri="{BB962C8B-B14F-4D97-AF65-F5344CB8AC3E}">
        <p14:creationId xmlns:p14="http://schemas.microsoft.com/office/powerpoint/2010/main" val="63812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CE38-5CFD-285B-5590-3F3E462C545B}"/>
              </a:ext>
            </a:extLst>
          </p:cNvPr>
          <p:cNvSpPr>
            <a:spLocks noGrp="1"/>
          </p:cNvSpPr>
          <p:nvPr>
            <p:ph type="title"/>
          </p:nvPr>
        </p:nvSpPr>
        <p:spPr/>
        <p:txBody>
          <a:bodyPr/>
          <a:lstStyle/>
          <a:p>
            <a:pPr algn="l"/>
            <a:r>
              <a:rPr lang="en-US" dirty="0"/>
              <a:t>Add and Norm</a:t>
            </a:r>
            <a:endParaRPr lang="en-HK" dirty="0"/>
          </a:p>
        </p:txBody>
      </p:sp>
      <p:sp>
        <p:nvSpPr>
          <p:cNvPr id="3" name="Content Placeholder 2">
            <a:extLst>
              <a:ext uri="{FF2B5EF4-FFF2-40B4-BE49-F238E27FC236}">
                <a16:creationId xmlns:a16="http://schemas.microsoft.com/office/drawing/2014/main" id="{17E69FEB-CA75-80EF-BF35-277E5541AE1D}"/>
              </a:ext>
            </a:extLst>
          </p:cNvPr>
          <p:cNvSpPr>
            <a:spLocks noGrp="1"/>
          </p:cNvSpPr>
          <p:nvPr>
            <p:ph idx="1"/>
          </p:nvPr>
        </p:nvSpPr>
        <p:spPr/>
        <p:txBody>
          <a:bodyPr/>
          <a:lstStyle/>
          <a:p>
            <a:r>
              <a:rPr lang="en-US" dirty="0"/>
              <a:t>Add and Norm again</a:t>
            </a:r>
          </a:p>
          <a:p>
            <a:r>
              <a:rPr lang="en-US" dirty="0"/>
              <a:t>Add step: </a:t>
            </a:r>
            <a:endParaRPr lang="en-HK" dirty="0"/>
          </a:p>
        </p:txBody>
      </p:sp>
      <p:sp>
        <p:nvSpPr>
          <p:cNvPr id="4" name="Footer Placeholder 3">
            <a:extLst>
              <a:ext uri="{FF2B5EF4-FFF2-40B4-BE49-F238E27FC236}">
                <a16:creationId xmlns:a16="http://schemas.microsoft.com/office/drawing/2014/main" id="{C934FFAC-5CD2-8FF0-29F4-53F22489C2DD}"/>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F0BE9A9B-61B0-C465-0F4B-CEE60348763B}"/>
              </a:ext>
            </a:extLst>
          </p:cNvPr>
          <p:cNvSpPr>
            <a:spLocks noGrp="1"/>
          </p:cNvSpPr>
          <p:nvPr>
            <p:ph type="sldNum" sz="quarter" idx="12"/>
          </p:nvPr>
        </p:nvSpPr>
        <p:spPr/>
        <p:txBody>
          <a:bodyPr/>
          <a:lstStyle/>
          <a:p>
            <a:fld id="{7C12A529-2220-4038-9210-A21DB7BAEFCE}" type="slidenum">
              <a:rPr lang="en-US" smtClean="0"/>
              <a:t>37</a:t>
            </a:fld>
            <a:endParaRPr lang="en-US"/>
          </a:p>
        </p:txBody>
      </p:sp>
      <p:pic>
        <p:nvPicPr>
          <p:cNvPr id="6146" name="Picture 2">
            <a:extLst>
              <a:ext uri="{FF2B5EF4-FFF2-40B4-BE49-F238E27FC236}">
                <a16:creationId xmlns:a16="http://schemas.microsoft.com/office/drawing/2014/main" id="{6AA3CC4E-0E22-F637-E60B-1BFEED16D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5" y="4010804"/>
            <a:ext cx="9074789" cy="2493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3DE39F8-6E13-468C-891A-E59D15003BD2}"/>
              </a:ext>
            </a:extLst>
          </p:cNvPr>
          <p:cNvPicPr>
            <a:picLocks noChangeAspect="1"/>
          </p:cNvPicPr>
          <p:nvPr/>
        </p:nvPicPr>
        <p:blipFill>
          <a:blip r:embed="rId3"/>
          <a:stretch>
            <a:fillRect/>
          </a:stretch>
        </p:blipFill>
        <p:spPr>
          <a:xfrm>
            <a:off x="6019800" y="136525"/>
            <a:ext cx="2876550" cy="3921608"/>
          </a:xfrm>
          <a:prstGeom prst="rect">
            <a:avLst/>
          </a:prstGeom>
        </p:spPr>
      </p:pic>
      <p:cxnSp>
        <p:nvCxnSpPr>
          <p:cNvPr id="8" name="Straight Arrow Connector 7">
            <a:extLst>
              <a:ext uri="{FF2B5EF4-FFF2-40B4-BE49-F238E27FC236}">
                <a16:creationId xmlns:a16="http://schemas.microsoft.com/office/drawing/2014/main" id="{7DA7EFB1-9FBC-5709-C2E3-90631917D50B}"/>
              </a:ext>
            </a:extLst>
          </p:cNvPr>
          <p:cNvCxnSpPr>
            <a:cxnSpLocks/>
          </p:cNvCxnSpPr>
          <p:nvPr/>
        </p:nvCxnSpPr>
        <p:spPr>
          <a:xfrm>
            <a:off x="3962400" y="912813"/>
            <a:ext cx="2971800" cy="306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271776A-8A99-D31E-12BE-60E827EED9B2}"/>
              </a:ext>
            </a:extLst>
          </p:cNvPr>
          <p:cNvCxnSpPr/>
          <p:nvPr/>
        </p:nvCxnSpPr>
        <p:spPr>
          <a:xfrm>
            <a:off x="2209800" y="2796786"/>
            <a:ext cx="685800" cy="1899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939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1C1FFD2-34BA-8C98-D730-62C0AF993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055813"/>
            <a:ext cx="6125353" cy="47447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C6622D-8D1F-0042-FCCC-F00064F73A42}"/>
              </a:ext>
            </a:extLst>
          </p:cNvPr>
          <p:cNvSpPr>
            <a:spLocks noGrp="1"/>
          </p:cNvSpPr>
          <p:nvPr>
            <p:ph type="title"/>
          </p:nvPr>
        </p:nvSpPr>
        <p:spPr/>
        <p:txBody>
          <a:bodyPr/>
          <a:lstStyle/>
          <a:p>
            <a:r>
              <a:rPr lang="en-US" dirty="0"/>
              <a:t> </a:t>
            </a:r>
            <a:endParaRPr lang="en-HK" dirty="0"/>
          </a:p>
        </p:txBody>
      </p:sp>
      <p:sp>
        <p:nvSpPr>
          <p:cNvPr id="3" name="Content Placeholder 2">
            <a:extLst>
              <a:ext uri="{FF2B5EF4-FFF2-40B4-BE49-F238E27FC236}">
                <a16:creationId xmlns:a16="http://schemas.microsoft.com/office/drawing/2014/main" id="{A32E7249-64CB-25E2-002D-6C55278D37BB}"/>
              </a:ext>
            </a:extLst>
          </p:cNvPr>
          <p:cNvSpPr>
            <a:spLocks noGrp="1"/>
          </p:cNvSpPr>
          <p:nvPr>
            <p:ph idx="1"/>
          </p:nvPr>
        </p:nvSpPr>
        <p:spPr/>
        <p:txBody>
          <a:bodyPr/>
          <a:lstStyle/>
          <a:p>
            <a:r>
              <a:rPr lang="en-US" dirty="0"/>
              <a:t>Add and Norm again</a:t>
            </a:r>
          </a:p>
          <a:p>
            <a:r>
              <a:rPr lang="en-US" dirty="0"/>
              <a:t>Norm step: </a:t>
            </a:r>
            <a:endParaRPr lang="en-HK" dirty="0"/>
          </a:p>
          <a:p>
            <a:endParaRPr lang="en-HK" dirty="0"/>
          </a:p>
        </p:txBody>
      </p:sp>
      <p:sp>
        <p:nvSpPr>
          <p:cNvPr id="4" name="Footer Placeholder 3">
            <a:extLst>
              <a:ext uri="{FF2B5EF4-FFF2-40B4-BE49-F238E27FC236}">
                <a16:creationId xmlns:a16="http://schemas.microsoft.com/office/drawing/2014/main" id="{0C7625D9-A4B5-9908-9459-475EA84645CE}"/>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2BBD922E-8F76-8D16-F04A-088C14C56ED2}"/>
              </a:ext>
            </a:extLst>
          </p:cNvPr>
          <p:cNvSpPr>
            <a:spLocks noGrp="1"/>
          </p:cNvSpPr>
          <p:nvPr>
            <p:ph type="sldNum" sz="quarter" idx="12"/>
          </p:nvPr>
        </p:nvSpPr>
        <p:spPr/>
        <p:txBody>
          <a:bodyPr/>
          <a:lstStyle/>
          <a:p>
            <a:fld id="{7C12A529-2220-4038-9210-A21DB7BAEFCE}" type="slidenum">
              <a:rPr lang="en-US" smtClean="0"/>
              <a:t>38</a:t>
            </a:fld>
            <a:endParaRPr lang="en-US"/>
          </a:p>
        </p:txBody>
      </p:sp>
      <p:sp>
        <p:nvSpPr>
          <p:cNvPr id="6" name="Title 1">
            <a:extLst>
              <a:ext uri="{FF2B5EF4-FFF2-40B4-BE49-F238E27FC236}">
                <a16:creationId xmlns:a16="http://schemas.microsoft.com/office/drawing/2014/main" id="{052FFD58-B4AD-12F8-1B45-64B19FA352F0}"/>
              </a:ext>
            </a:extLst>
          </p:cNvPr>
          <p:cNvSpPr txBox="1">
            <a:spLocks/>
          </p:cNvSpPr>
          <p:nvPr/>
        </p:nvSpPr>
        <p:spPr>
          <a:xfrm>
            <a:off x="258536" y="22939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Add and Norm</a:t>
            </a:r>
            <a:endParaRPr lang="en-HK" dirty="0"/>
          </a:p>
        </p:txBody>
      </p:sp>
      <p:pic>
        <p:nvPicPr>
          <p:cNvPr id="7" name="Picture 6">
            <a:extLst>
              <a:ext uri="{FF2B5EF4-FFF2-40B4-BE49-F238E27FC236}">
                <a16:creationId xmlns:a16="http://schemas.microsoft.com/office/drawing/2014/main" id="{2DD90415-4F99-3A62-CF57-76671E3B3AA8}"/>
              </a:ext>
            </a:extLst>
          </p:cNvPr>
          <p:cNvPicPr>
            <a:picLocks noChangeAspect="1"/>
          </p:cNvPicPr>
          <p:nvPr/>
        </p:nvPicPr>
        <p:blipFill>
          <a:blip r:embed="rId3"/>
          <a:stretch>
            <a:fillRect/>
          </a:stretch>
        </p:blipFill>
        <p:spPr>
          <a:xfrm>
            <a:off x="6019800" y="136525"/>
            <a:ext cx="2876550" cy="3921608"/>
          </a:xfrm>
          <a:prstGeom prst="rect">
            <a:avLst/>
          </a:prstGeom>
        </p:spPr>
      </p:pic>
      <p:cxnSp>
        <p:nvCxnSpPr>
          <p:cNvPr id="8" name="Straight Arrow Connector 7">
            <a:extLst>
              <a:ext uri="{FF2B5EF4-FFF2-40B4-BE49-F238E27FC236}">
                <a16:creationId xmlns:a16="http://schemas.microsoft.com/office/drawing/2014/main" id="{76B9B911-26FE-FEA1-6EA5-7A5CC73547E4}"/>
              </a:ext>
            </a:extLst>
          </p:cNvPr>
          <p:cNvCxnSpPr>
            <a:cxnSpLocks/>
          </p:cNvCxnSpPr>
          <p:nvPr/>
        </p:nvCxnSpPr>
        <p:spPr>
          <a:xfrm>
            <a:off x="3962400" y="912813"/>
            <a:ext cx="2590800" cy="441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507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FA0EE-2C0E-4641-F792-DC5C7D365E8F}"/>
              </a:ext>
            </a:extLst>
          </p:cNvPr>
          <p:cNvSpPr>
            <a:spLocks noGrp="1"/>
          </p:cNvSpPr>
          <p:nvPr>
            <p:ph type="title"/>
          </p:nvPr>
        </p:nvSpPr>
        <p:spPr>
          <a:xfrm>
            <a:off x="457200" y="153575"/>
            <a:ext cx="5949090" cy="1264063"/>
          </a:xfrm>
        </p:spPr>
        <p:txBody>
          <a:bodyPr>
            <a:noAutofit/>
          </a:bodyPr>
          <a:lstStyle/>
          <a:p>
            <a:r>
              <a:rPr lang="en-US" sz="2800" dirty="0"/>
              <a:t>Encoder + decode</a:t>
            </a:r>
            <a:br>
              <a:rPr lang="en-US" sz="2800" dirty="0"/>
            </a:br>
            <a:r>
              <a:rPr lang="en-US" sz="2800" dirty="0"/>
              <a:t>Architectures are similar except:</a:t>
            </a:r>
          </a:p>
        </p:txBody>
      </p:sp>
      <p:sp>
        <p:nvSpPr>
          <p:cNvPr id="3" name="Content Placeholder 2">
            <a:extLst>
              <a:ext uri="{FF2B5EF4-FFF2-40B4-BE49-F238E27FC236}">
                <a16:creationId xmlns:a16="http://schemas.microsoft.com/office/drawing/2014/main" id="{423C8F0A-671A-BF05-BDCC-7E573343A6D9}"/>
              </a:ext>
            </a:extLst>
          </p:cNvPr>
          <p:cNvSpPr>
            <a:spLocks noGrp="1"/>
          </p:cNvSpPr>
          <p:nvPr>
            <p:ph idx="1"/>
          </p:nvPr>
        </p:nvSpPr>
        <p:spPr>
          <a:xfrm>
            <a:off x="381000" y="1219200"/>
            <a:ext cx="5949090" cy="4602163"/>
          </a:xfrm>
        </p:spPr>
        <p:txBody>
          <a:bodyPr>
            <a:normAutofit/>
          </a:bodyPr>
          <a:lstStyle/>
          <a:p>
            <a:r>
              <a:rPr lang="en-US" sz="2400" dirty="0"/>
              <a:t>In decoder “</a:t>
            </a:r>
            <a:r>
              <a:rPr lang="en-US" sz="2400" dirty="0">
                <a:solidFill>
                  <a:srgbClr val="0070C0"/>
                </a:solidFill>
              </a:rPr>
              <a:t>Key (K) and Query (Q)” are from the Encoder</a:t>
            </a:r>
          </a:p>
          <a:p>
            <a:r>
              <a:rPr lang="en-US" sz="2400" dirty="0"/>
              <a:t>“Value (V)” is from the </a:t>
            </a:r>
            <a:r>
              <a:rPr lang="en-US" sz="2400" dirty="0">
                <a:solidFill>
                  <a:srgbClr val="FF0000"/>
                </a:solidFill>
              </a:rPr>
              <a:t>decoder input</a:t>
            </a:r>
          </a:p>
          <a:p>
            <a:endParaRPr lang="en-US" sz="2400" dirty="0"/>
          </a:p>
        </p:txBody>
      </p:sp>
      <p:sp>
        <p:nvSpPr>
          <p:cNvPr id="4" name="Footer Placeholder 3">
            <a:extLst>
              <a:ext uri="{FF2B5EF4-FFF2-40B4-BE49-F238E27FC236}">
                <a16:creationId xmlns:a16="http://schemas.microsoft.com/office/drawing/2014/main" id="{9C6E5F61-6C5E-EECB-1755-7D1824F7F0BA}"/>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4BB2F565-C069-9F96-4565-616E406176A9}"/>
              </a:ext>
            </a:extLst>
          </p:cNvPr>
          <p:cNvSpPr>
            <a:spLocks noGrp="1"/>
          </p:cNvSpPr>
          <p:nvPr>
            <p:ph type="sldNum" sz="quarter" idx="12"/>
          </p:nvPr>
        </p:nvSpPr>
        <p:spPr/>
        <p:txBody>
          <a:bodyPr/>
          <a:lstStyle/>
          <a:p>
            <a:fld id="{7C12A529-2220-4038-9210-A21DB7BAEFCE}" type="slidenum">
              <a:rPr lang="en-US" smtClean="0"/>
              <a:t>39</a:t>
            </a:fld>
            <a:endParaRPr lang="en-US"/>
          </a:p>
        </p:txBody>
      </p:sp>
      <p:pic>
        <p:nvPicPr>
          <p:cNvPr id="5122" name="Picture 2">
            <a:extLst>
              <a:ext uri="{FF2B5EF4-FFF2-40B4-BE49-F238E27FC236}">
                <a16:creationId xmlns:a16="http://schemas.microsoft.com/office/drawing/2014/main" id="{ECC45793-287D-75EE-2173-941E199A4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45743"/>
            <a:ext cx="6477000" cy="36804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C5BEE0-3E1A-3678-C509-AD49B489AF5E}"/>
              </a:ext>
            </a:extLst>
          </p:cNvPr>
          <p:cNvPicPr>
            <a:picLocks noChangeAspect="1"/>
          </p:cNvPicPr>
          <p:nvPr/>
        </p:nvPicPr>
        <p:blipFill>
          <a:blip r:embed="rId3"/>
          <a:stretch>
            <a:fillRect/>
          </a:stretch>
        </p:blipFill>
        <p:spPr>
          <a:xfrm>
            <a:off x="6538812" y="458375"/>
            <a:ext cx="2356710" cy="3212909"/>
          </a:xfrm>
          <a:prstGeom prst="rect">
            <a:avLst/>
          </a:prstGeom>
        </p:spPr>
      </p:pic>
      <p:sp>
        <p:nvSpPr>
          <p:cNvPr id="8" name="TextBox 7">
            <a:extLst>
              <a:ext uri="{FF2B5EF4-FFF2-40B4-BE49-F238E27FC236}">
                <a16:creationId xmlns:a16="http://schemas.microsoft.com/office/drawing/2014/main" id="{44D75B0A-8053-A57E-981D-3FB9CB67B9B3}"/>
              </a:ext>
            </a:extLst>
          </p:cNvPr>
          <p:cNvSpPr txBox="1"/>
          <p:nvPr/>
        </p:nvSpPr>
        <p:spPr>
          <a:xfrm>
            <a:off x="3886200" y="5873395"/>
            <a:ext cx="1828800" cy="369332"/>
          </a:xfrm>
          <a:prstGeom prst="rect">
            <a:avLst/>
          </a:prstGeom>
          <a:noFill/>
        </p:spPr>
        <p:txBody>
          <a:bodyPr wrap="square">
            <a:spAutoFit/>
          </a:bodyPr>
          <a:lstStyle/>
          <a:p>
            <a:r>
              <a:rPr lang="en-US" sz="1800" dirty="0">
                <a:solidFill>
                  <a:srgbClr val="FF0000"/>
                </a:solidFill>
              </a:rPr>
              <a:t>decoder input</a:t>
            </a:r>
            <a:endParaRPr lang="en-US" dirty="0">
              <a:solidFill>
                <a:srgbClr val="FF0000"/>
              </a:solidFill>
            </a:endParaRPr>
          </a:p>
        </p:txBody>
      </p:sp>
      <p:sp>
        <p:nvSpPr>
          <p:cNvPr id="9" name="TextBox 8">
            <a:extLst>
              <a:ext uri="{FF2B5EF4-FFF2-40B4-BE49-F238E27FC236}">
                <a16:creationId xmlns:a16="http://schemas.microsoft.com/office/drawing/2014/main" id="{FAC44318-11A3-13DC-8365-7BAD2230E279}"/>
              </a:ext>
            </a:extLst>
          </p:cNvPr>
          <p:cNvSpPr txBox="1"/>
          <p:nvPr/>
        </p:nvSpPr>
        <p:spPr>
          <a:xfrm>
            <a:off x="762000" y="6186205"/>
            <a:ext cx="1828800" cy="369332"/>
          </a:xfrm>
          <a:prstGeom prst="rect">
            <a:avLst/>
          </a:prstGeom>
          <a:noFill/>
        </p:spPr>
        <p:txBody>
          <a:bodyPr wrap="square">
            <a:spAutoFit/>
          </a:bodyPr>
          <a:lstStyle/>
          <a:p>
            <a:r>
              <a:rPr lang="en-US" sz="1800" dirty="0"/>
              <a:t>Encoder input</a:t>
            </a:r>
            <a:endParaRPr lang="en-US" dirty="0"/>
          </a:p>
        </p:txBody>
      </p:sp>
      <p:cxnSp>
        <p:nvCxnSpPr>
          <p:cNvPr id="11" name="Straight Arrow Connector 10">
            <a:extLst>
              <a:ext uri="{FF2B5EF4-FFF2-40B4-BE49-F238E27FC236}">
                <a16:creationId xmlns:a16="http://schemas.microsoft.com/office/drawing/2014/main" id="{3D5956E4-DB24-70F2-C918-F2864E55D8A8}"/>
              </a:ext>
            </a:extLst>
          </p:cNvPr>
          <p:cNvCxnSpPr/>
          <p:nvPr/>
        </p:nvCxnSpPr>
        <p:spPr>
          <a:xfrm>
            <a:off x="2819400" y="1524000"/>
            <a:ext cx="762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D3D5435-4057-DBCA-8C35-09EE3BFA0A39}"/>
              </a:ext>
            </a:extLst>
          </p:cNvPr>
          <p:cNvCxnSpPr>
            <a:cxnSpLocks/>
          </p:cNvCxnSpPr>
          <p:nvPr/>
        </p:nvCxnSpPr>
        <p:spPr>
          <a:xfrm flipH="1">
            <a:off x="3104322" y="1600200"/>
            <a:ext cx="355584"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960414C-6FA6-9A4C-3A22-995749A76462}"/>
              </a:ext>
            </a:extLst>
          </p:cNvPr>
          <p:cNvCxnSpPr/>
          <p:nvPr/>
        </p:nvCxnSpPr>
        <p:spPr>
          <a:xfrm flipV="1">
            <a:off x="4114800" y="4792590"/>
            <a:ext cx="304800" cy="1020763"/>
          </a:xfrm>
          <a:prstGeom prst="straightConnector1">
            <a:avLst/>
          </a:prstGeom>
          <a:ln w="3175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929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06" y="81175"/>
            <a:ext cx="3103495" cy="1411125"/>
          </a:xfrm>
        </p:spPr>
        <p:txBody>
          <a:bodyPr>
            <a:normAutofit fontScale="90000"/>
          </a:bodyPr>
          <a:lstStyle/>
          <a:p>
            <a:r>
              <a:rPr lang="en-US" sz="3200" dirty="0"/>
              <a:t> Basic structure</a:t>
            </a:r>
            <a:br>
              <a:rPr lang="en-US" sz="3200" dirty="0"/>
            </a:br>
            <a:r>
              <a:rPr lang="en-US" sz="3200" dirty="0"/>
              <a:t>encoder + decoder</a:t>
            </a:r>
          </a:p>
        </p:txBody>
      </p:sp>
      <p:sp>
        <p:nvSpPr>
          <p:cNvPr id="3" name="Content Placeholder 2"/>
          <p:cNvSpPr>
            <a:spLocks noGrp="1"/>
          </p:cNvSpPr>
          <p:nvPr>
            <p:ph idx="1"/>
          </p:nvPr>
        </p:nvSpPr>
        <p:spPr>
          <a:xfrm>
            <a:off x="425564" y="1316897"/>
            <a:ext cx="1732132" cy="4841064"/>
          </a:xfrm>
        </p:spPr>
        <p:txBody>
          <a:bodyPr/>
          <a:lstStyle/>
          <a:p>
            <a:r>
              <a:rPr lang="en-US" sz="1800" dirty="0"/>
              <a:t> Basic processing</a:t>
            </a:r>
          </a:p>
          <a:p>
            <a:endParaRPr lang="en-US" dirty="0"/>
          </a:p>
        </p:txBody>
      </p:sp>
      <p:sp>
        <p:nvSpPr>
          <p:cNvPr id="4" name="Footer Placeholder 3"/>
          <p:cNvSpPr>
            <a:spLocks noGrp="1"/>
          </p:cNvSpPr>
          <p:nvPr>
            <p:ph type="ftr" sz="quarter" idx="11"/>
          </p:nvPr>
        </p:nvSpPr>
        <p:spPr/>
        <p:txBody>
          <a:bodyPr/>
          <a:lstStyle/>
          <a:p>
            <a:r>
              <a:rPr lang="en-US"/>
              <a:t>Transformer and LLM v.250611a</a:t>
            </a:r>
          </a:p>
        </p:txBody>
      </p:sp>
      <p:sp>
        <p:nvSpPr>
          <p:cNvPr id="5" name="Slide Number Placeholder 4"/>
          <p:cNvSpPr>
            <a:spLocks noGrp="1"/>
          </p:cNvSpPr>
          <p:nvPr>
            <p:ph type="sldNum" sz="quarter" idx="12"/>
          </p:nvPr>
        </p:nvSpPr>
        <p:spPr/>
        <p:txBody>
          <a:bodyPr/>
          <a:lstStyle/>
          <a:p>
            <a:fld id="{3B519660-E3FB-4FEF-8DA5-38A418845818}" type="slidenum">
              <a:rPr lang="en-US" smtClean="0"/>
              <a:t>4</a:t>
            </a:fld>
            <a:endParaRPr lang="en-US"/>
          </a:p>
        </p:txBody>
      </p:sp>
      <p:pic>
        <p:nvPicPr>
          <p:cNvPr id="6" name="Picture 5"/>
          <p:cNvPicPr>
            <a:picLocks noChangeAspect="1"/>
          </p:cNvPicPr>
          <p:nvPr/>
        </p:nvPicPr>
        <p:blipFill>
          <a:blip r:embed="rId2"/>
          <a:stretch>
            <a:fillRect/>
          </a:stretch>
        </p:blipFill>
        <p:spPr>
          <a:xfrm>
            <a:off x="3595332" y="241637"/>
            <a:ext cx="4148077" cy="6015798"/>
          </a:xfrm>
          <a:prstGeom prst="rect">
            <a:avLst/>
          </a:prstGeom>
        </p:spPr>
      </p:pic>
      <p:sp>
        <p:nvSpPr>
          <p:cNvPr id="7" name="TextBox 6"/>
          <p:cNvSpPr txBox="1"/>
          <p:nvPr/>
        </p:nvSpPr>
        <p:spPr>
          <a:xfrm>
            <a:off x="2229755" y="5009714"/>
            <a:ext cx="1244876" cy="646331"/>
          </a:xfrm>
          <a:prstGeom prst="rect">
            <a:avLst/>
          </a:prstGeom>
          <a:noFill/>
        </p:spPr>
        <p:txBody>
          <a:bodyPr wrap="square" rtlCol="0">
            <a:spAutoFit/>
          </a:bodyPr>
          <a:lstStyle/>
          <a:p>
            <a:r>
              <a:rPr lang="en-US" dirty="0"/>
              <a:t>1) Input embedding</a:t>
            </a:r>
          </a:p>
        </p:txBody>
      </p:sp>
      <p:cxnSp>
        <p:nvCxnSpPr>
          <p:cNvPr id="9" name="Straight Arrow Connector 8"/>
          <p:cNvCxnSpPr/>
          <p:nvPr/>
        </p:nvCxnSpPr>
        <p:spPr>
          <a:xfrm flipV="1">
            <a:off x="3142559" y="5009713"/>
            <a:ext cx="1202634" cy="129209"/>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40303" y="4086384"/>
            <a:ext cx="1448389" cy="646331"/>
          </a:xfrm>
          <a:prstGeom prst="rect">
            <a:avLst/>
          </a:prstGeom>
          <a:noFill/>
        </p:spPr>
        <p:txBody>
          <a:bodyPr wrap="square" rtlCol="0">
            <a:spAutoFit/>
          </a:bodyPr>
          <a:lstStyle/>
          <a:p>
            <a:r>
              <a:rPr lang="en-US" dirty="0"/>
              <a:t>2) Positional encoding</a:t>
            </a:r>
          </a:p>
        </p:txBody>
      </p:sp>
      <p:cxnSp>
        <p:nvCxnSpPr>
          <p:cNvPr id="11" name="Straight Arrow Connector 10"/>
          <p:cNvCxnSpPr/>
          <p:nvPr/>
        </p:nvCxnSpPr>
        <p:spPr>
          <a:xfrm>
            <a:off x="3246031" y="4582332"/>
            <a:ext cx="576470" cy="79514"/>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47245" y="2170756"/>
            <a:ext cx="2242571" cy="646331"/>
          </a:xfrm>
          <a:prstGeom prst="rect">
            <a:avLst/>
          </a:prstGeom>
          <a:noFill/>
        </p:spPr>
        <p:txBody>
          <a:bodyPr wrap="square" rtlCol="0">
            <a:spAutoFit/>
          </a:bodyPr>
          <a:lstStyle/>
          <a:p>
            <a:r>
              <a:rPr lang="en-US" dirty="0"/>
              <a:t>4) Encoder2: feed forward network</a:t>
            </a:r>
          </a:p>
        </p:txBody>
      </p:sp>
      <p:sp>
        <p:nvSpPr>
          <p:cNvPr id="17" name="TextBox 16"/>
          <p:cNvSpPr txBox="1"/>
          <p:nvPr/>
        </p:nvSpPr>
        <p:spPr>
          <a:xfrm>
            <a:off x="7572038" y="1316897"/>
            <a:ext cx="1448389" cy="1200329"/>
          </a:xfrm>
          <a:prstGeom prst="rect">
            <a:avLst/>
          </a:prstGeom>
          <a:noFill/>
        </p:spPr>
        <p:txBody>
          <a:bodyPr wrap="square" rtlCol="0">
            <a:spAutoFit/>
          </a:bodyPr>
          <a:lstStyle/>
          <a:p>
            <a:r>
              <a:rPr lang="en-US" dirty="0"/>
              <a:t>7)Decoder: feed forward network</a:t>
            </a:r>
          </a:p>
          <a:p>
            <a:endParaRPr lang="en-US" dirty="0"/>
          </a:p>
        </p:txBody>
      </p:sp>
      <p:cxnSp>
        <p:nvCxnSpPr>
          <p:cNvPr id="21" name="Straight Arrow Connector 20"/>
          <p:cNvCxnSpPr>
            <a:cxnSpLocks/>
          </p:cNvCxnSpPr>
          <p:nvPr/>
        </p:nvCxnSpPr>
        <p:spPr>
          <a:xfrm>
            <a:off x="3539235" y="3738690"/>
            <a:ext cx="576470" cy="203750"/>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227520" y="2282765"/>
            <a:ext cx="1403120" cy="2209825"/>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3588692" y="2751017"/>
            <a:ext cx="527013" cy="110879"/>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77007" y="4086384"/>
            <a:ext cx="1448389" cy="1477328"/>
          </a:xfrm>
          <a:prstGeom prst="rect">
            <a:avLst/>
          </a:prstGeom>
          <a:noFill/>
        </p:spPr>
        <p:txBody>
          <a:bodyPr wrap="square" rtlCol="0">
            <a:spAutoFit/>
          </a:bodyPr>
          <a:lstStyle/>
          <a:p>
            <a:r>
              <a:rPr lang="en-US" dirty="0"/>
              <a:t>5) Decoder:</a:t>
            </a:r>
          </a:p>
          <a:p>
            <a:r>
              <a:rPr lang="en-US" dirty="0"/>
              <a:t>multi-head self-attention for target</a:t>
            </a:r>
          </a:p>
          <a:p>
            <a:endParaRPr lang="en-US" dirty="0"/>
          </a:p>
        </p:txBody>
      </p:sp>
      <p:sp>
        <p:nvSpPr>
          <p:cNvPr id="30" name="TextBox 29"/>
          <p:cNvSpPr txBox="1"/>
          <p:nvPr/>
        </p:nvSpPr>
        <p:spPr>
          <a:xfrm>
            <a:off x="7478200" y="2680275"/>
            <a:ext cx="1636063" cy="1200329"/>
          </a:xfrm>
          <a:prstGeom prst="rect">
            <a:avLst/>
          </a:prstGeom>
          <a:noFill/>
        </p:spPr>
        <p:txBody>
          <a:bodyPr wrap="square" rtlCol="0">
            <a:spAutoFit/>
          </a:bodyPr>
          <a:lstStyle/>
          <a:p>
            <a:r>
              <a:rPr lang="en-US" dirty="0"/>
              <a:t>6) Decoder:</a:t>
            </a:r>
          </a:p>
          <a:p>
            <a:r>
              <a:rPr lang="en-US" dirty="0"/>
              <a:t>multi-head self-attention for input/target</a:t>
            </a:r>
          </a:p>
        </p:txBody>
      </p:sp>
      <p:sp>
        <p:nvSpPr>
          <p:cNvPr id="31" name="Rectangle 30"/>
          <p:cNvSpPr/>
          <p:nvPr/>
        </p:nvSpPr>
        <p:spPr>
          <a:xfrm>
            <a:off x="5734881" y="2282765"/>
            <a:ext cx="1498802" cy="997675"/>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9788" y="3279811"/>
            <a:ext cx="1518136" cy="1090009"/>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cxnSpLocks/>
            <a:endCxn id="32" idx="3"/>
          </p:cNvCxnSpPr>
          <p:nvPr/>
        </p:nvCxnSpPr>
        <p:spPr>
          <a:xfrm flipH="1" flipV="1">
            <a:off x="7337924" y="3824816"/>
            <a:ext cx="475210" cy="364832"/>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7275095" y="2496362"/>
            <a:ext cx="554172" cy="281534"/>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6856421" y="1555352"/>
            <a:ext cx="801886" cy="47532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DC04BD7-5C62-0660-BAF2-A1BBE90A2AD5}"/>
              </a:ext>
            </a:extLst>
          </p:cNvPr>
          <p:cNvSpPr txBox="1"/>
          <p:nvPr/>
        </p:nvSpPr>
        <p:spPr>
          <a:xfrm>
            <a:off x="0" y="6172200"/>
            <a:ext cx="6351162" cy="646331"/>
          </a:xfrm>
          <a:prstGeom prst="rect">
            <a:avLst/>
          </a:prstGeom>
          <a:noFill/>
        </p:spPr>
        <p:txBody>
          <a:bodyPr wrap="none" rtlCol="0">
            <a:spAutoFit/>
          </a:bodyPr>
          <a:lstStyle/>
          <a:p>
            <a:r>
              <a:rPr lang="en-US" dirty="0">
                <a:hlinkClick r:id="rId3"/>
              </a:rPr>
              <a:t>https://pytorch.org/tutorials/beginner/transformer_tutorial.html</a:t>
            </a:r>
            <a:endParaRPr lang="en-US" dirty="0"/>
          </a:p>
          <a:p>
            <a:r>
              <a:rPr lang="en-US" dirty="0">
                <a:hlinkClick r:id="rId4"/>
              </a:rPr>
              <a:t>https://bbycroft.net/llm</a:t>
            </a:r>
            <a:r>
              <a:rPr lang="en-US" dirty="0"/>
              <a:t> (graphical display of transformer models)</a:t>
            </a:r>
          </a:p>
        </p:txBody>
      </p:sp>
      <p:sp>
        <p:nvSpPr>
          <p:cNvPr id="13" name="TextBox 12">
            <a:extLst>
              <a:ext uri="{FF2B5EF4-FFF2-40B4-BE49-F238E27FC236}">
                <a16:creationId xmlns:a16="http://schemas.microsoft.com/office/drawing/2014/main" id="{D5E10966-F5AD-B0AE-28CC-4A1FB1F26A6F}"/>
              </a:ext>
            </a:extLst>
          </p:cNvPr>
          <p:cNvSpPr txBox="1"/>
          <p:nvPr/>
        </p:nvSpPr>
        <p:spPr>
          <a:xfrm>
            <a:off x="1519330" y="3156799"/>
            <a:ext cx="4572000" cy="646331"/>
          </a:xfrm>
          <a:prstGeom prst="rect">
            <a:avLst/>
          </a:prstGeom>
          <a:noFill/>
        </p:spPr>
        <p:txBody>
          <a:bodyPr wrap="square">
            <a:spAutoFit/>
          </a:bodyPr>
          <a:lstStyle/>
          <a:p>
            <a:r>
              <a:rPr lang="en-US" dirty="0"/>
              <a:t>3) Encoder1 :</a:t>
            </a:r>
          </a:p>
          <a:p>
            <a:r>
              <a:rPr lang="en-US" dirty="0"/>
              <a:t> multi-head attention</a:t>
            </a:r>
          </a:p>
        </p:txBody>
      </p:sp>
      <p:sp>
        <p:nvSpPr>
          <p:cNvPr id="12" name="TextBox 11">
            <a:extLst>
              <a:ext uri="{FF2B5EF4-FFF2-40B4-BE49-F238E27FC236}">
                <a16:creationId xmlns:a16="http://schemas.microsoft.com/office/drawing/2014/main" id="{FBB8509B-FC60-B24F-FCE3-02CF46A1F161}"/>
              </a:ext>
            </a:extLst>
          </p:cNvPr>
          <p:cNvSpPr txBox="1"/>
          <p:nvPr/>
        </p:nvSpPr>
        <p:spPr>
          <a:xfrm>
            <a:off x="200650" y="2282765"/>
            <a:ext cx="1277267" cy="3139321"/>
          </a:xfrm>
          <a:prstGeom prst="rect">
            <a:avLst/>
          </a:prstGeom>
          <a:noFill/>
        </p:spPr>
        <p:txBody>
          <a:bodyPr wrap="square" rtlCol="0">
            <a:spAutoFit/>
          </a:bodyPr>
          <a:lstStyle/>
          <a:p>
            <a:r>
              <a:rPr lang="en-US" dirty="0"/>
              <a:t>Each encoder has encoder 1,2</a:t>
            </a:r>
          </a:p>
          <a:p>
            <a:endParaRPr lang="en-US" dirty="0"/>
          </a:p>
          <a:p>
            <a:r>
              <a:rPr lang="en-US" dirty="0"/>
              <a:t>Encoder1,2 can repeat N times to enhance capability.</a:t>
            </a:r>
          </a:p>
        </p:txBody>
      </p:sp>
      <p:cxnSp>
        <p:nvCxnSpPr>
          <p:cNvPr id="15" name="Straight Arrow Connector 14">
            <a:extLst>
              <a:ext uri="{FF2B5EF4-FFF2-40B4-BE49-F238E27FC236}">
                <a16:creationId xmlns:a16="http://schemas.microsoft.com/office/drawing/2014/main" id="{BA0D1981-1209-3B40-1A46-CEF8D94D1528}"/>
              </a:ext>
            </a:extLst>
          </p:cNvPr>
          <p:cNvCxnSpPr>
            <a:cxnSpLocks/>
          </p:cNvCxnSpPr>
          <p:nvPr/>
        </p:nvCxnSpPr>
        <p:spPr>
          <a:xfrm>
            <a:off x="3138357" y="1173210"/>
            <a:ext cx="27432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FC170C1-B66C-D29C-CC8E-9EE0A468D61D}"/>
              </a:ext>
            </a:extLst>
          </p:cNvPr>
          <p:cNvCxnSpPr>
            <a:cxnSpLocks/>
          </p:cNvCxnSpPr>
          <p:nvPr/>
        </p:nvCxnSpPr>
        <p:spPr>
          <a:xfrm>
            <a:off x="1842957" y="1173210"/>
            <a:ext cx="259080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328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Decoder: multi-head self-attention for input/target</a:t>
            </a:r>
          </a:p>
        </p:txBody>
      </p:sp>
      <p:sp>
        <p:nvSpPr>
          <p:cNvPr id="3" name="Content Placeholder 2"/>
          <p:cNvSpPr>
            <a:spLocks noGrp="1"/>
          </p:cNvSpPr>
          <p:nvPr>
            <p:ph idx="1"/>
          </p:nvPr>
        </p:nvSpPr>
        <p:spPr>
          <a:xfrm>
            <a:off x="457200" y="1752600"/>
            <a:ext cx="5562600" cy="4373563"/>
          </a:xfrm>
        </p:spPr>
        <p:txBody>
          <a:bodyPr>
            <a:normAutofit lnSpcReduction="10000"/>
          </a:bodyPr>
          <a:lstStyle/>
          <a:p>
            <a:r>
              <a:rPr lang="en-US" dirty="0"/>
              <a:t>In machine translation:  decoder is similar to the encoder except input is from the “outputs shift right” , we call this input “</a:t>
            </a:r>
            <a:r>
              <a:rPr lang="en-US" dirty="0">
                <a:solidFill>
                  <a:srgbClr val="FF0000"/>
                </a:solidFill>
              </a:rPr>
              <a:t>target input” </a:t>
            </a:r>
            <a:r>
              <a:rPr lang="en-US" dirty="0"/>
              <a:t>here.</a:t>
            </a:r>
          </a:p>
          <a:p>
            <a:r>
              <a:rPr lang="en-US" dirty="0"/>
              <a:t>See the usage of this input in application1: machine translation, later in this ppt.</a:t>
            </a:r>
          </a:p>
        </p:txBody>
      </p:sp>
      <p:sp>
        <p:nvSpPr>
          <p:cNvPr id="4" name="Footer Placeholder 3"/>
          <p:cNvSpPr>
            <a:spLocks noGrp="1"/>
          </p:cNvSpPr>
          <p:nvPr>
            <p:ph type="ftr" sz="quarter" idx="11"/>
          </p:nvPr>
        </p:nvSpPr>
        <p:spPr/>
        <p:txBody>
          <a:bodyPr/>
          <a:lstStyle/>
          <a:p>
            <a:r>
              <a:rPr lang="en-US"/>
              <a:t>Transformer and LLM v.250611a</a:t>
            </a:r>
          </a:p>
        </p:txBody>
      </p:sp>
      <p:sp>
        <p:nvSpPr>
          <p:cNvPr id="5" name="Slide Number Placeholder 4"/>
          <p:cNvSpPr>
            <a:spLocks noGrp="1"/>
          </p:cNvSpPr>
          <p:nvPr>
            <p:ph type="sldNum" sz="quarter" idx="12"/>
          </p:nvPr>
        </p:nvSpPr>
        <p:spPr/>
        <p:txBody>
          <a:bodyPr/>
          <a:lstStyle/>
          <a:p>
            <a:fld id="{3B519660-E3FB-4FEF-8DA5-38A418845818}" type="slidenum">
              <a:rPr lang="en-US" smtClean="0"/>
              <a:t>40</a:t>
            </a:fld>
            <a:endParaRPr lang="en-US"/>
          </a:p>
        </p:txBody>
      </p:sp>
      <p:pic>
        <p:nvPicPr>
          <p:cNvPr id="6" name="Picture 5"/>
          <p:cNvPicPr>
            <a:picLocks noChangeAspect="1"/>
          </p:cNvPicPr>
          <p:nvPr/>
        </p:nvPicPr>
        <p:blipFill>
          <a:blip r:embed="rId2"/>
          <a:stretch>
            <a:fillRect/>
          </a:stretch>
        </p:blipFill>
        <p:spPr>
          <a:xfrm>
            <a:off x="6172200" y="1690689"/>
            <a:ext cx="2802835" cy="3821112"/>
          </a:xfrm>
          <a:prstGeom prst="rect">
            <a:avLst/>
          </a:prstGeom>
        </p:spPr>
      </p:pic>
      <p:cxnSp>
        <p:nvCxnSpPr>
          <p:cNvPr id="7" name="Straight Arrow Connector 6"/>
          <p:cNvCxnSpPr/>
          <p:nvPr/>
        </p:nvCxnSpPr>
        <p:spPr>
          <a:xfrm>
            <a:off x="5715000" y="1578429"/>
            <a:ext cx="2256182" cy="1762885"/>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E52B074-3035-100A-D9FF-7637D974AB6A}"/>
              </a:ext>
            </a:extLst>
          </p:cNvPr>
          <p:cNvSpPr txBox="1"/>
          <p:nvPr/>
        </p:nvSpPr>
        <p:spPr>
          <a:xfrm>
            <a:off x="8060635" y="5742887"/>
            <a:ext cx="914400" cy="646331"/>
          </a:xfrm>
          <a:prstGeom prst="rect">
            <a:avLst/>
          </a:prstGeom>
          <a:noFill/>
        </p:spPr>
        <p:txBody>
          <a:bodyPr wrap="square" rtlCol="0">
            <a:spAutoFit/>
          </a:bodyPr>
          <a:lstStyle/>
          <a:p>
            <a:r>
              <a:rPr lang="en-US" dirty="0">
                <a:solidFill>
                  <a:srgbClr val="FF0000"/>
                </a:solidFill>
              </a:rPr>
              <a:t>target input</a:t>
            </a:r>
            <a:endParaRPr lang="en-US" dirty="0"/>
          </a:p>
        </p:txBody>
      </p:sp>
      <p:cxnSp>
        <p:nvCxnSpPr>
          <p:cNvPr id="9" name="Straight Arrow Connector 8">
            <a:extLst>
              <a:ext uri="{FF2B5EF4-FFF2-40B4-BE49-F238E27FC236}">
                <a16:creationId xmlns:a16="http://schemas.microsoft.com/office/drawing/2014/main" id="{522CC782-AFE7-1404-EA77-19246A97FA6D}"/>
              </a:ext>
            </a:extLst>
          </p:cNvPr>
          <p:cNvCxnSpPr>
            <a:cxnSpLocks/>
            <a:stCxn id="8" idx="0"/>
          </p:cNvCxnSpPr>
          <p:nvPr/>
        </p:nvCxnSpPr>
        <p:spPr>
          <a:xfrm flipH="1" flipV="1">
            <a:off x="8305800" y="5334000"/>
            <a:ext cx="212035" cy="408887"/>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11FA83D-CC48-E530-F2A0-8C53A46A8D19}"/>
              </a:ext>
            </a:extLst>
          </p:cNvPr>
          <p:cNvSpPr txBox="1"/>
          <p:nvPr/>
        </p:nvSpPr>
        <p:spPr>
          <a:xfrm>
            <a:off x="7772400" y="813272"/>
            <a:ext cx="914400" cy="646331"/>
          </a:xfrm>
          <a:prstGeom prst="rect">
            <a:avLst/>
          </a:prstGeom>
          <a:noFill/>
        </p:spPr>
        <p:txBody>
          <a:bodyPr wrap="square" rtlCol="0">
            <a:spAutoFit/>
          </a:bodyPr>
          <a:lstStyle/>
          <a:p>
            <a:r>
              <a:rPr lang="en-US" dirty="0">
                <a:solidFill>
                  <a:srgbClr val="0070C0"/>
                </a:solidFill>
              </a:rPr>
              <a:t>target output</a:t>
            </a:r>
          </a:p>
        </p:txBody>
      </p:sp>
    </p:spTree>
    <p:extLst>
      <p:ext uri="{BB962C8B-B14F-4D97-AF65-F5344CB8AC3E}">
        <p14:creationId xmlns:p14="http://schemas.microsoft.com/office/powerpoint/2010/main" val="4228949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 Decoder: multi-head self-attention for input/target</a:t>
            </a:r>
          </a:p>
        </p:txBody>
      </p:sp>
      <p:sp>
        <p:nvSpPr>
          <p:cNvPr id="3" name="Content Placeholder 2"/>
          <p:cNvSpPr>
            <a:spLocks noGrp="1"/>
          </p:cNvSpPr>
          <p:nvPr>
            <p:ph idx="1"/>
          </p:nvPr>
        </p:nvSpPr>
        <p:spPr>
          <a:xfrm>
            <a:off x="457200" y="1600200"/>
            <a:ext cx="6019800" cy="4525963"/>
          </a:xfrm>
        </p:spPr>
        <p:txBody>
          <a:bodyPr/>
          <a:lstStyle/>
          <a:p>
            <a:r>
              <a:rPr lang="en-US" dirty="0"/>
              <a:t>Similar to the encoder </a:t>
            </a:r>
          </a:p>
          <a:p>
            <a:r>
              <a:rPr lang="en-US" dirty="0"/>
              <a:t>except</a:t>
            </a:r>
          </a:p>
          <a:p>
            <a:pPr lvl="1"/>
            <a:r>
              <a:rPr lang="en-US" dirty="0"/>
              <a:t>K,Q are from encoder output	</a:t>
            </a:r>
          </a:p>
          <a:p>
            <a:pPr lvl="1"/>
            <a:r>
              <a:rPr lang="en-US" dirty="0"/>
              <a:t>V is from encoder below it (target input shifted right)</a:t>
            </a:r>
          </a:p>
        </p:txBody>
      </p:sp>
      <p:sp>
        <p:nvSpPr>
          <p:cNvPr id="4" name="Footer Placeholder 3"/>
          <p:cNvSpPr>
            <a:spLocks noGrp="1"/>
          </p:cNvSpPr>
          <p:nvPr>
            <p:ph type="ftr" sz="quarter" idx="11"/>
          </p:nvPr>
        </p:nvSpPr>
        <p:spPr/>
        <p:txBody>
          <a:bodyPr/>
          <a:lstStyle/>
          <a:p>
            <a:r>
              <a:rPr lang="en-US"/>
              <a:t>Transformer and LLM v.250611a</a:t>
            </a:r>
          </a:p>
        </p:txBody>
      </p:sp>
      <p:sp>
        <p:nvSpPr>
          <p:cNvPr id="5" name="Slide Number Placeholder 4"/>
          <p:cNvSpPr>
            <a:spLocks noGrp="1"/>
          </p:cNvSpPr>
          <p:nvPr>
            <p:ph type="sldNum" sz="quarter" idx="12"/>
          </p:nvPr>
        </p:nvSpPr>
        <p:spPr/>
        <p:txBody>
          <a:bodyPr/>
          <a:lstStyle/>
          <a:p>
            <a:fld id="{3B519660-E3FB-4FEF-8DA5-38A418845818}" type="slidenum">
              <a:rPr lang="en-US" smtClean="0"/>
              <a:t>41</a:t>
            </a:fld>
            <a:endParaRPr lang="en-US"/>
          </a:p>
        </p:txBody>
      </p:sp>
      <p:pic>
        <p:nvPicPr>
          <p:cNvPr id="6" name="Picture 5"/>
          <p:cNvPicPr>
            <a:picLocks noChangeAspect="1"/>
          </p:cNvPicPr>
          <p:nvPr/>
        </p:nvPicPr>
        <p:blipFill>
          <a:blip r:embed="rId2"/>
          <a:stretch>
            <a:fillRect/>
          </a:stretch>
        </p:blipFill>
        <p:spPr>
          <a:xfrm>
            <a:off x="6618325" y="1690689"/>
            <a:ext cx="2356710" cy="3212909"/>
          </a:xfrm>
          <a:prstGeom prst="rect">
            <a:avLst/>
          </a:prstGeom>
        </p:spPr>
      </p:pic>
      <p:cxnSp>
        <p:nvCxnSpPr>
          <p:cNvPr id="7" name="Straight Arrow Connector 6"/>
          <p:cNvCxnSpPr/>
          <p:nvPr/>
        </p:nvCxnSpPr>
        <p:spPr>
          <a:xfrm>
            <a:off x="5764696" y="1646237"/>
            <a:ext cx="2126974" cy="120629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430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7)Decoder: feed forward network</a:t>
            </a:r>
          </a:p>
        </p:txBody>
      </p:sp>
      <p:sp>
        <p:nvSpPr>
          <p:cNvPr id="3" name="Content Placeholder 2"/>
          <p:cNvSpPr>
            <a:spLocks noGrp="1"/>
          </p:cNvSpPr>
          <p:nvPr>
            <p:ph idx="1"/>
          </p:nvPr>
        </p:nvSpPr>
        <p:spPr>
          <a:xfrm>
            <a:off x="457200" y="1524000"/>
            <a:ext cx="5867400" cy="4602163"/>
          </a:xfrm>
        </p:spPr>
        <p:txBody>
          <a:bodyPr>
            <a:normAutofit fontScale="70000" lnSpcReduction="20000"/>
          </a:bodyPr>
          <a:lstStyle/>
          <a:p>
            <a:pPr algn="l" fontAlgn="base"/>
            <a:r>
              <a:rPr lang="en-US" dirty="0"/>
              <a:t> </a:t>
            </a:r>
            <a:br>
              <a:rPr lang="en-US" b="0" i="0" dirty="0">
                <a:solidFill>
                  <a:srgbClr val="232629"/>
                </a:solidFill>
                <a:effectLst/>
                <a:latin typeface="-apple-system"/>
              </a:rPr>
            </a:br>
            <a:r>
              <a:rPr lang="en-US" b="0" i="1" dirty="0">
                <a:solidFill>
                  <a:srgbClr val="232629"/>
                </a:solidFill>
                <a:effectLst/>
                <a:latin typeface="-apple-system"/>
              </a:rPr>
              <a:t>The feed-forward layer is weights that is trained during training, and the exact same matrix is applied to each respective token position.</a:t>
            </a:r>
          </a:p>
          <a:p>
            <a:pPr algn="l" fontAlgn="base"/>
            <a:r>
              <a:rPr lang="en-US" b="0" i="1" dirty="0">
                <a:solidFill>
                  <a:srgbClr val="232629"/>
                </a:solidFill>
                <a:effectLst/>
                <a:latin typeface="-apple-system"/>
              </a:rPr>
              <a:t>Since it is applied without any communication with or inference by other token positions it is a highly parallelizable part of the model.</a:t>
            </a:r>
          </a:p>
          <a:p>
            <a:pPr algn="l" fontAlgn="base"/>
            <a:r>
              <a:rPr lang="en-US" b="0" i="1" dirty="0">
                <a:solidFill>
                  <a:srgbClr val="232629"/>
                </a:solidFill>
                <a:effectLst/>
                <a:latin typeface="-apple-system"/>
              </a:rPr>
              <a:t>The role and purpose is to process the output from one attention layer in a way to better fit the input for the next attention layer.</a:t>
            </a:r>
          </a:p>
          <a:p>
            <a:r>
              <a:rPr lang="en-US" dirty="0">
                <a:hlinkClick r:id="rId2"/>
              </a:rPr>
              <a:t>https://stats.stackexchange.com/questions/485910/what-is-the-role-of-feed-forward-layer-in-transformer-neural-network-architectur</a:t>
            </a:r>
            <a:r>
              <a:rPr lang="en-US" dirty="0"/>
              <a:t> </a:t>
            </a:r>
          </a:p>
        </p:txBody>
      </p:sp>
      <p:sp>
        <p:nvSpPr>
          <p:cNvPr id="4" name="Footer Placeholder 3"/>
          <p:cNvSpPr>
            <a:spLocks noGrp="1"/>
          </p:cNvSpPr>
          <p:nvPr>
            <p:ph type="ftr" sz="quarter" idx="11"/>
          </p:nvPr>
        </p:nvSpPr>
        <p:spPr/>
        <p:txBody>
          <a:bodyPr/>
          <a:lstStyle/>
          <a:p>
            <a:r>
              <a:rPr lang="en-US"/>
              <a:t>Transformer and LLM v.250611a</a:t>
            </a:r>
          </a:p>
        </p:txBody>
      </p:sp>
      <p:sp>
        <p:nvSpPr>
          <p:cNvPr id="5" name="Slide Number Placeholder 4"/>
          <p:cNvSpPr>
            <a:spLocks noGrp="1"/>
          </p:cNvSpPr>
          <p:nvPr>
            <p:ph type="sldNum" sz="quarter" idx="12"/>
          </p:nvPr>
        </p:nvSpPr>
        <p:spPr/>
        <p:txBody>
          <a:bodyPr/>
          <a:lstStyle/>
          <a:p>
            <a:fld id="{3B519660-E3FB-4FEF-8DA5-38A418845818}" type="slidenum">
              <a:rPr lang="en-US" smtClean="0"/>
              <a:t>42</a:t>
            </a:fld>
            <a:endParaRPr lang="en-US"/>
          </a:p>
        </p:txBody>
      </p:sp>
      <p:pic>
        <p:nvPicPr>
          <p:cNvPr id="6" name="Picture 5"/>
          <p:cNvPicPr>
            <a:picLocks noChangeAspect="1"/>
          </p:cNvPicPr>
          <p:nvPr/>
        </p:nvPicPr>
        <p:blipFill>
          <a:blip r:embed="rId3"/>
          <a:stretch>
            <a:fillRect/>
          </a:stretch>
        </p:blipFill>
        <p:spPr>
          <a:xfrm>
            <a:off x="6618325" y="1690689"/>
            <a:ext cx="2356710" cy="3212909"/>
          </a:xfrm>
          <a:prstGeom prst="rect">
            <a:avLst/>
          </a:prstGeom>
        </p:spPr>
      </p:pic>
      <p:cxnSp>
        <p:nvCxnSpPr>
          <p:cNvPr id="7" name="Straight Arrow Connector 6"/>
          <p:cNvCxnSpPr/>
          <p:nvPr/>
        </p:nvCxnSpPr>
        <p:spPr>
          <a:xfrm>
            <a:off x="5715000" y="1351722"/>
            <a:ext cx="2276061" cy="954156"/>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728DA5F-1D1C-9E33-0264-248DA4140E3B}"/>
              </a:ext>
            </a:extLst>
          </p:cNvPr>
          <p:cNvCxnSpPr>
            <a:cxnSpLocks/>
          </p:cNvCxnSpPr>
          <p:nvPr/>
        </p:nvCxnSpPr>
        <p:spPr>
          <a:xfrm>
            <a:off x="5715000" y="1351722"/>
            <a:ext cx="1600200" cy="151866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129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FB87-1DAA-6BAC-620F-FF3D880D465D}"/>
              </a:ext>
            </a:extLst>
          </p:cNvPr>
          <p:cNvSpPr>
            <a:spLocks noGrp="1"/>
          </p:cNvSpPr>
          <p:nvPr>
            <p:ph type="title"/>
          </p:nvPr>
        </p:nvSpPr>
        <p:spPr>
          <a:xfrm>
            <a:off x="457200" y="381000"/>
            <a:ext cx="3548744" cy="1036638"/>
          </a:xfrm>
        </p:spPr>
        <p:txBody>
          <a:bodyPr>
            <a:noAutofit/>
          </a:bodyPr>
          <a:lstStyle/>
          <a:p>
            <a:r>
              <a:rPr lang="en-US" sz="3200" dirty="0"/>
              <a:t>Application1: machine translation</a:t>
            </a:r>
          </a:p>
        </p:txBody>
      </p:sp>
      <p:sp>
        <p:nvSpPr>
          <p:cNvPr id="3" name="Content Placeholder 2">
            <a:extLst>
              <a:ext uri="{FF2B5EF4-FFF2-40B4-BE49-F238E27FC236}">
                <a16:creationId xmlns:a16="http://schemas.microsoft.com/office/drawing/2014/main" id="{E44780DE-E9CE-CB00-5154-DD8C1AFFFBA4}"/>
              </a:ext>
            </a:extLst>
          </p:cNvPr>
          <p:cNvSpPr>
            <a:spLocks noGrp="1"/>
          </p:cNvSpPr>
          <p:nvPr>
            <p:ph idx="1"/>
          </p:nvPr>
        </p:nvSpPr>
        <p:spPr>
          <a:xfrm>
            <a:off x="152400" y="1417638"/>
            <a:ext cx="4267200" cy="4708525"/>
          </a:xfrm>
        </p:spPr>
        <p:txBody>
          <a:bodyPr>
            <a:normAutofit fontScale="70000" lnSpcReduction="20000"/>
          </a:bodyPr>
          <a:lstStyle/>
          <a:p>
            <a:r>
              <a:rPr lang="en-US" sz="2000" dirty="0">
                <a:hlinkClick r:id="rId2"/>
              </a:rPr>
              <a:t>https://www.youtube.com/watch?v=4Bdc55j80l8</a:t>
            </a:r>
            <a:r>
              <a:rPr lang="en-US" sz="2000" dirty="0"/>
              <a:t> </a:t>
            </a:r>
          </a:p>
          <a:p>
            <a:r>
              <a:rPr lang="fr-FR" sz="2000" dirty="0"/>
              <a:t>Input: Je suis </a:t>
            </a:r>
            <a:r>
              <a:rPr lang="fr-FR" sz="2000" dirty="0" err="1"/>
              <a:t>etudiant</a:t>
            </a:r>
            <a:r>
              <a:rPr lang="fr-FR" sz="2000" dirty="0"/>
              <a:t> (at once)</a:t>
            </a:r>
          </a:p>
          <a:p>
            <a:r>
              <a:rPr lang="fr-FR" sz="2000" dirty="0" err="1"/>
              <a:t>Every</a:t>
            </a:r>
            <a:r>
              <a:rPr lang="fr-FR" sz="2000" dirty="0"/>
              <a:t> time </a:t>
            </a:r>
            <a:r>
              <a:rPr lang="fr-FR" sz="2000" dirty="0" err="1"/>
              <a:t>feed</a:t>
            </a:r>
            <a:r>
              <a:rPr lang="fr-FR" sz="2000" dirty="0"/>
              <a:t> </a:t>
            </a:r>
            <a:r>
              <a:rPr lang="fr-FR" sz="2000" b="1" dirty="0" err="1">
                <a:solidFill>
                  <a:srgbClr val="0070C0"/>
                </a:solidFill>
              </a:rPr>
              <a:t>target</a:t>
            </a:r>
            <a:r>
              <a:rPr lang="fr-FR" sz="2000" b="1" dirty="0">
                <a:solidFill>
                  <a:srgbClr val="0070C0"/>
                </a:solidFill>
              </a:rPr>
              <a:t> output</a:t>
            </a:r>
            <a:r>
              <a:rPr lang="fr-FR" sz="2000" dirty="0"/>
              <a:t> to </a:t>
            </a:r>
            <a:r>
              <a:rPr lang="fr-FR" sz="2000" b="1" dirty="0" err="1">
                <a:solidFill>
                  <a:srgbClr val="FF0000"/>
                </a:solidFill>
              </a:rPr>
              <a:t>target_input</a:t>
            </a:r>
            <a:r>
              <a:rPr lang="fr-FR" sz="2000" b="1" dirty="0">
                <a:solidFill>
                  <a:srgbClr val="FF0000"/>
                </a:solidFill>
              </a:rPr>
              <a:t>. I.e.</a:t>
            </a:r>
          </a:p>
          <a:p>
            <a:r>
              <a:rPr lang="fr-FR" sz="2000" dirty="0" err="1"/>
              <a:t>feed</a:t>
            </a:r>
            <a:r>
              <a:rPr lang="fr-FR" sz="2000" dirty="0"/>
              <a:t> « start code » to</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 1= I, </a:t>
            </a:r>
          </a:p>
          <a:p>
            <a:r>
              <a:rPr lang="fr-FR" sz="2000" dirty="0" err="1"/>
              <a:t>feed</a:t>
            </a:r>
            <a:r>
              <a:rPr lang="fr-FR" sz="2000" dirty="0"/>
              <a:t> « I » to </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r>
              <a:rPr lang="fr-FR" sz="2000" dirty="0"/>
              <a:t> </a:t>
            </a:r>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time2= </a:t>
            </a:r>
            <a:r>
              <a:rPr lang="fr-FR" sz="1600" dirty="0" err="1"/>
              <a:t>am</a:t>
            </a:r>
            <a:r>
              <a:rPr lang="fr-FR" sz="1600" dirty="0"/>
              <a:t>, </a:t>
            </a:r>
          </a:p>
          <a:p>
            <a:r>
              <a:rPr lang="fr-FR" sz="2000" dirty="0" err="1"/>
              <a:t>feed</a:t>
            </a:r>
            <a:r>
              <a:rPr lang="fr-FR" sz="2000" dirty="0"/>
              <a:t> « </a:t>
            </a:r>
            <a:r>
              <a:rPr lang="fr-FR" sz="2000" dirty="0" err="1"/>
              <a:t>am</a:t>
            </a:r>
            <a:r>
              <a:rPr lang="fr-FR" sz="2000" dirty="0"/>
              <a:t> » to </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r>
              <a:rPr lang="fr-FR" sz="2000" dirty="0"/>
              <a:t> </a:t>
            </a:r>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time3= a, </a:t>
            </a:r>
          </a:p>
          <a:p>
            <a:r>
              <a:rPr lang="fr-FR" sz="2000" dirty="0" err="1"/>
              <a:t>feed</a:t>
            </a:r>
            <a:r>
              <a:rPr lang="fr-FR" sz="2000" dirty="0"/>
              <a:t> « a » to </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endParaRPr lang="fr-FR" sz="2000" dirty="0"/>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time4= </a:t>
            </a:r>
            <a:r>
              <a:rPr lang="fr-FR" sz="1600" dirty="0" err="1"/>
              <a:t>student</a:t>
            </a:r>
            <a:endParaRPr lang="fr-FR" sz="1600" dirty="0"/>
          </a:p>
          <a:p>
            <a:r>
              <a:rPr lang="fr-FR" sz="2000" dirty="0" err="1"/>
              <a:t>feed</a:t>
            </a:r>
            <a:r>
              <a:rPr lang="fr-FR" sz="2000" dirty="0"/>
              <a:t> « </a:t>
            </a:r>
            <a:r>
              <a:rPr lang="fr-FR" sz="2000" dirty="0" err="1"/>
              <a:t>student</a:t>
            </a:r>
            <a:r>
              <a:rPr lang="fr-FR" sz="2000" dirty="0"/>
              <a:t> » to </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time5= </a:t>
            </a:r>
            <a:r>
              <a:rPr lang="fr-FR" sz="1600" dirty="0" err="1"/>
              <a:t>end_code</a:t>
            </a:r>
            <a:endParaRPr lang="fr-FR" sz="1600" dirty="0"/>
          </a:p>
          <a:p>
            <a:r>
              <a:rPr lang="fr-FR" sz="2000" dirty="0"/>
              <a:t>END</a:t>
            </a:r>
          </a:p>
          <a:p>
            <a:r>
              <a:rPr lang="fr-FR" sz="2000" dirty="0"/>
              <a:t>For machine translation </a:t>
            </a:r>
            <a:r>
              <a:rPr lang="fr-FR" sz="2000" dirty="0" err="1"/>
              <a:t>decoder</a:t>
            </a:r>
            <a:r>
              <a:rPr lang="fr-FR" sz="2000" dirty="0"/>
              <a:t> </a:t>
            </a:r>
            <a:r>
              <a:rPr lang="fr-FR" sz="2000" dirty="0" err="1"/>
              <a:t>is</a:t>
            </a:r>
            <a:r>
              <a:rPr lang="fr-FR" sz="2000" dirty="0"/>
              <a:t> </a:t>
            </a:r>
            <a:r>
              <a:rPr lang="fr-FR" sz="2000" dirty="0" err="1"/>
              <a:t>step</a:t>
            </a:r>
            <a:r>
              <a:rPr lang="fr-FR" sz="2000" dirty="0"/>
              <a:t>-by-</a:t>
            </a:r>
            <a:r>
              <a:rPr lang="fr-FR" sz="2000" dirty="0" err="1"/>
              <a:t>step</a:t>
            </a:r>
            <a:r>
              <a:rPr lang="fr-FR" sz="2000" dirty="0"/>
              <a:t> not </a:t>
            </a:r>
            <a:r>
              <a:rPr lang="fr-FR" sz="2000" dirty="0" err="1"/>
              <a:t>parallel</a:t>
            </a:r>
            <a:r>
              <a:rPr lang="fr-FR" sz="2000" dirty="0"/>
              <a:t>. Can </a:t>
            </a:r>
            <a:r>
              <a:rPr lang="fr-FR" sz="2000" dirty="0" err="1"/>
              <a:t>be</a:t>
            </a:r>
            <a:r>
              <a:rPr lang="fr-FR" sz="2000" dirty="0"/>
              <a:t> made </a:t>
            </a:r>
            <a:r>
              <a:rPr lang="fr-FR" sz="2000" dirty="0" err="1"/>
              <a:t>parallel</a:t>
            </a:r>
            <a:r>
              <a:rPr lang="fr-FR" sz="2000" dirty="0"/>
              <a:t> by</a:t>
            </a:r>
            <a:r>
              <a:rPr lang="fr-FR" sz="2000" u="sng" dirty="0"/>
              <a:t> </a:t>
            </a:r>
            <a:r>
              <a:rPr lang="fr-FR" sz="2000" u="sng" dirty="0" err="1"/>
              <a:t>teacher</a:t>
            </a:r>
            <a:r>
              <a:rPr lang="fr-FR" sz="2000" u="sng" dirty="0"/>
              <a:t> forcing </a:t>
            </a:r>
            <a:r>
              <a:rPr lang="fr-FR" sz="2000" u="sng" dirty="0">
                <a:hlinkClick r:id="rId3"/>
              </a:rPr>
              <a:t>https://machinelearningmastery.com/teacher-forcing-for-recurrent-neural-networks/</a:t>
            </a:r>
            <a:endParaRPr lang="fr-FR" sz="2000" u="sng" dirty="0"/>
          </a:p>
          <a:p>
            <a:r>
              <a:rPr lang="en-US" sz="2000" dirty="0">
                <a:hlinkClick r:id="rId4"/>
              </a:rPr>
              <a:t>https://zaai.ai/llms-and-transformers-from-scratch-the-decoder/</a:t>
            </a:r>
            <a:r>
              <a:rPr lang="en-US" sz="2000" dirty="0"/>
              <a:t>  - -  (The sequential </a:t>
            </a:r>
            <a:r>
              <a:rPr lang="en-US" sz="2000"/>
              <a:t>input process </a:t>
            </a:r>
            <a:r>
              <a:rPr lang="en-US" sz="2000" dirty="0"/>
              <a:t>at the decoder can be achieved by applying a moving  mask to select the target input word to the decoder attention mechanism one by one)</a:t>
            </a:r>
          </a:p>
          <a:p>
            <a:endParaRPr lang="fr-FR" sz="2000" dirty="0"/>
          </a:p>
          <a:p>
            <a:endParaRPr lang="fr-FR" sz="2000" dirty="0"/>
          </a:p>
          <a:p>
            <a:endParaRPr lang="fr-FR" sz="2800" dirty="0"/>
          </a:p>
          <a:p>
            <a:endParaRPr lang="fr-FR" sz="2800" dirty="0"/>
          </a:p>
        </p:txBody>
      </p:sp>
      <p:sp>
        <p:nvSpPr>
          <p:cNvPr id="4" name="Footer Placeholder 3">
            <a:extLst>
              <a:ext uri="{FF2B5EF4-FFF2-40B4-BE49-F238E27FC236}">
                <a16:creationId xmlns:a16="http://schemas.microsoft.com/office/drawing/2014/main" id="{8885AA6E-E9BD-B51E-05DD-AE2AE37A2E4C}"/>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59BE3899-1B72-DAC6-4FE2-47704232B3EC}"/>
              </a:ext>
            </a:extLst>
          </p:cNvPr>
          <p:cNvSpPr>
            <a:spLocks noGrp="1"/>
          </p:cNvSpPr>
          <p:nvPr>
            <p:ph type="sldNum" sz="quarter" idx="12"/>
          </p:nvPr>
        </p:nvSpPr>
        <p:spPr/>
        <p:txBody>
          <a:bodyPr/>
          <a:lstStyle/>
          <a:p>
            <a:fld id="{7C12A529-2220-4038-9210-A21DB7BAEFCE}" type="slidenum">
              <a:rPr lang="en-US" smtClean="0"/>
              <a:t>43</a:t>
            </a:fld>
            <a:endParaRPr lang="en-US"/>
          </a:p>
        </p:txBody>
      </p:sp>
      <p:pic>
        <p:nvPicPr>
          <p:cNvPr id="6" name="Picture 5">
            <a:extLst>
              <a:ext uri="{FF2B5EF4-FFF2-40B4-BE49-F238E27FC236}">
                <a16:creationId xmlns:a16="http://schemas.microsoft.com/office/drawing/2014/main" id="{11F0C35C-B447-D24E-D520-1F72BF502653}"/>
              </a:ext>
            </a:extLst>
          </p:cNvPr>
          <p:cNvPicPr>
            <a:picLocks noChangeAspect="1"/>
          </p:cNvPicPr>
          <p:nvPr/>
        </p:nvPicPr>
        <p:blipFill>
          <a:blip r:embed="rId5"/>
          <a:stretch>
            <a:fillRect/>
          </a:stretch>
        </p:blipFill>
        <p:spPr>
          <a:xfrm>
            <a:off x="4305300" y="274638"/>
            <a:ext cx="4648200" cy="6336903"/>
          </a:xfrm>
          <a:prstGeom prst="rect">
            <a:avLst/>
          </a:prstGeom>
          <a:ln>
            <a:noFill/>
            <a:extLst>
              <a:ext uri="{C807C97D-BFC1-408E-A445-0C87EB9F89A2}">
                <ask:lineSketchStyleProps xmlns:ask="http://schemas.microsoft.com/office/drawing/2018/sketchyshapes">
                  <ask:type>
                    <ask:lineSketchNone/>
                  </ask:type>
                </ask:lineSketchStyleProps>
              </a:ext>
            </a:extLst>
          </a:ln>
        </p:spPr>
      </p:pic>
      <p:sp>
        <p:nvSpPr>
          <p:cNvPr id="7" name="TextBox 6">
            <a:extLst>
              <a:ext uri="{FF2B5EF4-FFF2-40B4-BE49-F238E27FC236}">
                <a16:creationId xmlns:a16="http://schemas.microsoft.com/office/drawing/2014/main" id="{245C03F7-3B5B-8813-0161-BBF3251195B8}"/>
              </a:ext>
            </a:extLst>
          </p:cNvPr>
          <p:cNvSpPr txBox="1"/>
          <p:nvPr/>
        </p:nvSpPr>
        <p:spPr>
          <a:xfrm>
            <a:off x="4114800" y="5789695"/>
            <a:ext cx="2895600" cy="646331"/>
          </a:xfrm>
          <a:prstGeom prst="rect">
            <a:avLst/>
          </a:prstGeom>
          <a:noFill/>
        </p:spPr>
        <p:txBody>
          <a:bodyPr wrap="square" rtlCol="0">
            <a:spAutoFit/>
          </a:bodyPr>
          <a:lstStyle/>
          <a:p>
            <a:r>
              <a:rPr lang="fr-FR" sz="1800" dirty="0"/>
              <a:t> Input : a sentence at one go "Je sui étudiant "</a:t>
            </a:r>
            <a:endParaRPr lang="en-US" dirty="0"/>
          </a:p>
        </p:txBody>
      </p:sp>
      <p:sp>
        <p:nvSpPr>
          <p:cNvPr id="9" name="TextBox 8">
            <a:extLst>
              <a:ext uri="{FF2B5EF4-FFF2-40B4-BE49-F238E27FC236}">
                <a16:creationId xmlns:a16="http://schemas.microsoft.com/office/drawing/2014/main" id="{1EB4513C-182C-6AA6-86CD-F3DE52640B13}"/>
              </a:ext>
            </a:extLst>
          </p:cNvPr>
          <p:cNvSpPr txBox="1"/>
          <p:nvPr/>
        </p:nvSpPr>
        <p:spPr>
          <a:xfrm>
            <a:off x="5138057" y="136524"/>
            <a:ext cx="1672147" cy="1477328"/>
          </a:xfrm>
          <a:prstGeom prst="rect">
            <a:avLst/>
          </a:prstGeom>
          <a:noFill/>
          <a:ln>
            <a:solidFill>
              <a:schemeClr val="accent2"/>
            </a:solidFill>
          </a:ln>
        </p:spPr>
        <p:txBody>
          <a:bodyPr wrap="square">
            <a:spAutoFit/>
          </a:bodyPr>
          <a:lstStyle/>
          <a:p>
            <a:r>
              <a:rPr lang="fr-FR" sz="1800" dirty="0"/>
              <a:t>Durring training: enter Target input   one by one « I </a:t>
            </a:r>
            <a:r>
              <a:rPr lang="fr-FR" sz="1800" dirty="0" err="1"/>
              <a:t>am</a:t>
            </a:r>
            <a:r>
              <a:rPr lang="fr-FR" sz="1800" dirty="0"/>
              <a:t> a </a:t>
            </a:r>
            <a:r>
              <a:rPr lang="fr-FR" sz="1800" dirty="0" err="1"/>
              <a:t>student</a:t>
            </a:r>
            <a:r>
              <a:rPr lang="fr-FR" sz="1800" dirty="0"/>
              <a:t> ».</a:t>
            </a:r>
            <a:endParaRPr lang="en-US" dirty="0"/>
          </a:p>
        </p:txBody>
      </p:sp>
      <p:sp>
        <p:nvSpPr>
          <p:cNvPr id="10" name="TextBox 9">
            <a:extLst>
              <a:ext uri="{FF2B5EF4-FFF2-40B4-BE49-F238E27FC236}">
                <a16:creationId xmlns:a16="http://schemas.microsoft.com/office/drawing/2014/main" id="{F424F07D-435E-F2DB-8DA3-BDA9B79EA764}"/>
              </a:ext>
            </a:extLst>
          </p:cNvPr>
          <p:cNvSpPr txBox="1"/>
          <p:nvPr/>
        </p:nvSpPr>
        <p:spPr>
          <a:xfrm>
            <a:off x="7445828" y="5334000"/>
            <a:ext cx="1333827" cy="369332"/>
          </a:xfrm>
          <a:prstGeom prst="rect">
            <a:avLst/>
          </a:prstGeom>
          <a:noFill/>
        </p:spPr>
        <p:txBody>
          <a:bodyPr wrap="none" rtlCol="0">
            <a:spAutoFit/>
          </a:bodyPr>
          <a:lstStyle/>
          <a:p>
            <a:r>
              <a:rPr lang="en-US" b="1" dirty="0">
                <a:solidFill>
                  <a:srgbClr val="FF0000"/>
                </a:solidFill>
              </a:rPr>
              <a:t>Target input</a:t>
            </a:r>
          </a:p>
        </p:txBody>
      </p:sp>
      <p:sp>
        <p:nvSpPr>
          <p:cNvPr id="12" name="TextBox 11">
            <a:extLst>
              <a:ext uri="{FF2B5EF4-FFF2-40B4-BE49-F238E27FC236}">
                <a16:creationId xmlns:a16="http://schemas.microsoft.com/office/drawing/2014/main" id="{2F319928-7813-20C3-57CB-4688014977BD}"/>
              </a:ext>
            </a:extLst>
          </p:cNvPr>
          <p:cNvSpPr txBox="1"/>
          <p:nvPr/>
        </p:nvSpPr>
        <p:spPr>
          <a:xfrm>
            <a:off x="6825342" y="0"/>
            <a:ext cx="1632858" cy="369332"/>
          </a:xfrm>
          <a:prstGeom prst="rect">
            <a:avLst/>
          </a:prstGeom>
          <a:noFill/>
        </p:spPr>
        <p:txBody>
          <a:bodyPr wrap="square">
            <a:spAutoFit/>
          </a:bodyPr>
          <a:lstStyle/>
          <a:p>
            <a:r>
              <a:rPr lang="en-US" b="1" dirty="0">
                <a:solidFill>
                  <a:srgbClr val="0070C0"/>
                </a:solidFill>
              </a:rPr>
              <a:t>Target output</a:t>
            </a:r>
          </a:p>
        </p:txBody>
      </p:sp>
      <p:sp>
        <p:nvSpPr>
          <p:cNvPr id="13" name="Freeform: Shape 12">
            <a:extLst>
              <a:ext uri="{FF2B5EF4-FFF2-40B4-BE49-F238E27FC236}">
                <a16:creationId xmlns:a16="http://schemas.microsoft.com/office/drawing/2014/main" id="{0996AC6F-6B6B-ADA9-BF8A-49BFD7759792}"/>
              </a:ext>
            </a:extLst>
          </p:cNvPr>
          <p:cNvSpPr/>
          <p:nvPr/>
        </p:nvSpPr>
        <p:spPr>
          <a:xfrm>
            <a:off x="8098971" y="274639"/>
            <a:ext cx="869667" cy="5728440"/>
          </a:xfrm>
          <a:custGeom>
            <a:avLst/>
            <a:gdLst>
              <a:gd name="connsiteX0" fmla="*/ 76200 w 869667"/>
              <a:gd name="connsiteY0" fmla="*/ 0 h 5447907"/>
              <a:gd name="connsiteX1" fmla="*/ 816429 w 869667"/>
              <a:gd name="connsiteY1" fmla="*/ 827315 h 5447907"/>
              <a:gd name="connsiteX2" fmla="*/ 805543 w 869667"/>
              <a:gd name="connsiteY2" fmla="*/ 3145972 h 5447907"/>
              <a:gd name="connsiteX3" fmla="*/ 762000 w 869667"/>
              <a:gd name="connsiteY3" fmla="*/ 5170715 h 5447907"/>
              <a:gd name="connsiteX4" fmla="*/ 0 w 869667"/>
              <a:gd name="connsiteY4" fmla="*/ 5377543 h 5447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667" h="5447907">
                <a:moveTo>
                  <a:pt x="76200" y="0"/>
                </a:moveTo>
                <a:cubicBezTo>
                  <a:pt x="385536" y="151493"/>
                  <a:pt x="694872" y="302986"/>
                  <a:pt x="816429" y="827315"/>
                </a:cubicBezTo>
                <a:cubicBezTo>
                  <a:pt x="937986" y="1351644"/>
                  <a:pt x="814614" y="2422072"/>
                  <a:pt x="805543" y="3145972"/>
                </a:cubicBezTo>
                <a:cubicBezTo>
                  <a:pt x="796472" y="3869872"/>
                  <a:pt x="896257" y="4798786"/>
                  <a:pt x="762000" y="5170715"/>
                </a:cubicBezTo>
                <a:cubicBezTo>
                  <a:pt x="627743" y="5542644"/>
                  <a:pt x="313871" y="5460093"/>
                  <a:pt x="0" y="5377543"/>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A7D0CE80-998D-B0E0-7038-29B34B3D6F1B}"/>
              </a:ext>
            </a:extLst>
          </p:cNvPr>
          <p:cNvCxnSpPr/>
          <p:nvPr/>
        </p:nvCxnSpPr>
        <p:spPr>
          <a:xfrm>
            <a:off x="6810204" y="369332"/>
            <a:ext cx="149559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34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27A3-B4F7-F5B7-1A35-24A6B1383805}"/>
              </a:ext>
            </a:extLst>
          </p:cNvPr>
          <p:cNvSpPr>
            <a:spLocks noGrp="1"/>
          </p:cNvSpPr>
          <p:nvPr>
            <p:ph type="title"/>
          </p:nvPr>
        </p:nvSpPr>
        <p:spPr>
          <a:xfrm>
            <a:off x="457200" y="457200"/>
            <a:ext cx="8229600" cy="1143000"/>
          </a:xfrm>
        </p:spPr>
        <p:txBody>
          <a:bodyPr>
            <a:normAutofit fontScale="90000"/>
          </a:bodyPr>
          <a:lstStyle/>
          <a:p>
            <a:r>
              <a:rPr lang="en-US" sz="3100" b="0" i="0" dirty="0">
                <a:solidFill>
                  <a:srgbClr val="111827"/>
                </a:solidFill>
                <a:effectLst/>
                <a:latin typeface="Charter"/>
              </a:rPr>
              <a:t>Application 2: Transformer (BERT uses encoder only, no decoder required) can be used for:</a:t>
            </a:r>
            <a:br>
              <a:rPr lang="en-US" b="0" i="0" dirty="0">
                <a:solidFill>
                  <a:srgbClr val="111827"/>
                </a:solidFill>
                <a:effectLst/>
                <a:latin typeface="Charter"/>
              </a:rPr>
            </a:br>
            <a:endParaRPr lang="en-US" dirty="0"/>
          </a:p>
        </p:txBody>
      </p:sp>
      <p:sp>
        <p:nvSpPr>
          <p:cNvPr id="3" name="Content Placeholder 2">
            <a:extLst>
              <a:ext uri="{FF2B5EF4-FFF2-40B4-BE49-F238E27FC236}">
                <a16:creationId xmlns:a16="http://schemas.microsoft.com/office/drawing/2014/main" id="{53328421-98BA-759B-D0F8-80F1D42DF32B}"/>
              </a:ext>
            </a:extLst>
          </p:cNvPr>
          <p:cNvSpPr>
            <a:spLocks noGrp="1"/>
          </p:cNvSpPr>
          <p:nvPr>
            <p:ph idx="1"/>
          </p:nvPr>
        </p:nvSpPr>
        <p:spPr/>
        <p:txBody>
          <a:bodyPr>
            <a:normAutofit fontScale="85000" lnSpcReduction="10000"/>
          </a:bodyPr>
          <a:lstStyle/>
          <a:p>
            <a:pPr algn="l">
              <a:buFont typeface="Arial" panose="020B0604020202020204" pitchFamily="34" charset="0"/>
              <a:buChar char="•"/>
            </a:pPr>
            <a:r>
              <a:rPr lang="en-US" b="0" i="0" dirty="0">
                <a:solidFill>
                  <a:srgbClr val="111827"/>
                </a:solidFill>
                <a:effectLst/>
                <a:latin typeface="Charter"/>
              </a:rPr>
              <a:t>Determine positive or negative movie reviews </a:t>
            </a:r>
            <a:r>
              <a:rPr lang="en-US" b="0" i="0" u="sng" dirty="0">
                <a:solidFill>
                  <a:srgbClr val="111827"/>
                </a:solidFill>
                <a:effectLst/>
                <a:latin typeface="Charter"/>
                <a:hlinkClick r:id="rId2"/>
              </a:rPr>
              <a:t>(Sentiment Analysis)</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Automatic answering questions. </a:t>
            </a:r>
            <a:r>
              <a:rPr lang="en-US" b="0" i="0" u="sng" dirty="0">
                <a:solidFill>
                  <a:srgbClr val="111827"/>
                </a:solidFill>
                <a:effectLst/>
                <a:latin typeface="Charter"/>
                <a:hlinkClick r:id="rId3"/>
              </a:rPr>
              <a:t>(Question answering)</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Predicts next text </a:t>
            </a:r>
            <a:r>
              <a:rPr lang="en-US" b="0" i="0" u="sng" dirty="0">
                <a:solidFill>
                  <a:srgbClr val="111827"/>
                </a:solidFill>
                <a:effectLst/>
                <a:latin typeface="Charter"/>
                <a:hlinkClick r:id="rId4"/>
              </a:rPr>
              <a:t>(Text prediction)</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Robotic writer </a:t>
            </a:r>
            <a:r>
              <a:rPr lang="en-US" b="0" i="0" u="sng" dirty="0">
                <a:solidFill>
                  <a:srgbClr val="111827"/>
                </a:solidFill>
                <a:effectLst/>
                <a:latin typeface="Charter"/>
                <a:hlinkClick r:id="rId5"/>
              </a:rPr>
              <a:t>(Text generation)</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Summarization of a long article </a:t>
            </a:r>
            <a:r>
              <a:rPr lang="en-US" b="0" i="0" u="sng" dirty="0">
                <a:solidFill>
                  <a:srgbClr val="111827"/>
                </a:solidFill>
                <a:effectLst/>
                <a:latin typeface="Charter"/>
                <a:hlinkClick r:id="rId6"/>
              </a:rPr>
              <a:t>(Summarization)</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Determine word meaning (Polysemy resolution)</a:t>
            </a:r>
          </a:p>
          <a:p>
            <a:pPr algn="l">
              <a:buFont typeface="Arial" panose="020B0604020202020204" pitchFamily="34" charset="0"/>
              <a:buChar char="•"/>
            </a:pPr>
            <a:r>
              <a:rPr lang="en-US" sz="3200" dirty="0"/>
              <a:t>U</a:t>
            </a:r>
            <a:r>
              <a:rPr lang="en-US" dirty="0"/>
              <a:t>sing pre-trained BERT for emotion analysis</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hlinkClick r:id="rId7"/>
              </a:rPr>
              <a:t>Ref: https://huggingface.co/blog/bert-101#1-what-is-bert-used-for</a:t>
            </a:r>
            <a:r>
              <a:rPr lang="en-US" dirty="0">
                <a:solidFill>
                  <a:srgbClr val="111827"/>
                </a:solidFill>
                <a:latin typeface="Charter"/>
              </a:rPr>
              <a:t> </a:t>
            </a:r>
            <a:endParaRPr lang="en-US" b="0" i="0" dirty="0">
              <a:solidFill>
                <a:srgbClr val="111827"/>
              </a:solidFill>
              <a:effectLst/>
              <a:latin typeface="Charter"/>
            </a:endParaRPr>
          </a:p>
          <a:p>
            <a:endParaRPr lang="en-US" dirty="0"/>
          </a:p>
        </p:txBody>
      </p:sp>
      <p:sp>
        <p:nvSpPr>
          <p:cNvPr id="4" name="Footer Placeholder 3">
            <a:extLst>
              <a:ext uri="{FF2B5EF4-FFF2-40B4-BE49-F238E27FC236}">
                <a16:creationId xmlns:a16="http://schemas.microsoft.com/office/drawing/2014/main" id="{1F1864DD-C5F8-AD3C-6D3F-DD6999FF4506}"/>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7BE44246-71DF-B52A-6277-34677AB65296}"/>
              </a:ext>
            </a:extLst>
          </p:cNvPr>
          <p:cNvSpPr>
            <a:spLocks noGrp="1"/>
          </p:cNvSpPr>
          <p:nvPr>
            <p:ph type="sldNum" sz="quarter" idx="12"/>
          </p:nvPr>
        </p:nvSpPr>
        <p:spPr/>
        <p:txBody>
          <a:bodyPr/>
          <a:lstStyle/>
          <a:p>
            <a:fld id="{7C12A529-2220-4038-9210-A21DB7BAEFCE}" type="slidenum">
              <a:rPr lang="en-US" smtClean="0"/>
              <a:t>44</a:t>
            </a:fld>
            <a:endParaRPr lang="en-US"/>
          </a:p>
        </p:txBody>
      </p:sp>
    </p:spTree>
    <p:extLst>
      <p:ext uri="{BB962C8B-B14F-4D97-AF65-F5344CB8AC3E}">
        <p14:creationId xmlns:p14="http://schemas.microsoft.com/office/powerpoint/2010/main" val="2037718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E477-6098-4EC5-CDFE-8F12FF221436}"/>
              </a:ext>
            </a:extLst>
          </p:cNvPr>
          <p:cNvSpPr>
            <a:spLocks noGrp="1"/>
          </p:cNvSpPr>
          <p:nvPr>
            <p:ph type="title"/>
          </p:nvPr>
        </p:nvSpPr>
        <p:spPr/>
        <p:txBody>
          <a:bodyPr>
            <a:normAutofit fontScale="90000"/>
          </a:bodyPr>
          <a:lstStyle/>
          <a:p>
            <a:r>
              <a:rPr lang="en-US" dirty="0"/>
              <a:t>Example of using BERT: </a:t>
            </a:r>
            <a:br>
              <a:rPr lang="en-US" dirty="0"/>
            </a:br>
            <a:r>
              <a:rPr lang="en-US" dirty="0"/>
              <a:t>Masked word prediction</a:t>
            </a:r>
            <a:br>
              <a:rPr lang="en-US" dirty="0"/>
            </a:br>
            <a:r>
              <a:rPr lang="en-US" sz="2000" dirty="0">
                <a:hlinkClick r:id="rId2"/>
              </a:rPr>
              <a:t>https://www.exxactcorp.com/blog/Deep-Learning/how-do-bert-transformers-work</a:t>
            </a:r>
            <a:br>
              <a:rPr lang="en-US" sz="2000" dirty="0"/>
            </a:br>
            <a:r>
              <a:rPr lang="en-US" sz="2000" dirty="0">
                <a:hlinkClick r:id="rId3"/>
              </a:rPr>
              <a:t>https://www.sbert.net/examples/unsupervised_learning/MLM/README.html</a:t>
            </a:r>
            <a:r>
              <a:rPr lang="en-US" sz="2000" dirty="0"/>
              <a:t>  </a:t>
            </a:r>
            <a:endParaRPr lang="en-US" dirty="0"/>
          </a:p>
        </p:txBody>
      </p:sp>
      <p:sp>
        <p:nvSpPr>
          <p:cNvPr id="3" name="Content Placeholder 2">
            <a:extLst>
              <a:ext uri="{FF2B5EF4-FFF2-40B4-BE49-F238E27FC236}">
                <a16:creationId xmlns:a16="http://schemas.microsoft.com/office/drawing/2014/main" id="{7FB6D9D6-5351-AFF6-B1CF-F8FD6E2A1CC5}"/>
              </a:ext>
            </a:extLst>
          </p:cNvPr>
          <p:cNvSpPr>
            <a:spLocks noGrp="1"/>
          </p:cNvSpPr>
          <p:nvPr>
            <p:ph idx="1"/>
          </p:nvPr>
        </p:nvSpPr>
        <p:spPr>
          <a:xfrm>
            <a:off x="457200" y="1726520"/>
            <a:ext cx="8382000" cy="4708525"/>
          </a:xfrm>
        </p:spPr>
        <p:txBody>
          <a:bodyPr>
            <a:normAutofit/>
          </a:bodyPr>
          <a:lstStyle/>
          <a:p>
            <a:r>
              <a:rPr lang="en-US" sz="2400" dirty="0"/>
              <a:t>Input a sentence and </a:t>
            </a:r>
            <a:r>
              <a:rPr lang="en-US" sz="2400" dirty="0">
                <a:solidFill>
                  <a:srgbClr val="FF0000"/>
                </a:solidFill>
              </a:rPr>
              <a:t>masked</a:t>
            </a:r>
            <a:r>
              <a:rPr lang="en-US" sz="2400" dirty="0"/>
              <a:t> one word off</a:t>
            </a:r>
          </a:p>
          <a:p>
            <a:r>
              <a:rPr lang="en-US" sz="2400" dirty="0"/>
              <a:t>Train at the output </a:t>
            </a:r>
            <a:r>
              <a:rPr lang="en-US" sz="2400" dirty="0">
                <a:solidFill>
                  <a:srgbClr val="FF0000"/>
                </a:solidFill>
              </a:rPr>
              <a:t>given</a:t>
            </a:r>
            <a:r>
              <a:rPr lang="en-US" sz="2400" dirty="0"/>
              <a:t> the missing word</a:t>
            </a:r>
          </a:p>
          <a:p>
            <a:r>
              <a:rPr lang="en-US" sz="2400" dirty="0"/>
              <a:t>So, when similar sentence appear it can fill in the missing word</a:t>
            </a:r>
          </a:p>
          <a:p>
            <a:r>
              <a:rPr lang="en-US" sz="2400" dirty="0"/>
              <a:t>E.g., BERT is trained using known missing words</a:t>
            </a:r>
          </a:p>
        </p:txBody>
      </p:sp>
      <p:sp>
        <p:nvSpPr>
          <p:cNvPr id="4" name="Footer Placeholder 3">
            <a:extLst>
              <a:ext uri="{FF2B5EF4-FFF2-40B4-BE49-F238E27FC236}">
                <a16:creationId xmlns:a16="http://schemas.microsoft.com/office/drawing/2014/main" id="{83FC4279-290E-0CA7-AF30-6AD0F72B0180}"/>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8366E5A6-1472-CB61-4B48-7A00F463B8A5}"/>
              </a:ext>
            </a:extLst>
          </p:cNvPr>
          <p:cNvSpPr>
            <a:spLocks noGrp="1"/>
          </p:cNvSpPr>
          <p:nvPr>
            <p:ph type="sldNum" sz="quarter" idx="12"/>
          </p:nvPr>
        </p:nvSpPr>
        <p:spPr/>
        <p:txBody>
          <a:bodyPr/>
          <a:lstStyle/>
          <a:p>
            <a:fld id="{7C12A529-2220-4038-9210-A21DB7BAEFCE}" type="slidenum">
              <a:rPr lang="en-US" smtClean="0"/>
              <a:t>45</a:t>
            </a:fld>
            <a:endParaRPr lang="en-US"/>
          </a:p>
        </p:txBody>
      </p:sp>
      <p:pic>
        <p:nvPicPr>
          <p:cNvPr id="1028" name="Picture 4" descr="MLM working">
            <a:extLst>
              <a:ext uri="{FF2B5EF4-FFF2-40B4-BE49-F238E27FC236}">
                <a16:creationId xmlns:a16="http://schemas.microsoft.com/office/drawing/2014/main" id="{80CAA5C1-AA8C-BA1D-7C67-5943E839A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73612"/>
            <a:ext cx="5638800" cy="291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974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7083-0294-3893-7D6E-3F545D3098AC}"/>
              </a:ext>
            </a:extLst>
          </p:cNvPr>
          <p:cNvSpPr>
            <a:spLocks noGrp="1"/>
          </p:cNvSpPr>
          <p:nvPr>
            <p:ph type="title"/>
          </p:nvPr>
        </p:nvSpPr>
        <p:spPr/>
        <p:txBody>
          <a:bodyPr>
            <a:normAutofit fontScale="90000"/>
          </a:bodyPr>
          <a:lstStyle/>
          <a:p>
            <a:r>
              <a:rPr lang="en-US" sz="4400" dirty="0"/>
              <a:t>Example of using </a:t>
            </a:r>
            <a:r>
              <a:rPr lang="en-US" dirty="0"/>
              <a:t>BERT</a:t>
            </a:r>
            <a:br>
              <a:rPr lang="en-US" sz="4400" dirty="0"/>
            </a:br>
            <a:r>
              <a:rPr lang="en-US" dirty="0"/>
              <a:t>emotion analysis</a:t>
            </a:r>
          </a:p>
        </p:txBody>
      </p:sp>
      <p:sp>
        <p:nvSpPr>
          <p:cNvPr id="3" name="Content Placeholder 2">
            <a:extLst>
              <a:ext uri="{FF2B5EF4-FFF2-40B4-BE49-F238E27FC236}">
                <a16:creationId xmlns:a16="http://schemas.microsoft.com/office/drawing/2014/main" id="{C253EB51-3883-E64D-3E1D-B7DEAEAF84DC}"/>
              </a:ext>
            </a:extLst>
          </p:cNvPr>
          <p:cNvSpPr>
            <a:spLocks noGrp="1"/>
          </p:cNvSpPr>
          <p:nvPr>
            <p:ph idx="1"/>
          </p:nvPr>
        </p:nvSpPr>
        <p:spPr>
          <a:xfrm>
            <a:off x="457200" y="1771650"/>
            <a:ext cx="2895600" cy="4354513"/>
          </a:xfrm>
        </p:spPr>
        <p:txBody>
          <a:bodyPr>
            <a:normAutofit fontScale="55000" lnSpcReduction="20000"/>
          </a:bodyPr>
          <a:lstStyle/>
          <a:p>
            <a:r>
              <a:rPr lang="en-US" dirty="0"/>
              <a:t>Build a downstream model (using a Transfer learning method ) for emotion classification</a:t>
            </a:r>
          </a:p>
          <a:p>
            <a:r>
              <a:rPr lang="en-US" dirty="0"/>
              <a:t>Downstream building means built you own application based on some pretrained model like BERT.</a:t>
            </a:r>
          </a:p>
          <a:p>
            <a:r>
              <a:rPr lang="en-US" b="1" i="0" dirty="0" err="1">
                <a:solidFill>
                  <a:srgbClr val="000000"/>
                </a:solidFill>
                <a:effectLst/>
                <a:latin typeface="Lucida Grande"/>
              </a:rPr>
              <a:t>EmotionX</a:t>
            </a:r>
            <a:r>
              <a:rPr lang="en-US" b="1" i="0" dirty="0">
                <a:solidFill>
                  <a:srgbClr val="000000"/>
                </a:solidFill>
                <a:effectLst/>
                <a:latin typeface="Lucida Grande"/>
              </a:rPr>
              <a:t>-HSU: Adopting Pre-trained BERT for Emotion Classification </a:t>
            </a:r>
            <a:r>
              <a:rPr lang="en-US" dirty="0">
                <a:hlinkClick r:id="rId2"/>
              </a:rPr>
              <a:t>https://arxiv.org/abs/1907.09669</a:t>
            </a:r>
            <a:r>
              <a:rPr lang="en-US" dirty="0"/>
              <a:t> </a:t>
            </a:r>
          </a:p>
        </p:txBody>
      </p:sp>
      <p:sp>
        <p:nvSpPr>
          <p:cNvPr id="4" name="Footer Placeholder 3">
            <a:extLst>
              <a:ext uri="{FF2B5EF4-FFF2-40B4-BE49-F238E27FC236}">
                <a16:creationId xmlns:a16="http://schemas.microsoft.com/office/drawing/2014/main" id="{D0F9CA1D-A03C-03D5-E2C6-BF764C3FB376}"/>
              </a:ext>
            </a:extLst>
          </p:cNvPr>
          <p:cNvSpPr>
            <a:spLocks noGrp="1"/>
          </p:cNvSpPr>
          <p:nvPr>
            <p:ph type="ftr" sz="quarter" idx="11"/>
          </p:nvPr>
        </p:nvSpPr>
        <p:spPr/>
        <p:txBody>
          <a:bodyPr/>
          <a:lstStyle/>
          <a:p>
            <a:r>
              <a:rPr lang="en-US"/>
              <a:t>Transformer and LLM v.250611a</a:t>
            </a:r>
            <a:endParaRPr lang="en-US" dirty="0"/>
          </a:p>
        </p:txBody>
      </p:sp>
      <p:sp>
        <p:nvSpPr>
          <p:cNvPr id="5" name="Slide Number Placeholder 4">
            <a:extLst>
              <a:ext uri="{FF2B5EF4-FFF2-40B4-BE49-F238E27FC236}">
                <a16:creationId xmlns:a16="http://schemas.microsoft.com/office/drawing/2014/main" id="{E0246DAF-BC8D-13D4-DA2D-25C820A60109}"/>
              </a:ext>
            </a:extLst>
          </p:cNvPr>
          <p:cNvSpPr>
            <a:spLocks noGrp="1"/>
          </p:cNvSpPr>
          <p:nvPr>
            <p:ph type="sldNum" sz="quarter" idx="12"/>
          </p:nvPr>
        </p:nvSpPr>
        <p:spPr/>
        <p:txBody>
          <a:bodyPr/>
          <a:lstStyle/>
          <a:p>
            <a:fld id="{7C12A529-2220-4038-9210-A21DB7BAEFCE}" type="slidenum">
              <a:rPr lang="en-US" smtClean="0"/>
              <a:t>46</a:t>
            </a:fld>
            <a:endParaRPr lang="en-US"/>
          </a:p>
        </p:txBody>
      </p:sp>
      <p:pic>
        <p:nvPicPr>
          <p:cNvPr id="9" name="Picture 8">
            <a:extLst>
              <a:ext uri="{FF2B5EF4-FFF2-40B4-BE49-F238E27FC236}">
                <a16:creationId xmlns:a16="http://schemas.microsoft.com/office/drawing/2014/main" id="{919D13B8-3AA9-CA18-175B-868B13A2EE47}"/>
              </a:ext>
            </a:extLst>
          </p:cNvPr>
          <p:cNvPicPr>
            <a:picLocks noChangeAspect="1"/>
          </p:cNvPicPr>
          <p:nvPr/>
        </p:nvPicPr>
        <p:blipFill>
          <a:blip r:embed="rId3"/>
          <a:stretch>
            <a:fillRect/>
          </a:stretch>
        </p:blipFill>
        <p:spPr>
          <a:xfrm>
            <a:off x="3154816" y="1482904"/>
            <a:ext cx="4552950" cy="4556125"/>
          </a:xfrm>
          <a:prstGeom prst="rect">
            <a:avLst/>
          </a:prstGeom>
        </p:spPr>
      </p:pic>
      <p:sp>
        <p:nvSpPr>
          <p:cNvPr id="11" name="Right Brace 10">
            <a:extLst>
              <a:ext uri="{FF2B5EF4-FFF2-40B4-BE49-F238E27FC236}">
                <a16:creationId xmlns:a16="http://schemas.microsoft.com/office/drawing/2014/main" id="{CABABD9C-4314-9AD8-A5BE-F6099AFA7959}"/>
              </a:ext>
            </a:extLst>
          </p:cNvPr>
          <p:cNvSpPr/>
          <p:nvPr/>
        </p:nvSpPr>
        <p:spPr>
          <a:xfrm>
            <a:off x="6591300" y="1600200"/>
            <a:ext cx="228600" cy="16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947A0787-C10D-910E-34CC-4E67DB5D99B0}"/>
              </a:ext>
            </a:extLst>
          </p:cNvPr>
          <p:cNvSpPr txBox="1"/>
          <p:nvPr/>
        </p:nvSpPr>
        <p:spPr>
          <a:xfrm>
            <a:off x="7010400" y="1417638"/>
            <a:ext cx="1981200" cy="1200329"/>
          </a:xfrm>
          <a:prstGeom prst="rect">
            <a:avLst/>
          </a:prstGeom>
          <a:noFill/>
        </p:spPr>
        <p:txBody>
          <a:bodyPr wrap="square" rtlCol="0">
            <a:spAutoFit/>
          </a:bodyPr>
          <a:lstStyle/>
          <a:p>
            <a:r>
              <a:rPr lang="en-US" dirty="0"/>
              <a:t>Build Down stream task:</a:t>
            </a:r>
          </a:p>
          <a:p>
            <a:r>
              <a:rPr lang="en-US" dirty="0"/>
              <a:t>FFN = feed forward network</a:t>
            </a:r>
          </a:p>
        </p:txBody>
      </p:sp>
      <p:sp>
        <p:nvSpPr>
          <p:cNvPr id="14" name="Right Brace 13">
            <a:extLst>
              <a:ext uri="{FF2B5EF4-FFF2-40B4-BE49-F238E27FC236}">
                <a16:creationId xmlns:a16="http://schemas.microsoft.com/office/drawing/2014/main" id="{C225A81D-C6D1-9D88-7FE5-DC27A9BB33FF}"/>
              </a:ext>
            </a:extLst>
          </p:cNvPr>
          <p:cNvSpPr/>
          <p:nvPr/>
        </p:nvSpPr>
        <p:spPr>
          <a:xfrm>
            <a:off x="7444468" y="3429000"/>
            <a:ext cx="175532" cy="2133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5B2BB405-9814-C474-DF76-F381C732C7F1}"/>
              </a:ext>
            </a:extLst>
          </p:cNvPr>
          <p:cNvSpPr txBox="1"/>
          <p:nvPr/>
        </p:nvSpPr>
        <p:spPr>
          <a:xfrm>
            <a:off x="7620000" y="3122592"/>
            <a:ext cx="1524000" cy="3416320"/>
          </a:xfrm>
          <a:prstGeom prst="rect">
            <a:avLst/>
          </a:prstGeom>
          <a:noFill/>
        </p:spPr>
        <p:txBody>
          <a:bodyPr wrap="square">
            <a:spAutoFit/>
          </a:bodyPr>
          <a:lstStyle/>
          <a:p>
            <a:r>
              <a:rPr lang="en-US" dirty="0"/>
              <a:t>Based on Pre-trained BERT</a:t>
            </a:r>
          </a:p>
          <a:p>
            <a:r>
              <a:rPr lang="en-US" dirty="0">
                <a:hlinkClick r:id="rId4"/>
              </a:rPr>
              <a:t>https://arxiv.org/abs/1810.04805</a:t>
            </a:r>
            <a:endParaRPr lang="en-US" dirty="0"/>
          </a:p>
          <a:p>
            <a:r>
              <a:rPr lang="en-US"/>
              <a:t>Pre-trained BERT </a:t>
            </a:r>
            <a:r>
              <a:rPr lang="en-US" dirty="0"/>
              <a:t>can be downloaded from </a:t>
            </a:r>
          </a:p>
          <a:p>
            <a:r>
              <a:rPr lang="en-US" dirty="0">
                <a:hlinkClick r:id="rId5"/>
              </a:rPr>
              <a:t>https://huggingface.co/</a:t>
            </a:r>
            <a:r>
              <a:rPr lang="en-US" dirty="0"/>
              <a:t> </a:t>
            </a:r>
          </a:p>
          <a:p>
            <a:endParaRPr lang="en-US" dirty="0"/>
          </a:p>
        </p:txBody>
      </p:sp>
      <p:sp>
        <p:nvSpPr>
          <p:cNvPr id="6" name="TextBox 5">
            <a:extLst>
              <a:ext uri="{FF2B5EF4-FFF2-40B4-BE49-F238E27FC236}">
                <a16:creationId xmlns:a16="http://schemas.microsoft.com/office/drawing/2014/main" id="{BF010F59-1A4A-4FD7-7CAA-500F00A68643}"/>
              </a:ext>
            </a:extLst>
          </p:cNvPr>
          <p:cNvSpPr txBox="1"/>
          <p:nvPr/>
        </p:nvSpPr>
        <p:spPr>
          <a:xfrm>
            <a:off x="5718624" y="3122592"/>
            <a:ext cx="292068" cy="369332"/>
          </a:xfrm>
          <a:prstGeom prst="rect">
            <a:avLst/>
          </a:prstGeom>
          <a:noFill/>
        </p:spPr>
        <p:txBody>
          <a:bodyPr wrap="none" rtlCol="0">
            <a:spAutoFit/>
          </a:bodyPr>
          <a:lstStyle/>
          <a:p>
            <a:r>
              <a:rPr lang="en-US" dirty="0"/>
              <a:t>Z</a:t>
            </a:r>
          </a:p>
        </p:txBody>
      </p:sp>
    </p:spTree>
    <p:extLst>
      <p:ext uri="{BB962C8B-B14F-4D97-AF65-F5344CB8AC3E}">
        <p14:creationId xmlns:p14="http://schemas.microsoft.com/office/powerpoint/2010/main" val="1030858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0E96-29EA-773B-AF19-54A3C1A72298}"/>
              </a:ext>
            </a:extLst>
          </p:cNvPr>
          <p:cNvSpPr>
            <a:spLocks noGrp="1"/>
          </p:cNvSpPr>
          <p:nvPr>
            <p:ph type="title"/>
          </p:nvPr>
        </p:nvSpPr>
        <p:spPr/>
        <p:txBody>
          <a:bodyPr/>
          <a:lstStyle/>
          <a:p>
            <a:r>
              <a:rPr lang="en-US" dirty="0"/>
              <a:t>Transformer model parameters</a:t>
            </a:r>
            <a:endParaRPr lang="en-HK" dirty="0"/>
          </a:p>
        </p:txBody>
      </p:sp>
      <p:sp>
        <p:nvSpPr>
          <p:cNvPr id="3" name="Content Placeholder 2">
            <a:extLst>
              <a:ext uri="{FF2B5EF4-FFF2-40B4-BE49-F238E27FC236}">
                <a16:creationId xmlns:a16="http://schemas.microsoft.com/office/drawing/2014/main" id="{24B27A71-E59F-7FF8-F407-1B0F750139A1}"/>
              </a:ext>
            </a:extLst>
          </p:cNvPr>
          <p:cNvSpPr>
            <a:spLocks noGrp="1"/>
          </p:cNvSpPr>
          <p:nvPr>
            <p:ph idx="1"/>
          </p:nvPr>
        </p:nvSpPr>
        <p:spPr>
          <a:xfrm>
            <a:off x="431180" y="1303338"/>
            <a:ext cx="8229600" cy="4525963"/>
          </a:xfrm>
        </p:spPr>
        <p:txBody>
          <a:bodyPr>
            <a:normAutofit/>
          </a:bodyPr>
          <a:lstStyle/>
          <a:p>
            <a:r>
              <a:rPr lang="en-HK" sz="1600" dirty="0">
                <a:hlinkClick r:id="rId2"/>
              </a:rPr>
              <a:t>https://www.lesswrong.com/posts/3duR8CrvcHywrnhLo/how-does-gpt-3-spend-its-175b-parameters</a:t>
            </a:r>
            <a:r>
              <a:rPr lang="en-HK" sz="1600" dirty="0"/>
              <a:t> </a:t>
            </a:r>
          </a:p>
          <a:p>
            <a:r>
              <a:rPr lang="en-US" sz="1600" b="0" i="0" dirty="0" err="1">
                <a:solidFill>
                  <a:srgbClr val="1F1F1F"/>
                </a:solidFill>
                <a:effectLst/>
                <a:latin typeface="Arial" panose="020B0604020202020204" pitchFamily="34" charset="0"/>
              </a:rPr>
              <a:t>d_model</a:t>
            </a:r>
            <a:r>
              <a:rPr lang="en-US" sz="1600" b="0" i="0" dirty="0">
                <a:solidFill>
                  <a:srgbClr val="1F1F1F"/>
                </a:solidFill>
                <a:effectLst/>
                <a:latin typeface="Arial" panose="020B0604020202020204" pitchFamily="34" charset="0"/>
              </a:rPr>
              <a:t> = the </a:t>
            </a:r>
            <a:r>
              <a:rPr lang="en-US" sz="1600" b="0" i="0" dirty="0">
                <a:solidFill>
                  <a:srgbClr val="040C28"/>
                </a:solidFill>
                <a:effectLst/>
                <a:latin typeface="Arial" panose="020B0604020202020204" pitchFamily="34" charset="0"/>
              </a:rPr>
              <a:t>dimensionality of the representations used as input to the multi-head attention</a:t>
            </a:r>
            <a:r>
              <a:rPr lang="en-US" sz="1600" b="0" i="0" dirty="0">
                <a:solidFill>
                  <a:srgbClr val="1F1F1F"/>
                </a:solidFill>
                <a:effectLst/>
                <a:latin typeface="Arial" panose="020B0604020202020204" pitchFamily="34" charset="0"/>
              </a:rPr>
              <a:t>, which is the same as the dimensionality of the output.</a:t>
            </a:r>
            <a:r>
              <a:rPr lang="en-HK" sz="1600" b="0" i="0" dirty="0">
                <a:solidFill>
                  <a:srgbClr val="1F1F1F"/>
                </a:solidFill>
                <a:effectLst/>
                <a:latin typeface="Arial" panose="020B0604020202020204" pitchFamily="34" charset="0"/>
              </a:rPr>
              <a:t> </a:t>
            </a:r>
            <a:r>
              <a:rPr lang="en-HK" sz="1600" dirty="0">
                <a:solidFill>
                  <a:srgbClr val="1F1F1F"/>
                </a:solidFill>
                <a:latin typeface="Arial" panose="020B0604020202020204" pitchFamily="34" charset="0"/>
              </a:rPr>
              <a:t>O</a:t>
            </a:r>
            <a:r>
              <a:rPr lang="en-HK" sz="1600" b="0" i="0" dirty="0">
                <a:solidFill>
                  <a:srgbClr val="1F1F1F"/>
                </a:solidFill>
                <a:effectLst/>
                <a:latin typeface="Arial" panose="020B0604020202020204" pitchFamily="34" charset="0"/>
              </a:rPr>
              <a:t>ne word (or token if </a:t>
            </a:r>
            <a:r>
              <a:rPr lang="en-HK" sz="1600" b="0" i="0" dirty="0" err="1">
                <a:solidFill>
                  <a:srgbClr val="1F1F1F"/>
                </a:solidFill>
                <a:effectLst/>
                <a:latin typeface="Arial" panose="020B0604020202020204" pitchFamily="34" charset="0"/>
              </a:rPr>
              <a:t>subword</a:t>
            </a:r>
            <a:r>
              <a:rPr lang="en-HK" sz="1600" b="0" i="0" dirty="0">
                <a:solidFill>
                  <a:srgbClr val="1F1F1F"/>
                </a:solidFill>
                <a:effectLst/>
                <a:latin typeface="Arial" panose="020B0604020202020204" pitchFamily="34" charset="0"/>
              </a:rPr>
              <a:t> is used)  is represented by a vector of </a:t>
            </a:r>
            <a:r>
              <a:rPr lang="en-HK" sz="1600" b="0" i="0" dirty="0" err="1">
                <a:solidFill>
                  <a:srgbClr val="1F1F1F"/>
                </a:solidFill>
                <a:effectLst/>
                <a:latin typeface="Arial" panose="020B0604020202020204" pitchFamily="34" charset="0"/>
              </a:rPr>
              <a:t>d_modle</a:t>
            </a:r>
            <a:r>
              <a:rPr lang="en-HK" sz="1600" b="0" i="0" dirty="0">
                <a:solidFill>
                  <a:srgbClr val="1F1F1F"/>
                </a:solidFill>
                <a:effectLst/>
                <a:latin typeface="Arial" panose="020B0604020202020204" pitchFamily="34" charset="0"/>
              </a:rPr>
              <a:t> length)</a:t>
            </a:r>
          </a:p>
          <a:p>
            <a:r>
              <a:rPr lang="en-HK" sz="1600" dirty="0" err="1">
                <a:solidFill>
                  <a:srgbClr val="1F1F1F"/>
                </a:solidFill>
                <a:latin typeface="Arial" panose="020B0604020202020204" pitchFamily="34" charset="0"/>
              </a:rPr>
              <a:t>n_heads</a:t>
            </a:r>
            <a:r>
              <a:rPr lang="en-HK" sz="1600" dirty="0">
                <a:solidFill>
                  <a:srgbClr val="1F1F1F"/>
                </a:solidFill>
                <a:latin typeface="Arial" panose="020B0604020202020204" pitchFamily="34" charset="0"/>
              </a:rPr>
              <a:t>=number of heads in a multi-head</a:t>
            </a:r>
          </a:p>
          <a:p>
            <a:r>
              <a:rPr lang="en-HK" sz="1600" dirty="0" err="1">
                <a:solidFill>
                  <a:srgbClr val="1F1F1F"/>
                </a:solidFill>
                <a:latin typeface="Arial" panose="020B0604020202020204" pitchFamily="34" charset="0"/>
              </a:rPr>
              <a:t>n_layers</a:t>
            </a:r>
            <a:r>
              <a:rPr lang="en-HK" sz="1600" dirty="0">
                <a:solidFill>
                  <a:srgbClr val="1F1F1F"/>
                </a:solidFill>
                <a:latin typeface="Arial" panose="020B0604020202020204" pitchFamily="34" charset="0"/>
              </a:rPr>
              <a:t> = number of layers</a:t>
            </a:r>
          </a:p>
          <a:p>
            <a:r>
              <a:rPr lang="en-HK" sz="1600" dirty="0" err="1">
                <a:solidFill>
                  <a:srgbClr val="1F1F1F"/>
                </a:solidFill>
                <a:latin typeface="Arial" panose="020B0604020202020204" pitchFamily="34" charset="0"/>
              </a:rPr>
              <a:t>d_head</a:t>
            </a:r>
            <a:r>
              <a:rPr lang="en-HK" sz="1600" dirty="0">
                <a:solidFill>
                  <a:srgbClr val="1F1F1F"/>
                </a:solidFill>
                <a:latin typeface="Arial" panose="020B0604020202020204" pitchFamily="34" charset="0"/>
              </a:rPr>
              <a:t>=dimension of a single head =</a:t>
            </a:r>
            <a:r>
              <a:rPr lang="en-HK" sz="1600" dirty="0" err="1">
                <a:solidFill>
                  <a:srgbClr val="1F1F1F"/>
                </a:solidFill>
                <a:latin typeface="Arial" panose="020B0604020202020204" pitchFamily="34" charset="0"/>
              </a:rPr>
              <a:t>d_model</a:t>
            </a:r>
            <a:r>
              <a:rPr lang="en-HK" sz="1600" dirty="0">
                <a:solidFill>
                  <a:srgbClr val="1F1F1F"/>
                </a:solidFill>
                <a:latin typeface="Arial" panose="020B0604020202020204" pitchFamily="34" charset="0"/>
              </a:rPr>
              <a:t> / </a:t>
            </a:r>
            <a:r>
              <a:rPr lang="en-HK" sz="1600" dirty="0" err="1">
                <a:solidFill>
                  <a:srgbClr val="1F1F1F"/>
                </a:solidFill>
                <a:latin typeface="Arial" panose="020B0604020202020204" pitchFamily="34" charset="0"/>
              </a:rPr>
              <a:t>n_heads</a:t>
            </a:r>
            <a:r>
              <a:rPr lang="en-HK" sz="1600" dirty="0">
                <a:solidFill>
                  <a:srgbClr val="1F1F1F"/>
                </a:solidFill>
                <a:latin typeface="Arial" panose="020B0604020202020204" pitchFamily="34" charset="0"/>
              </a:rPr>
              <a:t>, </a:t>
            </a:r>
          </a:p>
          <a:p>
            <a:r>
              <a:rPr lang="en-HK" sz="1600" dirty="0">
                <a:solidFill>
                  <a:srgbClr val="1F1F1F"/>
                </a:solidFill>
                <a:latin typeface="Arial" panose="020B0604020202020204" pitchFamily="34" charset="0"/>
              </a:rPr>
              <a:t>e.g. for GPT3 small: </a:t>
            </a:r>
            <a:r>
              <a:rPr lang="en-HK" sz="1600" dirty="0" err="1">
                <a:solidFill>
                  <a:srgbClr val="1F1F1F"/>
                </a:solidFill>
                <a:latin typeface="Arial" panose="020B0604020202020204" pitchFamily="34" charset="0"/>
              </a:rPr>
              <a:t>d_head</a:t>
            </a:r>
            <a:r>
              <a:rPr lang="en-HK" sz="1600" dirty="0">
                <a:solidFill>
                  <a:srgbClr val="1F1F1F"/>
                </a:solidFill>
                <a:latin typeface="Arial" panose="020B0604020202020204" pitchFamily="34" charset="0"/>
              </a:rPr>
              <a:t>=678/12=64</a:t>
            </a:r>
          </a:p>
          <a:p>
            <a:endParaRPr lang="en-HK" sz="1600" dirty="0"/>
          </a:p>
        </p:txBody>
      </p:sp>
      <p:sp>
        <p:nvSpPr>
          <p:cNvPr id="4" name="Footer Placeholder 3">
            <a:extLst>
              <a:ext uri="{FF2B5EF4-FFF2-40B4-BE49-F238E27FC236}">
                <a16:creationId xmlns:a16="http://schemas.microsoft.com/office/drawing/2014/main" id="{6D9BFB51-8BFB-384C-7AAC-B09CE0DBD659}"/>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49629849-D581-278E-9A84-1958E19ECFF7}"/>
              </a:ext>
            </a:extLst>
          </p:cNvPr>
          <p:cNvSpPr>
            <a:spLocks noGrp="1"/>
          </p:cNvSpPr>
          <p:nvPr>
            <p:ph type="sldNum" sz="quarter" idx="12"/>
          </p:nvPr>
        </p:nvSpPr>
        <p:spPr/>
        <p:txBody>
          <a:bodyPr/>
          <a:lstStyle/>
          <a:p>
            <a:fld id="{7C12A529-2220-4038-9210-A21DB7BAEFCE}" type="slidenum">
              <a:rPr lang="en-US" smtClean="0"/>
              <a:t>47</a:t>
            </a:fld>
            <a:endParaRPr lang="en-US"/>
          </a:p>
        </p:txBody>
      </p:sp>
      <p:pic>
        <p:nvPicPr>
          <p:cNvPr id="9" name="Picture 8">
            <a:extLst>
              <a:ext uri="{FF2B5EF4-FFF2-40B4-BE49-F238E27FC236}">
                <a16:creationId xmlns:a16="http://schemas.microsoft.com/office/drawing/2014/main" id="{DD8178AB-59C0-9A1D-4DEB-197AA0157FA9}"/>
              </a:ext>
            </a:extLst>
          </p:cNvPr>
          <p:cNvPicPr>
            <a:picLocks noChangeAspect="1"/>
          </p:cNvPicPr>
          <p:nvPr/>
        </p:nvPicPr>
        <p:blipFill>
          <a:blip r:embed="rId3"/>
          <a:stretch>
            <a:fillRect/>
          </a:stretch>
        </p:blipFill>
        <p:spPr>
          <a:xfrm>
            <a:off x="1066800" y="3505200"/>
            <a:ext cx="5981700" cy="2464986"/>
          </a:xfrm>
          <a:prstGeom prst="rect">
            <a:avLst/>
          </a:prstGeom>
        </p:spPr>
      </p:pic>
      <p:sp>
        <p:nvSpPr>
          <p:cNvPr id="6" name="TextBox 5">
            <a:extLst>
              <a:ext uri="{FF2B5EF4-FFF2-40B4-BE49-F238E27FC236}">
                <a16:creationId xmlns:a16="http://schemas.microsoft.com/office/drawing/2014/main" id="{20C959A8-67E2-D48B-CD3E-0179997A7DB4}"/>
              </a:ext>
            </a:extLst>
          </p:cNvPr>
          <p:cNvSpPr txBox="1"/>
          <p:nvPr/>
        </p:nvSpPr>
        <p:spPr>
          <a:xfrm>
            <a:off x="228600" y="5867400"/>
            <a:ext cx="8305800" cy="646331"/>
          </a:xfrm>
          <a:prstGeom prst="rect">
            <a:avLst/>
          </a:prstGeom>
          <a:noFill/>
        </p:spPr>
        <p:txBody>
          <a:bodyPr wrap="square" rtlCol="0">
            <a:spAutoFit/>
          </a:bodyPr>
          <a:lstStyle/>
          <a:p>
            <a:r>
              <a:rPr lang="en-US" b="0" i="0" dirty="0">
                <a:solidFill>
                  <a:srgbClr val="1F1F1F"/>
                </a:solidFill>
                <a:effectLst/>
                <a:latin typeface="Arial" panose="020B0604020202020204" pitchFamily="34" charset="0"/>
              </a:rPr>
              <a:t>Also ChatGPT 3.5 has maximum token length around </a:t>
            </a:r>
            <a:r>
              <a:rPr lang="en-US" b="0" i="0" dirty="0">
                <a:solidFill>
                  <a:srgbClr val="040C28"/>
                </a:solidFill>
                <a:effectLst/>
                <a:latin typeface="Arial" panose="020B0604020202020204" pitchFamily="34" charset="0"/>
              </a:rPr>
              <a:t>4096 (a sentence length is about 1000-3000 words, because token are sub words) </a:t>
            </a:r>
            <a:endParaRPr lang="en-HK" dirty="0"/>
          </a:p>
        </p:txBody>
      </p:sp>
      <p:sp>
        <p:nvSpPr>
          <p:cNvPr id="7" name="TextBox 6">
            <a:extLst>
              <a:ext uri="{FF2B5EF4-FFF2-40B4-BE49-F238E27FC236}">
                <a16:creationId xmlns:a16="http://schemas.microsoft.com/office/drawing/2014/main" id="{2EA96359-00DB-E35E-51D5-8AD5E69B7BA0}"/>
              </a:ext>
            </a:extLst>
          </p:cNvPr>
          <p:cNvSpPr txBox="1"/>
          <p:nvPr/>
        </p:nvSpPr>
        <p:spPr>
          <a:xfrm>
            <a:off x="457200" y="6721475"/>
            <a:ext cx="7625806" cy="261610"/>
          </a:xfrm>
          <a:prstGeom prst="rect">
            <a:avLst/>
          </a:prstGeom>
          <a:noFill/>
        </p:spPr>
        <p:txBody>
          <a:bodyPr wrap="none" rtlCol="0">
            <a:spAutoFit/>
          </a:bodyPr>
          <a:lstStyle/>
          <a:p>
            <a:r>
              <a:rPr lang="en-HK" sz="1100" dirty="0">
                <a:hlinkClick r:id="rId4"/>
              </a:rPr>
              <a:t>https://ai.stackexchange.com/questions/45691/what-should-be-relationship-between-embedding-dimension-and-context-length</a:t>
            </a:r>
            <a:r>
              <a:rPr lang="en-HK" sz="1100" dirty="0"/>
              <a:t> </a:t>
            </a:r>
          </a:p>
        </p:txBody>
      </p:sp>
    </p:spTree>
    <p:extLst>
      <p:ext uri="{BB962C8B-B14F-4D97-AF65-F5344CB8AC3E}">
        <p14:creationId xmlns:p14="http://schemas.microsoft.com/office/powerpoint/2010/main" val="637768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on transformer on Natural Language Processing</a:t>
            </a:r>
          </a:p>
        </p:txBody>
      </p:sp>
      <p:sp>
        <p:nvSpPr>
          <p:cNvPr id="3" name="Content Placeholder 2"/>
          <p:cNvSpPr>
            <a:spLocks noGrp="1"/>
          </p:cNvSpPr>
          <p:nvPr>
            <p:ph idx="1"/>
          </p:nvPr>
        </p:nvSpPr>
        <p:spPr>
          <a:xfrm>
            <a:off x="457200" y="1676400"/>
            <a:ext cx="8229600" cy="4525963"/>
          </a:xfrm>
        </p:spPr>
        <p:txBody>
          <a:bodyPr/>
          <a:lstStyle/>
          <a:p>
            <a:r>
              <a:rPr lang="en-US" dirty="0"/>
              <a:t>Basic operation of the transformer  model is studied</a:t>
            </a:r>
          </a:p>
          <a:p>
            <a:r>
              <a:rPr lang="en-US" dirty="0"/>
              <a:t>Applications of transformers are discussed</a:t>
            </a:r>
          </a:p>
          <a:p>
            <a:pPr marL="0" indent="0">
              <a:buNone/>
            </a:pPr>
            <a:endParaRPr lang="en-US" dirty="0"/>
          </a:p>
        </p:txBody>
      </p:sp>
      <p:sp>
        <p:nvSpPr>
          <p:cNvPr id="4" name="Footer Placeholder 3"/>
          <p:cNvSpPr>
            <a:spLocks noGrp="1"/>
          </p:cNvSpPr>
          <p:nvPr>
            <p:ph type="ftr" sz="quarter" idx="11"/>
          </p:nvPr>
        </p:nvSpPr>
        <p:spPr/>
        <p:txBody>
          <a:bodyPr/>
          <a:lstStyle/>
          <a:p>
            <a:r>
              <a:rPr lang="en-US"/>
              <a:t>Transformer and LLM v.250611a</a:t>
            </a:r>
          </a:p>
        </p:txBody>
      </p:sp>
      <p:sp>
        <p:nvSpPr>
          <p:cNvPr id="5" name="Slide Number Placeholder 4"/>
          <p:cNvSpPr>
            <a:spLocks noGrp="1"/>
          </p:cNvSpPr>
          <p:nvPr>
            <p:ph type="sldNum" sz="quarter" idx="12"/>
          </p:nvPr>
        </p:nvSpPr>
        <p:spPr/>
        <p:txBody>
          <a:bodyPr/>
          <a:lstStyle/>
          <a:p>
            <a:fld id="{3B519660-E3FB-4FEF-8DA5-38A418845818}" type="slidenum">
              <a:rPr lang="en-US" smtClean="0"/>
              <a:t>48</a:t>
            </a:fld>
            <a:endParaRPr lang="en-US"/>
          </a:p>
        </p:txBody>
      </p:sp>
    </p:spTree>
    <p:extLst>
      <p:ext uri="{BB962C8B-B14F-4D97-AF65-F5344CB8AC3E}">
        <p14:creationId xmlns:p14="http://schemas.microsoft.com/office/powerpoint/2010/main" val="561650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Extension: Application of transformer models : computer vision</a:t>
            </a:r>
          </a:p>
        </p:txBody>
      </p:sp>
      <p:sp>
        <p:nvSpPr>
          <p:cNvPr id="3" name="Subtitle 2"/>
          <p:cNvSpPr>
            <a:spLocks noGrp="1"/>
          </p:cNvSpPr>
          <p:nvPr>
            <p:ph type="subTitle" idx="1"/>
          </p:nvPr>
        </p:nvSpPr>
        <p:spPr/>
        <p:txBody>
          <a:bodyPr/>
          <a:lstStyle/>
          <a:p>
            <a:r>
              <a:rPr lang="en-US" dirty="0"/>
              <a:t>KH Wong</a:t>
            </a:r>
          </a:p>
        </p:txBody>
      </p:sp>
      <p:sp>
        <p:nvSpPr>
          <p:cNvPr id="4" name="Footer Placeholder 3"/>
          <p:cNvSpPr>
            <a:spLocks noGrp="1"/>
          </p:cNvSpPr>
          <p:nvPr>
            <p:ph type="ftr" sz="quarter" idx="11"/>
          </p:nvPr>
        </p:nvSpPr>
        <p:spPr/>
        <p:txBody>
          <a:bodyPr/>
          <a:lstStyle/>
          <a:p>
            <a:r>
              <a:rPr lang="en-US"/>
              <a:t>Transformer and LLM v.250611a</a:t>
            </a:r>
            <a:endParaRPr lang="en-US" dirty="0"/>
          </a:p>
        </p:txBody>
      </p:sp>
      <p:sp>
        <p:nvSpPr>
          <p:cNvPr id="5" name="Slide Number Placeholder 4"/>
          <p:cNvSpPr>
            <a:spLocks noGrp="1"/>
          </p:cNvSpPr>
          <p:nvPr>
            <p:ph type="sldNum" sz="quarter" idx="12"/>
          </p:nvPr>
        </p:nvSpPr>
        <p:spPr/>
        <p:txBody>
          <a:bodyPr/>
          <a:lstStyle/>
          <a:p>
            <a:fld id="{3B519660-E3FB-4FEF-8DA5-38A418845818}" type="slidenum">
              <a:rPr lang="en-US" smtClean="0"/>
              <a:t>49</a:t>
            </a:fld>
            <a:endParaRPr lang="en-US"/>
          </a:p>
        </p:txBody>
      </p:sp>
    </p:spTree>
    <p:extLst>
      <p:ext uri="{BB962C8B-B14F-4D97-AF65-F5344CB8AC3E}">
        <p14:creationId xmlns:p14="http://schemas.microsoft.com/office/powerpoint/2010/main" val="3446248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steps</a:t>
            </a:r>
          </a:p>
        </p:txBody>
      </p:sp>
      <p:sp>
        <p:nvSpPr>
          <p:cNvPr id="3" name="Content Placeholder 2"/>
          <p:cNvSpPr>
            <a:spLocks noGrp="1"/>
          </p:cNvSpPr>
          <p:nvPr>
            <p:ph idx="1"/>
          </p:nvPr>
        </p:nvSpPr>
        <p:spPr>
          <a:xfrm>
            <a:off x="628650" y="1815686"/>
            <a:ext cx="7886700" cy="4351338"/>
          </a:xfrm>
        </p:spPr>
        <p:txBody>
          <a:bodyPr>
            <a:normAutofit fontScale="70000" lnSpcReduction="20000"/>
          </a:bodyPr>
          <a:lstStyle/>
          <a:p>
            <a:r>
              <a:rPr lang="en-US" dirty="0"/>
              <a:t>1) Input embedding, two methods</a:t>
            </a:r>
          </a:p>
          <a:p>
            <a:pPr lvl="1"/>
            <a:r>
              <a:rPr lang="en-US" dirty="0"/>
              <a:t>(1a) By learning</a:t>
            </a:r>
          </a:p>
          <a:p>
            <a:pPr lvl="1"/>
            <a:r>
              <a:rPr lang="en-US" dirty="0"/>
              <a:t>(1b) (</a:t>
            </a:r>
            <a:r>
              <a:rPr lang="en-US" b="0" i="0" dirty="0" err="1">
                <a:solidFill>
                  <a:srgbClr val="515151"/>
                </a:solidFill>
                <a:effectLst/>
                <a:latin typeface="-apple-system"/>
              </a:rPr>
              <a:t>subword</a:t>
            </a:r>
            <a:r>
              <a:rPr lang="en-US" b="0" i="0" dirty="0">
                <a:solidFill>
                  <a:srgbClr val="515151"/>
                </a:solidFill>
                <a:effectLst/>
                <a:latin typeface="-apple-system"/>
              </a:rPr>
              <a:t> embedding: </a:t>
            </a:r>
            <a:r>
              <a:rPr lang="en-US" b="0" i="0" dirty="0" err="1">
                <a:solidFill>
                  <a:srgbClr val="515151"/>
                </a:solidFill>
                <a:effectLst/>
                <a:latin typeface="-apple-system"/>
              </a:rPr>
              <a:t>wordpiece</a:t>
            </a:r>
            <a:r>
              <a:rPr lang="en-US" b="0" i="0" dirty="0">
                <a:solidFill>
                  <a:srgbClr val="515151"/>
                </a:solidFill>
                <a:effectLst/>
                <a:latin typeface="-apple-system"/>
              </a:rPr>
              <a:t> algo.</a:t>
            </a:r>
            <a:r>
              <a:rPr lang="en-US" dirty="0">
                <a:solidFill>
                  <a:srgbClr val="515151"/>
                </a:solidFill>
                <a:latin typeface="-apple-system"/>
              </a:rPr>
              <a:t>)</a:t>
            </a:r>
            <a:endParaRPr lang="en-US" dirty="0"/>
          </a:p>
          <a:p>
            <a:r>
              <a:rPr lang="en-US" dirty="0"/>
              <a:t>2) Positional encoding</a:t>
            </a:r>
          </a:p>
          <a:p>
            <a:r>
              <a:rPr lang="en-US" dirty="0"/>
              <a:t>3) Encoder1: multi-head attention</a:t>
            </a:r>
          </a:p>
          <a:p>
            <a:r>
              <a:rPr lang="en-US" dirty="0"/>
              <a:t>4) Encoder2: feed forward network</a:t>
            </a:r>
          </a:p>
          <a:p>
            <a:r>
              <a:rPr lang="en-US" dirty="0"/>
              <a:t>5) Decoder: multi-head self-attention for target</a:t>
            </a:r>
          </a:p>
          <a:p>
            <a:r>
              <a:rPr lang="en-US" dirty="0"/>
              <a:t>6) Decoder: multi-head self-attention for input/target</a:t>
            </a:r>
          </a:p>
          <a:p>
            <a:r>
              <a:rPr lang="en-US" dirty="0"/>
              <a:t>7) Decoder: feed forward network</a:t>
            </a:r>
          </a:p>
          <a:p>
            <a:r>
              <a:rPr lang="en-US" dirty="0">
                <a:hlinkClick r:id="rId2"/>
              </a:rPr>
              <a:t>https://bbycroft.net/llm</a:t>
            </a:r>
            <a:r>
              <a:rPr lang="en-US" dirty="0"/>
              <a:t> (graphical display of transformer models)</a:t>
            </a:r>
          </a:p>
          <a:p>
            <a:r>
              <a:rPr lang="en-US" dirty="0"/>
              <a:t> </a:t>
            </a:r>
          </a:p>
        </p:txBody>
      </p:sp>
      <p:sp>
        <p:nvSpPr>
          <p:cNvPr id="4" name="Footer Placeholder 3"/>
          <p:cNvSpPr>
            <a:spLocks noGrp="1"/>
          </p:cNvSpPr>
          <p:nvPr>
            <p:ph type="ftr" sz="quarter" idx="11"/>
          </p:nvPr>
        </p:nvSpPr>
        <p:spPr/>
        <p:txBody>
          <a:bodyPr/>
          <a:lstStyle/>
          <a:p>
            <a:r>
              <a:rPr lang="en-US"/>
              <a:t>Transformer and LLM v.250611a</a:t>
            </a:r>
          </a:p>
        </p:txBody>
      </p:sp>
      <p:sp>
        <p:nvSpPr>
          <p:cNvPr id="5" name="Slide Number Placeholder 4"/>
          <p:cNvSpPr>
            <a:spLocks noGrp="1"/>
          </p:cNvSpPr>
          <p:nvPr>
            <p:ph type="sldNum" sz="quarter" idx="12"/>
          </p:nvPr>
        </p:nvSpPr>
        <p:spPr/>
        <p:txBody>
          <a:bodyPr/>
          <a:lstStyle/>
          <a:p>
            <a:fld id="{3B519660-E3FB-4FEF-8DA5-38A418845818}" type="slidenum">
              <a:rPr lang="en-US" smtClean="0"/>
              <a:t>5</a:t>
            </a:fld>
            <a:endParaRPr lang="en-US"/>
          </a:p>
        </p:txBody>
      </p:sp>
    </p:spTree>
    <p:extLst>
      <p:ext uri="{BB962C8B-B14F-4D97-AF65-F5344CB8AC3E}">
        <p14:creationId xmlns:p14="http://schemas.microsoft.com/office/powerpoint/2010/main" val="656703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74A9C-86A5-CAE8-137E-7903697E512F}"/>
              </a:ext>
            </a:extLst>
          </p:cNvPr>
          <p:cNvSpPr>
            <a:spLocks noGrp="1"/>
          </p:cNvSpPr>
          <p:nvPr>
            <p:ph type="title"/>
          </p:nvPr>
        </p:nvSpPr>
        <p:spPr/>
        <p:txBody>
          <a:bodyPr/>
          <a:lstStyle/>
          <a:p>
            <a:r>
              <a:rPr lang="en-HK" b="0" i="0" dirty="0">
                <a:solidFill>
                  <a:srgbClr val="000000"/>
                </a:solidFill>
                <a:effectLst/>
                <a:latin typeface="Linux Libertine"/>
              </a:rPr>
              <a:t>Vision transformer</a:t>
            </a:r>
            <a:endParaRPr lang="en-HK" dirty="0"/>
          </a:p>
        </p:txBody>
      </p:sp>
      <p:sp>
        <p:nvSpPr>
          <p:cNvPr id="3" name="Content Placeholder 2">
            <a:extLst>
              <a:ext uri="{FF2B5EF4-FFF2-40B4-BE49-F238E27FC236}">
                <a16:creationId xmlns:a16="http://schemas.microsoft.com/office/drawing/2014/main" id="{C229C92B-4400-9431-D450-7915A3315C6C}"/>
              </a:ext>
            </a:extLst>
          </p:cNvPr>
          <p:cNvSpPr>
            <a:spLocks noGrp="1"/>
          </p:cNvSpPr>
          <p:nvPr>
            <p:ph idx="1"/>
          </p:nvPr>
        </p:nvSpPr>
        <p:spPr/>
        <p:txBody>
          <a:bodyPr/>
          <a:lstStyle/>
          <a:p>
            <a:r>
              <a:rPr lang="en-US" dirty="0"/>
              <a:t>The Transformer is successful in NLP (Natural  Language Processing).</a:t>
            </a:r>
          </a:p>
          <a:p>
            <a:r>
              <a:rPr lang="en-US" dirty="0"/>
              <a:t>Hence, researchers explore the idea of using it for computer vision -- </a:t>
            </a:r>
            <a:r>
              <a:rPr lang="en-HK" b="0" i="0" dirty="0">
                <a:solidFill>
                  <a:srgbClr val="000000"/>
                </a:solidFill>
                <a:effectLst/>
                <a:latin typeface="Linux Libertine"/>
              </a:rPr>
              <a:t>Vision transformer. </a:t>
            </a:r>
          </a:p>
          <a:p>
            <a:r>
              <a:rPr lang="en-HK" b="0" i="0" dirty="0">
                <a:solidFill>
                  <a:srgbClr val="000000"/>
                </a:solidFill>
                <a:effectLst/>
                <a:latin typeface="Linux Libertine"/>
              </a:rPr>
              <a:t>See</a:t>
            </a:r>
            <a:r>
              <a:rPr lang="en-HK" dirty="0">
                <a:solidFill>
                  <a:srgbClr val="000000"/>
                </a:solidFill>
                <a:latin typeface="Linux Libertine"/>
              </a:rPr>
              <a:t> </a:t>
            </a:r>
            <a:r>
              <a:rPr lang="en-US" sz="2000" dirty="0">
                <a:hlinkClick r:id="rId2"/>
              </a:rPr>
              <a:t>https://en.wikipedia.org/wiki/Vision_transformer</a:t>
            </a:r>
            <a:r>
              <a:rPr lang="en-US" sz="2000" dirty="0"/>
              <a:t> </a:t>
            </a:r>
          </a:p>
          <a:p>
            <a:r>
              <a:rPr lang="en-US" dirty="0"/>
              <a:t>Transformers are found to overperform classical approaches in object recognition etc.</a:t>
            </a:r>
            <a:endParaRPr lang="en-HK" dirty="0"/>
          </a:p>
        </p:txBody>
      </p:sp>
      <p:sp>
        <p:nvSpPr>
          <p:cNvPr id="4" name="Footer Placeholder 3">
            <a:extLst>
              <a:ext uri="{FF2B5EF4-FFF2-40B4-BE49-F238E27FC236}">
                <a16:creationId xmlns:a16="http://schemas.microsoft.com/office/drawing/2014/main" id="{9133917A-366E-8F25-3CEE-CF28EC99BD67}"/>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F55F7CCC-2F23-C404-50D3-17093F9B7B25}"/>
              </a:ext>
            </a:extLst>
          </p:cNvPr>
          <p:cNvSpPr>
            <a:spLocks noGrp="1"/>
          </p:cNvSpPr>
          <p:nvPr>
            <p:ph type="sldNum" sz="quarter" idx="12"/>
          </p:nvPr>
        </p:nvSpPr>
        <p:spPr/>
        <p:txBody>
          <a:bodyPr/>
          <a:lstStyle/>
          <a:p>
            <a:fld id="{7C12A529-2220-4038-9210-A21DB7BAEFCE}" type="slidenum">
              <a:rPr lang="en-US" smtClean="0"/>
              <a:t>50</a:t>
            </a:fld>
            <a:endParaRPr lang="en-US"/>
          </a:p>
        </p:txBody>
      </p:sp>
    </p:spTree>
    <p:extLst>
      <p:ext uri="{BB962C8B-B14F-4D97-AF65-F5344CB8AC3E}">
        <p14:creationId xmlns:p14="http://schemas.microsoft.com/office/powerpoint/2010/main" val="176393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2E35-7824-B54E-B0F2-C2CB0C050F8A}"/>
              </a:ext>
            </a:extLst>
          </p:cNvPr>
          <p:cNvSpPr>
            <a:spLocks noGrp="1"/>
          </p:cNvSpPr>
          <p:nvPr>
            <p:ph type="title"/>
          </p:nvPr>
        </p:nvSpPr>
        <p:spPr>
          <a:xfrm>
            <a:off x="457200" y="274638"/>
            <a:ext cx="8229600" cy="503237"/>
          </a:xfrm>
        </p:spPr>
        <p:txBody>
          <a:bodyPr>
            <a:normAutofit fontScale="90000"/>
          </a:bodyPr>
          <a:lstStyle/>
          <a:p>
            <a:r>
              <a:rPr lang="en-US" dirty="0"/>
              <a:t>The main idea</a:t>
            </a:r>
            <a:endParaRPr lang="en-HK" dirty="0"/>
          </a:p>
        </p:txBody>
      </p:sp>
      <p:sp>
        <p:nvSpPr>
          <p:cNvPr id="3" name="Content Placeholder 2">
            <a:extLst>
              <a:ext uri="{FF2B5EF4-FFF2-40B4-BE49-F238E27FC236}">
                <a16:creationId xmlns:a16="http://schemas.microsoft.com/office/drawing/2014/main" id="{BD920666-88A9-167B-6D8D-F36E5CA81B02}"/>
              </a:ext>
            </a:extLst>
          </p:cNvPr>
          <p:cNvSpPr>
            <a:spLocks noGrp="1"/>
          </p:cNvSpPr>
          <p:nvPr>
            <p:ph idx="1"/>
          </p:nvPr>
        </p:nvSpPr>
        <p:spPr>
          <a:xfrm>
            <a:off x="457200" y="853419"/>
            <a:ext cx="8534400" cy="4297363"/>
          </a:xfrm>
        </p:spPr>
        <p:txBody>
          <a:bodyPr>
            <a:normAutofit/>
          </a:bodyPr>
          <a:lstStyle/>
          <a:p>
            <a:r>
              <a:rPr lang="en-US" sz="2400" dirty="0"/>
              <a:t>The Transformer is designed for sequential data,  but image data is parallel. So how to do it? Solution  : Divide the picture into patches (in a grid) and the patches are lined up as a sequence for the transformer (SWIN Transformer uses sifted windows) . </a:t>
            </a:r>
          </a:p>
          <a:p>
            <a:endParaRPr lang="en-HK" sz="1600" dirty="0"/>
          </a:p>
        </p:txBody>
      </p:sp>
      <p:sp>
        <p:nvSpPr>
          <p:cNvPr id="4" name="Footer Placeholder 3">
            <a:extLst>
              <a:ext uri="{FF2B5EF4-FFF2-40B4-BE49-F238E27FC236}">
                <a16:creationId xmlns:a16="http://schemas.microsoft.com/office/drawing/2014/main" id="{F408999D-D308-ABB4-74AD-86A8E1BBDA8D}"/>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76692E15-E832-4BEC-B976-27B4CE66B945}"/>
              </a:ext>
            </a:extLst>
          </p:cNvPr>
          <p:cNvSpPr>
            <a:spLocks noGrp="1"/>
          </p:cNvSpPr>
          <p:nvPr>
            <p:ph type="sldNum" sz="quarter" idx="12"/>
          </p:nvPr>
        </p:nvSpPr>
        <p:spPr/>
        <p:txBody>
          <a:bodyPr/>
          <a:lstStyle/>
          <a:p>
            <a:fld id="{7C12A529-2220-4038-9210-A21DB7BAEFCE}" type="slidenum">
              <a:rPr lang="en-US" smtClean="0"/>
              <a:t>51</a:t>
            </a:fld>
            <a:endParaRPr lang="en-US"/>
          </a:p>
        </p:txBody>
      </p:sp>
      <p:pic>
        <p:nvPicPr>
          <p:cNvPr id="1026" name="Picture 2">
            <a:extLst>
              <a:ext uri="{FF2B5EF4-FFF2-40B4-BE49-F238E27FC236}">
                <a16:creationId xmlns:a16="http://schemas.microsoft.com/office/drawing/2014/main" id="{E2403FD8-06AD-DBEB-DF6C-072D2391B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767" y="2348568"/>
            <a:ext cx="7128465" cy="400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950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947F-ED87-1716-3BE9-F6C54424908E}"/>
              </a:ext>
            </a:extLst>
          </p:cNvPr>
          <p:cNvSpPr>
            <a:spLocks noGrp="1"/>
          </p:cNvSpPr>
          <p:nvPr>
            <p:ph type="title"/>
          </p:nvPr>
        </p:nvSpPr>
        <p:spPr/>
        <p:txBody>
          <a:bodyPr>
            <a:normAutofit fontScale="90000"/>
          </a:bodyPr>
          <a:lstStyle/>
          <a:p>
            <a:r>
              <a:rPr lang="en-US" b="0" i="0" dirty="0">
                <a:solidFill>
                  <a:srgbClr val="202122"/>
                </a:solidFill>
                <a:effectLst/>
                <a:latin typeface="Arial" panose="020B0604020202020204" pitchFamily="34" charset="0"/>
              </a:rPr>
              <a:t>The </a:t>
            </a:r>
            <a:r>
              <a:rPr lang="en-US" b="0" i="0" dirty="0" err="1">
                <a:solidFill>
                  <a:srgbClr val="202122"/>
                </a:solidFill>
                <a:effectLst/>
                <a:latin typeface="Arial" panose="020B0604020202020204" pitchFamily="34" charset="0"/>
              </a:rPr>
              <a:t>Swin</a:t>
            </a:r>
            <a:r>
              <a:rPr lang="en-US" b="0" i="0" dirty="0">
                <a:solidFill>
                  <a:srgbClr val="202122"/>
                </a:solidFill>
                <a:effectLst/>
                <a:latin typeface="Arial" panose="020B0604020202020204" pitchFamily="34" charset="0"/>
              </a:rPr>
              <a:t> Transformer</a:t>
            </a:r>
            <a:br>
              <a:rPr lang="en-US" b="0" i="0" dirty="0">
                <a:solidFill>
                  <a:srgbClr val="202122"/>
                </a:solidFill>
                <a:effectLst/>
                <a:latin typeface="Arial" panose="020B0604020202020204" pitchFamily="34" charset="0"/>
              </a:rPr>
            </a:br>
            <a:r>
              <a:rPr lang="en-US" sz="2700" b="0" i="0" dirty="0">
                <a:solidFill>
                  <a:srgbClr val="202122"/>
                </a:solidFill>
                <a:effectLst/>
                <a:latin typeface="Arial" panose="020B0604020202020204" pitchFamily="34" charset="0"/>
                <a:hlinkClick r:id="rId2"/>
              </a:rPr>
              <a:t>https://arxiv.org/abs/2103.14030</a:t>
            </a:r>
            <a:r>
              <a:rPr lang="en-US" sz="2700" b="0" i="0" dirty="0">
                <a:solidFill>
                  <a:srgbClr val="202122"/>
                </a:solidFill>
                <a:effectLst/>
                <a:latin typeface="Arial" panose="020B0604020202020204" pitchFamily="34" charset="0"/>
              </a:rPr>
              <a:t> </a:t>
            </a:r>
            <a:endParaRPr lang="en-HK" dirty="0"/>
          </a:p>
        </p:txBody>
      </p:sp>
      <p:sp>
        <p:nvSpPr>
          <p:cNvPr id="3" name="Content Placeholder 2">
            <a:extLst>
              <a:ext uri="{FF2B5EF4-FFF2-40B4-BE49-F238E27FC236}">
                <a16:creationId xmlns:a16="http://schemas.microsoft.com/office/drawing/2014/main" id="{EF20DAD5-CEEC-0C8C-E90D-9BEC19DD7486}"/>
              </a:ext>
            </a:extLst>
          </p:cNvPr>
          <p:cNvSpPr>
            <a:spLocks noGrp="1"/>
          </p:cNvSpPr>
          <p:nvPr>
            <p:ph idx="1"/>
          </p:nvPr>
        </p:nvSpPr>
        <p:spPr/>
        <p:txBody>
          <a:bodyPr>
            <a:normAutofit fontScale="55000" lnSpcReduction="20000"/>
          </a:bodyPr>
          <a:lstStyle/>
          <a:p>
            <a:pPr algn="l"/>
            <a:r>
              <a:rPr lang="en-US" b="0" i="1" dirty="0">
                <a:solidFill>
                  <a:srgbClr val="202122"/>
                </a:solidFill>
                <a:effectLst/>
                <a:latin typeface="Arial" panose="020B0604020202020204" pitchFamily="34" charset="0"/>
              </a:rPr>
              <a:t>The </a:t>
            </a:r>
            <a:r>
              <a:rPr lang="en-US" b="0" i="1" dirty="0" err="1">
                <a:solidFill>
                  <a:srgbClr val="202122"/>
                </a:solidFill>
                <a:effectLst/>
                <a:latin typeface="Arial" panose="020B0604020202020204" pitchFamily="34" charset="0"/>
              </a:rPr>
              <a:t>Swin</a:t>
            </a:r>
            <a:r>
              <a:rPr lang="en-US" b="0" i="1" dirty="0">
                <a:solidFill>
                  <a:srgbClr val="202122"/>
                </a:solidFill>
                <a:effectLst/>
                <a:latin typeface="Arial" panose="020B0604020202020204" pitchFamily="34" charset="0"/>
              </a:rPr>
              <a:t> Transformer ("</a:t>
            </a:r>
            <a:r>
              <a:rPr lang="en-US" b="1" i="1" dirty="0">
                <a:solidFill>
                  <a:srgbClr val="202122"/>
                </a:solidFill>
                <a:effectLst/>
                <a:latin typeface="Arial" panose="020B0604020202020204" pitchFamily="34" charset="0"/>
              </a:rPr>
              <a:t>S</a:t>
            </a:r>
            <a:r>
              <a:rPr lang="en-US" b="0" i="1" dirty="0">
                <a:solidFill>
                  <a:srgbClr val="202122"/>
                </a:solidFill>
                <a:effectLst/>
                <a:latin typeface="Arial" panose="020B0604020202020204" pitchFamily="34" charset="0"/>
              </a:rPr>
              <a:t>hifted </a:t>
            </a:r>
            <a:r>
              <a:rPr lang="en-US" b="1" i="1" dirty="0">
                <a:solidFill>
                  <a:srgbClr val="202122"/>
                </a:solidFill>
                <a:effectLst/>
                <a:latin typeface="Arial" panose="020B0604020202020204" pitchFamily="34" charset="0"/>
              </a:rPr>
              <a:t>win</a:t>
            </a:r>
            <a:r>
              <a:rPr lang="en-US" b="0" i="1" dirty="0">
                <a:solidFill>
                  <a:srgbClr val="202122"/>
                </a:solidFill>
                <a:effectLst/>
                <a:latin typeface="Arial" panose="020B0604020202020204" pitchFamily="34" charset="0"/>
              </a:rPr>
              <a:t>dows")</a:t>
            </a:r>
            <a:r>
              <a:rPr lang="en-US" b="0" i="1" u="none" strike="noStrike" baseline="30000" dirty="0">
                <a:solidFill>
                  <a:srgbClr val="3366CC"/>
                </a:solidFill>
                <a:effectLst/>
                <a:latin typeface="Arial" panose="020B0604020202020204" pitchFamily="34" charset="0"/>
                <a:hlinkClick r:id="rId3"/>
              </a:rPr>
              <a:t>[7]</a:t>
            </a:r>
            <a:r>
              <a:rPr lang="en-US" b="0" i="1" dirty="0">
                <a:solidFill>
                  <a:srgbClr val="202122"/>
                </a:solidFill>
                <a:effectLst/>
                <a:latin typeface="Arial" panose="020B0604020202020204" pitchFamily="34" charset="0"/>
              </a:rPr>
              <a:t> takes inspiration from standard convolutional neural networks:</a:t>
            </a:r>
          </a:p>
          <a:p>
            <a:pPr algn="l">
              <a:buFont typeface="Arial" panose="020B0604020202020204" pitchFamily="34" charset="0"/>
              <a:buChar char="•"/>
            </a:pPr>
            <a:r>
              <a:rPr lang="en-US" b="0" i="1" dirty="0">
                <a:solidFill>
                  <a:srgbClr val="202122"/>
                </a:solidFill>
                <a:effectLst/>
                <a:latin typeface="Arial" panose="020B0604020202020204" pitchFamily="34" charset="0"/>
              </a:rPr>
              <a:t>Instead of performing self-attention over the entire sequence of tokens, one for each patch, it performs "shifted window based" self-attention, which means only performing attention over square-shaped blocks of patches. One block of patches is analogous to the receptive field of one convolution.</a:t>
            </a:r>
          </a:p>
          <a:p>
            <a:pPr algn="l">
              <a:buFont typeface="Arial" panose="020B0604020202020204" pitchFamily="34" charset="0"/>
              <a:buChar char="•"/>
            </a:pPr>
            <a:r>
              <a:rPr lang="en-US" b="0" i="1" dirty="0">
                <a:solidFill>
                  <a:srgbClr val="202122"/>
                </a:solidFill>
                <a:effectLst/>
                <a:latin typeface="Arial" panose="020B0604020202020204" pitchFamily="34" charset="0"/>
              </a:rPr>
              <a:t>After every few attention blocks, there is a "merge layer", which merges neighboring 2x2 tokens into a single token. This is analogous to pooling (by 2x2 convolution kernels, with stride 2). Merging means concatenation followed by multiplication with a matrix.</a:t>
            </a:r>
          </a:p>
          <a:p>
            <a:pPr algn="l"/>
            <a:r>
              <a:rPr lang="en-US" b="0" i="1" dirty="0">
                <a:solidFill>
                  <a:srgbClr val="202122"/>
                </a:solidFill>
                <a:effectLst/>
                <a:latin typeface="Arial" panose="020B0604020202020204" pitchFamily="34" charset="0"/>
              </a:rPr>
              <a:t>It is improved by </a:t>
            </a:r>
            <a:r>
              <a:rPr lang="en-US" b="0" i="1" dirty="0" err="1">
                <a:solidFill>
                  <a:srgbClr val="202122"/>
                </a:solidFill>
                <a:effectLst/>
                <a:latin typeface="Arial" panose="020B0604020202020204" pitchFamily="34" charset="0"/>
              </a:rPr>
              <a:t>Swin</a:t>
            </a:r>
            <a:r>
              <a:rPr lang="en-US" b="0" i="1" dirty="0">
                <a:solidFill>
                  <a:srgbClr val="202122"/>
                </a:solidFill>
                <a:effectLst/>
                <a:latin typeface="Arial" panose="020B0604020202020204" pitchFamily="34" charset="0"/>
              </a:rPr>
              <a:t> Transformer V2,</a:t>
            </a:r>
            <a:r>
              <a:rPr lang="en-US" b="0" i="1" u="none" strike="noStrike" baseline="30000" dirty="0">
                <a:solidFill>
                  <a:srgbClr val="3366CC"/>
                </a:solidFill>
                <a:effectLst/>
                <a:latin typeface="Arial" panose="020B0604020202020204" pitchFamily="34" charset="0"/>
                <a:hlinkClick r:id="rId4"/>
              </a:rPr>
              <a:t>[13]</a:t>
            </a:r>
            <a:r>
              <a:rPr lang="en-US" b="0" i="1" dirty="0">
                <a:solidFill>
                  <a:srgbClr val="202122"/>
                </a:solidFill>
                <a:effectLst/>
                <a:latin typeface="Arial" panose="020B0604020202020204" pitchFamily="34" charset="0"/>
              </a:rPr>
              <a:t> which modifies upon the </a:t>
            </a:r>
            <a:r>
              <a:rPr lang="en-US" b="0" i="1" dirty="0" err="1">
                <a:solidFill>
                  <a:srgbClr val="202122"/>
                </a:solidFill>
                <a:effectLst/>
                <a:latin typeface="Arial" panose="020B0604020202020204" pitchFamily="34" charset="0"/>
              </a:rPr>
              <a:t>ViT</a:t>
            </a:r>
            <a:r>
              <a:rPr lang="en-US" b="0" i="1" dirty="0">
                <a:solidFill>
                  <a:srgbClr val="202122"/>
                </a:solidFill>
                <a:effectLst/>
                <a:latin typeface="Arial" panose="020B0604020202020204" pitchFamily="34" charset="0"/>
              </a:rPr>
              <a:t> by a different attention mechanism (Figure 1):</a:t>
            </a:r>
          </a:p>
          <a:p>
            <a:pPr algn="l">
              <a:buFont typeface="Arial" panose="020B0604020202020204" pitchFamily="34" charset="0"/>
              <a:buChar char="•"/>
            </a:pPr>
            <a:r>
              <a:rPr lang="en-US" b="0" i="1" dirty="0" err="1">
                <a:solidFill>
                  <a:srgbClr val="202122"/>
                </a:solidFill>
                <a:effectLst/>
                <a:latin typeface="Arial" panose="020B0604020202020204" pitchFamily="34" charset="0"/>
              </a:rPr>
              <a:t>layernorm</a:t>
            </a:r>
            <a:r>
              <a:rPr lang="en-US" b="0" i="1" dirty="0">
                <a:solidFill>
                  <a:srgbClr val="202122"/>
                </a:solidFill>
                <a:effectLst/>
                <a:latin typeface="Arial" panose="020B0604020202020204" pitchFamily="34" charset="0"/>
              </a:rPr>
              <a:t> immediately after each attention and feedforward layer ("res-post-norm");</a:t>
            </a:r>
          </a:p>
          <a:p>
            <a:pPr algn="l">
              <a:buFont typeface="Arial" panose="020B0604020202020204" pitchFamily="34" charset="0"/>
              <a:buChar char="•"/>
            </a:pPr>
            <a:r>
              <a:rPr lang="en-US" b="0" i="1" dirty="0">
                <a:solidFill>
                  <a:srgbClr val="202122"/>
                </a:solidFill>
                <a:effectLst/>
                <a:latin typeface="Arial" panose="020B0604020202020204" pitchFamily="34" charset="0"/>
              </a:rPr>
              <a:t>scaled cosine attention to replace the original dot product attention;</a:t>
            </a:r>
          </a:p>
          <a:p>
            <a:pPr algn="l">
              <a:buFont typeface="Arial" panose="020B0604020202020204" pitchFamily="34" charset="0"/>
              <a:buChar char="•"/>
            </a:pPr>
            <a:r>
              <a:rPr lang="en-US" b="0" i="1" dirty="0">
                <a:solidFill>
                  <a:srgbClr val="202122"/>
                </a:solidFill>
                <a:effectLst/>
                <a:latin typeface="Arial" panose="020B0604020202020204" pitchFamily="34" charset="0"/>
              </a:rPr>
              <a:t>log-spaced continuous </a:t>
            </a:r>
            <a:r>
              <a:rPr lang="en-US" b="0" i="1" u="none" strike="noStrike" dirty="0">
                <a:solidFill>
                  <a:srgbClr val="3366CC"/>
                </a:solidFill>
                <a:effectLst/>
                <a:latin typeface="Arial" panose="020B0604020202020204" pitchFamily="34" charset="0"/>
                <a:hlinkClick r:id="rId5" tooltip="Transformer (machine learning model)"/>
              </a:rPr>
              <a:t>relative position bias</a:t>
            </a:r>
            <a:r>
              <a:rPr lang="en-US" b="0" i="1" dirty="0">
                <a:solidFill>
                  <a:srgbClr val="202122"/>
                </a:solidFill>
                <a:effectLst/>
                <a:latin typeface="Arial" panose="020B0604020202020204" pitchFamily="34" charset="0"/>
              </a:rPr>
              <a:t>, which allows </a:t>
            </a:r>
            <a:r>
              <a:rPr lang="en-US" b="0" i="1" u="none" strike="noStrike" dirty="0">
                <a:solidFill>
                  <a:srgbClr val="3366CC"/>
                </a:solidFill>
                <a:effectLst/>
                <a:latin typeface="Arial" panose="020B0604020202020204" pitchFamily="34" charset="0"/>
                <a:hlinkClick r:id="rId6" tooltip="Transfer learning"/>
              </a:rPr>
              <a:t>transfer learning</a:t>
            </a:r>
            <a:r>
              <a:rPr lang="en-US" b="0" i="1" dirty="0">
                <a:solidFill>
                  <a:srgbClr val="202122"/>
                </a:solidFill>
                <a:effectLst/>
                <a:latin typeface="Arial" panose="020B0604020202020204" pitchFamily="34" charset="0"/>
              </a:rPr>
              <a:t> across different window resolutions.</a:t>
            </a:r>
          </a:p>
          <a:p>
            <a:endParaRPr lang="en-HK" dirty="0"/>
          </a:p>
        </p:txBody>
      </p:sp>
      <p:sp>
        <p:nvSpPr>
          <p:cNvPr id="4" name="Footer Placeholder 3">
            <a:extLst>
              <a:ext uri="{FF2B5EF4-FFF2-40B4-BE49-F238E27FC236}">
                <a16:creationId xmlns:a16="http://schemas.microsoft.com/office/drawing/2014/main" id="{9C61C128-9CFB-F6BA-E7FB-B55DA197617A}"/>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473EB7AF-C5CE-8464-2000-031303E120CF}"/>
              </a:ext>
            </a:extLst>
          </p:cNvPr>
          <p:cNvSpPr>
            <a:spLocks noGrp="1"/>
          </p:cNvSpPr>
          <p:nvPr>
            <p:ph type="sldNum" sz="quarter" idx="12"/>
          </p:nvPr>
        </p:nvSpPr>
        <p:spPr/>
        <p:txBody>
          <a:bodyPr/>
          <a:lstStyle/>
          <a:p>
            <a:fld id="{7C12A529-2220-4038-9210-A21DB7BAEFCE}" type="slidenum">
              <a:rPr lang="en-US" smtClean="0"/>
              <a:t>52</a:t>
            </a:fld>
            <a:endParaRPr lang="en-US"/>
          </a:p>
        </p:txBody>
      </p:sp>
    </p:spTree>
    <p:extLst>
      <p:ext uri="{BB962C8B-B14F-4D97-AF65-F5344CB8AC3E}">
        <p14:creationId xmlns:p14="http://schemas.microsoft.com/office/powerpoint/2010/main" val="2497250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D1D7-94D6-442E-E4D9-D10499D8AD13}"/>
              </a:ext>
            </a:extLst>
          </p:cNvPr>
          <p:cNvSpPr>
            <a:spLocks noGrp="1"/>
          </p:cNvSpPr>
          <p:nvPr>
            <p:ph type="ctrTitle"/>
          </p:nvPr>
        </p:nvSpPr>
        <p:spPr/>
        <p:txBody>
          <a:bodyPr>
            <a:normAutofit/>
          </a:bodyPr>
          <a:lstStyle/>
          <a:p>
            <a:r>
              <a:rPr lang="en-US" sz="4000" dirty="0"/>
              <a:t>Part 2: Large Language Models (LLM)</a:t>
            </a:r>
            <a:endParaRPr lang="en-HK" sz="4000" dirty="0"/>
          </a:p>
        </p:txBody>
      </p:sp>
      <p:sp>
        <p:nvSpPr>
          <p:cNvPr id="3" name="Subtitle 2">
            <a:extLst>
              <a:ext uri="{FF2B5EF4-FFF2-40B4-BE49-F238E27FC236}">
                <a16:creationId xmlns:a16="http://schemas.microsoft.com/office/drawing/2014/main" id="{D70FE852-3F51-8DEF-C298-C53D7FBEF1E9}"/>
              </a:ext>
            </a:extLst>
          </p:cNvPr>
          <p:cNvSpPr>
            <a:spLocks noGrp="1"/>
          </p:cNvSpPr>
          <p:nvPr>
            <p:ph type="subTitle" idx="1"/>
          </p:nvPr>
        </p:nvSpPr>
        <p:spPr/>
        <p:txBody>
          <a:bodyPr/>
          <a:lstStyle/>
          <a:p>
            <a:r>
              <a:rPr lang="en-US" dirty="0"/>
              <a:t>KH Wong</a:t>
            </a:r>
            <a:endParaRPr lang="en-HK" dirty="0"/>
          </a:p>
        </p:txBody>
      </p:sp>
      <p:sp>
        <p:nvSpPr>
          <p:cNvPr id="4" name="Footer Placeholder 3">
            <a:extLst>
              <a:ext uri="{FF2B5EF4-FFF2-40B4-BE49-F238E27FC236}">
                <a16:creationId xmlns:a16="http://schemas.microsoft.com/office/drawing/2014/main" id="{D4570D87-3D77-0592-D4DA-84F3DE376F89}"/>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3F123F26-CFB7-8E50-12AA-7F1C2015616E}"/>
              </a:ext>
            </a:extLst>
          </p:cNvPr>
          <p:cNvSpPr>
            <a:spLocks noGrp="1"/>
          </p:cNvSpPr>
          <p:nvPr>
            <p:ph type="sldNum" sz="quarter" idx="12"/>
          </p:nvPr>
        </p:nvSpPr>
        <p:spPr/>
        <p:txBody>
          <a:bodyPr/>
          <a:lstStyle/>
          <a:p>
            <a:fld id="{29CB84F4-D896-4BEF-A324-A5A280F0CB42}" type="slidenum">
              <a:rPr lang="en-HK" smtClean="0"/>
              <a:t>53</a:t>
            </a:fld>
            <a:endParaRPr lang="en-HK"/>
          </a:p>
        </p:txBody>
      </p:sp>
    </p:spTree>
    <p:extLst>
      <p:ext uri="{BB962C8B-B14F-4D97-AF65-F5344CB8AC3E}">
        <p14:creationId xmlns:p14="http://schemas.microsoft.com/office/powerpoint/2010/main" val="3031790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48D7-FDEB-964D-D7DA-43319CC6E777}"/>
              </a:ext>
            </a:extLst>
          </p:cNvPr>
          <p:cNvSpPr>
            <a:spLocks noGrp="1"/>
          </p:cNvSpPr>
          <p:nvPr>
            <p:ph type="title"/>
          </p:nvPr>
        </p:nvSpPr>
        <p:spPr/>
        <p:txBody>
          <a:bodyPr/>
          <a:lstStyle/>
          <a:p>
            <a:r>
              <a:rPr lang="en-US" dirty="0"/>
              <a:t>Induction</a:t>
            </a:r>
            <a:endParaRPr lang="en-HK" dirty="0"/>
          </a:p>
        </p:txBody>
      </p:sp>
      <p:sp>
        <p:nvSpPr>
          <p:cNvPr id="3" name="Content Placeholder 2">
            <a:extLst>
              <a:ext uri="{FF2B5EF4-FFF2-40B4-BE49-F238E27FC236}">
                <a16:creationId xmlns:a16="http://schemas.microsoft.com/office/drawing/2014/main" id="{89E6045B-1054-9FB7-83BA-5505C9BF45DD}"/>
              </a:ext>
            </a:extLst>
          </p:cNvPr>
          <p:cNvSpPr>
            <a:spLocks noGrp="1"/>
          </p:cNvSpPr>
          <p:nvPr>
            <p:ph idx="1"/>
          </p:nvPr>
        </p:nvSpPr>
        <p:spPr/>
        <p:txBody>
          <a:bodyPr/>
          <a:lstStyle/>
          <a:p>
            <a:r>
              <a:rPr lang="en-US" sz="2800" dirty="0"/>
              <a:t>Large Language Models (LLM) </a:t>
            </a:r>
            <a:r>
              <a:rPr lang="en-US" dirty="0"/>
              <a:t>model can exchange information intelligently with human using text, such as answer questions when asked.</a:t>
            </a:r>
          </a:p>
          <a:p>
            <a:r>
              <a:rPr lang="en-US" dirty="0"/>
              <a:t>Currently uses Transformer as the work horse</a:t>
            </a:r>
          </a:p>
          <a:p>
            <a:pPr lvl="1"/>
            <a:r>
              <a:rPr lang="en-US" dirty="0"/>
              <a:t>Use decoder-only transformers</a:t>
            </a:r>
          </a:p>
          <a:p>
            <a:r>
              <a:rPr lang="en-US" dirty="0"/>
              <a:t>Becoming popular and essential in Artificial intelligence</a:t>
            </a:r>
          </a:p>
          <a:p>
            <a:endParaRPr lang="en-US" dirty="0"/>
          </a:p>
          <a:p>
            <a:endParaRPr lang="en-US" dirty="0"/>
          </a:p>
        </p:txBody>
      </p:sp>
      <p:sp>
        <p:nvSpPr>
          <p:cNvPr id="4" name="Footer Placeholder 3">
            <a:extLst>
              <a:ext uri="{FF2B5EF4-FFF2-40B4-BE49-F238E27FC236}">
                <a16:creationId xmlns:a16="http://schemas.microsoft.com/office/drawing/2014/main" id="{0120FB10-72F3-A583-4F14-58585B2FCEE8}"/>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6577F655-E55D-A71B-5ACA-AA7FD7A2F09B}"/>
              </a:ext>
            </a:extLst>
          </p:cNvPr>
          <p:cNvSpPr>
            <a:spLocks noGrp="1"/>
          </p:cNvSpPr>
          <p:nvPr>
            <p:ph type="sldNum" sz="quarter" idx="12"/>
          </p:nvPr>
        </p:nvSpPr>
        <p:spPr/>
        <p:txBody>
          <a:bodyPr/>
          <a:lstStyle/>
          <a:p>
            <a:fld id="{29CB84F4-D896-4BEF-A324-A5A280F0CB42}" type="slidenum">
              <a:rPr lang="en-HK" smtClean="0"/>
              <a:t>54</a:t>
            </a:fld>
            <a:endParaRPr lang="en-HK"/>
          </a:p>
        </p:txBody>
      </p:sp>
    </p:spTree>
    <p:extLst>
      <p:ext uri="{BB962C8B-B14F-4D97-AF65-F5344CB8AC3E}">
        <p14:creationId xmlns:p14="http://schemas.microsoft.com/office/powerpoint/2010/main" val="648949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3271-960C-8C70-9F65-02019F922896}"/>
              </a:ext>
            </a:extLst>
          </p:cNvPr>
          <p:cNvSpPr>
            <a:spLocks noGrp="1"/>
          </p:cNvSpPr>
          <p:nvPr>
            <p:ph type="title"/>
          </p:nvPr>
        </p:nvSpPr>
        <p:spPr/>
        <p:txBody>
          <a:bodyPr/>
          <a:lstStyle/>
          <a:p>
            <a:r>
              <a:rPr lang="en-US" dirty="0"/>
              <a:t>Overview </a:t>
            </a:r>
            <a:endParaRPr lang="en-HK" dirty="0"/>
          </a:p>
        </p:txBody>
      </p:sp>
      <p:sp>
        <p:nvSpPr>
          <p:cNvPr id="3" name="Content Placeholder 2">
            <a:extLst>
              <a:ext uri="{FF2B5EF4-FFF2-40B4-BE49-F238E27FC236}">
                <a16:creationId xmlns:a16="http://schemas.microsoft.com/office/drawing/2014/main" id="{0E29011B-6DF2-E499-0A9F-5CE4A4185BD1}"/>
              </a:ext>
            </a:extLst>
          </p:cNvPr>
          <p:cNvSpPr>
            <a:spLocks noGrp="1"/>
          </p:cNvSpPr>
          <p:nvPr>
            <p:ph idx="1"/>
          </p:nvPr>
        </p:nvSpPr>
        <p:spPr/>
        <p:txBody>
          <a:bodyPr/>
          <a:lstStyle/>
          <a:p>
            <a:r>
              <a:rPr lang="en-US" dirty="0"/>
              <a:t>Decoder-only transformer</a:t>
            </a:r>
          </a:p>
          <a:p>
            <a:r>
              <a:rPr lang="en-US" dirty="0"/>
              <a:t>Training of </a:t>
            </a:r>
            <a:r>
              <a:rPr lang="en-US" sz="2800" dirty="0"/>
              <a:t>Large Language Models  </a:t>
            </a:r>
            <a:r>
              <a:rPr lang="en-US" dirty="0"/>
              <a:t>LLM</a:t>
            </a:r>
          </a:p>
          <a:p>
            <a:pPr lvl="1"/>
            <a:r>
              <a:rPr lang="en-US" dirty="0"/>
              <a:t>Pretraining</a:t>
            </a:r>
          </a:p>
          <a:p>
            <a:r>
              <a:rPr lang="en-US" dirty="0"/>
              <a:t>Experiments with Opensource model Lamma3</a:t>
            </a:r>
          </a:p>
          <a:p>
            <a:endParaRPr lang="en-US" dirty="0"/>
          </a:p>
        </p:txBody>
      </p:sp>
      <p:sp>
        <p:nvSpPr>
          <p:cNvPr id="4" name="Footer Placeholder 3">
            <a:extLst>
              <a:ext uri="{FF2B5EF4-FFF2-40B4-BE49-F238E27FC236}">
                <a16:creationId xmlns:a16="http://schemas.microsoft.com/office/drawing/2014/main" id="{AB6580C2-D5C2-4F0F-419D-F60008742534}"/>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05AE51D4-6BE9-02DC-6D25-3CD4B1685EF0}"/>
              </a:ext>
            </a:extLst>
          </p:cNvPr>
          <p:cNvSpPr>
            <a:spLocks noGrp="1"/>
          </p:cNvSpPr>
          <p:nvPr>
            <p:ph type="sldNum" sz="quarter" idx="12"/>
          </p:nvPr>
        </p:nvSpPr>
        <p:spPr/>
        <p:txBody>
          <a:bodyPr/>
          <a:lstStyle/>
          <a:p>
            <a:fld id="{29CB84F4-D896-4BEF-A324-A5A280F0CB42}" type="slidenum">
              <a:rPr lang="en-HK" smtClean="0"/>
              <a:t>55</a:t>
            </a:fld>
            <a:endParaRPr lang="en-HK"/>
          </a:p>
        </p:txBody>
      </p:sp>
    </p:spTree>
    <p:extLst>
      <p:ext uri="{BB962C8B-B14F-4D97-AF65-F5344CB8AC3E}">
        <p14:creationId xmlns:p14="http://schemas.microsoft.com/office/powerpoint/2010/main" val="2818014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A74F-6BB4-FA3A-9CCB-1D55516E2F3C}"/>
              </a:ext>
            </a:extLst>
          </p:cNvPr>
          <p:cNvSpPr>
            <a:spLocks noGrp="1"/>
          </p:cNvSpPr>
          <p:nvPr>
            <p:ph type="ctrTitle"/>
          </p:nvPr>
        </p:nvSpPr>
        <p:spPr/>
        <p:txBody>
          <a:bodyPr/>
          <a:lstStyle/>
          <a:p>
            <a:r>
              <a:rPr lang="en-US" dirty="0"/>
              <a:t>Basic concept</a:t>
            </a:r>
            <a:endParaRPr lang="en-HK" dirty="0"/>
          </a:p>
        </p:txBody>
      </p:sp>
      <p:sp>
        <p:nvSpPr>
          <p:cNvPr id="6" name="Subtitle 5">
            <a:extLst>
              <a:ext uri="{FF2B5EF4-FFF2-40B4-BE49-F238E27FC236}">
                <a16:creationId xmlns:a16="http://schemas.microsoft.com/office/drawing/2014/main" id="{319CE23E-74EC-2E02-4086-F1B0F597D78E}"/>
              </a:ext>
            </a:extLst>
          </p:cNvPr>
          <p:cNvSpPr>
            <a:spLocks noGrp="1"/>
          </p:cNvSpPr>
          <p:nvPr>
            <p:ph type="subTitle" idx="1"/>
          </p:nvPr>
        </p:nvSpPr>
        <p:spPr/>
        <p:txBody>
          <a:bodyPr/>
          <a:lstStyle/>
          <a:p>
            <a:r>
              <a:rPr lang="en-US" dirty="0"/>
              <a:t>of </a:t>
            </a:r>
            <a:r>
              <a:rPr lang="en-US" sz="2400" dirty="0"/>
              <a:t>Large Language Models  </a:t>
            </a:r>
            <a:r>
              <a:rPr lang="en-US" dirty="0"/>
              <a:t>LLM</a:t>
            </a:r>
            <a:endParaRPr lang="en-HK" dirty="0"/>
          </a:p>
        </p:txBody>
      </p:sp>
      <p:sp>
        <p:nvSpPr>
          <p:cNvPr id="4" name="Footer Placeholder 3">
            <a:extLst>
              <a:ext uri="{FF2B5EF4-FFF2-40B4-BE49-F238E27FC236}">
                <a16:creationId xmlns:a16="http://schemas.microsoft.com/office/drawing/2014/main" id="{A8A9AE20-1C53-9ECA-FBE7-C938820DAB2D}"/>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4BCA1D99-447E-A6D8-495D-F9BA56FBB986}"/>
              </a:ext>
            </a:extLst>
          </p:cNvPr>
          <p:cNvSpPr>
            <a:spLocks noGrp="1"/>
          </p:cNvSpPr>
          <p:nvPr>
            <p:ph type="sldNum" sz="quarter" idx="12"/>
          </p:nvPr>
        </p:nvSpPr>
        <p:spPr/>
        <p:txBody>
          <a:bodyPr/>
          <a:lstStyle/>
          <a:p>
            <a:fld id="{29CB84F4-D896-4BEF-A324-A5A280F0CB42}" type="slidenum">
              <a:rPr lang="en-HK" smtClean="0"/>
              <a:t>56</a:t>
            </a:fld>
            <a:endParaRPr lang="en-HK"/>
          </a:p>
        </p:txBody>
      </p:sp>
    </p:spTree>
    <p:extLst>
      <p:ext uri="{BB962C8B-B14F-4D97-AF65-F5344CB8AC3E}">
        <p14:creationId xmlns:p14="http://schemas.microsoft.com/office/powerpoint/2010/main" val="2121038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B95CE-1A5A-EC92-0202-820B341FC650}"/>
              </a:ext>
            </a:extLst>
          </p:cNvPr>
          <p:cNvSpPr>
            <a:spLocks noGrp="1"/>
          </p:cNvSpPr>
          <p:nvPr>
            <p:ph type="title"/>
          </p:nvPr>
        </p:nvSpPr>
        <p:spPr/>
        <p:txBody>
          <a:bodyPr/>
          <a:lstStyle/>
          <a:p>
            <a:r>
              <a:rPr lang="en-US" b="0" i="0" dirty="0">
                <a:solidFill>
                  <a:srgbClr val="363737"/>
                </a:solidFill>
                <a:effectLst/>
                <a:latin typeface="Spectral"/>
              </a:rPr>
              <a:t>The key idea</a:t>
            </a:r>
            <a:r>
              <a:rPr lang="en-US" dirty="0">
                <a:solidFill>
                  <a:srgbClr val="363737"/>
                </a:solidFill>
                <a:latin typeface="Spectral"/>
              </a:rPr>
              <a:t>: </a:t>
            </a:r>
            <a:r>
              <a:rPr lang="en-US" b="0" i="0" dirty="0">
                <a:solidFill>
                  <a:srgbClr val="363737"/>
                </a:solidFill>
                <a:effectLst/>
                <a:latin typeface="Spectral"/>
              </a:rPr>
              <a:t>Next token prediction</a:t>
            </a:r>
            <a:endParaRPr lang="en-HK" dirty="0"/>
          </a:p>
        </p:txBody>
      </p:sp>
      <p:sp>
        <p:nvSpPr>
          <p:cNvPr id="3" name="Content Placeholder 2">
            <a:extLst>
              <a:ext uri="{FF2B5EF4-FFF2-40B4-BE49-F238E27FC236}">
                <a16:creationId xmlns:a16="http://schemas.microsoft.com/office/drawing/2014/main" id="{EA466484-221C-9E4F-1189-F4AB92848372}"/>
              </a:ext>
            </a:extLst>
          </p:cNvPr>
          <p:cNvSpPr>
            <a:spLocks noGrp="1"/>
          </p:cNvSpPr>
          <p:nvPr>
            <p:ph idx="1"/>
          </p:nvPr>
        </p:nvSpPr>
        <p:spPr/>
        <p:txBody>
          <a:bodyPr>
            <a:normAutofit fontScale="85000" lnSpcReduction="20000"/>
          </a:bodyPr>
          <a:lstStyle/>
          <a:p>
            <a:r>
              <a:rPr lang="en-US" b="0" i="0" dirty="0">
                <a:solidFill>
                  <a:srgbClr val="363737"/>
                </a:solidFill>
                <a:effectLst/>
                <a:latin typeface="Spectral"/>
              </a:rPr>
              <a:t>Next token prediction (also known as the standard language modeling objective)—</a:t>
            </a:r>
            <a:r>
              <a:rPr lang="en-US" b="0" i="1" dirty="0">
                <a:solidFill>
                  <a:srgbClr val="363737"/>
                </a:solidFill>
                <a:effectLst/>
                <a:latin typeface="Spectral"/>
              </a:rPr>
              <a:t>the workhorse behind all causal language models</a:t>
            </a:r>
            <a:r>
              <a:rPr lang="en-US" b="0" i="0" dirty="0">
                <a:solidFill>
                  <a:srgbClr val="363737"/>
                </a:solidFill>
                <a:effectLst/>
                <a:latin typeface="Spectral"/>
              </a:rPr>
              <a:t>.</a:t>
            </a:r>
          </a:p>
          <a:p>
            <a:r>
              <a:rPr lang="en-US" dirty="0">
                <a:hlinkClick r:id="rId2"/>
              </a:rPr>
              <a:t>Language Model Training and Inference: From Concept to Code</a:t>
            </a:r>
            <a:r>
              <a:rPr lang="en-US" dirty="0">
                <a:solidFill>
                  <a:srgbClr val="363737"/>
                </a:solidFill>
                <a:latin typeface="Spectral"/>
              </a:rPr>
              <a:t> </a:t>
            </a:r>
          </a:p>
          <a:p>
            <a:r>
              <a:rPr lang="en-US" dirty="0"/>
              <a:t>Background:</a:t>
            </a:r>
          </a:p>
          <a:p>
            <a:pPr lvl="1"/>
            <a:r>
              <a:rPr lang="en-US" b="0" i="0" dirty="0">
                <a:solidFill>
                  <a:srgbClr val="363737"/>
                </a:solidFill>
                <a:effectLst/>
                <a:latin typeface="Spectral"/>
              </a:rPr>
              <a:t>The Transformer Architecture [</a:t>
            </a:r>
            <a:r>
              <a:rPr lang="en-US" b="0" i="0" u="none" strike="noStrike" dirty="0">
                <a:solidFill>
                  <a:srgbClr val="363737"/>
                </a:solidFill>
                <a:effectLst/>
                <a:latin typeface="Spectral"/>
                <a:hlinkClick r:id="rId3"/>
              </a:rPr>
              <a:t>link</a:t>
            </a:r>
            <a:r>
              <a:rPr lang="en-US" b="0" i="0" dirty="0">
                <a:solidFill>
                  <a:srgbClr val="363737"/>
                </a:solidFill>
                <a:effectLst/>
                <a:latin typeface="Spectral"/>
              </a:rPr>
              <a:t>]</a:t>
            </a:r>
          </a:p>
          <a:p>
            <a:pPr lvl="1"/>
            <a:r>
              <a:rPr lang="en-US" b="0" i="0" dirty="0">
                <a:solidFill>
                  <a:srgbClr val="363737"/>
                </a:solidFill>
                <a:effectLst/>
                <a:latin typeface="Spectral"/>
              </a:rPr>
              <a:t>Decoder-Only Transformers [</a:t>
            </a:r>
            <a:r>
              <a:rPr lang="en-US" b="0" i="0" u="none" strike="noStrike" dirty="0">
                <a:solidFill>
                  <a:srgbClr val="363737"/>
                </a:solidFill>
                <a:effectLst/>
                <a:latin typeface="Spectral"/>
                <a:hlinkClick r:id="rId4"/>
              </a:rPr>
              <a:t>link</a:t>
            </a:r>
            <a:r>
              <a:rPr lang="en-US" b="0" i="0" dirty="0">
                <a:solidFill>
                  <a:srgbClr val="363737"/>
                </a:solidFill>
                <a:effectLst/>
                <a:latin typeface="Spectral"/>
              </a:rPr>
              <a:t>]</a:t>
            </a:r>
          </a:p>
          <a:p>
            <a:r>
              <a:rPr lang="en-US" dirty="0">
                <a:solidFill>
                  <a:srgbClr val="363737"/>
                </a:solidFill>
                <a:latin typeface="Spectral"/>
              </a:rPr>
              <a:t>Programming</a:t>
            </a:r>
          </a:p>
          <a:p>
            <a:pPr lvl="1"/>
            <a:r>
              <a:rPr lang="en-US" b="0" i="0" dirty="0">
                <a:solidFill>
                  <a:srgbClr val="363737"/>
                </a:solidFill>
                <a:effectLst/>
                <a:latin typeface="Spectral"/>
              </a:rPr>
              <a:t>Neural Nets in </a:t>
            </a:r>
            <a:r>
              <a:rPr lang="en-US" b="0" i="0" dirty="0" err="1">
                <a:solidFill>
                  <a:srgbClr val="363737"/>
                </a:solidFill>
                <a:effectLst/>
                <a:latin typeface="Spectral"/>
              </a:rPr>
              <a:t>PyTorch</a:t>
            </a:r>
            <a:r>
              <a:rPr lang="en-US" b="0" i="0" dirty="0">
                <a:solidFill>
                  <a:srgbClr val="363737"/>
                </a:solidFill>
                <a:effectLst/>
                <a:latin typeface="Spectral"/>
              </a:rPr>
              <a:t> [</a:t>
            </a:r>
            <a:r>
              <a:rPr lang="en-US" b="0" i="0" u="none" strike="noStrike" dirty="0">
                <a:solidFill>
                  <a:srgbClr val="363737"/>
                </a:solidFill>
                <a:effectLst/>
                <a:latin typeface="Spectral"/>
                <a:hlinkClick r:id="rId5"/>
              </a:rPr>
              <a:t>link</a:t>
            </a:r>
            <a:r>
              <a:rPr lang="en-US" b="0" i="0" dirty="0">
                <a:solidFill>
                  <a:srgbClr val="363737"/>
                </a:solidFill>
                <a:effectLst/>
                <a:latin typeface="Spectral"/>
              </a:rPr>
              <a:t>]</a:t>
            </a:r>
          </a:p>
          <a:p>
            <a:pPr lvl="1"/>
            <a:r>
              <a:rPr lang="en-US" b="0" i="0" dirty="0" err="1">
                <a:solidFill>
                  <a:srgbClr val="363737"/>
                </a:solidFill>
                <a:effectLst/>
                <a:latin typeface="Spectral"/>
              </a:rPr>
              <a:t>PyTorch</a:t>
            </a:r>
            <a:r>
              <a:rPr lang="en-US" b="0" i="0" dirty="0">
                <a:solidFill>
                  <a:srgbClr val="363737"/>
                </a:solidFill>
                <a:effectLst/>
                <a:latin typeface="Spectral"/>
              </a:rPr>
              <a:t> Distributed Overview [</a:t>
            </a:r>
            <a:r>
              <a:rPr lang="en-US" b="0" i="0" u="none" strike="noStrike" dirty="0">
                <a:solidFill>
                  <a:srgbClr val="363737"/>
                </a:solidFill>
                <a:effectLst/>
                <a:latin typeface="Spectral"/>
                <a:hlinkClick r:id="rId6"/>
              </a:rPr>
              <a:t>link</a:t>
            </a:r>
            <a:r>
              <a:rPr lang="en-US" b="0" i="0" dirty="0">
                <a:solidFill>
                  <a:srgbClr val="363737"/>
                </a:solidFill>
                <a:effectLst/>
                <a:latin typeface="Spectral"/>
              </a:rPr>
              <a:t>]</a:t>
            </a:r>
          </a:p>
          <a:p>
            <a:pPr lvl="1"/>
            <a:r>
              <a:rPr lang="en-US" b="0" i="0" dirty="0">
                <a:solidFill>
                  <a:srgbClr val="363737"/>
                </a:solidFill>
                <a:effectLst/>
                <a:latin typeface="Spectral"/>
              </a:rPr>
              <a:t>Distributed Data Parallel in </a:t>
            </a:r>
            <a:r>
              <a:rPr lang="en-US" b="0" i="0" dirty="0" err="1">
                <a:solidFill>
                  <a:srgbClr val="363737"/>
                </a:solidFill>
                <a:effectLst/>
                <a:latin typeface="Spectral"/>
              </a:rPr>
              <a:t>PyTorch</a:t>
            </a:r>
            <a:r>
              <a:rPr lang="en-US" b="0" i="0" dirty="0">
                <a:solidFill>
                  <a:srgbClr val="363737"/>
                </a:solidFill>
                <a:effectLst/>
                <a:latin typeface="Spectral"/>
              </a:rPr>
              <a:t> [</a:t>
            </a:r>
            <a:r>
              <a:rPr lang="en-US" b="0" i="0" u="none" strike="noStrike" dirty="0">
                <a:solidFill>
                  <a:srgbClr val="363737"/>
                </a:solidFill>
                <a:effectLst/>
                <a:latin typeface="Spectral"/>
                <a:hlinkClick r:id="rId7"/>
              </a:rPr>
              <a:t>link</a:t>
            </a:r>
            <a:r>
              <a:rPr lang="en-US" b="0" i="0" dirty="0">
                <a:solidFill>
                  <a:srgbClr val="363737"/>
                </a:solidFill>
                <a:effectLst/>
                <a:latin typeface="Spectral"/>
              </a:rPr>
              <a:t>]</a:t>
            </a:r>
          </a:p>
          <a:p>
            <a:pPr lvl="1"/>
            <a:endParaRPr lang="en-US" b="0" i="0" dirty="0">
              <a:solidFill>
                <a:srgbClr val="363737"/>
              </a:solidFill>
              <a:effectLst/>
              <a:latin typeface="Spectral"/>
            </a:endParaRPr>
          </a:p>
        </p:txBody>
      </p:sp>
      <p:sp>
        <p:nvSpPr>
          <p:cNvPr id="4" name="Footer Placeholder 3">
            <a:extLst>
              <a:ext uri="{FF2B5EF4-FFF2-40B4-BE49-F238E27FC236}">
                <a16:creationId xmlns:a16="http://schemas.microsoft.com/office/drawing/2014/main" id="{296C86EE-6A1E-552D-077E-753488CE7A96}"/>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9E92F812-D232-9602-30F0-4A027BC1452C}"/>
              </a:ext>
            </a:extLst>
          </p:cNvPr>
          <p:cNvSpPr>
            <a:spLocks noGrp="1"/>
          </p:cNvSpPr>
          <p:nvPr>
            <p:ph type="sldNum" sz="quarter" idx="12"/>
          </p:nvPr>
        </p:nvSpPr>
        <p:spPr/>
        <p:txBody>
          <a:bodyPr/>
          <a:lstStyle/>
          <a:p>
            <a:fld id="{29CB84F4-D896-4BEF-A324-A5A280F0CB42}" type="slidenum">
              <a:rPr lang="en-HK" smtClean="0"/>
              <a:t>57</a:t>
            </a:fld>
            <a:endParaRPr lang="en-HK"/>
          </a:p>
        </p:txBody>
      </p:sp>
    </p:spTree>
    <p:extLst>
      <p:ext uri="{BB962C8B-B14F-4D97-AF65-F5344CB8AC3E}">
        <p14:creationId xmlns:p14="http://schemas.microsoft.com/office/powerpoint/2010/main" val="2560385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D8B3-8E0C-6B7A-0A96-A51F71667012}"/>
              </a:ext>
            </a:extLst>
          </p:cNvPr>
          <p:cNvSpPr>
            <a:spLocks noGrp="1"/>
          </p:cNvSpPr>
          <p:nvPr>
            <p:ph type="title"/>
          </p:nvPr>
        </p:nvSpPr>
        <p:spPr>
          <a:xfrm>
            <a:off x="628650" y="270910"/>
            <a:ext cx="3805127" cy="1419779"/>
          </a:xfrm>
        </p:spPr>
        <p:txBody>
          <a:bodyPr>
            <a:normAutofit fontScale="90000"/>
          </a:bodyPr>
          <a:lstStyle/>
          <a:p>
            <a:r>
              <a:rPr lang="en-US" b="0" i="0" dirty="0">
                <a:solidFill>
                  <a:srgbClr val="363737"/>
                </a:solidFill>
                <a:effectLst/>
                <a:latin typeface="Spectral"/>
              </a:rPr>
              <a:t>The Transformer model</a:t>
            </a:r>
          </a:p>
        </p:txBody>
      </p:sp>
      <p:sp>
        <p:nvSpPr>
          <p:cNvPr id="3" name="Content Placeholder 2">
            <a:extLst>
              <a:ext uri="{FF2B5EF4-FFF2-40B4-BE49-F238E27FC236}">
                <a16:creationId xmlns:a16="http://schemas.microsoft.com/office/drawing/2014/main" id="{9C57BABF-F454-30B6-AF59-2EC97C8C8D16}"/>
              </a:ext>
            </a:extLst>
          </p:cNvPr>
          <p:cNvSpPr>
            <a:spLocks noGrp="1"/>
          </p:cNvSpPr>
          <p:nvPr>
            <p:ph idx="1"/>
          </p:nvPr>
        </p:nvSpPr>
        <p:spPr>
          <a:xfrm>
            <a:off x="628650" y="1690689"/>
            <a:ext cx="4081575" cy="4486274"/>
          </a:xfrm>
        </p:spPr>
        <p:txBody>
          <a:bodyPr/>
          <a:lstStyle/>
          <a:p>
            <a:r>
              <a:rPr lang="en-US" sz="1600" dirty="0">
                <a:hlinkClick r:id="rId2"/>
              </a:rPr>
              <a:t>Language Models: GPT and GPT-2 - by Cameron R. Wolfe, Ph.D.</a:t>
            </a:r>
            <a:r>
              <a:rPr lang="en-US" sz="1600" dirty="0"/>
              <a:t> </a:t>
            </a:r>
          </a:p>
          <a:p>
            <a:endParaRPr lang="en-HK" dirty="0"/>
          </a:p>
        </p:txBody>
      </p:sp>
      <p:sp>
        <p:nvSpPr>
          <p:cNvPr id="4" name="Footer Placeholder 3">
            <a:extLst>
              <a:ext uri="{FF2B5EF4-FFF2-40B4-BE49-F238E27FC236}">
                <a16:creationId xmlns:a16="http://schemas.microsoft.com/office/drawing/2014/main" id="{488B4175-C60D-0122-798C-03871573B35A}"/>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B42D07BF-15D2-0FBB-1B70-63E39F9D6EF7}"/>
              </a:ext>
            </a:extLst>
          </p:cNvPr>
          <p:cNvSpPr>
            <a:spLocks noGrp="1"/>
          </p:cNvSpPr>
          <p:nvPr>
            <p:ph type="sldNum" sz="quarter" idx="12"/>
          </p:nvPr>
        </p:nvSpPr>
        <p:spPr/>
        <p:txBody>
          <a:bodyPr/>
          <a:lstStyle/>
          <a:p>
            <a:fld id="{29CB84F4-D896-4BEF-A324-A5A280F0CB42}" type="slidenum">
              <a:rPr lang="en-HK" smtClean="0"/>
              <a:t>58</a:t>
            </a:fld>
            <a:endParaRPr lang="en-HK"/>
          </a:p>
        </p:txBody>
      </p:sp>
      <p:pic>
        <p:nvPicPr>
          <p:cNvPr id="1026" name="Picture 2">
            <a:extLst>
              <a:ext uri="{FF2B5EF4-FFF2-40B4-BE49-F238E27FC236}">
                <a16:creationId xmlns:a16="http://schemas.microsoft.com/office/drawing/2014/main" id="{B59EC7D4-D4BE-FB45-E17A-534AB378F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225" y="270910"/>
            <a:ext cx="3883723" cy="572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909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889C-A95B-4F0C-2E2E-E867CF7AD39D}"/>
              </a:ext>
            </a:extLst>
          </p:cNvPr>
          <p:cNvSpPr>
            <a:spLocks noGrp="1"/>
          </p:cNvSpPr>
          <p:nvPr>
            <p:ph type="title"/>
          </p:nvPr>
        </p:nvSpPr>
        <p:spPr>
          <a:xfrm>
            <a:off x="914400" y="171837"/>
            <a:ext cx="7886700" cy="706641"/>
          </a:xfrm>
        </p:spPr>
        <p:txBody>
          <a:bodyPr>
            <a:normAutofit fontScale="90000"/>
          </a:bodyPr>
          <a:lstStyle/>
          <a:p>
            <a:r>
              <a:rPr lang="en-US" dirty="0"/>
              <a:t>The model : Token embedding</a:t>
            </a:r>
            <a:endParaRPr lang="en-HK" dirty="0"/>
          </a:p>
        </p:txBody>
      </p:sp>
      <p:sp>
        <p:nvSpPr>
          <p:cNvPr id="3" name="Content Placeholder 2">
            <a:extLst>
              <a:ext uri="{FF2B5EF4-FFF2-40B4-BE49-F238E27FC236}">
                <a16:creationId xmlns:a16="http://schemas.microsoft.com/office/drawing/2014/main" id="{7C1A4977-F073-9F49-E2FE-F09FF4587A52}"/>
              </a:ext>
            </a:extLst>
          </p:cNvPr>
          <p:cNvSpPr>
            <a:spLocks noGrp="1"/>
          </p:cNvSpPr>
          <p:nvPr>
            <p:ph idx="1"/>
          </p:nvPr>
        </p:nvSpPr>
        <p:spPr>
          <a:xfrm>
            <a:off x="-37172" y="1219200"/>
            <a:ext cx="3542372" cy="5638800"/>
          </a:xfrm>
        </p:spPr>
        <p:txBody>
          <a:bodyPr>
            <a:noAutofit/>
          </a:bodyPr>
          <a:lstStyle/>
          <a:p>
            <a:r>
              <a:rPr lang="en-US" sz="2400" dirty="0"/>
              <a:t>Tokens may contain sub-words : </a:t>
            </a:r>
            <a:r>
              <a:rPr lang="en-HK" sz="2400" b="0" i="0" dirty="0">
                <a:solidFill>
                  <a:srgbClr val="1F1F1F"/>
                </a:solidFill>
                <a:effectLst/>
                <a:latin typeface="Arial" panose="020B0604020202020204" pitchFamily="34" charset="0"/>
              </a:rPr>
              <a:t>Workpieces Tokenization </a:t>
            </a:r>
            <a:r>
              <a:rPr lang="en-HK" sz="2400" b="0" i="0" dirty="0">
                <a:solidFill>
                  <a:srgbClr val="1F1F1F"/>
                </a:solidFill>
                <a:effectLst/>
                <a:latin typeface="Arial" panose="020B0604020202020204" pitchFamily="34" charset="0"/>
                <a:hlinkClick r:id="rId2"/>
              </a:rPr>
              <a:t>https://botpenguin.com/glossary/wordpiece-tokenization</a:t>
            </a:r>
            <a:r>
              <a:rPr lang="en-HK" sz="2400" b="0" i="0" dirty="0">
                <a:solidFill>
                  <a:srgbClr val="1F1F1F"/>
                </a:solidFill>
                <a:effectLst/>
                <a:latin typeface="Arial" panose="020B0604020202020204" pitchFamily="34" charset="0"/>
              </a:rPr>
              <a:t> </a:t>
            </a:r>
            <a:endParaRPr lang="en-US" sz="2400" dirty="0"/>
          </a:p>
          <a:p>
            <a:r>
              <a:rPr lang="en-US" sz="2400" b="0" i="0" dirty="0">
                <a:solidFill>
                  <a:srgbClr val="1A194D"/>
                </a:solidFill>
                <a:effectLst/>
                <a:latin typeface="Jakarta Sans Plus"/>
              </a:rPr>
              <a:t>Tokenization turns texts into numbers.</a:t>
            </a:r>
          </a:p>
          <a:p>
            <a:r>
              <a:rPr lang="en-US" sz="2400" b="0" i="0" dirty="0">
                <a:solidFill>
                  <a:srgbClr val="1A194D"/>
                </a:solidFill>
                <a:effectLst/>
                <a:latin typeface="Jakarta Sans Plus"/>
              </a:rPr>
              <a:t>According to OpenAI, one token is about four characters and ¾ words in English (100 tokens </a:t>
            </a:r>
            <a:r>
              <a:rPr lang="en-US" sz="2400" b="0" i="0" dirty="0">
                <a:solidFill>
                  <a:srgbClr val="1A194D"/>
                </a:solidFill>
                <a:effectLst/>
                <a:latin typeface="Jakarta Sans Plus"/>
                <a:sym typeface="Symbol" panose="05050102010706020507" pitchFamily="18" charset="2"/>
              </a:rPr>
              <a:t></a:t>
            </a:r>
            <a:r>
              <a:rPr lang="en-US" sz="2400" b="0" i="0" dirty="0">
                <a:solidFill>
                  <a:srgbClr val="1A194D"/>
                </a:solidFill>
                <a:effectLst/>
                <a:latin typeface="Jakarta Sans Plus"/>
              </a:rPr>
              <a:t> 75 words)</a:t>
            </a:r>
            <a:endParaRPr lang="en-HK" sz="2400" dirty="0"/>
          </a:p>
        </p:txBody>
      </p:sp>
      <p:sp>
        <p:nvSpPr>
          <p:cNvPr id="4" name="Footer Placeholder 3">
            <a:extLst>
              <a:ext uri="{FF2B5EF4-FFF2-40B4-BE49-F238E27FC236}">
                <a16:creationId xmlns:a16="http://schemas.microsoft.com/office/drawing/2014/main" id="{0B8DDCEF-F4DA-C6EA-3904-D381F7AFA22A}"/>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1D700F99-B515-CA12-FD8C-887446CC2BEE}"/>
              </a:ext>
            </a:extLst>
          </p:cNvPr>
          <p:cNvSpPr>
            <a:spLocks noGrp="1"/>
          </p:cNvSpPr>
          <p:nvPr>
            <p:ph type="sldNum" sz="quarter" idx="12"/>
          </p:nvPr>
        </p:nvSpPr>
        <p:spPr/>
        <p:txBody>
          <a:bodyPr/>
          <a:lstStyle/>
          <a:p>
            <a:fld id="{29CB84F4-D896-4BEF-A324-A5A280F0CB42}" type="slidenum">
              <a:rPr lang="en-HK" smtClean="0"/>
              <a:t>59</a:t>
            </a:fld>
            <a:endParaRPr lang="en-HK"/>
          </a:p>
        </p:txBody>
      </p:sp>
      <p:pic>
        <p:nvPicPr>
          <p:cNvPr id="2050" name="Picture 2">
            <a:extLst>
              <a:ext uri="{FF2B5EF4-FFF2-40B4-BE49-F238E27FC236}">
                <a16:creationId xmlns:a16="http://schemas.microsoft.com/office/drawing/2014/main" id="{48212521-C1D2-CF46-02AC-68DAD4E81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242" y="1373577"/>
            <a:ext cx="5260637" cy="13105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918315C-B3D6-564F-F832-8484AE4FBA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9844" y="3581400"/>
            <a:ext cx="5612257" cy="277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24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FBC91-BE9D-CD1C-08A1-87EB3C58F923}"/>
              </a:ext>
            </a:extLst>
          </p:cNvPr>
          <p:cNvSpPr>
            <a:spLocks noGrp="1"/>
          </p:cNvSpPr>
          <p:nvPr>
            <p:ph type="title"/>
          </p:nvPr>
        </p:nvSpPr>
        <p:spPr>
          <a:xfrm>
            <a:off x="457200" y="-152400"/>
            <a:ext cx="2362200" cy="1570038"/>
          </a:xfrm>
        </p:spPr>
        <p:txBody>
          <a:bodyPr/>
          <a:lstStyle/>
          <a:p>
            <a:r>
              <a:rPr lang="en-US" dirty="0"/>
              <a:t>Overview</a:t>
            </a:r>
          </a:p>
        </p:txBody>
      </p:sp>
      <p:sp>
        <p:nvSpPr>
          <p:cNvPr id="3" name="Content Placeholder 2">
            <a:extLst>
              <a:ext uri="{FF2B5EF4-FFF2-40B4-BE49-F238E27FC236}">
                <a16:creationId xmlns:a16="http://schemas.microsoft.com/office/drawing/2014/main" id="{4E4E4BBD-7663-67B4-0EBA-F6BD865EC73E}"/>
              </a:ext>
            </a:extLst>
          </p:cNvPr>
          <p:cNvSpPr>
            <a:spLocks noGrp="1"/>
          </p:cNvSpPr>
          <p:nvPr>
            <p:ph idx="1"/>
          </p:nvPr>
        </p:nvSpPr>
        <p:spPr>
          <a:xfrm>
            <a:off x="457200" y="1417638"/>
            <a:ext cx="2895600" cy="4708525"/>
          </a:xfrm>
        </p:spPr>
        <p:txBody>
          <a:bodyPr>
            <a:normAutofit fontScale="92500" lnSpcReduction="10000"/>
          </a:bodyPr>
          <a:lstStyle/>
          <a:p>
            <a:r>
              <a:rPr lang="en-US" sz="2000" dirty="0">
                <a:hlinkClick r:id="rId2"/>
              </a:rPr>
              <a:t>https://pytorch.org/tutorials/beginner/transformer_tutorial.html</a:t>
            </a:r>
            <a:endParaRPr lang="en-US" sz="2000" dirty="0"/>
          </a:p>
          <a:p>
            <a:r>
              <a:rPr lang="en-US" sz="1800" b="0" i="0" dirty="0">
                <a:solidFill>
                  <a:srgbClr val="111111"/>
                </a:solidFill>
                <a:effectLst/>
                <a:latin typeface="Roboto" panose="02000000000000000000" pitchFamily="2" charset="0"/>
              </a:rPr>
              <a:t>AMMUS : A Survey of Transformer-based Pretrained Models in Natural Language Processing </a:t>
            </a:r>
            <a:r>
              <a:rPr lang="en-US" sz="1800" b="0" i="0" dirty="0">
                <a:solidFill>
                  <a:srgbClr val="111111"/>
                </a:solidFill>
                <a:effectLst/>
                <a:latin typeface="Roboto" panose="02000000000000000000" pitchFamily="2" charset="0"/>
                <a:hlinkClick r:id="rId3"/>
              </a:rPr>
              <a:t>https://arxiv.org/abs/2108.05542</a:t>
            </a:r>
            <a:r>
              <a:rPr lang="en-US" sz="1800" b="0" i="0" dirty="0">
                <a:solidFill>
                  <a:srgbClr val="111111"/>
                </a:solidFill>
                <a:effectLst/>
                <a:latin typeface="Roboto" panose="02000000000000000000" pitchFamily="2" charset="0"/>
              </a:rPr>
              <a:t> </a:t>
            </a:r>
          </a:p>
          <a:p>
            <a:r>
              <a:rPr lang="en-US" sz="1800" dirty="0"/>
              <a:t>A tutorial: </a:t>
            </a:r>
            <a:r>
              <a:rPr lang="en-US" sz="1800" dirty="0">
                <a:hlinkClick r:id="rId4"/>
              </a:rPr>
              <a:t>https://jalammar.github.io/illustrated-transformer/</a:t>
            </a:r>
            <a:r>
              <a:rPr lang="en-US" sz="1800" dirty="0"/>
              <a:t> </a:t>
            </a:r>
            <a:endParaRPr lang="en-US" sz="1800" dirty="0">
              <a:hlinkClick r:id="" action="ppaction://noaction"/>
            </a:endParaRPr>
          </a:p>
          <a:p>
            <a:r>
              <a:rPr lang="en-US" sz="1800" dirty="0"/>
              <a:t>Transformers in Vision: A Survey </a:t>
            </a:r>
            <a:r>
              <a:rPr lang="en-US" sz="1800" dirty="0">
                <a:hlinkClick r:id="rId5"/>
              </a:rPr>
              <a:t>https://arxiv.org/pdf/2101.01169.pdf</a:t>
            </a:r>
            <a:r>
              <a:rPr lang="en-US" sz="1800" dirty="0"/>
              <a:t> </a:t>
            </a:r>
          </a:p>
        </p:txBody>
      </p:sp>
      <p:sp>
        <p:nvSpPr>
          <p:cNvPr id="4" name="Footer Placeholder 3">
            <a:extLst>
              <a:ext uri="{FF2B5EF4-FFF2-40B4-BE49-F238E27FC236}">
                <a16:creationId xmlns:a16="http://schemas.microsoft.com/office/drawing/2014/main" id="{80523689-B002-25D2-42EE-C6428DF06B06}"/>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9256265D-6628-8F04-1BB9-CD31FE308ED2}"/>
              </a:ext>
            </a:extLst>
          </p:cNvPr>
          <p:cNvSpPr>
            <a:spLocks noGrp="1"/>
          </p:cNvSpPr>
          <p:nvPr>
            <p:ph type="sldNum" sz="quarter" idx="12"/>
          </p:nvPr>
        </p:nvSpPr>
        <p:spPr/>
        <p:txBody>
          <a:bodyPr/>
          <a:lstStyle/>
          <a:p>
            <a:fld id="{7C12A529-2220-4038-9210-A21DB7BAEFCE}" type="slidenum">
              <a:rPr lang="en-US" smtClean="0"/>
              <a:t>6</a:t>
            </a:fld>
            <a:endParaRPr lang="en-US"/>
          </a:p>
        </p:txBody>
      </p:sp>
      <p:pic>
        <p:nvPicPr>
          <p:cNvPr id="6" name="Picture 5">
            <a:extLst>
              <a:ext uri="{FF2B5EF4-FFF2-40B4-BE49-F238E27FC236}">
                <a16:creationId xmlns:a16="http://schemas.microsoft.com/office/drawing/2014/main" id="{1B321806-28B9-3B5F-B8CC-B593B8856D0C}"/>
              </a:ext>
            </a:extLst>
          </p:cNvPr>
          <p:cNvPicPr>
            <a:picLocks noChangeAspect="1"/>
          </p:cNvPicPr>
          <p:nvPr/>
        </p:nvPicPr>
        <p:blipFill>
          <a:blip r:embed="rId6"/>
          <a:stretch>
            <a:fillRect/>
          </a:stretch>
        </p:blipFill>
        <p:spPr>
          <a:xfrm>
            <a:off x="3467102" y="260548"/>
            <a:ext cx="4648200" cy="6336903"/>
          </a:xfrm>
          <a:prstGeom prst="rect">
            <a:avLst/>
          </a:prstGeom>
        </p:spPr>
      </p:pic>
    </p:spTree>
    <p:extLst>
      <p:ext uri="{BB962C8B-B14F-4D97-AF65-F5344CB8AC3E}">
        <p14:creationId xmlns:p14="http://schemas.microsoft.com/office/powerpoint/2010/main" val="2020614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D436-A6A2-333F-34B0-1EB244E2458B}"/>
              </a:ext>
            </a:extLst>
          </p:cNvPr>
          <p:cNvSpPr>
            <a:spLocks noGrp="1"/>
          </p:cNvSpPr>
          <p:nvPr>
            <p:ph type="title"/>
          </p:nvPr>
        </p:nvSpPr>
        <p:spPr>
          <a:xfrm>
            <a:off x="457200" y="118947"/>
            <a:ext cx="8229600" cy="1143000"/>
          </a:xfrm>
        </p:spPr>
        <p:txBody>
          <a:bodyPr>
            <a:normAutofit/>
          </a:bodyPr>
          <a:lstStyle/>
          <a:p>
            <a:r>
              <a:rPr lang="en-US" sz="3200" dirty="0"/>
              <a:t>The model: Token embedding-</a:t>
            </a:r>
            <a:br>
              <a:rPr lang="en-US" sz="3200" dirty="0"/>
            </a:br>
            <a:r>
              <a:rPr lang="en-US" sz="3200" dirty="0"/>
              <a:t> Positional embedding</a:t>
            </a:r>
            <a:endParaRPr lang="en-HK" sz="3200" dirty="0"/>
          </a:p>
        </p:txBody>
      </p:sp>
      <p:sp>
        <p:nvSpPr>
          <p:cNvPr id="3" name="Content Placeholder 2">
            <a:extLst>
              <a:ext uri="{FF2B5EF4-FFF2-40B4-BE49-F238E27FC236}">
                <a16:creationId xmlns:a16="http://schemas.microsoft.com/office/drawing/2014/main" id="{5763733E-690B-B992-4B83-D264152F3CCE}"/>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0C60D170-1B35-153C-E6D7-C2E5206BA96F}"/>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81684D97-CB15-06BD-129F-6BE26407CDAC}"/>
              </a:ext>
            </a:extLst>
          </p:cNvPr>
          <p:cNvSpPr>
            <a:spLocks noGrp="1"/>
          </p:cNvSpPr>
          <p:nvPr>
            <p:ph type="sldNum" sz="quarter" idx="12"/>
          </p:nvPr>
        </p:nvSpPr>
        <p:spPr/>
        <p:txBody>
          <a:bodyPr/>
          <a:lstStyle/>
          <a:p>
            <a:fld id="{29CB84F4-D896-4BEF-A324-A5A280F0CB42}" type="slidenum">
              <a:rPr lang="en-HK" smtClean="0"/>
              <a:t>60</a:t>
            </a:fld>
            <a:endParaRPr lang="en-HK"/>
          </a:p>
        </p:txBody>
      </p:sp>
      <p:pic>
        <p:nvPicPr>
          <p:cNvPr id="3074" name="Picture 2">
            <a:extLst>
              <a:ext uri="{FF2B5EF4-FFF2-40B4-BE49-F238E27FC236}">
                <a16:creationId xmlns:a16="http://schemas.microsoft.com/office/drawing/2014/main" id="{1BC97B87-4626-633E-4B3D-017735A065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3118" y="1202220"/>
            <a:ext cx="5100982" cy="48378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E48321-D630-268A-CF2A-ECDBE9D29F65}"/>
              </a:ext>
            </a:extLst>
          </p:cNvPr>
          <p:cNvSpPr txBox="1"/>
          <p:nvPr/>
        </p:nvSpPr>
        <p:spPr>
          <a:xfrm>
            <a:off x="3446772" y="6145472"/>
            <a:ext cx="1713674" cy="369332"/>
          </a:xfrm>
          <a:prstGeom prst="rect">
            <a:avLst/>
          </a:prstGeom>
          <a:noFill/>
        </p:spPr>
        <p:txBody>
          <a:bodyPr wrap="none" rtlCol="0">
            <a:spAutoFit/>
          </a:bodyPr>
          <a:lstStyle/>
          <a:p>
            <a:r>
              <a:rPr lang="en-US" dirty="0"/>
              <a:t>Context window</a:t>
            </a:r>
          </a:p>
        </p:txBody>
      </p:sp>
      <p:sp>
        <p:nvSpPr>
          <p:cNvPr id="7" name="Right Brace 6">
            <a:extLst>
              <a:ext uri="{FF2B5EF4-FFF2-40B4-BE49-F238E27FC236}">
                <a16:creationId xmlns:a16="http://schemas.microsoft.com/office/drawing/2014/main" id="{5656BBB3-D8A6-FF74-CEC5-92614446DBB4}"/>
              </a:ext>
            </a:extLst>
          </p:cNvPr>
          <p:cNvSpPr/>
          <p:nvPr/>
        </p:nvSpPr>
        <p:spPr>
          <a:xfrm rot="5400000">
            <a:off x="4265110" y="3661921"/>
            <a:ext cx="365125" cy="48128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6E4AC68D-89D5-FB5B-50FC-943608646DD1}"/>
              </a:ext>
            </a:extLst>
          </p:cNvPr>
          <p:cNvSpPr txBox="1"/>
          <p:nvPr/>
        </p:nvSpPr>
        <p:spPr>
          <a:xfrm>
            <a:off x="5497766" y="3419707"/>
            <a:ext cx="1044068" cy="369332"/>
          </a:xfrm>
          <a:prstGeom prst="rect">
            <a:avLst/>
          </a:prstGeom>
          <a:noFill/>
        </p:spPr>
        <p:txBody>
          <a:bodyPr wrap="none" rtlCol="0">
            <a:spAutoFit/>
          </a:bodyPr>
          <a:lstStyle/>
          <a:p>
            <a:r>
              <a:rPr lang="en-US" dirty="0"/>
              <a:t>Trainable</a:t>
            </a:r>
          </a:p>
        </p:txBody>
      </p:sp>
    </p:spTree>
    <p:extLst>
      <p:ext uri="{BB962C8B-B14F-4D97-AF65-F5344CB8AC3E}">
        <p14:creationId xmlns:p14="http://schemas.microsoft.com/office/powerpoint/2010/main" val="58414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5AB5-2486-1D68-42EE-B4A70B0EE2DF}"/>
              </a:ext>
            </a:extLst>
          </p:cNvPr>
          <p:cNvSpPr>
            <a:spLocks noGrp="1"/>
          </p:cNvSpPr>
          <p:nvPr>
            <p:ph type="title"/>
          </p:nvPr>
        </p:nvSpPr>
        <p:spPr>
          <a:xfrm>
            <a:off x="457200" y="160337"/>
            <a:ext cx="8229600" cy="1143000"/>
          </a:xfrm>
        </p:spPr>
        <p:txBody>
          <a:bodyPr>
            <a:normAutofit fontScale="90000"/>
          </a:bodyPr>
          <a:lstStyle/>
          <a:p>
            <a:r>
              <a:rPr lang="en-US" dirty="0"/>
              <a:t>The model: Decoder-only transformer</a:t>
            </a:r>
            <a:endParaRPr lang="en-HK" dirty="0"/>
          </a:p>
        </p:txBody>
      </p:sp>
      <p:sp>
        <p:nvSpPr>
          <p:cNvPr id="3" name="Content Placeholder 2">
            <a:extLst>
              <a:ext uri="{FF2B5EF4-FFF2-40B4-BE49-F238E27FC236}">
                <a16:creationId xmlns:a16="http://schemas.microsoft.com/office/drawing/2014/main" id="{7BE99D28-DD23-1858-5DDD-7DF038D20F5A}"/>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062BFDE1-17DE-2E0A-976A-6CDD90832A4B}"/>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2E890B0D-2EAF-302D-31F8-F4F8E391CE3C}"/>
              </a:ext>
            </a:extLst>
          </p:cNvPr>
          <p:cNvSpPr>
            <a:spLocks noGrp="1"/>
          </p:cNvSpPr>
          <p:nvPr>
            <p:ph type="sldNum" sz="quarter" idx="12"/>
          </p:nvPr>
        </p:nvSpPr>
        <p:spPr/>
        <p:txBody>
          <a:bodyPr/>
          <a:lstStyle/>
          <a:p>
            <a:fld id="{29CB84F4-D896-4BEF-A324-A5A280F0CB42}" type="slidenum">
              <a:rPr lang="en-HK" smtClean="0"/>
              <a:t>61</a:t>
            </a:fld>
            <a:endParaRPr lang="en-HK"/>
          </a:p>
        </p:txBody>
      </p:sp>
      <p:pic>
        <p:nvPicPr>
          <p:cNvPr id="4098" name="Picture 2">
            <a:extLst>
              <a:ext uri="{FF2B5EF4-FFF2-40B4-BE49-F238E27FC236}">
                <a16:creationId xmlns:a16="http://schemas.microsoft.com/office/drawing/2014/main" id="{9B35897C-2F67-B333-2BE8-0C24D4DCD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743" y="1690689"/>
            <a:ext cx="7410893" cy="4600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ECFA7B-7183-634B-49F9-0B718F44C394}"/>
              </a:ext>
            </a:extLst>
          </p:cNvPr>
          <p:cNvSpPr txBox="1"/>
          <p:nvPr/>
        </p:nvSpPr>
        <p:spPr>
          <a:xfrm>
            <a:off x="2267363" y="6212171"/>
            <a:ext cx="1713674" cy="369332"/>
          </a:xfrm>
          <a:prstGeom prst="rect">
            <a:avLst/>
          </a:prstGeom>
          <a:noFill/>
        </p:spPr>
        <p:txBody>
          <a:bodyPr wrap="none" rtlCol="0">
            <a:spAutoFit/>
          </a:bodyPr>
          <a:lstStyle/>
          <a:p>
            <a:r>
              <a:rPr lang="en-US" dirty="0"/>
              <a:t>Context window</a:t>
            </a:r>
          </a:p>
        </p:txBody>
      </p:sp>
      <p:sp>
        <p:nvSpPr>
          <p:cNvPr id="7" name="TextBox 6">
            <a:extLst>
              <a:ext uri="{FF2B5EF4-FFF2-40B4-BE49-F238E27FC236}">
                <a16:creationId xmlns:a16="http://schemas.microsoft.com/office/drawing/2014/main" id="{2DCAAC5A-7886-00CC-11DE-5DEE434EDEA5}"/>
              </a:ext>
            </a:extLst>
          </p:cNvPr>
          <p:cNvSpPr txBox="1"/>
          <p:nvPr/>
        </p:nvSpPr>
        <p:spPr>
          <a:xfrm>
            <a:off x="4267200" y="3806487"/>
            <a:ext cx="1044068" cy="369332"/>
          </a:xfrm>
          <a:prstGeom prst="rect">
            <a:avLst/>
          </a:prstGeom>
          <a:noFill/>
        </p:spPr>
        <p:txBody>
          <a:bodyPr wrap="none" rtlCol="0">
            <a:spAutoFit/>
          </a:bodyPr>
          <a:lstStyle/>
          <a:p>
            <a:r>
              <a:rPr lang="en-US" dirty="0"/>
              <a:t>Trainable</a:t>
            </a:r>
          </a:p>
        </p:txBody>
      </p:sp>
    </p:spTree>
    <p:extLst>
      <p:ext uri="{BB962C8B-B14F-4D97-AF65-F5344CB8AC3E}">
        <p14:creationId xmlns:p14="http://schemas.microsoft.com/office/powerpoint/2010/main" val="8710727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82E1-8F84-1E1F-7547-8EF5B0F9AA1E}"/>
              </a:ext>
            </a:extLst>
          </p:cNvPr>
          <p:cNvSpPr>
            <a:spLocks noGrp="1"/>
          </p:cNvSpPr>
          <p:nvPr>
            <p:ph type="title"/>
          </p:nvPr>
        </p:nvSpPr>
        <p:spPr>
          <a:xfrm>
            <a:off x="457200" y="274638"/>
            <a:ext cx="8229600" cy="639762"/>
          </a:xfrm>
        </p:spPr>
        <p:txBody>
          <a:bodyPr>
            <a:noAutofit/>
          </a:bodyPr>
          <a:lstStyle/>
          <a:p>
            <a:r>
              <a:rPr lang="en-US" sz="2800" b="1" i="0" dirty="0">
                <a:solidFill>
                  <a:srgbClr val="363737"/>
                </a:solidFill>
                <a:effectLst/>
                <a:latin typeface="Spectral"/>
              </a:rPr>
              <a:t>The model</a:t>
            </a:r>
            <a:endParaRPr lang="en-HK" sz="2800" dirty="0"/>
          </a:p>
        </p:txBody>
      </p:sp>
      <p:sp>
        <p:nvSpPr>
          <p:cNvPr id="3" name="Content Placeholder 2">
            <a:extLst>
              <a:ext uri="{FF2B5EF4-FFF2-40B4-BE49-F238E27FC236}">
                <a16:creationId xmlns:a16="http://schemas.microsoft.com/office/drawing/2014/main" id="{C2EC9233-18B3-FD3E-5706-750BC15398D5}"/>
              </a:ext>
            </a:extLst>
          </p:cNvPr>
          <p:cNvSpPr>
            <a:spLocks noGrp="1"/>
          </p:cNvSpPr>
          <p:nvPr>
            <p:ph idx="1"/>
          </p:nvPr>
        </p:nvSpPr>
        <p:spPr>
          <a:xfrm>
            <a:off x="457200" y="960438"/>
            <a:ext cx="8229600" cy="4525963"/>
          </a:xfrm>
        </p:spPr>
        <p:txBody>
          <a:bodyPr>
            <a:normAutofit/>
          </a:bodyPr>
          <a:lstStyle/>
          <a:p>
            <a:r>
              <a:rPr lang="en-US" sz="2400" b="1" i="0" dirty="0">
                <a:solidFill>
                  <a:srgbClr val="363737"/>
                </a:solidFill>
                <a:effectLst/>
                <a:latin typeface="Spectral"/>
              </a:rPr>
              <a:t>Predicting the next token.</a:t>
            </a:r>
            <a:r>
              <a:rPr lang="en-US" sz="2400" b="0" i="0" dirty="0">
                <a:solidFill>
                  <a:srgbClr val="363737"/>
                </a:solidFill>
                <a:effectLst/>
                <a:latin typeface="Spectral"/>
              </a:rPr>
              <a:t> </a:t>
            </a:r>
            <a:br>
              <a:rPr lang="en-US" sz="2400" dirty="0"/>
            </a:br>
            <a:endParaRPr lang="en-HK" sz="2400" dirty="0"/>
          </a:p>
        </p:txBody>
      </p:sp>
      <p:sp>
        <p:nvSpPr>
          <p:cNvPr id="4" name="Footer Placeholder 3">
            <a:extLst>
              <a:ext uri="{FF2B5EF4-FFF2-40B4-BE49-F238E27FC236}">
                <a16:creationId xmlns:a16="http://schemas.microsoft.com/office/drawing/2014/main" id="{245ED6BD-7DAB-4C8C-DC5D-BD50A5F7692C}"/>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EBC5474F-DCF8-7251-581A-F0D840A62321}"/>
              </a:ext>
            </a:extLst>
          </p:cNvPr>
          <p:cNvSpPr>
            <a:spLocks noGrp="1"/>
          </p:cNvSpPr>
          <p:nvPr>
            <p:ph type="sldNum" sz="quarter" idx="12"/>
          </p:nvPr>
        </p:nvSpPr>
        <p:spPr/>
        <p:txBody>
          <a:bodyPr/>
          <a:lstStyle/>
          <a:p>
            <a:fld id="{29CB84F4-D896-4BEF-A324-A5A280F0CB42}" type="slidenum">
              <a:rPr lang="en-HK" smtClean="0"/>
              <a:t>62</a:t>
            </a:fld>
            <a:endParaRPr lang="en-HK"/>
          </a:p>
        </p:txBody>
      </p:sp>
      <p:pic>
        <p:nvPicPr>
          <p:cNvPr id="8" name="Picture 7">
            <a:extLst>
              <a:ext uri="{FF2B5EF4-FFF2-40B4-BE49-F238E27FC236}">
                <a16:creationId xmlns:a16="http://schemas.microsoft.com/office/drawing/2014/main" id="{968A47DC-E3D2-671A-76E5-5193EAE7BB20}"/>
              </a:ext>
            </a:extLst>
          </p:cNvPr>
          <p:cNvPicPr>
            <a:picLocks noChangeAspect="1"/>
          </p:cNvPicPr>
          <p:nvPr/>
        </p:nvPicPr>
        <p:blipFill>
          <a:blip r:embed="rId2"/>
          <a:stretch>
            <a:fillRect/>
          </a:stretch>
        </p:blipFill>
        <p:spPr>
          <a:xfrm>
            <a:off x="1900236" y="2179814"/>
            <a:ext cx="5133975" cy="4511344"/>
          </a:xfrm>
          <a:prstGeom prst="rect">
            <a:avLst/>
          </a:prstGeom>
        </p:spPr>
      </p:pic>
      <p:sp>
        <p:nvSpPr>
          <p:cNvPr id="9" name="TextBox 8">
            <a:extLst>
              <a:ext uri="{FF2B5EF4-FFF2-40B4-BE49-F238E27FC236}">
                <a16:creationId xmlns:a16="http://schemas.microsoft.com/office/drawing/2014/main" id="{62E6BFBD-085E-1DED-6690-E93C92B23668}"/>
              </a:ext>
            </a:extLst>
          </p:cNvPr>
          <p:cNvSpPr txBox="1"/>
          <p:nvPr/>
        </p:nvSpPr>
        <p:spPr>
          <a:xfrm>
            <a:off x="247647" y="5521146"/>
            <a:ext cx="2343153" cy="923330"/>
          </a:xfrm>
          <a:prstGeom prst="rect">
            <a:avLst/>
          </a:prstGeom>
          <a:noFill/>
        </p:spPr>
        <p:txBody>
          <a:bodyPr wrap="square" rtlCol="0">
            <a:spAutoFit/>
          </a:bodyPr>
          <a:lstStyle/>
          <a:p>
            <a:r>
              <a:rPr lang="en-US" sz="1800" b="0" i="0" dirty="0">
                <a:solidFill>
                  <a:srgbClr val="363737"/>
                </a:solidFill>
                <a:effectLst/>
                <a:latin typeface="Spectral"/>
              </a:rPr>
              <a:t>Input: pass these vectors into a decoder-only transformer</a:t>
            </a:r>
            <a:endParaRPr lang="en-US" dirty="0"/>
          </a:p>
        </p:txBody>
      </p:sp>
      <p:sp>
        <p:nvSpPr>
          <p:cNvPr id="11" name="TextBox 10">
            <a:extLst>
              <a:ext uri="{FF2B5EF4-FFF2-40B4-BE49-F238E27FC236}">
                <a16:creationId xmlns:a16="http://schemas.microsoft.com/office/drawing/2014/main" id="{FBF122A7-0159-9994-FABB-D7F9FC6AD0CE}"/>
              </a:ext>
            </a:extLst>
          </p:cNvPr>
          <p:cNvSpPr txBox="1"/>
          <p:nvPr/>
        </p:nvSpPr>
        <p:spPr>
          <a:xfrm>
            <a:off x="2655095" y="1548351"/>
            <a:ext cx="4572000" cy="646331"/>
          </a:xfrm>
          <a:prstGeom prst="rect">
            <a:avLst/>
          </a:prstGeom>
          <a:noFill/>
        </p:spPr>
        <p:txBody>
          <a:bodyPr wrap="square">
            <a:spAutoFit/>
          </a:bodyPr>
          <a:lstStyle/>
          <a:p>
            <a:r>
              <a:rPr lang="en-US" dirty="0">
                <a:solidFill>
                  <a:srgbClr val="363737"/>
                </a:solidFill>
                <a:latin typeface="Spectral"/>
              </a:rPr>
              <a:t>Output: P</a:t>
            </a:r>
            <a:r>
              <a:rPr lang="en-US" sz="1800" b="0" i="0" dirty="0">
                <a:solidFill>
                  <a:srgbClr val="363737"/>
                </a:solidFill>
                <a:effectLst/>
                <a:latin typeface="Spectral"/>
              </a:rPr>
              <a:t>roduces a corresponding output vector for each token embedding</a:t>
            </a:r>
            <a:endParaRPr lang="en-US" dirty="0"/>
          </a:p>
        </p:txBody>
      </p:sp>
      <p:cxnSp>
        <p:nvCxnSpPr>
          <p:cNvPr id="13" name="Straight Arrow Connector 12">
            <a:extLst>
              <a:ext uri="{FF2B5EF4-FFF2-40B4-BE49-F238E27FC236}">
                <a16:creationId xmlns:a16="http://schemas.microsoft.com/office/drawing/2014/main" id="{36D7979B-94EF-560B-ECB9-85E7BAF37E04}"/>
              </a:ext>
            </a:extLst>
          </p:cNvPr>
          <p:cNvCxnSpPr/>
          <p:nvPr/>
        </p:nvCxnSpPr>
        <p:spPr>
          <a:xfrm>
            <a:off x="2133600" y="5715000"/>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893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0834-A782-A258-73AB-08FA96BC04C0}"/>
              </a:ext>
            </a:extLst>
          </p:cNvPr>
          <p:cNvSpPr>
            <a:spLocks noGrp="1"/>
          </p:cNvSpPr>
          <p:nvPr>
            <p:ph type="title"/>
          </p:nvPr>
        </p:nvSpPr>
        <p:spPr>
          <a:xfrm>
            <a:off x="532957" y="75659"/>
            <a:ext cx="7886700" cy="686341"/>
          </a:xfrm>
        </p:spPr>
        <p:txBody>
          <a:bodyPr>
            <a:normAutofit fontScale="90000"/>
          </a:bodyPr>
          <a:lstStyle/>
          <a:p>
            <a:r>
              <a:rPr lang="en-US" dirty="0"/>
              <a:t>Context window size comparison</a:t>
            </a:r>
            <a:endParaRPr lang="en-HK" dirty="0"/>
          </a:p>
        </p:txBody>
      </p:sp>
      <p:sp>
        <p:nvSpPr>
          <p:cNvPr id="3" name="Content Placeholder 2">
            <a:extLst>
              <a:ext uri="{FF2B5EF4-FFF2-40B4-BE49-F238E27FC236}">
                <a16:creationId xmlns:a16="http://schemas.microsoft.com/office/drawing/2014/main" id="{B5C2A211-2F76-058A-DBB4-64139DEA070E}"/>
              </a:ext>
            </a:extLst>
          </p:cNvPr>
          <p:cNvSpPr>
            <a:spLocks noGrp="1"/>
          </p:cNvSpPr>
          <p:nvPr>
            <p:ph idx="1"/>
          </p:nvPr>
        </p:nvSpPr>
        <p:spPr>
          <a:xfrm>
            <a:off x="381000" y="747132"/>
            <a:ext cx="7886700" cy="4351338"/>
          </a:xfrm>
        </p:spPr>
        <p:txBody>
          <a:bodyPr/>
          <a:lstStyle/>
          <a:p>
            <a:r>
              <a:rPr lang="en-US" sz="1400" dirty="0">
                <a:hlinkClick r:id="rId2"/>
              </a:rPr>
              <a:t>https://ogre51.medium.com/context-window-of-language-models-a530ffa49989</a:t>
            </a:r>
            <a:r>
              <a:rPr lang="en-US" sz="1400" dirty="0"/>
              <a:t> </a:t>
            </a:r>
          </a:p>
          <a:p>
            <a:r>
              <a:rPr lang="en-US" sz="2400" dirty="0" err="1"/>
              <a:t>Deepseek</a:t>
            </a:r>
            <a:r>
              <a:rPr lang="en-US" sz="2400" dirty="0"/>
              <a:t> v3 context window =</a:t>
            </a:r>
            <a:r>
              <a:rPr lang="en-HK" sz="2400" b="0" i="0" dirty="0">
                <a:solidFill>
                  <a:srgbClr val="040C28"/>
                </a:solidFill>
                <a:effectLst/>
                <a:latin typeface="Arial" panose="020B0604020202020204" pitchFamily="34" charset="0"/>
              </a:rPr>
              <a:t> 128,000</a:t>
            </a:r>
            <a:endParaRPr lang="en-HK" sz="2400" b="0" i="0" dirty="0">
              <a:solidFill>
                <a:srgbClr val="474747"/>
              </a:solidFill>
              <a:effectLst/>
              <a:latin typeface="Arial" panose="020B0604020202020204" pitchFamily="34" charset="0"/>
            </a:endParaRPr>
          </a:p>
          <a:p>
            <a:r>
              <a:rPr lang="en-HK" sz="2400" dirty="0">
                <a:solidFill>
                  <a:srgbClr val="474747"/>
                </a:solidFill>
                <a:latin typeface="Arial" panose="020B0604020202020204" pitchFamily="34" charset="0"/>
              </a:rPr>
              <a:t>=number tokens that can be handled at the same time</a:t>
            </a:r>
          </a:p>
          <a:p>
            <a:r>
              <a:rPr lang="en-HK" sz="2400" dirty="0">
                <a:solidFill>
                  <a:srgbClr val="474747"/>
                </a:solidFill>
                <a:latin typeface="Arial" panose="020B0604020202020204" pitchFamily="34" charset="0"/>
              </a:rPr>
              <a:t>A token is a word or subworld.</a:t>
            </a:r>
            <a:endParaRPr lang="en-HK" sz="2400" dirty="0"/>
          </a:p>
        </p:txBody>
      </p:sp>
      <p:sp>
        <p:nvSpPr>
          <p:cNvPr id="4" name="Footer Placeholder 3">
            <a:extLst>
              <a:ext uri="{FF2B5EF4-FFF2-40B4-BE49-F238E27FC236}">
                <a16:creationId xmlns:a16="http://schemas.microsoft.com/office/drawing/2014/main" id="{D2161EED-F79A-4D68-C736-0D3D286757AB}"/>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2ECBBE1B-7CFD-F799-C5E3-91C4C0BCBF4C}"/>
              </a:ext>
            </a:extLst>
          </p:cNvPr>
          <p:cNvSpPr>
            <a:spLocks noGrp="1"/>
          </p:cNvSpPr>
          <p:nvPr>
            <p:ph type="sldNum" sz="quarter" idx="12"/>
          </p:nvPr>
        </p:nvSpPr>
        <p:spPr/>
        <p:txBody>
          <a:bodyPr/>
          <a:lstStyle/>
          <a:p>
            <a:fld id="{29CB84F4-D896-4BEF-A324-A5A280F0CB42}" type="slidenum">
              <a:rPr lang="en-HK" smtClean="0"/>
              <a:t>63</a:t>
            </a:fld>
            <a:endParaRPr lang="en-HK"/>
          </a:p>
        </p:txBody>
      </p:sp>
      <p:pic>
        <p:nvPicPr>
          <p:cNvPr id="9" name="Picture 8">
            <a:extLst>
              <a:ext uri="{FF2B5EF4-FFF2-40B4-BE49-F238E27FC236}">
                <a16:creationId xmlns:a16="http://schemas.microsoft.com/office/drawing/2014/main" id="{BB756BD3-7985-8191-C1CA-E8DB804488BB}"/>
              </a:ext>
            </a:extLst>
          </p:cNvPr>
          <p:cNvPicPr>
            <a:picLocks noChangeAspect="1"/>
          </p:cNvPicPr>
          <p:nvPr/>
        </p:nvPicPr>
        <p:blipFill>
          <a:blip r:embed="rId3"/>
          <a:stretch>
            <a:fillRect/>
          </a:stretch>
        </p:blipFill>
        <p:spPr>
          <a:xfrm>
            <a:off x="313673" y="2286000"/>
            <a:ext cx="8830327" cy="4070350"/>
          </a:xfrm>
          <a:prstGeom prst="rect">
            <a:avLst/>
          </a:prstGeom>
        </p:spPr>
      </p:pic>
    </p:spTree>
    <p:extLst>
      <p:ext uri="{BB962C8B-B14F-4D97-AF65-F5344CB8AC3E}">
        <p14:creationId xmlns:p14="http://schemas.microsoft.com/office/powerpoint/2010/main" val="27368418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E9AB-6F9D-43F3-67AA-25D9294B163C}"/>
              </a:ext>
            </a:extLst>
          </p:cNvPr>
          <p:cNvSpPr>
            <a:spLocks noGrp="1"/>
          </p:cNvSpPr>
          <p:nvPr>
            <p:ph type="title"/>
          </p:nvPr>
        </p:nvSpPr>
        <p:spPr/>
        <p:txBody>
          <a:bodyPr/>
          <a:lstStyle/>
          <a:p>
            <a:r>
              <a:rPr lang="en-US" dirty="0"/>
              <a:t>Language model training</a:t>
            </a:r>
            <a:endParaRPr lang="en-HK" dirty="0"/>
          </a:p>
        </p:txBody>
      </p:sp>
      <p:sp>
        <p:nvSpPr>
          <p:cNvPr id="3" name="Content Placeholder 2">
            <a:extLst>
              <a:ext uri="{FF2B5EF4-FFF2-40B4-BE49-F238E27FC236}">
                <a16:creationId xmlns:a16="http://schemas.microsoft.com/office/drawing/2014/main" id="{0D7D636E-12AA-B04B-9218-8E66711DB1E9}"/>
              </a:ext>
            </a:extLst>
          </p:cNvPr>
          <p:cNvSpPr>
            <a:spLocks noGrp="1"/>
          </p:cNvSpPr>
          <p:nvPr>
            <p:ph idx="1"/>
          </p:nvPr>
        </p:nvSpPr>
        <p:spPr>
          <a:xfrm>
            <a:off x="447897" y="1253331"/>
            <a:ext cx="7886700" cy="4351338"/>
          </a:xfrm>
        </p:spPr>
        <p:txBody>
          <a:bodyPr>
            <a:normAutofit/>
          </a:bodyPr>
          <a:lstStyle/>
          <a:p>
            <a:r>
              <a:rPr lang="en-HK" sz="1200" dirty="0">
                <a:hlinkClick r:id="rId2"/>
              </a:rPr>
              <a:t>https://cameronrwolfe.substack.com/p/language-model-training-and-inference</a:t>
            </a:r>
            <a:r>
              <a:rPr lang="en-US" sz="1200" dirty="0"/>
              <a:t> </a:t>
            </a:r>
            <a:endParaRPr lang="en-HK" sz="1200" dirty="0"/>
          </a:p>
        </p:txBody>
      </p:sp>
      <p:sp>
        <p:nvSpPr>
          <p:cNvPr id="4" name="Footer Placeholder 3">
            <a:extLst>
              <a:ext uri="{FF2B5EF4-FFF2-40B4-BE49-F238E27FC236}">
                <a16:creationId xmlns:a16="http://schemas.microsoft.com/office/drawing/2014/main" id="{02D26C79-0509-0920-0390-40BBB4C4822E}"/>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F1C8A70E-C8C6-9321-F0AA-D27225D457FE}"/>
              </a:ext>
            </a:extLst>
          </p:cNvPr>
          <p:cNvSpPr>
            <a:spLocks noGrp="1"/>
          </p:cNvSpPr>
          <p:nvPr>
            <p:ph type="sldNum" sz="quarter" idx="12"/>
          </p:nvPr>
        </p:nvSpPr>
        <p:spPr/>
        <p:txBody>
          <a:bodyPr/>
          <a:lstStyle/>
          <a:p>
            <a:fld id="{29CB84F4-D896-4BEF-A324-A5A280F0CB42}" type="slidenum">
              <a:rPr lang="en-HK" smtClean="0"/>
              <a:t>64</a:t>
            </a:fld>
            <a:endParaRPr lang="en-HK"/>
          </a:p>
        </p:txBody>
      </p:sp>
      <p:sp>
        <p:nvSpPr>
          <p:cNvPr id="9" name="TextBox 8">
            <a:extLst>
              <a:ext uri="{FF2B5EF4-FFF2-40B4-BE49-F238E27FC236}">
                <a16:creationId xmlns:a16="http://schemas.microsoft.com/office/drawing/2014/main" id="{25CB9A86-3B42-0743-802F-B13AA7494EBF}"/>
              </a:ext>
            </a:extLst>
          </p:cNvPr>
          <p:cNvSpPr txBox="1"/>
          <p:nvPr/>
        </p:nvSpPr>
        <p:spPr>
          <a:xfrm>
            <a:off x="457200" y="3255224"/>
            <a:ext cx="8505825" cy="3139321"/>
          </a:xfrm>
          <a:prstGeom prst="rect">
            <a:avLst/>
          </a:prstGeom>
          <a:noFill/>
        </p:spPr>
        <p:txBody>
          <a:bodyPr wrap="square">
            <a:spAutoFit/>
          </a:bodyPr>
          <a:lstStyle/>
          <a:p>
            <a:pPr algn="l"/>
            <a:r>
              <a:rPr lang="en-US" b="1" i="0" dirty="0">
                <a:solidFill>
                  <a:srgbClr val="1B2338"/>
                </a:solidFill>
                <a:effectLst/>
                <a:latin typeface="Manrope"/>
              </a:rPr>
              <a:t>Pre-training</a:t>
            </a:r>
            <a:r>
              <a:rPr lang="en-US" b="0" i="0" dirty="0">
                <a:solidFill>
                  <a:srgbClr val="1B2338"/>
                </a:solidFill>
                <a:effectLst/>
                <a:latin typeface="Manrope"/>
              </a:rPr>
              <a:t> : Use the whole (broad) dataset to train the system to produce the </a:t>
            </a:r>
            <a:r>
              <a:rPr lang="en-US" b="1" i="0" dirty="0">
                <a:solidFill>
                  <a:srgbClr val="1B2338"/>
                </a:solidFill>
                <a:effectLst/>
                <a:latin typeface="Manrope"/>
              </a:rPr>
              <a:t>base model</a:t>
            </a:r>
            <a:r>
              <a:rPr lang="en-US" b="0" i="0" dirty="0">
                <a:solidFill>
                  <a:srgbClr val="1B2338"/>
                </a:solidFill>
                <a:effectLst/>
                <a:latin typeface="Manrope"/>
              </a:rPr>
              <a:t>. </a:t>
            </a:r>
            <a:r>
              <a:rPr lang="en-US" b="0" i="0" dirty="0">
                <a:solidFill>
                  <a:srgbClr val="1B2338"/>
                </a:solidFill>
                <a:effectLst/>
                <a:latin typeface="Manrope"/>
                <a:hlinkClick r:id="rId3"/>
              </a:rPr>
              <a:t>https://www.sapien.io/blog/fine-tuning-vs-pre-training-key-differences-for-language-models</a:t>
            </a:r>
            <a:r>
              <a:rPr lang="en-US" b="0" i="0" dirty="0">
                <a:solidFill>
                  <a:srgbClr val="1B2338"/>
                </a:solidFill>
                <a:effectLst/>
                <a:latin typeface="Manrope"/>
              </a:rPr>
              <a:t> </a:t>
            </a:r>
          </a:p>
          <a:p>
            <a:r>
              <a:rPr lang="en-US" b="0" i="0" dirty="0">
                <a:solidFill>
                  <a:srgbClr val="1F1F1F"/>
                </a:solidFill>
                <a:effectLst/>
                <a:latin typeface="Arial" panose="020B0604020202020204" pitchFamily="34" charset="0"/>
              </a:rPr>
              <a:t>  </a:t>
            </a:r>
          </a:p>
          <a:p>
            <a:r>
              <a:rPr lang="en-US" b="1" i="0" dirty="0">
                <a:solidFill>
                  <a:srgbClr val="1F1F1F"/>
                </a:solidFill>
                <a:effectLst/>
                <a:latin typeface="Arial" panose="020B0604020202020204" pitchFamily="34" charset="0"/>
              </a:rPr>
              <a:t>Supervised fine-tuning (SFT) : </a:t>
            </a:r>
            <a:r>
              <a:rPr lang="en-US" b="0" i="0" dirty="0">
                <a:solidFill>
                  <a:srgbClr val="040C28"/>
                </a:solidFill>
                <a:effectLst/>
                <a:latin typeface="Arial" panose="020B0604020202020204" pitchFamily="34" charset="0"/>
              </a:rPr>
              <a:t>For a specific application. Use a small set of labeled data (provided by the application engineer) to train the </a:t>
            </a:r>
            <a:r>
              <a:rPr lang="en-US" b="1" i="0" dirty="0">
                <a:solidFill>
                  <a:srgbClr val="040C28"/>
                </a:solidFill>
                <a:effectLst/>
                <a:latin typeface="Arial" panose="020B0604020202020204" pitchFamily="34" charset="0"/>
              </a:rPr>
              <a:t>base model </a:t>
            </a:r>
            <a:r>
              <a:rPr lang="en-US" b="0" i="0" dirty="0">
                <a:solidFill>
                  <a:srgbClr val="040C28"/>
                </a:solidFill>
                <a:effectLst/>
                <a:latin typeface="Arial" panose="020B0604020202020204" pitchFamily="34" charset="0"/>
              </a:rPr>
              <a:t>for the application. </a:t>
            </a:r>
            <a:endParaRPr lang="en-US" b="0" i="0" dirty="0">
              <a:solidFill>
                <a:srgbClr val="1F1F1F"/>
              </a:solidFill>
              <a:effectLst/>
              <a:latin typeface="Arial" panose="020B0604020202020204" pitchFamily="34" charset="0"/>
            </a:endParaRPr>
          </a:p>
          <a:p>
            <a:pPr algn="l"/>
            <a:endParaRPr lang="en-US" b="1" i="0" dirty="0">
              <a:solidFill>
                <a:srgbClr val="0A0A0A"/>
              </a:solidFill>
              <a:effectLst/>
              <a:latin typeface="Mona Sans"/>
            </a:endParaRPr>
          </a:p>
          <a:p>
            <a:pPr algn="l"/>
            <a:r>
              <a:rPr lang="en-US" b="1" i="0" dirty="0">
                <a:solidFill>
                  <a:srgbClr val="0A0A0A"/>
                </a:solidFill>
                <a:effectLst/>
                <a:latin typeface="Mona Sans"/>
              </a:rPr>
              <a:t>Reinforcement Learning from Human Feedback (RLHF): </a:t>
            </a:r>
            <a:r>
              <a:rPr lang="en-US" dirty="0">
                <a:solidFill>
                  <a:srgbClr val="0A0A0A"/>
                </a:solidFill>
                <a:latin typeface="-apple-system"/>
              </a:rPr>
              <a:t>Further training by giving reward to correct answers.</a:t>
            </a:r>
          </a:p>
          <a:p>
            <a:r>
              <a:rPr lang="en-HK" dirty="0">
                <a:hlinkClick r:id="rId4"/>
              </a:rPr>
              <a:t>https://klu.ai/glossary/supervised-fine-tuning</a:t>
            </a:r>
            <a:r>
              <a:rPr lang="en-US" dirty="0">
                <a:solidFill>
                  <a:srgbClr val="1F1F1F"/>
                </a:solidFill>
                <a:latin typeface="Arial" panose="020B0604020202020204" pitchFamily="34" charset="0"/>
              </a:rPr>
              <a:t> </a:t>
            </a:r>
            <a:endParaRPr lang="en-HK" dirty="0"/>
          </a:p>
        </p:txBody>
      </p:sp>
      <p:pic>
        <p:nvPicPr>
          <p:cNvPr id="11" name="Picture 10">
            <a:extLst>
              <a:ext uri="{FF2B5EF4-FFF2-40B4-BE49-F238E27FC236}">
                <a16:creationId xmlns:a16="http://schemas.microsoft.com/office/drawing/2014/main" id="{9A14677D-A8DE-6046-8B25-9F2F2DBDF560}"/>
              </a:ext>
            </a:extLst>
          </p:cNvPr>
          <p:cNvPicPr>
            <a:picLocks noChangeAspect="1"/>
          </p:cNvPicPr>
          <p:nvPr/>
        </p:nvPicPr>
        <p:blipFill>
          <a:blip r:embed="rId5"/>
          <a:stretch>
            <a:fillRect/>
          </a:stretch>
        </p:blipFill>
        <p:spPr>
          <a:xfrm>
            <a:off x="319087" y="1454999"/>
            <a:ext cx="8505825" cy="1800225"/>
          </a:xfrm>
          <a:prstGeom prst="rect">
            <a:avLst/>
          </a:prstGeom>
        </p:spPr>
      </p:pic>
    </p:spTree>
    <p:extLst>
      <p:ext uri="{BB962C8B-B14F-4D97-AF65-F5344CB8AC3E}">
        <p14:creationId xmlns:p14="http://schemas.microsoft.com/office/powerpoint/2010/main" val="40174617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41ED-82CD-2C52-1884-071EF2C4D6D4}"/>
              </a:ext>
            </a:extLst>
          </p:cNvPr>
          <p:cNvSpPr>
            <a:spLocks noGrp="1"/>
          </p:cNvSpPr>
          <p:nvPr>
            <p:ph type="title"/>
          </p:nvPr>
        </p:nvSpPr>
        <p:spPr/>
        <p:txBody>
          <a:bodyPr/>
          <a:lstStyle/>
          <a:p>
            <a:r>
              <a:rPr lang="en-US" dirty="0"/>
              <a:t>Training</a:t>
            </a:r>
            <a:endParaRPr lang="en-HK" dirty="0"/>
          </a:p>
        </p:txBody>
      </p:sp>
      <p:sp>
        <p:nvSpPr>
          <p:cNvPr id="3" name="Content Placeholder 2">
            <a:extLst>
              <a:ext uri="{FF2B5EF4-FFF2-40B4-BE49-F238E27FC236}">
                <a16:creationId xmlns:a16="http://schemas.microsoft.com/office/drawing/2014/main" id="{78351AFC-4B70-E30C-5A61-F9A2172EEEF4}"/>
              </a:ext>
            </a:extLst>
          </p:cNvPr>
          <p:cNvSpPr>
            <a:spLocks noGrp="1"/>
          </p:cNvSpPr>
          <p:nvPr>
            <p:ph idx="1"/>
          </p:nvPr>
        </p:nvSpPr>
        <p:spPr>
          <a:xfrm>
            <a:off x="228600" y="1417638"/>
            <a:ext cx="2286000" cy="4708525"/>
          </a:xfrm>
        </p:spPr>
        <p:txBody>
          <a:bodyPr/>
          <a:lstStyle/>
          <a:p>
            <a:r>
              <a:rPr lang="en-US" dirty="0"/>
              <a:t>Next token prediction training to minimize Loss </a:t>
            </a:r>
            <a:endParaRPr lang="en-HK" dirty="0"/>
          </a:p>
        </p:txBody>
      </p:sp>
      <p:sp>
        <p:nvSpPr>
          <p:cNvPr id="4" name="Footer Placeholder 3">
            <a:extLst>
              <a:ext uri="{FF2B5EF4-FFF2-40B4-BE49-F238E27FC236}">
                <a16:creationId xmlns:a16="http://schemas.microsoft.com/office/drawing/2014/main" id="{E36EBC95-B6F8-FAC3-F0E2-DABA77366953}"/>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726C6F0A-16B5-6BA9-80C6-C5D29C1E5D8E}"/>
              </a:ext>
            </a:extLst>
          </p:cNvPr>
          <p:cNvSpPr>
            <a:spLocks noGrp="1"/>
          </p:cNvSpPr>
          <p:nvPr>
            <p:ph type="sldNum" sz="quarter" idx="12"/>
          </p:nvPr>
        </p:nvSpPr>
        <p:spPr/>
        <p:txBody>
          <a:bodyPr/>
          <a:lstStyle/>
          <a:p>
            <a:fld id="{29CB84F4-D896-4BEF-A324-A5A280F0CB42}" type="slidenum">
              <a:rPr lang="en-HK" smtClean="0"/>
              <a:t>65</a:t>
            </a:fld>
            <a:endParaRPr lang="en-HK"/>
          </a:p>
        </p:txBody>
      </p:sp>
      <p:pic>
        <p:nvPicPr>
          <p:cNvPr id="7" name="Picture 6">
            <a:extLst>
              <a:ext uri="{FF2B5EF4-FFF2-40B4-BE49-F238E27FC236}">
                <a16:creationId xmlns:a16="http://schemas.microsoft.com/office/drawing/2014/main" id="{F1619261-9B6E-EAE3-5818-C08D0FC80C89}"/>
              </a:ext>
            </a:extLst>
          </p:cNvPr>
          <p:cNvPicPr>
            <a:picLocks noChangeAspect="1"/>
          </p:cNvPicPr>
          <p:nvPr/>
        </p:nvPicPr>
        <p:blipFill>
          <a:blip r:embed="rId2"/>
          <a:stretch>
            <a:fillRect/>
          </a:stretch>
        </p:blipFill>
        <p:spPr>
          <a:xfrm>
            <a:off x="2344312" y="34266"/>
            <a:ext cx="6600825" cy="6467475"/>
          </a:xfrm>
          <a:prstGeom prst="rect">
            <a:avLst/>
          </a:prstGeom>
        </p:spPr>
      </p:pic>
    </p:spTree>
    <p:extLst>
      <p:ext uri="{BB962C8B-B14F-4D97-AF65-F5344CB8AC3E}">
        <p14:creationId xmlns:p14="http://schemas.microsoft.com/office/powerpoint/2010/main" val="7544996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7985-1D49-EFAE-BA83-B2D76834A94E}"/>
              </a:ext>
            </a:extLst>
          </p:cNvPr>
          <p:cNvSpPr>
            <a:spLocks noGrp="1"/>
          </p:cNvSpPr>
          <p:nvPr>
            <p:ph type="title"/>
          </p:nvPr>
        </p:nvSpPr>
        <p:spPr/>
        <p:txBody>
          <a:bodyPr>
            <a:normAutofit fontScale="90000"/>
          </a:bodyPr>
          <a:lstStyle/>
          <a:p>
            <a:r>
              <a:rPr lang="en-US" sz="3200" dirty="0"/>
              <a:t>Training by next token prediction: provide the initial sequence, then predict the next token.</a:t>
            </a:r>
            <a:br>
              <a:rPr lang="en-US" sz="3200" dirty="0"/>
            </a:br>
            <a:r>
              <a:rPr lang="en-US" sz="3200" dirty="0"/>
              <a:t>Can be used for training and inference</a:t>
            </a:r>
            <a:endParaRPr lang="en-HK" sz="3200" dirty="0"/>
          </a:p>
        </p:txBody>
      </p:sp>
      <p:sp>
        <p:nvSpPr>
          <p:cNvPr id="3" name="Content Placeholder 2">
            <a:extLst>
              <a:ext uri="{FF2B5EF4-FFF2-40B4-BE49-F238E27FC236}">
                <a16:creationId xmlns:a16="http://schemas.microsoft.com/office/drawing/2014/main" id="{6C06C764-BEDE-67B3-9E93-E48ABEF4F844}"/>
              </a:ext>
            </a:extLst>
          </p:cNvPr>
          <p:cNvSpPr>
            <a:spLocks noGrp="1"/>
          </p:cNvSpPr>
          <p:nvPr>
            <p:ph idx="1"/>
          </p:nvPr>
        </p:nvSpPr>
        <p:spPr/>
        <p:txBody>
          <a:bodyPr/>
          <a:lstStyle/>
          <a:p>
            <a:r>
              <a:rPr lang="en-US" dirty="0"/>
              <a:t>d</a:t>
            </a:r>
            <a:endParaRPr lang="en-HK" dirty="0"/>
          </a:p>
        </p:txBody>
      </p:sp>
      <p:sp>
        <p:nvSpPr>
          <p:cNvPr id="4" name="Footer Placeholder 3">
            <a:extLst>
              <a:ext uri="{FF2B5EF4-FFF2-40B4-BE49-F238E27FC236}">
                <a16:creationId xmlns:a16="http://schemas.microsoft.com/office/drawing/2014/main" id="{8AF0F056-E09B-7059-EEF4-3DCE52D69110}"/>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5C6CB918-3A65-00BA-6AC0-B22F3A58C198}"/>
              </a:ext>
            </a:extLst>
          </p:cNvPr>
          <p:cNvSpPr>
            <a:spLocks noGrp="1"/>
          </p:cNvSpPr>
          <p:nvPr>
            <p:ph type="sldNum" sz="quarter" idx="12"/>
          </p:nvPr>
        </p:nvSpPr>
        <p:spPr/>
        <p:txBody>
          <a:bodyPr/>
          <a:lstStyle/>
          <a:p>
            <a:fld id="{29CB84F4-D896-4BEF-A324-A5A280F0CB42}" type="slidenum">
              <a:rPr lang="en-HK" smtClean="0"/>
              <a:t>66</a:t>
            </a:fld>
            <a:endParaRPr lang="en-HK"/>
          </a:p>
        </p:txBody>
      </p:sp>
      <p:pic>
        <p:nvPicPr>
          <p:cNvPr id="7" name="Picture 6">
            <a:extLst>
              <a:ext uri="{FF2B5EF4-FFF2-40B4-BE49-F238E27FC236}">
                <a16:creationId xmlns:a16="http://schemas.microsoft.com/office/drawing/2014/main" id="{0AE6960F-D4BF-E7CD-33F2-A1F9B9DAEBCA}"/>
              </a:ext>
            </a:extLst>
          </p:cNvPr>
          <p:cNvPicPr>
            <a:picLocks noChangeAspect="1"/>
          </p:cNvPicPr>
          <p:nvPr/>
        </p:nvPicPr>
        <p:blipFill>
          <a:blip r:embed="rId2"/>
          <a:stretch>
            <a:fillRect/>
          </a:stretch>
        </p:blipFill>
        <p:spPr>
          <a:xfrm>
            <a:off x="759453" y="1828800"/>
            <a:ext cx="7886048" cy="4892676"/>
          </a:xfrm>
          <a:prstGeom prst="rect">
            <a:avLst/>
          </a:prstGeom>
        </p:spPr>
      </p:pic>
      <p:sp>
        <p:nvSpPr>
          <p:cNvPr id="9" name="TextBox 8">
            <a:extLst>
              <a:ext uri="{FF2B5EF4-FFF2-40B4-BE49-F238E27FC236}">
                <a16:creationId xmlns:a16="http://schemas.microsoft.com/office/drawing/2014/main" id="{BD505AE3-E2AF-50B4-625F-6D939E43A31A}"/>
              </a:ext>
            </a:extLst>
          </p:cNvPr>
          <p:cNvSpPr txBox="1"/>
          <p:nvPr/>
        </p:nvSpPr>
        <p:spPr>
          <a:xfrm>
            <a:off x="400050" y="5613991"/>
            <a:ext cx="2757820" cy="1200329"/>
          </a:xfrm>
          <a:prstGeom prst="rect">
            <a:avLst/>
          </a:prstGeom>
          <a:noFill/>
        </p:spPr>
        <p:txBody>
          <a:bodyPr wrap="square">
            <a:spAutoFit/>
          </a:bodyPr>
          <a:lstStyle/>
          <a:p>
            <a:r>
              <a:rPr lang="en-HK" sz="1800" dirty="0">
                <a:hlinkClick r:id="rId3"/>
              </a:rPr>
              <a:t>https://cameronrwolfe.substack.com/p/language-model-training-and-inference</a:t>
            </a:r>
            <a:r>
              <a:rPr lang="en-US" sz="1800" dirty="0"/>
              <a:t> </a:t>
            </a:r>
            <a:endParaRPr lang="en-HK" sz="1800" dirty="0"/>
          </a:p>
        </p:txBody>
      </p:sp>
    </p:spTree>
    <p:extLst>
      <p:ext uri="{BB962C8B-B14F-4D97-AF65-F5344CB8AC3E}">
        <p14:creationId xmlns:p14="http://schemas.microsoft.com/office/powerpoint/2010/main" val="10363998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827133-5390-2C01-AD00-F722FF33D93A}"/>
              </a:ext>
            </a:extLst>
          </p:cNvPr>
          <p:cNvPicPr>
            <a:picLocks noChangeAspect="1"/>
          </p:cNvPicPr>
          <p:nvPr/>
        </p:nvPicPr>
        <p:blipFill>
          <a:blip r:embed="rId2"/>
          <a:stretch>
            <a:fillRect/>
          </a:stretch>
        </p:blipFill>
        <p:spPr>
          <a:xfrm>
            <a:off x="176212" y="1392565"/>
            <a:ext cx="8772525" cy="4819650"/>
          </a:xfrm>
          <a:prstGeom prst="rect">
            <a:avLst/>
          </a:prstGeom>
        </p:spPr>
      </p:pic>
      <p:sp>
        <p:nvSpPr>
          <p:cNvPr id="2" name="Title 1">
            <a:extLst>
              <a:ext uri="{FF2B5EF4-FFF2-40B4-BE49-F238E27FC236}">
                <a16:creationId xmlns:a16="http://schemas.microsoft.com/office/drawing/2014/main" id="{4455E5CA-8132-3D3E-FB54-AC886DD1CBD4}"/>
              </a:ext>
            </a:extLst>
          </p:cNvPr>
          <p:cNvSpPr>
            <a:spLocks noGrp="1"/>
          </p:cNvSpPr>
          <p:nvPr>
            <p:ph type="title"/>
          </p:nvPr>
        </p:nvSpPr>
        <p:spPr/>
        <p:txBody>
          <a:bodyPr>
            <a:normAutofit fontScale="90000"/>
          </a:bodyPr>
          <a:lstStyle/>
          <a:p>
            <a:r>
              <a:rPr lang="en-US" dirty="0"/>
              <a:t>Implementation: Build Pre-train model using Next Token Prediction</a:t>
            </a:r>
            <a:endParaRPr lang="en-HK" dirty="0"/>
          </a:p>
        </p:txBody>
      </p:sp>
      <p:sp>
        <p:nvSpPr>
          <p:cNvPr id="3" name="Content Placeholder 2">
            <a:extLst>
              <a:ext uri="{FF2B5EF4-FFF2-40B4-BE49-F238E27FC236}">
                <a16:creationId xmlns:a16="http://schemas.microsoft.com/office/drawing/2014/main" id="{18C4FE03-0BF4-D6DB-81FA-296977D5AE28}"/>
              </a:ext>
            </a:extLst>
          </p:cNvPr>
          <p:cNvSpPr>
            <a:spLocks noGrp="1"/>
          </p:cNvSpPr>
          <p:nvPr>
            <p:ph idx="1"/>
          </p:nvPr>
        </p:nvSpPr>
        <p:spPr/>
        <p:txBody>
          <a:bodyPr/>
          <a:lstStyle/>
          <a:p>
            <a:r>
              <a:rPr lang="en-HK" dirty="0"/>
              <a:t> </a:t>
            </a:r>
          </a:p>
        </p:txBody>
      </p:sp>
      <p:sp>
        <p:nvSpPr>
          <p:cNvPr id="4" name="Footer Placeholder 3">
            <a:extLst>
              <a:ext uri="{FF2B5EF4-FFF2-40B4-BE49-F238E27FC236}">
                <a16:creationId xmlns:a16="http://schemas.microsoft.com/office/drawing/2014/main" id="{AA0D797C-0A7A-695D-B466-F4089D24B320}"/>
              </a:ext>
            </a:extLst>
          </p:cNvPr>
          <p:cNvSpPr>
            <a:spLocks noGrp="1"/>
          </p:cNvSpPr>
          <p:nvPr>
            <p:ph type="ftr" sz="quarter" idx="11"/>
          </p:nvPr>
        </p:nvSpPr>
        <p:spPr>
          <a:xfrm>
            <a:off x="2753489" y="6485683"/>
            <a:ext cx="2895600" cy="365125"/>
          </a:xfrm>
        </p:spPr>
        <p:txBody>
          <a:bodyPr/>
          <a:lstStyle/>
          <a:p>
            <a:r>
              <a:rPr lang="en-US"/>
              <a:t>Transformer and LLM v.250611a</a:t>
            </a:r>
            <a:endParaRPr lang="en-HK" dirty="0"/>
          </a:p>
        </p:txBody>
      </p:sp>
      <p:sp>
        <p:nvSpPr>
          <p:cNvPr id="5" name="Slide Number Placeholder 4">
            <a:extLst>
              <a:ext uri="{FF2B5EF4-FFF2-40B4-BE49-F238E27FC236}">
                <a16:creationId xmlns:a16="http://schemas.microsoft.com/office/drawing/2014/main" id="{05990AD0-7DC7-5D5E-77B5-26B514BEFF62}"/>
              </a:ext>
            </a:extLst>
          </p:cNvPr>
          <p:cNvSpPr>
            <a:spLocks noGrp="1"/>
          </p:cNvSpPr>
          <p:nvPr>
            <p:ph type="sldNum" sz="quarter" idx="12"/>
          </p:nvPr>
        </p:nvSpPr>
        <p:spPr>
          <a:xfrm>
            <a:off x="7010400" y="6303572"/>
            <a:ext cx="2133600" cy="365125"/>
          </a:xfrm>
        </p:spPr>
        <p:txBody>
          <a:bodyPr/>
          <a:lstStyle/>
          <a:p>
            <a:fld id="{29CB84F4-D896-4BEF-A324-A5A280F0CB42}" type="slidenum">
              <a:rPr lang="en-HK" smtClean="0"/>
              <a:t>67</a:t>
            </a:fld>
            <a:endParaRPr lang="en-HK" dirty="0"/>
          </a:p>
        </p:txBody>
      </p:sp>
      <p:sp>
        <p:nvSpPr>
          <p:cNvPr id="8" name="TextBox 7">
            <a:extLst>
              <a:ext uri="{FF2B5EF4-FFF2-40B4-BE49-F238E27FC236}">
                <a16:creationId xmlns:a16="http://schemas.microsoft.com/office/drawing/2014/main" id="{C229D748-2831-7C74-998D-4723AAD4EBC3}"/>
              </a:ext>
            </a:extLst>
          </p:cNvPr>
          <p:cNvSpPr txBox="1"/>
          <p:nvPr/>
        </p:nvSpPr>
        <p:spPr>
          <a:xfrm>
            <a:off x="443377" y="6113724"/>
            <a:ext cx="5249437" cy="646331"/>
          </a:xfrm>
          <a:prstGeom prst="rect">
            <a:avLst/>
          </a:prstGeom>
          <a:noFill/>
        </p:spPr>
        <p:txBody>
          <a:bodyPr wrap="square">
            <a:spAutoFit/>
          </a:bodyPr>
          <a:lstStyle/>
          <a:p>
            <a:r>
              <a:rPr lang="en-US" dirty="0"/>
              <a:t>Obtain huge  data from www:</a:t>
            </a:r>
          </a:p>
          <a:p>
            <a:r>
              <a:rPr lang="en-US" dirty="0"/>
              <a:t> </a:t>
            </a:r>
            <a:r>
              <a:rPr lang="en-US" dirty="0">
                <a:hlinkClick r:id="rId3"/>
              </a:rPr>
              <a:t>https://commoncrawl.org/</a:t>
            </a:r>
            <a:r>
              <a:rPr lang="en-US" dirty="0"/>
              <a:t> </a:t>
            </a:r>
          </a:p>
        </p:txBody>
      </p:sp>
      <p:pic>
        <p:nvPicPr>
          <p:cNvPr id="10" name="Picture 9">
            <a:extLst>
              <a:ext uri="{FF2B5EF4-FFF2-40B4-BE49-F238E27FC236}">
                <a16:creationId xmlns:a16="http://schemas.microsoft.com/office/drawing/2014/main" id="{E21026D2-0583-41D8-ED99-A3A332FD7081}"/>
              </a:ext>
            </a:extLst>
          </p:cNvPr>
          <p:cNvPicPr>
            <a:picLocks noChangeAspect="1"/>
          </p:cNvPicPr>
          <p:nvPr/>
        </p:nvPicPr>
        <p:blipFill>
          <a:blip r:embed="rId4"/>
          <a:stretch>
            <a:fillRect/>
          </a:stretch>
        </p:blipFill>
        <p:spPr>
          <a:xfrm>
            <a:off x="4562475" y="3414712"/>
            <a:ext cx="19050" cy="28575"/>
          </a:xfrm>
          <a:prstGeom prst="rect">
            <a:avLst/>
          </a:prstGeom>
        </p:spPr>
      </p:pic>
      <p:sp>
        <p:nvSpPr>
          <p:cNvPr id="13" name="TextBox 12">
            <a:extLst>
              <a:ext uri="{FF2B5EF4-FFF2-40B4-BE49-F238E27FC236}">
                <a16:creationId xmlns:a16="http://schemas.microsoft.com/office/drawing/2014/main" id="{093D36D3-6FCA-5C0C-E74E-196CFB72F0C5}"/>
              </a:ext>
            </a:extLst>
          </p:cNvPr>
          <p:cNvSpPr txBox="1"/>
          <p:nvPr/>
        </p:nvSpPr>
        <p:spPr>
          <a:xfrm>
            <a:off x="5227315" y="6091606"/>
            <a:ext cx="3756734" cy="646331"/>
          </a:xfrm>
          <a:prstGeom prst="rect">
            <a:avLst/>
          </a:prstGeom>
          <a:noFill/>
        </p:spPr>
        <p:txBody>
          <a:bodyPr wrap="none" rtlCol="0">
            <a:spAutoFit/>
          </a:bodyPr>
          <a:lstStyle/>
          <a:p>
            <a:r>
              <a:rPr lang="en-US" dirty="0"/>
              <a:t>develop sample sentence data</a:t>
            </a:r>
          </a:p>
          <a:p>
            <a:r>
              <a:rPr lang="en-US" dirty="0">
                <a:hlinkClick r:id="rId5"/>
              </a:rPr>
              <a:t>https://arxiv.org/html/2412.02595v1</a:t>
            </a:r>
            <a:r>
              <a:rPr lang="en-US" dirty="0"/>
              <a:t>  </a:t>
            </a:r>
          </a:p>
        </p:txBody>
      </p:sp>
    </p:spTree>
    <p:extLst>
      <p:ext uri="{BB962C8B-B14F-4D97-AF65-F5344CB8AC3E}">
        <p14:creationId xmlns:p14="http://schemas.microsoft.com/office/powerpoint/2010/main" val="18066186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2AD68F-1E39-1C3A-0B67-7AD2630E4FFD}"/>
              </a:ext>
            </a:extLst>
          </p:cNvPr>
          <p:cNvPicPr>
            <a:picLocks noChangeAspect="1"/>
          </p:cNvPicPr>
          <p:nvPr/>
        </p:nvPicPr>
        <p:blipFill>
          <a:blip r:embed="rId2"/>
          <a:stretch>
            <a:fillRect/>
          </a:stretch>
        </p:blipFill>
        <p:spPr>
          <a:xfrm>
            <a:off x="195502" y="746585"/>
            <a:ext cx="8334468" cy="5792328"/>
          </a:xfrm>
          <a:prstGeom prst="rect">
            <a:avLst/>
          </a:prstGeom>
        </p:spPr>
      </p:pic>
      <p:sp>
        <p:nvSpPr>
          <p:cNvPr id="2" name="Title 1">
            <a:extLst>
              <a:ext uri="{FF2B5EF4-FFF2-40B4-BE49-F238E27FC236}">
                <a16:creationId xmlns:a16="http://schemas.microsoft.com/office/drawing/2014/main" id="{F100E62B-E7F4-641F-DB09-5B6C8F2948FE}"/>
              </a:ext>
            </a:extLst>
          </p:cNvPr>
          <p:cNvSpPr>
            <a:spLocks noGrp="1"/>
          </p:cNvSpPr>
          <p:nvPr>
            <p:ph type="title"/>
          </p:nvPr>
        </p:nvSpPr>
        <p:spPr>
          <a:xfrm>
            <a:off x="458529" y="72229"/>
            <a:ext cx="7886700" cy="1325563"/>
          </a:xfrm>
        </p:spPr>
        <p:txBody>
          <a:bodyPr>
            <a:normAutofit fontScale="90000"/>
          </a:bodyPr>
          <a:lstStyle/>
          <a:p>
            <a:r>
              <a:rPr lang="en-US" sz="3600" dirty="0"/>
              <a:t>Experiments</a:t>
            </a:r>
            <a:br>
              <a:rPr lang="en-US" dirty="0"/>
            </a:br>
            <a:r>
              <a:rPr lang="en-HK" sz="2000" dirty="0">
                <a:hlinkClick r:id="rId3"/>
              </a:rPr>
              <a:t>Llama3.2_(1B_and_3B)-</a:t>
            </a:r>
            <a:r>
              <a:rPr lang="en-HK" sz="2000" dirty="0" err="1">
                <a:hlinkClick r:id="rId3"/>
              </a:rPr>
              <a:t>Conversational.ipynb</a:t>
            </a:r>
            <a:r>
              <a:rPr lang="en-HK" sz="2000" dirty="0">
                <a:hlinkClick r:id="rId3"/>
              </a:rPr>
              <a:t> – </a:t>
            </a:r>
            <a:r>
              <a:rPr lang="en-HK" sz="2000" dirty="0" err="1">
                <a:hlinkClick r:id="rId3"/>
              </a:rPr>
              <a:t>Colab</a:t>
            </a:r>
            <a:r>
              <a:rPr lang="en-HK" sz="2000" dirty="0"/>
              <a:t> </a:t>
            </a:r>
            <a:br>
              <a:rPr lang="en-HK" dirty="0"/>
            </a:br>
            <a:endParaRPr lang="en-HK" dirty="0"/>
          </a:p>
        </p:txBody>
      </p:sp>
      <p:sp>
        <p:nvSpPr>
          <p:cNvPr id="3" name="Content Placeholder 2">
            <a:extLst>
              <a:ext uri="{FF2B5EF4-FFF2-40B4-BE49-F238E27FC236}">
                <a16:creationId xmlns:a16="http://schemas.microsoft.com/office/drawing/2014/main" id="{7582EB8D-189E-ABF7-EDC4-2A6A47FF8332}"/>
              </a:ext>
            </a:extLst>
          </p:cNvPr>
          <p:cNvSpPr>
            <a:spLocks noGrp="1"/>
          </p:cNvSpPr>
          <p:nvPr>
            <p:ph idx="1"/>
          </p:nvPr>
        </p:nvSpPr>
        <p:spPr>
          <a:xfrm>
            <a:off x="628650" y="1253331"/>
            <a:ext cx="7886700" cy="4351338"/>
          </a:xfrm>
        </p:spPr>
        <p:txBody>
          <a:bodyPr/>
          <a:lstStyle/>
          <a:p>
            <a:r>
              <a:rPr lang="en-US" dirty="0"/>
              <a:t> </a:t>
            </a:r>
            <a:endParaRPr lang="en-HK" dirty="0"/>
          </a:p>
        </p:txBody>
      </p:sp>
      <p:sp>
        <p:nvSpPr>
          <p:cNvPr id="4" name="Footer Placeholder 3">
            <a:extLst>
              <a:ext uri="{FF2B5EF4-FFF2-40B4-BE49-F238E27FC236}">
                <a16:creationId xmlns:a16="http://schemas.microsoft.com/office/drawing/2014/main" id="{D8CA9243-1CE5-6367-5C15-9ADC2ABFDF75}"/>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1B781594-48CC-71EB-FBF6-44A3E8F26133}"/>
              </a:ext>
            </a:extLst>
          </p:cNvPr>
          <p:cNvSpPr>
            <a:spLocks noGrp="1"/>
          </p:cNvSpPr>
          <p:nvPr>
            <p:ph type="sldNum" sz="quarter" idx="12"/>
          </p:nvPr>
        </p:nvSpPr>
        <p:spPr/>
        <p:txBody>
          <a:bodyPr/>
          <a:lstStyle/>
          <a:p>
            <a:fld id="{29CB84F4-D896-4BEF-A324-A5A280F0CB42}" type="slidenum">
              <a:rPr lang="en-HK" smtClean="0"/>
              <a:t>68</a:t>
            </a:fld>
            <a:endParaRPr lang="en-HK"/>
          </a:p>
        </p:txBody>
      </p:sp>
      <p:sp>
        <p:nvSpPr>
          <p:cNvPr id="10" name="TextBox 9">
            <a:extLst>
              <a:ext uri="{FF2B5EF4-FFF2-40B4-BE49-F238E27FC236}">
                <a16:creationId xmlns:a16="http://schemas.microsoft.com/office/drawing/2014/main" id="{E857ABAA-4F31-C111-D285-0A9AD346BB6B}"/>
              </a:ext>
            </a:extLst>
          </p:cNvPr>
          <p:cNvSpPr txBox="1"/>
          <p:nvPr/>
        </p:nvSpPr>
        <p:spPr>
          <a:xfrm>
            <a:off x="-2711302" y="1860698"/>
            <a:ext cx="1635704" cy="1754326"/>
          </a:xfrm>
          <a:prstGeom prst="rect">
            <a:avLst/>
          </a:prstGeom>
          <a:noFill/>
        </p:spPr>
        <p:txBody>
          <a:bodyPr wrap="none" rtlCol="0">
            <a:spAutoFit/>
          </a:bodyPr>
          <a:lstStyle/>
          <a:p>
            <a:r>
              <a:rPr lang="en-US" dirty="0"/>
              <a:t>MMMLU</a:t>
            </a:r>
          </a:p>
          <a:p>
            <a:r>
              <a:rPr lang="en-US" dirty="0" err="1"/>
              <a:t>HumanEval</a:t>
            </a:r>
            <a:endParaRPr lang="en-US" dirty="0"/>
          </a:p>
          <a:p>
            <a:r>
              <a:rPr lang="en-US" dirty="0"/>
              <a:t>GSM8K</a:t>
            </a:r>
          </a:p>
          <a:p>
            <a:r>
              <a:rPr lang="en-US" dirty="0"/>
              <a:t>ARC challenge</a:t>
            </a:r>
          </a:p>
          <a:p>
            <a:r>
              <a:rPr lang="en-US" dirty="0"/>
              <a:t>BFCL</a:t>
            </a:r>
          </a:p>
          <a:p>
            <a:endParaRPr lang="en-HK" dirty="0"/>
          </a:p>
        </p:txBody>
      </p:sp>
    </p:spTree>
    <p:extLst>
      <p:ext uri="{BB962C8B-B14F-4D97-AF65-F5344CB8AC3E}">
        <p14:creationId xmlns:p14="http://schemas.microsoft.com/office/powerpoint/2010/main" val="919993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A176-D363-ED96-4797-912E7A5B863D}"/>
              </a:ext>
            </a:extLst>
          </p:cNvPr>
          <p:cNvSpPr>
            <a:spLocks noGrp="1"/>
          </p:cNvSpPr>
          <p:nvPr>
            <p:ph type="title"/>
          </p:nvPr>
        </p:nvSpPr>
        <p:spPr>
          <a:xfrm>
            <a:off x="543590" y="145457"/>
            <a:ext cx="7886700" cy="177134"/>
          </a:xfrm>
        </p:spPr>
        <p:txBody>
          <a:bodyPr>
            <a:noAutofit/>
          </a:bodyPr>
          <a:lstStyle/>
          <a:p>
            <a:r>
              <a:rPr lang="en-US" sz="2000" dirty="0"/>
              <a:t>How to evaluate a Large Language Model (LLM) : some benchmarks</a:t>
            </a:r>
            <a:endParaRPr lang="en-HK" sz="2000" dirty="0"/>
          </a:p>
        </p:txBody>
      </p:sp>
      <p:sp>
        <p:nvSpPr>
          <p:cNvPr id="3" name="Content Placeholder 2">
            <a:extLst>
              <a:ext uri="{FF2B5EF4-FFF2-40B4-BE49-F238E27FC236}">
                <a16:creationId xmlns:a16="http://schemas.microsoft.com/office/drawing/2014/main" id="{ED6D1318-AFD3-CB2C-8EA6-B8A6A2E5837A}"/>
              </a:ext>
            </a:extLst>
          </p:cNvPr>
          <p:cNvSpPr>
            <a:spLocks noGrp="1"/>
          </p:cNvSpPr>
          <p:nvPr>
            <p:ph idx="1"/>
          </p:nvPr>
        </p:nvSpPr>
        <p:spPr>
          <a:xfrm>
            <a:off x="628650" y="452326"/>
            <a:ext cx="7886700" cy="5255659"/>
          </a:xfrm>
        </p:spPr>
        <p:txBody>
          <a:bodyPr>
            <a:noAutofit/>
          </a:bodyPr>
          <a:lstStyle/>
          <a:p>
            <a:pPr marL="0" indent="0">
              <a:lnSpc>
                <a:spcPct val="120000"/>
              </a:lnSpc>
              <a:spcBef>
                <a:spcPts val="0"/>
              </a:spcBef>
            </a:pPr>
            <a:r>
              <a:rPr lang="en-US" sz="2000" dirty="0"/>
              <a:t>MMLU:</a:t>
            </a:r>
            <a:r>
              <a:rPr lang="en-US" sz="1600" dirty="0"/>
              <a:t>MMLU consists of about 16,000 multiple-choice questions spanning 57 academic subjects including mathematics, philosophy, law, and medicine. It is one of the most commonly used benchmarks for comparing the capabilities of large language models, with over 100 million downloads as of July 2024</a:t>
            </a:r>
          </a:p>
          <a:p>
            <a:pPr marL="457200" lvl="1" indent="0">
              <a:lnSpc>
                <a:spcPct val="120000"/>
              </a:lnSpc>
              <a:spcBef>
                <a:spcPts val="0"/>
              </a:spcBef>
            </a:pPr>
            <a:r>
              <a:rPr lang="en-US" sz="1600" dirty="0">
                <a:hlinkClick r:id="rId2"/>
              </a:rPr>
              <a:t>https://en.wikipedia.org/wiki/MMLU</a:t>
            </a:r>
            <a:r>
              <a:rPr lang="en-US" sz="1600" dirty="0"/>
              <a:t> </a:t>
            </a:r>
          </a:p>
          <a:p>
            <a:pPr marL="0" indent="0">
              <a:lnSpc>
                <a:spcPct val="120000"/>
              </a:lnSpc>
              <a:spcBef>
                <a:spcPts val="0"/>
              </a:spcBef>
            </a:pPr>
            <a:r>
              <a:rPr lang="en-US" sz="2000" dirty="0" err="1"/>
              <a:t>HumanEval</a:t>
            </a:r>
            <a:r>
              <a:rPr lang="en-US" sz="2000" dirty="0"/>
              <a:t>: </a:t>
            </a:r>
            <a:r>
              <a:rPr lang="en-US" sz="1600" dirty="0" err="1"/>
              <a:t>HumanEval</a:t>
            </a:r>
            <a:r>
              <a:rPr lang="en-US" sz="1600" dirty="0"/>
              <a:t> is a benchmark dataset developed by OpenAI that evaluates the performance of large language models (LLMs) in code generation tasks. </a:t>
            </a:r>
            <a:r>
              <a:rPr lang="en-US" sz="1600" dirty="0">
                <a:hlinkClick r:id="rId3"/>
              </a:rPr>
              <a:t>https://www.datacamp.com/tutorial/humaneval-benchmark-for-evaluating-llm-code-generation-capabilities</a:t>
            </a:r>
            <a:r>
              <a:rPr lang="en-US" sz="1600" dirty="0"/>
              <a:t> </a:t>
            </a:r>
          </a:p>
          <a:p>
            <a:pPr marL="0" indent="0">
              <a:lnSpc>
                <a:spcPct val="120000"/>
              </a:lnSpc>
              <a:spcBef>
                <a:spcPts val="0"/>
              </a:spcBef>
            </a:pPr>
            <a:r>
              <a:rPr lang="en-US" sz="2000" dirty="0"/>
              <a:t>GSM8K: </a:t>
            </a:r>
            <a:r>
              <a:rPr lang="en-US" sz="1600" dirty="0"/>
              <a:t>GSM8K tests an LLM’s mathematical reasoning skills. It has a corpus of 8,500 grade-school math word problems. Solutions are collected in the form of natural language instead of mathematical expressions. AI verifiers are trained to evaluate model solutions. </a:t>
            </a:r>
            <a:r>
              <a:rPr lang="en-US" sz="1200" dirty="0"/>
              <a:t> </a:t>
            </a:r>
            <a:r>
              <a:rPr lang="en-US" sz="1600" dirty="0">
                <a:hlinkClick r:id="rId4"/>
              </a:rPr>
              <a:t>https://www.ibm.com/think/topics/llm-benchmarks</a:t>
            </a:r>
            <a:r>
              <a:rPr lang="en-US" sz="1600" dirty="0"/>
              <a:t> </a:t>
            </a:r>
          </a:p>
          <a:p>
            <a:pPr marL="0" indent="0">
              <a:lnSpc>
                <a:spcPct val="120000"/>
              </a:lnSpc>
              <a:spcBef>
                <a:spcPts val="0"/>
              </a:spcBef>
            </a:pPr>
            <a:r>
              <a:rPr lang="en-US" sz="2000" dirty="0"/>
              <a:t>AI2 Reasoning Challenge (ARC): </a:t>
            </a:r>
            <a:r>
              <a:rPr lang="en-US" sz="1600" dirty="0"/>
              <a:t>ARC measures an LLM’s question answering and reasoning abilities through a series of more than 7,000 grade-school natural science questions. </a:t>
            </a:r>
          </a:p>
          <a:p>
            <a:pPr marL="0" indent="0">
              <a:lnSpc>
                <a:spcPct val="120000"/>
              </a:lnSpc>
              <a:spcBef>
                <a:spcPts val="0"/>
              </a:spcBef>
            </a:pPr>
            <a:r>
              <a:rPr lang="en-US" sz="2000" dirty="0"/>
              <a:t>BFCL Leaderboard: </a:t>
            </a:r>
            <a:r>
              <a:rPr lang="en-US" sz="1600" dirty="0"/>
              <a:t>The Berkeley Function Calling Leaderboard V3 (also called Berkeley Tool Calling Leaderboard V3) evaluates the LLM's ability to call functions (aka tools) accurately.  </a:t>
            </a:r>
            <a:r>
              <a:rPr lang="en-US" sz="1600" dirty="0">
                <a:hlinkClick r:id="rId5"/>
              </a:rPr>
              <a:t>https://gorilla.cs.berkeley.edu/leaderboard.html</a:t>
            </a:r>
            <a:r>
              <a:rPr lang="en-US" sz="1600" dirty="0"/>
              <a:t> </a:t>
            </a:r>
          </a:p>
        </p:txBody>
      </p:sp>
      <p:sp>
        <p:nvSpPr>
          <p:cNvPr id="4" name="Footer Placeholder 3">
            <a:extLst>
              <a:ext uri="{FF2B5EF4-FFF2-40B4-BE49-F238E27FC236}">
                <a16:creationId xmlns:a16="http://schemas.microsoft.com/office/drawing/2014/main" id="{D73386EE-D1A7-683D-88F1-BBD1DE569B1A}"/>
              </a:ext>
            </a:extLst>
          </p:cNvPr>
          <p:cNvSpPr>
            <a:spLocks noGrp="1"/>
          </p:cNvSpPr>
          <p:nvPr>
            <p:ph type="ftr" sz="quarter" idx="11"/>
          </p:nvPr>
        </p:nvSpPr>
        <p:spPr/>
        <p:txBody>
          <a:bodyPr/>
          <a:lstStyle/>
          <a:p>
            <a:r>
              <a:rPr lang="en-US"/>
              <a:t>Transformer and LLM v.250611a</a:t>
            </a:r>
            <a:endParaRPr lang="en-HK" dirty="0"/>
          </a:p>
        </p:txBody>
      </p:sp>
      <p:sp>
        <p:nvSpPr>
          <p:cNvPr id="5" name="Slide Number Placeholder 4">
            <a:extLst>
              <a:ext uri="{FF2B5EF4-FFF2-40B4-BE49-F238E27FC236}">
                <a16:creationId xmlns:a16="http://schemas.microsoft.com/office/drawing/2014/main" id="{3316AA4A-9E85-6204-C136-7B3D185EB721}"/>
              </a:ext>
            </a:extLst>
          </p:cNvPr>
          <p:cNvSpPr>
            <a:spLocks noGrp="1"/>
          </p:cNvSpPr>
          <p:nvPr>
            <p:ph type="sldNum" sz="quarter" idx="12"/>
          </p:nvPr>
        </p:nvSpPr>
        <p:spPr/>
        <p:txBody>
          <a:bodyPr/>
          <a:lstStyle/>
          <a:p>
            <a:fld id="{29CB84F4-D896-4BEF-A324-A5A280F0CB42}" type="slidenum">
              <a:rPr lang="en-HK" smtClean="0"/>
              <a:t>69</a:t>
            </a:fld>
            <a:endParaRPr lang="en-HK"/>
          </a:p>
        </p:txBody>
      </p:sp>
    </p:spTree>
    <p:extLst>
      <p:ext uri="{BB962C8B-B14F-4D97-AF65-F5344CB8AC3E}">
        <p14:creationId xmlns:p14="http://schemas.microsoft.com/office/powerpoint/2010/main" val="3223836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B5C1-1243-2418-A0BE-4CEFC9C40DE8}"/>
              </a:ext>
            </a:extLst>
          </p:cNvPr>
          <p:cNvSpPr>
            <a:spLocks noGrp="1"/>
          </p:cNvSpPr>
          <p:nvPr>
            <p:ph type="title"/>
          </p:nvPr>
        </p:nvSpPr>
        <p:spPr/>
        <p:txBody>
          <a:bodyPr>
            <a:normAutofit fontScale="90000"/>
          </a:bodyPr>
          <a:lstStyle/>
          <a:p>
            <a:r>
              <a:rPr lang="en-US" dirty="0"/>
              <a:t>1a) Input embedding using learning</a:t>
            </a:r>
            <a:endParaRPr lang="en-HK" dirty="0"/>
          </a:p>
        </p:txBody>
      </p:sp>
      <p:sp>
        <p:nvSpPr>
          <p:cNvPr id="3" name="Content Placeholder 2">
            <a:extLst>
              <a:ext uri="{FF2B5EF4-FFF2-40B4-BE49-F238E27FC236}">
                <a16:creationId xmlns:a16="http://schemas.microsoft.com/office/drawing/2014/main" id="{2627F852-6F32-B356-6026-614175875EBA}"/>
              </a:ext>
            </a:extLst>
          </p:cNvPr>
          <p:cNvSpPr>
            <a:spLocks noGrp="1"/>
          </p:cNvSpPr>
          <p:nvPr>
            <p:ph idx="1"/>
          </p:nvPr>
        </p:nvSpPr>
        <p:spPr/>
        <p:txBody>
          <a:bodyPr/>
          <a:lstStyle/>
          <a:p>
            <a:r>
              <a:rPr lang="en-US" i="1" dirty="0"/>
              <a:t>The Transformer (original paper) uses a random initialization of the weight matrix and refines these weights during training – i.e. it learns its own word embeddings.</a:t>
            </a:r>
          </a:p>
          <a:p>
            <a:r>
              <a:rPr lang="en-US" i="1" dirty="0"/>
              <a:t>Reference </a:t>
            </a:r>
            <a:r>
              <a:rPr lang="en-US" sz="1800" i="1" dirty="0">
                <a:hlinkClick r:id="rId2"/>
              </a:rPr>
              <a:t>https://ai.stackexchange.com/questions/26235/what-kind-of-word-embedding-is-used-in-the-original-transformer</a:t>
            </a:r>
            <a:r>
              <a:rPr lang="en-US" sz="1800" i="1" dirty="0"/>
              <a:t> </a:t>
            </a:r>
            <a:endParaRPr lang="en-HK" i="1" dirty="0"/>
          </a:p>
        </p:txBody>
      </p:sp>
      <p:sp>
        <p:nvSpPr>
          <p:cNvPr id="4" name="Footer Placeholder 3">
            <a:extLst>
              <a:ext uri="{FF2B5EF4-FFF2-40B4-BE49-F238E27FC236}">
                <a16:creationId xmlns:a16="http://schemas.microsoft.com/office/drawing/2014/main" id="{B27BA8E8-DEA3-2E4D-5FE4-7F0BE976EEEB}"/>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F022AC0E-631B-EC05-352C-72AF7AAA3B64}"/>
              </a:ext>
            </a:extLst>
          </p:cNvPr>
          <p:cNvSpPr>
            <a:spLocks noGrp="1"/>
          </p:cNvSpPr>
          <p:nvPr>
            <p:ph type="sldNum" sz="quarter" idx="12"/>
          </p:nvPr>
        </p:nvSpPr>
        <p:spPr/>
        <p:txBody>
          <a:bodyPr/>
          <a:lstStyle/>
          <a:p>
            <a:fld id="{7C12A529-2220-4038-9210-A21DB7BAEFCE}" type="slidenum">
              <a:rPr lang="en-US" smtClean="0"/>
              <a:t>7</a:t>
            </a:fld>
            <a:endParaRPr lang="en-US"/>
          </a:p>
        </p:txBody>
      </p:sp>
    </p:spTree>
    <p:extLst>
      <p:ext uri="{BB962C8B-B14F-4D97-AF65-F5344CB8AC3E}">
        <p14:creationId xmlns:p14="http://schemas.microsoft.com/office/powerpoint/2010/main" val="3311905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73817C-75A2-5C54-FAE1-2C5FA89443B1}"/>
              </a:ext>
            </a:extLst>
          </p:cNvPr>
          <p:cNvPicPr>
            <a:picLocks noChangeAspect="1"/>
          </p:cNvPicPr>
          <p:nvPr/>
        </p:nvPicPr>
        <p:blipFill>
          <a:blip r:embed="rId2"/>
          <a:stretch>
            <a:fillRect/>
          </a:stretch>
        </p:blipFill>
        <p:spPr>
          <a:xfrm>
            <a:off x="990600" y="4423912"/>
            <a:ext cx="7267956" cy="2159449"/>
          </a:xfrm>
          <a:prstGeom prst="rect">
            <a:avLst/>
          </a:prstGeom>
        </p:spPr>
      </p:pic>
      <p:sp>
        <p:nvSpPr>
          <p:cNvPr id="2" name="Title 1">
            <a:extLst>
              <a:ext uri="{FF2B5EF4-FFF2-40B4-BE49-F238E27FC236}">
                <a16:creationId xmlns:a16="http://schemas.microsoft.com/office/drawing/2014/main" id="{AB67A391-C366-64E3-4389-F707A441C243}"/>
              </a:ext>
            </a:extLst>
          </p:cNvPr>
          <p:cNvSpPr>
            <a:spLocks noGrp="1"/>
          </p:cNvSpPr>
          <p:nvPr>
            <p:ph type="title"/>
          </p:nvPr>
        </p:nvSpPr>
        <p:spPr/>
        <p:txBody>
          <a:bodyPr>
            <a:normAutofit fontScale="90000"/>
          </a:bodyPr>
          <a:lstStyle/>
          <a:p>
            <a:r>
              <a:rPr lang="en-US" dirty="0"/>
              <a:t>After pre-tuning you may use it in 2 ways: </a:t>
            </a:r>
            <a:endParaRPr lang="en-HK" dirty="0"/>
          </a:p>
        </p:txBody>
      </p:sp>
      <p:sp>
        <p:nvSpPr>
          <p:cNvPr id="3" name="Content Placeholder 2">
            <a:extLst>
              <a:ext uri="{FF2B5EF4-FFF2-40B4-BE49-F238E27FC236}">
                <a16:creationId xmlns:a16="http://schemas.microsoft.com/office/drawing/2014/main" id="{0D0B4BDA-952C-18B0-E627-24A25216C925}"/>
              </a:ext>
            </a:extLst>
          </p:cNvPr>
          <p:cNvSpPr>
            <a:spLocks noGrp="1"/>
          </p:cNvSpPr>
          <p:nvPr>
            <p:ph idx="1"/>
          </p:nvPr>
        </p:nvSpPr>
        <p:spPr/>
        <p:txBody>
          <a:bodyPr>
            <a:normAutofit/>
          </a:bodyPr>
          <a:lstStyle/>
          <a:p>
            <a:r>
              <a:rPr lang="en-US" sz="2400" dirty="0"/>
              <a:t>1) Fine tuning training: </a:t>
            </a:r>
            <a:r>
              <a:rPr lang="en-US" sz="2000" b="0" i="0" dirty="0">
                <a:solidFill>
                  <a:srgbClr val="0C0D0E"/>
                </a:solidFill>
                <a:effectLst/>
                <a:latin typeface="-apple-system"/>
              </a:rPr>
              <a:t>Fine-tuning refers to taking the weights trained in the general model and then continuing training a bit using your specific data.</a:t>
            </a:r>
            <a:endParaRPr lang="en-US" sz="2000" b="0" i="0" dirty="0">
              <a:solidFill>
                <a:srgbClr val="1F1F1F"/>
              </a:solidFill>
              <a:effectLst/>
              <a:latin typeface="Arial" panose="020B0604020202020204" pitchFamily="34" charset="0"/>
            </a:endParaRPr>
          </a:p>
          <a:p>
            <a:r>
              <a:rPr lang="en-US" sz="2400" dirty="0"/>
              <a:t>2) Prompt engineering : </a:t>
            </a:r>
            <a:r>
              <a:rPr lang="en-US" sz="2400" b="0" i="0" dirty="0">
                <a:solidFill>
                  <a:srgbClr val="1F1F1F"/>
                </a:solidFill>
                <a:effectLst/>
                <a:latin typeface="Arial" panose="020B0604020202020204" pitchFamily="34" charset="0"/>
              </a:rPr>
              <a:t>Prompt engineering, on the other hand, modifies the input prompt to guide the model's output without retraining for data—offering a less resource-intensive customization method.</a:t>
            </a:r>
          </a:p>
          <a:p>
            <a:r>
              <a:rPr lang="en-US" sz="2400" dirty="0">
                <a:solidFill>
                  <a:srgbClr val="1F1F1F"/>
                </a:solidFill>
                <a:latin typeface="Arial" panose="020B0604020202020204" pitchFamily="34" charset="0"/>
              </a:rPr>
              <a:t>Prompt engineering example:</a:t>
            </a:r>
            <a:endParaRPr lang="en-HK" sz="2400" dirty="0"/>
          </a:p>
        </p:txBody>
      </p:sp>
      <p:sp>
        <p:nvSpPr>
          <p:cNvPr id="4" name="Footer Placeholder 3">
            <a:extLst>
              <a:ext uri="{FF2B5EF4-FFF2-40B4-BE49-F238E27FC236}">
                <a16:creationId xmlns:a16="http://schemas.microsoft.com/office/drawing/2014/main" id="{B5CFEA41-E444-B892-2791-9D366CD70C51}"/>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16E28907-963F-ECA3-AEB2-55BACAB94532}"/>
              </a:ext>
            </a:extLst>
          </p:cNvPr>
          <p:cNvSpPr>
            <a:spLocks noGrp="1"/>
          </p:cNvSpPr>
          <p:nvPr>
            <p:ph type="sldNum" sz="quarter" idx="12"/>
          </p:nvPr>
        </p:nvSpPr>
        <p:spPr/>
        <p:txBody>
          <a:bodyPr/>
          <a:lstStyle/>
          <a:p>
            <a:fld id="{29CB84F4-D896-4BEF-A324-A5A280F0CB42}" type="slidenum">
              <a:rPr lang="en-HK" smtClean="0"/>
              <a:t>70</a:t>
            </a:fld>
            <a:endParaRPr lang="en-HK"/>
          </a:p>
        </p:txBody>
      </p:sp>
      <p:sp>
        <p:nvSpPr>
          <p:cNvPr id="7" name="TextBox 6">
            <a:extLst>
              <a:ext uri="{FF2B5EF4-FFF2-40B4-BE49-F238E27FC236}">
                <a16:creationId xmlns:a16="http://schemas.microsoft.com/office/drawing/2014/main" id="{6779C54A-C5C2-0F42-02D8-6E522A5EEBE7}"/>
              </a:ext>
            </a:extLst>
          </p:cNvPr>
          <p:cNvSpPr txBox="1"/>
          <p:nvPr/>
        </p:nvSpPr>
        <p:spPr>
          <a:xfrm>
            <a:off x="457200" y="6584842"/>
            <a:ext cx="6761787" cy="261610"/>
          </a:xfrm>
          <a:prstGeom prst="rect">
            <a:avLst/>
          </a:prstGeom>
          <a:noFill/>
        </p:spPr>
        <p:txBody>
          <a:bodyPr wrap="none" rtlCol="0">
            <a:spAutoFit/>
          </a:bodyPr>
          <a:lstStyle/>
          <a:p>
            <a:r>
              <a:rPr lang="en-US" sz="1100" dirty="0">
                <a:hlinkClick r:id="rId3"/>
              </a:rPr>
              <a:t>https://medium.com/@alishafique3/llm-prompt-engineering-techniques-and-best-practices-7cc0f46467e9</a:t>
            </a:r>
            <a:r>
              <a:rPr lang="en-US" sz="1100" dirty="0"/>
              <a:t> </a:t>
            </a:r>
            <a:endParaRPr lang="en-HK" sz="1100" dirty="0"/>
          </a:p>
        </p:txBody>
      </p:sp>
    </p:spTree>
    <p:extLst>
      <p:ext uri="{BB962C8B-B14F-4D97-AF65-F5344CB8AC3E}">
        <p14:creationId xmlns:p14="http://schemas.microsoft.com/office/powerpoint/2010/main" val="28578781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2AD8-2812-9961-34C5-B58C2F5F9187}"/>
              </a:ext>
            </a:extLst>
          </p:cNvPr>
          <p:cNvSpPr>
            <a:spLocks noGrp="1"/>
          </p:cNvSpPr>
          <p:nvPr>
            <p:ph type="title"/>
          </p:nvPr>
        </p:nvSpPr>
        <p:spPr>
          <a:xfrm>
            <a:off x="467711" y="50502"/>
            <a:ext cx="8229600" cy="1143000"/>
          </a:xfrm>
        </p:spPr>
        <p:txBody>
          <a:bodyPr/>
          <a:lstStyle/>
          <a:p>
            <a:r>
              <a:rPr lang="en-US" dirty="0"/>
              <a:t>Fine tuning</a:t>
            </a:r>
            <a:endParaRPr lang="en-HK" dirty="0"/>
          </a:p>
        </p:txBody>
      </p:sp>
      <p:sp>
        <p:nvSpPr>
          <p:cNvPr id="3" name="Content Placeholder 2">
            <a:extLst>
              <a:ext uri="{FF2B5EF4-FFF2-40B4-BE49-F238E27FC236}">
                <a16:creationId xmlns:a16="http://schemas.microsoft.com/office/drawing/2014/main" id="{F2DED013-4583-58F7-7776-685654F2BB94}"/>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6559CC9F-19F7-DCF3-FB8E-4951591E594F}"/>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3809138D-8928-64AF-6520-44F792C8F5EE}"/>
              </a:ext>
            </a:extLst>
          </p:cNvPr>
          <p:cNvSpPr>
            <a:spLocks noGrp="1"/>
          </p:cNvSpPr>
          <p:nvPr>
            <p:ph type="sldNum" sz="quarter" idx="12"/>
          </p:nvPr>
        </p:nvSpPr>
        <p:spPr/>
        <p:txBody>
          <a:bodyPr/>
          <a:lstStyle/>
          <a:p>
            <a:fld id="{29CB84F4-D896-4BEF-A324-A5A280F0CB42}" type="slidenum">
              <a:rPr lang="en-HK" smtClean="0"/>
              <a:t>71</a:t>
            </a:fld>
            <a:endParaRPr lang="en-HK"/>
          </a:p>
        </p:txBody>
      </p:sp>
      <p:pic>
        <p:nvPicPr>
          <p:cNvPr id="7" name="Picture 6">
            <a:extLst>
              <a:ext uri="{FF2B5EF4-FFF2-40B4-BE49-F238E27FC236}">
                <a16:creationId xmlns:a16="http://schemas.microsoft.com/office/drawing/2014/main" id="{397E52E6-3886-9BFF-0849-C8067D3ED0B6}"/>
              </a:ext>
            </a:extLst>
          </p:cNvPr>
          <p:cNvPicPr>
            <a:picLocks noChangeAspect="1"/>
          </p:cNvPicPr>
          <p:nvPr/>
        </p:nvPicPr>
        <p:blipFill>
          <a:blip r:embed="rId2"/>
          <a:stretch>
            <a:fillRect/>
          </a:stretch>
        </p:blipFill>
        <p:spPr>
          <a:xfrm>
            <a:off x="446689" y="1138535"/>
            <a:ext cx="8001000" cy="5279805"/>
          </a:xfrm>
          <a:prstGeom prst="rect">
            <a:avLst/>
          </a:prstGeom>
        </p:spPr>
      </p:pic>
      <p:sp>
        <p:nvSpPr>
          <p:cNvPr id="6" name="TextBox 5">
            <a:extLst>
              <a:ext uri="{FF2B5EF4-FFF2-40B4-BE49-F238E27FC236}">
                <a16:creationId xmlns:a16="http://schemas.microsoft.com/office/drawing/2014/main" id="{4EEDD702-5446-C20A-57EB-5B6D3545D700}"/>
              </a:ext>
            </a:extLst>
          </p:cNvPr>
          <p:cNvSpPr txBox="1"/>
          <p:nvPr/>
        </p:nvSpPr>
        <p:spPr>
          <a:xfrm>
            <a:off x="273811" y="654109"/>
            <a:ext cx="3593356" cy="830997"/>
          </a:xfrm>
          <a:prstGeom prst="rect">
            <a:avLst/>
          </a:prstGeom>
          <a:noFill/>
        </p:spPr>
        <p:txBody>
          <a:bodyPr wrap="none" rtlCol="0">
            <a:spAutoFit/>
          </a:bodyPr>
          <a:lstStyle/>
          <a:p>
            <a:r>
              <a:rPr lang="en-US" sz="2400" dirty="0"/>
              <a:t>Common crawl</a:t>
            </a:r>
          </a:p>
          <a:p>
            <a:r>
              <a:rPr lang="en-US" sz="2400" dirty="0">
                <a:hlinkClick r:id="rId3"/>
              </a:rPr>
              <a:t>https://commoncrawl.org/</a:t>
            </a:r>
            <a:r>
              <a:rPr lang="en-US" sz="2400" dirty="0"/>
              <a:t> </a:t>
            </a:r>
          </a:p>
        </p:txBody>
      </p:sp>
      <p:sp>
        <p:nvSpPr>
          <p:cNvPr id="15" name="TextBox 14">
            <a:extLst>
              <a:ext uri="{FF2B5EF4-FFF2-40B4-BE49-F238E27FC236}">
                <a16:creationId xmlns:a16="http://schemas.microsoft.com/office/drawing/2014/main" id="{8C48402C-7804-D9FD-3E26-ACAEC17CA0A6}"/>
              </a:ext>
            </a:extLst>
          </p:cNvPr>
          <p:cNvSpPr txBox="1"/>
          <p:nvPr/>
        </p:nvSpPr>
        <p:spPr>
          <a:xfrm>
            <a:off x="2326513" y="5073134"/>
            <a:ext cx="1870897" cy="646331"/>
          </a:xfrm>
          <a:prstGeom prst="rect">
            <a:avLst/>
          </a:prstGeom>
          <a:noFill/>
        </p:spPr>
        <p:txBody>
          <a:bodyPr wrap="none" rtlCol="0">
            <a:spAutoFit/>
          </a:bodyPr>
          <a:lstStyle/>
          <a:p>
            <a:r>
              <a:rPr lang="en-US" dirty="0"/>
              <a:t>Base model</a:t>
            </a:r>
          </a:p>
          <a:p>
            <a:r>
              <a:rPr lang="en-US" dirty="0"/>
              <a:t>e.g. GPT4, Lamma</a:t>
            </a:r>
          </a:p>
        </p:txBody>
      </p:sp>
      <p:sp>
        <p:nvSpPr>
          <p:cNvPr id="16" name="TextBox 15">
            <a:extLst>
              <a:ext uri="{FF2B5EF4-FFF2-40B4-BE49-F238E27FC236}">
                <a16:creationId xmlns:a16="http://schemas.microsoft.com/office/drawing/2014/main" id="{6CAFE07B-E3CB-387B-4D88-CC4070B7D017}"/>
              </a:ext>
            </a:extLst>
          </p:cNvPr>
          <p:cNvSpPr txBox="1"/>
          <p:nvPr/>
        </p:nvSpPr>
        <p:spPr>
          <a:xfrm>
            <a:off x="6167230" y="5257800"/>
            <a:ext cx="2905539" cy="646331"/>
          </a:xfrm>
          <a:prstGeom prst="rect">
            <a:avLst/>
          </a:prstGeom>
          <a:noFill/>
        </p:spPr>
        <p:txBody>
          <a:bodyPr wrap="none" rtlCol="0">
            <a:spAutoFit/>
          </a:bodyPr>
          <a:lstStyle/>
          <a:p>
            <a:r>
              <a:rPr lang="en-US" dirty="0"/>
              <a:t>ChatGPT4</a:t>
            </a:r>
          </a:p>
          <a:p>
            <a:r>
              <a:rPr lang="en-US" dirty="0"/>
              <a:t>e.g. Lamma question/answer</a:t>
            </a:r>
          </a:p>
        </p:txBody>
      </p:sp>
      <p:sp>
        <p:nvSpPr>
          <p:cNvPr id="17" name="TextBox 16">
            <a:extLst>
              <a:ext uri="{FF2B5EF4-FFF2-40B4-BE49-F238E27FC236}">
                <a16:creationId xmlns:a16="http://schemas.microsoft.com/office/drawing/2014/main" id="{C5D844DD-F8E2-4FB2-C6FD-FDC8B47E7EB4}"/>
              </a:ext>
            </a:extLst>
          </p:cNvPr>
          <p:cNvSpPr txBox="1"/>
          <p:nvPr/>
        </p:nvSpPr>
        <p:spPr>
          <a:xfrm>
            <a:off x="5619574" y="1213009"/>
            <a:ext cx="3524426" cy="3046988"/>
          </a:xfrm>
          <a:prstGeom prst="rect">
            <a:avLst/>
          </a:prstGeom>
          <a:noFill/>
        </p:spPr>
        <p:txBody>
          <a:bodyPr wrap="square" rtlCol="0">
            <a:spAutoFit/>
          </a:bodyPr>
          <a:lstStyle/>
          <a:p>
            <a:r>
              <a:rPr lang="en-US" sz="2400" dirty="0"/>
              <a:t>Specific data set In </a:t>
            </a:r>
            <a:r>
              <a:rPr lang="en-US" sz="2400" dirty="0">
                <a:hlinkClick r:id="rId4"/>
              </a:rPr>
              <a:t>https://discuss.huggingface.co/</a:t>
            </a:r>
            <a:endParaRPr lang="en-US" sz="2400" dirty="0"/>
          </a:p>
          <a:p>
            <a:endParaRPr lang="en-US" sz="2400" dirty="0"/>
          </a:p>
          <a:p>
            <a:r>
              <a:rPr lang="en-US" sz="2400" dirty="0"/>
              <a:t>e.g.. </a:t>
            </a:r>
            <a:r>
              <a:rPr lang="en-US" sz="2400" dirty="0">
                <a:hlinkClick r:id="rId5"/>
              </a:rPr>
              <a:t>https://huggingface.co/datasets/tatsu-lab/alpaca</a:t>
            </a:r>
            <a:endParaRPr lang="en-US" sz="2400" dirty="0"/>
          </a:p>
          <a:p>
            <a:endParaRPr lang="en-US" sz="2400" dirty="0"/>
          </a:p>
        </p:txBody>
      </p:sp>
    </p:spTree>
    <p:extLst>
      <p:ext uri="{BB962C8B-B14F-4D97-AF65-F5344CB8AC3E}">
        <p14:creationId xmlns:p14="http://schemas.microsoft.com/office/powerpoint/2010/main" val="1949798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72F8-A677-C2A7-E6D9-E576EBD73870}"/>
              </a:ext>
            </a:extLst>
          </p:cNvPr>
          <p:cNvSpPr>
            <a:spLocks noGrp="1"/>
          </p:cNvSpPr>
          <p:nvPr>
            <p:ph type="title"/>
          </p:nvPr>
        </p:nvSpPr>
        <p:spPr/>
        <p:txBody>
          <a:bodyPr/>
          <a:lstStyle/>
          <a:p>
            <a:r>
              <a:rPr lang="en-US" sz="4400" b="1" i="0" dirty="0">
                <a:solidFill>
                  <a:srgbClr val="2C2B27"/>
                </a:solidFill>
                <a:effectLst/>
                <a:latin typeface="RethinkSans-Regular"/>
              </a:rPr>
              <a:t>The fine-tuning process steps</a:t>
            </a:r>
            <a:endParaRPr lang="en-HK" dirty="0"/>
          </a:p>
        </p:txBody>
      </p:sp>
      <p:sp>
        <p:nvSpPr>
          <p:cNvPr id="3" name="Content Placeholder 2">
            <a:extLst>
              <a:ext uri="{FF2B5EF4-FFF2-40B4-BE49-F238E27FC236}">
                <a16:creationId xmlns:a16="http://schemas.microsoft.com/office/drawing/2014/main" id="{258A1CB8-728E-0F51-5174-BDFCCF54510B}"/>
              </a:ext>
            </a:extLst>
          </p:cNvPr>
          <p:cNvSpPr>
            <a:spLocks noGrp="1"/>
          </p:cNvSpPr>
          <p:nvPr>
            <p:ph idx="1"/>
          </p:nvPr>
        </p:nvSpPr>
        <p:spPr>
          <a:xfrm>
            <a:off x="629979" y="1389690"/>
            <a:ext cx="7886700" cy="4966661"/>
          </a:xfrm>
        </p:spPr>
        <p:txBody>
          <a:bodyPr>
            <a:noAutofit/>
          </a:bodyPr>
          <a:lstStyle/>
          <a:p>
            <a:pPr marL="0" indent="0" algn="l">
              <a:lnSpc>
                <a:spcPct val="100000"/>
              </a:lnSpc>
              <a:spcBef>
                <a:spcPts val="1125"/>
              </a:spcBef>
              <a:spcAft>
                <a:spcPts val="1125"/>
              </a:spcAft>
            </a:pPr>
            <a:r>
              <a:rPr lang="en-US" sz="2000" b="1" i="0" dirty="0">
                <a:solidFill>
                  <a:srgbClr val="2C2B27"/>
                </a:solidFill>
                <a:effectLst/>
                <a:latin typeface="RethinkSans-Regular"/>
              </a:rPr>
              <a:t>Data selection and preparation : </a:t>
            </a:r>
            <a:r>
              <a:rPr lang="en-US" sz="2000" b="0" i="0" dirty="0">
                <a:solidFill>
                  <a:srgbClr val="252531"/>
                </a:solidFill>
                <a:effectLst/>
                <a:latin typeface="RethinkSans-Regular"/>
              </a:rPr>
              <a:t>Selecting high-quality, relevant data is an important first step. …Preparing this data involves cleaning, labeling (if applicable), and possibly augmenting it to ensure the model has a robust dataset to learn from.</a:t>
            </a:r>
          </a:p>
          <a:p>
            <a:pPr marL="0" indent="0" algn="l">
              <a:lnSpc>
                <a:spcPct val="100000"/>
              </a:lnSpc>
              <a:spcBef>
                <a:spcPts val="1125"/>
              </a:spcBef>
              <a:spcAft>
                <a:spcPts val="1125"/>
              </a:spcAft>
            </a:pPr>
            <a:r>
              <a:rPr lang="en-US" sz="2000" b="1" i="0" dirty="0">
                <a:solidFill>
                  <a:srgbClr val="2C2B27"/>
                </a:solidFill>
                <a:effectLst/>
                <a:latin typeface="RethinkSans-Regular"/>
              </a:rPr>
              <a:t>Hyperparameter adjustments : </a:t>
            </a:r>
            <a:r>
              <a:rPr lang="en-US" sz="2000" b="0" i="0" dirty="0">
                <a:solidFill>
                  <a:srgbClr val="252531"/>
                </a:solidFill>
                <a:effectLst/>
                <a:latin typeface="RethinkSans-Regular"/>
              </a:rPr>
              <a:t>You can alter the model’s hyperparameters or incorporate task-specific layers to better suit particular tasks. </a:t>
            </a:r>
            <a:r>
              <a:rPr lang="en-US" sz="2000" b="0" i="0" u="sng" dirty="0">
                <a:solidFill>
                  <a:srgbClr val="6154FF"/>
                </a:solidFill>
                <a:effectLst/>
                <a:latin typeface="RethinkSans-Regular"/>
                <a:hlinkClick r:id="rId2"/>
              </a:rPr>
              <a:t>Low-Rank Adaptation (</a:t>
            </a:r>
            <a:r>
              <a:rPr lang="en-US" sz="2000" b="0" i="0" u="sng" dirty="0" err="1">
                <a:solidFill>
                  <a:srgbClr val="6154FF"/>
                </a:solidFill>
                <a:effectLst/>
                <a:latin typeface="RethinkSans-Regular"/>
                <a:hlinkClick r:id="rId2"/>
              </a:rPr>
              <a:t>LoRA</a:t>
            </a:r>
            <a:r>
              <a:rPr lang="en-US" sz="2000" b="0" i="0" u="sng" dirty="0">
                <a:solidFill>
                  <a:srgbClr val="6154FF"/>
                </a:solidFill>
                <a:effectLst/>
                <a:latin typeface="RethinkSans-Regular"/>
                <a:hlinkClick r:id="rId2"/>
              </a:rPr>
              <a:t>)</a:t>
            </a:r>
            <a:r>
              <a:rPr lang="en-US" sz="2000" b="0" i="0" dirty="0">
                <a:solidFill>
                  <a:srgbClr val="252531"/>
                </a:solidFill>
                <a:effectLst/>
                <a:latin typeface="RethinkSans-Regular"/>
              </a:rPr>
              <a:t>, may also be used. </a:t>
            </a:r>
            <a:r>
              <a:rPr lang="en-US" sz="2000" b="0" i="0" dirty="0" err="1">
                <a:solidFill>
                  <a:srgbClr val="252531"/>
                </a:solidFill>
                <a:effectLst/>
                <a:latin typeface="RethinkSans-Regular"/>
              </a:rPr>
              <a:t>LoRA</a:t>
            </a:r>
            <a:r>
              <a:rPr lang="en-US" sz="2000" b="0" i="0" dirty="0">
                <a:solidFill>
                  <a:srgbClr val="252531"/>
                </a:solidFill>
                <a:effectLst/>
                <a:latin typeface="RethinkSans-Regular"/>
              </a:rPr>
              <a:t> is a popular and lightweight training technique that significantly reduces the number of trainable parameters. It works by inserting a smaller number of new weights into the model, and only these are trained. </a:t>
            </a:r>
          </a:p>
          <a:p>
            <a:pPr marL="0" indent="0" algn="l">
              <a:lnSpc>
                <a:spcPct val="100000"/>
              </a:lnSpc>
              <a:spcBef>
                <a:spcPts val="1125"/>
              </a:spcBef>
              <a:spcAft>
                <a:spcPts val="1125"/>
              </a:spcAft>
            </a:pPr>
            <a:r>
              <a:rPr lang="en-US" sz="2000" b="1" i="0" dirty="0">
                <a:solidFill>
                  <a:srgbClr val="2C2B27"/>
                </a:solidFill>
                <a:effectLst/>
                <a:latin typeface="RethinkSans-Regular"/>
              </a:rPr>
              <a:t>Training and optimization :</a:t>
            </a:r>
            <a:r>
              <a:rPr lang="en-US" sz="2000" b="0" i="0" dirty="0">
                <a:solidFill>
                  <a:srgbClr val="252531"/>
                </a:solidFill>
                <a:effectLst/>
                <a:latin typeface="RethinkSans-Regular"/>
              </a:rPr>
              <a:t>The crux of fine-tuning involves training the model further on the selected dataset. </a:t>
            </a:r>
            <a:endParaRPr lang="en-HK" sz="2000" dirty="0"/>
          </a:p>
        </p:txBody>
      </p:sp>
      <p:sp>
        <p:nvSpPr>
          <p:cNvPr id="4" name="Footer Placeholder 3">
            <a:extLst>
              <a:ext uri="{FF2B5EF4-FFF2-40B4-BE49-F238E27FC236}">
                <a16:creationId xmlns:a16="http://schemas.microsoft.com/office/drawing/2014/main" id="{C6CE4085-582C-DF47-9A0D-2946BB21026E}"/>
              </a:ext>
            </a:extLst>
          </p:cNvPr>
          <p:cNvSpPr>
            <a:spLocks noGrp="1"/>
          </p:cNvSpPr>
          <p:nvPr>
            <p:ph type="ftr" sz="quarter" idx="11"/>
          </p:nvPr>
        </p:nvSpPr>
        <p:spPr/>
        <p:txBody>
          <a:bodyPr/>
          <a:lstStyle/>
          <a:p>
            <a:r>
              <a:rPr lang="en-US"/>
              <a:t>Transformer and LLM v.250611a</a:t>
            </a:r>
            <a:endParaRPr lang="en-HK" dirty="0"/>
          </a:p>
        </p:txBody>
      </p:sp>
      <p:sp>
        <p:nvSpPr>
          <p:cNvPr id="5" name="Slide Number Placeholder 4">
            <a:extLst>
              <a:ext uri="{FF2B5EF4-FFF2-40B4-BE49-F238E27FC236}">
                <a16:creationId xmlns:a16="http://schemas.microsoft.com/office/drawing/2014/main" id="{F0FCAF61-F64E-6D6E-D6F6-D2016882B408}"/>
              </a:ext>
            </a:extLst>
          </p:cNvPr>
          <p:cNvSpPr>
            <a:spLocks noGrp="1"/>
          </p:cNvSpPr>
          <p:nvPr>
            <p:ph type="sldNum" sz="quarter" idx="12"/>
          </p:nvPr>
        </p:nvSpPr>
        <p:spPr/>
        <p:txBody>
          <a:bodyPr/>
          <a:lstStyle/>
          <a:p>
            <a:fld id="{29CB84F4-D896-4BEF-A324-A5A280F0CB42}" type="slidenum">
              <a:rPr lang="en-HK" smtClean="0"/>
              <a:t>72</a:t>
            </a:fld>
            <a:endParaRPr lang="en-HK"/>
          </a:p>
        </p:txBody>
      </p:sp>
    </p:spTree>
    <p:extLst>
      <p:ext uri="{BB962C8B-B14F-4D97-AF65-F5344CB8AC3E}">
        <p14:creationId xmlns:p14="http://schemas.microsoft.com/office/powerpoint/2010/main" val="3475797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255F-73BC-736D-7467-07FB57F0FCE9}"/>
              </a:ext>
            </a:extLst>
          </p:cNvPr>
          <p:cNvSpPr>
            <a:spLocks noGrp="1"/>
          </p:cNvSpPr>
          <p:nvPr>
            <p:ph type="title"/>
          </p:nvPr>
        </p:nvSpPr>
        <p:spPr/>
        <p:txBody>
          <a:bodyPr>
            <a:normAutofit fontScale="90000"/>
          </a:bodyPr>
          <a:lstStyle/>
          <a:p>
            <a:r>
              <a:rPr lang="en-US" b="1" i="0" dirty="0">
                <a:solidFill>
                  <a:srgbClr val="2C2B27"/>
                </a:solidFill>
                <a:effectLst/>
                <a:latin typeface="RethinkSans-Regular"/>
              </a:rPr>
              <a:t>Pros and cons of fine-tuning</a:t>
            </a:r>
            <a:br>
              <a:rPr lang="en-US" b="1" i="0" dirty="0">
                <a:solidFill>
                  <a:srgbClr val="2C2B27"/>
                </a:solidFill>
                <a:effectLst/>
                <a:latin typeface="RethinkSans-Regular"/>
              </a:rPr>
            </a:br>
            <a:endParaRPr lang="en-HK" dirty="0"/>
          </a:p>
        </p:txBody>
      </p:sp>
      <p:sp>
        <p:nvSpPr>
          <p:cNvPr id="3" name="Content Placeholder 2">
            <a:extLst>
              <a:ext uri="{FF2B5EF4-FFF2-40B4-BE49-F238E27FC236}">
                <a16:creationId xmlns:a16="http://schemas.microsoft.com/office/drawing/2014/main" id="{61ED894E-90B9-4988-E58D-5DA754EED15C}"/>
              </a:ext>
            </a:extLst>
          </p:cNvPr>
          <p:cNvSpPr>
            <a:spLocks noGrp="1"/>
          </p:cNvSpPr>
          <p:nvPr>
            <p:ph idx="1"/>
          </p:nvPr>
        </p:nvSpPr>
        <p:spPr/>
        <p:txBody>
          <a:bodyPr>
            <a:normAutofit fontScale="77500" lnSpcReduction="20000"/>
          </a:bodyPr>
          <a:lstStyle/>
          <a:p>
            <a:pPr algn="l">
              <a:spcAft>
                <a:spcPts val="1500"/>
              </a:spcAft>
            </a:pPr>
            <a:r>
              <a:rPr lang="en-US" b="0" i="0" dirty="0">
                <a:solidFill>
                  <a:srgbClr val="252531"/>
                </a:solidFill>
                <a:effectLst/>
                <a:latin typeface="RethinkSans-Regular"/>
              </a:rPr>
              <a:t>Pros include:</a:t>
            </a:r>
          </a:p>
          <a:p>
            <a:pPr lvl="1">
              <a:spcAft>
                <a:spcPts val="1500"/>
              </a:spcAft>
            </a:pPr>
            <a:r>
              <a:rPr lang="en-US" b="0" i="0" dirty="0">
                <a:solidFill>
                  <a:srgbClr val="252531"/>
                </a:solidFill>
                <a:effectLst/>
                <a:latin typeface="RethinkSans-Regular"/>
              </a:rPr>
              <a:t>Enhanced accuracy and performance on domain-specific tasks.</a:t>
            </a:r>
          </a:p>
          <a:p>
            <a:pPr lvl="1">
              <a:spcAft>
                <a:spcPts val="1500"/>
              </a:spcAft>
            </a:pPr>
            <a:r>
              <a:rPr lang="en-US" b="0" i="0" dirty="0">
                <a:solidFill>
                  <a:srgbClr val="252531"/>
                </a:solidFill>
                <a:effectLst/>
                <a:latin typeface="RethinkSans-Regular"/>
              </a:rPr>
              <a:t>Ability to leverage pre-existing knowledge from the base model (also called foundation model), reducing the need for extensive training from scratch.</a:t>
            </a:r>
          </a:p>
          <a:p>
            <a:pPr algn="l">
              <a:spcAft>
                <a:spcPts val="1500"/>
              </a:spcAft>
            </a:pPr>
            <a:r>
              <a:rPr lang="en-US" b="0" i="0" dirty="0">
                <a:solidFill>
                  <a:srgbClr val="252531"/>
                </a:solidFill>
                <a:effectLst/>
                <a:latin typeface="RethinkSans-Regular"/>
              </a:rPr>
              <a:t>cons include</a:t>
            </a:r>
          </a:p>
          <a:p>
            <a:pPr lvl="1">
              <a:spcAft>
                <a:spcPts val="1500"/>
              </a:spcAft>
            </a:pPr>
            <a:r>
              <a:rPr lang="en-US" b="0" i="0" dirty="0">
                <a:solidFill>
                  <a:srgbClr val="252531"/>
                </a:solidFill>
                <a:effectLst/>
                <a:latin typeface="RethinkSans-Regular"/>
              </a:rPr>
              <a:t>Requires significant computational resources and time for huge models.</a:t>
            </a:r>
          </a:p>
          <a:p>
            <a:pPr lvl="1">
              <a:spcAft>
                <a:spcPts val="1500"/>
              </a:spcAft>
            </a:pPr>
            <a:r>
              <a:rPr lang="en-US" b="0" i="0" dirty="0">
                <a:solidFill>
                  <a:srgbClr val="252531"/>
                </a:solidFill>
                <a:effectLst/>
                <a:latin typeface="RethinkSans-Regular"/>
              </a:rPr>
              <a:t>Risk of overfitting, making the model less effective on general tasks or unseen data within the same domain.</a:t>
            </a:r>
          </a:p>
          <a:p>
            <a:endParaRPr lang="en-HK" dirty="0"/>
          </a:p>
        </p:txBody>
      </p:sp>
      <p:sp>
        <p:nvSpPr>
          <p:cNvPr id="4" name="Footer Placeholder 3">
            <a:extLst>
              <a:ext uri="{FF2B5EF4-FFF2-40B4-BE49-F238E27FC236}">
                <a16:creationId xmlns:a16="http://schemas.microsoft.com/office/drawing/2014/main" id="{18F9BD24-4565-8544-F569-0826E15FF23C}"/>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A7999ACA-1105-57C2-1ABC-AC7BF53D98D7}"/>
              </a:ext>
            </a:extLst>
          </p:cNvPr>
          <p:cNvSpPr>
            <a:spLocks noGrp="1"/>
          </p:cNvSpPr>
          <p:nvPr>
            <p:ph type="sldNum" sz="quarter" idx="12"/>
          </p:nvPr>
        </p:nvSpPr>
        <p:spPr/>
        <p:txBody>
          <a:bodyPr/>
          <a:lstStyle/>
          <a:p>
            <a:fld id="{29CB84F4-D896-4BEF-A324-A5A280F0CB42}" type="slidenum">
              <a:rPr lang="en-HK" smtClean="0"/>
              <a:t>73</a:t>
            </a:fld>
            <a:endParaRPr lang="en-HK"/>
          </a:p>
        </p:txBody>
      </p:sp>
    </p:spTree>
    <p:extLst>
      <p:ext uri="{BB962C8B-B14F-4D97-AF65-F5344CB8AC3E}">
        <p14:creationId xmlns:p14="http://schemas.microsoft.com/office/powerpoint/2010/main" val="30194817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5F21421-35AC-0FE5-1E3F-48712894B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6402"/>
            <a:ext cx="5999246" cy="30392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AA1569-9481-F909-1C3D-54D1572738C8}"/>
              </a:ext>
            </a:extLst>
          </p:cNvPr>
          <p:cNvSpPr>
            <a:spLocks noGrp="1"/>
          </p:cNvSpPr>
          <p:nvPr>
            <p:ph type="title"/>
          </p:nvPr>
        </p:nvSpPr>
        <p:spPr>
          <a:xfrm>
            <a:off x="628650" y="136524"/>
            <a:ext cx="7886700" cy="544513"/>
          </a:xfrm>
        </p:spPr>
        <p:txBody>
          <a:bodyPr>
            <a:noAutofit/>
          </a:bodyPr>
          <a:lstStyle/>
          <a:p>
            <a:pPr>
              <a:lnSpc>
                <a:spcPts val="2250"/>
              </a:lnSpc>
            </a:pPr>
            <a:r>
              <a:rPr lang="en-US" sz="1800" b="1" i="0" dirty="0">
                <a:solidFill>
                  <a:srgbClr val="242424"/>
                </a:solidFill>
                <a:effectLst/>
                <a:latin typeface="sohne"/>
              </a:rPr>
              <a:t>Fine-tuning can make a pre-trained LLM  to be come a useful chatbot</a:t>
            </a:r>
            <a:br>
              <a:rPr lang="en-US" sz="1400" b="0" i="0" dirty="0">
                <a:solidFill>
                  <a:srgbClr val="242424"/>
                </a:solidFill>
                <a:effectLst/>
                <a:latin typeface="source-serif-pro"/>
              </a:rPr>
            </a:br>
            <a:endParaRPr lang="en-HK" sz="1400" dirty="0"/>
          </a:p>
        </p:txBody>
      </p:sp>
      <p:sp>
        <p:nvSpPr>
          <p:cNvPr id="3" name="Content Placeholder 2">
            <a:extLst>
              <a:ext uri="{FF2B5EF4-FFF2-40B4-BE49-F238E27FC236}">
                <a16:creationId xmlns:a16="http://schemas.microsoft.com/office/drawing/2014/main" id="{AD196E5F-D360-4B2A-4EBB-27142ECE0CB2}"/>
              </a:ext>
            </a:extLst>
          </p:cNvPr>
          <p:cNvSpPr>
            <a:spLocks noGrp="1"/>
          </p:cNvSpPr>
          <p:nvPr>
            <p:ph idx="1"/>
          </p:nvPr>
        </p:nvSpPr>
        <p:spPr>
          <a:xfrm>
            <a:off x="628650" y="420573"/>
            <a:ext cx="7886700" cy="4351338"/>
          </a:xfrm>
        </p:spPr>
        <p:txBody>
          <a:bodyPr>
            <a:normAutofit/>
          </a:bodyPr>
          <a:lstStyle/>
          <a:p>
            <a:r>
              <a:rPr lang="en-US" sz="2000" b="0" i="0" dirty="0">
                <a:solidFill>
                  <a:srgbClr val="242424"/>
                </a:solidFill>
                <a:effectLst/>
                <a:latin typeface="source-serif-pro"/>
              </a:rPr>
              <a:t>Fine-tuning is the training continuation of general large model to make the model capable of a specific task. I.e. train the system to be a cardiologist.</a:t>
            </a:r>
            <a:endParaRPr lang="en-HK" sz="2000" dirty="0"/>
          </a:p>
        </p:txBody>
      </p:sp>
      <p:sp>
        <p:nvSpPr>
          <p:cNvPr id="4" name="Footer Placeholder 3">
            <a:extLst>
              <a:ext uri="{FF2B5EF4-FFF2-40B4-BE49-F238E27FC236}">
                <a16:creationId xmlns:a16="http://schemas.microsoft.com/office/drawing/2014/main" id="{B9612624-437E-D47E-5660-4C6452709601}"/>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B70671BB-CFCE-5760-FD0F-B174937EE0A5}"/>
              </a:ext>
            </a:extLst>
          </p:cNvPr>
          <p:cNvSpPr>
            <a:spLocks noGrp="1"/>
          </p:cNvSpPr>
          <p:nvPr>
            <p:ph type="sldNum" sz="quarter" idx="12"/>
          </p:nvPr>
        </p:nvSpPr>
        <p:spPr/>
        <p:txBody>
          <a:bodyPr/>
          <a:lstStyle/>
          <a:p>
            <a:fld id="{29CB84F4-D896-4BEF-A324-A5A280F0CB42}" type="slidenum">
              <a:rPr lang="en-HK" smtClean="0"/>
              <a:t>74</a:t>
            </a:fld>
            <a:endParaRPr lang="en-HK"/>
          </a:p>
        </p:txBody>
      </p:sp>
      <p:sp>
        <p:nvSpPr>
          <p:cNvPr id="7" name="TextBox 6">
            <a:extLst>
              <a:ext uri="{FF2B5EF4-FFF2-40B4-BE49-F238E27FC236}">
                <a16:creationId xmlns:a16="http://schemas.microsoft.com/office/drawing/2014/main" id="{841B1774-4747-3819-D8FF-16CC955EA8F5}"/>
              </a:ext>
            </a:extLst>
          </p:cNvPr>
          <p:cNvSpPr txBox="1"/>
          <p:nvPr/>
        </p:nvSpPr>
        <p:spPr>
          <a:xfrm>
            <a:off x="628650" y="4550735"/>
            <a:ext cx="3688169" cy="2308324"/>
          </a:xfrm>
          <a:prstGeom prst="rect">
            <a:avLst/>
          </a:prstGeom>
          <a:noFill/>
        </p:spPr>
        <p:txBody>
          <a:bodyPr wrap="square">
            <a:spAutoFit/>
          </a:bodyPr>
          <a:lstStyle/>
          <a:p>
            <a:r>
              <a:rPr lang="en-US" sz="1800" b="1" i="0" dirty="0">
                <a:solidFill>
                  <a:srgbClr val="242424"/>
                </a:solidFill>
                <a:effectLst/>
                <a:latin typeface="sohne"/>
              </a:rPr>
              <a:t>E.g. pre-trained</a:t>
            </a:r>
            <a:r>
              <a:rPr lang="en-US" b="1" dirty="0">
                <a:solidFill>
                  <a:srgbClr val="242424"/>
                </a:solidFill>
                <a:latin typeface="sohne"/>
              </a:rPr>
              <a:t> LLM</a:t>
            </a:r>
          </a:p>
          <a:p>
            <a:r>
              <a:rPr lang="en-US" b="0" i="0" dirty="0">
                <a:solidFill>
                  <a:srgbClr val="1F1F1F"/>
                </a:solidFill>
                <a:effectLst/>
                <a:latin typeface="Arial" panose="020B0604020202020204" pitchFamily="34" charset="0"/>
              </a:rPr>
              <a:t>As a transformer-based model, </a:t>
            </a:r>
            <a:r>
              <a:rPr lang="en-US" b="0" i="0" dirty="0">
                <a:solidFill>
                  <a:srgbClr val="040C28"/>
                </a:solidFill>
                <a:effectLst/>
                <a:latin typeface="Arial" panose="020B0604020202020204" pitchFamily="34" charset="0"/>
              </a:rPr>
              <a:t>GPT-4 uses a paradigm where pre-training</a:t>
            </a:r>
            <a:r>
              <a:rPr lang="en-US" b="0" i="0" dirty="0">
                <a:solidFill>
                  <a:srgbClr val="1F1F1F"/>
                </a:solidFill>
                <a:effectLst/>
                <a:latin typeface="Arial" panose="020B0604020202020204" pitchFamily="34" charset="0"/>
              </a:rPr>
              <a:t> using both public data and "data licensed from third-party providers" is used to predict the next token.</a:t>
            </a:r>
            <a:r>
              <a:rPr lang="en-US" sz="1800" b="1" i="0" dirty="0">
                <a:solidFill>
                  <a:srgbClr val="242424"/>
                </a:solidFill>
                <a:effectLst/>
                <a:latin typeface="sohne"/>
              </a:rPr>
              <a:t> </a:t>
            </a:r>
            <a:endParaRPr lang="en-HK" dirty="0"/>
          </a:p>
          <a:p>
            <a:r>
              <a:rPr lang="en-US" sz="1800" b="1" i="0" dirty="0">
                <a:solidFill>
                  <a:srgbClr val="242424"/>
                </a:solidFill>
                <a:effectLst/>
                <a:latin typeface="sohne"/>
                <a:hlinkClick r:id="rId3"/>
              </a:rPr>
              <a:t>https://en.wikipedia.org/wiki/GPT-4</a:t>
            </a:r>
            <a:r>
              <a:rPr lang="en-US" sz="1800" b="1" i="0" dirty="0">
                <a:solidFill>
                  <a:srgbClr val="242424"/>
                </a:solidFill>
                <a:effectLst/>
                <a:latin typeface="sohne"/>
              </a:rPr>
              <a:t>  </a:t>
            </a:r>
            <a:endParaRPr lang="en-HK" dirty="0"/>
          </a:p>
        </p:txBody>
      </p:sp>
      <p:sp>
        <p:nvSpPr>
          <p:cNvPr id="9" name="TextBox 8">
            <a:extLst>
              <a:ext uri="{FF2B5EF4-FFF2-40B4-BE49-F238E27FC236}">
                <a16:creationId xmlns:a16="http://schemas.microsoft.com/office/drawing/2014/main" id="{60959CB7-CA27-474E-BDED-8CAEE3CFBCCA}"/>
              </a:ext>
            </a:extLst>
          </p:cNvPr>
          <p:cNvSpPr txBox="1"/>
          <p:nvPr/>
        </p:nvSpPr>
        <p:spPr>
          <a:xfrm>
            <a:off x="4364840" y="4550735"/>
            <a:ext cx="4572000" cy="1754326"/>
          </a:xfrm>
          <a:prstGeom prst="rect">
            <a:avLst/>
          </a:prstGeom>
          <a:noFill/>
        </p:spPr>
        <p:txBody>
          <a:bodyPr wrap="square">
            <a:spAutoFit/>
          </a:bodyPr>
          <a:lstStyle/>
          <a:p>
            <a:r>
              <a:rPr lang="en-US" sz="1800" b="1" i="0" dirty="0">
                <a:solidFill>
                  <a:srgbClr val="242424"/>
                </a:solidFill>
                <a:effectLst/>
                <a:latin typeface="sohne"/>
              </a:rPr>
              <a:t>After fine tuning</a:t>
            </a:r>
          </a:p>
          <a:p>
            <a:r>
              <a:rPr lang="en-US" b="0" i="0" dirty="0">
                <a:solidFill>
                  <a:srgbClr val="202122"/>
                </a:solidFill>
                <a:effectLst/>
                <a:latin typeface="Arial" panose="020B0604020202020204" pitchFamily="34" charset="0"/>
              </a:rPr>
              <a:t>ChatGPT is based on particular </a:t>
            </a:r>
            <a:r>
              <a:rPr lang="en-US" b="0" i="0" u="none" strike="noStrike" dirty="0">
                <a:effectLst/>
                <a:latin typeface="Arial" panose="020B0604020202020204" pitchFamily="34" charset="0"/>
                <a:hlinkClick r:id="rId4" tooltip="Generative pre-trained transformer"/>
              </a:rPr>
              <a:t>GPT foundation models</a:t>
            </a:r>
            <a:r>
              <a:rPr lang="en-US" b="0" i="0" dirty="0">
                <a:solidFill>
                  <a:srgbClr val="202122"/>
                </a:solidFill>
                <a:effectLst/>
                <a:latin typeface="Arial" panose="020B0604020202020204" pitchFamily="34" charset="0"/>
              </a:rPr>
              <a:t>, namely </a:t>
            </a:r>
            <a:r>
              <a:rPr lang="en-US" b="0" i="0" u="none" strike="noStrike" dirty="0">
                <a:effectLst/>
                <a:latin typeface="Arial" panose="020B0604020202020204" pitchFamily="34" charset="0"/>
                <a:hlinkClick r:id="rId3" tooltip="GPT-4"/>
              </a:rPr>
              <a:t>GPT-4</a:t>
            </a:r>
            <a:r>
              <a:rPr lang="en-US" b="0" i="0" dirty="0">
                <a:solidFill>
                  <a:srgbClr val="202122"/>
                </a:solidFill>
                <a:effectLst/>
                <a:latin typeface="Arial" panose="020B0604020202020204" pitchFamily="34" charset="0"/>
              </a:rPr>
              <a:t>, </a:t>
            </a:r>
            <a:r>
              <a:rPr lang="en-US" b="0" i="0" u="none" strike="noStrike" dirty="0">
                <a:effectLst/>
                <a:latin typeface="Arial" panose="020B0604020202020204" pitchFamily="34" charset="0"/>
                <a:hlinkClick r:id="rId5" tooltip="GPT-4o"/>
              </a:rPr>
              <a:t>GPT-4o</a:t>
            </a:r>
            <a:r>
              <a:rPr lang="en-US" b="0" i="0" dirty="0">
                <a:solidFill>
                  <a:srgbClr val="202122"/>
                </a:solidFill>
                <a:effectLst/>
                <a:latin typeface="Arial" panose="020B0604020202020204" pitchFamily="34" charset="0"/>
              </a:rPr>
              <a:t> and </a:t>
            </a:r>
            <a:r>
              <a:rPr lang="en-US" b="0" i="0" u="none" strike="noStrike" dirty="0">
                <a:effectLst/>
                <a:latin typeface="Arial" panose="020B0604020202020204" pitchFamily="34" charset="0"/>
                <a:hlinkClick r:id="rId6" tooltip="GPT-4o mini"/>
              </a:rPr>
              <a:t>GPT-4o mini</a:t>
            </a:r>
            <a:r>
              <a:rPr lang="en-US" b="0" i="0" dirty="0">
                <a:solidFill>
                  <a:srgbClr val="202122"/>
                </a:solidFill>
                <a:effectLst/>
                <a:latin typeface="Arial" panose="020B0604020202020204" pitchFamily="34" charset="0"/>
              </a:rPr>
              <a:t>, that were </a:t>
            </a:r>
            <a:r>
              <a:rPr lang="en-US" b="0" i="0" u="none" strike="noStrike" dirty="0">
                <a:effectLst/>
                <a:latin typeface="Arial" panose="020B0604020202020204" pitchFamily="34" charset="0"/>
                <a:hlinkClick r:id="rId7" tooltip="Fine-tuning (machine learning)"/>
              </a:rPr>
              <a:t>fine-tuned</a:t>
            </a:r>
            <a:r>
              <a:rPr lang="en-US" b="0" i="0" dirty="0">
                <a:solidFill>
                  <a:srgbClr val="202122"/>
                </a:solidFill>
                <a:effectLst/>
                <a:latin typeface="Arial" panose="020B0604020202020204" pitchFamily="34" charset="0"/>
              </a:rPr>
              <a:t> to target conversational usage.</a:t>
            </a:r>
            <a:r>
              <a:rPr lang="en-US" b="0" i="0" u="none" strike="noStrike" baseline="30000" dirty="0">
                <a:solidFill>
                  <a:srgbClr val="202122"/>
                </a:solidFill>
                <a:effectLst/>
                <a:latin typeface="Arial" panose="020B0604020202020204" pitchFamily="34" charset="0"/>
                <a:hlinkClick r:id="rId8"/>
              </a:rPr>
              <a:t>[18]</a:t>
            </a:r>
            <a:r>
              <a:rPr lang="en-US" b="0" i="0" dirty="0">
                <a:solidFill>
                  <a:srgbClr val="202122"/>
                </a:solidFill>
                <a:effectLst/>
                <a:latin typeface="Arial" panose="020B0604020202020204" pitchFamily="34" charset="0"/>
              </a:rPr>
              <a:t> </a:t>
            </a:r>
            <a:endParaRPr lang="en-US" b="1" dirty="0">
              <a:solidFill>
                <a:srgbClr val="242424"/>
              </a:solidFill>
              <a:latin typeface="sohne"/>
            </a:endParaRPr>
          </a:p>
          <a:p>
            <a:r>
              <a:rPr lang="en-US" sz="1800" b="1" i="0" dirty="0">
                <a:solidFill>
                  <a:srgbClr val="242424"/>
                </a:solidFill>
                <a:effectLst/>
                <a:latin typeface="sohne"/>
                <a:hlinkClick r:id="rId9"/>
              </a:rPr>
              <a:t>https://en.wikipedia.org/wiki/ChatGPT</a:t>
            </a:r>
            <a:r>
              <a:rPr lang="en-US" sz="1800" b="1" i="0" dirty="0">
                <a:solidFill>
                  <a:srgbClr val="242424"/>
                </a:solidFill>
                <a:effectLst/>
                <a:latin typeface="sohne"/>
              </a:rPr>
              <a:t> </a:t>
            </a:r>
          </a:p>
        </p:txBody>
      </p:sp>
    </p:spTree>
    <p:extLst>
      <p:ext uri="{BB962C8B-B14F-4D97-AF65-F5344CB8AC3E}">
        <p14:creationId xmlns:p14="http://schemas.microsoft.com/office/powerpoint/2010/main" val="288113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C2DD-2519-EF6A-80AE-2B06FEEE5570}"/>
              </a:ext>
            </a:extLst>
          </p:cNvPr>
          <p:cNvSpPr>
            <a:spLocks noGrp="1"/>
          </p:cNvSpPr>
          <p:nvPr>
            <p:ph type="title"/>
          </p:nvPr>
        </p:nvSpPr>
        <p:spPr/>
        <p:txBody>
          <a:bodyPr>
            <a:normAutofit fontScale="90000"/>
          </a:bodyPr>
          <a:lstStyle/>
          <a:p>
            <a:r>
              <a:rPr lang="en-US" dirty="0"/>
              <a:t>Another fine-tuning step:</a:t>
            </a:r>
            <a:br>
              <a:rPr lang="en-US" dirty="0"/>
            </a:br>
            <a:endParaRPr lang="en-US" dirty="0"/>
          </a:p>
        </p:txBody>
      </p:sp>
      <p:sp>
        <p:nvSpPr>
          <p:cNvPr id="3" name="Content Placeholder 2">
            <a:extLst>
              <a:ext uri="{FF2B5EF4-FFF2-40B4-BE49-F238E27FC236}">
                <a16:creationId xmlns:a16="http://schemas.microsoft.com/office/drawing/2014/main" id="{30859945-CAEB-BB04-87C8-2C9C94C0EFCE}"/>
              </a:ext>
            </a:extLst>
          </p:cNvPr>
          <p:cNvSpPr>
            <a:spLocks noGrp="1"/>
          </p:cNvSpPr>
          <p:nvPr>
            <p:ph idx="1"/>
          </p:nvPr>
        </p:nvSpPr>
        <p:spPr/>
        <p:txBody>
          <a:bodyPr/>
          <a:lstStyle/>
          <a:p>
            <a:r>
              <a:rPr lang="en-US" dirty="0"/>
              <a:t>Reinforcement learning human feedback(RLHF)</a:t>
            </a:r>
          </a:p>
          <a:p>
            <a:pPr lvl="1"/>
            <a:r>
              <a:rPr lang="en-US" dirty="0"/>
              <a:t>It is a trial-and-error interactive method, the system proses a solution ,, it gains reward if correct and lose if fail.</a:t>
            </a:r>
          </a:p>
          <a:p>
            <a:pPr lvl="1"/>
            <a:r>
              <a:rPr lang="en-US" dirty="0"/>
              <a:t>Just like human learning process:  make random decisions and gain reward or penalty for their actions. </a:t>
            </a:r>
          </a:p>
        </p:txBody>
      </p:sp>
      <p:sp>
        <p:nvSpPr>
          <p:cNvPr id="4" name="Footer Placeholder 3">
            <a:extLst>
              <a:ext uri="{FF2B5EF4-FFF2-40B4-BE49-F238E27FC236}">
                <a16:creationId xmlns:a16="http://schemas.microsoft.com/office/drawing/2014/main" id="{021B053F-27CE-2E07-30E6-554DB9A9707F}"/>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C5ADFBE6-300C-FDCA-1237-5EAF322BC895}"/>
              </a:ext>
            </a:extLst>
          </p:cNvPr>
          <p:cNvSpPr>
            <a:spLocks noGrp="1"/>
          </p:cNvSpPr>
          <p:nvPr>
            <p:ph type="sldNum" sz="quarter" idx="12"/>
          </p:nvPr>
        </p:nvSpPr>
        <p:spPr/>
        <p:txBody>
          <a:bodyPr/>
          <a:lstStyle/>
          <a:p>
            <a:fld id="{7C12A529-2220-4038-9210-A21DB7BAEFCE}" type="slidenum">
              <a:rPr lang="en-US" smtClean="0"/>
              <a:t>75</a:t>
            </a:fld>
            <a:endParaRPr lang="en-US"/>
          </a:p>
        </p:txBody>
      </p:sp>
    </p:spTree>
    <p:extLst>
      <p:ext uri="{BB962C8B-B14F-4D97-AF65-F5344CB8AC3E}">
        <p14:creationId xmlns:p14="http://schemas.microsoft.com/office/powerpoint/2010/main" val="27523191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A16D-CB3F-EBAD-CC42-FBA0403BEDDE}"/>
              </a:ext>
            </a:extLst>
          </p:cNvPr>
          <p:cNvSpPr>
            <a:spLocks noGrp="1"/>
          </p:cNvSpPr>
          <p:nvPr>
            <p:ph type="title"/>
          </p:nvPr>
        </p:nvSpPr>
        <p:spPr/>
        <p:txBody>
          <a:bodyPr/>
          <a:lstStyle/>
          <a:p>
            <a:r>
              <a:rPr lang="en-US" dirty="0"/>
              <a:t>Reinforcement learning (RL)</a:t>
            </a:r>
            <a:endParaRPr lang="en-HK" dirty="0"/>
          </a:p>
        </p:txBody>
      </p:sp>
      <p:sp>
        <p:nvSpPr>
          <p:cNvPr id="4" name="Footer Placeholder 3">
            <a:extLst>
              <a:ext uri="{FF2B5EF4-FFF2-40B4-BE49-F238E27FC236}">
                <a16:creationId xmlns:a16="http://schemas.microsoft.com/office/drawing/2014/main" id="{82F12B7B-1107-0F67-2CAE-5C9E87FB9828}"/>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F1C0C556-AD1B-70E8-29A8-8D9B72B3BE78}"/>
              </a:ext>
            </a:extLst>
          </p:cNvPr>
          <p:cNvSpPr>
            <a:spLocks noGrp="1"/>
          </p:cNvSpPr>
          <p:nvPr>
            <p:ph type="sldNum" sz="quarter" idx="12"/>
          </p:nvPr>
        </p:nvSpPr>
        <p:spPr/>
        <p:txBody>
          <a:bodyPr/>
          <a:lstStyle/>
          <a:p>
            <a:fld id="{29CB84F4-D896-4BEF-A324-A5A280F0CB42}" type="slidenum">
              <a:rPr lang="en-HK" smtClean="0"/>
              <a:t>76</a:t>
            </a:fld>
            <a:endParaRPr lang="en-HK"/>
          </a:p>
        </p:txBody>
      </p:sp>
      <p:pic>
        <p:nvPicPr>
          <p:cNvPr id="5122" name="Picture 2">
            <a:extLst>
              <a:ext uri="{FF2B5EF4-FFF2-40B4-BE49-F238E27FC236}">
                <a16:creationId xmlns:a16="http://schemas.microsoft.com/office/drawing/2014/main" id="{78556794-DB8F-27CE-B9E0-BECE351D5C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3805" y="1825625"/>
            <a:ext cx="585638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8143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2EED-5594-DCE7-8F30-FC114A03B164}"/>
              </a:ext>
            </a:extLst>
          </p:cNvPr>
          <p:cNvSpPr>
            <a:spLocks noGrp="1"/>
          </p:cNvSpPr>
          <p:nvPr>
            <p:ph type="title"/>
          </p:nvPr>
        </p:nvSpPr>
        <p:spPr/>
        <p:txBody>
          <a:bodyPr>
            <a:normAutofit fontScale="90000"/>
          </a:bodyPr>
          <a:lstStyle/>
          <a:p>
            <a:r>
              <a:rPr lang="en-US" dirty="0"/>
              <a:t>There are four fundamental terms in Reinforcement Learning (RL): </a:t>
            </a:r>
          </a:p>
        </p:txBody>
      </p:sp>
      <p:sp>
        <p:nvSpPr>
          <p:cNvPr id="3" name="Content Placeholder 2">
            <a:extLst>
              <a:ext uri="{FF2B5EF4-FFF2-40B4-BE49-F238E27FC236}">
                <a16:creationId xmlns:a16="http://schemas.microsoft.com/office/drawing/2014/main" id="{228FD127-CCFF-5AD0-DDBE-46DC1290DB4E}"/>
              </a:ext>
            </a:extLst>
          </p:cNvPr>
          <p:cNvSpPr>
            <a:spLocks noGrp="1"/>
          </p:cNvSpPr>
          <p:nvPr>
            <p:ph idx="1"/>
          </p:nvPr>
        </p:nvSpPr>
        <p:spPr>
          <a:xfrm>
            <a:off x="433038" y="1814512"/>
            <a:ext cx="4367561" cy="4906963"/>
          </a:xfrm>
        </p:spPr>
        <p:txBody>
          <a:bodyPr>
            <a:normAutofit fontScale="92500" lnSpcReduction="20000"/>
          </a:bodyPr>
          <a:lstStyle/>
          <a:p>
            <a:pPr marL="971550" lvl="1" indent="-514350">
              <a:buFont typeface="+mj-lt"/>
              <a:buAutoNum type="arabicParenR"/>
            </a:pPr>
            <a:r>
              <a:rPr lang="en-US" dirty="0"/>
              <a:t>action, </a:t>
            </a:r>
          </a:p>
          <a:p>
            <a:pPr marL="971550" lvl="1" indent="-514350">
              <a:buFont typeface="+mj-lt"/>
              <a:buAutoNum type="arabicParenR"/>
            </a:pPr>
            <a:r>
              <a:rPr lang="en-US" dirty="0"/>
              <a:t>state, </a:t>
            </a:r>
          </a:p>
          <a:p>
            <a:pPr marL="971550" lvl="1" indent="-514350">
              <a:buFont typeface="+mj-lt"/>
              <a:buAutoNum type="arabicParenR"/>
            </a:pPr>
            <a:r>
              <a:rPr lang="en-US" dirty="0"/>
              <a:t>policy, and </a:t>
            </a:r>
          </a:p>
          <a:p>
            <a:pPr marL="971550" lvl="1" indent="-514350">
              <a:buFont typeface="+mj-lt"/>
              <a:buAutoNum type="arabicParenR"/>
            </a:pPr>
            <a:r>
              <a:rPr lang="en-US" dirty="0"/>
              <a:t>reward. A policy can be thought of as the brain of the agent. At first, there is no policy and the agent takes random actions. And by observing the rewards after certain actions, the policy is being created.</a:t>
            </a:r>
          </a:p>
        </p:txBody>
      </p:sp>
      <p:sp>
        <p:nvSpPr>
          <p:cNvPr id="4" name="Footer Placeholder 3">
            <a:extLst>
              <a:ext uri="{FF2B5EF4-FFF2-40B4-BE49-F238E27FC236}">
                <a16:creationId xmlns:a16="http://schemas.microsoft.com/office/drawing/2014/main" id="{ED5569B7-9F44-9809-594E-7C5BA7302732}"/>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D6807941-FCFA-30F4-C90D-C9CDC596512B}"/>
              </a:ext>
            </a:extLst>
          </p:cNvPr>
          <p:cNvSpPr>
            <a:spLocks noGrp="1"/>
          </p:cNvSpPr>
          <p:nvPr>
            <p:ph type="sldNum" sz="quarter" idx="12"/>
          </p:nvPr>
        </p:nvSpPr>
        <p:spPr/>
        <p:txBody>
          <a:bodyPr/>
          <a:lstStyle/>
          <a:p>
            <a:fld id="{7C12A529-2220-4038-9210-A21DB7BAEFCE}" type="slidenum">
              <a:rPr lang="en-US" smtClean="0"/>
              <a:t>77</a:t>
            </a:fld>
            <a:endParaRPr lang="en-US"/>
          </a:p>
        </p:txBody>
      </p:sp>
      <p:pic>
        <p:nvPicPr>
          <p:cNvPr id="6" name="Picture 2">
            <a:extLst>
              <a:ext uri="{FF2B5EF4-FFF2-40B4-BE49-F238E27FC236}">
                <a16:creationId xmlns:a16="http://schemas.microsoft.com/office/drawing/2014/main" id="{1DD0D196-F60C-306E-7EBA-4C11A8748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43005"/>
            <a:ext cx="4495800" cy="334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7190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3169-1D6F-A58B-B16F-4439C3A74877}"/>
              </a:ext>
            </a:extLst>
          </p:cNvPr>
          <p:cNvSpPr>
            <a:spLocks noGrp="1"/>
          </p:cNvSpPr>
          <p:nvPr>
            <p:ph type="title"/>
          </p:nvPr>
        </p:nvSpPr>
        <p:spPr>
          <a:xfrm>
            <a:off x="628650" y="1"/>
            <a:ext cx="7886700" cy="745264"/>
          </a:xfrm>
        </p:spPr>
        <p:txBody>
          <a:bodyPr>
            <a:normAutofit fontScale="90000"/>
          </a:bodyPr>
          <a:lstStyle/>
          <a:p>
            <a:r>
              <a:rPr lang="en-US" sz="4400" dirty="0"/>
              <a:t>Reinforcement fine tuning LLMs</a:t>
            </a:r>
            <a:endParaRPr lang="en-HK" dirty="0"/>
          </a:p>
        </p:txBody>
      </p:sp>
      <p:sp>
        <p:nvSpPr>
          <p:cNvPr id="3" name="Content Placeholder 2">
            <a:extLst>
              <a:ext uri="{FF2B5EF4-FFF2-40B4-BE49-F238E27FC236}">
                <a16:creationId xmlns:a16="http://schemas.microsoft.com/office/drawing/2014/main" id="{ECBE923A-1555-70CA-0EA5-3B9F7F69DD81}"/>
              </a:ext>
            </a:extLst>
          </p:cNvPr>
          <p:cNvSpPr>
            <a:spLocks noGrp="1"/>
          </p:cNvSpPr>
          <p:nvPr>
            <p:ph idx="1"/>
          </p:nvPr>
        </p:nvSpPr>
        <p:spPr>
          <a:xfrm>
            <a:off x="593338" y="786810"/>
            <a:ext cx="8322062" cy="4351338"/>
          </a:xfrm>
        </p:spPr>
        <p:txBody>
          <a:bodyPr>
            <a:normAutofit/>
          </a:bodyPr>
          <a:lstStyle/>
          <a:p>
            <a:r>
              <a:rPr lang="en-US" dirty="0"/>
              <a:t>You can use two methods to update weights</a:t>
            </a:r>
          </a:p>
          <a:p>
            <a:pPr lvl="1"/>
            <a:r>
              <a:rPr lang="en-US" dirty="0"/>
              <a:t>Human expert</a:t>
            </a:r>
          </a:p>
          <a:p>
            <a:pPr lvl="1"/>
            <a:r>
              <a:rPr lang="en-US" dirty="0"/>
              <a:t>Use a reward model to classify outputs of the LLM</a:t>
            </a:r>
            <a:endParaRPr lang="en-HK" sz="2400" dirty="0"/>
          </a:p>
        </p:txBody>
      </p:sp>
      <p:sp>
        <p:nvSpPr>
          <p:cNvPr id="4" name="Footer Placeholder 3">
            <a:extLst>
              <a:ext uri="{FF2B5EF4-FFF2-40B4-BE49-F238E27FC236}">
                <a16:creationId xmlns:a16="http://schemas.microsoft.com/office/drawing/2014/main" id="{3157093A-634F-313E-6910-941C0906D764}"/>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2A279247-54E0-1CF6-876D-26C94993FA30}"/>
              </a:ext>
            </a:extLst>
          </p:cNvPr>
          <p:cNvSpPr>
            <a:spLocks noGrp="1"/>
          </p:cNvSpPr>
          <p:nvPr>
            <p:ph type="sldNum" sz="quarter" idx="12"/>
          </p:nvPr>
        </p:nvSpPr>
        <p:spPr/>
        <p:txBody>
          <a:bodyPr/>
          <a:lstStyle/>
          <a:p>
            <a:fld id="{29CB84F4-D896-4BEF-A324-A5A280F0CB42}" type="slidenum">
              <a:rPr lang="en-HK" smtClean="0"/>
              <a:t>78</a:t>
            </a:fld>
            <a:endParaRPr lang="en-HK"/>
          </a:p>
        </p:txBody>
      </p:sp>
      <p:pic>
        <p:nvPicPr>
          <p:cNvPr id="6" name="Picture 2">
            <a:extLst>
              <a:ext uri="{FF2B5EF4-FFF2-40B4-BE49-F238E27FC236}">
                <a16:creationId xmlns:a16="http://schemas.microsoft.com/office/drawing/2014/main" id="{89EE2641-D735-DEA9-AA7A-17517EBD4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62" y="2771380"/>
            <a:ext cx="6675917" cy="3299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D364B33-A3FD-31EC-8E20-7FEA70CACCD3}"/>
              </a:ext>
            </a:extLst>
          </p:cNvPr>
          <p:cNvSpPr txBox="1"/>
          <p:nvPr/>
        </p:nvSpPr>
        <p:spPr>
          <a:xfrm>
            <a:off x="628650" y="5892582"/>
            <a:ext cx="7523864" cy="646331"/>
          </a:xfrm>
          <a:prstGeom prst="rect">
            <a:avLst/>
          </a:prstGeom>
          <a:noFill/>
        </p:spPr>
        <p:txBody>
          <a:bodyPr wrap="square">
            <a:spAutoFit/>
          </a:bodyPr>
          <a:lstStyle/>
          <a:p>
            <a:r>
              <a:rPr lang="en-US" sz="1800" dirty="0">
                <a:hlinkClick r:id="rId3"/>
              </a:rPr>
              <a:t>Everything to learn about Large Language Models(Part 2/3 Pre-training and Fine-tuning) | by Kerem </a:t>
            </a:r>
            <a:r>
              <a:rPr lang="en-US" sz="1800" dirty="0" err="1">
                <a:hlinkClick r:id="rId3"/>
              </a:rPr>
              <a:t>Aydın</a:t>
            </a:r>
            <a:r>
              <a:rPr lang="en-US" sz="1800" dirty="0">
                <a:hlinkClick r:id="rId3"/>
              </a:rPr>
              <a:t> | Medium</a:t>
            </a:r>
            <a:r>
              <a:rPr lang="en-US" sz="1800" dirty="0"/>
              <a:t>  </a:t>
            </a:r>
            <a:endParaRPr lang="en-HK" dirty="0"/>
          </a:p>
        </p:txBody>
      </p:sp>
    </p:spTree>
    <p:extLst>
      <p:ext uri="{BB962C8B-B14F-4D97-AF65-F5344CB8AC3E}">
        <p14:creationId xmlns:p14="http://schemas.microsoft.com/office/powerpoint/2010/main" val="952387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3089-3A0F-D3E2-2ECB-E2FBFFE00105}"/>
              </a:ext>
            </a:extLst>
          </p:cNvPr>
          <p:cNvSpPr>
            <a:spLocks noGrp="1"/>
          </p:cNvSpPr>
          <p:nvPr>
            <p:ph type="title"/>
          </p:nvPr>
        </p:nvSpPr>
        <p:spPr>
          <a:xfrm>
            <a:off x="171450" y="223284"/>
            <a:ext cx="4506876" cy="1249758"/>
          </a:xfrm>
        </p:spPr>
        <p:txBody>
          <a:bodyPr>
            <a:noAutofit/>
          </a:bodyPr>
          <a:lstStyle/>
          <a:p>
            <a:r>
              <a:rPr lang="en-US" sz="3200" dirty="0"/>
              <a:t>Case study of LLMs: </a:t>
            </a:r>
            <a:br>
              <a:rPr lang="en-US" sz="3200" dirty="0"/>
            </a:br>
            <a:r>
              <a:rPr lang="en-US" sz="3200" dirty="0"/>
              <a:t>Llama vs GPT </a:t>
            </a:r>
            <a:br>
              <a:rPr lang="en-US" sz="2000" dirty="0"/>
            </a:br>
            <a:r>
              <a:rPr lang="en-US" sz="1800" dirty="0">
                <a:hlinkClick r:id="rId2"/>
              </a:rPr>
              <a:t>https://zh.wikipedia.org/wiki/Facebook</a:t>
            </a:r>
            <a:r>
              <a:rPr lang="en-US" sz="1800" dirty="0"/>
              <a:t> </a:t>
            </a:r>
            <a:br>
              <a:rPr lang="en-US" sz="1800" dirty="0"/>
            </a:br>
            <a:r>
              <a:rPr lang="en-US" sz="1800" dirty="0">
                <a:hlinkClick r:id="rId3"/>
              </a:rPr>
              <a:t>https://openai.com/</a:t>
            </a:r>
            <a:r>
              <a:rPr lang="en-US" sz="1800" dirty="0"/>
              <a:t> </a:t>
            </a:r>
            <a:endParaRPr lang="en-HK" sz="1600" dirty="0"/>
          </a:p>
        </p:txBody>
      </p:sp>
      <p:sp>
        <p:nvSpPr>
          <p:cNvPr id="3" name="Content Placeholder 2">
            <a:extLst>
              <a:ext uri="{FF2B5EF4-FFF2-40B4-BE49-F238E27FC236}">
                <a16:creationId xmlns:a16="http://schemas.microsoft.com/office/drawing/2014/main" id="{22F62168-A225-BFD7-7CFB-EB295BBE1533}"/>
              </a:ext>
            </a:extLst>
          </p:cNvPr>
          <p:cNvSpPr>
            <a:spLocks noGrp="1"/>
          </p:cNvSpPr>
          <p:nvPr>
            <p:ph idx="1"/>
          </p:nvPr>
        </p:nvSpPr>
        <p:spPr>
          <a:xfrm>
            <a:off x="75269" y="1782004"/>
            <a:ext cx="5038991" cy="5075996"/>
          </a:xfrm>
        </p:spPr>
        <p:txBody>
          <a:bodyPr>
            <a:normAutofit/>
          </a:bodyPr>
          <a:lstStyle/>
          <a:p>
            <a:r>
              <a:rPr lang="en-US" sz="2400" dirty="0"/>
              <a:t>Llama </a:t>
            </a:r>
            <a:r>
              <a:rPr lang="en-US" sz="2400" b="0" i="0" dirty="0">
                <a:solidFill>
                  <a:srgbClr val="1F1F1F"/>
                </a:solidFill>
                <a:effectLst/>
                <a:latin typeface="Arial" panose="020B0604020202020204" pitchFamily="34" charset="0"/>
              </a:rPr>
              <a:t>3.2 has 90B parameters, trained from </a:t>
            </a:r>
            <a:r>
              <a:rPr lang="en-US" sz="2400" b="0" i="0" dirty="0">
                <a:solidFill>
                  <a:srgbClr val="202122"/>
                </a:solidFill>
                <a:effectLst/>
                <a:latin typeface="Arial" panose="020B0604020202020204" pitchFamily="34" charset="0"/>
              </a:rPr>
              <a:t>about 200 billion tokens.</a:t>
            </a:r>
          </a:p>
          <a:p>
            <a:r>
              <a:rPr lang="en-US" sz="2400" b="0" i="0" dirty="0">
                <a:solidFill>
                  <a:srgbClr val="1F1F1F"/>
                </a:solidFill>
                <a:effectLst/>
                <a:latin typeface="Arial" panose="020B0604020202020204" pitchFamily="34" charset="0"/>
              </a:rPr>
              <a:t>GPT-3 has 175B parameters, trained on </a:t>
            </a:r>
            <a:r>
              <a:rPr lang="en-US" sz="2400" b="0" i="0" dirty="0">
                <a:solidFill>
                  <a:srgbClr val="040C28"/>
                </a:solidFill>
                <a:effectLst/>
                <a:latin typeface="Arial" panose="020B0604020202020204" pitchFamily="34" charset="0"/>
              </a:rPr>
              <a:t>about 45TB</a:t>
            </a:r>
            <a:r>
              <a:rPr lang="en-US" sz="2400" b="0" i="0" dirty="0">
                <a:solidFill>
                  <a:srgbClr val="1F1F1F"/>
                </a:solidFill>
                <a:effectLst/>
                <a:latin typeface="Arial" panose="020B0604020202020204" pitchFamily="34" charset="0"/>
              </a:rPr>
              <a:t> of text data from different sources</a:t>
            </a:r>
            <a:r>
              <a:rPr lang="en-US" sz="2400" b="0" i="0" dirty="0">
                <a:solidFill>
                  <a:srgbClr val="222222"/>
                </a:solidFill>
                <a:effectLst/>
                <a:latin typeface="OpenAISans"/>
              </a:rPr>
              <a:t> </a:t>
            </a:r>
            <a:r>
              <a:rPr lang="en-US" sz="1800" b="0" i="0" dirty="0">
                <a:solidFill>
                  <a:srgbClr val="222222"/>
                </a:solidFill>
                <a:effectLst/>
                <a:latin typeface="OpenAISans"/>
                <a:hlinkClick r:id="rId4"/>
              </a:rPr>
              <a:t>https://www.springboard.com/blog/data-science/machine-learning-gpt-3-open-ai/</a:t>
            </a:r>
            <a:r>
              <a:rPr lang="en-US" sz="1800" b="0" i="0" dirty="0">
                <a:solidFill>
                  <a:srgbClr val="222222"/>
                </a:solidFill>
                <a:effectLst/>
                <a:latin typeface="OpenAISans"/>
              </a:rPr>
              <a:t> </a:t>
            </a:r>
          </a:p>
          <a:p>
            <a:pPr algn="l">
              <a:spcAft>
                <a:spcPts val="375"/>
              </a:spcAft>
            </a:pPr>
            <a:r>
              <a:rPr lang="en-US" sz="2400" dirty="0">
                <a:solidFill>
                  <a:srgbClr val="1F1F1F"/>
                </a:solidFill>
                <a:latin typeface="Arial" panose="020B0604020202020204" pitchFamily="34" charset="0"/>
              </a:rPr>
              <a:t>GPT-4 is estimated to have &gt;1 trillion parameters </a:t>
            </a:r>
            <a:r>
              <a:rPr lang="en-US" sz="900" dirty="0">
                <a:solidFill>
                  <a:srgbClr val="1F1F1F"/>
                </a:solidFill>
                <a:latin typeface="Arial" panose="020B0604020202020204" pitchFamily="34" charset="0"/>
                <a:hlinkClick r:id="rId5"/>
              </a:rPr>
              <a:t>https://cobusgreyling.medium.com/what-are-realistic-gpt-4-size-expectations-73f00c39b832</a:t>
            </a:r>
            <a:r>
              <a:rPr lang="en-US" sz="900" dirty="0">
                <a:solidFill>
                  <a:srgbClr val="1F1F1F"/>
                </a:solidFill>
                <a:latin typeface="Arial" panose="020B0604020202020204" pitchFamily="34" charset="0"/>
              </a:rPr>
              <a:t> </a:t>
            </a:r>
            <a:endParaRPr lang="en-US" dirty="0">
              <a:solidFill>
                <a:srgbClr val="1F1F1F"/>
              </a:solidFill>
              <a:latin typeface="Arial" panose="020B0604020202020204" pitchFamily="34" charset="0"/>
            </a:endParaRPr>
          </a:p>
          <a:p>
            <a:endParaRPr lang="en-US" b="0" i="0" dirty="0">
              <a:solidFill>
                <a:srgbClr val="222222"/>
              </a:solidFill>
              <a:effectLst/>
              <a:latin typeface="OpenAISans"/>
            </a:endParaRPr>
          </a:p>
        </p:txBody>
      </p:sp>
      <p:sp>
        <p:nvSpPr>
          <p:cNvPr id="4" name="Footer Placeholder 3">
            <a:extLst>
              <a:ext uri="{FF2B5EF4-FFF2-40B4-BE49-F238E27FC236}">
                <a16:creationId xmlns:a16="http://schemas.microsoft.com/office/drawing/2014/main" id="{837D3EE0-0FE2-3D19-2BA5-04AE7008E1BD}"/>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1B5C5B11-20DC-2CE7-AE49-F32DD1C313C5}"/>
              </a:ext>
            </a:extLst>
          </p:cNvPr>
          <p:cNvSpPr>
            <a:spLocks noGrp="1"/>
          </p:cNvSpPr>
          <p:nvPr>
            <p:ph type="sldNum" sz="quarter" idx="12"/>
          </p:nvPr>
        </p:nvSpPr>
        <p:spPr/>
        <p:txBody>
          <a:bodyPr/>
          <a:lstStyle/>
          <a:p>
            <a:fld id="{29CB84F4-D896-4BEF-A324-A5A280F0CB42}" type="slidenum">
              <a:rPr lang="en-HK" smtClean="0"/>
              <a:t>79</a:t>
            </a:fld>
            <a:endParaRPr lang="en-HK"/>
          </a:p>
        </p:txBody>
      </p:sp>
      <p:pic>
        <p:nvPicPr>
          <p:cNvPr id="1026" name="Picture 2">
            <a:extLst>
              <a:ext uri="{FF2B5EF4-FFF2-40B4-BE49-F238E27FC236}">
                <a16:creationId xmlns:a16="http://schemas.microsoft.com/office/drawing/2014/main" id="{F654B076-B287-4411-35D5-42F89F498F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5020" y="3834609"/>
            <a:ext cx="3917758" cy="19813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A57A832-53F8-2174-004B-12659D1D8ED1}"/>
              </a:ext>
            </a:extLst>
          </p:cNvPr>
          <p:cNvPicPr>
            <a:picLocks noChangeAspect="1"/>
          </p:cNvPicPr>
          <p:nvPr/>
        </p:nvPicPr>
        <p:blipFill>
          <a:blip r:embed="rId7"/>
          <a:stretch>
            <a:fillRect/>
          </a:stretch>
        </p:blipFill>
        <p:spPr>
          <a:xfrm>
            <a:off x="5085020" y="275698"/>
            <a:ext cx="3917758" cy="1806091"/>
          </a:xfrm>
          <a:prstGeom prst="rect">
            <a:avLst/>
          </a:prstGeom>
        </p:spPr>
      </p:pic>
      <p:sp>
        <p:nvSpPr>
          <p:cNvPr id="10" name="TextBox 9">
            <a:extLst>
              <a:ext uri="{FF2B5EF4-FFF2-40B4-BE49-F238E27FC236}">
                <a16:creationId xmlns:a16="http://schemas.microsoft.com/office/drawing/2014/main" id="{04F7A407-70CA-B0B0-DA1C-15FBE7806059}"/>
              </a:ext>
            </a:extLst>
          </p:cNvPr>
          <p:cNvSpPr txBox="1"/>
          <p:nvPr/>
        </p:nvSpPr>
        <p:spPr>
          <a:xfrm>
            <a:off x="4556052" y="2080281"/>
            <a:ext cx="4587948" cy="1692771"/>
          </a:xfrm>
          <a:prstGeom prst="rect">
            <a:avLst/>
          </a:prstGeom>
          <a:noFill/>
        </p:spPr>
        <p:txBody>
          <a:bodyPr wrap="square">
            <a:spAutoFit/>
          </a:bodyPr>
          <a:lstStyle/>
          <a:p>
            <a:pPr lvl="1"/>
            <a:r>
              <a:rPr lang="en-US" sz="1600" b="0" i="0" dirty="0">
                <a:solidFill>
                  <a:srgbClr val="040C28"/>
                </a:solidFill>
                <a:effectLst/>
                <a:latin typeface="Arial" panose="020B0604020202020204" pitchFamily="34" charset="0"/>
              </a:rPr>
              <a:t>1G=2^30=1073741824 (in binary format)</a:t>
            </a:r>
          </a:p>
          <a:p>
            <a:pPr lvl="1"/>
            <a:r>
              <a:rPr lang="en-US" sz="1600" b="0" i="0" dirty="0">
                <a:solidFill>
                  <a:srgbClr val="040C28"/>
                </a:solidFill>
                <a:effectLst/>
                <a:latin typeface="Arial" panose="020B0604020202020204" pitchFamily="34" charset="0"/>
              </a:rPr>
              <a:t>1 billion(B)=10^9=</a:t>
            </a:r>
            <a:r>
              <a:rPr lang="en-HK" sz="1600" b="0" i="0" dirty="0">
                <a:solidFill>
                  <a:srgbClr val="1F1F1F"/>
                </a:solidFill>
                <a:effectLst/>
                <a:latin typeface="Arial" panose="020B0604020202020204" pitchFamily="34" charset="0"/>
              </a:rPr>
              <a:t>1000000000 (decimal format) </a:t>
            </a:r>
            <a:r>
              <a:rPr lang="en-US" sz="1800" b="0" i="0" dirty="0">
                <a:solidFill>
                  <a:srgbClr val="222222"/>
                </a:solidFill>
                <a:effectLst/>
                <a:latin typeface="OpenAISans"/>
                <a:hlinkClick r:id="rId8"/>
              </a:rPr>
              <a:t>https://cryptosmith.com/2013/10/18/memory-sizes-kilo-mega-giga-tera-peta-exa/</a:t>
            </a:r>
            <a:r>
              <a:rPr lang="en-US" sz="1800" dirty="0">
                <a:solidFill>
                  <a:srgbClr val="222222"/>
                </a:solidFill>
                <a:latin typeface="OpenAISans"/>
              </a:rPr>
              <a:t> </a:t>
            </a:r>
            <a:endParaRPr lang="en-US" sz="1800" b="0" i="0" dirty="0">
              <a:solidFill>
                <a:srgbClr val="222222"/>
              </a:solidFill>
              <a:effectLst/>
              <a:latin typeface="OpenAISans"/>
            </a:endParaRPr>
          </a:p>
          <a:p>
            <a:pPr lvl="1"/>
            <a:endParaRPr lang="en-US" sz="1800" b="0" i="0" dirty="0">
              <a:solidFill>
                <a:srgbClr val="040C28"/>
              </a:solidFill>
              <a:effectLst/>
              <a:latin typeface="Arial" panose="020B0604020202020204" pitchFamily="34" charset="0"/>
            </a:endParaRPr>
          </a:p>
        </p:txBody>
      </p:sp>
    </p:spTree>
    <p:extLst>
      <p:ext uri="{BB962C8B-B14F-4D97-AF65-F5344CB8AC3E}">
        <p14:creationId xmlns:p14="http://schemas.microsoft.com/office/powerpoint/2010/main" val="244105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1b) Input embedding using </a:t>
            </a:r>
            <a:r>
              <a:rPr lang="en-US" dirty="0" err="1"/>
              <a:t>subwords</a:t>
            </a:r>
            <a:endParaRPr lang="en-US" dirty="0"/>
          </a:p>
        </p:txBody>
      </p:sp>
      <p:sp>
        <p:nvSpPr>
          <p:cNvPr id="3" name="Content Placeholder 2"/>
          <p:cNvSpPr>
            <a:spLocks noGrp="1"/>
          </p:cNvSpPr>
          <p:nvPr>
            <p:ph idx="1"/>
          </p:nvPr>
        </p:nvSpPr>
        <p:spPr>
          <a:xfrm>
            <a:off x="628651" y="1888435"/>
            <a:ext cx="5238750" cy="4288528"/>
          </a:xfrm>
        </p:spPr>
        <p:txBody>
          <a:bodyPr>
            <a:normAutofit fontScale="70000" lnSpcReduction="20000"/>
          </a:bodyPr>
          <a:lstStyle/>
          <a:p>
            <a:pPr algn="l"/>
            <a:r>
              <a:rPr lang="en-US" dirty="0"/>
              <a:t>E.g. </a:t>
            </a:r>
            <a:r>
              <a:rPr lang="en-US" b="1" i="0" dirty="0" err="1">
                <a:solidFill>
                  <a:srgbClr val="292929"/>
                </a:solidFill>
                <a:effectLst/>
                <a:latin typeface="sohne"/>
              </a:rPr>
              <a:t>WordPiece</a:t>
            </a:r>
            <a:r>
              <a:rPr lang="en-US" b="1" i="0" dirty="0">
                <a:solidFill>
                  <a:srgbClr val="292929"/>
                </a:solidFill>
                <a:effectLst/>
                <a:latin typeface="sohne"/>
              </a:rPr>
              <a:t>: </a:t>
            </a:r>
            <a:r>
              <a:rPr lang="en-US" b="1" i="0" dirty="0" err="1">
                <a:solidFill>
                  <a:srgbClr val="292929"/>
                </a:solidFill>
                <a:effectLst/>
                <a:latin typeface="sohne"/>
              </a:rPr>
              <a:t>Subword</a:t>
            </a:r>
            <a:r>
              <a:rPr lang="en-US" b="1" i="0" dirty="0">
                <a:solidFill>
                  <a:srgbClr val="292929"/>
                </a:solidFill>
                <a:effectLst/>
                <a:latin typeface="sohne"/>
              </a:rPr>
              <a:t>-based tokenization algorithm (used in BERT, based on 30K words and </a:t>
            </a:r>
            <a:r>
              <a:rPr lang="en-US" b="1" i="0" dirty="0" err="1">
                <a:solidFill>
                  <a:srgbClr val="292929"/>
                </a:solidFill>
                <a:effectLst/>
                <a:latin typeface="sohne"/>
              </a:rPr>
              <a:t>subwords</a:t>
            </a:r>
            <a:r>
              <a:rPr lang="en-US" b="1" i="0" dirty="0">
                <a:solidFill>
                  <a:srgbClr val="292929"/>
                </a:solidFill>
                <a:effectLst/>
                <a:latin typeface="sohne"/>
              </a:rPr>
              <a:t>)</a:t>
            </a:r>
          </a:p>
          <a:p>
            <a:r>
              <a:rPr lang="en-US" sz="2600" b="0" i="0" dirty="0">
                <a:solidFill>
                  <a:srgbClr val="4B5563"/>
                </a:solidFill>
                <a:effectLst/>
                <a:latin typeface="Source Sans Pro" panose="020B0604020202020204" pitchFamily="34" charset="0"/>
              </a:rPr>
              <a:t>BERT=“</a:t>
            </a:r>
            <a:r>
              <a:rPr lang="en-US" sz="2600" b="0" i="0" dirty="0">
                <a:solidFill>
                  <a:srgbClr val="111111"/>
                </a:solidFill>
                <a:effectLst/>
                <a:latin typeface="Roboto" panose="02000000000000000000" pitchFamily="2" charset="0"/>
              </a:rPr>
              <a:t>Bidirectional Encoder Representations from Transformers” from Google It uses</a:t>
            </a:r>
            <a:r>
              <a:rPr lang="en-US" sz="2600" dirty="0">
                <a:solidFill>
                  <a:srgbClr val="4B5563"/>
                </a:solidFill>
                <a:latin typeface="Source Sans Pro" panose="020B0604020202020204" pitchFamily="34" charset="0"/>
              </a:rPr>
              <a:t> </a:t>
            </a:r>
            <a:r>
              <a:rPr lang="en-US" b="0" i="0" dirty="0" err="1">
                <a:solidFill>
                  <a:srgbClr val="4B5563"/>
                </a:solidFill>
                <a:effectLst/>
                <a:latin typeface="Source Sans Pro" panose="020B0604020202020204" pitchFamily="34" charset="0"/>
              </a:rPr>
              <a:t>Subwords</a:t>
            </a:r>
            <a:r>
              <a:rPr lang="en-US" b="0" i="0" dirty="0">
                <a:solidFill>
                  <a:srgbClr val="4B5563"/>
                </a:solidFill>
                <a:effectLst/>
                <a:latin typeface="Source Sans Pro" panose="020B0604020202020204" pitchFamily="34" charset="0"/>
              </a:rPr>
              <a:t>, examples: </a:t>
            </a:r>
            <a:r>
              <a:rPr lang="it-IT" b="0" i="0" dirty="0">
                <a:solidFill>
                  <a:srgbClr val="292929"/>
                </a:solidFill>
                <a:effectLst/>
                <a:latin typeface="source-serif-pro"/>
              </a:rPr>
              <a:t>##ge, ##bra  </a:t>
            </a:r>
          </a:p>
          <a:p>
            <a:pPr algn="l"/>
            <a:r>
              <a:rPr lang="en-US" dirty="0">
                <a:solidFill>
                  <a:srgbClr val="515151"/>
                </a:solidFill>
                <a:latin typeface="-apple-system"/>
              </a:rPr>
              <a:t>E.g., </a:t>
            </a:r>
            <a:r>
              <a:rPr lang="it-IT" b="0" i="0" dirty="0">
                <a:solidFill>
                  <a:srgbClr val="292929"/>
                </a:solidFill>
                <a:effectLst/>
                <a:latin typeface="source-serif-pro"/>
              </a:rPr>
              <a:t>linear = </a:t>
            </a:r>
            <a:r>
              <a:rPr lang="it-IT" b="1" i="0" dirty="0">
                <a:solidFill>
                  <a:srgbClr val="292929"/>
                </a:solidFill>
                <a:effectLst/>
                <a:latin typeface="source-serif-pro"/>
              </a:rPr>
              <a:t>li + near</a:t>
            </a:r>
            <a:r>
              <a:rPr lang="it-IT" b="0" i="0" dirty="0">
                <a:solidFill>
                  <a:srgbClr val="292929"/>
                </a:solidFill>
                <a:effectLst/>
                <a:latin typeface="source-serif-pro"/>
              </a:rPr>
              <a:t> </a:t>
            </a:r>
            <a:r>
              <a:rPr lang="it-IT" b="0" i="1" dirty="0">
                <a:solidFill>
                  <a:srgbClr val="292929"/>
                </a:solidFill>
                <a:effectLst/>
                <a:latin typeface="source-serif-pro"/>
              </a:rPr>
              <a:t>or </a:t>
            </a:r>
            <a:r>
              <a:rPr lang="it-IT" b="1" i="0" dirty="0">
                <a:solidFill>
                  <a:srgbClr val="292929"/>
                </a:solidFill>
                <a:effectLst/>
                <a:latin typeface="source-serif-pro"/>
              </a:rPr>
              <a:t>li + n + ea + r</a:t>
            </a:r>
            <a:endParaRPr lang="it-IT" b="0" i="0" dirty="0">
              <a:solidFill>
                <a:srgbClr val="292929"/>
              </a:solidFill>
              <a:effectLst/>
              <a:latin typeface="source-serif-pro"/>
            </a:endParaRPr>
          </a:p>
          <a:p>
            <a:pPr algn="l"/>
            <a:r>
              <a:rPr lang="it-IT" b="0" i="0" dirty="0">
                <a:solidFill>
                  <a:srgbClr val="292929"/>
                </a:solidFill>
                <a:effectLst/>
                <a:latin typeface="source-serif-pro"/>
              </a:rPr>
              <a:t>algebra = </a:t>
            </a:r>
            <a:r>
              <a:rPr lang="it-IT" b="1" i="0" dirty="0">
                <a:solidFill>
                  <a:srgbClr val="292929"/>
                </a:solidFill>
                <a:effectLst/>
                <a:latin typeface="source-serif-pro"/>
              </a:rPr>
              <a:t>al + ge + bra</a:t>
            </a:r>
            <a:r>
              <a:rPr lang="it-IT" b="0" i="0" dirty="0">
                <a:solidFill>
                  <a:srgbClr val="292929"/>
                </a:solidFill>
                <a:effectLst/>
                <a:latin typeface="source-serif-pro"/>
              </a:rPr>
              <a:t> </a:t>
            </a:r>
            <a:r>
              <a:rPr lang="it-IT" b="0" i="1" dirty="0">
                <a:solidFill>
                  <a:srgbClr val="292929"/>
                </a:solidFill>
                <a:effectLst/>
                <a:latin typeface="source-serif-pro"/>
              </a:rPr>
              <a:t>or</a:t>
            </a:r>
            <a:r>
              <a:rPr lang="it-IT" b="1" i="0" dirty="0">
                <a:solidFill>
                  <a:srgbClr val="292929"/>
                </a:solidFill>
                <a:effectLst/>
                <a:latin typeface="source-serif-pro"/>
              </a:rPr>
              <a:t> al + g + e + bra</a:t>
            </a:r>
          </a:p>
          <a:p>
            <a:r>
              <a:rPr lang="en-US" dirty="0"/>
              <a:t>E.g. </a:t>
            </a:r>
            <a:r>
              <a:rPr lang="en-US" dirty="0" err="1"/>
              <a:t>WordPiece</a:t>
            </a:r>
            <a:r>
              <a:rPr lang="en-US" dirty="0"/>
              <a:t>, input is a table of 30K</a:t>
            </a:r>
          </a:p>
          <a:p>
            <a:r>
              <a:rPr lang="en-US" dirty="0"/>
              <a:t>Input embedding: e.g., input using </a:t>
            </a:r>
            <a:r>
              <a:rPr lang="en-US" dirty="0" err="1"/>
              <a:t>wordpieces</a:t>
            </a:r>
            <a:r>
              <a:rPr lang="en-US" dirty="0"/>
              <a:t>, use a trainable neural net (matrix) to convert each </a:t>
            </a:r>
            <a:r>
              <a:rPr lang="en-US" dirty="0" err="1"/>
              <a:t>subword</a:t>
            </a:r>
            <a:r>
              <a:rPr lang="en-US" dirty="0"/>
              <a:t> ( 30000x1 one hot vector) into a vector of 1x768 for each word.</a:t>
            </a:r>
          </a:p>
        </p:txBody>
      </p:sp>
      <p:sp>
        <p:nvSpPr>
          <p:cNvPr id="4" name="Footer Placeholder 3"/>
          <p:cNvSpPr>
            <a:spLocks noGrp="1"/>
          </p:cNvSpPr>
          <p:nvPr>
            <p:ph type="ftr" sz="quarter" idx="11"/>
          </p:nvPr>
        </p:nvSpPr>
        <p:spPr/>
        <p:txBody>
          <a:bodyPr/>
          <a:lstStyle/>
          <a:p>
            <a:r>
              <a:rPr lang="en-US"/>
              <a:t>Transformer and LLM v.250611a</a:t>
            </a:r>
          </a:p>
        </p:txBody>
      </p:sp>
      <p:sp>
        <p:nvSpPr>
          <p:cNvPr id="5" name="Slide Number Placeholder 4"/>
          <p:cNvSpPr>
            <a:spLocks noGrp="1"/>
          </p:cNvSpPr>
          <p:nvPr>
            <p:ph type="sldNum" sz="quarter" idx="12"/>
          </p:nvPr>
        </p:nvSpPr>
        <p:spPr/>
        <p:txBody>
          <a:bodyPr/>
          <a:lstStyle/>
          <a:p>
            <a:fld id="{3B519660-E3FB-4FEF-8DA5-38A418845818}" type="slidenum">
              <a:rPr lang="en-US" smtClean="0"/>
              <a:t>8</a:t>
            </a:fld>
            <a:endParaRPr lang="en-US"/>
          </a:p>
        </p:txBody>
      </p:sp>
      <p:pic>
        <p:nvPicPr>
          <p:cNvPr id="8" name="Picture 7"/>
          <p:cNvPicPr>
            <a:picLocks noChangeAspect="1"/>
          </p:cNvPicPr>
          <p:nvPr/>
        </p:nvPicPr>
        <p:blipFill>
          <a:blip r:embed="rId2"/>
          <a:stretch>
            <a:fillRect/>
          </a:stretch>
        </p:blipFill>
        <p:spPr>
          <a:xfrm>
            <a:off x="6110488" y="1143001"/>
            <a:ext cx="3019024" cy="4115844"/>
          </a:xfrm>
          <a:prstGeom prst="rect">
            <a:avLst/>
          </a:prstGeom>
        </p:spPr>
      </p:pic>
      <p:sp>
        <p:nvSpPr>
          <p:cNvPr id="7" name="Freeform: Shape 6">
            <a:extLst>
              <a:ext uri="{FF2B5EF4-FFF2-40B4-BE49-F238E27FC236}">
                <a16:creationId xmlns:a16="http://schemas.microsoft.com/office/drawing/2014/main" id="{0B15F482-F27D-4E91-565B-061E7C47D9E6}"/>
              </a:ext>
            </a:extLst>
          </p:cNvPr>
          <p:cNvSpPr/>
          <p:nvPr/>
        </p:nvSpPr>
        <p:spPr>
          <a:xfrm>
            <a:off x="5081828" y="1143000"/>
            <a:ext cx="2057400" cy="4115845"/>
          </a:xfrm>
          <a:custGeom>
            <a:avLst/>
            <a:gdLst>
              <a:gd name="connsiteX0" fmla="*/ 0 w 2057400"/>
              <a:gd name="connsiteY0" fmla="*/ 0 h 4115845"/>
              <a:gd name="connsiteX1" fmla="*/ 1066800 w 2057400"/>
              <a:gd name="connsiteY1" fmla="*/ 3744686 h 4115845"/>
              <a:gd name="connsiteX2" fmla="*/ 2057400 w 2057400"/>
              <a:gd name="connsiteY2" fmla="*/ 3777343 h 4115845"/>
            </a:gdLst>
            <a:ahLst/>
            <a:cxnLst>
              <a:cxn ang="0">
                <a:pos x="connsiteX0" y="connsiteY0"/>
              </a:cxn>
              <a:cxn ang="0">
                <a:pos x="connsiteX1" y="connsiteY1"/>
              </a:cxn>
              <a:cxn ang="0">
                <a:pos x="connsiteX2" y="connsiteY2"/>
              </a:cxn>
            </a:cxnLst>
            <a:rect l="l" t="t" r="r" b="b"/>
            <a:pathLst>
              <a:path w="2057400" h="4115845">
                <a:moveTo>
                  <a:pt x="0" y="0"/>
                </a:moveTo>
                <a:cubicBezTo>
                  <a:pt x="361950" y="1557564"/>
                  <a:pt x="723900" y="3115129"/>
                  <a:pt x="1066800" y="3744686"/>
                </a:cubicBezTo>
                <a:cubicBezTo>
                  <a:pt x="1409700" y="4374243"/>
                  <a:pt x="1733550" y="4075793"/>
                  <a:pt x="2057400" y="3777343"/>
                </a:cubicBezTo>
              </a:path>
            </a:pathLst>
          </a:custGeom>
          <a:noFill/>
          <a:ln>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BC6651-BAD5-8C83-95F2-1DF6C19C42D4}"/>
              </a:ext>
            </a:extLst>
          </p:cNvPr>
          <p:cNvSpPr txBox="1"/>
          <p:nvPr/>
        </p:nvSpPr>
        <p:spPr>
          <a:xfrm>
            <a:off x="76200" y="5807631"/>
            <a:ext cx="9520683" cy="738664"/>
          </a:xfrm>
          <a:prstGeom prst="rect">
            <a:avLst/>
          </a:prstGeom>
          <a:noFill/>
        </p:spPr>
        <p:txBody>
          <a:bodyPr wrap="square" rtlCol="0">
            <a:spAutoFit/>
          </a:bodyPr>
          <a:lstStyle/>
          <a:p>
            <a:r>
              <a:rPr lang="en-US" sz="1400" dirty="0">
                <a:hlinkClick r:id="rId3"/>
              </a:rPr>
              <a:t>https://mccormickml.com/2019/05/14/BERT-word-embeddings-tutorial/</a:t>
            </a:r>
            <a:r>
              <a:rPr lang="en-US" sz="1400" dirty="0">
                <a:solidFill>
                  <a:srgbClr val="515151"/>
                </a:solidFill>
                <a:latin typeface="-apple-system"/>
              </a:rPr>
              <a:t> </a:t>
            </a:r>
          </a:p>
          <a:p>
            <a:r>
              <a:rPr lang="en-US" sz="1400" dirty="0">
                <a:hlinkClick r:id="rId4"/>
              </a:rPr>
              <a:t>https://towardsdatascience.com/wordpiece-subword-based-tokenization-algorithm-1fbd14394ed7</a:t>
            </a:r>
            <a:r>
              <a:rPr lang="en-US" sz="1400" dirty="0">
                <a:solidFill>
                  <a:srgbClr val="515151"/>
                </a:solidFill>
                <a:latin typeface="-apple-system"/>
              </a:rPr>
              <a:t> </a:t>
            </a:r>
          </a:p>
          <a:p>
            <a:endParaRPr lang="en-US" sz="1400" dirty="0"/>
          </a:p>
        </p:txBody>
      </p:sp>
      <p:sp>
        <p:nvSpPr>
          <p:cNvPr id="9" name="TextBox 8">
            <a:extLst>
              <a:ext uri="{FF2B5EF4-FFF2-40B4-BE49-F238E27FC236}">
                <a16:creationId xmlns:a16="http://schemas.microsoft.com/office/drawing/2014/main" id="{00E30C22-A0D2-5E50-3BDD-78FE02B2A013}"/>
              </a:ext>
            </a:extLst>
          </p:cNvPr>
          <p:cNvSpPr txBox="1"/>
          <p:nvPr/>
        </p:nvSpPr>
        <p:spPr>
          <a:xfrm>
            <a:off x="7208145" y="3848033"/>
            <a:ext cx="752129" cy="369332"/>
          </a:xfrm>
          <a:prstGeom prst="rect">
            <a:avLst/>
          </a:prstGeom>
          <a:noFill/>
        </p:spPr>
        <p:txBody>
          <a:bodyPr wrap="none" rtlCol="0">
            <a:spAutoFit/>
          </a:bodyPr>
          <a:lstStyle/>
          <a:p>
            <a:r>
              <a:rPr lang="en-US" dirty="0"/>
              <a:t>1x768</a:t>
            </a:r>
          </a:p>
        </p:txBody>
      </p:sp>
      <p:sp>
        <p:nvSpPr>
          <p:cNvPr id="10" name="TextBox 9">
            <a:extLst>
              <a:ext uri="{FF2B5EF4-FFF2-40B4-BE49-F238E27FC236}">
                <a16:creationId xmlns:a16="http://schemas.microsoft.com/office/drawing/2014/main" id="{2C266941-91FE-A99D-C6FA-913F453AFC9D}"/>
              </a:ext>
            </a:extLst>
          </p:cNvPr>
          <p:cNvSpPr txBox="1"/>
          <p:nvPr/>
        </p:nvSpPr>
        <p:spPr>
          <a:xfrm>
            <a:off x="7052536" y="4729017"/>
            <a:ext cx="986167" cy="369332"/>
          </a:xfrm>
          <a:prstGeom prst="rect">
            <a:avLst/>
          </a:prstGeom>
          <a:noFill/>
        </p:spPr>
        <p:txBody>
          <a:bodyPr wrap="none" rtlCol="0">
            <a:spAutoFit/>
          </a:bodyPr>
          <a:lstStyle/>
          <a:p>
            <a:r>
              <a:rPr lang="en-US" dirty="0"/>
              <a:t>30000x1</a:t>
            </a:r>
          </a:p>
        </p:txBody>
      </p:sp>
      <p:cxnSp>
        <p:nvCxnSpPr>
          <p:cNvPr id="12" name="Straight Arrow Connector 11">
            <a:extLst>
              <a:ext uri="{FF2B5EF4-FFF2-40B4-BE49-F238E27FC236}">
                <a16:creationId xmlns:a16="http://schemas.microsoft.com/office/drawing/2014/main" id="{1FCCEB97-288B-2986-548D-01F9400CC90F}"/>
              </a:ext>
            </a:extLst>
          </p:cNvPr>
          <p:cNvCxnSpPr/>
          <p:nvPr/>
        </p:nvCxnSpPr>
        <p:spPr>
          <a:xfrm flipV="1">
            <a:off x="5302966" y="4360606"/>
            <a:ext cx="1524000" cy="570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7149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1: The Teacher-Student Technique for Model Distillation">
            <a:extLst>
              <a:ext uri="{FF2B5EF4-FFF2-40B4-BE49-F238E27FC236}">
                <a16:creationId xmlns:a16="http://schemas.microsoft.com/office/drawing/2014/main" id="{BABC6184-BDA8-C671-82B0-E8B1CE383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474180"/>
            <a:ext cx="4461128" cy="22603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35A161-6226-8812-3B44-516EF8492E8B}"/>
              </a:ext>
            </a:extLst>
          </p:cNvPr>
          <p:cNvSpPr>
            <a:spLocks noGrp="1"/>
          </p:cNvSpPr>
          <p:nvPr>
            <p:ph type="title"/>
          </p:nvPr>
        </p:nvSpPr>
        <p:spPr>
          <a:xfrm>
            <a:off x="543590" y="248168"/>
            <a:ext cx="7886700" cy="315911"/>
          </a:xfrm>
        </p:spPr>
        <p:txBody>
          <a:bodyPr>
            <a:normAutofit fontScale="90000"/>
          </a:bodyPr>
          <a:lstStyle/>
          <a:p>
            <a:r>
              <a:rPr lang="en-US" dirty="0">
                <a:solidFill>
                  <a:srgbClr val="3D3D42"/>
                </a:solidFill>
                <a:latin typeface="proxima-nova"/>
              </a:rPr>
              <a:t>Large language model distillation</a:t>
            </a:r>
            <a:endParaRPr lang="en-HK" dirty="0"/>
          </a:p>
        </p:txBody>
      </p:sp>
      <p:sp>
        <p:nvSpPr>
          <p:cNvPr id="3" name="Content Placeholder 2">
            <a:extLst>
              <a:ext uri="{FF2B5EF4-FFF2-40B4-BE49-F238E27FC236}">
                <a16:creationId xmlns:a16="http://schemas.microsoft.com/office/drawing/2014/main" id="{CFA8CD9A-AEEA-4405-10D7-43D87C786E25}"/>
              </a:ext>
            </a:extLst>
          </p:cNvPr>
          <p:cNvSpPr>
            <a:spLocks noGrp="1"/>
          </p:cNvSpPr>
          <p:nvPr>
            <p:ph idx="1"/>
          </p:nvPr>
        </p:nvSpPr>
        <p:spPr>
          <a:xfrm>
            <a:off x="352203" y="921857"/>
            <a:ext cx="7886700" cy="4351338"/>
          </a:xfrm>
        </p:spPr>
        <p:txBody>
          <a:bodyPr>
            <a:normAutofit/>
          </a:bodyPr>
          <a:lstStyle/>
          <a:p>
            <a:r>
              <a:rPr lang="en-US" dirty="0">
                <a:solidFill>
                  <a:srgbClr val="3D3D42"/>
                </a:solidFill>
                <a:latin typeface="proxima-nova"/>
              </a:rPr>
              <a:t>Learn from a  larger model</a:t>
            </a:r>
          </a:p>
          <a:p>
            <a:r>
              <a:rPr lang="en-US" dirty="0">
                <a:solidFill>
                  <a:srgbClr val="3D3D42"/>
                </a:solidFill>
                <a:latin typeface="proxima-nova"/>
              </a:rPr>
              <a:t>It can reduce the storage size of a model which can have similar accuracy as the larger model. </a:t>
            </a:r>
          </a:p>
          <a:p>
            <a:r>
              <a:rPr lang="en-US" dirty="0">
                <a:solidFill>
                  <a:srgbClr val="3D3D42"/>
                </a:solidFill>
                <a:latin typeface="proxima-nova"/>
              </a:rPr>
              <a:t>It is less expensive to produce</a:t>
            </a:r>
          </a:p>
          <a:p>
            <a:pPr marL="0" indent="0">
              <a:buNone/>
            </a:pPr>
            <a:r>
              <a:rPr lang="en-HK" dirty="0">
                <a:hlinkClick r:id="rId3"/>
              </a:rPr>
              <a:t>ref: Model Distillation in the API | OpenAI</a:t>
            </a:r>
            <a:r>
              <a:rPr lang="en-HK" dirty="0"/>
              <a:t> </a:t>
            </a:r>
          </a:p>
          <a:p>
            <a:r>
              <a:rPr lang="en-HK" dirty="0"/>
              <a:t>Example </a:t>
            </a:r>
            <a:r>
              <a:rPr lang="en-HK" dirty="0" err="1">
                <a:hlinkClick r:id="rId4"/>
              </a:rPr>
              <a:t>DeepSeek</a:t>
            </a:r>
            <a:r>
              <a:rPr lang="en-HK" dirty="0"/>
              <a:t> </a:t>
            </a:r>
          </a:p>
        </p:txBody>
      </p:sp>
      <p:sp>
        <p:nvSpPr>
          <p:cNvPr id="4" name="Footer Placeholder 3">
            <a:extLst>
              <a:ext uri="{FF2B5EF4-FFF2-40B4-BE49-F238E27FC236}">
                <a16:creationId xmlns:a16="http://schemas.microsoft.com/office/drawing/2014/main" id="{72CCF4A8-6B63-41F0-D5A4-33C18B68F4E7}"/>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5D01C2F2-3A04-8BA7-6933-1C8491865560}"/>
              </a:ext>
            </a:extLst>
          </p:cNvPr>
          <p:cNvSpPr>
            <a:spLocks noGrp="1"/>
          </p:cNvSpPr>
          <p:nvPr>
            <p:ph type="sldNum" sz="quarter" idx="12"/>
          </p:nvPr>
        </p:nvSpPr>
        <p:spPr/>
        <p:txBody>
          <a:bodyPr/>
          <a:lstStyle/>
          <a:p>
            <a:fld id="{29CB84F4-D896-4BEF-A324-A5A280F0CB42}" type="slidenum">
              <a:rPr lang="en-HK" smtClean="0"/>
              <a:t>80</a:t>
            </a:fld>
            <a:endParaRPr lang="en-HK"/>
          </a:p>
        </p:txBody>
      </p:sp>
    </p:spTree>
    <p:extLst>
      <p:ext uri="{BB962C8B-B14F-4D97-AF65-F5344CB8AC3E}">
        <p14:creationId xmlns:p14="http://schemas.microsoft.com/office/powerpoint/2010/main" val="12111819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0A89-C741-5089-F824-DDA12B15E7D3}"/>
              </a:ext>
            </a:extLst>
          </p:cNvPr>
          <p:cNvSpPr>
            <a:spLocks noGrp="1"/>
          </p:cNvSpPr>
          <p:nvPr>
            <p:ph type="title"/>
          </p:nvPr>
        </p:nvSpPr>
        <p:spPr/>
        <p:txBody>
          <a:bodyPr/>
          <a:lstStyle/>
          <a:p>
            <a:r>
              <a:rPr lang="en-HK" dirty="0"/>
              <a:t> </a:t>
            </a:r>
          </a:p>
        </p:txBody>
      </p:sp>
      <p:sp>
        <p:nvSpPr>
          <p:cNvPr id="3" name="Content Placeholder 2">
            <a:extLst>
              <a:ext uri="{FF2B5EF4-FFF2-40B4-BE49-F238E27FC236}">
                <a16:creationId xmlns:a16="http://schemas.microsoft.com/office/drawing/2014/main" id="{483A6573-EEA9-0213-FDC4-328D02DB8FD7}"/>
              </a:ext>
            </a:extLst>
          </p:cNvPr>
          <p:cNvSpPr>
            <a:spLocks noGrp="1"/>
          </p:cNvSpPr>
          <p:nvPr>
            <p:ph idx="1"/>
          </p:nvPr>
        </p:nvSpPr>
        <p:spPr>
          <a:xfrm>
            <a:off x="437263" y="0"/>
            <a:ext cx="7886700" cy="6198782"/>
          </a:xfrm>
        </p:spPr>
        <p:txBody>
          <a:bodyPr>
            <a:noAutofit/>
          </a:bodyPr>
          <a:lstStyle/>
          <a:p>
            <a:pPr marL="0" indent="0">
              <a:spcBef>
                <a:spcPts val="0"/>
              </a:spcBef>
            </a:pPr>
            <a:r>
              <a:rPr lang="en-US" sz="2400" dirty="0"/>
              <a:t>Experiment1: </a:t>
            </a:r>
            <a:r>
              <a:rPr lang="en-US" sz="2000" b="1" i="1" dirty="0">
                <a:solidFill>
                  <a:srgbClr val="FF0000"/>
                </a:solidFill>
                <a:effectLst/>
                <a:latin typeface="arial" panose="020B0604020202020204" pitchFamily="34" charset="0"/>
              </a:rPr>
              <a:t>Free </a:t>
            </a:r>
            <a:r>
              <a:rPr lang="en-US" sz="2000" b="1" i="1" dirty="0" err="1">
                <a:solidFill>
                  <a:srgbClr val="FF0000"/>
                </a:solidFill>
                <a:effectLst/>
                <a:latin typeface="arial" panose="020B0604020202020204" pitchFamily="34" charset="0"/>
              </a:rPr>
              <a:t>colab</a:t>
            </a:r>
            <a:r>
              <a:rPr lang="en-US" sz="2000" b="1" i="1" dirty="0">
                <a:solidFill>
                  <a:srgbClr val="FF0000"/>
                </a:solidFill>
                <a:effectLst/>
                <a:latin typeface="arial" panose="020B0604020202020204" pitchFamily="34" charset="0"/>
              </a:rPr>
              <a:t> account only have limited use of GPU.</a:t>
            </a:r>
            <a:endParaRPr lang="en-US" sz="2000" dirty="0">
              <a:solidFill>
                <a:srgbClr val="FF0000"/>
              </a:solidFill>
            </a:endParaRPr>
          </a:p>
          <a:p>
            <a:pPr marL="0" indent="0">
              <a:lnSpc>
                <a:spcPct val="100000"/>
              </a:lnSpc>
              <a:spcBef>
                <a:spcPts val="0"/>
              </a:spcBef>
            </a:pPr>
            <a:r>
              <a:rPr lang="en-US" sz="2400" dirty="0"/>
              <a:t>llama (Llama3.1_(8B)-</a:t>
            </a:r>
            <a:r>
              <a:rPr lang="en-US" sz="2400" dirty="0" err="1"/>
              <a:t>Alpaca.ipynb</a:t>
            </a:r>
            <a:r>
              <a:rPr lang="en-US" sz="2400" dirty="0"/>
              <a:t>) tested ok on </a:t>
            </a:r>
            <a:r>
              <a:rPr lang="en-US" sz="2400" dirty="0" err="1"/>
              <a:t>colab</a:t>
            </a:r>
            <a:r>
              <a:rPr lang="en-US" sz="2400" dirty="0"/>
              <a:t> </a:t>
            </a:r>
            <a:r>
              <a:rPr lang="en-US" sz="2400" dirty="0">
                <a:hlinkClick r:id="rId2"/>
              </a:rPr>
              <a:t>https://colab.research.google.com/github/unslothai/notebooks/blob/main/nb/Llama3.1_(8B)-Alpaca.ipynb#scrollTo=VZ6PSFBnZjnZ</a:t>
            </a:r>
            <a:r>
              <a:rPr lang="en-US" sz="2400" dirty="0"/>
              <a:t> </a:t>
            </a:r>
          </a:p>
          <a:p>
            <a:pPr marL="0" indent="0">
              <a:lnSpc>
                <a:spcPct val="100000"/>
              </a:lnSpc>
              <a:spcBef>
                <a:spcPts val="0"/>
              </a:spcBef>
            </a:pPr>
            <a:r>
              <a:rPr lang="en-HK" sz="2400" b="1" dirty="0">
                <a:solidFill>
                  <a:srgbClr val="008000"/>
                </a:solidFill>
                <a:effectLst/>
                <a:latin typeface="Courier New" panose="02070309020205020404" pitchFamily="49" charset="0"/>
              </a:rPr>
              <a:t>Experiment 1:</a:t>
            </a:r>
          </a:p>
          <a:p>
            <a:pPr marL="0" indent="0">
              <a:lnSpc>
                <a:spcPct val="100000"/>
              </a:lnSpc>
              <a:spcBef>
                <a:spcPts val="0"/>
              </a:spcBef>
            </a:pPr>
            <a:r>
              <a:rPr lang="en-HK" sz="1800" b="1" dirty="0">
                <a:solidFill>
                  <a:srgbClr val="008000"/>
                </a:solidFill>
                <a:effectLst/>
                <a:latin typeface="Courier New" panose="02070309020205020404" pitchFamily="49" charset="0"/>
              </a:rPr>
              <a:t># </a:t>
            </a:r>
            <a:r>
              <a:rPr lang="en-HK" sz="1800" b="1" dirty="0" err="1">
                <a:solidFill>
                  <a:srgbClr val="008000"/>
                </a:solidFill>
                <a:effectLst/>
                <a:latin typeface="Courier New" panose="02070309020205020404" pitchFamily="49" charset="0"/>
              </a:rPr>
              <a:t>alpaca_prompt</a:t>
            </a:r>
            <a:r>
              <a:rPr lang="en-HK" sz="1800" b="1" dirty="0">
                <a:solidFill>
                  <a:srgbClr val="008000"/>
                </a:solidFill>
                <a:effectLst/>
                <a:latin typeface="Courier New" panose="02070309020205020404" pitchFamily="49" charset="0"/>
              </a:rPr>
              <a:t> = Copied from above</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err="1">
                <a:solidFill>
                  <a:srgbClr val="000000"/>
                </a:solidFill>
                <a:effectLst/>
                <a:latin typeface="Courier New" panose="02070309020205020404" pitchFamily="49" charset="0"/>
              </a:rPr>
              <a:t>FastLanguageModel.for_inference</a:t>
            </a:r>
            <a:r>
              <a:rPr lang="en-HK" sz="1800" b="1" dirty="0">
                <a:solidFill>
                  <a:srgbClr val="000000"/>
                </a:solidFill>
                <a:effectLst/>
                <a:latin typeface="Courier New" panose="02070309020205020404" pitchFamily="49" charset="0"/>
              </a:rPr>
              <a:t>(model) </a:t>
            </a:r>
            <a:r>
              <a:rPr lang="en-HK" sz="1800" b="1" dirty="0">
                <a:solidFill>
                  <a:srgbClr val="008000"/>
                </a:solidFill>
                <a:effectLst/>
                <a:latin typeface="Courier New" panose="02070309020205020404" pitchFamily="49" charset="0"/>
              </a:rPr>
              <a:t># Enable native 2x faster inference</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a:solidFill>
                  <a:srgbClr val="000000"/>
                </a:solidFill>
                <a:effectLst/>
                <a:latin typeface="Courier New" panose="02070309020205020404" pitchFamily="49" charset="0"/>
              </a:rPr>
              <a:t>inputs = tokenizer(</a:t>
            </a:r>
          </a:p>
          <a:p>
            <a:pPr marL="0" indent="0">
              <a:lnSpc>
                <a:spcPct val="100000"/>
              </a:lnSpc>
              <a:spcBef>
                <a:spcPts val="0"/>
              </a:spcBef>
            </a:pPr>
            <a:r>
              <a:rPr lang="en-HK" sz="1800" b="1" dirty="0">
                <a:solidFill>
                  <a:srgbClr val="000000"/>
                </a:solidFill>
                <a:effectLst/>
                <a:latin typeface="Courier New" panose="02070309020205020404" pitchFamily="49" charset="0"/>
              </a:rPr>
              <a:t>[</a:t>
            </a: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err="1">
                <a:solidFill>
                  <a:srgbClr val="000000"/>
                </a:solidFill>
                <a:effectLst/>
                <a:latin typeface="Courier New" panose="02070309020205020404" pitchFamily="49" charset="0"/>
              </a:rPr>
              <a:t>alpaca_prompt.</a:t>
            </a:r>
            <a:r>
              <a:rPr lang="en-HK" sz="1800" b="1" dirty="0" err="1">
                <a:solidFill>
                  <a:srgbClr val="795E26"/>
                </a:solidFill>
                <a:effectLst/>
                <a:latin typeface="Courier New" panose="02070309020205020404" pitchFamily="49" charset="0"/>
              </a:rPr>
              <a:t>format</a:t>
            </a:r>
            <a:r>
              <a:rPr lang="en-HK" sz="1800" b="1" dirty="0">
                <a:solidFill>
                  <a:srgbClr val="000000"/>
                </a:solidFill>
                <a:effectLst/>
                <a:latin typeface="Courier New" panose="02070309020205020404" pitchFamily="49" charset="0"/>
              </a:rPr>
              <a:t>(</a:t>
            </a: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a:solidFill>
                  <a:srgbClr val="A31515"/>
                </a:solidFill>
                <a:effectLst/>
                <a:latin typeface="Courier New" panose="02070309020205020404" pitchFamily="49" charset="0"/>
              </a:rPr>
              <a:t>"give the heights "</a:t>
            </a:r>
            <a:r>
              <a:rPr lang="en-HK" sz="1800" b="1" dirty="0">
                <a:solidFill>
                  <a:srgbClr val="000000"/>
                </a:solidFill>
                <a:effectLst/>
                <a:latin typeface="Courier New" panose="02070309020205020404" pitchFamily="49" charset="0"/>
              </a:rPr>
              <a:t>,</a:t>
            </a:r>
            <a:r>
              <a:rPr lang="en-HK" sz="1800" b="1" dirty="0">
                <a:solidFill>
                  <a:srgbClr val="008000"/>
                </a:solidFill>
                <a:effectLst/>
                <a:latin typeface="Courier New" panose="02070309020205020404" pitchFamily="49" charset="0"/>
              </a:rPr>
              <a:t>#instruction</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a:solidFill>
                  <a:srgbClr val="A31515"/>
                </a:solidFill>
                <a:effectLst/>
                <a:latin typeface="Courier New" panose="02070309020205020404" pitchFamily="49" charset="0"/>
              </a:rPr>
              <a:t>"5 highest mountains on earth"</a:t>
            </a:r>
            <a:r>
              <a:rPr lang="en-HK" sz="1800" b="1" dirty="0">
                <a:solidFill>
                  <a:srgbClr val="000000"/>
                </a:solidFill>
                <a:effectLst/>
                <a:latin typeface="Courier New" panose="02070309020205020404" pitchFamily="49" charset="0"/>
              </a:rPr>
              <a:t>, </a:t>
            </a:r>
            <a:r>
              <a:rPr lang="en-HK" sz="1800" b="1" dirty="0">
                <a:solidFill>
                  <a:srgbClr val="008000"/>
                </a:solidFill>
                <a:effectLst/>
                <a:latin typeface="Courier New" panose="02070309020205020404" pitchFamily="49" charset="0"/>
              </a:rPr>
              <a:t># input</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a:solidFill>
                  <a:srgbClr val="A31515"/>
                </a:solidFill>
                <a:effectLst/>
                <a:latin typeface="Courier New" panose="02070309020205020404" pitchFamily="49" charset="0"/>
              </a:rPr>
              <a:t>""</a:t>
            </a:r>
            <a:r>
              <a:rPr lang="en-HK" sz="1800" b="1" dirty="0">
                <a:solidFill>
                  <a:srgbClr val="000000"/>
                </a:solidFill>
                <a:effectLst/>
                <a:latin typeface="Courier New" panose="02070309020205020404" pitchFamily="49" charset="0"/>
              </a:rPr>
              <a:t>, </a:t>
            </a:r>
            <a:r>
              <a:rPr lang="en-HK" sz="1800" b="1" dirty="0">
                <a:solidFill>
                  <a:srgbClr val="008000"/>
                </a:solidFill>
                <a:effectLst/>
                <a:latin typeface="Courier New" panose="02070309020205020404" pitchFamily="49" charset="0"/>
              </a:rPr>
              <a:t># output - leave this blank for generation!</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a:solidFill>
                  <a:srgbClr val="000000"/>
                </a:solidFill>
                <a:effectLst/>
                <a:latin typeface="Courier New" panose="02070309020205020404" pitchFamily="49" charset="0"/>
              </a:rPr>
              <a:t>    )</a:t>
            </a: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err="1">
                <a:solidFill>
                  <a:srgbClr val="000000"/>
                </a:solidFill>
                <a:effectLst/>
                <a:latin typeface="Courier New" panose="02070309020205020404" pitchFamily="49" charset="0"/>
              </a:rPr>
              <a:t>return_tensors</a:t>
            </a:r>
            <a:r>
              <a:rPr lang="en-HK" sz="1800" b="1" dirty="0">
                <a:solidFill>
                  <a:srgbClr val="000000"/>
                </a:solidFill>
                <a:effectLst/>
                <a:latin typeface="Courier New" panose="02070309020205020404" pitchFamily="49" charset="0"/>
              </a:rPr>
              <a:t> = </a:t>
            </a:r>
            <a:r>
              <a:rPr lang="en-HK" sz="1800" b="1" dirty="0">
                <a:solidFill>
                  <a:srgbClr val="A31515"/>
                </a:solidFill>
                <a:effectLst/>
                <a:latin typeface="Courier New" panose="02070309020205020404" pitchFamily="49" charset="0"/>
              </a:rPr>
              <a:t>"pt"</a:t>
            </a:r>
            <a:r>
              <a:rPr lang="en-HK" sz="1800" b="1" dirty="0">
                <a:solidFill>
                  <a:srgbClr val="000000"/>
                </a:solidFill>
                <a:effectLst/>
                <a:latin typeface="Courier New" panose="02070309020205020404" pitchFamily="49" charset="0"/>
              </a:rPr>
              <a:t>).to(</a:t>
            </a:r>
            <a:r>
              <a:rPr lang="en-HK" sz="1800" b="1" dirty="0">
                <a:solidFill>
                  <a:srgbClr val="A31515"/>
                </a:solidFill>
                <a:effectLst/>
                <a:latin typeface="Courier New" panose="02070309020205020404" pitchFamily="49" charset="0"/>
              </a:rPr>
              <a:t>"</a:t>
            </a:r>
            <a:r>
              <a:rPr lang="en-HK" sz="1800" b="1" dirty="0" err="1">
                <a:solidFill>
                  <a:srgbClr val="A31515"/>
                </a:solidFill>
                <a:effectLst/>
                <a:latin typeface="Courier New" panose="02070309020205020404" pitchFamily="49" charset="0"/>
              </a:rPr>
              <a:t>cuda</a:t>
            </a:r>
            <a:r>
              <a:rPr lang="en-HK" sz="1800" b="1" dirty="0">
                <a:solidFill>
                  <a:srgbClr val="A31515"/>
                </a:solidFill>
                <a:effectLst/>
                <a:latin typeface="Courier New" panose="02070309020205020404" pitchFamily="49" charset="0"/>
              </a:rPr>
              <a:t>"</a:t>
            </a:r>
            <a:r>
              <a:rPr lang="en-HK" sz="1800" b="1" dirty="0">
                <a:solidFill>
                  <a:srgbClr val="000000"/>
                </a:solidFill>
                <a:effectLst/>
                <a:latin typeface="Courier New" panose="02070309020205020404" pitchFamily="49" charset="0"/>
              </a:rPr>
              <a:t>)</a:t>
            </a:r>
          </a:p>
          <a:p>
            <a:pPr marL="0" indent="0">
              <a:lnSpc>
                <a:spcPct val="100000"/>
              </a:lnSpc>
              <a:spcBef>
                <a:spcPts val="0"/>
              </a:spcBef>
            </a:pPr>
            <a:br>
              <a:rPr lang="en-HK" sz="1800" b="1" dirty="0">
                <a:solidFill>
                  <a:srgbClr val="000000"/>
                </a:solidFill>
                <a:effectLst/>
                <a:latin typeface="Courier New" panose="02070309020205020404" pitchFamily="49" charset="0"/>
              </a:rPr>
            </a:br>
            <a:r>
              <a:rPr lang="en-HK" sz="1800" b="1" dirty="0">
                <a:solidFill>
                  <a:srgbClr val="000000"/>
                </a:solidFill>
                <a:effectLst/>
                <a:latin typeface="Courier New" panose="02070309020205020404" pitchFamily="49" charset="0"/>
              </a:rPr>
              <a:t>outputs = </a:t>
            </a:r>
            <a:r>
              <a:rPr lang="en-HK" sz="1800" b="1" dirty="0" err="1">
                <a:solidFill>
                  <a:srgbClr val="000000"/>
                </a:solidFill>
                <a:effectLst/>
                <a:latin typeface="Courier New" panose="02070309020205020404" pitchFamily="49" charset="0"/>
              </a:rPr>
              <a:t>model.generate</a:t>
            </a:r>
            <a:r>
              <a:rPr lang="en-HK" sz="1800" b="1" dirty="0">
                <a:solidFill>
                  <a:srgbClr val="000000"/>
                </a:solidFill>
                <a:effectLst/>
                <a:latin typeface="Courier New" panose="02070309020205020404" pitchFamily="49" charset="0"/>
              </a:rPr>
              <a:t>(**inputs, </a:t>
            </a:r>
            <a:r>
              <a:rPr lang="en-HK" sz="1800" b="1" dirty="0" err="1">
                <a:solidFill>
                  <a:srgbClr val="000000"/>
                </a:solidFill>
                <a:effectLst/>
                <a:latin typeface="Courier New" panose="02070309020205020404" pitchFamily="49" charset="0"/>
              </a:rPr>
              <a:t>max_new_tokens</a:t>
            </a:r>
            <a:r>
              <a:rPr lang="en-HK" sz="1800" b="1" dirty="0">
                <a:solidFill>
                  <a:srgbClr val="000000"/>
                </a:solidFill>
                <a:effectLst/>
                <a:latin typeface="Courier New" panose="02070309020205020404" pitchFamily="49" charset="0"/>
              </a:rPr>
              <a:t> = </a:t>
            </a:r>
            <a:r>
              <a:rPr lang="en-HK" sz="1800" b="1" dirty="0">
                <a:solidFill>
                  <a:srgbClr val="FF0000"/>
                </a:solidFill>
                <a:effectLst/>
                <a:latin typeface="Courier New" panose="02070309020205020404" pitchFamily="49" charset="0"/>
              </a:rPr>
              <a:t>200</a:t>
            </a:r>
            <a:r>
              <a:rPr lang="en-HK" sz="1800" b="1" dirty="0">
                <a:solidFill>
                  <a:srgbClr val="000000"/>
                </a:solidFill>
                <a:effectLst/>
                <a:latin typeface="Courier New" panose="02070309020205020404" pitchFamily="49" charset="0"/>
              </a:rPr>
              <a:t>, </a:t>
            </a:r>
            <a:r>
              <a:rPr lang="en-HK" sz="1800" b="1" dirty="0" err="1">
                <a:solidFill>
                  <a:srgbClr val="000000"/>
                </a:solidFill>
                <a:effectLst/>
                <a:latin typeface="Courier New" panose="02070309020205020404" pitchFamily="49" charset="0"/>
              </a:rPr>
              <a:t>use_cache</a:t>
            </a:r>
            <a:r>
              <a:rPr lang="en-HK" sz="1800" b="1" dirty="0">
                <a:solidFill>
                  <a:srgbClr val="000000"/>
                </a:solidFill>
                <a:effectLst/>
                <a:latin typeface="Courier New" panose="02070309020205020404" pitchFamily="49" charset="0"/>
              </a:rPr>
              <a:t> = </a:t>
            </a:r>
            <a:r>
              <a:rPr lang="en-HK" sz="1800" b="1" dirty="0">
                <a:solidFill>
                  <a:srgbClr val="0000FF"/>
                </a:solidFill>
                <a:effectLst/>
                <a:latin typeface="Courier New" panose="02070309020205020404" pitchFamily="49" charset="0"/>
              </a:rPr>
              <a:t>True</a:t>
            </a:r>
            <a:r>
              <a:rPr lang="en-HK" sz="1800" b="1" dirty="0">
                <a:solidFill>
                  <a:srgbClr val="000000"/>
                </a:solidFill>
                <a:effectLst/>
                <a:latin typeface="Courier New" panose="02070309020205020404" pitchFamily="49" charset="0"/>
              </a:rPr>
              <a:t>)</a:t>
            </a:r>
          </a:p>
          <a:p>
            <a:pPr marL="0" indent="0">
              <a:lnSpc>
                <a:spcPct val="100000"/>
              </a:lnSpc>
              <a:spcBef>
                <a:spcPts val="0"/>
              </a:spcBef>
            </a:pPr>
            <a:r>
              <a:rPr lang="en-HK" sz="1800" b="1" dirty="0" err="1">
                <a:solidFill>
                  <a:srgbClr val="000000"/>
                </a:solidFill>
                <a:effectLst/>
                <a:latin typeface="Courier New" panose="02070309020205020404" pitchFamily="49" charset="0"/>
              </a:rPr>
              <a:t>tokenizer.batch_decode</a:t>
            </a:r>
            <a:r>
              <a:rPr lang="en-HK" sz="1800" b="1" dirty="0">
                <a:solidFill>
                  <a:srgbClr val="000000"/>
                </a:solidFill>
                <a:effectLst/>
                <a:latin typeface="Courier New" panose="02070309020205020404" pitchFamily="49" charset="0"/>
              </a:rPr>
              <a:t>(outputs)</a:t>
            </a:r>
          </a:p>
          <a:p>
            <a:pPr marL="0" indent="0">
              <a:lnSpc>
                <a:spcPct val="100000"/>
              </a:lnSpc>
              <a:spcBef>
                <a:spcPts val="0"/>
              </a:spcBef>
            </a:pPr>
            <a:endParaRPr lang="en-HK" sz="1800" b="1" dirty="0">
              <a:solidFill>
                <a:srgbClr val="000000"/>
              </a:solidFill>
              <a:latin typeface="Courier New" panose="02070309020205020404" pitchFamily="49" charset="0"/>
            </a:endParaRPr>
          </a:p>
          <a:p>
            <a:pPr marL="0" indent="0">
              <a:lnSpc>
                <a:spcPct val="100000"/>
              </a:lnSpc>
              <a:spcBef>
                <a:spcPts val="0"/>
              </a:spcBef>
              <a:buNone/>
            </a:pPr>
            <a:endParaRPr lang="en-HK" sz="2400" b="1" dirty="0"/>
          </a:p>
        </p:txBody>
      </p:sp>
      <p:sp>
        <p:nvSpPr>
          <p:cNvPr id="4" name="Footer Placeholder 3">
            <a:extLst>
              <a:ext uri="{FF2B5EF4-FFF2-40B4-BE49-F238E27FC236}">
                <a16:creationId xmlns:a16="http://schemas.microsoft.com/office/drawing/2014/main" id="{C425059D-CD0C-61C7-CE9C-5D37D40D02F2}"/>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95088AB8-0E6D-FC4E-F7BB-999022251C39}"/>
              </a:ext>
            </a:extLst>
          </p:cNvPr>
          <p:cNvSpPr>
            <a:spLocks noGrp="1"/>
          </p:cNvSpPr>
          <p:nvPr>
            <p:ph type="sldNum" sz="quarter" idx="12"/>
          </p:nvPr>
        </p:nvSpPr>
        <p:spPr/>
        <p:txBody>
          <a:bodyPr/>
          <a:lstStyle/>
          <a:p>
            <a:fld id="{29CB84F4-D896-4BEF-A324-A5A280F0CB42}" type="slidenum">
              <a:rPr lang="en-HK" smtClean="0"/>
              <a:t>81</a:t>
            </a:fld>
            <a:endParaRPr lang="en-HK"/>
          </a:p>
        </p:txBody>
      </p:sp>
      <p:cxnSp>
        <p:nvCxnSpPr>
          <p:cNvPr id="11" name="Straight Arrow Connector 10">
            <a:extLst>
              <a:ext uri="{FF2B5EF4-FFF2-40B4-BE49-F238E27FC236}">
                <a16:creationId xmlns:a16="http://schemas.microsoft.com/office/drawing/2014/main" id="{35E8F6A7-173C-1FAB-C913-AE167718A3E3}"/>
              </a:ext>
            </a:extLst>
          </p:cNvPr>
          <p:cNvCxnSpPr>
            <a:cxnSpLocks/>
          </p:cNvCxnSpPr>
          <p:nvPr/>
        </p:nvCxnSpPr>
        <p:spPr>
          <a:xfrm flipH="1">
            <a:off x="7814930" y="4114800"/>
            <a:ext cx="567070" cy="1446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71C5259-9B31-1FF9-13D1-CF1E7DB59C33}"/>
              </a:ext>
            </a:extLst>
          </p:cNvPr>
          <p:cNvSpPr txBox="1"/>
          <p:nvPr/>
        </p:nvSpPr>
        <p:spPr>
          <a:xfrm>
            <a:off x="7570294" y="3496119"/>
            <a:ext cx="1413720" cy="646331"/>
          </a:xfrm>
          <a:prstGeom prst="rect">
            <a:avLst/>
          </a:prstGeom>
          <a:noFill/>
        </p:spPr>
        <p:txBody>
          <a:bodyPr wrap="none" rtlCol="0">
            <a:spAutoFit/>
          </a:bodyPr>
          <a:lstStyle/>
          <a:p>
            <a:r>
              <a:rPr lang="en-HK" dirty="0"/>
              <a:t>User can </a:t>
            </a:r>
          </a:p>
          <a:p>
            <a:r>
              <a:rPr lang="en-HK" dirty="0"/>
              <a:t>modify these</a:t>
            </a:r>
          </a:p>
        </p:txBody>
      </p:sp>
      <p:cxnSp>
        <p:nvCxnSpPr>
          <p:cNvPr id="13" name="Straight Arrow Connector 12">
            <a:extLst>
              <a:ext uri="{FF2B5EF4-FFF2-40B4-BE49-F238E27FC236}">
                <a16:creationId xmlns:a16="http://schemas.microsoft.com/office/drawing/2014/main" id="{3C326DD4-7674-FE65-7442-E0D183AA020D}"/>
              </a:ext>
            </a:extLst>
          </p:cNvPr>
          <p:cNvCxnSpPr>
            <a:cxnSpLocks/>
          </p:cNvCxnSpPr>
          <p:nvPr/>
        </p:nvCxnSpPr>
        <p:spPr>
          <a:xfrm flipH="1">
            <a:off x="6071191" y="3733800"/>
            <a:ext cx="1548809" cy="381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3629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8B00-6996-55A7-D813-C40AA0207AD2}"/>
              </a:ext>
            </a:extLst>
          </p:cNvPr>
          <p:cNvSpPr>
            <a:spLocks noGrp="1"/>
          </p:cNvSpPr>
          <p:nvPr>
            <p:ph type="title"/>
          </p:nvPr>
        </p:nvSpPr>
        <p:spPr/>
        <p:txBody>
          <a:bodyPr/>
          <a:lstStyle/>
          <a:p>
            <a:r>
              <a:rPr lang="en-HK" dirty="0"/>
              <a:t>Result of experiment 1:</a:t>
            </a:r>
          </a:p>
        </p:txBody>
      </p:sp>
      <p:sp>
        <p:nvSpPr>
          <p:cNvPr id="3" name="Content Placeholder 2">
            <a:extLst>
              <a:ext uri="{FF2B5EF4-FFF2-40B4-BE49-F238E27FC236}">
                <a16:creationId xmlns:a16="http://schemas.microsoft.com/office/drawing/2014/main" id="{15747306-910F-2C3E-7968-325FFC94519F}"/>
              </a:ext>
            </a:extLst>
          </p:cNvPr>
          <p:cNvSpPr>
            <a:spLocks noGrp="1"/>
          </p:cNvSpPr>
          <p:nvPr>
            <p:ph idx="1"/>
          </p:nvPr>
        </p:nvSpPr>
        <p:spPr/>
        <p:txBody>
          <a:bodyPr>
            <a:normAutofit fontScale="85000" lnSpcReduction="10000"/>
          </a:bodyPr>
          <a:lstStyle/>
          <a:p>
            <a:r>
              <a:rPr lang="en-US" dirty="0"/>
              <a:t>['&lt;|</a:t>
            </a:r>
            <a:r>
              <a:rPr lang="en-US" dirty="0" err="1"/>
              <a:t>begin_of_text</a:t>
            </a:r>
            <a:r>
              <a:rPr lang="en-US" dirty="0"/>
              <a:t>|&gt;Below is an instruction that describes a task, paired with an input that provides further context. Write a response that appropriately completes the request.\n\n### Instruction:\</a:t>
            </a:r>
            <a:r>
              <a:rPr lang="en-US" dirty="0" err="1"/>
              <a:t>ngive</a:t>
            </a:r>
            <a:r>
              <a:rPr lang="en-US" dirty="0"/>
              <a:t> the heights \n\n### Input:\n5 highest mountains on earth\n\n### Response:\</a:t>
            </a:r>
            <a:r>
              <a:rPr lang="en-US" dirty="0" err="1"/>
              <a:t>nThe</a:t>
            </a:r>
            <a:r>
              <a:rPr lang="en-US" dirty="0"/>
              <a:t> 5 highest mountains on earth are:\n\n1. Mount Everest - 8,848 meters (29,029 feet)\n2. K2 (Mount Godwin-Austen) - 8,611 meters (28,251 feet)\n3. Kanchenjunga - 8,586 meters (28,169 feet)\n4. Makalu - 8,485 meters (27,838 feet)\n5. Lhotse - 8,516 meters (27,940 feet)&lt;|</a:t>
            </a:r>
            <a:r>
              <a:rPr lang="en-US" dirty="0" err="1"/>
              <a:t>end_of_text</a:t>
            </a:r>
            <a:r>
              <a:rPr lang="en-US" dirty="0"/>
              <a:t>|&gt;']</a:t>
            </a:r>
            <a:endParaRPr lang="en-HK" dirty="0"/>
          </a:p>
        </p:txBody>
      </p:sp>
      <p:sp>
        <p:nvSpPr>
          <p:cNvPr id="4" name="Footer Placeholder 3">
            <a:extLst>
              <a:ext uri="{FF2B5EF4-FFF2-40B4-BE49-F238E27FC236}">
                <a16:creationId xmlns:a16="http://schemas.microsoft.com/office/drawing/2014/main" id="{0D2796A1-F8DC-C61B-B0A5-9E0567CC5F11}"/>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BA588CC7-FCE6-9E21-A99D-2A1A84B02C86}"/>
              </a:ext>
            </a:extLst>
          </p:cNvPr>
          <p:cNvSpPr>
            <a:spLocks noGrp="1"/>
          </p:cNvSpPr>
          <p:nvPr>
            <p:ph type="sldNum" sz="quarter" idx="12"/>
          </p:nvPr>
        </p:nvSpPr>
        <p:spPr/>
        <p:txBody>
          <a:bodyPr/>
          <a:lstStyle/>
          <a:p>
            <a:fld id="{29CB84F4-D896-4BEF-A324-A5A280F0CB42}" type="slidenum">
              <a:rPr lang="en-HK" smtClean="0"/>
              <a:t>82</a:t>
            </a:fld>
            <a:endParaRPr lang="en-HK"/>
          </a:p>
        </p:txBody>
      </p:sp>
    </p:spTree>
    <p:extLst>
      <p:ext uri="{BB962C8B-B14F-4D97-AF65-F5344CB8AC3E}">
        <p14:creationId xmlns:p14="http://schemas.microsoft.com/office/powerpoint/2010/main" val="14735153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3FDB-C408-94AB-5A73-F7360DEC3C43}"/>
              </a:ext>
            </a:extLst>
          </p:cNvPr>
          <p:cNvSpPr>
            <a:spLocks noGrp="1"/>
          </p:cNvSpPr>
          <p:nvPr>
            <p:ph type="title"/>
          </p:nvPr>
        </p:nvSpPr>
        <p:spPr>
          <a:xfrm>
            <a:off x="457200" y="389527"/>
            <a:ext cx="8229600" cy="1143000"/>
          </a:xfrm>
        </p:spPr>
        <p:txBody>
          <a:bodyPr>
            <a:normAutofit fontScale="90000"/>
          </a:bodyPr>
          <a:lstStyle/>
          <a:p>
            <a:r>
              <a:rPr lang="en-US" sz="3200" dirty="0"/>
              <a:t>Experiment2</a:t>
            </a:r>
            <a:br>
              <a:rPr lang="en-US" sz="3200" dirty="0"/>
            </a:br>
            <a:r>
              <a:rPr lang="en-US" sz="3200" dirty="0"/>
              <a:t> with llama (Llama3.1_(8B)-</a:t>
            </a:r>
            <a:r>
              <a:rPr lang="en-US" sz="3200" dirty="0" err="1"/>
              <a:t>Alpaca.ipynb</a:t>
            </a:r>
            <a:r>
              <a:rPr lang="en-US" sz="3200" dirty="0"/>
              <a:t>) tested ok on </a:t>
            </a:r>
            <a:r>
              <a:rPr lang="en-US" sz="3200" dirty="0" err="1"/>
              <a:t>colab</a:t>
            </a:r>
            <a:br>
              <a:rPr lang="en-US" sz="2000" dirty="0"/>
            </a:br>
            <a:r>
              <a:rPr lang="en-US" sz="2000" dirty="0"/>
              <a:t>https://colab.research.google.com/github/unslothai/notebooks/blob/main/nb/Llama3.1_(8B)-Alpaca.ipynb#scrollTo=VZ6PSFBnZjnZ</a:t>
            </a:r>
            <a:endParaRPr lang="en-HK" sz="2000" dirty="0"/>
          </a:p>
        </p:txBody>
      </p:sp>
      <p:sp>
        <p:nvSpPr>
          <p:cNvPr id="3" name="Content Placeholder 2">
            <a:extLst>
              <a:ext uri="{FF2B5EF4-FFF2-40B4-BE49-F238E27FC236}">
                <a16:creationId xmlns:a16="http://schemas.microsoft.com/office/drawing/2014/main" id="{18E83E34-D563-DCA5-9EB8-43C63546EBCB}"/>
              </a:ext>
            </a:extLst>
          </p:cNvPr>
          <p:cNvSpPr>
            <a:spLocks noGrp="1"/>
          </p:cNvSpPr>
          <p:nvPr>
            <p:ph idx="1"/>
          </p:nvPr>
        </p:nvSpPr>
        <p:spPr>
          <a:xfrm>
            <a:off x="531628" y="2012949"/>
            <a:ext cx="8229600" cy="4525963"/>
          </a:xfrm>
        </p:spPr>
        <p:txBody>
          <a:bodyPr>
            <a:normAutofit/>
          </a:bodyPr>
          <a:lstStyle/>
          <a:p>
            <a:pPr>
              <a:lnSpc>
                <a:spcPts val="1425"/>
              </a:lnSpc>
            </a:pPr>
            <a:r>
              <a:rPr lang="en-HK" sz="2000" b="0" dirty="0">
                <a:solidFill>
                  <a:srgbClr val="008000"/>
                </a:solidFill>
                <a:effectLst/>
                <a:latin typeface="Courier New" panose="02070309020205020404" pitchFamily="49" charset="0"/>
              </a:rPr>
              <a:t># </a:t>
            </a:r>
            <a:r>
              <a:rPr lang="en-HK" sz="2000" b="0" dirty="0" err="1">
                <a:solidFill>
                  <a:srgbClr val="008000"/>
                </a:solidFill>
                <a:effectLst/>
                <a:latin typeface="Courier New" panose="02070309020205020404" pitchFamily="49" charset="0"/>
              </a:rPr>
              <a:t>alpaca_prompt</a:t>
            </a:r>
            <a:r>
              <a:rPr lang="en-HK" sz="2000" b="0" dirty="0">
                <a:solidFill>
                  <a:srgbClr val="008000"/>
                </a:solidFill>
                <a:effectLst/>
                <a:latin typeface="Courier New" panose="02070309020205020404" pitchFamily="49" charset="0"/>
              </a:rPr>
              <a:t> = Copied from above</a:t>
            </a:r>
            <a:endParaRPr lang="en-HK" sz="2000" b="0" dirty="0">
              <a:solidFill>
                <a:srgbClr val="000000"/>
              </a:solidFill>
              <a:effectLst/>
              <a:latin typeface="Courier New" panose="02070309020205020404" pitchFamily="49" charset="0"/>
            </a:endParaRPr>
          </a:p>
          <a:p>
            <a:pPr>
              <a:lnSpc>
                <a:spcPts val="1425"/>
              </a:lnSpc>
            </a:pPr>
            <a:r>
              <a:rPr lang="en-HK" sz="2000" b="0" dirty="0" err="1">
                <a:solidFill>
                  <a:srgbClr val="000000"/>
                </a:solidFill>
                <a:effectLst/>
                <a:latin typeface="Courier New" panose="02070309020205020404" pitchFamily="49" charset="0"/>
              </a:rPr>
              <a:t>FastLanguageModel.for_inference</a:t>
            </a:r>
            <a:r>
              <a:rPr lang="en-HK" sz="2000" b="0" dirty="0">
                <a:solidFill>
                  <a:srgbClr val="000000"/>
                </a:solidFill>
                <a:effectLst/>
                <a:latin typeface="Courier New" panose="02070309020205020404" pitchFamily="49" charset="0"/>
              </a:rPr>
              <a:t>(model) </a:t>
            </a:r>
            <a:r>
              <a:rPr lang="en-HK" sz="2000" b="0" dirty="0">
                <a:solidFill>
                  <a:srgbClr val="008000"/>
                </a:solidFill>
                <a:effectLst/>
                <a:latin typeface="Courier New" panose="02070309020205020404" pitchFamily="49" charset="0"/>
              </a:rPr>
              <a:t># Enable native 2x faster inference</a:t>
            </a:r>
            <a:endParaRPr lang="en-HK" sz="2000" b="0" dirty="0">
              <a:solidFill>
                <a:srgbClr val="000000"/>
              </a:solidFill>
              <a:effectLst/>
              <a:latin typeface="Courier New" panose="02070309020205020404" pitchFamily="49" charset="0"/>
            </a:endParaRPr>
          </a:p>
          <a:p>
            <a:pPr>
              <a:lnSpc>
                <a:spcPts val="1425"/>
              </a:lnSpc>
            </a:pPr>
            <a:r>
              <a:rPr lang="en-HK" sz="2000" b="0" dirty="0">
                <a:solidFill>
                  <a:srgbClr val="000000"/>
                </a:solidFill>
                <a:effectLst/>
                <a:latin typeface="Courier New" panose="02070309020205020404" pitchFamily="49" charset="0"/>
              </a:rPr>
              <a:t>inputs = tokenizer(</a:t>
            </a:r>
          </a:p>
          <a:p>
            <a:pPr>
              <a:lnSpc>
                <a:spcPts val="1425"/>
              </a:lnSpc>
            </a:pPr>
            <a:r>
              <a:rPr lang="en-HK" sz="2000" b="0" dirty="0">
                <a:solidFill>
                  <a:srgbClr val="000000"/>
                </a:solidFill>
                <a:effectLst/>
                <a:latin typeface="Courier New" panose="02070309020205020404" pitchFamily="49" charset="0"/>
              </a:rPr>
              <a:t>[</a:t>
            </a:r>
          </a:p>
          <a:p>
            <a:pPr>
              <a:lnSpc>
                <a:spcPts val="1425"/>
              </a:lnSpc>
            </a:pPr>
            <a:r>
              <a:rPr lang="en-HK" sz="2000" b="0" dirty="0">
                <a:solidFill>
                  <a:srgbClr val="000000"/>
                </a:solidFill>
                <a:effectLst/>
                <a:latin typeface="Courier New" panose="02070309020205020404" pitchFamily="49" charset="0"/>
              </a:rPr>
              <a:t>    </a:t>
            </a:r>
            <a:r>
              <a:rPr lang="en-HK" sz="2000" b="0" dirty="0" err="1">
                <a:solidFill>
                  <a:srgbClr val="000000"/>
                </a:solidFill>
                <a:effectLst/>
                <a:latin typeface="Courier New" panose="02070309020205020404" pitchFamily="49" charset="0"/>
              </a:rPr>
              <a:t>alpaca_prompt.</a:t>
            </a:r>
            <a:r>
              <a:rPr lang="en-HK" sz="2000" b="0" dirty="0" err="1">
                <a:solidFill>
                  <a:srgbClr val="795E26"/>
                </a:solidFill>
                <a:effectLst/>
                <a:latin typeface="Courier New" panose="02070309020205020404" pitchFamily="49" charset="0"/>
              </a:rPr>
              <a:t>format</a:t>
            </a:r>
            <a:r>
              <a:rPr lang="en-HK" sz="2000" b="0" dirty="0">
                <a:solidFill>
                  <a:srgbClr val="000000"/>
                </a:solidFill>
                <a:effectLst/>
                <a:latin typeface="Courier New" panose="02070309020205020404" pitchFamily="49" charset="0"/>
              </a:rPr>
              <a:t>(</a:t>
            </a:r>
          </a:p>
          <a:p>
            <a:pPr>
              <a:lnSpc>
                <a:spcPts val="1425"/>
              </a:lnSpc>
            </a:pPr>
            <a:r>
              <a:rPr lang="en-HK" sz="2000" b="0" dirty="0">
                <a:solidFill>
                  <a:srgbClr val="000000"/>
                </a:solidFill>
                <a:effectLst/>
                <a:latin typeface="Courier New" panose="02070309020205020404" pitchFamily="49" charset="0"/>
              </a:rPr>
              <a:t>        </a:t>
            </a:r>
            <a:r>
              <a:rPr lang="en-HK" sz="2000" b="0" dirty="0">
                <a:solidFill>
                  <a:srgbClr val="A31515"/>
                </a:solidFill>
                <a:effectLst/>
                <a:latin typeface="Courier New" panose="02070309020205020404" pitchFamily="49" charset="0"/>
              </a:rPr>
              <a:t>"write me a story of 500 words starting from the following words"</a:t>
            </a:r>
            <a:r>
              <a:rPr lang="en-HK" sz="2000" b="0" dirty="0">
                <a:solidFill>
                  <a:srgbClr val="000000"/>
                </a:solidFill>
                <a:effectLst/>
                <a:latin typeface="Courier New" panose="02070309020205020404" pitchFamily="49" charset="0"/>
              </a:rPr>
              <a:t>, </a:t>
            </a:r>
            <a:r>
              <a:rPr lang="en-HK" sz="2000" b="0" dirty="0">
                <a:solidFill>
                  <a:srgbClr val="008000"/>
                </a:solidFill>
                <a:effectLst/>
                <a:latin typeface="Courier New" panose="02070309020205020404" pitchFamily="49" charset="0"/>
              </a:rPr>
              <a:t># instruction</a:t>
            </a:r>
            <a:endParaRPr lang="en-HK" sz="2000" b="0" dirty="0">
              <a:solidFill>
                <a:srgbClr val="000000"/>
              </a:solidFill>
              <a:effectLst/>
              <a:latin typeface="Courier New" panose="02070309020205020404" pitchFamily="49" charset="0"/>
            </a:endParaRPr>
          </a:p>
          <a:p>
            <a:pPr>
              <a:lnSpc>
                <a:spcPts val="1425"/>
              </a:lnSpc>
            </a:pPr>
            <a:r>
              <a:rPr lang="en-HK" sz="2000" b="0" dirty="0">
                <a:solidFill>
                  <a:srgbClr val="000000"/>
                </a:solidFill>
                <a:effectLst/>
                <a:latin typeface="Courier New" panose="02070309020205020404" pitchFamily="49" charset="0"/>
              </a:rPr>
              <a:t>        </a:t>
            </a:r>
            <a:r>
              <a:rPr lang="en-HK" sz="2000" b="0" dirty="0">
                <a:solidFill>
                  <a:srgbClr val="A31515"/>
                </a:solidFill>
                <a:effectLst/>
                <a:latin typeface="Courier New" panose="02070309020205020404" pitchFamily="49" charset="0"/>
              </a:rPr>
              <a:t>"Once upon a time"</a:t>
            </a:r>
            <a:r>
              <a:rPr lang="en-HK" sz="2000" b="0" dirty="0">
                <a:solidFill>
                  <a:srgbClr val="000000"/>
                </a:solidFill>
                <a:effectLst/>
                <a:latin typeface="Courier New" panose="02070309020205020404" pitchFamily="49" charset="0"/>
              </a:rPr>
              <a:t>, </a:t>
            </a:r>
            <a:r>
              <a:rPr lang="en-HK" sz="2000" b="0" dirty="0">
                <a:solidFill>
                  <a:srgbClr val="008000"/>
                </a:solidFill>
                <a:effectLst/>
                <a:latin typeface="Courier New" panose="02070309020205020404" pitchFamily="49" charset="0"/>
              </a:rPr>
              <a:t># input</a:t>
            </a:r>
            <a:endParaRPr lang="en-HK" sz="2000" b="0" dirty="0">
              <a:solidFill>
                <a:srgbClr val="000000"/>
              </a:solidFill>
              <a:effectLst/>
              <a:latin typeface="Courier New" panose="02070309020205020404" pitchFamily="49" charset="0"/>
            </a:endParaRPr>
          </a:p>
          <a:p>
            <a:pPr>
              <a:lnSpc>
                <a:spcPts val="1425"/>
              </a:lnSpc>
            </a:pPr>
            <a:r>
              <a:rPr lang="en-HK" sz="2000" b="0" dirty="0">
                <a:solidFill>
                  <a:srgbClr val="000000"/>
                </a:solidFill>
                <a:effectLst/>
                <a:latin typeface="Courier New" panose="02070309020205020404" pitchFamily="49" charset="0"/>
              </a:rPr>
              <a:t>        </a:t>
            </a:r>
            <a:r>
              <a:rPr lang="en-HK" sz="2000" b="0" dirty="0">
                <a:solidFill>
                  <a:srgbClr val="A31515"/>
                </a:solidFill>
                <a:effectLst/>
                <a:latin typeface="Courier New" panose="02070309020205020404" pitchFamily="49" charset="0"/>
              </a:rPr>
              <a:t>""</a:t>
            </a:r>
            <a:r>
              <a:rPr lang="en-HK" sz="2000" b="0" dirty="0">
                <a:solidFill>
                  <a:srgbClr val="000000"/>
                </a:solidFill>
                <a:effectLst/>
                <a:latin typeface="Courier New" panose="02070309020205020404" pitchFamily="49" charset="0"/>
              </a:rPr>
              <a:t>, </a:t>
            </a:r>
            <a:r>
              <a:rPr lang="en-HK" sz="2000" b="0" dirty="0">
                <a:solidFill>
                  <a:srgbClr val="008000"/>
                </a:solidFill>
                <a:effectLst/>
                <a:latin typeface="Courier New" panose="02070309020205020404" pitchFamily="49" charset="0"/>
              </a:rPr>
              <a:t># output - leave this blank for generation!</a:t>
            </a:r>
            <a:endParaRPr lang="en-HK" sz="2000" b="0" dirty="0">
              <a:solidFill>
                <a:srgbClr val="000000"/>
              </a:solidFill>
              <a:effectLst/>
              <a:latin typeface="Courier New" panose="02070309020205020404" pitchFamily="49" charset="0"/>
            </a:endParaRPr>
          </a:p>
          <a:p>
            <a:pPr>
              <a:lnSpc>
                <a:spcPts val="1425"/>
              </a:lnSpc>
            </a:pPr>
            <a:r>
              <a:rPr lang="en-HK" sz="2000" b="0" dirty="0">
                <a:solidFill>
                  <a:srgbClr val="000000"/>
                </a:solidFill>
                <a:effectLst/>
                <a:latin typeface="Courier New" panose="02070309020205020404" pitchFamily="49" charset="0"/>
              </a:rPr>
              <a:t>    )</a:t>
            </a:r>
          </a:p>
          <a:p>
            <a:pPr>
              <a:lnSpc>
                <a:spcPts val="1425"/>
              </a:lnSpc>
            </a:pPr>
            <a:r>
              <a:rPr lang="en-HK" sz="2000" b="0" dirty="0">
                <a:solidFill>
                  <a:srgbClr val="000000"/>
                </a:solidFill>
                <a:effectLst/>
                <a:latin typeface="Courier New" panose="02070309020205020404" pitchFamily="49" charset="0"/>
              </a:rPr>
              <a:t>], </a:t>
            </a:r>
            <a:r>
              <a:rPr lang="en-HK" sz="2000" b="0" dirty="0" err="1">
                <a:solidFill>
                  <a:srgbClr val="000000"/>
                </a:solidFill>
                <a:effectLst/>
                <a:latin typeface="Courier New" panose="02070309020205020404" pitchFamily="49" charset="0"/>
              </a:rPr>
              <a:t>return_tensors</a:t>
            </a:r>
            <a:r>
              <a:rPr lang="en-HK" sz="2000" b="0" dirty="0">
                <a:solidFill>
                  <a:srgbClr val="000000"/>
                </a:solidFill>
                <a:effectLst/>
                <a:latin typeface="Courier New" panose="02070309020205020404" pitchFamily="49" charset="0"/>
              </a:rPr>
              <a:t> = </a:t>
            </a:r>
            <a:r>
              <a:rPr lang="en-HK" sz="2000" b="0" dirty="0">
                <a:solidFill>
                  <a:srgbClr val="A31515"/>
                </a:solidFill>
                <a:effectLst/>
                <a:latin typeface="Courier New" panose="02070309020205020404" pitchFamily="49" charset="0"/>
              </a:rPr>
              <a:t>"pt"</a:t>
            </a:r>
            <a:r>
              <a:rPr lang="en-HK" sz="2000" b="0" dirty="0">
                <a:solidFill>
                  <a:srgbClr val="000000"/>
                </a:solidFill>
                <a:effectLst/>
                <a:latin typeface="Courier New" panose="02070309020205020404" pitchFamily="49" charset="0"/>
              </a:rPr>
              <a:t>).to(</a:t>
            </a:r>
            <a:r>
              <a:rPr lang="en-HK" sz="2000" b="0" dirty="0">
                <a:solidFill>
                  <a:srgbClr val="A31515"/>
                </a:solidFill>
                <a:effectLst/>
                <a:latin typeface="Courier New" panose="02070309020205020404" pitchFamily="49" charset="0"/>
              </a:rPr>
              <a:t>"</a:t>
            </a:r>
            <a:r>
              <a:rPr lang="en-HK" sz="2000" b="0" dirty="0" err="1">
                <a:solidFill>
                  <a:srgbClr val="A31515"/>
                </a:solidFill>
                <a:effectLst/>
                <a:latin typeface="Courier New" panose="02070309020205020404" pitchFamily="49" charset="0"/>
              </a:rPr>
              <a:t>cuda</a:t>
            </a:r>
            <a:r>
              <a:rPr lang="en-HK" sz="2000" b="0" dirty="0">
                <a:solidFill>
                  <a:srgbClr val="A31515"/>
                </a:solidFill>
                <a:effectLst/>
                <a:latin typeface="Courier New" panose="02070309020205020404" pitchFamily="49" charset="0"/>
              </a:rPr>
              <a:t>"</a:t>
            </a:r>
            <a:r>
              <a:rPr lang="en-HK" sz="2000" b="0" dirty="0">
                <a:solidFill>
                  <a:srgbClr val="000000"/>
                </a:solidFill>
                <a:effectLst/>
                <a:latin typeface="Courier New" panose="02070309020205020404" pitchFamily="49" charset="0"/>
              </a:rPr>
              <a:t>)</a:t>
            </a:r>
          </a:p>
          <a:p>
            <a:pPr>
              <a:lnSpc>
                <a:spcPts val="1425"/>
              </a:lnSpc>
            </a:pPr>
            <a:br>
              <a:rPr lang="en-HK" sz="2000" b="0" dirty="0">
                <a:solidFill>
                  <a:srgbClr val="000000"/>
                </a:solidFill>
                <a:effectLst/>
                <a:latin typeface="Courier New" panose="02070309020205020404" pitchFamily="49" charset="0"/>
              </a:rPr>
            </a:br>
            <a:r>
              <a:rPr lang="en-HK" sz="2000" b="0" dirty="0">
                <a:solidFill>
                  <a:srgbClr val="000000"/>
                </a:solidFill>
                <a:effectLst/>
                <a:latin typeface="Courier New" panose="02070309020205020404" pitchFamily="49" charset="0"/>
              </a:rPr>
              <a:t>outputs = </a:t>
            </a:r>
            <a:r>
              <a:rPr lang="en-HK" sz="2000" b="0" dirty="0" err="1">
                <a:solidFill>
                  <a:srgbClr val="000000"/>
                </a:solidFill>
                <a:effectLst/>
                <a:latin typeface="Courier New" panose="02070309020205020404" pitchFamily="49" charset="0"/>
              </a:rPr>
              <a:t>model.generate</a:t>
            </a:r>
            <a:r>
              <a:rPr lang="en-HK" sz="2000" b="0" dirty="0">
                <a:solidFill>
                  <a:srgbClr val="000000"/>
                </a:solidFill>
                <a:effectLst/>
                <a:latin typeface="Courier New" panose="02070309020205020404" pitchFamily="49" charset="0"/>
              </a:rPr>
              <a:t>(**inputs, </a:t>
            </a:r>
            <a:r>
              <a:rPr lang="en-HK" sz="2000" b="0" dirty="0" err="1">
                <a:solidFill>
                  <a:srgbClr val="000000"/>
                </a:solidFill>
                <a:effectLst/>
                <a:latin typeface="Courier New" panose="02070309020205020404" pitchFamily="49" charset="0"/>
              </a:rPr>
              <a:t>max_new_tokens</a:t>
            </a:r>
            <a:r>
              <a:rPr lang="en-HK" sz="2000" b="0" dirty="0">
                <a:solidFill>
                  <a:srgbClr val="000000"/>
                </a:solidFill>
                <a:effectLst/>
                <a:latin typeface="Courier New" panose="02070309020205020404" pitchFamily="49" charset="0"/>
              </a:rPr>
              <a:t> = </a:t>
            </a:r>
            <a:r>
              <a:rPr lang="en-HK" sz="2000" b="0" dirty="0">
                <a:solidFill>
                  <a:srgbClr val="FF0000"/>
                </a:solidFill>
                <a:effectLst/>
                <a:latin typeface="Courier New" panose="02070309020205020404" pitchFamily="49" charset="0"/>
              </a:rPr>
              <a:t>500,</a:t>
            </a:r>
            <a:r>
              <a:rPr lang="en-HK" sz="2000" b="0" dirty="0">
                <a:solidFill>
                  <a:srgbClr val="000000"/>
                </a:solidFill>
                <a:effectLst/>
                <a:latin typeface="Courier New" panose="02070309020205020404" pitchFamily="49" charset="0"/>
              </a:rPr>
              <a:t> </a:t>
            </a:r>
            <a:r>
              <a:rPr lang="en-HK" sz="2000" b="0" dirty="0" err="1">
                <a:solidFill>
                  <a:srgbClr val="000000"/>
                </a:solidFill>
                <a:effectLst/>
                <a:latin typeface="Courier New" panose="02070309020205020404" pitchFamily="49" charset="0"/>
              </a:rPr>
              <a:t>use_cache</a:t>
            </a:r>
            <a:r>
              <a:rPr lang="en-HK" sz="2000" b="0" dirty="0">
                <a:solidFill>
                  <a:srgbClr val="000000"/>
                </a:solidFill>
                <a:effectLst/>
                <a:latin typeface="Courier New" panose="02070309020205020404" pitchFamily="49" charset="0"/>
              </a:rPr>
              <a:t> = </a:t>
            </a:r>
            <a:r>
              <a:rPr lang="en-HK" sz="2000" b="0" dirty="0">
                <a:solidFill>
                  <a:srgbClr val="0000FF"/>
                </a:solidFill>
                <a:effectLst/>
                <a:latin typeface="Courier New" panose="02070309020205020404" pitchFamily="49" charset="0"/>
              </a:rPr>
              <a:t>True</a:t>
            </a:r>
            <a:r>
              <a:rPr lang="en-HK" sz="2000" b="0" dirty="0">
                <a:solidFill>
                  <a:srgbClr val="000000"/>
                </a:solidFill>
                <a:effectLst/>
                <a:latin typeface="Courier New" panose="02070309020205020404" pitchFamily="49" charset="0"/>
              </a:rPr>
              <a:t>)</a:t>
            </a:r>
          </a:p>
          <a:p>
            <a:pPr>
              <a:lnSpc>
                <a:spcPts val="1425"/>
              </a:lnSpc>
            </a:pPr>
            <a:r>
              <a:rPr lang="en-HK" sz="2000" b="0" dirty="0" err="1">
                <a:solidFill>
                  <a:srgbClr val="000000"/>
                </a:solidFill>
                <a:effectLst/>
                <a:latin typeface="Courier New" panose="02070309020205020404" pitchFamily="49" charset="0"/>
              </a:rPr>
              <a:t>tokenizer.batch_decode</a:t>
            </a:r>
            <a:r>
              <a:rPr lang="en-HK" sz="2000" b="0" dirty="0">
                <a:solidFill>
                  <a:srgbClr val="000000"/>
                </a:solidFill>
                <a:effectLst/>
                <a:latin typeface="Courier New" panose="02070309020205020404" pitchFamily="49" charset="0"/>
              </a:rPr>
              <a:t>(outputs)</a:t>
            </a:r>
          </a:p>
          <a:p>
            <a:endParaRPr lang="en-HK" sz="2000" dirty="0"/>
          </a:p>
        </p:txBody>
      </p:sp>
      <p:sp>
        <p:nvSpPr>
          <p:cNvPr id="4" name="Footer Placeholder 3">
            <a:extLst>
              <a:ext uri="{FF2B5EF4-FFF2-40B4-BE49-F238E27FC236}">
                <a16:creationId xmlns:a16="http://schemas.microsoft.com/office/drawing/2014/main" id="{A4822CFA-92F8-0ADC-D58F-A97302EC6AEC}"/>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F2D941B8-FB4E-4CB5-54D3-618CA036486C}"/>
              </a:ext>
            </a:extLst>
          </p:cNvPr>
          <p:cNvSpPr>
            <a:spLocks noGrp="1"/>
          </p:cNvSpPr>
          <p:nvPr>
            <p:ph type="sldNum" sz="quarter" idx="12"/>
          </p:nvPr>
        </p:nvSpPr>
        <p:spPr/>
        <p:txBody>
          <a:bodyPr/>
          <a:lstStyle/>
          <a:p>
            <a:fld id="{29CB84F4-D896-4BEF-A324-A5A280F0CB42}" type="slidenum">
              <a:rPr lang="en-HK" smtClean="0"/>
              <a:t>83</a:t>
            </a:fld>
            <a:endParaRPr lang="en-HK"/>
          </a:p>
        </p:txBody>
      </p:sp>
      <p:cxnSp>
        <p:nvCxnSpPr>
          <p:cNvPr id="6" name="Straight Arrow Connector 5">
            <a:extLst>
              <a:ext uri="{FF2B5EF4-FFF2-40B4-BE49-F238E27FC236}">
                <a16:creationId xmlns:a16="http://schemas.microsoft.com/office/drawing/2014/main" id="{BDBDF29A-0A9E-D32A-63BA-17EA06111E11}"/>
              </a:ext>
            </a:extLst>
          </p:cNvPr>
          <p:cNvCxnSpPr>
            <a:cxnSpLocks/>
          </p:cNvCxnSpPr>
          <p:nvPr/>
        </p:nvCxnSpPr>
        <p:spPr>
          <a:xfrm flipH="1">
            <a:off x="7162800" y="4040372"/>
            <a:ext cx="1449572" cy="1065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3260843-DC61-3AB2-BF66-DBFDD2C3E24C}"/>
              </a:ext>
            </a:extLst>
          </p:cNvPr>
          <p:cNvSpPr txBox="1"/>
          <p:nvPr/>
        </p:nvSpPr>
        <p:spPr>
          <a:xfrm>
            <a:off x="7963786" y="3636335"/>
            <a:ext cx="1067921" cy="369332"/>
          </a:xfrm>
          <a:prstGeom prst="rect">
            <a:avLst/>
          </a:prstGeom>
          <a:noFill/>
        </p:spPr>
        <p:txBody>
          <a:bodyPr wrap="none" rtlCol="0">
            <a:spAutoFit/>
          </a:bodyPr>
          <a:lstStyle/>
          <a:p>
            <a:r>
              <a:rPr lang="en-HK" dirty="0"/>
              <a:t>modified</a:t>
            </a:r>
          </a:p>
        </p:txBody>
      </p:sp>
      <p:cxnSp>
        <p:nvCxnSpPr>
          <p:cNvPr id="8" name="Straight Arrow Connector 7">
            <a:extLst>
              <a:ext uri="{FF2B5EF4-FFF2-40B4-BE49-F238E27FC236}">
                <a16:creationId xmlns:a16="http://schemas.microsoft.com/office/drawing/2014/main" id="{3DB03D81-F1A4-4B7F-F5BC-0600627C805A}"/>
              </a:ext>
            </a:extLst>
          </p:cNvPr>
          <p:cNvCxnSpPr>
            <a:cxnSpLocks/>
          </p:cNvCxnSpPr>
          <p:nvPr/>
        </p:nvCxnSpPr>
        <p:spPr>
          <a:xfrm flipH="1">
            <a:off x="6477000" y="3880884"/>
            <a:ext cx="134856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8382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CA4C-F957-9CCB-E0E1-ECEC0CE5489E}"/>
              </a:ext>
            </a:extLst>
          </p:cNvPr>
          <p:cNvSpPr>
            <a:spLocks noGrp="1"/>
          </p:cNvSpPr>
          <p:nvPr>
            <p:ph type="title"/>
          </p:nvPr>
        </p:nvSpPr>
        <p:spPr>
          <a:xfrm>
            <a:off x="628650" y="365126"/>
            <a:ext cx="7886700" cy="315911"/>
          </a:xfrm>
        </p:spPr>
        <p:txBody>
          <a:bodyPr>
            <a:normAutofit fontScale="90000"/>
          </a:bodyPr>
          <a:lstStyle/>
          <a:p>
            <a:r>
              <a:rPr lang="en-US" dirty="0"/>
              <a:t>  </a:t>
            </a:r>
            <a:endParaRPr lang="en-HK" dirty="0"/>
          </a:p>
        </p:txBody>
      </p:sp>
      <p:sp>
        <p:nvSpPr>
          <p:cNvPr id="3" name="Content Placeholder 2">
            <a:extLst>
              <a:ext uri="{FF2B5EF4-FFF2-40B4-BE49-F238E27FC236}">
                <a16:creationId xmlns:a16="http://schemas.microsoft.com/office/drawing/2014/main" id="{078E17AB-CD2D-900C-101B-36A124F5446B}"/>
              </a:ext>
            </a:extLst>
          </p:cNvPr>
          <p:cNvSpPr>
            <a:spLocks noGrp="1"/>
          </p:cNvSpPr>
          <p:nvPr>
            <p:ph idx="1"/>
          </p:nvPr>
        </p:nvSpPr>
        <p:spPr>
          <a:xfrm>
            <a:off x="520996" y="125891"/>
            <a:ext cx="8515350" cy="5032375"/>
          </a:xfrm>
        </p:spPr>
        <p:txBody>
          <a:bodyPr>
            <a:noAutofit/>
          </a:bodyPr>
          <a:lstStyle/>
          <a:p>
            <a:r>
              <a:rPr lang="en-US" sz="1800" dirty="0"/>
              <a:t>Result of experiment 2:</a:t>
            </a:r>
          </a:p>
          <a:p>
            <a:r>
              <a:rPr lang="en-US" sz="1800" dirty="0"/>
              <a:t>Once upon a time, in a faraway land, there lived a young princess named Arielle. She was known for her kind heart, beautiful voice, and love for adventure. One day, while out exploring the forest, she came across a mysterious crystal that glowed with a bright light. Curious, she picked it up and placed it in her pocket.\n\</a:t>
            </a:r>
            <a:r>
              <a:rPr lang="en-US" sz="1800" dirty="0" err="1"/>
              <a:t>nThe</a:t>
            </a:r>
            <a:r>
              <a:rPr lang="en-US" sz="1800" dirty="0"/>
              <a:t> next day, when she arrived at the castle, she noticed that the crystal had grown brighter and was now glowing with a golden hue. Intrigued, she decided to investigate further. She took the crystal to her father, the king, and he summoned his trusted advisor, the wizard Merlin. Together, they studied the crystal and discovered that it was a powerful artifact that held the key to unlocking a great mystery.\n\</a:t>
            </a:r>
            <a:r>
              <a:rPr lang="en-US" sz="1800" dirty="0" err="1"/>
              <a:t>nArielle</a:t>
            </a:r>
            <a:r>
              <a:rPr lang="en-US" sz="1800" dirty="0"/>
              <a:t>\'s father, the king, decided to send her on a quest to find the answer to the mystery. She set off on her journey, accompanied by her faithful servant, Pippin, and a small band of loyal knights. Along the way, they encountered many dangers and challenges, but Arielle\'s courage and determination never wavered.\n\</a:t>
            </a:r>
            <a:r>
              <a:rPr lang="en-US" sz="1800" dirty="0" err="1"/>
              <a:t>nAs</a:t>
            </a:r>
            <a:r>
              <a:rPr lang="en-US" sz="1800" dirty="0"/>
              <a:t> they traveled, the crystal continued to grow brighter, leading them to the heart of the mystery. They arrived at a hidden valley, where they discovered an ancient temple. Inside, they found a powerful magical force that had been sealed away for centuries. With the help of the crystal, they were able to unlock the force and restore balance to the land.\n\</a:t>
            </a:r>
            <a:r>
              <a:rPr lang="en-US" sz="1800" dirty="0" err="1"/>
              <a:t>nArielle</a:t>
            </a:r>
            <a:r>
              <a:rPr lang="en-US" sz="1800" dirty="0"/>
              <a:t>\'s quest was a success, and she returned to the castle a hero. She was rewarded with a place of honor in the royal court, and her name was remembered for generations to come. The crystal, now known as the "Crystal of Light and Power," was placed in the castle\'s royal treasury, where it remained a source of wonder and inspiration for all who came to see it.&lt;|</a:t>
            </a:r>
            <a:r>
              <a:rPr lang="en-US" sz="1800" dirty="0" err="1"/>
              <a:t>end_of_text</a:t>
            </a:r>
            <a:r>
              <a:rPr lang="en-US" sz="1800" dirty="0"/>
              <a:t>|&gt;']</a:t>
            </a:r>
            <a:endParaRPr lang="en-HK" sz="1800" dirty="0"/>
          </a:p>
        </p:txBody>
      </p:sp>
      <p:sp>
        <p:nvSpPr>
          <p:cNvPr id="4" name="Footer Placeholder 3">
            <a:extLst>
              <a:ext uri="{FF2B5EF4-FFF2-40B4-BE49-F238E27FC236}">
                <a16:creationId xmlns:a16="http://schemas.microsoft.com/office/drawing/2014/main" id="{BD0E48C2-6714-14EB-8691-B0A21A92FC4F}"/>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DF3C2A90-8028-5B65-F6F7-C6631341E265}"/>
              </a:ext>
            </a:extLst>
          </p:cNvPr>
          <p:cNvSpPr>
            <a:spLocks noGrp="1"/>
          </p:cNvSpPr>
          <p:nvPr>
            <p:ph type="sldNum" sz="quarter" idx="12"/>
          </p:nvPr>
        </p:nvSpPr>
        <p:spPr/>
        <p:txBody>
          <a:bodyPr/>
          <a:lstStyle/>
          <a:p>
            <a:fld id="{29CB84F4-D896-4BEF-A324-A5A280F0CB42}" type="slidenum">
              <a:rPr lang="en-HK" smtClean="0"/>
              <a:t>84</a:t>
            </a:fld>
            <a:endParaRPr lang="en-HK"/>
          </a:p>
        </p:txBody>
      </p:sp>
    </p:spTree>
    <p:extLst>
      <p:ext uri="{BB962C8B-B14F-4D97-AF65-F5344CB8AC3E}">
        <p14:creationId xmlns:p14="http://schemas.microsoft.com/office/powerpoint/2010/main" val="7724963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28D7-76BC-30D9-50F9-8C1A16065933}"/>
              </a:ext>
            </a:extLst>
          </p:cNvPr>
          <p:cNvSpPr>
            <a:spLocks noGrp="1"/>
          </p:cNvSpPr>
          <p:nvPr>
            <p:ph type="title"/>
          </p:nvPr>
        </p:nvSpPr>
        <p:spPr/>
        <p:txBody>
          <a:bodyPr>
            <a:normAutofit fontScale="90000"/>
          </a:bodyPr>
          <a:lstStyle/>
          <a:p>
            <a:r>
              <a:rPr lang="en-US" dirty="0"/>
              <a:t>Experiment 3 </a:t>
            </a:r>
            <a:br>
              <a:rPr lang="en-US" dirty="0"/>
            </a:br>
            <a:r>
              <a:rPr lang="en-US" dirty="0"/>
              <a:t>Llama 3.2</a:t>
            </a:r>
            <a:endParaRPr lang="en-HK" dirty="0"/>
          </a:p>
        </p:txBody>
      </p:sp>
      <p:sp>
        <p:nvSpPr>
          <p:cNvPr id="3" name="Content Placeholder 2">
            <a:extLst>
              <a:ext uri="{FF2B5EF4-FFF2-40B4-BE49-F238E27FC236}">
                <a16:creationId xmlns:a16="http://schemas.microsoft.com/office/drawing/2014/main" id="{572D714E-7AAD-DD15-FEA1-80363CE4719A}"/>
              </a:ext>
            </a:extLst>
          </p:cNvPr>
          <p:cNvSpPr>
            <a:spLocks noGrp="1"/>
          </p:cNvSpPr>
          <p:nvPr>
            <p:ph idx="1"/>
          </p:nvPr>
        </p:nvSpPr>
        <p:spPr/>
        <p:txBody>
          <a:bodyPr>
            <a:normAutofit/>
          </a:bodyPr>
          <a:lstStyle/>
          <a:p>
            <a:r>
              <a:rPr lang="en-HK" sz="2800" dirty="0"/>
              <a:t> </a:t>
            </a:r>
            <a:r>
              <a:rPr lang="en-HK" sz="2800" dirty="0">
                <a:hlinkClick r:id="rId2"/>
              </a:rPr>
              <a:t>https://huggingface.co/unsloth/Meta-Llama-3.1-8B</a:t>
            </a:r>
            <a:r>
              <a:rPr lang="en-HK" sz="2800" dirty="0"/>
              <a:t> </a:t>
            </a:r>
          </a:p>
          <a:p>
            <a:r>
              <a:rPr lang="en-HK" sz="2800" b="0" i="0" dirty="0">
                <a:solidFill>
                  <a:srgbClr val="1F1F1F"/>
                </a:solidFill>
                <a:effectLst/>
                <a:latin typeface="Roboto" panose="02000000000000000000" pitchFamily="2" charset="0"/>
              </a:rPr>
              <a:t>Llama 3.2 Conversational notebook. </a:t>
            </a:r>
            <a:r>
              <a:rPr lang="en-HK" sz="2800" b="0" i="0" dirty="0">
                <a:solidFill>
                  <a:srgbClr val="1F1F1F"/>
                </a:solidFill>
                <a:effectLst/>
                <a:latin typeface="Roboto" panose="02000000000000000000" pitchFamily="2" charset="0"/>
                <a:hlinkClick r:id="rId3"/>
              </a:rPr>
              <a:t>Free </a:t>
            </a:r>
            <a:r>
              <a:rPr lang="en-HK" sz="2800" b="0" i="0" dirty="0" err="1">
                <a:solidFill>
                  <a:srgbClr val="1F1F1F"/>
                </a:solidFill>
                <a:effectLst/>
                <a:latin typeface="Roboto" panose="02000000000000000000" pitchFamily="2" charset="0"/>
                <a:hlinkClick r:id="rId3"/>
              </a:rPr>
              <a:t>Colab</a:t>
            </a:r>
            <a:endParaRPr lang="en-HK" sz="2800" b="0" i="0" dirty="0">
              <a:solidFill>
                <a:srgbClr val="1F1F1F"/>
              </a:solidFill>
              <a:effectLst/>
              <a:latin typeface="Roboto" panose="02000000000000000000" pitchFamily="2" charset="0"/>
            </a:endParaRPr>
          </a:p>
          <a:p>
            <a:r>
              <a:rPr lang="en-US" sz="2800" b="0" i="0" dirty="0">
                <a:solidFill>
                  <a:srgbClr val="1F1F1F"/>
                </a:solidFill>
                <a:effectLst/>
                <a:latin typeface="Roboto" panose="02000000000000000000" pitchFamily="2" charset="0"/>
              </a:rPr>
              <a:t>Llama 3.2 Vision finetuning - Radiography use case. </a:t>
            </a:r>
            <a:r>
              <a:rPr lang="en-US" sz="2800" b="0" i="0" dirty="0">
                <a:solidFill>
                  <a:srgbClr val="1F1F1F"/>
                </a:solidFill>
                <a:effectLst/>
                <a:latin typeface="Roboto" panose="02000000000000000000" pitchFamily="2" charset="0"/>
                <a:hlinkClick r:id="rId4"/>
              </a:rPr>
              <a:t>Free </a:t>
            </a:r>
            <a:r>
              <a:rPr lang="en-US" sz="2800" b="0" i="0" dirty="0" err="1">
                <a:solidFill>
                  <a:srgbClr val="1F1F1F"/>
                </a:solidFill>
                <a:effectLst/>
                <a:latin typeface="Roboto" panose="02000000000000000000" pitchFamily="2" charset="0"/>
                <a:hlinkClick r:id="rId4"/>
              </a:rPr>
              <a:t>Colab</a:t>
            </a:r>
            <a:endParaRPr lang="en-US" sz="2800" b="0" i="0" dirty="0">
              <a:solidFill>
                <a:srgbClr val="1F1F1F"/>
              </a:solidFill>
              <a:effectLst/>
              <a:latin typeface="Roboto" panose="02000000000000000000" pitchFamily="2" charset="0"/>
            </a:endParaRPr>
          </a:p>
          <a:p>
            <a:r>
              <a:rPr lang="en-HK" sz="2800" dirty="0">
                <a:hlinkClick r:id="rId5"/>
              </a:rPr>
              <a:t>https://colab.research.google.com/github/unslothai/notebooks/blob/main/nb/Llama3.2_(1B_and_3B)-Conversational.ipynb#scrollTo=J-IRbDfRp03Y</a:t>
            </a:r>
            <a:r>
              <a:rPr lang="en-HK" sz="2800" dirty="0"/>
              <a:t> </a:t>
            </a:r>
          </a:p>
          <a:p>
            <a:r>
              <a:rPr lang="en-HK" sz="2800" dirty="0"/>
              <a:t>Students are encouraged to try it themselves.</a:t>
            </a:r>
          </a:p>
        </p:txBody>
      </p:sp>
      <p:sp>
        <p:nvSpPr>
          <p:cNvPr id="4" name="Footer Placeholder 3">
            <a:extLst>
              <a:ext uri="{FF2B5EF4-FFF2-40B4-BE49-F238E27FC236}">
                <a16:creationId xmlns:a16="http://schemas.microsoft.com/office/drawing/2014/main" id="{DC362FA2-DB2A-71F0-32BD-C4DD34D67E23}"/>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351175D8-DCD1-D0F2-4228-70722A3E4E37}"/>
              </a:ext>
            </a:extLst>
          </p:cNvPr>
          <p:cNvSpPr>
            <a:spLocks noGrp="1"/>
          </p:cNvSpPr>
          <p:nvPr>
            <p:ph type="sldNum" sz="quarter" idx="12"/>
          </p:nvPr>
        </p:nvSpPr>
        <p:spPr/>
        <p:txBody>
          <a:bodyPr/>
          <a:lstStyle/>
          <a:p>
            <a:fld id="{29CB84F4-D896-4BEF-A324-A5A280F0CB42}" type="slidenum">
              <a:rPr lang="en-HK" smtClean="0"/>
              <a:t>85</a:t>
            </a:fld>
            <a:endParaRPr lang="en-HK"/>
          </a:p>
        </p:txBody>
      </p:sp>
    </p:spTree>
    <p:extLst>
      <p:ext uri="{BB962C8B-B14F-4D97-AF65-F5344CB8AC3E}">
        <p14:creationId xmlns:p14="http://schemas.microsoft.com/office/powerpoint/2010/main" val="19687349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F381-39DE-33A5-F0DF-BD3513C1DF39}"/>
              </a:ext>
            </a:extLst>
          </p:cNvPr>
          <p:cNvSpPr>
            <a:spLocks noGrp="1"/>
          </p:cNvSpPr>
          <p:nvPr>
            <p:ph type="title"/>
          </p:nvPr>
        </p:nvSpPr>
        <p:spPr>
          <a:xfrm>
            <a:off x="437264" y="46480"/>
            <a:ext cx="7886700" cy="1325563"/>
          </a:xfrm>
        </p:spPr>
        <p:txBody>
          <a:bodyPr>
            <a:normAutofit/>
          </a:bodyPr>
          <a:lstStyle/>
          <a:p>
            <a:r>
              <a:rPr lang="en-US" sz="2400" dirty="0"/>
              <a:t>Student exercises: Explore more on fine-tuning datasets</a:t>
            </a:r>
            <a:endParaRPr lang="en-HK" sz="2400" dirty="0"/>
          </a:p>
        </p:txBody>
      </p:sp>
      <p:sp>
        <p:nvSpPr>
          <p:cNvPr id="3" name="Content Placeholder 2">
            <a:extLst>
              <a:ext uri="{FF2B5EF4-FFF2-40B4-BE49-F238E27FC236}">
                <a16:creationId xmlns:a16="http://schemas.microsoft.com/office/drawing/2014/main" id="{8D21C16E-B2DF-D9B7-FD70-42D746AED66C}"/>
              </a:ext>
            </a:extLst>
          </p:cNvPr>
          <p:cNvSpPr>
            <a:spLocks noGrp="1"/>
          </p:cNvSpPr>
          <p:nvPr>
            <p:ph idx="1"/>
          </p:nvPr>
        </p:nvSpPr>
        <p:spPr>
          <a:xfrm>
            <a:off x="180754" y="957151"/>
            <a:ext cx="7886700" cy="5145715"/>
          </a:xfrm>
        </p:spPr>
        <p:txBody>
          <a:bodyPr>
            <a:normAutofit fontScale="85000" lnSpcReduction="20000"/>
          </a:bodyPr>
          <a:lstStyle/>
          <a:p>
            <a:r>
              <a:rPr lang="en-US" dirty="0"/>
              <a:t>You may use these datasets to fine-tune a base LLM model</a:t>
            </a:r>
            <a:r>
              <a:rPr lang="en-US" b="0" i="0" dirty="0">
                <a:solidFill>
                  <a:srgbClr val="252531"/>
                </a:solidFill>
                <a:effectLst/>
                <a:latin typeface="RethinkSans-Regular"/>
              </a:rPr>
              <a:t> (also called foundation model) </a:t>
            </a:r>
            <a:r>
              <a:rPr lang="en-US" dirty="0"/>
              <a:t>for some applications</a:t>
            </a:r>
          </a:p>
          <a:p>
            <a:r>
              <a:rPr lang="en-HK" b="1" i="0" dirty="0">
                <a:solidFill>
                  <a:srgbClr val="242424"/>
                </a:solidFill>
                <a:effectLst/>
                <a:latin typeface="sohne"/>
                <a:hlinkClick r:id="rId2"/>
              </a:rPr>
              <a:t>https://huggingface.co/datasets</a:t>
            </a:r>
            <a:r>
              <a:rPr lang="en-HK" b="1" i="0" dirty="0">
                <a:solidFill>
                  <a:srgbClr val="242424"/>
                </a:solidFill>
                <a:effectLst/>
                <a:latin typeface="sohne"/>
              </a:rPr>
              <a:t> </a:t>
            </a:r>
          </a:p>
          <a:p>
            <a:endParaRPr lang="en-HK" b="1" i="0" dirty="0">
              <a:solidFill>
                <a:srgbClr val="242424"/>
              </a:solidFill>
              <a:effectLst/>
              <a:latin typeface="sohne"/>
            </a:endParaRPr>
          </a:p>
          <a:p>
            <a:endParaRPr lang="en-HK" b="1" dirty="0">
              <a:solidFill>
                <a:srgbClr val="242424"/>
              </a:solidFill>
              <a:latin typeface="sohne"/>
            </a:endParaRPr>
          </a:p>
          <a:p>
            <a:endParaRPr lang="en-HK" b="1" i="0" dirty="0">
              <a:solidFill>
                <a:srgbClr val="242424"/>
              </a:solidFill>
              <a:effectLst/>
              <a:latin typeface="sohne"/>
            </a:endParaRPr>
          </a:p>
          <a:p>
            <a:endParaRPr lang="en-HK" b="1" i="0" dirty="0">
              <a:solidFill>
                <a:srgbClr val="242424"/>
              </a:solidFill>
              <a:effectLst/>
              <a:latin typeface="sohne"/>
            </a:endParaRPr>
          </a:p>
          <a:p>
            <a:endParaRPr lang="en-HK" b="1" i="0" dirty="0">
              <a:solidFill>
                <a:srgbClr val="242424"/>
              </a:solidFill>
              <a:effectLst/>
              <a:latin typeface="sohne"/>
            </a:endParaRPr>
          </a:p>
          <a:p>
            <a:endParaRPr lang="en-HK" b="1" i="0" dirty="0">
              <a:solidFill>
                <a:srgbClr val="242424"/>
              </a:solidFill>
              <a:effectLst/>
              <a:latin typeface="sohne"/>
            </a:endParaRPr>
          </a:p>
          <a:p>
            <a:r>
              <a:rPr lang="en-HK" b="1" i="0" dirty="0">
                <a:solidFill>
                  <a:srgbClr val="242424"/>
                </a:solidFill>
                <a:effectLst/>
                <a:latin typeface="sohne"/>
              </a:rPr>
              <a:t>10 Datasets for Fine-Tuning Large Language Models</a:t>
            </a:r>
          </a:p>
          <a:p>
            <a:pPr lvl="1"/>
            <a:r>
              <a:rPr lang="en-HK" dirty="0">
                <a:hlinkClick r:id="rId3"/>
              </a:rPr>
              <a:t>https://odsc.medium.com/10-datasets-for-fine-tuning-large-language-models-d27f5a9b2a9a</a:t>
            </a:r>
            <a:r>
              <a:rPr lang="en-HK" dirty="0"/>
              <a:t> </a:t>
            </a:r>
          </a:p>
          <a:p>
            <a:pPr lvl="1"/>
            <a:endParaRPr lang="en-HK" dirty="0"/>
          </a:p>
        </p:txBody>
      </p:sp>
      <p:sp>
        <p:nvSpPr>
          <p:cNvPr id="4" name="Footer Placeholder 3">
            <a:extLst>
              <a:ext uri="{FF2B5EF4-FFF2-40B4-BE49-F238E27FC236}">
                <a16:creationId xmlns:a16="http://schemas.microsoft.com/office/drawing/2014/main" id="{A81595BE-48BF-8090-79AC-ACFDD2790A81}"/>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6FEEE49B-F623-75C3-6651-24166DE4A332}"/>
              </a:ext>
            </a:extLst>
          </p:cNvPr>
          <p:cNvSpPr>
            <a:spLocks noGrp="1"/>
          </p:cNvSpPr>
          <p:nvPr>
            <p:ph type="sldNum" sz="quarter" idx="12"/>
          </p:nvPr>
        </p:nvSpPr>
        <p:spPr/>
        <p:txBody>
          <a:bodyPr/>
          <a:lstStyle/>
          <a:p>
            <a:fld id="{29CB84F4-D896-4BEF-A324-A5A280F0CB42}" type="slidenum">
              <a:rPr lang="en-HK" smtClean="0"/>
              <a:t>86</a:t>
            </a:fld>
            <a:endParaRPr lang="en-HK"/>
          </a:p>
        </p:txBody>
      </p:sp>
      <p:pic>
        <p:nvPicPr>
          <p:cNvPr id="7" name="Picture 6">
            <a:extLst>
              <a:ext uri="{FF2B5EF4-FFF2-40B4-BE49-F238E27FC236}">
                <a16:creationId xmlns:a16="http://schemas.microsoft.com/office/drawing/2014/main" id="{251631E4-8C0F-BC59-5BB1-0DF0B4D18B04}"/>
              </a:ext>
            </a:extLst>
          </p:cNvPr>
          <p:cNvPicPr>
            <a:picLocks noChangeAspect="1"/>
          </p:cNvPicPr>
          <p:nvPr/>
        </p:nvPicPr>
        <p:blipFill>
          <a:blip r:embed="rId4"/>
          <a:stretch>
            <a:fillRect/>
          </a:stretch>
        </p:blipFill>
        <p:spPr>
          <a:xfrm>
            <a:off x="1107115" y="2876895"/>
            <a:ext cx="6379535" cy="1767264"/>
          </a:xfrm>
          <a:prstGeom prst="rect">
            <a:avLst/>
          </a:prstGeom>
        </p:spPr>
      </p:pic>
      <p:cxnSp>
        <p:nvCxnSpPr>
          <p:cNvPr id="9" name="Straight Arrow Connector 8">
            <a:extLst>
              <a:ext uri="{FF2B5EF4-FFF2-40B4-BE49-F238E27FC236}">
                <a16:creationId xmlns:a16="http://schemas.microsoft.com/office/drawing/2014/main" id="{A2EA2CD5-44D0-A208-2DA0-6FF4BC8D9403}"/>
              </a:ext>
            </a:extLst>
          </p:cNvPr>
          <p:cNvCxnSpPr>
            <a:cxnSpLocks/>
          </p:cNvCxnSpPr>
          <p:nvPr/>
        </p:nvCxnSpPr>
        <p:spPr>
          <a:xfrm>
            <a:off x="5730949" y="2672721"/>
            <a:ext cx="606056" cy="857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539A9E8-E855-42B1-3345-8B777BB105FE}"/>
              </a:ext>
            </a:extLst>
          </p:cNvPr>
          <p:cNvSpPr txBox="1"/>
          <p:nvPr/>
        </p:nvSpPr>
        <p:spPr>
          <a:xfrm>
            <a:off x="5457855" y="1724791"/>
            <a:ext cx="3557225" cy="923330"/>
          </a:xfrm>
          <a:prstGeom prst="rect">
            <a:avLst/>
          </a:prstGeom>
          <a:noFill/>
          <a:ln>
            <a:solidFill>
              <a:schemeClr val="accent1"/>
            </a:solidFill>
          </a:ln>
        </p:spPr>
        <p:txBody>
          <a:bodyPr wrap="square" rtlCol="0">
            <a:spAutoFit/>
          </a:bodyPr>
          <a:lstStyle/>
          <a:p>
            <a:r>
              <a:rPr lang="en-US" dirty="0"/>
              <a:t>Enter your search key, e.g.  Conversation, story, Logic, math, calculus, chemistry….etc.</a:t>
            </a:r>
            <a:endParaRPr lang="en-HK" dirty="0"/>
          </a:p>
        </p:txBody>
      </p:sp>
    </p:spTree>
    <p:extLst>
      <p:ext uri="{BB962C8B-B14F-4D97-AF65-F5344CB8AC3E}">
        <p14:creationId xmlns:p14="http://schemas.microsoft.com/office/powerpoint/2010/main" val="29212503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F67A-A1F0-CB52-FB14-9DAF90BF11C0}"/>
              </a:ext>
            </a:extLst>
          </p:cNvPr>
          <p:cNvSpPr>
            <a:spLocks noGrp="1"/>
          </p:cNvSpPr>
          <p:nvPr>
            <p:ph type="title"/>
          </p:nvPr>
        </p:nvSpPr>
        <p:spPr/>
        <p:txBody>
          <a:bodyPr/>
          <a:lstStyle/>
          <a:p>
            <a:r>
              <a:rPr lang="en-US" dirty="0"/>
              <a:t>Conclusions</a:t>
            </a:r>
            <a:endParaRPr lang="en-HK" dirty="0"/>
          </a:p>
        </p:txBody>
      </p:sp>
      <p:sp>
        <p:nvSpPr>
          <p:cNvPr id="3" name="Content Placeholder 2">
            <a:extLst>
              <a:ext uri="{FF2B5EF4-FFF2-40B4-BE49-F238E27FC236}">
                <a16:creationId xmlns:a16="http://schemas.microsoft.com/office/drawing/2014/main" id="{E5BCA546-6F0B-AD92-5064-8B1A61F05548}"/>
              </a:ext>
            </a:extLst>
          </p:cNvPr>
          <p:cNvSpPr>
            <a:spLocks noGrp="1"/>
          </p:cNvSpPr>
          <p:nvPr>
            <p:ph idx="1"/>
          </p:nvPr>
        </p:nvSpPr>
        <p:spPr/>
        <p:txBody>
          <a:bodyPr>
            <a:normAutofit fontScale="92500" lnSpcReduction="20000"/>
          </a:bodyPr>
          <a:lstStyle/>
          <a:p>
            <a:r>
              <a:rPr lang="en-US" dirty="0"/>
              <a:t>Introduced how transformer is used for building large language model (LLM)</a:t>
            </a:r>
          </a:p>
          <a:p>
            <a:r>
              <a:rPr lang="en-US" dirty="0"/>
              <a:t>Major steps of pre-training and fine tuning of LLM are discussed</a:t>
            </a:r>
          </a:p>
          <a:p>
            <a:r>
              <a:rPr lang="en-US" dirty="0"/>
              <a:t>Prompt engineering is mentioned.</a:t>
            </a:r>
          </a:p>
          <a:p>
            <a:r>
              <a:rPr lang="en-US" dirty="0"/>
              <a:t>Reinforcement learning method fine tunning are discussed,</a:t>
            </a:r>
          </a:p>
          <a:p>
            <a:r>
              <a:rPr lang="en-US" dirty="0"/>
              <a:t>Distillation method of building LLM are mentioned.</a:t>
            </a:r>
          </a:p>
          <a:p>
            <a:r>
              <a:rPr lang="en-US" dirty="0"/>
              <a:t>Experiments on an LLM is described</a:t>
            </a:r>
          </a:p>
        </p:txBody>
      </p:sp>
      <p:sp>
        <p:nvSpPr>
          <p:cNvPr id="4" name="Footer Placeholder 3">
            <a:extLst>
              <a:ext uri="{FF2B5EF4-FFF2-40B4-BE49-F238E27FC236}">
                <a16:creationId xmlns:a16="http://schemas.microsoft.com/office/drawing/2014/main" id="{588B2200-CA03-7D0D-5A83-DD8334EE4435}"/>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9000E232-587B-BE0A-1450-511C4369DB95}"/>
              </a:ext>
            </a:extLst>
          </p:cNvPr>
          <p:cNvSpPr>
            <a:spLocks noGrp="1"/>
          </p:cNvSpPr>
          <p:nvPr>
            <p:ph type="sldNum" sz="quarter" idx="12"/>
          </p:nvPr>
        </p:nvSpPr>
        <p:spPr/>
        <p:txBody>
          <a:bodyPr/>
          <a:lstStyle/>
          <a:p>
            <a:fld id="{29CB84F4-D896-4BEF-A324-A5A280F0CB42}" type="slidenum">
              <a:rPr lang="en-HK" smtClean="0"/>
              <a:t>87</a:t>
            </a:fld>
            <a:endParaRPr lang="en-HK"/>
          </a:p>
        </p:txBody>
      </p:sp>
    </p:spTree>
    <p:extLst>
      <p:ext uri="{BB962C8B-B14F-4D97-AF65-F5344CB8AC3E}">
        <p14:creationId xmlns:p14="http://schemas.microsoft.com/office/powerpoint/2010/main" val="38912539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394F-FF1F-DD48-3974-A8F973BD6598}"/>
              </a:ext>
            </a:extLst>
          </p:cNvPr>
          <p:cNvSpPr>
            <a:spLocks noGrp="1"/>
          </p:cNvSpPr>
          <p:nvPr>
            <p:ph type="title"/>
          </p:nvPr>
        </p:nvSpPr>
        <p:spPr/>
        <p:txBody>
          <a:bodyPr/>
          <a:lstStyle/>
          <a:p>
            <a:r>
              <a:rPr lang="en-US" dirty="0"/>
              <a:t>References</a:t>
            </a:r>
            <a:endParaRPr lang="en-HK" dirty="0"/>
          </a:p>
        </p:txBody>
      </p:sp>
      <p:sp>
        <p:nvSpPr>
          <p:cNvPr id="3" name="Content Placeholder 2">
            <a:extLst>
              <a:ext uri="{FF2B5EF4-FFF2-40B4-BE49-F238E27FC236}">
                <a16:creationId xmlns:a16="http://schemas.microsoft.com/office/drawing/2014/main" id="{7A204B55-DF68-7166-B970-A784EEFE84B2}"/>
              </a:ext>
            </a:extLst>
          </p:cNvPr>
          <p:cNvSpPr>
            <a:spLocks noGrp="1"/>
          </p:cNvSpPr>
          <p:nvPr>
            <p:ph idx="1"/>
          </p:nvPr>
        </p:nvSpPr>
        <p:spPr>
          <a:xfrm>
            <a:off x="304800" y="1066800"/>
            <a:ext cx="8229600" cy="4525963"/>
          </a:xfrm>
        </p:spPr>
        <p:txBody>
          <a:bodyPr>
            <a:noAutofit/>
          </a:bodyPr>
          <a:lstStyle/>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2"/>
              </a:rPr>
              <a:t>https://cameronrwolfe.substack.com/p/language-model-training-and-inference</a:t>
            </a:r>
            <a:endParaRPr lang="en-HK" sz="1400" kern="100" dirty="0">
              <a:effectLst/>
              <a:latin typeface="Aptos" panose="020B0004020202020204" pitchFamily="34" charset="0"/>
              <a:ea typeface="PMingLiU" panose="02020500000000000000" pitchFamily="18" charset="-120"/>
              <a:cs typeface="Times New Roman" panose="02020603050405020304" pitchFamily="18" charset="0"/>
            </a:endParaRP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3"/>
              </a:rPr>
              <a:t>https://cameronrwolfe.substack.com/p/decoder-only-transformers-the-workhorse</a:t>
            </a:r>
            <a:endParaRPr lang="en-HK" sz="1400" kern="100" dirty="0">
              <a:effectLst/>
              <a:latin typeface="Aptos" panose="020B0004020202020204" pitchFamily="34" charset="0"/>
              <a:ea typeface="PMingLiU" panose="02020500000000000000" pitchFamily="18" charset="-120"/>
              <a:cs typeface="Times New Roman" panose="02020603050405020304" pitchFamily="18" charset="0"/>
            </a:endParaRP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4"/>
              </a:rPr>
              <a:t>https://ai.meta.com/blog/meta-llama-3-1/</a:t>
            </a:r>
            <a:r>
              <a:rPr lang="en-HK" sz="1400" kern="100" dirty="0">
                <a:effectLst/>
                <a:latin typeface="Aptos" panose="020B0004020202020204" pitchFamily="34" charset="0"/>
                <a:ea typeface="PMingLiU" panose="02020500000000000000" pitchFamily="18" charset="-120"/>
                <a:cs typeface="Times New Roman" panose="02020603050405020304" pitchFamily="18" charset="0"/>
              </a:rPr>
              <a:t> </a:t>
            </a: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5"/>
              </a:rPr>
              <a:t>https://snorkel.ai/blog/large-language-model-training-three-phases-shape-llm-training/</a:t>
            </a:r>
            <a:r>
              <a:rPr lang="en-HK" sz="1400" kern="100" dirty="0">
                <a:effectLst/>
                <a:latin typeface="Aptos" panose="020B0004020202020204" pitchFamily="34" charset="0"/>
                <a:ea typeface="PMingLiU" panose="02020500000000000000" pitchFamily="18" charset="-120"/>
                <a:cs typeface="Times New Roman" panose="02020603050405020304" pitchFamily="18" charset="0"/>
              </a:rPr>
              <a:t> </a:t>
            </a: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6"/>
              </a:rPr>
              <a:t>https://colab.research.google.com/github/unslothai/notebooks/blob/main/nb/Llama3.2_(1B_and_3B)-Conversational.ipynb#scrollTo=J-IRbDfRp03Y</a:t>
            </a:r>
            <a:r>
              <a:rPr lang="en-HK" sz="1400" kern="100" dirty="0">
                <a:effectLst/>
                <a:latin typeface="Aptos" panose="020B0004020202020204" pitchFamily="34" charset="0"/>
                <a:ea typeface="PMingLiU" panose="02020500000000000000" pitchFamily="18" charset="-120"/>
                <a:cs typeface="Times New Roman" panose="02020603050405020304" pitchFamily="18" charset="0"/>
              </a:rPr>
              <a:t> </a:t>
            </a: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7"/>
              </a:rPr>
              <a:t>https://colab.research.google.com/github/unslothai/notebooks/blob/main/nb/Llama3.2_(1B_and_3B)-Conversational.ipynb#scrollTo=zdN0CpBLtsGQ</a:t>
            </a:r>
            <a:r>
              <a:rPr lang="en-HK" sz="1400" kern="100" dirty="0">
                <a:effectLst/>
                <a:latin typeface="Aptos" panose="020B0004020202020204" pitchFamily="34" charset="0"/>
                <a:ea typeface="PMingLiU" panose="02020500000000000000" pitchFamily="18" charset="-120"/>
                <a:cs typeface="Times New Roman" panose="02020603050405020304" pitchFamily="18" charset="0"/>
              </a:rPr>
              <a:t> </a:t>
            </a:r>
          </a:p>
          <a:p>
            <a:r>
              <a:rPr lang="en-US" sz="1400" dirty="0"/>
              <a:t>[PDF] </a:t>
            </a:r>
            <a:r>
              <a:rPr lang="en-US" sz="1400" dirty="0">
                <a:hlinkClick r:id="rId8"/>
              </a:rPr>
              <a:t>Attention is all you need</a:t>
            </a:r>
            <a:r>
              <a:rPr lang="en-US" sz="1400" dirty="0"/>
              <a:t> , </a:t>
            </a:r>
            <a:r>
              <a:rPr lang="en-US" sz="1400" u="sng" dirty="0">
                <a:hlinkClick r:id="rId9"/>
              </a:rPr>
              <a:t>A Vaswani</a:t>
            </a:r>
            <a:r>
              <a:rPr lang="en-US" sz="1400" dirty="0"/>
              <a:t>, </a:t>
            </a:r>
            <a:r>
              <a:rPr lang="en-US" sz="1400" u="sng" dirty="0">
                <a:hlinkClick r:id="rId10"/>
              </a:rPr>
              <a:t>N </a:t>
            </a:r>
            <a:r>
              <a:rPr lang="en-US" sz="1400" u="sng" dirty="0" err="1">
                <a:hlinkClick r:id="rId10"/>
              </a:rPr>
              <a:t>Shazeer</a:t>
            </a:r>
            <a:r>
              <a:rPr lang="en-US" sz="1400" dirty="0"/>
              <a:t>, </a:t>
            </a:r>
            <a:r>
              <a:rPr lang="en-US" sz="1400" u="sng" dirty="0">
                <a:hlinkClick r:id="rId11"/>
              </a:rPr>
              <a:t>N Parmar</a:t>
            </a:r>
            <a:r>
              <a:rPr lang="en-US" sz="1400" dirty="0"/>
              <a:t>… - Advances in neural …, 2017 - papers.nips.cc</a:t>
            </a:r>
          </a:p>
          <a:p>
            <a:r>
              <a:rPr lang="en-US" sz="1400" dirty="0">
                <a:hlinkClick r:id="" action="ppaction://noaction"/>
              </a:rPr>
              <a:t>https://jalammar.github.io/illustrated-transformer/</a:t>
            </a:r>
          </a:p>
          <a:p>
            <a:r>
              <a:rPr lang="en-US" sz="1400" dirty="0">
                <a:hlinkClick r:id="" action="ppaction://noaction"/>
              </a:rPr>
              <a:t>https://towardsdatascience.com/transformers-explained-visually-part-1-overview-of-functionality-95a6dd460452</a:t>
            </a:r>
            <a:endParaRPr lang="en-US" sz="1400" dirty="0"/>
          </a:p>
          <a:p>
            <a:r>
              <a:rPr lang="en-US" sz="1400" dirty="0">
                <a:hlinkClick r:id="rId12"/>
              </a:rPr>
              <a:t>https://towardsdatascience.com/transformers-explained-visually-part-2-how-it-works-step-by-step-b49fa4a64f34</a:t>
            </a:r>
            <a:endParaRPr lang="en-US" sz="1400" dirty="0"/>
          </a:p>
          <a:p>
            <a:r>
              <a:rPr lang="en-US" sz="1400" dirty="0">
                <a:hlinkClick r:id="rId13"/>
              </a:rPr>
              <a:t>https://towardsdatascience.com/transformers-explained-visually-part-3-multi-head-attention-deep-dive-1c1ff1024853</a:t>
            </a:r>
            <a:endParaRPr lang="en-US" sz="1400" dirty="0"/>
          </a:p>
          <a:p>
            <a:r>
              <a:rPr lang="en-US" sz="1400" dirty="0"/>
              <a:t>Pre-trained </a:t>
            </a:r>
            <a:r>
              <a:rPr lang="en-US" sz="1400" dirty="0" err="1"/>
              <a:t>bert</a:t>
            </a:r>
            <a:r>
              <a:rPr lang="en-US" sz="1400" dirty="0"/>
              <a:t> can be downloaded from </a:t>
            </a:r>
          </a:p>
          <a:p>
            <a:r>
              <a:rPr lang="en-US" sz="1400" dirty="0">
                <a:hlinkClick r:id="rId14"/>
              </a:rPr>
              <a:t>https://huggingface.co/</a:t>
            </a:r>
            <a:r>
              <a:rPr lang="en-US" sz="1400" dirty="0"/>
              <a:t> </a:t>
            </a:r>
          </a:p>
          <a:p>
            <a:r>
              <a:rPr lang="en-US" sz="1400" dirty="0">
                <a:hlinkClick r:id="rId15"/>
              </a:rPr>
              <a:t>https://bbycroft.net/llm</a:t>
            </a:r>
            <a:r>
              <a:rPr lang="en-US" sz="1400" dirty="0"/>
              <a:t> (graphical display of transformer models)</a:t>
            </a:r>
          </a:p>
          <a:p>
            <a:pPr>
              <a:lnSpc>
                <a:spcPct val="115000"/>
              </a:lnSpc>
              <a:spcAft>
                <a:spcPts val="800"/>
              </a:spcAft>
            </a:pPr>
            <a:endParaRPr lang="en-HK" sz="1400" kern="100" dirty="0">
              <a:effectLst/>
              <a:latin typeface="Aptos" panose="020B0004020202020204" pitchFamily="34" charset="0"/>
              <a:ea typeface="PMingLiU" panose="02020500000000000000" pitchFamily="18" charset="-120"/>
              <a:cs typeface="Times New Roman" panose="02020603050405020304" pitchFamily="18" charset="0"/>
            </a:endParaRPr>
          </a:p>
        </p:txBody>
      </p:sp>
      <p:sp>
        <p:nvSpPr>
          <p:cNvPr id="4" name="Footer Placeholder 3">
            <a:extLst>
              <a:ext uri="{FF2B5EF4-FFF2-40B4-BE49-F238E27FC236}">
                <a16:creationId xmlns:a16="http://schemas.microsoft.com/office/drawing/2014/main" id="{E5CE1A24-A53C-3A20-B1D2-F520A058BEF2}"/>
              </a:ext>
            </a:extLst>
          </p:cNvPr>
          <p:cNvSpPr>
            <a:spLocks noGrp="1"/>
          </p:cNvSpPr>
          <p:nvPr>
            <p:ph type="ftr" sz="quarter" idx="11"/>
          </p:nvPr>
        </p:nvSpPr>
        <p:spPr/>
        <p:txBody>
          <a:bodyPr/>
          <a:lstStyle/>
          <a:p>
            <a:r>
              <a:rPr lang="en-US"/>
              <a:t>Transformer and LLM v.250611a</a:t>
            </a:r>
            <a:endParaRPr lang="en-HK"/>
          </a:p>
        </p:txBody>
      </p:sp>
      <p:sp>
        <p:nvSpPr>
          <p:cNvPr id="5" name="Slide Number Placeholder 4">
            <a:extLst>
              <a:ext uri="{FF2B5EF4-FFF2-40B4-BE49-F238E27FC236}">
                <a16:creationId xmlns:a16="http://schemas.microsoft.com/office/drawing/2014/main" id="{553E6B51-3772-72C3-45A8-7D92E11CDDEA}"/>
              </a:ext>
            </a:extLst>
          </p:cNvPr>
          <p:cNvSpPr>
            <a:spLocks noGrp="1"/>
          </p:cNvSpPr>
          <p:nvPr>
            <p:ph type="sldNum" sz="quarter" idx="12"/>
          </p:nvPr>
        </p:nvSpPr>
        <p:spPr/>
        <p:txBody>
          <a:bodyPr/>
          <a:lstStyle/>
          <a:p>
            <a:fld id="{29CB84F4-D896-4BEF-A324-A5A280F0CB42}" type="slidenum">
              <a:rPr lang="en-HK" smtClean="0"/>
              <a:t>88</a:t>
            </a:fld>
            <a:endParaRPr lang="en-HK"/>
          </a:p>
        </p:txBody>
      </p:sp>
    </p:spTree>
    <p:extLst>
      <p:ext uri="{BB962C8B-B14F-4D97-AF65-F5344CB8AC3E}">
        <p14:creationId xmlns:p14="http://schemas.microsoft.com/office/powerpoint/2010/main" val="125163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B83F-9FED-E302-AE80-F9FFA712D6A6}"/>
              </a:ext>
            </a:extLst>
          </p:cNvPr>
          <p:cNvSpPr>
            <a:spLocks noGrp="1"/>
          </p:cNvSpPr>
          <p:nvPr>
            <p:ph type="title"/>
          </p:nvPr>
        </p:nvSpPr>
        <p:spPr/>
        <p:txBody>
          <a:bodyPr>
            <a:normAutofit/>
          </a:bodyPr>
          <a:lstStyle/>
          <a:p>
            <a:r>
              <a:rPr lang="en-US" dirty="0"/>
              <a:t>Why Sub-word methods?</a:t>
            </a:r>
          </a:p>
        </p:txBody>
      </p:sp>
      <p:sp>
        <p:nvSpPr>
          <p:cNvPr id="3" name="Content Placeholder 2">
            <a:extLst>
              <a:ext uri="{FF2B5EF4-FFF2-40B4-BE49-F238E27FC236}">
                <a16:creationId xmlns:a16="http://schemas.microsoft.com/office/drawing/2014/main" id="{BB05CF79-3E96-5E4A-A934-BDB2167BF2BB}"/>
              </a:ext>
            </a:extLst>
          </p:cNvPr>
          <p:cNvSpPr>
            <a:spLocks noGrp="1"/>
          </p:cNvSpPr>
          <p:nvPr>
            <p:ph idx="1"/>
          </p:nvPr>
        </p:nvSpPr>
        <p:spPr/>
        <p:txBody>
          <a:bodyPr>
            <a:normAutofit fontScale="92500" lnSpcReduction="10000"/>
          </a:bodyPr>
          <a:lstStyle/>
          <a:p>
            <a:r>
              <a:rPr lang="en-US" b="0" i="0" dirty="0">
                <a:solidFill>
                  <a:srgbClr val="212529"/>
                </a:solidFill>
                <a:effectLst/>
                <a:latin typeface="-apple-system"/>
              </a:rPr>
              <a:t>Using traditional “word2vec, Glove” have the Out-Of-Vocabulary (OOV) problem -- a word is not in the library.</a:t>
            </a:r>
            <a:endParaRPr lang="en-US" dirty="0"/>
          </a:p>
          <a:p>
            <a:r>
              <a:rPr lang="en-US" dirty="0"/>
              <a:t>Sub-word embedding is used to overcome the OOV problem. There are several schemes</a:t>
            </a:r>
          </a:p>
          <a:p>
            <a:pPr lvl="1"/>
            <a:r>
              <a:rPr lang="en-US" dirty="0"/>
              <a:t>Byte Pair Encoding </a:t>
            </a:r>
            <a:r>
              <a:rPr lang="en-US" dirty="0">
                <a:hlinkClick r:id="rId2"/>
              </a:rPr>
              <a:t>https://en.wikipedia.org/wiki/Byte_pair_encoding</a:t>
            </a:r>
            <a:r>
              <a:rPr lang="en-US" dirty="0"/>
              <a:t> </a:t>
            </a:r>
          </a:p>
          <a:p>
            <a:pPr lvl="1"/>
            <a:r>
              <a:rPr lang="en-US" dirty="0" err="1"/>
              <a:t>WordPiece</a:t>
            </a:r>
            <a:r>
              <a:rPr lang="en-US" dirty="0"/>
              <a:t> (used by BERT) </a:t>
            </a:r>
            <a:r>
              <a:rPr lang="en-US" dirty="0">
                <a:hlinkClick r:id="rId3"/>
              </a:rPr>
              <a:t>https://paperswithcode.com/method/wordpiece</a:t>
            </a:r>
            <a:r>
              <a:rPr lang="en-US" dirty="0"/>
              <a:t> </a:t>
            </a:r>
          </a:p>
          <a:p>
            <a:pPr lvl="1"/>
            <a:r>
              <a:rPr lang="en-US" dirty="0"/>
              <a:t>Etc.</a:t>
            </a:r>
          </a:p>
        </p:txBody>
      </p:sp>
      <p:sp>
        <p:nvSpPr>
          <p:cNvPr id="4" name="Footer Placeholder 3">
            <a:extLst>
              <a:ext uri="{FF2B5EF4-FFF2-40B4-BE49-F238E27FC236}">
                <a16:creationId xmlns:a16="http://schemas.microsoft.com/office/drawing/2014/main" id="{E7762A27-BBDE-2C02-679B-596ACCAF6740}"/>
              </a:ext>
            </a:extLst>
          </p:cNvPr>
          <p:cNvSpPr>
            <a:spLocks noGrp="1"/>
          </p:cNvSpPr>
          <p:nvPr>
            <p:ph type="ftr" sz="quarter" idx="11"/>
          </p:nvPr>
        </p:nvSpPr>
        <p:spPr/>
        <p:txBody>
          <a:bodyPr/>
          <a:lstStyle/>
          <a:p>
            <a:r>
              <a:rPr lang="en-US"/>
              <a:t>Transformer and LLM v.250611a</a:t>
            </a:r>
          </a:p>
        </p:txBody>
      </p:sp>
      <p:sp>
        <p:nvSpPr>
          <p:cNvPr id="5" name="Slide Number Placeholder 4">
            <a:extLst>
              <a:ext uri="{FF2B5EF4-FFF2-40B4-BE49-F238E27FC236}">
                <a16:creationId xmlns:a16="http://schemas.microsoft.com/office/drawing/2014/main" id="{1896EBA5-8B79-A37D-7B57-936152886857}"/>
              </a:ext>
            </a:extLst>
          </p:cNvPr>
          <p:cNvSpPr>
            <a:spLocks noGrp="1"/>
          </p:cNvSpPr>
          <p:nvPr>
            <p:ph type="sldNum" sz="quarter" idx="12"/>
          </p:nvPr>
        </p:nvSpPr>
        <p:spPr/>
        <p:txBody>
          <a:bodyPr/>
          <a:lstStyle/>
          <a:p>
            <a:fld id="{7C12A529-2220-4038-9210-A21DB7BAEFCE}" type="slidenum">
              <a:rPr lang="en-US" smtClean="0"/>
              <a:t>9</a:t>
            </a:fld>
            <a:endParaRPr lang="en-US"/>
          </a:p>
        </p:txBody>
      </p:sp>
    </p:spTree>
    <p:extLst>
      <p:ext uri="{BB962C8B-B14F-4D97-AF65-F5344CB8AC3E}">
        <p14:creationId xmlns:p14="http://schemas.microsoft.com/office/powerpoint/2010/main" val="3601339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38818</TotalTime>
  <Words>7766</Words>
  <Application>Microsoft Office PowerPoint</Application>
  <PresentationFormat>On-screen Show (4:3)</PresentationFormat>
  <Paragraphs>915</Paragraphs>
  <Slides>88</Slides>
  <Notes>3</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88</vt:i4>
      </vt:variant>
    </vt:vector>
  </HeadingPairs>
  <TitlesOfParts>
    <vt:vector size="114" baseType="lpstr">
      <vt:lpstr>-apple-system</vt:lpstr>
      <vt:lpstr>Charter</vt:lpstr>
      <vt:lpstr>Google Sans</vt:lpstr>
      <vt:lpstr>Helvetica Neue</vt:lpstr>
      <vt:lpstr>Jakarta Sans Plus</vt:lpstr>
      <vt:lpstr>Linux Libertine</vt:lpstr>
      <vt:lpstr>Lucida Grande</vt:lpstr>
      <vt:lpstr>Manrope</vt:lpstr>
      <vt:lpstr>Mona Sans</vt:lpstr>
      <vt:lpstr>OpenAISans</vt:lpstr>
      <vt:lpstr>proxima-nova</vt:lpstr>
      <vt:lpstr>RethinkSans-Regular</vt:lpstr>
      <vt:lpstr>sohne</vt:lpstr>
      <vt:lpstr>source-serif-pro</vt:lpstr>
      <vt:lpstr>Spectral</vt:lpstr>
      <vt:lpstr>Aptos</vt:lpstr>
      <vt:lpstr>Arial</vt:lpstr>
      <vt:lpstr>Arial</vt:lpstr>
      <vt:lpstr>Calibri</vt:lpstr>
      <vt:lpstr>Cambria Math</vt:lpstr>
      <vt:lpstr>Courier New</vt:lpstr>
      <vt:lpstr>Lato</vt:lpstr>
      <vt:lpstr>Roboto</vt:lpstr>
      <vt:lpstr>Source Sans Pro</vt:lpstr>
      <vt:lpstr>Wingdings</vt:lpstr>
      <vt:lpstr>Office Theme</vt:lpstr>
      <vt:lpstr>The transformer and large language model</vt:lpstr>
      <vt:lpstr>Part 1: Transformer model</vt:lpstr>
      <vt:lpstr>Introduction</vt:lpstr>
      <vt:lpstr> Basic structure encoder + decoder</vt:lpstr>
      <vt:lpstr>Processing steps</vt:lpstr>
      <vt:lpstr>Overview</vt:lpstr>
      <vt:lpstr>1a) Input embedding using learning</vt:lpstr>
      <vt:lpstr>1b) Input embedding using subwords</vt:lpstr>
      <vt:lpstr>Why Sub-word methods?</vt:lpstr>
      <vt:lpstr>Convert “word” into “token” (for the Transformer) https://www.exxactcorp.com/blog/Deep-Learning/how-do-bert-transformers-work </vt:lpstr>
      <vt:lpstr>Exercise 1</vt:lpstr>
      <vt:lpstr>Example: embedding vector length =5 for each word, input sentence length=6 words (Token length)</vt:lpstr>
      <vt:lpstr>2) Positional encoding</vt:lpstr>
      <vt:lpstr>demo</vt:lpstr>
      <vt:lpstr> Absolute positional encoding (PE) </vt:lpstr>
      <vt:lpstr>Example: embedding vector length =5 for each word, input sentence length=6 words</vt:lpstr>
      <vt:lpstr>Example: embedding vector length =5 for each word, input sentence length=6 words (after Input embedding and Position embedding are added)</vt:lpstr>
      <vt:lpstr>Multi-head attention mechanism Self-attention What is attention (in encoder)?</vt:lpstr>
      <vt:lpstr>Attention at decoder for machine translation</vt:lpstr>
      <vt:lpstr>Inside the multiread attention block </vt:lpstr>
      <vt:lpstr>Meaning of Query ,Key ,Value</vt:lpstr>
      <vt:lpstr>Multi-head structure example</vt:lpstr>
      <vt:lpstr>  For a single head of a multi-head structure, embedding vector length =5 for each word, input sentence length=6 words. </vt:lpstr>
      <vt:lpstr>Single head example: Steps to find attention score </vt:lpstr>
      <vt:lpstr>Single head example : SoftMax step (to implement the scaled dot product attention)</vt:lpstr>
      <vt:lpstr>Single head example : Steps to find attention score </vt:lpstr>
      <vt:lpstr>Matlab demo</vt:lpstr>
      <vt:lpstr>Multi-head concatenation</vt:lpstr>
      <vt:lpstr>Multi head attention output is 5x6 3 heads , output of each head =4</vt:lpstr>
      <vt:lpstr>Discussion of Multi-head mechanism </vt:lpstr>
      <vt:lpstr>Why “add and normalization” (norm) in the encoder?</vt:lpstr>
      <vt:lpstr>Add and normalization: Add step</vt:lpstr>
      <vt:lpstr>Normalization step: Find mean, standard deviation </vt:lpstr>
      <vt:lpstr>Feed forward step</vt:lpstr>
      <vt:lpstr>4) Encoder2: Feed forward network (FFN) </vt:lpstr>
      <vt:lpstr>Feed forward step example</vt:lpstr>
      <vt:lpstr>Add and Norm</vt:lpstr>
      <vt:lpstr> </vt:lpstr>
      <vt:lpstr>Encoder + decode Architectures are similar except:</vt:lpstr>
      <vt:lpstr>5) Decoder: multi-head self-attention for input/target</vt:lpstr>
      <vt:lpstr>6) Decoder: multi-head self-attention for input/target</vt:lpstr>
      <vt:lpstr>7)Decoder: feed forward network</vt:lpstr>
      <vt:lpstr>Application1: machine translation</vt:lpstr>
      <vt:lpstr>Application 2: Transformer (BERT uses encoder only, no decoder required) can be used for: </vt:lpstr>
      <vt:lpstr>Example of using BERT:  Masked word prediction https://www.exxactcorp.com/blog/Deep-Learning/how-do-bert-transformers-work https://www.sbert.net/examples/unsupervised_learning/MLM/README.html  </vt:lpstr>
      <vt:lpstr>Example of using BERT emotion analysis</vt:lpstr>
      <vt:lpstr>Transformer model parameters</vt:lpstr>
      <vt:lpstr>Summary on transformer on Natural Language Processing</vt:lpstr>
      <vt:lpstr>Extension: Application of transformer models : computer vision</vt:lpstr>
      <vt:lpstr>Vision transformer</vt:lpstr>
      <vt:lpstr>The main idea</vt:lpstr>
      <vt:lpstr>The Swin Transformer https://arxiv.org/abs/2103.14030 </vt:lpstr>
      <vt:lpstr>Part 2: Large Language Models (LLM)</vt:lpstr>
      <vt:lpstr>Induction</vt:lpstr>
      <vt:lpstr>Overview </vt:lpstr>
      <vt:lpstr>Basic concept</vt:lpstr>
      <vt:lpstr>The key idea: Next token prediction</vt:lpstr>
      <vt:lpstr>The Transformer model</vt:lpstr>
      <vt:lpstr>The model : Token embedding</vt:lpstr>
      <vt:lpstr>The model: Token embedding-  Positional embedding</vt:lpstr>
      <vt:lpstr>The model: Decoder-only transformer</vt:lpstr>
      <vt:lpstr>The model</vt:lpstr>
      <vt:lpstr>Context window size comparison</vt:lpstr>
      <vt:lpstr>Language model training</vt:lpstr>
      <vt:lpstr>Training</vt:lpstr>
      <vt:lpstr>Training by next token prediction: provide the initial sequence, then predict the next token. Can be used for training and inference</vt:lpstr>
      <vt:lpstr>Implementation: Build Pre-train model using Next Token Prediction</vt:lpstr>
      <vt:lpstr>Experiments Llama3.2_(1B_and_3B)-Conversational.ipynb – Colab  </vt:lpstr>
      <vt:lpstr>How to evaluate a Large Language Model (LLM) : some benchmarks</vt:lpstr>
      <vt:lpstr>After pre-tuning you may use it in 2 ways: </vt:lpstr>
      <vt:lpstr>Fine tuning</vt:lpstr>
      <vt:lpstr>The fine-tuning process steps</vt:lpstr>
      <vt:lpstr>Pros and cons of fine-tuning </vt:lpstr>
      <vt:lpstr>Fine-tuning can make a pre-trained LLM  to be come a useful chatbot </vt:lpstr>
      <vt:lpstr>Another fine-tuning step: </vt:lpstr>
      <vt:lpstr>Reinforcement learning (RL)</vt:lpstr>
      <vt:lpstr>There are four fundamental terms in Reinforcement Learning (RL): </vt:lpstr>
      <vt:lpstr>Reinforcement fine tuning LLMs</vt:lpstr>
      <vt:lpstr>Case study of LLMs:  Llama vs GPT  https://zh.wikipedia.org/wiki/Facebook  https://openai.com/ </vt:lpstr>
      <vt:lpstr>Large language model distillation</vt:lpstr>
      <vt:lpstr> </vt:lpstr>
      <vt:lpstr>Result of experiment 1:</vt:lpstr>
      <vt:lpstr>Experiment2  with llama (Llama3.1_(8B)-Alpaca.ipynb) tested ok on colab https://colab.research.google.com/github/unslothai/notebooks/blob/main/nb/Llama3.1_(8B)-Alpaca.ipynb#scrollTo=VZ6PSFBnZjnZ</vt:lpstr>
      <vt:lpstr>  </vt:lpstr>
      <vt:lpstr>Experiment 3  Llama 3.2</vt:lpstr>
      <vt:lpstr>Student exercises: Explore more on fine-tuning datasets</vt:lpstr>
      <vt:lpstr>Conclusions</vt:lpstr>
      <vt:lpstr>References</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RNN and LSTM (draft)</dc:title>
  <dc:creator>khwong</dc:creator>
  <cp:lastModifiedBy>kh wong</cp:lastModifiedBy>
  <cp:revision>1197</cp:revision>
  <cp:lastPrinted>2017-09-14T02:52:08Z</cp:lastPrinted>
  <dcterms:created xsi:type="dcterms:W3CDTF">2017-08-01T01:50:30Z</dcterms:created>
  <dcterms:modified xsi:type="dcterms:W3CDTF">2025-06-11T02:10:47Z</dcterms:modified>
</cp:coreProperties>
</file>