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sldIdLst>
    <p:sldId id="256" r:id="rId2"/>
    <p:sldId id="384" r:id="rId3"/>
    <p:sldId id="257" r:id="rId4"/>
    <p:sldId id="388" r:id="rId5"/>
    <p:sldId id="258" r:id="rId6"/>
    <p:sldId id="259" r:id="rId7"/>
    <p:sldId id="451" r:id="rId8"/>
    <p:sldId id="466" r:id="rId9"/>
    <p:sldId id="483" r:id="rId10"/>
    <p:sldId id="452" r:id="rId11"/>
    <p:sldId id="453" r:id="rId12"/>
    <p:sldId id="479" r:id="rId13"/>
    <p:sldId id="455" r:id="rId14"/>
    <p:sldId id="477" r:id="rId15"/>
    <p:sldId id="468" r:id="rId16"/>
    <p:sldId id="478" r:id="rId17"/>
    <p:sldId id="470" r:id="rId18"/>
    <p:sldId id="480" r:id="rId19"/>
    <p:sldId id="484" r:id="rId20"/>
    <p:sldId id="491" r:id="rId21"/>
    <p:sldId id="475" r:id="rId22"/>
    <p:sldId id="473" r:id="rId23"/>
    <p:sldId id="471" r:id="rId24"/>
    <p:sldId id="459" r:id="rId25"/>
    <p:sldId id="460" r:id="rId26"/>
    <p:sldId id="385" r:id="rId27"/>
    <p:sldId id="369" r:id="rId28"/>
    <p:sldId id="387" r:id="rId29"/>
    <p:sldId id="489" r:id="rId30"/>
    <p:sldId id="490" r:id="rId31"/>
    <p:sldId id="368" r:id="rId32"/>
    <p:sldId id="461" r:id="rId33"/>
    <p:sldId id="488" r:id="rId34"/>
    <p:sldId id="421" r:id="rId35"/>
  </p:sldIdLst>
  <p:sldSz cx="9144000" cy="6858000" type="screen4x3"/>
  <p:notesSz cx="67722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8" autoAdjust="0"/>
    <p:restoredTop sz="94660"/>
  </p:normalViewPr>
  <p:slideViewPr>
    <p:cSldViewPr>
      <p:cViewPr varScale="1">
        <p:scale>
          <a:sx n="64" d="100"/>
          <a:sy n="64" d="100"/>
        </p:scale>
        <p:origin x="15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778" y="-96"/>
      </p:cViewPr>
      <p:guideLst>
        <p:guide orient="horz" pos="3128"/>
        <p:guide pos="21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0:32:11.6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0:32:16.4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34652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6059" y="3"/>
            <a:ext cx="2934652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3526D-989A-4694-A2C4-C4FA333C81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228" y="4716661"/>
            <a:ext cx="541782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1599"/>
            <a:ext cx="2934652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6059" y="9431599"/>
            <a:ext cx="2934652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9D744-FF10-4324-8F9D-CD0A5371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D744-FF10-4324-8F9D-CD0A537145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D744-FF10-4324-8F9D-CD0A537145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D744-FF10-4324-8F9D-CD0A537145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7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D744-FF10-4324-8F9D-CD0A537145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D744-FF10-4324-8F9D-CD0A537145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5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D744-FF10-4324-8F9D-CD0A537145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4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D744-FF10-4324-8F9D-CD0A537145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1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A728-8167-4A1B-8BF9-8FC85F73FC07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D31A-4B8C-4F89-8CEC-63C6A2630043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1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933F-05E5-4AE6-847A-99CD82BA9D45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7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CA59-311F-4D25-AB6E-9C21F0BB3D76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5CBA-0DC3-40D1-A560-27C17424C9DD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7FB7-6E9D-4066-B69E-4E98318302CF}" type="datetime1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9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5D20-1FAF-4493-9DB5-9B441FDFB13F}" type="datetime1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1B75-C158-47C5-A62C-CB97F17BB4A9}" type="datetime1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A0D6-E6CD-45B5-B3E6-22EE9743EC42}" type="datetime1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A284-C690-4C6E-87B4-B0DAC57EF835}" type="datetime1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2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B86-6ABA-4B05-B71B-2A41A7DC76E9}" type="datetime1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3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8DBD-D1A6-44AF-9125-12D35C2AA811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RNN v.250224b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A529-2220-4038-9210-A21DB7BA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urrent_neural_netwo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Long_short-term_memor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ne-ho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cuhk.edu.hk/~khwong/www2/cmsc5707/5707_likelihood.ppt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current_neural_networ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cuhk.edu.hk/~khwong/www2/cmsc5707/5707_likelihood.ppt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hackernoon.com/exploding-and-vanishing-gradient-problem-math-behind-the-truth-6bd008df6e25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ochastic_gradient_descent" TargetMode="External"/><Relationship Id="rId2" Type="http://schemas.openxmlformats.org/officeDocument/2006/relationships/hyperlink" Target="https://en.wikipedia.org/wiki/Backpropag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en.wikipedia.org/wiki/Error_function" TargetMode="External"/><Relationship Id="rId4" Type="http://schemas.openxmlformats.org/officeDocument/2006/relationships/hyperlink" Target="https://en.wikipedia.org/wiki/Gradien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onwenkel.com/2018/05/15/activation-functions-for-neural-networks.html#softplus" TargetMode="External"/><Relationship Id="rId2" Type="http://schemas.openxmlformats.org/officeDocument/2006/relationships/hyperlink" Target="https://imiloainf.wordpress.com/2013/11/06/rectifier-nonlineariti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ng_short-term_memory" TargetMode="External"/><Relationship Id="rId2" Type="http://schemas.openxmlformats.org/officeDocument/2006/relationships/hyperlink" Target="https://en.wikipedia.org/wiki/Recurrent_neural_networ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wardsdatascience.com/illustrated-guide-to-lstms-and-gru-s-a-step-by-step-explanation-44e9eb85bf21" TargetMode="External"/><Relationship Id="rId5" Type="http://schemas.openxmlformats.org/officeDocument/2006/relationships/hyperlink" Target="https://www.tensorflow.org/tutorials" TargetMode="External"/><Relationship Id="rId4" Type="http://schemas.openxmlformats.org/officeDocument/2006/relationships/hyperlink" Target="https://en.wikipedia.org/wiki/Vanishing_gradient_proble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eldung.com/cs/sigmoid-vs-tanh-function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ng_short-term_memor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.google.co.uk/citations?user=NkzyCvUAAAAJ&amp;hl=en&amp;oi=sra" TargetMode="External"/><Relationship Id="rId13" Type="http://schemas.openxmlformats.org/officeDocument/2006/relationships/hyperlink" Target="https://theneuralperspective.com/2016/11/20/recurrent-neural-networks-rnn-part-3-encoder-decoder/" TargetMode="External"/><Relationship Id="rId18" Type="http://schemas.openxmlformats.org/officeDocument/2006/relationships/hyperlink" Target="https://chunml.github.io/ChunML.github.io/project/Sequence-To-Sequence/" TargetMode="External"/><Relationship Id="rId26" Type="http://schemas.openxmlformats.org/officeDocument/2006/relationships/hyperlink" Target="https://karanalytics.wordpress.com/2017/06/06/sequence-modelling-using-deep-learning/" TargetMode="External"/><Relationship Id="rId3" Type="http://schemas.openxmlformats.org/officeDocument/2006/relationships/hyperlink" Target="http://www.cv-foundation.org/openaccess/content_cvpr_2015/html/Long_Fully_Convolutional_Networks_2015_CVPR_paper.html" TargetMode="External"/><Relationship Id="rId21" Type="http://schemas.openxmlformats.org/officeDocument/2006/relationships/hyperlink" Target="https://www.quora.com/What-is-the-meaning-of-%E2%80%9CThe-number-of-units-in-the-LSTM-cell" TargetMode="External"/><Relationship Id="rId7" Type="http://schemas.openxmlformats.org/officeDocument/2006/relationships/hyperlink" Target="https://scholar.google.co.uk/citations?user=x04W_mMAAAAJ&amp;hl=en&amp;oi=sra" TargetMode="External"/><Relationship Id="rId12" Type="http://schemas.openxmlformats.org/officeDocument/2006/relationships/hyperlink" Target="https://theneuralperspective.com/tag/tutorials/" TargetMode="External"/><Relationship Id="rId17" Type="http://schemas.openxmlformats.org/officeDocument/2006/relationships/hyperlink" Target="https://google.github.io/seq2seq/nmt/" TargetMode="External"/><Relationship Id="rId25" Type="http://schemas.openxmlformats.org/officeDocument/2006/relationships/hyperlink" Target="https://blog.aidangomez.ca/2016/04/17/Backpropogating-an-LSTM-A-Numerical-Example/" TargetMode="External"/><Relationship Id="rId2" Type="http://schemas.openxmlformats.org/officeDocument/2006/relationships/hyperlink" Target="http://www.deeplearningbook.org/" TargetMode="External"/><Relationship Id="rId16" Type="http://schemas.openxmlformats.org/officeDocument/2006/relationships/hyperlink" Target="https://medium.com/towards-data-science/lstm-by-example-using-tensorflow-feb0c1968537" TargetMode="External"/><Relationship Id="rId20" Type="http://schemas.openxmlformats.org/officeDocument/2006/relationships/hyperlink" Target="https://datascience.stackexchange.com/questions/10615/number-of-parameters-in-an-lstm-mod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pers.nips.cc/paper/5346-sequence-to-sequence-learning-with-neural" TargetMode="External"/><Relationship Id="rId11" Type="http://schemas.openxmlformats.org/officeDocument/2006/relationships/hyperlink" Target="https://github.com/terryum/awesome-deep-learning-papers" TargetMode="External"/><Relationship Id="rId24" Type="http://schemas.openxmlformats.org/officeDocument/2006/relationships/hyperlink" Target="https://medium.com/@aidangomez/let-s-do-this-f9b699de31d9" TargetMode="External"/><Relationship Id="rId5" Type="http://schemas.openxmlformats.org/officeDocument/2006/relationships/hyperlink" Target="https://scholar.google.co.uk/citations?user=bh-uRFMAAAAJ&amp;hl=en&amp;oi=sra" TargetMode="External"/><Relationship Id="rId15" Type="http://schemas.openxmlformats.org/officeDocument/2006/relationships/hyperlink" Target="https://indico.io/blog/sequence-modeling-neuralnets-part1/" TargetMode="External"/><Relationship Id="rId23" Type="http://schemas.openxmlformats.org/officeDocument/2006/relationships/hyperlink" Target="http://kbullaughey.github.io/lstm-play/lstm" TargetMode="External"/><Relationship Id="rId10" Type="http://schemas.openxmlformats.org/officeDocument/2006/relationships/hyperlink" Target="http://colah.github.io/posts/2015-08-Understanding-LSTMs/" TargetMode="External"/><Relationship Id="rId19" Type="http://schemas.openxmlformats.org/officeDocument/2006/relationships/hyperlink" Target="https://stackoverflow.com/questions/38080035/how-to-calculate-the-number-of-parameters-of-an-lstm-network" TargetMode="External"/><Relationship Id="rId4" Type="http://schemas.openxmlformats.org/officeDocument/2006/relationships/hyperlink" Target="https://scholar.google.co.uk/citations?user=-ltRSM0AAAAJ&amp;hl=en&amp;oi=sra" TargetMode="External"/><Relationship Id="rId9" Type="http://schemas.openxmlformats.org/officeDocument/2006/relationships/hyperlink" Target="https://scholar.google.co.uk/citations?user=vfT6-XIAAAAJ&amp;hl=en&amp;oi=sra" TargetMode="External"/><Relationship Id="rId14" Type="http://schemas.openxmlformats.org/officeDocument/2006/relationships/hyperlink" Target="https://arxiv.org/pdf/1703.01619.pdf" TargetMode="External"/><Relationship Id="rId22" Type="http://schemas.openxmlformats.org/officeDocument/2006/relationships/hyperlink" Target="https://www.quora.com/In-LSTM-how-do-you-figure-out-what-size-the-weights-are-supposed-to-be" TargetMode="External"/><Relationship Id="rId27" Type="http://schemas.openxmlformats.org/officeDocument/2006/relationships/hyperlink" Target="http://monik.in/a-noobs-guide-to-implementing-rnn-lstm-using-tensorflow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current_neural_network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tutorials/recurrent" TargetMode="External"/><Relationship Id="rId2" Type="http://schemas.openxmlformats.org/officeDocument/2006/relationships/hyperlink" Target="https://en.wikipedia.org/wiki/Recurrent_neural_networ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colah.github.io/posts/2015-08-Understanding-LSTM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18u6BgdK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-dsi.ing.unifi.it/~paolo/ps/tnn-94-gradient.pdf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arpathy.github.io/2015/05/21/rnn-effectivenes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onwenkel.com/2018/05/15/activation-functions-for-neural-networks.html#softplus" TargetMode="External"/><Relationship Id="rId2" Type="http://schemas.openxmlformats.org/officeDocument/2006/relationships/hyperlink" Target="https://imiloainf.wordpress.com/2013/11/06/rectifier-nonlineariti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Introduction to RNN, LSTM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543800" cy="17526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RNN (</a:t>
            </a:r>
            <a:r>
              <a:rPr lang="en-US" u="sng" dirty="0">
                <a:hlinkClick r:id="rId3"/>
              </a:rPr>
              <a:t>Recurrent neural network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LSTM (</a:t>
            </a:r>
            <a:r>
              <a:rPr lang="en-US" dirty="0">
                <a:hlinkClick r:id="rId4"/>
              </a:rPr>
              <a:t>Long short-term memory</a:t>
            </a:r>
            <a:r>
              <a:rPr lang="en-US" dirty="0"/>
              <a:t>)</a:t>
            </a:r>
          </a:p>
          <a:p>
            <a:r>
              <a:rPr lang="en-US" dirty="0"/>
              <a:t>KH Wong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8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 simple RNN (recurrent Neural network) for weather (sequence) prediction </a:t>
            </a:r>
            <a:r>
              <a:rPr lang="en-US" sz="2800" dirty="0">
                <a:sym typeface="Wingdings" panose="05000000000000000000" pitchFamily="2" charset="2"/>
              </a:rPr>
              <a:t>(type4: many-to-many)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113"/>
            <a:ext cx="5843588" cy="544036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=Sunny;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/>
              <a:t>=Cloudy;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=Rainy; 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/>
              <a:t>=Thundery (weather in a day) </a:t>
            </a:r>
          </a:p>
          <a:p>
            <a:r>
              <a:rPr lang="en-US" sz="2800" dirty="0"/>
              <a:t>First: define the characters. The dictionary has 4 types, </a:t>
            </a:r>
            <a:r>
              <a:rPr lang="en-US" sz="2800" dirty="0">
                <a:hlinkClick r:id="rId2"/>
              </a:rPr>
              <a:t>one-hot representation</a:t>
            </a:r>
            <a:endParaRPr lang="en-US" sz="2800" dirty="0"/>
          </a:p>
          <a:p>
            <a:r>
              <a:rPr lang="en-US" sz="2800" dirty="0">
                <a:sym typeface="Wingdings" panose="05000000000000000000" pitchFamily="2" charset="2"/>
              </a:rPr>
              <a:t>X=Use 4-bit code (one hot) to represent the weather, it means 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at any time, only one output is 1, </a:t>
            </a:r>
            <a:r>
              <a:rPr lang="en-US" sz="2400" dirty="0"/>
              <a:t>others are 0.</a:t>
            </a:r>
          </a:p>
          <a:p>
            <a:pPr lvl="1"/>
            <a:r>
              <a:rPr lang="en-US" sz="2400" dirty="0"/>
              <a:t>X</a:t>
            </a:r>
            <a:r>
              <a:rPr lang="en-US" sz="2400" baseline="-25000" dirty="0"/>
              <a:t> t</a:t>
            </a:r>
            <a:r>
              <a:rPr lang="en-US" sz="2400" dirty="0"/>
              <a:t> can be one of those {X1,X2,X3,X4}</a:t>
            </a:r>
            <a:r>
              <a:rPr lang="en-US" sz="2400" baseline="-25000" dirty="0"/>
              <a:t>t</a:t>
            </a:r>
          </a:p>
          <a:p>
            <a:pPr lvl="1"/>
            <a:r>
              <a:rPr lang="en-US" sz="2400" dirty="0"/>
              <a:t>E.g. when the input X=X1=“1000”, it is sunny</a:t>
            </a:r>
          </a:p>
          <a:p>
            <a:r>
              <a:rPr lang="en-US" sz="2800" dirty="0"/>
              <a:t>Assume the training input sequence is S,C,R,T,S,C,R,T….etc. After training, predict the weather tomorrow.</a:t>
            </a:r>
          </a:p>
          <a:p>
            <a:r>
              <a:rPr lang="en-US" sz="2800" dirty="0">
                <a:sym typeface="Wingdings" panose="05000000000000000000" pitchFamily="2" charset="2"/>
              </a:rPr>
              <a:t>This mechanism (type4: many-to-many) can be extended to other applications such as machine translation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23025"/>
            <a:ext cx="2895600" cy="365125"/>
          </a:xfrm>
        </p:spPr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96012" y="2438400"/>
          <a:ext cx="2747962" cy="248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56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One hot Encoding (X)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35"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435"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35"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35">
                <a:tc>
                  <a:txBody>
                    <a:bodyPr/>
                    <a:lstStyle/>
                    <a:p>
                      <a:r>
                        <a:rPr lang="en-US" dirty="0"/>
                        <a:t>X4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ight Brace 7">
            <a:extLst>
              <a:ext uri="{FF2B5EF4-FFF2-40B4-BE49-F238E27FC236}">
                <a16:creationId xmlns:a16="http://schemas.microsoft.com/office/drawing/2014/main" id="{4A144CBC-BA3B-B021-0976-064C9CE8B1B2}"/>
              </a:ext>
            </a:extLst>
          </p:cNvPr>
          <p:cNvSpPr/>
          <p:nvPr/>
        </p:nvSpPr>
        <p:spPr>
          <a:xfrm rot="16200000">
            <a:off x="8001676" y="1352303"/>
            <a:ext cx="152400" cy="15009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50A9FF-42A7-D397-C02F-12754E7C0C6A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284397" y="1519698"/>
            <a:ext cx="1793480" cy="506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83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85" y="-16140"/>
            <a:ext cx="826391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The architecture: 4 inputs(x</a:t>
            </a:r>
            <a:r>
              <a:rPr lang="en-US" sz="2400" baseline="-25000" dirty="0"/>
              <a:t>i</a:t>
            </a:r>
            <a:r>
              <a:rPr lang="en-US" sz="2400" dirty="0"/>
              <a:t>), 3 hidden neurons(</a:t>
            </a:r>
            <a:r>
              <a:rPr lang="en-US" sz="2400" dirty="0" err="1"/>
              <a:t>h</a:t>
            </a:r>
            <a:r>
              <a:rPr lang="en-US" sz="2400" baseline="-25000" dirty="0" err="1"/>
              <a:t>j</a:t>
            </a:r>
            <a:r>
              <a:rPr lang="en-US" sz="2400" dirty="0"/>
              <a:t>), 4 outputs (</a:t>
            </a:r>
            <a:r>
              <a:rPr lang="en-US" sz="2400" dirty="0" err="1"/>
              <a:t>sy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Only partial weights are shown to avoid crowdedness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1803" y="6071802"/>
            <a:ext cx="276225" cy="35718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9050" y="5413125"/>
            <a:ext cx="3086100" cy="365125"/>
          </a:xfrm>
        </p:spPr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8940" y="6045219"/>
            <a:ext cx="2133600" cy="365125"/>
          </a:xfrm>
        </p:spPr>
        <p:txBody>
          <a:bodyPr/>
          <a:lstStyle/>
          <a:p>
            <a:fld id="{92ECD549-CDD2-4D9B-9BD4-3C35CC2FC88F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64274" y="2913688"/>
            <a:ext cx="723900" cy="783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02336" y="2666895"/>
            <a:ext cx="1247775" cy="2847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stCxn id="9" idx="6"/>
          </p:cNvCxnSpPr>
          <p:nvPr/>
        </p:nvCxnSpPr>
        <p:spPr>
          <a:xfrm flipV="1">
            <a:off x="3688174" y="3295546"/>
            <a:ext cx="1798330" cy="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04420" y="3295546"/>
            <a:ext cx="1782084" cy="778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88174" y="3295546"/>
            <a:ext cx="1798330" cy="1588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813076" y="5318092"/>
            <a:ext cx="744865" cy="24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520044" y="5441051"/>
            <a:ext cx="233572" cy="18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938942" y="5472615"/>
            <a:ext cx="130156" cy="177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134617" y="5362907"/>
            <a:ext cx="678472" cy="318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77991" y="2917540"/>
            <a:ext cx="14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Whh</a:t>
            </a:r>
            <a:r>
              <a:rPr lang="en-US" dirty="0"/>
              <a:t>, size 3x3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58004" y="3124876"/>
            <a:ext cx="87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h(j=1,t)</a:t>
            </a:r>
          </a:p>
        </p:txBody>
      </p:sp>
      <p:sp>
        <p:nvSpPr>
          <p:cNvPr id="40" name="Oval 39"/>
          <p:cNvSpPr/>
          <p:nvPr/>
        </p:nvSpPr>
        <p:spPr>
          <a:xfrm>
            <a:off x="2980520" y="3770669"/>
            <a:ext cx="723900" cy="783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88573" y="4675409"/>
            <a:ext cx="723900" cy="783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762424" y="3972992"/>
            <a:ext cx="87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h(j=2,t)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08680" y="4841874"/>
            <a:ext cx="87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h(j=3,t)</a:t>
            </a:r>
          </a:p>
        </p:txBody>
      </p:sp>
      <p:sp>
        <p:nvSpPr>
          <p:cNvPr id="48" name="Oval 47"/>
          <p:cNvSpPr/>
          <p:nvPr/>
        </p:nvSpPr>
        <p:spPr>
          <a:xfrm>
            <a:off x="5458039" y="2927972"/>
            <a:ext cx="723900" cy="783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96101" y="2681179"/>
            <a:ext cx="1247775" cy="2847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395281" y="3138617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h(j=1,t+1)</a:t>
            </a:r>
          </a:p>
        </p:txBody>
      </p:sp>
      <p:sp>
        <p:nvSpPr>
          <p:cNvPr id="51" name="Oval 50"/>
          <p:cNvSpPr/>
          <p:nvPr/>
        </p:nvSpPr>
        <p:spPr>
          <a:xfrm>
            <a:off x="5474285" y="3784953"/>
            <a:ext cx="723900" cy="783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482338" y="4689693"/>
            <a:ext cx="723900" cy="783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26659" y="3968296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h(j=2,t+1)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26659" y="4883361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h(j=3,t+1)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12411" y="5648983"/>
            <a:ext cx="86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</a:t>
            </a:r>
            <a:r>
              <a:rPr lang="en-US" dirty="0" err="1"/>
              <a:t>i</a:t>
            </a:r>
            <a:r>
              <a:rPr lang="en-US" dirty="0"/>
              <a:t>=1,t)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64898" y="5648982"/>
            <a:ext cx="86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</a:t>
            </a:r>
            <a:r>
              <a:rPr lang="en-US" dirty="0" err="1"/>
              <a:t>i</a:t>
            </a:r>
            <a:r>
              <a:rPr lang="en-US" dirty="0"/>
              <a:t>=2,t)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845633" y="5671681"/>
            <a:ext cx="86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</a:t>
            </a:r>
            <a:r>
              <a:rPr lang="en-US" dirty="0" err="1"/>
              <a:t>i</a:t>
            </a:r>
            <a:r>
              <a:rPr lang="en-US" dirty="0"/>
              <a:t>=3,t)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26368" y="5639159"/>
            <a:ext cx="231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</a:t>
            </a:r>
            <a:r>
              <a:rPr lang="en-US" dirty="0" err="1"/>
              <a:t>i</a:t>
            </a:r>
            <a:r>
              <a:rPr lang="en-US" dirty="0"/>
              <a:t>=4,t), X is of size 4x1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19043" y="262010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61130" y="264811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6" name="Oval 75"/>
          <p:cNvSpPr/>
          <p:nvPr/>
        </p:nvSpPr>
        <p:spPr>
          <a:xfrm>
            <a:off x="1381711" y="1250137"/>
            <a:ext cx="723900" cy="8248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295380" y="1122986"/>
            <a:ext cx="723900" cy="783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360120" y="1143000"/>
            <a:ext cx="723900" cy="783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606790" y="1094926"/>
            <a:ext cx="723900" cy="783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158139" y="1368198"/>
            <a:ext cx="8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smy1(t)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216027" y="1355237"/>
            <a:ext cx="8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smy2(t)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88233" y="1342904"/>
            <a:ext cx="8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smy3(t)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51580" y="1315218"/>
            <a:ext cx="8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smy4(t)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70732" y="1948106"/>
            <a:ext cx="93596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293336" y="1919577"/>
            <a:ext cx="93596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394374" y="1936704"/>
            <a:ext cx="93596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509324" y="1909358"/>
            <a:ext cx="93596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5833488" y="2278024"/>
            <a:ext cx="145358" cy="6722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 91"/>
          <p:cNvSpPr/>
          <p:nvPr/>
        </p:nvSpPr>
        <p:spPr>
          <a:xfrm>
            <a:off x="5972279" y="2288491"/>
            <a:ext cx="356043" cy="1600200"/>
          </a:xfrm>
          <a:custGeom>
            <a:avLst/>
            <a:gdLst>
              <a:gd name="connsiteX0" fmla="*/ 152400 w 356043"/>
              <a:gd name="connsiteY0" fmla="*/ 1600200 h 1600200"/>
              <a:gd name="connsiteX1" fmla="*/ 352425 w 356043"/>
              <a:gd name="connsiteY1" fmla="*/ 628650 h 1600200"/>
              <a:gd name="connsiteX2" fmla="*/ 0 w 356043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043" h="1600200">
                <a:moveTo>
                  <a:pt x="152400" y="1600200"/>
                </a:moveTo>
                <a:cubicBezTo>
                  <a:pt x="265112" y="1247775"/>
                  <a:pt x="377825" y="895350"/>
                  <a:pt x="352425" y="628650"/>
                </a:cubicBezTo>
                <a:cubicBezTo>
                  <a:pt x="327025" y="361950"/>
                  <a:pt x="163512" y="180975"/>
                  <a:pt x="0" y="0"/>
                </a:cubicBezTo>
              </a:path>
            </a:pathLst>
          </a:custGeom>
          <a:noFill/>
          <a:ln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191354" y="2288491"/>
            <a:ext cx="432420" cy="2714625"/>
          </a:xfrm>
          <a:custGeom>
            <a:avLst/>
            <a:gdLst>
              <a:gd name="connsiteX0" fmla="*/ 0 w 432420"/>
              <a:gd name="connsiteY0" fmla="*/ 2714625 h 2714625"/>
              <a:gd name="connsiteX1" fmla="*/ 342900 w 432420"/>
              <a:gd name="connsiteY1" fmla="*/ 1762125 h 2714625"/>
              <a:gd name="connsiteX2" fmla="*/ 419100 w 432420"/>
              <a:gd name="connsiteY2" fmla="*/ 666750 h 2714625"/>
              <a:gd name="connsiteX3" fmla="*/ 123825 w 432420"/>
              <a:gd name="connsiteY3" fmla="*/ 142875 h 2714625"/>
              <a:gd name="connsiteX4" fmla="*/ 19050 w 432420"/>
              <a:gd name="connsiteY4" fmla="*/ 0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420" h="2714625">
                <a:moveTo>
                  <a:pt x="0" y="2714625"/>
                </a:moveTo>
                <a:cubicBezTo>
                  <a:pt x="136525" y="2409031"/>
                  <a:pt x="273050" y="2103438"/>
                  <a:pt x="342900" y="1762125"/>
                </a:cubicBezTo>
                <a:cubicBezTo>
                  <a:pt x="412750" y="1420812"/>
                  <a:pt x="455612" y="936625"/>
                  <a:pt x="419100" y="666750"/>
                </a:cubicBezTo>
                <a:cubicBezTo>
                  <a:pt x="382588" y="396875"/>
                  <a:pt x="190500" y="254000"/>
                  <a:pt x="123825" y="142875"/>
                </a:cubicBezTo>
                <a:cubicBezTo>
                  <a:pt x="57150" y="31750"/>
                  <a:pt x="38100" y="15875"/>
                  <a:pt x="19050" y="0"/>
                </a:cubicBezTo>
              </a:path>
            </a:pathLst>
          </a:custGeom>
          <a:noFill/>
          <a:ln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357162" y="2357586"/>
            <a:ext cx="6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519494" y="5376801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, size 3x4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869490" y="3017451"/>
            <a:ext cx="2191624" cy="17543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Weights types</a:t>
            </a:r>
          </a:p>
          <a:p>
            <a:r>
              <a:rPr lang="en-US" dirty="0" err="1"/>
              <a:t>Whh</a:t>
            </a:r>
            <a:r>
              <a:rPr lang="en-US" dirty="0"/>
              <a:t>=h(t) to h(t+1)</a:t>
            </a:r>
          </a:p>
          <a:p>
            <a:r>
              <a:rPr lang="en-US" dirty="0" err="1"/>
              <a:t>Whx</a:t>
            </a:r>
            <a:r>
              <a:rPr lang="en-US" dirty="0"/>
              <a:t>=x to h </a:t>
            </a:r>
          </a:p>
          <a:p>
            <a:r>
              <a:rPr lang="en-US" dirty="0"/>
              <a:t>Why=h to y</a:t>
            </a:r>
          </a:p>
          <a:p>
            <a:r>
              <a:rPr lang="en-US" dirty="0"/>
              <a:t>Assume all fully connected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371701" y="1090722"/>
            <a:ext cx="177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smy</a:t>
            </a:r>
            <a:r>
              <a:rPr lang="en-US" dirty="0"/>
              <a:t>= </a:t>
            </a:r>
            <a:r>
              <a:rPr lang="en-US" dirty="0" err="1"/>
              <a:t>softmax_out_y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1226654" y="3513231"/>
            <a:ext cx="1066800" cy="691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1" name="TextBox 100"/>
          <p:cNvSpPr txBox="1"/>
          <p:nvPr/>
        </p:nvSpPr>
        <p:spPr>
          <a:xfrm>
            <a:off x="1531454" y="36776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102" name="Straight Arrow Connector 101"/>
          <p:cNvCxnSpPr>
            <a:stCxn id="100" idx="0"/>
          </p:cNvCxnSpPr>
          <p:nvPr/>
        </p:nvCxnSpPr>
        <p:spPr>
          <a:xfrm flipV="1">
            <a:off x="1760054" y="2473818"/>
            <a:ext cx="9623" cy="10394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1779104" y="4205207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605955" y="4638775"/>
            <a:ext cx="40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244789" y="3056791"/>
            <a:ext cx="61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t+1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650244" y="5067044"/>
            <a:ext cx="41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endParaRPr lang="en-US" sz="2400" dirty="0"/>
          </a:p>
        </p:txBody>
      </p:sp>
      <p:sp>
        <p:nvSpPr>
          <p:cNvPr id="107" name="Freeform 106"/>
          <p:cNvSpPr/>
          <p:nvPr/>
        </p:nvSpPr>
        <p:spPr>
          <a:xfrm>
            <a:off x="1769677" y="3295071"/>
            <a:ext cx="671868" cy="1124613"/>
          </a:xfrm>
          <a:custGeom>
            <a:avLst/>
            <a:gdLst>
              <a:gd name="connsiteX0" fmla="*/ 0 w 671868"/>
              <a:gd name="connsiteY0" fmla="*/ 65056 h 1124613"/>
              <a:gd name="connsiteX1" fmla="*/ 441063 w 671868"/>
              <a:gd name="connsiteY1" fmla="*/ 11268 h 1124613"/>
              <a:gd name="connsiteX2" fmla="*/ 634701 w 671868"/>
              <a:gd name="connsiteY2" fmla="*/ 258694 h 1124613"/>
              <a:gd name="connsiteX3" fmla="*/ 666974 w 671868"/>
              <a:gd name="connsiteY3" fmla="*/ 721273 h 1124613"/>
              <a:gd name="connsiteX4" fmla="*/ 570155 w 671868"/>
              <a:gd name="connsiteY4" fmla="*/ 1054760 h 1124613"/>
              <a:gd name="connsiteX5" fmla="*/ 301214 w 671868"/>
              <a:gd name="connsiteY5" fmla="*/ 1119305 h 1124613"/>
              <a:gd name="connsiteX6" fmla="*/ 204395 w 671868"/>
              <a:gd name="connsiteY6" fmla="*/ 968698 h 1124613"/>
              <a:gd name="connsiteX7" fmla="*/ 204395 w 671868"/>
              <a:gd name="connsiteY7" fmla="*/ 904153 h 112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868" h="1124613">
                <a:moveTo>
                  <a:pt x="0" y="65056"/>
                </a:moveTo>
                <a:cubicBezTo>
                  <a:pt x="167640" y="22025"/>
                  <a:pt x="335280" y="-21005"/>
                  <a:pt x="441063" y="11268"/>
                </a:cubicBezTo>
                <a:cubicBezTo>
                  <a:pt x="546846" y="43541"/>
                  <a:pt x="597049" y="140360"/>
                  <a:pt x="634701" y="258694"/>
                </a:cubicBezTo>
                <a:cubicBezTo>
                  <a:pt x="672353" y="377028"/>
                  <a:pt x="677732" y="588595"/>
                  <a:pt x="666974" y="721273"/>
                </a:cubicBezTo>
                <a:cubicBezTo>
                  <a:pt x="656216" y="853951"/>
                  <a:pt x="631115" y="988421"/>
                  <a:pt x="570155" y="1054760"/>
                </a:cubicBezTo>
                <a:cubicBezTo>
                  <a:pt x="509195" y="1121099"/>
                  <a:pt x="362174" y="1133649"/>
                  <a:pt x="301214" y="1119305"/>
                </a:cubicBezTo>
                <a:cubicBezTo>
                  <a:pt x="240254" y="1104961"/>
                  <a:pt x="220531" y="1004557"/>
                  <a:pt x="204395" y="968698"/>
                </a:cubicBezTo>
                <a:cubicBezTo>
                  <a:pt x="188259" y="932839"/>
                  <a:pt x="196327" y="918496"/>
                  <a:pt x="204395" y="904153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254131" y="4667786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4513" y="3437922"/>
            <a:ext cx="1248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</a:t>
            </a:r>
          </a:p>
          <a:p>
            <a:r>
              <a:rPr lang="en-US" dirty="0"/>
              <a:t>(recurrent)</a:t>
            </a:r>
          </a:p>
          <a:p>
            <a:r>
              <a:rPr lang="en-US" dirty="0"/>
              <a:t> layer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452927" y="36458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12" name="Oval 111"/>
          <p:cNvSpPr/>
          <p:nvPr/>
        </p:nvSpPr>
        <p:spPr>
          <a:xfrm>
            <a:off x="3235762" y="1133468"/>
            <a:ext cx="723900" cy="8248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319124" y="1431794"/>
            <a:ext cx="8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smy1(t)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330755" y="2128076"/>
            <a:ext cx="93596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503513" y="2418822"/>
            <a:ext cx="1200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Weights</a:t>
            </a:r>
          </a:p>
          <a:p>
            <a:r>
              <a:rPr lang="en-US" sz="2400" dirty="0"/>
              <a:t>=why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3551" y="5980169"/>
            <a:ext cx="279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Hidden neurons at time 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72045" y="5988480"/>
            <a:ext cx="370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Hidden neurons at time t,</a:t>
            </a:r>
          </a:p>
          <a:p>
            <a:r>
              <a:rPr lang="en-US" dirty="0"/>
              <a:t>which depend on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 and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4754892" y="2242456"/>
            <a:ext cx="177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y= output 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9025356-C63A-4348-B854-E790AD9C7132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3712361" y="3309679"/>
            <a:ext cx="1714298" cy="843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7CB5C80-9964-45C5-BFC5-9EFABE80F598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3652516" y="3320925"/>
            <a:ext cx="1774143" cy="1747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7EA3228-61B5-488D-986D-C85BC4DB4C5B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3702406" y="4042322"/>
            <a:ext cx="1724253" cy="11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53DB139-0067-40E3-8694-8E63E05280D8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3669772" y="4014110"/>
            <a:ext cx="1756887" cy="10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8C7DCBE-1113-486D-8DF7-D091F397EC47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3755074" y="4917511"/>
            <a:ext cx="1671585" cy="150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629519A-3960-46AF-92E2-365CC7543266}"/>
              </a:ext>
            </a:extLst>
          </p:cNvPr>
          <p:cNvCxnSpPr>
            <a:cxnSpLocks/>
            <a:endCxn id="53" idx="1"/>
          </p:cNvCxnSpPr>
          <p:nvPr/>
        </p:nvCxnSpPr>
        <p:spPr>
          <a:xfrm flipV="1">
            <a:off x="3669772" y="4152962"/>
            <a:ext cx="1756887" cy="783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17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/>
              <a:t>A simple RNN (recurrent Neural network)  for sequence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23" y="82475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Unroll an RNN: If ‘S’,’C’,’R’</a:t>
            </a:r>
            <a:r>
              <a:rPr lang="en-US" sz="2000" dirty="0">
                <a:sym typeface="Wingdings" panose="05000000000000000000" pitchFamily="2" charset="2"/>
              </a:rPr>
              <a:t> are received, the prediction is ‘T’</a:t>
            </a:r>
          </a:p>
          <a:p>
            <a:r>
              <a:rPr lang="en-US" sz="2000" dirty="0"/>
              <a:t>Tanh(</a:t>
            </a:r>
            <a:r>
              <a:rPr lang="en-US" sz="2000" dirty="0" err="1"/>
              <a:t>Whx</a:t>
            </a:r>
            <a:r>
              <a:rPr lang="en-US" sz="2000" dirty="0"/>
              <a:t>(1,:)*</a:t>
            </a:r>
            <a:r>
              <a:rPr lang="en-US" sz="2000" dirty="0" err="1"/>
              <a:t>X</a:t>
            </a:r>
            <a:r>
              <a:rPr lang="en-US" sz="2000" baseline="-25000" dirty="0" err="1"/>
              <a:t>t</a:t>
            </a:r>
            <a:r>
              <a:rPr lang="en-US" sz="2000" dirty="0"/>
              <a:t>   +    </a:t>
            </a:r>
            <a:r>
              <a:rPr lang="en-US" sz="2000" dirty="0" err="1"/>
              <a:t>Whh</a:t>
            </a:r>
            <a:r>
              <a:rPr lang="en-US" sz="2000" dirty="0"/>
              <a:t>(1,:)*</a:t>
            </a:r>
            <a:r>
              <a:rPr lang="en-US" sz="2000" dirty="0" err="1"/>
              <a:t>h</a:t>
            </a:r>
            <a:r>
              <a:rPr lang="en-US" sz="2000" baseline="-25000" dirty="0" err="1"/>
              <a:t>t</a:t>
            </a:r>
            <a:r>
              <a:rPr lang="en-US" sz="2000" dirty="0"/>
              <a:t>   +   bias(1) )=h</a:t>
            </a:r>
            <a:r>
              <a:rPr lang="en-US" sz="2000" baseline="-25000" dirty="0"/>
              <a:t>t+1</a:t>
            </a:r>
            <a:r>
              <a:rPr lang="en-US" sz="2000" dirty="0"/>
              <a:t>(1)</a:t>
            </a:r>
          </a:p>
          <a:p>
            <a:r>
              <a:rPr lang="en-US" sz="2000" dirty="0"/>
              <a:t>Tanh(</a:t>
            </a:r>
            <a:r>
              <a:rPr lang="en-US" sz="2000" dirty="0" err="1"/>
              <a:t>Whx</a:t>
            </a:r>
            <a:r>
              <a:rPr lang="en-US" sz="2000" dirty="0"/>
              <a:t>(2,:)*</a:t>
            </a:r>
            <a:r>
              <a:rPr lang="en-US" sz="2000" dirty="0" err="1"/>
              <a:t>X</a:t>
            </a:r>
            <a:r>
              <a:rPr lang="en-US" sz="2000" baseline="-25000" dirty="0" err="1"/>
              <a:t>t</a:t>
            </a:r>
            <a:r>
              <a:rPr lang="en-US" sz="2000" dirty="0"/>
              <a:t>   +    </a:t>
            </a:r>
            <a:r>
              <a:rPr lang="en-US" sz="2000" dirty="0" err="1"/>
              <a:t>Whh</a:t>
            </a:r>
            <a:r>
              <a:rPr lang="en-US" sz="2000" dirty="0"/>
              <a:t>(2,:)*</a:t>
            </a:r>
            <a:r>
              <a:rPr lang="en-US" sz="2000" dirty="0" err="1"/>
              <a:t>h</a:t>
            </a:r>
            <a:r>
              <a:rPr lang="en-US" sz="2000" baseline="-25000" dirty="0" err="1"/>
              <a:t>t</a:t>
            </a:r>
            <a:r>
              <a:rPr lang="en-US" sz="2000" dirty="0"/>
              <a:t>   +   bias(2) )=h</a:t>
            </a:r>
            <a:r>
              <a:rPr lang="en-US" sz="2000" baseline="-25000" dirty="0"/>
              <a:t>t+1</a:t>
            </a:r>
            <a:r>
              <a:rPr lang="en-US" sz="2000" dirty="0"/>
              <a:t>(2)</a:t>
            </a:r>
          </a:p>
          <a:p>
            <a:r>
              <a:rPr lang="en-US" sz="2000" dirty="0"/>
              <a:t>Tanh(</a:t>
            </a:r>
            <a:r>
              <a:rPr lang="en-US" sz="2000" dirty="0" err="1"/>
              <a:t>Whx</a:t>
            </a:r>
            <a:r>
              <a:rPr lang="en-US" sz="2000" dirty="0"/>
              <a:t>(3,:)*</a:t>
            </a:r>
            <a:r>
              <a:rPr lang="en-US" sz="2000" dirty="0" err="1"/>
              <a:t>X</a:t>
            </a:r>
            <a:r>
              <a:rPr lang="en-US" sz="2000" baseline="-25000" dirty="0" err="1"/>
              <a:t>t</a:t>
            </a:r>
            <a:r>
              <a:rPr lang="en-US" sz="2000" baseline="-25000" dirty="0"/>
              <a:t>   </a:t>
            </a:r>
            <a:r>
              <a:rPr lang="en-US" sz="2000" dirty="0"/>
              <a:t> +    </a:t>
            </a:r>
            <a:r>
              <a:rPr lang="en-US" sz="2000" dirty="0" err="1"/>
              <a:t>Whh</a:t>
            </a:r>
            <a:r>
              <a:rPr lang="en-US" sz="2000" dirty="0"/>
              <a:t>(3,:)*</a:t>
            </a:r>
            <a:r>
              <a:rPr lang="en-US" sz="2000" dirty="0" err="1"/>
              <a:t>h</a:t>
            </a:r>
            <a:r>
              <a:rPr lang="en-US" sz="2000" baseline="-25000" dirty="0" err="1"/>
              <a:t>t</a:t>
            </a:r>
            <a:r>
              <a:rPr lang="en-US" sz="2000" dirty="0"/>
              <a:t>   +   bias(3) )=h</a:t>
            </a:r>
            <a:r>
              <a:rPr lang="en-US" sz="2000" baseline="-25000" dirty="0"/>
              <a:t>t+1</a:t>
            </a:r>
            <a:r>
              <a:rPr lang="en-US" sz="2000" dirty="0"/>
              <a:t>(3)</a:t>
            </a:r>
          </a:p>
          <a:p>
            <a:r>
              <a:rPr lang="en-US" sz="2000" dirty="0"/>
              <a:t>A is an RNN with 3 neurons : After training, if you enter ‘S’,’C’,’R’ step by step to </a:t>
            </a:r>
            <a:r>
              <a:rPr lang="en-US" sz="2000" dirty="0" err="1"/>
              <a:t>X</a:t>
            </a:r>
            <a:r>
              <a:rPr lang="en-US" sz="2000" baseline="-25000" dirty="0" err="1"/>
              <a:t>t</a:t>
            </a:r>
            <a:r>
              <a:rPr lang="en-US" sz="2000" dirty="0"/>
              <a:t> at each time t , the system will output T after you input </a:t>
            </a:r>
            <a:r>
              <a:rPr lang="en-US" sz="2000" dirty="0" err="1"/>
              <a:t>X</a:t>
            </a:r>
            <a:r>
              <a:rPr lang="en-US" sz="2000" baseline="-25000" dirty="0" err="1"/>
              <a:t>t</a:t>
            </a:r>
            <a:r>
              <a:rPr lang="en-US" sz="2000" baseline="-25000" dirty="0"/>
              <a:t>=3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9266" y="6415464"/>
            <a:ext cx="2895600" cy="365125"/>
          </a:xfrm>
        </p:spPr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5871" y="6223552"/>
            <a:ext cx="2133600" cy="365125"/>
          </a:xfrm>
        </p:spPr>
        <p:txBody>
          <a:bodyPr/>
          <a:lstStyle/>
          <a:p>
            <a:fld id="{7C12A529-2220-4038-9210-A21DB7BAEFCE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9935" y="4699080"/>
            <a:ext cx="1066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1354735" y="485731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1583335" y="4241880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02385" y="5384880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54860" y="47866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1265" y="4689273"/>
            <a:ext cx="1066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769118" y="4224885"/>
            <a:ext cx="0" cy="8072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381231" y="5155958"/>
            <a:ext cx="0" cy="6455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00542" y="5032173"/>
            <a:ext cx="43504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56065" y="4829489"/>
            <a:ext cx="61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tanh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640610" y="5010464"/>
            <a:ext cx="42131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061920" y="4857314"/>
            <a:ext cx="638622" cy="298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99711" y="4706206"/>
            <a:ext cx="1066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5214534" y="4270594"/>
            <a:ext cx="3031" cy="7785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829677" y="5172891"/>
            <a:ext cx="0" cy="6455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148988" y="5049106"/>
            <a:ext cx="43504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04511" y="4846422"/>
            <a:ext cx="61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tanh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089056" y="5027397"/>
            <a:ext cx="42131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510366" y="4874247"/>
            <a:ext cx="638622" cy="298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76588" y="4729838"/>
            <a:ext cx="1066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694441" y="4270594"/>
            <a:ext cx="0" cy="8021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306554" y="5196523"/>
            <a:ext cx="0" cy="6455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625865" y="5072738"/>
            <a:ext cx="43504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81388" y="4870054"/>
            <a:ext cx="61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tanh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565933" y="5051029"/>
            <a:ext cx="42131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87243" y="4897879"/>
            <a:ext cx="638622" cy="298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196205" y="5755826"/>
            <a:ext cx="76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=1</a:t>
            </a:r>
            <a:r>
              <a:rPr lang="en-US" sz="2400" dirty="0"/>
              <a:t>=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‘S’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13683" y="4213695"/>
            <a:ext cx="61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=2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6129299" y="5774713"/>
            <a:ext cx="76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=3</a:t>
            </a:r>
            <a:r>
              <a:rPr lang="en-US" sz="2400" dirty="0"/>
              <a:t>=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‘R’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604511" y="5755825"/>
            <a:ext cx="76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=2</a:t>
            </a:r>
            <a:r>
              <a:rPr lang="en-US" sz="2400" dirty="0"/>
              <a:t>=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‘C’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91308" y="4263858"/>
            <a:ext cx="85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=4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4370123" y="4262588"/>
            <a:ext cx="104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=3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1429236" y="5818448"/>
            <a:ext cx="40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1040932" y="4237415"/>
            <a:ext cx="61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t+1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67483" y="6508189"/>
            <a:ext cx="5973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https://www.analyticsvidhya.com/blog/2017/12/introduction-to-recurrent-neural-networks/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840515" y="5731303"/>
            <a:ext cx="41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endParaRPr lang="en-US" sz="2400" dirty="0"/>
          </a:p>
        </p:txBody>
      </p:sp>
      <p:sp>
        <p:nvSpPr>
          <p:cNvPr id="81" name="Freeform 80"/>
          <p:cNvSpPr/>
          <p:nvPr/>
        </p:nvSpPr>
        <p:spPr>
          <a:xfrm>
            <a:off x="1592958" y="4474744"/>
            <a:ext cx="671868" cy="1124613"/>
          </a:xfrm>
          <a:custGeom>
            <a:avLst/>
            <a:gdLst>
              <a:gd name="connsiteX0" fmla="*/ 0 w 671868"/>
              <a:gd name="connsiteY0" fmla="*/ 65056 h 1124613"/>
              <a:gd name="connsiteX1" fmla="*/ 441063 w 671868"/>
              <a:gd name="connsiteY1" fmla="*/ 11268 h 1124613"/>
              <a:gd name="connsiteX2" fmla="*/ 634701 w 671868"/>
              <a:gd name="connsiteY2" fmla="*/ 258694 h 1124613"/>
              <a:gd name="connsiteX3" fmla="*/ 666974 w 671868"/>
              <a:gd name="connsiteY3" fmla="*/ 721273 h 1124613"/>
              <a:gd name="connsiteX4" fmla="*/ 570155 w 671868"/>
              <a:gd name="connsiteY4" fmla="*/ 1054760 h 1124613"/>
              <a:gd name="connsiteX5" fmla="*/ 301214 w 671868"/>
              <a:gd name="connsiteY5" fmla="*/ 1119305 h 1124613"/>
              <a:gd name="connsiteX6" fmla="*/ 204395 w 671868"/>
              <a:gd name="connsiteY6" fmla="*/ 968698 h 1124613"/>
              <a:gd name="connsiteX7" fmla="*/ 204395 w 671868"/>
              <a:gd name="connsiteY7" fmla="*/ 904153 h 112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868" h="1124613">
                <a:moveTo>
                  <a:pt x="0" y="65056"/>
                </a:moveTo>
                <a:cubicBezTo>
                  <a:pt x="167640" y="22025"/>
                  <a:pt x="335280" y="-21005"/>
                  <a:pt x="441063" y="11268"/>
                </a:cubicBezTo>
                <a:cubicBezTo>
                  <a:pt x="546846" y="43541"/>
                  <a:pt x="597049" y="140360"/>
                  <a:pt x="634701" y="258694"/>
                </a:cubicBezTo>
                <a:cubicBezTo>
                  <a:pt x="672353" y="377028"/>
                  <a:pt x="677732" y="588595"/>
                  <a:pt x="666974" y="721273"/>
                </a:cubicBezTo>
                <a:cubicBezTo>
                  <a:pt x="656216" y="853951"/>
                  <a:pt x="631115" y="988421"/>
                  <a:pt x="570155" y="1054760"/>
                </a:cubicBezTo>
                <a:cubicBezTo>
                  <a:pt x="509195" y="1121099"/>
                  <a:pt x="362174" y="1133649"/>
                  <a:pt x="301214" y="1119305"/>
                </a:cubicBezTo>
                <a:cubicBezTo>
                  <a:pt x="240254" y="1104961"/>
                  <a:pt x="220531" y="1004557"/>
                  <a:pt x="204395" y="968698"/>
                </a:cubicBezTo>
                <a:cubicBezTo>
                  <a:pt x="188259" y="932839"/>
                  <a:pt x="196327" y="918496"/>
                  <a:pt x="204395" y="904153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12" y="5847459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-34335" y="4628529"/>
            <a:ext cx="1248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</a:t>
            </a:r>
          </a:p>
          <a:p>
            <a:r>
              <a:rPr lang="en-US" dirty="0"/>
              <a:t>(recurrent)</a:t>
            </a:r>
          </a:p>
          <a:p>
            <a:r>
              <a:rPr lang="en-US" dirty="0"/>
              <a:t>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730" y="3624263"/>
            <a:ext cx="144451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 layer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Softmax</a:t>
            </a:r>
            <a:r>
              <a:rPr lang="en-US" dirty="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83335" y="3450983"/>
            <a:ext cx="9623" cy="17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4338" y="3190142"/>
            <a:ext cx="16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output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83048" y="3590465"/>
            <a:ext cx="1444512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 layer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Softmax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6974" y="3281914"/>
            <a:ext cx="433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‘C’</a:t>
            </a:r>
          </a:p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06974" y="3265636"/>
            <a:ext cx="0" cy="324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97205" y="322549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‘R’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94441" y="3281397"/>
            <a:ext cx="427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‘T’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813049" y="3584980"/>
            <a:ext cx="1444512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 layer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Softmax</a:t>
            </a:r>
            <a:r>
              <a:rPr lang="en-US" dirty="0"/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67200" y="3581400"/>
            <a:ext cx="1444512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 layer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Softmax</a:t>
            </a:r>
            <a:r>
              <a:rPr lang="en-US" dirty="0"/>
              <a:t>)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4989456" y="3212794"/>
            <a:ext cx="0" cy="324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657022" y="3225494"/>
            <a:ext cx="0" cy="324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455" y="1728729"/>
            <a:ext cx="2212156" cy="54818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7198338" y="1431039"/>
            <a:ext cx="70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6398" y="4115780"/>
            <a:ext cx="151875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Time-unrolled diagram of the RNN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7175721" y="3190142"/>
            <a:ext cx="331536" cy="32159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02655" y="2804652"/>
            <a:ext cx="544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</a:t>
            </a:r>
            <a:r>
              <a:rPr lang="en-US" sz="1200" dirty="0" err="1"/>
              <a:t>softmax</a:t>
            </a:r>
            <a:r>
              <a:rPr lang="en-US" sz="1200" dirty="0"/>
              <a:t>, see </a:t>
            </a:r>
          </a:p>
          <a:p>
            <a:r>
              <a:rPr lang="en-US" sz="1200" dirty="0">
                <a:hlinkClick r:id="rId4"/>
              </a:rPr>
              <a:t>http://www.cse.cuhk.edu.hk/~khwong/www2/cmsc5707/5707_likelihood.pptx</a:t>
            </a:r>
            <a:endParaRPr lang="en-US" sz="1200" dirty="0"/>
          </a:p>
          <a:p>
            <a:endParaRPr lang="en-US" sz="1200" dirty="0"/>
          </a:p>
        </p:txBody>
      </p:sp>
      <p:cxnSp>
        <p:nvCxnSpPr>
          <p:cNvPr id="27" name="Straight Arrow Connector 26"/>
          <p:cNvCxnSpPr>
            <a:cxnSpLocks/>
            <a:stCxn id="23" idx="1"/>
          </p:cNvCxnSpPr>
          <p:nvPr/>
        </p:nvCxnSpPr>
        <p:spPr>
          <a:xfrm flipH="1">
            <a:off x="2357405" y="3127818"/>
            <a:ext cx="1345250" cy="923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72489" y="723143"/>
            <a:ext cx="14146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From t to t+1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6613158" y="941311"/>
            <a:ext cx="644403" cy="864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>
            <a:off x="6214132" y="1315460"/>
            <a:ext cx="316250" cy="9810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87205" y="5331656"/>
            <a:ext cx="608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Whx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840916" y="533925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Whh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69" idx="0"/>
          </p:cNvCxnSpPr>
          <p:nvPr/>
        </p:nvCxnSpPr>
        <p:spPr>
          <a:xfrm flipV="1">
            <a:off x="4157670" y="5088146"/>
            <a:ext cx="12258" cy="251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AF9F9CC-5234-4C42-9415-8E6740EAF503}"/>
              </a:ext>
            </a:extLst>
          </p:cNvPr>
          <p:cNvSpPr txBox="1"/>
          <p:nvPr/>
        </p:nvSpPr>
        <p:spPr>
          <a:xfrm>
            <a:off x="7372699" y="5384880"/>
            <a:ext cx="140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Inside A,</a:t>
            </a:r>
          </a:p>
          <a:p>
            <a:r>
              <a:rPr lang="en-US" dirty="0"/>
              <a:t>3 neurons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7D334FA-31CC-44DE-924C-9A009EF5E23A}"/>
              </a:ext>
            </a:extLst>
          </p:cNvPr>
          <p:cNvCxnSpPr/>
          <p:nvPr/>
        </p:nvCxnSpPr>
        <p:spPr>
          <a:xfrm flipH="1" flipV="1">
            <a:off x="6729183" y="5239386"/>
            <a:ext cx="595484" cy="46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414" y="650389"/>
            <a:ext cx="3913181" cy="355356"/>
          </a:xfrm>
        </p:spPr>
        <p:txBody>
          <a:bodyPr>
            <a:no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41" y="48317"/>
            <a:ext cx="8769077" cy="453674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Inside A : 3 neurons at time from t to t+1,                                          </a:t>
            </a:r>
            <a:r>
              <a:rPr lang="en-US" sz="1600" dirty="0"/>
              <a:t>X=[X(1), X(2), X(3), X(4)]’, </a:t>
            </a:r>
          </a:p>
          <a:p>
            <a:r>
              <a:rPr lang="en-US" sz="1600" dirty="0"/>
              <a:t>Bias=[bias(1),</a:t>
            </a:r>
          </a:p>
          <a:p>
            <a:r>
              <a:rPr lang="en-US" sz="1600" dirty="0"/>
              <a:t>           bias(2),</a:t>
            </a:r>
          </a:p>
          <a:p>
            <a:r>
              <a:rPr lang="en-US" sz="1600" dirty="0"/>
              <a:t>           bias(3)]</a:t>
            </a:r>
          </a:p>
          <a:p>
            <a:r>
              <a:rPr lang="en-US" sz="1600" dirty="0"/>
              <a:t>h=[h1,h2,h3]’</a:t>
            </a: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584" y="6459065"/>
            <a:ext cx="2895600" cy="365125"/>
          </a:xfrm>
        </p:spPr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1951" y="6170488"/>
            <a:ext cx="2133600" cy="365125"/>
          </a:xfrm>
        </p:spPr>
        <p:txBody>
          <a:bodyPr/>
          <a:lstStyle/>
          <a:p>
            <a:fld id="{7C12A529-2220-4038-9210-A21DB7BAEFCE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4612" y="5278166"/>
            <a:ext cx="6274194" cy="11684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16177" y="6254575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673701" y="5538612"/>
            <a:ext cx="1270113" cy="249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82647" y="5391235"/>
            <a:ext cx="493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Tanh(</a:t>
            </a:r>
            <a:r>
              <a:rPr lang="en-US" dirty="0" err="1"/>
              <a:t>Whx</a:t>
            </a:r>
            <a:r>
              <a:rPr lang="en-US" dirty="0"/>
              <a:t>(3,:)*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+</a:t>
            </a:r>
            <a:r>
              <a:rPr lang="en-US" dirty="0" err="1"/>
              <a:t>Whh</a:t>
            </a:r>
            <a:r>
              <a:rPr lang="en-US" dirty="0"/>
              <a:t>(3,:)*h</a:t>
            </a:r>
            <a:r>
              <a:rPr lang="en-US" baseline="-25000" dirty="0"/>
              <a:t>t1</a:t>
            </a:r>
            <a:r>
              <a:rPr lang="en-US" dirty="0"/>
              <a:t>+bias(3))=h</a:t>
            </a:r>
            <a:r>
              <a:rPr lang="en-US" baseline="-25000" dirty="0"/>
              <a:t>t+1</a:t>
            </a:r>
            <a:r>
              <a:rPr lang="en-US" dirty="0"/>
              <a:t>(3)</a:t>
            </a:r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800012" y="5420738"/>
            <a:ext cx="4859426" cy="435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44547" y="5881512"/>
            <a:ext cx="1063591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(3,1)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0958" y="647611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90156" y="5865536"/>
            <a:ext cx="1077592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(3,2)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9396" y="5881512"/>
            <a:ext cx="104759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(3,3)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4281" y="5883378"/>
            <a:ext cx="1091322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(3,4)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263736" y="6261303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86842" y="6234868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06433" y="6261303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89686" y="6440352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83265" y="6440352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6433" y="6466309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X(4)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58886" y="5133757"/>
            <a:ext cx="12628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t+1</a:t>
            </a:r>
            <a:r>
              <a:rPr lang="en-US" sz="2400" dirty="0"/>
              <a:t>(3)</a:t>
            </a:r>
          </a:p>
          <a:p>
            <a:r>
              <a:rPr lang="en-US" sz="1600" dirty="0"/>
              <a:t>Output, also</a:t>
            </a:r>
          </a:p>
          <a:p>
            <a:r>
              <a:rPr lang="en-US" sz="1600" dirty="0"/>
              <a:t>feedback to neurons’ </a:t>
            </a:r>
          </a:p>
          <a:p>
            <a:r>
              <a:rPr lang="en-US" sz="1600" dirty="0"/>
              <a:t>inputs</a:t>
            </a:r>
            <a:endParaRPr lang="en-US" sz="2800" dirty="0"/>
          </a:p>
          <a:p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1597544" y="3394490"/>
            <a:ext cx="6320881" cy="1462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7641614" y="3973654"/>
            <a:ext cx="1400054" cy="320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44547" y="3691847"/>
            <a:ext cx="507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Tanh(</a:t>
            </a:r>
            <a:r>
              <a:rPr lang="en-US" dirty="0" err="1"/>
              <a:t>Whx</a:t>
            </a:r>
            <a:r>
              <a:rPr lang="en-US" dirty="0"/>
              <a:t>(2,:)*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+</a:t>
            </a:r>
            <a:r>
              <a:rPr lang="en-US" dirty="0" err="1"/>
              <a:t>Whh</a:t>
            </a:r>
            <a:r>
              <a:rPr lang="en-US" dirty="0"/>
              <a:t>(2,:)*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 err="1"/>
              <a:t>+bias</a:t>
            </a:r>
            <a:r>
              <a:rPr lang="en-US" dirty="0"/>
              <a:t>(2))=h</a:t>
            </a:r>
            <a:r>
              <a:rPr lang="en-US" baseline="-25000" dirty="0"/>
              <a:t>t+1</a:t>
            </a:r>
            <a:r>
              <a:rPr lang="en-US" dirty="0"/>
              <a:t>(2)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897866" y="3525294"/>
            <a:ext cx="4775835" cy="7657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44547" y="4316554"/>
            <a:ext cx="107184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(2,1)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88009" y="4300578"/>
            <a:ext cx="1053725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(2,2)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27250" y="4316554"/>
            <a:ext cx="1119412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(2,3)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92135" y="4318420"/>
            <a:ext cx="124197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(2,4)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876660" y="3321710"/>
            <a:ext cx="1232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t+1</a:t>
            </a:r>
            <a:r>
              <a:rPr lang="en-US" sz="2400" dirty="0"/>
              <a:t>(2)</a:t>
            </a:r>
          </a:p>
          <a:p>
            <a:r>
              <a:rPr lang="en-US" sz="1600" dirty="0"/>
              <a:t>Output, also</a:t>
            </a:r>
          </a:p>
          <a:p>
            <a:r>
              <a:rPr lang="en-US" sz="1600" dirty="0"/>
              <a:t>feedback to neurons’ </a:t>
            </a:r>
          </a:p>
          <a:p>
            <a:r>
              <a:rPr lang="en-US" sz="1600" dirty="0"/>
              <a:t>inputs</a:t>
            </a:r>
            <a:endParaRPr lang="en-US" sz="2800" dirty="0"/>
          </a:p>
        </p:txBody>
      </p:sp>
      <p:sp>
        <p:nvSpPr>
          <p:cNvPr id="72" name="Rectangle 71"/>
          <p:cNvSpPr/>
          <p:nvPr/>
        </p:nvSpPr>
        <p:spPr>
          <a:xfrm>
            <a:off x="1719565" y="1496888"/>
            <a:ext cx="6253754" cy="14628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3534001" y="2807261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659438" y="2091299"/>
            <a:ext cx="1302200" cy="110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800012" y="1783553"/>
            <a:ext cx="467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Tanh(</a:t>
            </a:r>
            <a:r>
              <a:rPr lang="en-US" dirty="0" err="1"/>
              <a:t>Whx</a:t>
            </a:r>
            <a:r>
              <a:rPr lang="en-US" dirty="0"/>
              <a:t>(1,:)*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 err="1"/>
              <a:t>+Whh</a:t>
            </a:r>
            <a:r>
              <a:rPr lang="en-US" dirty="0"/>
              <a:t>(1,:)*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 err="1"/>
              <a:t>+bias</a:t>
            </a:r>
            <a:r>
              <a:rPr lang="en-US" dirty="0"/>
              <a:t>(1))=h</a:t>
            </a:r>
            <a:r>
              <a:rPr lang="en-US" baseline="-25000" dirty="0"/>
              <a:t>t+1</a:t>
            </a:r>
            <a:r>
              <a:rPr lang="en-US" dirty="0"/>
              <a:t>(1)</a:t>
            </a: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1131522" y="1734495"/>
            <a:ext cx="64078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2817836" y="1642938"/>
            <a:ext cx="4823778" cy="7657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800893" y="2434199"/>
            <a:ext cx="1035464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(1,1)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20361" y="2975951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X(1)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42983" y="2418222"/>
            <a:ext cx="1040954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(1,2)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47219" y="2434198"/>
            <a:ext cx="104491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(1,3)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952323" y="2389310"/>
            <a:ext cx="1137444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(1,4)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5281560" y="2813989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4404666" y="2787554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6324257" y="2813989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416439" y="295471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X(2)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17034" y="295569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X(3)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58897" y="295262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X(4)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917325" y="1337459"/>
            <a:ext cx="11931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baseline="-25000" dirty="0"/>
              <a:t>t+1</a:t>
            </a:r>
            <a:r>
              <a:rPr lang="en-US" sz="2800" dirty="0"/>
              <a:t>(1)</a:t>
            </a:r>
          </a:p>
          <a:p>
            <a:endParaRPr lang="en-US" sz="1600" dirty="0"/>
          </a:p>
          <a:p>
            <a:r>
              <a:rPr lang="en-US" sz="1600" dirty="0"/>
              <a:t>Output, also</a:t>
            </a:r>
          </a:p>
          <a:p>
            <a:r>
              <a:rPr lang="en-US" sz="1600" dirty="0"/>
              <a:t>feedback to neurons’ </a:t>
            </a:r>
          </a:p>
          <a:p>
            <a:r>
              <a:rPr lang="en-US" sz="1600" dirty="0"/>
              <a:t>inputs</a:t>
            </a:r>
            <a:endParaRPr lang="en-US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284861" y="1459034"/>
            <a:ext cx="75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(1)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727279" y="1600846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Whh</a:t>
            </a:r>
            <a:r>
              <a:rPr lang="en-US" dirty="0">
                <a:solidFill>
                  <a:srgbClr val="FF0000"/>
                </a:solidFill>
              </a:rPr>
              <a:t>(1,1)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495159" y="4705593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5242718" y="4712321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365824" y="4685886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6285415" y="4712321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467897" y="490052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X(1)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363975" y="487928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X(2)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264570" y="488026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X(3)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306433" y="487720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X(4)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892595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C28C24E-AF77-4E88-B1C2-DDE1715F5810}"/>
              </a:ext>
            </a:extLst>
          </p:cNvPr>
          <p:cNvSpPr txBox="1"/>
          <p:nvPr/>
        </p:nvSpPr>
        <p:spPr>
          <a:xfrm>
            <a:off x="1712939" y="1992373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Whh</a:t>
            </a:r>
            <a:r>
              <a:rPr lang="en-US" dirty="0">
                <a:solidFill>
                  <a:srgbClr val="FF0000"/>
                </a:solidFill>
              </a:rPr>
              <a:t>(1,2)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17B829C-EE3F-45C4-8F37-3C9FD662A193}"/>
              </a:ext>
            </a:extLst>
          </p:cNvPr>
          <p:cNvSpPr txBox="1"/>
          <p:nvPr/>
        </p:nvSpPr>
        <p:spPr>
          <a:xfrm>
            <a:off x="1725018" y="2383900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Whh</a:t>
            </a:r>
            <a:r>
              <a:rPr lang="en-US" dirty="0">
                <a:solidFill>
                  <a:srgbClr val="FF0000"/>
                </a:solidFill>
              </a:rPr>
              <a:t>(1,3)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27282E7-2B0A-44F4-B719-79169D1258F9}"/>
              </a:ext>
            </a:extLst>
          </p:cNvPr>
          <p:cNvCxnSpPr>
            <a:cxnSpLocks/>
          </p:cNvCxnSpPr>
          <p:nvPr/>
        </p:nvCxnSpPr>
        <p:spPr>
          <a:xfrm>
            <a:off x="1139817" y="2230754"/>
            <a:ext cx="64078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0BD843D-1A6E-444D-8DF2-006D0688C71D}"/>
              </a:ext>
            </a:extLst>
          </p:cNvPr>
          <p:cNvCxnSpPr>
            <a:cxnSpLocks/>
          </p:cNvCxnSpPr>
          <p:nvPr/>
        </p:nvCxnSpPr>
        <p:spPr>
          <a:xfrm>
            <a:off x="1131522" y="2568565"/>
            <a:ext cx="64078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5B17E366-9F4B-437A-AA2F-48E272E64B4C}"/>
              </a:ext>
            </a:extLst>
          </p:cNvPr>
          <p:cNvSpPr txBox="1"/>
          <p:nvPr/>
        </p:nvSpPr>
        <p:spPr>
          <a:xfrm>
            <a:off x="249873" y="1917946"/>
            <a:ext cx="75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(2)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C60D3E5-4780-48A2-93B3-46510B24D8C2}"/>
              </a:ext>
            </a:extLst>
          </p:cNvPr>
          <p:cNvSpPr txBox="1"/>
          <p:nvPr/>
        </p:nvSpPr>
        <p:spPr>
          <a:xfrm>
            <a:off x="269113" y="2298737"/>
            <a:ext cx="75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(3)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FF39E34-230D-4EE0-8202-8DCF1470051A}"/>
              </a:ext>
            </a:extLst>
          </p:cNvPr>
          <p:cNvCxnSpPr>
            <a:cxnSpLocks/>
          </p:cNvCxnSpPr>
          <p:nvPr/>
        </p:nvCxnSpPr>
        <p:spPr>
          <a:xfrm>
            <a:off x="1235286" y="3603136"/>
            <a:ext cx="64078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E888836B-16AF-41EA-9DC5-4DDB367B5823}"/>
              </a:ext>
            </a:extLst>
          </p:cNvPr>
          <p:cNvSpPr txBox="1"/>
          <p:nvPr/>
        </p:nvSpPr>
        <p:spPr>
          <a:xfrm>
            <a:off x="275792" y="3272424"/>
            <a:ext cx="92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(1)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06C1E14-035C-42FF-945E-1FD50E648480}"/>
              </a:ext>
            </a:extLst>
          </p:cNvPr>
          <p:cNvSpPr txBox="1"/>
          <p:nvPr/>
        </p:nvSpPr>
        <p:spPr>
          <a:xfrm>
            <a:off x="1831043" y="3469487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Whh</a:t>
            </a:r>
            <a:r>
              <a:rPr lang="en-US" dirty="0">
                <a:solidFill>
                  <a:srgbClr val="FF0000"/>
                </a:solidFill>
              </a:rPr>
              <a:t>(2,1</a:t>
            </a:r>
            <a:r>
              <a:rPr lang="en-US" dirty="0"/>
              <a:t>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EE1170E-D450-4C75-8198-ADF4E05E55ED}"/>
              </a:ext>
            </a:extLst>
          </p:cNvPr>
          <p:cNvSpPr txBox="1"/>
          <p:nvPr/>
        </p:nvSpPr>
        <p:spPr>
          <a:xfrm>
            <a:off x="1816703" y="3861014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Whh</a:t>
            </a:r>
            <a:r>
              <a:rPr lang="en-US" dirty="0">
                <a:solidFill>
                  <a:srgbClr val="FF0000"/>
                </a:solidFill>
              </a:rPr>
              <a:t>(2,2)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2AB9972-AA3D-485A-8F76-E9775D93E8D4}"/>
              </a:ext>
            </a:extLst>
          </p:cNvPr>
          <p:cNvSpPr txBox="1"/>
          <p:nvPr/>
        </p:nvSpPr>
        <p:spPr>
          <a:xfrm>
            <a:off x="1828782" y="4252541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Whh</a:t>
            </a:r>
            <a:r>
              <a:rPr lang="en-US" dirty="0">
                <a:solidFill>
                  <a:srgbClr val="FF0000"/>
                </a:solidFill>
              </a:rPr>
              <a:t>(2,3)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D9D853F-1481-4C69-ADBE-799153FA0279}"/>
              </a:ext>
            </a:extLst>
          </p:cNvPr>
          <p:cNvCxnSpPr>
            <a:cxnSpLocks/>
          </p:cNvCxnSpPr>
          <p:nvPr/>
        </p:nvCxnSpPr>
        <p:spPr>
          <a:xfrm>
            <a:off x="1243581" y="4099395"/>
            <a:ext cx="64078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836E50D-DE72-4396-AD6C-76F90231E967}"/>
              </a:ext>
            </a:extLst>
          </p:cNvPr>
          <p:cNvCxnSpPr>
            <a:cxnSpLocks/>
          </p:cNvCxnSpPr>
          <p:nvPr/>
        </p:nvCxnSpPr>
        <p:spPr>
          <a:xfrm>
            <a:off x="1235286" y="4437206"/>
            <a:ext cx="64078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43491C0-4FE3-48ED-A6C9-3FEDAE3AB6FE}"/>
              </a:ext>
            </a:extLst>
          </p:cNvPr>
          <p:cNvSpPr txBox="1"/>
          <p:nvPr/>
        </p:nvSpPr>
        <p:spPr>
          <a:xfrm>
            <a:off x="270320" y="3747932"/>
            <a:ext cx="92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(2)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E1DF952-0868-47C9-A664-351C2690EDE1}"/>
              </a:ext>
            </a:extLst>
          </p:cNvPr>
          <p:cNvSpPr txBox="1"/>
          <p:nvPr/>
        </p:nvSpPr>
        <p:spPr>
          <a:xfrm>
            <a:off x="240362" y="4179257"/>
            <a:ext cx="92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(3)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C1521A7-E1BB-4FDF-AD91-3416AFE7E83D}"/>
              </a:ext>
            </a:extLst>
          </p:cNvPr>
          <p:cNvCxnSpPr>
            <a:cxnSpLocks/>
          </p:cNvCxnSpPr>
          <p:nvPr/>
        </p:nvCxnSpPr>
        <p:spPr>
          <a:xfrm>
            <a:off x="1148976" y="5400798"/>
            <a:ext cx="64078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7871E1DD-03F3-4325-8F3B-7C4C7F2D1587}"/>
              </a:ext>
            </a:extLst>
          </p:cNvPr>
          <p:cNvSpPr txBox="1"/>
          <p:nvPr/>
        </p:nvSpPr>
        <p:spPr>
          <a:xfrm>
            <a:off x="255500" y="5097081"/>
            <a:ext cx="92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(1)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061FF46-4EC0-4779-AB2F-41A0BE459652}"/>
              </a:ext>
            </a:extLst>
          </p:cNvPr>
          <p:cNvSpPr txBox="1"/>
          <p:nvPr/>
        </p:nvSpPr>
        <p:spPr>
          <a:xfrm>
            <a:off x="1744733" y="5267149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Whh</a:t>
            </a:r>
            <a:r>
              <a:rPr lang="en-US" dirty="0">
                <a:solidFill>
                  <a:srgbClr val="FF0000"/>
                </a:solidFill>
              </a:rPr>
              <a:t>(3,1)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031A461-0122-4346-8329-59C1DBD08B25}"/>
              </a:ext>
            </a:extLst>
          </p:cNvPr>
          <p:cNvSpPr txBox="1"/>
          <p:nvPr/>
        </p:nvSpPr>
        <p:spPr>
          <a:xfrm>
            <a:off x="1730393" y="5658676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Whh</a:t>
            </a:r>
            <a:r>
              <a:rPr lang="en-US" dirty="0">
                <a:solidFill>
                  <a:srgbClr val="FF0000"/>
                </a:solidFill>
              </a:rPr>
              <a:t>(3,2)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DAF0086-33CC-474E-909A-18F764F514D0}"/>
              </a:ext>
            </a:extLst>
          </p:cNvPr>
          <p:cNvSpPr txBox="1"/>
          <p:nvPr/>
        </p:nvSpPr>
        <p:spPr>
          <a:xfrm>
            <a:off x="1742472" y="6050203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Whh</a:t>
            </a:r>
            <a:r>
              <a:rPr lang="en-US" dirty="0">
                <a:solidFill>
                  <a:srgbClr val="FF0000"/>
                </a:solidFill>
              </a:rPr>
              <a:t>(3,3)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D515CB4-788A-4FFA-BFFF-E46453381F61}"/>
              </a:ext>
            </a:extLst>
          </p:cNvPr>
          <p:cNvCxnSpPr>
            <a:cxnSpLocks/>
          </p:cNvCxnSpPr>
          <p:nvPr/>
        </p:nvCxnSpPr>
        <p:spPr>
          <a:xfrm>
            <a:off x="1157271" y="5897057"/>
            <a:ext cx="64078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D61FBA8-A2F9-47D0-ACF0-E045D552A069}"/>
              </a:ext>
            </a:extLst>
          </p:cNvPr>
          <p:cNvCxnSpPr>
            <a:cxnSpLocks/>
          </p:cNvCxnSpPr>
          <p:nvPr/>
        </p:nvCxnSpPr>
        <p:spPr>
          <a:xfrm>
            <a:off x="1148976" y="6234868"/>
            <a:ext cx="64078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7497CA70-9B5E-43E2-8C6B-5CCB35CDFBBD}"/>
              </a:ext>
            </a:extLst>
          </p:cNvPr>
          <p:cNvSpPr txBox="1"/>
          <p:nvPr/>
        </p:nvSpPr>
        <p:spPr>
          <a:xfrm>
            <a:off x="257039" y="5573553"/>
            <a:ext cx="92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(2)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60589A2-68FD-45E9-92E3-6D1416906748}"/>
              </a:ext>
            </a:extLst>
          </p:cNvPr>
          <p:cNvSpPr txBox="1"/>
          <p:nvPr/>
        </p:nvSpPr>
        <p:spPr>
          <a:xfrm>
            <a:off x="248292" y="6004036"/>
            <a:ext cx="92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A71C-3550-4121-94FD-5E6143424D3A}"/>
              </a:ext>
            </a:extLst>
          </p:cNvPr>
          <p:cNvSpPr txBox="1"/>
          <p:nvPr/>
        </p:nvSpPr>
        <p:spPr>
          <a:xfrm>
            <a:off x="6947776" y="2470439"/>
            <a:ext cx="98084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neuron1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7051C5E-41BF-45D8-8DD8-1F619D73CF5A}"/>
              </a:ext>
            </a:extLst>
          </p:cNvPr>
          <p:cNvSpPr txBox="1"/>
          <p:nvPr/>
        </p:nvSpPr>
        <p:spPr>
          <a:xfrm>
            <a:off x="6877050" y="4333874"/>
            <a:ext cx="98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00FFFF"/>
                </a:highlight>
              </a:rPr>
              <a:t>neuron2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399065E-C5A5-4716-BC33-F303E844D337}"/>
              </a:ext>
            </a:extLst>
          </p:cNvPr>
          <p:cNvSpPr txBox="1"/>
          <p:nvPr/>
        </p:nvSpPr>
        <p:spPr>
          <a:xfrm>
            <a:off x="6776826" y="5946314"/>
            <a:ext cx="98084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neuron3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EC95CB-3B3C-40CC-A973-3C5D25965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69" y="321088"/>
            <a:ext cx="3857916" cy="10713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DD2ADA-1FB8-4919-9997-87518E35F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20" y="372757"/>
            <a:ext cx="3152458" cy="9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9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54CE-1F39-40D2-9A45-225EF5BC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Define weights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whx</a:t>
            </a:r>
            <a:r>
              <a:rPr lang="en-US" dirty="0"/>
              <a:t>, </a:t>
            </a:r>
            <a:r>
              <a:rPr lang="en-US" dirty="0" err="1"/>
              <a:t>whh</a:t>
            </a:r>
            <a:r>
              <a:rPr lang="en-US" dirty="0"/>
              <a:t>,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A890-AB6B-4F1C-9C1F-2A84C9C40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F809E-BCC5-43DC-AD82-12E250DE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0297" y="6359276"/>
            <a:ext cx="2895600" cy="365125"/>
          </a:xfrm>
        </p:spPr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76B3E-D096-4AAF-B5D2-468FB063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3704" y="6305357"/>
            <a:ext cx="2133600" cy="365125"/>
          </a:xfrm>
        </p:spPr>
        <p:txBody>
          <a:bodyPr/>
          <a:lstStyle/>
          <a:p>
            <a:fld id="{7C12A529-2220-4038-9210-A21DB7BAEFC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679A7645-9B91-456D-91ED-6D4A1224CFCF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1600200"/>
          <a:ext cx="3384224" cy="973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056">
                  <a:extLst>
                    <a:ext uri="{9D8B030D-6E8A-4147-A177-3AD203B41FA5}">
                      <a16:colId xmlns:a16="http://schemas.microsoft.com/office/drawing/2014/main" val="2386260501"/>
                    </a:ext>
                  </a:extLst>
                </a:gridCol>
                <a:gridCol w="846056">
                  <a:extLst>
                    <a:ext uri="{9D8B030D-6E8A-4147-A177-3AD203B41FA5}">
                      <a16:colId xmlns:a16="http://schemas.microsoft.com/office/drawing/2014/main" val="2433486944"/>
                    </a:ext>
                  </a:extLst>
                </a:gridCol>
                <a:gridCol w="846056">
                  <a:extLst>
                    <a:ext uri="{9D8B030D-6E8A-4147-A177-3AD203B41FA5}">
                      <a16:colId xmlns:a16="http://schemas.microsoft.com/office/drawing/2014/main" val="706508249"/>
                    </a:ext>
                  </a:extLst>
                </a:gridCol>
                <a:gridCol w="846056">
                  <a:extLst>
                    <a:ext uri="{9D8B030D-6E8A-4147-A177-3AD203B41FA5}">
                      <a16:colId xmlns:a16="http://schemas.microsoft.com/office/drawing/2014/main" val="2997057110"/>
                    </a:ext>
                  </a:extLst>
                </a:gridCol>
              </a:tblGrid>
              <a:tr h="298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41991"/>
                  </a:ext>
                </a:extLst>
              </a:tr>
              <a:tr h="323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74245"/>
                  </a:ext>
                </a:extLst>
              </a:tr>
              <a:tr h="344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667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AD635B-636B-4C8F-87E3-B2D1FC71EE88}"/>
              </a:ext>
            </a:extLst>
          </p:cNvPr>
          <p:cNvSpPr txBox="1"/>
          <p:nvPr/>
        </p:nvSpPr>
        <p:spPr>
          <a:xfrm>
            <a:off x="956081" y="1917905"/>
            <a:ext cx="68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=</a:t>
            </a: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DD3A8453-3EC6-4C87-B859-51EABD51DB7E}"/>
              </a:ext>
            </a:extLst>
          </p:cNvPr>
          <p:cNvSpPr/>
          <p:nvPr/>
        </p:nvSpPr>
        <p:spPr>
          <a:xfrm flipH="1">
            <a:off x="4934266" y="1567915"/>
            <a:ext cx="314787" cy="105274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F271FDAD-FD43-47FF-B147-67107A6B85CA}"/>
              </a:ext>
            </a:extLst>
          </p:cNvPr>
          <p:cNvSpPr/>
          <p:nvPr/>
        </p:nvSpPr>
        <p:spPr>
          <a:xfrm>
            <a:off x="1572675" y="1560378"/>
            <a:ext cx="314788" cy="105274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81E57E-BDA5-42D8-8037-E734EC0A3F0D}"/>
              </a:ext>
            </a:extLst>
          </p:cNvPr>
          <p:cNvSpPr txBox="1"/>
          <p:nvPr/>
        </p:nvSpPr>
        <p:spPr>
          <a:xfrm>
            <a:off x="993571" y="348218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whh</a:t>
            </a:r>
            <a:r>
              <a:rPr lang="en-US" dirty="0"/>
              <a:t>=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C8C5DC41-5C74-49DA-8A95-4186F598F394}"/>
              </a:ext>
            </a:extLst>
          </p:cNvPr>
          <p:cNvSpPr/>
          <p:nvPr/>
        </p:nvSpPr>
        <p:spPr>
          <a:xfrm flipH="1">
            <a:off x="4934267" y="3106757"/>
            <a:ext cx="314786" cy="1194427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6ECA2F7B-CEC6-464F-82B0-00700F8F9B3D}"/>
              </a:ext>
            </a:extLst>
          </p:cNvPr>
          <p:cNvSpPr/>
          <p:nvPr/>
        </p:nvSpPr>
        <p:spPr>
          <a:xfrm>
            <a:off x="1702419" y="3063180"/>
            <a:ext cx="427017" cy="1176522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3B0AE55-5134-40C3-A5A3-28A330FDCB7B}"/>
              </a:ext>
            </a:extLst>
          </p:cNvPr>
          <p:cNvGraphicFramePr>
            <a:graphicFrameLocks noGrp="1"/>
          </p:cNvGraphicFramePr>
          <p:nvPr/>
        </p:nvGraphicFramePr>
        <p:xfrm>
          <a:off x="1875536" y="3142422"/>
          <a:ext cx="32004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12434822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823604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93128401"/>
                    </a:ext>
                  </a:extLst>
                </a:gridCol>
              </a:tblGrid>
              <a:tr h="309983"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(1,3)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22525"/>
                  </a:ext>
                </a:extLst>
              </a:tr>
              <a:tr h="309983"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(2,3)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6507"/>
                  </a:ext>
                </a:extLst>
              </a:tr>
              <a:tr h="309983"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20128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CF487D2-B14E-4421-ABAB-ACB2EBC25314}"/>
              </a:ext>
            </a:extLst>
          </p:cNvPr>
          <p:cNvGraphicFramePr>
            <a:graphicFrameLocks noGrp="1"/>
          </p:cNvGraphicFramePr>
          <p:nvPr/>
        </p:nvGraphicFramePr>
        <p:xfrm>
          <a:off x="1779334" y="4716860"/>
          <a:ext cx="3396457" cy="1478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138">
                  <a:extLst>
                    <a:ext uri="{9D8B030D-6E8A-4147-A177-3AD203B41FA5}">
                      <a16:colId xmlns:a16="http://schemas.microsoft.com/office/drawing/2014/main" val="339622268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72829561"/>
                    </a:ext>
                  </a:extLst>
                </a:gridCol>
                <a:gridCol w="1301519">
                  <a:extLst>
                    <a:ext uri="{9D8B030D-6E8A-4147-A177-3AD203B41FA5}">
                      <a16:colId xmlns:a16="http://schemas.microsoft.com/office/drawing/2014/main" val="1779397523"/>
                    </a:ext>
                  </a:extLst>
                </a:gridCol>
              </a:tblGrid>
              <a:tr h="366172">
                <a:tc>
                  <a:txBody>
                    <a:bodyPr/>
                    <a:lstStyle/>
                    <a:p>
                      <a:r>
                        <a:rPr lang="en-US" dirty="0"/>
                        <a:t>why(1,1)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why(1,3)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2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why(2,1)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why(2,3)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351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why(3,1)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33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why(4,1)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why(4,3)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0170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9D7339C-0F42-4298-9501-FD25AE102A1B}"/>
              </a:ext>
            </a:extLst>
          </p:cNvPr>
          <p:cNvSpPr txBox="1"/>
          <p:nvPr/>
        </p:nvSpPr>
        <p:spPr>
          <a:xfrm>
            <a:off x="1022146" y="4699167"/>
            <a:ext cx="68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why=</a:t>
            </a: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2E986DF9-7B7A-4EEB-B4CE-262FC7C87BE0}"/>
              </a:ext>
            </a:extLst>
          </p:cNvPr>
          <p:cNvSpPr/>
          <p:nvPr/>
        </p:nvSpPr>
        <p:spPr>
          <a:xfrm>
            <a:off x="1627748" y="4681320"/>
            <a:ext cx="151585" cy="156738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733C06A2-C16A-4CFB-8A3B-2745B83B7ED3}"/>
              </a:ext>
            </a:extLst>
          </p:cNvPr>
          <p:cNvSpPr/>
          <p:nvPr/>
        </p:nvSpPr>
        <p:spPr>
          <a:xfrm flipH="1">
            <a:off x="5266424" y="4616075"/>
            <a:ext cx="123123" cy="161362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68D0E-666F-472F-9DD5-F8631F1E0060}"/>
              </a:ext>
            </a:extLst>
          </p:cNvPr>
          <p:cNvSpPr txBox="1"/>
          <p:nvPr/>
        </p:nvSpPr>
        <p:spPr>
          <a:xfrm>
            <a:off x="5438818" y="1874378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X to h output weights</a:t>
            </a:r>
          </a:p>
          <a:p>
            <a:r>
              <a:rPr lang="en-US" dirty="0"/>
              <a:t>(not recurrent)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DF85A1-AA2A-45D9-9FB8-8767366FA96E}"/>
              </a:ext>
            </a:extLst>
          </p:cNvPr>
          <p:cNvSpPr txBox="1"/>
          <p:nvPr/>
        </p:nvSpPr>
        <p:spPr>
          <a:xfrm>
            <a:off x="5410200" y="3449915"/>
            <a:ext cx="2995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 to next h</a:t>
            </a:r>
            <a:r>
              <a:rPr lang="en-US" baseline="-25000" dirty="0"/>
              <a:t>t+1</a:t>
            </a:r>
            <a:r>
              <a:rPr lang="en-US" dirty="0"/>
              <a:t> weights</a:t>
            </a:r>
          </a:p>
          <a:p>
            <a:r>
              <a:rPr lang="en-US" dirty="0"/>
              <a:t>(recurrent)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211708-1F78-4ABE-89C0-813DD71D2FE3}"/>
              </a:ext>
            </a:extLst>
          </p:cNvPr>
          <p:cNvSpPr txBox="1"/>
          <p:nvPr/>
        </p:nvSpPr>
        <p:spPr>
          <a:xfrm>
            <a:off x="5439067" y="4819759"/>
            <a:ext cx="3096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 to </a:t>
            </a:r>
            <a:r>
              <a:rPr lang="en-US" dirty="0" err="1"/>
              <a:t>y_output</a:t>
            </a:r>
            <a:r>
              <a:rPr lang="en-US" baseline="-25000" dirty="0" err="1"/>
              <a:t>t</a:t>
            </a:r>
            <a:r>
              <a:rPr lang="en-US" dirty="0"/>
              <a:t> weights</a:t>
            </a:r>
          </a:p>
          <a:p>
            <a:r>
              <a:rPr lang="en-US" dirty="0"/>
              <a:t>(Not recurrent)</a:t>
            </a:r>
          </a:p>
        </p:txBody>
      </p:sp>
    </p:spTree>
    <p:extLst>
      <p:ext uri="{BB962C8B-B14F-4D97-AF65-F5344CB8AC3E}">
        <p14:creationId xmlns:p14="http://schemas.microsoft.com/office/powerpoint/2010/main" val="157850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520487" y="1668733"/>
            <a:ext cx="6253754" cy="14628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1AB81-B1E6-40D9-8D07-A0978C1B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7" y="3063070"/>
            <a:ext cx="2532141" cy="409033"/>
          </a:xfrm>
        </p:spPr>
        <p:txBody>
          <a:bodyPr>
            <a:noAutofit/>
          </a:bodyPr>
          <a:lstStyle/>
          <a:p>
            <a:r>
              <a:rPr lang="en-US" sz="1800" dirty="0"/>
              <a:t>Zoom inside to see the connections of neuron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A4F1C-0B31-48F7-8106-CA97124D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9538" y="5891858"/>
            <a:ext cx="180861" cy="33748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0858F-7BFD-4E54-AF25-4A1A41AE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9310F-B287-4C9F-B141-8E08985E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15</a:t>
            </a:fld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4309D9F8-A10C-4A5D-9AF4-33D15A5CBAE2}"/>
              </a:ext>
            </a:extLst>
          </p:cNvPr>
          <p:cNvSpPr/>
          <p:nvPr/>
        </p:nvSpPr>
        <p:spPr>
          <a:xfrm>
            <a:off x="1151603" y="3557209"/>
            <a:ext cx="7276678" cy="20253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6FB3BB1-4C95-415B-98DA-AD50733BA3A5}"/>
              </a:ext>
            </a:extLst>
          </p:cNvPr>
          <p:cNvCxnSpPr>
            <a:cxnSpLocks/>
          </p:cNvCxnSpPr>
          <p:nvPr/>
        </p:nvCxnSpPr>
        <p:spPr>
          <a:xfrm flipV="1">
            <a:off x="3397346" y="5543264"/>
            <a:ext cx="60013" cy="7925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A53DEFDB-84DA-4739-B0D7-1B8170E31632}"/>
              </a:ext>
            </a:extLst>
          </p:cNvPr>
          <p:cNvSpPr txBox="1"/>
          <p:nvPr/>
        </p:nvSpPr>
        <p:spPr>
          <a:xfrm>
            <a:off x="2765433" y="615385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X(1)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C23D51C8-1E1A-4EA8-8658-2457A543850A}"/>
              </a:ext>
            </a:extLst>
          </p:cNvPr>
          <p:cNvCxnSpPr>
            <a:cxnSpLocks/>
          </p:cNvCxnSpPr>
          <p:nvPr/>
        </p:nvCxnSpPr>
        <p:spPr>
          <a:xfrm flipH="1" flipV="1">
            <a:off x="6019800" y="5537011"/>
            <a:ext cx="21804" cy="7031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42306383-A961-4059-8E01-D72B89DC530C}"/>
              </a:ext>
            </a:extLst>
          </p:cNvPr>
          <p:cNvCxnSpPr>
            <a:cxnSpLocks/>
          </p:cNvCxnSpPr>
          <p:nvPr/>
        </p:nvCxnSpPr>
        <p:spPr>
          <a:xfrm flipV="1">
            <a:off x="4647364" y="5631092"/>
            <a:ext cx="11773" cy="6767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7AEFDE7-957C-479E-B0ED-CEBFEA24FBFE}"/>
              </a:ext>
            </a:extLst>
          </p:cNvPr>
          <p:cNvCxnSpPr>
            <a:cxnSpLocks/>
            <a:endCxn id="154" idx="5"/>
          </p:cNvCxnSpPr>
          <p:nvPr/>
        </p:nvCxnSpPr>
        <p:spPr>
          <a:xfrm flipH="1" flipV="1">
            <a:off x="7362636" y="5285950"/>
            <a:ext cx="72003" cy="9281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FE0B0B67-A8B1-4CCB-BC3A-23CE8626A13B}"/>
              </a:ext>
            </a:extLst>
          </p:cNvPr>
          <p:cNvSpPr txBox="1"/>
          <p:nvPr/>
        </p:nvSpPr>
        <p:spPr>
          <a:xfrm>
            <a:off x="4501764" y="615805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X(2)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905C88C-3989-437E-93EB-4EB3FAC602E3}"/>
              </a:ext>
            </a:extLst>
          </p:cNvPr>
          <p:cNvSpPr txBox="1"/>
          <p:nvPr/>
        </p:nvSpPr>
        <p:spPr>
          <a:xfrm>
            <a:off x="5765273" y="628868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X(3)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D0C6818-42C8-45A0-BDC2-466312A98776}"/>
              </a:ext>
            </a:extLst>
          </p:cNvPr>
          <p:cNvSpPr txBox="1"/>
          <p:nvPr/>
        </p:nvSpPr>
        <p:spPr>
          <a:xfrm>
            <a:off x="7185320" y="614308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X(4)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E88A215-39B1-4F44-8736-1A2FF2A1247D}"/>
              </a:ext>
            </a:extLst>
          </p:cNvPr>
          <p:cNvSpPr txBox="1"/>
          <p:nvPr/>
        </p:nvSpPr>
        <p:spPr>
          <a:xfrm>
            <a:off x="5809681" y="5011277"/>
            <a:ext cx="98084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neuron1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334923" y="2979106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460360" y="2263144"/>
            <a:ext cx="1302200" cy="110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76872" y="3866911"/>
            <a:ext cx="69087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t+1</a:t>
            </a:r>
            <a:r>
              <a:rPr lang="en-US" dirty="0"/>
              <a:t>(1) =</a:t>
            </a:r>
            <a:r>
              <a:rPr lang="en-US" sz="2400" dirty="0" err="1"/>
              <a:t>Tanh</a:t>
            </a:r>
            <a:r>
              <a:rPr lang="en-US" sz="2400" dirty="0"/>
              <a:t>(</a:t>
            </a:r>
          </a:p>
          <a:p>
            <a:r>
              <a:rPr lang="en-US" dirty="0" err="1"/>
              <a:t>whx</a:t>
            </a:r>
            <a:r>
              <a:rPr lang="en-US" dirty="0"/>
              <a:t>(1,1)*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(1)+</a:t>
            </a:r>
            <a:r>
              <a:rPr lang="en-US" dirty="0" err="1"/>
              <a:t>whx</a:t>
            </a:r>
            <a:r>
              <a:rPr lang="en-US" dirty="0"/>
              <a:t>(1,2)*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(2)+</a:t>
            </a:r>
            <a:r>
              <a:rPr lang="en-US" dirty="0" err="1"/>
              <a:t>whx</a:t>
            </a:r>
            <a:r>
              <a:rPr lang="en-US" dirty="0"/>
              <a:t>(1,3)*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(3)+</a:t>
            </a:r>
            <a:r>
              <a:rPr lang="en-US" dirty="0" err="1"/>
              <a:t>whx</a:t>
            </a:r>
            <a:r>
              <a:rPr lang="en-US" dirty="0"/>
              <a:t>(1,4)*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(4)</a:t>
            </a:r>
          </a:p>
          <a:p>
            <a:r>
              <a:rPr lang="en-US" dirty="0"/>
              <a:t>+</a:t>
            </a:r>
            <a:r>
              <a:rPr lang="en-US" dirty="0" err="1"/>
              <a:t>whh</a:t>
            </a:r>
            <a:r>
              <a:rPr lang="en-US" dirty="0"/>
              <a:t>(1,1)*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(1)+</a:t>
            </a:r>
            <a:r>
              <a:rPr lang="en-US" dirty="0" err="1"/>
              <a:t>whh</a:t>
            </a:r>
            <a:r>
              <a:rPr lang="en-US" dirty="0"/>
              <a:t>(1,2)*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(2)+</a:t>
            </a:r>
            <a:r>
              <a:rPr lang="en-US" dirty="0" err="1"/>
              <a:t>whh</a:t>
            </a:r>
            <a:r>
              <a:rPr lang="en-US" dirty="0"/>
              <a:t>(1,3)*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(3) +  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Bias</a:t>
            </a:r>
            <a:r>
              <a:rPr lang="en-US" sz="2400" dirty="0"/>
              <a:t>)</a:t>
            </a:r>
            <a:endParaRPr lang="en-US" dirty="0"/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932444" y="1906340"/>
            <a:ext cx="640788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618758" y="1814783"/>
            <a:ext cx="4823778" cy="7657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601815" y="2606044"/>
            <a:ext cx="1035464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whx</a:t>
            </a:r>
            <a:r>
              <a:rPr lang="en-US" dirty="0">
                <a:solidFill>
                  <a:srgbClr val="C00000"/>
                </a:solidFill>
              </a:rPr>
              <a:t>(1,1)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43905" y="2590067"/>
            <a:ext cx="1040954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whx</a:t>
            </a:r>
            <a:r>
              <a:rPr lang="en-US" dirty="0">
                <a:solidFill>
                  <a:srgbClr val="C00000"/>
                </a:solidFill>
              </a:rPr>
              <a:t>(1,2)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48141" y="2606043"/>
            <a:ext cx="104491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whx</a:t>
            </a:r>
            <a:r>
              <a:rPr lang="en-US" dirty="0">
                <a:solidFill>
                  <a:srgbClr val="C00000"/>
                </a:solidFill>
              </a:rPr>
              <a:t>(1,3)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53245" y="2561155"/>
            <a:ext cx="1137444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whx</a:t>
            </a:r>
            <a:r>
              <a:rPr lang="en-US" dirty="0">
                <a:solidFill>
                  <a:srgbClr val="C00000"/>
                </a:solidFill>
              </a:rPr>
              <a:t>(1,4)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082482" y="2985834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205588" y="2959399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125179" y="2985834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46170" y="1745430"/>
            <a:ext cx="833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t+1</a:t>
            </a:r>
            <a:r>
              <a:rPr lang="en-US" sz="2000" dirty="0"/>
              <a:t>(1)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783" y="1630879"/>
            <a:ext cx="75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(1)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28201" y="1772691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whh</a:t>
            </a:r>
            <a:r>
              <a:rPr lang="en-US" dirty="0">
                <a:solidFill>
                  <a:srgbClr val="C00000"/>
                </a:solidFill>
              </a:rPr>
              <a:t>(1,1)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28C24E-AF77-4E88-B1C2-DDE1715F5810}"/>
              </a:ext>
            </a:extLst>
          </p:cNvPr>
          <p:cNvSpPr txBox="1"/>
          <p:nvPr/>
        </p:nvSpPr>
        <p:spPr>
          <a:xfrm>
            <a:off x="1513861" y="2164218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whh</a:t>
            </a:r>
            <a:r>
              <a:rPr lang="en-US" dirty="0">
                <a:solidFill>
                  <a:srgbClr val="C00000"/>
                </a:solidFill>
              </a:rPr>
              <a:t>(1,2)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7B829C-EE3F-45C4-8F37-3C9FD662A193}"/>
              </a:ext>
            </a:extLst>
          </p:cNvPr>
          <p:cNvSpPr txBox="1"/>
          <p:nvPr/>
        </p:nvSpPr>
        <p:spPr>
          <a:xfrm>
            <a:off x="1525940" y="2555745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whh</a:t>
            </a:r>
            <a:r>
              <a:rPr lang="en-US" dirty="0">
                <a:solidFill>
                  <a:srgbClr val="C00000"/>
                </a:solidFill>
              </a:rPr>
              <a:t>(1,3)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27282E7-2B0A-44F4-B719-79169D1258F9}"/>
              </a:ext>
            </a:extLst>
          </p:cNvPr>
          <p:cNvCxnSpPr>
            <a:cxnSpLocks/>
          </p:cNvCxnSpPr>
          <p:nvPr/>
        </p:nvCxnSpPr>
        <p:spPr>
          <a:xfrm>
            <a:off x="940739" y="2402599"/>
            <a:ext cx="64078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0BD843D-1A6E-444D-8DF2-006D0688C71D}"/>
              </a:ext>
            </a:extLst>
          </p:cNvPr>
          <p:cNvCxnSpPr>
            <a:cxnSpLocks/>
          </p:cNvCxnSpPr>
          <p:nvPr/>
        </p:nvCxnSpPr>
        <p:spPr>
          <a:xfrm>
            <a:off x="932444" y="2740410"/>
            <a:ext cx="640788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B17E366-9F4B-437A-AA2F-48E272E64B4C}"/>
              </a:ext>
            </a:extLst>
          </p:cNvPr>
          <p:cNvSpPr txBox="1"/>
          <p:nvPr/>
        </p:nvSpPr>
        <p:spPr>
          <a:xfrm>
            <a:off x="71443" y="2117777"/>
            <a:ext cx="75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60D3E5-4780-48A2-93B3-46510B24D8C2}"/>
              </a:ext>
            </a:extLst>
          </p:cNvPr>
          <p:cNvSpPr txBox="1"/>
          <p:nvPr/>
        </p:nvSpPr>
        <p:spPr>
          <a:xfrm>
            <a:off x="31760" y="2509578"/>
            <a:ext cx="72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t-</a:t>
            </a:r>
            <a:r>
              <a:rPr lang="en-US" sz="2400" dirty="0"/>
              <a:t>3)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A7A71C-3550-4121-94FD-5E6143424D3A}"/>
              </a:ext>
            </a:extLst>
          </p:cNvPr>
          <p:cNvSpPr txBox="1"/>
          <p:nvPr/>
        </p:nvSpPr>
        <p:spPr>
          <a:xfrm>
            <a:off x="5097624" y="2013906"/>
            <a:ext cx="98084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neuron1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452020" y="5672217"/>
            <a:ext cx="1035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(1,1)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88624" y="5700831"/>
            <a:ext cx="10409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(1,2)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34160" y="5645446"/>
            <a:ext cx="10449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(1,3)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95333" y="5655474"/>
            <a:ext cx="11374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(1,4)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53DEFDB-84DA-4739-B0D7-1B8170E31632}"/>
              </a:ext>
            </a:extLst>
          </p:cNvPr>
          <p:cNvSpPr txBox="1"/>
          <p:nvPr/>
        </p:nvSpPr>
        <p:spPr>
          <a:xfrm>
            <a:off x="2747692" y="3124562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E0B0B67-A8B1-4CCB-BC3A-23CE8626A13B}"/>
              </a:ext>
            </a:extLst>
          </p:cNvPr>
          <p:cNvSpPr txBox="1"/>
          <p:nvPr/>
        </p:nvSpPr>
        <p:spPr>
          <a:xfrm>
            <a:off x="3699696" y="307690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X(2)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905C88C-3989-437E-93EB-4EB3FAC602E3}"/>
              </a:ext>
            </a:extLst>
          </p:cNvPr>
          <p:cNvSpPr txBox="1"/>
          <p:nvPr/>
        </p:nvSpPr>
        <p:spPr>
          <a:xfrm>
            <a:off x="4600056" y="310688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X(3)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D0C6818-42C8-45A0-BDC2-466312A98776}"/>
              </a:ext>
            </a:extLst>
          </p:cNvPr>
          <p:cNvSpPr txBox="1"/>
          <p:nvPr/>
        </p:nvSpPr>
        <p:spPr>
          <a:xfrm>
            <a:off x="5599463" y="3102771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X(4)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8428281" y="4603341"/>
            <a:ext cx="285810" cy="27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124667" y="3818374"/>
            <a:ext cx="851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t+1</a:t>
            </a:r>
            <a:r>
              <a:rPr lang="en-US" sz="2000" dirty="0"/>
              <a:t>(1)</a:t>
            </a:r>
          </a:p>
        </p:txBody>
      </p:sp>
      <p:sp>
        <p:nvSpPr>
          <p:cNvPr id="12" name="Freeform 11"/>
          <p:cNvSpPr/>
          <p:nvPr/>
        </p:nvSpPr>
        <p:spPr>
          <a:xfrm>
            <a:off x="1198722" y="1512889"/>
            <a:ext cx="7450481" cy="753952"/>
          </a:xfrm>
          <a:custGeom>
            <a:avLst/>
            <a:gdLst>
              <a:gd name="connsiteX0" fmla="*/ 7230045 w 7450481"/>
              <a:gd name="connsiteY0" fmla="*/ 859030 h 859030"/>
              <a:gd name="connsiteX1" fmla="*/ 7424009 w 7450481"/>
              <a:gd name="connsiteY1" fmla="*/ 332557 h 859030"/>
              <a:gd name="connsiteX2" fmla="*/ 6712809 w 7450481"/>
              <a:gd name="connsiteY2" fmla="*/ 64702 h 859030"/>
              <a:gd name="connsiteX3" fmla="*/ 2611864 w 7450481"/>
              <a:gd name="connsiteY3" fmla="*/ 48 h 859030"/>
              <a:gd name="connsiteX4" fmla="*/ 1078627 w 7450481"/>
              <a:gd name="connsiteY4" fmla="*/ 55466 h 859030"/>
              <a:gd name="connsiteX5" fmla="*/ 145755 w 7450481"/>
              <a:gd name="connsiteY5" fmla="*/ 129357 h 859030"/>
              <a:gd name="connsiteX6" fmla="*/ 16445 w 7450481"/>
              <a:gd name="connsiteY6" fmla="*/ 471102 h 85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0481" h="859030">
                <a:moveTo>
                  <a:pt x="7230045" y="859030"/>
                </a:moveTo>
                <a:cubicBezTo>
                  <a:pt x="7370130" y="661987"/>
                  <a:pt x="7510215" y="464945"/>
                  <a:pt x="7424009" y="332557"/>
                </a:cubicBezTo>
                <a:cubicBezTo>
                  <a:pt x="7337803" y="200169"/>
                  <a:pt x="7514833" y="120120"/>
                  <a:pt x="6712809" y="64702"/>
                </a:cubicBezTo>
                <a:cubicBezTo>
                  <a:pt x="5910785" y="9284"/>
                  <a:pt x="3550894" y="1587"/>
                  <a:pt x="2611864" y="48"/>
                </a:cubicBezTo>
                <a:cubicBezTo>
                  <a:pt x="1672834" y="-1491"/>
                  <a:pt x="1489645" y="33915"/>
                  <a:pt x="1078627" y="55466"/>
                </a:cubicBezTo>
                <a:cubicBezTo>
                  <a:pt x="667609" y="77017"/>
                  <a:pt x="322785" y="60084"/>
                  <a:pt x="145755" y="129357"/>
                </a:cubicBezTo>
                <a:cubicBezTo>
                  <a:pt x="-31275" y="198630"/>
                  <a:pt x="-7415" y="334866"/>
                  <a:pt x="16445" y="471102"/>
                </a:cubicBezTo>
              </a:path>
            </a:pathLst>
          </a:custGeom>
          <a:noFill/>
          <a:ln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278018" y="1388314"/>
            <a:ext cx="926897" cy="974966"/>
          </a:xfrm>
          <a:custGeom>
            <a:avLst/>
            <a:gdLst>
              <a:gd name="connsiteX0" fmla="*/ 757382 w 757382"/>
              <a:gd name="connsiteY0" fmla="*/ 0 h 1191491"/>
              <a:gd name="connsiteX1" fmla="*/ 258618 w 757382"/>
              <a:gd name="connsiteY1" fmla="*/ 452582 h 1191491"/>
              <a:gd name="connsiteX2" fmla="*/ 0 w 757382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382" h="1191491">
                <a:moveTo>
                  <a:pt x="757382" y="0"/>
                </a:moveTo>
                <a:cubicBezTo>
                  <a:pt x="571115" y="127000"/>
                  <a:pt x="384848" y="254000"/>
                  <a:pt x="258618" y="452582"/>
                </a:cubicBezTo>
                <a:cubicBezTo>
                  <a:pt x="132388" y="651164"/>
                  <a:pt x="66194" y="921327"/>
                  <a:pt x="0" y="119149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96448" y="1165669"/>
            <a:ext cx="224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(2) of neuron2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077" y="1133122"/>
            <a:ext cx="224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From </a:t>
            </a:r>
            <a:r>
              <a:rPr lang="en-US" dirty="0" err="1">
                <a:solidFill>
                  <a:srgbClr val="7030A0"/>
                </a:solidFill>
              </a:rPr>
              <a:t>h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(3) of neuron3</a:t>
            </a:r>
          </a:p>
        </p:txBody>
      </p:sp>
      <p:sp>
        <p:nvSpPr>
          <p:cNvPr id="90" name="Freeform 89"/>
          <p:cNvSpPr/>
          <p:nvPr/>
        </p:nvSpPr>
        <p:spPr>
          <a:xfrm flipH="1">
            <a:off x="893524" y="1419911"/>
            <a:ext cx="45719" cy="1343707"/>
          </a:xfrm>
          <a:custGeom>
            <a:avLst/>
            <a:gdLst>
              <a:gd name="connsiteX0" fmla="*/ 757382 w 757382"/>
              <a:gd name="connsiteY0" fmla="*/ 0 h 1191491"/>
              <a:gd name="connsiteX1" fmla="*/ 258618 w 757382"/>
              <a:gd name="connsiteY1" fmla="*/ 452582 h 1191491"/>
              <a:gd name="connsiteX2" fmla="*/ 0 w 757382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382" h="1191491">
                <a:moveTo>
                  <a:pt x="757382" y="0"/>
                </a:moveTo>
                <a:cubicBezTo>
                  <a:pt x="571115" y="127000"/>
                  <a:pt x="384848" y="254000"/>
                  <a:pt x="258618" y="452582"/>
                </a:cubicBezTo>
                <a:cubicBezTo>
                  <a:pt x="132388" y="651164"/>
                  <a:pt x="66194" y="921327"/>
                  <a:pt x="0" y="1191491"/>
                </a:cubicBezTo>
              </a:path>
            </a:pathLst>
          </a:custGeom>
          <a:noFill/>
          <a:ln>
            <a:solidFill>
              <a:srgbClr val="7030A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273" y="3621613"/>
            <a:ext cx="136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(1) </a:t>
            </a:r>
            <a:r>
              <a:rPr lang="en-US" sz="1600" dirty="0"/>
              <a:t>from neuron1 previous output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B17E366-9F4B-437A-AA2F-48E272E64B4C}"/>
              </a:ext>
            </a:extLst>
          </p:cNvPr>
          <p:cNvSpPr txBox="1"/>
          <p:nvPr/>
        </p:nvSpPr>
        <p:spPr>
          <a:xfrm>
            <a:off x="82675" y="5193274"/>
            <a:ext cx="275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(2)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From neuron2 previous output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60D3E5-4780-48A2-93B3-46510B24D8C2}"/>
              </a:ext>
            </a:extLst>
          </p:cNvPr>
          <p:cNvSpPr txBox="1"/>
          <p:nvPr/>
        </p:nvSpPr>
        <p:spPr>
          <a:xfrm>
            <a:off x="71401" y="6413698"/>
            <a:ext cx="364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h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(3) from neuron3 previous output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7559" y="4227021"/>
            <a:ext cx="2362822" cy="424095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935957" y="4937225"/>
            <a:ext cx="4044443" cy="591426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91899" y="4993085"/>
            <a:ext cx="5901712" cy="1511683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01142" y="3559208"/>
            <a:ext cx="774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Inside view of neuron1 with connections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53918" y="2267204"/>
            <a:ext cx="1331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Output, also</a:t>
            </a:r>
          </a:p>
          <a:p>
            <a:r>
              <a:rPr lang="en-US" dirty="0"/>
              <a:t>feedback to neurons’ </a:t>
            </a:r>
          </a:p>
          <a:p>
            <a:r>
              <a:rPr lang="en-US" dirty="0"/>
              <a:t>inputs</a:t>
            </a:r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7819800" y="4894773"/>
            <a:ext cx="1360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Output, also</a:t>
            </a:r>
          </a:p>
          <a:p>
            <a:r>
              <a:rPr lang="en-US" dirty="0"/>
              <a:t>feedback to neurons’ </a:t>
            </a:r>
          </a:p>
          <a:p>
            <a:r>
              <a:rPr lang="en-US" dirty="0"/>
              <a:t>inputs</a:t>
            </a:r>
            <a:endParaRPr lang="en-US" sz="3200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-3513" y="3614989"/>
            <a:ext cx="7620000" cy="23324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10">
            <a:extLst>
              <a:ext uri="{FF2B5EF4-FFF2-40B4-BE49-F238E27FC236}">
                <a16:creationId xmlns:a16="http://schemas.microsoft.com/office/drawing/2014/main" id="{F9F7FEED-50F1-48CD-99C2-D9F123F30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608093"/>
              </p:ext>
            </p:extLst>
          </p:nvPr>
        </p:nvGraphicFramePr>
        <p:xfrm>
          <a:off x="931528" y="150312"/>
          <a:ext cx="3384224" cy="973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1072">
                  <a:extLst>
                    <a:ext uri="{9D8B030D-6E8A-4147-A177-3AD203B41FA5}">
                      <a16:colId xmlns:a16="http://schemas.microsoft.com/office/drawing/2014/main" val="2386260501"/>
                    </a:ext>
                  </a:extLst>
                </a:gridCol>
                <a:gridCol w="871040">
                  <a:extLst>
                    <a:ext uri="{9D8B030D-6E8A-4147-A177-3AD203B41FA5}">
                      <a16:colId xmlns:a16="http://schemas.microsoft.com/office/drawing/2014/main" val="2433486944"/>
                    </a:ext>
                  </a:extLst>
                </a:gridCol>
                <a:gridCol w="846056">
                  <a:extLst>
                    <a:ext uri="{9D8B030D-6E8A-4147-A177-3AD203B41FA5}">
                      <a16:colId xmlns:a16="http://schemas.microsoft.com/office/drawing/2014/main" val="706508249"/>
                    </a:ext>
                  </a:extLst>
                </a:gridCol>
                <a:gridCol w="846056">
                  <a:extLst>
                    <a:ext uri="{9D8B030D-6E8A-4147-A177-3AD203B41FA5}">
                      <a16:colId xmlns:a16="http://schemas.microsoft.com/office/drawing/2014/main" val="2997057110"/>
                    </a:ext>
                  </a:extLst>
                </a:gridCol>
              </a:tblGrid>
              <a:tr h="208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FFC000"/>
                          </a:solidFill>
                        </a:rPr>
                        <a:t>whx</a:t>
                      </a: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FFC000"/>
                          </a:solidFill>
                        </a:rPr>
                        <a:t>whx</a:t>
                      </a: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FFC000"/>
                          </a:solidFill>
                        </a:rPr>
                        <a:t>whx</a:t>
                      </a: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FFC000"/>
                          </a:solidFill>
                        </a:rPr>
                        <a:t>whx</a:t>
                      </a: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41991"/>
                  </a:ext>
                </a:extLst>
              </a:tr>
              <a:tr h="323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74245"/>
                  </a:ext>
                </a:extLst>
              </a:tr>
              <a:tr h="344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66728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EC77BAE0-FA4C-4E27-8C73-CB027F5224E9}"/>
              </a:ext>
            </a:extLst>
          </p:cNvPr>
          <p:cNvSpPr txBox="1"/>
          <p:nvPr/>
        </p:nvSpPr>
        <p:spPr>
          <a:xfrm>
            <a:off x="192887" y="459922"/>
            <a:ext cx="68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=</a:t>
            </a:r>
          </a:p>
        </p:txBody>
      </p:sp>
      <p:sp>
        <p:nvSpPr>
          <p:cNvPr id="86" name="Left Bracket 85">
            <a:extLst>
              <a:ext uri="{FF2B5EF4-FFF2-40B4-BE49-F238E27FC236}">
                <a16:creationId xmlns:a16="http://schemas.microsoft.com/office/drawing/2014/main" id="{F02243A7-833C-4719-8C0B-3164F747E93E}"/>
              </a:ext>
            </a:extLst>
          </p:cNvPr>
          <p:cNvSpPr/>
          <p:nvPr/>
        </p:nvSpPr>
        <p:spPr>
          <a:xfrm flipH="1">
            <a:off x="4171072" y="109932"/>
            <a:ext cx="314787" cy="105274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eft Bracket 86">
            <a:extLst>
              <a:ext uri="{FF2B5EF4-FFF2-40B4-BE49-F238E27FC236}">
                <a16:creationId xmlns:a16="http://schemas.microsoft.com/office/drawing/2014/main" id="{63DFADC0-C60B-4250-B537-56842F2BB920}"/>
              </a:ext>
            </a:extLst>
          </p:cNvPr>
          <p:cNvSpPr/>
          <p:nvPr/>
        </p:nvSpPr>
        <p:spPr>
          <a:xfrm>
            <a:off x="809481" y="102395"/>
            <a:ext cx="314788" cy="105274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C07E894-09E1-4D16-A801-E2916A0860FC}"/>
              </a:ext>
            </a:extLst>
          </p:cNvPr>
          <p:cNvSpPr txBox="1"/>
          <p:nvPr/>
        </p:nvSpPr>
        <p:spPr>
          <a:xfrm>
            <a:off x="4512677" y="555955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whh</a:t>
            </a:r>
            <a:r>
              <a:rPr lang="en-US" dirty="0"/>
              <a:t>=</a:t>
            </a:r>
          </a:p>
        </p:txBody>
      </p:sp>
      <p:sp>
        <p:nvSpPr>
          <p:cNvPr id="94" name="Left Bracket 93">
            <a:extLst>
              <a:ext uri="{FF2B5EF4-FFF2-40B4-BE49-F238E27FC236}">
                <a16:creationId xmlns:a16="http://schemas.microsoft.com/office/drawing/2014/main" id="{8DC50C44-299A-4EA6-B525-746A3F0ED787}"/>
              </a:ext>
            </a:extLst>
          </p:cNvPr>
          <p:cNvSpPr/>
          <p:nvPr/>
        </p:nvSpPr>
        <p:spPr>
          <a:xfrm flipH="1">
            <a:off x="8629988" y="93196"/>
            <a:ext cx="132572" cy="1226819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6" name="Table 14">
            <a:extLst>
              <a:ext uri="{FF2B5EF4-FFF2-40B4-BE49-F238E27FC236}">
                <a16:creationId xmlns:a16="http://schemas.microsoft.com/office/drawing/2014/main" id="{AC0D9E3C-5E17-46B6-AF4C-F524E11F320C}"/>
              </a:ext>
            </a:extLst>
          </p:cNvPr>
          <p:cNvGraphicFramePr>
            <a:graphicFrameLocks noGrp="1"/>
          </p:cNvGraphicFramePr>
          <p:nvPr/>
        </p:nvGraphicFramePr>
        <p:xfrm>
          <a:off x="5337395" y="170408"/>
          <a:ext cx="32004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12434822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823604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93128401"/>
                    </a:ext>
                  </a:extLst>
                </a:gridCol>
              </a:tblGrid>
              <a:tr h="288999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C000"/>
                          </a:solidFill>
                        </a:rPr>
                        <a:t>whh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C000"/>
                          </a:solidFill>
                        </a:rPr>
                        <a:t>Whh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C000"/>
                          </a:solidFill>
                        </a:rPr>
                        <a:t>Whh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(1,3)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22525"/>
                  </a:ext>
                </a:extLst>
              </a:tr>
              <a:tr h="309983"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(2,3)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6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201285"/>
                  </a:ext>
                </a:extLst>
              </a:tr>
            </a:tbl>
          </a:graphicData>
        </a:graphic>
      </p:graphicFrame>
      <p:sp>
        <p:nvSpPr>
          <p:cNvPr id="78" name="Left Bracket 77">
            <a:extLst>
              <a:ext uri="{FF2B5EF4-FFF2-40B4-BE49-F238E27FC236}">
                <a16:creationId xmlns:a16="http://schemas.microsoft.com/office/drawing/2014/main" id="{54352F1B-61BB-45BF-B779-9369AC74AADD}"/>
              </a:ext>
            </a:extLst>
          </p:cNvPr>
          <p:cNvSpPr/>
          <p:nvPr/>
        </p:nvSpPr>
        <p:spPr>
          <a:xfrm>
            <a:off x="5208411" y="93196"/>
            <a:ext cx="105307" cy="123396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520487" y="1668733"/>
            <a:ext cx="6253754" cy="14628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1AB81-B1E6-40D9-8D07-A0978C1B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" y="3171383"/>
            <a:ext cx="2532141" cy="40903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800" dirty="0"/>
              <a:t>Zoom inside to see the connections of </a:t>
            </a:r>
            <a:r>
              <a:rPr lang="en-US" sz="1800" dirty="0">
                <a:solidFill>
                  <a:srgbClr val="FF0000"/>
                </a:solidFill>
                <a:highlight>
                  <a:srgbClr val="00FFFF"/>
                </a:highlight>
              </a:rPr>
              <a:t>neuron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A4F1C-0B31-48F7-8106-CA97124D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3304" y="5547217"/>
            <a:ext cx="180861" cy="33748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0858F-7BFD-4E54-AF25-4A1A41AE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9310F-B287-4C9F-B141-8E08985E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16</a:t>
            </a:fld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4309D9F8-A10C-4A5D-9AF4-33D15A5CBAE2}"/>
              </a:ext>
            </a:extLst>
          </p:cNvPr>
          <p:cNvSpPr/>
          <p:nvPr/>
        </p:nvSpPr>
        <p:spPr>
          <a:xfrm>
            <a:off x="1151603" y="3557209"/>
            <a:ext cx="7276678" cy="20253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6FB3BB1-4C95-415B-98DA-AD50733BA3A5}"/>
              </a:ext>
            </a:extLst>
          </p:cNvPr>
          <p:cNvCxnSpPr>
            <a:cxnSpLocks/>
          </p:cNvCxnSpPr>
          <p:nvPr/>
        </p:nvCxnSpPr>
        <p:spPr>
          <a:xfrm flipV="1">
            <a:off x="3397346" y="5543264"/>
            <a:ext cx="60013" cy="7925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A53DEFDB-84DA-4739-B0D7-1B8170E31632}"/>
              </a:ext>
            </a:extLst>
          </p:cNvPr>
          <p:cNvSpPr txBox="1"/>
          <p:nvPr/>
        </p:nvSpPr>
        <p:spPr>
          <a:xfrm>
            <a:off x="2765433" y="615385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X(1)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C23D51C8-1E1A-4EA8-8658-2457A543850A}"/>
              </a:ext>
            </a:extLst>
          </p:cNvPr>
          <p:cNvCxnSpPr>
            <a:cxnSpLocks/>
          </p:cNvCxnSpPr>
          <p:nvPr/>
        </p:nvCxnSpPr>
        <p:spPr>
          <a:xfrm flipH="1" flipV="1">
            <a:off x="6019800" y="5537011"/>
            <a:ext cx="21804" cy="7031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42306383-A961-4059-8E01-D72B89DC530C}"/>
              </a:ext>
            </a:extLst>
          </p:cNvPr>
          <p:cNvCxnSpPr>
            <a:cxnSpLocks/>
          </p:cNvCxnSpPr>
          <p:nvPr/>
        </p:nvCxnSpPr>
        <p:spPr>
          <a:xfrm flipV="1">
            <a:off x="4647364" y="5631092"/>
            <a:ext cx="11773" cy="6767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7AEFDE7-957C-479E-B0ED-CEBFEA24FBFE}"/>
              </a:ext>
            </a:extLst>
          </p:cNvPr>
          <p:cNvCxnSpPr>
            <a:cxnSpLocks/>
            <a:endCxn id="154" idx="5"/>
          </p:cNvCxnSpPr>
          <p:nvPr/>
        </p:nvCxnSpPr>
        <p:spPr>
          <a:xfrm flipH="1" flipV="1">
            <a:off x="7362636" y="5285950"/>
            <a:ext cx="72003" cy="9281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FE0B0B67-A8B1-4CCB-BC3A-23CE8626A13B}"/>
              </a:ext>
            </a:extLst>
          </p:cNvPr>
          <p:cNvSpPr txBox="1"/>
          <p:nvPr/>
        </p:nvSpPr>
        <p:spPr>
          <a:xfrm>
            <a:off x="4501764" y="615805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X(2)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905C88C-3989-437E-93EB-4EB3FAC602E3}"/>
              </a:ext>
            </a:extLst>
          </p:cNvPr>
          <p:cNvSpPr txBox="1"/>
          <p:nvPr/>
        </p:nvSpPr>
        <p:spPr>
          <a:xfrm>
            <a:off x="5765273" y="628868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X(3)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D0C6818-42C8-45A0-BDC2-466312A98776}"/>
              </a:ext>
            </a:extLst>
          </p:cNvPr>
          <p:cNvSpPr txBox="1"/>
          <p:nvPr/>
        </p:nvSpPr>
        <p:spPr>
          <a:xfrm>
            <a:off x="7185320" y="614308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X(4)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E88A215-39B1-4F44-8736-1A2FF2A1247D}"/>
              </a:ext>
            </a:extLst>
          </p:cNvPr>
          <p:cNvSpPr txBox="1"/>
          <p:nvPr/>
        </p:nvSpPr>
        <p:spPr>
          <a:xfrm>
            <a:off x="5809681" y="5011277"/>
            <a:ext cx="9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00FFFF"/>
                </a:highlight>
              </a:rPr>
              <a:t>neuron2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334923" y="2979106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460360" y="2263144"/>
            <a:ext cx="1302200" cy="110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34818" y="3848835"/>
            <a:ext cx="71164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t+1</a:t>
            </a:r>
            <a:r>
              <a:rPr lang="en-US" dirty="0"/>
              <a:t>(1) =</a:t>
            </a:r>
            <a:r>
              <a:rPr lang="en-US" sz="2400" dirty="0" err="1"/>
              <a:t>Tanh</a:t>
            </a:r>
            <a:r>
              <a:rPr lang="en-US" sz="2400" dirty="0"/>
              <a:t>(</a:t>
            </a:r>
          </a:p>
          <a:p>
            <a:r>
              <a:rPr lang="en-US" dirty="0" err="1"/>
              <a:t>whx</a:t>
            </a:r>
            <a:r>
              <a:rPr lang="en-US" dirty="0"/>
              <a:t>(2,1)*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(1)+</a:t>
            </a:r>
            <a:r>
              <a:rPr lang="en-US" dirty="0" err="1"/>
              <a:t>whx</a:t>
            </a:r>
            <a:r>
              <a:rPr lang="en-US" dirty="0"/>
              <a:t>(2,2)*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(2)+</a:t>
            </a:r>
            <a:r>
              <a:rPr lang="en-US" dirty="0" err="1"/>
              <a:t>whx</a:t>
            </a:r>
            <a:r>
              <a:rPr lang="en-US" dirty="0"/>
              <a:t>(2,3)*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(3)+</a:t>
            </a:r>
            <a:r>
              <a:rPr lang="en-US" dirty="0" err="1"/>
              <a:t>whx</a:t>
            </a:r>
            <a:r>
              <a:rPr lang="en-US" dirty="0"/>
              <a:t>(2,4)*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(4)</a:t>
            </a:r>
          </a:p>
          <a:p>
            <a:r>
              <a:rPr lang="en-US" dirty="0"/>
              <a:t>+</a:t>
            </a:r>
            <a:r>
              <a:rPr lang="en-US" dirty="0" err="1"/>
              <a:t>whh</a:t>
            </a:r>
            <a:r>
              <a:rPr lang="en-US" dirty="0"/>
              <a:t>(2,1)*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(1)+</a:t>
            </a:r>
            <a:r>
              <a:rPr lang="en-US" dirty="0" err="1"/>
              <a:t>whh</a:t>
            </a:r>
            <a:r>
              <a:rPr lang="en-US" dirty="0"/>
              <a:t>(2,2)*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(2)+</a:t>
            </a:r>
            <a:r>
              <a:rPr lang="en-US" dirty="0" err="1"/>
              <a:t>whh</a:t>
            </a:r>
            <a:r>
              <a:rPr lang="en-US" dirty="0"/>
              <a:t>(2,3)*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(3) +  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Bias</a:t>
            </a:r>
            <a:r>
              <a:rPr lang="en-US" sz="2400" dirty="0"/>
              <a:t>)</a:t>
            </a:r>
            <a:endParaRPr lang="en-US" dirty="0"/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932444" y="1906340"/>
            <a:ext cx="640788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618758" y="1814783"/>
            <a:ext cx="4823778" cy="7657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601815" y="2606044"/>
            <a:ext cx="1035464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whx</a:t>
            </a:r>
            <a:r>
              <a:rPr lang="en-US" dirty="0">
                <a:solidFill>
                  <a:srgbClr val="0070C0"/>
                </a:solidFill>
              </a:rPr>
              <a:t>(2,1)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43905" y="2590067"/>
            <a:ext cx="1040954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whx</a:t>
            </a:r>
            <a:r>
              <a:rPr lang="en-US" dirty="0">
                <a:solidFill>
                  <a:srgbClr val="0070C0"/>
                </a:solidFill>
              </a:rPr>
              <a:t>(2,2)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48141" y="2606043"/>
            <a:ext cx="104491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whx</a:t>
            </a:r>
            <a:r>
              <a:rPr lang="en-US" dirty="0">
                <a:solidFill>
                  <a:srgbClr val="0070C0"/>
                </a:solidFill>
              </a:rPr>
              <a:t>(2,3)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53245" y="2561155"/>
            <a:ext cx="1137444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whx</a:t>
            </a:r>
            <a:r>
              <a:rPr lang="en-US" dirty="0">
                <a:solidFill>
                  <a:srgbClr val="0070C0"/>
                </a:solidFill>
              </a:rPr>
              <a:t>(2,4)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082482" y="2985834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205588" y="2959399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125179" y="2985834"/>
            <a:ext cx="0" cy="3715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46170" y="1745430"/>
            <a:ext cx="833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t+1</a:t>
            </a:r>
            <a:r>
              <a:rPr lang="en-US" sz="2000" dirty="0"/>
              <a:t>(2)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783" y="1630879"/>
            <a:ext cx="75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(1)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28201" y="1772691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whh</a:t>
            </a:r>
            <a:r>
              <a:rPr lang="en-US" dirty="0">
                <a:solidFill>
                  <a:srgbClr val="0070C0"/>
                </a:solidFill>
              </a:rPr>
              <a:t>(2,1)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28C24E-AF77-4E88-B1C2-DDE1715F5810}"/>
              </a:ext>
            </a:extLst>
          </p:cNvPr>
          <p:cNvSpPr txBox="1"/>
          <p:nvPr/>
        </p:nvSpPr>
        <p:spPr>
          <a:xfrm>
            <a:off x="1513861" y="2164218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whh</a:t>
            </a:r>
            <a:r>
              <a:rPr lang="en-US" dirty="0">
                <a:solidFill>
                  <a:srgbClr val="0070C0"/>
                </a:solidFill>
              </a:rPr>
              <a:t>(2,2</a:t>
            </a:r>
            <a:r>
              <a:rPr lang="en-US" dirty="0"/>
              <a:t>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7B829C-EE3F-45C4-8F37-3C9FD662A193}"/>
              </a:ext>
            </a:extLst>
          </p:cNvPr>
          <p:cNvSpPr txBox="1"/>
          <p:nvPr/>
        </p:nvSpPr>
        <p:spPr>
          <a:xfrm>
            <a:off x="1525940" y="2555745"/>
            <a:ext cx="1069249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whh</a:t>
            </a:r>
            <a:r>
              <a:rPr lang="en-US" dirty="0">
                <a:solidFill>
                  <a:srgbClr val="0070C0"/>
                </a:solidFill>
              </a:rPr>
              <a:t>(2,3)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27282E7-2B0A-44F4-B719-79169D1258F9}"/>
              </a:ext>
            </a:extLst>
          </p:cNvPr>
          <p:cNvCxnSpPr>
            <a:cxnSpLocks/>
          </p:cNvCxnSpPr>
          <p:nvPr/>
        </p:nvCxnSpPr>
        <p:spPr>
          <a:xfrm>
            <a:off x="940739" y="2402599"/>
            <a:ext cx="64078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0BD843D-1A6E-444D-8DF2-006D0688C71D}"/>
              </a:ext>
            </a:extLst>
          </p:cNvPr>
          <p:cNvCxnSpPr>
            <a:cxnSpLocks/>
          </p:cNvCxnSpPr>
          <p:nvPr/>
        </p:nvCxnSpPr>
        <p:spPr>
          <a:xfrm>
            <a:off x="932444" y="2740410"/>
            <a:ext cx="640788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B17E366-9F4B-437A-AA2F-48E272E64B4C}"/>
              </a:ext>
            </a:extLst>
          </p:cNvPr>
          <p:cNvSpPr txBox="1"/>
          <p:nvPr/>
        </p:nvSpPr>
        <p:spPr>
          <a:xfrm>
            <a:off x="71443" y="2117777"/>
            <a:ext cx="75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60D3E5-4780-48A2-93B3-46510B24D8C2}"/>
              </a:ext>
            </a:extLst>
          </p:cNvPr>
          <p:cNvSpPr txBox="1"/>
          <p:nvPr/>
        </p:nvSpPr>
        <p:spPr>
          <a:xfrm>
            <a:off x="31760" y="2509578"/>
            <a:ext cx="75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(3)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A7A71C-3550-4121-94FD-5E6143424D3A}"/>
              </a:ext>
            </a:extLst>
          </p:cNvPr>
          <p:cNvSpPr txBox="1"/>
          <p:nvPr/>
        </p:nvSpPr>
        <p:spPr>
          <a:xfrm>
            <a:off x="5113854" y="2014446"/>
            <a:ext cx="9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00FFFF"/>
                </a:highlight>
              </a:rPr>
              <a:t>neuron2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18049" y="5585312"/>
            <a:ext cx="1035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(2,1)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88624" y="5700831"/>
            <a:ext cx="10409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(2,2)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34160" y="5645446"/>
            <a:ext cx="10449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(2,3)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95333" y="5655474"/>
            <a:ext cx="11374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(2,4)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53DEFDB-84DA-4739-B0D7-1B8170E31632}"/>
              </a:ext>
            </a:extLst>
          </p:cNvPr>
          <p:cNvSpPr txBox="1"/>
          <p:nvPr/>
        </p:nvSpPr>
        <p:spPr>
          <a:xfrm>
            <a:off x="2747692" y="3124562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E0B0B67-A8B1-4CCB-BC3A-23CE8626A13B}"/>
              </a:ext>
            </a:extLst>
          </p:cNvPr>
          <p:cNvSpPr txBox="1"/>
          <p:nvPr/>
        </p:nvSpPr>
        <p:spPr>
          <a:xfrm>
            <a:off x="3699696" y="307690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X(2)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905C88C-3989-437E-93EB-4EB3FAC602E3}"/>
              </a:ext>
            </a:extLst>
          </p:cNvPr>
          <p:cNvSpPr txBox="1"/>
          <p:nvPr/>
        </p:nvSpPr>
        <p:spPr>
          <a:xfrm>
            <a:off x="4600056" y="310688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X(3)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D0C6818-42C8-45A0-BDC2-466312A98776}"/>
              </a:ext>
            </a:extLst>
          </p:cNvPr>
          <p:cNvSpPr txBox="1"/>
          <p:nvPr/>
        </p:nvSpPr>
        <p:spPr>
          <a:xfrm>
            <a:off x="5599463" y="3102771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X(4)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8428281" y="4603341"/>
            <a:ext cx="285810" cy="27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250360" y="3939743"/>
            <a:ext cx="851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t+1</a:t>
            </a:r>
            <a:r>
              <a:rPr lang="en-US" sz="2000" dirty="0"/>
              <a:t>(2)</a:t>
            </a:r>
          </a:p>
        </p:txBody>
      </p:sp>
      <p:sp>
        <p:nvSpPr>
          <p:cNvPr id="12" name="Freeform 11"/>
          <p:cNvSpPr/>
          <p:nvPr/>
        </p:nvSpPr>
        <p:spPr>
          <a:xfrm>
            <a:off x="1198722" y="1512889"/>
            <a:ext cx="7450481" cy="753952"/>
          </a:xfrm>
          <a:custGeom>
            <a:avLst/>
            <a:gdLst>
              <a:gd name="connsiteX0" fmla="*/ 7230045 w 7450481"/>
              <a:gd name="connsiteY0" fmla="*/ 859030 h 859030"/>
              <a:gd name="connsiteX1" fmla="*/ 7424009 w 7450481"/>
              <a:gd name="connsiteY1" fmla="*/ 332557 h 859030"/>
              <a:gd name="connsiteX2" fmla="*/ 6712809 w 7450481"/>
              <a:gd name="connsiteY2" fmla="*/ 64702 h 859030"/>
              <a:gd name="connsiteX3" fmla="*/ 2611864 w 7450481"/>
              <a:gd name="connsiteY3" fmla="*/ 48 h 859030"/>
              <a:gd name="connsiteX4" fmla="*/ 1078627 w 7450481"/>
              <a:gd name="connsiteY4" fmla="*/ 55466 h 859030"/>
              <a:gd name="connsiteX5" fmla="*/ 145755 w 7450481"/>
              <a:gd name="connsiteY5" fmla="*/ 129357 h 859030"/>
              <a:gd name="connsiteX6" fmla="*/ 16445 w 7450481"/>
              <a:gd name="connsiteY6" fmla="*/ 471102 h 85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0481" h="859030">
                <a:moveTo>
                  <a:pt x="7230045" y="859030"/>
                </a:moveTo>
                <a:cubicBezTo>
                  <a:pt x="7370130" y="661987"/>
                  <a:pt x="7510215" y="464945"/>
                  <a:pt x="7424009" y="332557"/>
                </a:cubicBezTo>
                <a:cubicBezTo>
                  <a:pt x="7337803" y="200169"/>
                  <a:pt x="7514833" y="120120"/>
                  <a:pt x="6712809" y="64702"/>
                </a:cubicBezTo>
                <a:cubicBezTo>
                  <a:pt x="5910785" y="9284"/>
                  <a:pt x="3550894" y="1587"/>
                  <a:pt x="2611864" y="48"/>
                </a:cubicBezTo>
                <a:cubicBezTo>
                  <a:pt x="1672834" y="-1491"/>
                  <a:pt x="1489645" y="33915"/>
                  <a:pt x="1078627" y="55466"/>
                </a:cubicBezTo>
                <a:cubicBezTo>
                  <a:pt x="667609" y="77017"/>
                  <a:pt x="322785" y="60084"/>
                  <a:pt x="145755" y="129357"/>
                </a:cubicBezTo>
                <a:cubicBezTo>
                  <a:pt x="-31275" y="198630"/>
                  <a:pt x="-7415" y="334866"/>
                  <a:pt x="16445" y="471102"/>
                </a:cubicBezTo>
              </a:path>
            </a:pathLst>
          </a:custGeom>
          <a:noFill/>
          <a:ln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278018" y="1382624"/>
            <a:ext cx="1082145" cy="980656"/>
          </a:xfrm>
          <a:custGeom>
            <a:avLst/>
            <a:gdLst>
              <a:gd name="connsiteX0" fmla="*/ 757382 w 757382"/>
              <a:gd name="connsiteY0" fmla="*/ 0 h 1191491"/>
              <a:gd name="connsiteX1" fmla="*/ 258618 w 757382"/>
              <a:gd name="connsiteY1" fmla="*/ 452582 h 1191491"/>
              <a:gd name="connsiteX2" fmla="*/ 0 w 757382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382" h="1191491">
                <a:moveTo>
                  <a:pt x="757382" y="0"/>
                </a:moveTo>
                <a:cubicBezTo>
                  <a:pt x="571115" y="127000"/>
                  <a:pt x="384848" y="254000"/>
                  <a:pt x="258618" y="452582"/>
                </a:cubicBezTo>
                <a:cubicBezTo>
                  <a:pt x="132388" y="651164"/>
                  <a:pt x="66194" y="921327"/>
                  <a:pt x="0" y="119149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96448" y="1165669"/>
            <a:ext cx="224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(2) of neuron2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077" y="1133122"/>
            <a:ext cx="224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From </a:t>
            </a:r>
            <a:r>
              <a:rPr lang="en-US" dirty="0" err="1">
                <a:solidFill>
                  <a:srgbClr val="7030A0"/>
                </a:solidFill>
              </a:rPr>
              <a:t>h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(3) of neuron3</a:t>
            </a:r>
          </a:p>
        </p:txBody>
      </p:sp>
      <p:sp>
        <p:nvSpPr>
          <p:cNvPr id="90" name="Freeform 89"/>
          <p:cNvSpPr/>
          <p:nvPr/>
        </p:nvSpPr>
        <p:spPr>
          <a:xfrm flipH="1">
            <a:off x="893524" y="1419911"/>
            <a:ext cx="45719" cy="1343707"/>
          </a:xfrm>
          <a:custGeom>
            <a:avLst/>
            <a:gdLst>
              <a:gd name="connsiteX0" fmla="*/ 757382 w 757382"/>
              <a:gd name="connsiteY0" fmla="*/ 0 h 1191491"/>
              <a:gd name="connsiteX1" fmla="*/ 258618 w 757382"/>
              <a:gd name="connsiteY1" fmla="*/ 452582 h 1191491"/>
              <a:gd name="connsiteX2" fmla="*/ 0 w 757382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382" h="1191491">
                <a:moveTo>
                  <a:pt x="757382" y="0"/>
                </a:moveTo>
                <a:cubicBezTo>
                  <a:pt x="571115" y="127000"/>
                  <a:pt x="384848" y="254000"/>
                  <a:pt x="258618" y="452582"/>
                </a:cubicBezTo>
                <a:cubicBezTo>
                  <a:pt x="132388" y="651164"/>
                  <a:pt x="66194" y="921327"/>
                  <a:pt x="0" y="1191491"/>
                </a:cubicBezTo>
              </a:path>
            </a:pathLst>
          </a:custGeom>
          <a:noFill/>
          <a:ln>
            <a:solidFill>
              <a:srgbClr val="7030A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273" y="3621613"/>
            <a:ext cx="136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(1) </a:t>
            </a:r>
            <a:r>
              <a:rPr lang="en-US" sz="1600" dirty="0"/>
              <a:t>from neuron1 previous output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B17E366-9F4B-437A-AA2F-48E272E64B4C}"/>
              </a:ext>
            </a:extLst>
          </p:cNvPr>
          <p:cNvSpPr txBox="1"/>
          <p:nvPr/>
        </p:nvSpPr>
        <p:spPr>
          <a:xfrm>
            <a:off x="82675" y="5193274"/>
            <a:ext cx="275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(2)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From neuron2 previous output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60D3E5-4780-48A2-93B3-46510B24D8C2}"/>
              </a:ext>
            </a:extLst>
          </p:cNvPr>
          <p:cNvSpPr txBox="1"/>
          <p:nvPr/>
        </p:nvSpPr>
        <p:spPr>
          <a:xfrm>
            <a:off x="71401" y="6413698"/>
            <a:ext cx="364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h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(3) from neuron3 previous output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7559" y="4227021"/>
            <a:ext cx="2362822" cy="424095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935957" y="4937225"/>
            <a:ext cx="4044443" cy="591426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91899" y="4993085"/>
            <a:ext cx="5901712" cy="1511683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02720" y="3526105"/>
            <a:ext cx="774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Inside view of neuron1 with connections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10904" y="2279806"/>
            <a:ext cx="1290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Output, also</a:t>
            </a:r>
          </a:p>
          <a:p>
            <a:r>
              <a:rPr lang="en-US" dirty="0"/>
              <a:t>feedback to neurons’ </a:t>
            </a:r>
          </a:p>
          <a:p>
            <a:r>
              <a:rPr lang="en-US" dirty="0"/>
              <a:t>inputs</a:t>
            </a:r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7803473" y="4762839"/>
            <a:ext cx="13179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Output, also</a:t>
            </a:r>
          </a:p>
          <a:p>
            <a:r>
              <a:rPr lang="en-US" dirty="0"/>
              <a:t>feedback to neurons’ </a:t>
            </a:r>
          </a:p>
          <a:p>
            <a:r>
              <a:rPr lang="en-US" dirty="0"/>
              <a:t>inputs</a:t>
            </a:r>
            <a:endParaRPr lang="en-US" sz="3200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-3513" y="3614989"/>
            <a:ext cx="7620000" cy="23324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Table 10">
            <a:extLst>
              <a:ext uri="{FF2B5EF4-FFF2-40B4-BE49-F238E27FC236}">
                <a16:creationId xmlns:a16="http://schemas.microsoft.com/office/drawing/2014/main" id="{DDB685C1-454D-4D5E-A264-19E0BF2E76C2}"/>
              </a:ext>
            </a:extLst>
          </p:cNvPr>
          <p:cNvGraphicFramePr>
            <a:graphicFrameLocks noGrp="1"/>
          </p:cNvGraphicFramePr>
          <p:nvPr/>
        </p:nvGraphicFramePr>
        <p:xfrm>
          <a:off x="931528" y="150312"/>
          <a:ext cx="3384224" cy="973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056">
                  <a:extLst>
                    <a:ext uri="{9D8B030D-6E8A-4147-A177-3AD203B41FA5}">
                      <a16:colId xmlns:a16="http://schemas.microsoft.com/office/drawing/2014/main" val="2386260501"/>
                    </a:ext>
                  </a:extLst>
                </a:gridCol>
                <a:gridCol w="846056">
                  <a:extLst>
                    <a:ext uri="{9D8B030D-6E8A-4147-A177-3AD203B41FA5}">
                      <a16:colId xmlns:a16="http://schemas.microsoft.com/office/drawing/2014/main" val="2433486944"/>
                    </a:ext>
                  </a:extLst>
                </a:gridCol>
                <a:gridCol w="846056">
                  <a:extLst>
                    <a:ext uri="{9D8B030D-6E8A-4147-A177-3AD203B41FA5}">
                      <a16:colId xmlns:a16="http://schemas.microsoft.com/office/drawing/2014/main" val="706508249"/>
                    </a:ext>
                  </a:extLst>
                </a:gridCol>
                <a:gridCol w="846056">
                  <a:extLst>
                    <a:ext uri="{9D8B030D-6E8A-4147-A177-3AD203B41FA5}">
                      <a16:colId xmlns:a16="http://schemas.microsoft.com/office/drawing/2014/main" val="2997057110"/>
                    </a:ext>
                  </a:extLst>
                </a:gridCol>
              </a:tblGrid>
              <a:tr h="208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41991"/>
                  </a:ext>
                </a:extLst>
              </a:tr>
              <a:tr h="323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00B0F0"/>
                          </a:solidFill>
                        </a:rPr>
                        <a:t>whx</a:t>
                      </a: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00B0F0"/>
                          </a:solidFill>
                        </a:rPr>
                        <a:t>whx</a:t>
                      </a: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00B0F0"/>
                          </a:solidFill>
                        </a:rPr>
                        <a:t>whx</a:t>
                      </a: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00B0F0"/>
                          </a:solidFill>
                        </a:rPr>
                        <a:t>whx</a:t>
                      </a: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74245"/>
                  </a:ext>
                </a:extLst>
              </a:tr>
              <a:tr h="344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66728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6424EB71-849E-46F6-95E8-6EE45E2898A3}"/>
              </a:ext>
            </a:extLst>
          </p:cNvPr>
          <p:cNvSpPr txBox="1"/>
          <p:nvPr/>
        </p:nvSpPr>
        <p:spPr>
          <a:xfrm>
            <a:off x="192887" y="459922"/>
            <a:ext cx="68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=</a:t>
            </a:r>
          </a:p>
        </p:txBody>
      </p:sp>
      <p:sp>
        <p:nvSpPr>
          <p:cNvPr id="80" name="Left Bracket 79">
            <a:extLst>
              <a:ext uri="{FF2B5EF4-FFF2-40B4-BE49-F238E27FC236}">
                <a16:creationId xmlns:a16="http://schemas.microsoft.com/office/drawing/2014/main" id="{BF710E7B-4CDC-47F8-958C-1A0B56810EBB}"/>
              </a:ext>
            </a:extLst>
          </p:cNvPr>
          <p:cNvSpPr/>
          <p:nvPr/>
        </p:nvSpPr>
        <p:spPr>
          <a:xfrm flipH="1">
            <a:off x="4171072" y="109932"/>
            <a:ext cx="314787" cy="105274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Left Bracket 82">
            <a:extLst>
              <a:ext uri="{FF2B5EF4-FFF2-40B4-BE49-F238E27FC236}">
                <a16:creationId xmlns:a16="http://schemas.microsoft.com/office/drawing/2014/main" id="{00A34C9A-2BE5-4767-A8A5-0A484FC76FE8}"/>
              </a:ext>
            </a:extLst>
          </p:cNvPr>
          <p:cNvSpPr/>
          <p:nvPr/>
        </p:nvSpPr>
        <p:spPr>
          <a:xfrm>
            <a:off x="809481" y="102395"/>
            <a:ext cx="314788" cy="105274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D0EB241-72B0-407E-AEF8-03DEECE8F55F}"/>
              </a:ext>
            </a:extLst>
          </p:cNvPr>
          <p:cNvSpPr txBox="1"/>
          <p:nvPr/>
        </p:nvSpPr>
        <p:spPr>
          <a:xfrm>
            <a:off x="4512677" y="555955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whh</a:t>
            </a:r>
            <a:r>
              <a:rPr lang="en-US" dirty="0"/>
              <a:t>=</a:t>
            </a:r>
          </a:p>
        </p:txBody>
      </p:sp>
      <p:sp>
        <p:nvSpPr>
          <p:cNvPr id="99" name="Left Bracket 98">
            <a:extLst>
              <a:ext uri="{FF2B5EF4-FFF2-40B4-BE49-F238E27FC236}">
                <a16:creationId xmlns:a16="http://schemas.microsoft.com/office/drawing/2014/main" id="{42CB34F9-73C9-4ECA-9ABA-AB0F2F91ED7D}"/>
              </a:ext>
            </a:extLst>
          </p:cNvPr>
          <p:cNvSpPr/>
          <p:nvPr/>
        </p:nvSpPr>
        <p:spPr>
          <a:xfrm flipH="1">
            <a:off x="8629988" y="93196"/>
            <a:ext cx="132572" cy="1226819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0" name="Table 14">
            <a:extLst>
              <a:ext uri="{FF2B5EF4-FFF2-40B4-BE49-F238E27FC236}">
                <a16:creationId xmlns:a16="http://schemas.microsoft.com/office/drawing/2014/main" id="{9B1FCFC5-DB8A-4972-933E-C82F3C334EB9}"/>
              </a:ext>
            </a:extLst>
          </p:cNvPr>
          <p:cNvGraphicFramePr>
            <a:graphicFrameLocks noGrp="1"/>
          </p:cNvGraphicFramePr>
          <p:nvPr/>
        </p:nvGraphicFramePr>
        <p:xfrm>
          <a:off x="5337395" y="170408"/>
          <a:ext cx="32004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12434822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823604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93128401"/>
                    </a:ext>
                  </a:extLst>
                </a:gridCol>
              </a:tblGrid>
              <a:tr h="288999"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(1,3)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22525"/>
                  </a:ext>
                </a:extLst>
              </a:tr>
              <a:tr h="309983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B0F0"/>
                          </a:solidFill>
                        </a:rPr>
                        <a:t>Whh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B0F0"/>
                          </a:solidFill>
                        </a:rPr>
                        <a:t>Whh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B0F0"/>
                          </a:solidFill>
                        </a:rPr>
                        <a:t>Whh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(2,3)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6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201285"/>
                  </a:ext>
                </a:extLst>
              </a:tr>
            </a:tbl>
          </a:graphicData>
        </a:graphic>
      </p:graphicFrame>
      <p:sp>
        <p:nvSpPr>
          <p:cNvPr id="102" name="Left Bracket 101">
            <a:extLst>
              <a:ext uri="{FF2B5EF4-FFF2-40B4-BE49-F238E27FC236}">
                <a16:creationId xmlns:a16="http://schemas.microsoft.com/office/drawing/2014/main" id="{2A8E9CEF-879B-48E3-9ECF-6FD78B2F35C5}"/>
              </a:ext>
            </a:extLst>
          </p:cNvPr>
          <p:cNvSpPr/>
          <p:nvPr/>
        </p:nvSpPr>
        <p:spPr>
          <a:xfrm>
            <a:off x="5208411" y="93196"/>
            <a:ext cx="105307" cy="123396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70" y="221724"/>
            <a:ext cx="8229600" cy="304800"/>
          </a:xfrm>
        </p:spPr>
        <p:txBody>
          <a:bodyPr>
            <a:noAutofit/>
          </a:bodyPr>
          <a:lstStyle/>
          <a:p>
            <a:r>
              <a:rPr lang="en-US" sz="2000" dirty="0"/>
              <a:t>demo_rnn4b.m: Numerical examples, give at t=0, weight/bias are initialized 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671512"/>
            <a:ext cx="8229600" cy="6161596"/>
          </a:xfrm>
        </p:spPr>
        <p:txBody>
          <a:bodyPr>
            <a:noAutofit/>
          </a:bodyPr>
          <a:lstStyle/>
          <a:p>
            <a:r>
              <a:rPr lang="en-US" sz="1600" dirty="0" err="1"/>
              <a:t>whx</a:t>
            </a:r>
            <a:r>
              <a:rPr lang="en-US" sz="1600" dirty="0"/>
              <a:t>=[0.28 0.84  0.57 0.48</a:t>
            </a:r>
          </a:p>
          <a:p>
            <a:r>
              <a:rPr lang="en-US" sz="1600" dirty="0"/>
              <a:t>           0.90 0.87 0.69  0.18</a:t>
            </a:r>
          </a:p>
          <a:p>
            <a:r>
              <a:rPr lang="en-US" sz="1600" dirty="0"/>
              <a:t>            0.53 0.09  0.55 0.49];</a:t>
            </a:r>
          </a:p>
          <a:p>
            <a:r>
              <a:rPr lang="en-US" sz="1600" dirty="0" err="1"/>
              <a:t>whh</a:t>
            </a:r>
            <a:r>
              <a:rPr lang="en-US" sz="1600" dirty="0"/>
              <a:t> =[0.41    0.12   0.13</a:t>
            </a:r>
          </a:p>
          <a:p>
            <a:r>
              <a:rPr lang="en-US" sz="1600" dirty="0"/>
              <a:t>            0.51    0.24   0.26</a:t>
            </a:r>
          </a:p>
          <a:p>
            <a:r>
              <a:rPr lang="en-US" sz="1600" dirty="0"/>
              <a:t>           0.61    0.34   0.36];</a:t>
            </a:r>
          </a:p>
          <a:p>
            <a:r>
              <a:rPr lang="en-US" sz="1600" dirty="0" err="1"/>
              <a:t>ht</a:t>
            </a:r>
            <a:r>
              <a:rPr lang="en-US" sz="1600" dirty="0"/>
              <a:t>(:,1)=[0.11 0.21 0.31]'; %assume </a:t>
            </a:r>
            <a:r>
              <a:rPr lang="en-US" sz="1600" dirty="0" err="1"/>
              <a:t>ht</a:t>
            </a:r>
            <a:r>
              <a:rPr lang="en-US" sz="1600" dirty="0"/>
              <a:t>  initially at t=1</a:t>
            </a:r>
          </a:p>
          <a:p>
            <a:r>
              <a:rPr lang="en-US" sz="1600" dirty="0"/>
              <a:t>bias=[0.51, 0.62, 0.73]';%bias initialized</a:t>
            </a:r>
          </a:p>
          <a:p>
            <a:r>
              <a:rPr lang="en-US" sz="1600" dirty="0"/>
              <a:t>why=[0.37 0.97 0.83</a:t>
            </a:r>
          </a:p>
          <a:p>
            <a:r>
              <a:rPr lang="en-US" sz="1600" dirty="0"/>
              <a:t>          0.39 0.28 0.65</a:t>
            </a:r>
          </a:p>
          <a:p>
            <a:r>
              <a:rPr lang="en-US" sz="1600" dirty="0"/>
              <a:t>          0.64 0.19 0.33</a:t>
            </a:r>
          </a:p>
          <a:p>
            <a:r>
              <a:rPr lang="en-US" sz="1600" dirty="0"/>
              <a:t>           0.91 0.32 0.14];</a:t>
            </a:r>
          </a:p>
          <a:p>
            <a:r>
              <a:rPr lang="de-DE" sz="1600" dirty="0"/>
              <a:t>ht(:,t+1)=tanh(whx*in(:,t)+whh*ht(:,t)+bias) </a:t>
            </a:r>
          </a:p>
          <a:p>
            <a:r>
              <a:rPr lang="de-DE" sz="1600" dirty="0"/>
              <a:t>% ////    eqn.for h(t+1) ///////////////////</a:t>
            </a:r>
          </a:p>
          <a:p>
            <a:r>
              <a:rPr lang="en-US" sz="1600" dirty="0">
                <a:solidFill>
                  <a:srgbClr val="0070C0"/>
                </a:solidFill>
              </a:rPr>
              <a:t>Exercise 1a, if X=[1,0,0,0]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MC question: choices: find </a:t>
            </a:r>
            <a:r>
              <a:rPr lang="en-US" sz="1600" dirty="0" err="1">
                <a:solidFill>
                  <a:srgbClr val="0070C0"/>
                </a:solidFill>
              </a:rPr>
              <a:t>h</a:t>
            </a:r>
            <a:r>
              <a:rPr lang="en-US" sz="1600" baseline="-25000" dirty="0" err="1">
                <a:solidFill>
                  <a:srgbClr val="0070C0"/>
                </a:solidFill>
              </a:rPr>
              <a:t>t</a:t>
            </a:r>
            <a:r>
              <a:rPr lang="en-US" sz="1600" baseline="-25000" dirty="0">
                <a:solidFill>
                  <a:srgbClr val="0070C0"/>
                </a:solidFill>
              </a:rPr>
              <a:t>=2</a:t>
            </a:r>
            <a:r>
              <a:rPr lang="en-US" sz="1600" dirty="0">
                <a:solidFill>
                  <a:srgbClr val="0070C0"/>
                </a:solidFill>
              </a:rPr>
              <a:t>(1)=_____? </a:t>
            </a:r>
          </a:p>
          <a:p>
            <a:r>
              <a:rPr lang="pt-BR" sz="1600" dirty="0">
                <a:solidFill>
                  <a:srgbClr val="0070C0"/>
                </a:solidFill>
              </a:rPr>
              <a:t>(1) tanh(0.28*1+</a:t>
            </a:r>
            <a:r>
              <a:rPr lang="en-US" sz="1600" dirty="0">
                <a:solidFill>
                  <a:srgbClr val="0070C0"/>
                </a:solidFill>
              </a:rPr>
              <a:t>0.84*0+  0.57*0+ 0.48*0</a:t>
            </a:r>
            <a:r>
              <a:rPr lang="pt-BR" sz="1600" dirty="0">
                <a:solidFill>
                  <a:srgbClr val="0070C0"/>
                </a:solidFill>
              </a:rPr>
              <a:t>+     0.41*</a:t>
            </a:r>
            <a:r>
              <a:rPr lang="pt-BR" sz="1600" dirty="0">
                <a:solidFill>
                  <a:srgbClr val="7030A0"/>
                </a:solidFill>
              </a:rPr>
              <a:t>0.11</a:t>
            </a:r>
            <a:r>
              <a:rPr lang="pt-BR" sz="1600" dirty="0">
                <a:solidFill>
                  <a:srgbClr val="0070C0"/>
                </a:solidFill>
              </a:rPr>
              <a:t>+0.12*</a:t>
            </a:r>
            <a:r>
              <a:rPr lang="pt-BR" sz="1600" dirty="0">
                <a:solidFill>
                  <a:srgbClr val="7030A0"/>
                </a:solidFill>
              </a:rPr>
              <a:t>0.21</a:t>
            </a:r>
            <a:r>
              <a:rPr lang="pt-BR" sz="1600" dirty="0">
                <a:solidFill>
                  <a:srgbClr val="0070C0"/>
                </a:solidFill>
              </a:rPr>
              <a:t>+0.13*0.31+  </a:t>
            </a:r>
            <a:r>
              <a:rPr lang="pt-BR" sz="1600" dirty="0">
                <a:solidFill>
                  <a:srgbClr val="7030A0"/>
                </a:solidFill>
              </a:rPr>
              <a:t>0.51</a:t>
            </a:r>
            <a:r>
              <a:rPr lang="pt-BR" sz="1600" dirty="0">
                <a:solidFill>
                  <a:srgbClr val="0070C0"/>
                </a:solidFill>
              </a:rPr>
              <a:t>)</a:t>
            </a:r>
          </a:p>
          <a:p>
            <a:r>
              <a:rPr lang="pt-BR" sz="1600" dirty="0">
                <a:solidFill>
                  <a:srgbClr val="0070C0"/>
                </a:solidFill>
              </a:rPr>
              <a:t>(2) tanh(0.28*0+</a:t>
            </a:r>
            <a:r>
              <a:rPr lang="en-US" sz="1600" dirty="0">
                <a:solidFill>
                  <a:srgbClr val="0070C0"/>
                </a:solidFill>
              </a:rPr>
              <a:t>0.84*1+  0.57*0+ 0.48*0</a:t>
            </a:r>
            <a:r>
              <a:rPr lang="pt-BR" sz="1600" dirty="0">
                <a:solidFill>
                  <a:srgbClr val="0070C0"/>
                </a:solidFill>
              </a:rPr>
              <a:t>+     0.41*</a:t>
            </a:r>
            <a:r>
              <a:rPr lang="pt-BR" sz="1600" dirty="0">
                <a:solidFill>
                  <a:srgbClr val="7030A0"/>
                </a:solidFill>
              </a:rPr>
              <a:t>0.11</a:t>
            </a:r>
            <a:r>
              <a:rPr lang="pt-BR" sz="1600" dirty="0">
                <a:solidFill>
                  <a:srgbClr val="0070C0"/>
                </a:solidFill>
              </a:rPr>
              <a:t>+0.12*</a:t>
            </a:r>
            <a:r>
              <a:rPr lang="pt-BR" sz="1600" dirty="0">
                <a:solidFill>
                  <a:srgbClr val="7030A0"/>
                </a:solidFill>
              </a:rPr>
              <a:t>0.21</a:t>
            </a:r>
            <a:r>
              <a:rPr lang="pt-BR" sz="1600" dirty="0">
                <a:solidFill>
                  <a:srgbClr val="0070C0"/>
                </a:solidFill>
              </a:rPr>
              <a:t>+0.13*0.31+  </a:t>
            </a:r>
            <a:r>
              <a:rPr lang="pt-BR" sz="1600" dirty="0">
                <a:solidFill>
                  <a:srgbClr val="7030A0"/>
                </a:solidFill>
              </a:rPr>
              <a:t>0.51</a:t>
            </a:r>
            <a:r>
              <a:rPr lang="pt-BR" sz="1600" dirty="0">
                <a:solidFill>
                  <a:srgbClr val="0070C0"/>
                </a:solidFill>
              </a:rPr>
              <a:t>)</a:t>
            </a:r>
          </a:p>
          <a:p>
            <a:r>
              <a:rPr lang="pt-BR" sz="1600" dirty="0">
                <a:solidFill>
                  <a:srgbClr val="0070C0"/>
                </a:solidFill>
              </a:rPr>
              <a:t>(3) tanh(0.28*0+</a:t>
            </a:r>
            <a:r>
              <a:rPr lang="en-US" sz="1600" dirty="0">
                <a:solidFill>
                  <a:srgbClr val="0070C0"/>
                </a:solidFill>
              </a:rPr>
              <a:t>0.84*0+  0.57*1+ 0.48*0</a:t>
            </a:r>
            <a:r>
              <a:rPr lang="pt-BR" sz="1600" dirty="0">
                <a:solidFill>
                  <a:srgbClr val="0070C0"/>
                </a:solidFill>
              </a:rPr>
              <a:t>+     0.41*</a:t>
            </a:r>
            <a:r>
              <a:rPr lang="pt-BR" sz="1600" dirty="0">
                <a:solidFill>
                  <a:srgbClr val="7030A0"/>
                </a:solidFill>
              </a:rPr>
              <a:t>0.11</a:t>
            </a:r>
            <a:r>
              <a:rPr lang="pt-BR" sz="1600" dirty="0">
                <a:solidFill>
                  <a:srgbClr val="0070C0"/>
                </a:solidFill>
              </a:rPr>
              <a:t>+0.12*</a:t>
            </a:r>
            <a:r>
              <a:rPr lang="pt-BR" sz="1600" dirty="0">
                <a:solidFill>
                  <a:srgbClr val="7030A0"/>
                </a:solidFill>
              </a:rPr>
              <a:t>0.21</a:t>
            </a:r>
            <a:r>
              <a:rPr lang="pt-BR" sz="1600" dirty="0">
                <a:solidFill>
                  <a:srgbClr val="0070C0"/>
                </a:solidFill>
              </a:rPr>
              <a:t>+0.13*0.31+  </a:t>
            </a:r>
            <a:r>
              <a:rPr lang="pt-BR" sz="1600" dirty="0">
                <a:solidFill>
                  <a:srgbClr val="7030A0"/>
                </a:solidFill>
              </a:rPr>
              <a:t>0.51</a:t>
            </a:r>
            <a:r>
              <a:rPr lang="pt-BR" sz="1600" dirty="0">
                <a:solidFill>
                  <a:srgbClr val="0070C0"/>
                </a:solidFill>
              </a:rPr>
              <a:t>)</a:t>
            </a:r>
          </a:p>
          <a:p>
            <a:r>
              <a:rPr lang="pt-BR" sz="1600" dirty="0">
                <a:solidFill>
                  <a:srgbClr val="0070C0"/>
                </a:solidFill>
              </a:rPr>
              <a:t>(4) tanh(0.28*0+</a:t>
            </a:r>
            <a:r>
              <a:rPr lang="en-US" sz="1600" dirty="0">
                <a:solidFill>
                  <a:srgbClr val="0070C0"/>
                </a:solidFill>
              </a:rPr>
              <a:t>0.84*0+  0.57*0+ 0.48*1</a:t>
            </a:r>
            <a:r>
              <a:rPr lang="pt-BR" sz="1600" dirty="0">
                <a:solidFill>
                  <a:srgbClr val="0070C0"/>
                </a:solidFill>
              </a:rPr>
              <a:t>    0.41*</a:t>
            </a:r>
            <a:r>
              <a:rPr lang="pt-BR" sz="1600" dirty="0">
                <a:solidFill>
                  <a:srgbClr val="7030A0"/>
                </a:solidFill>
              </a:rPr>
              <a:t>0.11</a:t>
            </a:r>
            <a:r>
              <a:rPr lang="pt-BR" sz="1600" dirty="0">
                <a:solidFill>
                  <a:srgbClr val="0070C0"/>
                </a:solidFill>
              </a:rPr>
              <a:t>+0.12*</a:t>
            </a:r>
            <a:r>
              <a:rPr lang="pt-BR" sz="1600" dirty="0">
                <a:solidFill>
                  <a:srgbClr val="7030A0"/>
                </a:solidFill>
              </a:rPr>
              <a:t>0.21</a:t>
            </a:r>
            <a:r>
              <a:rPr lang="pt-BR" sz="1600" dirty="0">
                <a:solidFill>
                  <a:srgbClr val="0070C0"/>
                </a:solidFill>
              </a:rPr>
              <a:t>+0.13*0.31+  </a:t>
            </a:r>
            <a:r>
              <a:rPr lang="pt-BR" sz="1600" dirty="0">
                <a:solidFill>
                  <a:srgbClr val="7030A0"/>
                </a:solidFill>
              </a:rPr>
              <a:t>0.51</a:t>
            </a:r>
            <a:r>
              <a:rPr lang="pt-BR" sz="1600" dirty="0">
                <a:solidFill>
                  <a:srgbClr val="0070C0"/>
                </a:solidFill>
              </a:rPr>
              <a:t>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Exercise 1b</a:t>
            </a:r>
            <a:r>
              <a:rPr lang="en-US" sz="1600" dirty="0"/>
              <a:t> : find </a:t>
            </a:r>
            <a:r>
              <a:rPr lang="en-US" sz="1600" dirty="0" err="1"/>
              <a:t>h</a:t>
            </a:r>
            <a:r>
              <a:rPr lang="en-US" sz="1600" baseline="-25000" dirty="0" err="1"/>
              <a:t>t</a:t>
            </a:r>
            <a:r>
              <a:rPr lang="en-US" sz="1600" baseline="-25000" dirty="0"/>
              <a:t>=2</a:t>
            </a:r>
            <a:r>
              <a:rPr lang="en-US" sz="1600" dirty="0"/>
              <a:t>(2)=___? ,  </a:t>
            </a:r>
            <a:r>
              <a:rPr lang="en-US" sz="1600" dirty="0">
                <a:solidFill>
                  <a:srgbClr val="0070C0"/>
                </a:solidFill>
              </a:rPr>
              <a:t>Exercise 1c : </a:t>
            </a:r>
            <a:r>
              <a:rPr lang="en-US" sz="1600" dirty="0"/>
              <a:t>find </a:t>
            </a:r>
            <a:r>
              <a:rPr lang="en-US" sz="1600" dirty="0" err="1"/>
              <a:t>h</a:t>
            </a:r>
            <a:r>
              <a:rPr lang="en-US" sz="1600" baseline="-25000" dirty="0" err="1"/>
              <a:t>t</a:t>
            </a:r>
            <a:r>
              <a:rPr lang="en-US" sz="1600" baseline="-25000" dirty="0"/>
              <a:t>=2</a:t>
            </a:r>
            <a:r>
              <a:rPr lang="en-US" sz="1600" dirty="0"/>
              <a:t>(3)= ___?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72200" y="6467983"/>
            <a:ext cx="2895600" cy="365125"/>
          </a:xfrm>
        </p:spPr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5B6C7189-D073-4AB9-AAED-38EF34B06822}"/>
              </a:ext>
            </a:extLst>
          </p:cNvPr>
          <p:cNvGraphicFramePr>
            <a:graphicFrameLocks noGrp="1"/>
          </p:cNvGraphicFramePr>
          <p:nvPr/>
        </p:nvGraphicFramePr>
        <p:xfrm>
          <a:off x="5618972" y="3242937"/>
          <a:ext cx="3384224" cy="973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056">
                  <a:extLst>
                    <a:ext uri="{9D8B030D-6E8A-4147-A177-3AD203B41FA5}">
                      <a16:colId xmlns:a16="http://schemas.microsoft.com/office/drawing/2014/main" val="2386260501"/>
                    </a:ext>
                  </a:extLst>
                </a:gridCol>
                <a:gridCol w="830344">
                  <a:extLst>
                    <a:ext uri="{9D8B030D-6E8A-4147-A177-3AD203B41FA5}">
                      <a16:colId xmlns:a16="http://schemas.microsoft.com/office/drawing/2014/main" val="2433486944"/>
                    </a:ext>
                  </a:extLst>
                </a:gridCol>
                <a:gridCol w="861768">
                  <a:extLst>
                    <a:ext uri="{9D8B030D-6E8A-4147-A177-3AD203B41FA5}">
                      <a16:colId xmlns:a16="http://schemas.microsoft.com/office/drawing/2014/main" val="706508249"/>
                    </a:ext>
                  </a:extLst>
                </a:gridCol>
                <a:gridCol w="846056">
                  <a:extLst>
                    <a:ext uri="{9D8B030D-6E8A-4147-A177-3AD203B41FA5}">
                      <a16:colId xmlns:a16="http://schemas.microsoft.com/office/drawing/2014/main" val="2997057110"/>
                    </a:ext>
                  </a:extLst>
                </a:gridCol>
              </a:tblGrid>
              <a:tr h="298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41991"/>
                  </a:ext>
                </a:extLst>
              </a:tr>
              <a:tr h="323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74245"/>
                  </a:ext>
                </a:extLst>
              </a:tr>
              <a:tr h="344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whx</a:t>
                      </a:r>
                      <a:r>
                        <a:rPr lang="en-US" sz="1400" dirty="0"/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6672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831627-56DF-4715-A277-95BF1C817517}"/>
              </a:ext>
            </a:extLst>
          </p:cNvPr>
          <p:cNvSpPr txBox="1"/>
          <p:nvPr/>
        </p:nvSpPr>
        <p:spPr>
          <a:xfrm>
            <a:off x="4760262" y="3547127"/>
            <a:ext cx="68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=</a:t>
            </a: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F542AC07-6BBF-4DC4-8AC7-9152D2D4E033}"/>
              </a:ext>
            </a:extLst>
          </p:cNvPr>
          <p:cNvSpPr/>
          <p:nvPr/>
        </p:nvSpPr>
        <p:spPr>
          <a:xfrm flipH="1">
            <a:off x="8800638" y="3210652"/>
            <a:ext cx="314787" cy="105274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4383900F-E45E-4656-B5D7-BAC36957718C}"/>
              </a:ext>
            </a:extLst>
          </p:cNvPr>
          <p:cNvSpPr/>
          <p:nvPr/>
        </p:nvSpPr>
        <p:spPr>
          <a:xfrm>
            <a:off x="5567330" y="3210652"/>
            <a:ext cx="314788" cy="105274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E0EB6-688F-46CD-9D17-59C2C1834483}"/>
              </a:ext>
            </a:extLst>
          </p:cNvPr>
          <p:cNvSpPr txBox="1"/>
          <p:nvPr/>
        </p:nvSpPr>
        <p:spPr>
          <a:xfrm>
            <a:off x="4719892" y="4492053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whh</a:t>
            </a:r>
            <a:r>
              <a:rPr lang="en-US" dirty="0"/>
              <a:t>=</a:t>
            </a: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BE4975EB-06D5-4207-B942-FCC7583178B7}"/>
              </a:ext>
            </a:extLst>
          </p:cNvPr>
          <p:cNvSpPr/>
          <p:nvPr/>
        </p:nvSpPr>
        <p:spPr>
          <a:xfrm flipH="1">
            <a:off x="8848457" y="4320623"/>
            <a:ext cx="188876" cy="1083177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6132DD13-3785-441C-9696-735326B116B2}"/>
              </a:ext>
            </a:extLst>
          </p:cNvPr>
          <p:cNvSpPr/>
          <p:nvPr/>
        </p:nvSpPr>
        <p:spPr>
          <a:xfrm>
            <a:off x="5511216" y="4345331"/>
            <a:ext cx="427017" cy="1032107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4">
            <a:extLst>
              <a:ext uri="{FF2B5EF4-FFF2-40B4-BE49-F238E27FC236}">
                <a16:creationId xmlns:a16="http://schemas.microsoft.com/office/drawing/2014/main" id="{74972FAD-799A-460D-B78F-6A0C66E9B379}"/>
              </a:ext>
            </a:extLst>
          </p:cNvPr>
          <p:cNvGraphicFramePr>
            <a:graphicFrameLocks noGrp="1"/>
          </p:cNvGraphicFramePr>
          <p:nvPr/>
        </p:nvGraphicFramePr>
        <p:xfrm>
          <a:off x="5618972" y="4312745"/>
          <a:ext cx="32004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12434822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823604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93128401"/>
                    </a:ext>
                  </a:extLst>
                </a:gridCol>
              </a:tblGrid>
              <a:tr h="309983"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(1,3)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22525"/>
                  </a:ext>
                </a:extLst>
              </a:tr>
              <a:tr h="309983"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(2,3)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6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Whh</a:t>
                      </a:r>
                      <a:r>
                        <a:rPr lang="en-US" dirty="0"/>
                        <a:t>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20128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D280352-8CBA-4DDA-B19E-8F338C77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574876"/>
            <a:ext cx="4388443" cy="262552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CC3FBB8-5AC6-E20E-06E9-5D10C5EA0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93" y="752134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A176D-2876-4551-988C-6D41DB04A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154" y="355310"/>
            <a:ext cx="3220504" cy="192676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5038C26-1089-43C9-B74D-AFEE64A1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886" y="-155865"/>
            <a:ext cx="2990761" cy="473075"/>
          </a:xfrm>
        </p:spPr>
        <p:txBody>
          <a:bodyPr>
            <a:normAutofit/>
          </a:bodyPr>
          <a:lstStyle/>
          <a:p>
            <a:r>
              <a:rPr lang="en-US" sz="2000" dirty="0"/>
              <a:t>Step1 find initialized </a:t>
            </a:r>
            <a:r>
              <a:rPr lang="en-US" sz="2000" dirty="0" err="1"/>
              <a:t>h</a:t>
            </a:r>
            <a:r>
              <a:rPr lang="en-US" sz="2000" baseline="-25000" dirty="0" err="1"/>
              <a:t>t</a:t>
            </a:r>
            <a:r>
              <a:rPr lang="en-US" sz="2000" baseline="-25000" dirty="0"/>
              <a:t>=1</a:t>
            </a: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C20DC-A25D-47EE-ACAE-16D73359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56349"/>
            <a:ext cx="2895600" cy="365125"/>
          </a:xfrm>
        </p:spPr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D88CF-0525-43A2-B287-091AABB4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5CAB2-1387-40DB-B427-84CD755D4B37}"/>
              </a:ext>
            </a:extLst>
          </p:cNvPr>
          <p:cNvSpPr txBox="1"/>
          <p:nvPr/>
        </p:nvSpPr>
        <p:spPr>
          <a:xfrm>
            <a:off x="4895380" y="2168981"/>
            <a:ext cx="28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time t=1 ,X=  1    0    0    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32655-DF41-464C-8FBD-F171A42D7693}"/>
              </a:ext>
            </a:extLst>
          </p:cNvPr>
          <p:cNvSpPr txBox="1"/>
          <p:nvPr/>
        </p:nvSpPr>
        <p:spPr>
          <a:xfrm>
            <a:off x="71740" y="20431"/>
            <a:ext cx="50674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%Explanation of how to find answer of Ex.1a,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</a:t>
            </a:r>
            <a:r>
              <a:rPr lang="en-US" sz="2000" baseline="-25000" dirty="0" err="1">
                <a:solidFill>
                  <a:srgbClr val="FF0000"/>
                </a:solidFill>
              </a:rPr>
              <a:t>t</a:t>
            </a:r>
            <a:r>
              <a:rPr lang="en-US" sz="2000" baseline="-25000" dirty="0">
                <a:solidFill>
                  <a:srgbClr val="FF0000"/>
                </a:solidFill>
              </a:rPr>
              <a:t>=2</a:t>
            </a:r>
            <a:r>
              <a:rPr lang="en-US" sz="2000" dirty="0">
                <a:solidFill>
                  <a:srgbClr val="FF0000"/>
                </a:solidFill>
              </a:rPr>
              <a:t>(1),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</a:t>
            </a:r>
            <a:r>
              <a:rPr lang="en-US" sz="2000" baseline="-25000" dirty="0" err="1">
                <a:solidFill>
                  <a:srgbClr val="FF0000"/>
                </a:solidFill>
              </a:rPr>
              <a:t>t</a:t>
            </a:r>
            <a:r>
              <a:rPr lang="en-US" sz="2000" baseline="-25000" dirty="0">
                <a:solidFill>
                  <a:srgbClr val="FF0000"/>
                </a:solidFill>
              </a:rPr>
              <a:t>=2</a:t>
            </a:r>
            <a:r>
              <a:rPr lang="en-US" sz="2000" dirty="0">
                <a:solidFill>
                  <a:srgbClr val="FF0000"/>
                </a:solidFill>
              </a:rPr>
              <a:t>(2), </a:t>
            </a:r>
            <a:r>
              <a:rPr lang="en-US" sz="2000" dirty="0" err="1">
                <a:solidFill>
                  <a:srgbClr val="FF0000"/>
                </a:solidFill>
              </a:rPr>
              <a:t>h</a:t>
            </a:r>
            <a:r>
              <a:rPr lang="en-US" sz="2000" baseline="-25000" dirty="0" err="1">
                <a:solidFill>
                  <a:srgbClr val="FF0000"/>
                </a:solidFill>
              </a:rPr>
              <a:t>t</a:t>
            </a:r>
            <a:r>
              <a:rPr lang="en-US" sz="2000" baseline="-25000" dirty="0">
                <a:solidFill>
                  <a:srgbClr val="FF0000"/>
                </a:solidFill>
              </a:rPr>
              <a:t>=2</a:t>
            </a:r>
            <a:r>
              <a:rPr lang="en-US" sz="2000" dirty="0">
                <a:solidFill>
                  <a:srgbClr val="FF0000"/>
                </a:solidFill>
              </a:rPr>
              <a:t>(3)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To find output at t=2,</a:t>
            </a:r>
          </a:p>
          <a:p>
            <a:r>
              <a:rPr lang="en-US" sz="2000" dirty="0"/>
              <a:t>%</a:t>
            </a:r>
            <a:r>
              <a:rPr lang="en-US" sz="2000" dirty="0" err="1"/>
              <a:t>Equation:</a:t>
            </a:r>
            <a:r>
              <a:rPr lang="en-US" sz="2000" dirty="0" err="1">
                <a:solidFill>
                  <a:srgbClr val="0070C0"/>
                </a:solidFill>
              </a:rPr>
              <a:t>X</a:t>
            </a:r>
            <a:r>
              <a:rPr lang="en-US" sz="2000" dirty="0">
                <a:solidFill>
                  <a:srgbClr val="0070C0"/>
                </a:solidFill>
              </a:rPr>
              <a:t>=[1,0,0,0]</a:t>
            </a:r>
          </a:p>
          <a:p>
            <a:r>
              <a:rPr lang="en-US" sz="2000" dirty="0" err="1"/>
              <a:t>ht</a:t>
            </a:r>
            <a:r>
              <a:rPr lang="en-US" sz="2000" dirty="0"/>
              <a:t>(1,t+1)= Tanh(</a:t>
            </a:r>
          </a:p>
          <a:p>
            <a:r>
              <a:rPr lang="en-US" sz="2000" dirty="0" err="1"/>
              <a:t>Whx</a:t>
            </a:r>
            <a:r>
              <a:rPr lang="en-US" sz="2000" dirty="0"/>
              <a:t>(1,1)*</a:t>
            </a:r>
            <a:r>
              <a:rPr lang="en-US" sz="2000" dirty="0" err="1"/>
              <a:t>X</a:t>
            </a:r>
            <a:r>
              <a:rPr lang="en-US" sz="2000" baseline="-25000" dirty="0" err="1"/>
              <a:t>t</a:t>
            </a:r>
            <a:r>
              <a:rPr lang="en-US" sz="2000" dirty="0"/>
              <a:t>(1)+</a:t>
            </a:r>
            <a:r>
              <a:rPr lang="en-US" sz="2000" dirty="0" err="1"/>
              <a:t>Whx</a:t>
            </a:r>
            <a:r>
              <a:rPr lang="en-US" sz="2000" dirty="0"/>
              <a:t>(1,2)*</a:t>
            </a:r>
            <a:r>
              <a:rPr lang="en-US" sz="2000" dirty="0" err="1"/>
              <a:t>X</a:t>
            </a:r>
            <a:r>
              <a:rPr lang="en-US" sz="2000" baseline="-25000" dirty="0" err="1"/>
              <a:t>t</a:t>
            </a:r>
            <a:r>
              <a:rPr lang="en-US" sz="2000" dirty="0"/>
              <a:t>(2)+</a:t>
            </a:r>
            <a:r>
              <a:rPr lang="en-US" sz="2000" dirty="0" err="1"/>
              <a:t>Whx</a:t>
            </a:r>
            <a:r>
              <a:rPr lang="en-US" sz="2000" dirty="0"/>
              <a:t>(1,3)*</a:t>
            </a:r>
            <a:r>
              <a:rPr lang="en-US" sz="2000" dirty="0" err="1"/>
              <a:t>X</a:t>
            </a:r>
            <a:r>
              <a:rPr lang="en-US" sz="2000" baseline="-25000" dirty="0" err="1"/>
              <a:t>t</a:t>
            </a:r>
            <a:r>
              <a:rPr lang="en-US" sz="2000" dirty="0"/>
              <a:t>(3)+</a:t>
            </a:r>
            <a:r>
              <a:rPr lang="en-US" sz="2000" dirty="0" err="1"/>
              <a:t>Whx</a:t>
            </a:r>
            <a:r>
              <a:rPr lang="en-US" sz="2000" dirty="0"/>
              <a:t>(1,4)*</a:t>
            </a:r>
            <a:r>
              <a:rPr lang="en-US" sz="2000" dirty="0" err="1"/>
              <a:t>X</a:t>
            </a:r>
            <a:r>
              <a:rPr lang="en-US" sz="2000" baseline="-25000" dirty="0" err="1"/>
              <a:t>t</a:t>
            </a:r>
            <a:r>
              <a:rPr lang="en-US" sz="2000" baseline="-25000" dirty="0"/>
              <a:t> </a:t>
            </a:r>
            <a:r>
              <a:rPr lang="en-US" sz="2000" dirty="0"/>
              <a:t>(4)</a:t>
            </a:r>
          </a:p>
          <a:p>
            <a:r>
              <a:rPr lang="en-US" sz="2000" dirty="0"/>
              <a:t>+</a:t>
            </a:r>
            <a:r>
              <a:rPr lang="en-US" sz="2000" dirty="0" err="1"/>
              <a:t>Whh</a:t>
            </a:r>
            <a:r>
              <a:rPr lang="en-US" sz="2000" dirty="0"/>
              <a:t>(1,1)*(h1)+</a:t>
            </a:r>
            <a:r>
              <a:rPr lang="en-US" sz="2000" dirty="0" err="1"/>
              <a:t>Whh</a:t>
            </a:r>
            <a:r>
              <a:rPr lang="en-US" sz="2000" dirty="0"/>
              <a:t>(1,2)*(h2)+</a:t>
            </a:r>
            <a:r>
              <a:rPr lang="en-US" sz="2000" dirty="0" err="1"/>
              <a:t>Whh</a:t>
            </a:r>
            <a:r>
              <a:rPr lang="en-US" sz="2000" dirty="0"/>
              <a:t>(1,3)*(h3) +  </a:t>
            </a:r>
            <a:r>
              <a:rPr lang="en-US" sz="2000" dirty="0">
                <a:solidFill>
                  <a:srgbClr val="00B050"/>
                </a:solidFill>
              </a:rPr>
              <a:t>bias(1)</a:t>
            </a:r>
            <a:r>
              <a:rPr lang="en-US" sz="2000" dirty="0"/>
              <a:t>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Exercise 1a,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MC question: choices: find </a:t>
            </a:r>
            <a:r>
              <a:rPr lang="en-US" sz="1600" dirty="0" err="1">
                <a:solidFill>
                  <a:srgbClr val="0070C0"/>
                </a:solidFill>
              </a:rPr>
              <a:t>h</a:t>
            </a:r>
            <a:r>
              <a:rPr lang="en-US" sz="1600" baseline="-25000" dirty="0" err="1">
                <a:solidFill>
                  <a:srgbClr val="0070C0"/>
                </a:solidFill>
              </a:rPr>
              <a:t>t</a:t>
            </a:r>
            <a:r>
              <a:rPr lang="en-US" sz="1600" baseline="-25000" dirty="0">
                <a:solidFill>
                  <a:srgbClr val="0070C0"/>
                </a:solidFill>
              </a:rPr>
              <a:t>=2</a:t>
            </a:r>
            <a:r>
              <a:rPr lang="en-US" sz="1600" dirty="0">
                <a:solidFill>
                  <a:srgbClr val="0070C0"/>
                </a:solidFill>
              </a:rPr>
              <a:t>(1)=_____? </a:t>
            </a:r>
          </a:p>
          <a:p>
            <a:r>
              <a:rPr lang="pt-BR" sz="1400" dirty="0">
                <a:solidFill>
                  <a:srgbClr val="FF0000"/>
                </a:solidFill>
              </a:rPr>
              <a:t>(1) tanh(0.28*1+ 0+0+0+    0.41*</a:t>
            </a:r>
            <a:r>
              <a:rPr lang="pt-BR" sz="1400" dirty="0">
                <a:solidFill>
                  <a:srgbClr val="7030A0"/>
                </a:solidFill>
              </a:rPr>
              <a:t>0.11</a:t>
            </a:r>
            <a:r>
              <a:rPr lang="pt-BR" sz="1400" dirty="0">
                <a:solidFill>
                  <a:srgbClr val="FF0000"/>
                </a:solidFill>
              </a:rPr>
              <a:t>+0.12*</a:t>
            </a:r>
            <a:r>
              <a:rPr lang="pt-BR" sz="1400" dirty="0">
                <a:solidFill>
                  <a:srgbClr val="7030A0"/>
                </a:solidFill>
              </a:rPr>
              <a:t>0.21</a:t>
            </a:r>
            <a:r>
              <a:rPr lang="pt-BR" sz="1400" dirty="0">
                <a:solidFill>
                  <a:srgbClr val="FF0000"/>
                </a:solidFill>
              </a:rPr>
              <a:t>+0.13*</a:t>
            </a:r>
            <a:r>
              <a:rPr lang="pt-BR" sz="1400" dirty="0">
                <a:solidFill>
                  <a:srgbClr val="7030A0"/>
                </a:solidFill>
              </a:rPr>
              <a:t>0.31</a:t>
            </a:r>
            <a:r>
              <a:rPr lang="pt-BR" sz="1400" dirty="0">
                <a:solidFill>
                  <a:srgbClr val="FF0000"/>
                </a:solidFill>
              </a:rPr>
              <a:t>+  0.51)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=  </a:t>
            </a:r>
            <a:r>
              <a:rPr lang="en-US" sz="1400" u="sng" dirty="0">
                <a:solidFill>
                  <a:srgbClr val="FF0000"/>
                </a:solidFill>
              </a:rPr>
              <a:t>0.7166</a:t>
            </a:r>
            <a:endParaRPr lang="pt-BR" sz="1400" dirty="0">
              <a:solidFill>
                <a:srgbClr val="FF0000"/>
              </a:solidFill>
            </a:endParaRPr>
          </a:p>
          <a:p>
            <a:r>
              <a:rPr lang="pt-BR" sz="1400" dirty="0">
                <a:solidFill>
                  <a:srgbClr val="0070C0"/>
                </a:solidFill>
              </a:rPr>
              <a:t>(2) tanh(0+0.84*1+0+0+     0.41*0.11+0.12*0.21+0.13*0.31+  0.51)</a:t>
            </a:r>
          </a:p>
          <a:p>
            <a:r>
              <a:rPr lang="pt-BR" sz="1400" dirty="0">
                <a:solidFill>
                  <a:srgbClr val="0070C0"/>
                </a:solidFill>
              </a:rPr>
              <a:t>(3) tanh(0+0+0.57*1+0+     0.41*0.11+0.12*0.21+0.13*0.31+  0.51)</a:t>
            </a:r>
          </a:p>
          <a:p>
            <a:r>
              <a:rPr lang="pt-BR" sz="1400" dirty="0">
                <a:solidFill>
                  <a:srgbClr val="0070C0"/>
                </a:solidFill>
              </a:rPr>
              <a:t>(4) tanh(0+0+0+0.48*1+     0.41*0.11+0.12*0.21+0.13*0.31+  0.51)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(choice 1 is correct) </a:t>
            </a:r>
            <a:r>
              <a:rPr lang="en-US" sz="1400" dirty="0" err="1"/>
              <a:t>h</a:t>
            </a:r>
            <a:r>
              <a:rPr lang="en-US" sz="1400" baseline="-25000" dirty="0" err="1"/>
              <a:t>t</a:t>
            </a:r>
            <a:r>
              <a:rPr lang="en-US" sz="1400" baseline="-25000" dirty="0"/>
              <a:t>=2</a:t>
            </a:r>
            <a:r>
              <a:rPr lang="en-US" sz="1400" dirty="0"/>
              <a:t>(1)</a:t>
            </a:r>
            <a:r>
              <a:rPr lang="en-US" sz="1400" dirty="0">
                <a:solidFill>
                  <a:srgbClr val="FF0000"/>
                </a:solidFill>
              </a:rPr>
              <a:t>=  </a:t>
            </a:r>
            <a:r>
              <a:rPr lang="en-US" sz="1400" u="sng" dirty="0">
                <a:solidFill>
                  <a:srgbClr val="FF0000"/>
                </a:solidFill>
              </a:rPr>
              <a:t>0.7166</a:t>
            </a:r>
          </a:p>
          <a:p>
            <a:endParaRPr lang="en-US" sz="1400" u="sng" dirty="0">
              <a:solidFill>
                <a:srgbClr val="FF0000"/>
              </a:solidFill>
            </a:endParaRPr>
          </a:p>
          <a:p>
            <a:r>
              <a:rPr lang="en-US" sz="1400" dirty="0" err="1"/>
              <a:t>h</a:t>
            </a:r>
            <a:r>
              <a:rPr lang="en-US" sz="1400" baseline="-25000" dirty="0" err="1"/>
              <a:t>t</a:t>
            </a:r>
            <a:r>
              <a:rPr lang="en-US" sz="1400" baseline="-25000" dirty="0"/>
              <a:t>=2</a:t>
            </a:r>
            <a:r>
              <a:rPr lang="en-US" sz="1400" dirty="0"/>
              <a:t>(2)=</a:t>
            </a:r>
            <a:endParaRPr lang="pt-BR" sz="1400" dirty="0">
              <a:solidFill>
                <a:srgbClr val="0070C0"/>
              </a:solidFill>
            </a:endParaRPr>
          </a:p>
          <a:p>
            <a:r>
              <a:rPr lang="pt-BR" sz="1400" dirty="0">
                <a:solidFill>
                  <a:srgbClr val="FF0000"/>
                </a:solidFill>
              </a:rPr>
              <a:t>tanh(0.90*1+ 0+0+0+    0.51*</a:t>
            </a:r>
            <a:r>
              <a:rPr lang="pt-BR" sz="1400" dirty="0">
                <a:solidFill>
                  <a:srgbClr val="7030A0"/>
                </a:solidFill>
              </a:rPr>
              <a:t>0.11</a:t>
            </a:r>
            <a:r>
              <a:rPr lang="pt-BR" sz="1400" dirty="0">
                <a:solidFill>
                  <a:srgbClr val="FF0000"/>
                </a:solidFill>
              </a:rPr>
              <a:t>+0.24*</a:t>
            </a:r>
            <a:r>
              <a:rPr lang="pt-BR" sz="1400" dirty="0">
                <a:solidFill>
                  <a:srgbClr val="7030A0"/>
                </a:solidFill>
              </a:rPr>
              <a:t>0.21</a:t>
            </a:r>
            <a:r>
              <a:rPr lang="pt-BR" sz="1400" dirty="0">
                <a:solidFill>
                  <a:srgbClr val="FF0000"/>
                </a:solidFill>
              </a:rPr>
              <a:t>+0.26*</a:t>
            </a:r>
            <a:r>
              <a:rPr lang="pt-BR" sz="1400" dirty="0">
                <a:solidFill>
                  <a:srgbClr val="7030A0"/>
                </a:solidFill>
              </a:rPr>
              <a:t>0.31</a:t>
            </a:r>
            <a:r>
              <a:rPr lang="pt-BR" sz="1400" dirty="0">
                <a:solidFill>
                  <a:srgbClr val="FF0000"/>
                </a:solidFill>
              </a:rPr>
              <a:t>+  0.62) </a:t>
            </a:r>
            <a:r>
              <a:rPr lang="en-US" sz="1400" dirty="0">
                <a:solidFill>
                  <a:srgbClr val="FF0000"/>
                </a:solidFill>
              </a:rPr>
              <a:t>=0.9363</a:t>
            </a:r>
          </a:p>
          <a:p>
            <a:endParaRPr lang="pt-BR" sz="1400" dirty="0">
              <a:solidFill>
                <a:srgbClr val="FF0000"/>
              </a:solidFill>
            </a:endParaRPr>
          </a:p>
          <a:p>
            <a:r>
              <a:rPr lang="en-US" sz="1400" dirty="0" err="1"/>
              <a:t>h</a:t>
            </a:r>
            <a:r>
              <a:rPr lang="en-US" sz="1400" baseline="-25000" dirty="0" err="1"/>
              <a:t>t</a:t>
            </a:r>
            <a:r>
              <a:rPr lang="en-US" sz="1400" baseline="-25000" dirty="0"/>
              <a:t>=2</a:t>
            </a:r>
            <a:r>
              <a:rPr lang="en-US" sz="1400" dirty="0"/>
              <a:t>(3)=</a:t>
            </a:r>
            <a:endParaRPr lang="pt-BR" sz="1400" dirty="0">
              <a:solidFill>
                <a:srgbClr val="0070C0"/>
              </a:solidFill>
            </a:endParaRPr>
          </a:p>
          <a:p>
            <a:r>
              <a:rPr lang="pt-BR" sz="1400" dirty="0">
                <a:solidFill>
                  <a:srgbClr val="FF0000"/>
                </a:solidFill>
              </a:rPr>
              <a:t>tanh(0.53*1+ 0+0+0+    0.61*</a:t>
            </a:r>
            <a:r>
              <a:rPr lang="pt-BR" sz="1400" dirty="0">
                <a:solidFill>
                  <a:srgbClr val="7030A0"/>
                </a:solidFill>
              </a:rPr>
              <a:t>0.11</a:t>
            </a:r>
            <a:r>
              <a:rPr lang="pt-BR" sz="1400" dirty="0">
                <a:solidFill>
                  <a:srgbClr val="FF0000"/>
                </a:solidFill>
              </a:rPr>
              <a:t>+0.34*</a:t>
            </a:r>
            <a:r>
              <a:rPr lang="pt-BR" sz="1400" dirty="0">
                <a:solidFill>
                  <a:srgbClr val="7030A0"/>
                </a:solidFill>
              </a:rPr>
              <a:t>0.21</a:t>
            </a:r>
            <a:r>
              <a:rPr lang="pt-BR" sz="1400" dirty="0">
                <a:solidFill>
                  <a:srgbClr val="FF0000"/>
                </a:solidFill>
              </a:rPr>
              <a:t>+0.36*</a:t>
            </a:r>
            <a:r>
              <a:rPr lang="pt-BR" sz="1400" dirty="0">
                <a:solidFill>
                  <a:srgbClr val="7030A0"/>
                </a:solidFill>
              </a:rPr>
              <a:t>0.31</a:t>
            </a:r>
            <a:r>
              <a:rPr lang="pt-BR" sz="1400" dirty="0">
                <a:solidFill>
                  <a:srgbClr val="FF0000"/>
                </a:solidFill>
              </a:rPr>
              <a:t>+  0.73)=0.9070</a:t>
            </a:r>
          </a:p>
          <a:p>
            <a:endParaRPr lang="pt-BR" sz="1400" dirty="0">
              <a:solidFill>
                <a:srgbClr val="FF0000"/>
              </a:solidFill>
            </a:endParaRPr>
          </a:p>
          <a:p>
            <a:r>
              <a:rPr lang="pt-BR" sz="1400" dirty="0">
                <a:solidFill>
                  <a:srgbClr val="FF0000"/>
                </a:solidFill>
              </a:rPr>
              <a:t>h_2=[0.7166,0.9363,0.9070]’</a:t>
            </a:r>
          </a:p>
          <a:p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27D136-8A9C-45D0-8EC7-FF0916DA5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161" y="5617763"/>
            <a:ext cx="609600" cy="58323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864661-FA97-41D5-A283-341703186F83}"/>
              </a:ext>
            </a:extLst>
          </p:cNvPr>
          <p:cNvSpPr txBox="1"/>
          <p:nvPr/>
        </p:nvSpPr>
        <p:spPr>
          <a:xfrm>
            <a:off x="5257800" y="2562344"/>
            <a:ext cx="3856146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whx</a:t>
            </a:r>
            <a:r>
              <a:rPr lang="en-US" dirty="0"/>
              <a:t>=[0.28 0.84  0.57 0.48</a:t>
            </a:r>
          </a:p>
          <a:p>
            <a:r>
              <a:rPr lang="en-US" dirty="0"/>
              <a:t>           0.90 0.87 0.69  0.18</a:t>
            </a:r>
          </a:p>
          <a:p>
            <a:r>
              <a:rPr lang="en-US" dirty="0"/>
              <a:t>            0.53 0.09  0.55 0.49];</a:t>
            </a:r>
          </a:p>
          <a:p>
            <a:r>
              <a:rPr lang="en-US" dirty="0" err="1"/>
              <a:t>whh</a:t>
            </a:r>
            <a:r>
              <a:rPr lang="en-US" dirty="0"/>
              <a:t> =[0.41    0.12   0.13</a:t>
            </a:r>
          </a:p>
          <a:p>
            <a:r>
              <a:rPr lang="en-US" dirty="0"/>
              <a:t>            0.51    0.24   0.26</a:t>
            </a:r>
          </a:p>
          <a:p>
            <a:r>
              <a:rPr lang="en-US" dirty="0"/>
              <a:t>            0.61    0.34   0.36];</a:t>
            </a:r>
          </a:p>
          <a:p>
            <a:r>
              <a:rPr lang="en-US" dirty="0" err="1"/>
              <a:t>ht</a:t>
            </a:r>
            <a:r>
              <a:rPr lang="en-US" dirty="0"/>
              <a:t>(:,1)=[0.11 </a:t>
            </a:r>
          </a:p>
          <a:p>
            <a:r>
              <a:rPr lang="en-US" dirty="0"/>
              <a:t>              0.21 </a:t>
            </a:r>
          </a:p>
          <a:p>
            <a:r>
              <a:rPr lang="en-US" dirty="0"/>
              <a:t>              0.31]; %assume </a:t>
            </a:r>
            <a:r>
              <a:rPr lang="en-US" dirty="0" err="1"/>
              <a:t>ht</a:t>
            </a:r>
            <a:r>
              <a:rPr lang="en-US" dirty="0"/>
              <a:t>  initially at t=1</a:t>
            </a:r>
          </a:p>
          <a:p>
            <a:r>
              <a:rPr lang="en-US" dirty="0"/>
              <a:t>bias=[0.51, 0.62, 0.73]';%bias initialized</a:t>
            </a:r>
          </a:p>
          <a:p>
            <a:r>
              <a:rPr lang="en-US" dirty="0">
                <a:solidFill>
                  <a:srgbClr val="FF0000"/>
                </a:solidFill>
              </a:rPr>
              <a:t>time t=1 ,X=  [1,0,0,0]’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953000" y="242327"/>
            <a:ext cx="3657600" cy="748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3712565" y="685370"/>
            <a:ext cx="1414069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Ans. For Exercise0.1a,b,c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95800" y="772639"/>
            <a:ext cx="533400" cy="1681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93F27B9-F8CE-6924-98C1-011F276DDCB0}"/>
                  </a:ext>
                </a:extLst>
              </p14:cNvPr>
              <p14:cNvContentPartPr/>
              <p14:nvPr/>
            </p14:nvContentPartPr>
            <p14:xfrm>
              <a:off x="8262507" y="403198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93F27B9-F8CE-6924-98C1-011F276DDC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6387" y="40258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61BB380-7FDC-C3C1-9978-C9CE8C53A1F0}"/>
                  </a:ext>
                </a:extLst>
              </p14:cNvPr>
              <p14:cNvContentPartPr/>
              <p14:nvPr/>
            </p14:nvContentPartPr>
            <p14:xfrm>
              <a:off x="8317587" y="405394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61BB380-7FDC-C3C1-9978-C9CE8C53A1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1467" y="4047827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856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45" y="705311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Exercise 2 : After </a:t>
            </a:r>
            <a:r>
              <a:rPr lang="en-US" sz="1800" dirty="0" err="1"/>
              <a:t>ht</a:t>
            </a:r>
            <a:r>
              <a:rPr lang="en-US" sz="1800" dirty="0"/>
              <a:t>(:,2) is found , find </a:t>
            </a:r>
            <a:r>
              <a:rPr lang="en-US" sz="1800" dirty="0" err="1"/>
              <a:t>y_out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Look at the output network,</a:t>
            </a:r>
            <a:br>
              <a:rPr lang="en-US" sz="1800" dirty="0"/>
            </a:br>
            <a:r>
              <a:rPr lang="en-US" sz="1800" dirty="0"/>
              <a:t>it finds </a:t>
            </a:r>
            <a:r>
              <a:rPr lang="en-US" sz="1800" dirty="0" err="1"/>
              <a:t>y_out</a:t>
            </a:r>
            <a:r>
              <a:rPr lang="en-US" sz="1800" dirty="0"/>
              <a:t>() from h()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32" y="1727272"/>
            <a:ext cx="8265067" cy="3951831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y_out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(1)=why(1,1)*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(1)+why(1,2)*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(2)+ why(1,3)*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(3)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y_out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(2)=why(2,1)*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(1)+why(2,2)*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(2)+ why(2,3)*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(3)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y_out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(3)=why(3,1)*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(1)+why(3,2)*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(2)+ why(3,3)*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(3)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y_out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(4)=why(4,1)*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(1)+why(4,2)*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(2)+ why(4,3)*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(3)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1889" y="4161808"/>
            <a:ext cx="3272419" cy="1507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23467" y="3890730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43623" y="3879471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32657" y="5688280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98271" y="5674931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749691" y="5674931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6849" y="6011658"/>
            <a:ext cx="89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0985" y="6014946"/>
            <a:ext cx="8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(2)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069506" y="3879471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444442" y="3890730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73323" y="3030256"/>
            <a:ext cx="3417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, </a:t>
            </a:r>
            <a:r>
              <a:rPr lang="en-US" dirty="0" err="1"/>
              <a:t>y_out</a:t>
            </a:r>
            <a:r>
              <a:rPr lang="en-US" dirty="0"/>
              <a:t> are fully connected so </a:t>
            </a:r>
          </a:p>
          <a:p>
            <a:r>
              <a:rPr lang="en-US" dirty="0"/>
              <a:t>Weights(the “why” variable)=(4x3)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2705" y="4323423"/>
            <a:ext cx="2429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(This SoftMax output network requires </a:t>
            </a:r>
          </a:p>
          <a:p>
            <a:r>
              <a:rPr lang="en-US" u="sng" dirty="0">
                <a:solidFill>
                  <a:srgbClr val="FF0000"/>
                </a:solidFill>
              </a:rPr>
              <a:t>no bias, but can add bias =1 to make </a:t>
            </a:r>
            <a:r>
              <a:rPr lang="en-US" u="sng" dirty="0" err="1">
                <a:solidFill>
                  <a:srgbClr val="FF0000"/>
                </a:solidFill>
              </a:rPr>
              <a:t>resulst</a:t>
            </a:r>
            <a:r>
              <a:rPr lang="en-US" u="sng" dirty="0">
                <a:solidFill>
                  <a:srgbClr val="FF0000"/>
                </a:solidFill>
              </a:rPr>
              <a:t> stable. See the chapter on </a:t>
            </a:r>
            <a:r>
              <a:rPr lang="en-US" u="sng" dirty="0" err="1">
                <a:solidFill>
                  <a:srgbClr val="FF0000"/>
                </a:solidFill>
              </a:rPr>
              <a:t>cnn</a:t>
            </a:r>
            <a:r>
              <a:rPr lang="en-US" u="sng" dirty="0">
                <a:solidFill>
                  <a:srgbClr val="FF0000"/>
                </a:solidFill>
              </a:rPr>
              <a:t> for details</a:t>
            </a:r>
            <a:r>
              <a:rPr lang="en-US" dirty="0"/>
              <a:t>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97851" y="208004"/>
          <a:ext cx="3396457" cy="1478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138">
                  <a:extLst>
                    <a:ext uri="{9D8B030D-6E8A-4147-A177-3AD203B41FA5}">
                      <a16:colId xmlns:a16="http://schemas.microsoft.com/office/drawing/2014/main" val="339622268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72829561"/>
                    </a:ext>
                  </a:extLst>
                </a:gridCol>
                <a:gridCol w="1301519">
                  <a:extLst>
                    <a:ext uri="{9D8B030D-6E8A-4147-A177-3AD203B41FA5}">
                      <a16:colId xmlns:a16="http://schemas.microsoft.com/office/drawing/2014/main" val="1779397523"/>
                    </a:ext>
                  </a:extLst>
                </a:gridCol>
              </a:tblGrid>
              <a:tr h="366172">
                <a:tc>
                  <a:txBody>
                    <a:bodyPr/>
                    <a:lstStyle/>
                    <a:p>
                      <a:r>
                        <a:rPr lang="en-US" dirty="0"/>
                        <a:t>why(1,1)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why(1,3)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2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why(2,1)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why(2,3)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351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why(3,1)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33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why(4,1)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why(4,3)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01709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40663" y="190311"/>
            <a:ext cx="68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why=</a:t>
            </a:r>
          </a:p>
        </p:txBody>
      </p:sp>
      <p:sp>
        <p:nvSpPr>
          <p:cNvPr id="23" name="Left Bracket 22"/>
          <p:cNvSpPr/>
          <p:nvPr/>
        </p:nvSpPr>
        <p:spPr>
          <a:xfrm>
            <a:off x="5246265" y="172464"/>
            <a:ext cx="151585" cy="156738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/>
          <p:cNvSpPr/>
          <p:nvPr/>
        </p:nvSpPr>
        <p:spPr>
          <a:xfrm flipH="1">
            <a:off x="8884941" y="107219"/>
            <a:ext cx="123123" cy="161362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0598" y="3568729"/>
            <a:ext cx="30348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y_out</a:t>
            </a:r>
            <a:r>
              <a:rPr lang="en-US" dirty="0"/>
              <a:t>(1)        (2)         (3)       (4)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873319" y="4757731"/>
            <a:ext cx="433408" cy="4355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16191" y="4758780"/>
            <a:ext cx="433408" cy="4355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85901" y="4756589"/>
            <a:ext cx="433408" cy="4355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24737" y="4759919"/>
            <a:ext cx="459038" cy="444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29" idx="3"/>
          </p:cNvCxnSpPr>
          <p:nvPr/>
        </p:nvCxnSpPr>
        <p:spPr>
          <a:xfrm flipH="1" flipV="1">
            <a:off x="5936790" y="5129522"/>
            <a:ext cx="369937" cy="508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9" idx="4"/>
          </p:cNvCxnSpPr>
          <p:nvPr/>
        </p:nvCxnSpPr>
        <p:spPr>
          <a:xfrm flipH="1" flipV="1">
            <a:off x="6090023" y="5193311"/>
            <a:ext cx="904355" cy="540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9" idx="5"/>
          </p:cNvCxnSpPr>
          <p:nvPr/>
        </p:nvCxnSpPr>
        <p:spPr>
          <a:xfrm flipH="1" flipV="1">
            <a:off x="6243256" y="5129522"/>
            <a:ext cx="1492037" cy="604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0" idx="5"/>
          </p:cNvCxnSpPr>
          <p:nvPr/>
        </p:nvCxnSpPr>
        <p:spPr>
          <a:xfrm flipH="1" flipV="1">
            <a:off x="6886128" y="5130571"/>
            <a:ext cx="863564" cy="634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0" idx="4"/>
          </p:cNvCxnSpPr>
          <p:nvPr/>
        </p:nvCxnSpPr>
        <p:spPr>
          <a:xfrm flipH="1" flipV="1">
            <a:off x="6732895" y="5194360"/>
            <a:ext cx="288586" cy="539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0" idx="3"/>
          </p:cNvCxnSpPr>
          <p:nvPr/>
        </p:nvCxnSpPr>
        <p:spPr>
          <a:xfrm flipV="1">
            <a:off x="6374392" y="5130571"/>
            <a:ext cx="205270" cy="603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1" idx="3"/>
          </p:cNvCxnSpPr>
          <p:nvPr/>
        </p:nvCxnSpPr>
        <p:spPr>
          <a:xfrm flipV="1">
            <a:off x="6396987" y="5128380"/>
            <a:ext cx="852385" cy="569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094032" y="5200539"/>
            <a:ext cx="353886" cy="49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1" idx="5"/>
          </p:cNvCxnSpPr>
          <p:nvPr/>
        </p:nvCxnSpPr>
        <p:spPr>
          <a:xfrm flipH="1" flipV="1">
            <a:off x="7555838" y="5128380"/>
            <a:ext cx="152195" cy="60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32" idx="5"/>
          </p:cNvCxnSpPr>
          <p:nvPr/>
        </p:nvCxnSpPr>
        <p:spPr>
          <a:xfrm flipV="1">
            <a:off x="7708033" y="5139222"/>
            <a:ext cx="608517" cy="535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32" idx="4"/>
          </p:cNvCxnSpPr>
          <p:nvPr/>
        </p:nvCxnSpPr>
        <p:spPr>
          <a:xfrm flipV="1">
            <a:off x="7041737" y="5204300"/>
            <a:ext cx="1112519" cy="49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6445381" y="5138582"/>
            <a:ext cx="1574814" cy="549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2" idx="0"/>
          </p:cNvCxnSpPr>
          <p:nvPr/>
        </p:nvCxnSpPr>
        <p:spPr>
          <a:xfrm flipH="1" flipV="1">
            <a:off x="8061239" y="4249349"/>
            <a:ext cx="93017" cy="510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1" idx="0"/>
          </p:cNvCxnSpPr>
          <p:nvPr/>
        </p:nvCxnSpPr>
        <p:spPr>
          <a:xfrm flipV="1">
            <a:off x="7402605" y="4226339"/>
            <a:ext cx="15762" cy="53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0" idx="0"/>
          </p:cNvCxnSpPr>
          <p:nvPr/>
        </p:nvCxnSpPr>
        <p:spPr>
          <a:xfrm flipV="1">
            <a:off x="6732895" y="4223729"/>
            <a:ext cx="0" cy="535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118734" y="4249349"/>
            <a:ext cx="0" cy="535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498303" y="6014864"/>
            <a:ext cx="8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(3)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207732" y="83252"/>
            <a:ext cx="443293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Recall </a:t>
            </a:r>
            <a:r>
              <a:rPr lang="en-US" dirty="0" err="1">
                <a:solidFill>
                  <a:srgbClr val="FF0000"/>
                </a:solidFill>
              </a:rPr>
              <a:t>ht</a:t>
            </a:r>
            <a:r>
              <a:rPr lang="en-US" dirty="0">
                <a:solidFill>
                  <a:srgbClr val="FF0000"/>
                </a:solidFill>
              </a:rPr>
              <a:t>(:,2)=[0.7002, 0.9321, 0.9009]’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31B8D-0819-A76C-48CB-7BE47F25AE8C}"/>
              </a:ext>
            </a:extLst>
          </p:cNvPr>
          <p:cNvSpPr txBox="1"/>
          <p:nvPr/>
        </p:nvSpPr>
        <p:spPr>
          <a:xfrm>
            <a:off x="242145" y="3703187"/>
            <a:ext cx="30043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why=[0.37 0.97 0.83</a:t>
            </a:r>
          </a:p>
          <a:p>
            <a:r>
              <a:rPr lang="en-US" dirty="0"/>
              <a:t>          0.39 0.28 0.65</a:t>
            </a:r>
          </a:p>
          <a:p>
            <a:r>
              <a:rPr lang="en-US" dirty="0"/>
              <a:t>          0.64 0.19 0.33</a:t>
            </a:r>
          </a:p>
          <a:p>
            <a:r>
              <a:rPr lang="en-US" dirty="0"/>
              <a:t>         0.91 0.32 0.14];</a:t>
            </a:r>
          </a:p>
          <a:p>
            <a:r>
              <a:rPr lang="pt-BR" sz="1800" dirty="0">
                <a:solidFill>
                  <a:srgbClr val="FF0000"/>
                </a:solidFill>
              </a:rPr>
              <a:t>%h_2=[0.7166,0.9363,0.9070]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pt-BR" sz="1800" dirty="0">
                <a:solidFill>
                  <a:srgbClr val="FF0000"/>
                </a:solidFill>
              </a:rPr>
              <a:t>ht=[0.7166,0.9363,0.9070]’</a:t>
            </a:r>
          </a:p>
          <a:p>
            <a:r>
              <a:rPr lang="en-US" dirty="0" err="1">
                <a:solidFill>
                  <a:srgbClr val="FF0000"/>
                </a:solidFill>
              </a:rPr>
              <a:t>Y_out</a:t>
            </a:r>
            <a:r>
              <a:rPr lang="en-US" dirty="0">
                <a:solidFill>
                  <a:srgbClr val="FF0000"/>
                </a:solidFill>
              </a:rPr>
              <a:t>=why*</a:t>
            </a:r>
            <a:r>
              <a:rPr lang="en-US" dirty="0" err="1">
                <a:solidFill>
                  <a:srgbClr val="FF0000"/>
                </a:solidFill>
              </a:rPr>
              <a:t>ht</a:t>
            </a:r>
            <a:r>
              <a:rPr lang="en-US" dirty="0">
                <a:solidFill>
                  <a:srgbClr val="FF0000"/>
                </a:solidFill>
              </a:rPr>
              <a:t>=</a:t>
            </a:r>
          </a:p>
          <a:p>
            <a:r>
              <a:rPr lang="en-US" dirty="0">
                <a:solidFill>
                  <a:srgbClr val="FF0000"/>
                </a:solidFill>
              </a:rPr>
              <a:t>    1.9262</a:t>
            </a:r>
          </a:p>
          <a:p>
            <a:r>
              <a:rPr lang="en-US" dirty="0">
                <a:solidFill>
                  <a:srgbClr val="FF0000"/>
                </a:solidFill>
              </a:rPr>
              <a:t>    1.1312</a:t>
            </a:r>
          </a:p>
          <a:p>
            <a:r>
              <a:rPr lang="en-US" dirty="0">
                <a:solidFill>
                  <a:srgbClr val="FF0000"/>
                </a:solidFill>
              </a:rPr>
              <a:t>    0.9358</a:t>
            </a:r>
          </a:p>
          <a:p>
            <a:r>
              <a:rPr lang="en-US" dirty="0">
                <a:solidFill>
                  <a:srgbClr val="FF0000"/>
                </a:solidFill>
              </a:rPr>
              <a:t>    1.0787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4544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Concept of RNN (</a:t>
            </a:r>
            <a:r>
              <a:rPr lang="en-US" u="sng" dirty="0">
                <a:hlinkClick r:id="rId2"/>
              </a:rPr>
              <a:t>Recurrent neural network</a:t>
            </a:r>
            <a:r>
              <a:rPr lang="en-US" dirty="0"/>
              <a:t>) ?</a:t>
            </a:r>
          </a:p>
          <a:p>
            <a:r>
              <a:rPr lang="en-US" dirty="0"/>
              <a:t>The Gradient vanishing problem</a:t>
            </a:r>
          </a:p>
          <a:p>
            <a:r>
              <a:rPr lang="en-US" dirty="0"/>
              <a:t>LSTM Long Short Term Memory</a:t>
            </a:r>
          </a:p>
          <a:p>
            <a:pPr lvl="1"/>
            <a:r>
              <a:rPr lang="en-US" dirty="0"/>
              <a:t>LSTM theory and concept</a:t>
            </a:r>
          </a:p>
          <a:p>
            <a:pPr lvl="1"/>
            <a:r>
              <a:rPr lang="en-US" dirty="0"/>
              <a:t>LSTM Numerical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4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7791" y="79501"/>
            <a:ext cx="8229600" cy="43008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Answer for Ex2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5604" y="958333"/>
            <a:ext cx="5025996" cy="5603551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dirty="0"/>
              <a:t>A=exp(1.9262) </a:t>
            </a:r>
          </a:p>
          <a:p>
            <a:r>
              <a:rPr lang="en-US" dirty="0"/>
              <a:t>B=exp(1.1312) </a:t>
            </a:r>
          </a:p>
          <a:p>
            <a:r>
              <a:rPr lang="en-US" dirty="0"/>
              <a:t>C=exp(0.9358) </a:t>
            </a:r>
          </a:p>
          <a:p>
            <a:r>
              <a:rPr lang="en-US" dirty="0"/>
              <a:t>D=exp(1.0787) </a:t>
            </a:r>
          </a:p>
          <a:p>
            <a:r>
              <a:rPr lang="en-US" dirty="0"/>
              <a:t>tot=A+B+C+D </a:t>
            </a:r>
          </a:p>
          <a:p>
            <a:r>
              <a:rPr lang="en-US" dirty="0" err="1"/>
              <a:t>soft_max_y_out</a:t>
            </a:r>
            <a:r>
              <a:rPr lang="en-US" dirty="0"/>
              <a:t>(1)=A/tot;</a:t>
            </a:r>
          </a:p>
          <a:p>
            <a:r>
              <a:rPr lang="en-US" dirty="0" err="1"/>
              <a:t>soft_max_y_out</a:t>
            </a:r>
            <a:r>
              <a:rPr lang="en-US" dirty="0"/>
              <a:t>(2)=B/tot;</a:t>
            </a:r>
          </a:p>
          <a:p>
            <a:r>
              <a:rPr lang="en-US" dirty="0" err="1"/>
              <a:t>soft_max_y_out</a:t>
            </a:r>
            <a:r>
              <a:rPr lang="en-US" dirty="0"/>
              <a:t>(3)=C/tot;</a:t>
            </a:r>
          </a:p>
          <a:p>
            <a:r>
              <a:rPr lang="en-US" dirty="0" err="1"/>
              <a:t>soft_max_y_out</a:t>
            </a:r>
            <a:r>
              <a:rPr lang="en-US" dirty="0"/>
              <a:t>(4)=D/tot;</a:t>
            </a:r>
          </a:p>
          <a:p>
            <a:r>
              <a:rPr lang="en-US" sz="3100" dirty="0" err="1"/>
              <a:t>soft_max_y_out</a:t>
            </a:r>
            <a:endParaRPr lang="en-US" sz="3100" dirty="0"/>
          </a:p>
          <a:p>
            <a:r>
              <a:rPr lang="en-US" sz="3100" dirty="0"/>
              <a:t>0.4441    0.2006    0.1650    0.1903</a:t>
            </a:r>
          </a:p>
          <a:p>
            <a:r>
              <a:rPr lang="en-US" sz="3100" dirty="0"/>
              <a:t>This is to make </a:t>
            </a:r>
            <a:r>
              <a:rPr lang="en-US" sz="3100" dirty="0" err="1"/>
              <a:t>Softmax</a:t>
            </a:r>
            <a:r>
              <a:rPr lang="en-US" sz="3100" dirty="0"/>
              <a:t> is a probability (sum of the above vector is 1)</a:t>
            </a:r>
          </a:p>
          <a:p>
            <a:endParaRPr lang="en-US" sz="2000" dirty="0"/>
          </a:p>
          <a:p>
            <a:endParaRPr lang="en-US" sz="1600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3958" y="6345844"/>
            <a:ext cx="2895600" cy="365125"/>
          </a:xfrm>
        </p:spPr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26333" y="476576"/>
            <a:ext cx="462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is to make </a:t>
            </a:r>
            <a:r>
              <a:rPr lang="en-US" dirty="0" err="1"/>
              <a:t>sum_all_i</a:t>
            </a:r>
            <a:r>
              <a:rPr lang="en-US" dirty="0"/>
              <a:t>{</a:t>
            </a:r>
            <a:r>
              <a:rPr lang="en-US" dirty="0" err="1"/>
              <a:t>softmax</a:t>
            </a:r>
            <a:r>
              <a:rPr lang="en-US" dirty="0"/>
              <a:t>[</a:t>
            </a:r>
            <a:r>
              <a:rPr lang="en-US" dirty="0" err="1"/>
              <a:t>y_out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)]}=1</a:t>
            </a:r>
          </a:p>
          <a:p>
            <a:r>
              <a:rPr lang="en-US" dirty="0"/>
              <a:t>,each </a:t>
            </a:r>
            <a:r>
              <a:rPr lang="en-US" dirty="0" err="1"/>
              <a:t>softmax</a:t>
            </a:r>
            <a:r>
              <a:rPr lang="en-US" dirty="0"/>
              <a:t>[</a:t>
            </a:r>
            <a:r>
              <a:rPr lang="en-US" dirty="0" err="1"/>
              <a:t>y_out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)] is a probability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34656" y="3914247"/>
            <a:ext cx="3272419" cy="1507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169948" y="3578637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890104" y="3567378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479138" y="5376187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144752" y="5362838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896172" y="5362838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85187" y="5653442"/>
            <a:ext cx="89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/>
              <a:t>t</a:t>
            </a:r>
            <a:r>
              <a:rPr lang="en-US" sz="2000" dirty="0"/>
              <a:t>(1)=</a:t>
            </a:r>
          </a:p>
          <a:p>
            <a:r>
              <a:rPr lang="en-US" sz="2000" dirty="0">
                <a:solidFill>
                  <a:srgbClr val="7030A0"/>
                </a:solidFill>
              </a:rPr>
              <a:t>0.7002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40940" y="5626502"/>
            <a:ext cx="91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/>
              <a:t>t</a:t>
            </a:r>
            <a:r>
              <a:rPr lang="en-US" sz="2000" dirty="0"/>
              <a:t>(2)=</a:t>
            </a:r>
          </a:p>
          <a:p>
            <a:r>
              <a:rPr lang="en-US" sz="2000" dirty="0">
                <a:solidFill>
                  <a:srgbClr val="7030A0"/>
                </a:solidFill>
              </a:rPr>
              <a:t>0.9321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8215987" y="3567378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590923" y="3578637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46201" y="4225929"/>
            <a:ext cx="3417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, </a:t>
            </a:r>
            <a:r>
              <a:rPr lang="en-US" dirty="0" err="1"/>
              <a:t>Y_out</a:t>
            </a:r>
            <a:r>
              <a:rPr lang="en-US" dirty="0"/>
              <a:t> are fully connected so </a:t>
            </a:r>
          </a:p>
          <a:p>
            <a:r>
              <a:rPr lang="en-US" dirty="0"/>
              <a:t>Weights(the “why” variable)=(4x3)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6120801" y="1845274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738391" y="1845274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510907" y="1832875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8178201" y="1832875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568836"/>
              </p:ext>
            </p:extLst>
          </p:nvPr>
        </p:nvGraphicFramePr>
        <p:xfrm>
          <a:off x="5392772" y="2089893"/>
          <a:ext cx="3560590" cy="1279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838080" progId="Equation.3">
                  <p:embed/>
                </p:oleObj>
              </mc:Choice>
              <mc:Fallback>
                <p:oleObj name="Equation" r:id="rId2" imgW="2336760" imgH="838080" progId="Equation.3">
                  <p:embed/>
                  <p:pic>
                    <p:nvPicPr>
                      <p:cNvPr id="70" name="Object 6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2772" y="2089893"/>
                        <a:ext cx="3560590" cy="1279415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6026457" y="3784026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y_out</a:t>
            </a:r>
            <a:r>
              <a:rPr lang="en-US" sz="2800" baseline="-25000" dirty="0" err="1"/>
              <a:t>i</a:t>
            </a:r>
            <a:r>
              <a:rPr lang="en-US" sz="2800" baseline="-25000" dirty="0"/>
              <a:t>=1,2,3,4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16899" y="2219468"/>
            <a:ext cx="1106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</a:p>
          <a:p>
            <a:r>
              <a:rPr lang="en-US" sz="2400" dirty="0"/>
              <a:t>output </a:t>
            </a:r>
          </a:p>
          <a:p>
            <a:r>
              <a:rPr lang="en-US" sz="2400" dirty="0"/>
              <a:t>layer</a:t>
            </a:r>
          </a:p>
        </p:txBody>
      </p:sp>
      <p:sp>
        <p:nvSpPr>
          <p:cNvPr id="74" name="Left Brace 73"/>
          <p:cNvSpPr/>
          <p:nvPr/>
        </p:nvSpPr>
        <p:spPr>
          <a:xfrm>
            <a:off x="5085797" y="1371600"/>
            <a:ext cx="340364" cy="4838085"/>
          </a:xfrm>
          <a:prstGeom prst="leftBrace">
            <a:avLst>
              <a:gd name="adj1" fmla="val 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611851" y="3284743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1.9262 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00B050"/>
                </a:solidFill>
              </a:rPr>
              <a:t>1.1312</a:t>
            </a:r>
            <a:r>
              <a:rPr lang="en-US" dirty="0">
                <a:solidFill>
                  <a:srgbClr val="FF0000"/>
                </a:solidFill>
              </a:rPr>
              <a:t>   0.9358   1.0787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181600" y="3962400"/>
            <a:ext cx="3849955" cy="2308645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653933" y="4811173"/>
            <a:ext cx="3038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(This output network requires </a:t>
            </a:r>
          </a:p>
          <a:p>
            <a:r>
              <a:rPr lang="en-US" dirty="0"/>
              <a:t>no bias)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024777" y="5631470"/>
            <a:ext cx="1060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/>
              <a:t>t</a:t>
            </a:r>
            <a:r>
              <a:rPr lang="en-US" sz="2000" dirty="0"/>
              <a:t>(3)=</a:t>
            </a:r>
          </a:p>
          <a:p>
            <a:r>
              <a:rPr lang="en-US" sz="2000" dirty="0">
                <a:solidFill>
                  <a:srgbClr val="7030A0"/>
                </a:solidFill>
              </a:rPr>
              <a:t>0.9009</a:t>
            </a:r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389629" y="1516434"/>
            <a:ext cx="4114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Softmax_y_out</a:t>
            </a:r>
            <a:r>
              <a:rPr lang="en-US" dirty="0">
                <a:solidFill>
                  <a:srgbClr val="0070C0"/>
                </a:solidFill>
              </a:rPr>
              <a:t>(1)        (2)         (3)        (4) </a:t>
            </a:r>
          </a:p>
        </p:txBody>
      </p:sp>
      <p:cxnSp>
        <p:nvCxnSpPr>
          <p:cNvPr id="13" name="Straight Arrow Connector 12"/>
          <p:cNvCxnSpPr>
            <a:cxnSpLocks/>
            <a:endCxn id="3" idx="1"/>
          </p:cNvCxnSpPr>
          <p:nvPr/>
        </p:nvCxnSpPr>
        <p:spPr>
          <a:xfrm flipV="1">
            <a:off x="4267200" y="1701100"/>
            <a:ext cx="122429" cy="2947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EE16B3-1A77-37EF-A0F3-87B58642BD99}"/>
              </a:ext>
            </a:extLst>
          </p:cNvPr>
          <p:cNvSpPr txBox="1"/>
          <p:nvPr/>
        </p:nvSpPr>
        <p:spPr>
          <a:xfrm>
            <a:off x="5271169" y="1295027"/>
            <a:ext cx="3747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[ 0.4441    0.2006    0.1650    0.1903]</a:t>
            </a:r>
          </a:p>
        </p:txBody>
      </p:sp>
    </p:spTree>
    <p:extLst>
      <p:ext uri="{BB962C8B-B14F-4D97-AF65-F5344CB8AC3E}">
        <p14:creationId xmlns:p14="http://schemas.microsoft.com/office/powerpoint/2010/main" val="176003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25" y="290377"/>
            <a:ext cx="8001000" cy="1289241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After </a:t>
            </a:r>
            <a:r>
              <a:rPr lang="en-US" sz="2400" dirty="0" err="1"/>
              <a:t>y_out</a:t>
            </a:r>
            <a:r>
              <a:rPr lang="en-US" sz="2400" dirty="0"/>
              <a:t> is </a:t>
            </a:r>
            <a:r>
              <a:rPr lang="en-US" sz="2400" dirty="0" err="1"/>
              <a:t>is</a:t>
            </a:r>
            <a:r>
              <a:rPr lang="en-US" sz="2400" dirty="0"/>
              <a:t> found , find </a:t>
            </a:r>
            <a:r>
              <a:rPr lang="en-US" sz="2400" dirty="0" err="1"/>
              <a:t>softmax_y_out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Look at the </a:t>
            </a:r>
            <a:r>
              <a:rPr lang="en-US" sz="2400" dirty="0" err="1"/>
              <a:t>softmax</a:t>
            </a:r>
            <a:r>
              <a:rPr lang="en-US" sz="2400" dirty="0"/>
              <a:t> output module</a:t>
            </a:r>
            <a:br>
              <a:rPr lang="en-US" sz="2400" dirty="0"/>
            </a:br>
            <a:r>
              <a:rPr lang="en-US" sz="2400" dirty="0"/>
              <a:t>it transforms </a:t>
            </a:r>
            <a:r>
              <a:rPr lang="en-US" sz="2400" dirty="0" err="1"/>
              <a:t>y_out</a:t>
            </a:r>
            <a:r>
              <a:rPr lang="en-US" sz="2400" dirty="0"/>
              <a:t>() to </a:t>
            </a:r>
            <a:r>
              <a:rPr lang="en-US" sz="2400" dirty="0" err="1"/>
              <a:t>softmax_y_out</a:t>
            </a:r>
            <a:r>
              <a:rPr lang="en-US" sz="2400" dirty="0"/>
              <a:t>()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47" y="1368545"/>
            <a:ext cx="4417509" cy="535293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A1=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y_out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(1))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A2=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y_out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(2))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A3=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y_out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(3))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A4=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y_out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(4))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Tot=A1+A2+A3+A4</a:t>
            </a:r>
          </a:p>
          <a:p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Softmax_y_out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(1)=A1/Tot</a:t>
            </a:r>
          </a:p>
          <a:p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Softmax_y_out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(2)=A2/Tot</a:t>
            </a:r>
          </a:p>
          <a:p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Softmax_y_out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(3)=A3/Tot</a:t>
            </a:r>
          </a:p>
          <a:p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Softmax_y_out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(4)=A4/Tot</a:t>
            </a:r>
          </a:p>
          <a:p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3</a:t>
            </a:r>
          </a:p>
          <a:p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 question: This stage is to make sure </a:t>
            </a:r>
          </a:p>
          <a:p>
            <a:pPr>
              <a:buFont typeface="+mj-lt"/>
              <a:buAutoNum type="arabicParenR"/>
            </a:pP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softmax_y_out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positive,</a:t>
            </a:r>
          </a:p>
          <a:p>
            <a:pPr>
              <a:buFont typeface="+mj-lt"/>
              <a:buAutoNum type="arabicParenR"/>
            </a:pP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softmax_y_out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negative,</a:t>
            </a:r>
          </a:p>
          <a:p>
            <a:pPr>
              <a:buFont typeface="+mj-lt"/>
              <a:buAutoNum type="arabicParenR"/>
            </a:pP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softmax_y_out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probability</a:t>
            </a:r>
          </a:p>
          <a:p>
            <a:pPr>
              <a:buFont typeface="+mj-lt"/>
              <a:buAutoNum type="arabicParenR"/>
            </a:pP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softmax_y_out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smaller than 2.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0190" y="6193186"/>
            <a:ext cx="2133600" cy="365125"/>
          </a:xfrm>
        </p:spPr>
        <p:txBody>
          <a:bodyPr/>
          <a:lstStyle/>
          <a:p>
            <a:fld id="{7C12A529-2220-4038-9210-A21DB7BAEFCE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47380" y="3878093"/>
            <a:ext cx="3272419" cy="1507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982672" y="3542483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02828" y="3531224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91862" y="5340033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57476" y="5326684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708896" y="5326684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6054" y="5663411"/>
            <a:ext cx="89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0190" y="5666699"/>
            <a:ext cx="8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(2)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028711" y="3531224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403647" y="3542483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59157" y="3851456"/>
            <a:ext cx="1292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(This output network requires </a:t>
            </a:r>
          </a:p>
          <a:p>
            <a:r>
              <a:rPr lang="en-US" dirty="0"/>
              <a:t>no bias)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62676" y="3514867"/>
            <a:ext cx="30877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y_out</a:t>
            </a:r>
            <a:r>
              <a:rPr lang="en-US" dirty="0"/>
              <a:t>(1)        (2)         (3)        (4)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832524" y="4409484"/>
            <a:ext cx="433408" cy="4355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475396" y="4410533"/>
            <a:ext cx="433408" cy="4355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45106" y="4408342"/>
            <a:ext cx="433408" cy="4355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883942" y="4411672"/>
            <a:ext cx="459038" cy="444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29" idx="3"/>
          </p:cNvCxnSpPr>
          <p:nvPr/>
        </p:nvCxnSpPr>
        <p:spPr>
          <a:xfrm flipH="1" flipV="1">
            <a:off x="5895995" y="4781275"/>
            <a:ext cx="369937" cy="508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9" idx="4"/>
          </p:cNvCxnSpPr>
          <p:nvPr/>
        </p:nvCxnSpPr>
        <p:spPr>
          <a:xfrm flipH="1" flipV="1">
            <a:off x="6049228" y="4845064"/>
            <a:ext cx="904355" cy="540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9" idx="5"/>
          </p:cNvCxnSpPr>
          <p:nvPr/>
        </p:nvCxnSpPr>
        <p:spPr>
          <a:xfrm flipH="1" flipV="1">
            <a:off x="6202461" y="4781275"/>
            <a:ext cx="1492037" cy="604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0" idx="5"/>
          </p:cNvCxnSpPr>
          <p:nvPr/>
        </p:nvCxnSpPr>
        <p:spPr>
          <a:xfrm flipH="1" flipV="1">
            <a:off x="6845333" y="4782324"/>
            <a:ext cx="863564" cy="634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0" idx="4"/>
          </p:cNvCxnSpPr>
          <p:nvPr/>
        </p:nvCxnSpPr>
        <p:spPr>
          <a:xfrm flipH="1" flipV="1">
            <a:off x="6692100" y="4846113"/>
            <a:ext cx="288586" cy="539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0" idx="3"/>
          </p:cNvCxnSpPr>
          <p:nvPr/>
        </p:nvCxnSpPr>
        <p:spPr>
          <a:xfrm flipV="1">
            <a:off x="6333597" y="4782324"/>
            <a:ext cx="205270" cy="603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1" idx="3"/>
          </p:cNvCxnSpPr>
          <p:nvPr/>
        </p:nvCxnSpPr>
        <p:spPr>
          <a:xfrm flipV="1">
            <a:off x="6356192" y="4780133"/>
            <a:ext cx="852385" cy="569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053237" y="4852292"/>
            <a:ext cx="353886" cy="49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1" idx="5"/>
          </p:cNvCxnSpPr>
          <p:nvPr/>
        </p:nvCxnSpPr>
        <p:spPr>
          <a:xfrm flipH="1" flipV="1">
            <a:off x="7515043" y="4780133"/>
            <a:ext cx="152195" cy="60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32" idx="5"/>
          </p:cNvCxnSpPr>
          <p:nvPr/>
        </p:nvCxnSpPr>
        <p:spPr>
          <a:xfrm flipV="1">
            <a:off x="7667238" y="4790975"/>
            <a:ext cx="608517" cy="535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7056325" y="4857075"/>
            <a:ext cx="1112519" cy="49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6404586" y="4790335"/>
            <a:ext cx="1574814" cy="549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2" idx="0"/>
          </p:cNvCxnSpPr>
          <p:nvPr/>
        </p:nvCxnSpPr>
        <p:spPr>
          <a:xfrm flipH="1" flipV="1">
            <a:off x="8020444" y="3901102"/>
            <a:ext cx="93017" cy="510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1" idx="0"/>
          </p:cNvCxnSpPr>
          <p:nvPr/>
        </p:nvCxnSpPr>
        <p:spPr>
          <a:xfrm flipV="1">
            <a:off x="7361810" y="3878092"/>
            <a:ext cx="15762" cy="53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0" idx="0"/>
          </p:cNvCxnSpPr>
          <p:nvPr/>
        </p:nvCxnSpPr>
        <p:spPr>
          <a:xfrm flipV="1">
            <a:off x="6692100" y="3875482"/>
            <a:ext cx="0" cy="535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077939" y="3901102"/>
            <a:ext cx="0" cy="535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457508" y="5666617"/>
            <a:ext cx="8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(3)</a:t>
            </a:r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/>
        </p:nvGraphicFramePr>
        <p:xfrm>
          <a:off x="5351138" y="2217872"/>
          <a:ext cx="3587935" cy="1289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838080" progId="Equation.3">
                  <p:embed/>
                </p:oleObj>
              </mc:Choice>
              <mc:Fallback>
                <p:oleObj name="Equation" r:id="rId2" imgW="2336760" imgH="838080" progId="Equation.3">
                  <p:embed/>
                  <p:pic>
                    <p:nvPicPr>
                      <p:cNvPr id="97" name="Object 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51138" y="2217872"/>
                        <a:ext cx="3587935" cy="1289241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8" name="Straight Arrow Connector 97"/>
          <p:cNvCxnSpPr/>
          <p:nvPr/>
        </p:nvCxnSpPr>
        <p:spPr>
          <a:xfrm flipV="1">
            <a:off x="5924642" y="1877132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6644798" y="1865873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7970681" y="1865873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7345617" y="1877132"/>
            <a:ext cx="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92100" y="1658102"/>
            <a:ext cx="48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Softmax_y_out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(1)  (2)   (3)  (4)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559157" y="3836025"/>
            <a:ext cx="4495800" cy="2295546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11F904F-2798-4D74-1447-9D3ECFE3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57" y="16615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Calculate recurrently for t=1,2,3,4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10200" cy="47085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Assume the training input sequence is S,C,R,T,S,C,R,T….etc.</a:t>
            </a:r>
          </a:p>
          <a:p>
            <a:r>
              <a:rPr lang="en-US" dirty="0"/>
              <a:t>When t=1, input is ‘S’, so x(1)=1,x(2)=0,x(3)=0,x(4)=0 [</a:t>
            </a:r>
            <a:r>
              <a:rPr lang="en-US" dirty="0" err="1"/>
              <a:t>i.e.X</a:t>
            </a:r>
            <a:r>
              <a:rPr lang="en-US" dirty="0"/>
              <a:t>=1000]</a:t>
            </a:r>
          </a:p>
          <a:p>
            <a:r>
              <a:rPr lang="en-US" dirty="0"/>
              <a:t>Find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=1</a:t>
            </a:r>
            <a:r>
              <a:rPr lang="en-US" dirty="0"/>
              <a:t>(1),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=1</a:t>
            </a:r>
            <a:r>
              <a:rPr lang="en-US" dirty="0"/>
              <a:t>(2),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=1</a:t>
            </a:r>
            <a:r>
              <a:rPr lang="en-US" dirty="0"/>
              <a:t>(3), (shown before)</a:t>
            </a:r>
          </a:p>
          <a:p>
            <a:r>
              <a:rPr lang="en-US" dirty="0"/>
              <a:t>Then for t=2, input is ‘C’, use X=0100]  and also the current weights and h values</a:t>
            </a:r>
          </a:p>
          <a:p>
            <a:r>
              <a:rPr lang="en-US" dirty="0"/>
              <a:t>Find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=2</a:t>
            </a:r>
            <a:r>
              <a:rPr lang="en-US" dirty="0"/>
              <a:t>(1),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=2</a:t>
            </a:r>
            <a:r>
              <a:rPr lang="en-US" dirty="0"/>
              <a:t>(2),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=2</a:t>
            </a:r>
            <a:r>
              <a:rPr lang="en-US" dirty="0"/>
              <a:t>(3), and so on </a:t>
            </a:r>
          </a:p>
          <a:p>
            <a:r>
              <a:rPr lang="en-US" dirty="0"/>
              <a:t>After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=2</a:t>
            </a:r>
            <a:r>
              <a:rPr lang="en-US" dirty="0"/>
              <a:t>(1),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=2</a:t>
            </a:r>
            <a:r>
              <a:rPr lang="en-US" dirty="0"/>
              <a:t>(2),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=2</a:t>
            </a:r>
            <a:r>
              <a:rPr lang="en-US" dirty="0"/>
              <a:t>(3) are found </a:t>
            </a:r>
            <a:r>
              <a:rPr lang="en-US" dirty="0">
                <a:solidFill>
                  <a:srgbClr val="FF0000"/>
                </a:solidFill>
              </a:rPr>
              <a:t>calculate </a:t>
            </a:r>
            <a:r>
              <a:rPr lang="en-US" dirty="0" err="1">
                <a:solidFill>
                  <a:srgbClr val="FF0000"/>
                </a:solidFill>
              </a:rPr>
              <a:t>softmax_y_out</a:t>
            </a:r>
            <a:r>
              <a:rPr lang="en-US" dirty="0">
                <a:solidFill>
                  <a:srgbClr val="FF0000"/>
                </a:solidFill>
              </a:rPr>
              <a:t> at time t=3 , </a:t>
            </a:r>
          </a:p>
          <a:p>
            <a:r>
              <a:rPr lang="en-US" sz="3100" dirty="0">
                <a:solidFill>
                  <a:srgbClr val="FF0000"/>
                </a:solidFill>
              </a:rPr>
              <a:t>is [ 0.4441    0.2006    0.1650    0.1903]</a:t>
            </a:r>
          </a:p>
          <a:p>
            <a:r>
              <a:rPr lang="en-US" sz="3100" dirty="0">
                <a:solidFill>
                  <a:srgbClr val="FF0000"/>
                </a:solidFill>
              </a:rPr>
              <a:t>Calculate recurrently until you </a:t>
            </a:r>
            <a:r>
              <a:rPr lang="en-US" dirty="0">
                <a:solidFill>
                  <a:srgbClr val="FF0000"/>
                </a:solidFill>
              </a:rPr>
              <a:t>find all h and </a:t>
            </a:r>
            <a:r>
              <a:rPr lang="en-US" dirty="0" err="1">
                <a:solidFill>
                  <a:srgbClr val="FF0000"/>
                </a:solidFill>
              </a:rPr>
              <a:t>softmax</a:t>
            </a:r>
            <a:r>
              <a:rPr lang="en-US" dirty="0">
                <a:solidFill>
                  <a:srgbClr val="FF0000"/>
                </a:solidFill>
              </a:rPr>
              <a:t> output values. They will  be used for training</a:t>
            </a:r>
          </a:p>
          <a:p>
            <a:r>
              <a:rPr lang="en-US" dirty="0"/>
              <a:t>See the program in the next slide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96012" y="2438400"/>
          <a:ext cx="2747962" cy="248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56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One hot Encoding (X)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35"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435"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35"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35">
                <a:tc>
                  <a:txBody>
                    <a:bodyPr/>
                    <a:lstStyle/>
                    <a:p>
                      <a:r>
                        <a:rPr lang="en-US" dirty="0"/>
                        <a:t>X4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5AEBBE-80F1-6060-B6D6-4A4F8E9C166A}"/>
              </a:ext>
            </a:extLst>
          </p:cNvPr>
          <p:cNvSpPr txBox="1"/>
          <p:nvPr/>
        </p:nvSpPr>
        <p:spPr>
          <a:xfrm>
            <a:off x="685800" y="206234"/>
            <a:ext cx="609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of ex3 is choice 3: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softmax_y_out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probability</a:t>
            </a:r>
          </a:p>
          <a:p>
            <a:endParaRPr lang="en-H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5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81374" y="13713"/>
            <a:ext cx="5562600" cy="381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Ans. 1,2,3(overall result)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36306" y="627857"/>
            <a:ext cx="4314825" cy="6019800"/>
          </a:xfrm>
        </p:spPr>
        <p:txBody>
          <a:bodyPr>
            <a:noAutofit/>
          </a:bodyPr>
          <a:lstStyle/>
          <a:p>
            <a:r>
              <a:rPr lang="en-US" sz="1400" dirty="0"/>
              <a:t>print result ===================</a:t>
            </a:r>
          </a:p>
          <a:p>
            <a:r>
              <a:rPr lang="en-US" sz="1400" dirty="0"/>
              <a:t>X =</a:t>
            </a:r>
          </a:p>
          <a:p>
            <a:r>
              <a:rPr lang="en-US" sz="1400" dirty="0"/>
              <a:t>     1     0     0     0</a:t>
            </a:r>
          </a:p>
          <a:p>
            <a:r>
              <a:rPr lang="en-US" sz="1400" dirty="0"/>
              <a:t>     0     1     0     0</a:t>
            </a:r>
          </a:p>
          <a:p>
            <a:r>
              <a:rPr lang="en-US" sz="1400" dirty="0"/>
              <a:t>     0     0     1     0</a:t>
            </a:r>
          </a:p>
          <a:p>
            <a:r>
              <a:rPr lang="en-US" sz="1400" dirty="0"/>
              <a:t>     0     0     0     1</a:t>
            </a:r>
          </a:p>
          <a:p>
            <a:r>
              <a:rPr lang="en-US" sz="1400" dirty="0" err="1"/>
              <a:t>ht</a:t>
            </a:r>
            <a:r>
              <a:rPr lang="en-US" sz="1400" dirty="0"/>
              <a:t> =</a:t>
            </a:r>
          </a:p>
          <a:p>
            <a:r>
              <a:rPr lang="en-US" sz="1400" dirty="0"/>
              <a:t>    0.1100    0.7166    0.9540    0.9370</a:t>
            </a:r>
          </a:p>
          <a:p>
            <a:r>
              <a:rPr lang="en-US" sz="1400" dirty="0"/>
              <a:t>    0.2100    0.9363    0.9807    0.9793</a:t>
            </a:r>
          </a:p>
          <a:p>
            <a:r>
              <a:rPr lang="en-US" sz="1400" dirty="0"/>
              <a:t>    0.3100    0.9070    0.9564    0.9876</a:t>
            </a:r>
          </a:p>
          <a:p>
            <a:r>
              <a:rPr lang="en-US" sz="1400" dirty="0" err="1"/>
              <a:t>y_out</a:t>
            </a:r>
            <a:r>
              <a:rPr lang="en-US" sz="1400" dirty="0"/>
              <a:t> =</a:t>
            </a:r>
          </a:p>
          <a:p>
            <a:r>
              <a:rPr lang="en-US" sz="1400" dirty="0"/>
              <a:t>    0.5017    1.9261    2.0981    2.1164</a:t>
            </a:r>
          </a:p>
          <a:p>
            <a:r>
              <a:rPr lang="en-US" sz="1400" dirty="0"/>
              <a:t>    0.3032    1.1312    1.2683    1.2816</a:t>
            </a:r>
          </a:p>
          <a:p>
            <a:r>
              <a:rPr lang="en-US" sz="1400" dirty="0"/>
              <a:t>    0.2126    0.9358    1.1125    1.1117</a:t>
            </a:r>
          </a:p>
          <a:p>
            <a:r>
              <a:rPr lang="en-US" sz="1400" dirty="0"/>
              <a:t>    0.2107    1.0787    1.3158    1.3043</a:t>
            </a:r>
          </a:p>
          <a:p>
            <a:r>
              <a:rPr lang="en-US" sz="1400" dirty="0" err="1"/>
              <a:t>softmax_y_out</a:t>
            </a:r>
            <a:r>
              <a:rPr lang="en-US" sz="1400" dirty="0"/>
              <a:t> =</a:t>
            </a:r>
          </a:p>
          <a:p>
            <a:r>
              <a:rPr lang="en-US" sz="1400" dirty="0"/>
              <a:t>    0.3015    0.4441    0.4412    0.4456</a:t>
            </a:r>
          </a:p>
          <a:p>
            <a:r>
              <a:rPr lang="en-US" sz="1400" dirty="0"/>
              <a:t>    0.2472    0.2006    0.1924    0.1934</a:t>
            </a:r>
          </a:p>
          <a:p>
            <a:r>
              <a:rPr lang="en-US" sz="1400" dirty="0"/>
              <a:t>    0.2258    0.1650    0.1646    0.1632</a:t>
            </a:r>
          </a:p>
          <a:p>
            <a:r>
              <a:rPr lang="en-US" sz="1400" dirty="0"/>
              <a:t>    0.2254    0.1903    0.2018    0.1978</a:t>
            </a:r>
          </a:p>
          <a:p>
            <a:r>
              <a:rPr lang="en-US" sz="1400" dirty="0"/>
              <a:t>T =     1               2              3            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40706" y="6351081"/>
            <a:ext cx="2895600" cy="365125"/>
          </a:xfrm>
        </p:spPr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23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00624" y="6196538"/>
            <a:ext cx="2971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7629525" y="5838825"/>
            <a:ext cx="68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A6DD450-6F2D-2102-F304-69E7884B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6" y="106364"/>
            <a:ext cx="4295774" cy="6827836"/>
          </a:xfrm>
        </p:spPr>
        <p:txBody>
          <a:bodyPr>
            <a:normAutofit fontScale="4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MatlabDemo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 rnn4b.m modified f2023 Dec30a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%https://stackoverflow.com/questions/50050056/simple-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rnn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-example-showing-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numerics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%https://www.analyticsvidhya.com/blog/2017/12/introduction-to-recurrent-neural-networks/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clear,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clc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in_S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=[1 0 0 0]';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in_C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=[0 1 0 0]';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in_R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=[0 0 1 0]';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in_T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=[0 0 0 1]';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X=[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in_S,in_C,in_R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in_T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];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%assume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whx,whh,why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 are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initialised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 at t=1 as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whx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=[ 0.28 0.84 0.57 0.48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          0.90 0.87 0.69 0.18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         0.53 0.09 0.55 0.49];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whh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 =[0.41 0.12 0.13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           0.51 0.24 0.26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           0.61 0.34 0.36];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why=[ 0.37 0.97 0.83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          0.39 0.28 0.65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          0.64 0.19 0.33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          0.91 0.32 0.14];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bias=[0.51, 0.62, 0.73]';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%bias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initialised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ht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(:,1)=[0.11 0.21 0.31]';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%assume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ht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 has value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initally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 at t=1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%Forward pass only, %for t = 1:length(in)-1 %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y_out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 not feedback to network, only h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feeback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 to network)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y_out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(:,1)=why*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ht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(:,1);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%the outputs at t=1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inital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 value)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softmax_y_out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(:,1)=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softmax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y_out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(:,1));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%outputs at t=1(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init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E00FF"/>
                </a:solidFill>
                <a:effectLst/>
                <a:latin typeface="Arial" panose="020B0604020202020204" pitchFamily="34" charset="0"/>
                <a:ea typeface="Menlo"/>
              </a:rPr>
              <a:t>for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t = 1:3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 assume we want to see 3 steps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ht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(:,t+1)=tanh(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whx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*X(:,t)+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whh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*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ht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(:,t)+bias);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%recurrent layer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y_out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(:,t+1)=why*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ht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(:,t+1) 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softmax_y_out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(:,t+1)=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softmax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y_out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(:,t+1));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%output layer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E00FF"/>
                </a:solidFill>
                <a:effectLst/>
                <a:latin typeface="Arial" panose="020B0604020202020204" pitchFamily="34" charset="0"/>
                <a:ea typeface="Menlo"/>
              </a:rPr>
              <a:t>end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Arial" panose="020B0604020202020204" pitchFamily="34" charset="0"/>
                <a:ea typeface="Menlo"/>
              </a:rPr>
              <a:t>%'print result ===================‘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X,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ht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y_out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softmax_y_out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enlo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517269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Discussion: Output layer: </a:t>
            </a:r>
            <a:r>
              <a:rPr lang="en-US" dirty="0" err="1"/>
              <a:t>softmax</a:t>
            </a:r>
            <a:br>
              <a:rPr lang="en-US" dirty="0"/>
            </a:br>
            <a:r>
              <a:rPr lang="en-US" sz="2000" dirty="0"/>
              <a:t>Assume you train this network using SCRTSCRT,… SCRT,.. </a:t>
            </a:r>
            <a:r>
              <a:rPr lang="en-US" sz="2000" dirty="0" err="1"/>
              <a:t>etc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5593" y="1469879"/>
            <a:ext cx="6076949" cy="435133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Prediction is achieved by seeing which </a:t>
            </a:r>
            <a:r>
              <a:rPr lang="en-US" dirty="0" err="1"/>
              <a:t>y_out</a:t>
            </a:r>
            <a:r>
              <a:rPr lang="en-US" dirty="0"/>
              <a:t> is biggest after the </a:t>
            </a:r>
            <a:r>
              <a:rPr lang="en-US" dirty="0" err="1"/>
              <a:t>softmax</a:t>
            </a:r>
            <a:r>
              <a:rPr lang="en-US" dirty="0"/>
              <a:t> processing of the output layer</a:t>
            </a:r>
          </a:p>
          <a:p>
            <a:r>
              <a:rPr lang="en-US" dirty="0" err="1"/>
              <a:t>softmax_y_out</a:t>
            </a:r>
            <a:r>
              <a:rPr lang="en-US" dirty="0"/>
              <a:t> =</a:t>
            </a:r>
          </a:p>
          <a:p>
            <a:r>
              <a:rPr lang="en-US" dirty="0"/>
              <a:t>T</a:t>
            </a:r>
            <a:r>
              <a:rPr lang="en-US" sz="2100" dirty="0"/>
              <a:t>ime</a:t>
            </a:r>
            <a:r>
              <a:rPr lang="en-US" dirty="0"/>
              <a:t>= 	1	2	3	4</a:t>
            </a:r>
            <a:endParaRPr lang="en-US" u="sng" dirty="0"/>
          </a:p>
          <a:p>
            <a:r>
              <a:rPr lang="en-US" sz="3200" dirty="0"/>
              <a:t>    0.3015    0.4441    0.4412    0.4456</a:t>
            </a:r>
          </a:p>
          <a:p>
            <a:r>
              <a:rPr lang="en-US" sz="3200" dirty="0"/>
              <a:t>    0.2472    0.2006    0.1924    0.1934</a:t>
            </a:r>
          </a:p>
          <a:p>
            <a:r>
              <a:rPr lang="en-US" sz="3200" dirty="0"/>
              <a:t>    0.2258    0.1650    0.1646    0.1632</a:t>
            </a:r>
          </a:p>
          <a:p>
            <a:r>
              <a:rPr lang="en-US" sz="3200" dirty="0"/>
              <a:t>    0.2254    0.1903    0.2018    0.1978</a:t>
            </a:r>
          </a:p>
          <a:p>
            <a:endParaRPr lang="en-US" dirty="0"/>
          </a:p>
          <a:p>
            <a:r>
              <a:rPr lang="en-US" dirty="0"/>
              <a:t>From the above result, at t=3 prediction is  ‘S’=[</a:t>
            </a:r>
            <a:r>
              <a:rPr lang="en-US" dirty="0" err="1"/>
              <a:t>high,low,low,low</a:t>
            </a:r>
            <a:r>
              <a:rPr lang="en-US" dirty="0"/>
              <a:t>]=[1,0,0,0] which is not correct, it should be ‘T’. </a:t>
            </a:r>
          </a:p>
          <a:p>
            <a:r>
              <a:rPr lang="en-US" dirty="0"/>
              <a:t>Why? Because at t=1, predicted output should  be ‘C’, then at t=2, output should be ‘R’, at t=3 output should be ‘T’. Here weights are just randomly initialized in this example, so currently predict is wrong. After training, the prediction should be fine.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73985" y="5684656"/>
          <a:ext cx="3233629" cy="82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280" imgH="622080" progId="Equation.3">
                  <p:embed/>
                </p:oleObj>
              </mc:Choice>
              <mc:Fallback>
                <p:oleObj name="Equation" r:id="rId2" imgW="2438280" imgH="6220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3985" y="5684656"/>
                        <a:ext cx="3233629" cy="825249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243329" y="2958129"/>
            <a:ext cx="0" cy="941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93349" y="244227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B3D674-F431-497C-BB25-6CC4721506CD}"/>
              </a:ext>
            </a:extLst>
          </p:cNvPr>
          <p:cNvGraphicFramePr>
            <a:graphicFrameLocks noGrp="1"/>
          </p:cNvGraphicFramePr>
          <p:nvPr/>
        </p:nvGraphicFramePr>
        <p:xfrm>
          <a:off x="6422690" y="1376515"/>
          <a:ext cx="2645111" cy="2650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745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One hot Encoding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(X)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r>
                        <a:rPr lang="en-US"/>
                        <a:t>X1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r>
                        <a:rPr lang="en-US"/>
                        <a:t>X2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r>
                        <a:rPr lang="en-US"/>
                        <a:t>X3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r>
                        <a:rPr lang="en-US"/>
                        <a:t>X4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1308B9C-EFA2-4841-9EAE-C592E0A6CA10}"/>
              </a:ext>
            </a:extLst>
          </p:cNvPr>
          <p:cNvSpPr txBox="1"/>
          <p:nvPr/>
        </p:nvSpPr>
        <p:spPr>
          <a:xfrm>
            <a:off x="4320388" y="5612196"/>
            <a:ext cx="451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</a:t>
            </a:r>
            <a:r>
              <a:rPr lang="en-US" sz="1200" dirty="0" err="1"/>
              <a:t>softmax</a:t>
            </a:r>
            <a:r>
              <a:rPr lang="en-US" sz="1200" dirty="0"/>
              <a:t>, see </a:t>
            </a:r>
          </a:p>
          <a:p>
            <a:r>
              <a:rPr lang="en-US" sz="1200" dirty="0">
                <a:hlinkClick r:id="rId4"/>
              </a:rPr>
              <a:t>http://www.cse.cuhk.edu.hk/~khwong/www2/cmsc5707/5707_likelihood.pptx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0534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88" y="-2849"/>
            <a:ext cx="8229600" cy="307650"/>
          </a:xfrm>
        </p:spPr>
        <p:txBody>
          <a:bodyPr>
            <a:noAutofit/>
          </a:bodyPr>
          <a:lstStyle/>
          <a:p>
            <a:r>
              <a:rPr lang="en-US" sz="2000" u="sng" dirty="0"/>
              <a:t>How to train a recurrent Neural net RNN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88" y="232617"/>
            <a:ext cx="8718445" cy="4525963"/>
          </a:xfrm>
        </p:spPr>
        <p:txBody>
          <a:bodyPr>
            <a:normAutofit/>
          </a:bodyPr>
          <a:lstStyle/>
          <a:p>
            <a:r>
              <a:rPr lang="en-US" sz="2000" dirty="0"/>
              <a:t>S=Sunny; C=Cloudy; R=Rainy; T=Thundery (average weather in a day)</a:t>
            </a:r>
          </a:p>
          <a:p>
            <a:r>
              <a:rPr lang="en-US" sz="2000" dirty="0"/>
              <a:t>After unrolled the RNN, it becomes a Feedforward neural network </a:t>
            </a:r>
          </a:p>
          <a:p>
            <a:r>
              <a:rPr lang="en-US" sz="2000" dirty="0"/>
              <a:t>Give sequence samples, say 3 years=(365*3) days samples</a:t>
            </a:r>
          </a:p>
          <a:p>
            <a:r>
              <a:rPr lang="en-US" sz="2000" dirty="0"/>
              <a:t>E.g. S,C,R,T,S,C,R,T,S,C,R,T…… SSCRT……(mostly the sequence of SCRT,SCRT)</a:t>
            </a:r>
          </a:p>
          <a:p>
            <a:r>
              <a:rPr lang="en-US" sz="2000" dirty="0"/>
              <a:t>Train by backpropagation, </a:t>
            </a:r>
            <a:r>
              <a:rPr lang="en-US" sz="2000" dirty="0">
                <a:solidFill>
                  <a:srgbClr val="FF0000"/>
                </a:solidFill>
              </a:rPr>
              <a:t>the rule: If </a:t>
            </a:r>
            <a:r>
              <a:rPr lang="en-US" sz="2000" b="1" dirty="0" err="1">
                <a:solidFill>
                  <a:srgbClr val="FF0000"/>
                </a:solidFill>
              </a:rPr>
              <a:t>X</a:t>
            </a:r>
            <a:r>
              <a:rPr lang="en-US" sz="2000" b="1" baseline="-25000" dirty="0" err="1">
                <a:solidFill>
                  <a:srgbClr val="FF0000"/>
                </a:solidFill>
              </a:rPr>
              <a:t>t</a:t>
            </a:r>
            <a:r>
              <a:rPr lang="en-US" sz="2000" b="1" baseline="-25000" dirty="0">
                <a:solidFill>
                  <a:srgbClr val="FF0000"/>
                </a:solidFill>
              </a:rPr>
              <a:t>=1</a:t>
            </a:r>
            <a:r>
              <a:rPr lang="en-US" sz="2000" b="1" dirty="0">
                <a:solidFill>
                  <a:srgbClr val="FF0000"/>
                </a:solidFill>
              </a:rPr>
              <a:t> is the INPUT then </a:t>
            </a:r>
            <a:r>
              <a:rPr lang="en-US" sz="2000" b="1" dirty="0" err="1">
                <a:solidFill>
                  <a:srgbClr val="FF0000"/>
                </a:solidFill>
              </a:rPr>
              <a:t>X</a:t>
            </a:r>
            <a:r>
              <a:rPr lang="en-US" sz="2000" b="1" baseline="-25000" dirty="0" err="1">
                <a:solidFill>
                  <a:srgbClr val="FF0000"/>
                </a:solidFill>
              </a:rPr>
              <a:t>t</a:t>
            </a:r>
            <a:r>
              <a:rPr lang="en-US" sz="2000" b="1" baseline="-25000" dirty="0">
                <a:solidFill>
                  <a:srgbClr val="FF0000"/>
                </a:solidFill>
              </a:rPr>
              <a:t>=2 </a:t>
            </a:r>
            <a:r>
              <a:rPr lang="en-US" sz="2000" b="1" dirty="0">
                <a:solidFill>
                  <a:srgbClr val="FF0000"/>
                </a:solidFill>
              </a:rPr>
              <a:t>is the TARGET</a:t>
            </a:r>
          </a:p>
          <a:p>
            <a:pPr lvl="1"/>
            <a:r>
              <a:rPr lang="en-US" sz="1800" dirty="0"/>
              <a:t>e.g. input =‘S’ (</a:t>
            </a:r>
            <a:r>
              <a:rPr lang="en-US" sz="1800" dirty="0" err="1"/>
              <a:t>X</a:t>
            </a:r>
            <a:r>
              <a:rPr lang="en-US" sz="1800" baseline="-25000" dirty="0" err="1"/>
              <a:t>t</a:t>
            </a:r>
            <a:r>
              <a:rPr lang="en-US" sz="1800" baseline="-25000" dirty="0"/>
              <a:t>=1 </a:t>
            </a:r>
            <a:r>
              <a:rPr lang="en-US" sz="1800" dirty="0"/>
              <a:t>=1000), output is at the </a:t>
            </a:r>
            <a:r>
              <a:rPr lang="en-US" sz="1800" dirty="0" err="1"/>
              <a:t>softmax</a:t>
            </a:r>
            <a:r>
              <a:rPr lang="en-US" sz="1800" dirty="0"/>
              <a:t> output, and target is ‘C’ (</a:t>
            </a:r>
            <a:r>
              <a:rPr lang="en-US" sz="1800" dirty="0" err="1"/>
              <a:t>X</a:t>
            </a:r>
            <a:r>
              <a:rPr lang="en-US" sz="1800" baseline="-25000" dirty="0" err="1"/>
              <a:t>t</a:t>
            </a:r>
            <a:r>
              <a:rPr lang="en-US" sz="1800" baseline="-25000" dirty="0"/>
              <a:t>=2 </a:t>
            </a:r>
            <a:r>
              <a:rPr lang="en-US" sz="1800" dirty="0"/>
              <a:t>=0100), or, in another example case, if</a:t>
            </a:r>
          </a:p>
          <a:p>
            <a:pPr lvl="1"/>
            <a:r>
              <a:rPr lang="en-US" sz="1800" dirty="0"/>
              <a:t>input =‘R’ (</a:t>
            </a:r>
            <a:r>
              <a:rPr lang="en-US" sz="1800" dirty="0" err="1"/>
              <a:t>X</a:t>
            </a:r>
            <a:r>
              <a:rPr lang="en-US" sz="1800" baseline="-25000" dirty="0" err="1"/>
              <a:t>t</a:t>
            </a:r>
            <a:r>
              <a:rPr lang="en-US" sz="1800" baseline="-25000" dirty="0"/>
              <a:t>=1 </a:t>
            </a:r>
            <a:r>
              <a:rPr lang="en-US" sz="1800" dirty="0"/>
              <a:t>=0010), output is at the </a:t>
            </a:r>
            <a:r>
              <a:rPr lang="en-US" sz="1800" dirty="0" err="1"/>
              <a:t>softmax</a:t>
            </a:r>
            <a:r>
              <a:rPr lang="en-US" sz="1800" dirty="0"/>
              <a:t> output, and target is ‘T’(</a:t>
            </a:r>
            <a:r>
              <a:rPr lang="en-US" sz="1800" dirty="0" err="1"/>
              <a:t>X</a:t>
            </a:r>
            <a:r>
              <a:rPr lang="en-US" sz="1800" baseline="-25000" dirty="0" err="1"/>
              <a:t>t</a:t>
            </a:r>
            <a:r>
              <a:rPr lang="en-US" sz="1800" baseline="-25000" dirty="0"/>
              <a:t>=2 </a:t>
            </a:r>
            <a:r>
              <a:rPr lang="en-US" sz="1800" dirty="0"/>
              <a:t>=0001)</a:t>
            </a:r>
          </a:p>
          <a:p>
            <a:pPr lvl="1"/>
            <a:r>
              <a:rPr lang="en-US" sz="1800" dirty="0"/>
              <a:t>After unroll the RNN, we will use </a:t>
            </a:r>
            <a:r>
              <a:rPr lang="en-US" sz="1800" dirty="0">
                <a:solidFill>
                  <a:srgbClr val="FF0000"/>
                </a:solidFill>
              </a:rPr>
              <a:t>: (1) input,  (2) output(</a:t>
            </a:r>
            <a:r>
              <a:rPr lang="en-US" sz="1800" dirty="0" err="1">
                <a:solidFill>
                  <a:srgbClr val="FF0000"/>
                </a:solidFill>
              </a:rPr>
              <a:t>softmax</a:t>
            </a:r>
            <a:r>
              <a:rPr lang="en-US" sz="1800" dirty="0">
                <a:solidFill>
                  <a:srgbClr val="FF0000"/>
                </a:solidFill>
              </a:rPr>
              <a:t> output) and (3) target,</a:t>
            </a:r>
            <a:r>
              <a:rPr lang="en-US" sz="1800" dirty="0"/>
              <a:t>  to train </a:t>
            </a:r>
            <a:r>
              <a:rPr lang="en-US" sz="1800" dirty="0">
                <a:solidFill>
                  <a:srgbClr val="FF0000"/>
                </a:solidFill>
              </a:rPr>
              <a:t>weights/biases</a:t>
            </a:r>
            <a:r>
              <a:rPr lang="en-US" sz="1800" dirty="0"/>
              <a:t> as if it is a feedforward network (discuss before)</a:t>
            </a:r>
          </a:p>
          <a:p>
            <a:r>
              <a:rPr lang="en-US" sz="2000" dirty="0"/>
              <a:t>Ideally, after successfully trained the RNN, if “SCR” for 3 consecutive days are observed, the weather prediction for the next day is ‘T’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58628" y="6500032"/>
            <a:ext cx="2895600" cy="365125"/>
          </a:xfrm>
        </p:spPr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5132" y="6512597"/>
            <a:ext cx="2133600" cy="365125"/>
          </a:xfrm>
        </p:spPr>
        <p:txBody>
          <a:bodyPr/>
          <a:lstStyle/>
          <a:p>
            <a:fld id="{7C12A529-2220-4038-9210-A21DB7BAEFCE}" type="slidenum">
              <a:rPr lang="en-US" smtClean="0"/>
              <a:t>25</a:t>
            </a:fld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59148" y="4835042"/>
            <a:ext cx="1066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2" name="TextBox 51"/>
          <p:cNvSpPr txBox="1"/>
          <p:nvPr/>
        </p:nvSpPr>
        <p:spPr>
          <a:xfrm>
            <a:off x="1036231" y="499327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1331237" y="4393864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283881" y="5520842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95338" y="50981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299749" y="4909100"/>
            <a:ext cx="1494977" cy="1367018"/>
            <a:chOff x="3571875" y="4840817"/>
            <a:chExt cx="1494977" cy="1367018"/>
          </a:xfrm>
        </p:grpSpPr>
        <p:sp>
          <p:nvSpPr>
            <p:cNvPr id="57" name="Rectangle 56"/>
            <p:cNvSpPr/>
            <p:nvPr/>
          </p:nvSpPr>
          <p:spPr>
            <a:xfrm>
              <a:off x="3782530" y="5095593"/>
              <a:ext cx="10668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4700383" y="4840817"/>
              <a:ext cx="0" cy="59767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312496" y="5562278"/>
              <a:ext cx="0" cy="64555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4631807" y="5438493"/>
              <a:ext cx="435045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087330" y="5235809"/>
              <a:ext cx="613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tanh</a:t>
              </a:r>
              <a:endParaRPr lang="en-US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3571875" y="5416784"/>
              <a:ext cx="42131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3993185" y="5263634"/>
              <a:ext cx="638622" cy="2986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748195" y="4926033"/>
            <a:ext cx="1494977" cy="1367018"/>
            <a:chOff x="3571875" y="4840817"/>
            <a:chExt cx="1494977" cy="1367018"/>
          </a:xfrm>
        </p:grpSpPr>
        <p:sp>
          <p:nvSpPr>
            <p:cNvPr id="65" name="Rectangle 64"/>
            <p:cNvSpPr/>
            <p:nvPr/>
          </p:nvSpPr>
          <p:spPr>
            <a:xfrm>
              <a:off x="3782530" y="5095593"/>
              <a:ext cx="10668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4700383" y="4840817"/>
              <a:ext cx="0" cy="59767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4312496" y="5562278"/>
              <a:ext cx="0" cy="64555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631807" y="5438493"/>
              <a:ext cx="435045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087330" y="5235809"/>
              <a:ext cx="613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tanh</a:t>
              </a:r>
              <a:endParaRPr lang="en-US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3571875" y="5416784"/>
              <a:ext cx="42131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70"/>
            <p:cNvSpPr/>
            <p:nvPr/>
          </p:nvSpPr>
          <p:spPr>
            <a:xfrm>
              <a:off x="3993185" y="5263634"/>
              <a:ext cx="638622" cy="2986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25072" y="4949665"/>
            <a:ext cx="1494977" cy="1367018"/>
            <a:chOff x="3571875" y="4840817"/>
            <a:chExt cx="1494977" cy="1367018"/>
          </a:xfrm>
        </p:grpSpPr>
        <p:sp>
          <p:nvSpPr>
            <p:cNvPr id="73" name="Rectangle 72"/>
            <p:cNvSpPr/>
            <p:nvPr/>
          </p:nvSpPr>
          <p:spPr>
            <a:xfrm>
              <a:off x="3782530" y="5095593"/>
              <a:ext cx="10668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4700383" y="4840817"/>
              <a:ext cx="0" cy="59767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312496" y="5562278"/>
              <a:ext cx="0" cy="64555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631807" y="5438493"/>
              <a:ext cx="435045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087330" y="5235809"/>
              <a:ext cx="613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tanh</a:t>
              </a:r>
              <a:endParaRPr lang="en-US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3571875" y="5416784"/>
              <a:ext cx="42131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3993185" y="5263634"/>
              <a:ext cx="638622" cy="2986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444563" y="5835754"/>
            <a:ext cx="623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=1</a:t>
            </a:r>
            <a:r>
              <a:rPr lang="en-US" dirty="0"/>
              <a:t>=</a:t>
            </a:r>
          </a:p>
          <a:p>
            <a:r>
              <a:rPr lang="en-US" dirty="0"/>
              <a:t>‘S’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531235" y="4838606"/>
            <a:ext cx="51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=2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348928" y="5867522"/>
            <a:ext cx="623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=3</a:t>
            </a:r>
            <a:r>
              <a:rPr lang="en-US" dirty="0"/>
              <a:t>=</a:t>
            </a:r>
          </a:p>
          <a:p>
            <a:r>
              <a:rPr lang="en-US" dirty="0"/>
              <a:t>‘R’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860790" y="5775995"/>
            <a:ext cx="623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=2</a:t>
            </a:r>
            <a:r>
              <a:rPr lang="en-US" dirty="0"/>
              <a:t>=</a:t>
            </a:r>
          </a:p>
          <a:p>
            <a:r>
              <a:rPr lang="en-US" dirty="0"/>
              <a:t>‘C’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82964" y="4879171"/>
            <a:ext cx="51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=4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993179" y="4841890"/>
            <a:ext cx="51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=3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40849" y="5712413"/>
            <a:ext cx="35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t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358940" y="4232995"/>
            <a:ext cx="51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t+1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475225" y="5655586"/>
            <a:ext cx="35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t</a:t>
            </a:r>
            <a:endParaRPr lang="en-US" dirty="0"/>
          </a:p>
        </p:txBody>
      </p:sp>
      <p:sp>
        <p:nvSpPr>
          <p:cNvPr id="99" name="Freeform 98"/>
          <p:cNvSpPr/>
          <p:nvPr/>
        </p:nvSpPr>
        <p:spPr>
          <a:xfrm>
            <a:off x="1274454" y="4610706"/>
            <a:ext cx="671868" cy="1124613"/>
          </a:xfrm>
          <a:custGeom>
            <a:avLst/>
            <a:gdLst>
              <a:gd name="connsiteX0" fmla="*/ 0 w 671868"/>
              <a:gd name="connsiteY0" fmla="*/ 65056 h 1124613"/>
              <a:gd name="connsiteX1" fmla="*/ 441063 w 671868"/>
              <a:gd name="connsiteY1" fmla="*/ 11268 h 1124613"/>
              <a:gd name="connsiteX2" fmla="*/ 634701 w 671868"/>
              <a:gd name="connsiteY2" fmla="*/ 258694 h 1124613"/>
              <a:gd name="connsiteX3" fmla="*/ 666974 w 671868"/>
              <a:gd name="connsiteY3" fmla="*/ 721273 h 1124613"/>
              <a:gd name="connsiteX4" fmla="*/ 570155 w 671868"/>
              <a:gd name="connsiteY4" fmla="*/ 1054760 h 1124613"/>
              <a:gd name="connsiteX5" fmla="*/ 301214 w 671868"/>
              <a:gd name="connsiteY5" fmla="*/ 1119305 h 1124613"/>
              <a:gd name="connsiteX6" fmla="*/ 204395 w 671868"/>
              <a:gd name="connsiteY6" fmla="*/ 968698 h 1124613"/>
              <a:gd name="connsiteX7" fmla="*/ 204395 w 671868"/>
              <a:gd name="connsiteY7" fmla="*/ 904153 h 112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868" h="1124613">
                <a:moveTo>
                  <a:pt x="0" y="65056"/>
                </a:moveTo>
                <a:cubicBezTo>
                  <a:pt x="167640" y="22025"/>
                  <a:pt x="335280" y="-21005"/>
                  <a:pt x="441063" y="11268"/>
                </a:cubicBezTo>
                <a:cubicBezTo>
                  <a:pt x="546846" y="43541"/>
                  <a:pt x="597049" y="140360"/>
                  <a:pt x="634701" y="258694"/>
                </a:cubicBezTo>
                <a:cubicBezTo>
                  <a:pt x="672353" y="377028"/>
                  <a:pt x="677732" y="588595"/>
                  <a:pt x="666974" y="721273"/>
                </a:cubicBezTo>
                <a:cubicBezTo>
                  <a:pt x="656216" y="853951"/>
                  <a:pt x="631115" y="988421"/>
                  <a:pt x="570155" y="1054760"/>
                </a:cubicBezTo>
                <a:cubicBezTo>
                  <a:pt x="509195" y="1121099"/>
                  <a:pt x="362174" y="1133649"/>
                  <a:pt x="301214" y="1119305"/>
                </a:cubicBezTo>
                <a:cubicBezTo>
                  <a:pt x="240254" y="1104961"/>
                  <a:pt x="220531" y="1004557"/>
                  <a:pt x="204395" y="968698"/>
                </a:cubicBezTo>
                <a:cubicBezTo>
                  <a:pt x="188259" y="932839"/>
                  <a:pt x="196327" y="918496"/>
                  <a:pt x="204395" y="904153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45452" y="4218320"/>
            <a:ext cx="1630862" cy="230832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h = </a:t>
            </a:r>
            <a:r>
              <a:rPr lang="en-US" sz="1600" b="1" u="sng" dirty="0" err="1">
                <a:solidFill>
                  <a:srgbClr val="FF0000"/>
                </a:solidFill>
              </a:rPr>
              <a:t>O</a:t>
            </a:r>
            <a:r>
              <a:rPr lang="en-US" sz="1600" b="1" u="sng" baseline="-25000" dirty="0" err="1">
                <a:solidFill>
                  <a:srgbClr val="FF0000"/>
                </a:solidFill>
              </a:rPr>
              <a:t>t</a:t>
            </a:r>
            <a:r>
              <a:rPr lang="en-US" sz="1600" b="1" u="sng" dirty="0">
                <a:solidFill>
                  <a:srgbClr val="FF0000"/>
                </a:solidFill>
              </a:rPr>
              <a:t>= encoder hidden vector</a:t>
            </a:r>
            <a:r>
              <a:rPr lang="en-US" sz="1600" b="1" dirty="0"/>
              <a:t> is generated after a sequence is entered. You will see that it will be used for machine translation 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633684" y="6385991"/>
            <a:ext cx="40901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Time-unrolled diagram of the RNN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31235" y="4575904"/>
            <a:ext cx="1160505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989923" y="4552067"/>
            <a:ext cx="1160505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385440" y="4547102"/>
            <a:ext cx="1160505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4671" y="4280265"/>
            <a:ext cx="1108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target=‘C’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295451" y="4258666"/>
            <a:ext cx="11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target=‘R’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635897" y="4242684"/>
            <a:ext cx="1103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target=‘T’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4671" y="4258666"/>
            <a:ext cx="0" cy="2884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9968" y="6176323"/>
            <a:ext cx="2166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=1</a:t>
            </a:r>
            <a:r>
              <a:rPr lang="en-US" dirty="0"/>
              <a:t> is the input,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baseline="-25000" dirty="0"/>
              <a:t>=2 </a:t>
            </a:r>
            <a:r>
              <a:rPr lang="en-US" dirty="0"/>
              <a:t>is the target,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3527" y="4282317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295451" y="4190193"/>
            <a:ext cx="0" cy="2884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660744" y="4190193"/>
            <a:ext cx="0" cy="2884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694704" y="5372482"/>
            <a:ext cx="102020" cy="174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920633" y="5380323"/>
            <a:ext cx="102020" cy="174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141406" y="5380021"/>
            <a:ext cx="102020" cy="174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22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 with RNN: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The vanishing gradient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Ref: https://hackernoon.com/exploding-and-vanishing-gradient-problem-math-behind-the-truth-6bd008df6e25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4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953000" cy="1143000"/>
          </a:xfrm>
        </p:spPr>
        <p:txBody>
          <a:bodyPr>
            <a:noAutofit/>
          </a:bodyPr>
          <a:lstStyle/>
          <a:p>
            <a:pPr algn="l"/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Problem with RNN: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The </a:t>
            </a:r>
            <a:r>
              <a:rPr lang="en-US" sz="2400" b="1" dirty="0">
                <a:solidFill>
                  <a:srgbClr val="C00000"/>
                </a:solidFill>
              </a:rPr>
              <a:t>vanishing gradient problem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During </a:t>
            </a:r>
            <a:r>
              <a:rPr lang="en-US" dirty="0">
                <a:hlinkClick r:id="rId2" tooltip="Backpropagation"/>
              </a:rPr>
              <a:t>backpropagation</a:t>
            </a:r>
            <a:r>
              <a:rPr lang="en-US" dirty="0"/>
              <a:t>, signals are fed backward from output to input using </a:t>
            </a:r>
            <a:r>
              <a:rPr lang="en-US" dirty="0">
                <a:hlinkClick r:id="rId3" tooltip="Stochastic gradient descent"/>
              </a:rPr>
              <a:t>gradient-based learning methods</a:t>
            </a:r>
            <a:r>
              <a:rPr lang="en-US" dirty="0"/>
              <a:t> </a:t>
            </a:r>
          </a:p>
          <a:p>
            <a:r>
              <a:rPr lang="en-US" dirty="0"/>
              <a:t>In each iteration, a network weight receives an update proportional to the </a:t>
            </a:r>
            <a:r>
              <a:rPr lang="en-US" dirty="0">
                <a:hlinkClick r:id="rId4" tooltip="Gradient"/>
              </a:rPr>
              <a:t>gradient</a:t>
            </a:r>
            <a:r>
              <a:rPr lang="en-US" dirty="0"/>
              <a:t> of the </a:t>
            </a:r>
            <a:r>
              <a:rPr lang="en-US" dirty="0">
                <a:hlinkClick r:id="rId5" tooltip="Error function"/>
              </a:rPr>
              <a:t>error function</a:t>
            </a:r>
            <a:r>
              <a:rPr lang="en-US" dirty="0"/>
              <a:t> with respect to the current weight.</a:t>
            </a:r>
          </a:p>
          <a:p>
            <a:r>
              <a:rPr lang="en-US" dirty="0"/>
              <a:t>In theory, the maximum gradient is less than 1 (max derivative of sigmoid is 0.25). So, the learning signal is reduced from layer to layer.</a:t>
            </a:r>
          </a:p>
          <a:p>
            <a:r>
              <a:rPr lang="en-US" dirty="0"/>
              <a:t>In RNN, after unrolled the network, the difference between the target and the output of the last element of the sequence has to back-propagate to update the weights/biases of all the previous neurons. The backpropagation signal will be reduced to zero if the training sequence is long.</a:t>
            </a:r>
          </a:p>
          <a:p>
            <a:r>
              <a:rPr lang="en-US" dirty="0"/>
              <a:t>It also happens to a feedforward neural network with many hidden layers (deep net).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2" descr="derivative sigmoid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44"/>
            <a:ext cx="2055827" cy="162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>
            <a:endCxn id="22" idx="0"/>
          </p:cNvCxnSpPr>
          <p:nvPr/>
        </p:nvCxnSpPr>
        <p:spPr>
          <a:xfrm flipV="1">
            <a:off x="6858000" y="1066685"/>
            <a:ext cx="2005233" cy="11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3400" y="7088"/>
            <a:ext cx="273218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maximum of </a:t>
            </a:r>
            <a:r>
              <a:rPr lang="en-US" dirty="0">
                <a:solidFill>
                  <a:srgbClr val="FF0000"/>
                </a:solidFill>
              </a:rPr>
              <a:t>derivative of sigmoid </a:t>
            </a:r>
            <a:r>
              <a:rPr lang="en-US" dirty="0"/>
              <a:t>is 0.25, Hence feedback will vanish when the number of layers is large.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3300" y="358054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sigmoid</a:t>
            </a: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7811920" y="727386"/>
            <a:ext cx="226393" cy="1708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58000" y="304800"/>
            <a:ext cx="99060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534400" y="1066800"/>
            <a:ext cx="0" cy="3810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66517" y="106668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309219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Recall</a:t>
            </a:r>
            <a:r>
              <a:rPr lang="en-US" sz="2800" dirty="0"/>
              <a:t> the weight updating process by gradient decent in Back-propagation (see previous lecture notes)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ym typeface="Symbol"/>
              </a:rPr>
              <a:t>Case1: w in </a:t>
            </a:r>
            <a:r>
              <a:rPr lang="en-US" dirty="0"/>
              <a:t>Back-propagation from output layer (L) to hidden layer</a:t>
            </a:r>
          </a:p>
          <a:p>
            <a:endParaRPr lang="en-US" dirty="0"/>
          </a:p>
          <a:p>
            <a:r>
              <a:rPr lang="en-US" dirty="0"/>
              <a:t>           </a:t>
            </a:r>
          </a:p>
          <a:p>
            <a:r>
              <a:rPr lang="en-US" dirty="0">
                <a:sym typeface="Symbol"/>
              </a:rPr>
              <a:t>         w=(output-target)*</a:t>
            </a:r>
            <a:r>
              <a:rPr lang="en-US" dirty="0" err="1">
                <a:sym typeface="Symbol"/>
              </a:rPr>
              <a:t>dsigmoid</a:t>
            </a:r>
            <a:r>
              <a:rPr lang="en-US" dirty="0">
                <a:sym typeface="Symbol"/>
              </a:rPr>
              <a:t>(f)*input to w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 </a:t>
            </a:r>
            <a:r>
              <a:rPr lang="en-US" dirty="0">
                <a:sym typeface="Symbol"/>
              </a:rPr>
              <a:t>w=                sensitivity </a:t>
            </a:r>
            <a:r>
              <a:rPr lang="en-US" baseline="30000" dirty="0">
                <a:sym typeface="Symbol"/>
              </a:rPr>
              <a:t>L</a:t>
            </a:r>
            <a:r>
              <a:rPr lang="en-US" dirty="0">
                <a:sym typeface="Symbol"/>
              </a:rPr>
              <a:t>            *input to w</a:t>
            </a:r>
            <a:endParaRPr lang="en-US" dirty="0"/>
          </a:p>
          <a:p>
            <a:r>
              <a:rPr lang="en-US" dirty="0">
                <a:sym typeface="Symbol"/>
              </a:rPr>
              <a:t>Case 2: w in </a:t>
            </a:r>
            <a:r>
              <a:rPr lang="en-US" dirty="0"/>
              <a:t>Back-propagation a hidden layer to the previous hidden layer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</a:t>
            </a:r>
          </a:p>
          <a:p>
            <a:r>
              <a:rPr lang="en-US" dirty="0">
                <a:sym typeface="Symbol"/>
              </a:rPr>
              <a:t>          </a:t>
            </a:r>
          </a:p>
          <a:p>
            <a:r>
              <a:rPr lang="en-US" dirty="0">
                <a:sym typeface="Symbol"/>
              </a:rPr>
              <a:t>         w=                                          </a:t>
            </a:r>
            <a:r>
              <a:rPr lang="en-US" baseline="30000" dirty="0">
                <a:sym typeface="Symbol"/>
              </a:rPr>
              <a:t>L-1 </a:t>
            </a:r>
            <a:r>
              <a:rPr lang="en-US" dirty="0">
                <a:sym typeface="Symbol"/>
              </a:rPr>
              <a:t>                               *input to w</a:t>
            </a:r>
          </a:p>
          <a:p>
            <a:r>
              <a:rPr lang="en-US" dirty="0">
                <a:sym typeface="Symbol"/>
              </a:rPr>
              <a:t>                  sensitivity </a:t>
            </a:r>
            <a:r>
              <a:rPr lang="en-US" baseline="30000" dirty="0">
                <a:sym typeface="Symbol"/>
              </a:rPr>
              <a:t>L-1 </a:t>
            </a:r>
            <a:r>
              <a:rPr lang="en-US" dirty="0">
                <a:sym typeface="Symbol"/>
              </a:rPr>
              <a:t>will be used for the layer in front of layer L-1, .. </a:t>
            </a:r>
            <a:r>
              <a:rPr lang="en-US" dirty="0" err="1">
                <a:sym typeface="Symbol"/>
              </a:rPr>
              <a:t>etc</a:t>
            </a:r>
            <a:endParaRPr lang="en-US" dirty="0">
              <a:sym typeface="Symbo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86100" y="1828800"/>
          <a:ext cx="3886200" cy="71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444240" progId="Equation.3">
                  <p:embed/>
                </p:oleObj>
              </mc:Choice>
              <mc:Fallback>
                <p:oleObj name="Equation" r:id="rId2" imgW="2412720" imgH="44424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6100" y="1828800"/>
                        <a:ext cx="3886200" cy="715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05000" y="3703295"/>
          <a:ext cx="5791200" cy="92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240" imgH="469800" progId="Equation.3">
                  <p:embed/>
                </p:oleObj>
              </mc:Choice>
              <mc:Fallback>
                <p:oleObj name="Equation" r:id="rId4" imgW="2946240" imgH="4698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3703295"/>
                        <a:ext cx="5791200" cy="923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 rot="5400000">
            <a:off x="3333750" y="1657350"/>
            <a:ext cx="342900" cy="289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4819650" y="2914650"/>
            <a:ext cx="266700" cy="4038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76600" y="3429000"/>
            <a:ext cx="228600" cy="685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781550" y="1828799"/>
            <a:ext cx="1695450" cy="72358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81800" y="2841979"/>
            <a:ext cx="203408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Gradient of sigmoid</a:t>
            </a:r>
          </a:p>
          <a:p>
            <a:r>
              <a:rPr lang="en-US" dirty="0"/>
              <a:t>(</a:t>
            </a:r>
            <a:r>
              <a:rPr lang="en-US" dirty="0" err="1"/>
              <a:t>disgmoid</a:t>
            </a:r>
            <a:r>
              <a:rPr lang="en-US" dirty="0"/>
              <a:t>)</a:t>
            </a:r>
          </a:p>
        </p:txBody>
      </p:sp>
      <p:cxnSp>
        <p:nvCxnSpPr>
          <p:cNvPr id="10" name="Straight Arrow Connector 9"/>
          <p:cNvCxnSpPr>
            <a:endCxn id="2" idx="5"/>
          </p:cNvCxnSpPr>
          <p:nvPr/>
        </p:nvCxnSpPr>
        <p:spPr>
          <a:xfrm flipH="1" flipV="1">
            <a:off x="6228707" y="2446414"/>
            <a:ext cx="857893" cy="380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72000" y="3707893"/>
            <a:ext cx="2476500" cy="9144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5" idx="0"/>
          </p:cNvCxnSpPr>
          <p:nvPr/>
        </p:nvCxnSpPr>
        <p:spPr>
          <a:xfrm flipH="1">
            <a:off x="5810250" y="2907473"/>
            <a:ext cx="1209674" cy="800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9872" y="5643226"/>
            <a:ext cx="7795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Cause of the vanishing gradient problem : </a:t>
            </a:r>
            <a:r>
              <a:rPr lang="en-US" sz="2000" dirty="0"/>
              <a:t>Gradient of the activation function (sigmoid here) is less then 1, so the back-propagated values may diminish if more layers are involved 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7307E-CE2E-8E4D-E10C-A20AF35832DA}"/>
              </a:ext>
            </a:extLst>
          </p:cNvPr>
          <p:cNvSpPr txBox="1"/>
          <p:nvPr/>
        </p:nvSpPr>
        <p:spPr>
          <a:xfrm>
            <a:off x="7328071" y="2335500"/>
            <a:ext cx="115223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Input to w</a:t>
            </a:r>
            <a:endParaRPr lang="en-HK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E957A0-E17D-CDF4-0C8B-F788F95DB369}"/>
              </a:ext>
            </a:extLst>
          </p:cNvPr>
          <p:cNvCxnSpPr>
            <a:cxnSpLocks/>
          </p:cNvCxnSpPr>
          <p:nvPr/>
        </p:nvCxnSpPr>
        <p:spPr>
          <a:xfrm flipH="1" flipV="1">
            <a:off x="6781800" y="2293357"/>
            <a:ext cx="559523" cy="25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34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92596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         Popular neuron 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3434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6459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https://imiloainf.wordpress.com/2013/11/06/rectifier-nonlinearities/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https://www.simonwenkel.com/2018/05/15/activation-functions-for-neural-networks.html#softplus</a:t>
            </a:r>
            <a:endParaRPr lang="en-US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1A898A-756C-4BEE-B4CA-25C08FA77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875" y="2438400"/>
            <a:ext cx="4598125" cy="3657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7F98D1-2C09-477F-9C89-E880153E02F2}"/>
              </a:ext>
            </a:extLst>
          </p:cNvPr>
          <p:cNvSpPr txBox="1"/>
          <p:nvPr/>
        </p:nvSpPr>
        <p:spPr>
          <a:xfrm>
            <a:off x="3048000" y="1295400"/>
            <a:ext cx="3105364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Max. gradient of </a:t>
            </a:r>
            <a:r>
              <a:rPr lang="en-US" b="1" u="sng" dirty="0" err="1">
                <a:solidFill>
                  <a:srgbClr val="FF0000"/>
                </a:solidFill>
              </a:rPr>
              <a:t>Signmoid</a:t>
            </a:r>
            <a:r>
              <a:rPr lang="en-US" b="1" u="sng" dirty="0">
                <a:solidFill>
                  <a:srgbClr val="FF0000"/>
                </a:solidFill>
              </a:rPr>
              <a:t> is 0.25, it can cause the vanishing gradient 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7E3DE5-4C30-4C08-8E6E-C8AA459F4A24}"/>
                  </a:ext>
                </a:extLst>
              </p:cNvPr>
              <p:cNvSpPr txBox="1"/>
              <p:nvPr/>
            </p:nvSpPr>
            <p:spPr>
              <a:xfrm>
                <a:off x="228601" y="1371600"/>
                <a:ext cx="5029200" cy="5121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Sigmoid</m:t>
                      </m:r>
                      <m:r>
                        <m:rPr>
                          <m:nor/>
                        </m:rPr>
                        <a:rPr lang="en-US" i="0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u="sng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 u="sng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i="0" u="sng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0 </m:t>
                      </m:r>
                      <m:r>
                        <m:rPr>
                          <m:nor/>
                        </m:rPr>
                        <a:rPr lang="en-US" i="0" u="sng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u="sng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i="1" u="sng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 u="sng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𝑔𝑟𝑎𝑑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)⋅(1−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Tanh</m:t>
                      </m:r>
                      <m:r>
                        <m:rPr>
                          <m:nor/>
                        </m:rPr>
                        <a:rPr lang="en-US" i="0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i="0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−1 </m:t>
                      </m:r>
                      <m:r>
                        <m:rPr>
                          <m:nor/>
                        </m:rPr>
                        <a:rPr lang="en-US" i="0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i="1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𝑔𝑟𝑎𝑑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Rectified</m:t>
                      </m:r>
                      <m:r>
                        <m:rPr>
                          <m:nor/>
                        </m:rPr>
                        <a:rPr lang="en-US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m:rPr>
                          <m:nor/>
                        </m:rPr>
                        <a:rPr lang="en-US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Unit</m:t>
                      </m:r>
                      <m:r>
                        <a:rPr lang="en-US" b="0" i="1" u="sng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u="sng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u="sng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𝑅𝑒𝑙𝑢</m:t>
                          </m:r>
                        </m:e>
                      </m:d>
                      <m:d>
                        <m:dPr>
                          <m:ctrlPr>
                            <a:rPr lang="en-US" i="1" u="sng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0" u="sng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 i="0" u="sng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0 </m:t>
                          </m:r>
                          <m:r>
                            <m:rPr>
                              <m:nor/>
                            </m:rPr>
                            <a:rPr lang="en-US" i="0" u="sng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i="0" u="sng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u="sng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m:rPr>
                              <m:nor/>
                            </m:rPr>
                            <a:rPr lang="en-US" i="0" u="sng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0" u="sng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hard</m:t>
                          </m:r>
                          <m:r>
                            <m:rPr>
                              <m:nor/>
                            </m:rPr>
                            <a:rPr lang="en-US" i="0" u="sng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 u="sng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</m:e>
                      </m:d>
                      <m:r>
                        <a:rPr lang="en-US" i="0" u="sng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i="1" u="sng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𝑔𝑟𝑎𝑑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7E3DE5-4C30-4C08-8E6E-C8AA459F4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371600"/>
                <a:ext cx="5029200" cy="5121658"/>
              </a:xfrm>
              <a:prstGeom prst="rect">
                <a:avLst/>
              </a:prstGeom>
              <a:blipFill>
                <a:blip r:embed="rId5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56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RNN (</a:t>
            </a:r>
            <a:r>
              <a:rPr lang="en-US" u="sng" dirty="0">
                <a:hlinkClick r:id="rId2"/>
              </a:rPr>
              <a:t>Recurrent neural network</a:t>
            </a:r>
            <a:r>
              <a:rPr lang="en-US" dirty="0"/>
              <a:t>) is a form of neural networks that feed outputs back to the inputs during operation</a:t>
            </a:r>
          </a:p>
          <a:p>
            <a:r>
              <a:rPr lang="en-US" dirty="0"/>
              <a:t>LSTM (</a:t>
            </a:r>
            <a:r>
              <a:rPr lang="en-US" dirty="0">
                <a:hlinkClick r:id="rId3"/>
              </a:rPr>
              <a:t>Long short-term memory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is a form of RNN</a:t>
            </a:r>
            <a:r>
              <a:rPr lang="en-US" dirty="0"/>
              <a:t>. It fixes the  </a:t>
            </a:r>
            <a:r>
              <a:rPr lang="en-US" dirty="0">
                <a:hlinkClick r:id="rId4" tooltip="Vanishing gradient problem"/>
              </a:rPr>
              <a:t>vanishing gradient problem</a:t>
            </a:r>
            <a:r>
              <a:rPr lang="en-US" dirty="0"/>
              <a:t> of the original RNN.</a:t>
            </a:r>
          </a:p>
          <a:p>
            <a:pPr lvl="1"/>
            <a:r>
              <a:rPr lang="en-US" dirty="0"/>
              <a:t>Application: Sequence to sequence model based using LSTM for machine translation</a:t>
            </a:r>
          </a:p>
          <a:p>
            <a:r>
              <a:rPr lang="en-US" sz="1600" dirty="0"/>
              <a:t>References: </a:t>
            </a:r>
          </a:p>
          <a:p>
            <a:r>
              <a:rPr lang="en-US" sz="1600" dirty="0"/>
              <a:t>Materials are mainly based on links found in </a:t>
            </a:r>
            <a:r>
              <a:rPr lang="en-US" sz="1500" dirty="0">
                <a:hlinkClick r:id="rId5"/>
              </a:rPr>
              <a:t>https://www.tensorflow.org/tutorials</a:t>
            </a:r>
            <a:endParaRPr lang="en-US" sz="1500" dirty="0"/>
          </a:p>
          <a:p>
            <a:r>
              <a:rPr lang="en-US" sz="1600" dirty="0">
                <a:hlinkClick r:id="rId6"/>
              </a:rPr>
              <a:t>https://towardsdatascience.com/illustrated-guide-to-lstms-and-gru-s-a-step-by-step-explanation-44e9eb85bf21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" y="589468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65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8CB9-CCA3-5734-FB90-6CB48178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3600" dirty="0"/>
              <a:t>Advantages of these activation 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0C08F-3440-987D-D130-E595DCB3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36493-7F05-6A21-E68D-99B6E283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365125"/>
          </a:xfrm>
        </p:spPr>
        <p:txBody>
          <a:bodyPr/>
          <a:lstStyle/>
          <a:p>
            <a:fld id="{7C12A529-2220-4038-9210-A21DB7BAEFCE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22DEC-295E-D03D-936F-964B42BD27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19200"/>
            <a:ext cx="441960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202124"/>
                </a:solidFill>
                <a:latin typeface="Google Sans"/>
              </a:rPr>
              <a:t>Sigmoid </a:t>
            </a:r>
            <a:r>
              <a:rPr lang="en-US" sz="2400" dirty="0">
                <a:solidFill>
                  <a:srgbClr val="202124"/>
                </a:solidFill>
                <a:latin typeface="Google Sans"/>
              </a:rPr>
              <a:t>:output range from 0 to 1, good to model probability.</a:t>
            </a:r>
          </a:p>
          <a:p>
            <a:r>
              <a:rPr lang="en-US" sz="2400" u="sng" dirty="0">
                <a:solidFill>
                  <a:srgbClr val="202124"/>
                </a:solidFill>
                <a:latin typeface="Google Sans"/>
              </a:rPr>
              <a:t>Tanh:</a:t>
            </a:r>
            <a:r>
              <a:rPr lang="en-US" sz="2400" dirty="0">
                <a:solidFill>
                  <a:srgbClr val="202124"/>
                </a:solidFill>
                <a:latin typeface="Google Sans"/>
              </a:rPr>
              <a:t> Max. gradient is 4 times greater than that of sigmoid. Using Tanh can help to reduce the gradient vanishing problem. Popular for building RNN.</a:t>
            </a:r>
          </a:p>
          <a:p>
            <a:r>
              <a:rPr lang="en-US" sz="2400" u="sng" dirty="0" err="1">
                <a:solidFill>
                  <a:srgbClr val="202124"/>
                </a:solidFill>
                <a:latin typeface="Google Sans"/>
              </a:rPr>
              <a:t>Relu</a:t>
            </a:r>
            <a:r>
              <a:rPr lang="en-US" sz="2400" u="sng" dirty="0">
                <a:solidFill>
                  <a:srgbClr val="202124"/>
                </a:solidFill>
                <a:latin typeface="Google Sans"/>
              </a:rPr>
              <a:t>: </a:t>
            </a:r>
            <a:r>
              <a:rPr lang="en-US" sz="2400" dirty="0">
                <a:solidFill>
                  <a:srgbClr val="202124"/>
                </a:solidFill>
                <a:latin typeface="Google Sans"/>
              </a:rPr>
              <a:t> The gradient is 1 which can  reduce the gradient vanishing problem. It is computationally  efficient, and popular for building  hidden layers.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C334F7-E81E-ADC0-545D-AD211FEAD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43000"/>
            <a:ext cx="3640182" cy="2895600"/>
          </a:xfrm>
          <a:prstGeom prst="rect">
            <a:avLst/>
          </a:prstGeom>
        </p:spPr>
      </p:pic>
      <p:pic>
        <p:nvPicPr>
          <p:cNvPr id="8" name="Picture 2" descr="derivatives">
            <a:extLst>
              <a:ext uri="{FF2B5EF4-FFF2-40B4-BE49-F238E27FC236}">
                <a16:creationId xmlns:a16="http://schemas.microsoft.com/office/drawing/2014/main" id="{3CBD5FDC-3E19-7FE4-A677-E41F40D1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A0881C-07B9-1D10-A63F-789837541A76}"/>
              </a:ext>
            </a:extLst>
          </p:cNvPr>
          <p:cNvSpPr txBox="1"/>
          <p:nvPr/>
        </p:nvSpPr>
        <p:spPr>
          <a:xfrm>
            <a:off x="6934200" y="5029200"/>
            <a:ext cx="176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Sigmoid gradient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A0DF27-3143-2781-F65B-24175744733A}"/>
              </a:ext>
            </a:extLst>
          </p:cNvPr>
          <p:cNvCxnSpPr>
            <a:cxnSpLocks/>
          </p:cNvCxnSpPr>
          <p:nvPr/>
        </p:nvCxnSpPr>
        <p:spPr>
          <a:xfrm flipH="1">
            <a:off x="6705600" y="5257800"/>
            <a:ext cx="381000" cy="609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3C748E-756D-2626-A658-90A933F86300}"/>
              </a:ext>
            </a:extLst>
          </p:cNvPr>
          <p:cNvSpPr txBox="1"/>
          <p:nvPr/>
        </p:nvSpPr>
        <p:spPr>
          <a:xfrm>
            <a:off x="6838950" y="4419600"/>
            <a:ext cx="1619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/>
              <a:t>Tanh gradient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A5293E-65A4-126D-2D49-2418117F2C1E}"/>
              </a:ext>
            </a:extLst>
          </p:cNvPr>
          <p:cNvCxnSpPr>
            <a:cxnSpLocks/>
          </p:cNvCxnSpPr>
          <p:nvPr/>
        </p:nvCxnSpPr>
        <p:spPr>
          <a:xfrm flipH="1">
            <a:off x="6705600" y="4800600"/>
            <a:ext cx="152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F97F53-449A-4E53-0AA7-3B65836B3F5A}"/>
              </a:ext>
            </a:extLst>
          </p:cNvPr>
          <p:cNvSpPr txBox="1"/>
          <p:nvPr/>
        </p:nvSpPr>
        <p:spPr>
          <a:xfrm>
            <a:off x="4876800" y="6553200"/>
            <a:ext cx="3374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050" dirty="0">
                <a:hlinkClick r:id="rId4"/>
              </a:rPr>
              <a:t>https://www.baeldung.com/cs/sigmoid-vs-tanh-functions</a:t>
            </a:r>
            <a:r>
              <a:rPr lang="en-HK" sz="105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8170C-4B82-7B2F-C955-00F127426DE2}"/>
              </a:ext>
            </a:extLst>
          </p:cNvPr>
          <p:cNvSpPr txBox="1"/>
          <p:nvPr/>
        </p:nvSpPr>
        <p:spPr>
          <a:xfrm>
            <a:off x="8077200" y="5562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937451-2120-8B75-6B06-A59D65C6AFC0}"/>
              </a:ext>
            </a:extLst>
          </p:cNvPr>
          <p:cNvCxnSpPr/>
          <p:nvPr/>
        </p:nvCxnSpPr>
        <p:spPr>
          <a:xfrm>
            <a:off x="6248400" y="5791200"/>
            <a:ext cx="1905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1342D2A-B52B-E85D-1769-B4154CB03823}"/>
              </a:ext>
            </a:extLst>
          </p:cNvPr>
          <p:cNvSpPr txBox="1"/>
          <p:nvPr/>
        </p:nvSpPr>
        <p:spPr>
          <a:xfrm>
            <a:off x="8077200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E64BB6-EF98-A5DB-9063-48FD9EB1586B}"/>
              </a:ext>
            </a:extLst>
          </p:cNvPr>
          <p:cNvCxnSpPr/>
          <p:nvPr/>
        </p:nvCxnSpPr>
        <p:spPr>
          <a:xfrm>
            <a:off x="6172200" y="4343400"/>
            <a:ext cx="1905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914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solve the </a:t>
            </a:r>
            <a:r>
              <a:rPr lang="en-US" b="1" dirty="0"/>
              <a:t>vanishing gradient problem, LSTM </a:t>
            </a:r>
            <a:r>
              <a:rPr lang="en-US" dirty="0"/>
              <a:t>adds C (cell state)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RNN has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(input) and </a:t>
            </a:r>
            <a:r>
              <a:rPr lang="en-US" i="1" dirty="0" err="1"/>
              <a:t>h</a:t>
            </a:r>
            <a:r>
              <a:rPr lang="en-US" i="1" baseline="-25000" dirty="0" err="1"/>
              <a:t>t</a:t>
            </a:r>
            <a:r>
              <a:rPr lang="en-US" i="1" dirty="0"/>
              <a:t> </a:t>
            </a:r>
            <a:r>
              <a:rPr lang="en-US" dirty="0"/>
              <a:t>(output) only</a:t>
            </a:r>
          </a:p>
          <a:p>
            <a:r>
              <a:rPr lang="en-US" dirty="0"/>
              <a:t>In LSTM (Long Short Term Memory), add</a:t>
            </a:r>
          </a:p>
          <a:p>
            <a:pPr lvl="1"/>
            <a:r>
              <a:rPr lang="en-US" dirty="0"/>
              <a:t>Cell state (C</a:t>
            </a:r>
            <a:r>
              <a:rPr lang="en-US" i="1" baseline="-25000" dirty="0"/>
              <a:t>t</a:t>
            </a:r>
            <a:r>
              <a:rPr lang="en-US" dirty="0"/>
              <a:t>) to solve gradient vanishing problem  </a:t>
            </a:r>
          </a:p>
          <a:p>
            <a:pPr lvl="1"/>
            <a:r>
              <a:rPr lang="en-US" dirty="0"/>
              <a:t>In each time (</a:t>
            </a:r>
            <a:r>
              <a:rPr lang="en-US" i="1" dirty="0"/>
              <a:t>t</a:t>
            </a:r>
            <a:r>
              <a:rPr lang="en-US" dirty="0"/>
              <a:t>), updates</a:t>
            </a:r>
          </a:p>
          <a:p>
            <a:pPr lvl="2"/>
            <a:r>
              <a:rPr lang="en-US" i="1" dirty="0"/>
              <a:t>C</a:t>
            </a:r>
            <a:r>
              <a:rPr lang="en-US" i="1" baseline="-25000" dirty="0"/>
              <a:t>t</a:t>
            </a:r>
            <a:r>
              <a:rPr lang="en-US" dirty="0"/>
              <a:t>=cell state (ranges from -1 to 1) </a:t>
            </a:r>
          </a:p>
          <a:p>
            <a:pPr lvl="2"/>
            <a:r>
              <a:rPr lang="en-US" i="1" dirty="0" err="1"/>
              <a:t>h</a:t>
            </a:r>
            <a:r>
              <a:rPr lang="en-US" i="1" baseline="-25000" dirty="0" err="1"/>
              <a:t>t</a:t>
            </a:r>
            <a:r>
              <a:rPr lang="en-US" dirty="0"/>
              <a:t>= output (ranges from 0 to 1)</a:t>
            </a:r>
          </a:p>
          <a:p>
            <a:pPr lvl="2"/>
            <a:r>
              <a:rPr lang="en-US" dirty="0"/>
              <a:t>The system learns C</a:t>
            </a:r>
            <a:r>
              <a:rPr lang="en-US" i="1" baseline="-25000" dirty="0"/>
              <a:t>t</a:t>
            </a:r>
            <a:r>
              <a:rPr lang="en-US" dirty="0"/>
              <a:t> and </a:t>
            </a:r>
            <a:r>
              <a:rPr lang="en-US" dirty="0" err="1"/>
              <a:t>h</a:t>
            </a:r>
            <a:r>
              <a:rPr lang="en-US" i="1" baseline="-25000" dirty="0" err="1"/>
              <a:t>t</a:t>
            </a:r>
            <a:r>
              <a:rPr lang="en-US" dirty="0"/>
              <a:t> together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22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1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LSTM (</a:t>
            </a:r>
            <a:r>
              <a:rPr lang="en-US" dirty="0">
                <a:hlinkClick r:id="rId3"/>
              </a:rPr>
              <a:t>Long short-term memory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32</a:t>
            </a:fld>
            <a:endParaRPr lang="en-US"/>
          </a:p>
        </p:txBody>
      </p:sp>
      <p:pic>
        <p:nvPicPr>
          <p:cNvPr id="3074" name="Picture 2" descr="http://colah.github.io/posts/2015-08-Understanding-LSTMs/img/LSTM3-SimpleRN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1066800"/>
            <a:ext cx="4980519" cy="1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lah.github.io/posts/2015-08-Understanding-LSTMs/img/LSTM2-not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38" y="5699141"/>
            <a:ext cx="6219859" cy="115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LSTM neural network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519310"/>
            <a:ext cx="5801625" cy="21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199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Standard RNN</a:t>
            </a:r>
          </a:p>
          <a:p>
            <a:r>
              <a:rPr lang="en-US" sz="2400" dirty="0"/>
              <a:t>Input concatenate with output then  feed to input again</a:t>
            </a:r>
          </a:p>
          <a:p>
            <a:r>
              <a:rPr lang="en-US" dirty="0"/>
              <a:t>LSTM</a:t>
            </a:r>
          </a:p>
          <a:p>
            <a:r>
              <a:rPr lang="en-US" sz="2400" dirty="0"/>
              <a:t>The repeating structure is more complicated </a:t>
            </a:r>
          </a:p>
          <a:p>
            <a:r>
              <a:rPr lang="en-US" sz="2400" dirty="0"/>
              <a:t>(the complexity is 4 times of the standard RNN)</a:t>
            </a:r>
          </a:p>
        </p:txBody>
      </p:sp>
    </p:spTree>
    <p:extLst>
      <p:ext uri="{BB962C8B-B14F-4D97-AF65-F5344CB8AC3E}">
        <p14:creationId xmlns:p14="http://schemas.microsoft.com/office/powerpoint/2010/main" val="1765403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DA7D9-B035-C051-1EDB-C9ACE5E1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DF8AB-0300-3841-4E06-317DEF05C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studied the basic structure  of Recurrent Neural Networks (RNN) and its applications</a:t>
            </a:r>
          </a:p>
          <a:p>
            <a:r>
              <a:rPr lang="en-US" dirty="0"/>
              <a:t>The neural network vanishing problem is discussed.</a:t>
            </a:r>
          </a:p>
          <a:p>
            <a:r>
              <a:rPr lang="en-US" dirty="0"/>
              <a:t>The solution of the </a:t>
            </a:r>
            <a:r>
              <a:rPr lang="en-US"/>
              <a:t>vanishing gradient problem </a:t>
            </a:r>
            <a:r>
              <a:rPr lang="en-US" dirty="0"/>
              <a:t>using LSTM (Long short-term memory) is discussed.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C07B1-6362-0CAC-4121-51CF5F8E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94619-B4EA-11FD-DD12-2F920C68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69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Deep Learning Book.</a:t>
            </a:r>
          </a:p>
          <a:p>
            <a:r>
              <a:rPr lang="en-US" u="sng" dirty="0">
                <a:hlinkClick r:id="rId2"/>
              </a:rPr>
              <a:t>http://www.deeplearningbook.org/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Papers:</a:t>
            </a:r>
          </a:p>
          <a:p>
            <a:r>
              <a:rPr lang="en-US" b="1" u="sng" dirty="0">
                <a:hlinkClick r:id="rId3"/>
              </a:rPr>
              <a:t>Fully convolutional networks </a:t>
            </a:r>
            <a:r>
              <a:rPr lang="en-US" u="sng" dirty="0">
                <a:hlinkClick r:id="rId3"/>
              </a:rPr>
              <a:t>for semantic segmentation</a:t>
            </a:r>
            <a:r>
              <a:rPr lang="en-US" dirty="0"/>
              <a:t> by J Long, </a:t>
            </a:r>
            <a:r>
              <a:rPr lang="en-US" sz="1000" u="sng" dirty="0">
                <a:hlinkClick r:id="rId4"/>
              </a:rPr>
              <a:t>E </a:t>
            </a:r>
            <a:r>
              <a:rPr lang="en-US" sz="1000" u="sng" dirty="0" err="1">
                <a:hlinkClick r:id="rId4"/>
              </a:rPr>
              <a:t>Shelhamer</a:t>
            </a:r>
            <a:r>
              <a:rPr lang="en-US" sz="1000" dirty="0"/>
              <a:t>, </a:t>
            </a:r>
            <a:r>
              <a:rPr lang="en-US" sz="1000" u="sng" dirty="0">
                <a:hlinkClick r:id="rId5"/>
              </a:rPr>
              <a:t>T Darrell</a:t>
            </a:r>
            <a:endParaRPr lang="en-US" dirty="0"/>
          </a:p>
          <a:p>
            <a:r>
              <a:rPr lang="en-US" b="1" u="sng" dirty="0">
                <a:hlinkClick r:id="rId6"/>
              </a:rPr>
              <a:t>Sequence </a:t>
            </a:r>
            <a:r>
              <a:rPr lang="en-US" u="sng" dirty="0">
                <a:hlinkClick r:id="rId6"/>
              </a:rPr>
              <a:t>to </a:t>
            </a:r>
            <a:r>
              <a:rPr lang="en-US" b="1" u="sng" dirty="0">
                <a:hlinkClick r:id="rId6"/>
              </a:rPr>
              <a:t>sequence </a:t>
            </a:r>
            <a:r>
              <a:rPr lang="en-US" u="sng" dirty="0">
                <a:hlinkClick r:id="rId6"/>
              </a:rPr>
              <a:t>learning with </a:t>
            </a:r>
            <a:r>
              <a:rPr lang="en-US" b="1" u="sng" dirty="0">
                <a:hlinkClick r:id="rId6"/>
              </a:rPr>
              <a:t>neural networks</a:t>
            </a:r>
            <a:r>
              <a:rPr lang="en-US" dirty="0"/>
              <a:t> by </a:t>
            </a:r>
            <a:r>
              <a:rPr lang="en-US" sz="1000" u="sng" dirty="0">
                <a:hlinkClick r:id="rId7"/>
              </a:rPr>
              <a:t>I </a:t>
            </a:r>
            <a:r>
              <a:rPr lang="en-US" sz="1000" u="sng" dirty="0" err="1">
                <a:hlinkClick r:id="rId7"/>
              </a:rPr>
              <a:t>Sutskever</a:t>
            </a:r>
            <a:r>
              <a:rPr lang="en-US" sz="1000" dirty="0"/>
              <a:t>, </a:t>
            </a:r>
            <a:r>
              <a:rPr lang="en-US" sz="1000" u="sng" dirty="0">
                <a:hlinkClick r:id="rId8"/>
              </a:rPr>
              <a:t>O </a:t>
            </a:r>
            <a:r>
              <a:rPr lang="en-US" sz="1000" u="sng" dirty="0" err="1">
                <a:hlinkClick r:id="rId8"/>
              </a:rPr>
              <a:t>Vinyals</a:t>
            </a:r>
            <a:r>
              <a:rPr lang="en-US" sz="1000" dirty="0"/>
              <a:t>, </a:t>
            </a:r>
            <a:r>
              <a:rPr lang="en-US" sz="1000" u="sng" dirty="0">
                <a:hlinkClick r:id="rId9"/>
              </a:rPr>
              <a:t>QV Le</a:t>
            </a:r>
            <a:r>
              <a:rPr lang="en-US" sz="1000" dirty="0"/>
              <a:t> - </a:t>
            </a:r>
            <a:endParaRPr lang="en-US" dirty="0"/>
          </a:p>
          <a:p>
            <a:r>
              <a:rPr lang="en-US" dirty="0"/>
              <a:t>tutorials</a:t>
            </a:r>
          </a:p>
          <a:p>
            <a:r>
              <a:rPr lang="en-US" u="sng" dirty="0">
                <a:hlinkClick r:id="rId10"/>
              </a:rPr>
              <a:t>http://colah.github.io/posts/2015-08-Understanding-LSTMs/</a:t>
            </a:r>
            <a:endParaRPr lang="en-US" dirty="0"/>
          </a:p>
          <a:p>
            <a:r>
              <a:rPr lang="en-US" u="sng" dirty="0">
                <a:hlinkClick r:id="rId11"/>
              </a:rPr>
              <a:t>https://github.com/terryum/awesome-deep-learning-papers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dirty="0" err="1"/>
              <a:t>turtorial</a:t>
            </a:r>
            <a:r>
              <a:rPr lang="en-US" dirty="0"/>
              <a:t>:</a:t>
            </a:r>
          </a:p>
          <a:p>
            <a:r>
              <a:rPr lang="en-US" u="sng" dirty="0">
                <a:hlinkClick r:id="rId12"/>
              </a:rPr>
              <a:t>https://theneuralperspective.com/tag/tutorials/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RNN encoder-decoder </a:t>
            </a:r>
          </a:p>
          <a:p>
            <a:r>
              <a:rPr lang="en-US" u="sng" dirty="0">
                <a:hlinkClick r:id="rId13"/>
              </a:rPr>
              <a:t>https://theneuralperspective.com/2016/11/20/recurrent-neural-networks-rnn-part-3-encoder-decoder/</a:t>
            </a:r>
            <a:endParaRPr lang="en-US" sz="8800" dirty="0"/>
          </a:p>
          <a:p>
            <a:r>
              <a:rPr lang="en-US" dirty="0"/>
              <a:t>sequence to sequence model</a:t>
            </a:r>
          </a:p>
          <a:p>
            <a:pPr lvl="1"/>
            <a:r>
              <a:rPr lang="en-US" u="sng" dirty="0">
                <a:hlinkClick r:id="rId14"/>
              </a:rPr>
              <a:t>https://arxiv.org/pdf/1703.01619.pdf</a:t>
            </a:r>
            <a:endParaRPr lang="en-US" dirty="0"/>
          </a:p>
          <a:p>
            <a:pPr lvl="1"/>
            <a:r>
              <a:rPr lang="en-US" u="sng" dirty="0">
                <a:hlinkClick r:id="rId15"/>
              </a:rPr>
              <a:t>https://indico.io/blog/sequence-modeling-neuralnets-part1/</a:t>
            </a:r>
            <a:endParaRPr lang="en-US" dirty="0"/>
          </a:p>
          <a:p>
            <a:pPr lvl="1"/>
            <a:r>
              <a:rPr lang="en-US" u="sng" dirty="0">
                <a:hlinkClick r:id="rId16"/>
              </a:rPr>
              <a:t>https://medium.com/towards-data-science/lstm-by-example-using-tensorflow-feb0c1968537</a:t>
            </a:r>
            <a:endParaRPr lang="en-US" dirty="0"/>
          </a:p>
          <a:p>
            <a:pPr lvl="1"/>
            <a:r>
              <a:rPr lang="en-US" u="sng" dirty="0">
                <a:hlinkClick r:id="rId17"/>
              </a:rPr>
              <a:t>https://google.github.io/seq2seq/nmt/</a:t>
            </a:r>
            <a:endParaRPr lang="en-US" dirty="0"/>
          </a:p>
          <a:p>
            <a:pPr lvl="1"/>
            <a:r>
              <a:rPr lang="en-US" u="sng" dirty="0">
                <a:hlinkClick r:id="rId18"/>
              </a:rPr>
              <a:t>https://chunml.github.io/ChunML.github.io/project/Sequence-To-Sequence/</a:t>
            </a:r>
            <a:endParaRPr lang="en-US" dirty="0"/>
          </a:p>
          <a:p>
            <a:pPr lvl="1"/>
            <a:r>
              <a:rPr lang="en-US" dirty="0"/>
              <a:t>parameters of </a:t>
            </a:r>
            <a:r>
              <a:rPr lang="en-US" dirty="0" err="1"/>
              <a:t>lstm</a:t>
            </a:r>
            <a:endParaRPr lang="en-US" dirty="0"/>
          </a:p>
          <a:p>
            <a:pPr lvl="2"/>
            <a:r>
              <a:rPr lang="en-US" u="sng" dirty="0">
                <a:hlinkClick r:id="rId19"/>
              </a:rPr>
              <a:t>https://stackoverflow.com/questions/38080035/how-to-calculate-the-number-of-parameters-of-an-lstm-network</a:t>
            </a:r>
            <a:endParaRPr lang="en-US" dirty="0"/>
          </a:p>
          <a:p>
            <a:pPr lvl="2"/>
            <a:r>
              <a:rPr lang="en-US" u="sng" dirty="0">
                <a:hlinkClick r:id="rId20"/>
              </a:rPr>
              <a:t>https://datascience.stackexchange.com/questions/10615/number-of-parameters-in-an-lstm-model</a:t>
            </a:r>
            <a:endParaRPr lang="en-US" dirty="0"/>
          </a:p>
          <a:p>
            <a:pPr lvl="2"/>
            <a:r>
              <a:rPr lang="en-US" u="sng" dirty="0">
                <a:hlinkClick r:id="rId19"/>
              </a:rPr>
              <a:t>https://stackoverflow.com/questions/38080035/how-to-calculate-the-number-of-parameters-of-an-lstm-network</a:t>
            </a:r>
            <a:endParaRPr lang="en-US" dirty="0"/>
          </a:p>
          <a:p>
            <a:pPr lvl="2"/>
            <a:r>
              <a:rPr lang="en-US" u="sng" dirty="0">
                <a:hlinkClick r:id="rId21"/>
              </a:rPr>
              <a:t>https://www.quora.com/What-is-the-meaning-of-%E2%80%9CThe-number-of-units-in-the-LSTM-cell</a:t>
            </a:r>
            <a:endParaRPr lang="en-US" dirty="0"/>
          </a:p>
          <a:p>
            <a:pPr lvl="2"/>
            <a:r>
              <a:rPr lang="en-US" u="sng" dirty="0">
                <a:hlinkClick r:id="rId22"/>
              </a:rPr>
              <a:t>https://www.quora.com/In-LSTM-how-do-you-figure-out-what-size-the-weights-are-supposed-to-be</a:t>
            </a:r>
            <a:endParaRPr lang="en-US" dirty="0"/>
          </a:p>
          <a:p>
            <a:pPr lvl="2"/>
            <a:r>
              <a:rPr lang="en-US" u="sng" dirty="0">
                <a:hlinkClick r:id="rId23"/>
              </a:rPr>
              <a:t>http://kbullaughey.github.io/lstm-play/lstm</a:t>
            </a:r>
            <a:r>
              <a:rPr lang="en-US" dirty="0"/>
              <a:t>/ (batch size example)</a:t>
            </a:r>
          </a:p>
          <a:p>
            <a:pPr lvl="2"/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feedback</a:t>
            </a:r>
          </a:p>
          <a:p>
            <a:pPr lvl="2"/>
            <a:r>
              <a:rPr lang="en-US" u="sng" dirty="0">
                <a:hlinkClick r:id="rId24"/>
              </a:rPr>
              <a:t>https://medium.com/@aidangomez/let-s-do-this-f9b699de31d9</a:t>
            </a:r>
            <a:endParaRPr lang="en-US" dirty="0"/>
          </a:p>
          <a:p>
            <a:pPr lvl="1"/>
            <a:r>
              <a:rPr lang="en-US" dirty="0"/>
              <a:t>Numerical examples</a:t>
            </a:r>
          </a:p>
          <a:p>
            <a:pPr lvl="2"/>
            <a:r>
              <a:rPr lang="en-US" u="sng" dirty="0">
                <a:hlinkClick r:id="rId25"/>
              </a:rPr>
              <a:t>https://blog.aidangomez.ca/2016/04/17/Backpropogating-an-LSTM-A-Numerical-Example/</a:t>
            </a:r>
            <a:endParaRPr lang="en-US" dirty="0"/>
          </a:p>
          <a:p>
            <a:pPr lvl="2"/>
            <a:r>
              <a:rPr lang="en-US" u="sng" dirty="0">
                <a:hlinkClick r:id="rId26"/>
              </a:rPr>
              <a:t>https://karanalytics.wordpress.com/2017/06/06/sequence-modelling-using-deep-learning/</a:t>
            </a:r>
            <a:endParaRPr lang="en-US" dirty="0"/>
          </a:p>
          <a:p>
            <a:pPr lvl="2"/>
            <a:r>
              <a:rPr lang="en-US" u="sng" dirty="0">
                <a:hlinkClick r:id="rId27"/>
              </a:rPr>
              <a:t>http://monik.in/a-noobs-guide-to-implementing-rnn-lstm-using-tensorflow/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Concept of RNN </a:t>
            </a:r>
            <a:r>
              <a:rPr lang="en-US" dirty="0"/>
              <a:t>(</a:t>
            </a:r>
            <a:r>
              <a:rPr lang="en-US" u="sng" dirty="0">
                <a:hlinkClick r:id="rId2"/>
              </a:rPr>
              <a:t>Recurrent neural network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concept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1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RNN </a:t>
            </a:r>
            <a:r>
              <a:rPr lang="en-US" u="sng" dirty="0">
                <a:hlinkClick r:id="rId2"/>
              </a:rPr>
              <a:t>Recurrent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>
              <a:hlinkClick r:id="rId3"/>
            </a:endParaRPr>
          </a:p>
          <a:p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= input at time t</a:t>
            </a:r>
          </a:p>
          <a:p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= output at time t</a:t>
            </a:r>
          </a:p>
          <a:p>
            <a:r>
              <a:rPr lang="en-US" dirty="0"/>
              <a:t>A=neural network</a:t>
            </a:r>
          </a:p>
          <a:p>
            <a:r>
              <a:rPr lang="en-US" dirty="0"/>
              <a:t>The loop allows information to pass from </a:t>
            </a:r>
            <a:r>
              <a:rPr lang="en-US" i="1" dirty="0"/>
              <a:t>t</a:t>
            </a:r>
            <a:r>
              <a:rPr lang="en-US" dirty="0"/>
              <a:t> to </a:t>
            </a:r>
            <a:r>
              <a:rPr lang="en-US" i="1" dirty="0"/>
              <a:t>t+1</a:t>
            </a:r>
          </a:p>
          <a:p>
            <a:r>
              <a:rPr lang="en-US" dirty="0"/>
              <a:t>reference:</a:t>
            </a:r>
          </a:p>
          <a:p>
            <a:r>
              <a:rPr lang="en-US" dirty="0">
                <a:hlinkClick r:id="rId4"/>
              </a:rPr>
              <a:t>http://colah.github.io/posts/2015-08-Understanding-LSTMs/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ttp://colah.github.io/posts/2015-08-Understanding-LSTMs/img/RNN-rol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35036"/>
            <a:ext cx="1241959" cy="19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209800" y="2899045"/>
            <a:ext cx="4648200" cy="964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51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850"/>
            <a:ext cx="7010400" cy="1083787"/>
          </a:xfrm>
        </p:spPr>
        <p:txBody>
          <a:bodyPr>
            <a:normAutofit fontScale="90000"/>
          </a:bodyPr>
          <a:lstStyle/>
          <a:p>
            <a:r>
              <a:rPr lang="en-US" dirty="0"/>
              <a:t>RNN unrolled</a:t>
            </a:r>
            <a:br>
              <a:rPr lang="en-US" dirty="0"/>
            </a:br>
            <a:r>
              <a:rPr lang="en-US" sz="2200" dirty="0"/>
              <a:t>But RNN suffers from the vanishing gradient </a:t>
            </a:r>
            <a:br>
              <a:rPr lang="en-US" sz="2200" dirty="0"/>
            </a:br>
            <a:r>
              <a:rPr lang="en-US" sz="2200" dirty="0"/>
              <a:t>problem to be discussed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3"/>
              </a:rPr>
              <a:t>https://www.youtube.com/watch?v=zt18u6BgdK8</a:t>
            </a:r>
            <a:r>
              <a:rPr lang="en-US" sz="1800" dirty="0"/>
              <a:t> RNN Animation </a:t>
            </a:r>
          </a:p>
          <a:p>
            <a:r>
              <a:rPr lang="en-US" dirty="0"/>
              <a:t>Unroll and treat each time sample as a unit.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An unrolled recurrent neural network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83027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4800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unrolled RNN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648" y="5323820"/>
            <a:ext cx="8789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Problem:</a:t>
            </a:r>
          </a:p>
          <a:p>
            <a:r>
              <a:rPr lang="en-US" dirty="0"/>
              <a:t> </a:t>
            </a:r>
            <a:r>
              <a:rPr lang="en-US" dirty="0">
                <a:hlinkClick r:id="rId5"/>
              </a:rPr>
              <a:t>Learning long-term dependencies with gradient descent is difficult , </a:t>
            </a:r>
            <a:r>
              <a:rPr lang="en-US" dirty="0"/>
              <a:t> </a:t>
            </a:r>
            <a:r>
              <a:rPr lang="en-US" dirty="0" err="1">
                <a:hlinkClick r:id="rId5"/>
              </a:rPr>
              <a:t>Bengio</a:t>
            </a:r>
            <a:r>
              <a:rPr lang="en-US" dirty="0">
                <a:hlinkClick r:id="rId5"/>
              </a:rPr>
              <a:t>, et al. (1994) </a:t>
            </a:r>
            <a:endParaRPr lang="en-US" dirty="0"/>
          </a:p>
          <a:p>
            <a:r>
              <a:rPr lang="en-US" sz="3600" dirty="0">
                <a:solidFill>
                  <a:srgbClr val="FF0000"/>
                </a:solidFill>
              </a:rPr>
              <a:t>LSTM can fix the vanishing gradient problem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871623AF-72B4-37C2-E51F-FE989A24E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845" y="361484"/>
            <a:ext cx="1334307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5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 types of RNN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966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i="1" dirty="0"/>
              <a:t> </a:t>
            </a:r>
            <a:r>
              <a:rPr lang="en-US" sz="2000" b="1" i="1" dirty="0"/>
              <a:t>(1)</a:t>
            </a:r>
            <a:r>
              <a:rPr lang="en-US" sz="2000" i="1" dirty="0"/>
              <a:t> Vanilla (classical) mode of processing without RNN, from fixed-sized input to fixed-sized output (e.g., image classification). </a:t>
            </a:r>
            <a:r>
              <a:rPr lang="en-US" sz="2000" dirty="0"/>
              <a:t> Feedforward NN</a:t>
            </a:r>
            <a:endParaRPr lang="en-US" sz="2000" i="1" dirty="0"/>
          </a:p>
          <a:p>
            <a:r>
              <a:rPr lang="en-US" sz="2000" b="1" i="1" dirty="0"/>
              <a:t>(2)</a:t>
            </a:r>
            <a:r>
              <a:rPr lang="en-US" sz="2000" i="1" dirty="0"/>
              <a:t> Sequence output (e.g., image captioning takes an image and outputs a sentence of words).</a:t>
            </a:r>
          </a:p>
          <a:p>
            <a:r>
              <a:rPr lang="en-US" sz="2000" i="1" dirty="0"/>
              <a:t> </a:t>
            </a:r>
            <a:r>
              <a:rPr lang="en-US" sz="2000" b="1" i="1" dirty="0"/>
              <a:t>(3)</a:t>
            </a:r>
            <a:r>
              <a:rPr lang="en-US" sz="2000" i="1" dirty="0"/>
              <a:t> Sequence input (e.g., sentiment analysis where a given sentence is classified as expressing positive or negative sentiment). </a:t>
            </a:r>
          </a:p>
          <a:p>
            <a:r>
              <a:rPr lang="en-US" sz="2000" b="1" i="1" dirty="0"/>
              <a:t>(4)</a:t>
            </a:r>
            <a:r>
              <a:rPr lang="en-US" sz="2000" i="1" dirty="0"/>
              <a:t> </a:t>
            </a:r>
            <a:r>
              <a:rPr lang="en-US" sz="2000" i="1" u="sng" dirty="0"/>
              <a:t>Sequence input and sequence output (e.g. Machine Translation: an RNN reads a sentence in English and then outputs a sentence in French).</a:t>
            </a:r>
            <a:r>
              <a:rPr lang="en-US" sz="2000" i="1" dirty="0"/>
              <a:t> </a:t>
            </a:r>
          </a:p>
          <a:p>
            <a:r>
              <a:rPr lang="en-US" sz="2000" b="1" i="1" dirty="0"/>
              <a:t>(5)</a:t>
            </a:r>
            <a:r>
              <a:rPr lang="en-US" sz="2000" i="1" dirty="0"/>
              <a:t> Synced sequence input and output (e.g. video classification where we wish to label each frame of the video).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5573" y="6346806"/>
            <a:ext cx="2895600" cy="365125"/>
          </a:xfrm>
        </p:spPr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4573" y="6346806"/>
            <a:ext cx="2133600" cy="365125"/>
          </a:xfrm>
        </p:spPr>
        <p:txBody>
          <a:bodyPr/>
          <a:lstStyle/>
          <a:p>
            <a:fld id="{7C12A529-2220-4038-9210-A21DB7BAEFCE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8573" y="4013878"/>
            <a:ext cx="3733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http://karpathy.github.io/2015/05/21/rnn-effectiveness/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272" y="4307910"/>
            <a:ext cx="6544401" cy="2127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449" y="4542106"/>
            <a:ext cx="1822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 </a:t>
            </a:r>
          </a:p>
          <a:p>
            <a:endParaRPr lang="en-US" dirty="0"/>
          </a:p>
          <a:p>
            <a:r>
              <a:rPr lang="en-US" dirty="0"/>
              <a:t>Hidden layer</a:t>
            </a:r>
          </a:p>
          <a:p>
            <a:r>
              <a:rPr lang="en-US" dirty="0"/>
              <a:t>(recurrent layer)</a:t>
            </a:r>
          </a:p>
          <a:p>
            <a:endParaRPr lang="en-US" dirty="0"/>
          </a:p>
          <a:p>
            <a:r>
              <a:rPr lang="en-US" dirty="0"/>
              <a:t>Input</a:t>
            </a:r>
          </a:p>
          <a:p>
            <a:r>
              <a:rPr lang="en-US" dirty="0"/>
              <a:t>layer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60878" y="4800600"/>
            <a:ext cx="390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03973" y="6086456"/>
            <a:ext cx="314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51033" y="6204099"/>
            <a:ext cx="624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	(2)	        (3)		(4)  		(5)   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64868" y="5371420"/>
            <a:ext cx="390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1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54"/>
            <a:ext cx="8229600" cy="925961"/>
          </a:xfrm>
        </p:spPr>
        <p:txBody>
          <a:bodyPr>
            <a:normAutofit/>
          </a:bodyPr>
          <a:lstStyle/>
          <a:p>
            <a:r>
              <a:rPr lang="en-US" sz="3200" dirty="0"/>
              <a:t>Activation function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3434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1642" y="6356350"/>
            <a:ext cx="2895600" cy="365125"/>
          </a:xfrm>
        </p:spPr>
        <p:txBody>
          <a:bodyPr/>
          <a:lstStyle/>
          <a:p>
            <a:r>
              <a:rPr lang="en-US" altLang="en-US"/>
              <a:t>RNN v.250224b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-71952"/>
            <a:ext cx="6459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https://imiloainf.wordpress.com/2013/11/06/rectifier-nonlinearities/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https://www.simonwenkel.com/2018/05/15/activation-functions-for-neural-networks.html#softplus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210300" y="4232691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Relu</a:t>
            </a:r>
            <a:r>
              <a:rPr lang="en-US" b="1" u="sng" dirty="0"/>
              <a:t> is now very popular and shown to be working better other methods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1A898A-756C-4BEE-B4CA-25C08FA77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816" y="676330"/>
            <a:ext cx="3727310" cy="2964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7F98D1-2C09-477F-9C89-E880153E02F2}"/>
              </a:ext>
            </a:extLst>
          </p:cNvPr>
          <p:cNvSpPr txBox="1"/>
          <p:nvPr/>
        </p:nvSpPr>
        <p:spPr>
          <a:xfrm>
            <a:off x="2514600" y="622315"/>
            <a:ext cx="310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Max. gradient of </a:t>
            </a:r>
            <a:r>
              <a:rPr lang="en-US" b="1" u="sng" dirty="0" err="1">
                <a:solidFill>
                  <a:srgbClr val="FF0000"/>
                </a:solidFill>
              </a:rPr>
              <a:t>Signmoid</a:t>
            </a:r>
            <a:r>
              <a:rPr lang="en-US" b="1" u="sng" dirty="0">
                <a:solidFill>
                  <a:srgbClr val="FF0000"/>
                </a:solidFill>
              </a:rPr>
              <a:t> is 0.25, it will cause the vanishing gradient  problem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D0DC6-2DC7-44D6-AA93-071BDECC1509}"/>
              </a:ext>
            </a:extLst>
          </p:cNvPr>
          <p:cNvSpPr txBox="1"/>
          <p:nvPr/>
        </p:nvSpPr>
        <p:spPr>
          <a:xfrm>
            <a:off x="5727256" y="5317845"/>
            <a:ext cx="222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Tanh: Output is in between -1 to +1 for all input values</a:t>
            </a:r>
          </a:p>
          <a:p>
            <a:r>
              <a:rPr lang="en-US" dirty="0">
                <a:solidFill>
                  <a:srgbClr val="00B050"/>
                </a:solidFill>
              </a:rPr>
              <a:t>(green line)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13DE12-FD13-4566-A9D8-B5173D225F7B}"/>
              </a:ext>
            </a:extLst>
          </p:cNvPr>
          <p:cNvSpPr/>
          <p:nvPr/>
        </p:nvSpPr>
        <p:spPr>
          <a:xfrm>
            <a:off x="45874" y="2355632"/>
            <a:ext cx="3474717" cy="1348252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A268D0-5B62-416B-9D06-A9A37A4EC225}"/>
              </a:ext>
            </a:extLst>
          </p:cNvPr>
          <p:cNvCxnSpPr>
            <a:cxnSpLocks/>
          </p:cNvCxnSpPr>
          <p:nvPr/>
        </p:nvCxnSpPr>
        <p:spPr>
          <a:xfrm flipV="1">
            <a:off x="6041630" y="3200400"/>
            <a:ext cx="1044970" cy="2304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3061AA-68FF-46D2-9DA3-5448917EE9BD}"/>
              </a:ext>
            </a:extLst>
          </p:cNvPr>
          <p:cNvCxnSpPr>
            <a:cxnSpLocks/>
          </p:cNvCxnSpPr>
          <p:nvPr/>
        </p:nvCxnSpPr>
        <p:spPr>
          <a:xfrm flipH="1" flipV="1">
            <a:off x="3520591" y="3124200"/>
            <a:ext cx="2499210" cy="2381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A96E75-BCD7-4236-A32C-B239B2AAB310}"/>
              </a:ext>
            </a:extLst>
          </p:cNvPr>
          <p:cNvCxnSpPr>
            <a:cxnSpLocks/>
          </p:cNvCxnSpPr>
          <p:nvPr/>
        </p:nvCxnSpPr>
        <p:spPr>
          <a:xfrm flipH="1" flipV="1">
            <a:off x="5727256" y="1143000"/>
            <a:ext cx="314374" cy="4362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7E3DE5-4C30-4C08-8E6E-C8AA459F4A24}"/>
                  </a:ext>
                </a:extLst>
              </p:cNvPr>
              <p:cNvSpPr txBox="1"/>
              <p:nvPr/>
            </p:nvSpPr>
            <p:spPr>
              <a:xfrm>
                <a:off x="310992" y="649441"/>
                <a:ext cx="5730638" cy="6208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Sigmoid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H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𝑔𝑟𝑎𝑑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)⋅(1−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Tanh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−1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𝑔𝑟𝑎𝑑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Rectified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Unit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𝑅𝑒𝑙𝑢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0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hard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</m:e>
                      </m:d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𝑔𝑟𝑎𝑑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Softplus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soft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change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7E3DE5-4C30-4C08-8E6E-C8AA459F4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92" y="649441"/>
                <a:ext cx="5730638" cy="6208559"/>
              </a:xfrm>
              <a:prstGeom prst="rect">
                <a:avLst/>
              </a:prstGeom>
              <a:blipFill>
                <a:blip r:embed="rId5"/>
                <a:stretch>
                  <a:fillRect l="-31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79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32A3-E34C-DCC5-EE14-AB778182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Tanh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94BA52-657E-4060-1D62-82B617D8E9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03337"/>
                <a:ext cx="8229600" cy="4525963"/>
              </a:xfrm>
            </p:spPr>
            <p:txBody>
              <a:bodyPr/>
              <a:lstStyle/>
              <a:p>
                <a:pPr marR="2970" algn="just" rtl="0"/>
                <a:r>
                  <a:rPr lang="en-US" sz="2800" b="0" i="0" u="none" strike="noStrike" baseline="0" dirty="0">
                    <a:latin typeface="Times New Roman" panose="02020603050405020304" pitchFamily="18" charset="0"/>
                  </a:rPr>
                  <a:t>The neuron, </a:t>
                </a:r>
                <a:r>
                  <a:rPr lang="en-US" sz="2800" b="0" i="1" u="none" strike="noStrike" baseline="0" dirty="0">
                    <a:latin typeface="Times New Roman" panose="02020603050405020304" pitchFamily="18" charset="0"/>
                  </a:rPr>
                  <a:t>y=output, x =input, w=weight, b=bias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𝑤𝑖𝑡h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nary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𝑤h𝑖𝑙𝑒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sz="2800" b="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𝑑𝑢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94BA52-657E-4060-1D62-82B617D8E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03337"/>
                <a:ext cx="8229600" cy="4525963"/>
              </a:xfrm>
              <a:blipFill>
                <a:blip r:embed="rId2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08C42-E751-3295-0EEB-AAEFF44A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RNN v.250224b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A8A06-55D9-9081-384B-F6877615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9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35201C-D896-1200-CB84-A3388DE46749}"/>
              </a:ext>
            </a:extLst>
          </p:cNvPr>
          <p:cNvSpPr/>
          <p:nvPr/>
        </p:nvSpPr>
        <p:spPr>
          <a:xfrm>
            <a:off x="4191000" y="4794251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1FA86C-B390-D960-FBCC-26B8D13AF077}"/>
              </a:ext>
            </a:extLst>
          </p:cNvPr>
          <p:cNvCxnSpPr>
            <a:stCxn id="22" idx="6"/>
            <a:endCxn id="8" idx="1"/>
          </p:cNvCxnSpPr>
          <p:nvPr/>
        </p:nvCxnSpPr>
        <p:spPr>
          <a:xfrm>
            <a:off x="2590800" y="4259263"/>
            <a:ext cx="1757363" cy="690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38D6CA-7B75-453E-56F1-32BAFE199D99}"/>
              </a:ext>
            </a:extLst>
          </p:cNvPr>
          <p:cNvCxnSpPr>
            <a:endCxn id="25" idx="2"/>
          </p:cNvCxnSpPr>
          <p:nvPr/>
        </p:nvCxnSpPr>
        <p:spPr>
          <a:xfrm>
            <a:off x="2590800" y="5097463"/>
            <a:ext cx="1600200" cy="211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D5B891-D948-407C-E359-F55D9411099B}"/>
              </a:ext>
            </a:extLst>
          </p:cNvPr>
          <p:cNvCxnSpPr>
            <a:stCxn id="24" idx="6"/>
          </p:cNvCxnSpPr>
          <p:nvPr/>
        </p:nvCxnSpPr>
        <p:spPr>
          <a:xfrm flipV="1">
            <a:off x="2601913" y="5556251"/>
            <a:ext cx="1589087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7C6193-A368-8CC0-DBD0-35191200329C}"/>
              </a:ext>
            </a:extLst>
          </p:cNvPr>
          <p:cNvCxnSpPr/>
          <p:nvPr/>
        </p:nvCxnSpPr>
        <p:spPr>
          <a:xfrm flipV="1">
            <a:off x="5276850" y="5310188"/>
            <a:ext cx="490538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F13DD37-A36C-0746-9CEB-CE738B41E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5002213"/>
            <a:ext cx="6635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EA6565-89C6-B632-11B0-DCB283D2DD4B}"/>
              </a:ext>
            </a:extLst>
          </p:cNvPr>
          <p:cNvCxnSpPr/>
          <p:nvPr/>
        </p:nvCxnSpPr>
        <p:spPr>
          <a:xfrm>
            <a:off x="6724650" y="5318126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CF32B41-C55B-01C4-1BFB-D5D822DC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4938" y="4029076"/>
            <a:ext cx="106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E1A1A3-40FD-584A-050D-FA6CA428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129213"/>
            <a:ext cx="3190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884F5D-CA23-9BD5-32E6-0F14F9E7C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4364038"/>
            <a:ext cx="11572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238511-32B6-8BAE-AD09-67D87548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4932363"/>
            <a:ext cx="2889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9F3EC-EA7C-D3BB-5221-69EEA74C8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064126"/>
            <a:ext cx="752475" cy="490537"/>
          </a:xfrm>
          <a:prstGeom prst="rect">
            <a:avLst/>
          </a:prstGeom>
          <a:noFill/>
          <a:ln w="9525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FF73192-E7EB-9318-A3CE-19E85FB252F2}"/>
              </a:ext>
            </a:extLst>
          </p:cNvPr>
          <p:cNvSpPr/>
          <p:nvPr/>
        </p:nvSpPr>
        <p:spPr>
          <a:xfrm>
            <a:off x="5810250" y="4860926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C4AB1A-67A9-68A5-8EEF-B27FA226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5592763"/>
            <a:ext cx="779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7696BEA-3DA0-3E4D-4BEA-B0844294E057}"/>
              </a:ext>
            </a:extLst>
          </p:cNvPr>
          <p:cNvSpPr/>
          <p:nvPr/>
        </p:nvSpPr>
        <p:spPr>
          <a:xfrm>
            <a:off x="2438400" y="41830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A970A2-A197-4E83-E11A-96AD5D2128BC}"/>
              </a:ext>
            </a:extLst>
          </p:cNvPr>
          <p:cNvSpPr/>
          <p:nvPr/>
        </p:nvSpPr>
        <p:spPr>
          <a:xfrm>
            <a:off x="2438400" y="50212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3248E5-49EC-85CD-11B7-2509D2D0AD47}"/>
              </a:ext>
            </a:extLst>
          </p:cNvPr>
          <p:cNvSpPr/>
          <p:nvPr/>
        </p:nvSpPr>
        <p:spPr>
          <a:xfrm>
            <a:off x="2449513" y="570865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51E42B-F69C-4FDD-0F64-CF5A1B7EB814}"/>
              </a:ext>
            </a:extLst>
          </p:cNvPr>
          <p:cNvSpPr/>
          <p:nvPr/>
        </p:nvSpPr>
        <p:spPr>
          <a:xfrm>
            <a:off x="4191000" y="4491038"/>
            <a:ext cx="2705100" cy="163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C4FC33-6C2E-0319-5A0B-4AE1F84C0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865688"/>
            <a:ext cx="12096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02E0A8-8458-5D89-694B-C70C0D83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884738"/>
            <a:ext cx="118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9DE6A5-F217-4B36-FD45-53E56301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5527676"/>
            <a:ext cx="1181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AEE71F1-1D1C-D471-C283-83EEA29100A9}"/>
              </a:ext>
            </a:extLst>
          </p:cNvPr>
          <p:cNvSpPr/>
          <p:nvPr/>
        </p:nvSpPr>
        <p:spPr>
          <a:xfrm>
            <a:off x="2819400" y="532765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6C8963D-380C-BF9F-C629-1FB0C8855E61}"/>
              </a:ext>
            </a:extLst>
          </p:cNvPr>
          <p:cNvSpPr/>
          <p:nvPr/>
        </p:nvSpPr>
        <p:spPr>
          <a:xfrm>
            <a:off x="2819400" y="555625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9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28854</TotalTime>
  <Words>6410</Words>
  <Application>Microsoft Office PowerPoint</Application>
  <PresentationFormat>On-screen Show (4:3)</PresentationFormat>
  <Paragraphs>981</Paragraphs>
  <Slides>34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Google Sans</vt:lpstr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Equation</vt:lpstr>
      <vt:lpstr>Introduction to RNN, LSTM</vt:lpstr>
      <vt:lpstr>Overview</vt:lpstr>
      <vt:lpstr>Introduction</vt:lpstr>
      <vt:lpstr>Concept of RNN (Recurrent neural network)</vt:lpstr>
      <vt:lpstr> RNN Recurrent neural network</vt:lpstr>
      <vt:lpstr>RNN unrolled But RNN suffers from the vanishing gradient  problem to be discussed later</vt:lpstr>
      <vt:lpstr>Different types of RNN</vt:lpstr>
      <vt:lpstr>Activation function choices</vt:lpstr>
      <vt:lpstr>Tanh neuron</vt:lpstr>
      <vt:lpstr>A simple RNN (recurrent Neural network) for weather (sequence) prediction (type4: many-to-many)  </vt:lpstr>
      <vt:lpstr>The architecture: 4 inputs(xi), 3 hidden neurons(hj), 4 outputs (sy) Only partial weights are shown to avoid crowdedness</vt:lpstr>
      <vt:lpstr>A simple RNN (recurrent Neural network)  for sequence prediction</vt:lpstr>
      <vt:lpstr> </vt:lpstr>
      <vt:lpstr>Define weights  whx, whh, why</vt:lpstr>
      <vt:lpstr>Zoom inside to see the connections of neuron 1</vt:lpstr>
      <vt:lpstr>Zoom inside to see the connections of neuron 2</vt:lpstr>
      <vt:lpstr>demo_rnn4b.m: Numerical examples, give at t=0, weight/bias are initialized as:</vt:lpstr>
      <vt:lpstr>Step1 find initialized ht=1</vt:lpstr>
      <vt:lpstr>  Exercise 2 : After ht(:,2) is found , find y_out  Look at the output network, it finds y_out() from h() </vt:lpstr>
      <vt:lpstr>Answer for Ex2</vt:lpstr>
      <vt:lpstr>After y_out is is found , find softmax_y_out  Look at the softmax output module it transforms y_out() to softmax_y_out() </vt:lpstr>
      <vt:lpstr>Calculate recurrently for t=1,2,3,4</vt:lpstr>
      <vt:lpstr> Ans. 1,2,3(overall result)</vt:lpstr>
      <vt:lpstr>Discussion: Output layer: softmax Assume you train this network using SCRTSCRT,… SCRT,.. etc</vt:lpstr>
      <vt:lpstr>How to train a recurrent Neural net RNN</vt:lpstr>
      <vt:lpstr>Problem with RNN: The vanishing gradient problem</vt:lpstr>
      <vt:lpstr> Problem with RNN: The vanishing gradient problem</vt:lpstr>
      <vt:lpstr>Recall the weight updating process by gradient decent in Back-propagation (see previous lecture notes)</vt:lpstr>
      <vt:lpstr>         Popular neuron activation functions</vt:lpstr>
      <vt:lpstr>Advantages of these activation functions</vt:lpstr>
      <vt:lpstr>To solve the vanishing gradient problem, LSTM adds C (cell state)</vt:lpstr>
      <vt:lpstr>LSTM (Long short-term memory) </vt:lpstr>
      <vt:lpstr>Conclusion</vt:lpstr>
      <vt:lpstr>References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RNN and LSTM (draft)</dc:title>
  <dc:creator>khwong</dc:creator>
  <cp:lastModifiedBy>kh wong</cp:lastModifiedBy>
  <cp:revision>840</cp:revision>
  <cp:lastPrinted>2021-11-10T07:05:24Z</cp:lastPrinted>
  <dcterms:created xsi:type="dcterms:W3CDTF">2017-08-01T01:50:30Z</dcterms:created>
  <dcterms:modified xsi:type="dcterms:W3CDTF">2025-02-24T14:51:01Z</dcterms:modified>
</cp:coreProperties>
</file>