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375" r:id="rId3"/>
    <p:sldId id="257" r:id="rId4"/>
    <p:sldId id="258" r:id="rId5"/>
    <p:sldId id="320" r:id="rId6"/>
    <p:sldId id="347" r:id="rId7"/>
    <p:sldId id="356" r:id="rId8"/>
    <p:sldId id="321" r:id="rId9"/>
    <p:sldId id="322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323" r:id="rId19"/>
    <p:sldId id="448" r:id="rId20"/>
    <p:sldId id="449" r:id="rId21"/>
    <p:sldId id="394" r:id="rId22"/>
    <p:sldId id="450" r:id="rId23"/>
    <p:sldId id="353" r:id="rId24"/>
    <p:sldId id="338" r:id="rId25"/>
    <p:sldId id="406" r:id="rId26"/>
    <p:sldId id="434" r:id="rId27"/>
    <p:sldId id="436" r:id="rId28"/>
    <p:sldId id="407" r:id="rId29"/>
    <p:sldId id="339" r:id="rId30"/>
    <p:sldId id="408" r:id="rId31"/>
    <p:sldId id="409" r:id="rId32"/>
    <p:sldId id="410" r:id="rId33"/>
    <p:sldId id="342" r:id="rId34"/>
    <p:sldId id="363" r:id="rId35"/>
    <p:sldId id="555" r:id="rId36"/>
    <p:sldId id="343" r:id="rId37"/>
    <p:sldId id="364" r:id="rId38"/>
    <p:sldId id="439" r:id="rId39"/>
    <p:sldId id="348" r:id="rId40"/>
    <p:sldId id="389" r:id="rId41"/>
    <p:sldId id="556" r:id="rId42"/>
    <p:sldId id="390" r:id="rId43"/>
    <p:sldId id="346" r:id="rId44"/>
    <p:sldId id="365" r:id="rId45"/>
    <p:sldId id="349" r:id="rId46"/>
    <p:sldId id="266" r:id="rId47"/>
    <p:sldId id="259" r:id="rId48"/>
    <p:sldId id="359" r:id="rId49"/>
    <p:sldId id="996" r:id="rId50"/>
    <p:sldId id="554" r:id="rId51"/>
    <p:sldId id="452" r:id="rId52"/>
    <p:sldId id="440" r:id="rId53"/>
    <p:sldId id="441" r:id="rId54"/>
    <p:sldId id="447" r:id="rId55"/>
    <p:sldId id="442" r:id="rId56"/>
    <p:sldId id="443" r:id="rId57"/>
    <p:sldId id="444" r:id="rId58"/>
    <p:sldId id="445" r:id="rId59"/>
    <p:sldId id="446" r:id="rId60"/>
    <p:sldId id="551" r:id="rId61"/>
    <p:sldId id="553" r:id="rId62"/>
    <p:sldId id="367" r:id="rId63"/>
    <p:sldId id="371" r:id="rId64"/>
    <p:sldId id="376" r:id="rId65"/>
    <p:sldId id="377" r:id="rId66"/>
    <p:sldId id="378" r:id="rId67"/>
    <p:sldId id="379" r:id="rId68"/>
    <p:sldId id="380" r:id="rId69"/>
    <p:sldId id="384" r:id="rId70"/>
    <p:sldId id="381" r:id="rId71"/>
    <p:sldId id="382" r:id="rId72"/>
    <p:sldId id="383" r:id="rId73"/>
    <p:sldId id="386" r:id="rId74"/>
    <p:sldId id="425" r:id="rId75"/>
    <p:sldId id="387" r:id="rId76"/>
    <p:sldId id="388" r:id="rId77"/>
    <p:sldId id="385" r:id="rId78"/>
    <p:sldId id="372" r:id="rId79"/>
    <p:sldId id="373" r:id="rId80"/>
    <p:sldId id="374" r:id="rId81"/>
    <p:sldId id="341" r:id="rId82"/>
    <p:sldId id="995" r:id="rId83"/>
    <p:sldId id="318" r:id="rId84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6:11:55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24575,'-9'0'0,"0"0"0,0 0 0,1 1 0,-1 0 0,0 1 0,-9 3 0,15-4 0,0 0 0,0 1 0,0 0 0,0 0 0,0 0 0,0 0 0,0 0 0,1 0 0,-1 1 0,1-1 0,0 1 0,0-1 0,0 1 0,0 0 0,0 0 0,0 0 0,1 0 0,-2 5 0,-3 11 0,2 1 0,0 0 0,1 0 0,1 0 0,0 0 0,3 31 0,-1-37 0,1 2 0,0 0 0,1 0 0,0 0 0,1 0 0,1 0 0,1-1 0,10 25 0,-4-18 0,1-1 0,0-1 0,1 0 0,25 29 0,98 121 0,-80-103 0,90 140 0,156 205 0,-85-129 0,-163-215 0,3-2 0,93 84 0,10 9 0,-93-84 0,-32-33 0,3-1 0,74 63 0,131 59 0,-159-109 0,178 96 0,-99-54 0,-102-57 0,1-3 0,68 28 0,-77-43 0,239 93 0,-249-98-455,0 2 0,78 46 0,-70-32-6371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6:12:05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4046 1 24575,'-4'0'0,"-15"0"0,-34 4 0,45-3 0,0 1 0,0 0 0,1 1 0,-1 0 0,1 0 0,0 1 0,-9 5 0,-287 204 0,-64 39 0,176-135 0,155-92 0,1 2 0,1 1 0,-31 35 0,2 10 0,33-38 0,-41 40 0,8-24 0,-2-2 0,-94 52 0,81-54 0,-102 82 0,134-87 0,-67 76 0,-28 59 0,78-98 0,-61 66 0,-40 52 0,85-83 0,-94 126 0,31-44 0,14-19 0,54-68 0,47-66 0,16-29 0,0-1 0,-1 0 0,0-1 0,-1 0 0,-1-1 0,0 0 0,0-1 0,-17 8 0,-3 4 0,-4 1 0,-1-3 0,0-1 0,-51 16 0,31-12 0,26-11 0,0-1 0,-1-2 0,-35 4 0,-108 7 0,121-16-1365,3-1-5461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6:13:12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7829 0 24575,'0'1'0,"-1"0"0,1 1 0,0-1 0,0 0 0,-1 0 0,1 0 0,0 0 0,-1 0 0,1 0 0,-1 0 0,0 0 0,1 0 0,-1 0 0,-1 1 0,-5 10 0,-92 176-835,-26 29-2512,-81 110 2902,-162 208 1185,101-180 1059,-28 39 289,270-358-2088,5-6 0,-2-1 0,-28 30 0,-32 22 0,-147 112 0,-113 55 0,338-245 0,-939 617 0,751-502-1130,-258 176-4542,-231 144 5690,331-221-18,247-152 0,-1398 850 0,1460-891 0,-867 532 0,900-551-252,-190 119 2205,166-107-1210,0-1 1,-1-2 0,-1-1-1,-49 12 1,-8-8-7570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6:12:15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24575,'0'403'0,"0"-387"0,1 1 0,0-1 0,1 0 0,1 1 0,1-1 0,0 0 0,1-1 0,1 1 0,9 18 0,13 27 0,-3 2 0,-3 0 0,17 82 0,-14-51 0,6 22 0,18 65 0,-15-88 0,4-2 0,4-1 0,4-3 0,57 84 0,-39-71 0,-4 4 0,48 117 0,-73-146 0,2-2 0,77 110 0,112 117 0,-197-264 0,17 29 0,-3 2 0,46 94 0,-36-61 0,-15-30 0,34 60 0,-59-111 0,-1 1 0,-1 1 0,-1 0 0,13 38 0,-9-7-682,40 95-1,-37-112-6143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6:12:18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5561 0 24575,'-21'19'0,"-1"-1"0,-32 21 0,23-18 0,-30 27 0,-174 191 0,11 22 0,210-245 0,-385 499 0,-28 32 0,-285 213 0,611-665 0,-5-3 0,-188 123 0,-361 183 0,558-352 0,-2-5 0,-2-3 0,-2-5 0,-1-5 0,-121 18 0,-96 30 0,196-42 0,-6 6 0,-49 11 0,108-37 0,-202 46 0,45-1 0,206-52-455,1 2 0,-41 20 0,28-8-6371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6:13:24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692 1 24575,'0'29'0,"1"-14"0,-1 1 0,0 0 0,-2 0 0,1-1 0,-2 1 0,-7 26 0,-31 65 0,-5-1 0,-4-2 0,-69 105 0,105-187 0,0 1 0,1 0 0,1 1 0,2 1 0,-14 44 0,10-14 0,-145 603 0,127-473 0,6-25 0,-67 430 0,84-101 0,11-326 0,-1 1401 0,0-1539 0,1-1 0,1 1 0,2-1 0,0 0 0,2 0 0,0 0 0,13 26 0,41 115 0,8 19 0,28 83 0,-22 6 0,-68-244-455,-1 0 0,2 43 0,-7-36-6371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6:14:42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4T06:14:56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24575,'0'13'0,"0"5"-8191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21" cy="494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987" y="0"/>
            <a:ext cx="2944921" cy="494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1B701B-7ABB-4BC9-BBCB-D2FEDA95642B}" type="datetimeFigureOut">
              <a:rPr lang="en-US" altLang="en-US"/>
              <a:pPr/>
              <a:t>4/25/2025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5" y="4705153"/>
            <a:ext cx="5437511" cy="4456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10304"/>
            <a:ext cx="2944921" cy="4941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987" y="9410304"/>
            <a:ext cx="2944921" cy="4941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78596F-5246-4B33-B89B-CA31A8115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089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8596F-5246-4B33-B89B-CA31A81156C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03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8596F-5246-4B33-B89B-CA31A81156C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2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8596F-5246-4B33-B89B-CA31A81156C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56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8596F-5246-4B33-B89B-CA31A81156C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12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8596F-5246-4B33-B89B-CA31A81156C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7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8596F-5246-4B33-B89B-CA31A81156C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66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8596F-5246-4B33-B89B-CA31A81156C0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4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8596F-5246-4B33-B89B-CA31A81156C0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2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48A6-0060-4625-9FFA-5494A8441035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3880-E0CD-4F51-BCCA-3C9543C545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45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E288-6E40-4528-89D4-EA2ACA239C56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0B04-309A-4D07-A2EE-71914A720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13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DD3-DB14-4D35-8779-96EE215070E7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4894-CD3A-4979-B5DA-69E0FCF913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86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3C157-E554-4683-8CD0-885A0B5D2FE2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CNN-softmax  v2405425a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59500-E629-449D-8982-FD156F527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20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8DFC-1765-4B40-8DA9-3E069EB6AC3B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46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B2EE-66B8-4911-A304-67E27938D2F9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4247-4169-4150-ABAB-1501573B41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53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AA15-24CD-41D2-A156-E2D586FCD954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2B00-7B4C-4489-9D90-A870935C76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38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3573-F7C9-4824-9F24-ADB081BAAA66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E7D4-D00B-4A8D-975A-BF6696083C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62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CF64-DC4F-447F-A550-6D8FB752FBF2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B27A-80A0-4C5B-82E9-66C7347B0D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91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3AC6-978C-4202-BA78-4C5344625F1E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FB28-9E4E-48A0-B56C-B687DCFEF0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05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85D5-C044-4DAC-98B6-12DC65AC19D4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71FE-E275-4024-A45C-E03495DB9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26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4404-EE70-4974-8F74-1A4DD5E867DF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2E25-5E97-4B9D-9E10-B6E059F344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6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AEB6-8E03-495D-8E3A-582BDFA84F26}" type="datetime1">
              <a:rPr lang="en-US" altLang="en-US" smtClean="0"/>
              <a:t>4/25/2025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/>
              <a:t>CNN-softmax  v2405425a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84A2-706B-4B8F-B13D-F54A20C792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30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5.png"/><Relationship Id="rId2" Type="http://schemas.openxmlformats.org/officeDocument/2006/relationships/image" Target="../media/image1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4.png"/><Relationship Id="rId4" Type="http://schemas.openxmlformats.org/officeDocument/2006/relationships/image" Target="../media/image710.png"/><Relationship Id="rId9" Type="http://schemas.openxmlformats.org/officeDocument/2006/relationships/customXml" Target="../ink/ink4.xml"/><Relationship Id="rId1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4.png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onwenkel.com/2018/05/15/activation-functions-for-neural-networks.html#softplus" TargetMode="External"/><Relationship Id="rId2" Type="http://schemas.openxmlformats.org/officeDocument/2006/relationships/hyperlink" Target="https://imiloainf.wordpress.com/2013/11/06/rectifier-nonlinearit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yann.lecun.com/exdb/le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nford.edu/~shervine/teaching/cs-230/cheatsheet-convolutional-neural-networks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8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1.png"/><Relationship Id="rId12" Type="http://schemas.openxmlformats.org/officeDocument/2006/relationships/image" Target="../media/image270.png"/><Relationship Id="rId17" Type="http://schemas.openxmlformats.org/officeDocument/2006/relationships/image" Target="../media/image29.png"/><Relationship Id="rId2" Type="http://schemas.openxmlformats.org/officeDocument/2006/relationships/image" Target="../media/image28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20.wmf"/><Relationship Id="rId15" Type="http://schemas.openxmlformats.org/officeDocument/2006/relationships/image" Target="../media/image35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9" Type="http://schemas.openxmlformats.org/officeDocument/2006/relationships/image" Target="../media/image19.wmf"/><Relationship Id="rId1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towardsdatascience.com/convolution-vs-correlation-af868b6b4fb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works.com/matlabcentral/answers/350254-why-there-is-no-bias-and-coefficient-trainable-parameters-in-the-max-and-average-pooling-layer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eeplearning.stanford.edu/wiki/images/6/6c/Convolution_schematic.gif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s://link.springer.com/content/pdf/10.1007/978-3-642-25191-7.pdf" TargetMode="External"/><Relationship Id="rId4" Type="http://schemas.openxmlformats.org/officeDocument/2006/relationships/image" Target="../media/image4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eeplearning.stanford.edu/wiki/images/6/6c/Convolution_schematic.gi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s://link.springer.com/content/pdf/10.1007/978-3-642-25191-7.pdf" TargetMode="External"/><Relationship Id="rId4" Type="http://schemas.openxmlformats.org/officeDocument/2006/relationships/image" Target="../media/image41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41.png"/><Relationship Id="rId3" Type="http://schemas.openxmlformats.org/officeDocument/2006/relationships/hyperlink" Target="https://medium.com/data-science-bootcamp/understand-the-softmax-function-in-minutes-f3a59641e86d" TargetMode="External"/><Relationship Id="rId7" Type="http://schemas.openxmlformats.org/officeDocument/2006/relationships/image" Target="../../clipboard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20.png"/><Relationship Id="rId5" Type="http://schemas.openxmlformats.org/officeDocument/2006/relationships/image" Target="../media/image44.png"/><Relationship Id="rId4" Type="http://schemas.openxmlformats.org/officeDocument/2006/relationships/hyperlink" Target="http://www.cse.cuhk.edu.hk/~khwong/www2/cmsc5707/5707_probability.pptx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nn.lecun.com/exdb/mnist/" TargetMode="External"/><Relationship Id="rId2" Type="http://schemas.openxmlformats.org/officeDocument/2006/relationships/hyperlink" Target="http://www.mathworks.com/matlabcentral/fileexchange/38310-deep-learning-toolbo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wardsdatascience.com/a-simple-2d-cnn-for-mnist-digit-recognition-a998dbc1e79a" TargetMode="Externa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onvolutional-networks/" TargetMode="External"/><Relationship Id="rId2" Type="http://schemas.openxmlformats.org/officeDocument/2006/relationships/hyperlink" Target="http://cs231n.github.io/convolutional-network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vAh_ZHtyJ0k" TargetMode="Externa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onvolutional-networks/" TargetMode="External"/><Relationship Id="rId2" Type="http://schemas.openxmlformats.org/officeDocument/2006/relationships/hyperlink" Target="http://cs231n.github.io/convolutional-networ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ldung.com/cs/downstream-tasks" TargetMode="External"/><Relationship Id="rId2" Type="http://schemas.openxmlformats.org/officeDocument/2006/relationships/hyperlink" Target="https://neptune.ai/blog/transfer-learning-guide-examples-for-images-and-text-in-kera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keras.io/api/applications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512.03385" TargetMode="External"/><Relationship Id="rId13" Type="http://schemas.openxmlformats.org/officeDocument/2006/relationships/hyperlink" Target="https://arxiv.org/pdf/2106.13112.pdf" TargetMode="External"/><Relationship Id="rId3" Type="http://schemas.openxmlformats.org/officeDocument/2006/relationships/hyperlink" Target="https://papers.nips.cc/paper/4824-imagenet-classification-with-deep-convolutional-neural-networks.pdf" TargetMode="External"/><Relationship Id="rId7" Type="http://schemas.openxmlformats.org/officeDocument/2006/relationships/hyperlink" Target="https://arxiv.org/pdf/1411.4038.pdf" TargetMode="External"/><Relationship Id="rId12" Type="http://schemas.openxmlformats.org/officeDocument/2006/relationships/hyperlink" Target="https://towardsdatascience.com/understanding-ssd-multibox-real-time-object-detection-in-deep-learning-495ef744fab" TargetMode="External"/><Relationship Id="rId2" Type="http://schemas.openxmlformats.org/officeDocument/2006/relationships/hyperlink" Target="http://yann.lecun.com/exdb/publis/pdf/lecun-01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409.4842" TargetMode="External"/><Relationship Id="rId11" Type="http://schemas.openxmlformats.org/officeDocument/2006/relationships/hyperlink" Target="https://machinelearningmastery.com/how-to-perform-object-detection-with-yolov3-in-keras/" TargetMode="External"/><Relationship Id="rId5" Type="http://schemas.openxmlformats.org/officeDocument/2006/relationships/hyperlink" Target="http://www.robots.ox.ac.uk/~vgg/" TargetMode="External"/><Relationship Id="rId10" Type="http://schemas.openxmlformats.org/officeDocument/2006/relationships/hyperlink" Target="https://arxiv.org/abs/1506.01497" TargetMode="External"/><Relationship Id="rId4" Type="http://schemas.openxmlformats.org/officeDocument/2006/relationships/hyperlink" Target="https://arxiv.org/pdf/1409.1556.pdf" TargetMode="External"/><Relationship Id="rId9" Type="http://schemas.openxmlformats.org/officeDocument/2006/relationships/hyperlink" Target="https://arxiv.org/abs/1311.2524" TargetMode="External"/><Relationship Id="rId14" Type="http://schemas.openxmlformats.org/officeDocument/2006/relationships/hyperlink" Target="https://medium.com/&#38622;&#38622;&#33287;&#20820;&#20820;&#30340;&#24037;&#31243;&#19990;&#30028;/&#27231;&#22120;&#23416;&#32722;-ml-note-cnn&#28436;&#21270;&#21490;-alexnet-vgg-inception-resnet-keras-coding-668f74879306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deeplearning.net/tutorial/lenet.html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medium.com/@mgazar/lenet-5-in-9-lines-of-code-using-keras-ac99294c80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ianlewis/tensorflow-examples/blob/master/notebooks/TensorFlow%20MNIST%20tutorial.ipynb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opencv.com/understanding-alexnet/" TargetMode="External"/><Relationship Id="rId2" Type="http://schemas.openxmlformats.org/officeDocument/2006/relationships/hyperlink" Target="https://engmrk.com/alexnet-implementation-using-ker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pers.nips.cc/paper/4824-imagenet-classification-with-deep-convolutional-neural-networks.pdf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nips.cc/paper/4824-imagenet-classification-with-deep-convolutional-neural-networks.pdf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cv-tricks.com/tensorflow-tutorial/understanding-alexnet-resnet-squeezenetand-running-on-tensorflow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mrk.com/alexnet-implementation-using-keras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engmrk.com/alexnet-implementation-using-keras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coinmonks/understand-alexnet-in-just-3-minutes-with-hands-on-code-using-tensorflow-925d1e2e2f82" TargetMode="External"/><Relationship Id="rId2" Type="http://schemas.openxmlformats.org/officeDocument/2006/relationships/hyperlink" Target="https://github.com/felzek/AlexNet-A-Practical-Implem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robots.ox.ac.uk/~vgg/data/flowers/17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.ox.ac.uk/~vgg/practicals/cnn/" TargetMode="External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medium.com/@apiltamang/yet-another-resnet-tutorial-or-not-f6dd9515fcd7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4nextgen.com/best-artificial-intelligence-frameworks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esidual_neural_network" TargetMode="External"/><Relationship Id="rId13" Type="http://schemas.openxmlformats.org/officeDocument/2006/relationships/hyperlink" Target="https://papers.nips.cc/paper/5346-sequence-to-sequence-learning-with-neural-networks.pdf" TargetMode="External"/><Relationship Id="rId3" Type="http://schemas.openxmlformats.org/officeDocument/2006/relationships/hyperlink" Target="http://yann.lecun.com/exdb/lenet/" TargetMode="External"/><Relationship Id="rId7" Type="http://schemas.openxmlformats.org/officeDocument/2006/relationships/hyperlink" Target="https://arxiv.org/pdf/1409.1556.pdf" TargetMode="External"/><Relationship Id="rId12" Type="http://schemas.openxmlformats.org/officeDocument/2006/relationships/hyperlink" Target="https://en.wikipedia.org/wiki/Long_short-term_memor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ople.eecs.berkeley.edu/~jonlong/long_shelhamer_fcn.pdf" TargetMode="External"/><Relationship Id="rId11" Type="http://schemas.openxmlformats.org/officeDocument/2006/relationships/hyperlink" Target="http://colah.github.io/posts/2015-08-Understanding-LSTMs/" TargetMode="External"/><Relationship Id="rId5" Type="http://schemas.openxmlformats.org/officeDocument/2006/relationships/hyperlink" Target="https://www.cs.unc.edu/~wliu/papers/GoogLeNet.pdf" TargetMode="External"/><Relationship Id="rId10" Type="http://schemas.openxmlformats.org/officeDocument/2006/relationships/hyperlink" Target="http://www.huppelen.nl/publications/selectiveSearchDraft.pdf" TargetMode="External"/><Relationship Id="rId4" Type="http://schemas.openxmlformats.org/officeDocument/2006/relationships/hyperlink" Target="https://en.wikipedia.org/wiki/Convolutional_neural_network" TargetMode="External"/><Relationship Id="rId9" Type="http://schemas.openxmlformats.org/officeDocument/2006/relationships/hyperlink" Target="https://en.wikipedia.org/wiki/AlexN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1605.06409.pdf" TargetMode="External"/><Relationship Id="rId13" Type="http://schemas.openxmlformats.org/officeDocument/2006/relationships/hyperlink" Target="https://arxiv.org/pdf/1703.06870.pdf" TargetMode="External"/><Relationship Id="rId3" Type="http://schemas.openxmlformats.org/officeDocument/2006/relationships/hyperlink" Target="http://host.robots.ox.ac.uk/pascal/VOC/" TargetMode="External"/><Relationship Id="rId7" Type="http://schemas.openxmlformats.org/officeDocument/2006/relationships/hyperlink" Target="https://arxiv.org/pdf/1506.01497.pdf" TargetMode="External"/><Relationship Id="rId12" Type="http://schemas.openxmlformats.org/officeDocument/2006/relationships/hyperlink" Target="https://arxiv.org/pdf/1611.01578.pdf" TargetMode="External"/><Relationship Id="rId2" Type="http://schemas.openxmlformats.org/officeDocument/2006/relationships/hyperlink" Target="https://medium.com/comet-app/review-of-deep-learning-algorithms-for-object-detection-c1f3d437b8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1504.08083.pdf" TargetMode="External"/><Relationship Id="rId11" Type="http://schemas.openxmlformats.org/officeDocument/2006/relationships/hyperlink" Target="https://arxiv.org/pdf/1612.08242.pdf" TargetMode="External"/><Relationship Id="rId5" Type="http://schemas.openxmlformats.org/officeDocument/2006/relationships/hyperlink" Target="http://www.huppelen.nl/publications/selectiveSearchDraft.pdf" TargetMode="External"/><Relationship Id="rId10" Type="http://schemas.openxmlformats.org/officeDocument/2006/relationships/hyperlink" Target="https://arxiv.org/pdf/1512.02325.pdf" TargetMode="External"/><Relationship Id="rId4" Type="http://schemas.openxmlformats.org/officeDocument/2006/relationships/hyperlink" Target="http://cocodataset.org/#home" TargetMode="External"/><Relationship Id="rId9" Type="http://schemas.openxmlformats.org/officeDocument/2006/relationships/hyperlink" Target="https://arxiv.org/pdf/1506.02640.pdf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matlabcentral/fileexchange/19997-neural-network-for-pattern-recognition-tutoria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gprints.org/5869/1/cnn_tutorial.pdf" TargetMode="External"/><Relationship Id="rId4" Type="http://schemas.openxmlformats.org/officeDocument/2006/relationships/hyperlink" Target="http://www.mathworks.com/matlabcentral/fileexchange/38310-deep-learning-toolbo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Convolution Neural Networks</a:t>
            </a:r>
            <a:br>
              <a:rPr lang="en-US" altLang="en-US" dirty="0"/>
            </a:br>
            <a:r>
              <a:rPr lang="en-US" altLang="en-US" dirty="0"/>
              <a:t>(CNN) and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KH Wong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CNN-softmax  v2405425a</a:t>
            </a:r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B6CF68-BF1B-45D5-81C0-AC042D357D5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/>
              <a:t>We first learn </a:t>
            </a:r>
            <a:r>
              <a:rPr lang="en-US" altLang="zh-TW" sz="3600" u="sng" dirty="0"/>
              <a:t>discrete (cross) correlation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</a:t>
            </a:r>
            <a:r>
              <a:rPr lang="en-US" dirty="0">
                <a:solidFill>
                  <a:srgbClr val="C00000"/>
                </a:solidFill>
              </a:rPr>
              <a:t>=[1 3 4</a:t>
            </a:r>
          </a:p>
          <a:p>
            <a:r>
              <a:rPr lang="en-US" dirty="0">
                <a:solidFill>
                  <a:srgbClr val="C00000"/>
                </a:solidFill>
              </a:rPr>
              <a:t>        2 7 1</a:t>
            </a:r>
          </a:p>
          <a:p>
            <a:r>
              <a:rPr lang="en-US" dirty="0">
                <a:solidFill>
                  <a:srgbClr val="C00000"/>
                </a:solidFill>
              </a:rPr>
              <a:t>        0  5 2]</a:t>
            </a:r>
          </a:p>
          <a:p>
            <a:r>
              <a:rPr lang="en-US" i="1" dirty="0"/>
              <a:t>F</a:t>
            </a:r>
            <a:r>
              <a:rPr lang="en-US" dirty="0"/>
              <a:t>=[4 1</a:t>
            </a:r>
          </a:p>
          <a:p>
            <a:r>
              <a:rPr lang="en-US" dirty="0"/>
              <a:t>      2 7]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06413" y="2061830"/>
            <a:ext cx="4038600" cy="4525963"/>
          </a:xfrm>
        </p:spPr>
        <p:txBody>
          <a:bodyPr>
            <a:normAutofit/>
          </a:bodyPr>
          <a:lstStyle/>
          <a:p>
            <a:r>
              <a:rPr lang="nn-NO" dirty="0"/>
              <a:t>G =</a:t>
            </a:r>
          </a:p>
          <a:p>
            <a:endParaRPr lang="nn-NO" dirty="0"/>
          </a:p>
          <a:p>
            <a:r>
              <a:rPr lang="nn-NO" dirty="0"/>
              <a:t>convulve(h*F)</a:t>
            </a:r>
          </a:p>
          <a:p>
            <a:r>
              <a:rPr lang="nn-NO" dirty="0"/>
              <a:t>    7    23    34     8</a:t>
            </a:r>
          </a:p>
          <a:p>
            <a:r>
              <a:rPr lang="nn-NO" dirty="0"/>
              <a:t>    15   60   37    18</a:t>
            </a:r>
          </a:p>
          <a:p>
            <a:r>
              <a:rPr lang="nn-NO" dirty="0"/>
              <a:t>     2    50   53     8</a:t>
            </a:r>
          </a:p>
          <a:p>
            <a:r>
              <a:rPr lang="nn-NO" dirty="0"/>
              <a:t>     0     5    22     8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5867400"/>
            <a:ext cx="22781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1*4+2*2+3*1+7*7=60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4495800"/>
            <a:ext cx="12192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63777" y="4141372"/>
            <a:ext cx="575187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34999" y="6001719"/>
            <a:ext cx="7665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0*1=0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472770" y="5449720"/>
            <a:ext cx="89830" cy="52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1322" y="5993265"/>
            <a:ext cx="12314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4*0+5*1=5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151371" y="5496839"/>
            <a:ext cx="349951" cy="50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19170" y="5583403"/>
            <a:ext cx="13484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4*5+2*1=22</a:t>
            </a: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6882322" y="5407088"/>
            <a:ext cx="336848" cy="36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6538912"/>
            <a:ext cx="624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https://www.youtube.com/watch?app=desktop&amp;v=C3EEy8adxvc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81600" y="5583403"/>
            <a:ext cx="3581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278582" y="2699266"/>
            <a:ext cx="0" cy="3068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4EA4696-40D9-4CB1-BAAB-CD459372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014" y="1330325"/>
            <a:ext cx="5295900" cy="1152525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451BF668-55D2-23D8-4804-7281B465B423}"/>
              </a:ext>
            </a:extLst>
          </p:cNvPr>
          <p:cNvGraphicFramePr>
            <a:graphicFrameLocks noGrp="1"/>
          </p:cNvGraphicFramePr>
          <p:nvPr/>
        </p:nvGraphicFramePr>
        <p:xfrm>
          <a:off x="2693556" y="3658910"/>
          <a:ext cx="214312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92018388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368832691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61864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173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949799"/>
                  </a:ext>
                </a:extLst>
              </a:tr>
            </a:tbl>
          </a:graphicData>
        </a:graphic>
      </p:graphicFrame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61273F1C-F325-13F6-A6E3-44EF771BFFDF}"/>
              </a:ext>
            </a:extLst>
          </p:cNvPr>
          <p:cNvGraphicFramePr>
            <a:graphicFrameLocks noGrp="1"/>
          </p:cNvGraphicFramePr>
          <p:nvPr/>
        </p:nvGraphicFramePr>
        <p:xfrm>
          <a:off x="2163737" y="4755159"/>
          <a:ext cx="84247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292">
                  <a:extLst>
                    <a:ext uri="{9D8B030D-6E8A-4147-A177-3AD203B41FA5}">
                      <a16:colId xmlns:a16="http://schemas.microsoft.com/office/drawing/2014/main" val="1433726574"/>
                    </a:ext>
                  </a:extLst>
                </a:gridCol>
                <a:gridCol w="413184">
                  <a:extLst>
                    <a:ext uri="{9D8B030D-6E8A-4147-A177-3AD203B41FA5}">
                      <a16:colId xmlns:a16="http://schemas.microsoft.com/office/drawing/2014/main" val="979934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3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2709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48B360-3271-8805-4C87-746BE68E83A0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4762760"/>
          <a:ext cx="756438" cy="742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219">
                  <a:extLst>
                    <a:ext uri="{9D8B030D-6E8A-4147-A177-3AD203B41FA5}">
                      <a16:colId xmlns:a16="http://schemas.microsoft.com/office/drawing/2014/main" val="1433726574"/>
                    </a:ext>
                  </a:extLst>
                </a:gridCol>
                <a:gridCol w="378219">
                  <a:extLst>
                    <a:ext uri="{9D8B030D-6E8A-4147-A177-3AD203B41FA5}">
                      <a16:colId xmlns:a16="http://schemas.microsoft.com/office/drawing/2014/main" val="979934394"/>
                    </a:ext>
                  </a:extLst>
                </a:gridCol>
              </a:tblGrid>
              <a:tr h="3762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30976"/>
                  </a:ext>
                </a:extLst>
              </a:tr>
              <a:tr h="3374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2709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9E0C2E-F6CF-7167-C3D2-CD795315A6AA}"/>
              </a:ext>
            </a:extLst>
          </p:cNvPr>
          <p:cNvGraphicFramePr>
            <a:graphicFrameLocks noGrp="1"/>
          </p:cNvGraphicFramePr>
          <p:nvPr/>
        </p:nvGraphicFramePr>
        <p:xfrm>
          <a:off x="3901876" y="4651854"/>
          <a:ext cx="670124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174">
                  <a:extLst>
                    <a:ext uri="{9D8B030D-6E8A-4147-A177-3AD203B41FA5}">
                      <a16:colId xmlns:a16="http://schemas.microsoft.com/office/drawing/2014/main" val="143372657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979934394"/>
                    </a:ext>
                  </a:extLst>
                </a:gridCol>
              </a:tblGrid>
              <a:tr h="3011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30976"/>
                  </a:ext>
                </a:extLst>
              </a:tr>
              <a:tr h="3011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2709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EC18AAC-7739-77E2-CDB4-B6FCACFB89E0}"/>
              </a:ext>
            </a:extLst>
          </p:cNvPr>
          <p:cNvGraphicFramePr>
            <a:graphicFrameLocks noGrp="1"/>
          </p:cNvGraphicFramePr>
          <p:nvPr/>
        </p:nvGraphicFramePr>
        <p:xfrm>
          <a:off x="2922642" y="3577654"/>
          <a:ext cx="842476" cy="772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238">
                  <a:extLst>
                    <a:ext uri="{9D8B030D-6E8A-4147-A177-3AD203B41FA5}">
                      <a16:colId xmlns:a16="http://schemas.microsoft.com/office/drawing/2014/main" val="1433726574"/>
                    </a:ext>
                  </a:extLst>
                </a:gridCol>
                <a:gridCol w="421238">
                  <a:extLst>
                    <a:ext uri="{9D8B030D-6E8A-4147-A177-3AD203B41FA5}">
                      <a16:colId xmlns:a16="http://schemas.microsoft.com/office/drawing/2014/main" val="979934394"/>
                    </a:ext>
                  </a:extLst>
                </a:gridCol>
              </a:tblGrid>
              <a:tr h="3916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30976"/>
                  </a:ext>
                </a:extLst>
              </a:tr>
              <a:tr h="3807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2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9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958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TW" sz="3200" dirty="0"/>
              <a:t>Discrete convolution: Correlation is more intuitive</a:t>
            </a:r>
            <a:r>
              <a:rPr lang="en-US" altLang="zh-TW" sz="2400" dirty="0"/>
              <a:t> </a:t>
            </a:r>
            <a:endParaRPr lang="en-US" altLang="zh-TW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000" dirty="0"/>
              <a:t>So, we use correlation of the flipped version of h to implement convolution[1]</a:t>
            </a:r>
            <a:r>
              <a:rPr lang="zh-TW" altLang="zh-TW" sz="3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Object 10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2387600" y="3998913"/>
                <a:ext cx="5815013" cy="2114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𝑓𝑙𝑖𝑝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508" name="Object 1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2387600" y="3998913"/>
                <a:ext cx="5815013" cy="2114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Object 4"/>
              <p:cNvSpPr txBox="1"/>
              <p:nvPr/>
            </p:nvSpPr>
            <p:spPr bwMode="auto">
              <a:xfrm>
                <a:off x="1066800" y="2438400"/>
                <a:ext cx="5634038" cy="1608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151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438400"/>
                <a:ext cx="5634038" cy="1608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5219700" y="6149181"/>
            <a:ext cx="1420813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correlation</a:t>
            </a:r>
          </a:p>
        </p:txBody>
      </p:sp>
      <p:sp>
        <p:nvSpPr>
          <p:cNvPr id="21513" name="AutoShape 7"/>
          <p:cNvSpPr>
            <a:spLocks/>
          </p:cNvSpPr>
          <p:nvPr/>
        </p:nvSpPr>
        <p:spPr bwMode="auto">
          <a:xfrm rot="5400000">
            <a:off x="5638800" y="4191000"/>
            <a:ext cx="457200" cy="35052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5371306" y="3408363"/>
            <a:ext cx="1516063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convolution</a:t>
            </a:r>
          </a:p>
        </p:txBody>
      </p:sp>
      <p:sp>
        <p:nvSpPr>
          <p:cNvPr id="21515" name="AutoShape 9"/>
          <p:cNvSpPr>
            <a:spLocks/>
          </p:cNvSpPr>
          <p:nvPr/>
        </p:nvSpPr>
        <p:spPr bwMode="auto">
          <a:xfrm rot="-5400000">
            <a:off x="5900738" y="2709862"/>
            <a:ext cx="457200" cy="2505075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394325" y="4832350"/>
            <a:ext cx="1246188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Flipped h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5062538" y="5029200"/>
            <a:ext cx="347662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CNN-softmax  v2405425a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1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err="1"/>
              <a:t>Matlab</a:t>
            </a:r>
            <a:r>
              <a:rPr lang="en-US" altLang="zh-TW" dirty="0"/>
              <a:t> (octave) code for convolution</a:t>
            </a:r>
            <a:br>
              <a:rPr lang="en-US" altLang="zh-TW" dirty="0"/>
            </a:br>
            <a:r>
              <a:rPr lang="en-US" altLang="zh-TW" dirty="0"/>
              <a:t>convolution= 2D-flipped correlation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010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>
                <a:cs typeface="Courier New" pitchFamily="49" charset="0"/>
              </a:rPr>
              <a:t> </a:t>
            </a:r>
            <a:r>
              <a:rPr lang="en-US" altLang="zh-TW" sz="2400" dirty="0">
                <a:cs typeface="Courier New" pitchFamily="49" charset="0"/>
              </a:rPr>
              <a:t>I=[1 4 1;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     2 5 3]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h=[1 3 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     2 -4]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conv2(</a:t>
            </a:r>
            <a:r>
              <a:rPr lang="en-US" altLang="zh-TW" sz="2400" dirty="0" err="1">
                <a:cs typeface="Courier New" pitchFamily="49" charset="0"/>
              </a:rPr>
              <a:t>I,h</a:t>
            </a:r>
            <a:r>
              <a:rPr lang="en-US" altLang="zh-TW" sz="2400" dirty="0"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pause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err="1">
                <a:cs typeface="Courier New" pitchFamily="49" charset="0"/>
              </a:rPr>
              <a:t>disp</a:t>
            </a:r>
            <a:r>
              <a:rPr lang="en-US" altLang="zh-TW" sz="2400" dirty="0">
                <a:cs typeface="Courier New" pitchFamily="49" charset="0"/>
              </a:rPr>
              <a:t>(</a:t>
            </a:r>
            <a:r>
              <a:rPr lang="en-US" altLang="zh-TW" sz="2400" dirty="0">
                <a:solidFill>
                  <a:srgbClr val="B22222"/>
                </a:solidFill>
                <a:cs typeface="Courier New" pitchFamily="49" charset="0"/>
              </a:rPr>
              <a:t>'It is the same as the following'</a:t>
            </a:r>
            <a:r>
              <a:rPr lang="en-US" altLang="zh-TW" sz="2400" dirty="0">
                <a:cs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conv2(</a:t>
            </a:r>
            <a:r>
              <a:rPr lang="en-US" altLang="zh-TW" sz="2400" dirty="0" err="1">
                <a:cs typeface="Courier New" pitchFamily="49" charset="0"/>
              </a:rPr>
              <a:t>h,I</a:t>
            </a:r>
            <a:r>
              <a:rPr lang="en-US" altLang="zh-TW" sz="2400" dirty="0"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pause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err="1">
                <a:cs typeface="Courier New" pitchFamily="49" charset="0"/>
              </a:rPr>
              <a:t>disp</a:t>
            </a:r>
            <a:r>
              <a:rPr lang="en-US" altLang="zh-TW" sz="2400" dirty="0">
                <a:cs typeface="Courier New" pitchFamily="49" charset="0"/>
              </a:rPr>
              <a:t>(</a:t>
            </a:r>
            <a:r>
              <a:rPr lang="en-US" altLang="zh-TW" sz="2400" dirty="0">
                <a:solidFill>
                  <a:srgbClr val="B22222"/>
                </a:solidFill>
                <a:cs typeface="Courier New" pitchFamily="49" charset="0"/>
              </a:rPr>
              <a:t>'It is the same as the following'</a:t>
            </a:r>
            <a:r>
              <a:rPr lang="en-US" altLang="zh-TW" sz="2400" dirty="0">
                <a:cs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xcorr2(</a:t>
            </a:r>
            <a:r>
              <a:rPr lang="en-US" altLang="zh-TW" sz="2400" dirty="0" err="1">
                <a:cs typeface="Courier New" pitchFamily="49" charset="0"/>
              </a:rPr>
              <a:t>I,fliplr</a:t>
            </a:r>
            <a:r>
              <a:rPr lang="en-US" altLang="zh-TW" sz="2400" dirty="0">
                <a:cs typeface="Courier New" pitchFamily="49" charset="0"/>
              </a:rPr>
              <a:t>(</a:t>
            </a:r>
            <a:r>
              <a:rPr lang="en-US" altLang="zh-TW" sz="2400" dirty="0" err="1">
                <a:cs typeface="Courier New" pitchFamily="49" charset="0"/>
              </a:rPr>
              <a:t>flipud</a:t>
            </a:r>
            <a:r>
              <a:rPr lang="en-US" altLang="zh-TW" sz="2400" dirty="0">
                <a:cs typeface="Courier New" pitchFamily="49" charset="0"/>
              </a:rPr>
              <a:t>(h)))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CE875F-EF52-45BB-ACFE-785FE0885A46}"/>
              </a:ext>
            </a:extLst>
          </p:cNvPr>
          <p:cNvGraphicFramePr>
            <a:graphicFrameLocks noGrp="1"/>
          </p:cNvGraphicFramePr>
          <p:nvPr/>
        </p:nvGraphicFramePr>
        <p:xfrm>
          <a:off x="5659424" y="1952625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DA8FDC-56E6-4518-86CC-DDB79A49A605}"/>
              </a:ext>
            </a:extLst>
          </p:cNvPr>
          <p:cNvSpPr txBox="1"/>
          <p:nvPr/>
        </p:nvSpPr>
        <p:spPr>
          <a:xfrm>
            <a:off x="4102646" y="200791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Flipped h=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76582" y="2321957"/>
            <a:ext cx="3537527" cy="384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0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334962"/>
          </a:xfrm>
        </p:spPr>
        <p:txBody>
          <a:bodyPr>
            <a:noAutofit/>
          </a:bodyPr>
          <a:lstStyle/>
          <a:p>
            <a:r>
              <a:rPr lang="en-US" sz="2400" dirty="0"/>
              <a:t>Steps to find C(</a:t>
            </a:r>
            <a:r>
              <a:rPr lang="en-US" sz="2400" dirty="0" err="1"/>
              <a:t>m,n</a:t>
            </a:r>
            <a:r>
              <a:rPr lang="en-US" sz="2400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6874" y="685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Step1:</a:t>
            </a:r>
          </a:p>
          <a:p>
            <a:r>
              <a:rPr lang="en-US" dirty="0"/>
              <a:t>C(0,0)</a:t>
            </a:r>
          </a:p>
          <a:p>
            <a:r>
              <a:rPr lang="en-US" dirty="0"/>
              <a:t>=2x2=4</a:t>
            </a:r>
          </a:p>
          <a:p>
            <a:endParaRPr lang="en-US" dirty="0"/>
          </a:p>
          <a:p>
            <a:r>
              <a:rPr lang="en-US" dirty="0"/>
              <a:t>Step 2: </a:t>
            </a:r>
          </a:p>
          <a:p>
            <a:r>
              <a:rPr lang="en-US" dirty="0"/>
              <a:t>C(1,0)</a:t>
            </a:r>
          </a:p>
          <a:p>
            <a:r>
              <a:rPr lang="en-US" dirty="0"/>
              <a:t>= -4*2+2*5=2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7874" y="685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3: </a:t>
            </a:r>
          </a:p>
          <a:p>
            <a:r>
              <a:rPr lang="en-US" dirty="0"/>
              <a:t>C(2,0)</a:t>
            </a:r>
          </a:p>
          <a:p>
            <a:r>
              <a:rPr lang="en-US" dirty="0"/>
              <a:t>= -4*5+2*3</a:t>
            </a:r>
          </a:p>
          <a:p>
            <a:r>
              <a:rPr lang="en-US" dirty="0"/>
              <a:t>=-14</a:t>
            </a:r>
          </a:p>
          <a:p>
            <a:endParaRPr lang="en-US" dirty="0"/>
          </a:p>
          <a:p>
            <a:r>
              <a:rPr lang="en-US" dirty="0"/>
              <a:t>Step 4: </a:t>
            </a:r>
          </a:p>
          <a:p>
            <a:r>
              <a:rPr lang="en-US" dirty="0"/>
              <a:t>C(3,0)</a:t>
            </a:r>
          </a:p>
          <a:p>
            <a:r>
              <a:rPr lang="en-US" dirty="0"/>
              <a:t>= -4*3</a:t>
            </a:r>
          </a:p>
          <a:p>
            <a:r>
              <a:rPr lang="en-US" dirty="0"/>
              <a:t>=-12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63874" y="787400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87674" y="3200400"/>
          <a:ext cx="12954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87674" y="3810000"/>
          <a:ext cx="914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86600" y="838200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10400" y="3251200"/>
          <a:ext cx="12954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848600" y="3810000"/>
          <a:ext cx="914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838200" y="49530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57400" y="5334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C(</a:t>
            </a:r>
            <a:r>
              <a:rPr lang="en-US" dirty="0" err="1"/>
              <a:t>m,n</a:t>
            </a:r>
            <a:r>
              <a:rPr lang="en-US" dirty="0"/>
              <a:t>)=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276600" y="5105400"/>
          <a:ext cx="4800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r>
                        <a:rPr lang="en-US" dirty="0"/>
                        <a:t>C(0,0)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C(0,0)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/>
                        <a:t>C(0,0)=4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C(1,0)=2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C(2,0)=-14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C(3,0)=-12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B9557-B28C-499C-A2B2-3C40C5213724}"/>
              </a:ext>
            </a:extLst>
          </p:cNvPr>
          <p:cNvSpPr txBox="1"/>
          <p:nvPr/>
        </p:nvSpPr>
        <p:spPr>
          <a:xfrm>
            <a:off x="1428750" y="211455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Flipped h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CE875F-EF52-45BB-ACFE-785FE0885A46}"/>
              </a:ext>
            </a:extLst>
          </p:cNvPr>
          <p:cNvGraphicFramePr>
            <a:graphicFrameLocks noGrp="1"/>
          </p:cNvGraphicFramePr>
          <p:nvPr/>
        </p:nvGraphicFramePr>
        <p:xfrm>
          <a:off x="2584869" y="1607271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ACE875F-EF52-45BB-ACFE-785FE0885A46}"/>
              </a:ext>
            </a:extLst>
          </p:cNvPr>
          <p:cNvGraphicFramePr>
            <a:graphicFrameLocks noGrp="1"/>
          </p:cNvGraphicFramePr>
          <p:nvPr/>
        </p:nvGraphicFramePr>
        <p:xfrm>
          <a:off x="7658100" y="1652876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83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334962"/>
          </a:xfrm>
        </p:spPr>
        <p:txBody>
          <a:bodyPr>
            <a:noAutofit/>
          </a:bodyPr>
          <a:lstStyle/>
          <a:p>
            <a:r>
              <a:rPr lang="en-US" sz="2000" dirty="0"/>
              <a:t>Steps continue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6874" y="685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5:</a:t>
            </a:r>
          </a:p>
          <a:p>
            <a:r>
              <a:rPr lang="en-US" dirty="0"/>
              <a:t>C(0,1)</a:t>
            </a:r>
          </a:p>
          <a:p>
            <a:r>
              <a:rPr lang="en-US" dirty="0"/>
              <a:t>=1*2+2*1</a:t>
            </a:r>
          </a:p>
          <a:p>
            <a:r>
              <a:rPr lang="en-US" dirty="0"/>
              <a:t>=4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 6: </a:t>
            </a:r>
          </a:p>
          <a:p>
            <a:r>
              <a:rPr lang="en-US" dirty="0"/>
              <a:t>C(1,1)</a:t>
            </a:r>
          </a:p>
          <a:p>
            <a:r>
              <a:rPr lang="en-US" dirty="0"/>
              <a:t>= 1*-4+2*3+4*2+5*1</a:t>
            </a:r>
          </a:p>
          <a:p>
            <a:r>
              <a:rPr lang="en-US" dirty="0"/>
              <a:t>=15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7874" y="685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7: </a:t>
            </a:r>
          </a:p>
          <a:p>
            <a:r>
              <a:rPr lang="en-US" dirty="0"/>
              <a:t>C(2,1)</a:t>
            </a:r>
          </a:p>
          <a:p>
            <a:r>
              <a:rPr lang="en-US" dirty="0"/>
              <a:t>= -4*4+5*3+1*2+3*1</a:t>
            </a:r>
          </a:p>
          <a:p>
            <a:r>
              <a:rPr lang="en-US" dirty="0"/>
              <a:t>=4</a:t>
            </a:r>
          </a:p>
          <a:p>
            <a:endParaRPr lang="en-US" dirty="0"/>
          </a:p>
          <a:p>
            <a:r>
              <a:rPr lang="en-US" dirty="0"/>
              <a:t>Step 8: </a:t>
            </a:r>
          </a:p>
          <a:p>
            <a:r>
              <a:rPr lang="en-US" dirty="0"/>
              <a:t>C(3,1)</a:t>
            </a:r>
          </a:p>
          <a:p>
            <a:r>
              <a:rPr lang="en-US" dirty="0"/>
              <a:t>= -4*1+3*3</a:t>
            </a:r>
          </a:p>
          <a:p>
            <a:r>
              <a:rPr lang="en-US" dirty="0"/>
              <a:t>=5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63874" y="787400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90800" y="1066800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124200" y="2895600"/>
          <a:ext cx="12954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0" y="3048000"/>
          <a:ext cx="914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239000" y="457200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924800" y="685800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10400" y="3251200"/>
          <a:ext cx="12954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924800" y="3352800"/>
          <a:ext cx="914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838200" y="49530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5334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C(</a:t>
            </a:r>
            <a:r>
              <a:rPr lang="en-US" dirty="0" err="1"/>
              <a:t>m,n</a:t>
            </a:r>
            <a:r>
              <a:rPr lang="en-US" dirty="0"/>
              <a:t>)=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304309" y="5105400"/>
          <a:ext cx="4800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r>
                        <a:rPr lang="en-US" dirty="0"/>
                        <a:t>C(0,2)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C(0,1)=4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C(1,1)=15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C(2,1)=4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C(3,1)=5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/>
                        <a:t>C(0,0)=4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C(1,0)=2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C(2,0)=-14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C(3,0)=-1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6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88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Find all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Object 3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2138663" y="3255641"/>
                <a:ext cx="4429125" cy="3800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651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138663" y="3255641"/>
                <a:ext cx="4429125" cy="3800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4" name="Line 4"/>
          <p:cNvSpPr>
            <a:spLocks noChangeShapeType="1"/>
          </p:cNvSpPr>
          <p:nvPr/>
        </p:nvSpPr>
        <p:spPr bwMode="auto">
          <a:xfrm flipV="1">
            <a:off x="2677688" y="5733666"/>
            <a:ext cx="4561312" cy="422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653123" y="5883276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TW" sz="2400" dirty="0">
                <a:latin typeface="Times New Roman" pitchFamily="18" charset="0"/>
              </a:rPr>
              <a:t>m</a:t>
            </a:r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 flipV="1">
            <a:off x="2928995" y="4419624"/>
            <a:ext cx="3176" cy="13842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2225674" y="39941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TW" sz="2400" dirty="0">
                <a:latin typeface="Times New Roman" pitchFamily="18" charset="0"/>
              </a:rPr>
              <a:t>n</a:t>
            </a:r>
          </a:p>
        </p:txBody>
      </p:sp>
      <p:grpSp>
        <p:nvGrpSpPr>
          <p:cNvPr id="27658" name="Group 2"/>
          <p:cNvGrpSpPr>
            <a:grpSpLocks/>
          </p:cNvGrpSpPr>
          <p:nvPr/>
        </p:nvGrpSpPr>
        <p:grpSpPr bwMode="auto">
          <a:xfrm>
            <a:off x="7527925" y="2927350"/>
            <a:ext cx="1397000" cy="1662113"/>
            <a:chOff x="4742" y="1844"/>
            <a:chExt cx="880" cy="1047"/>
          </a:xfrm>
        </p:grpSpPr>
        <p:sp>
          <p:nvSpPr>
            <p:cNvPr id="27660" name="Line 3"/>
            <p:cNvSpPr>
              <a:spLocks noChangeShapeType="1"/>
            </p:cNvSpPr>
            <p:nvPr/>
          </p:nvSpPr>
          <p:spPr bwMode="auto">
            <a:xfrm>
              <a:off x="4896" y="268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4"/>
            <p:cNvSpPr>
              <a:spLocks noChangeShapeType="1"/>
            </p:cNvSpPr>
            <p:nvPr/>
          </p:nvSpPr>
          <p:spPr bwMode="auto">
            <a:xfrm flipV="1">
              <a:off x="4896" y="216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Text Box 5"/>
            <p:cNvSpPr txBox="1">
              <a:spLocks noChangeArrowheads="1"/>
            </p:cNvSpPr>
            <p:nvPr/>
          </p:nvSpPr>
          <p:spPr bwMode="auto">
            <a:xfrm>
              <a:off x="5366" y="2660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m</a:t>
              </a:r>
            </a:p>
          </p:txBody>
        </p:sp>
        <p:sp>
          <p:nvSpPr>
            <p:cNvPr id="27663" name="Text Box 6"/>
            <p:cNvSpPr txBox="1">
              <a:spLocks noChangeArrowheads="1"/>
            </p:cNvSpPr>
            <p:nvPr/>
          </p:nvSpPr>
          <p:spPr bwMode="auto">
            <a:xfrm>
              <a:off x="4742" y="1844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n</a:t>
              </a:r>
            </a:p>
          </p:txBody>
        </p:sp>
        <p:sp>
          <p:nvSpPr>
            <p:cNvPr id="27664" name="Text Box 7"/>
            <p:cNvSpPr txBox="1">
              <a:spLocks noChangeArrowheads="1"/>
            </p:cNvSpPr>
            <p:nvPr/>
          </p:nvSpPr>
          <p:spPr bwMode="auto">
            <a:xfrm>
              <a:off x="4982" y="2324"/>
              <a:ext cx="6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C(m,n)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0049" y="6157914"/>
            <a:ext cx="3086100" cy="365125"/>
          </a:xfrm>
        </p:spPr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99225" y="6340476"/>
            <a:ext cx="2057400" cy="365125"/>
          </a:xfrm>
        </p:spPr>
        <p:txBody>
          <a:bodyPr/>
          <a:lstStyle/>
          <a:p>
            <a:fld id="{42434366-BC68-4344-AA9C-821C6A767A5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14424" y="1740232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62478" y="1161527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51681" y="1642615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932171" y="995769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064572" y="1642615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445572" y="1004177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048500" y="1542360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8109457" y="864938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25726" y="2892080"/>
            <a:ext cx="1014323" cy="1163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</p:cNvCxnSpPr>
          <p:nvPr/>
        </p:nvCxnSpPr>
        <p:spPr>
          <a:xfrm flipH="1">
            <a:off x="3690637" y="2760215"/>
            <a:ext cx="84944" cy="1222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735718" y="2812604"/>
            <a:ext cx="601455" cy="1271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539386" y="2756053"/>
            <a:ext cx="1864025" cy="1300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8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/>
              <a:t>Example</a:t>
            </a:r>
            <a:endParaRPr lang="en-US" alt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cs typeface="Courier New" pitchFamily="49" charset="0"/>
              </a:rPr>
              <a:t>I=[1 4 1; </a:t>
            </a:r>
          </a:p>
          <a:p>
            <a:pPr eaLnBrk="1" hangingPunct="1"/>
            <a:r>
              <a:rPr lang="en-US" altLang="zh-TW" sz="2400" dirty="0">
                <a:cs typeface="Courier New" pitchFamily="49" charset="0"/>
              </a:rPr>
              <a:t>     2 5 3</a:t>
            </a:r>
          </a:p>
          <a:p>
            <a:pPr eaLnBrk="1" hangingPunct="1"/>
            <a:r>
              <a:rPr lang="en-US" altLang="zh-TW" sz="2400" dirty="0">
                <a:cs typeface="Courier New" pitchFamily="49" charset="0"/>
              </a:rPr>
              <a:t>     3 5 1]</a:t>
            </a:r>
          </a:p>
          <a:p>
            <a:pPr eaLnBrk="1" hangingPunct="1"/>
            <a:r>
              <a:rPr lang="en-US" altLang="en-US" sz="2400" dirty="0">
                <a:ea typeface="SimSun" pitchFamily="2" charset="-122"/>
                <a:cs typeface="Courier New" pitchFamily="49" charset="0"/>
              </a:rPr>
              <a:t>h2=[-1 2</a:t>
            </a:r>
          </a:p>
          <a:p>
            <a:pPr eaLnBrk="1" hangingPunct="1"/>
            <a:r>
              <a:rPr lang="en-US" altLang="en-US" sz="2400" dirty="0">
                <a:ea typeface="SimSun" pitchFamily="2" charset="-122"/>
                <a:cs typeface="Courier New" pitchFamily="49" charset="0"/>
              </a:rPr>
              <a:t>         3 4]</a:t>
            </a:r>
          </a:p>
          <a:p>
            <a:pPr eaLnBrk="1" hangingPunct="1"/>
            <a:r>
              <a:rPr lang="en-US" altLang="en-US" sz="2400" dirty="0">
                <a:ea typeface="SimSun" pitchFamily="2" charset="-122"/>
                <a:cs typeface="Courier New" pitchFamily="49" charset="0"/>
              </a:rPr>
              <a:t>Find </a:t>
            </a:r>
            <a:r>
              <a:rPr lang="en-US" altLang="zh-TW" sz="2400" dirty="0">
                <a:cs typeface="Courier New" pitchFamily="49" charset="0"/>
              </a:rPr>
              <a:t>convolution of I and h2.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CNN-softmax  v2405425a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51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Answer of the example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1800" dirty="0"/>
              <a:t>% </a:t>
            </a:r>
          </a:p>
          <a:p>
            <a:r>
              <a:rPr lang="en-US" altLang="zh-TW" sz="1800" dirty="0">
                <a:cs typeface="Courier New" pitchFamily="49" charset="0"/>
              </a:rPr>
              <a:t>I=[1 4 1; </a:t>
            </a:r>
          </a:p>
          <a:p>
            <a:r>
              <a:rPr lang="en-US" altLang="zh-TW" sz="1800" dirty="0">
                <a:cs typeface="Courier New" pitchFamily="49" charset="0"/>
              </a:rPr>
              <a:t>     2 5 3</a:t>
            </a:r>
          </a:p>
          <a:p>
            <a:r>
              <a:rPr lang="en-US" altLang="zh-TW" sz="1800" dirty="0">
                <a:cs typeface="Courier New" pitchFamily="49" charset="0"/>
              </a:rPr>
              <a:t>     3 5 1]</a:t>
            </a:r>
          </a:p>
          <a:p>
            <a:r>
              <a:rPr lang="en-US" altLang="en-US" sz="1800" dirty="0">
                <a:ea typeface="SimSun" pitchFamily="2" charset="-122"/>
                <a:cs typeface="Courier New" pitchFamily="49" charset="0"/>
              </a:rPr>
              <a:t>h2=[-1 2</a:t>
            </a:r>
          </a:p>
          <a:p>
            <a:r>
              <a:rPr lang="en-US" altLang="en-US" sz="1800" dirty="0">
                <a:ea typeface="SimSun" pitchFamily="2" charset="-122"/>
                <a:cs typeface="Courier New" pitchFamily="49" charset="0"/>
              </a:rPr>
              <a:t>         3 4]</a:t>
            </a:r>
          </a:p>
          <a:p>
            <a:r>
              <a:rPr lang="en-US" altLang="en-US" sz="1800" dirty="0"/>
              <a:t>%Find convolution of I and h2.</a:t>
            </a:r>
          </a:p>
          <a:p>
            <a:r>
              <a:rPr lang="en-US" altLang="en-US" sz="1800" dirty="0"/>
              <a:t>conv2(I,h2)</a:t>
            </a:r>
          </a:p>
          <a:p>
            <a:r>
              <a:rPr lang="fr-FR" altLang="en-US" sz="1800" dirty="0"/>
              <a:t>ans =</a:t>
            </a:r>
          </a:p>
          <a:p>
            <a:endParaRPr lang="fr-FR" altLang="en-US" sz="1800" dirty="0"/>
          </a:p>
          <a:p>
            <a:r>
              <a:rPr lang="fr-FR" altLang="en-US" sz="1800" dirty="0"/>
              <a:t>    -1    -2     7     2</a:t>
            </a:r>
          </a:p>
          <a:p>
            <a:r>
              <a:rPr lang="fr-FR" altLang="en-US" sz="1800" dirty="0"/>
              <a:t>     1    15    26    10</a:t>
            </a:r>
          </a:p>
          <a:p>
            <a:r>
              <a:rPr lang="fr-FR" altLang="en-US" sz="1800" dirty="0"/>
              <a:t>     3    24    38    14</a:t>
            </a:r>
          </a:p>
          <a:p>
            <a:r>
              <a:rPr lang="fr-FR" altLang="en-US" sz="1800" dirty="0"/>
              <a:t>     9    27    23     4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2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adeshpande3.github.io/assets/OriginalAndFilter.png">
            <a:extLst>
              <a:ext uri="{FF2B5EF4-FFF2-40B4-BE49-F238E27FC236}">
                <a16:creationId xmlns:a16="http://schemas.microsoft.com/office/drawing/2014/main" id="{DC6E0808-CFAC-4F74-81F9-421E0AFF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3" y="2797210"/>
            <a:ext cx="61436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Convolution (conv) layer </a:t>
            </a:r>
            <a:br>
              <a:rPr lang="en-US" u="sng" dirty="0"/>
            </a:br>
            <a:r>
              <a:rPr lang="en-US" dirty="0"/>
              <a:t>The curve feature in an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So, for this part of the image, there is such as a curve feature to be found.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5378D-7338-4C93-9CDE-2FD745C5BC6E}"/>
              </a:ext>
            </a:extLst>
          </p:cNvPr>
          <p:cNvSpPr txBox="1"/>
          <p:nvPr/>
        </p:nvSpPr>
        <p:spPr>
          <a:xfrm>
            <a:off x="6515884" y="2410495"/>
            <a:ext cx="2663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a curve feature map: If that </a:t>
            </a:r>
            <a:r>
              <a:rPr lang="en-US" u="sng" dirty="0"/>
              <a:t>cell</a:t>
            </a:r>
            <a:r>
              <a:rPr lang="en-US" dirty="0"/>
              <a:t> is high , that means there is such a curve feature in the </a:t>
            </a:r>
            <a:r>
              <a:rPr lang="en-US" u="sng" dirty="0"/>
              <a:t>box</a:t>
            </a:r>
            <a:r>
              <a:rPr lang="en-US" dirty="0"/>
              <a:t> of the  input image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CAF701-D11F-45A4-8F85-D8728DE0F3F2}"/>
              </a:ext>
            </a:extLst>
          </p:cNvPr>
          <p:cNvCxnSpPr>
            <a:cxnSpLocks/>
          </p:cNvCxnSpPr>
          <p:nvPr/>
        </p:nvCxnSpPr>
        <p:spPr>
          <a:xfrm flipH="1">
            <a:off x="4225336" y="2641441"/>
            <a:ext cx="3519355" cy="69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4" y="1710255"/>
            <a:ext cx="1749261" cy="1048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58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u="sng" dirty="0"/>
              <a:t>Convolution (conv) layer: What does it do?</a:t>
            </a:r>
            <a:br>
              <a:rPr lang="en-US" sz="2400" u="sng" dirty="0"/>
            </a:br>
            <a:r>
              <a:rPr lang="en-US" sz="2400" dirty="0">
                <a:solidFill>
                  <a:srgbClr val="FF0000"/>
                </a:solidFill>
              </a:rPr>
              <a:t>Convolution</a:t>
            </a:r>
            <a:r>
              <a:rPr lang="en-US" sz="2400" dirty="0"/>
              <a:t> is implemented by </a:t>
            </a:r>
            <a:r>
              <a:rPr lang="en-US" altLang="zh-TW" sz="2400" dirty="0">
                <a:solidFill>
                  <a:srgbClr val="0070C0"/>
                </a:solidFill>
              </a:rPr>
              <a:t>correlation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2405" y="6026708"/>
            <a:ext cx="2895600" cy="365125"/>
          </a:xfrm>
        </p:spPr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1405" y="6026708"/>
            <a:ext cx="2133600" cy="365125"/>
          </a:xfrm>
        </p:spPr>
        <p:txBody>
          <a:bodyPr/>
          <a:lstStyle/>
          <a:p>
            <a:fld id="{6C5C3E90-4FE7-4819-A653-72C8A991D39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173700" y="3166799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image=X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98" y="3168367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curve feature=B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7525" y="1435945"/>
            <a:ext cx="280027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Correlation</a:t>
            </a:r>
            <a:r>
              <a:rPr lang="en-US" sz="2400" dirty="0"/>
              <a:t>(X,B)=multiplication and summation of image X and B= 0 (or small).</a:t>
            </a:r>
          </a:p>
          <a:p>
            <a:r>
              <a:rPr lang="en-US" sz="2400" dirty="0"/>
              <a:t>Image X has </a:t>
            </a:r>
            <a:r>
              <a:rPr lang="en-US" sz="2400" dirty="0">
                <a:solidFill>
                  <a:srgbClr val="FF0000"/>
                </a:solidFill>
              </a:rPr>
              <a:t>no  curve feature B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7" y="3908160"/>
            <a:ext cx="6053923" cy="17937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82517" y="3842718"/>
            <a:ext cx="2861483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Correlation</a:t>
            </a:r>
            <a:r>
              <a:rPr lang="en-US" sz="2400" dirty="0"/>
              <a:t>(A,B)=</a:t>
            </a:r>
            <a:r>
              <a:rPr lang="en-US" sz="2400" dirty="0" err="1"/>
              <a:t>Multi_and_Sum</a:t>
            </a:r>
            <a:r>
              <a:rPr lang="en-US" sz="2400" dirty="0"/>
              <a:t>= 3*(30*50)+(20*30)+50*30=6600 is large . That means image A </a:t>
            </a:r>
            <a:r>
              <a:rPr lang="en-US" sz="2400" dirty="0">
                <a:solidFill>
                  <a:srgbClr val="FF0000"/>
                </a:solidFill>
              </a:rPr>
              <a:t>has  curve feature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6041" y="5707576"/>
            <a:ext cx="155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image=A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5994" y="5652553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curve feature=B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553609" y="5808144"/>
            <a:ext cx="228600" cy="4116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144" y="1853288"/>
            <a:ext cx="4572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3" idx="2"/>
          </p:cNvCxnSpPr>
          <p:nvPr/>
        </p:nvCxnSpPr>
        <p:spPr>
          <a:xfrm>
            <a:off x="531744" y="2234288"/>
            <a:ext cx="228600" cy="1622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05" y="1475109"/>
            <a:ext cx="4191000" cy="16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A: </a:t>
            </a:r>
            <a:r>
              <a:rPr lang="en-US" altLang="en-US" dirty="0"/>
              <a:t>Introduction to </a:t>
            </a:r>
            <a:r>
              <a:rPr lang="en-US" dirty="0"/>
              <a:t>CNN </a:t>
            </a:r>
          </a:p>
          <a:p>
            <a:r>
              <a:rPr lang="en-US" dirty="0"/>
              <a:t>Part B: CNN Architectures/systems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62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Exercises on CNN</a:t>
            </a:r>
            <a:br>
              <a:rPr lang="en-US" sz="2000" dirty="0"/>
            </a:br>
            <a:r>
              <a:rPr lang="en-US" sz="2000" dirty="0"/>
              <a:t>Exercise 1: </a:t>
            </a:r>
            <a:r>
              <a:rPr lang="en-US" sz="2000" u="sng" dirty="0"/>
              <a:t>Convolution (conv) layer. </a:t>
            </a:r>
            <a:r>
              <a:rPr lang="en-US" sz="2000" dirty="0"/>
              <a:t>How to find the curve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3759524"/>
          </a:xfrm>
        </p:spPr>
        <p:txBody>
          <a:bodyPr>
            <a:noAutofit/>
          </a:bodyPr>
          <a:lstStyle/>
          <a:p>
            <a:r>
              <a:rPr lang="en-US" sz="2400" dirty="0"/>
              <a:t>Exercise on convolution (implemented by correlation).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1800" dirty="0"/>
          </a:p>
          <a:p>
            <a:r>
              <a:rPr lang="en-US" sz="1800" dirty="0"/>
              <a:t>Question 1a: Find Y=correlation( A,C). </a:t>
            </a:r>
          </a:p>
          <a:p>
            <a:r>
              <a:rPr lang="en-US" sz="2400" dirty="0">
                <a:solidFill>
                  <a:srgbClr val="00B0F0"/>
                </a:solidFill>
              </a:rPr>
              <a:t>MC question. Which choice is correct?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>
                <a:solidFill>
                  <a:srgbClr val="00B0F0"/>
                </a:solidFill>
              </a:rPr>
              <a:t>Y=(20*30)+(50*30)+(50*20)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>
                <a:solidFill>
                  <a:srgbClr val="00B0F0"/>
                </a:solidFill>
              </a:rPr>
              <a:t>Y=(20*30)+ (50*30) +(20*30)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>
                <a:solidFill>
                  <a:srgbClr val="00B0F0"/>
                </a:solidFill>
              </a:rPr>
              <a:t>Y=(20*50)+(50*30)+(50*30)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>
                <a:solidFill>
                  <a:srgbClr val="00B0F0"/>
                </a:solidFill>
              </a:rPr>
              <a:t>Y=(20*30)+(50*30)+(50*30)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2811" y="6182177"/>
            <a:ext cx="2895600" cy="365125"/>
          </a:xfrm>
        </p:spPr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56915" y="1591196"/>
            <a:ext cx="175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Matrix data of  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25566" y="1933061"/>
          <a:ext cx="2438401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5537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5857" y="1551217"/>
            <a:ext cx="191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=C</a:t>
            </a:r>
            <a:r>
              <a:rPr lang="en-US" baseline="-25000" dirty="0"/>
              <a:t> </a:t>
            </a:r>
            <a:r>
              <a:rPr lang="en-US" dirty="0"/>
              <a:t>(empty cell = 0)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243803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20549"/>
            <a:ext cx="4641623" cy="2291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6744" y="260521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*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1BBB70-02D1-8A1F-8942-06410846D196}"/>
              </a:ext>
            </a:extLst>
          </p:cNvPr>
          <p:cNvSpPr txBox="1"/>
          <p:nvPr/>
        </p:nvSpPr>
        <p:spPr>
          <a:xfrm>
            <a:off x="5825566" y="4211983"/>
            <a:ext cx="321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Question 1b:</a:t>
            </a:r>
          </a:p>
          <a:p>
            <a:r>
              <a:rPr lang="en-US" sz="1800" dirty="0"/>
              <a:t>If Y&gt;5000 image A has feature C. </a:t>
            </a:r>
          </a:p>
          <a:p>
            <a:r>
              <a:rPr lang="en-US" dirty="0"/>
              <a:t>Does image A have feature C?</a:t>
            </a:r>
          </a:p>
          <a:p>
            <a:r>
              <a:rPr lang="en-US" sz="1800" dirty="0"/>
              <a:t>Ans:_______?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0B5425-DD60-4000-47A6-5DF3188C8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25" y="4981848"/>
            <a:ext cx="1320967" cy="13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990F8-4173-320F-3360-7F2823C6F4A7}"/>
              </a:ext>
            </a:extLst>
          </p:cNvPr>
          <p:cNvSpPr txBox="1"/>
          <p:nvPr/>
        </p:nvSpPr>
        <p:spPr>
          <a:xfrm>
            <a:off x="1377811" y="1591196"/>
            <a:ext cx="94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A</a:t>
            </a:r>
          </a:p>
        </p:txBody>
      </p:sp>
    </p:spTree>
    <p:extLst>
      <p:ext uri="{BB962C8B-B14F-4D97-AF65-F5344CB8AC3E}">
        <p14:creationId xmlns:p14="http://schemas.microsoft.com/office/powerpoint/2010/main" val="386828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Answer :Exercises on CNN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Exercise 1: </a:t>
            </a:r>
            <a:r>
              <a:rPr lang="en-US" sz="2000" u="sng" dirty="0">
                <a:solidFill>
                  <a:srgbClr val="FF0000"/>
                </a:solidFill>
              </a:rPr>
              <a:t>Convolution (conv) layer </a:t>
            </a:r>
            <a:r>
              <a:rPr lang="en-US" sz="2000" dirty="0">
                <a:solidFill>
                  <a:srgbClr val="FF0000"/>
                </a:solidFill>
              </a:rPr>
              <a:t>How to find the curve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3759524"/>
          </a:xfrm>
        </p:spPr>
        <p:txBody>
          <a:bodyPr>
            <a:noAutofit/>
          </a:bodyPr>
          <a:lstStyle/>
          <a:p>
            <a:r>
              <a:rPr lang="en-US" sz="2400" dirty="0"/>
              <a:t>Exercise on convolution (implemented by correlation, see appendix).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Answer:_________?=</a:t>
            </a:r>
            <a:r>
              <a:rPr lang="en-US" sz="1800" dirty="0">
                <a:solidFill>
                  <a:srgbClr val="FF0000"/>
                </a:solidFill>
              </a:rPr>
              <a:t>(20*30)+(50*30)+(50*30)=3600 (a bit small)</a:t>
            </a:r>
          </a:p>
          <a:p>
            <a:r>
              <a:rPr lang="en-US" sz="1600" dirty="0">
                <a:solidFill>
                  <a:srgbClr val="00B0F0"/>
                </a:solidFill>
              </a:rPr>
              <a:t>MC question. </a:t>
            </a:r>
            <a:r>
              <a:rPr lang="en-US" sz="1600" dirty="0"/>
              <a:t>Y=correlation( A,C). </a:t>
            </a:r>
            <a:r>
              <a:rPr lang="en-US" sz="1200" dirty="0">
                <a:solidFill>
                  <a:srgbClr val="00B0F0"/>
                </a:solidFill>
              </a:rPr>
              <a:t>(choice 4 is correct) Y=(20*30)+(50*30)+(50*30) </a:t>
            </a:r>
          </a:p>
          <a:p>
            <a:r>
              <a:rPr lang="en-US" sz="1600" dirty="0"/>
              <a:t>Question 1b: If Y&gt;5000 image A has feature C. Does image A have feature C?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Answer : No. Because Y&lt;5000. It has no feature C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4077" y="5712782"/>
            <a:ext cx="2895600" cy="365125"/>
          </a:xfrm>
        </p:spPr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21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25566" y="1933061"/>
          <a:ext cx="2438401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5537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537"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5857" y="1551217"/>
            <a:ext cx="318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feature C</a:t>
            </a:r>
            <a:r>
              <a:rPr lang="en-US" baseline="-25000" dirty="0"/>
              <a:t> </a:t>
            </a:r>
            <a:r>
              <a:rPr lang="en-US" dirty="0"/>
              <a:t>(empty cell = 0)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243803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16744" y="260521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*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7736C7-E21A-4EFC-A9AA-18BB869C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20549"/>
            <a:ext cx="4641623" cy="22914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D7842DF-C783-44E2-8248-FD799955C81A}"/>
                  </a:ext>
                </a:extLst>
              </p14:cNvPr>
              <p14:cNvContentPartPr/>
              <p14:nvPr/>
            </p14:nvContentPartPr>
            <p14:xfrm>
              <a:off x="4283595" y="3675945"/>
              <a:ext cx="1172880" cy="1165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D7842DF-C783-44E2-8248-FD799955C8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595" y="3667305"/>
                <a:ext cx="1190520" cy="11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D42D459-E364-44B3-A0F0-2ED30966E883}"/>
                  </a:ext>
                </a:extLst>
              </p14:cNvPr>
              <p14:cNvContentPartPr/>
              <p14:nvPr/>
            </p14:nvContentPartPr>
            <p14:xfrm>
              <a:off x="5867955" y="3666585"/>
              <a:ext cx="1456560" cy="1181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D42D459-E364-44B3-A0F0-2ED30966E8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9315" y="3657945"/>
                <a:ext cx="1474200" cy="1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D85D42-A751-47E3-9032-E216D06E9C8F}"/>
                  </a:ext>
                </a:extLst>
              </p14:cNvPr>
              <p14:cNvContentPartPr/>
              <p14:nvPr/>
            </p14:nvContentPartPr>
            <p14:xfrm>
              <a:off x="4201515" y="2600265"/>
              <a:ext cx="2818440" cy="2233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D85D42-A751-47E3-9032-E216D06E9C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2515" y="2591265"/>
                <a:ext cx="2836080" cy="225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6DB5AC0-4D7E-4370-912E-62EDB56C40EE}"/>
              </a:ext>
            </a:extLst>
          </p:cNvPr>
          <p:cNvGrpSpPr/>
          <p:nvPr/>
        </p:nvGrpSpPr>
        <p:grpSpPr>
          <a:xfrm>
            <a:off x="3598875" y="2638065"/>
            <a:ext cx="3392280" cy="2190960"/>
            <a:chOff x="3598875" y="2638065"/>
            <a:chExt cx="3392280" cy="21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F27A8A-5544-49F7-8D5D-8F8017D911F3}"/>
                    </a:ext>
                  </a:extLst>
                </p14:cNvPr>
                <p14:cNvContentPartPr/>
                <p14:nvPr/>
              </p14:nvContentPartPr>
              <p14:xfrm>
                <a:off x="3962115" y="3371745"/>
                <a:ext cx="609120" cy="1402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F27A8A-5544-49F7-8D5D-8F8017D911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53475" y="3362745"/>
                  <a:ext cx="626760" cy="14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713A65-BB3F-4817-A2D7-950359C894EC}"/>
                    </a:ext>
                  </a:extLst>
                </p14:cNvPr>
                <p14:cNvContentPartPr/>
                <p14:nvPr/>
              </p14:nvContentPartPr>
              <p14:xfrm>
                <a:off x="4989195" y="3419265"/>
                <a:ext cx="2001960" cy="1409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713A65-BB3F-4817-A2D7-950359C894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80555" y="3410265"/>
                  <a:ext cx="2019600" cy="14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D68146-BEB5-4E94-9ECF-72A08BDFA50A}"/>
                    </a:ext>
                  </a:extLst>
                </p14:cNvPr>
                <p14:cNvContentPartPr/>
                <p14:nvPr/>
              </p14:nvContentPartPr>
              <p14:xfrm>
                <a:off x="3598875" y="2638065"/>
                <a:ext cx="249480" cy="216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D68146-BEB5-4E94-9ECF-72A08BDFA5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90235" y="2629425"/>
                  <a:ext cx="267120" cy="218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FBFEDF1-E2DC-4CC4-91C0-667753AF47C3}"/>
                  </a:ext>
                </a:extLst>
              </p14:cNvPr>
              <p14:cNvContentPartPr/>
              <p14:nvPr/>
            </p14:nvContentPartPr>
            <p14:xfrm>
              <a:off x="11762955" y="2981145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FBFEDF1-E2DC-4CC4-91C0-667753AF47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54315" y="297214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C9CB06A-C70E-9C65-B2EF-6726D764B9AE}"/>
              </a:ext>
            </a:extLst>
          </p:cNvPr>
          <p:cNvSpPr txBox="1"/>
          <p:nvPr/>
        </p:nvSpPr>
        <p:spPr>
          <a:xfrm>
            <a:off x="2856915" y="1591196"/>
            <a:ext cx="175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Matrix data of 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E47523-EB7F-07B0-BE1A-E0D6CF249D65}"/>
              </a:ext>
            </a:extLst>
          </p:cNvPr>
          <p:cNvSpPr txBox="1"/>
          <p:nvPr/>
        </p:nvSpPr>
        <p:spPr>
          <a:xfrm>
            <a:off x="1377811" y="1591196"/>
            <a:ext cx="94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A</a:t>
            </a:r>
          </a:p>
        </p:txBody>
      </p:sp>
    </p:spTree>
    <p:extLst>
      <p:ext uri="{BB962C8B-B14F-4D97-AF65-F5344CB8AC3E}">
        <p14:creationId xmlns:p14="http://schemas.microsoft.com/office/powerpoint/2010/main" val="3098212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83" y="195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To complete the </a:t>
            </a:r>
            <a:r>
              <a:rPr lang="en-US" u="sng" dirty="0">
                <a:solidFill>
                  <a:srgbClr val="FF0000"/>
                </a:solidFill>
              </a:rPr>
              <a:t>convolution layer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83" y="120949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After convolution (multiplication and summation)  the output is passed on to a non-linear activation function (Sigmoid or </a:t>
            </a:r>
            <a:r>
              <a:rPr lang="en-US" sz="2400" dirty="0" err="1"/>
              <a:t>Tanh</a:t>
            </a:r>
            <a:r>
              <a:rPr lang="en-US" sz="2400" dirty="0"/>
              <a:t> or </a:t>
            </a:r>
            <a:r>
              <a:rPr lang="en-US" sz="2400" dirty="0" err="1"/>
              <a:t>Relu</a:t>
            </a:r>
            <a:r>
              <a:rPr lang="en-US" sz="2400" dirty="0"/>
              <a:t>), same as Back –Propagation NN. </a:t>
            </a:r>
          </a:p>
          <a:p>
            <a:r>
              <a:rPr lang="en-US" sz="2400" dirty="0"/>
              <a:t>We can use a neuron to simulate </a:t>
            </a:r>
            <a:r>
              <a:rPr lang="en-US" sz="2400" dirty="0">
                <a:solidFill>
                  <a:srgbClr val="0070C0"/>
                </a:solidFill>
              </a:rPr>
              <a:t>correlation</a:t>
            </a:r>
            <a:r>
              <a:rPr lang="en-US" sz="2400" dirty="0"/>
              <a:t>, such as </a:t>
            </a:r>
          </a:p>
          <a:p>
            <a:r>
              <a:rPr lang="en-US" sz="2400" i="1" dirty="0"/>
              <a:t>u</a:t>
            </a:r>
            <a:r>
              <a:rPr lang="en-US" sz="2400" dirty="0"/>
              <a:t> is generated by: </a:t>
            </a:r>
            <a:r>
              <a:rPr lang="en-US" sz="2400" i="1" dirty="0"/>
              <a:t>u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70C0"/>
                </a:solidFill>
              </a:rPr>
              <a:t>correlation</a:t>
            </a:r>
            <a:r>
              <a:rPr lang="en-US" sz="2400" dirty="0"/>
              <a:t>(</a:t>
            </a:r>
            <a:r>
              <a:rPr lang="en-US" sz="2400" i="1" dirty="0" err="1"/>
              <a:t>x,w</a:t>
            </a:r>
            <a:r>
              <a:rPr lang="en-US" sz="2400" dirty="0"/>
              <a:t>)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22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4724400" y="3549650"/>
                <a:ext cx="4419600" cy="295910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bias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input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internal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signal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Typically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activation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logistic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sigmoid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typical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sigmoid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</m:nary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3549650"/>
                <a:ext cx="4419600" cy="2959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562921" y="4637166"/>
            <a:ext cx="762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1267521" y="4257754"/>
            <a:ext cx="1406992" cy="535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3" idx="2"/>
          </p:cNvCxnSpPr>
          <p:nvPr/>
        </p:nvCxnSpPr>
        <p:spPr>
          <a:xfrm>
            <a:off x="1447800" y="5028519"/>
            <a:ext cx="1115121" cy="122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43721" y="5399166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92003" y="5152999"/>
            <a:ext cx="21113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02"/>
          <p:cNvGraphicFramePr>
            <a:graphicFrameLocks noChangeAspect="1"/>
          </p:cNvGraphicFramePr>
          <p:nvPr/>
        </p:nvGraphicFramePr>
        <p:xfrm>
          <a:off x="2770883" y="4845129"/>
          <a:ext cx="6635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291973" imgH="253890" progId="Equation.3">
                  <p:embed/>
                </p:oleObj>
              </mc:Choice>
              <mc:Fallback>
                <p:oleObj name="公式" r:id="rId4" imgW="291973" imgH="253890" progId="Equation.3">
                  <p:embed/>
                  <p:pic>
                    <p:nvPicPr>
                      <p:cNvPr id="12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883" y="4845129"/>
                        <a:ext cx="6635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0"/>
          <p:cNvGraphicFramePr>
            <a:graphicFrameLocks noChangeAspect="1"/>
          </p:cNvGraphicFramePr>
          <p:nvPr/>
        </p:nvGraphicFramePr>
        <p:xfrm>
          <a:off x="76200" y="3883025"/>
          <a:ext cx="1122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494870" imgH="203024" progId="Equation.3">
                  <p:embed/>
                </p:oleObj>
              </mc:Choice>
              <mc:Fallback>
                <p:oleObj name="公式" r:id="rId6" imgW="494870" imgH="203024" progId="Equation.3">
                  <p:embed/>
                  <p:pic>
                    <p:nvPicPr>
                      <p:cNvPr id="13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883025"/>
                        <a:ext cx="11223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4"/>
          <p:cNvGraphicFramePr>
            <a:graphicFrameLocks noChangeAspect="1"/>
          </p:cNvGraphicFramePr>
          <p:nvPr/>
        </p:nvGraphicFramePr>
        <p:xfrm>
          <a:off x="4440139" y="5028519"/>
          <a:ext cx="3190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139579" imgH="164957" progId="Equation.3">
                  <p:embed/>
                </p:oleObj>
              </mc:Choice>
              <mc:Fallback>
                <p:oleObj name="公式" r:id="rId8" imgW="139579" imgH="164957" progId="Equation.3">
                  <p:embed/>
                  <p:pic>
                    <p:nvPicPr>
                      <p:cNvPr id="14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139" y="5028519"/>
                        <a:ext cx="3190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8"/>
          <p:cNvGraphicFramePr>
            <a:graphicFrameLocks noChangeAspect="1"/>
          </p:cNvGraphicFramePr>
          <p:nvPr/>
        </p:nvGraphicFramePr>
        <p:xfrm>
          <a:off x="1333869" y="4022630"/>
          <a:ext cx="11572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0" imgW="507780" imgH="203112" progId="Equation.3">
                  <p:embed/>
                </p:oleObj>
              </mc:Choice>
              <mc:Fallback>
                <p:oleObj name="公式" r:id="rId10" imgW="507780" imgH="203112" progId="Equation.3">
                  <p:embed/>
                  <p:pic>
                    <p:nvPicPr>
                      <p:cNvPr id="15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869" y="4022630"/>
                        <a:ext cx="11572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2"/>
          <p:cNvGraphicFramePr>
            <a:graphicFrameLocks noChangeAspect="1"/>
          </p:cNvGraphicFramePr>
          <p:nvPr/>
        </p:nvGraphicFramePr>
        <p:xfrm>
          <a:off x="3343945" y="4703841"/>
          <a:ext cx="288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2" imgW="126835" imgH="139518" progId="Equation.3">
                  <p:embed/>
                </p:oleObj>
              </mc:Choice>
              <mc:Fallback>
                <p:oleObj name="公式" r:id="rId12" imgW="126835" imgH="139518" progId="Equation.3">
                  <p:embed/>
                  <p:pic>
                    <p:nvPicPr>
                      <p:cNvPr id="16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945" y="4703841"/>
                        <a:ext cx="288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3"/>
          <p:cNvGraphicFramePr>
            <a:graphicFrameLocks noChangeAspect="1"/>
          </p:cNvGraphicFramePr>
          <p:nvPr/>
        </p:nvGraphicFramePr>
        <p:xfrm>
          <a:off x="3530850" y="4921524"/>
          <a:ext cx="7524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4" imgW="330057" imgH="215806" progId="Equation.3">
                  <p:embed/>
                </p:oleObj>
              </mc:Choice>
              <mc:Fallback>
                <p:oleObj name="公式" r:id="rId14" imgW="330057" imgH="215806" progId="Equation.3">
                  <p:embed/>
                  <p:pic>
                    <p:nvPicPr>
                      <p:cNvPr id="1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850" y="4921524"/>
                        <a:ext cx="752475" cy="490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180583" y="4703841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1450083" y="5435679"/>
          <a:ext cx="7794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6" imgW="342751" imgH="203112" progId="Equation.3">
                  <p:embed/>
                </p:oleObj>
              </mc:Choice>
              <mc:Fallback>
                <p:oleObj name="公式" r:id="rId16" imgW="342751" imgH="203112" progId="Equation.3">
                  <p:embed/>
                  <p:pic>
                    <p:nvPicPr>
                      <p:cNvPr id="1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083" y="5435679"/>
                        <a:ext cx="7794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1191321" y="411288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24120" y="493761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74724" y="55515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62921" y="4333954"/>
            <a:ext cx="1752600" cy="163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24" name="Object 73"/>
          <p:cNvGraphicFramePr>
            <a:graphicFrameLocks noChangeAspect="1"/>
          </p:cNvGraphicFramePr>
          <p:nvPr/>
        </p:nvGraphicFramePr>
        <p:xfrm>
          <a:off x="1226292" y="4572053"/>
          <a:ext cx="12096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8" imgW="533169" imgH="203112" progId="Equation.3">
                  <p:embed/>
                </p:oleObj>
              </mc:Choice>
              <mc:Fallback>
                <p:oleObj name="公式" r:id="rId18" imgW="533169" imgH="203112" progId="Equation.3">
                  <p:embed/>
                  <p:pic>
                    <p:nvPicPr>
                      <p:cNvPr id="2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292" y="4572053"/>
                        <a:ext cx="12096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4"/>
          <p:cNvGraphicFramePr>
            <a:graphicFrameLocks noChangeAspect="1"/>
          </p:cNvGraphicFramePr>
          <p:nvPr/>
        </p:nvGraphicFramePr>
        <p:xfrm>
          <a:off x="183403" y="4782043"/>
          <a:ext cx="1181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0" imgW="520474" imgH="203112" progId="Equation.3">
                  <p:embed/>
                </p:oleObj>
              </mc:Choice>
              <mc:Fallback>
                <p:oleObj name="公式" r:id="rId20" imgW="520474" imgH="203112" progId="Equation.3">
                  <p:embed/>
                  <p:pic>
                    <p:nvPicPr>
                      <p:cNvPr id="2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03" y="4782043"/>
                        <a:ext cx="1181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5"/>
          <p:cNvGraphicFramePr>
            <a:graphicFrameLocks noChangeAspect="1"/>
          </p:cNvGraphicFramePr>
          <p:nvPr/>
        </p:nvGraphicFramePr>
        <p:xfrm>
          <a:off x="78549" y="5472984"/>
          <a:ext cx="11811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2" imgW="520474" imgH="203112" progId="Equation.3">
                  <p:embed/>
                </p:oleObj>
              </mc:Choice>
              <mc:Fallback>
                <p:oleObj name="公式" r:id="rId22" imgW="520474" imgH="203112" progId="Equation.3">
                  <p:embed/>
                  <p:pic>
                    <p:nvPicPr>
                      <p:cNvPr id="26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" y="5472984"/>
                        <a:ext cx="11811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1191321" y="517056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91321" y="539916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315521" y="5195809"/>
            <a:ext cx="21113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 rot="16200000">
            <a:off x="1483025" y="2311108"/>
            <a:ext cx="411197" cy="28711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321942" y="3276600"/>
            <a:ext cx="181200" cy="139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174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54"/>
            <a:ext cx="8229600" cy="925961"/>
          </a:xfrm>
        </p:spPr>
        <p:txBody>
          <a:bodyPr>
            <a:normAutofit/>
          </a:bodyPr>
          <a:lstStyle/>
          <a:p>
            <a:r>
              <a:rPr lang="en-US" sz="3200" dirty="0"/>
              <a:t>Activation function/gradient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434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19964" y="6417937"/>
            <a:ext cx="2895600" cy="365125"/>
          </a:xfrm>
        </p:spPr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-71952"/>
            <a:ext cx="6459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https://imiloainf.wordpress.com/2013/11/06/rectifier-nonlinearities/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https://www.simonwenkel.com/2018/05/15/activation-functions-for-neural-networks.html#softplus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506334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Relu</a:t>
            </a:r>
            <a:r>
              <a:rPr lang="en-US" b="1" u="sng" dirty="0"/>
              <a:t> is now very popular and shown to be working better other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>
              <a:xfrm>
                <a:off x="304800" y="614743"/>
                <a:ext cx="6553200" cy="568002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Sigmoid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𝑜𝑢𝑡𝑝𝑢𝑡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)⋅(1−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𝑜𝑢𝑡𝑝𝑢𝑡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−1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Rectified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Unit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𝑅𝑒𝑙𝑢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output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0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hard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change</m:t>
                          </m:r>
                        </m:e>
                      </m:d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Softplus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soft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change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4743"/>
                <a:ext cx="6553200" cy="5680020"/>
              </a:xfrm>
              <a:prstGeom prst="rect">
                <a:avLst/>
              </a:prstGeom>
              <a:blipFill>
                <a:blip r:embed="rId4"/>
                <a:stretch>
                  <a:fillRect l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EA1A898A-756C-4BEE-B4CA-25C08FA77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816" y="676330"/>
            <a:ext cx="3727310" cy="2964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7F98D1-2C09-477F-9C89-E880153E02F2}"/>
              </a:ext>
            </a:extLst>
          </p:cNvPr>
          <p:cNvSpPr txBox="1"/>
          <p:nvPr/>
        </p:nvSpPr>
        <p:spPr>
          <a:xfrm>
            <a:off x="2628900" y="786554"/>
            <a:ext cx="310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Max. gradient of </a:t>
            </a:r>
            <a:r>
              <a:rPr lang="en-US" b="1" u="sng" dirty="0" err="1">
                <a:solidFill>
                  <a:srgbClr val="FF0000"/>
                </a:solidFill>
              </a:rPr>
              <a:t>Signmoid</a:t>
            </a:r>
            <a:r>
              <a:rPr lang="en-US" b="1" u="sng" dirty="0">
                <a:solidFill>
                  <a:srgbClr val="FF0000"/>
                </a:solidFill>
              </a:rPr>
              <a:t> is 0.25, it will cause the vanishing gradient  problem</a:t>
            </a:r>
          </a:p>
        </p:txBody>
      </p:sp>
    </p:spTree>
    <p:extLst>
      <p:ext uri="{BB962C8B-B14F-4D97-AF65-F5344CB8AC3E}">
        <p14:creationId xmlns:p14="http://schemas.microsoft.com/office/powerpoint/2010/main" val="894792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9AA5127-A83C-1C2F-F21D-3BE4337B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4803"/>
            <a:ext cx="8143875" cy="222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(</a:t>
            </a:r>
            <a:r>
              <a:rPr lang="en-US" dirty="0" err="1"/>
              <a:t>LeNet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3263"/>
            <a:ext cx="8229600" cy="4525963"/>
          </a:xfrm>
        </p:spPr>
        <p:txBody>
          <a:bodyPr/>
          <a:lstStyle/>
          <a:p>
            <a:r>
              <a:rPr lang="en-US" dirty="0"/>
              <a:t>An implementation example </a:t>
            </a:r>
            <a:r>
              <a:rPr lang="en-US" sz="1400" dirty="0">
                <a:hlinkClick r:id="rId3"/>
              </a:rPr>
              <a:t>http://yann.lecun.com/exdb/lenet/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7" name="Picture 4" descr="https://adeshpande3.github.io/assets/FirstLay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40" y="4152900"/>
            <a:ext cx="2622160" cy="269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838200" y="4076700"/>
            <a:ext cx="2781301" cy="217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4495800"/>
            <a:ext cx="4962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feature filter uses one kernel (e.g. 5x5) to generate a feature map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feature map represents the output of a particular feature filter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Alternating </a:t>
            </a:r>
            <a:r>
              <a:rPr lang="en-US" u="sng" dirty="0"/>
              <a:t>Convolution (conv)</a:t>
            </a:r>
            <a:r>
              <a:rPr lang="en-US" dirty="0"/>
              <a:t> and </a:t>
            </a:r>
            <a:r>
              <a:rPr lang="en-US" u="sng" dirty="0"/>
              <a:t>subsampling layer (subs) (optional, some systems skip subs)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Subsampling allows the features to be flexibly positioned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43131" y="4191000"/>
            <a:ext cx="228600" cy="228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3505200" y="2971800"/>
            <a:ext cx="1837931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429000" y="2819400"/>
            <a:ext cx="2286001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609831" y="4191000"/>
            <a:ext cx="228600" cy="228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8000" y="4920095"/>
            <a:ext cx="228600" cy="228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83491" y="6454887"/>
            <a:ext cx="23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(array of feature maps</a:t>
            </a:r>
          </a:p>
        </p:txBody>
      </p:sp>
      <p:cxnSp>
        <p:nvCxnSpPr>
          <p:cNvPr id="17" name="Straight Arrow Connector 16"/>
          <p:cNvCxnSpPr>
            <a:stCxn id="19" idx="3"/>
          </p:cNvCxnSpPr>
          <p:nvPr/>
        </p:nvCxnSpPr>
        <p:spPr>
          <a:xfrm flipV="1">
            <a:off x="3276600" y="4419600"/>
            <a:ext cx="2026040" cy="614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000" y="1611868"/>
            <a:ext cx="702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      C1:conv.         S2:subs. C3:conv  S4:subs  C5:fully  F6:fully 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FC589-C5B4-F35D-133F-712194ECB3C5}"/>
              </a:ext>
            </a:extLst>
          </p:cNvPr>
          <p:cNvSpPr txBox="1"/>
          <p:nvPr/>
        </p:nvSpPr>
        <p:spPr>
          <a:xfrm>
            <a:off x="7420627" y="3842562"/>
            <a:ext cx="14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(use </a:t>
            </a:r>
            <a:r>
              <a:rPr lang="en-US" dirty="0" err="1"/>
              <a:t>Softmax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ED300-0FA3-B5BF-69D2-EAE195E773E1}"/>
              </a:ext>
            </a:extLst>
          </p:cNvPr>
          <p:cNvSpPr txBox="1"/>
          <p:nvPr/>
        </p:nvSpPr>
        <p:spPr>
          <a:xfrm>
            <a:off x="2110019" y="1193180"/>
            <a:ext cx="7520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5A7A89-A0D5-5A9F-D513-9677FB75F805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486052" y="1562512"/>
            <a:ext cx="152361" cy="918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9C6BDC-7E09-5963-4971-4901AD0FBD08}"/>
              </a:ext>
            </a:extLst>
          </p:cNvPr>
          <p:cNvSpPr txBox="1"/>
          <p:nvPr/>
        </p:nvSpPr>
        <p:spPr>
          <a:xfrm>
            <a:off x="3681656" y="1186521"/>
            <a:ext cx="7520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92ECF7-18D4-8CD1-9333-B08AC761512E}"/>
              </a:ext>
            </a:extLst>
          </p:cNvPr>
          <p:cNvCxnSpPr>
            <a:cxnSpLocks/>
          </p:cNvCxnSpPr>
          <p:nvPr/>
        </p:nvCxnSpPr>
        <p:spPr>
          <a:xfrm>
            <a:off x="4038305" y="1582122"/>
            <a:ext cx="262436" cy="641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900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EB6BB96-93AD-8715-8248-96DBE4CD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196" y="1700038"/>
            <a:ext cx="3588819" cy="2478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57" y="50697"/>
            <a:ext cx="8229600" cy="635630"/>
          </a:xfrm>
        </p:spPr>
        <p:txBody>
          <a:bodyPr>
            <a:normAutofit fontScale="90000"/>
          </a:bodyPr>
          <a:lstStyle/>
          <a:p>
            <a:r>
              <a:rPr lang="en-US" dirty="0"/>
              <a:t>Input </a:t>
            </a:r>
            <a:r>
              <a:rPr lang="en-US" dirty="0">
                <a:sym typeface="Wingdings" panose="05000000000000000000" pitchFamily="2" charset="2"/>
              </a:rPr>
              <a:t> C1: </a:t>
            </a:r>
            <a:r>
              <a:rPr lang="en-US" dirty="0"/>
              <a:t>Input to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77" y="757385"/>
            <a:ext cx="4491679" cy="6128766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/>
              <a:t>For each 5x5 kernel (or called kernel) you need 5x5 weights (per convolution layer NN) . Unlike a fully connected Neural Net, the weights are shared. Meaning that, when you convolve the kernel with the input , only one set of 5x5 kernel (weights) is used for the convolution.</a:t>
            </a:r>
          </a:p>
          <a:p>
            <a:r>
              <a:rPr lang="en-US" sz="4500" dirty="0"/>
              <a:t>Convolution layer</a:t>
            </a:r>
          </a:p>
          <a:p>
            <a:pPr lvl="1"/>
            <a:r>
              <a:rPr lang="en-US" sz="4500" dirty="0"/>
              <a:t>Input </a:t>
            </a:r>
            <a:r>
              <a:rPr lang="en-US" sz="4500" dirty="0">
                <a:sym typeface="Wingdings" panose="05000000000000000000" pitchFamily="2" charset="2"/>
              </a:rPr>
              <a:t></a:t>
            </a:r>
            <a:r>
              <a:rPr lang="en-US" sz="4500" dirty="0"/>
              <a:t>one feature map (filter), you only need 5x5 weights , one bias</a:t>
            </a:r>
          </a:p>
          <a:p>
            <a:pPr lvl="1"/>
            <a:r>
              <a:rPr lang="en-US" sz="4500" dirty="0"/>
              <a:t>For 6 feature maps you </a:t>
            </a:r>
            <a:r>
              <a:rPr lang="en-US" sz="4500" dirty="0">
                <a:solidFill>
                  <a:srgbClr val="FF0000"/>
                </a:solidFill>
              </a:rPr>
              <a:t>need 6x5x5 weights</a:t>
            </a:r>
            <a:r>
              <a:rPr lang="en-US" sz="4500" dirty="0"/>
              <a:t>. </a:t>
            </a:r>
            <a:r>
              <a:rPr lang="en-US" sz="4500" dirty="0">
                <a:solidFill>
                  <a:srgbClr val="FF0000"/>
                </a:solidFill>
              </a:rPr>
              <a:t>(very efficient)</a:t>
            </a:r>
          </a:p>
          <a:p>
            <a:r>
              <a:rPr lang="en-US" sz="4500" dirty="0">
                <a:solidFill>
                  <a:srgbClr val="FF0000"/>
                </a:solidFill>
              </a:rPr>
              <a:t>(To compare with a fully connected NN)</a:t>
            </a:r>
            <a:r>
              <a:rPr lang="en-US" sz="4500" dirty="0"/>
              <a:t> If this is to be implemented by a fully connected layer without convolution</a:t>
            </a:r>
          </a:p>
          <a:p>
            <a:pPr lvl="1"/>
            <a:r>
              <a:rPr lang="en-US" sz="4500" dirty="0"/>
              <a:t>You need 32x32x28x28 weights.</a:t>
            </a:r>
          </a:p>
          <a:p>
            <a:pPr lvl="1"/>
            <a:r>
              <a:rPr lang="en-US" sz="4500" dirty="0"/>
              <a:t>For 6 feature maps need 6x 32x32x28x28 </a:t>
            </a:r>
            <a:r>
              <a:rPr lang="en-US" sz="4500" dirty="0">
                <a:solidFill>
                  <a:srgbClr val="FF0000"/>
                </a:solidFill>
              </a:rPr>
              <a:t>(not efficient)</a:t>
            </a:r>
          </a:p>
          <a:p>
            <a:r>
              <a:rPr lang="en-US" sz="4500" dirty="0"/>
              <a:t>Training by backpropagation  is the same as a common back propagation neural network BPNN. </a:t>
            </a:r>
          </a:p>
          <a:p>
            <a:r>
              <a:rPr lang="en-US" sz="4500" dirty="0">
                <a:solidFill>
                  <a:srgbClr val="FF0000"/>
                </a:solidFill>
              </a:rPr>
              <a:t>The filter (kernel) is like a feature extractor</a:t>
            </a:r>
          </a:p>
          <a:p>
            <a:r>
              <a:rPr lang="en-US" sz="4500" dirty="0">
                <a:solidFill>
                  <a:srgbClr val="FF0000"/>
                </a:solidFill>
              </a:rPr>
              <a:t>Each filter has one bias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583345" y="3970136"/>
            <a:ext cx="182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 layer</a:t>
            </a:r>
          </a:p>
        </p:txBody>
      </p:sp>
      <p:sp>
        <p:nvSpPr>
          <p:cNvPr id="9" name="Freeform 8"/>
          <p:cNvSpPr/>
          <p:nvPr/>
        </p:nvSpPr>
        <p:spPr>
          <a:xfrm>
            <a:off x="5325626" y="3878664"/>
            <a:ext cx="1728317" cy="1155048"/>
          </a:xfrm>
          <a:custGeom>
            <a:avLst/>
            <a:gdLst>
              <a:gd name="connsiteX0" fmla="*/ 0 w 1728317"/>
              <a:gd name="connsiteY0" fmla="*/ 0 h 1155048"/>
              <a:gd name="connsiteX1" fmla="*/ 793820 w 1728317"/>
              <a:gd name="connsiteY1" fmla="*/ 1145512 h 1155048"/>
              <a:gd name="connsiteX2" fmla="*/ 1728317 w 1728317"/>
              <a:gd name="connsiteY2" fmla="*/ 452176 h 115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8317" h="1155048">
                <a:moveTo>
                  <a:pt x="0" y="0"/>
                </a:moveTo>
                <a:cubicBezTo>
                  <a:pt x="252883" y="535074"/>
                  <a:pt x="505767" y="1070149"/>
                  <a:pt x="793820" y="1145512"/>
                </a:cubicBezTo>
                <a:cubicBezTo>
                  <a:pt x="1081873" y="1220875"/>
                  <a:pt x="1405095" y="836525"/>
                  <a:pt x="1728317" y="45217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5011502"/>
            <a:ext cx="438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input to one of the 6 convolution maps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4191000"/>
            <a:ext cx="11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5x5 kernel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5791200" y="3657600"/>
            <a:ext cx="152400" cy="6096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86625" y="157230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32x32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5500" y="133070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6x28x28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6887" y="5408823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https://stanford.edu/~shervine/teaching/cs-230/cheatsheet-convolutional-neural-networks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bias per kernel (or called filter)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bias for max pooling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7E03D3-BEDF-F4DA-BE7F-822AE5818BD6}"/>
              </a:ext>
            </a:extLst>
          </p:cNvPr>
          <p:cNvSpPr txBox="1"/>
          <p:nvPr/>
        </p:nvSpPr>
        <p:spPr>
          <a:xfrm>
            <a:off x="6044523" y="776995"/>
            <a:ext cx="7520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B63078-A2B6-4E41-7E1C-585C2B9C9170}"/>
              </a:ext>
            </a:extLst>
          </p:cNvPr>
          <p:cNvCxnSpPr>
            <a:cxnSpLocks/>
          </p:cNvCxnSpPr>
          <p:nvPr/>
        </p:nvCxnSpPr>
        <p:spPr>
          <a:xfrm>
            <a:off x="6580025" y="1163389"/>
            <a:ext cx="66423" cy="25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62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97BFB5D-2C83-5E02-0000-18C2F02D2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153670"/>
            <a:ext cx="3171825" cy="219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1693"/>
            <a:ext cx="4795923" cy="12652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/>
              <a:t>Example of how one feature map is formed</a:t>
            </a:r>
            <a:br>
              <a:rPr lang="en-US" sz="2200" dirty="0"/>
            </a:br>
            <a:r>
              <a:rPr lang="en-US" sz="2200" dirty="0"/>
              <a:t>If you need 6 feature maps, you need 6 kernels maps (</a:t>
            </a:r>
            <a:r>
              <a:rPr lang="en-US" sz="2000" dirty="0" err="1"/>
              <a:t>K</a:t>
            </a:r>
            <a:r>
              <a:rPr lang="en-US" sz="2000" baseline="-25000" dirty="0" err="1"/>
              <a:t>j</a:t>
            </a:r>
            <a:r>
              <a:rPr lang="en-US" sz="2000" baseline="-25000" dirty="0"/>
              <a:t>=1.,,,6</a:t>
            </a:r>
            <a:r>
              <a:rPr lang="en-US" sz="2200" dirty="0"/>
              <a:t>) and perform 6 sets of </a:t>
            </a:r>
            <a:r>
              <a:rPr lang="en-US" sz="2400" dirty="0"/>
              <a:t>correlations(</a:t>
            </a:r>
            <a:r>
              <a:rPr lang="en-US" sz="2400" dirty="0" err="1"/>
              <a:t>K</a:t>
            </a:r>
            <a:r>
              <a:rPr lang="en-US" sz="2400" baseline="-25000" dirty="0" err="1"/>
              <a:t>j</a:t>
            </a:r>
            <a:r>
              <a:rPr lang="en-US" sz="2400" dirty="0" err="1"/>
              <a:t>,i</a:t>
            </a:r>
            <a:r>
              <a:rPr lang="en-US" sz="2400" dirty="0"/>
              <a:t>), for feature index  j=1,,6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kernel (flipped) 5x5 </a:t>
            </a:r>
            <a:r>
              <a:rPr lang="en-US" sz="2000" dirty="0" err="1"/>
              <a:t>K</a:t>
            </a:r>
            <a:r>
              <a:rPr lang="en-US" sz="2000" baseline="-25000" dirty="0" err="1"/>
              <a:t>j</a:t>
            </a:r>
            <a:r>
              <a:rPr lang="en-US" sz="2000" baseline="-25000" dirty="0"/>
              <a:t>=1</a:t>
            </a:r>
            <a:r>
              <a:rPr lang="en-US" sz="2000" dirty="0"/>
              <a:t> is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5x5 image window (</a:t>
            </a:r>
            <a:r>
              <a:rPr lang="en-US" sz="2000" dirty="0" err="1"/>
              <a:t>i</a:t>
            </a:r>
            <a:r>
              <a:rPr lang="en-US" sz="2000" dirty="0"/>
              <a:t>) is </a:t>
            </a:r>
          </a:p>
          <a:p>
            <a:endParaRPr lang="en-US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0" y="1232311"/>
            <a:ext cx="43434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28424" y="5424921"/>
            <a:ext cx="2133600" cy="365125"/>
          </a:xfrm>
        </p:spPr>
        <p:txBody>
          <a:bodyPr/>
          <a:lstStyle/>
          <a:p>
            <a:fld id="{6C5C3E90-4FE7-4819-A653-72C8A991D393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77304" y="2325593"/>
            <a:ext cx="182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 layer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6358075" y="1786402"/>
            <a:ext cx="0" cy="75137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4097" y="2571273"/>
            <a:ext cx="2579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5x5 kernel</a:t>
            </a:r>
          </a:p>
          <a:p>
            <a:r>
              <a:rPr lang="en-US" dirty="0"/>
              <a:t>Conv2() is 2D convolution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90600" y="2099306"/>
          <a:ext cx="2626119" cy="1883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943">
                  <a:extLst>
                    <a:ext uri="{9D8B030D-6E8A-4147-A177-3AD203B41FA5}">
                      <a16:colId xmlns:a16="http://schemas.microsoft.com/office/drawing/2014/main" val="1096353108"/>
                    </a:ext>
                  </a:extLst>
                </a:gridCol>
                <a:gridCol w="517544">
                  <a:extLst>
                    <a:ext uri="{9D8B030D-6E8A-4147-A177-3AD203B41FA5}">
                      <a16:colId xmlns:a16="http://schemas.microsoft.com/office/drawing/2014/main" val="2782607974"/>
                    </a:ext>
                  </a:extLst>
                </a:gridCol>
                <a:gridCol w="517544">
                  <a:extLst>
                    <a:ext uri="{9D8B030D-6E8A-4147-A177-3AD203B41FA5}">
                      <a16:colId xmlns:a16="http://schemas.microsoft.com/office/drawing/2014/main" val="1979294052"/>
                    </a:ext>
                  </a:extLst>
                </a:gridCol>
                <a:gridCol w="517544">
                  <a:extLst>
                    <a:ext uri="{9D8B030D-6E8A-4147-A177-3AD203B41FA5}">
                      <a16:colId xmlns:a16="http://schemas.microsoft.com/office/drawing/2014/main" val="804241667"/>
                    </a:ext>
                  </a:extLst>
                </a:gridCol>
                <a:gridCol w="517544">
                  <a:extLst>
                    <a:ext uri="{9D8B030D-6E8A-4147-A177-3AD203B41FA5}">
                      <a16:colId xmlns:a16="http://schemas.microsoft.com/office/drawing/2014/main" val="3574303580"/>
                    </a:ext>
                  </a:extLst>
                </a:gridCol>
              </a:tblGrid>
              <a:tr h="556852">
                <a:tc>
                  <a:txBody>
                    <a:bodyPr/>
                    <a:lstStyle/>
                    <a:p>
                      <a:r>
                        <a:rPr lang="en-US" sz="1200" dirty="0"/>
                        <a:t>K</a:t>
                      </a:r>
                      <a:r>
                        <a:rPr lang="en-US" sz="1200" baseline="-25000" dirty="0"/>
                        <a:t>1</a:t>
                      </a:r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</a:t>
                      </a:r>
                      <a:r>
                        <a:rPr lang="en-US" sz="1200" baseline="-25000" dirty="0"/>
                        <a:t>1</a:t>
                      </a:r>
                      <a:r>
                        <a:rPr lang="en-US" sz="1200" dirty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</a:t>
                      </a:r>
                      <a:r>
                        <a:rPr lang="en-US" sz="1200" baseline="-25000" dirty="0"/>
                        <a:t>1</a:t>
                      </a:r>
                      <a:r>
                        <a:rPr lang="en-US" sz="1200" dirty="0"/>
                        <a:t>13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</a:t>
                      </a:r>
                      <a:r>
                        <a:rPr lang="en-US" sz="1200" baseline="-25000" dirty="0"/>
                        <a:t>1</a:t>
                      </a:r>
                      <a:r>
                        <a:rPr lang="en-US" sz="1200" dirty="0"/>
                        <a:t>14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</a:t>
                      </a:r>
                      <a:r>
                        <a:rPr lang="en-US" sz="1200" baseline="-25000" dirty="0"/>
                        <a:t>1</a:t>
                      </a:r>
                      <a:r>
                        <a:rPr lang="en-US" sz="1200" dirty="0"/>
                        <a:t>15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593071"/>
                  </a:ext>
                </a:extLst>
              </a:tr>
              <a:tr h="347998"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  <a:r>
                        <a:rPr lang="en-US" sz="1400" baseline="-25000" dirty="0"/>
                        <a:t>1</a:t>
                      </a:r>
                      <a:r>
                        <a:rPr lang="en-US" sz="1400" baseline="0" dirty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  <a:r>
                        <a:rPr lang="en-US" sz="1400" baseline="-25000" dirty="0"/>
                        <a:t>1</a:t>
                      </a:r>
                      <a:r>
                        <a:rPr lang="en-US" sz="1400" baseline="0" dirty="0"/>
                        <a:t>2</a:t>
                      </a:r>
                      <a:r>
                        <a:rPr lang="en-US" sz="14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00679"/>
                  </a:ext>
                </a:extLst>
              </a:tr>
              <a:tr h="315167"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082962"/>
                  </a:ext>
                </a:extLst>
              </a:tr>
              <a:tr h="31516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358554"/>
                  </a:ext>
                </a:extLst>
              </a:tr>
              <a:tr h="347998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  <a:r>
                        <a:rPr lang="en-US" sz="1400" baseline="-25000" dirty="0"/>
                        <a:t>1</a:t>
                      </a:r>
                      <a:r>
                        <a:rPr lang="en-US" sz="1400" dirty="0"/>
                        <a:t>55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9906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87519" y="4587238"/>
          <a:ext cx="2575375" cy="1849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075">
                  <a:extLst>
                    <a:ext uri="{9D8B030D-6E8A-4147-A177-3AD203B41FA5}">
                      <a16:colId xmlns:a16="http://schemas.microsoft.com/office/drawing/2014/main" val="1096353108"/>
                    </a:ext>
                  </a:extLst>
                </a:gridCol>
                <a:gridCol w="515075">
                  <a:extLst>
                    <a:ext uri="{9D8B030D-6E8A-4147-A177-3AD203B41FA5}">
                      <a16:colId xmlns:a16="http://schemas.microsoft.com/office/drawing/2014/main" val="2782607974"/>
                    </a:ext>
                  </a:extLst>
                </a:gridCol>
                <a:gridCol w="515075">
                  <a:extLst>
                    <a:ext uri="{9D8B030D-6E8A-4147-A177-3AD203B41FA5}">
                      <a16:colId xmlns:a16="http://schemas.microsoft.com/office/drawing/2014/main" val="1979294052"/>
                    </a:ext>
                  </a:extLst>
                </a:gridCol>
                <a:gridCol w="515075">
                  <a:extLst>
                    <a:ext uri="{9D8B030D-6E8A-4147-A177-3AD203B41FA5}">
                      <a16:colId xmlns:a16="http://schemas.microsoft.com/office/drawing/2014/main" val="804241667"/>
                    </a:ext>
                  </a:extLst>
                </a:gridCol>
                <a:gridCol w="515075">
                  <a:extLst>
                    <a:ext uri="{9D8B030D-6E8A-4147-A177-3AD203B41FA5}">
                      <a16:colId xmlns:a16="http://schemas.microsoft.com/office/drawing/2014/main" val="3574303580"/>
                    </a:ext>
                  </a:extLst>
                </a:gridCol>
              </a:tblGrid>
              <a:tr h="441962">
                <a:tc>
                  <a:txBody>
                    <a:bodyPr/>
                    <a:lstStyle/>
                    <a:p>
                      <a:r>
                        <a:rPr lang="en-US" sz="1200" dirty="0"/>
                        <a:t>i11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i12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593071"/>
                  </a:ext>
                </a:extLst>
              </a:tr>
              <a:tr h="324453">
                <a:tc>
                  <a:txBody>
                    <a:bodyPr/>
                    <a:lstStyle/>
                    <a:p>
                      <a:r>
                        <a:rPr lang="en-US" sz="1400" dirty="0"/>
                        <a:t>i21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00679"/>
                  </a:ext>
                </a:extLst>
              </a:tr>
              <a:tr h="324453"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082962"/>
                  </a:ext>
                </a:extLst>
              </a:tr>
              <a:tr h="32445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358554"/>
                  </a:ext>
                </a:extLst>
              </a:tr>
              <a:tr h="3582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99063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7942687" y="1928178"/>
            <a:ext cx="879474" cy="2780202"/>
          </a:xfrm>
          <a:prstGeom prst="straightConnector1">
            <a:avLst/>
          </a:prstGeom>
          <a:ln w="31750" cmpd="dbl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812880" y="4178753"/>
            <a:ext cx="762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5517480" y="3799341"/>
            <a:ext cx="1406992" cy="535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0" idx="6"/>
            <a:endCxn id="32" idx="2"/>
          </p:cNvCxnSpPr>
          <p:nvPr/>
        </p:nvCxnSpPr>
        <p:spPr>
          <a:xfrm>
            <a:off x="5490239" y="4555405"/>
            <a:ext cx="1322641" cy="137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593680" y="4940753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541962" y="4694586"/>
            <a:ext cx="21113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102"/>
          <p:cNvGraphicFramePr>
            <a:graphicFrameLocks noChangeAspect="1"/>
          </p:cNvGraphicFramePr>
          <p:nvPr/>
        </p:nvGraphicFramePr>
        <p:xfrm>
          <a:off x="7020842" y="4386716"/>
          <a:ext cx="6635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291973" imgH="253890" progId="Equation.3">
                  <p:embed/>
                </p:oleObj>
              </mc:Choice>
              <mc:Fallback>
                <p:oleObj name="公式" r:id="rId3" imgW="291973" imgH="253890" progId="Equation.3">
                  <p:embed/>
                  <p:pic>
                    <p:nvPicPr>
                      <p:cNvPr id="22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842" y="4386716"/>
                        <a:ext cx="6635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10"/>
              <p:cNvSpPr txBox="1"/>
              <p:nvPr/>
            </p:nvSpPr>
            <p:spPr bwMode="auto">
              <a:xfrm>
                <a:off x="4641850" y="3452813"/>
                <a:ext cx="488950" cy="403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bject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1850" y="3452813"/>
                <a:ext cx="488950" cy="403225"/>
              </a:xfrm>
              <a:prstGeom prst="rect">
                <a:avLst/>
              </a:prstGeom>
              <a:blipFill>
                <a:blip r:embed="rId6"/>
                <a:stretch>
                  <a:fillRect r="-2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118"/>
              <p:cNvSpPr txBox="1"/>
              <p:nvPr/>
            </p:nvSpPr>
            <p:spPr bwMode="auto">
              <a:xfrm>
                <a:off x="5675313" y="3733800"/>
                <a:ext cx="665162" cy="49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ject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5313" y="3733800"/>
                <a:ext cx="665162" cy="4937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122"/>
          <p:cNvGraphicFramePr>
            <a:graphicFrameLocks noChangeAspect="1"/>
          </p:cNvGraphicFramePr>
          <p:nvPr/>
        </p:nvGraphicFramePr>
        <p:xfrm>
          <a:off x="7593904" y="4245428"/>
          <a:ext cx="288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126835" imgH="139518" progId="Equation.3">
                  <p:embed/>
                </p:oleObj>
              </mc:Choice>
              <mc:Fallback>
                <p:oleObj name="公式" r:id="rId8" imgW="126835" imgH="139518" progId="Equation.3">
                  <p:embed/>
                  <p:pic>
                    <p:nvPicPr>
                      <p:cNvPr id="26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904" y="4245428"/>
                        <a:ext cx="288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3"/>
          <p:cNvGraphicFramePr>
            <a:graphicFrameLocks noChangeAspect="1"/>
          </p:cNvGraphicFramePr>
          <p:nvPr/>
        </p:nvGraphicFramePr>
        <p:xfrm>
          <a:off x="7780809" y="4463111"/>
          <a:ext cx="7524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0" imgW="330057" imgH="215806" progId="Equation.3">
                  <p:embed/>
                </p:oleObj>
              </mc:Choice>
              <mc:Fallback>
                <p:oleObj name="公式" r:id="rId10" imgW="330057" imgH="215806" progId="Equation.3">
                  <p:embed/>
                  <p:pic>
                    <p:nvPicPr>
                      <p:cNvPr id="2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809" y="4463111"/>
                        <a:ext cx="752475" cy="490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85D8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1"/>
              <p:cNvSpPr txBox="1"/>
              <p:nvPr/>
            </p:nvSpPr>
            <p:spPr bwMode="auto">
              <a:xfrm>
                <a:off x="5784850" y="5005388"/>
                <a:ext cx="606425" cy="403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4850" y="5005388"/>
                <a:ext cx="606425" cy="403225"/>
              </a:xfrm>
              <a:prstGeom prst="rect">
                <a:avLst/>
              </a:prstGeom>
              <a:blipFill>
                <a:blip r:embed="rId12"/>
                <a:stretch>
                  <a:fillRect r="-70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5441280" y="365447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37839" y="447920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683" y="509315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812880" y="3875541"/>
            <a:ext cx="1752600" cy="163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FFFFFF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73"/>
              <p:cNvSpPr txBox="1"/>
              <p:nvPr/>
            </p:nvSpPr>
            <p:spPr bwMode="auto">
              <a:xfrm>
                <a:off x="5705475" y="4270375"/>
                <a:ext cx="604838" cy="404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bject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5475" y="4270375"/>
                <a:ext cx="604838" cy="404813"/>
              </a:xfrm>
              <a:prstGeom prst="rect">
                <a:avLst/>
              </a:prstGeom>
              <a:blipFill>
                <a:blip r:embed="rId13"/>
                <a:stretch>
                  <a:fillRect r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74"/>
              <p:cNvSpPr txBox="1"/>
              <p:nvPr/>
            </p:nvSpPr>
            <p:spPr bwMode="auto">
              <a:xfrm>
                <a:off x="4635500" y="4325938"/>
                <a:ext cx="519113" cy="4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bject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5500" y="4325938"/>
                <a:ext cx="519113" cy="406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75"/>
              <p:cNvSpPr txBox="1"/>
              <p:nvPr/>
            </p:nvSpPr>
            <p:spPr bwMode="auto">
              <a:xfrm>
                <a:off x="4643438" y="5043488"/>
                <a:ext cx="547687" cy="403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3438" y="5043488"/>
                <a:ext cx="547687" cy="4032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5441280" y="471215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41280" y="494075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HK" sz="18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565480" y="4708380"/>
            <a:ext cx="293385" cy="29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804652" y="3553758"/>
            <a:ext cx="213629" cy="875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22834" y="323084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Sigmoid</a:t>
            </a:r>
          </a:p>
        </p:txBody>
      </p:sp>
      <p:sp>
        <p:nvSpPr>
          <p:cNvPr id="45" name="Right Brace 44"/>
          <p:cNvSpPr/>
          <p:nvPr/>
        </p:nvSpPr>
        <p:spPr>
          <a:xfrm rot="5400000">
            <a:off x="5324086" y="4613731"/>
            <a:ext cx="415024" cy="1826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879846" y="5587643"/>
            <a:ext cx="3942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correlation(</a:t>
            </a:r>
            <a:r>
              <a:rPr lang="en-US" dirty="0" err="1"/>
              <a:t>K</a:t>
            </a:r>
            <a:r>
              <a:rPr lang="en-US" baseline="-25000" dirty="0" err="1"/>
              <a:t>j</a:t>
            </a:r>
            <a:r>
              <a:rPr lang="en-US" baseline="-25000" dirty="0"/>
              <a:t>=1</a:t>
            </a:r>
            <a:r>
              <a:rPr lang="en-US" dirty="0"/>
              <a:t>,i)</a:t>
            </a:r>
          </a:p>
          <a:p>
            <a:r>
              <a:rPr lang="en-US" dirty="0"/>
              <a:t>This process (</a:t>
            </a:r>
            <a:r>
              <a:rPr lang="en-US" dirty="0">
                <a:solidFill>
                  <a:srgbClr val="0070C0"/>
                </a:solidFill>
              </a:rPr>
              <a:t>correlation</a:t>
            </a:r>
            <a:r>
              <a:rPr lang="en-US" dirty="0"/>
              <a:t>) is the same as </a:t>
            </a:r>
            <a:r>
              <a:rPr lang="en-US" dirty="0">
                <a:solidFill>
                  <a:srgbClr val="FF0000"/>
                </a:solidFill>
              </a:rPr>
              <a:t>convolution</a:t>
            </a:r>
            <a:r>
              <a:rPr lang="en-US" dirty="0"/>
              <a:t> depends on how you index the kernel.</a:t>
            </a:r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309EC-C884-4FDF-BEB1-AFDDF27FC833}"/>
              </a:ext>
            </a:extLst>
          </p:cNvPr>
          <p:cNvSpPr txBox="1"/>
          <p:nvPr/>
        </p:nvSpPr>
        <p:spPr>
          <a:xfrm>
            <a:off x="8356272" y="3605496"/>
            <a:ext cx="856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  <a:p>
            <a:r>
              <a:rPr lang="en-US" dirty="0"/>
              <a:t>Of the</a:t>
            </a:r>
          </a:p>
          <a:p>
            <a:r>
              <a:rPr lang="en-US" dirty="0"/>
              <a:t> kernel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5DE049-ED90-40FA-831A-CA7375467CE8}"/>
                  </a:ext>
                </a:extLst>
              </p14:cNvPr>
              <p14:cNvContentPartPr/>
              <p14:nvPr/>
            </p14:nvContentPartPr>
            <p14:xfrm>
              <a:off x="10267515" y="1790625"/>
              <a:ext cx="360" cy="1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5DE049-ED90-40FA-831A-CA7375467C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58875" y="1781625"/>
                <a:ext cx="18000" cy="29160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086A98-CDF3-2820-CE2C-27889174B446}"/>
              </a:ext>
            </a:extLst>
          </p:cNvPr>
          <p:cNvCxnSpPr>
            <a:cxnSpLocks/>
          </p:cNvCxnSpPr>
          <p:nvPr/>
        </p:nvCxnSpPr>
        <p:spPr>
          <a:xfrm flipV="1">
            <a:off x="3862905" y="1877479"/>
            <a:ext cx="2145425" cy="2482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8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34A8-BE96-4766-B904-F5156815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(w7)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F28154-306A-4E9A-B1A4-E6D79D64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%A 2X2 WINDOW FROM THE INPUT IMAGE IS I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=[0.21 0.13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0.24 0.42]</a:t>
            </a:r>
          </a:p>
          <a:p>
            <a:r>
              <a:rPr lang="nl-NL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%KERNEL IS 2X2, BIAS B= 0.6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K=[0.1 0.31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0.23 0.12]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B=0.6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C=0.21*0.1+0.24*0.23+0.13*0.31+0.42*0.12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%=use correlation (assume K is already 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up_down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and 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left_right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flipped.)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U=sum(sum(C))+ B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Output=1/(1+exp(-(U)))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%ANS: 0.6828     </a:t>
            </a:r>
          </a:p>
          <a:p>
            <a:r>
              <a:rPr lang="en-US" sz="2800" dirty="0">
                <a:hlinkClick r:id="rId2"/>
              </a:rPr>
              <a:t>See https://towardsdatascience.com/convolution-vs-correlation-af868b6b4fb5</a:t>
            </a:r>
            <a:endParaRPr lang="en-US" sz="18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00707-4239-4044-882F-FC2210F0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DBD70-9B2D-4BB2-B5B2-42531028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2B00-7B4C-4489-9D90-A870935C76CB}" type="slidenum">
              <a:rPr lang="en-US" altLang="en-US" smtClean="0"/>
              <a:pPr/>
              <a:t>27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8D3419-532B-4DFB-B88D-91B4EF215FF2}"/>
                  </a:ext>
                </a:extLst>
              </p:cNvPr>
              <p:cNvSpPr txBox="1"/>
              <p:nvPr/>
            </p:nvSpPr>
            <p:spPr>
              <a:xfrm>
                <a:off x="3810000" y="4621078"/>
                <a:ext cx="4876800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8D3419-532B-4DFB-B88D-91B4EF215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621078"/>
                <a:ext cx="4876800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42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67D81CD-381D-ED89-7E68-5F4855B3C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28" y="1534892"/>
            <a:ext cx="3800475" cy="219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0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C1</a:t>
            </a:r>
            <a:r>
              <a:rPr lang="en-US" dirty="0">
                <a:sym typeface="Wingdings" panose="05000000000000000000" pitchFamily="2" charset="2"/>
              </a:rPr>
              <a:t> S2: </a:t>
            </a:r>
            <a:r>
              <a:rPr lang="en-US" dirty="0"/>
              <a:t>From convolution map (C1) to subsampling to map (S2)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162"/>
            <a:ext cx="3657600" cy="5045075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/>
              <a:t>No weights involved, just by calculation</a:t>
            </a:r>
          </a:p>
          <a:p>
            <a:pPr lvl="1"/>
            <a:r>
              <a:rPr lang="en-US" sz="3800" dirty="0"/>
              <a:t>Sample s=(           )</a:t>
            </a:r>
          </a:p>
          <a:p>
            <a:r>
              <a:rPr lang="en-US" sz="4500" dirty="0"/>
              <a:t>One layer to the next corresponding layer, no cross layer connections.</a:t>
            </a:r>
          </a:p>
          <a:p>
            <a:r>
              <a:rPr lang="en-US" sz="4500" dirty="0"/>
              <a:t>It can be achieved by one of two methods: </a:t>
            </a:r>
          </a:p>
          <a:p>
            <a:pPr lvl="1"/>
            <a:r>
              <a:rPr lang="en-US" sz="3800" dirty="0"/>
              <a:t>Average pooling : s=(</a:t>
            </a:r>
            <a:r>
              <a:rPr lang="en-US" sz="3800" dirty="0" err="1"/>
              <a:t>a+b+c+d</a:t>
            </a:r>
            <a:r>
              <a:rPr lang="en-US" sz="3800" dirty="0"/>
              <a:t>)/4, or</a:t>
            </a:r>
          </a:p>
          <a:p>
            <a:pPr lvl="1"/>
            <a:r>
              <a:rPr lang="en-US" sz="3800" dirty="0"/>
              <a:t>Max pooling : s= max(</a:t>
            </a:r>
            <a:r>
              <a:rPr lang="en-US" sz="3800" dirty="0" err="1"/>
              <a:t>a,b,c,d</a:t>
            </a:r>
            <a:r>
              <a:rPr lang="en-US" sz="3800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7" name="Freeform 6"/>
          <p:cNvSpPr/>
          <p:nvPr/>
        </p:nvSpPr>
        <p:spPr>
          <a:xfrm>
            <a:off x="6626095" y="3296651"/>
            <a:ext cx="1258551" cy="1017995"/>
          </a:xfrm>
          <a:custGeom>
            <a:avLst/>
            <a:gdLst>
              <a:gd name="connsiteX0" fmla="*/ 0 w 1258551"/>
              <a:gd name="connsiteY0" fmla="*/ 361741 h 754702"/>
              <a:gd name="connsiteX1" fmla="*/ 522515 w 1258551"/>
              <a:gd name="connsiteY1" fmla="*/ 753627 h 754702"/>
              <a:gd name="connsiteX2" fmla="*/ 1145512 w 1258551"/>
              <a:gd name="connsiteY2" fmla="*/ 462224 h 754702"/>
              <a:gd name="connsiteX3" fmla="*/ 1256044 w 1258551"/>
              <a:gd name="connsiteY3" fmla="*/ 0 h 75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8551" h="754702">
                <a:moveTo>
                  <a:pt x="0" y="361741"/>
                </a:moveTo>
                <a:cubicBezTo>
                  <a:pt x="165798" y="549310"/>
                  <a:pt x="331596" y="736880"/>
                  <a:pt x="522515" y="753627"/>
                </a:cubicBezTo>
                <a:cubicBezTo>
                  <a:pt x="713434" y="770374"/>
                  <a:pt x="1023257" y="587828"/>
                  <a:pt x="1145512" y="462224"/>
                </a:cubicBezTo>
                <a:cubicBezTo>
                  <a:pt x="1267767" y="336620"/>
                  <a:pt x="1261905" y="168310"/>
                  <a:pt x="1256044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74934" y="3964990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convolution maps to subsampling to maps</a:t>
            </a:r>
          </a:p>
        </p:txBody>
      </p:sp>
      <p:sp>
        <p:nvSpPr>
          <p:cNvPr id="9" name="Oval 8"/>
          <p:cNvSpPr/>
          <p:nvPr/>
        </p:nvSpPr>
        <p:spPr>
          <a:xfrm>
            <a:off x="5565248" y="1219200"/>
            <a:ext cx="3121551" cy="271745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41" y="2171700"/>
            <a:ext cx="547567" cy="5054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6200" y="604076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hlinkClick r:id="rId4"/>
              </a:rPr>
              <a:t>https://www.mathworks.com/matlabcentral/answers/350254-why-there-is-no-bias-and-coefficient-trainable-parameters-in-the-max-and-average-pooling-layers</a:t>
            </a:r>
            <a:r>
              <a:rPr lang="en-US" sz="11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1586E-021A-4874-B322-6DD6A036E667}"/>
              </a:ext>
            </a:extLst>
          </p:cNvPr>
          <p:cNvSpPr txBox="1"/>
          <p:nvPr/>
        </p:nvSpPr>
        <p:spPr>
          <a:xfrm>
            <a:off x="5029200" y="4652499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Normally a convolution layer is followed by a subsample layer, but  it is also possible to connect a convolution layer directly to another convolution layer without a subsample layer, it is up to the designer to choose.</a:t>
            </a:r>
          </a:p>
          <a:p>
            <a:r>
              <a:rPr lang="en-US" dirty="0"/>
              <a:t>No bias for max pooling or averaging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AF9CC-4284-B691-A901-1A5195A69038}"/>
              </a:ext>
            </a:extLst>
          </p:cNvPr>
          <p:cNvSpPr txBox="1"/>
          <p:nvPr/>
        </p:nvSpPr>
        <p:spPr>
          <a:xfrm>
            <a:off x="5851888" y="1282633"/>
            <a:ext cx="7520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1643974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2"/>
            <a:ext cx="8229600" cy="1143000"/>
          </a:xfrm>
        </p:spPr>
        <p:txBody>
          <a:bodyPr/>
          <a:lstStyle/>
          <a:p>
            <a:r>
              <a:rPr lang="en-US" dirty="0"/>
              <a:t>Subsampling (subs)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25963"/>
          </a:xfrm>
        </p:spPr>
        <p:txBody>
          <a:bodyPr>
            <a:normAutofit/>
          </a:bodyPr>
          <a:lstStyle/>
          <a:p>
            <a:r>
              <a:rPr lang="en-US" u="sng" dirty="0"/>
              <a:t>Subsampling</a:t>
            </a:r>
            <a:r>
              <a:rPr lang="en-US" dirty="0"/>
              <a:t> allows features to be flexibly positioned around a specific area, example:</a:t>
            </a:r>
          </a:p>
          <a:p>
            <a:pPr lvl="1"/>
            <a:r>
              <a:rPr lang="en-US" dirty="0"/>
              <a:t>Subsample an output (a matrix of 2x2)</a:t>
            </a:r>
          </a:p>
          <a:p>
            <a:pPr lvl="1"/>
            <a:r>
              <a:rPr lang="en-US" dirty="0"/>
              <a:t>Sample s=(           )</a:t>
            </a:r>
          </a:p>
          <a:p>
            <a:r>
              <a:rPr lang="en-US" dirty="0"/>
              <a:t>It can be achieved by two methods: </a:t>
            </a:r>
          </a:p>
          <a:p>
            <a:pPr lvl="1"/>
            <a:r>
              <a:rPr lang="en-US" dirty="0"/>
              <a:t>Average pooling: s=(</a:t>
            </a:r>
            <a:r>
              <a:rPr lang="en-US" dirty="0" err="1"/>
              <a:t>a+b+c+d</a:t>
            </a:r>
            <a:r>
              <a:rPr lang="en-US" dirty="0"/>
              <a:t>)/4, or</a:t>
            </a:r>
          </a:p>
          <a:p>
            <a:pPr lvl="1"/>
            <a:r>
              <a:rPr lang="en-US" dirty="0"/>
              <a:t>Max pooling : s= max(</a:t>
            </a:r>
            <a:r>
              <a:rPr lang="en-US" dirty="0" err="1"/>
              <a:t>a,b,c,d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29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91543" y="2477340"/>
          <a:ext cx="762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4034" name="Picture 2" descr="https://upload.wikimedia.org/wikipedia/commons/e/e9/Max_poo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96326"/>
            <a:ext cx="3733800" cy="21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596390"/>
            <a:ext cx="5460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https://en.wikipedia.org/wiki/Convolutional_neural_network#/media/File:Max_pooling.png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5350041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pooling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3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Part A: Introduction to </a:t>
            </a:r>
            <a:r>
              <a:rPr lang="en-US" dirty="0"/>
              <a:t>CNN</a:t>
            </a:r>
            <a:endParaRPr lang="en-US" alt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Very Popular: </a:t>
            </a:r>
          </a:p>
          <a:p>
            <a:pPr lvl="1" eaLnBrk="1" hangingPunct="1"/>
            <a:r>
              <a:rPr lang="en-US" altLang="en-US" dirty="0"/>
              <a:t>Toolboxes: </a:t>
            </a:r>
            <a:r>
              <a:rPr lang="en-US" altLang="en-US" dirty="0" err="1"/>
              <a:t>tensorflow</a:t>
            </a:r>
            <a:r>
              <a:rPr lang="en-US" altLang="en-US" dirty="0"/>
              <a:t>, </a:t>
            </a:r>
            <a:r>
              <a:rPr lang="en-US" altLang="en-US" dirty="0" err="1"/>
              <a:t>keras</a:t>
            </a:r>
            <a:r>
              <a:rPr lang="en-US" altLang="en-US" dirty="0"/>
              <a:t> library , </a:t>
            </a:r>
            <a:r>
              <a:rPr lang="en-US" altLang="en-US" dirty="0" err="1"/>
              <a:t>cuda</a:t>
            </a:r>
            <a:r>
              <a:rPr lang="en-US" altLang="en-US" dirty="0"/>
              <a:t>-convnet and caffe (user friendlier)</a:t>
            </a:r>
          </a:p>
          <a:p>
            <a:pPr eaLnBrk="1" hangingPunct="1"/>
            <a:r>
              <a:rPr lang="en-US" altLang="en-US" dirty="0"/>
              <a:t>A high-performance Classifier (multi-class)</a:t>
            </a:r>
          </a:p>
          <a:p>
            <a:pPr eaLnBrk="1" hangingPunct="1"/>
            <a:r>
              <a:rPr lang="en-US" altLang="en-US" dirty="0"/>
              <a:t>Successful in object recognition, handwritten optical character OCR recognition, image noise removal  etc.</a:t>
            </a:r>
          </a:p>
          <a:p>
            <a:pPr eaLnBrk="1" hangingPunct="1"/>
            <a:r>
              <a:rPr lang="en-US" altLang="en-US" dirty="0"/>
              <a:t>Easy to implementation</a:t>
            </a:r>
          </a:p>
          <a:p>
            <a:pPr lvl="1" eaLnBrk="1" hangingPunct="1"/>
            <a:r>
              <a:rPr lang="en-US" altLang="en-US" dirty="0"/>
              <a:t>Slow in learning</a:t>
            </a:r>
          </a:p>
          <a:p>
            <a:pPr lvl="1" eaLnBrk="1" hangingPunct="1"/>
            <a:r>
              <a:rPr lang="en-US" altLang="en-US" dirty="0"/>
              <a:t>Fast in classification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CNN-softmax  v2405425a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6D62E0-BB49-4AD4-AAE9-BAB88310262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S2</a:t>
            </a:r>
            <a:r>
              <a:rPr lang="en-US" dirty="0">
                <a:sym typeface="Wingdings" panose="05000000000000000000" pitchFamily="2" charset="2"/>
              </a:rPr>
              <a:t>C3: </a:t>
            </a:r>
            <a:r>
              <a:rPr lang="en-US" dirty="0"/>
              <a:t>From subsampling map (S2) to the next convolution layer (C3)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588"/>
            <a:ext cx="4038600" cy="48291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 each element in the C3 (feature) map, it is connected to all 6 feature maps from S2.</a:t>
            </a:r>
          </a:p>
          <a:p>
            <a:r>
              <a:rPr lang="en-US" dirty="0"/>
              <a:t>You need 5x5 weights for each input from each S2 map, so altogether you need 6x(5x5) weights to generate a C3 feature map from all 6 S2 feature maps. </a:t>
            </a:r>
          </a:p>
          <a:p>
            <a:r>
              <a:rPr lang="en-US" dirty="0"/>
              <a:t>How to add up the input to become the output depends on your design. Will show later</a:t>
            </a:r>
          </a:p>
          <a:p>
            <a:r>
              <a:rPr lang="en-US" dirty="0"/>
              <a:t>For all 16 feature maps of C3, you need 16x(6x(5x5)) weights.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47825"/>
            <a:ext cx="4462437" cy="3028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AF0B5B-481F-FD94-6E11-F468FDA8E352}"/>
              </a:ext>
            </a:extLst>
          </p:cNvPr>
          <p:cNvSpPr txBox="1"/>
          <p:nvPr/>
        </p:nvSpPr>
        <p:spPr>
          <a:xfrm>
            <a:off x="6253394" y="1405216"/>
            <a:ext cx="7520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60841-7A17-FD89-F60C-F1FA49304930}"/>
              </a:ext>
            </a:extLst>
          </p:cNvPr>
          <p:cNvSpPr txBox="1"/>
          <p:nvPr/>
        </p:nvSpPr>
        <p:spPr>
          <a:xfrm>
            <a:off x="914724" y="5682555"/>
            <a:ext cx="697165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Num of weights=</a:t>
            </a:r>
            <a:r>
              <a:rPr lang="en-US" dirty="0" err="1">
                <a:solidFill>
                  <a:srgbClr val="FF0000"/>
                </a:solidFill>
              </a:rPr>
              <a:t>n_feature_map</a:t>
            </a:r>
            <a:r>
              <a:rPr lang="en-US" dirty="0">
                <a:solidFill>
                  <a:srgbClr val="FF0000"/>
                </a:solidFill>
              </a:rPr>
              <a:t>*(</a:t>
            </a:r>
            <a:r>
              <a:rPr lang="en-US" dirty="0" err="1">
                <a:solidFill>
                  <a:srgbClr val="FF0000"/>
                </a:solidFill>
              </a:rPr>
              <a:t>kernel_size</a:t>
            </a:r>
            <a:r>
              <a:rPr lang="en-US" dirty="0">
                <a:solidFill>
                  <a:srgbClr val="FF0000"/>
                </a:solidFill>
              </a:rPr>
              <a:t>)*</a:t>
            </a:r>
            <a:r>
              <a:rPr lang="en-US" dirty="0" err="1">
                <a:solidFill>
                  <a:srgbClr val="FF0000"/>
                </a:solidFill>
              </a:rPr>
              <a:t>n_output_feature_map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=6*(5x5)*16 weights.</a:t>
            </a:r>
          </a:p>
          <a:p>
            <a:r>
              <a:rPr lang="en-US" dirty="0" err="1">
                <a:solidFill>
                  <a:srgbClr val="FF0000"/>
                </a:solidFill>
              </a:rPr>
              <a:t>Num_of</a:t>
            </a:r>
            <a:r>
              <a:rPr lang="en-US" dirty="0">
                <a:solidFill>
                  <a:srgbClr val="FF0000"/>
                </a:solidFill>
              </a:rPr>
              <a:t> biases= </a:t>
            </a:r>
            <a:r>
              <a:rPr lang="en-US" dirty="0" err="1">
                <a:solidFill>
                  <a:srgbClr val="FF0000"/>
                </a:solidFill>
              </a:rPr>
              <a:t>n_output_feature_map</a:t>
            </a:r>
            <a:r>
              <a:rPr lang="en-US" dirty="0">
                <a:solidFill>
                  <a:srgbClr val="FF0000"/>
                </a:solidFill>
              </a:rPr>
              <a:t>=16</a:t>
            </a:r>
            <a:endParaRPr lang="en-H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95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C3</a:t>
            </a:r>
            <a:r>
              <a:rPr lang="en-US" dirty="0">
                <a:sym typeface="Wingdings" panose="05000000000000000000" pitchFamily="2" charset="2"/>
              </a:rPr>
              <a:t>S4:</a:t>
            </a:r>
            <a:r>
              <a:rPr lang="en-US" dirty="0"/>
              <a:t>From subsampling map (C3) to the next convolution layer (S4)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605" y="1752600"/>
            <a:ext cx="4524375" cy="34671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3124200" cy="4708525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</a:pPr>
            <a:r>
              <a:rPr lang="en-US" dirty="0"/>
              <a:t>No weights  involved, just by calculation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Sample s=(           )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One layer to the next corresponding layer, no cross layer connections.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It can be achieved by two methods: 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Average pooling: s=(</a:t>
            </a:r>
            <a:r>
              <a:rPr lang="en-US" dirty="0" err="1"/>
              <a:t>a+b+c+d</a:t>
            </a:r>
            <a:r>
              <a:rPr lang="en-US" dirty="0"/>
              <a:t>)/4, or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Max pooling : s= max(</a:t>
            </a:r>
            <a:r>
              <a:rPr lang="en-US" dirty="0" err="1"/>
              <a:t>a,b,c,d</a:t>
            </a:r>
            <a:r>
              <a:rPr lang="en-US" dirty="0"/>
              <a:t>)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581" y="2133600"/>
            <a:ext cx="662120" cy="611188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7315200" y="4883499"/>
            <a:ext cx="1102738" cy="614431"/>
          </a:xfrm>
          <a:custGeom>
            <a:avLst/>
            <a:gdLst>
              <a:gd name="connsiteX0" fmla="*/ 0 w 1102738"/>
              <a:gd name="connsiteY0" fmla="*/ 261257 h 614431"/>
              <a:gd name="connsiteX1" fmla="*/ 472273 w 1102738"/>
              <a:gd name="connsiteY1" fmla="*/ 612949 h 614431"/>
              <a:gd name="connsiteX2" fmla="*/ 1014884 w 1102738"/>
              <a:gd name="connsiteY2" fmla="*/ 371789 h 614431"/>
              <a:gd name="connsiteX3" fmla="*/ 1095270 w 1102738"/>
              <a:gd name="connsiteY3" fmla="*/ 0 h 61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738" h="614431">
                <a:moveTo>
                  <a:pt x="0" y="261257"/>
                </a:moveTo>
                <a:cubicBezTo>
                  <a:pt x="151563" y="427892"/>
                  <a:pt x="303126" y="594527"/>
                  <a:pt x="472273" y="612949"/>
                </a:cubicBezTo>
                <a:cubicBezTo>
                  <a:pt x="641420" y="631371"/>
                  <a:pt x="911051" y="473947"/>
                  <a:pt x="1014884" y="371789"/>
                </a:cubicBezTo>
                <a:cubicBezTo>
                  <a:pt x="1118717" y="269631"/>
                  <a:pt x="1106993" y="134815"/>
                  <a:pt x="109527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2800" y="5638800"/>
            <a:ext cx="141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C3</a:t>
            </a:r>
            <a:r>
              <a:rPr lang="en-US" dirty="0">
                <a:sym typeface="Wingdings" panose="05000000000000000000" pitchFamily="2" charset="2"/>
              </a:rPr>
              <a:t>S4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04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S4</a:t>
            </a:r>
            <a:r>
              <a:rPr lang="en-US" sz="2800" dirty="0">
                <a:sym typeface="Wingdings" panose="05000000000000000000" pitchFamily="2" charset="2"/>
              </a:rPr>
              <a:t>C5: From fully connection layer (S4) to a fully connection vector (C5), and so 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19" y="4657947"/>
            <a:ext cx="7962481" cy="16430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Each element in the fully connection vector (C5) connects to all elements in S4 (S4 has 16x5x5 neurons). Therefore, we need 120x(16x5x5) weights</a:t>
            </a:r>
          </a:p>
          <a:p>
            <a:r>
              <a:rPr lang="en-US" dirty="0"/>
              <a:t>Likewise, from C5 to F6, you need 120x84 weights</a:t>
            </a:r>
          </a:p>
          <a:p>
            <a:r>
              <a:rPr lang="en-US" dirty="0"/>
              <a:t>From F6 to output , you need 84x10 weights.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77" y="1297771"/>
            <a:ext cx="5898445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3700" y="4147204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S4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C5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7793" y="4110230"/>
            <a:ext cx="3088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Fully connection vector</a:t>
            </a:r>
          </a:p>
        </p:txBody>
      </p:sp>
      <p:sp>
        <p:nvSpPr>
          <p:cNvPr id="11" name="Freeform 10"/>
          <p:cNvSpPr/>
          <p:nvPr/>
        </p:nvSpPr>
        <p:spPr>
          <a:xfrm>
            <a:off x="4019341" y="3737987"/>
            <a:ext cx="713433" cy="455384"/>
          </a:xfrm>
          <a:custGeom>
            <a:avLst/>
            <a:gdLst>
              <a:gd name="connsiteX0" fmla="*/ 0 w 713433"/>
              <a:gd name="connsiteY0" fmla="*/ 60290 h 455384"/>
              <a:gd name="connsiteX1" fmla="*/ 150725 w 713433"/>
              <a:gd name="connsiteY1" fmla="*/ 361740 h 455384"/>
              <a:gd name="connsiteX2" fmla="*/ 391885 w 713433"/>
              <a:gd name="connsiteY2" fmla="*/ 432079 h 455384"/>
              <a:gd name="connsiteX3" fmla="*/ 713433 w 713433"/>
              <a:gd name="connsiteY3" fmla="*/ 0 h 45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33" h="455384">
                <a:moveTo>
                  <a:pt x="0" y="60290"/>
                </a:moveTo>
                <a:cubicBezTo>
                  <a:pt x="42705" y="180032"/>
                  <a:pt x="85411" y="299775"/>
                  <a:pt x="150725" y="361740"/>
                </a:cubicBezTo>
                <a:cubicBezTo>
                  <a:pt x="216039" y="423705"/>
                  <a:pt x="298100" y="492369"/>
                  <a:pt x="391885" y="432079"/>
                </a:cubicBezTo>
                <a:cubicBezTo>
                  <a:pt x="485670" y="371789"/>
                  <a:pt x="599551" y="185894"/>
                  <a:pt x="71343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81125" y="2736125"/>
            <a:ext cx="713433" cy="218425"/>
          </a:xfrm>
          <a:custGeom>
            <a:avLst/>
            <a:gdLst>
              <a:gd name="connsiteX0" fmla="*/ 0 w 713433"/>
              <a:gd name="connsiteY0" fmla="*/ 60290 h 455384"/>
              <a:gd name="connsiteX1" fmla="*/ 150725 w 713433"/>
              <a:gd name="connsiteY1" fmla="*/ 361740 h 455384"/>
              <a:gd name="connsiteX2" fmla="*/ 391885 w 713433"/>
              <a:gd name="connsiteY2" fmla="*/ 432079 h 455384"/>
              <a:gd name="connsiteX3" fmla="*/ 713433 w 713433"/>
              <a:gd name="connsiteY3" fmla="*/ 0 h 45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33" h="455384">
                <a:moveTo>
                  <a:pt x="0" y="60290"/>
                </a:moveTo>
                <a:cubicBezTo>
                  <a:pt x="42705" y="180032"/>
                  <a:pt x="85411" y="299775"/>
                  <a:pt x="150725" y="361740"/>
                </a:cubicBezTo>
                <a:cubicBezTo>
                  <a:pt x="216039" y="423705"/>
                  <a:pt x="298100" y="492369"/>
                  <a:pt x="391885" y="432079"/>
                </a:cubicBezTo>
                <a:cubicBezTo>
                  <a:pt x="485670" y="371789"/>
                  <a:pt x="599551" y="185894"/>
                  <a:pt x="71343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V="1">
            <a:off x="4563446" y="2460032"/>
            <a:ext cx="713433" cy="108116"/>
          </a:xfrm>
          <a:custGeom>
            <a:avLst/>
            <a:gdLst>
              <a:gd name="connsiteX0" fmla="*/ 0 w 713433"/>
              <a:gd name="connsiteY0" fmla="*/ 60290 h 455384"/>
              <a:gd name="connsiteX1" fmla="*/ 150725 w 713433"/>
              <a:gd name="connsiteY1" fmla="*/ 361740 h 455384"/>
              <a:gd name="connsiteX2" fmla="*/ 391885 w 713433"/>
              <a:gd name="connsiteY2" fmla="*/ 432079 h 455384"/>
              <a:gd name="connsiteX3" fmla="*/ 713433 w 713433"/>
              <a:gd name="connsiteY3" fmla="*/ 0 h 45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33" h="455384">
                <a:moveTo>
                  <a:pt x="0" y="60290"/>
                </a:moveTo>
                <a:cubicBezTo>
                  <a:pt x="42705" y="180032"/>
                  <a:pt x="85411" y="299775"/>
                  <a:pt x="150725" y="361740"/>
                </a:cubicBezTo>
                <a:cubicBezTo>
                  <a:pt x="216039" y="423705"/>
                  <a:pt x="298100" y="492369"/>
                  <a:pt x="391885" y="432079"/>
                </a:cubicBezTo>
                <a:cubicBezTo>
                  <a:pt x="485670" y="371789"/>
                  <a:pt x="599551" y="185894"/>
                  <a:pt x="71343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3739" y="3051235"/>
            <a:ext cx="873957" cy="369332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C5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F6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32952" y="2090701"/>
            <a:ext cx="1274708" cy="369332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F6output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94695-984B-377B-9A34-52D0AB501C07}"/>
              </a:ext>
            </a:extLst>
          </p:cNvPr>
          <p:cNvSpPr txBox="1"/>
          <p:nvPr/>
        </p:nvSpPr>
        <p:spPr>
          <a:xfrm>
            <a:off x="5374669" y="3367329"/>
            <a:ext cx="354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(use SoftMax for multi-class output)</a:t>
            </a:r>
          </a:p>
        </p:txBody>
      </p:sp>
    </p:spTree>
    <p:extLst>
      <p:ext uri="{BB962C8B-B14F-4D97-AF65-F5344CB8AC3E}">
        <p14:creationId xmlns:p14="http://schemas.microsoft.com/office/powerpoint/2010/main" val="3581954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2" y="858620"/>
            <a:ext cx="8505825" cy="24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/>
              <a:t>Exercise2 and Demo (</a:t>
            </a:r>
            <a:r>
              <a:rPr lang="en-US" sz="2800" dirty="0">
                <a:hlinkClick r:id="rId3"/>
              </a:rPr>
              <a:t>click image to see demo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48839" y="6454030"/>
            <a:ext cx="2895600" cy="365125"/>
          </a:xfrm>
        </p:spPr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45058" name="Picture 2" descr="http://deeplearning.stanford.edu/wiki/images/6/6c/Convolution_schematic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62" y="3201931"/>
            <a:ext cx="2398599" cy="17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199" y="8795"/>
            <a:ext cx="89323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http://deeplearning.stanford.edu/wiki/images/6/6c/Convolution_schematic.gif</a:t>
            </a:r>
            <a:r>
              <a:rPr lang="en-US" sz="1050" dirty="0"/>
              <a:t> , </a:t>
            </a:r>
            <a:r>
              <a:rPr lang="en-US" sz="1050" dirty="0">
                <a:hlinkClick r:id="rId5"/>
              </a:rPr>
              <a:t>https://link.springer.com/content/pdf/10.1007%2F978-3-642-25191-7.pdf</a:t>
            </a:r>
            <a:r>
              <a:rPr lang="en-US" sz="1050" dirty="0"/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2150" y="3080642"/>
          <a:ext cx="1752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42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2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42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965" y="4476841"/>
            <a:ext cx="397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Correlation mask (kernel) . </a:t>
            </a:r>
          </a:p>
        </p:txBody>
      </p:sp>
      <p:sp>
        <p:nvSpPr>
          <p:cNvPr id="9" name="Rectangle 8"/>
          <p:cNvSpPr/>
          <p:nvPr/>
        </p:nvSpPr>
        <p:spPr>
          <a:xfrm>
            <a:off x="93832" y="2992604"/>
            <a:ext cx="4249568" cy="232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3235938"/>
            <a:ext cx="2438400" cy="416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74957" y="2819400"/>
            <a:ext cx="49043" cy="173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193362" y="2590800"/>
            <a:ext cx="1596200" cy="105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81512" y="2981898"/>
            <a:ext cx="130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image</a:t>
            </a:r>
          </a:p>
        </p:txBody>
      </p:sp>
      <p:pic>
        <p:nvPicPr>
          <p:cNvPr id="43011" name="Picture 3" descr="C:\Users\khwong\AppData\Local\Microsoft\Windows\INetCache\IE\95T1XP6U\350575130_640[1]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108373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154600" y="3272721"/>
            <a:ext cx="152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feature map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6581" y="2946924"/>
            <a:ext cx="1236489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different kernel generates a different feature map.</a:t>
            </a:r>
          </a:p>
          <a:p>
            <a:r>
              <a:rPr lang="en-US" dirty="0"/>
              <a:t>Use </a:t>
            </a:r>
            <a:r>
              <a:rPr lang="en-US" u="sng" dirty="0" err="1"/>
              <a:t>softmax</a:t>
            </a:r>
            <a:r>
              <a:rPr lang="en-US" dirty="0"/>
              <a:t> to generate the output (see next slide)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4078" y="3830352"/>
            <a:ext cx="2381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76" y="5105400"/>
            <a:ext cx="88768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Exercise 2a: Find X. Answer :X=_______? </a:t>
            </a:r>
          </a:p>
          <a:p>
            <a:r>
              <a:rPr lang="en-US" b="1" dirty="0">
                <a:solidFill>
                  <a:srgbClr val="0070C0"/>
                </a:solidFill>
              </a:rPr>
              <a:t>MC question: (1) X=2; (2) X= 4; (3) X= 6; (4) X= 8                                                                                            </a:t>
            </a:r>
          </a:p>
          <a:p>
            <a:endParaRPr lang="en-US" sz="8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(Ex2b.) Find X again if the correlation mask (or kernel)  is [0 2 0; </a:t>
            </a:r>
          </a:p>
          <a:p>
            <a:r>
              <a:rPr lang="en-US" b="1" dirty="0">
                <a:solidFill>
                  <a:srgbClr val="0070C0"/>
                </a:solidFill>
              </a:rPr>
              <a:t>                                                                                                         2 0 2; </a:t>
            </a:r>
          </a:p>
          <a:p>
            <a:r>
              <a:rPr lang="en-US" b="1" dirty="0">
                <a:solidFill>
                  <a:srgbClr val="0070C0"/>
                </a:solidFill>
              </a:rPr>
              <a:t>                                                                                                         0 2 0].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4453" y="2981898"/>
            <a:ext cx="230894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a 3x3 mask(kernel) for illustration purpose, </a:t>
            </a:r>
          </a:p>
          <a:p>
            <a:r>
              <a:rPr lang="en-US" dirty="0">
                <a:solidFill>
                  <a:srgbClr val="FF0000"/>
                </a:solidFill>
              </a:rPr>
              <a:t>but noted that the above application uses a 5x5 mask (kernel).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2D33F2-587E-0998-E602-3C5D8D446791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2300901" y="3999629"/>
            <a:ext cx="3633177" cy="1471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6AC56C2-41D3-CAFF-4DCF-9C3F141D5FF3}"/>
              </a:ext>
            </a:extLst>
          </p:cNvPr>
          <p:cNvSpPr txBox="1"/>
          <p:nvPr/>
        </p:nvSpPr>
        <p:spPr>
          <a:xfrm>
            <a:off x="8039880" y="1904230"/>
            <a:ext cx="10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Softmax</a:t>
            </a:r>
            <a:r>
              <a:rPr lang="en-US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654863-6FFF-A215-7CAF-78C5D717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27" y="5040987"/>
            <a:ext cx="1260092" cy="12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5D30B4-D61E-2DF3-4BDA-C7803BC6D52A}"/>
              </a:ext>
            </a:extLst>
          </p:cNvPr>
          <p:cNvSpPr txBox="1"/>
          <p:nvPr/>
        </p:nvSpPr>
        <p:spPr>
          <a:xfrm>
            <a:off x="1981200" y="706993"/>
            <a:ext cx="7520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CAB8B-1E97-D3D7-DAA1-2BB82D9BDD6C}"/>
              </a:ext>
            </a:extLst>
          </p:cNvPr>
          <p:cNvSpPr txBox="1"/>
          <p:nvPr/>
        </p:nvSpPr>
        <p:spPr>
          <a:xfrm>
            <a:off x="4640596" y="725647"/>
            <a:ext cx="7520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3658180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2499"/>
            <a:ext cx="8505825" cy="24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Answer2: </a:t>
            </a:r>
            <a:r>
              <a:rPr lang="en-US" sz="2800" dirty="0"/>
              <a:t>and Demo (</a:t>
            </a:r>
            <a:r>
              <a:rPr lang="en-US" sz="2800" dirty="0">
                <a:hlinkClick r:id="rId3"/>
              </a:rPr>
              <a:t>click image to see demo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6879" y="6446838"/>
            <a:ext cx="2895600" cy="365125"/>
          </a:xfrm>
        </p:spPr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45058" name="Picture 2" descr="http://deeplearning.stanford.edu/wiki/images/6/6c/Convolution_schematic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62" y="3201931"/>
            <a:ext cx="2398599" cy="17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199" y="8795"/>
            <a:ext cx="89323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http://deeplearning.stanford.edu/wiki/images/6/6c/Convolution_schematic.gif</a:t>
            </a:r>
            <a:r>
              <a:rPr lang="en-US" sz="1050" dirty="0"/>
              <a:t> , </a:t>
            </a:r>
            <a:r>
              <a:rPr lang="en-US" sz="1050" dirty="0">
                <a:hlinkClick r:id="rId5"/>
              </a:rPr>
              <a:t>https://link.springer.com/content/pdf/10.1007%2F978-3-642-25191-7.pdf</a:t>
            </a:r>
            <a:r>
              <a:rPr lang="en-US" sz="1050" dirty="0"/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2150" y="3080642"/>
          <a:ext cx="1752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42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2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42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199" y="4114800"/>
            <a:ext cx="397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Convolution mask</a:t>
            </a:r>
          </a:p>
        </p:txBody>
      </p:sp>
      <p:sp>
        <p:nvSpPr>
          <p:cNvPr id="9" name="Rectangle 8"/>
          <p:cNvSpPr/>
          <p:nvPr/>
        </p:nvSpPr>
        <p:spPr>
          <a:xfrm>
            <a:off x="93832" y="2992604"/>
            <a:ext cx="4249568" cy="232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3235938"/>
            <a:ext cx="2438400" cy="416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74957" y="2819400"/>
            <a:ext cx="49043" cy="173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193362" y="2590800"/>
            <a:ext cx="1596200" cy="105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81512" y="2981898"/>
            <a:ext cx="130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image</a:t>
            </a:r>
          </a:p>
        </p:txBody>
      </p:sp>
      <p:pic>
        <p:nvPicPr>
          <p:cNvPr id="43011" name="Picture 3" descr="C:\Users\khwong\AppData\Local\Microsoft\Windows\INetCache\IE\95T1XP6U\350575130_640[1]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108373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154600" y="3272721"/>
            <a:ext cx="152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feature map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6581" y="2946924"/>
            <a:ext cx="123648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different kernel generates a different feature 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00401" y="37777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8836" y="4997556"/>
            <a:ext cx="88768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Exercise (2a) Find X. Answer X= </a:t>
            </a:r>
            <a:r>
              <a:rPr lang="en-US" sz="2000" b="1" dirty="0">
                <a:solidFill>
                  <a:srgbClr val="FF0000"/>
                </a:solidFill>
              </a:rPr>
              <a:t>4(choice 2)</a:t>
            </a:r>
            <a:endParaRPr lang="en-US" sz="8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(2b) Find X again if the correlation mask is [0 2 0;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2 0 2;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      0 2 0].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Answer:X</a:t>
            </a:r>
            <a:r>
              <a:rPr lang="en-US" b="1" baseline="-25000" dirty="0" err="1">
                <a:solidFill>
                  <a:srgbClr val="FF0000"/>
                </a:solidFill>
              </a:rPr>
              <a:t>new</a:t>
            </a:r>
            <a:r>
              <a:rPr lang="en-US" b="1" dirty="0">
                <a:solidFill>
                  <a:srgbClr val="FF0000"/>
                </a:solidFill>
              </a:rPr>
              <a:t>=2*1+2*1+2*1=6                                                                                          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4453" y="2981898"/>
            <a:ext cx="230894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a 3x3 mask for illustration purpose, </a:t>
            </a:r>
          </a:p>
          <a:p>
            <a:r>
              <a:rPr lang="en-US" dirty="0">
                <a:solidFill>
                  <a:srgbClr val="FF0000"/>
                </a:solidFill>
              </a:rPr>
              <a:t>but noted that the above application uses a 5x5 mask.</a:t>
            </a:r>
          </a:p>
        </p:txBody>
      </p:sp>
    </p:spTree>
    <p:extLst>
      <p:ext uri="{BB962C8B-B14F-4D97-AF65-F5344CB8AC3E}">
        <p14:creationId xmlns:p14="http://schemas.microsoft.com/office/powerpoint/2010/main" val="3860078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Introduction :SoftMax (</a:t>
                </a:r>
                <a:r>
                  <a:rPr lang="en-US" sz="2800" i="1" dirty="0"/>
                  <a:t>SM</a:t>
                </a:r>
                <a:r>
                  <a:rPr lang="en-US" sz="2800" dirty="0"/>
                  <a:t>) function to make sure the sum of outputs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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) is 1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667" b="-638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8523" y="1684339"/>
                <a:ext cx="8686800" cy="49831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400" dirty="0">
                    <a:hlinkClick r:id="rId3"/>
                  </a:rPr>
                  <a:t>https://medium.com/data-science-bootcamp/understand-the-softmax-function-in-minutes-f3a59641e86d</a:t>
                </a:r>
                <a:endParaRPr lang="en-US" sz="1400" dirty="0"/>
              </a:p>
              <a:p>
                <a:r>
                  <a:rPr lang="en-US" sz="1400" dirty="0"/>
                  <a:t>See </a:t>
                </a:r>
                <a:r>
                  <a:rPr lang="en-US" sz="1400" dirty="0">
                    <a:hlinkClick r:id="rId4"/>
                  </a:rPr>
                  <a:t>http://www.cse.cuhk.edu.hk/~khwong/www2/cmsc5707/5707_probability.pptx</a:t>
                </a:r>
                <a:r>
                  <a:rPr lang="en-US" sz="1400" dirty="0"/>
                  <a:t> </a:t>
                </a:r>
              </a:p>
              <a:p>
                <a:endParaRPr lang="en-US" sz="9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Output (Z)=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</m:sSub>
                  </m:oMath>
                </a14:m>
                <a:r>
                  <a:rPr lang="en-US" sz="2000" dirty="0"/>
                  <a:t>]=[2 , 1, 0.1]’</a:t>
                </a:r>
              </a:p>
              <a:p>
                <a:r>
                  <a:rPr lang="en-US" sz="2000" dirty="0" err="1"/>
                  <a:t>Softmax</a:t>
                </a:r>
                <a:r>
                  <a:rPr lang="en-US" sz="2000" dirty="0"/>
                  <a:t>(</a:t>
                </a:r>
                <a:r>
                  <a:rPr lang="en-US" sz="2000" i="1" dirty="0"/>
                  <a:t>Y</a:t>
                </a:r>
                <a:r>
                  <a:rPr lang="en-US" sz="2000" dirty="0"/>
                  <a:t>)=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]=[0.6590, 0.242,0.0986]’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lang="en-US" sz="1200" i="1" dirty="0">
                  <a:solidFill>
                    <a:srgbClr val="000000"/>
                  </a:solidFill>
                </a:endParaRPr>
              </a:p>
              <a:p>
                <a:r>
                  <a:rPr lang="en-US" sz="2000" i="1" dirty="0" err="1"/>
                  <a:t>y</a:t>
                </a:r>
                <a:r>
                  <a:rPr lang="en-US" sz="2000" i="1" baseline="-25000" dirty="0" err="1"/>
                  <a:t>i</a:t>
                </a:r>
                <a:r>
                  <a:rPr lang="en-US" sz="2000" i="1" baseline="-25000" dirty="0"/>
                  <a:t>=1</a:t>
                </a:r>
                <a:r>
                  <a:rPr lang="en-US" sz="2000" dirty="0"/>
                  <a:t>=exp(2)/((exp(2)+exp(1)+exp(0.1))=0.6590</a:t>
                </a:r>
              </a:p>
              <a:p>
                <a:r>
                  <a:rPr lang="en-US" sz="2000" i="1" dirty="0" err="1"/>
                  <a:t>y</a:t>
                </a:r>
                <a:r>
                  <a:rPr lang="en-US" sz="2000" i="1" baseline="-25000" dirty="0" err="1"/>
                  <a:t>i</a:t>
                </a:r>
                <a:r>
                  <a:rPr lang="en-US" sz="2000" i="1" baseline="-25000" dirty="0"/>
                  <a:t>=2</a:t>
                </a:r>
                <a:r>
                  <a:rPr lang="en-US" sz="2000" dirty="0"/>
                  <a:t>= exp(1)/((exp(2)+exp(1)+exp(0.1))= 0.24243</a:t>
                </a:r>
              </a:p>
              <a:p>
                <a:r>
                  <a:rPr lang="en-US" sz="2000" i="1" dirty="0" err="1"/>
                  <a:t>y</a:t>
                </a:r>
                <a:r>
                  <a:rPr lang="en-US" sz="2000" i="1" baseline="-25000" dirty="0" err="1"/>
                  <a:t>i</a:t>
                </a:r>
                <a:r>
                  <a:rPr lang="en-US" sz="2000" i="1" baseline="-25000" dirty="0"/>
                  <a:t>=3</a:t>
                </a:r>
                <a:r>
                  <a:rPr lang="en-US" sz="2000" dirty="0"/>
                  <a:t>= exp(0.1)/((exp(2)+exp(1)+exp(0.1))=0.098566</a:t>
                </a:r>
              </a:p>
              <a:p>
                <a:r>
                  <a:rPr lang="en-US" sz="2000" dirty="0"/>
                  <a:t>Question: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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=1 ?</a:t>
                </a:r>
              </a:p>
              <a:p>
                <a:r>
                  <a:rPr lang="en-US" sz="2000" dirty="0"/>
                  <a:t>Answer :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s</a:t>
                </a:r>
                <a:r>
                  <a:rPr lang="en-US" sz="2000" dirty="0"/>
                  <a:t>um([0.6590, 0.24243, 0.098566])</a:t>
                </a:r>
                <a:r>
                  <a:rPr lang="en-US" sz="2000" dirty="0">
                    <a:sym typeface="Symbol" panose="05050102010706020507" pitchFamily="18" charset="2"/>
                  </a:rPr>
                  <a:t>=</a:t>
                </a:r>
                <a:r>
                  <a:rPr lang="en-US" sz="2000" dirty="0"/>
                  <a:t>1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523" y="1684339"/>
                <a:ext cx="8686800" cy="4983162"/>
              </a:xfrm>
              <a:blipFill>
                <a:blip r:embed="rId5"/>
                <a:stretch>
                  <a:fillRect l="-632" t="-489" b="-24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A529-2220-4038-9210-A21DB7BAEFCE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AutoShape 2" descr="{\displaystyle \sigma (\mathbf {z} )_{j}={\frac {e^{z_{j}}}{\sum _{k=1}^{K}e^{z_{k}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{\displaystyle \sigma (\mathbf {z} )_{j}={\frac {e^{z_{j}}}{\sum _{k=1}^{K}e^{z_{k}}}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>
              <a:xfrm>
                <a:off x="612775" y="2244495"/>
                <a:ext cx="7197725" cy="157355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=1,2,..,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2244495"/>
                <a:ext cx="7197725" cy="1573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7E407D-8603-49C9-B106-533FFD0105CF}"/>
              </a:ext>
            </a:extLst>
          </p:cNvPr>
          <p:cNvCxnSpPr/>
          <p:nvPr/>
        </p:nvCxnSpPr>
        <p:spPr>
          <a:xfrm flipV="1">
            <a:off x="7003826" y="5028394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332998-D3A8-4384-AE64-C69EEBA0D5D8}"/>
              </a:ext>
            </a:extLst>
          </p:cNvPr>
          <p:cNvCxnSpPr/>
          <p:nvPr/>
        </p:nvCxnSpPr>
        <p:spPr>
          <a:xfrm flipV="1">
            <a:off x="7737119" y="5041136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C9253D-2A07-4093-9B66-409C301DD012}"/>
              </a:ext>
            </a:extLst>
          </p:cNvPr>
          <p:cNvCxnSpPr/>
          <p:nvPr/>
        </p:nvCxnSpPr>
        <p:spPr>
          <a:xfrm flipV="1">
            <a:off x="8499119" y="5041136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1B50FF-033D-44E6-AA41-1991E039BEA4}"/>
              </a:ext>
            </a:extLst>
          </p:cNvPr>
          <p:cNvSpPr txBox="1"/>
          <p:nvPr/>
        </p:nvSpPr>
        <p:spPr>
          <a:xfrm>
            <a:off x="6969579" y="4348052"/>
            <a:ext cx="17525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SoftMax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6825BE-4094-4742-8A82-26854EFF5164}"/>
              </a:ext>
            </a:extLst>
          </p:cNvPr>
          <p:cNvCxnSpPr>
            <a:cxnSpLocks/>
          </p:cNvCxnSpPr>
          <p:nvPr/>
        </p:nvCxnSpPr>
        <p:spPr>
          <a:xfrm flipH="1" flipV="1">
            <a:off x="7097731" y="3555462"/>
            <a:ext cx="8251" cy="241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74482B-8A54-4245-AA67-28148CD97ED7}"/>
              </a:ext>
            </a:extLst>
          </p:cNvPr>
          <p:cNvCxnSpPr>
            <a:cxnSpLocks/>
          </p:cNvCxnSpPr>
          <p:nvPr/>
        </p:nvCxnSpPr>
        <p:spPr>
          <a:xfrm flipV="1">
            <a:off x="7653392" y="3555462"/>
            <a:ext cx="0" cy="241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BFAB9C-2652-411C-9FD5-A3512A394760}"/>
              </a:ext>
            </a:extLst>
          </p:cNvPr>
          <p:cNvCxnSpPr>
            <a:cxnSpLocks/>
          </p:cNvCxnSpPr>
          <p:nvPr/>
        </p:nvCxnSpPr>
        <p:spPr>
          <a:xfrm flipV="1">
            <a:off x="8331952" y="3572864"/>
            <a:ext cx="0" cy="241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C5C523-7CCA-4A7D-B7CA-01D11F78FF24}"/>
                  </a:ext>
                </a:extLst>
              </p:cNvPr>
              <p:cNvSpPr txBox="1"/>
              <p:nvPr/>
            </p:nvSpPr>
            <p:spPr>
              <a:xfrm>
                <a:off x="6951400" y="5300719"/>
                <a:ext cx="1673087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2        1         0.1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C5C523-7CCA-4A7D-B7CA-01D11F78F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400" y="5300719"/>
                <a:ext cx="1673087" cy="668645"/>
              </a:xfrm>
              <a:prstGeom prst="rect">
                <a:avLst/>
              </a:prstGeom>
              <a:blipFill>
                <a:blip r:embed="rId7"/>
                <a:stretch>
                  <a:fillRect l="-2909" b="-1467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E8A49D-6BDA-4005-9B46-3607C73D2678}"/>
                  </a:ext>
                </a:extLst>
              </p:cNvPr>
              <p:cNvSpPr txBox="1"/>
              <p:nvPr/>
            </p:nvSpPr>
            <p:spPr>
              <a:xfrm>
                <a:off x="6824412" y="3143052"/>
                <a:ext cx="19547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E8A49D-6BDA-4005-9B46-3607C73D2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412" y="3143052"/>
                <a:ext cx="1954789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4EF163D-5CC5-4C9A-BD59-5CF8A6045826}"/>
              </a:ext>
            </a:extLst>
          </p:cNvPr>
          <p:cNvSpPr txBox="1"/>
          <p:nvPr/>
        </p:nvSpPr>
        <p:spPr>
          <a:xfrm>
            <a:off x="6510427" y="288420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0.6590, 0.24243, 0.098566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42A84C-13AF-4DE9-BF55-77ECC8341D84}"/>
              </a:ext>
            </a:extLst>
          </p:cNvPr>
          <p:cNvSpPr/>
          <p:nvPr/>
        </p:nvSpPr>
        <p:spPr>
          <a:xfrm>
            <a:off x="6746519" y="3797232"/>
            <a:ext cx="2262261" cy="1231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EC5910-B0FF-4349-907E-E3018B0CC4B9}"/>
              </a:ext>
            </a:extLst>
          </p:cNvPr>
          <p:cNvCxnSpPr>
            <a:cxnSpLocks/>
          </p:cNvCxnSpPr>
          <p:nvPr/>
        </p:nvCxnSpPr>
        <p:spPr>
          <a:xfrm flipV="1">
            <a:off x="7003826" y="4108268"/>
            <a:ext cx="146560" cy="9328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44973C-532C-4B8A-98E5-024425D2FCC1}"/>
              </a:ext>
            </a:extLst>
          </p:cNvPr>
          <p:cNvCxnSpPr>
            <a:cxnSpLocks/>
          </p:cNvCxnSpPr>
          <p:nvPr/>
        </p:nvCxnSpPr>
        <p:spPr>
          <a:xfrm flipH="1" flipV="1">
            <a:off x="7184633" y="4213070"/>
            <a:ext cx="479357" cy="8044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F7FFFC-253E-4E7B-98E3-DF68D1DF582A}"/>
              </a:ext>
            </a:extLst>
          </p:cNvPr>
          <p:cNvCxnSpPr>
            <a:cxnSpLocks/>
            <a:endCxn id="54" idx="4"/>
          </p:cNvCxnSpPr>
          <p:nvPr/>
        </p:nvCxnSpPr>
        <p:spPr>
          <a:xfrm flipH="1" flipV="1">
            <a:off x="7143010" y="4157929"/>
            <a:ext cx="1317594" cy="85954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26E35D-E104-4B27-8494-89629D7706A2}"/>
              </a:ext>
            </a:extLst>
          </p:cNvPr>
          <p:cNvCxnSpPr>
            <a:cxnSpLocks/>
          </p:cNvCxnSpPr>
          <p:nvPr/>
        </p:nvCxnSpPr>
        <p:spPr>
          <a:xfrm flipH="1" flipV="1">
            <a:off x="7663991" y="4121010"/>
            <a:ext cx="793430" cy="88372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8A9E60-F2BB-41EB-81BA-631ED6EA8D0A}"/>
              </a:ext>
            </a:extLst>
          </p:cNvPr>
          <p:cNvCxnSpPr>
            <a:cxnSpLocks/>
            <a:stCxn id="24" idx="2"/>
          </p:cNvCxnSpPr>
          <p:nvPr/>
        </p:nvCxnSpPr>
        <p:spPr>
          <a:xfrm flipH="1" flipV="1">
            <a:off x="7698238" y="4157930"/>
            <a:ext cx="179412" cy="8704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6768AE-18E1-475B-9634-5553204B5138}"/>
              </a:ext>
            </a:extLst>
          </p:cNvPr>
          <p:cNvCxnSpPr>
            <a:cxnSpLocks/>
          </p:cNvCxnSpPr>
          <p:nvPr/>
        </p:nvCxnSpPr>
        <p:spPr>
          <a:xfrm flipV="1">
            <a:off x="7733937" y="4127141"/>
            <a:ext cx="635945" cy="91399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7C8B06F-D681-4616-9DED-E63FE42399B9}"/>
              </a:ext>
            </a:extLst>
          </p:cNvPr>
          <p:cNvCxnSpPr>
            <a:cxnSpLocks/>
          </p:cNvCxnSpPr>
          <p:nvPr/>
        </p:nvCxnSpPr>
        <p:spPr>
          <a:xfrm flipH="1" flipV="1">
            <a:off x="8369882" y="4144543"/>
            <a:ext cx="127255" cy="89659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3C7F8A2-6EC5-46A5-B472-852C07DE93FB}"/>
              </a:ext>
            </a:extLst>
          </p:cNvPr>
          <p:cNvCxnSpPr>
            <a:cxnSpLocks/>
          </p:cNvCxnSpPr>
          <p:nvPr/>
        </p:nvCxnSpPr>
        <p:spPr>
          <a:xfrm flipV="1">
            <a:off x="7022432" y="4181676"/>
            <a:ext cx="1316746" cy="8160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27FCB35-FDEA-416B-90CF-51CFAD22B0A1}"/>
              </a:ext>
            </a:extLst>
          </p:cNvPr>
          <p:cNvSpPr/>
          <p:nvPr/>
        </p:nvSpPr>
        <p:spPr>
          <a:xfrm>
            <a:off x="6969579" y="3816044"/>
            <a:ext cx="346862" cy="341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D250C4E-35F5-4B29-BD73-C799B7B1F043}"/>
              </a:ext>
            </a:extLst>
          </p:cNvPr>
          <p:cNvSpPr/>
          <p:nvPr/>
        </p:nvSpPr>
        <p:spPr>
          <a:xfrm>
            <a:off x="7516303" y="3814634"/>
            <a:ext cx="346862" cy="330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4A8CB7D-BB05-4F0E-BAEE-2A67EAB12D38}"/>
              </a:ext>
            </a:extLst>
          </p:cNvPr>
          <p:cNvSpPr/>
          <p:nvPr/>
        </p:nvSpPr>
        <p:spPr>
          <a:xfrm>
            <a:off x="8176390" y="3822416"/>
            <a:ext cx="396426" cy="296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A7A3CE3-8BE9-4FCF-B7B0-943A15D83095}"/>
              </a:ext>
            </a:extLst>
          </p:cNvPr>
          <p:cNvCxnSpPr>
            <a:cxnSpLocks/>
          </p:cNvCxnSpPr>
          <p:nvPr/>
        </p:nvCxnSpPr>
        <p:spPr>
          <a:xfrm flipV="1">
            <a:off x="6966396" y="4176583"/>
            <a:ext cx="686996" cy="90800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ight Brace 60">
            <a:extLst>
              <a:ext uri="{FF2B5EF4-FFF2-40B4-BE49-F238E27FC236}">
                <a16:creationId xmlns:a16="http://schemas.microsoft.com/office/drawing/2014/main" id="{B979DEB5-C161-411C-86D2-3359AF5AE94A}"/>
              </a:ext>
            </a:extLst>
          </p:cNvPr>
          <p:cNvSpPr/>
          <p:nvPr/>
        </p:nvSpPr>
        <p:spPr>
          <a:xfrm>
            <a:off x="5410200" y="4038600"/>
            <a:ext cx="220445" cy="743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B5E9E11-4CF4-4EFA-8427-7EB51A7DC27B}"/>
              </a:ext>
            </a:extLst>
          </p:cNvPr>
          <p:cNvCxnSpPr>
            <a:cxnSpLocks/>
          </p:cNvCxnSpPr>
          <p:nvPr/>
        </p:nvCxnSpPr>
        <p:spPr>
          <a:xfrm flipV="1">
            <a:off x="5693251" y="4081837"/>
            <a:ext cx="995470" cy="29636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72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72912" y="1091440"/>
          <a:ext cx="1631497" cy="208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01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2173"/>
          </a:xfrm>
        </p:spPr>
        <p:txBody>
          <a:bodyPr>
            <a:noAutofit/>
          </a:bodyPr>
          <a:lstStyle/>
          <a:p>
            <a:r>
              <a:rPr lang="en-US" sz="2400" dirty="0"/>
              <a:t>Exercise 3: A small example of how the feature map is calculated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30" y="3295866"/>
            <a:ext cx="9144000" cy="3562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If </a:t>
            </a:r>
            <a:r>
              <a:rPr lang="en-US" sz="1800" u="sng" dirty="0"/>
              <a:t>step size </a:t>
            </a:r>
            <a:r>
              <a:rPr lang="en-US" sz="1800" dirty="0"/>
              <a:t>of correlation=1 pixel (horizontally and vertically), output=5x5 pixels</a:t>
            </a:r>
          </a:p>
          <a:p>
            <a:pPr marL="0" indent="0">
              <a:buNone/>
            </a:pPr>
            <a:r>
              <a:rPr lang="en-US" sz="1800" dirty="0"/>
              <a:t>(Ex.3a) If input is 32x32, mask is 5x5, what is the size of the output feature map if step size is 1? 	</a:t>
            </a:r>
            <a:r>
              <a:rPr lang="en-US" sz="1800" dirty="0">
                <a:solidFill>
                  <a:srgbClr val="0070C0"/>
                </a:solidFill>
              </a:rPr>
              <a:t>MC Question3a : (1) 24x24; (2) 26x26; (3) 28x28; (4) 30x30; </a:t>
            </a:r>
            <a:endParaRPr lang="en-US" sz="7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/>
              <a:t>(Ex.3b) If input is 28x28, what is the size of the subsample layer?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	MC Question3b: (1) 10x10; (2) 12x12; (3) 14x14; (4) 16x16.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(Ex.3c) If input is 14x14, kernel=5x5, what is the size of the output feature map if step size is 1? 	</a:t>
            </a:r>
            <a:r>
              <a:rPr lang="fr-FR" sz="1800" dirty="0">
                <a:solidFill>
                  <a:srgbClr val="0070C0"/>
                </a:solidFill>
              </a:rPr>
              <a:t>MC Question3c: (1) 10x10; (2) 12x12; (3) 14x14; (4) 16x16.</a:t>
            </a:r>
          </a:p>
          <a:p>
            <a:pPr marL="0" indent="0">
              <a:buNone/>
            </a:pPr>
            <a:r>
              <a:rPr lang="en-US" sz="1800" dirty="0"/>
              <a:t>(Ex.3d) In the figure above (Image=7x7, kernel=3x3), if the step size is 2 pixels, What is the size of the output feature map?</a:t>
            </a:r>
            <a:r>
              <a:rPr lang="fr-FR" sz="1800" dirty="0">
                <a:solidFill>
                  <a:srgbClr val="0070C0"/>
                </a:solidFill>
              </a:rPr>
              <a:t>	MC Question3d: (1) 2x2; (2) 3x3; (3) 4x4; (4) 5x5</a:t>
            </a:r>
          </a:p>
          <a:p>
            <a:pPr marL="0" indent="0">
              <a:buNone/>
            </a:pPr>
            <a:r>
              <a:rPr lang="en-US" sz="1800" dirty="0"/>
              <a:t>(Ex.3e) In Ex.3a, if step size= 2 pixels, D=((32-5)/2]+1)=14.5 which is not an integer, what should we do? </a:t>
            </a:r>
            <a:r>
              <a:rPr lang="fr-FR" sz="1800" dirty="0">
                <a:solidFill>
                  <a:srgbClr val="0070C0"/>
                </a:solidFill>
              </a:rPr>
              <a:t>MC Question3e:(1) change kernel; (2) </a:t>
            </a:r>
            <a:r>
              <a:rPr lang="fr-FR" sz="1800" dirty="0" err="1">
                <a:solidFill>
                  <a:srgbClr val="0070C0"/>
                </a:solidFill>
              </a:rPr>
              <a:t>crop</a:t>
            </a:r>
            <a:r>
              <a:rPr lang="fr-FR" sz="1800" dirty="0">
                <a:solidFill>
                  <a:srgbClr val="0070C0"/>
                </a:solidFill>
              </a:rPr>
              <a:t> output; (3) </a:t>
            </a:r>
            <a:r>
              <a:rPr lang="fr-FR" sz="1800" dirty="0" err="1">
                <a:solidFill>
                  <a:srgbClr val="0070C0"/>
                </a:solidFill>
              </a:rPr>
              <a:t>crop</a:t>
            </a:r>
            <a:r>
              <a:rPr lang="fr-FR" sz="1800" dirty="0">
                <a:solidFill>
                  <a:srgbClr val="0070C0"/>
                </a:solidFill>
              </a:rPr>
              <a:t> input; (4) use </a:t>
            </a:r>
            <a:r>
              <a:rPr lang="fr-FR" sz="1800" dirty="0" err="1">
                <a:solidFill>
                  <a:srgbClr val="0070C0"/>
                </a:solidFill>
              </a:rPr>
              <a:t>zero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 err="1">
                <a:solidFill>
                  <a:srgbClr val="0070C0"/>
                </a:solidFill>
              </a:rPr>
              <a:t>padding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90727" y="5869292"/>
            <a:ext cx="2895600" cy="365125"/>
          </a:xfrm>
        </p:spPr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6905" y="6111240"/>
            <a:ext cx="2133600" cy="365125"/>
          </a:xfrm>
        </p:spPr>
        <p:txBody>
          <a:bodyPr/>
          <a:lstStyle/>
          <a:p>
            <a:fld id="{6C5C3E90-4FE7-4819-A653-72C8A991D393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86636" y="1451096"/>
          <a:ext cx="95586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914695" y="1381023"/>
            <a:ext cx="1556776" cy="1692773"/>
          </a:xfrm>
          <a:custGeom>
            <a:avLst/>
            <a:gdLst>
              <a:gd name="connsiteX0" fmla="*/ 0 w 1556776"/>
              <a:gd name="connsiteY0" fmla="*/ 1511405 h 1692773"/>
              <a:gd name="connsiteX1" fmla="*/ 45342 w 1556776"/>
              <a:gd name="connsiteY1" fmla="*/ 1413163 h 1692773"/>
              <a:gd name="connsiteX2" fmla="*/ 75570 w 1556776"/>
              <a:gd name="connsiteY2" fmla="*/ 1314922 h 1692773"/>
              <a:gd name="connsiteX3" fmla="*/ 90684 w 1556776"/>
              <a:gd name="connsiteY3" fmla="*/ 1284694 h 1692773"/>
              <a:gd name="connsiteX4" fmla="*/ 120912 w 1556776"/>
              <a:gd name="connsiteY4" fmla="*/ 1216681 h 1692773"/>
              <a:gd name="connsiteX5" fmla="*/ 128469 w 1556776"/>
              <a:gd name="connsiteY5" fmla="*/ 1178896 h 1692773"/>
              <a:gd name="connsiteX6" fmla="*/ 166255 w 1556776"/>
              <a:gd name="connsiteY6" fmla="*/ 1110882 h 1692773"/>
              <a:gd name="connsiteX7" fmla="*/ 181369 w 1556776"/>
              <a:gd name="connsiteY7" fmla="*/ 1065540 h 1692773"/>
              <a:gd name="connsiteX8" fmla="*/ 204040 w 1556776"/>
              <a:gd name="connsiteY8" fmla="*/ 1035312 h 1692773"/>
              <a:gd name="connsiteX9" fmla="*/ 219154 w 1556776"/>
              <a:gd name="connsiteY9" fmla="*/ 997527 h 1692773"/>
              <a:gd name="connsiteX10" fmla="*/ 264496 w 1556776"/>
              <a:gd name="connsiteY10" fmla="*/ 937071 h 1692773"/>
              <a:gd name="connsiteX11" fmla="*/ 309838 w 1556776"/>
              <a:gd name="connsiteY11" fmla="*/ 876615 h 1692773"/>
              <a:gd name="connsiteX12" fmla="*/ 317395 w 1556776"/>
              <a:gd name="connsiteY12" fmla="*/ 853943 h 1692773"/>
              <a:gd name="connsiteX13" fmla="*/ 347623 w 1556776"/>
              <a:gd name="connsiteY13" fmla="*/ 801044 h 1692773"/>
              <a:gd name="connsiteX14" fmla="*/ 355180 w 1556776"/>
              <a:gd name="connsiteY14" fmla="*/ 770816 h 1692773"/>
              <a:gd name="connsiteX15" fmla="*/ 385408 w 1556776"/>
              <a:gd name="connsiteY15" fmla="*/ 740588 h 1692773"/>
              <a:gd name="connsiteX16" fmla="*/ 400522 w 1556776"/>
              <a:gd name="connsiteY16" fmla="*/ 717917 h 1692773"/>
              <a:gd name="connsiteX17" fmla="*/ 430750 w 1556776"/>
              <a:gd name="connsiteY17" fmla="*/ 665018 h 1692773"/>
              <a:gd name="connsiteX18" fmla="*/ 468536 w 1556776"/>
              <a:gd name="connsiteY18" fmla="*/ 604562 h 1692773"/>
              <a:gd name="connsiteX19" fmla="*/ 506321 w 1556776"/>
              <a:gd name="connsiteY19" fmla="*/ 544105 h 1692773"/>
              <a:gd name="connsiteX20" fmla="*/ 521435 w 1556776"/>
              <a:gd name="connsiteY20" fmla="*/ 513877 h 1692773"/>
              <a:gd name="connsiteX21" fmla="*/ 536549 w 1556776"/>
              <a:gd name="connsiteY21" fmla="*/ 491206 h 1692773"/>
              <a:gd name="connsiteX22" fmla="*/ 581891 w 1556776"/>
              <a:gd name="connsiteY22" fmla="*/ 423193 h 1692773"/>
              <a:gd name="connsiteX23" fmla="*/ 589448 w 1556776"/>
              <a:gd name="connsiteY23" fmla="*/ 400522 h 1692773"/>
              <a:gd name="connsiteX24" fmla="*/ 642347 w 1556776"/>
              <a:gd name="connsiteY24" fmla="*/ 340066 h 1692773"/>
              <a:gd name="connsiteX25" fmla="*/ 665018 w 1556776"/>
              <a:gd name="connsiteY25" fmla="*/ 302281 h 1692773"/>
              <a:gd name="connsiteX26" fmla="*/ 695246 w 1556776"/>
              <a:gd name="connsiteY26" fmla="*/ 256939 h 1692773"/>
              <a:gd name="connsiteX27" fmla="*/ 740588 w 1556776"/>
              <a:gd name="connsiteY27" fmla="*/ 188925 h 1692773"/>
              <a:gd name="connsiteX28" fmla="*/ 755702 w 1556776"/>
              <a:gd name="connsiteY28" fmla="*/ 166254 h 1692773"/>
              <a:gd name="connsiteX29" fmla="*/ 770817 w 1556776"/>
              <a:gd name="connsiteY29" fmla="*/ 143583 h 1692773"/>
              <a:gd name="connsiteX30" fmla="*/ 793488 w 1556776"/>
              <a:gd name="connsiteY30" fmla="*/ 90684 h 1692773"/>
              <a:gd name="connsiteX31" fmla="*/ 808602 w 1556776"/>
              <a:gd name="connsiteY31" fmla="*/ 60456 h 1692773"/>
              <a:gd name="connsiteX32" fmla="*/ 831273 w 1556776"/>
              <a:gd name="connsiteY32" fmla="*/ 0 h 1692773"/>
              <a:gd name="connsiteX33" fmla="*/ 884172 w 1556776"/>
              <a:gd name="connsiteY33" fmla="*/ 52899 h 1692773"/>
              <a:gd name="connsiteX34" fmla="*/ 921957 w 1556776"/>
              <a:gd name="connsiteY34" fmla="*/ 83127 h 1692773"/>
              <a:gd name="connsiteX35" fmla="*/ 952185 w 1556776"/>
              <a:gd name="connsiteY35" fmla="*/ 120912 h 1692773"/>
              <a:gd name="connsiteX36" fmla="*/ 974856 w 1556776"/>
              <a:gd name="connsiteY36" fmla="*/ 143583 h 1692773"/>
              <a:gd name="connsiteX37" fmla="*/ 1020198 w 1556776"/>
              <a:gd name="connsiteY37" fmla="*/ 196482 h 1692773"/>
              <a:gd name="connsiteX38" fmla="*/ 1080655 w 1556776"/>
              <a:gd name="connsiteY38" fmla="*/ 256939 h 1692773"/>
              <a:gd name="connsiteX39" fmla="*/ 1103326 w 1556776"/>
              <a:gd name="connsiteY39" fmla="*/ 279610 h 1692773"/>
              <a:gd name="connsiteX40" fmla="*/ 1133554 w 1556776"/>
              <a:gd name="connsiteY40" fmla="*/ 332509 h 1692773"/>
              <a:gd name="connsiteX41" fmla="*/ 1141111 w 1556776"/>
              <a:gd name="connsiteY41" fmla="*/ 362737 h 1692773"/>
              <a:gd name="connsiteX42" fmla="*/ 1186453 w 1556776"/>
              <a:gd name="connsiteY42" fmla="*/ 430750 h 1692773"/>
              <a:gd name="connsiteX43" fmla="*/ 1216681 w 1556776"/>
              <a:gd name="connsiteY43" fmla="*/ 521434 h 1692773"/>
              <a:gd name="connsiteX44" fmla="*/ 1231795 w 1556776"/>
              <a:gd name="connsiteY44" fmla="*/ 574334 h 1692773"/>
              <a:gd name="connsiteX45" fmla="*/ 1246909 w 1556776"/>
              <a:gd name="connsiteY45" fmla="*/ 604562 h 1692773"/>
              <a:gd name="connsiteX46" fmla="*/ 1254466 w 1556776"/>
              <a:gd name="connsiteY46" fmla="*/ 649904 h 1692773"/>
              <a:gd name="connsiteX47" fmla="*/ 1269580 w 1556776"/>
              <a:gd name="connsiteY47" fmla="*/ 687689 h 1692773"/>
              <a:gd name="connsiteX48" fmla="*/ 1292251 w 1556776"/>
              <a:gd name="connsiteY48" fmla="*/ 740588 h 1692773"/>
              <a:gd name="connsiteX49" fmla="*/ 1314922 w 1556776"/>
              <a:gd name="connsiteY49" fmla="*/ 808601 h 1692773"/>
              <a:gd name="connsiteX50" fmla="*/ 1330036 w 1556776"/>
              <a:gd name="connsiteY50" fmla="*/ 884172 h 1692773"/>
              <a:gd name="connsiteX51" fmla="*/ 1337593 w 1556776"/>
              <a:gd name="connsiteY51" fmla="*/ 906843 h 1692773"/>
              <a:gd name="connsiteX52" fmla="*/ 1352707 w 1556776"/>
              <a:gd name="connsiteY52" fmla="*/ 982413 h 1692773"/>
              <a:gd name="connsiteX53" fmla="*/ 1360264 w 1556776"/>
              <a:gd name="connsiteY53" fmla="*/ 1012641 h 1692773"/>
              <a:gd name="connsiteX54" fmla="*/ 1375379 w 1556776"/>
              <a:gd name="connsiteY54" fmla="*/ 1080654 h 1692773"/>
              <a:gd name="connsiteX55" fmla="*/ 1390493 w 1556776"/>
              <a:gd name="connsiteY55" fmla="*/ 1118439 h 1692773"/>
              <a:gd name="connsiteX56" fmla="*/ 1405607 w 1556776"/>
              <a:gd name="connsiteY56" fmla="*/ 1171339 h 1692773"/>
              <a:gd name="connsiteX57" fmla="*/ 1420721 w 1556776"/>
              <a:gd name="connsiteY57" fmla="*/ 1209124 h 1692773"/>
              <a:gd name="connsiteX58" fmla="*/ 1435835 w 1556776"/>
              <a:gd name="connsiteY58" fmla="*/ 1292251 h 1692773"/>
              <a:gd name="connsiteX59" fmla="*/ 1458506 w 1556776"/>
              <a:gd name="connsiteY59" fmla="*/ 1345150 h 1692773"/>
              <a:gd name="connsiteX60" fmla="*/ 1481177 w 1556776"/>
              <a:gd name="connsiteY60" fmla="*/ 1413163 h 1692773"/>
              <a:gd name="connsiteX61" fmla="*/ 1496291 w 1556776"/>
              <a:gd name="connsiteY61" fmla="*/ 1503848 h 1692773"/>
              <a:gd name="connsiteX62" fmla="*/ 1503848 w 1556776"/>
              <a:gd name="connsiteY62" fmla="*/ 1526519 h 1692773"/>
              <a:gd name="connsiteX63" fmla="*/ 1511405 w 1556776"/>
              <a:gd name="connsiteY63" fmla="*/ 1571861 h 1692773"/>
              <a:gd name="connsiteX64" fmla="*/ 1526519 w 1556776"/>
              <a:gd name="connsiteY64" fmla="*/ 1617203 h 1692773"/>
              <a:gd name="connsiteX65" fmla="*/ 1534076 w 1556776"/>
              <a:gd name="connsiteY65" fmla="*/ 1639874 h 1692773"/>
              <a:gd name="connsiteX66" fmla="*/ 1541633 w 1556776"/>
              <a:gd name="connsiteY66" fmla="*/ 1662545 h 1692773"/>
              <a:gd name="connsiteX67" fmla="*/ 1556747 w 1556776"/>
              <a:gd name="connsiteY67" fmla="*/ 1692773 h 16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556776" h="1692773">
                <a:moveTo>
                  <a:pt x="0" y="1511405"/>
                </a:moveTo>
                <a:cubicBezTo>
                  <a:pt x="28962" y="1395557"/>
                  <a:pt x="-5577" y="1498029"/>
                  <a:pt x="45342" y="1413163"/>
                </a:cubicBezTo>
                <a:cubicBezTo>
                  <a:pt x="83211" y="1350047"/>
                  <a:pt x="34134" y="1397793"/>
                  <a:pt x="75570" y="1314922"/>
                </a:cubicBezTo>
                <a:lnTo>
                  <a:pt x="90684" y="1284694"/>
                </a:lnTo>
                <a:cubicBezTo>
                  <a:pt x="112007" y="1156754"/>
                  <a:pt x="79030" y="1300445"/>
                  <a:pt x="120912" y="1216681"/>
                </a:cubicBezTo>
                <a:cubicBezTo>
                  <a:pt x="126656" y="1205193"/>
                  <a:pt x="124407" y="1191081"/>
                  <a:pt x="128469" y="1178896"/>
                </a:cubicBezTo>
                <a:cubicBezTo>
                  <a:pt x="137607" y="1151481"/>
                  <a:pt x="154142" y="1137529"/>
                  <a:pt x="166255" y="1110882"/>
                </a:cubicBezTo>
                <a:cubicBezTo>
                  <a:pt x="172848" y="1096379"/>
                  <a:pt x="174244" y="1079790"/>
                  <a:pt x="181369" y="1065540"/>
                </a:cubicBezTo>
                <a:cubicBezTo>
                  <a:pt x="187002" y="1054275"/>
                  <a:pt x="197923" y="1046322"/>
                  <a:pt x="204040" y="1035312"/>
                </a:cubicBezTo>
                <a:cubicBezTo>
                  <a:pt x="210628" y="1023454"/>
                  <a:pt x="213087" y="1009660"/>
                  <a:pt x="219154" y="997527"/>
                </a:cubicBezTo>
                <a:cubicBezTo>
                  <a:pt x="228479" y="978877"/>
                  <a:pt x="254764" y="950974"/>
                  <a:pt x="264496" y="937071"/>
                </a:cubicBezTo>
                <a:cubicBezTo>
                  <a:pt x="308315" y="874472"/>
                  <a:pt x="265394" y="921059"/>
                  <a:pt x="309838" y="876615"/>
                </a:cubicBezTo>
                <a:cubicBezTo>
                  <a:pt x="312357" y="869058"/>
                  <a:pt x="314257" y="861265"/>
                  <a:pt x="317395" y="853943"/>
                </a:cubicBezTo>
                <a:cubicBezTo>
                  <a:pt x="328900" y="827098"/>
                  <a:pt x="332445" y="823812"/>
                  <a:pt x="347623" y="801044"/>
                </a:cubicBezTo>
                <a:cubicBezTo>
                  <a:pt x="350142" y="790968"/>
                  <a:pt x="349675" y="779623"/>
                  <a:pt x="355180" y="770816"/>
                </a:cubicBezTo>
                <a:cubicBezTo>
                  <a:pt x="362732" y="758732"/>
                  <a:pt x="376134" y="751407"/>
                  <a:pt x="385408" y="740588"/>
                </a:cubicBezTo>
                <a:cubicBezTo>
                  <a:pt x="391319" y="733692"/>
                  <a:pt x="395484" y="725474"/>
                  <a:pt x="400522" y="717917"/>
                </a:cubicBezTo>
                <a:cubicBezTo>
                  <a:pt x="414838" y="660654"/>
                  <a:pt x="396447" y="712183"/>
                  <a:pt x="430750" y="665018"/>
                </a:cubicBezTo>
                <a:cubicBezTo>
                  <a:pt x="444728" y="645799"/>
                  <a:pt x="455941" y="624714"/>
                  <a:pt x="468536" y="604562"/>
                </a:cubicBezTo>
                <a:cubicBezTo>
                  <a:pt x="481131" y="584410"/>
                  <a:pt x="495693" y="565361"/>
                  <a:pt x="506321" y="544105"/>
                </a:cubicBezTo>
                <a:cubicBezTo>
                  <a:pt x="511359" y="534029"/>
                  <a:pt x="515846" y="523658"/>
                  <a:pt x="521435" y="513877"/>
                </a:cubicBezTo>
                <a:cubicBezTo>
                  <a:pt x="525941" y="505991"/>
                  <a:pt x="531735" y="498908"/>
                  <a:pt x="536549" y="491206"/>
                </a:cubicBezTo>
                <a:cubicBezTo>
                  <a:pt x="572988" y="432904"/>
                  <a:pt x="544158" y="473504"/>
                  <a:pt x="581891" y="423193"/>
                </a:cubicBezTo>
                <a:cubicBezTo>
                  <a:pt x="584410" y="415636"/>
                  <a:pt x="585496" y="407438"/>
                  <a:pt x="589448" y="400522"/>
                </a:cubicBezTo>
                <a:cubicBezTo>
                  <a:pt x="613936" y="357668"/>
                  <a:pt x="610830" y="380588"/>
                  <a:pt x="642347" y="340066"/>
                </a:cubicBezTo>
                <a:cubicBezTo>
                  <a:pt x="651365" y="328472"/>
                  <a:pt x="657132" y="314673"/>
                  <a:pt x="665018" y="302281"/>
                </a:cubicBezTo>
                <a:cubicBezTo>
                  <a:pt x="674770" y="286956"/>
                  <a:pt x="685170" y="272053"/>
                  <a:pt x="695246" y="256939"/>
                </a:cubicBezTo>
                <a:lnTo>
                  <a:pt x="740588" y="188925"/>
                </a:lnTo>
                <a:lnTo>
                  <a:pt x="755702" y="166254"/>
                </a:lnTo>
                <a:cubicBezTo>
                  <a:pt x="760740" y="158697"/>
                  <a:pt x="766755" y="151707"/>
                  <a:pt x="770817" y="143583"/>
                </a:cubicBezTo>
                <a:cubicBezTo>
                  <a:pt x="820944" y="43329"/>
                  <a:pt x="760130" y="168520"/>
                  <a:pt x="793488" y="90684"/>
                </a:cubicBezTo>
                <a:cubicBezTo>
                  <a:pt x="797926" y="80330"/>
                  <a:pt x="804027" y="70750"/>
                  <a:pt x="808602" y="60456"/>
                </a:cubicBezTo>
                <a:cubicBezTo>
                  <a:pt x="820650" y="33347"/>
                  <a:pt x="822964" y="24928"/>
                  <a:pt x="831273" y="0"/>
                </a:cubicBezTo>
                <a:cubicBezTo>
                  <a:pt x="882527" y="34169"/>
                  <a:pt x="821344" y="-9929"/>
                  <a:pt x="884172" y="52899"/>
                </a:cubicBezTo>
                <a:cubicBezTo>
                  <a:pt x="895577" y="64304"/>
                  <a:pt x="910552" y="71722"/>
                  <a:pt x="921957" y="83127"/>
                </a:cubicBezTo>
                <a:cubicBezTo>
                  <a:pt x="933362" y="94532"/>
                  <a:pt x="941564" y="108773"/>
                  <a:pt x="952185" y="120912"/>
                </a:cubicBezTo>
                <a:cubicBezTo>
                  <a:pt x="959223" y="128955"/>
                  <a:pt x="967707" y="135639"/>
                  <a:pt x="974856" y="143583"/>
                </a:cubicBezTo>
                <a:cubicBezTo>
                  <a:pt x="990392" y="160845"/>
                  <a:pt x="1004352" y="179504"/>
                  <a:pt x="1020198" y="196482"/>
                </a:cubicBezTo>
                <a:cubicBezTo>
                  <a:pt x="1039644" y="217317"/>
                  <a:pt x="1060503" y="236787"/>
                  <a:pt x="1080655" y="256939"/>
                </a:cubicBezTo>
                <a:lnTo>
                  <a:pt x="1103326" y="279610"/>
                </a:lnTo>
                <a:cubicBezTo>
                  <a:pt x="1123896" y="382462"/>
                  <a:pt x="1092253" y="270558"/>
                  <a:pt x="1133554" y="332509"/>
                </a:cubicBezTo>
                <a:cubicBezTo>
                  <a:pt x="1139315" y="341151"/>
                  <a:pt x="1136893" y="353246"/>
                  <a:pt x="1141111" y="362737"/>
                </a:cubicBezTo>
                <a:cubicBezTo>
                  <a:pt x="1151711" y="386588"/>
                  <a:pt x="1170876" y="409981"/>
                  <a:pt x="1186453" y="430750"/>
                </a:cubicBezTo>
                <a:cubicBezTo>
                  <a:pt x="1213299" y="538133"/>
                  <a:pt x="1187397" y="453104"/>
                  <a:pt x="1216681" y="521434"/>
                </a:cubicBezTo>
                <a:cubicBezTo>
                  <a:pt x="1234950" y="564062"/>
                  <a:pt x="1212621" y="523203"/>
                  <a:pt x="1231795" y="574334"/>
                </a:cubicBezTo>
                <a:cubicBezTo>
                  <a:pt x="1235750" y="584882"/>
                  <a:pt x="1241871" y="594486"/>
                  <a:pt x="1246909" y="604562"/>
                </a:cubicBezTo>
                <a:cubicBezTo>
                  <a:pt x="1249428" y="619676"/>
                  <a:pt x="1250434" y="635121"/>
                  <a:pt x="1254466" y="649904"/>
                </a:cubicBezTo>
                <a:cubicBezTo>
                  <a:pt x="1258035" y="662991"/>
                  <a:pt x="1264071" y="675293"/>
                  <a:pt x="1269580" y="687689"/>
                </a:cubicBezTo>
                <a:cubicBezTo>
                  <a:pt x="1279848" y="710792"/>
                  <a:pt x="1287077" y="717306"/>
                  <a:pt x="1292251" y="740588"/>
                </a:cubicBezTo>
                <a:cubicBezTo>
                  <a:pt x="1305826" y="801676"/>
                  <a:pt x="1288626" y="769158"/>
                  <a:pt x="1314922" y="808601"/>
                </a:cubicBezTo>
                <a:cubicBezTo>
                  <a:pt x="1320860" y="844228"/>
                  <a:pt x="1321018" y="852608"/>
                  <a:pt x="1330036" y="884172"/>
                </a:cubicBezTo>
                <a:cubicBezTo>
                  <a:pt x="1332224" y="891831"/>
                  <a:pt x="1335802" y="899081"/>
                  <a:pt x="1337593" y="906843"/>
                </a:cubicBezTo>
                <a:cubicBezTo>
                  <a:pt x="1343369" y="931874"/>
                  <a:pt x="1346477" y="957491"/>
                  <a:pt x="1352707" y="982413"/>
                </a:cubicBezTo>
                <a:cubicBezTo>
                  <a:pt x="1355226" y="992489"/>
                  <a:pt x="1358011" y="1002502"/>
                  <a:pt x="1360264" y="1012641"/>
                </a:cubicBezTo>
                <a:cubicBezTo>
                  <a:pt x="1364255" y="1030600"/>
                  <a:pt x="1369238" y="1062231"/>
                  <a:pt x="1375379" y="1080654"/>
                </a:cubicBezTo>
                <a:cubicBezTo>
                  <a:pt x="1379669" y="1093523"/>
                  <a:pt x="1385730" y="1105737"/>
                  <a:pt x="1390493" y="1118439"/>
                </a:cubicBezTo>
                <a:cubicBezTo>
                  <a:pt x="1412326" y="1176660"/>
                  <a:pt x="1381787" y="1099877"/>
                  <a:pt x="1405607" y="1171339"/>
                </a:cubicBezTo>
                <a:cubicBezTo>
                  <a:pt x="1409897" y="1184208"/>
                  <a:pt x="1415683" y="1196529"/>
                  <a:pt x="1420721" y="1209124"/>
                </a:cubicBezTo>
                <a:cubicBezTo>
                  <a:pt x="1423479" y="1228433"/>
                  <a:pt x="1427612" y="1270324"/>
                  <a:pt x="1435835" y="1292251"/>
                </a:cubicBezTo>
                <a:cubicBezTo>
                  <a:pt x="1452056" y="1335506"/>
                  <a:pt x="1449123" y="1307618"/>
                  <a:pt x="1458506" y="1345150"/>
                </a:cubicBezTo>
                <a:cubicBezTo>
                  <a:pt x="1473155" y="1403748"/>
                  <a:pt x="1456036" y="1362881"/>
                  <a:pt x="1481177" y="1413163"/>
                </a:cubicBezTo>
                <a:cubicBezTo>
                  <a:pt x="1485442" y="1443020"/>
                  <a:pt x="1488925" y="1474382"/>
                  <a:pt x="1496291" y="1503848"/>
                </a:cubicBezTo>
                <a:cubicBezTo>
                  <a:pt x="1498223" y="1511576"/>
                  <a:pt x="1502120" y="1518743"/>
                  <a:pt x="1503848" y="1526519"/>
                </a:cubicBezTo>
                <a:cubicBezTo>
                  <a:pt x="1507172" y="1541477"/>
                  <a:pt x="1507689" y="1556996"/>
                  <a:pt x="1511405" y="1571861"/>
                </a:cubicBezTo>
                <a:cubicBezTo>
                  <a:pt x="1515269" y="1587317"/>
                  <a:pt x="1521481" y="1602089"/>
                  <a:pt x="1526519" y="1617203"/>
                </a:cubicBezTo>
                <a:lnTo>
                  <a:pt x="1534076" y="1639874"/>
                </a:lnTo>
                <a:cubicBezTo>
                  <a:pt x="1536595" y="1647431"/>
                  <a:pt x="1537214" y="1655917"/>
                  <a:pt x="1541633" y="1662545"/>
                </a:cubicBezTo>
                <a:cubicBezTo>
                  <a:pt x="1558144" y="1687312"/>
                  <a:pt x="1556747" y="1676134"/>
                  <a:pt x="1556747" y="16927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84905" y="1922686"/>
            <a:ext cx="762000" cy="45719"/>
          </a:xfrm>
          <a:custGeom>
            <a:avLst/>
            <a:gdLst>
              <a:gd name="connsiteX0" fmla="*/ 0 w 869058"/>
              <a:gd name="connsiteY0" fmla="*/ 0 h 7732"/>
              <a:gd name="connsiteX1" fmla="*/ 869058 w 869058"/>
              <a:gd name="connsiteY1" fmla="*/ 7557 h 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9058" h="7732">
                <a:moveTo>
                  <a:pt x="0" y="0"/>
                </a:moveTo>
                <a:cubicBezTo>
                  <a:pt x="612104" y="9564"/>
                  <a:pt x="322414" y="7557"/>
                  <a:pt x="869058" y="75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66350" y="1878739"/>
            <a:ext cx="356281" cy="7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08905" y="1563306"/>
            <a:ext cx="12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Correlation</a:t>
            </a:r>
          </a:p>
          <a:p>
            <a:r>
              <a:rPr lang="en-US" dirty="0"/>
              <a:t>with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42905" y="53583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86057" y="1011691"/>
            <a:ext cx="11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3x3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0236" y="108657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feature map 5x5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0036" y="712432"/>
            <a:ext cx="16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image 7x7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5322" y="2613906"/>
            <a:ext cx="6172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For each dimension, N=</a:t>
            </a:r>
            <a:r>
              <a:rPr lang="en-US" dirty="0" err="1">
                <a:solidFill>
                  <a:srgbClr val="FF0000"/>
                </a:solidFill>
              </a:rPr>
              <a:t>image_width</a:t>
            </a:r>
            <a:r>
              <a:rPr lang="en-US" dirty="0">
                <a:solidFill>
                  <a:srgbClr val="FF0000"/>
                </a:solidFill>
              </a:rPr>
              <a:t>, m=kernel (mask) width, s=step size, </a:t>
            </a:r>
            <a:r>
              <a:rPr lang="en-US" dirty="0" err="1">
                <a:solidFill>
                  <a:srgbClr val="FF0000"/>
                </a:solidFill>
              </a:rPr>
              <a:t>output_feature_map_width</a:t>
            </a:r>
            <a:r>
              <a:rPr lang="en-US" dirty="0">
                <a:solidFill>
                  <a:srgbClr val="FF0000"/>
                </a:solidFill>
              </a:rPr>
              <a:t> D={ [(N-m)/s]+1}</a:t>
            </a:r>
            <a:endParaRPr lang="en-US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1AD2D6DB-268A-4BCF-B996-FA73912F6C2A}"/>
              </a:ext>
            </a:extLst>
          </p:cNvPr>
          <p:cNvGraphicFramePr>
            <a:graphicFrameLocks noGrp="1"/>
          </p:cNvGraphicFramePr>
          <p:nvPr/>
        </p:nvGraphicFramePr>
        <p:xfrm>
          <a:off x="6164794" y="752341"/>
          <a:ext cx="18964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280">
                  <a:extLst>
                    <a:ext uri="{9D8B030D-6E8A-4147-A177-3AD203B41FA5}">
                      <a16:colId xmlns:a16="http://schemas.microsoft.com/office/drawing/2014/main" val="1284962673"/>
                    </a:ext>
                  </a:extLst>
                </a:gridCol>
                <a:gridCol w="379280">
                  <a:extLst>
                    <a:ext uri="{9D8B030D-6E8A-4147-A177-3AD203B41FA5}">
                      <a16:colId xmlns:a16="http://schemas.microsoft.com/office/drawing/2014/main" val="3901484615"/>
                    </a:ext>
                  </a:extLst>
                </a:gridCol>
                <a:gridCol w="379280">
                  <a:extLst>
                    <a:ext uri="{9D8B030D-6E8A-4147-A177-3AD203B41FA5}">
                      <a16:colId xmlns:a16="http://schemas.microsoft.com/office/drawing/2014/main" val="3867861813"/>
                    </a:ext>
                  </a:extLst>
                </a:gridCol>
                <a:gridCol w="379280">
                  <a:extLst>
                    <a:ext uri="{9D8B030D-6E8A-4147-A177-3AD203B41FA5}">
                      <a16:colId xmlns:a16="http://schemas.microsoft.com/office/drawing/2014/main" val="3039772650"/>
                    </a:ext>
                  </a:extLst>
                </a:gridCol>
                <a:gridCol w="379280">
                  <a:extLst>
                    <a:ext uri="{9D8B030D-6E8A-4147-A177-3AD203B41FA5}">
                      <a16:colId xmlns:a16="http://schemas.microsoft.com/office/drawing/2014/main" val="3577382861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81076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8223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771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68860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954991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5AE3C09D-9CFE-F613-8986-E37EE6EB7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50" y="3975801"/>
            <a:ext cx="1008755" cy="10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62C3A-9CDD-7BFF-1B81-53B449D41508}"/>
              </a:ext>
            </a:extLst>
          </p:cNvPr>
          <p:cNvSpPr txBox="1"/>
          <p:nvPr/>
        </p:nvSpPr>
        <p:spPr>
          <a:xfrm>
            <a:off x="3105150" y="1081764"/>
            <a:ext cx="9366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Figure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F3084C-1F86-34E5-A513-ED6AA5A14681}"/>
              </a:ext>
            </a:extLst>
          </p:cNvPr>
          <p:cNvSpPr txBox="1"/>
          <p:nvPr/>
        </p:nvSpPr>
        <p:spPr>
          <a:xfrm>
            <a:off x="7983883" y="800491"/>
            <a:ext cx="6662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1094204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50790" y="1315004"/>
          <a:ext cx="1631497" cy="208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01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01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Answer  3</a:t>
            </a:r>
            <a:r>
              <a:rPr lang="en-US" sz="2400" dirty="0"/>
              <a:t>: A small example of how the feature map is calculated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77" y="3429000"/>
            <a:ext cx="9086850" cy="297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(Ex.3a) If input is 32x32, mask is 5x5, what is the size of the output feature map if step size is 1? </a:t>
            </a:r>
            <a:r>
              <a:rPr lang="en-US" sz="1800" dirty="0">
                <a:solidFill>
                  <a:srgbClr val="FF0000"/>
                </a:solidFill>
              </a:rPr>
              <a:t>MC. Ans3a: Choice3 is correct :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{ [(N-m)/s]+1}=28x28, for each dimension, </a:t>
            </a:r>
            <a:r>
              <a:rPr lang="en-US" sz="1800" dirty="0" err="1">
                <a:solidFill>
                  <a:srgbClr val="FF0000"/>
                </a:solidFill>
              </a:rPr>
              <a:t>image_width</a:t>
            </a:r>
            <a:r>
              <a:rPr lang="en-US" sz="1800" dirty="0">
                <a:solidFill>
                  <a:srgbClr val="FF0000"/>
                </a:solidFill>
              </a:rPr>
              <a:t>, m=kernel (mask) width, s=step size, </a:t>
            </a:r>
            <a:r>
              <a:rPr lang="en-US" sz="1800" dirty="0" err="1">
                <a:solidFill>
                  <a:srgbClr val="FF0000"/>
                </a:solidFill>
              </a:rPr>
              <a:t>output_feature_map_width</a:t>
            </a:r>
            <a:r>
              <a:rPr lang="en-US" sz="1800" dirty="0">
                <a:solidFill>
                  <a:srgbClr val="FF0000"/>
                </a:solidFill>
              </a:rPr>
              <a:t>={ [(N-m)/s]+1}</a:t>
            </a:r>
          </a:p>
          <a:p>
            <a:pPr marL="0" indent="0">
              <a:buNone/>
            </a:pPr>
            <a:r>
              <a:rPr lang="en-US" sz="1800" dirty="0"/>
              <a:t>(Ex.3b) Input =28x28, what is the size of the subsample layer? </a:t>
            </a:r>
            <a:r>
              <a:rPr lang="en-US" sz="1800" dirty="0" err="1">
                <a:solidFill>
                  <a:srgbClr val="FF0000"/>
                </a:solidFill>
              </a:rPr>
              <a:t>Ans:choice</a:t>
            </a:r>
            <a:r>
              <a:rPr lang="en-US" sz="1800" dirty="0">
                <a:solidFill>
                  <a:srgbClr val="FF0000"/>
                </a:solidFill>
              </a:rPr>
              <a:t> 3 is correct=</a:t>
            </a:r>
            <a:r>
              <a:rPr lang="en-US" sz="2000" dirty="0">
                <a:solidFill>
                  <a:srgbClr val="FF0000"/>
                </a:solidFill>
              </a:rPr>
              <a:t>14x14</a:t>
            </a:r>
          </a:p>
          <a:p>
            <a:pPr marL="0" indent="0">
              <a:buNone/>
            </a:pPr>
            <a:r>
              <a:rPr lang="en-US" sz="1800" dirty="0"/>
              <a:t>(Ex.3c) If input is 14x14, kernel=5x5, what is the size of the output feature map if step size is 1?   </a:t>
            </a:r>
            <a:r>
              <a:rPr lang="en-US" sz="1800" dirty="0">
                <a:solidFill>
                  <a:srgbClr val="FF0000"/>
                </a:solidFill>
              </a:rPr>
              <a:t>Ans3c : choice 1 is correct= 10x10</a:t>
            </a:r>
          </a:p>
          <a:p>
            <a:pPr marL="0" indent="0">
              <a:buNone/>
            </a:pPr>
            <a:r>
              <a:rPr lang="en-US" sz="1800" dirty="0"/>
              <a:t>(Ex.3d) In the figure above (Image=7x7, kernel=3x3), if the step size is 2 pixels, What is the size of the output feature </a:t>
            </a:r>
            <a:r>
              <a:rPr lang="en-US" sz="1800" dirty="0" err="1"/>
              <a:t>map?</a:t>
            </a:r>
            <a:r>
              <a:rPr lang="en-US" sz="1800" dirty="0" err="1">
                <a:solidFill>
                  <a:srgbClr val="FF0000"/>
                </a:solidFill>
              </a:rPr>
              <a:t>Ans</a:t>
            </a:r>
            <a:r>
              <a:rPr lang="en-US" sz="1800" dirty="0">
                <a:solidFill>
                  <a:srgbClr val="FF0000"/>
                </a:solidFill>
              </a:rPr>
              <a:t> 3d. choice 2 is correct { [(N-m)/s]+1}={  [(7-3)/2]  +1) =3, so 3x3.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(Ex.3e) In Ex.3a, if step size= 2 pixels, D=((32-5)/2]+1)=14.5 which is not an integer, what should we do? </a:t>
            </a:r>
            <a:r>
              <a:rPr lang="fr-FR" sz="1800" dirty="0">
                <a:solidFill>
                  <a:srgbClr val="0070C0"/>
                </a:solidFill>
              </a:rPr>
              <a:t>MC Question3e:(1) change kernel; (2) </a:t>
            </a:r>
            <a:r>
              <a:rPr lang="fr-FR" sz="1800" dirty="0" err="1">
                <a:solidFill>
                  <a:srgbClr val="0070C0"/>
                </a:solidFill>
              </a:rPr>
              <a:t>crop</a:t>
            </a:r>
            <a:r>
              <a:rPr lang="fr-FR" sz="1800" dirty="0">
                <a:solidFill>
                  <a:srgbClr val="0070C0"/>
                </a:solidFill>
              </a:rPr>
              <a:t> output; (3) </a:t>
            </a:r>
            <a:r>
              <a:rPr lang="fr-FR" sz="1800" dirty="0" err="1">
                <a:solidFill>
                  <a:srgbClr val="0070C0"/>
                </a:solidFill>
              </a:rPr>
              <a:t>crop</a:t>
            </a:r>
            <a:r>
              <a:rPr lang="fr-FR" sz="1800" dirty="0">
                <a:solidFill>
                  <a:srgbClr val="0070C0"/>
                </a:solidFill>
              </a:rPr>
              <a:t> input; (4) use </a:t>
            </a:r>
            <a:r>
              <a:rPr lang="fr-FR" sz="1800" dirty="0" err="1">
                <a:solidFill>
                  <a:srgbClr val="0070C0"/>
                </a:solidFill>
              </a:rPr>
              <a:t>zero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 err="1">
                <a:solidFill>
                  <a:srgbClr val="0070C0"/>
                </a:solidFill>
              </a:rPr>
              <a:t>padding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rgbClr val="C00000"/>
                </a:solidFill>
              </a:rPr>
              <a:t>&gt; </a:t>
            </a:r>
            <a:r>
              <a:rPr lang="fr-FR" sz="1800" dirty="0" err="1">
                <a:solidFill>
                  <a:srgbClr val="C00000"/>
                </a:solidFill>
              </a:rPr>
              <a:t>Answer</a:t>
            </a:r>
            <a:r>
              <a:rPr lang="fr-FR" sz="1800" dirty="0">
                <a:solidFill>
                  <a:srgbClr val="C00000"/>
                </a:solidFill>
              </a:rPr>
              <a:t>: 	</a:t>
            </a:r>
            <a:r>
              <a:rPr lang="fr-FR" sz="1800" dirty="0" err="1">
                <a:solidFill>
                  <a:srgbClr val="C00000"/>
                </a:solidFill>
              </a:rPr>
              <a:t>choice</a:t>
            </a:r>
            <a:r>
              <a:rPr lang="fr-FR" sz="1800" dirty="0">
                <a:solidFill>
                  <a:srgbClr val="C00000"/>
                </a:solidFill>
              </a:rPr>
              <a:t> 4 , use </a:t>
            </a:r>
            <a:r>
              <a:rPr lang="fr-FR" sz="1800" dirty="0" err="1">
                <a:solidFill>
                  <a:srgbClr val="C00000"/>
                </a:solidFill>
              </a:rPr>
              <a:t>zero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padding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is</a:t>
            </a:r>
            <a:r>
              <a:rPr lang="fr-FR" sz="1800" dirty="0">
                <a:solidFill>
                  <a:srgbClr val="C00000"/>
                </a:solidFill>
              </a:rPr>
              <a:t> correct</a:t>
            </a:r>
            <a:r>
              <a:rPr lang="en-US" sz="1800" dirty="0">
                <a:solidFill>
                  <a:srgbClr val="C00000"/>
                </a:solidFill>
              </a:rPr>
              <a:t>, see next slide                                                                               </a:t>
            </a:r>
            <a:r>
              <a:rPr lang="en-US" sz="100" dirty="0"/>
              <a:t>3x3</a:t>
            </a:r>
          </a:p>
          <a:p>
            <a:pPr marL="571500" indent="-571500">
              <a:buFont typeface="+mj-lt"/>
              <a:buAutoNum type="alphaLcParenR"/>
            </a:pPr>
            <a:endParaRPr lang="en-US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64514" y="1674660"/>
          <a:ext cx="95586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892573" y="1604587"/>
            <a:ext cx="1556776" cy="1692773"/>
          </a:xfrm>
          <a:custGeom>
            <a:avLst/>
            <a:gdLst>
              <a:gd name="connsiteX0" fmla="*/ 0 w 1556776"/>
              <a:gd name="connsiteY0" fmla="*/ 1511405 h 1692773"/>
              <a:gd name="connsiteX1" fmla="*/ 45342 w 1556776"/>
              <a:gd name="connsiteY1" fmla="*/ 1413163 h 1692773"/>
              <a:gd name="connsiteX2" fmla="*/ 75570 w 1556776"/>
              <a:gd name="connsiteY2" fmla="*/ 1314922 h 1692773"/>
              <a:gd name="connsiteX3" fmla="*/ 90684 w 1556776"/>
              <a:gd name="connsiteY3" fmla="*/ 1284694 h 1692773"/>
              <a:gd name="connsiteX4" fmla="*/ 120912 w 1556776"/>
              <a:gd name="connsiteY4" fmla="*/ 1216681 h 1692773"/>
              <a:gd name="connsiteX5" fmla="*/ 128469 w 1556776"/>
              <a:gd name="connsiteY5" fmla="*/ 1178896 h 1692773"/>
              <a:gd name="connsiteX6" fmla="*/ 166255 w 1556776"/>
              <a:gd name="connsiteY6" fmla="*/ 1110882 h 1692773"/>
              <a:gd name="connsiteX7" fmla="*/ 181369 w 1556776"/>
              <a:gd name="connsiteY7" fmla="*/ 1065540 h 1692773"/>
              <a:gd name="connsiteX8" fmla="*/ 204040 w 1556776"/>
              <a:gd name="connsiteY8" fmla="*/ 1035312 h 1692773"/>
              <a:gd name="connsiteX9" fmla="*/ 219154 w 1556776"/>
              <a:gd name="connsiteY9" fmla="*/ 997527 h 1692773"/>
              <a:gd name="connsiteX10" fmla="*/ 264496 w 1556776"/>
              <a:gd name="connsiteY10" fmla="*/ 937071 h 1692773"/>
              <a:gd name="connsiteX11" fmla="*/ 309838 w 1556776"/>
              <a:gd name="connsiteY11" fmla="*/ 876615 h 1692773"/>
              <a:gd name="connsiteX12" fmla="*/ 317395 w 1556776"/>
              <a:gd name="connsiteY12" fmla="*/ 853943 h 1692773"/>
              <a:gd name="connsiteX13" fmla="*/ 347623 w 1556776"/>
              <a:gd name="connsiteY13" fmla="*/ 801044 h 1692773"/>
              <a:gd name="connsiteX14" fmla="*/ 355180 w 1556776"/>
              <a:gd name="connsiteY14" fmla="*/ 770816 h 1692773"/>
              <a:gd name="connsiteX15" fmla="*/ 385408 w 1556776"/>
              <a:gd name="connsiteY15" fmla="*/ 740588 h 1692773"/>
              <a:gd name="connsiteX16" fmla="*/ 400522 w 1556776"/>
              <a:gd name="connsiteY16" fmla="*/ 717917 h 1692773"/>
              <a:gd name="connsiteX17" fmla="*/ 430750 w 1556776"/>
              <a:gd name="connsiteY17" fmla="*/ 665018 h 1692773"/>
              <a:gd name="connsiteX18" fmla="*/ 468536 w 1556776"/>
              <a:gd name="connsiteY18" fmla="*/ 604562 h 1692773"/>
              <a:gd name="connsiteX19" fmla="*/ 506321 w 1556776"/>
              <a:gd name="connsiteY19" fmla="*/ 544105 h 1692773"/>
              <a:gd name="connsiteX20" fmla="*/ 521435 w 1556776"/>
              <a:gd name="connsiteY20" fmla="*/ 513877 h 1692773"/>
              <a:gd name="connsiteX21" fmla="*/ 536549 w 1556776"/>
              <a:gd name="connsiteY21" fmla="*/ 491206 h 1692773"/>
              <a:gd name="connsiteX22" fmla="*/ 581891 w 1556776"/>
              <a:gd name="connsiteY22" fmla="*/ 423193 h 1692773"/>
              <a:gd name="connsiteX23" fmla="*/ 589448 w 1556776"/>
              <a:gd name="connsiteY23" fmla="*/ 400522 h 1692773"/>
              <a:gd name="connsiteX24" fmla="*/ 642347 w 1556776"/>
              <a:gd name="connsiteY24" fmla="*/ 340066 h 1692773"/>
              <a:gd name="connsiteX25" fmla="*/ 665018 w 1556776"/>
              <a:gd name="connsiteY25" fmla="*/ 302281 h 1692773"/>
              <a:gd name="connsiteX26" fmla="*/ 695246 w 1556776"/>
              <a:gd name="connsiteY26" fmla="*/ 256939 h 1692773"/>
              <a:gd name="connsiteX27" fmla="*/ 740588 w 1556776"/>
              <a:gd name="connsiteY27" fmla="*/ 188925 h 1692773"/>
              <a:gd name="connsiteX28" fmla="*/ 755702 w 1556776"/>
              <a:gd name="connsiteY28" fmla="*/ 166254 h 1692773"/>
              <a:gd name="connsiteX29" fmla="*/ 770817 w 1556776"/>
              <a:gd name="connsiteY29" fmla="*/ 143583 h 1692773"/>
              <a:gd name="connsiteX30" fmla="*/ 793488 w 1556776"/>
              <a:gd name="connsiteY30" fmla="*/ 90684 h 1692773"/>
              <a:gd name="connsiteX31" fmla="*/ 808602 w 1556776"/>
              <a:gd name="connsiteY31" fmla="*/ 60456 h 1692773"/>
              <a:gd name="connsiteX32" fmla="*/ 831273 w 1556776"/>
              <a:gd name="connsiteY32" fmla="*/ 0 h 1692773"/>
              <a:gd name="connsiteX33" fmla="*/ 884172 w 1556776"/>
              <a:gd name="connsiteY33" fmla="*/ 52899 h 1692773"/>
              <a:gd name="connsiteX34" fmla="*/ 921957 w 1556776"/>
              <a:gd name="connsiteY34" fmla="*/ 83127 h 1692773"/>
              <a:gd name="connsiteX35" fmla="*/ 952185 w 1556776"/>
              <a:gd name="connsiteY35" fmla="*/ 120912 h 1692773"/>
              <a:gd name="connsiteX36" fmla="*/ 974856 w 1556776"/>
              <a:gd name="connsiteY36" fmla="*/ 143583 h 1692773"/>
              <a:gd name="connsiteX37" fmla="*/ 1020198 w 1556776"/>
              <a:gd name="connsiteY37" fmla="*/ 196482 h 1692773"/>
              <a:gd name="connsiteX38" fmla="*/ 1080655 w 1556776"/>
              <a:gd name="connsiteY38" fmla="*/ 256939 h 1692773"/>
              <a:gd name="connsiteX39" fmla="*/ 1103326 w 1556776"/>
              <a:gd name="connsiteY39" fmla="*/ 279610 h 1692773"/>
              <a:gd name="connsiteX40" fmla="*/ 1133554 w 1556776"/>
              <a:gd name="connsiteY40" fmla="*/ 332509 h 1692773"/>
              <a:gd name="connsiteX41" fmla="*/ 1141111 w 1556776"/>
              <a:gd name="connsiteY41" fmla="*/ 362737 h 1692773"/>
              <a:gd name="connsiteX42" fmla="*/ 1186453 w 1556776"/>
              <a:gd name="connsiteY42" fmla="*/ 430750 h 1692773"/>
              <a:gd name="connsiteX43" fmla="*/ 1216681 w 1556776"/>
              <a:gd name="connsiteY43" fmla="*/ 521434 h 1692773"/>
              <a:gd name="connsiteX44" fmla="*/ 1231795 w 1556776"/>
              <a:gd name="connsiteY44" fmla="*/ 574334 h 1692773"/>
              <a:gd name="connsiteX45" fmla="*/ 1246909 w 1556776"/>
              <a:gd name="connsiteY45" fmla="*/ 604562 h 1692773"/>
              <a:gd name="connsiteX46" fmla="*/ 1254466 w 1556776"/>
              <a:gd name="connsiteY46" fmla="*/ 649904 h 1692773"/>
              <a:gd name="connsiteX47" fmla="*/ 1269580 w 1556776"/>
              <a:gd name="connsiteY47" fmla="*/ 687689 h 1692773"/>
              <a:gd name="connsiteX48" fmla="*/ 1292251 w 1556776"/>
              <a:gd name="connsiteY48" fmla="*/ 740588 h 1692773"/>
              <a:gd name="connsiteX49" fmla="*/ 1314922 w 1556776"/>
              <a:gd name="connsiteY49" fmla="*/ 808601 h 1692773"/>
              <a:gd name="connsiteX50" fmla="*/ 1330036 w 1556776"/>
              <a:gd name="connsiteY50" fmla="*/ 884172 h 1692773"/>
              <a:gd name="connsiteX51" fmla="*/ 1337593 w 1556776"/>
              <a:gd name="connsiteY51" fmla="*/ 906843 h 1692773"/>
              <a:gd name="connsiteX52" fmla="*/ 1352707 w 1556776"/>
              <a:gd name="connsiteY52" fmla="*/ 982413 h 1692773"/>
              <a:gd name="connsiteX53" fmla="*/ 1360264 w 1556776"/>
              <a:gd name="connsiteY53" fmla="*/ 1012641 h 1692773"/>
              <a:gd name="connsiteX54" fmla="*/ 1375379 w 1556776"/>
              <a:gd name="connsiteY54" fmla="*/ 1080654 h 1692773"/>
              <a:gd name="connsiteX55" fmla="*/ 1390493 w 1556776"/>
              <a:gd name="connsiteY55" fmla="*/ 1118439 h 1692773"/>
              <a:gd name="connsiteX56" fmla="*/ 1405607 w 1556776"/>
              <a:gd name="connsiteY56" fmla="*/ 1171339 h 1692773"/>
              <a:gd name="connsiteX57" fmla="*/ 1420721 w 1556776"/>
              <a:gd name="connsiteY57" fmla="*/ 1209124 h 1692773"/>
              <a:gd name="connsiteX58" fmla="*/ 1435835 w 1556776"/>
              <a:gd name="connsiteY58" fmla="*/ 1292251 h 1692773"/>
              <a:gd name="connsiteX59" fmla="*/ 1458506 w 1556776"/>
              <a:gd name="connsiteY59" fmla="*/ 1345150 h 1692773"/>
              <a:gd name="connsiteX60" fmla="*/ 1481177 w 1556776"/>
              <a:gd name="connsiteY60" fmla="*/ 1413163 h 1692773"/>
              <a:gd name="connsiteX61" fmla="*/ 1496291 w 1556776"/>
              <a:gd name="connsiteY61" fmla="*/ 1503848 h 1692773"/>
              <a:gd name="connsiteX62" fmla="*/ 1503848 w 1556776"/>
              <a:gd name="connsiteY62" fmla="*/ 1526519 h 1692773"/>
              <a:gd name="connsiteX63" fmla="*/ 1511405 w 1556776"/>
              <a:gd name="connsiteY63" fmla="*/ 1571861 h 1692773"/>
              <a:gd name="connsiteX64" fmla="*/ 1526519 w 1556776"/>
              <a:gd name="connsiteY64" fmla="*/ 1617203 h 1692773"/>
              <a:gd name="connsiteX65" fmla="*/ 1534076 w 1556776"/>
              <a:gd name="connsiteY65" fmla="*/ 1639874 h 1692773"/>
              <a:gd name="connsiteX66" fmla="*/ 1541633 w 1556776"/>
              <a:gd name="connsiteY66" fmla="*/ 1662545 h 1692773"/>
              <a:gd name="connsiteX67" fmla="*/ 1556747 w 1556776"/>
              <a:gd name="connsiteY67" fmla="*/ 1692773 h 16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556776" h="1692773">
                <a:moveTo>
                  <a:pt x="0" y="1511405"/>
                </a:moveTo>
                <a:cubicBezTo>
                  <a:pt x="28962" y="1395557"/>
                  <a:pt x="-5577" y="1498029"/>
                  <a:pt x="45342" y="1413163"/>
                </a:cubicBezTo>
                <a:cubicBezTo>
                  <a:pt x="83211" y="1350047"/>
                  <a:pt x="34134" y="1397793"/>
                  <a:pt x="75570" y="1314922"/>
                </a:cubicBezTo>
                <a:lnTo>
                  <a:pt x="90684" y="1284694"/>
                </a:lnTo>
                <a:cubicBezTo>
                  <a:pt x="112007" y="1156754"/>
                  <a:pt x="79030" y="1300445"/>
                  <a:pt x="120912" y="1216681"/>
                </a:cubicBezTo>
                <a:cubicBezTo>
                  <a:pt x="126656" y="1205193"/>
                  <a:pt x="124407" y="1191081"/>
                  <a:pt x="128469" y="1178896"/>
                </a:cubicBezTo>
                <a:cubicBezTo>
                  <a:pt x="137607" y="1151481"/>
                  <a:pt x="154142" y="1137529"/>
                  <a:pt x="166255" y="1110882"/>
                </a:cubicBezTo>
                <a:cubicBezTo>
                  <a:pt x="172848" y="1096379"/>
                  <a:pt x="174244" y="1079790"/>
                  <a:pt x="181369" y="1065540"/>
                </a:cubicBezTo>
                <a:cubicBezTo>
                  <a:pt x="187002" y="1054275"/>
                  <a:pt x="197923" y="1046322"/>
                  <a:pt x="204040" y="1035312"/>
                </a:cubicBezTo>
                <a:cubicBezTo>
                  <a:pt x="210628" y="1023454"/>
                  <a:pt x="213087" y="1009660"/>
                  <a:pt x="219154" y="997527"/>
                </a:cubicBezTo>
                <a:cubicBezTo>
                  <a:pt x="228479" y="978877"/>
                  <a:pt x="254764" y="950974"/>
                  <a:pt x="264496" y="937071"/>
                </a:cubicBezTo>
                <a:cubicBezTo>
                  <a:pt x="308315" y="874472"/>
                  <a:pt x="265394" y="921059"/>
                  <a:pt x="309838" y="876615"/>
                </a:cubicBezTo>
                <a:cubicBezTo>
                  <a:pt x="312357" y="869058"/>
                  <a:pt x="314257" y="861265"/>
                  <a:pt x="317395" y="853943"/>
                </a:cubicBezTo>
                <a:cubicBezTo>
                  <a:pt x="328900" y="827098"/>
                  <a:pt x="332445" y="823812"/>
                  <a:pt x="347623" y="801044"/>
                </a:cubicBezTo>
                <a:cubicBezTo>
                  <a:pt x="350142" y="790968"/>
                  <a:pt x="349675" y="779623"/>
                  <a:pt x="355180" y="770816"/>
                </a:cubicBezTo>
                <a:cubicBezTo>
                  <a:pt x="362732" y="758732"/>
                  <a:pt x="376134" y="751407"/>
                  <a:pt x="385408" y="740588"/>
                </a:cubicBezTo>
                <a:cubicBezTo>
                  <a:pt x="391319" y="733692"/>
                  <a:pt x="395484" y="725474"/>
                  <a:pt x="400522" y="717917"/>
                </a:cubicBezTo>
                <a:cubicBezTo>
                  <a:pt x="414838" y="660654"/>
                  <a:pt x="396447" y="712183"/>
                  <a:pt x="430750" y="665018"/>
                </a:cubicBezTo>
                <a:cubicBezTo>
                  <a:pt x="444728" y="645799"/>
                  <a:pt x="455941" y="624714"/>
                  <a:pt x="468536" y="604562"/>
                </a:cubicBezTo>
                <a:cubicBezTo>
                  <a:pt x="481131" y="584410"/>
                  <a:pt x="495693" y="565361"/>
                  <a:pt x="506321" y="544105"/>
                </a:cubicBezTo>
                <a:cubicBezTo>
                  <a:pt x="511359" y="534029"/>
                  <a:pt x="515846" y="523658"/>
                  <a:pt x="521435" y="513877"/>
                </a:cubicBezTo>
                <a:cubicBezTo>
                  <a:pt x="525941" y="505991"/>
                  <a:pt x="531735" y="498908"/>
                  <a:pt x="536549" y="491206"/>
                </a:cubicBezTo>
                <a:cubicBezTo>
                  <a:pt x="572988" y="432904"/>
                  <a:pt x="544158" y="473504"/>
                  <a:pt x="581891" y="423193"/>
                </a:cubicBezTo>
                <a:cubicBezTo>
                  <a:pt x="584410" y="415636"/>
                  <a:pt x="585496" y="407438"/>
                  <a:pt x="589448" y="400522"/>
                </a:cubicBezTo>
                <a:cubicBezTo>
                  <a:pt x="613936" y="357668"/>
                  <a:pt x="610830" y="380588"/>
                  <a:pt x="642347" y="340066"/>
                </a:cubicBezTo>
                <a:cubicBezTo>
                  <a:pt x="651365" y="328472"/>
                  <a:pt x="657132" y="314673"/>
                  <a:pt x="665018" y="302281"/>
                </a:cubicBezTo>
                <a:cubicBezTo>
                  <a:pt x="674770" y="286956"/>
                  <a:pt x="685170" y="272053"/>
                  <a:pt x="695246" y="256939"/>
                </a:cubicBezTo>
                <a:lnTo>
                  <a:pt x="740588" y="188925"/>
                </a:lnTo>
                <a:lnTo>
                  <a:pt x="755702" y="166254"/>
                </a:lnTo>
                <a:cubicBezTo>
                  <a:pt x="760740" y="158697"/>
                  <a:pt x="766755" y="151707"/>
                  <a:pt x="770817" y="143583"/>
                </a:cubicBezTo>
                <a:cubicBezTo>
                  <a:pt x="820944" y="43329"/>
                  <a:pt x="760130" y="168520"/>
                  <a:pt x="793488" y="90684"/>
                </a:cubicBezTo>
                <a:cubicBezTo>
                  <a:pt x="797926" y="80330"/>
                  <a:pt x="804027" y="70750"/>
                  <a:pt x="808602" y="60456"/>
                </a:cubicBezTo>
                <a:cubicBezTo>
                  <a:pt x="820650" y="33347"/>
                  <a:pt x="822964" y="24928"/>
                  <a:pt x="831273" y="0"/>
                </a:cubicBezTo>
                <a:cubicBezTo>
                  <a:pt x="882527" y="34169"/>
                  <a:pt x="821344" y="-9929"/>
                  <a:pt x="884172" y="52899"/>
                </a:cubicBezTo>
                <a:cubicBezTo>
                  <a:pt x="895577" y="64304"/>
                  <a:pt x="910552" y="71722"/>
                  <a:pt x="921957" y="83127"/>
                </a:cubicBezTo>
                <a:cubicBezTo>
                  <a:pt x="933362" y="94532"/>
                  <a:pt x="941564" y="108773"/>
                  <a:pt x="952185" y="120912"/>
                </a:cubicBezTo>
                <a:cubicBezTo>
                  <a:pt x="959223" y="128955"/>
                  <a:pt x="967707" y="135639"/>
                  <a:pt x="974856" y="143583"/>
                </a:cubicBezTo>
                <a:cubicBezTo>
                  <a:pt x="990392" y="160845"/>
                  <a:pt x="1004352" y="179504"/>
                  <a:pt x="1020198" y="196482"/>
                </a:cubicBezTo>
                <a:cubicBezTo>
                  <a:pt x="1039644" y="217317"/>
                  <a:pt x="1060503" y="236787"/>
                  <a:pt x="1080655" y="256939"/>
                </a:cubicBezTo>
                <a:lnTo>
                  <a:pt x="1103326" y="279610"/>
                </a:lnTo>
                <a:cubicBezTo>
                  <a:pt x="1123896" y="382462"/>
                  <a:pt x="1092253" y="270558"/>
                  <a:pt x="1133554" y="332509"/>
                </a:cubicBezTo>
                <a:cubicBezTo>
                  <a:pt x="1139315" y="341151"/>
                  <a:pt x="1136893" y="353246"/>
                  <a:pt x="1141111" y="362737"/>
                </a:cubicBezTo>
                <a:cubicBezTo>
                  <a:pt x="1151711" y="386588"/>
                  <a:pt x="1170876" y="409981"/>
                  <a:pt x="1186453" y="430750"/>
                </a:cubicBezTo>
                <a:cubicBezTo>
                  <a:pt x="1213299" y="538133"/>
                  <a:pt x="1187397" y="453104"/>
                  <a:pt x="1216681" y="521434"/>
                </a:cubicBezTo>
                <a:cubicBezTo>
                  <a:pt x="1234950" y="564062"/>
                  <a:pt x="1212621" y="523203"/>
                  <a:pt x="1231795" y="574334"/>
                </a:cubicBezTo>
                <a:cubicBezTo>
                  <a:pt x="1235750" y="584882"/>
                  <a:pt x="1241871" y="594486"/>
                  <a:pt x="1246909" y="604562"/>
                </a:cubicBezTo>
                <a:cubicBezTo>
                  <a:pt x="1249428" y="619676"/>
                  <a:pt x="1250434" y="635121"/>
                  <a:pt x="1254466" y="649904"/>
                </a:cubicBezTo>
                <a:cubicBezTo>
                  <a:pt x="1258035" y="662991"/>
                  <a:pt x="1264071" y="675293"/>
                  <a:pt x="1269580" y="687689"/>
                </a:cubicBezTo>
                <a:cubicBezTo>
                  <a:pt x="1279848" y="710792"/>
                  <a:pt x="1287077" y="717306"/>
                  <a:pt x="1292251" y="740588"/>
                </a:cubicBezTo>
                <a:cubicBezTo>
                  <a:pt x="1305826" y="801676"/>
                  <a:pt x="1288626" y="769158"/>
                  <a:pt x="1314922" y="808601"/>
                </a:cubicBezTo>
                <a:cubicBezTo>
                  <a:pt x="1320860" y="844228"/>
                  <a:pt x="1321018" y="852608"/>
                  <a:pt x="1330036" y="884172"/>
                </a:cubicBezTo>
                <a:cubicBezTo>
                  <a:pt x="1332224" y="891831"/>
                  <a:pt x="1335802" y="899081"/>
                  <a:pt x="1337593" y="906843"/>
                </a:cubicBezTo>
                <a:cubicBezTo>
                  <a:pt x="1343369" y="931874"/>
                  <a:pt x="1346477" y="957491"/>
                  <a:pt x="1352707" y="982413"/>
                </a:cubicBezTo>
                <a:cubicBezTo>
                  <a:pt x="1355226" y="992489"/>
                  <a:pt x="1358011" y="1002502"/>
                  <a:pt x="1360264" y="1012641"/>
                </a:cubicBezTo>
                <a:cubicBezTo>
                  <a:pt x="1364255" y="1030600"/>
                  <a:pt x="1369238" y="1062231"/>
                  <a:pt x="1375379" y="1080654"/>
                </a:cubicBezTo>
                <a:cubicBezTo>
                  <a:pt x="1379669" y="1093523"/>
                  <a:pt x="1385730" y="1105737"/>
                  <a:pt x="1390493" y="1118439"/>
                </a:cubicBezTo>
                <a:cubicBezTo>
                  <a:pt x="1412326" y="1176660"/>
                  <a:pt x="1381787" y="1099877"/>
                  <a:pt x="1405607" y="1171339"/>
                </a:cubicBezTo>
                <a:cubicBezTo>
                  <a:pt x="1409897" y="1184208"/>
                  <a:pt x="1415683" y="1196529"/>
                  <a:pt x="1420721" y="1209124"/>
                </a:cubicBezTo>
                <a:cubicBezTo>
                  <a:pt x="1423479" y="1228433"/>
                  <a:pt x="1427612" y="1270324"/>
                  <a:pt x="1435835" y="1292251"/>
                </a:cubicBezTo>
                <a:cubicBezTo>
                  <a:pt x="1452056" y="1335506"/>
                  <a:pt x="1449123" y="1307618"/>
                  <a:pt x="1458506" y="1345150"/>
                </a:cubicBezTo>
                <a:cubicBezTo>
                  <a:pt x="1473155" y="1403748"/>
                  <a:pt x="1456036" y="1362881"/>
                  <a:pt x="1481177" y="1413163"/>
                </a:cubicBezTo>
                <a:cubicBezTo>
                  <a:pt x="1485442" y="1443020"/>
                  <a:pt x="1488925" y="1474382"/>
                  <a:pt x="1496291" y="1503848"/>
                </a:cubicBezTo>
                <a:cubicBezTo>
                  <a:pt x="1498223" y="1511576"/>
                  <a:pt x="1502120" y="1518743"/>
                  <a:pt x="1503848" y="1526519"/>
                </a:cubicBezTo>
                <a:cubicBezTo>
                  <a:pt x="1507172" y="1541477"/>
                  <a:pt x="1507689" y="1556996"/>
                  <a:pt x="1511405" y="1571861"/>
                </a:cubicBezTo>
                <a:cubicBezTo>
                  <a:pt x="1515269" y="1587317"/>
                  <a:pt x="1521481" y="1602089"/>
                  <a:pt x="1526519" y="1617203"/>
                </a:cubicBezTo>
                <a:lnTo>
                  <a:pt x="1534076" y="1639874"/>
                </a:lnTo>
                <a:cubicBezTo>
                  <a:pt x="1536595" y="1647431"/>
                  <a:pt x="1537214" y="1655917"/>
                  <a:pt x="1541633" y="1662545"/>
                </a:cubicBezTo>
                <a:cubicBezTo>
                  <a:pt x="1558144" y="1687312"/>
                  <a:pt x="1556747" y="1676134"/>
                  <a:pt x="1556747" y="16927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62783" y="2146250"/>
            <a:ext cx="762000" cy="45719"/>
          </a:xfrm>
          <a:custGeom>
            <a:avLst/>
            <a:gdLst>
              <a:gd name="connsiteX0" fmla="*/ 0 w 869058"/>
              <a:gd name="connsiteY0" fmla="*/ 0 h 7732"/>
              <a:gd name="connsiteX1" fmla="*/ 869058 w 869058"/>
              <a:gd name="connsiteY1" fmla="*/ 7557 h 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9058" h="7732">
                <a:moveTo>
                  <a:pt x="0" y="0"/>
                </a:moveTo>
                <a:cubicBezTo>
                  <a:pt x="612104" y="9564"/>
                  <a:pt x="322414" y="7557"/>
                  <a:pt x="869058" y="75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30952" y="2072157"/>
            <a:ext cx="356281" cy="7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86783" y="1786870"/>
            <a:ext cx="121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correlation</a:t>
            </a:r>
          </a:p>
          <a:p>
            <a:r>
              <a:rPr lang="en-US" dirty="0"/>
              <a:t>with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0783" y="75940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63935" y="1235255"/>
            <a:ext cx="11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3x3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05242" y="61413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feature map 5x5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7914" y="935996"/>
            <a:ext cx="16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image 7x7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6782" y="2717600"/>
            <a:ext cx="5952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For each dimension, N=</a:t>
            </a:r>
            <a:r>
              <a:rPr lang="en-US" dirty="0" err="1">
                <a:solidFill>
                  <a:srgbClr val="FF0000"/>
                </a:solidFill>
              </a:rPr>
              <a:t>image_width</a:t>
            </a:r>
            <a:r>
              <a:rPr lang="en-US" dirty="0">
                <a:solidFill>
                  <a:srgbClr val="FF0000"/>
                </a:solidFill>
              </a:rPr>
              <a:t>, m=kernel (mask) width, s=step size, </a:t>
            </a:r>
            <a:r>
              <a:rPr lang="en-US" dirty="0" err="1">
                <a:solidFill>
                  <a:srgbClr val="FF0000"/>
                </a:solidFill>
              </a:rPr>
              <a:t>output_feature_map_width</a:t>
            </a:r>
            <a:r>
              <a:rPr lang="en-US" dirty="0">
                <a:solidFill>
                  <a:srgbClr val="FF0000"/>
                </a:solidFill>
              </a:rPr>
              <a:t>={ [(N-m)/s]+1}</a:t>
            </a:r>
            <a:endParaRPr lang="en-US" dirty="0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D0970797-8C13-4E62-A67D-585FDD37B933}"/>
              </a:ext>
            </a:extLst>
          </p:cNvPr>
          <p:cNvGraphicFramePr>
            <a:graphicFrameLocks noGrp="1"/>
          </p:cNvGraphicFramePr>
          <p:nvPr/>
        </p:nvGraphicFramePr>
        <p:xfrm>
          <a:off x="6046524" y="944067"/>
          <a:ext cx="178380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761">
                  <a:extLst>
                    <a:ext uri="{9D8B030D-6E8A-4147-A177-3AD203B41FA5}">
                      <a16:colId xmlns:a16="http://schemas.microsoft.com/office/drawing/2014/main" val="2760152511"/>
                    </a:ext>
                  </a:extLst>
                </a:gridCol>
                <a:gridCol w="356761">
                  <a:extLst>
                    <a:ext uri="{9D8B030D-6E8A-4147-A177-3AD203B41FA5}">
                      <a16:colId xmlns:a16="http://schemas.microsoft.com/office/drawing/2014/main" val="2173043764"/>
                    </a:ext>
                  </a:extLst>
                </a:gridCol>
                <a:gridCol w="356761">
                  <a:extLst>
                    <a:ext uri="{9D8B030D-6E8A-4147-A177-3AD203B41FA5}">
                      <a16:colId xmlns:a16="http://schemas.microsoft.com/office/drawing/2014/main" val="2925892115"/>
                    </a:ext>
                  </a:extLst>
                </a:gridCol>
                <a:gridCol w="356761">
                  <a:extLst>
                    <a:ext uri="{9D8B030D-6E8A-4147-A177-3AD203B41FA5}">
                      <a16:colId xmlns:a16="http://schemas.microsoft.com/office/drawing/2014/main" val="389039017"/>
                    </a:ext>
                  </a:extLst>
                </a:gridCol>
                <a:gridCol w="356761">
                  <a:extLst>
                    <a:ext uri="{9D8B030D-6E8A-4147-A177-3AD203B41FA5}">
                      <a16:colId xmlns:a16="http://schemas.microsoft.com/office/drawing/2014/main" val="4007477361"/>
                    </a:ext>
                  </a:extLst>
                </a:gridCol>
              </a:tblGrid>
              <a:tr h="3177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345090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68819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37108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329247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6632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8EA2AE-6E21-447F-12FB-6512B915C573}"/>
              </a:ext>
            </a:extLst>
          </p:cNvPr>
          <p:cNvSpPr txBox="1"/>
          <p:nvPr/>
        </p:nvSpPr>
        <p:spPr>
          <a:xfrm>
            <a:off x="8041001" y="935996"/>
            <a:ext cx="6662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2406957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7D72-E27E-42CA-9CCB-8B9EC67B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593"/>
            <a:ext cx="8229600" cy="1143000"/>
          </a:xfrm>
        </p:spPr>
        <p:txBody>
          <a:bodyPr/>
          <a:lstStyle/>
          <a:p>
            <a:r>
              <a:rPr lang="en-US" dirty="0"/>
              <a:t>Zero padding (p) in 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3D2F-D9BB-4CA1-B9B1-0DC1269F6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0" y="1234356"/>
            <a:ext cx="6466900" cy="517296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A square image is </a:t>
            </a:r>
            <a:r>
              <a:rPr lang="en-US" sz="9600" dirty="0" err="1"/>
              <a:t>NxN</a:t>
            </a:r>
            <a:r>
              <a:rPr lang="en-US" sz="9600" dirty="0"/>
              <a:t>=128x128, a Convolution Neural Network CNN is using a kernel of size </a:t>
            </a:r>
            <a:r>
              <a:rPr lang="en-US" sz="9600" dirty="0" err="1"/>
              <a:t>mxm</a:t>
            </a:r>
            <a:r>
              <a:rPr lang="en-US" sz="9600" dirty="0"/>
              <a:t>=7x7, step size (stride)  =3. Find the feature map size </a:t>
            </a:r>
            <a:r>
              <a:rPr lang="en-US" sz="9600" dirty="0" err="1"/>
              <a:t>DxD</a:t>
            </a:r>
            <a:r>
              <a:rPr lang="en-US" sz="9600" dirty="0"/>
              <a:t>.</a:t>
            </a:r>
          </a:p>
          <a:p>
            <a:r>
              <a:rPr lang="en-US" sz="9600" dirty="0"/>
              <a:t>Use the formula D=(((N-m)/s)+1)=(((128-7)/3)+1)=41.3, not an integer, so what to do?</a:t>
            </a:r>
          </a:p>
          <a:p>
            <a:r>
              <a:rPr lang="en-US" sz="9600" dirty="0"/>
              <a:t>Use the formula D=(((N-m+2*p)/s)+1)= </a:t>
            </a:r>
            <a:r>
              <a:rPr lang="en-US" sz="9600" dirty="0" err="1"/>
              <a:t>output_feature_map_width</a:t>
            </a:r>
            <a:r>
              <a:rPr lang="en-US" sz="9600" dirty="0"/>
              <a:t> (must be an integer)</a:t>
            </a:r>
          </a:p>
          <a:p>
            <a:r>
              <a:rPr lang="en-US" sz="9600" dirty="0"/>
              <a:t>p=Zero-padding (add ‘0’ to the input image, each side is p pixels), p is an integer and use the smallest value of p to make D an integer.</a:t>
            </a:r>
          </a:p>
          <a:p>
            <a:r>
              <a:rPr lang="en-US" sz="9600" dirty="0"/>
              <a:t>In case the result D is not an integer,</a:t>
            </a:r>
          </a:p>
          <a:p>
            <a:r>
              <a:rPr lang="en-US" sz="9600" dirty="0"/>
              <a:t>Therefore, N=128,m=7,s=3, make p=1</a:t>
            </a:r>
          </a:p>
          <a:p>
            <a:r>
              <a:rPr lang="en-US" sz="9600" dirty="0"/>
              <a:t>D=(((N-m+2*p)/s)+1)=(((128-7+2)/3)+1)=42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D21B0-76AF-42B0-B2EC-98DB987E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3F398-E052-46B3-8B66-AA2043F6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442E14-9F4F-45F3-8AE9-AB18933667B7}"/>
              </a:ext>
            </a:extLst>
          </p:cNvPr>
          <p:cNvSpPr/>
          <p:nvPr/>
        </p:nvSpPr>
        <p:spPr>
          <a:xfrm>
            <a:off x="7173073" y="2578814"/>
            <a:ext cx="904127" cy="8501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Original image</a:t>
            </a: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9FFA1-17D1-437F-BC3A-C4D6E4265081}"/>
              </a:ext>
            </a:extLst>
          </p:cNvPr>
          <p:cNvSpPr/>
          <p:nvPr/>
        </p:nvSpPr>
        <p:spPr>
          <a:xfrm>
            <a:off x="7010400" y="2438397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BF50FC-278E-470D-A867-EFF448586752}"/>
              </a:ext>
            </a:extLst>
          </p:cNvPr>
          <p:cNvCxnSpPr/>
          <p:nvPr/>
        </p:nvCxnSpPr>
        <p:spPr>
          <a:xfrm>
            <a:off x="8077200" y="3962400"/>
            <a:ext cx="152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A19270-9052-4A77-A1E3-9AC5DAF43149}"/>
              </a:ext>
            </a:extLst>
          </p:cNvPr>
          <p:cNvCxnSpPr/>
          <p:nvPr/>
        </p:nvCxnSpPr>
        <p:spPr>
          <a:xfrm>
            <a:off x="8077200" y="3429000"/>
            <a:ext cx="0" cy="762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C0B216-87E5-42A7-A847-6815BD0D4AB5}"/>
              </a:ext>
            </a:extLst>
          </p:cNvPr>
          <p:cNvCxnSpPr/>
          <p:nvPr/>
        </p:nvCxnSpPr>
        <p:spPr>
          <a:xfrm>
            <a:off x="8209052" y="3439836"/>
            <a:ext cx="0" cy="762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F80B965-566E-4A34-B78F-8B4F054637C8}"/>
              </a:ext>
            </a:extLst>
          </p:cNvPr>
          <p:cNvSpPr txBox="1"/>
          <p:nvPr/>
        </p:nvSpPr>
        <p:spPr>
          <a:xfrm>
            <a:off x="7984751" y="43215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A5B97E-DF0A-45EB-8411-46C13DE3F640}"/>
              </a:ext>
            </a:extLst>
          </p:cNvPr>
          <p:cNvCxnSpPr/>
          <p:nvPr/>
        </p:nvCxnSpPr>
        <p:spPr>
          <a:xfrm>
            <a:off x="7010400" y="3860549"/>
            <a:ext cx="152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373644-F736-477C-A5FC-221EB7819C65}"/>
              </a:ext>
            </a:extLst>
          </p:cNvPr>
          <p:cNvCxnSpPr/>
          <p:nvPr/>
        </p:nvCxnSpPr>
        <p:spPr>
          <a:xfrm>
            <a:off x="7010400" y="3327149"/>
            <a:ext cx="0" cy="762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970B07-A1A4-465E-873C-B51B0DDF75B6}"/>
              </a:ext>
            </a:extLst>
          </p:cNvPr>
          <p:cNvCxnSpPr/>
          <p:nvPr/>
        </p:nvCxnSpPr>
        <p:spPr>
          <a:xfrm>
            <a:off x="7142252" y="3337985"/>
            <a:ext cx="0" cy="762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88EA05B-57C7-42E2-A57C-CB26CF765F68}"/>
              </a:ext>
            </a:extLst>
          </p:cNvPr>
          <p:cNvSpPr txBox="1"/>
          <p:nvPr/>
        </p:nvSpPr>
        <p:spPr>
          <a:xfrm>
            <a:off x="6933353" y="42415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3B0CB94-F340-49D3-9A4B-515E03A4D9C9}"/>
              </a:ext>
            </a:extLst>
          </p:cNvPr>
          <p:cNvCxnSpPr>
            <a:cxnSpLocks/>
          </p:cNvCxnSpPr>
          <p:nvPr/>
        </p:nvCxnSpPr>
        <p:spPr>
          <a:xfrm rot="16200000">
            <a:off x="8509291" y="2078685"/>
            <a:ext cx="0" cy="762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2BE0FE-7147-4405-9A1F-BA0E0F139BD0}"/>
              </a:ext>
            </a:extLst>
          </p:cNvPr>
          <p:cNvCxnSpPr>
            <a:cxnSpLocks/>
          </p:cNvCxnSpPr>
          <p:nvPr/>
        </p:nvCxnSpPr>
        <p:spPr>
          <a:xfrm rot="16200000">
            <a:off x="8473332" y="2215394"/>
            <a:ext cx="0" cy="762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54C40E3-9814-40A9-BC07-3B13C20394AE}"/>
              </a:ext>
            </a:extLst>
          </p:cNvPr>
          <p:cNvSpPr txBox="1"/>
          <p:nvPr/>
        </p:nvSpPr>
        <p:spPr>
          <a:xfrm rot="16200000">
            <a:off x="8214701" y="2346874"/>
            <a:ext cx="2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0188A9-00E7-4E3C-8D14-0B17B0A4AFA1}"/>
              </a:ext>
            </a:extLst>
          </p:cNvPr>
          <p:cNvCxnSpPr>
            <a:cxnSpLocks/>
          </p:cNvCxnSpPr>
          <p:nvPr/>
        </p:nvCxnSpPr>
        <p:spPr>
          <a:xfrm>
            <a:off x="8509291" y="2438397"/>
            <a:ext cx="0" cy="2177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752A43-4EF9-4241-8D03-7C7C3F4B3452}"/>
              </a:ext>
            </a:extLst>
          </p:cNvPr>
          <p:cNvSpPr txBox="1"/>
          <p:nvPr/>
        </p:nvSpPr>
        <p:spPr>
          <a:xfrm>
            <a:off x="6451250" y="1554321"/>
            <a:ext cx="252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after zero padding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464A1D5-2D4A-4EE3-8A9B-A1EA88A30234}"/>
              </a:ext>
            </a:extLst>
          </p:cNvPr>
          <p:cNvCxnSpPr/>
          <p:nvPr/>
        </p:nvCxnSpPr>
        <p:spPr>
          <a:xfrm>
            <a:off x="7239847" y="1923653"/>
            <a:ext cx="227753" cy="524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5886EDD-A1B2-4EE6-8995-5C8F627EBC9F}"/>
              </a:ext>
            </a:extLst>
          </p:cNvPr>
          <p:cNvSpPr txBox="1"/>
          <p:nvPr/>
        </p:nvSpPr>
        <p:spPr>
          <a:xfrm>
            <a:off x="6807076" y="4698606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 areas: Zeros are added to the image</a:t>
            </a:r>
          </a:p>
          <a:p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46D62BE-7F91-403D-A16B-7EC84ADB8F07}"/>
              </a:ext>
            </a:extLst>
          </p:cNvPr>
          <p:cNvCxnSpPr>
            <a:cxnSpLocks/>
          </p:cNvCxnSpPr>
          <p:nvPr/>
        </p:nvCxnSpPr>
        <p:spPr>
          <a:xfrm flipH="1" flipV="1">
            <a:off x="7076326" y="3459971"/>
            <a:ext cx="543674" cy="1303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EF0C19-AE47-4190-B5FF-C967626366AE}"/>
              </a:ext>
            </a:extLst>
          </p:cNvPr>
          <p:cNvSpPr txBox="1"/>
          <p:nvPr/>
        </p:nvSpPr>
        <p:spPr>
          <a:xfrm>
            <a:off x="685800" y="6538912"/>
            <a:ext cx="3578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 : </a:t>
            </a:r>
            <a:r>
              <a:rPr lang="en-US" sz="1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https://datahacker.rs/what-is-padding-cnn/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2302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 create a layer from multiple feature layers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Layer to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48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 example optical character recognition (OCR)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524000"/>
            <a:ext cx="5486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Example </a:t>
            </a:r>
            <a:r>
              <a:rPr lang="en-US" altLang="en-US" sz="2200" dirty="0" err="1"/>
              <a:t>test_example_CNN.m</a:t>
            </a:r>
            <a:r>
              <a:rPr lang="en-US" altLang="en-US" sz="2200" dirty="0"/>
              <a:t> in </a:t>
            </a:r>
            <a:r>
              <a:rPr lang="en-US" altLang="en-US" sz="2200" dirty="0">
                <a:hlinkClick r:id="rId2"/>
              </a:rPr>
              <a:t>http://www.mathworks.com/matlabcentral/fileexchange/38310-deep-learning-toolbox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Based on a data base (mnist_uint8, from </a:t>
            </a:r>
            <a:r>
              <a:rPr lang="en-US" altLang="en-US" sz="2200" dirty="0">
                <a:hlinkClick r:id="rId3"/>
              </a:rPr>
              <a:t>http://yann.lecun.com/exdb/mnist/</a:t>
            </a:r>
            <a:r>
              <a:rPr lang="en-US" altLang="en-US" sz="22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60,000 training examples (e.g. 28x28 pixels each)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/>
              <a:t>10,000 testing samples (a different dataset)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After training , given an unknown image, it will tell whether it is 0, or 1 ,..,9 etc.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CNN-softmax  v2405425a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5C9FBA-B950-4AB6-A76D-A3436EB4BFD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174" name="AutoShape 2" descr="data:image/jpeg;base64,/9j/4AAQSkZJRgABAQAAAQABAAD/2wCEAAkGBxQTERUUEhQWFhQWGRwXGBgXGBwcHxgdIh4fHCAZGx8YHighHBolIRwWITEhJSkrLi4uHB8zODMsNygtLiwBCgoKBQUFDgUFDisZExkrKysrKysrKysrKysrKysrKysrKysrKysrKysrKysrKysrKysrKysrKysrKysrKysrK//AABEIAMgA/QMBIgACEQEDEQH/xAAcAAADAQEBAQEBAAAAAAAAAAAABwgGBQQDAgH/xABPEAABAgMEBAcJDQcEAgMBAAABAgMABBEFBhIhBxMxNRdBUVRhc9IIFCIycXSRsbMWQlOBkpOUoaOywcPTFRgjNFJywjNDYuIkomOD4Sb/xAAUAQEAAAAAAAAAAAAAAAAAAAAA/8QAFBEBAAAAAAAAAAAAAAAAAAAAAP/aAAwDAQACEQMRAD8AeMEEEAQQQQBBBBAEEEEB8Z2ZDbanFAkJBJA2nydMeaWtdpYFVBCipTeBZAViSaFIFczXkrtEfa0ZQPNLbVsWkpPkMcd66qSU4XClCXNYlFAQk6xLpCa7KqBz2gKoKUEB0hbUvhUoPtFKclEOJoCa0BNciaH0GPyxbkupIVrm01QHaKWkEIIBxEE5ChGceBF2AkoUhwhSEpQklIIy1uZHHUOqHxCPkm6KcAbLqigAZYU1xhkMYqjiwDxdlTWA7craTLho262s0rRC0qNK0rkdlco+DFstqSpZOBsGmNZSlJzpkcWWY46R/GLISl4OhRqC6aUH+4UE+jAPTHifu1iK1awArIJwtgBVMXjgHwz4W08gygOg9bUsgkLmGUkCpBcSKCgNTU5ChB+MQTFssJxDWJUpBAUhKgVJqQnNINRmoemOdLXVQhpLeNRwgCpAqaMd78XR4Xlj5s3ZPhBbng4ipACRlmg1JpUk6sZdJzOVA67VrMlQTrW8aswjGnERnmADmPBV6DyR+5a0mXEqW262tCPGUlaSE5YvCINBkQc+IxzDdlGApKlEHDXYDQFZpXirrDH4s+xHCzMNzCk1eyqj3qQ2lA96AT4NdlOLZAe9u22VOttIcStTiVKTgUkiicidueeWVfqjye6uXyzVUuOtUwmtWq4yf+OVAeOqeWPTZ9katwuFZUtWPFlQEqKTUDioEgUjwquk1UqClBaislXQouKoBsH+rtGZwJrsgPQ1eZhSUqBVRSEuVwnIKS6rMbQRqXKjiIEftduAJQrUukOKCU01eZIqPf8AGK+jOkeeWuylDhcS4r3lAQCElKHUZDkJeWojlj6Sl30op4X+6HqJSEpBCcNEpGwHaeU1gO0IIIIAggggCCCCAIIIIAggggPNPz7TCMb7iGkVAxOKCE1OwVUQKmOb7r7P59KfSGu1GU0+bnX1rfriYoCyDfCz+fSn0hrtQe6+z+fSn0hrtRPmiu+knZ7b4mmNYtdCghIVsB8HwtkdXSMzJT1nJtKTb1SkOBpxGGlanjpkT0iAfdm2xLzGLvd9l7DTFqnErw1rSuEmlaHbyGPdCM7mbbP+Rj82HnAEc2fvBKMrwPTTDS6A4XHUJVQ7DRRBpHSiZu6B3uepb/ygH97r7P59KfSGu1B7r7P59KfSGu1EdNNlRCUgknYAKkxuLF0UzzyQt0Il2yKhTy0g/JriHogKN919n8+lPpDXajry76VoStCkrQoBSVJIIUDmCCMiDyiI6vbdxyQmSw6UqIAUFJOSknYR9cVVo/3XI+bM/cTAd+CCCA4qr2yAJBnZUEGhBfbyPJ40fz3X2fz6U+kNdqJDtj+Ye6xf3jDP0FXZQtTs/MpSWWQUpKiKYqVUSDyJIzPLAO33X2fz6U+kNdqPtKXlk3Vhtqbl3Fq8VCHm1KOVcglVTkCfiiQrxPtuTTy2UhDSnFFCRmAK8XRxxpNDW+pTyueyXAVdBBBAeafn2mEY33W2kVAxOLCBU7BVRArHN919n8+lPpDXajJ6ft0K61v1mJjgLI919n8+lPpDXag919n8+lPpDXaiXdHV3Uz8+0wv/TNVLoaHCNtDy5iOfeuzUy06+wg1S2spSa1y4s+WAsKzrTZfSVMPNupBwktrSsA7aEpJoaEGnTHrhSdzdu+Y84Ps0Q24Ajmz94ZRleB6aYaXQHC46hKqHYaKINI6UTJp/wB7q6lv8YCgPdfZ/PpT6Q12oPdfZ/PpT6Q12ome7t02Fyvfc9NCXYUooQEpxrWRkSEjOgMfK/N0O8tS404XpZ9OJtylK9BHEc4CnfdfZ/PpT6Q12o68u+laUrQpKkKAUlSSCFA5ggjIgjjERBFi3B3XI+bM+zTAZfT5udfWt+uEndLRrO2g1rWUoS3WgU4opxeTI1h2afNzr61v1xjtHuluVlLPbln23MTIIBTnjqpSvi2wGTtDQ7abakgNIcqaVbWCB0nFTKOrfZlmzLKFmY9ZNOLS86U7EUOyOxamnxWsHe8qNWNusVQkfFWn1xxLfvBYs+VTD7T7UyRmlByUeI1gO93M22f8jH5sPOEb3M+2f/8Ao/Nh5QBEzd0Dvc9S3/lFMxM3dA73PUt/5QHt0bWW8iz1TUlLJfnFu6tK1YSGEgZqorYTHfsjR29MuLetafxlHhLabcrgGZoo1okZbABCjutLTb7yZaUU4FOnMIUUinGpVDsHLG5vtaLdmyf7Mll45hw4px4HMmniV28f1dMBj9IFrtzU+66zXVVCUVJNQkUrnsEVDo/3XI+bM/cTEdxYmj/dcj5sz9xMB34IIICKLY/mHusX94xQWjKwEzF3iwklHfBVjUNtagE+hIET7bH8w91i/vGGzo70rSspItyky254OIFSQCMJ+OvLAdGY0b2Q5ik5eYJnUpJBxVJKRU1AypGE0TSqmrflm1ii0LdSochDbgMa20tIdlyaHTZUv/5DmQcKaAV2mpzy5IyGiF9S7dlVrJUpSnCSdpJbXUwFVQQQQC40/boV1rfrMTHFO6eyP2QqoqNa3ls4zE22TJ659toe/UE+kwDX0KWcmWlpq1HqAIQpDVctgqT01NB8UKa0pwvPOOq8ZxSln4zWkNjTZajbDEtZkqoattIU4EkcWSQqnHtMJ6Aojubt3zHnB9miG3Ck7m7d8x5wfZohtwBEyaf97q6lv8YpuJk0/wC91dS3+MBhRPrW23LrXRlK8Qy8XFtMNLShYz65KSRJpL0mwyCVtnFVRAzUBny+mFHLsKcUEISVKUaBIFSTyCG3diWRYSDMzr9Zgp/hSaF/1Da4AcvRAKEiLEuDuuR82Z9mmJEtOcLzy3SAkrUVUTsFeIRXdwd1yPmzPs0wHh0nXadtCQVLsKbSsrQqrhITQGp8VKjX4oTvALaPw0p8t39GG/pUvE9IWeqYl8OsC0J8IVFCaHKFBZWly2Jh1LLKWVuK2JDW3/2gDgFtH4aU+W7+jBwC2j8NKfLd/RjVJtq8+HF3uzQf8U19GOsZO0dL9sMOFt5DTa07UqZIP1nZAMjQ/cGYsszPfC2Va7V4dUpRphx1rjQn+obK8cMiFjoYvxNWkZrvrV/wtVhwJw+NrK1zNfFEM6AIT+lDRbN2jPGYYcl0o1aUUcUsKqK1yS2oUz5YcEJfStpLnbPnyxLlrV6tC/DRU1Na516IDnXd0T2zJOFyWmZNC1JKSarVkeTEwaRzX9BdpLUpa35QqUSSS47mTtP+jHh4b7T5WPmv+0HDfafKx81/2gPXwC2j8NKfLd/Rh9XXs5UvJSzCykrZZbbUU1IJSkJJFQDTLkET1w32nysfNf8AaKEupPrmJGWfcpjdZbcVQUFVJBNBxCpgOrBBBATxP6DLQW64sPSlFKUoVW7xkn4KPhwC2j8NKfLd/Rj8WhpptJDriAWKJWpIq3xAkf1R7bV0m25LttOvNspbeGJCtXkR8StvRAeXgFtH4aU+W7+jGhuBohnZK0WJl12WU20VFQQtwqNUKTkFNgbSOOMnw32nysfNf9o0ejvSrPzlpS8s8WtW4VBWFuhyQpQoa8oEA9oIIIDJaT7su2jIGXYU2lZWhVXCoJoK18VKjX4oT40DWiNj0p847+lDd0q3jekLPMxL4dYHEJ8IVFDWuUJbhvtPlY+a/wC0B7V6CLSJqX5Qnpcd/Sj88Ato/DSny3f0Y69h34vDNtlxhhtSB74tUB/tqrwvijgzGmi1UKKFhlKkmhSpogg8hBVANzRJc5+zJV1mYU0pS3dYC0VEUwpTniSnOoMbmMFodvZMWjKuuzODEh3AMCcIphSeU51JjewBCe0n6LJu0Z8zDDkulBQhFHFLCqitcktkU+OHDCW0q6S52QtAsS5a1YbQrw0VNTWudYDgSeg+1GlpcbmJVC0mqVJcdBB6P4MfmY0G2m4oqXMSqlE1JU46SfS1Hyk9LtsumjTSHDyIl1K+6Y/M7pgthlWF5tttXIthST6FEQH74BbR+GlPlu/ow+7sWeqXkpZhZSVssttqKakEpSEkioBpUcgieeG+0+Vj5r/tFCXVn1vyMs85TG6y24qgoMSkBRoOIVMBjtPm519a364myzbQcYcDrKyhxNaKTtFRSKT0+bnX1rfriaxIOlrWhteqBw48Jw15K7KwDQutcS1p1TLr7ziJdRCysueFTlA5THI01W21MTqG2akS6NUpZ2rUDnWu2myscew7x2o6WZeWeeVgI1aEcVOWgzSOnKNHpvsdLL0s6QhL7zQL6U8axkVU/GA0fczbZ/yMfmw84RnczbZ/yMfmw84AiZu6B3uepb/yimYmbugd7nqW/wDKA7DNzZOzbNbn5ppU2teE4QaITi2Ajj+OPMqXkbVknFtSzcrNpWEMpaP+oTxYR0DbxRmLn6Q35JBZUhEwwo1LbvhAf21rT0Q1dF9tWdNvuvNSCZd1pJcU4MwAdtM8th2CARl4rBfkntTMpwuUCqVrkdmzyRWGj/dcj5sz9xMStfS1zNTrz2MrClEJJ/pGynRFU6P91yPmzP3EwHfggggIotj+Ye6xf3jDVv5Klq7kgh5QLuIKRn70itOmgpCttIjvpzF4utVWnJiNYdVu6UbKS0yluWMypoAIStICUCgGdSc+LYYDCi6LL9iCdl0q17KiH6qyKR74A+nKPLoa31KeVz2S4blyb6Cbs2ddTKsshkKohKRhV4NfCAAEKnRPM6y35dzClONbqsKRQCrbhoBxCAqiCCCAXGn7dCutb9ZiaZSWW6tLbaSpayEpSNpJ2CKW0/boV1rfrMK7QrZVXZibDetVLNktt7Spw7MvJWAaV+7yCyZaW1C0JwKQksUBxIyr0gjljA6b7IYcal7Tl6ATFEqH9RpUHy5EGOTLaOLVtGZL0ykt6xVVrdOYFdgTty4hkI6WmGeYYk5SzGFhwseEtQ4tooc9pJOUBre5u3fMecH2aIbcKTubt3zHnB9miG3AETJp/wB7q6lv8YpuJk0/73V1Lf4wHqY0uvNy7MvJS7ba0pSgqIBJVsqB09MbW+dhzk7YilzzSRNtEOIDIBJTTYrkyJqByRPjDpQpK0mikkKB5CDUGN9d2/8Aaz88zgdW8qoSW6DCpJIxYgBs6eKAXykkGhyMWJcHdcj5sz7NMTnpms9tm1HA1QY0JcWkbErNajLyCKMuDuuR82Z9mmAy+n3c6+tb9cI+5t/5mz0qbbCFtKNShwVFeURUN5bYlpRguziglkKAJKCvM7Mkgn6oyHCfYfwqPozv6cAtDpvmQmjctLoX/WAa+iF1bdrvTbynphZW4raTycQHIBFK8I1jYNZjGCuHH3q7hryV1VK9EfLhPsP4VH0Z39OAyHczbZ/yMfmw84zl0b0SM7rO8VhWrw6yjakUxYsPjJFfFVGjgCJm7oHe56lv/KKZjI3mvrZko/qpxxKXcIVQsrXkdmaUEcvHASVDF0L3pZkZh8zCgltbRzO0qSckjpNTDa4T7D+FR9Gd/Tg4T7D+FR9Gd/TgJnnXQtxahsUpSh5CaxXuj/dcj5sz9xMZrhPsP4VH0Z39ON1Zk226y26yatOIStBAIqkioyIBGVMqQHqggggIotj+Ye6xf3jHjiontJdiJUpKnUBQJB/8ZzaNv+3H44T7D+FR9Gd/TgEPdK+r0i280lCHGX0kLQqo2ilQRmKR7tDW+5T+5z2S4dXCfYfwqPozv6cdCwb+2TMzCGZZxKnl1wAMLTsBJzUgAZA8cBtIIIIBb6ft0K61v1mElcC/z1lqcLSEuJcGaFkgVy8LLj4op+81sy0oxrZxQS0FBNSgrzOzJIJ+qMjwn2H8Kj6M7+nAJy9uladnU4Khls7Ut1z8pOcYRSiSScyczFPcJ9h/Co+jO/pwcJ9h/Co+jO/pwHI7m7d8x5wfZohtxxLqXglJxpTkkoKbSrCohtSPCoDsUkVyIzjtwBEyaf8Ae6uqb/GKbjIXlvtZko+WpxxKXsIUQWVryOzNKCPrgERo/v8AtyTSmJmVS+yolWwYgeTPIiO7aemJKGyizpNEuVVqsgVHSAnKu36oYvCfYfwqPozv6cHCfYfwqPozv6cBM87NrdcU44oqWo1Uo7SYr64O65HzZn2aYzPCfYfwqPozv6cbuzJpt1lt1k1acQlaCARVJAKciARkRlSAwWnzc6+tb9cTGBFOafNzr61v1xO11msU7LJ5Xm9v9wgGRpPYbk7HkJJI/iL/AIysv+OZPTVQhRw8L83OftK2y2SUMNNIKnDsSnPxa5VNI81s3Tsk2VNuSgcK5Y0D6iRjUOIVyI4shAenuZts/wCRj82HnCM7mbbP+Rj82HnAETN3QO9z1Lf+UUzEzd0Dvc9S3/lAYy7t25idcwS6MVM1KOSUjlUrYI7rdypcOap205VtzOo8JSQRlQqGVeiPrdy8cv8As5cg+t1jG5jLrQrjHI4NpHkjt2VdmzJRgWi+65MNBVGmijBrV+Q5lIptyEBhL02GJN7VJfbfBSFBbRyz4vLFV6P91yPmzP3ExK98beE7NKeSyhlJASEIFBQcZ5TFUaP91yPmzP3EwHfggggIvmpYuTi20gkreUmgFTmo7I6WkG6/7OnVS4c1icIWlVKGhqKEcuRj6XftRqWtcPvgltt9SjQVPjHOkb2/F3Ze1JkzbFpy5C6JCXKpwgcWyvGdogMO5culji0tbtcwFunFXDUHlj76Gt9Snlc9kuGbN3MWm7nenfEtUOazWY6N0xYqBVDUwtNDyKW5KioNFOCo2H+GvZAVZBBBALjT9uhXWt+sxMcU5p+3QrrW/WYmOA2UjZLRsF+YU2NamaQhK+PCUio8lYxsMSyG8d2ZvCPFmkKNTt8FOzkhdwFEdzdu+Y84Ps0Q24Unc3bvmPOD7NENuAImTT/vdXUt/jFNxM+nun7ZNdmqar5M4DOXVuU7NoLy1ol5VPjPu5J8g5THXdu7YwJQLUc1mzFqDgr/AHDi6Y0l97Efnm5ZEi4x3ihpOFOtCaKpmpYPHWsfK62jGVbS5MWhNNrQx4S0sKqjlwqWU5k8ggF7ey7S5FxCVLS4hxIW24nxVp5RWKpuDuuR82Z9mmJgv9es2hMhYSENNjA0ge9SOXpMU/cHdcj5sz7NMBl9Pm519a364maWfUhaVoNFJIUkjiINQYr6/d1xaUoZYuFoFSVYgnF4prSlRC1/d9b58v5kduA8lj6dwlnDMyxW6E0xIIovpVXOMPfjSK9PoDKW0MS4IOrRxkcajx+SGH+763z5fzI7cH7vrfPl/MjtwHn7mbbP+Rj82HnGJ0b6PU2SX8L5e12DagJw4MfIo1rj+qNtAETN3QO9z1Lf+UUzC3v5onTaU2ZlUypo4EowhsK2VzqVDl5ICfrn2Eqdm2mE5BRqo8iRmT6I7Gk23kvzCWGMpaUGpbHLTJSqcpI+qGvY+hhUqVli0FILiShR1CScJ2gEryjnfu+t8+X8yO3AIeLE0f7rkfNmfuJhZ/u+t8+X8yO3DcsCze9pViXxYtS2hvFSmLCkJrSppWmysB74IIICKLY/mHusX94x44fs3oEbW4tZnVDEoqpqRlU1/rj5fu+t8+X8yO3AcaZP/wDHp64e0jK6Gt9Snlc9kuGbwHnVan9pPamuLV6vwa8uHWUrHvuhobRIzjM0JtThaKjgLQFapUnbjNPGrs4oBpQQQQC40/boV1rfrMTHFg38usLSlDLFwtArSvEE4vF4qVELb931vny/mR24DBXCtVHeFoybjqEB1rG0FmgLg258tAIwkPj931vny/mR24P3fW+fL+ZHbgOh3N275jzg+zRDbjKaO7liy2HGUvF0Lc1lSjDTwUppkTXxY1cARMmn/e6upb/GKbhbX70TptKbMyqaU0ShKMIbCtnHUqHqgJ5u7Zjs1MNy7JOJxVMjkBxk+QRuNIl522WE2VIlOoaGF9YH+o4NtD5a1/8AyNpJaCtSrG1aLraqEYkNUNDtFQ5HwV3P6CameWSf/hHbgENFi3B3XI+bM+zTCy/d9b58v5kduG5YNnd7SrEvixalpDWKlMWFITWlTStNlYDJ6aLUelrLU7LuKacDjYCkGhoTmIn7hCtPnz/yzD20+bnX1rfrhBXBm2WrRllzABaCxixbBxAnoBofigOhO3ythrDrZqaRiFU4lEVHKKx5uEK0+fP/ACzFKrsoTeuanEsOy6iCxSmLDTYekcoiV70yqGpx9toUbQ4pKQeQHpgHfoAvDNTZnO+n3HsAZw41Vw11laeWg9EOCEZ3M22f8jH5sPOAIn/TXeydlrTLcvMutN6pCsKFECprU0igImbugd7nqW/8oDOcIVp8+f8AlmDhCtPnz/yzHYupdZDDItG0PBZRm0yclPniAr72Pfbl87KntWJiSdaKAUhTSwAkVr4o2wGY4QrT58/8sxUVyZlblnSbjiipa5dpSlE1KiUAknpJiVLwTsmRgk5dSAP9xxZKlfFsAiptH+65HzZn7iYDvwQQQEmWnf60kvOpTOvgBagBjOQCjH2sO9FtTbwZl5qZccOdAvi5STkB5YzsxJLenVtNjEtbykpHKSow9LuTdnWAgy7y0mbLesdUkZk8TY5OgfHALBd4rcDjjevmytolKwCThI5aR2tFt8J9615Zl+aeWhSlhSFKNDRtZoR0ED0R6prTVNOzCBLMNtoU4KgjEpYJpQ8h8kdVyy2WL3SwYyx43FpHvVqbcJ9O344B4wQQQGD002o9LWYp2XcU04HEDEg0NCTURP8AwhWnz5/5Zh66ft0K61v1mETo9u43PziWHXg0kjFntXQjwE9NK+iAYF3LGvDNNJe7+Wy2oYkl10io5aJBI+OONe2Yt6z6Kfm3i2TRLiHKpP4j44Y957qTU9MUmHe9rOlxkEKNXQNqlUyTkKRhtK+kCXdl/wBnSSQplBTV2tQcNCAjlzG2A3mge2piakn1zLy3Vh8pBWakDAg0HRUmGZCk7m7d8x5wfZohtwBE/aab2Tstaam5eZdab1SDhQogVNamkUDEyaf97q6lv8YDkWXfC2Jh1LTM3MrcVkEhZzjRzEteZCSormyByOAn0Ax0NAcjLtpmJ19xCC2MCSpQGAEVKs/ij0XuRO97rnLNtZ6ZZSo6xIXmjOuWH3ogF25f+1EkgzswCDQgrOR5IqK5cwpyzpNxxRUtcu0pSialRKEkk9JMRw64VKKlElRNSTxk8cWFcHdcj5sz7NMBl9Pm519a364mKKd0+7nX1rfriYoDdaI7UcTa0rVRUKlACiTQKyyjjaQUEWnNg/CqjwXctZUpNMzCRUtrCqcoBzEdfSNbktOThflW1thYBXjpVS+MgAmnpgGP3M22f8jH5sPOEZ3M22f8jH5sPOAImfT8qlsV5Gmz64piJm7oHe56lv8AGA569Kk6sjWpYcQmgCFtJIAHEOOO/d20pK2XDJzEq1LPLFWnZcEVUAag1rlxwqWUYlAEhNTtOwdJpGws56Vs9JebmNdOYSG9UkhDZIoVFSqEmh2UgMlOM4HFo24VFNfIaRX2j/dcj5sz9xMR6tZJJJqSak8sWFo/3XI+bM/cTAd+CCCAmPRc0k24tSkY9Xr3EjjxJqQR0xjbem35qaccdSsuuKJwkHEOQUpxDKPZIXgdkbQcmGCMaXHBmKggqNQY3LumokYhIS4f+EIB/Cv1wHluDclUssWhaQ1Eux4aQqmJxQ2AJ5I/tz7e7+vQ1MUoFrcwj/iGlgV6aARir0Xsmp9eOZcKgNiBklPkEdnQ1vqU/uc9kuAq6CCCAXGn7dCutb9ZhS6DrIamLTGt/wBpBdQOVQIA9FSfihs6ft0K61v1mJskJ5xlxLjK1IWnMKSaEQFDP34nVWwuT7zK5XFqj4B2bC5iORHRyQvtOV05eSmWly4wh8KKmxsSRTMcgNdnRHkltMVpJTQrQo0piUgVPTlTOMZbVsvTTpdmHFOLPGTs6ANgEA+e5u3fMecH2aIbcKTubt3zHnB9miG3AETJp/3urqW/xim4mTT/AL3V1Tf4wHFsS6XfFlzM02FLeacQkITtCKVUqnHtEaXQE8rv1+XUCWnWVBxNMqjLPkyKhGGuteiYkHdZLrpXJSTmlY5FCNvN6Yl6laZeTYYdcBC3UDM1GZFAM+PbALi1WkpfdSnxUrUB5ASBFd3B3XI+bM+zTEdqUSSTmTmYsS4O65HzZn2aYD+3zvO3Z0qZl1C1oCkpoilc8vfECMBw+SXNpn7Ptx1tPm519a364m+x7LdmXkMspxOLNAPxPIIB9cPklzaZ+z7cHD5Jc2mfs+3HysfQlKNyx78cKnSM1pVhS2acXL8ceKZ0QWe64pqVm1B1tNVpqFbdhPJAb+4N/wBm1ddqW3G9TgxazDnixUphJ/pMa+En3OksWnrSbJBKFNIJGw0LwqOjKHZAEYC+mlSXs6Z73dZeWrCldUYaUNf6lA1yjfxM3dA73PUt/wCUBveHyT5tM/Z9uA6fJPm0z9n24SNzlhM9LlVKYx4wqK7BX46RodJEskNyzikhMwsvBwgYcQSuiVU9OcAzeHyS5tM/Z9uGfYtopmZdl9IKUvNpcAO0BQCgDTjziKYsTR/uuR82Z+4mA78EEEAp5nTtJoWpBl5iqVFJpq+I0/rj8DT1J82mfQjtwhLVTWZdHK6of+xhn3jvaLLWzJSrLCmktIL+JAUVqVXECTsyp6YDV8PklzaZ+z7cdW62mCVnptqVbYfSt0kBSsFBRJVnRROwGEhpJsZqXmkmXGFp5tLwQfeYsynyR6NDW+pTyueyXAVdBBBAcK+l527OljMOoWtIUlNEUrnx+EQIwHD5Jc2mfs+3HV0/boV1rfrMTRLS6nFBCElSlGgAFSTAUFw+SXNpn7PtwcPklzaZ+z7cLRjRuUYTOTcvLVGIoUuqwOSg99Hpk7EsIuIR37MOFRwn+FhTXZtI2QD5uJfJq02VvMtrQlC9WQulSaBVRhJyzEaWFhoGYQiXnUNEqbTNrSgqFCUhCACemGfAEYC+elWXs6aMu6y8tQSldUYKUP8AcoGN/Eyaf97q6lv8YDf8PklzaZ+z7cf0ae5Pm0z6G+3CLuxZSpqbZYSnEVrAI2eDXws+LKsMe8NrsStvMIk2myhrVy6hhBBJIBPSoDjgNZw+SfNpn7Ptw0LGtFMxLsvpBCXm0OAHaApIUAacecS/pks5ti1XUtJCUqSldBsBO2KOuDuuR82Z9mmAy+nzc6+tb9cLTQBZzpn1TCQkMtoKXFK4q0IA6coZenzc6+tb9cLfRRfGUZlH5GdWWkPVIcArtFCDQH4soBs9/wBkzodlS+07iWVKSXNquMgk+qMfpKn3rIQU2fKNNMOJAVMJTnU5YT08lYyhu5d5C8X7ScUge8SlWKvLXVx6L76TJZyz+8JNDqkEBOseNTQeXMnpgOt3NCqqnyePUfmw8oRnczbZ/wAjH5sPOAImbugd7nqW/wDKKZiZu6B3uepb/wAoBcNLIUCDQggg8kMjSu2JgtvNOFamGWW3kHakqQFhY5UmpqeWFpDGmrUkkodmkPpU69KoYMuUqxBYCUlRNMOEBAOR44BcxYmj/dcj5sz9xMR3FiaP91yPmzP3EwHfggggIotc/wDkPdYv7xjUXTtKzG2y7PNPTEwFVCcXgkClKny12xl7Y/mHusX94x2E3dllNIULRlwspqpC0ugpPJUNkGA2ltWdKW4pUxJulqcw1Ms6a4gkZBs5bIz2h5sptyVSoUIU4CDxENrqI9NzJSRk30zcxPtLLPhoaZS6StXECVIAEfzRfOa68TLtKax15ynJiQ4qn1wFSQQQQC40/boV1rfrMKrQ7OSjS31vPIZmSnDLrcFUpJ995Yaun7dCutb9ZiZEjOAZp0dNTLy0ptdh6ZViVhCVEqO3bihbTLJbWpCvGQopPlBoYaVlycvYiHZlx9p+aWkolkNnFhr79RGQ4suiFY+6VqUpRqpRKieUk1JgKE7m/d8x5wfZohtwpO5u3fMecH2aIbcARMmn/e6upb/GKbiZNP8AvdXUt/jAevRJIplZeatV7xWUFDXSo5E09H1x+NG13gtxy1rQITLtKLoxZa1ypVVPkP10ju3avjZDdjtMP4ipolSpeiv4i6k1JAoRU12wu7532fniEGjcsg/w2UCiUjiJ5VQHhvleBU9OOTChTEaJHIkbBFVXB3XI+bM+zTEdRYtwd1yPmzPs0wH9vndlu0ZUyzq1oQVJVVFK5Z++BEYDgDkuczP2fYgggDgDkuczP2fYg4A5LnMz9n2IIIDW3BuAzZWu1LjjmuwYtZhyw4qUwgf1GNfBBAEYC+miuXtGZ74deeQrClFEYaUFf6kk1zj+wQHB4A5LnMz9n2IOAOS5zM/Z9iCCAOAOS5zM/Z9iGfYtnJlpdlhJKkstpbBO0hICQTTjygggPbBBBAKeZ0Eya1qWZiYqpRUaavjNf6I+fAHJc5mfs+xBBAHAHJc5mfs+xHVutoflZGbamm331LaJISrBQ1SU50SDsJgggGPBBBAcK+l2G7RljLurWhJUlVUUrlxeECIwHAHJc5mfs+xBBAHAHJc5mfs+xBwByXOZn7PsQQQG3uJc1qzGVssuLWla9YSulQaBNBhAyyEaWCCAIwF89FUvaM0Zh155CilKKIwUoP7kkwQQHC4A5LnMz9n2IOAOS5zM/Z9iCCAOAOS5zM/Z9iGhY1nJl5dlhJJSy2hsE7SEpCQTTjyj+Q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5" name="Picture 3" descr="D:\11temp\mnist-example-i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31337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6"/>
          <p:cNvSpPr txBox="1">
            <a:spLocks noChangeArrowheads="1"/>
          </p:cNvSpPr>
          <p:nvPr/>
        </p:nvSpPr>
        <p:spPr bwMode="auto">
          <a:xfrm>
            <a:off x="5808663" y="5105400"/>
            <a:ext cx="335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hlinkClick r:id="rId5"/>
              </a:rPr>
              <a:t>https://towardsdatascience.com/a-simple-2d-cnn-for-mnist-digit-recognition-a998dbc1e79a</a:t>
            </a:r>
            <a:endParaRPr lang="en-US" altLang="en-US" sz="1800" dirty="0"/>
          </a:p>
        </p:txBody>
      </p:sp>
      <p:pic>
        <p:nvPicPr>
          <p:cNvPr id="48130" name="Picture 2" descr="https://miro.medium.com/max/959/1*VSMiY-Hs_YLEygYTiUDF9Q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2" y="4433695"/>
            <a:ext cx="4584261" cy="229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334962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How to feed one feature layer to multiple feature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36" y="3820068"/>
            <a:ext cx="3352800" cy="19351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You can combine multiple feature maps of one layer into one feature map in the next layer</a:t>
            </a:r>
          </a:p>
          <a:p>
            <a:r>
              <a:rPr lang="en-US" dirty="0"/>
              <a:t>See next slide for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204466"/>
            <a:ext cx="4455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https://link.springer.com/content/pdf/10.1007%2F978-3-642-25191-7.pdf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17" y="3344613"/>
            <a:ext cx="5608462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6" y="874162"/>
            <a:ext cx="8505825" cy="24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200400"/>
            <a:ext cx="159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feature maps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00800" y="3276600"/>
            <a:ext cx="13716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733800" y="478765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48100" y="4894331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3217" y="5013546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91000" y="2743200"/>
            <a:ext cx="0" cy="4572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48526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Layer 1                       Layer 2             Layer 3              Layer 4    Layer 5  Layer 6</a:t>
            </a:r>
          </a:p>
        </p:txBody>
      </p:sp>
      <p:sp>
        <p:nvSpPr>
          <p:cNvPr id="8" name="Freeform 7"/>
          <p:cNvSpPr/>
          <p:nvPr/>
        </p:nvSpPr>
        <p:spPr>
          <a:xfrm>
            <a:off x="4443095" y="2948714"/>
            <a:ext cx="1148080" cy="218891"/>
          </a:xfrm>
          <a:custGeom>
            <a:avLst/>
            <a:gdLst>
              <a:gd name="connsiteX0" fmla="*/ 0 w 1148080"/>
              <a:gd name="connsiteY0" fmla="*/ 45720 h 218891"/>
              <a:gd name="connsiteX1" fmla="*/ 482600 w 1148080"/>
              <a:gd name="connsiteY1" fmla="*/ 218440 h 218891"/>
              <a:gd name="connsiteX2" fmla="*/ 1148080 w 1148080"/>
              <a:gd name="connsiteY2" fmla="*/ 0 h 21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080" h="218891">
                <a:moveTo>
                  <a:pt x="0" y="45720"/>
                </a:moveTo>
                <a:cubicBezTo>
                  <a:pt x="145626" y="135890"/>
                  <a:pt x="291253" y="226060"/>
                  <a:pt x="482600" y="218440"/>
                </a:cubicBezTo>
                <a:cubicBezTo>
                  <a:pt x="673947" y="210820"/>
                  <a:pt x="911013" y="105410"/>
                  <a:pt x="1148080" y="0"/>
                </a:cubicBezTo>
              </a:path>
            </a:pathLst>
          </a:custGeom>
          <a:noFill/>
          <a:ln w="44450">
            <a:solidFill>
              <a:schemeClr val="accent2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1800" y="3058160"/>
            <a:ext cx="5867400" cy="329819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A318A-812C-DF67-47D2-410583DC2E89}"/>
              </a:ext>
            </a:extLst>
          </p:cNvPr>
          <p:cNvSpPr txBox="1"/>
          <p:nvPr/>
        </p:nvSpPr>
        <p:spPr>
          <a:xfrm>
            <a:off x="1856468" y="653546"/>
            <a:ext cx="7520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17F3A-CD13-35D7-0886-2B239F9612CE}"/>
              </a:ext>
            </a:extLst>
          </p:cNvPr>
          <p:cNvSpPr txBox="1"/>
          <p:nvPr/>
        </p:nvSpPr>
        <p:spPr>
          <a:xfrm>
            <a:off x="4572000" y="717901"/>
            <a:ext cx="7520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K" dirty="0"/>
              <a:t>Filters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4486C-733B-ED45-9D5E-71111DD780DC}"/>
              </a:ext>
            </a:extLst>
          </p:cNvPr>
          <p:cNvSpPr txBox="1"/>
          <p:nvPr/>
        </p:nvSpPr>
        <p:spPr>
          <a:xfrm>
            <a:off x="6627044" y="5188803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Bias (one for each </a:t>
            </a:r>
            <a:r>
              <a:rPr lang="en-US" dirty="0" err="1">
                <a:solidFill>
                  <a:srgbClr val="FF0000"/>
                </a:solidFill>
              </a:rPr>
              <a:t>output_feature_map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505F6-A3C2-A76D-4649-49DF0573087B}"/>
              </a:ext>
            </a:extLst>
          </p:cNvPr>
          <p:cNvSpPr txBox="1"/>
          <p:nvPr/>
        </p:nvSpPr>
        <p:spPr>
          <a:xfrm>
            <a:off x="4527629" y="3407232"/>
            <a:ext cx="176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 6 kernels</a:t>
            </a:r>
          </a:p>
        </p:txBody>
      </p:sp>
    </p:spTree>
    <p:extLst>
      <p:ext uri="{BB962C8B-B14F-4D97-AF65-F5344CB8AC3E}">
        <p14:creationId xmlns:p14="http://schemas.microsoft.com/office/powerpoint/2010/main" val="1678863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334962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Calculation of number of weights and biases used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204466"/>
            <a:ext cx="4455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https://link.springer.com/content/pdf/10.1007%2F978-3-642-25191-7.pdf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6" y="874162"/>
            <a:ext cx="8505825" cy="24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4981" y="942879"/>
            <a:ext cx="159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feature maps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4965" y="54088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Layer 1                       Layer 2             Layer 3              Layer 4    Layer 5  Layer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4486C-733B-ED45-9D5E-71111DD780DC}"/>
              </a:ext>
            </a:extLst>
          </p:cNvPr>
          <p:cNvSpPr txBox="1"/>
          <p:nvPr/>
        </p:nvSpPr>
        <p:spPr>
          <a:xfrm>
            <a:off x="619125" y="4146673"/>
            <a:ext cx="7600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weight and bias for subsampling layer</a:t>
            </a:r>
          </a:p>
          <a:p>
            <a:r>
              <a:rPr lang="en-US" dirty="0" err="1">
                <a:solidFill>
                  <a:srgbClr val="FF0000"/>
                </a:solidFill>
              </a:rPr>
              <a:t>Num_of_Weights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num_of_input_maps</a:t>
            </a:r>
            <a:r>
              <a:rPr lang="en-US" dirty="0">
                <a:solidFill>
                  <a:srgbClr val="FF0000"/>
                </a:solidFill>
              </a:rPr>
              <a:t>*(</a:t>
            </a:r>
            <a:r>
              <a:rPr lang="en-US" dirty="0" err="1">
                <a:solidFill>
                  <a:srgbClr val="FF0000"/>
                </a:solidFill>
              </a:rPr>
              <a:t>kernel_size</a:t>
            </a:r>
            <a:r>
              <a:rPr lang="en-US" dirty="0">
                <a:solidFill>
                  <a:srgbClr val="FF0000"/>
                </a:solidFill>
              </a:rPr>
              <a:t>)*</a:t>
            </a:r>
            <a:r>
              <a:rPr lang="en-US" dirty="0" err="1">
                <a:solidFill>
                  <a:srgbClr val="FF0000"/>
                </a:solidFill>
              </a:rPr>
              <a:t>num_of_output_maps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Num_of_biases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num_of_output_maps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one_for_each_output_feature_map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A feature maps is also called a filter</a:t>
            </a:r>
          </a:p>
          <a:p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A53205-C17A-019B-0CA5-A17BD552E679}"/>
              </a:ext>
            </a:extLst>
          </p:cNvPr>
          <p:cNvSpPr txBox="1"/>
          <p:nvPr/>
        </p:nvSpPr>
        <p:spPr>
          <a:xfrm>
            <a:off x="748031" y="3056396"/>
            <a:ext cx="22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Weights:</a:t>
            </a:r>
            <a:r>
              <a:rPr lang="en-US" dirty="0">
                <a:solidFill>
                  <a:srgbClr val="FF0000"/>
                </a:solidFill>
              </a:rPr>
              <a:t>W1=6*(5*5)</a:t>
            </a:r>
          </a:p>
          <a:p>
            <a:r>
              <a:rPr lang="en-US" dirty="0"/>
              <a:t>Biases:   B1=6</a:t>
            </a:r>
            <a:endParaRPr lang="en-H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1E420-B5B0-60DF-10B8-8EF05317A8BD}"/>
              </a:ext>
            </a:extLst>
          </p:cNvPr>
          <p:cNvSpPr txBox="1"/>
          <p:nvPr/>
        </p:nvSpPr>
        <p:spPr>
          <a:xfrm>
            <a:off x="3353898" y="3088788"/>
            <a:ext cx="110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W2=0</a:t>
            </a:r>
          </a:p>
          <a:p>
            <a:r>
              <a:rPr lang="en-US" dirty="0"/>
              <a:t>B2=0</a:t>
            </a:r>
            <a:endParaRPr lang="en-HK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70DCD0-07E4-0B17-DE27-014A15B6BE50}"/>
              </a:ext>
            </a:extLst>
          </p:cNvPr>
          <p:cNvSpPr txBox="1"/>
          <p:nvPr/>
        </p:nvSpPr>
        <p:spPr>
          <a:xfrm>
            <a:off x="4305435" y="3056396"/>
            <a:ext cx="172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W3=6*(5*5)*16</a:t>
            </a:r>
          </a:p>
          <a:p>
            <a:r>
              <a:rPr lang="en-US" dirty="0"/>
              <a:t>B3=16</a:t>
            </a:r>
            <a:endParaRPr lang="en-H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9276DB-36C4-DD24-9127-0DA29ABBB816}"/>
              </a:ext>
            </a:extLst>
          </p:cNvPr>
          <p:cNvSpPr txBox="1"/>
          <p:nvPr/>
        </p:nvSpPr>
        <p:spPr>
          <a:xfrm>
            <a:off x="6413460" y="3105834"/>
            <a:ext cx="84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W4=0</a:t>
            </a:r>
          </a:p>
          <a:p>
            <a:r>
              <a:rPr lang="en-US" dirty="0"/>
              <a:t>B4=0</a:t>
            </a:r>
            <a:endParaRPr lang="en-HK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E76586-4652-C28F-73E1-04882ACB6508}"/>
              </a:ext>
            </a:extLst>
          </p:cNvPr>
          <p:cNvSpPr txBox="1"/>
          <p:nvPr/>
        </p:nvSpPr>
        <p:spPr>
          <a:xfrm>
            <a:off x="7181850" y="2920950"/>
            <a:ext cx="1913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Flatten=</a:t>
            </a:r>
          </a:p>
          <a:p>
            <a:r>
              <a:rPr lang="en-US" dirty="0"/>
              <a:t>W5=16*(5*5)*120</a:t>
            </a:r>
          </a:p>
          <a:p>
            <a:r>
              <a:rPr lang="en-US" dirty="0"/>
              <a:t>B5=120 (one for each output)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0B2FC-C6F3-F1B9-39C8-DB318BDC2AAF}"/>
              </a:ext>
            </a:extLst>
          </p:cNvPr>
          <p:cNvSpPr txBox="1"/>
          <p:nvPr/>
        </p:nvSpPr>
        <p:spPr>
          <a:xfrm>
            <a:off x="7428882" y="5103748"/>
            <a:ext cx="1666875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Fully connected</a:t>
            </a:r>
          </a:p>
          <a:p>
            <a:r>
              <a:rPr lang="en-US" dirty="0"/>
              <a:t>W6=120*10</a:t>
            </a:r>
          </a:p>
          <a:p>
            <a:r>
              <a:rPr lang="en-US" dirty="0"/>
              <a:t>B6=10 (one for each output)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B37D71-7074-D334-61D0-F47F225D5070}"/>
              </a:ext>
            </a:extLst>
          </p:cNvPr>
          <p:cNvCxnSpPr>
            <a:cxnSpLocks/>
          </p:cNvCxnSpPr>
          <p:nvPr/>
        </p:nvCxnSpPr>
        <p:spPr>
          <a:xfrm flipH="1" flipV="1">
            <a:off x="8138803" y="2196562"/>
            <a:ext cx="386072" cy="2880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8CE1FAF-8D7A-A2D8-832C-EE71B75414EA}"/>
              </a:ext>
            </a:extLst>
          </p:cNvPr>
          <p:cNvCxnSpPr>
            <a:cxnSpLocks/>
          </p:cNvCxnSpPr>
          <p:nvPr/>
        </p:nvCxnSpPr>
        <p:spPr>
          <a:xfrm flipV="1">
            <a:off x="7669542" y="2535368"/>
            <a:ext cx="0" cy="385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50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" y="136525"/>
            <a:ext cx="7170738" cy="64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5099"/>
            <a:ext cx="5580395" cy="158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0895CC7-761C-400F-B90A-0BAAD228CE50}"/>
              </a:ext>
            </a:extLst>
          </p:cNvPr>
          <p:cNvSpPr/>
          <p:nvPr/>
        </p:nvSpPr>
        <p:spPr>
          <a:xfrm>
            <a:off x="2438400" y="152400"/>
            <a:ext cx="1295400" cy="3276600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1731C6-AB8A-4BF7-9AFB-95DA1063924E}"/>
              </a:ext>
            </a:extLst>
          </p:cNvPr>
          <p:cNvSpPr/>
          <p:nvPr/>
        </p:nvSpPr>
        <p:spPr>
          <a:xfrm>
            <a:off x="3544584" y="85335"/>
            <a:ext cx="2106203" cy="541389"/>
          </a:xfrm>
          <a:custGeom>
            <a:avLst/>
            <a:gdLst>
              <a:gd name="connsiteX0" fmla="*/ 0 w 2106203"/>
              <a:gd name="connsiteY0" fmla="*/ 490018 h 541389"/>
              <a:gd name="connsiteX1" fmla="*/ 493160 w 2106203"/>
              <a:gd name="connsiteY1" fmla="*/ 140696 h 541389"/>
              <a:gd name="connsiteX2" fmla="*/ 1006868 w 2106203"/>
              <a:gd name="connsiteY2" fmla="*/ 17407 h 541389"/>
              <a:gd name="connsiteX3" fmla="*/ 1664414 w 2106203"/>
              <a:gd name="connsiteY3" fmla="*/ 58503 h 541389"/>
              <a:gd name="connsiteX4" fmla="*/ 2106203 w 2106203"/>
              <a:gd name="connsiteY4" fmla="*/ 541389 h 54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203" h="541389">
                <a:moveTo>
                  <a:pt x="0" y="490018"/>
                </a:moveTo>
                <a:cubicBezTo>
                  <a:pt x="162674" y="354741"/>
                  <a:pt x="325349" y="219464"/>
                  <a:pt x="493160" y="140696"/>
                </a:cubicBezTo>
                <a:cubicBezTo>
                  <a:pt x="660971" y="61927"/>
                  <a:pt x="811659" y="31106"/>
                  <a:pt x="1006868" y="17407"/>
                </a:cubicBezTo>
                <a:cubicBezTo>
                  <a:pt x="1202077" y="3708"/>
                  <a:pt x="1481192" y="-28827"/>
                  <a:pt x="1664414" y="58503"/>
                </a:cubicBezTo>
                <a:cubicBezTo>
                  <a:pt x="1847636" y="145833"/>
                  <a:pt x="1976919" y="343611"/>
                  <a:pt x="2106203" y="541389"/>
                </a:cubicBezTo>
              </a:path>
            </a:pathLst>
          </a:custGeom>
          <a:noFill/>
          <a:ln>
            <a:solidFill>
              <a:srgbClr val="00B0F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16C986-A69A-4F2F-9B06-11382268B669}"/>
              </a:ext>
            </a:extLst>
          </p:cNvPr>
          <p:cNvSpPr/>
          <p:nvPr/>
        </p:nvSpPr>
        <p:spPr>
          <a:xfrm>
            <a:off x="4073703" y="290175"/>
            <a:ext cx="1295400" cy="327660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9AC210-A9D7-4178-B069-7B6F4BFC5965}"/>
              </a:ext>
            </a:extLst>
          </p:cNvPr>
          <p:cNvSpPr/>
          <p:nvPr/>
        </p:nvSpPr>
        <p:spPr>
          <a:xfrm>
            <a:off x="5198298" y="2517169"/>
            <a:ext cx="914826" cy="680297"/>
          </a:xfrm>
          <a:custGeom>
            <a:avLst/>
            <a:gdLst>
              <a:gd name="connsiteX0" fmla="*/ 41522 w 914826"/>
              <a:gd name="connsiteY0" fmla="*/ 472611 h 680297"/>
              <a:gd name="connsiteX1" fmla="*/ 41522 w 914826"/>
              <a:gd name="connsiteY1" fmla="*/ 523982 h 680297"/>
              <a:gd name="connsiteX2" fmla="*/ 473037 w 914826"/>
              <a:gd name="connsiteY2" fmla="*/ 657546 h 680297"/>
              <a:gd name="connsiteX3" fmla="*/ 914826 w 914826"/>
              <a:gd name="connsiteY3" fmla="*/ 0 h 68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26" h="680297">
                <a:moveTo>
                  <a:pt x="41522" y="472611"/>
                </a:moveTo>
                <a:cubicBezTo>
                  <a:pt x="5562" y="482885"/>
                  <a:pt x="-30397" y="493160"/>
                  <a:pt x="41522" y="523982"/>
                </a:cubicBezTo>
                <a:cubicBezTo>
                  <a:pt x="113441" y="554804"/>
                  <a:pt x="327486" y="744876"/>
                  <a:pt x="473037" y="657546"/>
                </a:cubicBezTo>
                <a:cubicBezTo>
                  <a:pt x="618588" y="570216"/>
                  <a:pt x="766707" y="285108"/>
                  <a:pt x="914826" y="0"/>
                </a:cubicBezTo>
              </a:path>
            </a:pathLst>
          </a:custGeom>
          <a:noFill/>
          <a:ln>
            <a:solidFill>
              <a:srgbClr val="FFC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E3DBE6-13AD-4367-9EC7-796D722E0464}"/>
              </a:ext>
            </a:extLst>
          </p:cNvPr>
          <p:cNvSpPr/>
          <p:nvPr/>
        </p:nvSpPr>
        <p:spPr>
          <a:xfrm>
            <a:off x="5585717" y="319088"/>
            <a:ext cx="1119883" cy="1050925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9881B9-C84A-4B13-82C3-0DC9721FA8DB}"/>
              </a:ext>
            </a:extLst>
          </p:cNvPr>
          <p:cNvSpPr/>
          <p:nvPr/>
        </p:nvSpPr>
        <p:spPr>
          <a:xfrm>
            <a:off x="5585717" y="1366601"/>
            <a:ext cx="1196083" cy="1109292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4D1CF-5F32-416C-A76D-8BF1A4ABA31E}"/>
              </a:ext>
            </a:extLst>
          </p:cNvPr>
          <p:cNvSpPr txBox="1"/>
          <p:nvPr/>
        </p:nvSpPr>
        <p:spPr>
          <a:xfrm>
            <a:off x="6106036" y="2758338"/>
            <a:ext cx="2879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This is to show how to use 3 input features maps (e.g. RGB color) to become 2 output maps</a:t>
            </a:r>
          </a:p>
        </p:txBody>
      </p:sp>
    </p:spTree>
    <p:extLst>
      <p:ext uri="{BB962C8B-B14F-4D97-AF65-F5344CB8AC3E}">
        <p14:creationId xmlns:p14="http://schemas.microsoft.com/office/powerpoint/2010/main" val="2815955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838"/>
          </a:xfrm>
        </p:spPr>
        <p:txBody>
          <a:bodyPr/>
          <a:lstStyle/>
          <a:p>
            <a:r>
              <a:rPr lang="en-US" dirty="0">
                <a:hlinkClick r:id="rId2"/>
              </a:rPr>
              <a:t>A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810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Input is three 7x7 images (e.g. RGB)</a:t>
            </a:r>
          </a:p>
          <a:p>
            <a:r>
              <a:rPr lang="en-US" dirty="0"/>
              <a:t>Shift step size is 2 pixels rather than 1, therefore the output is 3x3 for each feature map</a:t>
            </a:r>
          </a:p>
          <a:p>
            <a:r>
              <a:rPr lang="en-US" dirty="0"/>
              <a:t>Generate 2 output feature maps </a:t>
            </a:r>
          </a:p>
          <a:p>
            <a:pPr lvl="1"/>
            <a:r>
              <a:rPr lang="en-US" dirty="0"/>
              <a:t>0[:,:,0] </a:t>
            </a:r>
          </a:p>
          <a:p>
            <a:pPr lvl="1"/>
            <a:r>
              <a:rPr lang="en-US" dirty="0"/>
              <a:t>0[:,:,1]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4759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http://cs231n.github.io/convolutional-networks/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76200"/>
            <a:ext cx="2698634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2*1+1*-1+1*-1+2*-1</a:t>
            </a:r>
          </a:p>
          <a:p>
            <a:r>
              <a:rPr lang="en-US" sz="1400" dirty="0"/>
              <a:t>+</a:t>
            </a:r>
          </a:p>
          <a:p>
            <a:r>
              <a:rPr lang="en-US" sz="1400" dirty="0"/>
              <a:t>2*-1+2*-1+1*-1</a:t>
            </a:r>
          </a:p>
          <a:p>
            <a:r>
              <a:rPr lang="en-US" sz="1400" dirty="0"/>
              <a:t>+</a:t>
            </a:r>
          </a:p>
          <a:p>
            <a:r>
              <a:rPr lang="en-US" sz="1400" dirty="0"/>
              <a:t>2*1+2*1= -3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280483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>
            <a:off x="7086600" y="1143000"/>
            <a:ext cx="914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12" idx="0"/>
          </p:cNvCxnSpPr>
          <p:nvPr/>
        </p:nvCxnSpPr>
        <p:spPr>
          <a:xfrm flipV="1">
            <a:off x="5130841" y="304800"/>
            <a:ext cx="1041359" cy="1481331"/>
          </a:xfrm>
          <a:prstGeom prst="straightConnector1">
            <a:avLst/>
          </a:prstGeom>
          <a:ln w="34925" cmpd="thickThin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V="1">
            <a:off x="5085000" y="660976"/>
            <a:ext cx="1087200" cy="2524009"/>
          </a:xfrm>
          <a:prstGeom prst="straightConnector1">
            <a:avLst/>
          </a:prstGeom>
          <a:ln w="34925" cmpd="thickThin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5053542" y="1143001"/>
            <a:ext cx="1194858" cy="3105586"/>
          </a:xfrm>
          <a:prstGeom prst="straightConnector1">
            <a:avLst/>
          </a:prstGeom>
          <a:ln w="34925" cmpd="thickThin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5672177"/>
            <a:ext cx="420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https://youtu.be/vAh_ZHtyJ0k</a:t>
            </a:r>
            <a:r>
              <a:rPr lang="en-US" dirty="0"/>
              <a:t> demo video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1" y="304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adding 3 correlation results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162800" y="457200"/>
            <a:ext cx="457201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13381" y="1786131"/>
            <a:ext cx="634920" cy="73074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94499" y="3055595"/>
            <a:ext cx="553801" cy="7307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80263" y="4248587"/>
            <a:ext cx="568037" cy="7425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07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8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Example </a:t>
            </a:r>
            <a:r>
              <a:rPr lang="en-US" sz="3200" dirty="0"/>
              <a:t>and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hlinkClick r:id="rId2"/>
              </a:rPr>
              <a:t>demo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Input is a 3 7x7 image (e.g. RGB)</a:t>
            </a:r>
          </a:p>
          <a:p>
            <a:r>
              <a:rPr lang="en-US" dirty="0"/>
              <a:t>Shift step size is 2 pixels rather than 1, therefore the output is 3x3 for each feature map</a:t>
            </a:r>
          </a:p>
          <a:p>
            <a:r>
              <a:rPr lang="en-US" dirty="0"/>
              <a:t>Generate 2 output feature maps </a:t>
            </a:r>
          </a:p>
          <a:p>
            <a:pPr lvl="1"/>
            <a:r>
              <a:rPr lang="en-US" dirty="0"/>
              <a:t>0[:,:,0] </a:t>
            </a:r>
          </a:p>
          <a:p>
            <a:pPr lvl="1"/>
            <a:r>
              <a:rPr lang="en-US" dirty="0"/>
              <a:t>0[:,:,1] </a:t>
            </a:r>
          </a:p>
          <a:p>
            <a:r>
              <a:rPr lang="en-US" dirty="0">
                <a:solidFill>
                  <a:srgbClr val="FF0000"/>
                </a:solidFill>
              </a:rPr>
              <a:t>Exercise </a:t>
            </a:r>
            <a:r>
              <a:rPr lang="en-US" dirty="0"/>
              <a:t>: verify the results in outputs:</a:t>
            </a:r>
          </a:p>
          <a:p>
            <a:pPr lvl="1"/>
            <a:r>
              <a:rPr lang="en-US" dirty="0"/>
              <a:t> 0[:,:,0] and 0[:,:,1]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4759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http://cs231n.github.io/convolutional-networks/</a:t>
            </a:r>
            <a:endParaRPr lang="en-US" dirty="0"/>
          </a:p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07" y="1354709"/>
            <a:ext cx="4745385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34330" y="224191"/>
            <a:ext cx="179087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2*1+1*(-1)+1*1+</a:t>
            </a:r>
          </a:p>
          <a:p>
            <a:r>
              <a:rPr lang="en-US" dirty="0"/>
              <a:t>1*1+</a:t>
            </a:r>
          </a:p>
          <a:p>
            <a:r>
              <a:rPr lang="en-US" dirty="0"/>
              <a:t>1*1+1*(-1)=3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34130" y="853777"/>
            <a:ext cx="1600200" cy="69746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34330" y="1147521"/>
            <a:ext cx="228601" cy="1625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>
            <a:off x="7929768" y="1147521"/>
            <a:ext cx="399962" cy="1165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24530" y="1551245"/>
            <a:ext cx="609600" cy="33528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29530" y="1310050"/>
            <a:ext cx="914399" cy="283199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19532" y="4904045"/>
            <a:ext cx="200247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1*(-1)+</a:t>
            </a:r>
          </a:p>
          <a:p>
            <a:r>
              <a:rPr lang="en-US" dirty="0"/>
              <a:t>2*1+1*(1)+2*(-1)+</a:t>
            </a:r>
          </a:p>
          <a:p>
            <a:r>
              <a:rPr lang="en-US" dirty="0"/>
              <a:t>1*(-1)=-1</a:t>
            </a:r>
          </a:p>
          <a:p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034330" y="2389445"/>
            <a:ext cx="8382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17745" y="1627445"/>
            <a:ext cx="554385" cy="533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48603" y="2999045"/>
            <a:ext cx="554385" cy="533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101270" y="4370645"/>
            <a:ext cx="554385" cy="533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523783" y="1938543"/>
            <a:ext cx="2853086" cy="3889037"/>
          </a:xfrm>
          <a:custGeom>
            <a:avLst/>
            <a:gdLst>
              <a:gd name="connsiteX0" fmla="*/ 563307 w 2853086"/>
              <a:gd name="connsiteY0" fmla="*/ 0 h 3889037"/>
              <a:gd name="connsiteX1" fmla="*/ 4087 w 2853086"/>
              <a:gd name="connsiteY1" fmla="*/ 3204178 h 3889037"/>
              <a:gd name="connsiteX2" fmla="*/ 820246 w 2853086"/>
              <a:gd name="connsiteY2" fmla="*/ 3816297 h 3889037"/>
              <a:gd name="connsiteX3" fmla="*/ 2853086 w 2853086"/>
              <a:gd name="connsiteY3" fmla="*/ 3854082 h 388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086" h="3889037">
                <a:moveTo>
                  <a:pt x="563307" y="0"/>
                </a:moveTo>
                <a:cubicBezTo>
                  <a:pt x="262285" y="1284064"/>
                  <a:pt x="-38736" y="2568129"/>
                  <a:pt x="4087" y="3204178"/>
                </a:cubicBezTo>
                <a:cubicBezTo>
                  <a:pt x="46910" y="3840227"/>
                  <a:pt x="345413" y="3707980"/>
                  <a:pt x="820246" y="3816297"/>
                </a:cubicBezTo>
                <a:cubicBezTo>
                  <a:pt x="1295079" y="3924614"/>
                  <a:pt x="2074082" y="3889348"/>
                  <a:pt x="2853086" y="385408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757730" y="3265745"/>
            <a:ext cx="360015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8" idx="1"/>
          </p:cNvCxnSpPr>
          <p:nvPr/>
        </p:nvCxnSpPr>
        <p:spPr>
          <a:xfrm flipH="1">
            <a:off x="3527870" y="4637345"/>
            <a:ext cx="562267" cy="505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92161" y="1845449"/>
            <a:ext cx="85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</a:t>
            </a:r>
            <a:r>
              <a:rPr lang="en-US" sz="1600" dirty="0">
                <a:sym typeface="Symbol" panose="05050102010706020507" pitchFamily="18" charset="2"/>
              </a:rPr>
              <a:t> </a:t>
            </a:r>
            <a:r>
              <a:rPr lang="en-US" sz="1600" dirty="0"/>
              <a:t>w0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2530" y="1131682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(In)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92161" y="2436828"/>
            <a:ext cx="85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</a:t>
            </a:r>
            <a:r>
              <a:rPr lang="en-US" sz="1600" dirty="0">
                <a:sym typeface="Symbol" panose="05050102010706020507" pitchFamily="18" charset="2"/>
              </a:rPr>
              <a:t>  </a:t>
            </a:r>
            <a:r>
              <a:rPr lang="en-US" sz="1600" dirty="0"/>
              <a:t>w1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0" y="3292789"/>
            <a:ext cx="15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=convolution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6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777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Example: Overview of</a:t>
            </a:r>
            <a:br>
              <a:rPr lang="en-US" altLang="en-US" dirty="0"/>
            </a:br>
            <a:r>
              <a:rPr lang="en-US" altLang="en-US" dirty="0" err="1"/>
              <a:t>Test_example_CNN.m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Read data base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Part I: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cnnsetup.m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Layer 1: input layer (do nothing)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u="sng" dirty="0"/>
              <a:t>Layer 2</a:t>
            </a:r>
            <a:r>
              <a:rPr lang="en-US" u="sng" dirty="0">
                <a:sym typeface="Wingdings" panose="05000000000000000000" pitchFamily="2" charset="2"/>
              </a:rPr>
              <a:t> convolution(conv.) Layer, output maps=6, kernel size=5x5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Layer 3</a:t>
            </a:r>
            <a:r>
              <a:rPr lang="en-US" dirty="0">
                <a:sym typeface="Wingdings" panose="05000000000000000000" pitchFamily="2" charset="2"/>
              </a:rPr>
              <a:t> sub-sample (subs.) Layer, scale=2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u="sng" dirty="0"/>
              <a:t>Layer 4</a:t>
            </a:r>
            <a:r>
              <a:rPr lang="en-US" u="sng" dirty="0">
                <a:sym typeface="Wingdings" panose="05000000000000000000" pitchFamily="2" charset="2"/>
              </a:rPr>
              <a:t> conv. Layer, output maps =12, kernel size=5x5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Layer 5</a:t>
            </a:r>
            <a:r>
              <a:rPr lang="en-US" dirty="0">
                <a:sym typeface="Wingdings" panose="05000000000000000000" pitchFamily="2" charset="2"/>
              </a:rPr>
              <a:t> subs. Layer (output layer), scale =2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Part 2: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cnntrain.m</a:t>
            </a:r>
            <a:r>
              <a:rPr lang="en-US" dirty="0"/>
              <a:t> % train weights using 60,000 samples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err="1"/>
              <a:t>cnnff</a:t>
            </a:r>
            <a:r>
              <a:rPr lang="en-US" dirty="0"/>
              <a:t>( ) % CNN feed forward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err="1"/>
              <a:t>cnndb</a:t>
            </a:r>
            <a:r>
              <a:rPr lang="en-US" dirty="0"/>
              <a:t>( ) % CNN feed back to train weighted in kernels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err="1"/>
              <a:t>cnnapplygrads</a:t>
            </a:r>
            <a:r>
              <a:rPr lang="en-US" dirty="0"/>
              <a:t>( ) % update weights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cnntest.m</a:t>
            </a:r>
            <a:r>
              <a:rPr lang="en-US" dirty="0"/>
              <a:t> % test the system using 10000 samples and show error rate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CNN-softmax  v2405425a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60C44-3CCB-433E-A450-02B9E6E18AE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609600" y="56642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Matlab example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http://www.mathworks.com/matlabcentral/fileexchange/38310-deep-learning-toolbox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dirty="0"/>
              <a:t>Architecture </a:t>
            </a:r>
            <a:br>
              <a:rPr lang="en-US" altLang="en-US" sz="2400" dirty="0"/>
            </a:br>
            <a:r>
              <a:rPr lang="en-US" altLang="en-US" sz="240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0" y="6599238"/>
            <a:ext cx="381000" cy="258762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19700" y="6349405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CNN-softmax  v2405425a</a:t>
            </a:r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F702B-B82A-4704-A1AE-25C92643BC9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4038600"/>
            <a:ext cx="8382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4191000"/>
            <a:ext cx="8382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4343400"/>
            <a:ext cx="8382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4495800"/>
            <a:ext cx="8382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4648200"/>
            <a:ext cx="8382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4800600"/>
            <a:ext cx="8382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4114800"/>
            <a:ext cx="1219200" cy="1371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4191000"/>
            <a:ext cx="457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2400" y="4343400"/>
            <a:ext cx="457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14800" y="4495800"/>
            <a:ext cx="457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67200" y="4648200"/>
            <a:ext cx="457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4800600"/>
            <a:ext cx="457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0" y="4953000"/>
            <a:ext cx="457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40386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76800" y="41910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9200" y="43434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81600" y="44958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0" y="46482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86400" y="48006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38800" y="49530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1200" y="51054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43600" y="52578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54102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48400" y="55626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00800" y="5715000"/>
            <a:ext cx="381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67400" y="39624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19800" y="41148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72200" y="42672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4600" y="44196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77000" y="45720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29400" y="47244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81800" y="48768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934200" y="50292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86600" y="51816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39000" y="53340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91400" y="54864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543800" y="5638800"/>
            <a:ext cx="2286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077200" y="40386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8077200" y="42672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8077200" y="44958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8077200" y="47244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8077200" y="49530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8077200" y="51816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8077200" y="54102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077200" y="56388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077200" y="38100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8077200" y="35814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69" name="TextBox 68"/>
          <p:cNvSpPr txBox="1">
            <a:spLocks noChangeArrowheads="1"/>
          </p:cNvSpPr>
          <p:nvPr/>
        </p:nvSpPr>
        <p:spPr bwMode="auto">
          <a:xfrm>
            <a:off x="7772400" y="990600"/>
            <a:ext cx="1336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Each output neuron corresponds to a character (0,1,2,..,9 etc.)</a:t>
            </a:r>
          </a:p>
        </p:txBody>
      </p:sp>
      <p:sp>
        <p:nvSpPr>
          <p:cNvPr id="9270" name="TextBox 74"/>
          <p:cNvSpPr txBox="1">
            <a:spLocks noChangeArrowheads="1"/>
          </p:cNvSpPr>
          <p:nvPr/>
        </p:nvSpPr>
        <p:spPr bwMode="auto">
          <a:xfrm>
            <a:off x="381000" y="2971800"/>
            <a:ext cx="1371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1x28x28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71" name="TextBox 75"/>
          <p:cNvSpPr txBox="1">
            <a:spLocks noChangeArrowheads="1"/>
          </p:cNvSpPr>
          <p:nvPr/>
        </p:nvSpPr>
        <p:spPr bwMode="auto">
          <a:xfrm>
            <a:off x="1371600" y="1066800"/>
            <a:ext cx="1676400" cy="203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Layer 1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6 </a:t>
            </a:r>
            <a:r>
              <a:rPr lang="en-US" altLang="en-US" sz="1800" dirty="0" err="1"/>
              <a:t>conv.Maps</a:t>
            </a:r>
            <a:r>
              <a:rPr lang="en-US" altLang="en-US" sz="1800" dirty="0"/>
              <a:t> (C)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InputMaps</a:t>
            </a:r>
            <a:r>
              <a:rPr lang="en-US" altLang="en-US" sz="1800" dirty="0"/>
              <a:t>=6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OutputMaps</a:t>
            </a:r>
            <a:r>
              <a:rPr lang="en-US" altLang="en-US" sz="1800" dirty="0"/>
              <a:t>=6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Fan_in</a:t>
            </a:r>
            <a:r>
              <a:rPr lang="en-US" altLang="en-US" sz="1800" dirty="0"/>
              <a:t>=5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=25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Fan_out</a:t>
            </a:r>
            <a:r>
              <a:rPr lang="en-US" altLang="en-US" sz="1800" dirty="0"/>
              <a:t>=6x5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=150</a:t>
            </a:r>
          </a:p>
        </p:txBody>
      </p:sp>
      <p:sp>
        <p:nvSpPr>
          <p:cNvPr id="9272" name="TextBox 76"/>
          <p:cNvSpPr txBox="1">
            <a:spLocks noChangeArrowheads="1"/>
          </p:cNvSpPr>
          <p:nvPr/>
        </p:nvSpPr>
        <p:spPr bwMode="auto">
          <a:xfrm>
            <a:off x="3048000" y="1066800"/>
            <a:ext cx="1524000" cy="17541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2</a:t>
            </a:r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3: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6 sub-sample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Map 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InputMaps=6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OutputMaps=12</a:t>
            </a:r>
          </a:p>
        </p:txBody>
      </p:sp>
      <p:sp>
        <p:nvSpPr>
          <p:cNvPr id="9273" name="TextBox 77"/>
          <p:cNvSpPr txBox="1">
            <a:spLocks noChangeArrowheads="1"/>
          </p:cNvSpPr>
          <p:nvPr/>
        </p:nvSpPr>
        <p:spPr bwMode="auto">
          <a:xfrm>
            <a:off x="4572000" y="304800"/>
            <a:ext cx="1447800" cy="286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3</a:t>
            </a:r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4: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12 conv.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Maps (C)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InputMaps=6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OutputMaps=12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Fan_in=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6x5</a:t>
            </a:r>
            <a:r>
              <a:rPr lang="en-US" altLang="en-US" sz="1800" baseline="30000"/>
              <a:t>2</a:t>
            </a:r>
            <a:r>
              <a:rPr lang="en-US" altLang="en-US" sz="1800"/>
              <a:t>=150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Fan_out=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12x5</a:t>
            </a:r>
            <a:r>
              <a:rPr lang="en-US" altLang="en-US" sz="1800" baseline="30000"/>
              <a:t>2</a:t>
            </a:r>
            <a:r>
              <a:rPr lang="en-US" altLang="en-US" sz="1800"/>
              <a:t>=300</a:t>
            </a:r>
          </a:p>
        </p:txBody>
      </p:sp>
      <p:sp>
        <p:nvSpPr>
          <p:cNvPr id="9274" name="TextBox 78"/>
          <p:cNvSpPr txBox="1">
            <a:spLocks noChangeArrowheads="1"/>
          </p:cNvSpPr>
          <p:nvPr/>
        </p:nvSpPr>
        <p:spPr bwMode="auto">
          <a:xfrm>
            <a:off x="6019800" y="1066800"/>
            <a:ext cx="17526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4</a:t>
            </a:r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5: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12 sub-sample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Map 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InputMaps=12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OutputMaps=12</a:t>
            </a:r>
          </a:p>
        </p:txBody>
      </p:sp>
      <p:sp>
        <p:nvSpPr>
          <p:cNvPr id="9275" name="TextBox 79"/>
          <p:cNvSpPr txBox="1">
            <a:spLocks noChangeArrowheads="1"/>
          </p:cNvSpPr>
          <p:nvPr/>
        </p:nvSpPr>
        <p:spPr bwMode="auto">
          <a:xfrm>
            <a:off x="228600" y="1143000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One input (I)</a:t>
            </a:r>
          </a:p>
        </p:txBody>
      </p:sp>
      <p:sp>
        <p:nvSpPr>
          <p:cNvPr id="9276" name="TextBox 83"/>
          <p:cNvSpPr txBox="1">
            <a:spLocks noChangeArrowheads="1"/>
          </p:cNvSpPr>
          <p:nvPr/>
        </p:nvSpPr>
        <p:spPr bwMode="auto">
          <a:xfrm>
            <a:off x="5715000" y="3100388"/>
            <a:ext cx="139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(subsample):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12x4x4</a:t>
            </a:r>
          </a:p>
        </p:txBody>
      </p:sp>
      <p:sp>
        <p:nvSpPr>
          <p:cNvPr id="9277" name="TextBox 84"/>
          <p:cNvSpPr txBox="1">
            <a:spLocks noChangeArrowheads="1"/>
          </p:cNvSpPr>
          <p:nvPr/>
        </p:nvSpPr>
        <p:spPr bwMode="auto">
          <a:xfrm>
            <a:off x="8270219" y="4096434"/>
            <a:ext cx="91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outputs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066800" y="49530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88" name="Straight Arrow Connector 87"/>
          <p:cNvCxnSpPr>
            <a:stCxn id="86" idx="3"/>
          </p:cNvCxnSpPr>
          <p:nvPr/>
        </p:nvCxnSpPr>
        <p:spPr>
          <a:xfrm>
            <a:off x="1219200" y="5029200"/>
            <a:ext cx="1905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0" name="TextBox 88"/>
          <p:cNvSpPr txBox="1">
            <a:spLocks noChangeArrowheads="1"/>
          </p:cNvSpPr>
          <p:nvPr/>
        </p:nvSpPr>
        <p:spPr bwMode="auto">
          <a:xfrm>
            <a:off x="914400" y="5105400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=5x5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505200" y="5257800"/>
            <a:ext cx="76200" cy="76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82" name="TextBox 91"/>
          <p:cNvSpPr txBox="1">
            <a:spLocks noChangeArrowheads="1"/>
          </p:cNvSpPr>
          <p:nvPr/>
        </p:nvSpPr>
        <p:spPr bwMode="auto">
          <a:xfrm>
            <a:off x="3276600" y="56388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2x2</a:t>
            </a:r>
          </a:p>
        </p:txBody>
      </p:sp>
      <p:cxnSp>
        <p:nvCxnSpPr>
          <p:cNvPr id="93" name="Straight Arrow Connector 92"/>
          <p:cNvCxnSpPr>
            <a:stCxn id="91" idx="2"/>
          </p:cNvCxnSpPr>
          <p:nvPr/>
        </p:nvCxnSpPr>
        <p:spPr>
          <a:xfrm>
            <a:off x="3543300" y="5334000"/>
            <a:ext cx="1181100" cy="76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4" name="TextBox 100"/>
          <p:cNvSpPr txBox="1">
            <a:spLocks noChangeArrowheads="1"/>
          </p:cNvSpPr>
          <p:nvPr/>
        </p:nvSpPr>
        <p:spPr bwMode="auto">
          <a:xfrm>
            <a:off x="4572000" y="5105400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=5x5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800600" y="50292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953000" y="5181600"/>
            <a:ext cx="1600200" cy="685800"/>
          </a:xfrm>
          <a:prstGeom prst="straightConnector1">
            <a:avLst/>
          </a:prstGeom>
          <a:ln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629400" y="5867400"/>
            <a:ext cx="76200" cy="76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13" name="Straight Arrow Connector 112"/>
          <p:cNvCxnSpPr>
            <a:stCxn id="112" idx="3"/>
            <a:endCxn id="58" idx="1"/>
          </p:cNvCxnSpPr>
          <p:nvPr/>
        </p:nvCxnSpPr>
        <p:spPr>
          <a:xfrm flipV="1">
            <a:off x="6705600" y="5753100"/>
            <a:ext cx="838200" cy="152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9" name="TextBox 116"/>
          <p:cNvSpPr txBox="1">
            <a:spLocks noChangeArrowheads="1"/>
          </p:cNvSpPr>
          <p:nvPr/>
        </p:nvSpPr>
        <p:spPr bwMode="auto">
          <a:xfrm>
            <a:off x="6934200" y="5715000"/>
            <a:ext cx="62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Subs</a:t>
            </a:r>
          </a:p>
        </p:txBody>
      </p:sp>
      <p:sp>
        <p:nvSpPr>
          <p:cNvPr id="9290" name="TextBox 117"/>
          <p:cNvSpPr txBox="1">
            <a:spLocks noChangeArrowheads="1"/>
          </p:cNvSpPr>
          <p:nvPr/>
        </p:nvSpPr>
        <p:spPr bwMode="auto">
          <a:xfrm>
            <a:off x="3810000" y="5105400"/>
            <a:ext cx="62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Subs</a:t>
            </a:r>
          </a:p>
        </p:txBody>
      </p:sp>
      <p:sp>
        <p:nvSpPr>
          <p:cNvPr id="9291" name="TextBox 118"/>
          <p:cNvSpPr txBox="1">
            <a:spLocks noChangeArrowheads="1"/>
          </p:cNvSpPr>
          <p:nvPr/>
        </p:nvSpPr>
        <p:spPr bwMode="auto">
          <a:xfrm>
            <a:off x="4583113" y="3214688"/>
            <a:ext cx="1044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(hidden):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12x8x8</a:t>
            </a:r>
          </a:p>
        </p:txBody>
      </p:sp>
      <p:sp>
        <p:nvSpPr>
          <p:cNvPr id="9292" name="TextBox 119"/>
          <p:cNvSpPr txBox="1">
            <a:spLocks noChangeArrowheads="1"/>
          </p:cNvSpPr>
          <p:nvPr/>
        </p:nvSpPr>
        <p:spPr bwMode="auto">
          <a:xfrm>
            <a:off x="3324225" y="3238500"/>
            <a:ext cx="139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Layer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(subsample):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6x12x12</a:t>
            </a:r>
          </a:p>
        </p:txBody>
      </p:sp>
      <p:sp>
        <p:nvSpPr>
          <p:cNvPr id="9293" name="TextBox 120"/>
          <p:cNvSpPr txBox="1">
            <a:spLocks noChangeArrowheads="1"/>
          </p:cNvSpPr>
          <p:nvPr/>
        </p:nvSpPr>
        <p:spPr bwMode="auto">
          <a:xfrm>
            <a:off x="2027238" y="3190875"/>
            <a:ext cx="1042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Layer 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(hidden):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6x24x24</a:t>
            </a:r>
          </a:p>
        </p:txBody>
      </p:sp>
      <p:sp>
        <p:nvSpPr>
          <p:cNvPr id="9294" name="TextBox 123"/>
          <p:cNvSpPr txBox="1">
            <a:spLocks noChangeArrowheads="1"/>
          </p:cNvSpPr>
          <p:nvPr/>
        </p:nvSpPr>
        <p:spPr bwMode="auto">
          <a:xfrm>
            <a:off x="1676400" y="4876800"/>
            <a:ext cx="69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Conv.</a:t>
            </a:r>
          </a:p>
        </p:txBody>
      </p:sp>
      <p:sp>
        <p:nvSpPr>
          <p:cNvPr id="9295" name="TextBox 124"/>
          <p:cNvSpPr txBox="1">
            <a:spLocks noChangeArrowheads="1"/>
          </p:cNvSpPr>
          <p:nvPr/>
        </p:nvSpPr>
        <p:spPr bwMode="auto">
          <a:xfrm>
            <a:off x="457200" y="5791200"/>
            <a:ext cx="4483856" cy="9233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I=input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C=Conv.=convolution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S=Subs=sub sampling </a:t>
            </a:r>
            <a:r>
              <a:rPr lang="en-US" sz="1800" dirty="0"/>
              <a:t>or mean or max pooling</a:t>
            </a:r>
            <a:endParaRPr lang="en-US" altLang="en-US" sz="1800" dirty="0"/>
          </a:p>
        </p:txBody>
      </p:sp>
      <p:sp>
        <p:nvSpPr>
          <p:cNvPr id="9296" name="TextBox 125"/>
          <p:cNvSpPr txBox="1">
            <a:spLocks noChangeArrowheads="1"/>
          </p:cNvSpPr>
          <p:nvPr/>
        </p:nvSpPr>
        <p:spPr bwMode="auto">
          <a:xfrm>
            <a:off x="5257800" y="5486400"/>
            <a:ext cx="69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Conv.</a:t>
            </a:r>
          </a:p>
        </p:txBody>
      </p:sp>
      <p:sp>
        <p:nvSpPr>
          <p:cNvPr id="9297" name="TextBox 126"/>
          <p:cNvSpPr txBox="1">
            <a:spLocks noChangeArrowheads="1"/>
          </p:cNvSpPr>
          <p:nvPr/>
        </p:nvSpPr>
        <p:spPr bwMode="auto">
          <a:xfrm>
            <a:off x="6324600" y="6096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2x2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3429000" y="54102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6553200" y="59436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05800" y="3562350"/>
            <a:ext cx="0" cy="2228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7209631-221A-802C-DB09-A1CAC2B560D4}"/>
              </a:ext>
            </a:extLst>
          </p:cNvPr>
          <p:cNvSpPr txBox="1"/>
          <p:nvPr/>
        </p:nvSpPr>
        <p:spPr>
          <a:xfrm>
            <a:off x="7098368" y="3665061"/>
            <a:ext cx="95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use sigmoid or </a:t>
            </a:r>
            <a:r>
              <a:rPr lang="en-US" dirty="0" err="1"/>
              <a:t>softmax</a:t>
            </a:r>
            <a:endParaRPr lang="en-HK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used in training of a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Training set</a:t>
            </a:r>
          </a:p>
          <a:p>
            <a:pPr marL="742950" lvl="2" indent="-342900"/>
            <a:r>
              <a:rPr lang="en-US" dirty="0"/>
              <a:t>Around </a:t>
            </a:r>
            <a:r>
              <a:rPr lang="en-US" dirty="0">
                <a:sym typeface="Symbol"/>
              </a:rPr>
              <a:t> </a:t>
            </a:r>
            <a:r>
              <a:rPr lang="en-US" dirty="0"/>
              <a:t>60-70 % of the total data</a:t>
            </a:r>
          </a:p>
          <a:p>
            <a:pPr marL="742950" lvl="2" indent="-342900"/>
            <a:r>
              <a:rPr lang="en-US" dirty="0"/>
              <a:t>Used to train the system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Validation set (optional) </a:t>
            </a:r>
          </a:p>
          <a:p>
            <a:pPr marL="742950" lvl="2" indent="-342900"/>
            <a:r>
              <a:rPr lang="en-US" dirty="0"/>
              <a:t>Around </a:t>
            </a:r>
            <a:r>
              <a:rPr lang="en-US" dirty="0">
                <a:sym typeface="Symbol"/>
              </a:rPr>
              <a:t> </a:t>
            </a:r>
            <a:r>
              <a:rPr lang="en-US" dirty="0"/>
              <a:t>10-20 % of the total data</a:t>
            </a:r>
          </a:p>
          <a:p>
            <a:pPr marL="742950" lvl="2" indent="-342900"/>
            <a:r>
              <a:rPr lang="en-US" dirty="0"/>
              <a:t>Used to tune the parameters of the model of the system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Test set</a:t>
            </a:r>
          </a:p>
          <a:p>
            <a:pPr marL="742950" lvl="2" indent="-342900"/>
            <a:r>
              <a:rPr lang="en-US" dirty="0"/>
              <a:t>Around </a:t>
            </a:r>
            <a:r>
              <a:rPr lang="en-US" dirty="0">
                <a:sym typeface="Symbol"/>
              </a:rPr>
              <a:t> </a:t>
            </a:r>
            <a:r>
              <a:rPr lang="en-US" dirty="0"/>
              <a:t>10-20 % of the total data</a:t>
            </a:r>
          </a:p>
          <a:p>
            <a:pPr marL="742950" lvl="2" indent="-342900"/>
            <a:r>
              <a:rPr lang="en-US" dirty="0"/>
              <a:t>Used to  test the system</a:t>
            </a:r>
          </a:p>
          <a:p>
            <a:pPr marL="342900" lvl="1" indent="-342900"/>
            <a:r>
              <a:rPr lang="en-US" dirty="0"/>
              <a:t>Data in the above sets cannot be overlapped, the exact  % depends on applications and your choice.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21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Warning: </a:t>
            </a:r>
            <a:r>
              <a:rPr lang="en-US" dirty="0"/>
              <a:t>How to train a neural network to avoid data over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Over-fitting: the system works well for training data but not testing data, so extensive training may not help.</a:t>
            </a:r>
          </a:p>
          <a:p>
            <a:r>
              <a:rPr lang="en-US" dirty="0"/>
              <a:t>What should we do? Use validation data to tune the system to reduce the </a:t>
            </a:r>
            <a:r>
              <a:rPr lang="en-US" u="sng" dirty="0">
                <a:solidFill>
                  <a:srgbClr val="FF0000"/>
                </a:solidFill>
              </a:rPr>
              <a:t>test error. </a:t>
            </a:r>
            <a:r>
              <a:rPr lang="en-US" dirty="0">
                <a:solidFill>
                  <a:srgbClr val="FF0000"/>
                </a:solidFill>
              </a:rPr>
              <a:t>Stop training at early stop.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49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12" y="2487892"/>
            <a:ext cx="4293388" cy="2922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03" y="6068199"/>
            <a:ext cx="765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https://stats.stackexchange.com/questions/131233/neural-network-over-fitting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4889" y="5329535"/>
            <a:ext cx="230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cycles (epoch)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3749458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Early stopping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3803807" y="2444261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from loss function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2884" y="1562711"/>
            <a:ext cx="1816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error curve using </a:t>
            </a:r>
            <a:r>
              <a:rPr lang="en-US" dirty="0">
                <a:solidFill>
                  <a:srgbClr val="FF0000"/>
                </a:solidFill>
              </a:rPr>
              <a:t>testing data: rising or rise slowly or fluctuation around a narrow range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195" y="5329535"/>
            <a:ext cx="1580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error using </a:t>
            </a:r>
            <a:r>
              <a:rPr lang="en-US" dirty="0">
                <a:solidFill>
                  <a:srgbClr val="00B0F0"/>
                </a:solidFill>
              </a:rPr>
              <a:t>training data (keep falling)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7637996" y="2640347"/>
            <a:ext cx="511600" cy="160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865668" y="4957464"/>
            <a:ext cx="171501" cy="45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50612" y="4495800"/>
            <a:ext cx="2921788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55453" y="4594098"/>
            <a:ext cx="233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test error at early stop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850612" y="4495800"/>
            <a:ext cx="254788" cy="1846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BEDA9B-D6B9-0D0A-412C-CD09988E4DCE}"/>
              </a:ext>
            </a:extLst>
          </p:cNvPr>
          <p:cNvCxnSpPr>
            <a:cxnSpLocks/>
          </p:cNvCxnSpPr>
          <p:nvPr/>
        </p:nvCxnSpPr>
        <p:spPr>
          <a:xfrm>
            <a:off x="8149596" y="2892287"/>
            <a:ext cx="588613" cy="1482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D6EF98-002D-27F6-634A-0F849661614F}"/>
              </a:ext>
            </a:extLst>
          </p:cNvPr>
          <p:cNvSpPr/>
          <p:nvPr/>
        </p:nvSpPr>
        <p:spPr>
          <a:xfrm>
            <a:off x="7782339" y="4383157"/>
            <a:ext cx="1321904" cy="168965"/>
          </a:xfrm>
          <a:custGeom>
            <a:avLst/>
            <a:gdLst>
              <a:gd name="connsiteX0" fmla="*/ 0 w 1321904"/>
              <a:gd name="connsiteY0" fmla="*/ 79513 h 168965"/>
              <a:gd name="connsiteX1" fmla="*/ 59635 w 1321904"/>
              <a:gd name="connsiteY1" fmla="*/ 49695 h 168965"/>
              <a:gd name="connsiteX2" fmla="*/ 109331 w 1321904"/>
              <a:gd name="connsiteY2" fmla="*/ 69573 h 168965"/>
              <a:gd name="connsiteX3" fmla="*/ 159026 w 1321904"/>
              <a:gd name="connsiteY3" fmla="*/ 139147 h 168965"/>
              <a:gd name="connsiteX4" fmla="*/ 208722 w 1321904"/>
              <a:gd name="connsiteY4" fmla="*/ 129208 h 168965"/>
              <a:gd name="connsiteX5" fmla="*/ 288235 w 1321904"/>
              <a:gd name="connsiteY5" fmla="*/ 49695 h 168965"/>
              <a:gd name="connsiteX6" fmla="*/ 337931 w 1321904"/>
              <a:gd name="connsiteY6" fmla="*/ 9939 h 168965"/>
              <a:gd name="connsiteX7" fmla="*/ 347870 w 1321904"/>
              <a:gd name="connsiteY7" fmla="*/ 69573 h 168965"/>
              <a:gd name="connsiteX8" fmla="*/ 377687 w 1321904"/>
              <a:gd name="connsiteY8" fmla="*/ 99391 h 168965"/>
              <a:gd name="connsiteX9" fmla="*/ 457200 w 1321904"/>
              <a:gd name="connsiteY9" fmla="*/ 168965 h 168965"/>
              <a:gd name="connsiteX10" fmla="*/ 477078 w 1321904"/>
              <a:gd name="connsiteY10" fmla="*/ 99391 h 168965"/>
              <a:gd name="connsiteX11" fmla="*/ 685800 w 1321904"/>
              <a:gd name="connsiteY11" fmla="*/ 119269 h 168965"/>
              <a:gd name="connsiteX12" fmla="*/ 755374 w 1321904"/>
              <a:gd name="connsiteY12" fmla="*/ 139147 h 168965"/>
              <a:gd name="connsiteX13" fmla="*/ 844826 w 1321904"/>
              <a:gd name="connsiteY13" fmla="*/ 129208 h 168965"/>
              <a:gd name="connsiteX14" fmla="*/ 874644 w 1321904"/>
              <a:gd name="connsiteY14" fmla="*/ 29817 h 168965"/>
              <a:gd name="connsiteX15" fmla="*/ 934278 w 1321904"/>
              <a:gd name="connsiteY15" fmla="*/ 0 h 168965"/>
              <a:gd name="connsiteX16" fmla="*/ 1103244 w 1321904"/>
              <a:gd name="connsiteY16" fmla="*/ 149086 h 168965"/>
              <a:gd name="connsiteX17" fmla="*/ 1172818 w 1321904"/>
              <a:gd name="connsiteY17" fmla="*/ 59634 h 168965"/>
              <a:gd name="connsiteX18" fmla="*/ 1242391 w 1321904"/>
              <a:gd name="connsiteY18" fmla="*/ 9939 h 168965"/>
              <a:gd name="connsiteX19" fmla="*/ 1321904 w 1321904"/>
              <a:gd name="connsiteY19" fmla="*/ 19878 h 16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21904" h="168965">
                <a:moveTo>
                  <a:pt x="0" y="79513"/>
                </a:moveTo>
                <a:cubicBezTo>
                  <a:pt x="19878" y="69574"/>
                  <a:pt x="37502" y="51707"/>
                  <a:pt x="59635" y="49695"/>
                </a:cubicBezTo>
                <a:cubicBezTo>
                  <a:pt x="77403" y="48080"/>
                  <a:pt x="94202" y="60117"/>
                  <a:pt x="109331" y="69573"/>
                </a:cubicBezTo>
                <a:cubicBezTo>
                  <a:pt x="138634" y="87888"/>
                  <a:pt x="144446" y="109987"/>
                  <a:pt x="159026" y="139147"/>
                </a:cubicBezTo>
                <a:cubicBezTo>
                  <a:pt x="175591" y="135834"/>
                  <a:pt x="194832" y="138824"/>
                  <a:pt x="208722" y="129208"/>
                </a:cubicBezTo>
                <a:cubicBezTo>
                  <a:pt x="239540" y="107872"/>
                  <a:pt x="260692" y="75119"/>
                  <a:pt x="288235" y="49695"/>
                </a:cubicBezTo>
                <a:cubicBezTo>
                  <a:pt x="303823" y="35306"/>
                  <a:pt x="321366" y="23191"/>
                  <a:pt x="337931" y="9939"/>
                </a:cubicBezTo>
                <a:cubicBezTo>
                  <a:pt x="341244" y="29817"/>
                  <a:pt x="339685" y="51158"/>
                  <a:pt x="347870" y="69573"/>
                </a:cubicBezTo>
                <a:cubicBezTo>
                  <a:pt x="353579" y="82418"/>
                  <a:pt x="368539" y="88719"/>
                  <a:pt x="377687" y="99391"/>
                </a:cubicBezTo>
                <a:cubicBezTo>
                  <a:pt x="431272" y="161908"/>
                  <a:pt x="379098" y="122103"/>
                  <a:pt x="457200" y="168965"/>
                </a:cubicBezTo>
                <a:cubicBezTo>
                  <a:pt x="463826" y="145774"/>
                  <a:pt x="462011" y="118225"/>
                  <a:pt x="477078" y="99391"/>
                </a:cubicBezTo>
                <a:cubicBezTo>
                  <a:pt x="533335" y="29069"/>
                  <a:pt x="634024" y="102795"/>
                  <a:pt x="685800" y="119269"/>
                </a:cubicBezTo>
                <a:cubicBezTo>
                  <a:pt x="708784" y="126582"/>
                  <a:pt x="732183" y="132521"/>
                  <a:pt x="755374" y="139147"/>
                </a:cubicBezTo>
                <a:cubicBezTo>
                  <a:pt x="785191" y="135834"/>
                  <a:pt x="822711" y="149480"/>
                  <a:pt x="844826" y="129208"/>
                </a:cubicBezTo>
                <a:cubicBezTo>
                  <a:pt x="870324" y="105835"/>
                  <a:pt x="854955" y="58256"/>
                  <a:pt x="874644" y="29817"/>
                </a:cubicBezTo>
                <a:cubicBezTo>
                  <a:pt x="887294" y="11544"/>
                  <a:pt x="914400" y="9939"/>
                  <a:pt x="934278" y="0"/>
                </a:cubicBezTo>
                <a:cubicBezTo>
                  <a:pt x="1033853" y="99574"/>
                  <a:pt x="978242" y="49085"/>
                  <a:pt x="1103244" y="149086"/>
                </a:cubicBezTo>
                <a:cubicBezTo>
                  <a:pt x="1187024" y="93233"/>
                  <a:pt x="1056164" y="186893"/>
                  <a:pt x="1172818" y="59634"/>
                </a:cubicBezTo>
                <a:cubicBezTo>
                  <a:pt x="1192076" y="38625"/>
                  <a:pt x="1219200" y="26504"/>
                  <a:pt x="1242391" y="9939"/>
                </a:cubicBezTo>
                <a:cubicBezTo>
                  <a:pt x="1287924" y="25116"/>
                  <a:pt x="1261732" y="19878"/>
                  <a:pt x="1321904" y="19878"/>
                </a:cubicBezTo>
              </a:path>
            </a:pathLst>
          </a:cu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3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basic idea of </a:t>
            </a:r>
            <a:r>
              <a:rPr lang="en-US" altLang="en-US" sz="2800" dirty="0"/>
              <a:t>Convolution Neural Networks </a:t>
            </a:r>
            <a:r>
              <a:rPr lang="en-US" sz="2800" dirty="0"/>
              <a:t>CNN</a:t>
            </a:r>
            <a:br>
              <a:rPr lang="en-US" sz="2800" dirty="0"/>
            </a:br>
            <a:r>
              <a:rPr lang="en-US" sz="2800" dirty="0"/>
              <a:t>Same idea as Back-propagation-neural networks (BPNN) but different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2895600" cy="365125"/>
          </a:xfrm>
        </p:spPr>
        <p:txBody>
          <a:bodyPr/>
          <a:lstStyle/>
          <a:p>
            <a:r>
              <a:rPr lang="en-US" altLang="en-US"/>
              <a:t>CNN-softmax  v2405425a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0722" name="Picture 2" descr="https://adeshpande3.github.io/assets/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3" y="1600200"/>
            <a:ext cx="8631159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2183" y="5234463"/>
            <a:ext cx="473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https://adeshpande3.github.io/adeshpande3.github.io/A-Beginner%27s-Guide-To-Understanding-Convolutional-Neural-Networks/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44958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vectorized (</a:t>
            </a:r>
            <a:r>
              <a:rPr lang="en-US" dirty="0" err="1"/>
              <a:t>vec</a:t>
            </a:r>
            <a:r>
              <a:rPr lang="en-US" dirty="0"/>
              <a:t>), the 2D arranged inputs become 1D vectors. Then the network is just like a BPNN</a:t>
            </a:r>
          </a:p>
          <a:p>
            <a:r>
              <a:rPr lang="en-US" dirty="0"/>
              <a:t>(Back propagation neural networks )</a:t>
            </a:r>
          </a:p>
        </p:txBody>
      </p:sp>
    </p:spTree>
    <p:extLst>
      <p:ext uri="{BB962C8B-B14F-4D97-AF65-F5344CB8AC3E}">
        <p14:creationId xmlns:p14="http://schemas.microsoft.com/office/powerpoint/2010/main" val="2034595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AF854-2F1F-AABA-C3D3-3DEA8775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3305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How to compare systems using</a:t>
            </a:r>
            <a:br>
              <a:rPr lang="en-US" sz="3100" dirty="0"/>
            </a:br>
            <a:r>
              <a:rPr lang="en-US" sz="3100" dirty="0"/>
              <a:t>k-fold Cross-Validation, usually K=10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29343-A534-CAEF-595B-966DB75A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67" y="1092637"/>
            <a:ext cx="8242081" cy="5263713"/>
          </a:xfrm>
        </p:spPr>
        <p:txBody>
          <a:bodyPr>
            <a:noAutofit/>
          </a:bodyPr>
          <a:lstStyle/>
          <a:p>
            <a:r>
              <a:rPr lang="en-US" sz="2000" dirty="0"/>
              <a:t>Idea: divide the data in K equal portions and perform tests on each portion using different models -- maybe a different model (method) or same model (method) with different parameters: Here is the procedure.</a:t>
            </a:r>
          </a:p>
          <a:p>
            <a:r>
              <a:rPr lang="en-US" sz="2000" dirty="0"/>
              <a:t>Shuffle the data randomly.</a:t>
            </a:r>
          </a:p>
          <a:p>
            <a:r>
              <a:rPr lang="en-US" sz="2000" dirty="0"/>
              <a:t>Split the dataset into k groups </a:t>
            </a:r>
            <a:r>
              <a:rPr lang="en-US" sz="2000" dirty="0">
                <a:solidFill>
                  <a:srgbClr val="FF0000"/>
                </a:solidFill>
              </a:rPr>
              <a:t>(e.g., K=10) , keep the grouping</a:t>
            </a:r>
          </a:p>
          <a:p>
            <a:r>
              <a:rPr lang="en-US" sz="2000" dirty="0"/>
              <a:t>For m=1:M [Collect the </a:t>
            </a:r>
            <a:r>
              <a:rPr lang="en-US" sz="2000" dirty="0" err="1"/>
              <a:t>accuracy_of_model</a:t>
            </a:r>
            <a:r>
              <a:rPr lang="en-US" sz="2000" dirty="0"/>
              <a:t>(m)]{</a:t>
            </a:r>
          </a:p>
          <a:p>
            <a:pPr lvl="1"/>
            <a:r>
              <a:rPr lang="en-US" sz="2000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=1:K , (for each unique group){</a:t>
            </a:r>
          </a:p>
          <a:p>
            <a:pPr lvl="2"/>
            <a:r>
              <a:rPr lang="en-US" sz="2000" dirty="0"/>
              <a:t>Take a group as a test data set</a:t>
            </a:r>
          </a:p>
          <a:p>
            <a:pPr lvl="2"/>
            <a:r>
              <a:rPr lang="en-US" sz="2000" dirty="0"/>
              <a:t>Take the remaining groups (k-1 groups) as training data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2000" dirty="0"/>
              <a:t>Fit the model on training set &amp; evaluate it on test set, record accuracy(</a:t>
            </a:r>
            <a:r>
              <a:rPr lang="en-US" sz="2000" dirty="0" err="1"/>
              <a:t>i</a:t>
            </a:r>
            <a:r>
              <a:rPr lang="en-US" sz="2000" dirty="0"/>
              <a:t>)}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accuracy_of_model_m</a:t>
            </a:r>
            <a:r>
              <a:rPr lang="en-US" sz="2000" dirty="0"/>
              <a:t> =mean {1:K (accuracy(</a:t>
            </a:r>
            <a:r>
              <a:rPr lang="en-US" sz="2000" dirty="0" err="1"/>
              <a:t>i</a:t>
            </a:r>
            <a:r>
              <a:rPr lang="en-US" sz="2000" dirty="0"/>
              <a:t>)} of that model (m)}</a:t>
            </a:r>
          </a:p>
          <a:p>
            <a:r>
              <a:rPr lang="en-US" sz="2000" dirty="0"/>
              <a:t>List all </a:t>
            </a:r>
            <a:r>
              <a:rPr lang="en-US" sz="2000" dirty="0" err="1"/>
              <a:t>accuracy_of_model_m</a:t>
            </a:r>
            <a:r>
              <a:rPr lang="en-US" sz="2000" dirty="0"/>
              <a:t>(s) and compare which is better.</a:t>
            </a:r>
          </a:p>
          <a:p>
            <a:r>
              <a:rPr lang="en-US" sz="2000" dirty="0"/>
              <a:t>** It is to make sure each sample will be used as a testing data.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56CD9-EE3A-3EC9-49A7-2526095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1C8C4-16CE-E212-DCE5-E161CB2D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B4CA-31D7-4C0B-94BB-C0A0E1F306D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70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E93D-E421-0C30-9856-C22141D2E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4D9C2DB-6458-918F-DD86-95D153B49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Practical machine learning implementation method, </a:t>
            </a:r>
          </a:p>
          <a:p>
            <a:r>
              <a:rPr lang="en-US" dirty="0"/>
              <a:t>speedup the development cycle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04EE4-3522-6AE2-29ED-7DBB06FE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F0176-D9AB-3914-3500-F211C4DA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205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1B37-BF77-4141-9FBE-D52E6861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4" y="407379"/>
            <a:ext cx="8229600" cy="574960"/>
          </a:xfrm>
        </p:spPr>
        <p:txBody>
          <a:bodyPr>
            <a:noAutofit/>
          </a:bodyPr>
          <a:lstStyle/>
          <a:p>
            <a:r>
              <a:rPr lang="en-US" sz="2800" dirty="0"/>
              <a:t>Transfer learning for deep net (e.g. over 50 layers): </a:t>
            </a:r>
            <a:br>
              <a:rPr lang="en-US" sz="2000" dirty="0"/>
            </a:br>
            <a:r>
              <a:rPr lang="en-US" sz="2000" dirty="0"/>
              <a:t>leaning using pre-trained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635F8-7591-45E3-966A-F2507025F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6356351"/>
            <a:ext cx="8554065" cy="498582"/>
          </a:xfrm>
        </p:spPr>
        <p:txBody>
          <a:bodyPr>
            <a:normAutofit/>
          </a:bodyPr>
          <a:lstStyle/>
          <a:p>
            <a:r>
              <a:rPr lang="en-US" sz="1100" dirty="0">
                <a:hlinkClick r:id="" action="ppaction://noaction"/>
              </a:rPr>
              <a:t>https://neptune.ai/blog/transfer-learning-guide-examples-for-images-and-text-in-keras</a:t>
            </a:r>
          </a:p>
          <a:p>
            <a:r>
              <a:rPr lang="en-US" sz="1100" dirty="0">
                <a:hlinkClick r:id="" action="ppaction://noaction"/>
              </a:rPr>
              <a:t>https://medium.datadriveninvestor.com/introducing-transfer-learning-as-your-next-engine-to-drive-future-innovations-5e81a15bb56</a:t>
            </a:r>
            <a:r>
              <a:rPr lang="en-US" sz="1100" dirty="0"/>
              <a:t> 7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0721E-D06D-4243-96ED-1E4C5026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92A25-8302-4C29-B64D-502587A4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CEBE63-7F79-4F25-A8E6-F40EE260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7" y="1233027"/>
            <a:ext cx="6288747" cy="49898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E3BB75-BF95-4346-AD89-37C3BDA90BAC}"/>
              </a:ext>
            </a:extLst>
          </p:cNvPr>
          <p:cNvSpPr txBox="1"/>
          <p:nvPr/>
        </p:nvSpPr>
        <p:spPr>
          <a:xfrm>
            <a:off x="2438400" y="5707176"/>
            <a:ext cx="3129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</a:t>
            </a:r>
          </a:p>
          <a:p>
            <a:r>
              <a:rPr lang="en-US" dirty="0"/>
              <a:t>Pre-trained-CNN        NEW TASK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432F5-67A5-4D58-B5C2-D9BC60E51266}"/>
              </a:ext>
            </a:extLst>
          </p:cNvPr>
          <p:cNvSpPr txBox="1"/>
          <p:nvPr/>
        </p:nvSpPr>
        <p:spPr>
          <a:xfrm>
            <a:off x="7066340" y="256508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Slow: Take long tine to train and require a lot of data.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0BF55-1A50-40AE-ABE1-5859A9EAEBF8}"/>
              </a:ext>
            </a:extLst>
          </p:cNvPr>
          <p:cNvSpPr txBox="1"/>
          <p:nvPr/>
        </p:nvSpPr>
        <p:spPr>
          <a:xfrm>
            <a:off x="7064628" y="493506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Fast: Can be very efficient to tarin</a:t>
            </a:r>
          </a:p>
        </p:txBody>
      </p:sp>
    </p:spTree>
    <p:extLst>
      <p:ext uri="{BB962C8B-B14F-4D97-AF65-F5344CB8AC3E}">
        <p14:creationId xmlns:p14="http://schemas.microsoft.com/office/powerpoint/2010/main" val="2604564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6156-2D99-46C9-9883-83381DBC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8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implement 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EE13F-7164-478F-9720-92892A06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59" y="2786426"/>
            <a:ext cx="8229600" cy="452596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Obtain the pre-trained model</a:t>
            </a:r>
            <a:endParaRPr lang="en-H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 base model</a:t>
            </a:r>
            <a:endParaRPr lang="en-H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Freeze layers</a:t>
            </a:r>
            <a:endParaRPr lang="en-H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new trainable layers </a:t>
            </a:r>
            <a:endParaRPr lang="en-H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 the new layers on the dataset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it-IT" sz="2000" b="0" i="0" dirty="0">
                <a:solidFill>
                  <a:srgbClr val="212529"/>
                </a:solidFill>
                <a:effectLst/>
                <a:latin typeface="Mulish"/>
              </a:rPr>
              <a:t>Improve the model via fine-tuning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Idea: In transfer learning, a downstream task uses the output of a previous task. It applies the knowledge of the pretrained model to a new problem.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68B69-5692-4D85-9D51-022C1B0E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12FA3-519E-4E0E-9179-E150312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11996-258D-B29E-C192-CD8E8B0A440A}"/>
              </a:ext>
            </a:extLst>
          </p:cNvPr>
          <p:cNvSpPr txBox="1"/>
          <p:nvPr/>
        </p:nvSpPr>
        <p:spPr>
          <a:xfrm>
            <a:off x="380019" y="1518648"/>
            <a:ext cx="1676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Mulish"/>
              </a:rPr>
              <a:t>1) Obtain the pre-trained model</a:t>
            </a:r>
            <a:br>
              <a:rPr lang="en-US" b="0" i="0" dirty="0">
                <a:solidFill>
                  <a:srgbClr val="212529"/>
                </a:solidFill>
                <a:effectLst/>
                <a:latin typeface="Mulish"/>
              </a:rPr>
            </a:br>
            <a:endParaRPr lang="en-US" b="0" i="0" dirty="0">
              <a:solidFill>
                <a:srgbClr val="212529"/>
              </a:solidFill>
              <a:effectLst/>
              <a:latin typeface="Mulish"/>
            </a:endParaRPr>
          </a:p>
          <a:p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2F203-0F80-A8C2-0D12-DFF9F42D4270}"/>
              </a:ext>
            </a:extLst>
          </p:cNvPr>
          <p:cNvSpPr txBox="1"/>
          <p:nvPr/>
        </p:nvSpPr>
        <p:spPr>
          <a:xfrm>
            <a:off x="2054492" y="1623552"/>
            <a:ext cx="1495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Mulish"/>
              </a:rPr>
              <a:t>2) Create a base model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9C213-FD10-EFDA-C1B1-5209C8BE1291}"/>
              </a:ext>
            </a:extLst>
          </p:cNvPr>
          <p:cNvSpPr txBox="1"/>
          <p:nvPr/>
        </p:nvSpPr>
        <p:spPr>
          <a:xfrm>
            <a:off x="3492909" y="1644721"/>
            <a:ext cx="12465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Mulish"/>
              </a:rPr>
              <a:t>3) Freeze layers</a:t>
            </a:r>
            <a:br>
              <a:rPr lang="en-US" b="0" i="0" dirty="0">
                <a:solidFill>
                  <a:srgbClr val="212529"/>
                </a:solidFill>
                <a:effectLst/>
                <a:latin typeface="Mulish"/>
              </a:rPr>
            </a:b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182F3E-EBB5-3FFA-5716-C0D70FD20B37}"/>
              </a:ext>
            </a:extLst>
          </p:cNvPr>
          <p:cNvSpPr txBox="1"/>
          <p:nvPr/>
        </p:nvSpPr>
        <p:spPr>
          <a:xfrm>
            <a:off x="4682023" y="1579104"/>
            <a:ext cx="15133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Mulish"/>
              </a:rPr>
              <a:t>4) Add new trainable layers </a:t>
            </a:r>
            <a:endParaRPr lang="en-H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34FFE-3656-0E04-45CA-94B7881F42FF}"/>
              </a:ext>
            </a:extLst>
          </p:cNvPr>
          <p:cNvSpPr txBox="1"/>
          <p:nvPr/>
        </p:nvSpPr>
        <p:spPr>
          <a:xfrm>
            <a:off x="5953429" y="1607461"/>
            <a:ext cx="16189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12529"/>
                </a:solidFill>
                <a:effectLst/>
                <a:latin typeface="Mulish"/>
              </a:rPr>
              <a:t>5) Train the new layers on the dataset</a:t>
            </a:r>
            <a:endParaRPr lang="en-HK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9CED985-8A7C-6465-E867-B5B7E320B4A7}"/>
              </a:ext>
            </a:extLst>
          </p:cNvPr>
          <p:cNvSpPr/>
          <p:nvPr/>
        </p:nvSpPr>
        <p:spPr>
          <a:xfrm>
            <a:off x="425476" y="995961"/>
            <a:ext cx="1550060" cy="1901516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4ADE87D-233A-9FFA-3CA8-99020020806A}"/>
              </a:ext>
            </a:extLst>
          </p:cNvPr>
          <p:cNvSpPr/>
          <p:nvPr/>
        </p:nvSpPr>
        <p:spPr>
          <a:xfrm>
            <a:off x="1968009" y="1068986"/>
            <a:ext cx="1495425" cy="175546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3CBF17D-6F54-BD00-46E7-7BF098A7A43C}"/>
              </a:ext>
            </a:extLst>
          </p:cNvPr>
          <p:cNvSpPr/>
          <p:nvPr/>
        </p:nvSpPr>
        <p:spPr>
          <a:xfrm>
            <a:off x="3495158" y="1148027"/>
            <a:ext cx="1135093" cy="1597379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F225156-1953-0682-0A8B-6F39A51C8E05}"/>
              </a:ext>
            </a:extLst>
          </p:cNvPr>
          <p:cNvSpPr/>
          <p:nvPr/>
        </p:nvSpPr>
        <p:spPr>
          <a:xfrm>
            <a:off x="4665439" y="1068986"/>
            <a:ext cx="1354361" cy="1830488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3DC7C5C-7367-CB0E-D01C-80C42C7FD22F}"/>
              </a:ext>
            </a:extLst>
          </p:cNvPr>
          <p:cNvSpPr/>
          <p:nvPr/>
        </p:nvSpPr>
        <p:spPr>
          <a:xfrm>
            <a:off x="6032909" y="1113203"/>
            <a:ext cx="1354361" cy="1855131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70441A-AD1C-105E-8A6F-594176AEC005}"/>
              </a:ext>
            </a:extLst>
          </p:cNvPr>
          <p:cNvSpPr txBox="1"/>
          <p:nvPr/>
        </p:nvSpPr>
        <p:spPr>
          <a:xfrm>
            <a:off x="3945204" y="3313420"/>
            <a:ext cx="5017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https://neptune.ai/blog/transfer-learning-guide-examples-for-images-and-text-in-keras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https://www.baeldung.com/cs/downstream-tasks</a:t>
            </a:r>
            <a:r>
              <a:rPr lang="en-US" dirty="0"/>
              <a:t> </a:t>
            </a:r>
          </a:p>
          <a:p>
            <a:endParaRPr lang="en-HK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8283307-B775-E218-2E55-1A3A00DBB9D0}"/>
              </a:ext>
            </a:extLst>
          </p:cNvPr>
          <p:cNvSpPr/>
          <p:nvPr/>
        </p:nvSpPr>
        <p:spPr>
          <a:xfrm>
            <a:off x="7404662" y="1154223"/>
            <a:ext cx="1468766" cy="1855131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D18E2-28B5-8D39-9B5A-BCDB9E01A971}"/>
              </a:ext>
            </a:extLst>
          </p:cNvPr>
          <p:cNvSpPr txBox="1"/>
          <p:nvPr/>
        </p:nvSpPr>
        <p:spPr>
          <a:xfrm>
            <a:off x="7360110" y="1630089"/>
            <a:ext cx="1513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dirty="0">
                <a:solidFill>
                  <a:srgbClr val="212529"/>
                </a:solidFill>
                <a:effectLst/>
                <a:latin typeface="Mulish"/>
              </a:rPr>
              <a:t>6)Improve the model via fine-tuning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896450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7118-F002-437E-B1FE-13624B29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Mulish"/>
              </a:rPr>
              <a:t>Step1 : Obtain the pre-trained model</a:t>
            </a:r>
            <a:br>
              <a:rPr lang="en-US" b="0" i="0" dirty="0">
                <a:solidFill>
                  <a:srgbClr val="212529"/>
                </a:solidFill>
                <a:effectLst/>
                <a:latin typeface="Mulish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37344-2D21-4A4D-8993-5FCA500F7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1" dirty="0">
                <a:solidFill>
                  <a:srgbClr val="212529"/>
                </a:solidFill>
                <a:effectLst/>
                <a:latin typeface="Mulish"/>
              </a:rPr>
              <a:t>The first step is to get the </a:t>
            </a:r>
            <a:r>
              <a:rPr lang="en-US" b="0" i="1" u="none" strike="noStrike" dirty="0">
                <a:solidFill>
                  <a:srgbClr val="4455A6"/>
                </a:solidFill>
                <a:effectLst/>
                <a:latin typeface="Mulish"/>
                <a:hlinkClick r:id="rId2"/>
              </a:rPr>
              <a:t>pre-trained model</a:t>
            </a:r>
            <a:r>
              <a:rPr lang="en-US" b="0" i="1" dirty="0">
                <a:solidFill>
                  <a:srgbClr val="212529"/>
                </a:solidFill>
                <a:effectLst/>
                <a:latin typeface="Mulish"/>
              </a:rPr>
              <a:t> that you would like to use for your problem. The various sources of pre-trained models are covered in a separate section</a:t>
            </a:r>
          </a:p>
          <a:p>
            <a:r>
              <a:rPr lang="en-US" sz="3200" i="1" dirty="0">
                <a:solidFill>
                  <a:srgbClr val="212529"/>
                </a:solidFill>
                <a:latin typeface="Mulish"/>
              </a:rPr>
              <a:t>There are more than two dozen pre-trained models available from </a:t>
            </a:r>
            <a:r>
              <a:rPr lang="en-US" sz="3200" i="1" dirty="0" err="1">
                <a:solidFill>
                  <a:srgbClr val="212529"/>
                </a:solidFill>
                <a:latin typeface="Mulish"/>
              </a:rPr>
              <a:t>Keras</a:t>
            </a:r>
            <a:r>
              <a:rPr lang="en-US" sz="3200" i="1" dirty="0">
                <a:solidFill>
                  <a:srgbClr val="212529"/>
                </a:solidFill>
                <a:latin typeface="Mulish"/>
              </a:rPr>
              <a:t>. They’re served via </a:t>
            </a:r>
            <a:r>
              <a:rPr lang="en-US" sz="3200" i="1" dirty="0" err="1">
                <a:solidFill>
                  <a:srgbClr val="212529"/>
                </a:solidFill>
                <a:latin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Keras</a:t>
            </a:r>
            <a:r>
              <a:rPr lang="en-US" sz="3200" i="1" dirty="0">
                <a:solidFill>
                  <a:srgbClr val="212529"/>
                </a:solidFill>
                <a:latin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applications</a:t>
            </a:r>
            <a:r>
              <a:rPr lang="en-US" sz="3200" i="1" dirty="0">
                <a:solidFill>
                  <a:srgbClr val="212529"/>
                </a:solidFill>
                <a:latin typeface="Mulish"/>
              </a:rPr>
              <a:t>. </a:t>
            </a:r>
          </a:p>
          <a:p>
            <a:pPr algn="l"/>
            <a:endParaRPr lang="en-US" b="0" i="0" dirty="0">
              <a:solidFill>
                <a:srgbClr val="212529"/>
              </a:solidFill>
              <a:effectLst/>
              <a:latin typeface="Mulish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72EFD-68FC-484D-898E-0F6A0828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F4DFD-F5B8-4E82-A7F2-A8527381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105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B27C-3DAE-47CD-B971-DF060744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12529"/>
                </a:solidFill>
                <a:latin typeface="Mulish"/>
              </a:rPr>
              <a:t>St</a:t>
            </a:r>
            <a:r>
              <a:rPr lang="en-US" b="0" i="0" dirty="0">
                <a:solidFill>
                  <a:srgbClr val="212529"/>
                </a:solidFill>
                <a:effectLst/>
                <a:latin typeface="Mulish"/>
              </a:rPr>
              <a:t>ep2 : Create a base model</a:t>
            </a:r>
            <a:br>
              <a:rPr lang="en-US" b="0" i="0" dirty="0">
                <a:solidFill>
                  <a:srgbClr val="212529"/>
                </a:solidFill>
                <a:effectLst/>
                <a:latin typeface="Mulish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887F0-8029-403B-AB21-EA2EC259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n-US" sz="2000" b="0" i="1" dirty="0">
                <a:solidFill>
                  <a:srgbClr val="212529"/>
                </a:solidFill>
                <a:effectLst/>
                <a:latin typeface="Mulish"/>
              </a:rPr>
              <a:t>Usually, the first step is to instantiate the </a:t>
            </a:r>
            <a:r>
              <a:rPr lang="en-US" sz="2000" b="1" i="1" dirty="0">
                <a:solidFill>
                  <a:srgbClr val="212529"/>
                </a:solidFill>
                <a:effectLst/>
                <a:latin typeface="Mulish"/>
              </a:rPr>
              <a:t>base mode</a:t>
            </a:r>
            <a:r>
              <a:rPr lang="en-US" sz="2000" b="0" i="1" dirty="0">
                <a:solidFill>
                  <a:srgbClr val="212529"/>
                </a:solidFill>
                <a:effectLst/>
                <a:latin typeface="Mulish"/>
              </a:rPr>
              <a:t>l using one of the architectures such as </a:t>
            </a:r>
            <a:r>
              <a:rPr lang="en-US" sz="2000" b="0" i="1" dirty="0" err="1">
                <a:solidFill>
                  <a:srgbClr val="212529"/>
                </a:solidFill>
                <a:effectLst/>
                <a:latin typeface="Mulish"/>
              </a:rPr>
              <a:t>ResNet</a:t>
            </a:r>
            <a:r>
              <a:rPr lang="en-US" sz="2000" b="0" i="1" dirty="0">
                <a:solidFill>
                  <a:srgbClr val="212529"/>
                </a:solidFill>
                <a:effectLst/>
                <a:latin typeface="Mulish"/>
              </a:rPr>
              <a:t> or </a:t>
            </a:r>
            <a:r>
              <a:rPr lang="en-US" sz="2000" b="0" i="1" dirty="0" err="1">
                <a:solidFill>
                  <a:srgbClr val="212529"/>
                </a:solidFill>
                <a:effectLst/>
                <a:latin typeface="Mulish"/>
              </a:rPr>
              <a:t>Xception</a:t>
            </a:r>
            <a:r>
              <a:rPr lang="en-US" sz="2000" b="0" i="1" dirty="0">
                <a:solidFill>
                  <a:srgbClr val="212529"/>
                </a:solidFill>
                <a:effectLst/>
                <a:latin typeface="Mulish"/>
              </a:rPr>
              <a:t>. You can also optionally download the </a:t>
            </a:r>
            <a:r>
              <a:rPr lang="en-US" sz="2000" b="1" i="1" dirty="0">
                <a:solidFill>
                  <a:srgbClr val="212529"/>
                </a:solidFill>
                <a:effectLst/>
                <a:latin typeface="Mulish"/>
              </a:rPr>
              <a:t>pre-trained weights. ….</a:t>
            </a:r>
            <a:endParaRPr lang="en-US" sz="2000" b="0" i="1" dirty="0">
              <a:solidFill>
                <a:srgbClr val="212529"/>
              </a:solidFill>
              <a:effectLst/>
              <a:latin typeface="Mulish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0185D-2830-4C02-9849-36F43B99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8C206-1C9A-466C-B067-A022BDAF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55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F1EC37-B513-456A-8E2B-77B21E394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30387"/>
            <a:ext cx="61794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3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FA68-D6EE-402D-B7E5-D4A0EFEB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Step3 : </a:t>
            </a:r>
            <a:r>
              <a:rPr lang="en-US" b="0" i="0" dirty="0">
                <a:solidFill>
                  <a:srgbClr val="212529"/>
                </a:solidFill>
                <a:effectLst/>
                <a:latin typeface="Mulish"/>
              </a:rPr>
              <a:t>Freeze layers</a:t>
            </a:r>
            <a:br>
              <a:rPr lang="en-US" b="0" i="0" dirty="0">
                <a:solidFill>
                  <a:srgbClr val="212529"/>
                </a:solidFill>
                <a:effectLst/>
                <a:latin typeface="Mulish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B5896-5FF1-41C3-AB49-1A5A0658A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i="1" dirty="0">
                <a:solidFill>
                  <a:srgbClr val="212529"/>
                </a:solidFill>
                <a:latin typeface="Mulish"/>
              </a:rPr>
              <a:t>S</a:t>
            </a:r>
            <a:r>
              <a:rPr lang="en-US" b="0" i="1" dirty="0">
                <a:solidFill>
                  <a:srgbClr val="212529"/>
                </a:solidFill>
                <a:effectLst/>
                <a:latin typeface="Mulish"/>
              </a:rPr>
              <a:t>o, they don’t change during training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B17A4-FC28-42FB-8603-6F7424B3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1A553-C3F0-492E-B459-C9E6E044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56</a:t>
            </a:fld>
            <a:endParaRPr lang="en-US" altLang="en-US"/>
          </a:p>
        </p:txBody>
      </p:sp>
      <p:pic>
        <p:nvPicPr>
          <p:cNvPr id="5122" name="Picture 2" descr="Fine tuning pretrained network">
            <a:extLst>
              <a:ext uri="{FF2B5EF4-FFF2-40B4-BE49-F238E27FC236}">
                <a16:creationId xmlns:a16="http://schemas.microsoft.com/office/drawing/2014/main" id="{450A60C5-1222-4753-876B-AB4B5E76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17750"/>
            <a:ext cx="73474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49044-67F2-70A3-0C04-DD4D5A1765A5}"/>
              </a:ext>
            </a:extLst>
          </p:cNvPr>
          <p:cNvSpPr txBox="1"/>
          <p:nvPr/>
        </p:nvSpPr>
        <p:spPr>
          <a:xfrm>
            <a:off x="3462131" y="5664498"/>
            <a:ext cx="196463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529"/>
                </a:solidFill>
                <a:effectLst/>
                <a:latin typeface="Mulish"/>
              </a:rPr>
              <a:t>Freeze layers</a:t>
            </a:r>
            <a:endParaRPr lang="en-HK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0A1E2-232B-C7A9-278C-A0A2C6915721}"/>
              </a:ext>
            </a:extLst>
          </p:cNvPr>
          <p:cNvSpPr txBox="1"/>
          <p:nvPr/>
        </p:nvSpPr>
        <p:spPr>
          <a:xfrm>
            <a:off x="7038965" y="5664498"/>
            <a:ext cx="98231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529"/>
                </a:solidFill>
                <a:latin typeface="Mulish"/>
              </a:rPr>
              <a:t>Train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37167659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7DFD7C9-004F-D411-3304-F0BE6E96A257}"/>
              </a:ext>
            </a:extLst>
          </p:cNvPr>
          <p:cNvSpPr txBox="1"/>
          <p:nvPr/>
        </p:nvSpPr>
        <p:spPr>
          <a:xfrm>
            <a:off x="3396672" y="5463381"/>
            <a:ext cx="11753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Mulish"/>
              </a:rPr>
              <a:t>Add new trainable layers</a:t>
            </a:r>
            <a:endParaRPr lang="en-H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990AD-D764-4F98-B531-7D67E3F0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Mulish"/>
              </a:rPr>
              <a:t>Step4 : Add new trainable layers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3766C-66A2-4645-8A91-681FA7E70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600198"/>
            <a:ext cx="8229600" cy="45259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9D5CD-18C4-4150-B024-F5F90B43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CE641-DDFB-4F62-8CBD-F25C503C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57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4905E-7AFD-D3E2-F72D-7ACEE15A8ACE}"/>
              </a:ext>
            </a:extLst>
          </p:cNvPr>
          <p:cNvSpPr txBox="1"/>
          <p:nvPr/>
        </p:nvSpPr>
        <p:spPr>
          <a:xfrm>
            <a:off x="6105524" y="5383210"/>
            <a:ext cx="152700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529"/>
                </a:solidFill>
                <a:latin typeface="Mulish"/>
              </a:rPr>
              <a:t>FC=fully</a:t>
            </a:r>
          </a:p>
          <a:p>
            <a:r>
              <a:rPr lang="en-US" sz="2400" dirty="0">
                <a:solidFill>
                  <a:srgbClr val="212529"/>
                </a:solidFill>
                <a:latin typeface="Mulish"/>
              </a:rPr>
              <a:t>connected</a:t>
            </a:r>
            <a:endParaRPr lang="en-HK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AB5AC9-A57E-EEFC-4FCF-FD21DD047129}"/>
              </a:ext>
            </a:extLst>
          </p:cNvPr>
          <p:cNvCxnSpPr/>
          <p:nvPr/>
        </p:nvCxnSpPr>
        <p:spPr>
          <a:xfrm flipV="1">
            <a:off x="3960899" y="1333498"/>
            <a:ext cx="0" cy="135255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5957FA-68EE-CD7F-95C9-C5F0967780DF}"/>
              </a:ext>
            </a:extLst>
          </p:cNvPr>
          <p:cNvCxnSpPr>
            <a:cxnSpLocks/>
          </p:cNvCxnSpPr>
          <p:nvPr/>
        </p:nvCxnSpPr>
        <p:spPr>
          <a:xfrm>
            <a:off x="3960899" y="4130971"/>
            <a:ext cx="0" cy="109825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2A5E6D-DEC4-77A7-6C61-AB05731B9B0A}"/>
              </a:ext>
            </a:extLst>
          </p:cNvPr>
          <p:cNvCxnSpPr>
            <a:cxnSpLocks/>
          </p:cNvCxnSpPr>
          <p:nvPr/>
        </p:nvCxnSpPr>
        <p:spPr>
          <a:xfrm flipV="1">
            <a:off x="4125592" y="5273673"/>
            <a:ext cx="19050" cy="219075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072FE0-42A1-83D7-3292-A88EAF0099AA}"/>
              </a:ext>
            </a:extLst>
          </p:cNvPr>
          <p:cNvCxnSpPr>
            <a:cxnSpLocks/>
          </p:cNvCxnSpPr>
          <p:nvPr/>
        </p:nvCxnSpPr>
        <p:spPr>
          <a:xfrm flipH="1">
            <a:off x="4135117" y="6388740"/>
            <a:ext cx="19050" cy="240658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78E0241-2585-D068-22F7-37C81779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00941"/>
            <a:ext cx="1238250" cy="532447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5B63D9-1445-3147-9F75-5D01A567C8A2}"/>
              </a:ext>
            </a:extLst>
          </p:cNvPr>
          <p:cNvCxnSpPr/>
          <p:nvPr/>
        </p:nvCxnSpPr>
        <p:spPr>
          <a:xfrm>
            <a:off x="3513224" y="5229223"/>
            <a:ext cx="105877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1D7D270-BDF0-8AB1-19D3-7BD5FF9288C4}"/>
              </a:ext>
            </a:extLst>
          </p:cNvPr>
          <p:cNvSpPr txBox="1"/>
          <p:nvPr/>
        </p:nvSpPr>
        <p:spPr>
          <a:xfrm>
            <a:off x="3484015" y="2730942"/>
            <a:ext cx="111719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529"/>
                </a:solidFill>
                <a:latin typeface="Mulish"/>
              </a:rPr>
              <a:t>Freeze</a:t>
            </a:r>
          </a:p>
          <a:p>
            <a:r>
              <a:rPr lang="en-US" sz="2400" dirty="0">
                <a:solidFill>
                  <a:srgbClr val="212529"/>
                </a:solidFill>
                <a:latin typeface="Mulish"/>
              </a:rPr>
              <a:t>Earlier</a:t>
            </a:r>
          </a:p>
          <a:p>
            <a:r>
              <a:rPr lang="en-US" sz="2400" dirty="0">
                <a:solidFill>
                  <a:srgbClr val="212529"/>
                </a:solidFill>
                <a:latin typeface="Mulish"/>
              </a:rPr>
              <a:t>Layers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D43DF5-A064-99B4-1D82-1D4E72E9749D}"/>
              </a:ext>
            </a:extLst>
          </p:cNvPr>
          <p:cNvSpPr txBox="1"/>
          <p:nvPr/>
        </p:nvSpPr>
        <p:spPr>
          <a:xfrm>
            <a:off x="5937596" y="1184699"/>
            <a:ext cx="15270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529"/>
                </a:solidFill>
                <a:latin typeface="Mulish"/>
              </a:rPr>
              <a:t>Input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3452215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C4AA-F2EB-4344-929D-B2E2D169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i="0" dirty="0">
                <a:solidFill>
                  <a:srgbClr val="212529"/>
                </a:solidFill>
                <a:effectLst/>
                <a:latin typeface="Mulish"/>
              </a:rPr>
              <a:t>Step 5: Train the new layers on the dataset</a:t>
            </a:r>
            <a:br>
              <a:rPr lang="en-US" b="0" i="0" dirty="0">
                <a:solidFill>
                  <a:srgbClr val="212529"/>
                </a:solidFill>
                <a:effectLst/>
                <a:latin typeface="Mulish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14E8-4E80-4C2B-8917-48A9CBCA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17638"/>
            <a:ext cx="5186362" cy="4708525"/>
          </a:xfrm>
        </p:spPr>
        <p:txBody>
          <a:bodyPr>
            <a:normAutofit fontScale="92500"/>
          </a:bodyPr>
          <a:lstStyle/>
          <a:p>
            <a:pPr algn="l"/>
            <a:r>
              <a:rPr lang="en-US" b="0" i="1" dirty="0">
                <a:solidFill>
                  <a:srgbClr val="212529"/>
                </a:solidFill>
                <a:effectLst/>
                <a:latin typeface="Mulish"/>
              </a:rPr>
              <a:t>Remember that the pre-trained model’s final output will most likely be different from the output that you want for your model. For example, pre-trained models trained on the ImageNet dataset will output 1000 classes, </a:t>
            </a:r>
            <a:r>
              <a:rPr lang="en-US" b="0" dirty="0">
                <a:solidFill>
                  <a:srgbClr val="212529"/>
                </a:solidFill>
                <a:effectLst/>
                <a:latin typeface="Mulish"/>
              </a:rPr>
              <a:t>but you may only need 50 classes.</a:t>
            </a:r>
          </a:p>
          <a:p>
            <a:pPr algn="l"/>
            <a:endParaRPr lang="en-US" b="0" i="1" dirty="0">
              <a:solidFill>
                <a:srgbClr val="212529"/>
              </a:solidFill>
              <a:effectLst/>
              <a:latin typeface="Mulish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5FA07-B3BB-4A53-AA9B-74089CAF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72695-B8E8-4C40-896C-AD2E2CEB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58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EF8C-D9D1-A7FD-632B-89035C75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2" y="1145381"/>
            <a:ext cx="2809875" cy="5095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F214F-5A75-18E7-9DFF-ABCF2E0A43C6}"/>
              </a:ext>
            </a:extLst>
          </p:cNvPr>
          <p:cNvSpPr txBox="1"/>
          <p:nvPr/>
        </p:nvSpPr>
        <p:spPr>
          <a:xfrm>
            <a:off x="5172075" y="5008193"/>
            <a:ext cx="1981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529"/>
                </a:solidFill>
                <a:latin typeface="Mulish"/>
              </a:rPr>
              <a:t>Only train the fully connected layer</a:t>
            </a:r>
            <a:endParaRPr lang="en-HK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D5539-B3D9-A70D-2FA1-ADE475C8B1E8}"/>
              </a:ext>
            </a:extLst>
          </p:cNvPr>
          <p:cNvSpPr txBox="1"/>
          <p:nvPr/>
        </p:nvSpPr>
        <p:spPr>
          <a:xfrm>
            <a:off x="5410199" y="2686664"/>
            <a:ext cx="172402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529"/>
                </a:solidFill>
                <a:latin typeface="Mulish"/>
              </a:rPr>
              <a:t>Freeze early layers in the network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28770021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74E4-7560-4F4A-9C69-F357FB52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1065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212529"/>
                </a:solidFill>
                <a:latin typeface="Mulish"/>
              </a:rPr>
              <a:t>Step 6: </a:t>
            </a:r>
            <a:r>
              <a:rPr lang="it-IT" sz="2800" b="0" i="0" dirty="0">
                <a:solidFill>
                  <a:srgbClr val="212529"/>
                </a:solidFill>
                <a:effectLst/>
                <a:latin typeface="Mulish"/>
              </a:rPr>
              <a:t>Improve the model via fine-tuning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80EE7-D588-4A09-8165-A3FC5C21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FC3BC-9CEE-4A92-A245-055C7008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CF5A4-0454-4652-8675-F16DC39B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59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DA6F2-75BC-336E-FD9D-655FE75C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4" y="1138302"/>
            <a:ext cx="3400425" cy="561174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3EE9DF-AF7E-A4B6-D7A7-545EF5BB09EE}"/>
              </a:ext>
            </a:extLst>
          </p:cNvPr>
          <p:cNvCxnSpPr/>
          <p:nvPr/>
        </p:nvCxnSpPr>
        <p:spPr>
          <a:xfrm flipV="1">
            <a:off x="3789449" y="2200273"/>
            <a:ext cx="0" cy="135255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65625B-B485-B5A8-8A59-692AAC386DDA}"/>
              </a:ext>
            </a:extLst>
          </p:cNvPr>
          <p:cNvCxnSpPr>
            <a:cxnSpLocks/>
          </p:cNvCxnSpPr>
          <p:nvPr/>
        </p:nvCxnSpPr>
        <p:spPr>
          <a:xfrm>
            <a:off x="3789449" y="4295775"/>
            <a:ext cx="0" cy="159067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53C14D-E904-22E4-9567-9A3616317E09}"/>
              </a:ext>
            </a:extLst>
          </p:cNvPr>
          <p:cNvSpPr txBox="1"/>
          <p:nvPr/>
        </p:nvSpPr>
        <p:spPr>
          <a:xfrm>
            <a:off x="2870288" y="3086564"/>
            <a:ext cx="186363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529"/>
                </a:solidFill>
                <a:latin typeface="Mulish"/>
              </a:rPr>
              <a:t>Unfreeze early layers and train the whole network again</a:t>
            </a:r>
            <a:endParaRPr lang="en-HK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661247-97F3-F176-4BAB-10F6C31E4FBC}"/>
              </a:ext>
            </a:extLst>
          </p:cNvPr>
          <p:cNvSpPr txBox="1"/>
          <p:nvPr/>
        </p:nvSpPr>
        <p:spPr>
          <a:xfrm>
            <a:off x="6762750" y="3552823"/>
            <a:ext cx="1308371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DONE!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97773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structure of CNN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convolution layer: see how to use convolution for feature identifier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70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1C48-9381-FE87-CBD5-A7C2A306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0C54-723C-08B2-BC37-272B11621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use transfer learning? The reasons: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More accurate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More efficient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Less programming work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MC question, which are true?</a:t>
            </a:r>
          </a:p>
          <a:p>
            <a:r>
              <a:rPr lang="en-US" dirty="0"/>
              <a:t>(1) </a:t>
            </a:r>
            <a:r>
              <a:rPr lang="en-US" dirty="0" err="1"/>
              <a:t>a,b</a:t>
            </a:r>
            <a:r>
              <a:rPr lang="en-US" dirty="0"/>
              <a:t> (2) </a:t>
            </a:r>
            <a:r>
              <a:rPr lang="en-US" dirty="0" err="1"/>
              <a:t>b,c</a:t>
            </a:r>
            <a:r>
              <a:rPr lang="en-US" dirty="0"/>
              <a:t>; (3) </a:t>
            </a:r>
            <a:r>
              <a:rPr lang="en-US" dirty="0" err="1"/>
              <a:t>a,c</a:t>
            </a:r>
            <a:r>
              <a:rPr lang="en-US" dirty="0"/>
              <a:t> (4)</a:t>
            </a:r>
            <a:r>
              <a:rPr lang="en-US" dirty="0" err="1"/>
              <a:t>a,b,c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3C416-B92F-5DCB-EEA7-D19BC67E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71ECD-CB21-B897-8A26-895567A4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60</a:t>
            </a:fld>
            <a:endParaRPr lang="en-US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D2F556A-7B89-4F9D-A41B-CDD6FFBE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75387"/>
            <a:ext cx="1978742" cy="19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075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1C48-9381-FE87-CBD5-A7C2A306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0C54-723C-08B2-BC37-272B11621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use transfer learning? The reasons: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More accurate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More efficient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Less programming work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MC question, which are true?</a:t>
            </a:r>
          </a:p>
          <a:p>
            <a:r>
              <a:rPr lang="en-US" dirty="0"/>
              <a:t>(1) </a:t>
            </a:r>
            <a:r>
              <a:rPr lang="en-US" dirty="0" err="1"/>
              <a:t>a,b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(2) </a:t>
            </a:r>
            <a:r>
              <a:rPr lang="en-US" u="sng" dirty="0" err="1">
                <a:solidFill>
                  <a:srgbClr val="FF0000"/>
                </a:solidFill>
              </a:rPr>
              <a:t>b,c</a:t>
            </a:r>
            <a:r>
              <a:rPr lang="en-US" u="sng" dirty="0">
                <a:solidFill>
                  <a:srgbClr val="FF0000"/>
                </a:solidFill>
              </a:rPr>
              <a:t> is correct; </a:t>
            </a:r>
            <a:r>
              <a:rPr lang="en-US" dirty="0"/>
              <a:t>(3) </a:t>
            </a:r>
            <a:r>
              <a:rPr lang="en-US" dirty="0" err="1"/>
              <a:t>a,c</a:t>
            </a:r>
            <a:r>
              <a:rPr lang="en-US" dirty="0"/>
              <a:t> (4)</a:t>
            </a:r>
            <a:r>
              <a:rPr lang="en-US" dirty="0" err="1"/>
              <a:t>a,b,c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3C416-B92F-5DCB-EEA7-D19BC67E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71ECD-CB21-B897-8A26-895567A4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1464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B: CNN Architectures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History and descriptions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885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Popular CNN Architectures: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876728"/>
            <a:ext cx="8229600" cy="5371672"/>
          </a:xfrm>
        </p:spPr>
        <p:txBody>
          <a:bodyPr>
            <a:normAutofit/>
          </a:bodyPr>
          <a:lstStyle/>
          <a:p>
            <a:pPr marL="1028700" lvl="1" indent="-571500">
              <a:buFont typeface="+mj-lt"/>
              <a:buAutoNum type="romanLcPeriod"/>
            </a:pPr>
            <a:r>
              <a:rPr lang="en-US" b="1" dirty="0" err="1">
                <a:hlinkClick r:id="rId2"/>
              </a:rPr>
              <a:t>LeNet</a:t>
            </a:r>
            <a:endParaRPr lang="en-US" b="1" dirty="0">
              <a:hlinkClick r:id="rId2"/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b="1" dirty="0" err="1">
                <a:hlinkClick r:id="rId3"/>
              </a:rPr>
              <a:t>Alexnet</a:t>
            </a:r>
            <a:r>
              <a:rPr lang="en-US" b="1" dirty="0"/>
              <a:t>,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b="1" dirty="0" err="1">
                <a:hlinkClick r:id="rId4"/>
              </a:rPr>
              <a:t>VGG</a:t>
            </a:r>
            <a:r>
              <a:rPr lang="en-US" b="1" dirty="0" err="1"/>
              <a:t>net</a:t>
            </a:r>
            <a:r>
              <a:rPr lang="en-US" b="1" dirty="0"/>
              <a:t>, </a:t>
            </a:r>
            <a:r>
              <a:rPr lang="en-US" b="1" dirty="0">
                <a:hlinkClick r:id="rId5"/>
              </a:rPr>
              <a:t>Visual Geometry Group</a:t>
            </a:r>
            <a:endParaRPr lang="en-US" b="1" dirty="0"/>
          </a:p>
          <a:p>
            <a:pPr marL="1028700" lvl="1" indent="-571500">
              <a:buFont typeface="+mj-lt"/>
              <a:buAutoNum type="romanLcPeriod"/>
            </a:pPr>
            <a:r>
              <a:rPr lang="en-US" b="1" dirty="0">
                <a:hlinkClick r:id="rId6"/>
              </a:rPr>
              <a:t>Inception (</a:t>
            </a:r>
            <a:r>
              <a:rPr lang="en-US" b="1" dirty="0" err="1">
                <a:hlinkClick r:id="rId6"/>
              </a:rPr>
              <a:t>GoogLeNet</a:t>
            </a:r>
            <a:r>
              <a:rPr lang="en-US" b="1" dirty="0">
                <a:hlinkClick r:id="rId6"/>
              </a:rPr>
              <a:t>)</a:t>
            </a:r>
            <a:endParaRPr lang="en-US" b="1" dirty="0"/>
          </a:p>
          <a:p>
            <a:pPr marL="1028700" lvl="1" indent="-571500">
              <a:buFont typeface="+mj-lt"/>
              <a:buAutoNum type="romanLcPeriod"/>
            </a:pPr>
            <a:r>
              <a:rPr lang="en-US" b="1" dirty="0">
                <a:hlinkClick r:id="rId7"/>
              </a:rPr>
              <a:t>FCN,</a:t>
            </a:r>
            <a:r>
              <a:rPr lang="en-US" b="1" dirty="0"/>
              <a:t> </a:t>
            </a:r>
            <a:r>
              <a:rPr lang="en-US" b="1" dirty="0" err="1">
                <a:hlinkClick r:id="rId8"/>
              </a:rPr>
              <a:t>ResNet</a:t>
            </a:r>
            <a:r>
              <a:rPr lang="en-US" b="1" dirty="0"/>
              <a:t> ,</a:t>
            </a:r>
            <a:r>
              <a:rPr lang="en-US" b="1" dirty="0">
                <a:hlinkClick r:id="rId9"/>
              </a:rPr>
              <a:t>R-CNN</a:t>
            </a:r>
            <a:r>
              <a:rPr lang="en-US" b="1" dirty="0"/>
              <a:t>, </a:t>
            </a:r>
            <a:r>
              <a:rPr lang="en-US" b="1" dirty="0">
                <a:hlinkClick r:id="rId10"/>
              </a:rPr>
              <a:t>Faster-CNN</a:t>
            </a:r>
            <a:endParaRPr lang="en-US" b="1" dirty="0"/>
          </a:p>
          <a:p>
            <a:pPr marL="1028700" lvl="1" indent="-571500">
              <a:buFont typeface="+mj-lt"/>
              <a:buAutoNum type="romanLcPeriod"/>
            </a:pPr>
            <a:r>
              <a:rPr lang="en-US" b="1" dirty="0"/>
              <a:t>From 2015-2023, </a:t>
            </a:r>
            <a:r>
              <a:rPr lang="en-US" b="1" dirty="0">
                <a:hlinkClick r:id="rId11"/>
              </a:rPr>
              <a:t>YOLO</a:t>
            </a:r>
            <a:r>
              <a:rPr lang="en-US" b="1" dirty="0"/>
              <a:t>1,2,3 </a:t>
            </a:r>
            <a:r>
              <a:rPr lang="en-US" b="1" dirty="0">
                <a:hlinkClick r:id="rId12"/>
              </a:rPr>
              <a:t>SSD </a:t>
            </a:r>
            <a:r>
              <a:rPr lang="en-US" b="1" dirty="0" err="1">
                <a:hlinkClick r:id="rId12"/>
              </a:rPr>
              <a:t>multibox</a:t>
            </a:r>
            <a:r>
              <a:rPr lang="en-US" b="1" dirty="0"/>
              <a:t>, </a:t>
            </a:r>
            <a:r>
              <a:rPr lang="en-US" b="1" dirty="0">
                <a:hlinkClick r:id="rId13"/>
              </a:rPr>
              <a:t>VOLO</a:t>
            </a:r>
            <a:r>
              <a:rPr lang="en-US" b="1" dirty="0"/>
              <a:t> </a:t>
            </a:r>
            <a:r>
              <a:rPr lang="en-US" b="1" dirty="0" err="1"/>
              <a:t>etc</a:t>
            </a:r>
            <a:endParaRPr lang="en-US" b="1" dirty="0"/>
          </a:p>
          <a:p>
            <a:pPr marL="1028700" lvl="1" indent="-571500">
              <a:buFont typeface="+mj-lt"/>
              <a:buAutoNum type="romanLcPeriod"/>
            </a:pPr>
            <a:r>
              <a:rPr lang="en-US" b="1" dirty="0"/>
              <a:t>Tools: See: [1] </a:t>
            </a:r>
            <a:r>
              <a:rPr lang="en-US" sz="1050" dirty="0">
                <a:hlinkClick r:id="rId14"/>
              </a:rPr>
              <a:t>https://medium.com/</a:t>
            </a:r>
            <a:r>
              <a:rPr lang="ja-JP" altLang="en-US" sz="1050" dirty="0">
                <a:hlinkClick r:id="rId14"/>
              </a:rPr>
              <a:t>雞雞與兔兔的工程世界</a:t>
            </a:r>
            <a:r>
              <a:rPr lang="en-US" altLang="ja-JP" sz="1050" dirty="0">
                <a:hlinkClick r:id="rId14"/>
              </a:rPr>
              <a:t>/</a:t>
            </a:r>
            <a:r>
              <a:rPr lang="ja-JP" altLang="en-US" sz="1050" dirty="0">
                <a:hlinkClick r:id="rId14"/>
              </a:rPr>
              <a:t>機器學習</a:t>
            </a:r>
            <a:r>
              <a:rPr lang="en-US" altLang="ja-JP" sz="1050" dirty="0">
                <a:hlinkClick r:id="rId14"/>
              </a:rPr>
              <a:t>-</a:t>
            </a:r>
            <a:r>
              <a:rPr lang="en-US" sz="1050" dirty="0">
                <a:hlinkClick r:id="rId14"/>
              </a:rPr>
              <a:t>ml-note-</a:t>
            </a:r>
            <a:r>
              <a:rPr lang="en-US" sz="1050" dirty="0" err="1">
                <a:hlinkClick r:id="rId14"/>
              </a:rPr>
              <a:t>cnn</a:t>
            </a:r>
            <a:r>
              <a:rPr lang="ja-JP" altLang="en-US" sz="1050" dirty="0">
                <a:hlinkClick r:id="rId14"/>
              </a:rPr>
              <a:t>演化史</a:t>
            </a:r>
            <a:r>
              <a:rPr lang="en-US" altLang="ja-JP" sz="1050" dirty="0">
                <a:hlinkClick r:id="rId14"/>
              </a:rPr>
              <a:t>-</a:t>
            </a:r>
            <a:r>
              <a:rPr lang="en-US" sz="1050" dirty="0">
                <a:hlinkClick r:id="rId14"/>
              </a:rPr>
              <a:t>alexnet-vgg-inception-resnet-keras-coding-668f74879306</a:t>
            </a:r>
            <a:r>
              <a:rPr lang="en-US" sz="1050" dirty="0"/>
              <a:t> </a:t>
            </a:r>
          </a:p>
          <a:p>
            <a:pPr marL="1028700" lvl="1" indent="-571500">
              <a:buFont typeface="+mj-lt"/>
              <a:buAutoNum type="romanLcPeriod"/>
            </a:pPr>
            <a:endParaRPr lang="en-US" sz="1050" dirty="0"/>
          </a:p>
          <a:p>
            <a:pPr marL="1028700" lvl="1" indent="-571500">
              <a:buFont typeface="+mj-lt"/>
              <a:buAutoNum type="romanLcPeriod"/>
            </a:pPr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56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LeNet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classical CNN architecture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http://deeplearning.net/tutorial/lenet.html</a:t>
            </a:r>
            <a:endParaRPr lang="en-US" dirty="0"/>
          </a:p>
          <a:p>
            <a:r>
              <a:rPr lang="en-US" dirty="0"/>
              <a:t>You may use </a:t>
            </a:r>
            <a:r>
              <a:rPr lang="en-US" dirty="0" err="1"/>
              <a:t>tensorflow</a:t>
            </a:r>
            <a:r>
              <a:rPr lang="en-US" dirty="0"/>
              <a:t> “layers” or “</a:t>
            </a:r>
            <a:r>
              <a:rPr lang="en-US" dirty="0" err="1"/>
              <a:t>keras</a:t>
            </a:r>
            <a:r>
              <a:rPr lang="en-US" dirty="0"/>
              <a:t>” for the implementation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64</a:t>
            </a:fld>
            <a:endParaRPr lang="en-US" altLang="en-US"/>
          </a:p>
        </p:txBody>
      </p:sp>
      <p:pic>
        <p:nvPicPr>
          <p:cNvPr id="47106" name="Picture 2" descr="_images/myle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13237"/>
            <a:ext cx="8248854" cy="19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221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LeNet</a:t>
            </a:r>
            <a:r>
              <a:rPr lang="en-US" dirty="0"/>
              <a:t> using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89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model = </a:t>
            </a:r>
            <a:r>
              <a:rPr lang="en-US" sz="2000" dirty="0" err="1"/>
              <a:t>keras.Sequential</a:t>
            </a:r>
            <a:r>
              <a:rPr lang="en-US" sz="2000" dirty="0"/>
              <a:t>() </a:t>
            </a:r>
            <a:r>
              <a:rPr lang="en-US" sz="2000" dirty="0" err="1"/>
              <a:t>model.add</a:t>
            </a:r>
            <a:r>
              <a:rPr lang="en-US" sz="2000" dirty="0"/>
              <a:t>(layers.Conv2D(filters=6, </a:t>
            </a:r>
            <a:r>
              <a:rPr lang="en-US" sz="2000" dirty="0" err="1"/>
              <a:t>kernel_size</a:t>
            </a:r>
            <a:r>
              <a:rPr lang="en-US" sz="2000" dirty="0"/>
              <a:t>=(3, 3), activation='</a:t>
            </a:r>
            <a:r>
              <a:rPr lang="en-US" sz="2000" dirty="0" err="1"/>
              <a:t>relu</a:t>
            </a:r>
            <a:r>
              <a:rPr lang="en-US" sz="2000" dirty="0"/>
              <a:t>', </a:t>
            </a:r>
            <a:r>
              <a:rPr lang="en-US" sz="2000" dirty="0" err="1"/>
              <a:t>input_shape</a:t>
            </a:r>
            <a:r>
              <a:rPr lang="en-US" sz="2000" dirty="0"/>
              <a:t>=(32,32,1))) </a:t>
            </a:r>
            <a:r>
              <a:rPr lang="en-US" sz="2000" dirty="0" err="1"/>
              <a:t>model.add</a:t>
            </a:r>
            <a:r>
              <a:rPr lang="en-US" sz="2000" dirty="0"/>
              <a:t>(layers.AveragePooling2D()) </a:t>
            </a:r>
            <a:r>
              <a:rPr lang="en-US" sz="2000" dirty="0" err="1"/>
              <a:t>model.add</a:t>
            </a:r>
            <a:r>
              <a:rPr lang="en-US" sz="2000" dirty="0"/>
              <a:t>(layers.Conv2D(filters=16, </a:t>
            </a:r>
            <a:r>
              <a:rPr lang="en-US" sz="2000" dirty="0" err="1"/>
              <a:t>kernel_size</a:t>
            </a:r>
            <a:r>
              <a:rPr lang="en-US" sz="2000" dirty="0"/>
              <a:t>=(3, 3), activation='</a:t>
            </a:r>
            <a:r>
              <a:rPr lang="en-US" sz="2000" dirty="0" err="1"/>
              <a:t>relu</a:t>
            </a:r>
            <a:r>
              <a:rPr lang="en-US" sz="2000" dirty="0"/>
              <a:t>')) </a:t>
            </a:r>
            <a:r>
              <a:rPr lang="en-US" sz="2000" dirty="0" err="1"/>
              <a:t>model.add</a:t>
            </a:r>
            <a:r>
              <a:rPr lang="en-US" sz="2000" dirty="0"/>
              <a:t>(layers.AveragePooling2D()) </a:t>
            </a:r>
            <a:r>
              <a:rPr lang="en-US" sz="2000" dirty="0" err="1"/>
              <a:t>model.add</a:t>
            </a:r>
            <a:r>
              <a:rPr lang="en-US" sz="2000" dirty="0"/>
              <a:t>(</a:t>
            </a:r>
            <a:r>
              <a:rPr lang="en-US" sz="2000" dirty="0" err="1"/>
              <a:t>layers.Flatten</a:t>
            </a:r>
            <a:r>
              <a:rPr lang="en-US" sz="2000" dirty="0"/>
              <a:t>()) </a:t>
            </a:r>
            <a:r>
              <a:rPr lang="en-US" sz="2000" dirty="0" err="1"/>
              <a:t>model.add</a:t>
            </a:r>
            <a:r>
              <a:rPr lang="en-US" sz="2000" dirty="0"/>
              <a:t>(</a:t>
            </a:r>
            <a:r>
              <a:rPr lang="en-US" sz="2000" dirty="0" err="1"/>
              <a:t>layers.Dense</a:t>
            </a:r>
            <a:r>
              <a:rPr lang="en-US" sz="2000" dirty="0"/>
              <a:t>(units=120, activation='</a:t>
            </a:r>
            <a:r>
              <a:rPr lang="en-US" sz="2000" dirty="0" err="1"/>
              <a:t>relu</a:t>
            </a:r>
            <a:r>
              <a:rPr lang="en-US" sz="2000" dirty="0"/>
              <a:t>')) </a:t>
            </a:r>
            <a:r>
              <a:rPr lang="en-US" sz="2000" dirty="0" err="1"/>
              <a:t>model.add</a:t>
            </a:r>
            <a:r>
              <a:rPr lang="en-US" sz="2000" dirty="0"/>
              <a:t>(</a:t>
            </a:r>
            <a:r>
              <a:rPr lang="en-US" sz="2000" dirty="0" err="1"/>
              <a:t>layers.Dense</a:t>
            </a:r>
            <a:r>
              <a:rPr lang="en-US" sz="2000" dirty="0"/>
              <a:t>(units=84, activation='</a:t>
            </a:r>
            <a:r>
              <a:rPr lang="en-US" sz="2000" dirty="0" err="1"/>
              <a:t>relu</a:t>
            </a:r>
            <a:r>
              <a:rPr lang="en-US" sz="2000" dirty="0"/>
              <a:t>')) </a:t>
            </a:r>
            <a:r>
              <a:rPr lang="en-US" sz="2000" dirty="0" err="1"/>
              <a:t>model.add</a:t>
            </a:r>
            <a:r>
              <a:rPr lang="en-US" sz="2000" dirty="0"/>
              <a:t>(</a:t>
            </a:r>
            <a:r>
              <a:rPr lang="en-US" sz="2000" dirty="0" err="1"/>
              <a:t>layers.Dense</a:t>
            </a:r>
            <a:r>
              <a:rPr lang="en-US" sz="2000" dirty="0"/>
              <a:t>(units=10, activation = '</a:t>
            </a:r>
            <a:r>
              <a:rPr lang="en-US" sz="2000" dirty="0" err="1"/>
              <a:t>softmax</a:t>
            </a:r>
            <a:r>
              <a:rPr lang="en-US" sz="2000" dirty="0"/>
              <a:t>'))</a:t>
            </a:r>
          </a:p>
          <a:p>
            <a:endParaRPr lang="en-US" sz="2200" dirty="0">
              <a:hlinkClick r:id="rId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65</a:t>
            </a:fld>
            <a:endParaRPr lang="en-US" altLang="en-US"/>
          </a:p>
        </p:txBody>
      </p:sp>
      <p:pic>
        <p:nvPicPr>
          <p:cNvPr id="47108" name="Picture 4" descr="https://miro.medium.com/max/1050/0*H9_eGAtkQXJXtk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" y="4191000"/>
            <a:ext cx="8192015" cy="2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918" y="3586808"/>
            <a:ext cx="762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https://medium.com/@mgazar/lenet-5-in-9-lines-of-code-using-keras-ac99294c8086</a:t>
            </a:r>
            <a:endParaRPr lang="en-US" sz="1400" dirty="0"/>
          </a:p>
          <a:p>
            <a:r>
              <a:rPr lang="en-US" sz="1200" dirty="0">
                <a:hlinkClick r:id="rId4"/>
              </a:rPr>
              <a:t>https://github.com/ianlewis/tensorflow-examples/blob/master/notebooks/TensorFlow%20MNIST%20tutorial.ipynb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91876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59"/>
            <a:ext cx="8229600" cy="334962"/>
          </a:xfrm>
        </p:spPr>
        <p:txBody>
          <a:bodyPr>
            <a:noAutofit/>
          </a:bodyPr>
          <a:lstStyle/>
          <a:p>
            <a:r>
              <a:rPr lang="en-US" sz="2800" dirty="0" err="1"/>
              <a:t>LeNet</a:t>
            </a:r>
            <a:r>
              <a:rPr lang="en-US" sz="2800" dirty="0"/>
              <a:t> using </a:t>
            </a:r>
            <a:r>
              <a:rPr lang="en-US" sz="2800" dirty="0" err="1"/>
              <a:t>keras</a:t>
            </a:r>
            <a:r>
              <a:rPr lang="en-US" sz="2800" dirty="0"/>
              <a:t> (Test accuracy: 0.992)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451083"/>
            <a:ext cx="4572000" cy="6270392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/>
              <a:t> #modified from https://github.com/keras-team/keras/blob/master/examples/mnist_cnn.py</a:t>
            </a:r>
          </a:p>
          <a:p>
            <a:r>
              <a:rPr lang="en-US" sz="4400" dirty="0"/>
              <a:t>'''Trains a simple </a:t>
            </a:r>
            <a:r>
              <a:rPr lang="en-US" sz="4400" dirty="0" err="1"/>
              <a:t>convnet</a:t>
            </a:r>
            <a:r>
              <a:rPr lang="en-US" sz="4400" dirty="0"/>
              <a:t> on the MNIST dataset.</a:t>
            </a:r>
          </a:p>
          <a:p>
            <a:r>
              <a:rPr lang="en-US" sz="4400" dirty="0"/>
              <a:t>#khwong 2019 </a:t>
            </a:r>
            <a:r>
              <a:rPr lang="en-US" sz="4400" dirty="0" err="1"/>
              <a:t>june</a:t>
            </a:r>
            <a:r>
              <a:rPr lang="en-US" sz="4400" dirty="0"/>
              <a:t> 8</a:t>
            </a:r>
          </a:p>
          <a:p>
            <a:r>
              <a:rPr lang="en-US" sz="4400" dirty="0"/>
              <a:t>Gets to 99.25% test accuracy after 12 epochs</a:t>
            </a:r>
          </a:p>
          <a:p>
            <a:r>
              <a:rPr lang="en-US" sz="4400" dirty="0"/>
              <a:t>(there is still a lot of margin for parameter tuning).</a:t>
            </a:r>
          </a:p>
          <a:p>
            <a:r>
              <a:rPr lang="en-US" sz="4400" dirty="0"/>
              <a:t>16 seconds per epoch on a GRID K520 GPU.</a:t>
            </a:r>
          </a:p>
          <a:p>
            <a:r>
              <a:rPr lang="en-US" sz="4400" dirty="0"/>
              <a:t>'''</a:t>
            </a:r>
          </a:p>
          <a:p>
            <a:endParaRPr lang="en-US" sz="4400" dirty="0"/>
          </a:p>
          <a:p>
            <a:r>
              <a:rPr lang="en-US" sz="4400" dirty="0"/>
              <a:t>from __future__ import </a:t>
            </a:r>
            <a:r>
              <a:rPr lang="en-US" sz="4400" dirty="0" err="1"/>
              <a:t>print_function</a:t>
            </a:r>
            <a:endParaRPr lang="en-US" sz="4400" dirty="0"/>
          </a:p>
          <a:p>
            <a:r>
              <a:rPr lang="en-US" sz="4400" dirty="0"/>
              <a:t>import </a:t>
            </a:r>
            <a:r>
              <a:rPr lang="en-US" sz="4400" dirty="0" err="1"/>
              <a:t>tensorflow.keras</a:t>
            </a:r>
            <a:r>
              <a:rPr lang="en-US" sz="4400" dirty="0"/>
              <a:t> as </a:t>
            </a:r>
            <a:r>
              <a:rPr lang="en-US" sz="4400" dirty="0" err="1"/>
              <a:t>keras</a:t>
            </a:r>
            <a:endParaRPr lang="en-US" sz="4400" dirty="0"/>
          </a:p>
          <a:p>
            <a:r>
              <a:rPr lang="en-US" sz="4400" dirty="0"/>
              <a:t>from </a:t>
            </a:r>
            <a:r>
              <a:rPr lang="en-US" sz="4400" dirty="0" err="1"/>
              <a:t>tensorflow.keras.datasets</a:t>
            </a:r>
            <a:r>
              <a:rPr lang="en-US" sz="4400" dirty="0"/>
              <a:t> import </a:t>
            </a:r>
            <a:r>
              <a:rPr lang="en-US" sz="4400" dirty="0" err="1"/>
              <a:t>mnist</a:t>
            </a:r>
            <a:endParaRPr lang="en-US" sz="4400" dirty="0"/>
          </a:p>
          <a:p>
            <a:r>
              <a:rPr lang="en-US" sz="4400" dirty="0"/>
              <a:t>from </a:t>
            </a:r>
            <a:r>
              <a:rPr lang="en-US" sz="4400" dirty="0" err="1"/>
              <a:t>tensorflow.keras.models</a:t>
            </a:r>
            <a:r>
              <a:rPr lang="en-US" sz="4400" dirty="0"/>
              <a:t> import Sequential</a:t>
            </a:r>
          </a:p>
          <a:p>
            <a:r>
              <a:rPr lang="en-US" sz="4400" dirty="0"/>
              <a:t>from </a:t>
            </a:r>
            <a:r>
              <a:rPr lang="en-US" sz="4400" dirty="0" err="1"/>
              <a:t>tensorflow.keras.layers</a:t>
            </a:r>
            <a:r>
              <a:rPr lang="en-US" sz="4400" dirty="0"/>
              <a:t> import Dense, Dropout, Flatten</a:t>
            </a:r>
          </a:p>
          <a:p>
            <a:r>
              <a:rPr lang="en-US" sz="4400" dirty="0"/>
              <a:t>from </a:t>
            </a:r>
            <a:r>
              <a:rPr lang="en-US" sz="4400" dirty="0" err="1"/>
              <a:t>tensorflow.keras.layers</a:t>
            </a:r>
            <a:r>
              <a:rPr lang="en-US" sz="4400" dirty="0"/>
              <a:t> import Conv2D, MaxPooling2D</a:t>
            </a:r>
          </a:p>
          <a:p>
            <a:r>
              <a:rPr lang="en-US" sz="4400" dirty="0"/>
              <a:t>from </a:t>
            </a:r>
            <a:r>
              <a:rPr lang="en-US" sz="4400" dirty="0" err="1"/>
              <a:t>tensorflow.keras</a:t>
            </a:r>
            <a:r>
              <a:rPr lang="en-US" sz="4400" dirty="0"/>
              <a:t> import backend as K</a:t>
            </a:r>
          </a:p>
          <a:p>
            <a:endParaRPr lang="en-US" sz="4400" dirty="0"/>
          </a:p>
          <a:p>
            <a:r>
              <a:rPr lang="en-US" sz="4400" dirty="0" err="1"/>
              <a:t>batch_size</a:t>
            </a:r>
            <a:r>
              <a:rPr lang="en-US" sz="4400" dirty="0"/>
              <a:t> = 128</a:t>
            </a:r>
          </a:p>
          <a:p>
            <a:r>
              <a:rPr lang="en-US" sz="4400" dirty="0" err="1"/>
              <a:t>num_classes</a:t>
            </a:r>
            <a:r>
              <a:rPr lang="en-US" sz="4400" dirty="0"/>
              <a:t> = 10</a:t>
            </a:r>
          </a:p>
          <a:p>
            <a:r>
              <a:rPr lang="en-US" sz="4400" dirty="0"/>
              <a:t>epochs = 12</a:t>
            </a:r>
          </a:p>
          <a:p>
            <a:endParaRPr lang="en-US" sz="4400" dirty="0"/>
          </a:p>
          <a:p>
            <a:r>
              <a:rPr lang="en-US" sz="4400" dirty="0"/>
              <a:t># input image dimensions</a:t>
            </a:r>
          </a:p>
          <a:p>
            <a:r>
              <a:rPr lang="en-US" sz="4400" dirty="0" err="1"/>
              <a:t>img_rows</a:t>
            </a:r>
            <a:r>
              <a:rPr lang="en-US" sz="4400" dirty="0"/>
              <a:t>, </a:t>
            </a:r>
            <a:r>
              <a:rPr lang="en-US" sz="4400" dirty="0" err="1"/>
              <a:t>img_cols</a:t>
            </a:r>
            <a:r>
              <a:rPr lang="en-US" sz="4400" dirty="0"/>
              <a:t> = 28, 28</a:t>
            </a:r>
          </a:p>
          <a:p>
            <a:endParaRPr lang="en-US" sz="4400" dirty="0"/>
          </a:p>
          <a:p>
            <a:r>
              <a:rPr lang="en-US" sz="4400" dirty="0"/>
              <a:t># the data, split between train and test sets</a:t>
            </a:r>
          </a:p>
          <a:p>
            <a:r>
              <a:rPr lang="en-US" sz="4400" dirty="0"/>
              <a:t>(</a:t>
            </a:r>
            <a:r>
              <a:rPr lang="en-US" sz="4400" dirty="0" err="1"/>
              <a:t>x_train</a:t>
            </a:r>
            <a:r>
              <a:rPr lang="en-US" sz="4400" dirty="0"/>
              <a:t>, </a:t>
            </a:r>
            <a:r>
              <a:rPr lang="en-US" sz="4400" dirty="0" err="1"/>
              <a:t>y_train</a:t>
            </a:r>
            <a:r>
              <a:rPr lang="en-US" sz="4400" dirty="0"/>
              <a:t>), (</a:t>
            </a:r>
            <a:r>
              <a:rPr lang="en-US" sz="4400" dirty="0" err="1"/>
              <a:t>x_test</a:t>
            </a:r>
            <a:r>
              <a:rPr lang="en-US" sz="4400" dirty="0"/>
              <a:t>, </a:t>
            </a:r>
            <a:r>
              <a:rPr lang="en-US" sz="4400" dirty="0" err="1"/>
              <a:t>y_test</a:t>
            </a:r>
            <a:r>
              <a:rPr lang="en-US" sz="4400" dirty="0"/>
              <a:t>) = </a:t>
            </a:r>
            <a:r>
              <a:rPr lang="en-US" sz="4400" dirty="0" err="1"/>
              <a:t>mnist.load_data</a:t>
            </a:r>
            <a:r>
              <a:rPr lang="en-US" sz="4400" dirty="0"/>
              <a:t>()</a:t>
            </a:r>
          </a:p>
          <a:p>
            <a:endParaRPr lang="en-US" sz="4400" dirty="0"/>
          </a:p>
          <a:p>
            <a:r>
              <a:rPr lang="en-US" sz="4400" dirty="0"/>
              <a:t>if </a:t>
            </a:r>
            <a:r>
              <a:rPr lang="en-US" sz="4400" dirty="0" err="1"/>
              <a:t>K.image_data_format</a:t>
            </a:r>
            <a:r>
              <a:rPr lang="en-US" sz="4400" dirty="0"/>
              <a:t>() == '</a:t>
            </a:r>
            <a:r>
              <a:rPr lang="en-US" sz="4400" dirty="0" err="1"/>
              <a:t>channels_first</a:t>
            </a:r>
            <a:r>
              <a:rPr lang="en-US" sz="4400" dirty="0"/>
              <a:t>':</a:t>
            </a:r>
          </a:p>
          <a:p>
            <a:r>
              <a:rPr lang="en-US" sz="4400" dirty="0"/>
              <a:t>    </a:t>
            </a:r>
            <a:r>
              <a:rPr lang="en-US" sz="4400" dirty="0" err="1"/>
              <a:t>x_train</a:t>
            </a:r>
            <a:r>
              <a:rPr lang="en-US" sz="4400" dirty="0"/>
              <a:t> = </a:t>
            </a:r>
            <a:r>
              <a:rPr lang="en-US" sz="4400" dirty="0" err="1"/>
              <a:t>x_train.reshape</a:t>
            </a:r>
            <a:r>
              <a:rPr lang="en-US" sz="4400" dirty="0"/>
              <a:t>(</a:t>
            </a:r>
            <a:r>
              <a:rPr lang="en-US" sz="4400" dirty="0" err="1"/>
              <a:t>x_train.shape</a:t>
            </a:r>
            <a:r>
              <a:rPr lang="en-US" sz="4400" dirty="0"/>
              <a:t>[0], 1, </a:t>
            </a:r>
            <a:r>
              <a:rPr lang="en-US" sz="4400" dirty="0" err="1"/>
              <a:t>img_rows</a:t>
            </a:r>
            <a:r>
              <a:rPr lang="en-US" sz="4400" dirty="0"/>
              <a:t>, </a:t>
            </a:r>
            <a:r>
              <a:rPr lang="en-US" sz="4400" dirty="0" err="1"/>
              <a:t>img_cols</a:t>
            </a:r>
            <a:r>
              <a:rPr lang="en-US" sz="4400" dirty="0"/>
              <a:t>)</a:t>
            </a:r>
          </a:p>
          <a:p>
            <a:r>
              <a:rPr lang="en-US" sz="4400" dirty="0"/>
              <a:t>    </a:t>
            </a:r>
            <a:r>
              <a:rPr lang="en-US" sz="4400" dirty="0" err="1"/>
              <a:t>x_test</a:t>
            </a:r>
            <a:r>
              <a:rPr lang="en-US" sz="4400" dirty="0"/>
              <a:t> = </a:t>
            </a:r>
            <a:r>
              <a:rPr lang="en-US" sz="4400" dirty="0" err="1"/>
              <a:t>x_test.reshape</a:t>
            </a:r>
            <a:r>
              <a:rPr lang="en-US" sz="4400" dirty="0"/>
              <a:t>(</a:t>
            </a:r>
            <a:r>
              <a:rPr lang="en-US" sz="4400" dirty="0" err="1"/>
              <a:t>x_test.shape</a:t>
            </a:r>
            <a:r>
              <a:rPr lang="en-US" sz="4400" dirty="0"/>
              <a:t>[0], 1, </a:t>
            </a:r>
            <a:r>
              <a:rPr lang="en-US" sz="4400" dirty="0" err="1"/>
              <a:t>img_rows</a:t>
            </a:r>
            <a:r>
              <a:rPr lang="en-US" sz="4400" dirty="0"/>
              <a:t>, </a:t>
            </a:r>
            <a:r>
              <a:rPr lang="en-US" sz="4400" dirty="0" err="1"/>
              <a:t>img_cols</a:t>
            </a:r>
            <a:r>
              <a:rPr lang="en-US" sz="4400" dirty="0"/>
              <a:t>)</a:t>
            </a:r>
          </a:p>
          <a:p>
            <a:r>
              <a:rPr lang="en-US" sz="4400" dirty="0"/>
              <a:t>    </a:t>
            </a:r>
            <a:r>
              <a:rPr lang="en-US" sz="4400" dirty="0" err="1"/>
              <a:t>input_shape</a:t>
            </a:r>
            <a:r>
              <a:rPr lang="en-US" sz="4400" dirty="0"/>
              <a:t> = (1, </a:t>
            </a:r>
            <a:r>
              <a:rPr lang="en-US" sz="4400" dirty="0" err="1"/>
              <a:t>img_rows</a:t>
            </a:r>
            <a:r>
              <a:rPr lang="en-US" sz="4400" dirty="0"/>
              <a:t>, </a:t>
            </a:r>
            <a:r>
              <a:rPr lang="en-US" sz="4400" dirty="0" err="1"/>
              <a:t>img_cols</a:t>
            </a:r>
            <a:r>
              <a:rPr lang="en-US" sz="4400" dirty="0"/>
              <a:t>)</a:t>
            </a:r>
          </a:p>
          <a:p>
            <a:r>
              <a:rPr lang="en-US" sz="4400" dirty="0"/>
              <a:t>else:</a:t>
            </a:r>
          </a:p>
          <a:p>
            <a:r>
              <a:rPr lang="en-US" sz="4400" dirty="0"/>
              <a:t>    </a:t>
            </a:r>
            <a:r>
              <a:rPr lang="en-US" sz="4400" dirty="0" err="1"/>
              <a:t>x_train</a:t>
            </a:r>
            <a:r>
              <a:rPr lang="en-US" sz="4400" dirty="0"/>
              <a:t> = </a:t>
            </a:r>
            <a:r>
              <a:rPr lang="en-US" sz="4400" dirty="0" err="1"/>
              <a:t>x_train.reshape</a:t>
            </a:r>
            <a:r>
              <a:rPr lang="en-US" sz="4400" dirty="0"/>
              <a:t>(</a:t>
            </a:r>
            <a:r>
              <a:rPr lang="en-US" sz="4400" dirty="0" err="1"/>
              <a:t>x_train.shape</a:t>
            </a:r>
            <a:r>
              <a:rPr lang="en-US" sz="4400" dirty="0"/>
              <a:t>[0], </a:t>
            </a:r>
            <a:r>
              <a:rPr lang="en-US" sz="4400" dirty="0" err="1"/>
              <a:t>img_rows</a:t>
            </a:r>
            <a:r>
              <a:rPr lang="en-US" sz="4400" dirty="0"/>
              <a:t>, </a:t>
            </a:r>
            <a:r>
              <a:rPr lang="en-US" sz="4400" dirty="0" err="1"/>
              <a:t>img_cols</a:t>
            </a:r>
            <a:r>
              <a:rPr lang="en-US" sz="4400" dirty="0"/>
              <a:t>, 1)</a:t>
            </a:r>
          </a:p>
          <a:p>
            <a:r>
              <a:rPr lang="en-US" sz="4400" dirty="0"/>
              <a:t>    </a:t>
            </a:r>
            <a:r>
              <a:rPr lang="en-US" sz="4400" dirty="0" err="1"/>
              <a:t>x_test</a:t>
            </a:r>
            <a:r>
              <a:rPr lang="en-US" sz="4400" dirty="0"/>
              <a:t> = </a:t>
            </a:r>
            <a:r>
              <a:rPr lang="en-US" sz="4400" dirty="0" err="1"/>
              <a:t>x_test.reshape</a:t>
            </a:r>
            <a:r>
              <a:rPr lang="en-US" sz="4400" dirty="0"/>
              <a:t>(</a:t>
            </a:r>
            <a:r>
              <a:rPr lang="en-US" sz="4400" dirty="0" err="1"/>
              <a:t>x_test.shape</a:t>
            </a:r>
            <a:r>
              <a:rPr lang="en-US" sz="4400" dirty="0"/>
              <a:t>[0], </a:t>
            </a:r>
            <a:r>
              <a:rPr lang="en-US" sz="4400" dirty="0" err="1"/>
              <a:t>img_rows</a:t>
            </a:r>
            <a:r>
              <a:rPr lang="en-US" sz="4400" dirty="0"/>
              <a:t>, </a:t>
            </a:r>
            <a:r>
              <a:rPr lang="en-US" sz="4400" dirty="0" err="1"/>
              <a:t>img_cols</a:t>
            </a:r>
            <a:r>
              <a:rPr lang="en-US" sz="4400" dirty="0"/>
              <a:t>, 1)</a:t>
            </a:r>
          </a:p>
          <a:p>
            <a:r>
              <a:rPr lang="en-US" sz="4400" dirty="0"/>
              <a:t>    </a:t>
            </a:r>
            <a:r>
              <a:rPr lang="en-US" sz="4400" dirty="0" err="1"/>
              <a:t>input_shape</a:t>
            </a:r>
            <a:r>
              <a:rPr lang="en-US" sz="4400" dirty="0"/>
              <a:t> = (</a:t>
            </a:r>
            <a:r>
              <a:rPr lang="en-US" sz="4400" dirty="0" err="1"/>
              <a:t>img_rows</a:t>
            </a:r>
            <a:r>
              <a:rPr lang="en-US" sz="4400" dirty="0"/>
              <a:t>, </a:t>
            </a:r>
            <a:r>
              <a:rPr lang="en-US" sz="4400" dirty="0" err="1"/>
              <a:t>img_cols</a:t>
            </a:r>
            <a:r>
              <a:rPr lang="en-US" sz="4400" dirty="0"/>
              <a:t>, 1)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451083"/>
            <a:ext cx="4495800" cy="6270392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 err="1"/>
              <a:t>x_train</a:t>
            </a:r>
            <a:r>
              <a:rPr lang="en-US" sz="4400" dirty="0"/>
              <a:t> = </a:t>
            </a:r>
            <a:r>
              <a:rPr lang="en-US" sz="4400" dirty="0" err="1"/>
              <a:t>x_train.astype</a:t>
            </a:r>
            <a:r>
              <a:rPr lang="en-US" sz="4400" dirty="0"/>
              <a:t>('float32')</a:t>
            </a:r>
          </a:p>
          <a:p>
            <a:r>
              <a:rPr lang="en-US" sz="4400" dirty="0" err="1"/>
              <a:t>x_test</a:t>
            </a:r>
            <a:r>
              <a:rPr lang="en-US" sz="4400" dirty="0"/>
              <a:t> = </a:t>
            </a:r>
            <a:r>
              <a:rPr lang="en-US" sz="4400" dirty="0" err="1"/>
              <a:t>x_test.astype</a:t>
            </a:r>
            <a:r>
              <a:rPr lang="en-US" sz="4400" dirty="0"/>
              <a:t>('float32')</a:t>
            </a:r>
          </a:p>
          <a:p>
            <a:r>
              <a:rPr lang="en-US" sz="4400" dirty="0" err="1"/>
              <a:t>x_train</a:t>
            </a:r>
            <a:r>
              <a:rPr lang="en-US" sz="4400" dirty="0"/>
              <a:t> /= 255</a:t>
            </a:r>
          </a:p>
          <a:p>
            <a:r>
              <a:rPr lang="en-US" sz="4400" dirty="0" err="1"/>
              <a:t>x_test</a:t>
            </a:r>
            <a:r>
              <a:rPr lang="en-US" sz="4400" dirty="0"/>
              <a:t> /= 255</a:t>
            </a:r>
          </a:p>
          <a:p>
            <a:r>
              <a:rPr lang="en-US" sz="4400" dirty="0"/>
              <a:t>print('</a:t>
            </a:r>
            <a:r>
              <a:rPr lang="en-US" sz="4400" dirty="0" err="1"/>
              <a:t>x_train</a:t>
            </a:r>
            <a:r>
              <a:rPr lang="en-US" sz="4400" dirty="0"/>
              <a:t> shape:', </a:t>
            </a:r>
            <a:r>
              <a:rPr lang="en-US" sz="4400" dirty="0" err="1"/>
              <a:t>x_train.shape</a:t>
            </a:r>
            <a:r>
              <a:rPr lang="en-US" sz="4400" dirty="0"/>
              <a:t>)</a:t>
            </a:r>
          </a:p>
          <a:p>
            <a:r>
              <a:rPr lang="en-US" sz="4400" dirty="0"/>
              <a:t>print(</a:t>
            </a:r>
            <a:r>
              <a:rPr lang="en-US" sz="4400" dirty="0" err="1"/>
              <a:t>x_train.shape</a:t>
            </a:r>
            <a:r>
              <a:rPr lang="en-US" sz="4400" dirty="0"/>
              <a:t>[0], 'train samples')</a:t>
            </a:r>
          </a:p>
          <a:p>
            <a:r>
              <a:rPr lang="en-US" sz="4400" dirty="0"/>
              <a:t>print(</a:t>
            </a:r>
            <a:r>
              <a:rPr lang="en-US" sz="4400" dirty="0" err="1"/>
              <a:t>x_test.shape</a:t>
            </a:r>
            <a:r>
              <a:rPr lang="en-US" sz="4400" dirty="0"/>
              <a:t>[0], 'test samples')</a:t>
            </a:r>
          </a:p>
          <a:p>
            <a:endParaRPr lang="en-US" sz="4400" dirty="0"/>
          </a:p>
          <a:p>
            <a:r>
              <a:rPr lang="en-US" sz="4400" dirty="0"/>
              <a:t># convert class vectors to binary class matrices</a:t>
            </a:r>
          </a:p>
          <a:p>
            <a:r>
              <a:rPr lang="en-US" sz="4400" dirty="0" err="1"/>
              <a:t>y_train</a:t>
            </a:r>
            <a:r>
              <a:rPr lang="en-US" sz="4400" dirty="0"/>
              <a:t> = </a:t>
            </a:r>
            <a:r>
              <a:rPr lang="en-US" sz="4400" dirty="0" err="1"/>
              <a:t>keras.utils.to_categorical</a:t>
            </a:r>
            <a:r>
              <a:rPr lang="en-US" sz="4400" dirty="0"/>
              <a:t>(</a:t>
            </a:r>
            <a:r>
              <a:rPr lang="en-US" sz="4400" dirty="0" err="1"/>
              <a:t>y_train</a:t>
            </a:r>
            <a:r>
              <a:rPr lang="en-US" sz="4400" dirty="0"/>
              <a:t>, </a:t>
            </a:r>
            <a:r>
              <a:rPr lang="en-US" sz="4400" dirty="0" err="1"/>
              <a:t>num_classes</a:t>
            </a:r>
            <a:r>
              <a:rPr lang="en-US" sz="4400" dirty="0"/>
              <a:t>)</a:t>
            </a:r>
          </a:p>
          <a:p>
            <a:r>
              <a:rPr lang="en-US" sz="4400" dirty="0" err="1"/>
              <a:t>y_test</a:t>
            </a:r>
            <a:r>
              <a:rPr lang="en-US" sz="4400" dirty="0"/>
              <a:t> = </a:t>
            </a:r>
            <a:r>
              <a:rPr lang="en-US" sz="4400" dirty="0" err="1"/>
              <a:t>keras.utils.to_categorical</a:t>
            </a:r>
            <a:r>
              <a:rPr lang="en-US" sz="4400" dirty="0"/>
              <a:t>(</a:t>
            </a:r>
            <a:r>
              <a:rPr lang="en-US" sz="4400" dirty="0" err="1"/>
              <a:t>y_test</a:t>
            </a:r>
            <a:r>
              <a:rPr lang="en-US" sz="4400" dirty="0"/>
              <a:t>, </a:t>
            </a:r>
            <a:r>
              <a:rPr lang="en-US" sz="4400" dirty="0" err="1"/>
              <a:t>num_classes</a:t>
            </a:r>
            <a:r>
              <a:rPr lang="en-US" sz="4400" dirty="0"/>
              <a:t>)</a:t>
            </a:r>
          </a:p>
          <a:p>
            <a:endParaRPr lang="en-US" sz="4400" dirty="0"/>
          </a:p>
          <a:p>
            <a:r>
              <a:rPr lang="en-US" sz="4400" dirty="0"/>
              <a:t>model = Sequential()</a:t>
            </a:r>
          </a:p>
          <a:p>
            <a:r>
              <a:rPr lang="en-US" sz="4400" dirty="0" err="1"/>
              <a:t>model.add</a:t>
            </a:r>
            <a:r>
              <a:rPr lang="en-US" sz="4400" dirty="0"/>
              <a:t>(Conv2D(32, </a:t>
            </a:r>
            <a:r>
              <a:rPr lang="en-US" sz="4400" dirty="0" err="1"/>
              <a:t>kernel_size</a:t>
            </a:r>
            <a:r>
              <a:rPr lang="en-US" sz="4400" dirty="0"/>
              <a:t>=(3, 3),</a:t>
            </a:r>
          </a:p>
          <a:p>
            <a:r>
              <a:rPr lang="en-US" sz="4400" dirty="0"/>
              <a:t>                 activation='</a:t>
            </a:r>
            <a:r>
              <a:rPr lang="en-US" sz="4400" dirty="0" err="1"/>
              <a:t>relu</a:t>
            </a:r>
            <a:r>
              <a:rPr lang="en-US" sz="4400" dirty="0"/>
              <a:t>',</a:t>
            </a:r>
          </a:p>
          <a:p>
            <a:r>
              <a:rPr lang="en-US" sz="4400" dirty="0"/>
              <a:t>                 </a:t>
            </a:r>
            <a:r>
              <a:rPr lang="en-US" sz="4400" dirty="0" err="1"/>
              <a:t>input_shape</a:t>
            </a:r>
            <a:r>
              <a:rPr lang="en-US" sz="4400" dirty="0"/>
              <a:t>=</a:t>
            </a:r>
            <a:r>
              <a:rPr lang="en-US" sz="4400" dirty="0" err="1"/>
              <a:t>input_shape</a:t>
            </a:r>
            <a:r>
              <a:rPr lang="en-US" sz="4400" dirty="0"/>
              <a:t>))</a:t>
            </a:r>
          </a:p>
          <a:p>
            <a:r>
              <a:rPr lang="en-US" sz="4400" dirty="0" err="1"/>
              <a:t>model.add</a:t>
            </a:r>
            <a:r>
              <a:rPr lang="en-US" sz="4400" dirty="0"/>
              <a:t>(Conv2D(64, (3, 3), activation='</a:t>
            </a:r>
            <a:r>
              <a:rPr lang="en-US" sz="4400" dirty="0" err="1"/>
              <a:t>relu</a:t>
            </a:r>
            <a:r>
              <a:rPr lang="en-US" sz="4400" dirty="0"/>
              <a:t>'))</a:t>
            </a:r>
          </a:p>
          <a:p>
            <a:r>
              <a:rPr lang="en-US" sz="4400" dirty="0" err="1"/>
              <a:t>model.add</a:t>
            </a:r>
            <a:r>
              <a:rPr lang="en-US" sz="4400" dirty="0"/>
              <a:t>(MaxPooling2D(</a:t>
            </a:r>
            <a:r>
              <a:rPr lang="en-US" sz="4400" dirty="0" err="1"/>
              <a:t>pool_size</a:t>
            </a:r>
            <a:r>
              <a:rPr lang="en-US" sz="4400" dirty="0"/>
              <a:t>=(2, 2)))</a:t>
            </a:r>
          </a:p>
          <a:p>
            <a:r>
              <a:rPr lang="en-US" sz="4400" dirty="0" err="1"/>
              <a:t>model.add</a:t>
            </a:r>
            <a:r>
              <a:rPr lang="en-US" sz="4400" dirty="0"/>
              <a:t>(Dropout(0.25))</a:t>
            </a:r>
          </a:p>
          <a:p>
            <a:r>
              <a:rPr lang="en-US" sz="4400" dirty="0" err="1"/>
              <a:t>model.add</a:t>
            </a:r>
            <a:r>
              <a:rPr lang="en-US" sz="4400" dirty="0"/>
              <a:t>(Flatten())</a:t>
            </a:r>
          </a:p>
          <a:p>
            <a:r>
              <a:rPr lang="en-US" sz="4400" dirty="0" err="1"/>
              <a:t>model.add</a:t>
            </a:r>
            <a:r>
              <a:rPr lang="en-US" sz="4400" dirty="0"/>
              <a:t>(Dense(128, activation='</a:t>
            </a:r>
            <a:r>
              <a:rPr lang="en-US" sz="4400" dirty="0" err="1"/>
              <a:t>relu</a:t>
            </a:r>
            <a:r>
              <a:rPr lang="en-US" sz="4400" dirty="0"/>
              <a:t>'))</a:t>
            </a:r>
          </a:p>
          <a:p>
            <a:r>
              <a:rPr lang="en-US" sz="4400" dirty="0" err="1"/>
              <a:t>model.add</a:t>
            </a:r>
            <a:r>
              <a:rPr lang="en-US" sz="4400" dirty="0"/>
              <a:t>(Dropout(0.5))</a:t>
            </a:r>
          </a:p>
          <a:p>
            <a:r>
              <a:rPr lang="en-US" sz="4400" dirty="0" err="1"/>
              <a:t>model.add</a:t>
            </a:r>
            <a:r>
              <a:rPr lang="en-US" sz="4400" dirty="0"/>
              <a:t>(Dense(</a:t>
            </a:r>
            <a:r>
              <a:rPr lang="en-US" sz="4400" dirty="0" err="1"/>
              <a:t>num_classes</a:t>
            </a:r>
            <a:r>
              <a:rPr lang="en-US" sz="4400" dirty="0"/>
              <a:t>, activation='</a:t>
            </a:r>
            <a:r>
              <a:rPr lang="en-US" sz="4400" dirty="0" err="1"/>
              <a:t>softmax</a:t>
            </a:r>
            <a:r>
              <a:rPr lang="en-US" sz="4400" dirty="0"/>
              <a:t>'))</a:t>
            </a:r>
          </a:p>
          <a:p>
            <a:endParaRPr lang="en-US" sz="4400" dirty="0"/>
          </a:p>
          <a:p>
            <a:r>
              <a:rPr lang="en-US" sz="4400" dirty="0" err="1"/>
              <a:t>model.compile</a:t>
            </a:r>
            <a:r>
              <a:rPr lang="en-US" sz="4400" dirty="0"/>
              <a:t>(loss=</a:t>
            </a:r>
            <a:r>
              <a:rPr lang="en-US" sz="4400" dirty="0" err="1"/>
              <a:t>keras.losses.categorical_crossentropy</a:t>
            </a:r>
            <a:r>
              <a:rPr lang="en-US" sz="4400" dirty="0"/>
              <a:t>,</a:t>
            </a:r>
          </a:p>
          <a:p>
            <a:r>
              <a:rPr lang="en-US" sz="4400" dirty="0"/>
              <a:t>              optimizer=</a:t>
            </a:r>
            <a:r>
              <a:rPr lang="en-US" sz="4400" dirty="0" err="1"/>
              <a:t>keras.optimizers.Adadelta</a:t>
            </a:r>
            <a:r>
              <a:rPr lang="en-US" sz="4400" dirty="0"/>
              <a:t>(),</a:t>
            </a:r>
          </a:p>
          <a:p>
            <a:r>
              <a:rPr lang="en-US" sz="4400" dirty="0"/>
              <a:t>              metrics=['accuracy'])</a:t>
            </a:r>
          </a:p>
          <a:p>
            <a:endParaRPr lang="en-US" sz="4400" dirty="0"/>
          </a:p>
          <a:p>
            <a:r>
              <a:rPr lang="en-US" sz="4400" dirty="0" err="1"/>
              <a:t>model.fit</a:t>
            </a:r>
            <a:r>
              <a:rPr lang="en-US" sz="4400" dirty="0"/>
              <a:t>(</a:t>
            </a:r>
            <a:r>
              <a:rPr lang="en-US" sz="4400" dirty="0" err="1"/>
              <a:t>x_train</a:t>
            </a:r>
            <a:r>
              <a:rPr lang="en-US" sz="4400" dirty="0"/>
              <a:t>, </a:t>
            </a:r>
            <a:r>
              <a:rPr lang="en-US" sz="4400" dirty="0" err="1"/>
              <a:t>y_train</a:t>
            </a:r>
            <a:r>
              <a:rPr lang="en-US" sz="4400" dirty="0"/>
              <a:t>,</a:t>
            </a:r>
          </a:p>
          <a:p>
            <a:r>
              <a:rPr lang="en-US" sz="4400" dirty="0"/>
              <a:t>          </a:t>
            </a:r>
            <a:r>
              <a:rPr lang="en-US" sz="4400" dirty="0" err="1"/>
              <a:t>batch_size</a:t>
            </a:r>
            <a:r>
              <a:rPr lang="en-US" sz="4400" dirty="0"/>
              <a:t>=</a:t>
            </a:r>
            <a:r>
              <a:rPr lang="en-US" sz="4400" dirty="0" err="1"/>
              <a:t>batch_size</a:t>
            </a:r>
            <a:r>
              <a:rPr lang="en-US" sz="4400" dirty="0"/>
              <a:t>,</a:t>
            </a:r>
          </a:p>
          <a:p>
            <a:r>
              <a:rPr lang="en-US" sz="4400" dirty="0"/>
              <a:t>          epochs=epochs,</a:t>
            </a:r>
          </a:p>
          <a:p>
            <a:r>
              <a:rPr lang="en-US" sz="4400" dirty="0"/>
              <a:t>          verbose=1,</a:t>
            </a:r>
          </a:p>
          <a:p>
            <a:r>
              <a:rPr lang="en-US" sz="4400" dirty="0"/>
              <a:t>          </a:t>
            </a:r>
            <a:r>
              <a:rPr lang="en-US" sz="4400" dirty="0" err="1"/>
              <a:t>validation_data</a:t>
            </a:r>
            <a:r>
              <a:rPr lang="en-US" sz="4400" dirty="0"/>
              <a:t>=(</a:t>
            </a:r>
            <a:r>
              <a:rPr lang="en-US" sz="4400" dirty="0" err="1"/>
              <a:t>x_test</a:t>
            </a:r>
            <a:r>
              <a:rPr lang="en-US" sz="4400" dirty="0"/>
              <a:t>, </a:t>
            </a:r>
            <a:r>
              <a:rPr lang="en-US" sz="4400" dirty="0" err="1"/>
              <a:t>y_test</a:t>
            </a:r>
            <a:r>
              <a:rPr lang="en-US" sz="4400" dirty="0"/>
              <a:t>))</a:t>
            </a:r>
          </a:p>
          <a:p>
            <a:r>
              <a:rPr lang="en-US" sz="4400" dirty="0"/>
              <a:t>score = </a:t>
            </a:r>
            <a:r>
              <a:rPr lang="en-US" sz="4400" dirty="0" err="1"/>
              <a:t>model.evaluate</a:t>
            </a:r>
            <a:r>
              <a:rPr lang="en-US" sz="4400" dirty="0"/>
              <a:t>(</a:t>
            </a:r>
            <a:r>
              <a:rPr lang="en-US" sz="4400" dirty="0" err="1"/>
              <a:t>x_test</a:t>
            </a:r>
            <a:r>
              <a:rPr lang="en-US" sz="4400" dirty="0"/>
              <a:t>, </a:t>
            </a:r>
            <a:r>
              <a:rPr lang="en-US" sz="4400" dirty="0" err="1"/>
              <a:t>y_test</a:t>
            </a:r>
            <a:r>
              <a:rPr lang="en-US" sz="4400" dirty="0"/>
              <a:t>, verbose=0)</a:t>
            </a:r>
          </a:p>
          <a:p>
            <a:r>
              <a:rPr lang="en-US" sz="4400" dirty="0"/>
              <a:t>print('Test loss:', score[0])</a:t>
            </a:r>
          </a:p>
          <a:p>
            <a:r>
              <a:rPr lang="en-US" sz="4400" dirty="0"/>
              <a:t>print('Test accuracy:', score[1])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66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9334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(ii) </a:t>
            </a:r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https://engmrk.com/alexnet-implementation-using-keras/</a:t>
            </a:r>
            <a:endParaRPr lang="en-US" dirty="0"/>
          </a:p>
          <a:p>
            <a:r>
              <a:rPr lang="en-US" dirty="0">
                <a:hlinkClick r:id="rId3"/>
              </a:rPr>
              <a:t>https://www.learnopencv.com/understanding-alexnet/</a:t>
            </a:r>
            <a:endParaRPr lang="en-US" dirty="0"/>
          </a:p>
          <a:p>
            <a:r>
              <a:rPr lang="en-US" dirty="0" err="1"/>
              <a:t>AlexNet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consists of </a:t>
            </a:r>
            <a:r>
              <a:rPr lang="en-US" b="1" dirty="0"/>
              <a:t>5 Convolutional Layers</a:t>
            </a:r>
            <a:r>
              <a:rPr lang="en-US" dirty="0"/>
              <a:t> and </a:t>
            </a:r>
            <a:r>
              <a:rPr lang="en-US" b="1" dirty="0"/>
              <a:t>3 Fully Connected Layers</a:t>
            </a:r>
          </a:p>
          <a:p>
            <a:pPr lvl="1"/>
            <a:r>
              <a:rPr lang="en-US" dirty="0"/>
              <a:t>Overlapping Max Pooling</a:t>
            </a:r>
          </a:p>
          <a:p>
            <a:pPr lvl="1"/>
            <a:r>
              <a:rPr lang="en-US" dirty="0" err="1"/>
              <a:t>ReLU</a:t>
            </a:r>
            <a:r>
              <a:rPr lang="en-US" dirty="0"/>
              <a:t> Nonlinearity</a:t>
            </a:r>
          </a:p>
          <a:p>
            <a:pPr lvl="1"/>
            <a:r>
              <a:rPr lang="en-US" dirty="0"/>
              <a:t>Reducing Overfitting</a:t>
            </a:r>
          </a:p>
          <a:p>
            <a:pPr lvl="1"/>
            <a:r>
              <a:rPr lang="en-US" dirty="0"/>
              <a:t>Data Augmentation</a:t>
            </a:r>
          </a:p>
          <a:p>
            <a:pPr lvl="1"/>
            <a:r>
              <a:rPr lang="en-US" dirty="0"/>
              <a:t>Dropout</a:t>
            </a:r>
          </a:p>
          <a:p>
            <a:r>
              <a:rPr lang="en-US" dirty="0"/>
              <a:t>Paper : </a:t>
            </a:r>
            <a:r>
              <a:rPr lang="en-US" dirty="0">
                <a:hlinkClick r:id="rId4"/>
              </a:rPr>
              <a:t>https://papers.nips.cc/paper/4824-imagenet-classification-with-deep-convolutional-neural-networks.pdf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2B00-7B4C-4489-9D90-A870935C76CB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6986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From the paper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68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6" y="2362200"/>
            <a:ext cx="7620000" cy="3584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366" y="6126163"/>
            <a:ext cx="770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https://papers.nips.cc/paper/4824-imagenet-classification-with-deep-convolutional-neural-networks.pdf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568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18" y="1624012"/>
            <a:ext cx="8229600" cy="4525963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https://cv-tricks.com/tensorflow-tutorial/understanding-alexnet-resnet-squeezenetand-running-on-tensorflow</a:t>
            </a:r>
            <a:r>
              <a:rPr lang="en-US" sz="2800" dirty="0">
                <a:hlinkClick r:id="rId2"/>
              </a:rPr>
              <a:t>/ </a:t>
            </a:r>
            <a:endParaRPr lang="en-US" sz="2800" dirty="0"/>
          </a:p>
          <a:p>
            <a:r>
              <a:rPr lang="en-US" sz="1800" dirty="0"/>
              <a:t>Alex </a:t>
            </a:r>
            <a:r>
              <a:rPr lang="en-US" sz="1800" dirty="0" err="1"/>
              <a:t>Krizhevsky</a:t>
            </a:r>
            <a:r>
              <a:rPr lang="en-US" sz="1800" dirty="0"/>
              <a:t> first won </a:t>
            </a:r>
            <a:r>
              <a:rPr lang="en-US" sz="1800" dirty="0" err="1"/>
              <a:t>Imagenet</a:t>
            </a:r>
            <a:r>
              <a:rPr lang="en-US" sz="1800" dirty="0"/>
              <a:t> challenged in 2012 using a convolutional neural network for image classification task. </a:t>
            </a:r>
            <a:r>
              <a:rPr lang="en-US" sz="1800" dirty="0" err="1"/>
              <a:t>Alexnet</a:t>
            </a:r>
            <a:r>
              <a:rPr lang="en-US" sz="1800" dirty="0"/>
              <a:t> achieved top-5</a:t>
            </a:r>
            <a:r>
              <a:rPr lang="en-US" sz="1800" b="1" dirty="0"/>
              <a:t> accuracy of 84.6%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69</a:t>
            </a:fld>
            <a:endParaRPr lang="en-US" altLang="en-US"/>
          </a:p>
        </p:txBody>
      </p:sp>
      <p:sp>
        <p:nvSpPr>
          <p:cNvPr id="6" name="AutoShape 2" descr="Alexnet architecture in convolutional neural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Alexnet architecture in convolutional neural net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Alexnet architecture in convolutional neural netwo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2" y="3907858"/>
            <a:ext cx="8382000" cy="24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1611868"/>
            <a:ext cx="638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      conv.                  subs. conv       subs    fully   </a:t>
            </a:r>
            <a:r>
              <a:rPr lang="en-US" dirty="0" err="1"/>
              <a:t>fully</a:t>
            </a:r>
            <a:r>
              <a:rPr lang="en-US" dirty="0"/>
              <a:t>  output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029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Alternating </a:t>
            </a:r>
            <a:r>
              <a:rPr lang="en-US" u="sng" dirty="0"/>
              <a:t>Convolution (conv)</a:t>
            </a:r>
            <a:r>
              <a:rPr lang="en-US" dirty="0"/>
              <a:t> and </a:t>
            </a:r>
            <a:r>
              <a:rPr lang="en-US" u="sng" dirty="0"/>
              <a:t>subsampling layer (subs)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50"/>
                </a:solidFill>
              </a:rPr>
              <a:t>But some architectures skip some of the subsampling layers (subs), it is up to the designer to decide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Subsampling allows the features to be flexibly positioned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BC0882-D8C3-5696-8087-3AD1D95F5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13" y="2211387"/>
            <a:ext cx="8143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574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/>
              <a:t>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70</a:t>
            </a:fld>
            <a:endParaRPr lang="en-US" altLang="en-US"/>
          </a:p>
        </p:txBody>
      </p:sp>
      <p:pic>
        <p:nvPicPr>
          <p:cNvPr id="48130" name="Picture 2" descr="Summary of AlexNet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5638800" cy="34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126163"/>
            <a:ext cx="5639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https://engmrk.com/alexnet-implementation-using-keras/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234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r>
              <a:rPr lang="en-US" dirty="0"/>
              <a:t> using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dirty="0"/>
              <a:t>import </a:t>
            </a:r>
            <a:r>
              <a:rPr lang="en-US" dirty="0" err="1"/>
              <a:t>keras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keras.models</a:t>
            </a:r>
            <a:r>
              <a:rPr lang="en-US" dirty="0"/>
              <a:t> import Sequential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keras.layers</a:t>
            </a:r>
            <a:r>
              <a:rPr lang="en-US" dirty="0"/>
              <a:t> import Dense, Activation, Dropout, Flatten, Conv2D, MaxPooling2D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keras.layers.normalization</a:t>
            </a:r>
            <a:r>
              <a:rPr lang="en-US" dirty="0"/>
              <a:t> import </a:t>
            </a:r>
            <a:r>
              <a:rPr lang="en-US" dirty="0" err="1"/>
              <a:t>BatchNormalization</a:t>
            </a:r>
            <a:br>
              <a:rPr lang="en-US" dirty="0"/>
            </a:b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  <a:br>
              <a:rPr lang="en-US" dirty="0"/>
            </a:br>
            <a:r>
              <a:rPr lang="en-US" dirty="0" err="1"/>
              <a:t>np.random.seed</a:t>
            </a:r>
            <a:r>
              <a:rPr lang="en-US" dirty="0"/>
              <a:t>(1000)</a:t>
            </a:r>
          </a:p>
          <a:p>
            <a:pPr fontAlgn="base"/>
            <a:r>
              <a:rPr lang="en-US" dirty="0"/>
              <a:t>#Instantiate an empty model</a:t>
            </a:r>
            <a:br>
              <a:rPr lang="en-US" dirty="0"/>
            </a:br>
            <a:r>
              <a:rPr lang="en-US" dirty="0" err="1"/>
              <a:t>model</a:t>
            </a:r>
            <a:r>
              <a:rPr lang="en-US" dirty="0"/>
              <a:t> = Sequential()</a:t>
            </a:r>
          </a:p>
          <a:p>
            <a:pPr fontAlgn="base"/>
            <a:r>
              <a:rPr lang="en-US" dirty="0"/>
              <a:t># 1st Convolutional Layer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(Conv2D(filters=96, </a:t>
            </a:r>
            <a:r>
              <a:rPr lang="en-US" dirty="0" err="1"/>
              <a:t>input_shape</a:t>
            </a:r>
            <a:r>
              <a:rPr lang="en-US" dirty="0"/>
              <a:t>=(224,224,3), </a:t>
            </a:r>
            <a:r>
              <a:rPr lang="en-US" dirty="0" err="1"/>
              <a:t>kernel_size</a:t>
            </a:r>
            <a:r>
              <a:rPr lang="en-US" dirty="0"/>
              <a:t>=(11,11), strides=(4,4), padding=’valid’))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(Activation(‘</a:t>
            </a:r>
            <a:r>
              <a:rPr lang="en-US" dirty="0" err="1"/>
              <a:t>relu</a:t>
            </a:r>
            <a:r>
              <a:rPr lang="en-US" dirty="0"/>
              <a:t>’))</a:t>
            </a:r>
            <a:br>
              <a:rPr lang="en-US" dirty="0"/>
            </a:br>
            <a:r>
              <a:rPr lang="en-US" dirty="0"/>
              <a:t># Max Pooling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(MaxPooling2D(</a:t>
            </a:r>
            <a:r>
              <a:rPr lang="en-US" dirty="0" err="1"/>
              <a:t>pool_size</a:t>
            </a:r>
            <a:r>
              <a:rPr lang="en-US" dirty="0"/>
              <a:t>=(2,2), strides=(2,2), padding=’valid’))</a:t>
            </a:r>
          </a:p>
          <a:p>
            <a:pPr fontAlgn="base"/>
            <a:r>
              <a:rPr lang="en-US" dirty="0"/>
              <a:t># 2nd Convolutional Layer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(Conv2D(filters=256, </a:t>
            </a:r>
            <a:r>
              <a:rPr lang="en-US" dirty="0" err="1"/>
              <a:t>kernel_size</a:t>
            </a:r>
            <a:r>
              <a:rPr lang="en-US" dirty="0"/>
              <a:t>=(11,11), strides=(1,1), padding=’valid’))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(Activation(‘</a:t>
            </a:r>
            <a:r>
              <a:rPr lang="en-US" dirty="0" err="1"/>
              <a:t>relu</a:t>
            </a:r>
            <a:r>
              <a:rPr lang="en-US" dirty="0"/>
              <a:t>’))</a:t>
            </a:r>
            <a:br>
              <a:rPr lang="en-US" dirty="0"/>
            </a:br>
            <a:r>
              <a:rPr lang="en-US" dirty="0"/>
              <a:t># Max Pooling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(MaxPooling2D(</a:t>
            </a:r>
            <a:r>
              <a:rPr lang="en-US" dirty="0" err="1"/>
              <a:t>pool_size</a:t>
            </a:r>
            <a:r>
              <a:rPr lang="en-US" dirty="0"/>
              <a:t>=(2,2), strides=(2,2), padding=’valid’))</a:t>
            </a:r>
          </a:p>
          <a:p>
            <a:pPr fontAlgn="base"/>
            <a:r>
              <a:rPr lang="en-US" dirty="0"/>
              <a:t># 3rd Convolutional Layer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(Conv2D(filters=384, </a:t>
            </a:r>
            <a:r>
              <a:rPr lang="en-US" dirty="0" err="1"/>
              <a:t>kernel_size</a:t>
            </a:r>
            <a:r>
              <a:rPr lang="en-US" dirty="0"/>
              <a:t>=(3,3), strides=(1,1), padding=’valid’))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(Activation(‘</a:t>
            </a:r>
            <a:r>
              <a:rPr lang="en-US" dirty="0" err="1"/>
              <a:t>relu</a:t>
            </a:r>
            <a:r>
              <a:rPr lang="en-US" dirty="0"/>
              <a:t>’))</a:t>
            </a:r>
          </a:p>
          <a:p>
            <a:pPr fontAlgn="base"/>
            <a:r>
              <a:rPr lang="en-US" dirty="0"/>
              <a:t># 4th Convolutional Layer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(Conv2D(filters=384, </a:t>
            </a:r>
            <a:r>
              <a:rPr lang="en-US" dirty="0" err="1"/>
              <a:t>kernel_size</a:t>
            </a:r>
            <a:r>
              <a:rPr lang="en-US" dirty="0"/>
              <a:t>=(3,3), strides=(1,1), padding=’valid’))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(Activation(‘</a:t>
            </a:r>
            <a:r>
              <a:rPr lang="en-US" dirty="0" err="1"/>
              <a:t>relu</a:t>
            </a:r>
            <a:r>
              <a:rPr lang="en-US" dirty="0"/>
              <a:t>’))</a:t>
            </a:r>
          </a:p>
          <a:p>
            <a:pPr fontAlgn="base"/>
            <a:r>
              <a:rPr lang="en-US" dirty="0"/>
              <a:t># 5th Convolutional Layer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(Conv2D(filters=256, </a:t>
            </a:r>
            <a:r>
              <a:rPr lang="en-US" dirty="0" err="1"/>
              <a:t>kernel_size</a:t>
            </a:r>
            <a:r>
              <a:rPr lang="en-US" dirty="0"/>
              <a:t>=(3,3), strides=(1,1), padding=’valid’))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(Activation(‘</a:t>
            </a:r>
            <a:r>
              <a:rPr lang="en-US" dirty="0" err="1"/>
              <a:t>relu</a:t>
            </a:r>
            <a:r>
              <a:rPr lang="en-US" dirty="0"/>
              <a:t>’))</a:t>
            </a:r>
            <a:br>
              <a:rPr lang="en-US" dirty="0"/>
            </a:br>
            <a:r>
              <a:rPr lang="en-US" dirty="0"/>
              <a:t># Max Pooling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(MaxPooling2D(</a:t>
            </a:r>
            <a:r>
              <a:rPr lang="en-US" dirty="0" err="1"/>
              <a:t>pool_size</a:t>
            </a:r>
            <a:r>
              <a:rPr lang="en-US" dirty="0"/>
              <a:t>=(2,2), strides=(2,2), padding=’valid’))</a:t>
            </a:r>
          </a:p>
          <a:p>
            <a:pPr fontAlgn="base"/>
            <a:r>
              <a:rPr lang="en-US" dirty="0"/>
              <a:t># Passing it to a Fully Connected layer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(Flatten())</a:t>
            </a:r>
            <a:br>
              <a:rPr lang="en-US" dirty="0"/>
            </a:br>
            <a:r>
              <a:rPr lang="en-US" dirty="0"/>
              <a:t># 1st Fully Connected Layer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(Dense(4096, </a:t>
            </a:r>
            <a:r>
              <a:rPr lang="en-US" dirty="0" err="1"/>
              <a:t>input_shape</a:t>
            </a:r>
            <a:r>
              <a:rPr lang="en-US" dirty="0"/>
              <a:t>=(224*224*3,)))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(Activation(‘</a:t>
            </a:r>
            <a:r>
              <a:rPr lang="en-US" dirty="0" err="1"/>
              <a:t>relu</a:t>
            </a:r>
            <a:r>
              <a:rPr lang="en-US" dirty="0"/>
              <a:t>’))</a:t>
            </a:r>
            <a:br>
              <a:rPr lang="en-US" dirty="0"/>
            </a:br>
            <a:r>
              <a:rPr lang="en-US" dirty="0"/>
              <a:t># Add Dropout to prevent overfitting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(Dropout(0.4))</a:t>
            </a:r>
          </a:p>
          <a:p>
            <a:pPr fontAlgn="base"/>
            <a:r>
              <a:rPr lang="en-US" dirty="0"/>
              <a:t># 2nd Fully Connected Layer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(Dense(4096))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(Activation(‘</a:t>
            </a:r>
            <a:r>
              <a:rPr lang="en-US" dirty="0" err="1"/>
              <a:t>relu</a:t>
            </a:r>
            <a:r>
              <a:rPr lang="en-US" dirty="0"/>
              <a:t>’))</a:t>
            </a:r>
            <a:br>
              <a:rPr lang="en-US" dirty="0"/>
            </a:br>
            <a:r>
              <a:rPr lang="en-US" dirty="0"/>
              <a:t># Add Dropout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(Dropout(0.4))</a:t>
            </a:r>
          </a:p>
          <a:p>
            <a:pPr fontAlgn="base"/>
            <a:r>
              <a:rPr lang="en-US" dirty="0"/>
              <a:t># 3rd Fully Connected Layer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(Dense(1000))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(Activation(‘</a:t>
            </a:r>
            <a:r>
              <a:rPr lang="en-US" dirty="0" err="1"/>
              <a:t>relu</a:t>
            </a:r>
            <a:r>
              <a:rPr lang="en-US" dirty="0"/>
              <a:t>’))</a:t>
            </a:r>
            <a:br>
              <a:rPr lang="en-US" dirty="0"/>
            </a:br>
            <a:r>
              <a:rPr lang="en-US" dirty="0"/>
              <a:t># Add Dropout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(Dropout(0.4))</a:t>
            </a:r>
          </a:p>
          <a:p>
            <a:pPr fontAlgn="base"/>
            <a:r>
              <a:rPr lang="en-US" dirty="0"/>
              <a:t># Output Layer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(Dense(17))</a:t>
            </a:r>
            <a:br>
              <a:rPr lang="en-US" dirty="0"/>
            </a:br>
            <a:r>
              <a:rPr lang="en-US" dirty="0" err="1"/>
              <a:t>model.add</a:t>
            </a:r>
            <a:r>
              <a:rPr lang="en-US" dirty="0"/>
              <a:t>(Activation(‘</a:t>
            </a:r>
            <a:r>
              <a:rPr lang="en-US" dirty="0" err="1"/>
              <a:t>softmax</a:t>
            </a:r>
            <a:r>
              <a:rPr lang="en-US" dirty="0"/>
              <a:t>’))</a:t>
            </a:r>
          </a:p>
          <a:p>
            <a:pPr fontAlgn="base"/>
            <a:r>
              <a:rPr lang="en-US" dirty="0" err="1"/>
              <a:t>model.summary</a:t>
            </a:r>
            <a:r>
              <a:rPr lang="en-US" dirty="0"/>
              <a:t>()</a:t>
            </a:r>
          </a:p>
          <a:p>
            <a:pPr fontAlgn="base"/>
            <a:r>
              <a:rPr lang="en-US" dirty="0"/>
              <a:t># Compile the model</a:t>
            </a:r>
            <a:br>
              <a:rPr lang="en-US" dirty="0"/>
            </a:br>
            <a:r>
              <a:rPr lang="en-US" dirty="0" err="1"/>
              <a:t>model.compile</a:t>
            </a:r>
            <a:r>
              <a:rPr lang="en-US" dirty="0"/>
              <a:t>(loss=</a:t>
            </a:r>
            <a:r>
              <a:rPr lang="en-US" dirty="0" err="1"/>
              <a:t>keras.losses.categorical_crossentropy</a:t>
            </a:r>
            <a:r>
              <a:rPr lang="en-US" dirty="0"/>
              <a:t>, optimizer=’</a:t>
            </a:r>
            <a:r>
              <a:rPr lang="en-US" dirty="0" err="1"/>
              <a:t>adam</a:t>
            </a:r>
            <a:r>
              <a:rPr lang="en-US" dirty="0"/>
              <a:t>’, metrics=[“accuracy”])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80956" y="114082"/>
            <a:ext cx="5639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https://engmrk.com/alexnet-implementation-using-keras/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355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-17350"/>
            <a:ext cx="8229600" cy="1143000"/>
          </a:xfrm>
        </p:spPr>
        <p:txBody>
          <a:bodyPr/>
          <a:lstStyle/>
          <a:p>
            <a:r>
              <a:rPr lang="en-US" dirty="0"/>
              <a:t>An implementation of </a:t>
            </a:r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https://github.com/felzek/AlexNet-A-Practical-Implementation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https://medium.com/coinmonks/understand-alexnet-in-just-3-minutes-with-hands-on-code-using-tensorflow-925d1e2e2f82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72</a:t>
            </a:fld>
            <a:endParaRPr lang="en-US" altLang="en-US"/>
          </a:p>
        </p:txBody>
      </p:sp>
      <p:pic>
        <p:nvPicPr>
          <p:cNvPr id="50178" name="Picture 2" descr="AlexNet-A-Practical-Implementation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3" y="2895600"/>
            <a:ext cx="6858000" cy="31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6056591"/>
            <a:ext cx="834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Expresso		Tank, army tank		Electric Guitar	Brambling, </a:t>
            </a:r>
          </a:p>
          <a:p>
            <a:r>
              <a:rPr lang="en-US" dirty="0"/>
              <a:t>						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montifringilla</a:t>
            </a:r>
            <a:r>
              <a:rPr lang="en-US" dirty="0"/>
              <a:t> </a:t>
            </a:r>
            <a:r>
              <a:rPr lang="ja-JP" altLang="en-US" dirty="0"/>
              <a:t>燕雀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6663" y="764543"/>
            <a:ext cx="438575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May need to install the following version</a:t>
            </a:r>
          </a:p>
          <a:p>
            <a:r>
              <a:rPr lang="en-US" dirty="0">
                <a:solidFill>
                  <a:srgbClr val="FF0000"/>
                </a:solidFill>
              </a:rPr>
              <a:t>pip install </a:t>
            </a:r>
            <a:r>
              <a:rPr lang="en-US" dirty="0" err="1">
                <a:solidFill>
                  <a:srgbClr val="FF0000"/>
                </a:solidFill>
              </a:rPr>
              <a:t>numpy</a:t>
            </a:r>
            <a:r>
              <a:rPr lang="en-US" dirty="0">
                <a:solidFill>
                  <a:srgbClr val="FF0000"/>
                </a:solidFill>
              </a:rPr>
              <a:t>==1.16.2</a:t>
            </a:r>
          </a:p>
          <a:p>
            <a:r>
              <a:rPr lang="en-US" dirty="0">
                <a:solidFill>
                  <a:srgbClr val="FF0000"/>
                </a:solidFill>
              </a:rPr>
              <a:t>to make it work, i.e. 1.16.4 or higher may fail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34290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4876800"/>
            <a:ext cx="122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recognized results</a:t>
            </a:r>
          </a:p>
        </p:txBody>
      </p:sp>
    </p:spTree>
    <p:extLst>
      <p:ext uri="{BB962C8B-B14F-4D97-AF65-F5344CB8AC3E}">
        <p14:creationId xmlns:p14="http://schemas.microsoft.com/office/powerpoint/2010/main" val="36132654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(iii) VGG 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800600" cy="4221163"/>
          </a:xfrm>
        </p:spPr>
        <p:txBody>
          <a:bodyPr>
            <a:normAutofit/>
          </a:bodyPr>
          <a:lstStyle/>
          <a:p>
            <a:r>
              <a:rPr lang="en-US" altLang="zh-TW" sz="2800" dirty="0" err="1"/>
              <a:t>VGGNet</a:t>
            </a:r>
            <a:r>
              <a:rPr lang="en-US" altLang="zh-TW" sz="2800" dirty="0"/>
              <a:t>, in 2014</a:t>
            </a:r>
            <a:r>
              <a:rPr lang="zh-TW" altLang="en-US" sz="2800" dirty="0"/>
              <a:t> </a:t>
            </a:r>
            <a:r>
              <a:rPr lang="en-US" altLang="zh-TW" sz="2800" dirty="0"/>
              <a:t>ILSVRC rank number2 (first prize is </a:t>
            </a:r>
            <a:r>
              <a:rPr lang="en-US" altLang="zh-TW" sz="2800" dirty="0" err="1"/>
              <a:t>InceptionNet</a:t>
            </a:r>
            <a:r>
              <a:rPr lang="en-US" altLang="zh-TW" sz="2800" dirty="0"/>
              <a:t>)</a:t>
            </a:r>
            <a:r>
              <a:rPr lang="zh-TW" altLang="en-US" sz="2800" dirty="0"/>
              <a:t>，</a:t>
            </a:r>
            <a:r>
              <a:rPr lang="en-US" altLang="zh-TW" sz="2800" dirty="0" err="1"/>
              <a:t>VGGNet</a:t>
            </a:r>
            <a:r>
              <a:rPr lang="en-US" altLang="zh-TW" sz="2800" dirty="0"/>
              <a:t> and </a:t>
            </a:r>
            <a:r>
              <a:rPr lang="en-US" altLang="zh-TW" sz="2800" dirty="0" err="1"/>
              <a:t>AlexNet</a:t>
            </a:r>
            <a:r>
              <a:rPr lang="en-US" altLang="zh-TW" sz="2800" dirty="0"/>
              <a:t> are similar , just difference in depth but can generate better result on the dataset </a:t>
            </a:r>
            <a:r>
              <a:rPr lang="en-US" altLang="zh-TW" sz="2800" dirty="0">
                <a:hlinkClick r:id="rId2"/>
              </a:rPr>
              <a:t>oxflower17 </a:t>
            </a:r>
            <a:endParaRPr lang="en-US" altLang="zh-TW" sz="2800" dirty="0"/>
          </a:p>
          <a:p>
            <a:r>
              <a:rPr lang="en-US" sz="2800" dirty="0"/>
              <a:t>However , training time is longer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73</a:t>
            </a:fld>
            <a:endParaRPr lang="en-US" altLang="en-US"/>
          </a:p>
        </p:txBody>
      </p:sp>
      <p:pic>
        <p:nvPicPr>
          <p:cNvPr id="55298" name="Picture 2" descr="https://miro.medium.com/max/836/1*ZBFU_090IVgqd_fMJIM1v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85876"/>
            <a:ext cx="4038600" cy="41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1" y="594048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81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VGGNet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Forward pass: Convolve C</a:t>
            </a:r>
            <a:r>
              <a:rPr lang="en-US" sz="1800" baseline="-25000" dirty="0"/>
              <a:t>i</a:t>
            </a:r>
            <a:r>
              <a:rPr lang="en-US" sz="1800" dirty="0"/>
              <a:t> with W</a:t>
            </a:r>
            <a:r>
              <a:rPr lang="en-US" sz="1800" baseline="-25000" dirty="0"/>
              <a:t>i</a:t>
            </a:r>
            <a:r>
              <a:rPr lang="en-US" sz="1800" dirty="0"/>
              <a:t> (kernel) to generate the next layer C</a:t>
            </a:r>
            <a:r>
              <a:rPr lang="en-US" sz="1800" baseline="-25000" dirty="0"/>
              <a:t>i+1</a:t>
            </a:r>
          </a:p>
          <a:p>
            <a:r>
              <a:rPr lang="en-US" sz="1800" dirty="0"/>
              <a:t>Backpropagation: Use gradient decent method  [d(error)/</a:t>
            </a:r>
            <a:r>
              <a:rPr lang="en-US" sz="1800" dirty="0" err="1"/>
              <a:t>dW</a:t>
            </a:r>
            <a:r>
              <a:rPr lang="en-US" sz="1800" baseline="-25000" dirty="0" err="1"/>
              <a:t>i</a:t>
            </a:r>
            <a:r>
              <a:rPr lang="en-US" sz="1800" dirty="0"/>
              <a:t>] to  update W</a:t>
            </a:r>
            <a:r>
              <a:rPr lang="en-US" sz="1800" baseline="-25000" dirty="0"/>
              <a:t>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74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56" y="2463712"/>
            <a:ext cx="6328144" cy="4150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2044" y="1046847"/>
            <a:ext cx="487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http://www.robots.ox.ac.uk/~vgg/practicals/cnn/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583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AlexNet</a:t>
            </a:r>
            <a:r>
              <a:rPr lang="en-US" dirty="0"/>
              <a:t> and VGG16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56322" name="Picture 2" descr="https://miro.medium.com/max/1050/1*PmDW7pDK6-rb7H_SksKa9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5" y="2078862"/>
            <a:ext cx="8477589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839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(iv) Inception (</a:t>
            </a:r>
            <a:r>
              <a:rPr lang="en-US" altLang="zh-TW" dirty="0" err="1"/>
              <a:t>GoogLeNet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GoogLeNet</a:t>
            </a:r>
            <a:r>
              <a:rPr lang="en-US" altLang="zh-TW" sz="2400" dirty="0"/>
              <a:t>, in 2014</a:t>
            </a:r>
            <a:r>
              <a:rPr lang="zh-TW" altLang="en-US" sz="2400" dirty="0"/>
              <a:t> </a:t>
            </a:r>
            <a:r>
              <a:rPr lang="en-US" altLang="zh-TW" sz="2400" dirty="0"/>
              <a:t>ILSVRC ranks number 1</a:t>
            </a:r>
          </a:p>
          <a:p>
            <a:r>
              <a:rPr lang="en-US" altLang="zh-TW" sz="2400" dirty="0"/>
              <a:t>The network structure is different from VGG or </a:t>
            </a:r>
            <a:r>
              <a:rPr lang="en-US" altLang="zh-TW" sz="2400" dirty="0" err="1"/>
              <a:t>AlexNet</a:t>
            </a:r>
            <a:endParaRPr lang="en-US" altLang="zh-TW" sz="2400" dirty="0"/>
          </a:p>
          <a:p>
            <a:r>
              <a:rPr lang="en-US" altLang="zh-TW" sz="2400" dirty="0"/>
              <a:t>Use of Inception layer as shown below</a:t>
            </a:r>
          </a:p>
          <a:p>
            <a:r>
              <a:rPr lang="en-US" altLang="zh-TW" sz="2400" dirty="0"/>
              <a:t>Inception becomes InceptionV4 later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76</a:t>
            </a:fld>
            <a:endParaRPr lang="en-US" altLang="en-US"/>
          </a:p>
        </p:txBody>
      </p:sp>
      <p:pic>
        <p:nvPicPr>
          <p:cNvPr id="57346" name="Picture 2" descr="https://miro.medium.com/max/1050/1*YfpAfqgtzmv0C0hKxjSY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33980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5687259"/>
            <a:ext cx="19122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Auxiliary classifier</a:t>
            </a:r>
          </a:p>
        </p:txBody>
      </p:sp>
    </p:spTree>
    <p:extLst>
      <p:ext uri="{BB962C8B-B14F-4D97-AF65-F5344CB8AC3E}">
        <p14:creationId xmlns:p14="http://schemas.microsoft.com/office/powerpoint/2010/main" val="14257322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(v) </a:t>
            </a:r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https://medium.com/@apiltamang/yet-another-resnet-tutorial-or-not-f6dd9515fcd7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77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048000"/>
            <a:ext cx="4310403" cy="25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65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(vi)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Tensorflow</a:t>
            </a:r>
            <a:r>
              <a:rPr lang="en-US" dirty="0"/>
              <a:t> , the current version includes </a:t>
            </a:r>
            <a:r>
              <a:rPr lang="en-US" b="1" dirty="0" err="1"/>
              <a:t>Keras</a:t>
            </a:r>
            <a:r>
              <a:rPr lang="en-US" b="1" dirty="0"/>
              <a:t>: The Python Deep Learning library</a:t>
            </a:r>
          </a:p>
          <a:p>
            <a:r>
              <a:rPr lang="en-US" dirty="0"/>
              <a:t>Microsoft CNTK</a:t>
            </a:r>
          </a:p>
          <a:p>
            <a:r>
              <a:rPr lang="en-US" dirty="0" err="1"/>
              <a:t>Caffé</a:t>
            </a:r>
            <a:endParaRPr lang="en-US" dirty="0"/>
          </a:p>
          <a:p>
            <a:r>
              <a:rPr lang="en-US" dirty="0" err="1"/>
              <a:t>Theano</a:t>
            </a:r>
            <a:endParaRPr lang="en-US" dirty="0"/>
          </a:p>
          <a:p>
            <a:r>
              <a:rPr lang="en-US" dirty="0"/>
              <a:t>Amazon Machine Learning</a:t>
            </a:r>
          </a:p>
          <a:p>
            <a:r>
              <a:rPr lang="en-US" dirty="0"/>
              <a:t>Torch</a:t>
            </a:r>
          </a:p>
          <a:p>
            <a:r>
              <a:rPr lang="en-US" dirty="0"/>
              <a:t> Brainstorm</a:t>
            </a:r>
          </a:p>
          <a:p>
            <a:r>
              <a:rPr lang="en-US" dirty="0">
                <a:hlinkClick r:id="rId2"/>
              </a:rPr>
              <a:t>http://www.it4nextgen.com/best-artificial-intelligence-frameworks/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0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Introduction-A study of popular neural network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CNN based</a:t>
            </a:r>
          </a:p>
          <a:p>
            <a:pPr lvl="1"/>
            <a:r>
              <a:rPr lang="en-US" sz="2900" dirty="0"/>
              <a:t>CNN (convolution neural network) (or </a:t>
            </a:r>
            <a:r>
              <a:rPr lang="en-US" sz="2900" dirty="0" err="1">
                <a:hlinkClick r:id="rId3"/>
              </a:rPr>
              <a:t>LeNet</a:t>
            </a:r>
            <a:r>
              <a:rPr lang="en-US" sz="2900" dirty="0"/>
              <a:t> ) 1998 </a:t>
            </a:r>
            <a:r>
              <a:rPr lang="en-US" sz="2900" dirty="0">
                <a:hlinkClick r:id="rId4"/>
              </a:rPr>
              <a:t>https://en.wikipedia.org/wiki/Convolutional_neural_network</a:t>
            </a:r>
            <a:endParaRPr lang="en-US" sz="2900" dirty="0"/>
          </a:p>
          <a:p>
            <a:pPr lvl="1"/>
            <a:r>
              <a:rPr lang="en-US" sz="2900" dirty="0" err="1"/>
              <a:t>GoogleNet</a:t>
            </a:r>
            <a:r>
              <a:rPr lang="en-US" sz="2900" dirty="0"/>
              <a:t>/Inception(2014) </a:t>
            </a:r>
            <a:r>
              <a:rPr lang="en-US" sz="2900" dirty="0">
                <a:hlinkClick r:id="rId5"/>
              </a:rPr>
              <a:t>https://www.cs.unc.edu/~wliu/papers/GoogLeNet.pdf</a:t>
            </a:r>
            <a:endParaRPr lang="en-US" sz="2900" dirty="0"/>
          </a:p>
          <a:p>
            <a:pPr lvl="1"/>
            <a:r>
              <a:rPr lang="en-US" sz="2900" dirty="0"/>
              <a:t>FCN (Fully Convolution neural networks) 2015</a:t>
            </a:r>
          </a:p>
          <a:p>
            <a:pPr lvl="2"/>
            <a:r>
              <a:rPr lang="en-US" sz="2900" dirty="0">
                <a:hlinkClick r:id="rId6"/>
              </a:rPr>
              <a:t>https://people.eecs.berkeley.edu/~jonlong/long_shelhamer_fcn.pdf</a:t>
            </a:r>
            <a:endParaRPr lang="en-US" sz="2900" dirty="0"/>
          </a:p>
          <a:p>
            <a:pPr marL="800100" lvl="3" indent="-342900"/>
            <a:r>
              <a:rPr lang="en-US" sz="2900" dirty="0"/>
              <a:t>VGG VERY DEEP CONVOLUTIONAL NETWORKS 2014</a:t>
            </a:r>
          </a:p>
          <a:p>
            <a:pPr marL="1257300" lvl="4" indent="-342900"/>
            <a:r>
              <a:rPr lang="en-US" sz="2900" dirty="0">
                <a:hlinkClick r:id="rId7"/>
              </a:rPr>
              <a:t>https://arxiv.org/pdf/1409.1556.pdf</a:t>
            </a:r>
            <a:endParaRPr lang="en-US" sz="2900" dirty="0"/>
          </a:p>
          <a:p>
            <a:pPr marL="800100" lvl="3" indent="-342900"/>
            <a:r>
              <a:rPr lang="en-US" sz="2900" dirty="0" err="1"/>
              <a:t>ResNet</a:t>
            </a:r>
            <a:r>
              <a:rPr lang="en-US" sz="2900" dirty="0"/>
              <a:t> </a:t>
            </a:r>
            <a:r>
              <a:rPr lang="en-US" sz="2900" dirty="0">
                <a:hlinkClick r:id="rId8"/>
              </a:rPr>
              <a:t>https://en.wikipedia.org/wiki/Residual_neural_network</a:t>
            </a:r>
            <a:r>
              <a:rPr lang="en-US" sz="2900" dirty="0"/>
              <a:t> 2015</a:t>
            </a:r>
          </a:p>
          <a:p>
            <a:pPr marL="800100" lvl="3" indent="-342900"/>
            <a:r>
              <a:rPr lang="en-US" sz="2900" dirty="0" err="1"/>
              <a:t>Alexnet</a:t>
            </a:r>
            <a:r>
              <a:rPr lang="en-US" sz="2900" dirty="0"/>
              <a:t> </a:t>
            </a:r>
            <a:r>
              <a:rPr lang="en-US" sz="2900" dirty="0">
                <a:hlinkClick r:id="rId9"/>
              </a:rPr>
              <a:t>https://en.wikipedia.org/wiki/AlexNet</a:t>
            </a:r>
            <a:r>
              <a:rPr lang="en-US" sz="2900" dirty="0"/>
              <a:t> 2012</a:t>
            </a:r>
          </a:p>
          <a:p>
            <a:pPr marL="800100" lvl="3" indent="-342900"/>
            <a:r>
              <a:rPr lang="en-US" sz="2900" dirty="0"/>
              <a:t>(R-CNN) Region-based Convolutional Network by </a:t>
            </a:r>
            <a:r>
              <a:rPr lang="en-US" sz="2900" dirty="0">
                <a:hlinkClick r:id="rId10"/>
              </a:rPr>
              <a:t>J.R.R. </a:t>
            </a:r>
            <a:r>
              <a:rPr lang="en-US" sz="2900" dirty="0" err="1">
                <a:hlinkClick r:id="rId10"/>
              </a:rPr>
              <a:t>Uijlings</a:t>
            </a:r>
            <a:r>
              <a:rPr lang="en-US" sz="2900" dirty="0">
                <a:hlinkClick r:id="rId10"/>
              </a:rPr>
              <a:t> and al. (2012)</a:t>
            </a:r>
            <a:endParaRPr lang="en-US" sz="2900" dirty="0"/>
          </a:p>
          <a:p>
            <a:pPr marL="342900" lvl="2" indent="-342900"/>
            <a:r>
              <a:rPr lang="en-US" sz="3200" dirty="0"/>
              <a:t>RNN based</a:t>
            </a:r>
          </a:p>
          <a:p>
            <a:pPr lvl="1"/>
            <a:r>
              <a:rPr lang="en-US" sz="2900" dirty="0">
                <a:hlinkClick r:id="rId11"/>
              </a:rPr>
              <a:t>LSTM(-RNN) (long short term memory-RNN) 1997</a:t>
            </a:r>
            <a:endParaRPr lang="en-US" sz="2900" dirty="0"/>
          </a:p>
          <a:p>
            <a:pPr lvl="2"/>
            <a:r>
              <a:rPr lang="en-US" sz="2900" dirty="0">
                <a:hlinkClick r:id="rId12"/>
              </a:rPr>
              <a:t>https://en.wikipedia.org/wiki/Long_short-term_memory</a:t>
            </a:r>
            <a:endParaRPr lang="en-US" sz="2900" dirty="0"/>
          </a:p>
          <a:p>
            <a:pPr lvl="1"/>
            <a:r>
              <a:rPr lang="en-US" sz="2900" dirty="0"/>
              <a:t>Sequence to sequence approach</a:t>
            </a:r>
          </a:p>
          <a:p>
            <a:pPr lvl="2"/>
            <a:r>
              <a:rPr lang="en-US" sz="2900" dirty="0">
                <a:hlinkClick r:id="rId13"/>
              </a:rPr>
              <a:t>https://papers.nips.cc/paper/5346-sequence-to-sequence-learning-with-neural-networks.pdf</a:t>
            </a:r>
            <a:endParaRPr lang="en-US" sz="2900" dirty="0"/>
          </a:p>
          <a:p>
            <a:pPr lvl="2"/>
            <a:endParaRPr lang="en-US" sz="1800" dirty="0"/>
          </a:p>
          <a:p>
            <a:pPr marL="800100" lvl="3" indent="-342900"/>
            <a:endParaRPr lang="en-US" sz="2800" dirty="0"/>
          </a:p>
          <a:p>
            <a:pPr marL="800100" lvl="3" indent="-342900"/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Convolution (conv) layer: </a:t>
            </a:r>
            <a:br>
              <a:rPr lang="en-US" u="sng" dirty="0"/>
            </a:br>
            <a:r>
              <a:rPr lang="en-US" dirty="0"/>
              <a:t>Example: </a:t>
            </a:r>
            <a:r>
              <a:rPr lang="en-US" sz="3100" dirty="0"/>
              <a:t>From the input layer to the first hidden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263834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first hidden layer represents the filter outputs of a certain feature</a:t>
            </a:r>
          </a:p>
          <a:p>
            <a:r>
              <a:rPr lang="en-US" dirty="0"/>
              <a:t>So, what is a feature?</a:t>
            </a:r>
          </a:p>
          <a:p>
            <a:r>
              <a:rPr lang="en-US" dirty="0"/>
              <a:t>Answer is in the next slide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4" descr="https://adeshpande3.github.io/assets/ActivationMap.png">
            <a:extLst>
              <a:ext uri="{FF2B5EF4-FFF2-40B4-BE49-F238E27FC236}">
                <a16:creationId xmlns:a16="http://schemas.microsoft.com/office/drawing/2014/main" id="{671A623A-4797-46B1-9744-08D90969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14750"/>
            <a:ext cx="4571212" cy="24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deshpande3.github.io/assets/Corgi3.png">
            <a:extLst>
              <a:ext uri="{FF2B5EF4-FFF2-40B4-BE49-F238E27FC236}">
                <a16:creationId xmlns:a16="http://schemas.microsoft.com/office/drawing/2014/main" id="{EDE51D44-CA32-46C2-AE48-68F90A8B9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60579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84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Object detection and recognition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Dataset</a:t>
            </a:r>
          </a:p>
          <a:p>
            <a:pPr lvl="2"/>
            <a:r>
              <a:rPr lang="en-US" dirty="0">
                <a:hlinkClick r:id="rId3"/>
              </a:rPr>
              <a:t>PASCAL Visual Object Classification (PASCAL VOC)</a:t>
            </a:r>
            <a:r>
              <a:rPr lang="en-US" dirty="0"/>
              <a:t> </a:t>
            </a:r>
          </a:p>
          <a:p>
            <a:pPr lvl="2"/>
            <a:r>
              <a:rPr lang="en-US" dirty="0">
                <a:hlinkClick r:id="rId4"/>
              </a:rPr>
              <a:t>Common Objects in </a:t>
            </a:r>
            <a:r>
              <a:rPr lang="en-US" dirty="0" err="1">
                <a:hlinkClick r:id="rId4"/>
              </a:rPr>
              <a:t>COntext</a:t>
            </a:r>
            <a:r>
              <a:rPr lang="en-US" dirty="0">
                <a:hlinkClick r:id="rId4"/>
              </a:rPr>
              <a:t> (COCO)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Systems</a:t>
            </a:r>
          </a:p>
          <a:p>
            <a:pPr lvl="2"/>
            <a:r>
              <a:rPr lang="en-US" b="1" dirty="0"/>
              <a:t>Region-based Convolutional Network (R-CNN) </a:t>
            </a:r>
            <a:r>
              <a:rPr lang="en-US" dirty="0"/>
              <a:t>by </a:t>
            </a:r>
            <a:r>
              <a:rPr lang="en-US" dirty="0">
                <a:hlinkClick r:id="rId5"/>
              </a:rPr>
              <a:t>J.R.R. </a:t>
            </a:r>
            <a:r>
              <a:rPr lang="en-US" dirty="0" err="1">
                <a:hlinkClick r:id="rId5"/>
              </a:rPr>
              <a:t>Uijlings</a:t>
            </a:r>
            <a:r>
              <a:rPr lang="en-US" dirty="0">
                <a:hlinkClick r:id="rId5"/>
              </a:rPr>
              <a:t> and al. (2012)</a:t>
            </a:r>
            <a:endParaRPr lang="en-US" dirty="0"/>
          </a:p>
          <a:p>
            <a:pPr lvl="2"/>
            <a:r>
              <a:rPr lang="en-US" b="1" dirty="0"/>
              <a:t>Fast Region-based Convolutional Network (Fast R-CNN),</a:t>
            </a:r>
            <a:r>
              <a:rPr lang="en-US" dirty="0"/>
              <a:t> developed by </a:t>
            </a:r>
            <a:r>
              <a:rPr lang="en-US" dirty="0">
                <a:hlinkClick r:id="rId6"/>
              </a:rPr>
              <a:t>R. </a:t>
            </a:r>
            <a:r>
              <a:rPr lang="en-US" dirty="0" err="1">
                <a:hlinkClick r:id="rId6"/>
              </a:rPr>
              <a:t>Girshick</a:t>
            </a:r>
            <a:r>
              <a:rPr lang="en-US" dirty="0">
                <a:hlinkClick r:id="rId6"/>
              </a:rPr>
              <a:t> (2015)</a:t>
            </a:r>
            <a:endParaRPr lang="en-US" dirty="0"/>
          </a:p>
          <a:p>
            <a:pPr lvl="2"/>
            <a:r>
              <a:rPr lang="en-US" b="1" dirty="0"/>
              <a:t>Faster Region-based Convolutional Network (Faster R-CNN),</a:t>
            </a:r>
            <a:r>
              <a:rPr lang="en-US" dirty="0"/>
              <a:t>. </a:t>
            </a:r>
            <a:r>
              <a:rPr lang="en-US" dirty="0">
                <a:hlinkClick r:id="rId7"/>
              </a:rPr>
              <a:t>S. </a:t>
            </a:r>
            <a:r>
              <a:rPr lang="en-US" dirty="0" err="1">
                <a:hlinkClick r:id="rId7"/>
              </a:rPr>
              <a:t>Ren</a:t>
            </a:r>
            <a:r>
              <a:rPr lang="en-US" dirty="0">
                <a:hlinkClick r:id="rId7"/>
              </a:rPr>
              <a:t> and al. (2016)</a:t>
            </a:r>
            <a:r>
              <a:rPr lang="en-US" dirty="0"/>
              <a:t> </a:t>
            </a:r>
          </a:p>
          <a:p>
            <a:pPr lvl="2"/>
            <a:r>
              <a:rPr lang="en-US" b="1" dirty="0"/>
              <a:t>Region-based Fully Convolutional Network (R-FCN), </a:t>
            </a:r>
            <a:r>
              <a:rPr lang="en-US" dirty="0"/>
              <a:t> </a:t>
            </a:r>
            <a:r>
              <a:rPr lang="en-US" dirty="0">
                <a:hlinkClick r:id="rId8"/>
              </a:rPr>
              <a:t>J. Dai and al. (2016)</a:t>
            </a:r>
            <a:r>
              <a:rPr lang="en-US" dirty="0"/>
              <a:t> </a:t>
            </a:r>
          </a:p>
          <a:p>
            <a:pPr lvl="2"/>
            <a:r>
              <a:rPr lang="en-US" b="1" dirty="0"/>
              <a:t>You Only Look Once (YOLO) mo</a:t>
            </a:r>
            <a:r>
              <a:rPr lang="en-US" dirty="0"/>
              <a:t>del </a:t>
            </a:r>
            <a:r>
              <a:rPr lang="en-US" dirty="0">
                <a:hlinkClick r:id="rId9"/>
              </a:rPr>
              <a:t>(J. </a:t>
            </a:r>
            <a:r>
              <a:rPr lang="en-US" dirty="0" err="1">
                <a:hlinkClick r:id="rId9"/>
              </a:rPr>
              <a:t>Redmon</a:t>
            </a:r>
            <a:r>
              <a:rPr lang="en-US" dirty="0">
                <a:hlinkClick r:id="rId9"/>
              </a:rPr>
              <a:t> et al., 2016)</a:t>
            </a:r>
            <a:r>
              <a:rPr lang="en-US" dirty="0"/>
              <a:t>)</a:t>
            </a:r>
          </a:p>
          <a:p>
            <a:pPr lvl="2"/>
            <a:r>
              <a:rPr lang="en-US" b="1" dirty="0"/>
              <a:t>Single-Shot Detector (SSD),</a:t>
            </a:r>
            <a:r>
              <a:rPr lang="en-US" dirty="0"/>
              <a:t>, </a:t>
            </a:r>
            <a:r>
              <a:rPr lang="en-US" dirty="0">
                <a:hlinkClick r:id="rId10"/>
              </a:rPr>
              <a:t>W. Liu et al. (2016)</a:t>
            </a:r>
            <a:r>
              <a:rPr lang="en-US" dirty="0"/>
              <a:t> </a:t>
            </a:r>
          </a:p>
          <a:p>
            <a:pPr lvl="2"/>
            <a:r>
              <a:rPr lang="en-US" b="1" dirty="0"/>
              <a:t>YOLO9000 and YOLOv2,</a:t>
            </a:r>
            <a:r>
              <a:rPr lang="en-US" dirty="0">
                <a:hlinkClick r:id="rId11"/>
              </a:rPr>
              <a:t>. </a:t>
            </a:r>
            <a:r>
              <a:rPr lang="en-US" dirty="0" err="1">
                <a:hlinkClick r:id="rId11"/>
              </a:rPr>
              <a:t>Redmon</a:t>
            </a:r>
            <a:r>
              <a:rPr lang="en-US" dirty="0">
                <a:hlinkClick r:id="rId11"/>
              </a:rPr>
              <a:t> and A. </a:t>
            </a:r>
            <a:r>
              <a:rPr lang="en-US" dirty="0" err="1">
                <a:hlinkClick r:id="rId11"/>
              </a:rPr>
              <a:t>Farhadi</a:t>
            </a:r>
            <a:r>
              <a:rPr lang="en-US" dirty="0">
                <a:hlinkClick r:id="rId11"/>
              </a:rPr>
              <a:t> (2016)</a:t>
            </a:r>
            <a:r>
              <a:rPr lang="en-US" dirty="0"/>
              <a:t> </a:t>
            </a:r>
          </a:p>
          <a:p>
            <a:pPr lvl="2"/>
            <a:r>
              <a:rPr lang="en-US" b="1" dirty="0" err="1"/>
              <a:t>Ahitecture</a:t>
            </a:r>
            <a:r>
              <a:rPr lang="en-US" b="1" dirty="0"/>
              <a:t> Search Net (</a:t>
            </a:r>
            <a:r>
              <a:rPr lang="en-US" b="1" dirty="0" err="1"/>
              <a:t>NASNet</a:t>
            </a:r>
            <a:r>
              <a:rPr lang="en-US" b="1" dirty="0"/>
              <a:t>), </a:t>
            </a:r>
            <a:r>
              <a:rPr lang="en-US" dirty="0"/>
              <a:t>The Neural Architecture Search </a:t>
            </a:r>
            <a:r>
              <a:rPr lang="en-US" dirty="0">
                <a:hlinkClick r:id="rId12"/>
              </a:rPr>
              <a:t>(B. </a:t>
            </a:r>
            <a:r>
              <a:rPr lang="en-US" dirty="0" err="1">
                <a:hlinkClick r:id="rId12"/>
              </a:rPr>
              <a:t>Zoph</a:t>
            </a:r>
            <a:r>
              <a:rPr lang="en-US" dirty="0">
                <a:hlinkClick r:id="rId12"/>
              </a:rPr>
              <a:t> and Q.V. Le, 2017)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Another extension of the Faster R-CNN model has been released by </a:t>
            </a:r>
            <a:r>
              <a:rPr lang="en-US" dirty="0">
                <a:hlinkClick r:id="rId13"/>
              </a:rPr>
              <a:t>K. He and al. (2017)</a:t>
            </a:r>
            <a:r>
              <a:rPr lang="en-US" dirty="0"/>
              <a:t> </a:t>
            </a:r>
          </a:p>
          <a:p>
            <a:r>
              <a:rPr lang="en-US" dirty="0"/>
              <a:t>Object tracking</a:t>
            </a:r>
          </a:p>
          <a:p>
            <a:r>
              <a:rPr lang="en-US" dirty="0"/>
              <a:t>Speech recognition</a:t>
            </a:r>
          </a:p>
          <a:p>
            <a:r>
              <a:rPr lang="en-US" dirty="0"/>
              <a:t>Machine translation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1676400"/>
            <a:ext cx="2667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https://medium.com/comet-app/review-of-deep-learning-algorithms-for-object-detection-c1f3d437b852</a:t>
            </a:r>
          </a:p>
        </p:txBody>
      </p:sp>
    </p:spTree>
    <p:extLst>
      <p:ext uri="{BB962C8B-B14F-4D97-AF65-F5344CB8AC3E}">
        <p14:creationId xmlns:p14="http://schemas.microsoft.com/office/powerpoint/2010/main" val="4691566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part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Studied the basic operation of Convolutional Neural networks (CNN)</a:t>
            </a:r>
          </a:p>
          <a:p>
            <a:r>
              <a:rPr lang="en-US" dirty="0"/>
              <a:t>Demonstrate how a simple CNN can be implemented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662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7AD9-93A1-3C21-016B-5FF2775B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A98AE-8425-0356-90F3-7BAB571B3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4"/>
            <a:ext cx="8229600" cy="4525963"/>
          </a:xfrm>
        </p:spPr>
        <p:txBody>
          <a:bodyPr/>
          <a:lstStyle/>
          <a:p>
            <a:r>
              <a:rPr lang="en-US" dirty="0"/>
              <a:t>Studied the operation of Convolution of Neural Networks (CNN)</a:t>
            </a:r>
          </a:p>
          <a:p>
            <a:r>
              <a:rPr lang="en-US" dirty="0"/>
              <a:t>Studied the theory of SoftMax and how to backpropagate</a:t>
            </a:r>
          </a:p>
          <a:p>
            <a:r>
              <a:rPr lang="en-US" dirty="0"/>
              <a:t>Studied various CNN systems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F1B-8061-B14F-EDA9-8AD46D2A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C26B5-288F-9E1A-DB25-444E3697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0898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Wiki</a:t>
            </a:r>
            <a:endParaRPr lang="en-US" altLang="en-US" dirty="0">
              <a:hlinkClick r:id="rId3"/>
            </a:endParaRPr>
          </a:p>
          <a:p>
            <a:pPr lvl="1"/>
            <a:r>
              <a:rPr lang="en-US" altLang="en-US" dirty="0">
                <a:hlinkClick r:id="rId3"/>
              </a:rPr>
              <a:t>http://en.wikipedia.org/wiki/Convolutional_neural_network</a:t>
            </a:r>
          </a:p>
          <a:p>
            <a:pPr lvl="1"/>
            <a:r>
              <a:rPr lang="en-US" altLang="en-US" dirty="0">
                <a:hlinkClick r:id="rId3"/>
              </a:rPr>
              <a:t>http://en.wikipedia.org/wiki/Backpropagation</a:t>
            </a:r>
          </a:p>
          <a:p>
            <a:r>
              <a:rPr lang="en-US" altLang="en-US" dirty="0" err="1"/>
              <a:t>Matlab</a:t>
            </a:r>
            <a:r>
              <a:rPr lang="en-US" altLang="en-US" dirty="0"/>
              <a:t> programs</a:t>
            </a:r>
          </a:p>
          <a:p>
            <a:pPr lvl="1"/>
            <a:r>
              <a:rPr lang="en-US" altLang="en-US" dirty="0"/>
              <a:t>Neural Network for pattern recognition- Tutorial </a:t>
            </a:r>
            <a:r>
              <a:rPr lang="en-US" altLang="en-US" dirty="0">
                <a:hlinkClick r:id="rId3"/>
              </a:rPr>
              <a:t>http://www.mathworks.com/matlabcentral/fileexchange/19997-neural-network-for-pattern-recognition-tutorial</a:t>
            </a:r>
            <a:endParaRPr lang="en-US" altLang="en-US" dirty="0"/>
          </a:p>
          <a:p>
            <a:pPr lvl="1"/>
            <a:r>
              <a:rPr lang="en-US" altLang="en-US" dirty="0"/>
              <a:t>CNN </a:t>
            </a:r>
            <a:r>
              <a:rPr lang="en-US" altLang="en-US" dirty="0" err="1"/>
              <a:t>Matlab</a:t>
            </a:r>
            <a:r>
              <a:rPr lang="en-US" altLang="en-US" dirty="0"/>
              <a:t> example </a:t>
            </a:r>
            <a:r>
              <a:rPr lang="en-US" altLang="en-US" dirty="0">
                <a:hlinkClick r:id="rId4"/>
              </a:rPr>
              <a:t>http://www.mathworks.com/matlabcentral/fileexchange/38310-deep-learning-toolbox</a:t>
            </a:r>
            <a:endParaRPr lang="en-US" altLang="en-US" dirty="0"/>
          </a:p>
          <a:p>
            <a:r>
              <a:rPr lang="en-US" altLang="en-US" dirty="0"/>
              <a:t>CNN tutorial</a:t>
            </a:r>
          </a:p>
          <a:p>
            <a:pPr lvl="1"/>
            <a:r>
              <a:rPr lang="en-US" altLang="en-US" dirty="0">
                <a:hlinkClick r:id="rId5"/>
              </a:rPr>
              <a:t>http://cogprints.org/5869/1/cnn_tutorial.pdf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CNN-softmax  v2405425a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2E74FA-9A87-4245-813B-BF26AC181DF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Convolution (conv) layer </a:t>
            </a:r>
            <a:br>
              <a:rPr lang="en-US" u="sng" dirty="0"/>
            </a:br>
            <a:r>
              <a:rPr lang="en-US" dirty="0"/>
              <a:t>Idea of a feature identifier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extract a curve (feature) from the image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CNN-softmax  v2405425a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EA4A3-3E77-413A-9D57-7D29AD1FB2AE}"/>
              </a:ext>
            </a:extLst>
          </p:cNvPr>
          <p:cNvSpPr txBox="1"/>
          <p:nvPr/>
        </p:nvSpPr>
        <p:spPr>
          <a:xfrm>
            <a:off x="1524000" y="5791200"/>
            <a:ext cx="140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picture</a:t>
            </a:r>
          </a:p>
        </p:txBody>
      </p:sp>
      <p:pic>
        <p:nvPicPr>
          <p:cNvPr id="8" name="Picture 2" descr="https://adeshpande3.github.io/assets/Filter.png">
            <a:extLst>
              <a:ext uri="{FF2B5EF4-FFF2-40B4-BE49-F238E27FC236}">
                <a16:creationId xmlns:a16="http://schemas.microsoft.com/office/drawing/2014/main" id="{4E04A5D4-CF45-4B09-B51F-CDB4CE57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59436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0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8789</Words>
  <Application>Microsoft Office PowerPoint</Application>
  <PresentationFormat>On-screen Show (4:3)</PresentationFormat>
  <Paragraphs>1321</Paragraphs>
  <Slides>83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Mulish</vt:lpstr>
      <vt:lpstr>SimSun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公式</vt:lpstr>
      <vt:lpstr>Convolution Neural Networks (CNN) and systems</vt:lpstr>
      <vt:lpstr>Overview</vt:lpstr>
      <vt:lpstr>Part A: Introduction to CNN</vt:lpstr>
      <vt:lpstr>An example optical character recognition (OCR)</vt:lpstr>
      <vt:lpstr>The basic idea of Convolution Neural Networks CNN Same idea as Back-propagation-neural networks (BPNN) but different implementation</vt:lpstr>
      <vt:lpstr>Basic structure of CNN</vt:lpstr>
      <vt:lpstr>The basic structure</vt:lpstr>
      <vt:lpstr>Convolution (conv) layer:  Example: From the input layer to the first hidden layer</vt:lpstr>
      <vt:lpstr>Convolution (conv) layer  Idea of a feature identifier </vt:lpstr>
      <vt:lpstr>We first learn discrete (cross) correlation </vt:lpstr>
      <vt:lpstr>Discrete convolution: Correlation is more intuitive </vt:lpstr>
      <vt:lpstr>Matlab (octave) code for convolution convolution= 2D-flipped correlation</vt:lpstr>
      <vt:lpstr>Steps to find C(m,n)</vt:lpstr>
      <vt:lpstr>Steps continue</vt:lpstr>
      <vt:lpstr>Find all elements</vt:lpstr>
      <vt:lpstr>Example</vt:lpstr>
      <vt:lpstr>Answer of the example </vt:lpstr>
      <vt:lpstr>Convolution (conv) layer  The curve feature in an image</vt:lpstr>
      <vt:lpstr>Convolution (conv) layer: What does it do? Convolution is implemented by correlation</vt:lpstr>
      <vt:lpstr>Exercises on CNN Exercise 1: Convolution (conv) layer. How to find the curve feature</vt:lpstr>
      <vt:lpstr>Answer :Exercises on CNN Exercise 1: Convolution (conv) layer How to find the curve feature</vt:lpstr>
      <vt:lpstr>To complete the convolution layer </vt:lpstr>
      <vt:lpstr>Activation function/gradient choices</vt:lpstr>
      <vt:lpstr>Example (LeNet)</vt:lpstr>
      <vt:lpstr>Input  C1: Input to convolution</vt:lpstr>
      <vt:lpstr>Example of how one feature map is formed If you need 6 feature maps, you need 6 kernels maps (Kj=1.,,,6) and perform 6 sets of correlations(Kj,i), for feature index  j=1,,6 </vt:lpstr>
      <vt:lpstr>Example (w7) </vt:lpstr>
      <vt:lpstr>C1 S2: From convolution map (C1) to subsampling to map (S2)</vt:lpstr>
      <vt:lpstr>Subsampling (subs) </vt:lpstr>
      <vt:lpstr>S2C3: From subsampling map (S2) to the next convolution layer (C3)</vt:lpstr>
      <vt:lpstr>C3S4:From subsampling map (C3) to the next convolution layer (S4)</vt:lpstr>
      <vt:lpstr>S4C5: From fully connection layer (S4) to a fully connection vector (C5), and so on</vt:lpstr>
      <vt:lpstr>Exercise2 and Demo (click image to see demo)</vt:lpstr>
      <vt:lpstr>Answer2: and Demo (click image to see demo)</vt:lpstr>
      <vt:lpstr>Introduction :SoftMax (SM) function to make sure the sum of outputs (〖y〗_i) is 1</vt:lpstr>
      <vt:lpstr>Exercise 3: A small example of how the feature map is calculated</vt:lpstr>
      <vt:lpstr>Answer  3: A small example of how the feature map is calculated</vt:lpstr>
      <vt:lpstr>Zero padding (p) in CNN</vt:lpstr>
      <vt:lpstr>To create a layer from multiple feature layers</vt:lpstr>
      <vt:lpstr>How to feed one feature layer to multiple feature layers</vt:lpstr>
      <vt:lpstr>Calculation of number of weights and biases used </vt:lpstr>
      <vt:lpstr>PowerPoint Presentation</vt:lpstr>
      <vt:lpstr>A demo</vt:lpstr>
      <vt:lpstr>Example and demo</vt:lpstr>
      <vt:lpstr>Example</vt:lpstr>
      <vt:lpstr>Example: Overview of Test_example_CNN.m</vt:lpstr>
      <vt:lpstr>Architecture  example</vt:lpstr>
      <vt:lpstr>Data used in training of a neural networks</vt:lpstr>
      <vt:lpstr>Warning: How to train a neural network to avoid data over fitting</vt:lpstr>
      <vt:lpstr>How to compare systems using k-fold Cross-Validation, usually K=10</vt:lpstr>
      <vt:lpstr>Transfer learning</vt:lpstr>
      <vt:lpstr>Transfer learning for deep net (e.g. over 50 layers):  leaning using pre-trained weights</vt:lpstr>
      <vt:lpstr>How to implement transfer learning</vt:lpstr>
      <vt:lpstr>Step1 : Obtain the pre-trained model </vt:lpstr>
      <vt:lpstr>Step2 : Create a base model </vt:lpstr>
      <vt:lpstr>Step3 : Freeze layers </vt:lpstr>
      <vt:lpstr>Step4 : Add new trainable layers </vt:lpstr>
      <vt:lpstr>Step 5: Train the new layers on the dataset </vt:lpstr>
      <vt:lpstr>Step 6: Improve the model via fine-tuning</vt:lpstr>
      <vt:lpstr>Exercise 4</vt:lpstr>
      <vt:lpstr>Exercise 4</vt:lpstr>
      <vt:lpstr>Part B: CNN Architectures</vt:lpstr>
      <vt:lpstr>Popular CNN Architectures:  </vt:lpstr>
      <vt:lpstr>(i) LeNet</vt:lpstr>
      <vt:lpstr>LeNet using layers</vt:lpstr>
      <vt:lpstr>LeNet using keras (Test accuracy: 0.992)</vt:lpstr>
      <vt:lpstr>(ii) AlexNet</vt:lpstr>
      <vt:lpstr>AlexNet</vt:lpstr>
      <vt:lpstr>AlexNet</vt:lpstr>
      <vt:lpstr>AlexNet</vt:lpstr>
      <vt:lpstr>AlexNet using keras</vt:lpstr>
      <vt:lpstr>An implementation of AlexNet</vt:lpstr>
      <vt:lpstr>(iii) VGG Net</vt:lpstr>
      <vt:lpstr>VGGNet</vt:lpstr>
      <vt:lpstr>Comparison</vt:lpstr>
      <vt:lpstr>(iv) Inception (GoogLeNet)</vt:lpstr>
      <vt:lpstr>(v) ResNet</vt:lpstr>
      <vt:lpstr>(vi) Tools</vt:lpstr>
      <vt:lpstr>Introduction-A study of popular neural network systems </vt:lpstr>
      <vt:lpstr>Problems</vt:lpstr>
      <vt:lpstr>Summary of part B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Convolution Neural Networks (CNN) and systems</dc:title>
  <dc:creator>kh wong</dc:creator>
  <cp:lastModifiedBy>kh wong</cp:lastModifiedBy>
  <cp:revision>139</cp:revision>
  <cp:lastPrinted>2022-10-19T07:24:58Z</cp:lastPrinted>
  <dcterms:modified xsi:type="dcterms:W3CDTF">2025-04-25T03:06:44Z</dcterms:modified>
</cp:coreProperties>
</file>