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373" r:id="rId19"/>
    <p:sldId id="374" r:id="rId20"/>
    <p:sldId id="273" r:id="rId21"/>
    <p:sldId id="375" r:id="rId22"/>
    <p:sldId id="274" r:id="rId23"/>
    <p:sldId id="275" r:id="rId24"/>
    <p:sldId id="276" r:id="rId25"/>
    <p:sldId id="277" r:id="rId26"/>
    <p:sldId id="278" r:id="rId27"/>
    <p:sldId id="279" r:id="rId28"/>
    <p:sldId id="377" r:id="rId29"/>
    <p:sldId id="380" r:id="rId30"/>
    <p:sldId id="280" r:id="rId31"/>
    <p:sldId id="379" r:id="rId32"/>
    <p:sldId id="378" r:id="rId33"/>
    <p:sldId id="515" r:id="rId34"/>
    <p:sldId id="514" r:id="rId35"/>
    <p:sldId id="381" r:id="rId36"/>
    <p:sldId id="382" r:id="rId37"/>
    <p:sldId id="283" r:id="rId38"/>
    <p:sldId id="284" r:id="rId39"/>
    <p:sldId id="285" r:id="rId40"/>
    <p:sldId id="286" r:id="rId41"/>
    <p:sldId id="287" r:id="rId42"/>
    <p:sldId id="288" r:id="rId43"/>
    <p:sldId id="289" r:id="rId44"/>
    <p:sldId id="516" r:id="rId45"/>
    <p:sldId id="291" r:id="rId46"/>
    <p:sldId id="292" r:id="rId47"/>
    <p:sldId id="293" r:id="rId48"/>
    <p:sldId id="294" r:id="rId49"/>
    <p:sldId id="295" r:id="rId50"/>
    <p:sldId id="296" r:id="rId51"/>
    <p:sldId id="297" r:id="rId52"/>
    <p:sldId id="389" r:id="rId53"/>
    <p:sldId id="298" r:id="rId54"/>
    <p:sldId id="299" r:id="rId55"/>
    <p:sldId id="300" r:id="rId56"/>
    <p:sldId id="301" r:id="rId57"/>
    <p:sldId id="302" r:id="rId58"/>
    <p:sldId id="391" r:id="rId59"/>
    <p:sldId id="303" r:id="rId60"/>
    <p:sldId id="304" r:id="rId61"/>
    <p:sldId id="305" r:id="rId62"/>
    <p:sldId id="306" r:id="rId63"/>
    <p:sldId id="929" r:id="rId64"/>
    <p:sldId id="307" r:id="rId65"/>
    <p:sldId id="308" r:id="rId66"/>
    <p:sldId id="927" r:id="rId67"/>
    <p:sldId id="311" r:id="rId68"/>
    <p:sldId id="924" r:id="rId69"/>
    <p:sldId id="928" r:id="rId70"/>
    <p:sldId id="314" r:id="rId71"/>
    <p:sldId id="318" r:id="rId72"/>
    <p:sldId id="517" r:id="rId73"/>
    <p:sldId id="319" r:id="rId74"/>
    <p:sldId id="320" r:id="rId75"/>
    <p:sldId id="321" r:id="rId76"/>
    <p:sldId id="322" r:id="rId77"/>
    <p:sldId id="353" r:id="rId78"/>
    <p:sldId id="354" r:id="rId79"/>
    <p:sldId id="362" r:id="rId80"/>
    <p:sldId id="370" r:id="rId81"/>
    <p:sldId id="509" r:id="rId82"/>
    <p:sldId id="368" r:id="rId83"/>
    <p:sldId id="371" r:id="rId84"/>
    <p:sldId id="365" r:id="rId85"/>
    <p:sldId id="922" r:id="rId86"/>
    <p:sldId id="323" r:id="rId87"/>
    <p:sldId id="366" r:id="rId88"/>
    <p:sldId id="325" r:id="rId89"/>
    <p:sldId id="505" r:id="rId90"/>
    <p:sldId id="502" r:id="rId91"/>
    <p:sldId id="506" r:id="rId92"/>
    <p:sldId id="930" r:id="rId93"/>
    <p:sldId id="504" r:id="rId94"/>
    <p:sldId id="326" r:id="rId95"/>
    <p:sldId id="510" r:id="rId96"/>
    <p:sldId id="511" r:id="rId97"/>
    <p:sldId id="357" r:id="rId98"/>
    <p:sldId id="358" r:id="rId99"/>
    <p:sldId id="333" r:id="rId100"/>
    <p:sldId id="334" r:id="rId101"/>
    <p:sldId id="335" r:id="rId102"/>
    <p:sldId id="336" r:id="rId103"/>
    <p:sldId id="337" r:id="rId104"/>
    <p:sldId id="338" r:id="rId105"/>
    <p:sldId id="339" r:id="rId106"/>
    <p:sldId id="340" r:id="rId107"/>
    <p:sldId id="343" r:id="rId108"/>
    <p:sldId id="344" r:id="rId109"/>
    <p:sldId id="369" r:id="rId110"/>
    <p:sldId id="345" r:id="rId111"/>
    <p:sldId id="315" r:id="rId112"/>
    <p:sldId id="316" r:id="rId113"/>
    <p:sldId id="317" r:id="rId114"/>
    <p:sldId id="512" r:id="rId115"/>
    <p:sldId id="507" r:id="rId116"/>
    <p:sldId id="347" r:id="rId117"/>
    <p:sldId id="348" r:id="rId118"/>
    <p:sldId id="349" r:id="rId119"/>
    <p:sldId id="350" r:id="rId120"/>
    <p:sldId id="351" r:id="rId121"/>
    <p:sldId id="352" r:id="rId122"/>
    <p:sldId id="385" r:id="rId123"/>
    <p:sldId id="386" r:id="rId124"/>
    <p:sldId id="387" r:id="rId125"/>
    <p:sldId id="388" r:id="rId126"/>
    <p:sldId id="920" r:id="rId127"/>
    <p:sldId id="921" r:id="rId128"/>
  </p:sldIdLst>
  <p:sldSz cx="9144000" cy="6858000" type="screen4x3"/>
  <p:notesSz cx="6772275" cy="9929813"/>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03" autoAdjust="0"/>
    <p:restoredTop sz="92577" autoAdjust="0"/>
  </p:normalViewPr>
  <p:slideViewPr>
    <p:cSldViewPr>
      <p:cViewPr varScale="1">
        <p:scale>
          <a:sx n="59" d="100"/>
          <a:sy n="59" d="100"/>
        </p:scale>
        <p:origin x="1784"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34705" cy="494979"/>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zh-HK"/>
          </a:p>
        </p:txBody>
      </p:sp>
      <p:sp>
        <p:nvSpPr>
          <p:cNvPr id="3" name="Date Placeholder 2"/>
          <p:cNvSpPr>
            <a:spLocks noGrp="1"/>
          </p:cNvSpPr>
          <p:nvPr>
            <p:ph type="dt" idx="1"/>
          </p:nvPr>
        </p:nvSpPr>
        <p:spPr>
          <a:xfrm>
            <a:off x="3835989" y="1"/>
            <a:ext cx="2934705" cy="494979"/>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BEF7F507-59A7-49FD-82C3-7A0781297BFE}" type="datetimeFigureOut">
              <a:rPr lang="en-US" altLang="zh-HK"/>
              <a:pPr/>
              <a:t>2/10/2025</a:t>
            </a:fld>
            <a:endParaRPr lang="en-US" altLang="zh-HK"/>
          </a:p>
        </p:txBody>
      </p:sp>
      <p:sp>
        <p:nvSpPr>
          <p:cNvPr id="4" name="Slide Image Placeholder 3"/>
          <p:cNvSpPr>
            <a:spLocks noGrp="1" noRot="1" noChangeAspect="1"/>
          </p:cNvSpPr>
          <p:nvPr>
            <p:ph type="sldImg" idx="2"/>
          </p:nvPr>
        </p:nvSpPr>
        <p:spPr>
          <a:xfrm>
            <a:off x="903288" y="746125"/>
            <a:ext cx="4965700" cy="37242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6754" y="4715826"/>
            <a:ext cx="5418769" cy="446754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33244"/>
            <a:ext cx="2934705" cy="494978"/>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zh-HK"/>
          </a:p>
        </p:txBody>
      </p:sp>
      <p:sp>
        <p:nvSpPr>
          <p:cNvPr id="7" name="Slide Number Placeholder 6"/>
          <p:cNvSpPr>
            <a:spLocks noGrp="1"/>
          </p:cNvSpPr>
          <p:nvPr>
            <p:ph type="sldNum" sz="quarter" idx="5"/>
          </p:nvPr>
        </p:nvSpPr>
        <p:spPr>
          <a:xfrm>
            <a:off x="3835989" y="9433244"/>
            <a:ext cx="2934705" cy="49497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FC78A8EC-2C65-4E6B-B7EB-6233DA1B9A45}" type="slidenum">
              <a:rPr lang="en-US" altLang="zh-HK"/>
              <a:pPr/>
              <a:t>‹#›</a:t>
            </a:fld>
            <a:endParaRPr lang="en-US" altLang="zh-HK"/>
          </a:p>
        </p:txBody>
      </p:sp>
    </p:spTree>
    <p:extLst>
      <p:ext uri="{BB962C8B-B14F-4D97-AF65-F5344CB8AC3E}">
        <p14:creationId xmlns:p14="http://schemas.microsoft.com/office/powerpoint/2010/main" val="1168394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78A8EC-2C65-4E6B-B7EB-6233DA1B9A45}" type="slidenum">
              <a:rPr lang="en-US" altLang="zh-HK" smtClean="0"/>
              <a:pPr/>
              <a:t>1</a:t>
            </a:fld>
            <a:endParaRPr lang="en-US" altLang="zh-HK"/>
          </a:p>
        </p:txBody>
      </p:sp>
    </p:spTree>
    <p:extLst>
      <p:ext uri="{BB962C8B-B14F-4D97-AF65-F5344CB8AC3E}">
        <p14:creationId xmlns:p14="http://schemas.microsoft.com/office/powerpoint/2010/main" val="3999789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92372B6-C6BD-4E05-80FD-16D5E2065CCD}" type="slidenum">
              <a:rPr lang="en-US" altLang="zh-HK"/>
              <a:pPr/>
              <a:t>56</a:t>
            </a:fld>
            <a:endParaRPr lang="en-US" altLang="zh-HK"/>
          </a:p>
        </p:txBody>
      </p:sp>
    </p:spTree>
    <p:extLst>
      <p:ext uri="{BB962C8B-B14F-4D97-AF65-F5344CB8AC3E}">
        <p14:creationId xmlns:p14="http://schemas.microsoft.com/office/powerpoint/2010/main" val="423922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92372B6-C6BD-4E05-80FD-16D5E2065CCD}" type="slidenum">
              <a:rPr lang="en-US" altLang="zh-HK"/>
              <a:pPr/>
              <a:t>57</a:t>
            </a:fld>
            <a:endParaRPr lang="en-US" altLang="zh-HK"/>
          </a:p>
        </p:txBody>
      </p:sp>
    </p:spTree>
    <p:extLst>
      <p:ext uri="{BB962C8B-B14F-4D97-AF65-F5344CB8AC3E}">
        <p14:creationId xmlns:p14="http://schemas.microsoft.com/office/powerpoint/2010/main" val="2555130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a:t>
            </a:r>
          </a:p>
          <a:p>
            <a:r>
              <a:rPr lang="en-US" dirty="0">
                <a:effectLst/>
              </a:rPr>
              <a:t>\subsection{Slide 48: Case2 : if neuron in between a hidden to hidden layer. We want to find}</a:t>
            </a:r>
          </a:p>
          <a:p>
            <a:r>
              <a:rPr lang="en-US" dirty="0">
                <a:effectLst/>
              </a:rPr>
              <a:t>$\</a:t>
            </a:r>
            <a:r>
              <a:rPr lang="en-US" dirty="0" err="1">
                <a:effectLst/>
              </a:rPr>
              <a:t>frac</a:t>
            </a:r>
            <a:r>
              <a:rPr lang="en-US" dirty="0">
                <a:effectLst/>
              </a:rPr>
              <a:t>{\partial \</a:t>
            </a:r>
            <a:r>
              <a:rPr lang="en-US" dirty="0" err="1">
                <a:effectLst/>
              </a:rPr>
              <a:t>varepsilon</a:t>
            </a:r>
            <a:r>
              <a:rPr lang="en-US" dirty="0">
                <a:effectLst/>
              </a:rPr>
              <a:t> }{\partial w_{</a:t>
            </a:r>
            <a:r>
              <a:rPr lang="en-US" dirty="0" err="1">
                <a:effectLst/>
              </a:rPr>
              <a:t>i,j</a:t>
            </a:r>
            <a:r>
              <a:rPr lang="en-US" dirty="0">
                <a:effectLst/>
              </a:rPr>
              <a:t>}}=</a:t>
            </a:r>
          </a:p>
          <a:p>
            <a:r>
              <a:rPr lang="en-US" dirty="0">
                <a:effectLst/>
              </a:rPr>
              <a:t>\</a:t>
            </a:r>
            <a:r>
              <a:rPr lang="en-US" dirty="0" err="1">
                <a:effectLst/>
              </a:rPr>
              <a:t>frac</a:t>
            </a:r>
            <a:r>
              <a:rPr lang="en-US" dirty="0">
                <a:effectLst/>
              </a:rPr>
              <a:t>{\partial \</a:t>
            </a:r>
            <a:r>
              <a:rPr lang="en-US" dirty="0" err="1">
                <a:effectLst/>
              </a:rPr>
              <a:t>varepsilon</a:t>
            </a:r>
            <a:r>
              <a:rPr lang="en-US" dirty="0">
                <a:effectLst/>
              </a:rPr>
              <a:t> }{\partial </a:t>
            </a:r>
            <a:r>
              <a:rPr lang="en-US" dirty="0" err="1">
                <a:effectLst/>
              </a:rPr>
              <a:t>x_j</a:t>
            </a:r>
            <a:r>
              <a:rPr lang="en-US" dirty="0">
                <a:effectLst/>
              </a:rPr>
              <a:t>}</a:t>
            </a:r>
          </a:p>
          <a:p>
            <a:r>
              <a:rPr lang="en-US" dirty="0">
                <a:effectLst/>
              </a:rPr>
              <a:t>\</a:t>
            </a:r>
            <a:r>
              <a:rPr lang="en-US" dirty="0" err="1">
                <a:effectLst/>
              </a:rPr>
              <a:t>frac</a:t>
            </a:r>
            <a:r>
              <a:rPr lang="en-US" dirty="0">
                <a:effectLst/>
              </a:rPr>
              <a:t>{\partial </a:t>
            </a:r>
            <a:r>
              <a:rPr lang="en-US" dirty="0" err="1">
                <a:effectLst/>
              </a:rPr>
              <a:t>x_j</a:t>
            </a:r>
            <a:r>
              <a:rPr lang="en-US" dirty="0">
                <a:effectLst/>
              </a:rPr>
              <a:t>}{\partial </a:t>
            </a:r>
            <a:r>
              <a:rPr lang="en-US" dirty="0" err="1">
                <a:effectLst/>
              </a:rPr>
              <a:t>u_j</a:t>
            </a:r>
            <a:r>
              <a:rPr lang="en-US" dirty="0">
                <a:effectLst/>
              </a:rPr>
              <a:t>}</a:t>
            </a:r>
          </a:p>
          <a:p>
            <a:r>
              <a:rPr lang="en-US" dirty="0">
                <a:effectLst/>
              </a:rPr>
              <a:t>\</a:t>
            </a:r>
            <a:r>
              <a:rPr lang="en-US" dirty="0" err="1">
                <a:effectLst/>
              </a:rPr>
              <a:t>frac</a:t>
            </a:r>
            <a:r>
              <a:rPr lang="en-US" dirty="0">
                <a:effectLst/>
              </a:rPr>
              <a:t>{\partial </a:t>
            </a:r>
            <a:r>
              <a:rPr lang="en-US" dirty="0" err="1">
                <a:effectLst/>
              </a:rPr>
              <a:t>u_j</a:t>
            </a:r>
            <a:r>
              <a:rPr lang="en-US" dirty="0">
                <a:effectLst/>
              </a:rPr>
              <a:t>}{\partial w_{</a:t>
            </a:r>
            <a:r>
              <a:rPr lang="en-US" dirty="0" err="1">
                <a:effectLst/>
              </a:rPr>
              <a:t>k,j</a:t>
            </a:r>
            <a:r>
              <a:rPr lang="en-US" dirty="0">
                <a:effectLst/>
              </a:rPr>
              <a:t>}}$</a:t>
            </a:r>
          </a:p>
          <a:p>
            <a:r>
              <a:rPr lang="en-US" dirty="0">
                <a:effectLst/>
              </a:rPr>
              <a:t>%</a:t>
            </a:r>
          </a:p>
          <a:p>
            <a:r>
              <a:rPr lang="en-US" dirty="0">
                <a:effectLst/>
              </a:rPr>
              <a:t>%update $w_{</a:t>
            </a:r>
            <a:r>
              <a:rPr lang="en-US" dirty="0" err="1">
                <a:effectLst/>
              </a:rPr>
              <a:t>j,i</a:t>
            </a:r>
            <a:r>
              <a:rPr lang="en-US" dirty="0">
                <a:effectLst/>
              </a:rPr>
              <a:t>}$ factor,</a:t>
            </a:r>
          </a:p>
          <a:p>
            <a:r>
              <a:rPr lang="en-US" dirty="0">
                <a:effectLst/>
              </a:rPr>
              <a:t>$=term1 \</a:t>
            </a:r>
            <a:r>
              <a:rPr lang="en-US" dirty="0" err="1">
                <a:effectLst/>
              </a:rPr>
              <a:t>cdot</a:t>
            </a:r>
            <a:r>
              <a:rPr lang="en-US" dirty="0">
                <a:effectLst/>
              </a:rPr>
              <a:t> term2 \</a:t>
            </a:r>
            <a:r>
              <a:rPr lang="en-US" dirty="0" err="1">
                <a:effectLst/>
              </a:rPr>
              <a:t>cdot</a:t>
            </a:r>
            <a:r>
              <a:rPr lang="en-US" dirty="0">
                <a:effectLst/>
              </a:rPr>
              <a:t> term3$\\</a:t>
            </a:r>
          </a:p>
          <a:p>
            <a:r>
              <a:rPr lang="en-US" dirty="0">
                <a:effectLst/>
              </a:rPr>
              <a:t>$term1=\</a:t>
            </a:r>
            <a:r>
              <a:rPr lang="en-US" dirty="0" err="1">
                <a:effectLst/>
              </a:rPr>
              <a:t>frac</a:t>
            </a:r>
            <a:r>
              <a:rPr lang="en-US" dirty="0">
                <a:effectLst/>
              </a:rPr>
              <a:t>{\partial \</a:t>
            </a:r>
            <a:r>
              <a:rPr lang="en-US" dirty="0" err="1">
                <a:effectLst/>
              </a:rPr>
              <a:t>varepsilon</a:t>
            </a:r>
            <a:r>
              <a:rPr lang="en-US" dirty="0">
                <a:effectLst/>
              </a:rPr>
              <a:t>}{\partial </a:t>
            </a:r>
            <a:r>
              <a:rPr lang="en-US" dirty="0" err="1">
                <a:effectLst/>
              </a:rPr>
              <a:t>x_j</a:t>
            </a:r>
            <a:r>
              <a:rPr lang="en-US" dirty="0">
                <a:effectLst/>
              </a:rPr>
              <a:t>}</a:t>
            </a:r>
          </a:p>
          <a:p>
            <a:r>
              <a:rPr lang="en-US" dirty="0">
                <a:effectLst/>
              </a:rPr>
              <a:t>=\sum\limits_{</a:t>
            </a:r>
            <a:r>
              <a:rPr lang="en-US" dirty="0" err="1">
                <a:effectLst/>
              </a:rPr>
              <a:t>i</a:t>
            </a:r>
            <a:r>
              <a:rPr lang="en-US" dirty="0">
                <a:effectLst/>
              </a:rPr>
              <a:t>=1}^{</a:t>
            </a:r>
            <a:r>
              <a:rPr lang="en-US" dirty="0" err="1">
                <a:effectLst/>
              </a:rPr>
              <a:t>i</a:t>
            </a:r>
            <a:r>
              <a:rPr lang="en-US" dirty="0">
                <a:effectLst/>
              </a:rPr>
              <a:t>=I}</a:t>
            </a:r>
          </a:p>
          <a:p>
            <a:r>
              <a:rPr lang="en-US" dirty="0">
                <a:effectLst/>
              </a:rPr>
              <a:t>\Big(</a:t>
            </a:r>
          </a:p>
          <a:p>
            <a:r>
              <a:rPr lang="en-US" dirty="0">
                <a:effectLst/>
              </a:rPr>
              <a:t>\</a:t>
            </a:r>
            <a:r>
              <a:rPr lang="en-US" dirty="0" err="1">
                <a:effectLst/>
              </a:rPr>
              <a:t>frac</a:t>
            </a:r>
            <a:r>
              <a:rPr lang="en-US" dirty="0">
                <a:effectLst/>
              </a:rPr>
              <a:t>{\partial \</a:t>
            </a:r>
            <a:r>
              <a:rPr lang="en-US" dirty="0" err="1">
                <a:effectLst/>
              </a:rPr>
              <a:t>varepsilon</a:t>
            </a:r>
            <a:r>
              <a:rPr lang="en-US" dirty="0">
                <a:effectLst/>
              </a:rPr>
              <a:t> }{\partial </a:t>
            </a:r>
            <a:r>
              <a:rPr lang="en-US" dirty="0" err="1">
                <a:effectLst/>
              </a:rPr>
              <a:t>u_i</a:t>
            </a:r>
            <a:r>
              <a:rPr lang="en-US" dirty="0">
                <a:effectLst/>
              </a:rPr>
              <a:t>}</a:t>
            </a:r>
          </a:p>
          <a:p>
            <a:r>
              <a:rPr lang="en-US" dirty="0">
                <a:effectLst/>
              </a:rPr>
              <a:t>\</a:t>
            </a:r>
            <a:r>
              <a:rPr lang="en-US" dirty="0" err="1">
                <a:effectLst/>
              </a:rPr>
              <a:t>frac</a:t>
            </a:r>
            <a:r>
              <a:rPr lang="en-US" dirty="0">
                <a:effectLst/>
              </a:rPr>
              <a:t>{\partial </a:t>
            </a:r>
            <a:r>
              <a:rPr lang="en-US" dirty="0" err="1">
                <a:effectLst/>
              </a:rPr>
              <a:t>u_i</a:t>
            </a:r>
            <a:r>
              <a:rPr lang="en-US" dirty="0">
                <a:effectLst/>
              </a:rPr>
              <a:t>}{\partial </a:t>
            </a:r>
            <a:r>
              <a:rPr lang="en-US" dirty="0" err="1">
                <a:effectLst/>
              </a:rPr>
              <a:t>x_j</a:t>
            </a:r>
            <a:r>
              <a:rPr lang="en-US" dirty="0">
                <a:effectLst/>
              </a:rPr>
              <a:t> }</a:t>
            </a:r>
          </a:p>
          <a:p>
            <a:r>
              <a:rPr lang="en-US" dirty="0">
                <a:effectLst/>
              </a:rPr>
              <a:t>\Big)</a:t>
            </a:r>
          </a:p>
          <a:p>
            <a:r>
              <a:rPr lang="en-US" dirty="0">
                <a:effectLst/>
              </a:rPr>
              <a:t>=\sum\limits_{</a:t>
            </a:r>
            <a:r>
              <a:rPr lang="en-US" dirty="0" err="1">
                <a:effectLst/>
              </a:rPr>
              <a:t>i</a:t>
            </a:r>
            <a:r>
              <a:rPr lang="en-US" dirty="0">
                <a:effectLst/>
              </a:rPr>
              <a:t>=1}^{</a:t>
            </a:r>
            <a:r>
              <a:rPr lang="en-US" dirty="0" err="1">
                <a:effectLst/>
              </a:rPr>
              <a:t>i</a:t>
            </a:r>
            <a:r>
              <a:rPr lang="en-US" dirty="0">
                <a:effectLst/>
              </a:rPr>
              <a:t>=I}(part1a \</a:t>
            </a:r>
            <a:r>
              <a:rPr lang="en-US" dirty="0" err="1">
                <a:effectLst/>
              </a:rPr>
              <a:t>cdot</a:t>
            </a:r>
            <a:r>
              <a:rPr lang="en-US" dirty="0">
                <a:effectLst/>
              </a:rPr>
              <a:t> part1b)$</a:t>
            </a:r>
          </a:p>
          <a:p>
            <a:r>
              <a:rPr lang="en-US" dirty="0">
                <a:effectLst/>
              </a:rPr>
              <a:t>---(*)\\</a:t>
            </a:r>
          </a:p>
          <a:p>
            <a:r>
              <a:rPr lang="en-US" dirty="0">
                <a:effectLst/>
              </a:rPr>
              <a:t>%</a:t>
            </a:r>
          </a:p>
          <a:p>
            <a:r>
              <a:rPr lang="en-US" dirty="0">
                <a:effectLst/>
              </a:rPr>
              <a:t>Part1a: $\</a:t>
            </a:r>
            <a:r>
              <a:rPr lang="en-US" dirty="0" err="1">
                <a:effectLst/>
              </a:rPr>
              <a:t>frac</a:t>
            </a:r>
            <a:r>
              <a:rPr lang="en-US" dirty="0">
                <a:effectLst/>
              </a:rPr>
              <a:t>{\partial \</a:t>
            </a:r>
            <a:r>
              <a:rPr lang="en-US" dirty="0" err="1">
                <a:effectLst/>
              </a:rPr>
              <a:t>varepsilon</a:t>
            </a:r>
            <a:r>
              <a:rPr lang="en-US" dirty="0">
                <a:effectLst/>
              </a:rPr>
              <a:t> }{\partial </a:t>
            </a:r>
            <a:r>
              <a:rPr lang="en-US" dirty="0" err="1">
                <a:effectLst/>
              </a:rPr>
              <a:t>u_i</a:t>
            </a:r>
            <a:r>
              <a:rPr lang="en-US" dirty="0">
                <a:effectLst/>
              </a:rPr>
              <a:t>}=</a:t>
            </a:r>
            <a:r>
              <a:rPr lang="en-US" dirty="0" err="1">
                <a:effectLst/>
              </a:rPr>
              <a:t>s_i</a:t>
            </a:r>
            <a:r>
              <a:rPr lang="en-US" dirty="0">
                <a:effectLst/>
              </a:rPr>
              <a:t> $ (sensitivity in layer $</a:t>
            </a:r>
            <a:r>
              <a:rPr lang="en-US" dirty="0" err="1">
                <a:effectLst/>
              </a:rPr>
              <a:t>i</a:t>
            </a:r>
            <a:r>
              <a:rPr lang="en-US" dirty="0">
                <a:effectLst/>
              </a:rPr>
              <a:t>$)\\</a:t>
            </a:r>
          </a:p>
          <a:p>
            <a:r>
              <a:rPr lang="en-US" dirty="0">
                <a:effectLst/>
              </a:rPr>
              <a:t>%</a:t>
            </a:r>
          </a:p>
          <a:p>
            <a:r>
              <a:rPr lang="en-US" dirty="0">
                <a:effectLst/>
              </a:rPr>
              <a:t>=$term1 \</a:t>
            </a:r>
            <a:r>
              <a:rPr lang="en-US" dirty="0" err="1">
                <a:effectLst/>
              </a:rPr>
              <a:t>cdot</a:t>
            </a:r>
            <a:r>
              <a:rPr lang="en-US" dirty="0">
                <a:effectLst/>
              </a:rPr>
              <a:t> term2$ in case 1 discussed earlier\\</a:t>
            </a:r>
          </a:p>
          <a:p>
            <a:r>
              <a:rPr lang="en-US" dirty="0">
                <a:effectLst/>
              </a:rPr>
              <a:t>part1b: $\</a:t>
            </a:r>
            <a:r>
              <a:rPr lang="en-US" dirty="0" err="1">
                <a:effectLst/>
              </a:rPr>
              <a:t>frac</a:t>
            </a:r>
            <a:r>
              <a:rPr lang="en-US" dirty="0">
                <a:effectLst/>
              </a:rPr>
              <a:t>{\partial </a:t>
            </a:r>
            <a:r>
              <a:rPr lang="en-US" dirty="0" err="1">
                <a:effectLst/>
              </a:rPr>
              <a:t>u_i</a:t>
            </a:r>
            <a:r>
              <a:rPr lang="en-US" dirty="0">
                <a:effectLst/>
              </a:rPr>
              <a:t> }{\partial </a:t>
            </a:r>
            <a:r>
              <a:rPr lang="en-US" dirty="0" err="1">
                <a:effectLst/>
              </a:rPr>
              <a:t>x_j</a:t>
            </a:r>
            <a:r>
              <a:rPr lang="en-US" dirty="0">
                <a:effectLst/>
              </a:rPr>
              <a:t>}=w_{</a:t>
            </a:r>
            <a:r>
              <a:rPr lang="en-US" dirty="0" err="1">
                <a:effectLst/>
              </a:rPr>
              <a:t>j,i</a:t>
            </a:r>
            <a:r>
              <a:rPr lang="en-US" dirty="0">
                <a:effectLst/>
              </a:rPr>
              <a:t>} , $ since $</a:t>
            </a:r>
            <a:r>
              <a:rPr lang="en-US" dirty="0" err="1">
                <a:effectLst/>
              </a:rPr>
              <a:t>u_i</a:t>
            </a:r>
            <a:r>
              <a:rPr lang="en-US" dirty="0">
                <a:effectLst/>
              </a:rPr>
              <a:t>=w_{</a:t>
            </a:r>
            <a:r>
              <a:rPr lang="en-US" dirty="0" err="1">
                <a:effectLst/>
              </a:rPr>
              <a:t>j,i</a:t>
            </a:r>
            <a:r>
              <a:rPr lang="en-US" dirty="0">
                <a:effectLst/>
              </a:rPr>
              <a:t>} \</a:t>
            </a:r>
            <a:r>
              <a:rPr lang="en-US" dirty="0" err="1">
                <a:effectLst/>
              </a:rPr>
              <a:t>cdot</a:t>
            </a:r>
            <a:r>
              <a:rPr lang="en-US" dirty="0">
                <a:effectLst/>
              </a:rPr>
              <a:t> </a:t>
            </a:r>
            <a:r>
              <a:rPr lang="en-US" dirty="0" err="1">
                <a:effectLst/>
              </a:rPr>
              <a:t>x_j</a:t>
            </a:r>
            <a:r>
              <a:rPr lang="en-US" dirty="0">
                <a:effectLst/>
              </a:rPr>
              <a:t> $ for the (</a:t>
            </a:r>
            <a:r>
              <a:rPr lang="en-US" dirty="0" err="1">
                <a:effectLst/>
              </a:rPr>
              <a:t>j,i</a:t>
            </a:r>
            <a:r>
              <a:rPr lang="en-US" dirty="0">
                <a:effectLst/>
              </a:rPr>
              <a:t>) pair\\</a:t>
            </a:r>
          </a:p>
          <a:p>
            <a:r>
              <a:rPr lang="en-US" dirty="0">
                <a:effectLst/>
              </a:rPr>
              <a:t>So put in (*)</a:t>
            </a:r>
          </a:p>
          <a:p>
            <a:r>
              <a:rPr lang="en-US" dirty="0">
                <a:effectLst/>
              </a:rPr>
              <a:t>to find term1, hence $\</a:t>
            </a:r>
            <a:r>
              <a:rPr lang="en-US" dirty="0" err="1">
                <a:effectLst/>
              </a:rPr>
              <a:t>frac</a:t>
            </a:r>
            <a:r>
              <a:rPr lang="en-US" dirty="0">
                <a:effectLst/>
              </a:rPr>
              <a:t>{\partial \</a:t>
            </a:r>
            <a:r>
              <a:rPr lang="en-US" dirty="0" err="1">
                <a:effectLst/>
              </a:rPr>
              <a:t>varepsilon</a:t>
            </a:r>
            <a:r>
              <a:rPr lang="en-US" dirty="0">
                <a:effectLst/>
              </a:rPr>
              <a:t> }{\partial </a:t>
            </a:r>
            <a:r>
              <a:rPr lang="en-US" dirty="0" err="1">
                <a:effectLst/>
              </a:rPr>
              <a:t>x_j</a:t>
            </a:r>
            <a:r>
              <a:rPr lang="en-US" dirty="0">
                <a:effectLst/>
              </a:rPr>
              <a:t>}=</a:t>
            </a:r>
          </a:p>
          <a:p>
            <a:r>
              <a:rPr lang="en-US" dirty="0">
                <a:effectLst/>
              </a:rPr>
              <a:t>\sum\limits_{</a:t>
            </a:r>
            <a:r>
              <a:rPr lang="en-US" dirty="0" err="1">
                <a:effectLst/>
              </a:rPr>
              <a:t>i</a:t>
            </a:r>
            <a:r>
              <a:rPr lang="en-US" dirty="0">
                <a:effectLst/>
              </a:rPr>
              <a:t>=1}^{</a:t>
            </a:r>
            <a:r>
              <a:rPr lang="en-US" dirty="0" err="1">
                <a:effectLst/>
              </a:rPr>
              <a:t>i</a:t>
            </a:r>
            <a:r>
              <a:rPr lang="en-US" dirty="0">
                <a:effectLst/>
              </a:rPr>
              <a:t>=I}(</a:t>
            </a:r>
            <a:r>
              <a:rPr lang="en-US" dirty="0" err="1">
                <a:effectLst/>
              </a:rPr>
              <a:t>s_i</a:t>
            </a:r>
            <a:r>
              <a:rPr lang="en-US" dirty="0">
                <a:effectLst/>
              </a:rPr>
              <a:t> \</a:t>
            </a:r>
            <a:r>
              <a:rPr lang="en-US" dirty="0" err="1">
                <a:effectLst/>
              </a:rPr>
              <a:t>cdot</a:t>
            </a:r>
            <a:r>
              <a:rPr lang="en-US" dirty="0">
                <a:effectLst/>
              </a:rPr>
              <a:t> w_{</a:t>
            </a:r>
            <a:r>
              <a:rPr lang="en-US" dirty="0" err="1">
                <a:effectLst/>
              </a:rPr>
              <a:t>j,i</a:t>
            </a:r>
            <a:r>
              <a:rPr lang="en-US" dirty="0">
                <a:effectLst/>
              </a:rPr>
              <a:t>})$\\</a:t>
            </a:r>
          </a:p>
          <a:p>
            <a:r>
              <a:rPr lang="en-US" dirty="0">
                <a:effectLst/>
              </a:rPr>
              <a:t>%</a:t>
            </a:r>
          </a:p>
          <a:p>
            <a:r>
              <a:rPr lang="en-US" dirty="0">
                <a:effectLst/>
              </a:rPr>
              <a:t>$term2= \</a:t>
            </a:r>
            <a:r>
              <a:rPr lang="en-US" dirty="0" err="1">
                <a:effectLst/>
              </a:rPr>
              <a:t>frac</a:t>
            </a:r>
            <a:r>
              <a:rPr lang="en-US" dirty="0">
                <a:effectLst/>
              </a:rPr>
              <a:t>{\partial </a:t>
            </a:r>
            <a:r>
              <a:rPr lang="en-US" dirty="0" err="1">
                <a:effectLst/>
              </a:rPr>
              <a:t>x_j</a:t>
            </a:r>
            <a:r>
              <a:rPr lang="en-US" dirty="0">
                <a:effectLst/>
              </a:rPr>
              <a:t>}{\partial </a:t>
            </a:r>
            <a:r>
              <a:rPr lang="en-US" dirty="0" err="1">
                <a:effectLst/>
              </a:rPr>
              <a:t>u_j</a:t>
            </a:r>
            <a:r>
              <a:rPr lang="en-US" dirty="0">
                <a:effectLst/>
              </a:rPr>
              <a:t>}=[f(</a:t>
            </a:r>
            <a:r>
              <a:rPr lang="en-US" dirty="0" err="1">
                <a:effectLst/>
              </a:rPr>
              <a:t>u_j</a:t>
            </a:r>
            <a:r>
              <a:rPr lang="en-US" dirty="0">
                <a:effectLst/>
              </a:rPr>
              <a:t>)(1-f(</a:t>
            </a:r>
            <a:r>
              <a:rPr lang="en-US" dirty="0" err="1">
                <a:effectLst/>
              </a:rPr>
              <a:t>u_j</a:t>
            </a:r>
            <a:r>
              <a:rPr lang="en-US" dirty="0">
                <a:effectLst/>
              </a:rPr>
              <a:t>)]=$df1 in </a:t>
            </a:r>
            <a:r>
              <a:rPr lang="en-US" dirty="0" err="1">
                <a:effectLst/>
              </a:rPr>
              <a:t>bnppx.m</a:t>
            </a:r>
            <a:r>
              <a:rPr lang="en-US" dirty="0">
                <a:effectLst/>
              </a:rPr>
              <a:t>, since $</a:t>
            </a:r>
            <a:r>
              <a:rPr lang="en-US" dirty="0" err="1">
                <a:effectLst/>
              </a:rPr>
              <a:t>x_j</a:t>
            </a:r>
            <a:r>
              <a:rPr lang="en-US" dirty="0">
                <a:effectLst/>
              </a:rPr>
              <a:t>=f(</a:t>
            </a:r>
            <a:r>
              <a:rPr lang="en-US" dirty="0" err="1">
                <a:effectLst/>
              </a:rPr>
              <a:t>u_j</a:t>
            </a:r>
            <a:r>
              <a:rPr lang="en-US" dirty="0">
                <a:effectLst/>
              </a:rPr>
              <a:t>)$\\</a:t>
            </a:r>
          </a:p>
          <a:p>
            <a:r>
              <a:rPr lang="en-US" dirty="0">
                <a:effectLst/>
              </a:rPr>
              <a:t>%</a:t>
            </a:r>
          </a:p>
          <a:p>
            <a:r>
              <a:rPr lang="en-US" dirty="0">
                <a:effectLst/>
              </a:rPr>
              <a:t>$term3=\</a:t>
            </a:r>
            <a:r>
              <a:rPr lang="en-US" dirty="0" err="1">
                <a:effectLst/>
              </a:rPr>
              <a:t>frac</a:t>
            </a:r>
            <a:r>
              <a:rPr lang="en-US" dirty="0">
                <a:effectLst/>
              </a:rPr>
              <a:t>{\partial </a:t>
            </a:r>
            <a:r>
              <a:rPr lang="en-US" dirty="0" err="1">
                <a:effectLst/>
              </a:rPr>
              <a:t>u_j</a:t>
            </a:r>
            <a:r>
              <a:rPr lang="en-US" dirty="0">
                <a:effectLst/>
              </a:rPr>
              <a:t>}{\partial w_{</a:t>
            </a:r>
            <a:r>
              <a:rPr lang="en-US" dirty="0" err="1">
                <a:effectLst/>
              </a:rPr>
              <a:t>k,j</a:t>
            </a:r>
            <a:r>
              <a:rPr lang="en-US" dirty="0">
                <a:effectLst/>
              </a:rPr>
              <a:t>}}=</a:t>
            </a:r>
            <a:r>
              <a:rPr lang="en-US" dirty="0" err="1">
                <a:effectLst/>
              </a:rPr>
              <a:t>x_k</a:t>
            </a:r>
            <a:r>
              <a:rPr lang="en-US" dirty="0">
                <a:effectLst/>
              </a:rPr>
              <a:t>,$ since $</a:t>
            </a:r>
            <a:r>
              <a:rPr lang="en-US" dirty="0" err="1">
                <a:effectLst/>
              </a:rPr>
              <a:t>u_j</a:t>
            </a:r>
            <a:r>
              <a:rPr lang="en-US" dirty="0">
                <a:effectLst/>
              </a:rPr>
              <a:t>=w_{</a:t>
            </a:r>
            <a:r>
              <a:rPr lang="en-US" dirty="0" err="1">
                <a:effectLst/>
              </a:rPr>
              <a:t>k,j</a:t>
            </a:r>
            <a:r>
              <a:rPr lang="en-US" dirty="0">
                <a:effectLst/>
              </a:rPr>
              <a:t>} \</a:t>
            </a:r>
            <a:r>
              <a:rPr lang="en-US" dirty="0" err="1">
                <a:effectLst/>
              </a:rPr>
              <a:t>cdot</a:t>
            </a:r>
            <a:r>
              <a:rPr lang="en-US" dirty="0">
                <a:effectLst/>
              </a:rPr>
              <a:t> </a:t>
            </a:r>
            <a:r>
              <a:rPr lang="en-US" dirty="0" err="1">
                <a:effectLst/>
              </a:rPr>
              <a:t>x_k</a:t>
            </a:r>
            <a:r>
              <a:rPr lang="en-US" dirty="0">
                <a:effectLst/>
              </a:rPr>
              <a:t>$ for the $(</a:t>
            </a:r>
            <a:r>
              <a:rPr lang="en-US" dirty="0" err="1">
                <a:effectLst/>
              </a:rPr>
              <a:t>k,j</a:t>
            </a:r>
            <a:r>
              <a:rPr lang="en-US" dirty="0">
                <a:effectLst/>
              </a:rPr>
              <a:t>)$ pair\\</a:t>
            </a:r>
          </a:p>
          <a:p>
            <a:r>
              <a:rPr lang="en-US" dirty="0">
                <a:effectLst/>
              </a:rPr>
              <a:t>%</a:t>
            </a:r>
          </a:p>
          <a:p>
            <a:r>
              <a:rPr lang="en-US" dirty="0">
                <a:effectLst/>
              </a:rPr>
              <a:t>$\</a:t>
            </a:r>
            <a:r>
              <a:rPr lang="en-US" dirty="0" err="1">
                <a:effectLst/>
              </a:rPr>
              <a:t>frac</a:t>
            </a:r>
            <a:r>
              <a:rPr lang="en-US" dirty="0">
                <a:effectLst/>
              </a:rPr>
              <a:t>{\partial \</a:t>
            </a:r>
            <a:r>
              <a:rPr lang="en-US" dirty="0" err="1">
                <a:effectLst/>
              </a:rPr>
              <a:t>varepsilon</a:t>
            </a:r>
            <a:r>
              <a:rPr lang="en-US" dirty="0">
                <a:effectLst/>
              </a:rPr>
              <a:t> }{\partial w_{</a:t>
            </a:r>
            <a:r>
              <a:rPr lang="en-US" dirty="0" err="1">
                <a:effectLst/>
              </a:rPr>
              <a:t>k,j</a:t>
            </a:r>
            <a:r>
              <a:rPr lang="en-US" dirty="0">
                <a:effectLst/>
              </a:rPr>
              <a:t>}}= \Big( </a:t>
            </a:r>
          </a:p>
          <a:p>
            <a:r>
              <a:rPr lang="en-US" dirty="0">
                <a:effectLst/>
              </a:rPr>
              <a:t>\sum\limits_{</a:t>
            </a:r>
            <a:r>
              <a:rPr lang="en-US" dirty="0" err="1">
                <a:effectLst/>
              </a:rPr>
              <a:t>i</a:t>
            </a:r>
            <a:r>
              <a:rPr lang="en-US" dirty="0">
                <a:effectLst/>
              </a:rPr>
              <a:t>=1}^{</a:t>
            </a:r>
            <a:r>
              <a:rPr lang="en-US" dirty="0" err="1">
                <a:effectLst/>
              </a:rPr>
              <a:t>i</a:t>
            </a:r>
            <a:r>
              <a:rPr lang="en-US" dirty="0">
                <a:effectLst/>
              </a:rPr>
              <a:t>=I}(</a:t>
            </a:r>
            <a:r>
              <a:rPr lang="en-US" dirty="0" err="1">
                <a:effectLst/>
              </a:rPr>
              <a:t>s_i</a:t>
            </a:r>
            <a:r>
              <a:rPr lang="en-US" dirty="0">
                <a:effectLst/>
              </a:rPr>
              <a:t> \</a:t>
            </a:r>
            <a:r>
              <a:rPr lang="en-US" dirty="0" err="1">
                <a:effectLst/>
              </a:rPr>
              <a:t>cdot</a:t>
            </a:r>
            <a:r>
              <a:rPr lang="en-US" dirty="0">
                <a:effectLst/>
              </a:rPr>
              <a:t> \</a:t>
            </a:r>
            <a:r>
              <a:rPr lang="en-US" dirty="0" err="1">
                <a:effectLst/>
              </a:rPr>
              <a:t>cdot</a:t>
            </a:r>
            <a:r>
              <a:rPr lang="en-US" dirty="0">
                <a:effectLst/>
              </a:rPr>
              <a:t> w_{</a:t>
            </a:r>
            <a:r>
              <a:rPr lang="en-US" dirty="0" err="1">
                <a:effectLst/>
              </a:rPr>
              <a:t>j,i</a:t>
            </a:r>
            <a:r>
              <a:rPr lang="en-US" dirty="0">
                <a:effectLst/>
              </a:rPr>
              <a:t>})</a:t>
            </a:r>
          </a:p>
          <a:p>
            <a:r>
              <a:rPr lang="en-US" dirty="0">
                <a:effectLst/>
              </a:rPr>
              <a:t>\Big)</a:t>
            </a:r>
          </a:p>
          <a:p>
            <a:r>
              <a:rPr lang="en-US" dirty="0">
                <a:effectLst/>
              </a:rPr>
              <a:t>\</a:t>
            </a:r>
            <a:r>
              <a:rPr lang="en-US" dirty="0" err="1">
                <a:effectLst/>
              </a:rPr>
              <a:t>cdot</a:t>
            </a:r>
            <a:r>
              <a:rPr lang="en-US" dirty="0">
                <a:effectLst/>
              </a:rPr>
              <a:t> [f(</a:t>
            </a:r>
            <a:r>
              <a:rPr lang="en-US" dirty="0" err="1">
                <a:effectLst/>
              </a:rPr>
              <a:t>u_j</a:t>
            </a:r>
            <a:r>
              <a:rPr lang="en-US" dirty="0">
                <a:effectLst/>
              </a:rPr>
              <a:t>)(1-f(</a:t>
            </a:r>
            <a:r>
              <a:rPr lang="en-US" dirty="0" err="1">
                <a:effectLst/>
              </a:rPr>
              <a:t>u_j</a:t>
            </a:r>
            <a:r>
              <a:rPr lang="en-US" dirty="0">
                <a:effectLst/>
              </a:rPr>
              <a:t>)] \</a:t>
            </a:r>
            <a:r>
              <a:rPr lang="en-US" dirty="0" err="1">
                <a:effectLst/>
              </a:rPr>
              <a:t>cdot</a:t>
            </a:r>
            <a:r>
              <a:rPr lang="en-US" dirty="0">
                <a:effectLst/>
              </a:rPr>
              <a:t> </a:t>
            </a:r>
            <a:r>
              <a:rPr lang="en-US" dirty="0" err="1">
                <a:effectLst/>
              </a:rPr>
              <a:t>x_k</a:t>
            </a:r>
            <a:r>
              <a:rPr lang="en-US" dirty="0">
                <a:effectLst/>
              </a:rPr>
              <a:t>$\\</a:t>
            </a:r>
          </a:p>
          <a:p>
            <a:r>
              <a:rPr lang="en-US" dirty="0">
                <a:effectLst/>
              </a:rPr>
              <a:t>Note: $</a:t>
            </a:r>
            <a:r>
              <a:rPr lang="en-US" dirty="0" err="1">
                <a:effectLst/>
              </a:rPr>
              <a:t>s_i</a:t>
            </a:r>
            <a:r>
              <a:rPr lang="en-US" dirty="0">
                <a:effectLst/>
              </a:rPr>
              <a:t>$ is called the ``sensitivity'' for layer $j$ to $</a:t>
            </a:r>
            <a:r>
              <a:rPr lang="en-US" dirty="0" err="1">
                <a:effectLst/>
              </a:rPr>
              <a:t>i</a:t>
            </a:r>
            <a:r>
              <a:rPr lang="en-US" dirty="0">
                <a:effectLst/>
              </a:rPr>
              <a:t>$</a:t>
            </a:r>
          </a:p>
          <a:p>
            <a:br>
              <a:rPr lang="en-US" dirty="0">
                <a:effectLst/>
              </a:rPr>
            </a:br>
            <a:endParaRPr lang="en-US" dirty="0"/>
          </a:p>
        </p:txBody>
      </p:sp>
      <p:sp>
        <p:nvSpPr>
          <p:cNvPr id="4" name="Slide Number Placeholder 3"/>
          <p:cNvSpPr>
            <a:spLocks noGrp="1"/>
          </p:cNvSpPr>
          <p:nvPr>
            <p:ph type="sldNum" sz="quarter" idx="10"/>
          </p:nvPr>
        </p:nvSpPr>
        <p:spPr/>
        <p:txBody>
          <a:bodyPr/>
          <a:lstStyle/>
          <a:p>
            <a:fld id="{FC78A8EC-2C65-4E6B-B7EB-6233DA1B9A45}" type="slidenum">
              <a:rPr lang="en-US" altLang="zh-HK" smtClean="0"/>
              <a:pPr/>
              <a:t>59</a:t>
            </a:fld>
            <a:endParaRPr lang="en-US" altLang="zh-HK"/>
          </a:p>
        </p:txBody>
      </p:sp>
    </p:spTree>
    <p:extLst>
      <p:ext uri="{BB962C8B-B14F-4D97-AF65-F5344CB8AC3E}">
        <p14:creationId xmlns:p14="http://schemas.microsoft.com/office/powerpoint/2010/main" val="582604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78A8EC-2C65-4E6B-B7EB-6233DA1B9A45}" type="slidenum">
              <a:rPr lang="en-US" altLang="zh-HK" smtClean="0"/>
              <a:pPr/>
              <a:t>60</a:t>
            </a:fld>
            <a:endParaRPr lang="en-US" altLang="zh-HK"/>
          </a:p>
        </p:txBody>
      </p:sp>
    </p:spTree>
    <p:extLst>
      <p:ext uri="{BB962C8B-B14F-4D97-AF65-F5344CB8AC3E}">
        <p14:creationId xmlns:p14="http://schemas.microsoft.com/office/powerpoint/2010/main" val="1221635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78A8EC-2C65-4E6B-B7EB-6233DA1B9A45}" type="slidenum">
              <a:rPr lang="en-US" altLang="zh-HK" smtClean="0"/>
              <a:pPr/>
              <a:t>64</a:t>
            </a:fld>
            <a:endParaRPr lang="en-US" altLang="zh-HK"/>
          </a:p>
        </p:txBody>
      </p:sp>
    </p:spTree>
    <p:extLst>
      <p:ext uri="{BB962C8B-B14F-4D97-AF65-F5344CB8AC3E}">
        <p14:creationId xmlns:p14="http://schemas.microsoft.com/office/powerpoint/2010/main" val="3843574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8A8EC-2C65-4E6B-B7EB-6233DA1B9A45}" type="slidenum">
              <a:rPr lang="en-US" altLang="zh-HK" smtClean="0"/>
              <a:pPr/>
              <a:t>65</a:t>
            </a:fld>
            <a:endParaRPr lang="en-US" altLang="zh-HK"/>
          </a:p>
        </p:txBody>
      </p:sp>
    </p:spTree>
    <p:extLst>
      <p:ext uri="{BB962C8B-B14F-4D97-AF65-F5344CB8AC3E}">
        <p14:creationId xmlns:p14="http://schemas.microsoft.com/office/powerpoint/2010/main" val="3127523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8A8EC-2C65-4E6B-B7EB-6233DA1B9A45}" type="slidenum">
              <a:rPr lang="en-US" altLang="zh-HK" smtClean="0"/>
              <a:pPr/>
              <a:t>66</a:t>
            </a:fld>
            <a:endParaRPr lang="en-US" altLang="zh-HK"/>
          </a:p>
        </p:txBody>
      </p:sp>
    </p:spTree>
    <p:extLst>
      <p:ext uri="{BB962C8B-B14F-4D97-AF65-F5344CB8AC3E}">
        <p14:creationId xmlns:p14="http://schemas.microsoft.com/office/powerpoint/2010/main" val="309273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01393C3-56CC-400E-8C47-F7C7930A0D87}" type="slidenum">
              <a:rPr lang="en-US" altLang="zh-HK"/>
              <a:pPr/>
              <a:t>70</a:t>
            </a:fld>
            <a:endParaRPr lang="en-US" altLang="zh-HK"/>
          </a:p>
        </p:txBody>
      </p:sp>
    </p:spTree>
    <p:extLst>
      <p:ext uri="{BB962C8B-B14F-4D97-AF65-F5344CB8AC3E}">
        <p14:creationId xmlns:p14="http://schemas.microsoft.com/office/powerpoint/2010/main" val="1832415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769E616-3C37-4D00-A525-357220C67F86}" type="slidenum">
              <a:rPr lang="en-US" altLang="zh-HK"/>
              <a:pPr/>
              <a:t>71</a:t>
            </a:fld>
            <a:endParaRPr lang="en-US" altLang="zh-HK"/>
          </a:p>
        </p:txBody>
      </p:sp>
    </p:spTree>
    <p:extLst>
      <p:ext uri="{BB962C8B-B14F-4D97-AF65-F5344CB8AC3E}">
        <p14:creationId xmlns:p14="http://schemas.microsoft.com/office/powerpoint/2010/main" val="2909937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769E616-3C37-4D00-A525-357220C67F86}" type="slidenum">
              <a:rPr lang="en-US" altLang="zh-HK"/>
              <a:pPr/>
              <a:t>72</a:t>
            </a:fld>
            <a:endParaRPr lang="en-US" altLang="zh-HK"/>
          </a:p>
        </p:txBody>
      </p:sp>
    </p:spTree>
    <p:extLst>
      <p:ext uri="{BB962C8B-B14F-4D97-AF65-F5344CB8AC3E}">
        <p14:creationId xmlns:p14="http://schemas.microsoft.com/office/powerpoint/2010/main" val="3997726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78A8EC-2C65-4E6B-B7EB-6233DA1B9A45}" type="slidenum">
              <a:rPr lang="en-US" altLang="zh-HK" smtClean="0"/>
              <a:pPr/>
              <a:t>2</a:t>
            </a:fld>
            <a:endParaRPr lang="en-US" altLang="zh-HK"/>
          </a:p>
        </p:txBody>
      </p:sp>
    </p:spTree>
    <p:extLst>
      <p:ext uri="{BB962C8B-B14F-4D97-AF65-F5344CB8AC3E}">
        <p14:creationId xmlns:p14="http://schemas.microsoft.com/office/powerpoint/2010/main" val="2875937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769E616-3C37-4D00-A525-357220C67F86}" type="slidenum">
              <a:rPr lang="en-US" altLang="zh-HK"/>
              <a:pPr/>
              <a:t>73</a:t>
            </a:fld>
            <a:endParaRPr lang="en-US" altLang="zh-HK"/>
          </a:p>
        </p:txBody>
      </p:sp>
    </p:spTree>
    <p:extLst>
      <p:ext uri="{BB962C8B-B14F-4D97-AF65-F5344CB8AC3E}">
        <p14:creationId xmlns:p14="http://schemas.microsoft.com/office/powerpoint/2010/main" val="811339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92372B6-C6BD-4E05-80FD-16D5E2065CCD}" type="slidenum">
              <a:rPr lang="en-US" altLang="zh-HK"/>
              <a:pPr/>
              <a:t>75</a:t>
            </a:fld>
            <a:endParaRPr lang="en-US" altLang="zh-HK"/>
          </a:p>
        </p:txBody>
      </p:sp>
    </p:spTree>
    <p:extLst>
      <p:ext uri="{BB962C8B-B14F-4D97-AF65-F5344CB8AC3E}">
        <p14:creationId xmlns:p14="http://schemas.microsoft.com/office/powerpoint/2010/main" val="2322927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78A8EC-2C65-4E6B-B7EB-6233DA1B9A45}" type="slidenum">
              <a:rPr lang="en-US" altLang="zh-HK" smtClean="0"/>
              <a:pPr/>
              <a:t>76</a:t>
            </a:fld>
            <a:endParaRPr lang="en-US" altLang="zh-HK"/>
          </a:p>
        </p:txBody>
      </p:sp>
    </p:spTree>
    <p:extLst>
      <p:ext uri="{BB962C8B-B14F-4D97-AF65-F5344CB8AC3E}">
        <p14:creationId xmlns:p14="http://schemas.microsoft.com/office/powerpoint/2010/main" val="40718327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78A8EC-2C65-4E6B-B7EB-6233DA1B9A45}" type="slidenum">
              <a:rPr lang="en-US" altLang="zh-HK" smtClean="0"/>
              <a:pPr/>
              <a:t>82</a:t>
            </a:fld>
            <a:endParaRPr lang="en-US" altLang="zh-HK"/>
          </a:p>
        </p:txBody>
      </p:sp>
    </p:spTree>
    <p:extLst>
      <p:ext uri="{BB962C8B-B14F-4D97-AF65-F5344CB8AC3E}">
        <p14:creationId xmlns:p14="http://schemas.microsoft.com/office/powerpoint/2010/main" val="1403218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92372B6-C6BD-4E05-80FD-16D5E2065CCD}" type="slidenum">
              <a:rPr lang="en-US" altLang="zh-HK"/>
              <a:pPr/>
              <a:t>117</a:t>
            </a:fld>
            <a:endParaRPr lang="en-US" altLang="zh-HK"/>
          </a:p>
        </p:txBody>
      </p:sp>
    </p:spTree>
    <p:extLst>
      <p:ext uri="{BB962C8B-B14F-4D97-AF65-F5344CB8AC3E}">
        <p14:creationId xmlns:p14="http://schemas.microsoft.com/office/powerpoint/2010/main" val="20225952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78A8EC-2C65-4E6B-B7EB-6233DA1B9A45}" type="slidenum">
              <a:rPr lang="en-US" altLang="zh-HK" smtClean="0"/>
              <a:pPr/>
              <a:t>121</a:t>
            </a:fld>
            <a:endParaRPr lang="en-US" altLang="zh-HK"/>
          </a:p>
        </p:txBody>
      </p:sp>
    </p:spTree>
    <p:extLst>
      <p:ext uri="{BB962C8B-B14F-4D97-AF65-F5344CB8AC3E}">
        <p14:creationId xmlns:p14="http://schemas.microsoft.com/office/powerpoint/2010/main" val="2444020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78A8EC-2C65-4E6B-B7EB-6233DA1B9A45}" type="slidenum">
              <a:rPr lang="en-US" altLang="zh-HK" smtClean="0"/>
              <a:pPr/>
              <a:t>12</a:t>
            </a:fld>
            <a:endParaRPr lang="en-US" altLang="zh-HK"/>
          </a:p>
        </p:txBody>
      </p:sp>
    </p:spTree>
    <p:extLst>
      <p:ext uri="{BB962C8B-B14F-4D97-AF65-F5344CB8AC3E}">
        <p14:creationId xmlns:p14="http://schemas.microsoft.com/office/powerpoint/2010/main" val="1312701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a:t>
            </a:r>
          </a:p>
          <a:p>
            <a:r>
              <a:rPr lang="en-US" dirty="0">
                <a:effectLst/>
              </a:rPr>
              <a:t>\subsection{slide 17: model: Inside each neuron x=input, y=output}</a:t>
            </a:r>
          </a:p>
          <a:p>
            <a:r>
              <a:rPr lang="en-US" dirty="0">
                <a:effectLst/>
              </a:rPr>
              <a:t>$y=f(u) with u=\sum\limits_{</a:t>
            </a:r>
            <a:r>
              <a:rPr lang="en-US" dirty="0" err="1">
                <a:effectLst/>
              </a:rPr>
              <a:t>i</a:t>
            </a:r>
            <a:r>
              <a:rPr lang="en-US" dirty="0">
                <a:effectLst/>
              </a:rPr>
              <a:t>=1}^{</a:t>
            </a:r>
            <a:r>
              <a:rPr lang="en-US" dirty="0" err="1">
                <a:effectLst/>
              </a:rPr>
              <a:t>i</a:t>
            </a:r>
            <a:r>
              <a:rPr lang="en-US" dirty="0">
                <a:effectLst/>
              </a:rPr>
              <a:t>=I}[w(</a:t>
            </a:r>
            <a:r>
              <a:rPr lang="en-US" dirty="0" err="1">
                <a:effectLst/>
              </a:rPr>
              <a:t>i</a:t>
            </a:r>
            <a:r>
              <a:rPr lang="en-US" dirty="0">
                <a:effectLst/>
              </a:rPr>
              <a:t>)x(</a:t>
            </a:r>
            <a:r>
              <a:rPr lang="en-US" dirty="0" err="1">
                <a:effectLst/>
              </a:rPr>
              <a:t>i</a:t>
            </a:r>
            <a:r>
              <a:rPr lang="en-US" dirty="0">
                <a:effectLst/>
              </a:rPr>
              <a:t>)]+b,$\\</a:t>
            </a:r>
          </a:p>
          <a:p>
            <a:r>
              <a:rPr lang="en-US" dirty="0">
                <a:effectLst/>
              </a:rPr>
              <a:t>$b$=bias, $x$=input, $w$=weight, $u$=internal signal\\</a:t>
            </a:r>
          </a:p>
          <a:p>
            <a:r>
              <a:rPr lang="en-US" dirty="0">
                <a:effectLst/>
              </a:rPr>
              <a:t>Typically $f()$ is a logistic (</a:t>
            </a:r>
            <a:r>
              <a:rPr lang="en-US" dirty="0" err="1">
                <a:effectLst/>
              </a:rPr>
              <a:t>Sigmod</a:t>
            </a:r>
            <a:r>
              <a:rPr lang="en-US" dirty="0">
                <a:effectLst/>
              </a:rPr>
              <a:t>) </a:t>
            </a:r>
            <a:r>
              <a:rPr lang="en-US" dirty="0" err="1">
                <a:effectLst/>
              </a:rPr>
              <a:t>function,i.e</a:t>
            </a:r>
            <a:r>
              <a:rPr lang="en-US" dirty="0">
                <a:effectLst/>
              </a:rPr>
              <a:t>.\\</a:t>
            </a:r>
          </a:p>
          <a:p>
            <a:r>
              <a:rPr lang="en-US" dirty="0">
                <a:effectLst/>
              </a:rPr>
              <a:t>%</a:t>
            </a:r>
          </a:p>
          <a:p>
            <a:r>
              <a:rPr lang="en-US" dirty="0">
                <a:effectLst/>
              </a:rPr>
              <a:t>$f(u)=\</a:t>
            </a:r>
            <a:r>
              <a:rPr lang="en-US" dirty="0" err="1">
                <a:effectLst/>
              </a:rPr>
              <a:t>frac</a:t>
            </a:r>
            <a:r>
              <a:rPr lang="en-US" dirty="0">
                <a:effectLst/>
              </a:rPr>
              <a:t>{1}{1+exp{(-\beta u)}}$, assume $\beta=1$ for simplicity,\\</a:t>
            </a:r>
          </a:p>
          <a:p>
            <a:r>
              <a:rPr lang="en-US" dirty="0">
                <a:effectLst/>
              </a:rPr>
              <a:t>%</a:t>
            </a:r>
          </a:p>
          <a:p>
            <a:r>
              <a:rPr lang="en-US" dirty="0">
                <a:effectLst/>
              </a:rPr>
              <a:t>therefore $f(u)=\</a:t>
            </a:r>
            <a:r>
              <a:rPr lang="en-US" dirty="0" err="1">
                <a:effectLst/>
              </a:rPr>
              <a:t>frac</a:t>
            </a:r>
            <a:r>
              <a:rPr lang="en-US" dirty="0">
                <a:effectLst/>
              </a:rPr>
              <a:t>{1}{1+exp{</a:t>
            </a:r>
          </a:p>
          <a:p>
            <a:r>
              <a:rPr lang="en-US" dirty="0">
                <a:effectLst/>
              </a:rPr>
              <a:t>\big(- \sum\limits_{</a:t>
            </a:r>
            <a:r>
              <a:rPr lang="en-US" dirty="0" err="1">
                <a:effectLst/>
              </a:rPr>
              <a:t>i</a:t>
            </a:r>
            <a:r>
              <a:rPr lang="en-US" dirty="0">
                <a:effectLst/>
              </a:rPr>
              <a:t>=1}^{</a:t>
            </a:r>
            <a:r>
              <a:rPr lang="en-US" dirty="0" err="1">
                <a:effectLst/>
              </a:rPr>
              <a:t>i</a:t>
            </a:r>
            <a:r>
              <a:rPr lang="en-US" dirty="0">
                <a:effectLst/>
              </a:rPr>
              <a:t>=I}[w(</a:t>
            </a:r>
            <a:r>
              <a:rPr lang="en-US" dirty="0" err="1">
                <a:effectLst/>
              </a:rPr>
              <a:t>i</a:t>
            </a:r>
            <a:r>
              <a:rPr lang="en-US" dirty="0">
                <a:effectLst/>
              </a:rPr>
              <a:t>)x(</a:t>
            </a:r>
            <a:r>
              <a:rPr lang="en-US" dirty="0" err="1">
                <a:effectLst/>
              </a:rPr>
              <a:t>i</a:t>
            </a:r>
            <a:r>
              <a:rPr lang="en-US" dirty="0">
                <a:effectLst/>
              </a:rPr>
              <a:t>)]+b)</a:t>
            </a:r>
          </a:p>
          <a:p>
            <a:r>
              <a:rPr lang="en-US" dirty="0">
                <a:effectLst/>
              </a:rPr>
              <a:t>\big)}}$</a:t>
            </a:r>
            <a:endParaRPr lang="en-US" dirty="0"/>
          </a:p>
        </p:txBody>
      </p:sp>
      <p:sp>
        <p:nvSpPr>
          <p:cNvPr id="4" name="Slide Number Placeholder 3"/>
          <p:cNvSpPr>
            <a:spLocks noGrp="1"/>
          </p:cNvSpPr>
          <p:nvPr>
            <p:ph type="sldNum" sz="quarter" idx="10"/>
          </p:nvPr>
        </p:nvSpPr>
        <p:spPr/>
        <p:txBody>
          <a:bodyPr/>
          <a:lstStyle/>
          <a:p>
            <a:fld id="{FC78A8EC-2C65-4E6B-B7EB-6233DA1B9A45}" type="slidenum">
              <a:rPr lang="en-US" altLang="zh-HK" smtClean="0"/>
              <a:pPr/>
              <a:t>17</a:t>
            </a:fld>
            <a:endParaRPr lang="en-US" altLang="zh-HK"/>
          </a:p>
        </p:txBody>
      </p:sp>
    </p:spTree>
    <p:extLst>
      <p:ext uri="{BB962C8B-B14F-4D97-AF65-F5344CB8AC3E}">
        <p14:creationId xmlns:p14="http://schemas.microsoft.com/office/powerpoint/2010/main" val="3593674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a:t>
            </a:r>
          </a:p>
          <a:p>
            <a:r>
              <a:rPr lang="en-US" dirty="0">
                <a:effectLst/>
              </a:rPr>
              <a:t>\subsection{slide 18: Sigmoid function $f(u)= </a:t>
            </a:r>
            <a:r>
              <a:rPr lang="en-US" dirty="0" err="1">
                <a:effectLst/>
              </a:rPr>
              <a:t>logsig</a:t>
            </a:r>
            <a:r>
              <a:rPr lang="en-US" dirty="0">
                <a:effectLst/>
              </a:rPr>
              <a:t>(u)$ and its derivative $f’(u)=</a:t>
            </a:r>
            <a:r>
              <a:rPr lang="en-US" dirty="0" err="1">
                <a:effectLst/>
              </a:rPr>
              <a:t>dlogsig</a:t>
            </a:r>
            <a:r>
              <a:rPr lang="en-US" dirty="0">
                <a:effectLst/>
              </a:rPr>
              <a:t>(u)$}</a:t>
            </a:r>
          </a:p>
          <a:p>
            <a:r>
              <a:rPr lang="en-US" dirty="0">
                <a:effectLst/>
              </a:rPr>
              <a:t>$f(u)=\</a:t>
            </a:r>
            <a:r>
              <a:rPr lang="en-US" dirty="0" err="1">
                <a:effectLst/>
              </a:rPr>
              <a:t>frac</a:t>
            </a:r>
            <a:r>
              <a:rPr lang="en-US" dirty="0">
                <a:effectLst/>
              </a:rPr>
              <a:t>{1}{1+e^{-\beta u}}=\</a:t>
            </a:r>
            <a:r>
              <a:rPr lang="en-US" dirty="0" err="1">
                <a:effectLst/>
              </a:rPr>
              <a:t>frac</a:t>
            </a:r>
            <a:r>
              <a:rPr lang="en-US" dirty="0">
                <a:effectLst/>
              </a:rPr>
              <a:t>{1}{1+e^{- u}}$, for simplicity set $\beta =1$\\</a:t>
            </a:r>
          </a:p>
          <a:p>
            <a:r>
              <a:rPr lang="en-US" dirty="0">
                <a:effectLst/>
              </a:rPr>
              <a:t>%</a:t>
            </a:r>
          </a:p>
          <a:p>
            <a:r>
              <a:rPr lang="en-US" dirty="0">
                <a:effectLst/>
              </a:rPr>
              <a:t>$d \</a:t>
            </a:r>
            <a:r>
              <a:rPr lang="en-US" dirty="0" err="1">
                <a:effectLst/>
              </a:rPr>
              <a:t>frac</a:t>
            </a:r>
            <a:r>
              <a:rPr lang="en-US" dirty="0">
                <a:effectLst/>
              </a:rPr>
              <a:t>{ f(u)}{du}=f(u)$\\</a:t>
            </a:r>
          </a:p>
          <a:p>
            <a:r>
              <a:rPr lang="en-US" dirty="0">
                <a:effectLst/>
              </a:rPr>
              <a:t>Note $\</a:t>
            </a:r>
            <a:r>
              <a:rPr lang="en-US" dirty="0" err="1">
                <a:effectLst/>
              </a:rPr>
              <a:t>frac</a:t>
            </a:r>
            <a:r>
              <a:rPr lang="en-US" dirty="0">
                <a:effectLst/>
              </a:rPr>
              <a:t>{</a:t>
            </a:r>
            <a:r>
              <a:rPr lang="en-US" dirty="0" err="1">
                <a:effectLst/>
              </a:rPr>
              <a:t>de^x</a:t>
            </a:r>
            <a:r>
              <a:rPr lang="en-US" dirty="0">
                <a:effectLst/>
              </a:rPr>
              <a:t>}{dx}=</a:t>
            </a:r>
            <a:r>
              <a:rPr lang="en-US" dirty="0" err="1">
                <a:effectLst/>
              </a:rPr>
              <a:t>e^x</a:t>
            </a:r>
            <a:r>
              <a:rPr lang="en-US" dirty="0">
                <a:effectLst/>
              </a:rPr>
              <a:t>$\\</a:t>
            </a:r>
          </a:p>
          <a:p>
            <a:r>
              <a:rPr lang="en-US" dirty="0">
                <a:effectLst/>
              </a:rPr>
              <a:t>$f'(u)=\</a:t>
            </a:r>
            <a:r>
              <a:rPr lang="en-US" dirty="0" err="1">
                <a:effectLst/>
              </a:rPr>
              <a:t>frac</a:t>
            </a:r>
            <a:r>
              <a:rPr lang="en-US" dirty="0">
                <a:effectLst/>
              </a:rPr>
              <a:t>{d f(u)}{du}=</a:t>
            </a:r>
          </a:p>
          <a:p>
            <a:r>
              <a:rPr lang="en-US" dirty="0">
                <a:effectLst/>
              </a:rPr>
              <a:t>\</a:t>
            </a:r>
            <a:r>
              <a:rPr lang="en-US" dirty="0" err="1">
                <a:effectLst/>
              </a:rPr>
              <a:t>frac</a:t>
            </a:r>
            <a:r>
              <a:rPr lang="en-US" dirty="0">
                <a:effectLst/>
              </a:rPr>
              <a:t>{</a:t>
            </a:r>
          </a:p>
          <a:p>
            <a:r>
              <a:rPr lang="en-US" dirty="0">
                <a:effectLst/>
              </a:rPr>
              <a:t>d(\</a:t>
            </a:r>
            <a:r>
              <a:rPr lang="en-US" dirty="0" err="1">
                <a:effectLst/>
              </a:rPr>
              <a:t>frac</a:t>
            </a:r>
            <a:r>
              <a:rPr lang="en-US" dirty="0">
                <a:effectLst/>
              </a:rPr>
              <a:t>{1}{1+e^{-u}})</a:t>
            </a:r>
          </a:p>
          <a:p>
            <a:r>
              <a:rPr lang="en-US" dirty="0">
                <a:effectLst/>
              </a:rPr>
              <a:t>}</a:t>
            </a:r>
          </a:p>
          <a:p>
            <a:r>
              <a:rPr lang="en-US" dirty="0">
                <a:effectLst/>
              </a:rPr>
              <a:t>{d(1+e^{-u})}</a:t>
            </a:r>
          </a:p>
          <a:p>
            <a:r>
              <a:rPr lang="en-US" dirty="0">
                <a:effectLst/>
              </a:rPr>
              <a:t>%</a:t>
            </a:r>
          </a:p>
          <a:p>
            <a:r>
              <a:rPr lang="en-US" dirty="0">
                <a:effectLst/>
              </a:rPr>
              <a:t>\</a:t>
            </a:r>
            <a:r>
              <a:rPr lang="en-US" dirty="0" err="1">
                <a:effectLst/>
              </a:rPr>
              <a:t>frac</a:t>
            </a:r>
            <a:r>
              <a:rPr lang="en-US" dirty="0">
                <a:effectLst/>
              </a:rPr>
              <a:t>{d(1+e^{-u})}{du}</a:t>
            </a:r>
          </a:p>
          <a:p>
            <a:r>
              <a:rPr lang="en-US" dirty="0">
                <a:effectLst/>
              </a:rPr>
              <a:t>$, (using chain rule)\\</a:t>
            </a:r>
          </a:p>
          <a:p>
            <a:r>
              <a:rPr lang="en-US" dirty="0">
                <a:effectLst/>
              </a:rPr>
              <a:t>%%%%%%%</a:t>
            </a:r>
          </a:p>
          <a:p>
            <a:r>
              <a:rPr lang="en-US" dirty="0">
                <a:effectLst/>
              </a:rPr>
              <a:t>$f'(u)=\</a:t>
            </a:r>
            <a:r>
              <a:rPr lang="en-US" dirty="0" err="1">
                <a:effectLst/>
              </a:rPr>
              <a:t>frac</a:t>
            </a:r>
            <a:r>
              <a:rPr lang="en-US" dirty="0">
                <a:effectLst/>
              </a:rPr>
              <a:t>{-1}{(1+e^{-u})}</a:t>
            </a:r>
          </a:p>
          <a:p>
            <a:r>
              <a:rPr lang="en-US" dirty="0">
                <a:effectLst/>
              </a:rPr>
              <a:t>(-e^{-u})$</a:t>
            </a:r>
          </a:p>
          <a:p>
            <a:r>
              <a:rPr lang="en-US" dirty="0">
                <a:effectLst/>
              </a:rPr>
              <a:t>%</a:t>
            </a:r>
          </a:p>
          <a:p>
            <a:r>
              <a:rPr lang="en-US" dirty="0">
                <a:effectLst/>
              </a:rPr>
              <a:t>$=\</a:t>
            </a:r>
            <a:r>
              <a:rPr lang="en-US" dirty="0" err="1">
                <a:effectLst/>
              </a:rPr>
              <a:t>frac</a:t>
            </a:r>
            <a:r>
              <a:rPr lang="en-US" dirty="0">
                <a:effectLst/>
              </a:rPr>
              <a:t>{1}{(1+d^{-u})^2}</a:t>
            </a:r>
          </a:p>
          <a:p>
            <a:r>
              <a:rPr lang="en-US" dirty="0">
                <a:effectLst/>
              </a:rPr>
              <a:t>e^{-u}$\\</a:t>
            </a:r>
          </a:p>
          <a:p>
            <a:r>
              <a:rPr lang="en-US" dirty="0">
                <a:effectLst/>
              </a:rPr>
              <a:t>%%%%%%%%%%%%%</a:t>
            </a:r>
          </a:p>
          <a:p>
            <a:r>
              <a:rPr lang="en-US" dirty="0">
                <a:effectLst/>
              </a:rPr>
              <a:t>$=\</a:t>
            </a:r>
            <a:r>
              <a:rPr lang="en-US" dirty="0" err="1">
                <a:effectLst/>
              </a:rPr>
              <a:t>frac</a:t>
            </a:r>
            <a:r>
              <a:rPr lang="en-US" dirty="0">
                <a:effectLst/>
              </a:rPr>
              <a:t>{1}{(1+e^{-u})}</a:t>
            </a:r>
          </a:p>
          <a:p>
            <a:r>
              <a:rPr lang="en-US" dirty="0">
                <a:effectLst/>
              </a:rPr>
              <a:t>\</a:t>
            </a:r>
            <a:r>
              <a:rPr lang="en-US" dirty="0" err="1">
                <a:effectLst/>
              </a:rPr>
              <a:t>frac</a:t>
            </a:r>
            <a:r>
              <a:rPr lang="en-US" dirty="0">
                <a:effectLst/>
              </a:rPr>
              <a:t>{e^{-u}}{(1+e^{-u})}</a:t>
            </a:r>
          </a:p>
          <a:p>
            <a:r>
              <a:rPr lang="en-US" dirty="0">
                <a:effectLst/>
              </a:rPr>
              <a:t>%%</a:t>
            </a:r>
          </a:p>
          <a:p>
            <a:r>
              <a:rPr lang="en-US" dirty="0">
                <a:effectLst/>
              </a:rPr>
              <a:t>=\</a:t>
            </a:r>
            <a:r>
              <a:rPr lang="en-US" dirty="0" err="1">
                <a:effectLst/>
              </a:rPr>
              <a:t>frac</a:t>
            </a:r>
            <a:r>
              <a:rPr lang="en-US" dirty="0">
                <a:effectLst/>
              </a:rPr>
              <a:t>{1}{(1+e^{-u})}</a:t>
            </a:r>
          </a:p>
          <a:p>
            <a:r>
              <a:rPr lang="en-US" dirty="0">
                <a:effectLst/>
              </a:rPr>
              <a:t>\</a:t>
            </a:r>
            <a:r>
              <a:rPr lang="en-US" dirty="0" err="1">
                <a:effectLst/>
              </a:rPr>
              <a:t>frac</a:t>
            </a:r>
            <a:r>
              <a:rPr lang="en-US" dirty="0">
                <a:effectLst/>
              </a:rPr>
              <a:t>{[(1+e^{-u})-(1+e^{-u})]+e^{-u}}</a:t>
            </a:r>
          </a:p>
          <a:p>
            <a:r>
              <a:rPr lang="en-US" dirty="0">
                <a:effectLst/>
              </a:rPr>
              <a:t>{(1+e^{-u})}</a:t>
            </a:r>
          </a:p>
          <a:p>
            <a:r>
              <a:rPr lang="en-US" dirty="0">
                <a:effectLst/>
              </a:rPr>
              <a:t>$\\</a:t>
            </a:r>
          </a:p>
          <a:p>
            <a:r>
              <a:rPr lang="en-US" dirty="0">
                <a:effectLst/>
              </a:rPr>
              <a:t>%%%%%%%%%%%%%%</a:t>
            </a:r>
          </a:p>
          <a:p>
            <a:r>
              <a:rPr lang="en-US" dirty="0">
                <a:effectLst/>
              </a:rPr>
              <a:t>$=\</a:t>
            </a:r>
            <a:r>
              <a:rPr lang="en-US" dirty="0" err="1">
                <a:effectLst/>
              </a:rPr>
              <a:t>frac</a:t>
            </a:r>
            <a:r>
              <a:rPr lang="en-US" dirty="0">
                <a:effectLst/>
              </a:rPr>
              <a:t>{1}{(1+e^{-u})}</a:t>
            </a:r>
          </a:p>
          <a:p>
            <a:r>
              <a:rPr lang="en-US" dirty="0">
                <a:effectLst/>
              </a:rPr>
              <a:t>(1-\</a:t>
            </a:r>
            <a:r>
              <a:rPr lang="en-US" dirty="0" err="1">
                <a:effectLst/>
              </a:rPr>
              <a:t>frac</a:t>
            </a:r>
            <a:r>
              <a:rPr lang="en-US" dirty="0">
                <a:effectLst/>
              </a:rPr>
              <a:t>{1}{(1+e^{-u})})</a:t>
            </a:r>
          </a:p>
          <a:p>
            <a:r>
              <a:rPr lang="en-US" dirty="0">
                <a:effectLst/>
              </a:rPr>
              <a:t>=f(u)(1-f(u))</a:t>
            </a:r>
          </a:p>
          <a:p>
            <a:r>
              <a:rPr lang="en-US" dirty="0">
                <a:effectLst/>
              </a:rPr>
              <a:t>$\\</a:t>
            </a:r>
          </a:p>
          <a:p>
            <a:r>
              <a:rPr lang="en-US" dirty="0">
                <a:effectLst/>
              </a:rPr>
              <a:t>This, $\</a:t>
            </a:r>
            <a:r>
              <a:rPr lang="en-US" dirty="0" err="1">
                <a:effectLst/>
              </a:rPr>
              <a:t>frac</a:t>
            </a:r>
            <a:r>
              <a:rPr lang="en-US" dirty="0">
                <a:effectLst/>
              </a:rPr>
              <a:t>{ d f(u)}{du}=f'(u)=f(u)(1-f(u))$</a:t>
            </a:r>
            <a:endParaRPr lang="en-US" dirty="0"/>
          </a:p>
        </p:txBody>
      </p:sp>
      <p:sp>
        <p:nvSpPr>
          <p:cNvPr id="4" name="Slide Number Placeholder 3"/>
          <p:cNvSpPr>
            <a:spLocks noGrp="1"/>
          </p:cNvSpPr>
          <p:nvPr>
            <p:ph type="sldNum" sz="quarter" idx="10"/>
          </p:nvPr>
        </p:nvSpPr>
        <p:spPr/>
        <p:txBody>
          <a:bodyPr/>
          <a:lstStyle/>
          <a:p>
            <a:fld id="{FC78A8EC-2C65-4E6B-B7EB-6233DA1B9A45}" type="slidenum">
              <a:rPr lang="en-US" altLang="zh-HK" smtClean="0"/>
              <a:pPr/>
              <a:t>20</a:t>
            </a:fld>
            <a:endParaRPr lang="en-US" altLang="zh-HK"/>
          </a:p>
        </p:txBody>
      </p:sp>
    </p:spTree>
    <p:extLst>
      <p:ext uri="{BB962C8B-B14F-4D97-AF65-F5344CB8AC3E}">
        <p14:creationId xmlns:p14="http://schemas.microsoft.com/office/powerpoint/2010/main" val="3060865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78A8EC-2C65-4E6B-B7EB-6233DA1B9A45}" type="slidenum">
              <a:rPr lang="en-US" altLang="zh-HK" smtClean="0"/>
              <a:pPr/>
              <a:t>37</a:t>
            </a:fld>
            <a:endParaRPr lang="en-US" altLang="zh-HK"/>
          </a:p>
        </p:txBody>
      </p:sp>
    </p:spTree>
    <p:extLst>
      <p:ext uri="{BB962C8B-B14F-4D97-AF65-F5344CB8AC3E}">
        <p14:creationId xmlns:p14="http://schemas.microsoft.com/office/powerpoint/2010/main" val="2792150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effectLst/>
              </a:rPr>
              <a:t>%%%%%%%%%%%%%%%%%%%%%%%%%%%%%%%%%%%%%%</a:t>
            </a:r>
          </a:p>
          <a:p>
            <a:r>
              <a:rPr lang="en-US" dirty="0">
                <a:effectLst/>
              </a:rPr>
              <a:t>%%%%%%%%% slide 43 %%%%%%%%%</a:t>
            </a:r>
          </a:p>
          <a:p>
            <a:r>
              <a:rPr lang="en-US" dirty="0">
                <a:effectLst/>
              </a:rPr>
              <a:t>\subsection{slide 43 Case 1(</a:t>
            </a:r>
            <a:r>
              <a:rPr lang="en-US" dirty="0" err="1">
                <a:effectLst/>
              </a:rPr>
              <a:t>i</a:t>
            </a:r>
            <a:r>
              <a:rPr lang="en-US" dirty="0">
                <a:effectLst/>
              </a:rPr>
              <a:t>): if the neuron in between the output and the hidden layer}</a:t>
            </a:r>
          </a:p>
          <a:p>
            <a:r>
              <a:rPr lang="en-US" dirty="0">
                <a:effectLst/>
              </a:rPr>
              <a:t>By definition:</a:t>
            </a:r>
          </a:p>
          <a:p>
            <a:r>
              <a:rPr lang="en-US" dirty="0">
                <a:effectLst/>
              </a:rPr>
              <a:t>$</a:t>
            </a:r>
            <a:r>
              <a:rPr lang="en-US" dirty="0" err="1">
                <a:effectLst/>
              </a:rPr>
              <a:t>x_i</a:t>
            </a:r>
            <a:r>
              <a:rPr lang="en-US" dirty="0">
                <a:effectLst/>
              </a:rPr>
              <a:t>=f(</a:t>
            </a:r>
            <a:r>
              <a:rPr lang="en-US" dirty="0" err="1">
                <a:effectLst/>
              </a:rPr>
              <a:t>u_i</a:t>
            </a:r>
            <a:r>
              <a:rPr lang="en-US" dirty="0">
                <a:effectLst/>
              </a:rPr>
              <a:t>)=</a:t>
            </a:r>
          </a:p>
          <a:p>
            <a:r>
              <a:rPr lang="en-US" dirty="0">
                <a:effectLst/>
              </a:rPr>
              <a:t>f \Big( \sum\limits_{j=1}^{j=J}(w_{</a:t>
            </a:r>
            <a:r>
              <a:rPr lang="en-US" dirty="0" err="1">
                <a:effectLst/>
              </a:rPr>
              <a:t>j,i</a:t>
            </a:r>
            <a:r>
              <a:rPr lang="en-US" dirty="0">
                <a:effectLst/>
              </a:rPr>
              <a:t>}</a:t>
            </a:r>
            <a:r>
              <a:rPr lang="en-US" dirty="0" err="1">
                <a:effectLst/>
              </a:rPr>
              <a:t>x_j+b_j</a:t>
            </a:r>
            <a:r>
              <a:rPr lang="en-US" dirty="0">
                <a:effectLst/>
              </a:rPr>
              <a:t>)</a:t>
            </a:r>
          </a:p>
          <a:p>
            <a:r>
              <a:rPr lang="en-US" dirty="0">
                <a:effectLst/>
              </a:rPr>
              <a:t>\Big)</a:t>
            </a:r>
          </a:p>
          <a:p>
            <a:r>
              <a:rPr lang="en-US" dirty="0">
                <a:effectLst/>
              </a:rPr>
              <a:t>=\</a:t>
            </a:r>
            <a:r>
              <a:rPr lang="en-US" dirty="0" err="1">
                <a:effectLst/>
              </a:rPr>
              <a:t>frac</a:t>
            </a:r>
            <a:r>
              <a:rPr lang="en-US" dirty="0">
                <a:effectLst/>
              </a:rPr>
              <a:t>{1}{</a:t>
            </a:r>
          </a:p>
          <a:p>
            <a:r>
              <a:rPr lang="en-US" dirty="0">
                <a:effectLst/>
              </a:rPr>
              <a:t>1+exp</a:t>
            </a:r>
          </a:p>
          <a:p>
            <a:r>
              <a:rPr lang="en-US" dirty="0">
                <a:effectLst/>
              </a:rPr>
              <a:t>\Big(- \sum\limits_{j=1}^{j=J} (w_{</a:t>
            </a:r>
            <a:r>
              <a:rPr lang="en-US" dirty="0" err="1">
                <a:effectLst/>
              </a:rPr>
              <a:t>j,i</a:t>
            </a:r>
            <a:r>
              <a:rPr lang="en-US" dirty="0">
                <a:effectLst/>
              </a:rPr>
              <a:t>}</a:t>
            </a:r>
            <a:r>
              <a:rPr lang="en-US" dirty="0" err="1">
                <a:effectLst/>
              </a:rPr>
              <a:t>x_j+b_j</a:t>
            </a:r>
            <a:r>
              <a:rPr lang="en-US" dirty="0">
                <a:effectLst/>
              </a:rPr>
              <a:t>) \Big)</a:t>
            </a:r>
          </a:p>
          <a:p>
            <a:r>
              <a:rPr lang="en-US" dirty="0">
                <a:effectLst/>
              </a:rPr>
              <a:t>}$\\</a:t>
            </a:r>
          </a:p>
          <a:p>
            <a:r>
              <a:rPr lang="en-US" dirty="0">
                <a:effectLst/>
              </a:rPr>
              <a:t>%%%%%%%%%%%%%%%%%%%%%%%%%%%%%%%%%%%%</a:t>
            </a:r>
          </a:p>
          <a:p>
            <a:r>
              <a:rPr lang="en-US" dirty="0">
                <a:effectLst/>
              </a:rPr>
              <a:t>$\</a:t>
            </a:r>
            <a:r>
              <a:rPr lang="en-US" dirty="0" err="1">
                <a:effectLst/>
              </a:rPr>
              <a:t>frac</a:t>
            </a:r>
            <a:r>
              <a:rPr lang="en-US" dirty="0">
                <a:effectLst/>
              </a:rPr>
              <a:t>{\partial \</a:t>
            </a:r>
            <a:r>
              <a:rPr lang="en-US" dirty="0" err="1">
                <a:effectLst/>
              </a:rPr>
              <a:t>varepsilon</a:t>
            </a:r>
            <a:r>
              <a:rPr lang="en-US" dirty="0">
                <a:effectLst/>
              </a:rPr>
              <a:t>}{\partial w_{</a:t>
            </a:r>
            <a:r>
              <a:rPr lang="en-US" dirty="0" err="1">
                <a:effectLst/>
              </a:rPr>
              <a:t>i,j</a:t>
            </a:r>
            <a:r>
              <a:rPr lang="en-US" dirty="0">
                <a:effectLst/>
              </a:rPr>
              <a:t>}}=</a:t>
            </a:r>
          </a:p>
          <a:p>
            <a:r>
              <a:rPr lang="en-US" dirty="0">
                <a:effectLst/>
              </a:rPr>
              <a:t>\</a:t>
            </a:r>
            <a:r>
              <a:rPr lang="en-US" dirty="0" err="1">
                <a:effectLst/>
              </a:rPr>
              <a:t>frac</a:t>
            </a:r>
            <a:r>
              <a:rPr lang="en-US" dirty="0">
                <a:effectLst/>
              </a:rPr>
              <a:t>{\partial \</a:t>
            </a:r>
            <a:r>
              <a:rPr lang="en-US" dirty="0" err="1">
                <a:effectLst/>
              </a:rPr>
              <a:t>varepsilon</a:t>
            </a:r>
            <a:r>
              <a:rPr lang="en-US" dirty="0">
                <a:effectLst/>
              </a:rPr>
              <a:t>}{\partial </a:t>
            </a:r>
            <a:r>
              <a:rPr lang="en-US" dirty="0" err="1">
                <a:effectLst/>
              </a:rPr>
              <a:t>x_j</a:t>
            </a:r>
            <a:r>
              <a:rPr lang="en-US" dirty="0">
                <a:effectLst/>
              </a:rPr>
              <a:t>}</a:t>
            </a:r>
          </a:p>
          <a:p>
            <a:r>
              <a:rPr lang="en-US" dirty="0">
                <a:effectLst/>
              </a:rPr>
              <a:t>\</a:t>
            </a:r>
            <a:r>
              <a:rPr lang="en-US" dirty="0" err="1">
                <a:effectLst/>
              </a:rPr>
              <a:t>frac</a:t>
            </a:r>
            <a:r>
              <a:rPr lang="en-US" dirty="0">
                <a:effectLst/>
              </a:rPr>
              <a:t>{\partial </a:t>
            </a:r>
            <a:r>
              <a:rPr lang="en-US" dirty="0" err="1">
                <a:effectLst/>
              </a:rPr>
              <a:t>x_j</a:t>
            </a:r>
            <a:r>
              <a:rPr lang="en-US" dirty="0">
                <a:effectLst/>
              </a:rPr>
              <a:t>}{\partial </a:t>
            </a:r>
            <a:r>
              <a:rPr lang="en-US" dirty="0" err="1">
                <a:effectLst/>
              </a:rPr>
              <a:t>u_j</a:t>
            </a:r>
            <a:r>
              <a:rPr lang="en-US" dirty="0">
                <a:effectLst/>
              </a:rPr>
              <a:t>}</a:t>
            </a:r>
          </a:p>
          <a:p>
            <a:r>
              <a:rPr lang="en-US" dirty="0">
                <a:effectLst/>
              </a:rPr>
              <a:t>\</a:t>
            </a:r>
            <a:r>
              <a:rPr lang="en-US" dirty="0" err="1">
                <a:effectLst/>
              </a:rPr>
              <a:t>frac</a:t>
            </a:r>
            <a:r>
              <a:rPr lang="en-US" dirty="0">
                <a:effectLst/>
              </a:rPr>
              <a:t>{\partial </a:t>
            </a:r>
            <a:r>
              <a:rPr lang="en-US" dirty="0" err="1">
                <a:effectLst/>
              </a:rPr>
              <a:t>u_j</a:t>
            </a:r>
            <a:r>
              <a:rPr lang="en-US" dirty="0">
                <a:effectLst/>
              </a:rPr>
              <a:t>}{\partial w_{</a:t>
            </a:r>
            <a:r>
              <a:rPr lang="en-US" dirty="0" err="1">
                <a:effectLst/>
              </a:rPr>
              <a:t>i,j</a:t>
            </a:r>
            <a:r>
              <a:rPr lang="en-US" dirty="0">
                <a:effectLst/>
              </a:rPr>
              <a:t>}}$</a:t>
            </a:r>
          </a:p>
          <a:p>
            <a:r>
              <a:rPr lang="en-US" dirty="0">
                <a:effectLst/>
              </a:rPr>
              <a:t>%%%%%%%%%%%%%%%%%%%</a:t>
            </a:r>
          </a:p>
          <a:p>
            <a:r>
              <a:rPr lang="en-US" dirty="0">
                <a:effectLst/>
              </a:rPr>
              <a:t>update $w_{</a:t>
            </a:r>
            <a:r>
              <a:rPr lang="en-US" dirty="0" err="1">
                <a:effectLst/>
              </a:rPr>
              <a:t>j,i</a:t>
            </a:r>
            <a:r>
              <a:rPr lang="en-US" dirty="0">
                <a:effectLst/>
              </a:rPr>
              <a:t>}$ factor,</a:t>
            </a:r>
          </a:p>
          <a:p>
            <a:r>
              <a:rPr lang="en-US" dirty="0">
                <a:effectLst/>
              </a:rPr>
              <a:t>=term1 $\</a:t>
            </a:r>
            <a:r>
              <a:rPr lang="en-US" dirty="0" err="1">
                <a:effectLst/>
              </a:rPr>
              <a:t>cdot</a:t>
            </a:r>
            <a:r>
              <a:rPr lang="en-US" dirty="0">
                <a:effectLst/>
              </a:rPr>
              <a:t>$ term2 $\</a:t>
            </a:r>
            <a:r>
              <a:rPr lang="en-US" dirty="0" err="1">
                <a:effectLst/>
              </a:rPr>
              <a:t>cdot</a:t>
            </a:r>
            <a:r>
              <a:rPr lang="en-US" dirty="0">
                <a:effectLst/>
              </a:rPr>
              <a:t>$ term3\\</a:t>
            </a:r>
          </a:p>
          <a:p>
            <a:r>
              <a:rPr lang="en-US" dirty="0">
                <a:effectLst/>
              </a:rPr>
              <a:t>$term1:\</a:t>
            </a:r>
            <a:r>
              <a:rPr lang="en-US" dirty="0" err="1">
                <a:effectLst/>
              </a:rPr>
              <a:t>frac</a:t>
            </a:r>
            <a:r>
              <a:rPr lang="en-US" dirty="0">
                <a:effectLst/>
              </a:rPr>
              <a:t>{\partial \</a:t>
            </a:r>
            <a:r>
              <a:rPr lang="en-US" dirty="0" err="1">
                <a:effectLst/>
              </a:rPr>
              <a:t>varepsilon</a:t>
            </a:r>
            <a:r>
              <a:rPr lang="en-US" dirty="0">
                <a:effectLst/>
              </a:rPr>
              <a:t> }{</a:t>
            </a:r>
            <a:r>
              <a:rPr lang="en-US" dirty="0" err="1">
                <a:effectLst/>
              </a:rPr>
              <a:t>x_i</a:t>
            </a:r>
            <a:r>
              <a:rPr lang="en-US" dirty="0">
                <a:effectLst/>
              </a:rPr>
              <a:t>}=\</a:t>
            </a:r>
            <a:r>
              <a:rPr lang="en-US" dirty="0" err="1">
                <a:effectLst/>
              </a:rPr>
              <a:t>frac</a:t>
            </a:r>
            <a:r>
              <a:rPr lang="en-US" dirty="0">
                <a:effectLst/>
              </a:rPr>
              <a:t> {\partial (0.5)*(</a:t>
            </a:r>
            <a:r>
              <a:rPr lang="en-US" dirty="0" err="1">
                <a:effectLst/>
              </a:rPr>
              <a:t>x_i</a:t>
            </a:r>
            <a:r>
              <a:rPr lang="en-US" dirty="0">
                <a:effectLst/>
              </a:rPr>
              <a:t> - </a:t>
            </a:r>
            <a:r>
              <a:rPr lang="en-US" dirty="0" err="1">
                <a:effectLst/>
              </a:rPr>
              <a:t>t_i</a:t>
            </a:r>
            <a:r>
              <a:rPr lang="en-US" dirty="0">
                <a:effectLst/>
              </a:rPr>
              <a:t>)^2}{\partial </a:t>
            </a:r>
            <a:r>
              <a:rPr lang="en-US" dirty="0" err="1">
                <a:effectLst/>
              </a:rPr>
              <a:t>x_i</a:t>
            </a:r>
            <a:r>
              <a:rPr lang="en-US" dirty="0">
                <a:effectLst/>
              </a:rPr>
              <a:t>}=(</a:t>
            </a:r>
            <a:r>
              <a:rPr lang="en-US" dirty="0" err="1">
                <a:effectLst/>
              </a:rPr>
              <a:t>x_i</a:t>
            </a:r>
            <a:r>
              <a:rPr lang="en-US" dirty="0">
                <a:effectLst/>
              </a:rPr>
              <a:t> - </a:t>
            </a:r>
            <a:r>
              <a:rPr lang="en-US" dirty="0" err="1">
                <a:effectLst/>
              </a:rPr>
              <a:t>t_i</a:t>
            </a:r>
            <a:r>
              <a:rPr lang="en-US" dirty="0">
                <a:effectLst/>
              </a:rPr>
              <a:t>)$\\</a:t>
            </a:r>
          </a:p>
          <a:p>
            <a:r>
              <a:rPr lang="en-US" dirty="0">
                <a:effectLst/>
              </a:rPr>
              <a:t>$</a:t>
            </a:r>
            <a:r>
              <a:rPr lang="en-US" dirty="0" err="1">
                <a:effectLst/>
              </a:rPr>
              <a:t>x_i</a:t>
            </a:r>
            <a:r>
              <a:rPr lang="en-US" dirty="0">
                <a:effectLst/>
              </a:rPr>
              <a:t>=f(</a:t>
            </a:r>
            <a:r>
              <a:rPr lang="en-US" dirty="0" err="1">
                <a:effectLst/>
              </a:rPr>
              <a:t>u_i</a:t>
            </a:r>
            <a:r>
              <a:rPr lang="en-US" dirty="0">
                <a:effectLst/>
              </a:rPr>
              <a:t>)$ , by definition\\</a:t>
            </a:r>
          </a:p>
          <a:p>
            <a:r>
              <a:rPr lang="en-US" dirty="0">
                <a:effectLst/>
              </a:rPr>
              <a:t>%%</a:t>
            </a:r>
          </a:p>
          <a:p>
            <a:r>
              <a:rPr lang="en-US" dirty="0">
                <a:effectLst/>
              </a:rPr>
              <a:t>$term2: \</a:t>
            </a:r>
            <a:r>
              <a:rPr lang="en-US" dirty="0" err="1">
                <a:effectLst/>
              </a:rPr>
              <a:t>frac</a:t>
            </a:r>
            <a:r>
              <a:rPr lang="en-US" dirty="0">
                <a:effectLst/>
              </a:rPr>
              <a:t>{\partial </a:t>
            </a:r>
            <a:r>
              <a:rPr lang="en-US" dirty="0" err="1">
                <a:effectLst/>
              </a:rPr>
              <a:t>x_i</a:t>
            </a:r>
            <a:r>
              <a:rPr lang="en-US" dirty="0">
                <a:effectLst/>
              </a:rPr>
              <a:t>}{\partial </a:t>
            </a:r>
            <a:r>
              <a:rPr lang="en-US" dirty="0" err="1">
                <a:effectLst/>
              </a:rPr>
              <a:t>u_i</a:t>
            </a:r>
            <a:r>
              <a:rPr lang="en-US" dirty="0">
                <a:effectLst/>
              </a:rPr>
              <a:t>}=\</a:t>
            </a:r>
            <a:r>
              <a:rPr lang="en-US" dirty="0" err="1">
                <a:effectLst/>
              </a:rPr>
              <a:t>frac</a:t>
            </a:r>
            <a:r>
              <a:rPr lang="en-US" dirty="0">
                <a:effectLst/>
              </a:rPr>
              <a:t>{\partial f (</a:t>
            </a:r>
            <a:r>
              <a:rPr lang="en-US" dirty="0" err="1">
                <a:effectLst/>
              </a:rPr>
              <a:t>u_i</a:t>
            </a:r>
            <a:r>
              <a:rPr lang="en-US" dirty="0">
                <a:effectLst/>
              </a:rPr>
              <a:t>)}{\partial </a:t>
            </a:r>
            <a:r>
              <a:rPr lang="en-US" dirty="0" err="1">
                <a:effectLst/>
              </a:rPr>
              <a:t>u_i</a:t>
            </a:r>
            <a:r>
              <a:rPr lang="en-US" dirty="0">
                <a:effectLst/>
              </a:rPr>
              <a:t>}=f(</a:t>
            </a:r>
            <a:r>
              <a:rPr lang="en-US" dirty="0" err="1">
                <a:effectLst/>
              </a:rPr>
              <a:t>u_i</a:t>
            </a:r>
            <a:r>
              <a:rPr lang="en-US" dirty="0">
                <a:effectLst/>
              </a:rPr>
              <a:t>)(1-f(</a:t>
            </a:r>
            <a:r>
              <a:rPr lang="en-US" dirty="0" err="1">
                <a:effectLst/>
              </a:rPr>
              <a:t>u_i</a:t>
            </a:r>
            <a:r>
              <a:rPr lang="en-US" dirty="0">
                <a:effectLst/>
              </a:rPr>
              <a:t>))$, proved earlier\\</a:t>
            </a:r>
          </a:p>
          <a:p>
            <a:r>
              <a:rPr lang="en-US" dirty="0">
                <a:effectLst/>
              </a:rPr>
              <a:t>since $</a:t>
            </a:r>
            <a:r>
              <a:rPr lang="en-US" dirty="0" err="1">
                <a:effectLst/>
              </a:rPr>
              <a:t>u_i</a:t>
            </a:r>
            <a:r>
              <a:rPr lang="en-US" dirty="0">
                <a:effectLst/>
              </a:rPr>
              <a:t>= \sum\limits_{j=1}^{j=J} w_{</a:t>
            </a:r>
            <a:r>
              <a:rPr lang="en-US" dirty="0" err="1">
                <a:effectLst/>
              </a:rPr>
              <a:t>j,i</a:t>
            </a:r>
            <a:r>
              <a:rPr lang="en-US" dirty="0">
                <a:effectLst/>
              </a:rPr>
              <a:t>} </a:t>
            </a:r>
            <a:r>
              <a:rPr lang="en-US" dirty="0" err="1">
                <a:effectLst/>
              </a:rPr>
              <a:t>x_j+b_j</a:t>
            </a:r>
            <a:r>
              <a:rPr lang="en-US" dirty="0">
                <a:effectLst/>
              </a:rPr>
              <a:t> =w_{</a:t>
            </a:r>
            <a:r>
              <a:rPr lang="en-US" dirty="0" err="1">
                <a:effectLst/>
              </a:rPr>
              <a:t>j,i</a:t>
            </a:r>
            <a:r>
              <a:rPr lang="en-US" dirty="0">
                <a:effectLst/>
              </a:rPr>
              <a:t>} </a:t>
            </a:r>
            <a:r>
              <a:rPr lang="en-US" dirty="0" err="1">
                <a:effectLst/>
              </a:rPr>
              <a:t>x_j+b_j</a:t>
            </a:r>
            <a:r>
              <a:rPr lang="en-US" dirty="0">
                <a:effectLst/>
              </a:rPr>
              <a:t>$, for a particular $(</a:t>
            </a:r>
            <a:r>
              <a:rPr lang="en-US" dirty="0" err="1">
                <a:effectLst/>
              </a:rPr>
              <a:t>j,i</a:t>
            </a:r>
            <a:r>
              <a:rPr lang="en-US" dirty="0">
                <a:effectLst/>
              </a:rPr>
              <a:t>)$ pair\\</a:t>
            </a:r>
          </a:p>
          <a:p>
            <a:r>
              <a:rPr lang="en-US" dirty="0">
                <a:effectLst/>
              </a:rPr>
              <a:t>%%</a:t>
            </a:r>
          </a:p>
          <a:p>
            <a:r>
              <a:rPr lang="en-US" dirty="0">
                <a:effectLst/>
              </a:rPr>
              <a:t>$term3=\</a:t>
            </a:r>
            <a:r>
              <a:rPr lang="en-US" dirty="0" err="1">
                <a:effectLst/>
              </a:rPr>
              <a:t>frac</a:t>
            </a:r>
            <a:r>
              <a:rPr lang="en-US" dirty="0">
                <a:effectLst/>
              </a:rPr>
              <a:t>{</a:t>
            </a:r>
            <a:r>
              <a:rPr lang="en-US" dirty="0" err="1">
                <a:effectLst/>
              </a:rPr>
              <a:t>u_j</a:t>
            </a:r>
            <a:r>
              <a:rPr lang="en-US" dirty="0">
                <a:effectLst/>
              </a:rPr>
              <a:t>}{w_{</a:t>
            </a:r>
            <a:r>
              <a:rPr lang="en-US" dirty="0" err="1">
                <a:effectLst/>
              </a:rPr>
              <a:t>j,i</a:t>
            </a:r>
            <a:r>
              <a:rPr lang="en-US" dirty="0">
                <a:effectLst/>
              </a:rPr>
              <a:t>}}=\</a:t>
            </a:r>
            <a:r>
              <a:rPr lang="en-US" dirty="0" err="1">
                <a:effectLst/>
              </a:rPr>
              <a:t>frac</a:t>
            </a:r>
            <a:r>
              <a:rPr lang="en-US" dirty="0">
                <a:effectLst/>
              </a:rPr>
              <a:t>{\partial (w_{</a:t>
            </a:r>
            <a:r>
              <a:rPr lang="en-US" dirty="0" err="1">
                <a:effectLst/>
              </a:rPr>
              <a:t>j,i</a:t>
            </a:r>
            <a:r>
              <a:rPr lang="en-US" dirty="0">
                <a:effectLst/>
              </a:rPr>
              <a:t>} \</a:t>
            </a:r>
            <a:r>
              <a:rPr lang="en-US" dirty="0" err="1">
                <a:effectLst/>
              </a:rPr>
              <a:t>cdot</a:t>
            </a:r>
            <a:r>
              <a:rPr lang="en-US" dirty="0">
                <a:effectLst/>
              </a:rPr>
              <a:t> </a:t>
            </a:r>
            <a:r>
              <a:rPr lang="en-US" dirty="0" err="1">
                <a:effectLst/>
              </a:rPr>
              <a:t>x_j</a:t>
            </a:r>
            <a:r>
              <a:rPr lang="en-US" dirty="0">
                <a:effectLst/>
              </a:rPr>
              <a:t> + </a:t>
            </a:r>
            <a:r>
              <a:rPr lang="en-US" dirty="0" err="1">
                <a:effectLst/>
              </a:rPr>
              <a:t>b_j</a:t>
            </a:r>
            <a:r>
              <a:rPr lang="en-US" dirty="0">
                <a:effectLst/>
              </a:rPr>
              <a:t> ) }{\partial w_{</a:t>
            </a:r>
            <a:r>
              <a:rPr lang="en-US" dirty="0" err="1">
                <a:effectLst/>
              </a:rPr>
              <a:t>j,i</a:t>
            </a:r>
            <a:r>
              <a:rPr lang="en-US" dirty="0">
                <a:effectLst/>
              </a:rPr>
              <a:t>}}$, since $</a:t>
            </a:r>
            <a:r>
              <a:rPr lang="en-US" dirty="0" err="1">
                <a:effectLst/>
              </a:rPr>
              <a:t>b_j</a:t>
            </a:r>
            <a:r>
              <a:rPr lang="en-US" dirty="0">
                <a:effectLst/>
              </a:rPr>
              <a:t>$=constant\\</a:t>
            </a:r>
          </a:p>
          <a:p>
            <a:r>
              <a:rPr lang="en-US" dirty="0">
                <a:effectLst/>
              </a:rPr>
              <a:t>Note : term1 $\</a:t>
            </a:r>
            <a:r>
              <a:rPr lang="en-US" dirty="0" err="1">
                <a:effectLst/>
              </a:rPr>
              <a:t>cdot</a:t>
            </a:r>
            <a:r>
              <a:rPr lang="en-US" dirty="0">
                <a:effectLst/>
              </a:rPr>
              <a:t> term2=\</a:t>
            </a:r>
            <a:r>
              <a:rPr lang="en-US" dirty="0" err="1">
                <a:effectLst/>
              </a:rPr>
              <a:t>frac</a:t>
            </a:r>
            <a:r>
              <a:rPr lang="en-US" dirty="0">
                <a:effectLst/>
              </a:rPr>
              <a:t>{\partial \</a:t>
            </a:r>
            <a:r>
              <a:rPr lang="en-US" dirty="0" err="1">
                <a:effectLst/>
              </a:rPr>
              <a:t>varepsilon</a:t>
            </a:r>
            <a:r>
              <a:rPr lang="en-US" dirty="0">
                <a:effectLst/>
              </a:rPr>
              <a:t> }{\partial </a:t>
            </a:r>
            <a:r>
              <a:rPr lang="en-US" dirty="0" err="1">
                <a:effectLst/>
              </a:rPr>
              <a:t>u_i</a:t>
            </a:r>
            <a:r>
              <a:rPr lang="en-US" dirty="0">
                <a:effectLst/>
              </a:rPr>
              <a:t> }</a:t>
            </a:r>
          </a:p>
          <a:p>
            <a:r>
              <a:rPr lang="en-US" dirty="0">
                <a:effectLst/>
              </a:rPr>
              <a:t>=\</a:t>
            </a:r>
            <a:r>
              <a:rPr lang="en-US" dirty="0" err="1">
                <a:effectLst/>
              </a:rPr>
              <a:t>frac</a:t>
            </a:r>
            <a:r>
              <a:rPr lang="en-US" dirty="0">
                <a:effectLst/>
              </a:rPr>
              <a:t>{\partial \</a:t>
            </a:r>
            <a:r>
              <a:rPr lang="en-US" dirty="0" err="1">
                <a:effectLst/>
              </a:rPr>
              <a:t>varepsilon</a:t>
            </a:r>
            <a:r>
              <a:rPr lang="en-US" dirty="0">
                <a:effectLst/>
              </a:rPr>
              <a:t> }{\partial </a:t>
            </a:r>
            <a:r>
              <a:rPr lang="en-US" dirty="0" err="1">
                <a:effectLst/>
              </a:rPr>
              <a:t>x_i</a:t>
            </a:r>
            <a:r>
              <a:rPr lang="en-US" dirty="0">
                <a:effectLst/>
              </a:rPr>
              <a:t> }</a:t>
            </a:r>
          </a:p>
          <a:p>
            <a:r>
              <a:rPr lang="en-US" dirty="0">
                <a:effectLst/>
              </a:rPr>
              <a:t>\</a:t>
            </a:r>
            <a:r>
              <a:rPr lang="en-US" dirty="0" err="1">
                <a:effectLst/>
              </a:rPr>
              <a:t>frac</a:t>
            </a:r>
            <a:r>
              <a:rPr lang="en-US" dirty="0">
                <a:effectLst/>
              </a:rPr>
              <a:t>{\partial </a:t>
            </a:r>
            <a:r>
              <a:rPr lang="en-US" dirty="0" err="1">
                <a:effectLst/>
              </a:rPr>
              <a:t>x_i</a:t>
            </a:r>
            <a:r>
              <a:rPr lang="en-US" dirty="0">
                <a:effectLst/>
              </a:rPr>
              <a:t> }{\partial </a:t>
            </a:r>
            <a:r>
              <a:rPr lang="en-US" dirty="0" err="1">
                <a:effectLst/>
              </a:rPr>
              <a:t>u_i</a:t>
            </a:r>
            <a:r>
              <a:rPr lang="en-US" dirty="0">
                <a:effectLst/>
              </a:rPr>
              <a:t> }=</a:t>
            </a:r>
            <a:r>
              <a:rPr lang="en-US" dirty="0" err="1">
                <a:effectLst/>
              </a:rPr>
              <a:t>s_i</a:t>
            </a:r>
            <a:r>
              <a:rPr lang="en-US" dirty="0">
                <a:effectLst/>
              </a:rPr>
              <a:t>$ is called the sensitivity\\</a:t>
            </a:r>
          </a:p>
          <a:p>
            <a:r>
              <a:rPr lang="en-US" dirty="0">
                <a:effectLst/>
              </a:rPr>
              <a:t>$</a:t>
            </a:r>
            <a:r>
              <a:rPr lang="en-US" dirty="0" err="1">
                <a:effectLst/>
              </a:rPr>
              <a:t>s_i</a:t>
            </a:r>
            <a:r>
              <a:rPr lang="en-US" dirty="0">
                <a:effectLst/>
              </a:rPr>
              <a:t>=(</a:t>
            </a:r>
            <a:r>
              <a:rPr lang="en-US" dirty="0" err="1">
                <a:effectLst/>
              </a:rPr>
              <a:t>x_i-t_i</a:t>
            </a:r>
            <a:r>
              <a:rPr lang="en-US" dirty="0">
                <a:effectLst/>
              </a:rPr>
              <a:t>) \</a:t>
            </a:r>
            <a:r>
              <a:rPr lang="en-US" dirty="0" err="1">
                <a:effectLst/>
              </a:rPr>
              <a:t>cdot</a:t>
            </a:r>
            <a:r>
              <a:rPr lang="en-US" dirty="0">
                <a:effectLst/>
              </a:rPr>
              <a:t> f(u)(1-f(u))$---(2)\\</a:t>
            </a:r>
          </a:p>
          <a:p>
            <a:r>
              <a:rPr lang="en-US" dirty="0">
                <a:effectLst/>
              </a:rPr>
              <a:t>since $\</a:t>
            </a:r>
            <a:r>
              <a:rPr lang="en-US" dirty="0" err="1">
                <a:effectLst/>
              </a:rPr>
              <a:t>frac</a:t>
            </a:r>
            <a:r>
              <a:rPr lang="en-US" dirty="0">
                <a:effectLst/>
              </a:rPr>
              <a:t>{\partial \</a:t>
            </a:r>
            <a:r>
              <a:rPr lang="en-US" dirty="0" err="1">
                <a:effectLst/>
              </a:rPr>
              <a:t>varepsilon</a:t>
            </a:r>
            <a:r>
              <a:rPr lang="en-US" dirty="0">
                <a:effectLst/>
              </a:rPr>
              <a:t>}{\partial w_{</a:t>
            </a:r>
            <a:r>
              <a:rPr lang="en-US" dirty="0" err="1">
                <a:effectLst/>
              </a:rPr>
              <a:t>j,i</a:t>
            </a:r>
            <a:r>
              <a:rPr lang="en-US" dirty="0">
                <a:effectLst/>
              </a:rPr>
              <a:t>}}=term1 \</a:t>
            </a:r>
            <a:r>
              <a:rPr lang="en-US" dirty="0" err="1">
                <a:effectLst/>
              </a:rPr>
              <a:t>cdot</a:t>
            </a:r>
            <a:r>
              <a:rPr lang="en-US" dirty="0">
                <a:effectLst/>
              </a:rPr>
              <a:t> term2 \</a:t>
            </a:r>
            <a:r>
              <a:rPr lang="en-US" dirty="0" err="1">
                <a:effectLst/>
              </a:rPr>
              <a:t>cdot</a:t>
            </a:r>
            <a:r>
              <a:rPr lang="en-US" dirty="0">
                <a:effectLst/>
              </a:rPr>
              <a:t> term3$\\</a:t>
            </a:r>
          </a:p>
          <a:p>
            <a:r>
              <a:rPr lang="en-US" dirty="0">
                <a:effectLst/>
              </a:rPr>
              <a:t>%</a:t>
            </a:r>
          </a:p>
          <a:p>
            <a:r>
              <a:rPr lang="en-US" dirty="0">
                <a:effectLst/>
              </a:rPr>
              <a:t>$\</a:t>
            </a:r>
            <a:r>
              <a:rPr lang="en-US" dirty="0" err="1">
                <a:effectLst/>
              </a:rPr>
              <a:t>frac</a:t>
            </a:r>
            <a:r>
              <a:rPr lang="en-US" dirty="0">
                <a:effectLst/>
              </a:rPr>
              <a:t>{\partial \</a:t>
            </a:r>
            <a:r>
              <a:rPr lang="en-US" dirty="0" err="1">
                <a:effectLst/>
              </a:rPr>
              <a:t>varepsilon</a:t>
            </a:r>
            <a:r>
              <a:rPr lang="en-US" dirty="0">
                <a:effectLst/>
              </a:rPr>
              <a:t>}{\partial w_{</a:t>
            </a:r>
            <a:r>
              <a:rPr lang="en-US" dirty="0" err="1">
                <a:effectLst/>
              </a:rPr>
              <a:t>j,i</a:t>
            </a:r>
            <a:r>
              <a:rPr lang="en-US" dirty="0">
                <a:effectLst/>
              </a:rPr>
              <a:t>}}=</a:t>
            </a:r>
            <a:r>
              <a:rPr lang="en-US" dirty="0" err="1">
                <a:effectLst/>
              </a:rPr>
              <a:t>s_ix_j</a:t>
            </a:r>
            <a:r>
              <a:rPr lang="en-US" dirty="0">
                <a:effectLst/>
              </a:rPr>
              <a:t>=[(</a:t>
            </a:r>
            <a:r>
              <a:rPr lang="en-US" dirty="0" err="1">
                <a:effectLst/>
              </a:rPr>
              <a:t>x_i-t_i</a:t>
            </a:r>
            <a:r>
              <a:rPr lang="en-US" dirty="0">
                <a:effectLst/>
              </a:rPr>
              <a:t>) \</a:t>
            </a:r>
            <a:r>
              <a:rPr lang="en-US" dirty="0" err="1">
                <a:effectLst/>
              </a:rPr>
              <a:t>cdot</a:t>
            </a:r>
            <a:r>
              <a:rPr lang="en-US" dirty="0">
                <a:effectLst/>
              </a:rPr>
              <a:t> f(</a:t>
            </a:r>
            <a:r>
              <a:rPr lang="en-US" dirty="0" err="1">
                <a:effectLst/>
              </a:rPr>
              <a:t>u_i</a:t>
            </a:r>
            <a:r>
              <a:rPr lang="en-US" dirty="0">
                <a:effectLst/>
              </a:rPr>
              <a:t>)(1-f(u))] \</a:t>
            </a:r>
            <a:r>
              <a:rPr lang="en-US" dirty="0" err="1">
                <a:effectLst/>
              </a:rPr>
              <a:t>cdot</a:t>
            </a:r>
            <a:r>
              <a:rPr lang="en-US" dirty="0">
                <a:effectLst/>
              </a:rPr>
              <a:t> </a:t>
            </a:r>
            <a:r>
              <a:rPr lang="en-US" dirty="0" err="1">
                <a:effectLst/>
              </a:rPr>
              <a:t>x_j</a:t>
            </a:r>
            <a:r>
              <a:rPr lang="en-US" dirty="0">
                <a:effectLst/>
              </a:rPr>
              <a:t>$\\</a:t>
            </a:r>
          </a:p>
          <a:p>
            <a:r>
              <a:rPr lang="en-US" dirty="0">
                <a:effectLst/>
              </a:rPr>
              <a:t>Note:$ f(</a:t>
            </a:r>
            <a:r>
              <a:rPr lang="en-US" dirty="0" err="1">
                <a:effectLst/>
              </a:rPr>
              <a:t>u_i</a:t>
            </a:r>
            <a:r>
              <a:rPr lang="en-US" dirty="0">
                <a:effectLst/>
              </a:rPr>
              <a:t>)(1-f(u))] \</a:t>
            </a:r>
            <a:r>
              <a:rPr lang="en-US" dirty="0" err="1">
                <a:effectLst/>
              </a:rPr>
              <a:t>cdot</a:t>
            </a:r>
            <a:r>
              <a:rPr lang="en-US" dirty="0">
                <a:effectLst/>
              </a:rPr>
              <a:t> </a:t>
            </a:r>
            <a:r>
              <a:rPr lang="en-US" dirty="0" err="1">
                <a:effectLst/>
              </a:rPr>
              <a:t>x_j</a:t>
            </a:r>
            <a:r>
              <a:rPr lang="en-US" dirty="0">
                <a:effectLst/>
              </a:rPr>
              <a:t>$ is sensitivity (s2)</a:t>
            </a:r>
          </a:p>
          <a:p>
            <a:r>
              <a:rPr lang="en-US" dirty="0">
                <a:effectLst/>
              </a:rPr>
              <a:t>\begin{verbatim}</a:t>
            </a:r>
          </a:p>
          <a:p>
            <a:r>
              <a:rPr lang="en-US" dirty="0">
                <a:effectLst/>
              </a:rPr>
              <a:t>%The code:</a:t>
            </a:r>
          </a:p>
          <a:p>
            <a:r>
              <a:rPr lang="en-US" dirty="0">
                <a:effectLst/>
              </a:rPr>
              <a:t>s2 = 1*</a:t>
            </a:r>
            <a:r>
              <a:rPr lang="en-US" dirty="0" err="1">
                <a:effectLst/>
              </a:rPr>
              <a:t>diag</a:t>
            </a:r>
            <a:r>
              <a:rPr lang="en-US" dirty="0">
                <a:effectLst/>
              </a:rPr>
              <a:t>(df2) * e(:,</a:t>
            </a:r>
            <a:r>
              <a:rPr lang="en-US" dirty="0" err="1">
                <a:effectLst/>
              </a:rPr>
              <a:t>i</a:t>
            </a:r>
            <a:r>
              <a:rPr lang="en-US" dirty="0">
                <a:effectLst/>
              </a:rPr>
              <a:t>); %e=A2-T; </a:t>
            </a:r>
          </a:p>
          <a:p>
            <a:r>
              <a:rPr lang="en-US" dirty="0">
                <a:effectLst/>
              </a:rPr>
              <a:t>df2=f’=f(1-f) of layer2, in </a:t>
            </a:r>
            <a:r>
              <a:rPr lang="en-US" dirty="0" err="1">
                <a:effectLst/>
              </a:rPr>
              <a:t>bnppx.m</a:t>
            </a:r>
            <a:endParaRPr lang="en-US" dirty="0">
              <a:effectLst/>
            </a:endParaRPr>
          </a:p>
          <a:p>
            <a:r>
              <a:rPr lang="en-US" dirty="0">
                <a:effectLst/>
              </a:rPr>
              <a:t>\end{verbatim}</a:t>
            </a:r>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92372B6-C6BD-4E05-80FD-16D5E2065CCD}" type="slidenum">
              <a:rPr lang="en-US" altLang="zh-HK"/>
              <a:pPr/>
              <a:t>53</a:t>
            </a:fld>
            <a:endParaRPr lang="en-US" altLang="zh-HK"/>
          </a:p>
        </p:txBody>
      </p:sp>
    </p:spTree>
    <p:extLst>
      <p:ext uri="{BB962C8B-B14F-4D97-AF65-F5344CB8AC3E}">
        <p14:creationId xmlns:p14="http://schemas.microsoft.com/office/powerpoint/2010/main" val="944866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effectLst/>
              </a:rPr>
              <a:t>\subsection{slide 44 Case 1(ii): if the neuron in between the output and the hidden layer}</a:t>
            </a:r>
          </a:p>
          <a:p>
            <a:r>
              <a:rPr lang="en-US" dirty="0">
                <a:effectLst/>
              </a:rPr>
              <a:t>%%%%%%%%%%%%%%%%%%%%%%%%%%%%%%%%%%%%</a:t>
            </a:r>
          </a:p>
          <a:p>
            <a:r>
              <a:rPr lang="en-US" dirty="0">
                <a:effectLst/>
              </a:rPr>
              <a:t>$\</a:t>
            </a:r>
            <a:r>
              <a:rPr lang="en-US" dirty="0" err="1">
                <a:effectLst/>
              </a:rPr>
              <a:t>frac</a:t>
            </a:r>
            <a:r>
              <a:rPr lang="en-US" dirty="0">
                <a:effectLst/>
              </a:rPr>
              <a:t>{\partial \</a:t>
            </a:r>
            <a:r>
              <a:rPr lang="en-US" dirty="0" err="1">
                <a:effectLst/>
              </a:rPr>
              <a:t>varepsilon</a:t>
            </a:r>
            <a:r>
              <a:rPr lang="en-US" dirty="0">
                <a:effectLst/>
              </a:rPr>
              <a:t>}{\partial w_{</a:t>
            </a:r>
            <a:r>
              <a:rPr lang="en-US" dirty="0" err="1">
                <a:effectLst/>
              </a:rPr>
              <a:t>i,j</a:t>
            </a:r>
            <a:r>
              <a:rPr lang="en-US" dirty="0">
                <a:effectLst/>
              </a:rPr>
              <a:t>}}=</a:t>
            </a:r>
          </a:p>
          <a:p>
            <a:r>
              <a:rPr lang="en-US" dirty="0">
                <a:effectLst/>
              </a:rPr>
              <a:t>\</a:t>
            </a:r>
            <a:r>
              <a:rPr lang="en-US" dirty="0" err="1">
                <a:effectLst/>
              </a:rPr>
              <a:t>frac</a:t>
            </a:r>
            <a:r>
              <a:rPr lang="en-US" dirty="0">
                <a:effectLst/>
              </a:rPr>
              <a:t>{\partial \</a:t>
            </a:r>
            <a:r>
              <a:rPr lang="en-US" dirty="0" err="1">
                <a:effectLst/>
              </a:rPr>
              <a:t>varepsilon</a:t>
            </a:r>
            <a:r>
              <a:rPr lang="en-US" dirty="0">
                <a:effectLst/>
              </a:rPr>
              <a:t>}{\partial </a:t>
            </a:r>
            <a:r>
              <a:rPr lang="en-US" dirty="0" err="1">
                <a:effectLst/>
              </a:rPr>
              <a:t>x_j</a:t>
            </a:r>
            <a:r>
              <a:rPr lang="en-US" dirty="0">
                <a:effectLst/>
              </a:rPr>
              <a:t>}</a:t>
            </a:r>
          </a:p>
          <a:p>
            <a:r>
              <a:rPr lang="en-US" dirty="0">
                <a:effectLst/>
              </a:rPr>
              <a:t>\</a:t>
            </a:r>
            <a:r>
              <a:rPr lang="en-US" dirty="0" err="1">
                <a:effectLst/>
              </a:rPr>
              <a:t>frac</a:t>
            </a:r>
            <a:r>
              <a:rPr lang="en-US" dirty="0">
                <a:effectLst/>
              </a:rPr>
              <a:t>{\partial </a:t>
            </a:r>
            <a:r>
              <a:rPr lang="en-US" dirty="0" err="1">
                <a:effectLst/>
              </a:rPr>
              <a:t>x_j</a:t>
            </a:r>
            <a:r>
              <a:rPr lang="en-US" dirty="0">
                <a:effectLst/>
              </a:rPr>
              <a:t>}{\partial </a:t>
            </a:r>
            <a:r>
              <a:rPr lang="en-US" dirty="0" err="1">
                <a:effectLst/>
              </a:rPr>
              <a:t>u_j</a:t>
            </a:r>
            <a:r>
              <a:rPr lang="en-US" dirty="0">
                <a:effectLst/>
              </a:rPr>
              <a:t>}</a:t>
            </a:r>
          </a:p>
          <a:p>
            <a:r>
              <a:rPr lang="en-US" dirty="0">
                <a:effectLst/>
              </a:rPr>
              <a:t>\</a:t>
            </a:r>
            <a:r>
              <a:rPr lang="en-US" dirty="0" err="1">
                <a:effectLst/>
              </a:rPr>
              <a:t>frac</a:t>
            </a:r>
            <a:r>
              <a:rPr lang="en-US" dirty="0">
                <a:effectLst/>
              </a:rPr>
              <a:t>{\partial </a:t>
            </a:r>
            <a:r>
              <a:rPr lang="en-US" dirty="0" err="1">
                <a:effectLst/>
              </a:rPr>
              <a:t>u_j</a:t>
            </a:r>
            <a:r>
              <a:rPr lang="en-US" dirty="0">
                <a:effectLst/>
              </a:rPr>
              <a:t>}{\partial w_{</a:t>
            </a:r>
            <a:r>
              <a:rPr lang="en-US" dirty="0" err="1">
                <a:effectLst/>
              </a:rPr>
              <a:t>i,j</a:t>
            </a:r>
            <a:r>
              <a:rPr lang="en-US" dirty="0">
                <a:effectLst/>
              </a:rPr>
              <a:t>}}$</a:t>
            </a:r>
          </a:p>
          <a:p>
            <a:r>
              <a:rPr lang="en-US" dirty="0">
                <a:effectLst/>
              </a:rPr>
              <a:t>%%%%%%%%%%%%%%%%%%%</a:t>
            </a:r>
          </a:p>
          <a:p>
            <a:r>
              <a:rPr lang="en-US" dirty="0">
                <a:effectLst/>
              </a:rPr>
              <a:t>update $w_{</a:t>
            </a:r>
            <a:r>
              <a:rPr lang="en-US" dirty="0" err="1">
                <a:effectLst/>
              </a:rPr>
              <a:t>j,i</a:t>
            </a:r>
            <a:r>
              <a:rPr lang="en-US" dirty="0">
                <a:effectLst/>
              </a:rPr>
              <a:t>}$ factor,</a:t>
            </a:r>
          </a:p>
          <a:p>
            <a:r>
              <a:rPr lang="en-US" dirty="0">
                <a:effectLst/>
              </a:rPr>
              <a:t>=term1 $\</a:t>
            </a:r>
            <a:r>
              <a:rPr lang="en-US" dirty="0" err="1">
                <a:effectLst/>
              </a:rPr>
              <a:t>cdot</a:t>
            </a:r>
            <a:r>
              <a:rPr lang="en-US" dirty="0">
                <a:effectLst/>
              </a:rPr>
              <a:t>$ term2 $\</a:t>
            </a:r>
            <a:r>
              <a:rPr lang="en-US" dirty="0" err="1">
                <a:effectLst/>
              </a:rPr>
              <a:t>cdot</a:t>
            </a:r>
            <a:r>
              <a:rPr lang="en-US" dirty="0">
                <a:effectLst/>
              </a:rPr>
              <a:t>$ term3\\</a:t>
            </a:r>
          </a:p>
          <a:p>
            <a:r>
              <a:rPr lang="en-US" dirty="0">
                <a:effectLst/>
              </a:rPr>
              <a:t>=update $w_{</a:t>
            </a:r>
            <a:r>
              <a:rPr lang="en-US" dirty="0" err="1">
                <a:effectLst/>
              </a:rPr>
              <a:t>j,i</a:t>
            </a:r>
            <a:r>
              <a:rPr lang="en-US" dirty="0">
                <a:effectLst/>
              </a:rPr>
              <a:t>}$ factor\\</a:t>
            </a:r>
          </a:p>
          <a:p>
            <a:r>
              <a:rPr lang="en-US" dirty="0">
                <a:effectLst/>
              </a:rPr>
              <a:t>i.e. $w_{</a:t>
            </a:r>
            <a:r>
              <a:rPr lang="en-US" dirty="0" err="1">
                <a:effectLst/>
              </a:rPr>
              <a:t>j,i</a:t>
            </a:r>
            <a:r>
              <a:rPr lang="en-US" dirty="0">
                <a:effectLst/>
              </a:rPr>
              <a:t>(new)}+w_{</a:t>
            </a:r>
            <a:r>
              <a:rPr lang="en-US" dirty="0" err="1">
                <a:effectLst/>
              </a:rPr>
              <a:t>j,i</a:t>
            </a:r>
            <a:r>
              <a:rPr lang="en-US" dirty="0">
                <a:effectLst/>
              </a:rPr>
              <a:t>(old)}+\Delta w_{</a:t>
            </a:r>
            <a:r>
              <a:rPr lang="en-US" dirty="0" err="1">
                <a:effectLst/>
              </a:rPr>
              <a:t>j,i</a:t>
            </a:r>
            <a:r>
              <a:rPr lang="en-US" dirty="0">
                <a:effectLst/>
              </a:rPr>
              <a:t>}$\\</a:t>
            </a:r>
          </a:p>
          <a:p>
            <a:r>
              <a:rPr lang="en-US" dirty="0">
                <a:effectLst/>
              </a:rPr>
              <a:t>by definition $\</a:t>
            </a:r>
            <a:r>
              <a:rPr lang="en-US" dirty="0" err="1">
                <a:effectLst/>
              </a:rPr>
              <a:t>varepsilon</a:t>
            </a:r>
            <a:r>
              <a:rPr lang="en-US" dirty="0">
                <a:effectLst/>
              </a:rPr>
              <a:t> =\</a:t>
            </a:r>
            <a:r>
              <a:rPr lang="en-US" dirty="0" err="1">
                <a:effectLst/>
              </a:rPr>
              <a:t>frac</a:t>
            </a:r>
            <a:r>
              <a:rPr lang="en-US" dirty="0">
                <a:effectLst/>
              </a:rPr>
              <a:t> {\partial (0.5)*(</a:t>
            </a:r>
            <a:r>
              <a:rPr lang="en-US" dirty="0" err="1">
                <a:effectLst/>
              </a:rPr>
              <a:t>x_i</a:t>
            </a:r>
            <a:r>
              <a:rPr lang="en-US" dirty="0">
                <a:effectLst/>
              </a:rPr>
              <a:t> - </a:t>
            </a:r>
            <a:r>
              <a:rPr lang="en-US" dirty="0" err="1">
                <a:effectLst/>
              </a:rPr>
              <a:t>t_i</a:t>
            </a:r>
            <a:r>
              <a:rPr lang="en-US" dirty="0">
                <a:effectLst/>
              </a:rPr>
              <a:t>)^2}{\partial </a:t>
            </a:r>
            <a:r>
              <a:rPr lang="en-US" dirty="0" err="1">
                <a:effectLst/>
              </a:rPr>
              <a:t>x_i</a:t>
            </a:r>
            <a:r>
              <a:rPr lang="en-US" dirty="0">
                <a:effectLst/>
              </a:rPr>
              <a:t>}$, therefore \\</a:t>
            </a:r>
          </a:p>
          <a:p>
            <a:r>
              <a:rPr lang="en-US" dirty="0">
                <a:effectLst/>
              </a:rPr>
              <a:t>$term1:\</a:t>
            </a:r>
            <a:r>
              <a:rPr lang="en-US" dirty="0" err="1">
                <a:effectLst/>
              </a:rPr>
              <a:t>frac</a:t>
            </a:r>
            <a:r>
              <a:rPr lang="en-US" dirty="0">
                <a:effectLst/>
              </a:rPr>
              <a:t>{\partial \</a:t>
            </a:r>
            <a:r>
              <a:rPr lang="en-US" dirty="0" err="1">
                <a:effectLst/>
              </a:rPr>
              <a:t>varepsilon</a:t>
            </a:r>
            <a:r>
              <a:rPr lang="en-US" dirty="0">
                <a:effectLst/>
              </a:rPr>
              <a:t> }{</a:t>
            </a:r>
            <a:r>
              <a:rPr lang="en-US" dirty="0" err="1">
                <a:effectLst/>
              </a:rPr>
              <a:t>x_i</a:t>
            </a:r>
            <a:r>
              <a:rPr lang="en-US" dirty="0">
                <a:effectLst/>
              </a:rPr>
              <a:t>}=\</a:t>
            </a:r>
            <a:r>
              <a:rPr lang="en-US" dirty="0" err="1">
                <a:effectLst/>
              </a:rPr>
              <a:t>frac</a:t>
            </a:r>
            <a:r>
              <a:rPr lang="en-US" dirty="0">
                <a:effectLst/>
              </a:rPr>
              <a:t> {\partial (0.5)*(</a:t>
            </a:r>
            <a:r>
              <a:rPr lang="en-US" dirty="0" err="1">
                <a:effectLst/>
              </a:rPr>
              <a:t>x_i</a:t>
            </a:r>
            <a:r>
              <a:rPr lang="en-US" dirty="0">
                <a:effectLst/>
              </a:rPr>
              <a:t> - </a:t>
            </a:r>
            <a:r>
              <a:rPr lang="en-US" dirty="0" err="1">
                <a:effectLst/>
              </a:rPr>
              <a:t>t_i</a:t>
            </a:r>
            <a:r>
              <a:rPr lang="en-US" dirty="0">
                <a:effectLst/>
              </a:rPr>
              <a:t>)^2}{\partial </a:t>
            </a:r>
            <a:r>
              <a:rPr lang="en-US" dirty="0" err="1">
                <a:effectLst/>
              </a:rPr>
              <a:t>x_i</a:t>
            </a:r>
            <a:r>
              <a:rPr lang="en-US" dirty="0">
                <a:effectLst/>
              </a:rPr>
              <a:t>}=(</a:t>
            </a:r>
            <a:r>
              <a:rPr lang="en-US" dirty="0" err="1">
                <a:effectLst/>
              </a:rPr>
              <a:t>x_i</a:t>
            </a:r>
            <a:r>
              <a:rPr lang="en-US" dirty="0">
                <a:effectLst/>
              </a:rPr>
              <a:t> - </a:t>
            </a:r>
            <a:r>
              <a:rPr lang="en-US" dirty="0" err="1">
                <a:effectLst/>
              </a:rPr>
              <a:t>t_i</a:t>
            </a:r>
            <a:r>
              <a:rPr lang="en-US" dirty="0">
                <a:effectLst/>
              </a:rPr>
              <a:t>)$\\</a:t>
            </a:r>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92372B6-C6BD-4E05-80FD-16D5E2065CCD}" type="slidenum">
              <a:rPr lang="en-US" altLang="zh-HK"/>
              <a:pPr/>
              <a:t>54</a:t>
            </a:fld>
            <a:endParaRPr lang="en-US" altLang="zh-HK"/>
          </a:p>
        </p:txBody>
      </p:sp>
    </p:spTree>
    <p:extLst>
      <p:ext uri="{BB962C8B-B14F-4D97-AF65-F5344CB8AC3E}">
        <p14:creationId xmlns:p14="http://schemas.microsoft.com/office/powerpoint/2010/main" val="2500104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92372B6-C6BD-4E05-80FD-16D5E2065CCD}" type="slidenum">
              <a:rPr lang="en-US" altLang="zh-HK"/>
              <a:pPr/>
              <a:t>55</a:t>
            </a:fld>
            <a:endParaRPr lang="en-US" altLang="zh-HK"/>
          </a:p>
        </p:txBody>
      </p:sp>
    </p:spTree>
    <p:extLst>
      <p:ext uri="{BB962C8B-B14F-4D97-AF65-F5344CB8AC3E}">
        <p14:creationId xmlns:p14="http://schemas.microsoft.com/office/powerpoint/2010/main" val="2996630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08A462-B4CE-43FF-A3C3-43B74C51FA2F}" type="datetime1">
              <a:rPr lang="en-US" altLang="zh-HK" smtClean="0"/>
              <a:t>2/10/2025</a:t>
            </a:fld>
            <a:endParaRPr lang="en-US" altLang="zh-HK"/>
          </a:p>
        </p:txBody>
      </p:sp>
      <p:sp>
        <p:nvSpPr>
          <p:cNvPr id="5" name="Footer Placeholder 4"/>
          <p:cNvSpPr>
            <a:spLocks noGrp="1"/>
          </p:cNvSpPr>
          <p:nvPr>
            <p:ph type="ftr" sz="quarter" idx="11"/>
          </p:nvPr>
        </p:nvSpPr>
        <p:spPr/>
        <p:txBody>
          <a:bodyPr/>
          <a:lstStyle/>
          <a:p>
            <a:pPr>
              <a:defRPr/>
            </a:pPr>
            <a:r>
              <a:rPr lang="en-US" altLang="zh-HK"/>
              <a:t>Neural Networks. , v.250210a</a:t>
            </a:r>
          </a:p>
        </p:txBody>
      </p:sp>
      <p:sp>
        <p:nvSpPr>
          <p:cNvPr id="6" name="Slide Number Placeholder 5"/>
          <p:cNvSpPr>
            <a:spLocks noGrp="1"/>
          </p:cNvSpPr>
          <p:nvPr>
            <p:ph type="sldNum" sz="quarter" idx="12"/>
          </p:nvPr>
        </p:nvSpPr>
        <p:spPr/>
        <p:txBody>
          <a:bodyPr/>
          <a:lstStyle/>
          <a:p>
            <a:fld id="{C6FD3A21-3A61-4111-B690-8D1A2ADF97DD}" type="slidenum">
              <a:rPr lang="en-US" altLang="zh-HK" smtClean="0"/>
              <a:pPr/>
              <a:t>‹#›</a:t>
            </a:fld>
            <a:endParaRPr lang="en-US" altLang="zh-HK"/>
          </a:p>
        </p:txBody>
      </p:sp>
    </p:spTree>
    <p:extLst>
      <p:ext uri="{BB962C8B-B14F-4D97-AF65-F5344CB8AC3E}">
        <p14:creationId xmlns:p14="http://schemas.microsoft.com/office/powerpoint/2010/main" val="3081847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DE510B-50E7-42BC-AE46-4CF0C8AE79D8}" type="datetime1">
              <a:rPr lang="en-US" altLang="zh-HK" smtClean="0"/>
              <a:t>2/10/2025</a:t>
            </a:fld>
            <a:endParaRPr lang="en-US" altLang="zh-HK"/>
          </a:p>
        </p:txBody>
      </p:sp>
      <p:sp>
        <p:nvSpPr>
          <p:cNvPr id="5" name="Footer Placeholder 4"/>
          <p:cNvSpPr>
            <a:spLocks noGrp="1"/>
          </p:cNvSpPr>
          <p:nvPr>
            <p:ph type="ftr" sz="quarter" idx="11"/>
          </p:nvPr>
        </p:nvSpPr>
        <p:spPr/>
        <p:txBody>
          <a:bodyPr/>
          <a:lstStyle/>
          <a:p>
            <a:pPr>
              <a:defRPr/>
            </a:pPr>
            <a:r>
              <a:rPr lang="en-US" altLang="zh-HK"/>
              <a:t>Neural Networks. , v.250210a</a:t>
            </a:r>
          </a:p>
        </p:txBody>
      </p:sp>
      <p:sp>
        <p:nvSpPr>
          <p:cNvPr id="6" name="Slide Number Placeholder 5"/>
          <p:cNvSpPr>
            <a:spLocks noGrp="1"/>
          </p:cNvSpPr>
          <p:nvPr>
            <p:ph type="sldNum" sz="quarter" idx="12"/>
          </p:nvPr>
        </p:nvSpPr>
        <p:spPr/>
        <p:txBody>
          <a:bodyPr/>
          <a:lstStyle/>
          <a:p>
            <a:fld id="{098B1A2E-CBD4-47CD-AFD9-ABA319E862F8}" type="slidenum">
              <a:rPr lang="en-US" altLang="zh-HK" smtClean="0"/>
              <a:pPr/>
              <a:t>‹#›</a:t>
            </a:fld>
            <a:endParaRPr lang="en-US" altLang="zh-HK"/>
          </a:p>
        </p:txBody>
      </p:sp>
    </p:spTree>
    <p:extLst>
      <p:ext uri="{BB962C8B-B14F-4D97-AF65-F5344CB8AC3E}">
        <p14:creationId xmlns:p14="http://schemas.microsoft.com/office/powerpoint/2010/main" val="3348210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22A020-C4E7-4934-9783-B41A21EA9890}" type="datetime1">
              <a:rPr lang="en-US" altLang="zh-HK" smtClean="0"/>
              <a:t>2/10/2025</a:t>
            </a:fld>
            <a:endParaRPr lang="en-US" altLang="zh-HK"/>
          </a:p>
        </p:txBody>
      </p:sp>
      <p:sp>
        <p:nvSpPr>
          <p:cNvPr id="5" name="Footer Placeholder 4"/>
          <p:cNvSpPr>
            <a:spLocks noGrp="1"/>
          </p:cNvSpPr>
          <p:nvPr>
            <p:ph type="ftr" sz="quarter" idx="11"/>
          </p:nvPr>
        </p:nvSpPr>
        <p:spPr/>
        <p:txBody>
          <a:bodyPr/>
          <a:lstStyle/>
          <a:p>
            <a:pPr>
              <a:defRPr/>
            </a:pPr>
            <a:r>
              <a:rPr lang="en-US" altLang="zh-HK"/>
              <a:t>Neural Networks. , v.250210a</a:t>
            </a:r>
          </a:p>
        </p:txBody>
      </p:sp>
      <p:sp>
        <p:nvSpPr>
          <p:cNvPr id="6" name="Slide Number Placeholder 5"/>
          <p:cNvSpPr>
            <a:spLocks noGrp="1"/>
          </p:cNvSpPr>
          <p:nvPr>
            <p:ph type="sldNum" sz="quarter" idx="12"/>
          </p:nvPr>
        </p:nvSpPr>
        <p:spPr/>
        <p:txBody>
          <a:bodyPr/>
          <a:lstStyle/>
          <a:p>
            <a:fld id="{28359033-BC4C-4995-A9EC-50B37AFE22C7}" type="slidenum">
              <a:rPr lang="en-US" altLang="zh-HK" smtClean="0"/>
              <a:pPr/>
              <a:t>‹#›</a:t>
            </a:fld>
            <a:endParaRPr lang="en-US" altLang="zh-HK"/>
          </a:p>
        </p:txBody>
      </p:sp>
    </p:spTree>
    <p:extLst>
      <p:ext uri="{BB962C8B-B14F-4D97-AF65-F5344CB8AC3E}">
        <p14:creationId xmlns:p14="http://schemas.microsoft.com/office/powerpoint/2010/main" val="1557531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D3DEFF-83D2-410E-9643-0C782FB0360E}" type="datetime1">
              <a:rPr lang="en-US" altLang="zh-HK" smtClean="0"/>
              <a:t>2/10/2025</a:t>
            </a:fld>
            <a:endParaRPr lang="en-US" altLang="zh-HK"/>
          </a:p>
        </p:txBody>
      </p:sp>
      <p:sp>
        <p:nvSpPr>
          <p:cNvPr id="5" name="Footer Placeholder 4"/>
          <p:cNvSpPr>
            <a:spLocks noGrp="1"/>
          </p:cNvSpPr>
          <p:nvPr>
            <p:ph type="ftr" sz="quarter" idx="11"/>
          </p:nvPr>
        </p:nvSpPr>
        <p:spPr/>
        <p:txBody>
          <a:bodyPr/>
          <a:lstStyle/>
          <a:p>
            <a:pPr>
              <a:defRPr/>
            </a:pPr>
            <a:r>
              <a:rPr lang="en-US" altLang="zh-HK"/>
              <a:t>Neural Networks. , v.250210a</a:t>
            </a:r>
          </a:p>
        </p:txBody>
      </p:sp>
      <p:sp>
        <p:nvSpPr>
          <p:cNvPr id="6" name="Slide Number Placeholder 5"/>
          <p:cNvSpPr>
            <a:spLocks noGrp="1"/>
          </p:cNvSpPr>
          <p:nvPr>
            <p:ph type="sldNum" sz="quarter" idx="12"/>
          </p:nvPr>
        </p:nvSpPr>
        <p:spPr/>
        <p:txBody>
          <a:bodyPr/>
          <a:lstStyle/>
          <a:p>
            <a:fld id="{B28686DF-4AC6-44BB-9261-A3C12E8BDC53}" type="slidenum">
              <a:rPr lang="en-US" altLang="zh-HK" smtClean="0"/>
              <a:pPr/>
              <a:t>‹#›</a:t>
            </a:fld>
            <a:endParaRPr lang="en-US" altLang="zh-HK"/>
          </a:p>
        </p:txBody>
      </p:sp>
    </p:spTree>
    <p:extLst>
      <p:ext uri="{BB962C8B-B14F-4D97-AF65-F5344CB8AC3E}">
        <p14:creationId xmlns:p14="http://schemas.microsoft.com/office/powerpoint/2010/main" val="771055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C60603-3664-409C-A398-0771D2508297}" type="datetime1">
              <a:rPr lang="en-US" altLang="zh-HK" smtClean="0"/>
              <a:t>2/10/2025</a:t>
            </a:fld>
            <a:endParaRPr lang="en-US" altLang="zh-HK"/>
          </a:p>
        </p:txBody>
      </p:sp>
      <p:sp>
        <p:nvSpPr>
          <p:cNvPr id="5" name="Footer Placeholder 4"/>
          <p:cNvSpPr>
            <a:spLocks noGrp="1"/>
          </p:cNvSpPr>
          <p:nvPr>
            <p:ph type="ftr" sz="quarter" idx="11"/>
          </p:nvPr>
        </p:nvSpPr>
        <p:spPr/>
        <p:txBody>
          <a:bodyPr/>
          <a:lstStyle/>
          <a:p>
            <a:pPr>
              <a:defRPr/>
            </a:pPr>
            <a:r>
              <a:rPr lang="en-US" altLang="zh-HK"/>
              <a:t>Neural Networks. , v.250210a</a:t>
            </a:r>
          </a:p>
        </p:txBody>
      </p:sp>
      <p:sp>
        <p:nvSpPr>
          <p:cNvPr id="6" name="Slide Number Placeholder 5"/>
          <p:cNvSpPr>
            <a:spLocks noGrp="1"/>
          </p:cNvSpPr>
          <p:nvPr>
            <p:ph type="sldNum" sz="quarter" idx="12"/>
          </p:nvPr>
        </p:nvSpPr>
        <p:spPr/>
        <p:txBody>
          <a:bodyPr/>
          <a:lstStyle/>
          <a:p>
            <a:fld id="{72FC422F-DE29-4D68-80FF-C4AFD5C3EB2F}" type="slidenum">
              <a:rPr lang="en-US" altLang="zh-HK" smtClean="0"/>
              <a:pPr/>
              <a:t>‹#›</a:t>
            </a:fld>
            <a:endParaRPr lang="en-US" altLang="zh-HK"/>
          </a:p>
        </p:txBody>
      </p:sp>
    </p:spTree>
    <p:extLst>
      <p:ext uri="{BB962C8B-B14F-4D97-AF65-F5344CB8AC3E}">
        <p14:creationId xmlns:p14="http://schemas.microsoft.com/office/powerpoint/2010/main" val="1857269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37EF87-4430-430B-8589-F021009EF221}" type="datetime1">
              <a:rPr lang="en-US" altLang="zh-HK" smtClean="0"/>
              <a:t>2/10/2025</a:t>
            </a:fld>
            <a:endParaRPr lang="en-US" altLang="zh-HK"/>
          </a:p>
        </p:txBody>
      </p:sp>
      <p:sp>
        <p:nvSpPr>
          <p:cNvPr id="6" name="Footer Placeholder 5"/>
          <p:cNvSpPr>
            <a:spLocks noGrp="1"/>
          </p:cNvSpPr>
          <p:nvPr>
            <p:ph type="ftr" sz="quarter" idx="11"/>
          </p:nvPr>
        </p:nvSpPr>
        <p:spPr/>
        <p:txBody>
          <a:bodyPr/>
          <a:lstStyle/>
          <a:p>
            <a:pPr>
              <a:defRPr/>
            </a:pPr>
            <a:r>
              <a:rPr lang="en-US" altLang="zh-HK"/>
              <a:t>Neural Networks. , v.250210a</a:t>
            </a:r>
          </a:p>
        </p:txBody>
      </p:sp>
      <p:sp>
        <p:nvSpPr>
          <p:cNvPr id="7" name="Slide Number Placeholder 6"/>
          <p:cNvSpPr>
            <a:spLocks noGrp="1"/>
          </p:cNvSpPr>
          <p:nvPr>
            <p:ph type="sldNum" sz="quarter" idx="12"/>
          </p:nvPr>
        </p:nvSpPr>
        <p:spPr/>
        <p:txBody>
          <a:bodyPr/>
          <a:lstStyle/>
          <a:p>
            <a:fld id="{E1B860EA-854B-4652-BAFD-53AC54187DE3}" type="slidenum">
              <a:rPr lang="en-US" altLang="zh-HK" smtClean="0"/>
              <a:pPr/>
              <a:t>‹#›</a:t>
            </a:fld>
            <a:endParaRPr lang="en-US" altLang="zh-HK"/>
          </a:p>
        </p:txBody>
      </p:sp>
    </p:spTree>
    <p:extLst>
      <p:ext uri="{BB962C8B-B14F-4D97-AF65-F5344CB8AC3E}">
        <p14:creationId xmlns:p14="http://schemas.microsoft.com/office/powerpoint/2010/main" val="1523331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080258-BE4A-44EB-A94D-8B682A39D21A}" type="datetime1">
              <a:rPr lang="en-US" altLang="zh-HK" smtClean="0"/>
              <a:t>2/10/2025</a:t>
            </a:fld>
            <a:endParaRPr lang="en-US" altLang="zh-HK"/>
          </a:p>
        </p:txBody>
      </p:sp>
      <p:sp>
        <p:nvSpPr>
          <p:cNvPr id="8" name="Footer Placeholder 7"/>
          <p:cNvSpPr>
            <a:spLocks noGrp="1"/>
          </p:cNvSpPr>
          <p:nvPr>
            <p:ph type="ftr" sz="quarter" idx="11"/>
          </p:nvPr>
        </p:nvSpPr>
        <p:spPr/>
        <p:txBody>
          <a:bodyPr/>
          <a:lstStyle/>
          <a:p>
            <a:pPr>
              <a:defRPr/>
            </a:pPr>
            <a:r>
              <a:rPr lang="en-US" altLang="zh-HK"/>
              <a:t>Neural Networks. , v.250210a</a:t>
            </a:r>
          </a:p>
        </p:txBody>
      </p:sp>
      <p:sp>
        <p:nvSpPr>
          <p:cNvPr id="9" name="Slide Number Placeholder 8"/>
          <p:cNvSpPr>
            <a:spLocks noGrp="1"/>
          </p:cNvSpPr>
          <p:nvPr>
            <p:ph type="sldNum" sz="quarter" idx="12"/>
          </p:nvPr>
        </p:nvSpPr>
        <p:spPr/>
        <p:txBody>
          <a:bodyPr/>
          <a:lstStyle/>
          <a:p>
            <a:fld id="{5A16F26E-7497-48EF-8374-366666F1AA39}" type="slidenum">
              <a:rPr lang="en-US" altLang="zh-HK" smtClean="0"/>
              <a:pPr/>
              <a:t>‹#›</a:t>
            </a:fld>
            <a:endParaRPr lang="en-US" altLang="zh-HK"/>
          </a:p>
        </p:txBody>
      </p:sp>
    </p:spTree>
    <p:extLst>
      <p:ext uri="{BB962C8B-B14F-4D97-AF65-F5344CB8AC3E}">
        <p14:creationId xmlns:p14="http://schemas.microsoft.com/office/powerpoint/2010/main" val="4252613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A6295D-A9DC-420D-9E8E-91A2441CD754}" type="datetime1">
              <a:rPr lang="en-US" altLang="zh-HK" smtClean="0"/>
              <a:t>2/10/2025</a:t>
            </a:fld>
            <a:endParaRPr lang="en-US" altLang="zh-HK"/>
          </a:p>
        </p:txBody>
      </p:sp>
      <p:sp>
        <p:nvSpPr>
          <p:cNvPr id="4" name="Footer Placeholder 3"/>
          <p:cNvSpPr>
            <a:spLocks noGrp="1"/>
          </p:cNvSpPr>
          <p:nvPr>
            <p:ph type="ftr" sz="quarter" idx="11"/>
          </p:nvPr>
        </p:nvSpPr>
        <p:spPr/>
        <p:txBody>
          <a:bodyPr/>
          <a:lstStyle/>
          <a:p>
            <a:pPr>
              <a:defRPr/>
            </a:pPr>
            <a:r>
              <a:rPr lang="en-US" altLang="zh-HK"/>
              <a:t>Neural Networks. , v.250210a</a:t>
            </a:r>
          </a:p>
        </p:txBody>
      </p:sp>
      <p:sp>
        <p:nvSpPr>
          <p:cNvPr id="5" name="Slide Number Placeholder 4"/>
          <p:cNvSpPr>
            <a:spLocks noGrp="1"/>
          </p:cNvSpPr>
          <p:nvPr>
            <p:ph type="sldNum" sz="quarter" idx="12"/>
          </p:nvPr>
        </p:nvSpPr>
        <p:spPr/>
        <p:txBody>
          <a:bodyPr/>
          <a:lstStyle/>
          <a:p>
            <a:fld id="{F70993B5-DD42-4AAF-816C-2169E3048CED}" type="slidenum">
              <a:rPr lang="en-US" altLang="zh-HK" smtClean="0"/>
              <a:pPr/>
              <a:t>‹#›</a:t>
            </a:fld>
            <a:endParaRPr lang="en-US" altLang="zh-HK"/>
          </a:p>
        </p:txBody>
      </p:sp>
    </p:spTree>
    <p:extLst>
      <p:ext uri="{BB962C8B-B14F-4D97-AF65-F5344CB8AC3E}">
        <p14:creationId xmlns:p14="http://schemas.microsoft.com/office/powerpoint/2010/main" val="663723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E95E96-B58E-4080-B3B2-3A2F283DFE6F}" type="datetime1">
              <a:rPr lang="en-US" altLang="zh-HK" smtClean="0"/>
              <a:t>2/10/2025</a:t>
            </a:fld>
            <a:endParaRPr lang="en-US" altLang="zh-HK"/>
          </a:p>
        </p:txBody>
      </p:sp>
      <p:sp>
        <p:nvSpPr>
          <p:cNvPr id="3" name="Footer Placeholder 2"/>
          <p:cNvSpPr>
            <a:spLocks noGrp="1"/>
          </p:cNvSpPr>
          <p:nvPr>
            <p:ph type="ftr" sz="quarter" idx="11"/>
          </p:nvPr>
        </p:nvSpPr>
        <p:spPr/>
        <p:txBody>
          <a:bodyPr/>
          <a:lstStyle/>
          <a:p>
            <a:pPr>
              <a:defRPr/>
            </a:pPr>
            <a:r>
              <a:rPr lang="en-US" altLang="zh-HK"/>
              <a:t>Neural Networks. , v.250210a</a:t>
            </a:r>
          </a:p>
        </p:txBody>
      </p:sp>
      <p:sp>
        <p:nvSpPr>
          <p:cNvPr id="4" name="Slide Number Placeholder 3"/>
          <p:cNvSpPr>
            <a:spLocks noGrp="1"/>
          </p:cNvSpPr>
          <p:nvPr>
            <p:ph type="sldNum" sz="quarter" idx="12"/>
          </p:nvPr>
        </p:nvSpPr>
        <p:spPr/>
        <p:txBody>
          <a:bodyPr/>
          <a:lstStyle/>
          <a:p>
            <a:fld id="{90B0705C-65EC-41A8-A1F4-8C393CFF3222}" type="slidenum">
              <a:rPr lang="en-US" altLang="zh-HK" smtClean="0"/>
              <a:pPr/>
              <a:t>‹#›</a:t>
            </a:fld>
            <a:endParaRPr lang="en-US" altLang="zh-HK"/>
          </a:p>
        </p:txBody>
      </p:sp>
    </p:spTree>
    <p:extLst>
      <p:ext uri="{BB962C8B-B14F-4D97-AF65-F5344CB8AC3E}">
        <p14:creationId xmlns:p14="http://schemas.microsoft.com/office/powerpoint/2010/main" val="2838667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DF4908-944C-47CF-9687-082A75E47C43}" type="datetime1">
              <a:rPr lang="en-US" altLang="zh-HK" smtClean="0"/>
              <a:t>2/10/2025</a:t>
            </a:fld>
            <a:endParaRPr lang="en-US" altLang="zh-HK"/>
          </a:p>
        </p:txBody>
      </p:sp>
      <p:sp>
        <p:nvSpPr>
          <p:cNvPr id="6" name="Footer Placeholder 5"/>
          <p:cNvSpPr>
            <a:spLocks noGrp="1"/>
          </p:cNvSpPr>
          <p:nvPr>
            <p:ph type="ftr" sz="quarter" idx="11"/>
          </p:nvPr>
        </p:nvSpPr>
        <p:spPr/>
        <p:txBody>
          <a:bodyPr/>
          <a:lstStyle/>
          <a:p>
            <a:pPr>
              <a:defRPr/>
            </a:pPr>
            <a:r>
              <a:rPr lang="en-US" altLang="zh-HK"/>
              <a:t>Neural Networks. , v.250210a</a:t>
            </a:r>
          </a:p>
        </p:txBody>
      </p:sp>
      <p:sp>
        <p:nvSpPr>
          <p:cNvPr id="7" name="Slide Number Placeholder 6"/>
          <p:cNvSpPr>
            <a:spLocks noGrp="1"/>
          </p:cNvSpPr>
          <p:nvPr>
            <p:ph type="sldNum" sz="quarter" idx="12"/>
          </p:nvPr>
        </p:nvSpPr>
        <p:spPr/>
        <p:txBody>
          <a:bodyPr/>
          <a:lstStyle/>
          <a:p>
            <a:fld id="{C5DE2D32-44E3-418A-BAB1-AD6F45BE18DC}" type="slidenum">
              <a:rPr lang="en-US" altLang="zh-HK" smtClean="0"/>
              <a:pPr/>
              <a:t>‹#›</a:t>
            </a:fld>
            <a:endParaRPr lang="en-US" altLang="zh-HK"/>
          </a:p>
        </p:txBody>
      </p:sp>
    </p:spTree>
    <p:extLst>
      <p:ext uri="{BB962C8B-B14F-4D97-AF65-F5344CB8AC3E}">
        <p14:creationId xmlns:p14="http://schemas.microsoft.com/office/powerpoint/2010/main" val="1845854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C890ED-F325-4D68-B3AA-E78DF837CED7}" type="datetime1">
              <a:rPr lang="en-US" altLang="zh-HK" smtClean="0"/>
              <a:t>2/10/2025</a:t>
            </a:fld>
            <a:endParaRPr lang="en-US" altLang="zh-HK"/>
          </a:p>
        </p:txBody>
      </p:sp>
      <p:sp>
        <p:nvSpPr>
          <p:cNvPr id="6" name="Footer Placeholder 5"/>
          <p:cNvSpPr>
            <a:spLocks noGrp="1"/>
          </p:cNvSpPr>
          <p:nvPr>
            <p:ph type="ftr" sz="quarter" idx="11"/>
          </p:nvPr>
        </p:nvSpPr>
        <p:spPr/>
        <p:txBody>
          <a:bodyPr/>
          <a:lstStyle/>
          <a:p>
            <a:pPr>
              <a:defRPr/>
            </a:pPr>
            <a:r>
              <a:rPr lang="en-US" altLang="zh-HK"/>
              <a:t>Neural Networks. , v.250210a</a:t>
            </a:r>
          </a:p>
        </p:txBody>
      </p:sp>
      <p:sp>
        <p:nvSpPr>
          <p:cNvPr id="7" name="Slide Number Placeholder 6"/>
          <p:cNvSpPr>
            <a:spLocks noGrp="1"/>
          </p:cNvSpPr>
          <p:nvPr>
            <p:ph type="sldNum" sz="quarter" idx="12"/>
          </p:nvPr>
        </p:nvSpPr>
        <p:spPr/>
        <p:txBody>
          <a:bodyPr/>
          <a:lstStyle/>
          <a:p>
            <a:fld id="{F6F9FD33-A4FD-4FED-8842-F792D505DED7}" type="slidenum">
              <a:rPr lang="en-US" altLang="zh-HK" smtClean="0"/>
              <a:pPr/>
              <a:t>‹#›</a:t>
            </a:fld>
            <a:endParaRPr lang="en-US" altLang="zh-HK"/>
          </a:p>
        </p:txBody>
      </p:sp>
    </p:spTree>
    <p:extLst>
      <p:ext uri="{BB962C8B-B14F-4D97-AF65-F5344CB8AC3E}">
        <p14:creationId xmlns:p14="http://schemas.microsoft.com/office/powerpoint/2010/main" val="3397354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C4BB83-1286-4E98-8506-A3D3221B0CB4}" type="datetime1">
              <a:rPr lang="en-US" altLang="zh-HK" smtClean="0"/>
              <a:t>2/10/2025</a:t>
            </a:fld>
            <a:endParaRPr lang="en-US" altLang="zh-HK"/>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ltLang="zh-HK"/>
              <a:t>Neural Networks. , v.250210a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71604-E7C9-4BF5-B2A7-86A7EB9D3DD1}" type="slidenum">
              <a:rPr lang="en-US" altLang="zh-HK" smtClean="0"/>
              <a:pPr/>
              <a:t>‹#›</a:t>
            </a:fld>
            <a:endParaRPr lang="en-US" altLang="zh-HK"/>
          </a:p>
        </p:txBody>
      </p:sp>
    </p:spTree>
    <p:extLst>
      <p:ext uri="{BB962C8B-B14F-4D97-AF65-F5344CB8AC3E}">
        <p14:creationId xmlns:p14="http://schemas.microsoft.com/office/powerpoint/2010/main" val="34324506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65.em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66.wmf"/><Relationship Id="rId2" Type="http://schemas.openxmlformats.org/officeDocument/2006/relationships/oleObject" Target="../embeddings/oleObject114.bin"/><Relationship Id="rId1" Type="http://schemas.openxmlformats.org/officeDocument/2006/relationships/slideLayout" Target="../slideLayouts/slideLayout2.xml"/><Relationship Id="rId5" Type="http://schemas.openxmlformats.org/officeDocument/2006/relationships/image" Target="../media/image167.wmf"/><Relationship Id="rId4" Type="http://schemas.openxmlformats.org/officeDocument/2006/relationships/oleObject" Target="../embeddings/oleObject115.bin"/></Relationships>
</file>

<file path=ppt/slides/_rels/slide103.xml.rels><?xml version="1.0" encoding="UTF-8" standalone="yes"?>
<Relationships xmlns="http://schemas.openxmlformats.org/package/2006/relationships"><Relationship Id="rId2" Type="http://schemas.openxmlformats.org/officeDocument/2006/relationships/image" Target="../media/image168.em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9.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73.emf"/><Relationship Id="rId2" Type="http://schemas.openxmlformats.org/officeDocument/2006/relationships/image" Target="../media/image17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74.wmf"/><Relationship Id="rId2" Type="http://schemas.openxmlformats.org/officeDocument/2006/relationships/oleObject" Target="../embeddings/oleObject116.bin"/><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75.wmf"/><Relationship Id="rId2" Type="http://schemas.openxmlformats.org/officeDocument/2006/relationships/oleObject" Target="../embeddings/oleObject117.bin"/><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790.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hyperlink" Target="https://machinelearningmastery.com/loss-and-loss-functions-for-training-deep-learning-neural-networks/" TargetMode="Externa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76.wmf"/><Relationship Id="rId7" Type="http://schemas.openxmlformats.org/officeDocument/2006/relationships/image" Target="../media/image177.png"/><Relationship Id="rId2" Type="http://schemas.openxmlformats.org/officeDocument/2006/relationships/oleObject" Target="../embeddings/oleObject118.bin"/><Relationship Id="rId1" Type="http://schemas.openxmlformats.org/officeDocument/2006/relationships/slideLayout" Target="../slideLayouts/slideLayout2.xml"/><Relationship Id="rId6" Type="http://schemas.openxmlformats.org/officeDocument/2006/relationships/hyperlink" Target="https://kawahara.ca/how-to-compute-the-derivative-of-a-sigmoid-function-fully-worked-example/" TargetMode="External"/><Relationship Id="rId5" Type="http://schemas.openxmlformats.org/officeDocument/2006/relationships/hyperlink" Target="http://mathworld.wolfram.com/SigmoidFunction.html" TargetMode="External"/><Relationship Id="rId4" Type="http://schemas.openxmlformats.org/officeDocument/2006/relationships/image" Target="../media/image40.png"/></Relationships>
</file>

<file path=ppt/slides/_rels/slide117.xml.rels><?xml version="1.0" encoding="UTF-8" standalone="yes"?>
<Relationships xmlns="http://schemas.openxmlformats.org/package/2006/relationships"><Relationship Id="rId8" Type="http://schemas.openxmlformats.org/officeDocument/2006/relationships/oleObject" Target="../embeddings/oleObject63.bin"/><Relationship Id="rId13" Type="http://schemas.openxmlformats.org/officeDocument/2006/relationships/image" Target="../media/image145.wmf"/><Relationship Id="rId18" Type="http://schemas.openxmlformats.org/officeDocument/2006/relationships/oleObject" Target="../embeddings/oleObject120.bin"/><Relationship Id="rId3" Type="http://schemas.openxmlformats.org/officeDocument/2006/relationships/image" Target="../media/image93.png"/><Relationship Id="rId21" Type="http://schemas.openxmlformats.org/officeDocument/2006/relationships/image" Target="../media/image180.wmf"/><Relationship Id="rId7" Type="http://schemas.openxmlformats.org/officeDocument/2006/relationships/image" Target="../media/image95.wmf"/><Relationship Id="rId12" Type="http://schemas.openxmlformats.org/officeDocument/2006/relationships/oleObject" Target="../embeddings/oleObject109.bin"/><Relationship Id="rId17" Type="http://schemas.openxmlformats.org/officeDocument/2006/relationships/image" Target="../media/image100.wmf"/><Relationship Id="rId2" Type="http://schemas.openxmlformats.org/officeDocument/2006/relationships/notesSlide" Target="../notesSlides/notesSlide24.xml"/><Relationship Id="rId16" Type="http://schemas.openxmlformats.org/officeDocument/2006/relationships/oleObject" Target="../embeddings/oleObject67.bin"/><Relationship Id="rId20" Type="http://schemas.openxmlformats.org/officeDocument/2006/relationships/oleObject" Target="../embeddings/oleObject121.bin"/><Relationship Id="rId1" Type="http://schemas.openxmlformats.org/officeDocument/2006/relationships/slideLayout" Target="../slideLayouts/slideLayout2.xml"/><Relationship Id="rId6" Type="http://schemas.openxmlformats.org/officeDocument/2006/relationships/oleObject" Target="../embeddings/oleObject62.bin"/><Relationship Id="rId11" Type="http://schemas.openxmlformats.org/officeDocument/2006/relationships/image" Target="../media/image97.wmf"/><Relationship Id="rId5" Type="http://schemas.openxmlformats.org/officeDocument/2006/relationships/image" Target="../media/image178.wmf"/><Relationship Id="rId15" Type="http://schemas.openxmlformats.org/officeDocument/2006/relationships/image" Target="../media/image99.wmf"/><Relationship Id="rId10" Type="http://schemas.openxmlformats.org/officeDocument/2006/relationships/oleObject" Target="../embeddings/oleObject64.bin"/><Relationship Id="rId19" Type="http://schemas.openxmlformats.org/officeDocument/2006/relationships/image" Target="../media/image179.wmf"/><Relationship Id="rId4" Type="http://schemas.openxmlformats.org/officeDocument/2006/relationships/oleObject" Target="../embeddings/oleObject119.bin"/><Relationship Id="rId9" Type="http://schemas.openxmlformats.org/officeDocument/2006/relationships/image" Target="../media/image96.wmf"/><Relationship Id="rId14" Type="http://schemas.openxmlformats.org/officeDocument/2006/relationships/oleObject" Target="../embeddings/oleObject66.bin"/></Relationships>
</file>

<file path=ppt/slides/_rels/slide118.xml.rels><?xml version="1.0" encoding="UTF-8" standalone="yes"?>
<Relationships xmlns="http://schemas.openxmlformats.org/package/2006/relationships"><Relationship Id="rId13" Type="http://schemas.openxmlformats.org/officeDocument/2006/relationships/image" Target="../media/image118.wmf"/><Relationship Id="rId18" Type="http://schemas.openxmlformats.org/officeDocument/2006/relationships/oleObject" Target="../embeddings/oleObject88.bin"/><Relationship Id="rId26" Type="http://schemas.openxmlformats.org/officeDocument/2006/relationships/oleObject" Target="../embeddings/oleObject92.bin"/><Relationship Id="rId39" Type="http://schemas.openxmlformats.org/officeDocument/2006/relationships/image" Target="../media/image131.wmf"/><Relationship Id="rId21" Type="http://schemas.openxmlformats.org/officeDocument/2006/relationships/image" Target="../media/image122.wmf"/><Relationship Id="rId34" Type="http://schemas.openxmlformats.org/officeDocument/2006/relationships/oleObject" Target="../embeddings/oleObject96.bin"/><Relationship Id="rId7" Type="http://schemas.openxmlformats.org/officeDocument/2006/relationships/image" Target="../media/image115.wmf"/><Relationship Id="rId2" Type="http://schemas.openxmlformats.org/officeDocument/2006/relationships/oleObject" Target="../embeddings/oleObject122.bin"/><Relationship Id="rId16" Type="http://schemas.openxmlformats.org/officeDocument/2006/relationships/oleObject" Target="../embeddings/oleObject87.bin"/><Relationship Id="rId20" Type="http://schemas.openxmlformats.org/officeDocument/2006/relationships/oleObject" Target="../embeddings/oleObject89.bin"/><Relationship Id="rId29" Type="http://schemas.openxmlformats.org/officeDocument/2006/relationships/image" Target="../media/image126.wmf"/><Relationship Id="rId41" Type="http://schemas.openxmlformats.org/officeDocument/2006/relationships/image" Target="../media/image149.wmf"/><Relationship Id="rId1" Type="http://schemas.openxmlformats.org/officeDocument/2006/relationships/slideLayout" Target="../slideLayouts/slideLayout2.xml"/><Relationship Id="rId6" Type="http://schemas.openxmlformats.org/officeDocument/2006/relationships/oleObject" Target="../embeddings/oleObject82.bin"/><Relationship Id="rId11" Type="http://schemas.openxmlformats.org/officeDocument/2006/relationships/image" Target="../media/image117.wmf"/><Relationship Id="rId24" Type="http://schemas.openxmlformats.org/officeDocument/2006/relationships/oleObject" Target="../embeddings/oleObject91.bin"/><Relationship Id="rId32" Type="http://schemas.openxmlformats.org/officeDocument/2006/relationships/oleObject" Target="../embeddings/oleObject95.bin"/><Relationship Id="rId37" Type="http://schemas.openxmlformats.org/officeDocument/2006/relationships/image" Target="../media/image130.wmf"/><Relationship Id="rId40" Type="http://schemas.openxmlformats.org/officeDocument/2006/relationships/oleObject" Target="../embeddings/oleObject113.bin"/><Relationship Id="rId5" Type="http://schemas.openxmlformats.org/officeDocument/2006/relationships/image" Target="../media/image114.wmf"/><Relationship Id="rId15" Type="http://schemas.openxmlformats.org/officeDocument/2006/relationships/image" Target="../media/image119.wmf"/><Relationship Id="rId23" Type="http://schemas.openxmlformats.org/officeDocument/2006/relationships/image" Target="../media/image148.wmf"/><Relationship Id="rId28" Type="http://schemas.openxmlformats.org/officeDocument/2006/relationships/oleObject" Target="../embeddings/oleObject93.bin"/><Relationship Id="rId36" Type="http://schemas.openxmlformats.org/officeDocument/2006/relationships/oleObject" Target="../embeddings/oleObject97.bin"/><Relationship Id="rId10" Type="http://schemas.openxmlformats.org/officeDocument/2006/relationships/oleObject" Target="../embeddings/oleObject84.bin"/><Relationship Id="rId19" Type="http://schemas.openxmlformats.org/officeDocument/2006/relationships/image" Target="../media/image121.wmf"/><Relationship Id="rId31" Type="http://schemas.openxmlformats.org/officeDocument/2006/relationships/image" Target="../media/image127.wmf"/><Relationship Id="rId4" Type="http://schemas.openxmlformats.org/officeDocument/2006/relationships/oleObject" Target="../embeddings/oleObject81.bin"/><Relationship Id="rId9" Type="http://schemas.openxmlformats.org/officeDocument/2006/relationships/image" Target="../media/image116.wmf"/><Relationship Id="rId14" Type="http://schemas.openxmlformats.org/officeDocument/2006/relationships/oleObject" Target="../embeddings/oleObject86.bin"/><Relationship Id="rId22" Type="http://schemas.openxmlformats.org/officeDocument/2006/relationships/oleObject" Target="../embeddings/oleObject112.bin"/><Relationship Id="rId27" Type="http://schemas.openxmlformats.org/officeDocument/2006/relationships/image" Target="../media/image125.wmf"/><Relationship Id="rId30" Type="http://schemas.openxmlformats.org/officeDocument/2006/relationships/oleObject" Target="../embeddings/oleObject94.bin"/><Relationship Id="rId35" Type="http://schemas.openxmlformats.org/officeDocument/2006/relationships/image" Target="../media/image129.wmf"/><Relationship Id="rId8" Type="http://schemas.openxmlformats.org/officeDocument/2006/relationships/oleObject" Target="../embeddings/oleObject83.bin"/><Relationship Id="rId3" Type="http://schemas.openxmlformats.org/officeDocument/2006/relationships/image" Target="../media/image181.wmf"/><Relationship Id="rId12" Type="http://schemas.openxmlformats.org/officeDocument/2006/relationships/oleObject" Target="../embeddings/oleObject85.bin"/><Relationship Id="rId17" Type="http://schemas.openxmlformats.org/officeDocument/2006/relationships/image" Target="../media/image120.wmf"/><Relationship Id="rId25" Type="http://schemas.openxmlformats.org/officeDocument/2006/relationships/image" Target="../media/image124.wmf"/><Relationship Id="rId33" Type="http://schemas.openxmlformats.org/officeDocument/2006/relationships/image" Target="../media/image128.wmf"/><Relationship Id="rId38" Type="http://schemas.openxmlformats.org/officeDocument/2006/relationships/oleObject" Target="../embeddings/oleObject98.bin"/></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5.wmf"/><Relationship Id="rId2" Type="http://schemas.openxmlformats.org/officeDocument/2006/relationships/notesSlide" Target="../notesSlides/notesSlide3.xml"/><Relationship Id="rId16" Type="http://schemas.openxmlformats.org/officeDocument/2006/relationships/image" Target="../media/image17.wmf"/><Relationship Id="rId1" Type="http://schemas.openxmlformats.org/officeDocument/2006/relationships/slideLayout" Target="../slideLayouts/slideLayout2.xml"/><Relationship Id="rId6" Type="http://schemas.openxmlformats.org/officeDocument/2006/relationships/image" Target="../media/image12.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4.bin"/><Relationship Id="rId14" Type="http://schemas.openxmlformats.org/officeDocument/2006/relationships/image" Target="../media/image16.wmf"/></Relationships>
</file>

<file path=ppt/slides/_rels/slide120.xml.rels><?xml version="1.0" encoding="UTF-8" standalone="yes"?>
<Relationships xmlns="http://schemas.openxmlformats.org/package/2006/relationships"><Relationship Id="rId2" Type="http://schemas.openxmlformats.org/officeDocument/2006/relationships/image" Target="../media/image182.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image" Target="../media/image183.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84.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84.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84.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000.png"/><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image" Target="../media/image18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11.wmf"/><Relationship Id="rId7" Type="http://schemas.openxmlformats.org/officeDocument/2006/relationships/image" Target="../media/image13.wmf"/><Relationship Id="rId12" Type="http://schemas.openxmlformats.org/officeDocument/2006/relationships/image" Target="../media/image20.jpeg"/><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11" Type="http://schemas.openxmlformats.org/officeDocument/2006/relationships/image" Target="../media/image19.wmf"/><Relationship Id="rId5" Type="http://schemas.openxmlformats.org/officeDocument/2006/relationships/image" Target="../media/image12.wmf"/><Relationship Id="rId10" Type="http://schemas.openxmlformats.org/officeDocument/2006/relationships/oleObject" Target="../embeddings/oleObject9.bin"/><Relationship Id="rId4" Type="http://schemas.openxmlformats.org/officeDocument/2006/relationships/oleObject" Target="../embeddings/oleObject2.bin"/><Relationship Id="rId9" Type="http://schemas.openxmlformats.org/officeDocument/2006/relationships/image" Target="../media/image18.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21.wmf"/><Relationship Id="rId3" Type="http://schemas.openxmlformats.org/officeDocument/2006/relationships/image" Target="../media/image11.wmf"/><Relationship Id="rId7" Type="http://schemas.openxmlformats.org/officeDocument/2006/relationships/image" Target="../media/image13.wmf"/><Relationship Id="rId12" Type="http://schemas.openxmlformats.org/officeDocument/2006/relationships/oleObject" Target="../embeddings/oleObject10.bin"/><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11" Type="http://schemas.openxmlformats.org/officeDocument/2006/relationships/image" Target="../media/image19.wmf"/><Relationship Id="rId5" Type="http://schemas.openxmlformats.org/officeDocument/2006/relationships/image" Target="../media/image12.wmf"/><Relationship Id="rId10" Type="http://schemas.openxmlformats.org/officeDocument/2006/relationships/oleObject" Target="../embeddings/oleObject9.bin"/><Relationship Id="rId4" Type="http://schemas.openxmlformats.org/officeDocument/2006/relationships/oleObject" Target="../embeddings/oleObject2.bin"/><Relationship Id="rId9" Type="http://schemas.openxmlformats.org/officeDocument/2006/relationships/image" Target="../media/image18.wmf"/></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wmf"/><Relationship Id="rId7" Type="http://schemas.openxmlformats.org/officeDocument/2006/relationships/image" Target="../media/image24.wmf"/><Relationship Id="rId2" Type="http://schemas.openxmlformats.org/officeDocument/2006/relationships/oleObject" Target="../embeddings/oleObject11.bin"/><Relationship Id="rId1" Type="http://schemas.openxmlformats.org/officeDocument/2006/relationships/slideLayout" Target="../slideLayouts/slideLayout2.xml"/><Relationship Id="rId6" Type="http://schemas.openxmlformats.org/officeDocument/2006/relationships/oleObject" Target="../embeddings/oleObject13.bin"/><Relationship Id="rId5" Type="http://schemas.openxmlformats.org/officeDocument/2006/relationships/image" Target="../media/image23.wmf"/><Relationship Id="rId10" Type="http://schemas.openxmlformats.org/officeDocument/2006/relationships/image" Target="../media/image26.wmf"/><Relationship Id="rId4" Type="http://schemas.openxmlformats.org/officeDocument/2006/relationships/oleObject" Target="../embeddings/oleObject12.bin"/><Relationship Id="rId9"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20.bin"/><Relationship Id="rId18" Type="http://schemas.openxmlformats.org/officeDocument/2006/relationships/image" Target="../media/image34.wmf"/><Relationship Id="rId3" Type="http://schemas.openxmlformats.org/officeDocument/2006/relationships/oleObject" Target="../embeddings/oleObject15.bin"/><Relationship Id="rId21" Type="http://schemas.openxmlformats.org/officeDocument/2006/relationships/oleObject" Target="../embeddings/oleObject24.bin"/><Relationship Id="rId7" Type="http://schemas.openxmlformats.org/officeDocument/2006/relationships/oleObject" Target="../embeddings/oleObject17.bin"/><Relationship Id="rId12" Type="http://schemas.openxmlformats.org/officeDocument/2006/relationships/image" Target="../media/image31.wmf"/><Relationship Id="rId17" Type="http://schemas.openxmlformats.org/officeDocument/2006/relationships/oleObject" Target="../embeddings/oleObject22.bin"/><Relationship Id="rId2" Type="http://schemas.openxmlformats.org/officeDocument/2006/relationships/image" Target="../media/image10.png"/><Relationship Id="rId16" Type="http://schemas.openxmlformats.org/officeDocument/2006/relationships/image" Target="../media/image33.wmf"/><Relationship Id="rId20" Type="http://schemas.openxmlformats.org/officeDocument/2006/relationships/image" Target="../media/image35.wmf"/><Relationship Id="rId1" Type="http://schemas.openxmlformats.org/officeDocument/2006/relationships/slideLayout" Target="../slideLayouts/slideLayout2.xml"/><Relationship Id="rId6" Type="http://schemas.openxmlformats.org/officeDocument/2006/relationships/image" Target="../media/image28.wmf"/><Relationship Id="rId11" Type="http://schemas.openxmlformats.org/officeDocument/2006/relationships/oleObject" Target="../embeddings/oleObject19.bin"/><Relationship Id="rId5" Type="http://schemas.openxmlformats.org/officeDocument/2006/relationships/oleObject" Target="../embeddings/oleObject16.bin"/><Relationship Id="rId15" Type="http://schemas.openxmlformats.org/officeDocument/2006/relationships/oleObject" Target="../embeddings/oleObject21.bin"/><Relationship Id="rId10" Type="http://schemas.openxmlformats.org/officeDocument/2006/relationships/image" Target="../media/image30.wmf"/><Relationship Id="rId19" Type="http://schemas.openxmlformats.org/officeDocument/2006/relationships/oleObject" Target="../embeddings/oleObject23.bin"/><Relationship Id="rId4" Type="http://schemas.openxmlformats.org/officeDocument/2006/relationships/image" Target="../media/image27.wmf"/><Relationship Id="rId9" Type="http://schemas.openxmlformats.org/officeDocument/2006/relationships/oleObject" Target="../embeddings/oleObject18.bin"/><Relationship Id="rId14" Type="http://schemas.openxmlformats.org/officeDocument/2006/relationships/image" Target="../media/image32.wmf"/><Relationship Id="rId22" Type="http://schemas.openxmlformats.org/officeDocument/2006/relationships/image" Target="../media/image36.wmf"/></Relationships>
</file>

<file path=ppt/slides/_rels/slide17.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oleObject" Target="../embeddings/oleObject19.bin"/><Relationship Id="rId18" Type="http://schemas.openxmlformats.org/officeDocument/2006/relationships/image" Target="../media/image33.wmf"/><Relationship Id="rId21"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30.wmf"/><Relationship Id="rId17" Type="http://schemas.openxmlformats.org/officeDocument/2006/relationships/oleObject" Target="../embeddings/oleObject21.bin"/><Relationship Id="rId2" Type="http://schemas.openxmlformats.org/officeDocument/2006/relationships/notesSlide" Target="../notesSlides/notesSlide4.xml"/><Relationship Id="rId16" Type="http://schemas.openxmlformats.org/officeDocument/2006/relationships/image" Target="../media/image32.wmf"/><Relationship Id="rId20" Type="http://schemas.openxmlformats.org/officeDocument/2006/relationships/image" Target="../media/image34.wmf"/><Relationship Id="rId1" Type="http://schemas.openxmlformats.org/officeDocument/2006/relationships/slideLayout" Target="../slideLayouts/slideLayout2.xml"/><Relationship Id="rId6" Type="http://schemas.openxmlformats.org/officeDocument/2006/relationships/image" Target="../media/image27.wmf"/><Relationship Id="rId11" Type="http://schemas.openxmlformats.org/officeDocument/2006/relationships/oleObject" Target="../embeddings/oleObject18.bin"/><Relationship Id="rId24" Type="http://schemas.openxmlformats.org/officeDocument/2006/relationships/image" Target="../media/image36.wmf"/><Relationship Id="rId5" Type="http://schemas.openxmlformats.org/officeDocument/2006/relationships/oleObject" Target="../embeddings/oleObject15.bin"/><Relationship Id="rId15" Type="http://schemas.openxmlformats.org/officeDocument/2006/relationships/oleObject" Target="../embeddings/oleObject20.bin"/><Relationship Id="rId23" Type="http://schemas.openxmlformats.org/officeDocument/2006/relationships/oleObject" Target="../embeddings/oleObject24.bin"/><Relationship Id="rId10" Type="http://schemas.openxmlformats.org/officeDocument/2006/relationships/image" Target="../media/image29.wmf"/><Relationship Id="rId19" Type="http://schemas.openxmlformats.org/officeDocument/2006/relationships/oleObject" Target="../embeddings/oleObject22.bin"/><Relationship Id="rId4" Type="http://schemas.openxmlformats.org/officeDocument/2006/relationships/image" Target="../media/image37.png"/><Relationship Id="rId9" Type="http://schemas.openxmlformats.org/officeDocument/2006/relationships/oleObject" Target="../embeddings/oleObject17.bin"/><Relationship Id="rId14" Type="http://schemas.openxmlformats.org/officeDocument/2006/relationships/image" Target="../media/image31.wmf"/><Relationship Id="rId22" Type="http://schemas.openxmlformats.org/officeDocument/2006/relationships/image" Target="../media/image35.wmf"/></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WjJ-kpgps1c" TargetMode="External"/><Relationship Id="rId2" Type="http://schemas.openxmlformats.org/officeDocument/2006/relationships/hyperlink" Target="https://www.youtube.com/watch?v=BcOPKQAZcn0" TargetMode="External"/><Relationship Id="rId1" Type="http://schemas.openxmlformats.org/officeDocument/2006/relationships/slideLayout" Target="../slideLayouts/slideLayout2.xml"/><Relationship Id="rId5" Type="http://schemas.openxmlformats.org/officeDocument/2006/relationships/hyperlink" Target="https://www.youtube.com/watch?v=rnoToCoEK48" TargetMode="External"/><Relationship Id="rId4" Type="http://schemas.openxmlformats.org/officeDocument/2006/relationships/hyperlink" Target="https://www.youtube.com/watch?v=oo1ZZlvT2LQ"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yann.lecun.com/edb/mnist/"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hyperlink" Target="http://mathworld.wolfram.com/SigmoidFunction.html" TargetMode="External"/><Relationship Id="rId7" Type="http://schemas.openxmlformats.org/officeDocument/2006/relationships/image" Target="../media/image40.png"/><Relationship Id="rId12" Type="http://schemas.openxmlformats.org/officeDocument/2006/relationships/image" Target="../media/image46.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imiloainf.wordpress.com/2013/11/06/rectifier-nonlinearities/" TargetMode="External"/><Relationship Id="rId11" Type="http://schemas.openxmlformats.org/officeDocument/2006/relationships/oleObject" Target="../embeddings/oleObject26.bin"/><Relationship Id="rId5" Type="http://schemas.openxmlformats.org/officeDocument/2006/relationships/hyperlink" Target="http://link.springer.com/chapter/10.1007/3-540-59497-3_175#page-1" TargetMode="External"/><Relationship Id="rId10" Type="http://schemas.openxmlformats.org/officeDocument/2006/relationships/image" Target="../media/image45.png"/><Relationship Id="rId4" Type="http://schemas.openxmlformats.org/officeDocument/2006/relationships/image" Target="../media/image440.png"/><Relationship Id="rId9" Type="http://schemas.openxmlformats.org/officeDocument/2006/relationships/hyperlink" Target="https://kawahara.ca/how-to-compute-the-derivative-of-a-sigmoid-function-fully-worked-exampl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yann.lecun.com/exdb/mnist/"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image" Target="../media/image49.wmf"/><Relationship Id="rId7" Type="http://schemas.openxmlformats.org/officeDocument/2006/relationships/image" Target="../media/image51.wmf"/><Relationship Id="rId2" Type="http://schemas.openxmlformats.org/officeDocument/2006/relationships/oleObject" Target="../embeddings/oleObject27.bin"/><Relationship Id="rId1" Type="http://schemas.openxmlformats.org/officeDocument/2006/relationships/slideLayout" Target="../slideLayouts/slideLayout2.xml"/><Relationship Id="rId6" Type="http://schemas.openxmlformats.org/officeDocument/2006/relationships/oleObject" Target="../embeddings/oleObject29.bin"/><Relationship Id="rId5" Type="http://schemas.openxmlformats.org/officeDocument/2006/relationships/image" Target="../media/image50.wmf"/><Relationship Id="rId4" Type="http://schemas.openxmlformats.org/officeDocument/2006/relationships/oleObject" Target="../embeddings/oleObject28.bin"/><Relationship Id="rId9" Type="http://schemas.openxmlformats.org/officeDocument/2006/relationships/image" Target="../media/image52.wmf"/></Relationships>
</file>

<file path=ppt/slides/_rels/slide2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80.png"/><Relationship Id="rId2" Type="http://schemas.openxmlformats.org/officeDocument/2006/relationships/image" Target="../media/image57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4.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6.wmf"/></Relationships>
</file>

<file path=ppt/slides/_rels/slide3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tensorflow.org/" TargetMode="External"/><Relationship Id="rId2" Type="http://schemas.openxmlformats.org/officeDocument/2006/relationships/hyperlink" Target="http://image-net.org/challenges/LSVRC/2015/"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65.wmf"/><Relationship Id="rId3" Type="http://schemas.openxmlformats.org/officeDocument/2006/relationships/image" Target="../media/image60.wmf"/><Relationship Id="rId7" Type="http://schemas.openxmlformats.org/officeDocument/2006/relationships/image" Target="../media/image62.wmf"/><Relationship Id="rId12" Type="http://schemas.openxmlformats.org/officeDocument/2006/relationships/oleObject" Target="../embeddings/oleObject37.bin"/><Relationship Id="rId2" Type="http://schemas.openxmlformats.org/officeDocument/2006/relationships/oleObject" Target="../embeddings/oleObject32.bin"/><Relationship Id="rId16"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oleObject" Target="../embeddings/oleObject34.bin"/><Relationship Id="rId11" Type="http://schemas.openxmlformats.org/officeDocument/2006/relationships/image" Target="../media/image64.wmf"/><Relationship Id="rId5" Type="http://schemas.openxmlformats.org/officeDocument/2006/relationships/image" Target="../media/image61.wmf"/><Relationship Id="rId15" Type="http://schemas.openxmlformats.org/officeDocument/2006/relationships/image" Target="../media/image66.wmf"/><Relationship Id="rId10" Type="http://schemas.openxmlformats.org/officeDocument/2006/relationships/oleObject" Target="../embeddings/oleObject36.bin"/><Relationship Id="rId4" Type="http://schemas.openxmlformats.org/officeDocument/2006/relationships/oleObject" Target="../embeddings/oleObject33.bin"/><Relationship Id="rId9" Type="http://schemas.openxmlformats.org/officeDocument/2006/relationships/image" Target="../media/image63.wmf"/><Relationship Id="rId14" Type="http://schemas.openxmlformats.org/officeDocument/2006/relationships/oleObject" Target="../embeddings/oleObject38.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hyperlink" Target="http://yann.lecun.com/exdb/mnist/" TargetMode="Externa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1.jpeg"/><Relationship Id="rId4" Type="http://schemas.openxmlformats.org/officeDocument/2006/relationships/image" Target="../media/image68.wmf"/></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9.wmf"/><Relationship Id="rId7" Type="http://schemas.openxmlformats.org/officeDocument/2006/relationships/image" Target="../media/image71.wmf"/><Relationship Id="rId2" Type="http://schemas.openxmlformats.org/officeDocument/2006/relationships/oleObject" Target="../embeddings/oleObject40.bin"/><Relationship Id="rId1" Type="http://schemas.openxmlformats.org/officeDocument/2006/relationships/slideLayout" Target="../slideLayouts/slideLayout2.xml"/><Relationship Id="rId6" Type="http://schemas.openxmlformats.org/officeDocument/2006/relationships/oleObject" Target="../embeddings/oleObject42.bin"/><Relationship Id="rId5" Type="http://schemas.openxmlformats.org/officeDocument/2006/relationships/image" Target="../media/image70.wmf"/><Relationship Id="rId4" Type="http://schemas.openxmlformats.org/officeDocument/2006/relationships/oleObject" Target="../embeddings/oleObject41.bin"/></Relationships>
</file>

<file path=ppt/slides/_rels/slide4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2.wmf"/><Relationship Id="rId7" Type="http://schemas.openxmlformats.org/officeDocument/2006/relationships/image" Target="../media/image66.wmf"/><Relationship Id="rId2" Type="http://schemas.openxmlformats.org/officeDocument/2006/relationships/oleObject" Target="../embeddings/oleObject43.bin"/><Relationship Id="rId1" Type="http://schemas.openxmlformats.org/officeDocument/2006/relationships/slideLayout" Target="../slideLayouts/slideLayout2.xml"/><Relationship Id="rId6" Type="http://schemas.openxmlformats.org/officeDocument/2006/relationships/oleObject" Target="../embeddings/oleObject38.bin"/><Relationship Id="rId5" Type="http://schemas.openxmlformats.org/officeDocument/2006/relationships/hyperlink" Target="http://www.fepress.org/files/math_primer_fe_taylor.pdf" TargetMode="External"/><Relationship Id="rId4" Type="http://schemas.openxmlformats.org/officeDocument/2006/relationships/image" Target="../media/image74.png"/><Relationship Id="rId9" Type="http://schemas.openxmlformats.org/officeDocument/2006/relationships/image" Target="../media/image750.png"/></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Convolutional_neural_network" TargetMode="External"/><Relationship Id="rId3" Type="http://schemas.openxmlformats.org/officeDocument/2006/relationships/hyperlink" Target="https://en.wikipedia.org/wiki/Deep_learning" TargetMode="External"/><Relationship Id="rId7" Type="http://schemas.openxmlformats.org/officeDocument/2006/relationships/hyperlink" Target="https://en.wikipedia.org/wiki/Self-organizing_map" TargetMode="External"/><Relationship Id="rId2" Type="http://schemas.openxmlformats.org/officeDocument/2006/relationships/hyperlink" Target="https://en.wikipedia.org/wiki/Autoencoder" TargetMode="External"/><Relationship Id="rId1" Type="http://schemas.openxmlformats.org/officeDocument/2006/relationships/slideLayout" Target="../slideLayouts/slideLayout2.xml"/><Relationship Id="rId6" Type="http://schemas.openxmlformats.org/officeDocument/2006/relationships/hyperlink" Target="https://en.wikipedia.org/wiki/Restricted_Boltzmann_machine" TargetMode="External"/><Relationship Id="rId5" Type="http://schemas.openxmlformats.org/officeDocument/2006/relationships/hyperlink" Target="https://en.wikipedia.org/wiki/Recurrent_neural_network" TargetMode="External"/><Relationship Id="rId10" Type="http://schemas.openxmlformats.org/officeDocument/2006/relationships/hyperlink" Target="https://en.wikipedia.org/wiki/Artificial_neural_network" TargetMode="External"/><Relationship Id="rId4" Type="http://schemas.openxmlformats.org/officeDocument/2006/relationships/hyperlink" Target="https://en.wikipedia.org/wiki/Multilayer_perceptron" TargetMode="External"/><Relationship Id="rId9" Type="http://schemas.openxmlformats.org/officeDocument/2006/relationships/hyperlink" Target="https://en.wikipedia.org/wiki/Transformer_(machine_learning_model)"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3" Type="http://schemas.openxmlformats.org/officeDocument/2006/relationships/image" Target="../media/image81.wmf"/><Relationship Id="rId18" Type="http://schemas.openxmlformats.org/officeDocument/2006/relationships/oleObject" Target="../embeddings/oleObject52.bin"/><Relationship Id="rId26" Type="http://schemas.openxmlformats.org/officeDocument/2006/relationships/oleObject" Target="../embeddings/oleObject56.bin"/><Relationship Id="rId3" Type="http://schemas.openxmlformats.org/officeDocument/2006/relationships/image" Target="../media/image76.wmf"/><Relationship Id="rId21" Type="http://schemas.openxmlformats.org/officeDocument/2006/relationships/image" Target="../media/image85.wmf"/><Relationship Id="rId34" Type="http://schemas.openxmlformats.org/officeDocument/2006/relationships/oleObject" Target="../embeddings/oleObject60.bin"/><Relationship Id="rId7" Type="http://schemas.openxmlformats.org/officeDocument/2006/relationships/image" Target="../media/image78.wmf"/><Relationship Id="rId12" Type="http://schemas.openxmlformats.org/officeDocument/2006/relationships/oleObject" Target="../embeddings/oleObject49.bin"/><Relationship Id="rId17" Type="http://schemas.openxmlformats.org/officeDocument/2006/relationships/image" Target="../media/image83.wmf"/><Relationship Id="rId25" Type="http://schemas.openxmlformats.org/officeDocument/2006/relationships/image" Target="../media/image87.wmf"/><Relationship Id="rId33" Type="http://schemas.openxmlformats.org/officeDocument/2006/relationships/image" Target="../media/image91.wmf"/><Relationship Id="rId2" Type="http://schemas.openxmlformats.org/officeDocument/2006/relationships/oleObject" Target="../embeddings/oleObject44.bin"/><Relationship Id="rId16" Type="http://schemas.openxmlformats.org/officeDocument/2006/relationships/oleObject" Target="../embeddings/oleObject51.bin"/><Relationship Id="rId20" Type="http://schemas.openxmlformats.org/officeDocument/2006/relationships/oleObject" Target="../embeddings/oleObject53.bin"/><Relationship Id="rId29" Type="http://schemas.openxmlformats.org/officeDocument/2006/relationships/image" Target="../media/image89.wmf"/><Relationship Id="rId1" Type="http://schemas.openxmlformats.org/officeDocument/2006/relationships/slideLayout" Target="../slideLayouts/slideLayout2.xml"/><Relationship Id="rId6" Type="http://schemas.openxmlformats.org/officeDocument/2006/relationships/oleObject" Target="../embeddings/oleObject46.bin"/><Relationship Id="rId11" Type="http://schemas.openxmlformats.org/officeDocument/2006/relationships/image" Target="../media/image80.wmf"/><Relationship Id="rId24" Type="http://schemas.openxmlformats.org/officeDocument/2006/relationships/oleObject" Target="../embeddings/oleObject55.bin"/><Relationship Id="rId32" Type="http://schemas.openxmlformats.org/officeDocument/2006/relationships/oleObject" Target="../embeddings/oleObject59.bin"/><Relationship Id="rId5" Type="http://schemas.openxmlformats.org/officeDocument/2006/relationships/image" Target="../media/image77.wmf"/><Relationship Id="rId15" Type="http://schemas.openxmlformats.org/officeDocument/2006/relationships/image" Target="../media/image82.wmf"/><Relationship Id="rId23" Type="http://schemas.openxmlformats.org/officeDocument/2006/relationships/image" Target="../media/image86.wmf"/><Relationship Id="rId28" Type="http://schemas.openxmlformats.org/officeDocument/2006/relationships/oleObject" Target="../embeddings/oleObject57.bin"/><Relationship Id="rId10" Type="http://schemas.openxmlformats.org/officeDocument/2006/relationships/oleObject" Target="../embeddings/oleObject48.bin"/><Relationship Id="rId19" Type="http://schemas.openxmlformats.org/officeDocument/2006/relationships/image" Target="../media/image84.wmf"/><Relationship Id="rId31" Type="http://schemas.openxmlformats.org/officeDocument/2006/relationships/image" Target="../media/image90.wmf"/><Relationship Id="rId4" Type="http://schemas.openxmlformats.org/officeDocument/2006/relationships/oleObject" Target="../embeddings/oleObject45.bin"/><Relationship Id="rId9" Type="http://schemas.openxmlformats.org/officeDocument/2006/relationships/image" Target="../media/image79.wmf"/><Relationship Id="rId14" Type="http://schemas.openxmlformats.org/officeDocument/2006/relationships/oleObject" Target="../embeddings/oleObject50.bin"/><Relationship Id="rId22" Type="http://schemas.openxmlformats.org/officeDocument/2006/relationships/oleObject" Target="../embeddings/oleObject54.bin"/><Relationship Id="rId27" Type="http://schemas.openxmlformats.org/officeDocument/2006/relationships/image" Target="../media/image88.wmf"/><Relationship Id="rId30" Type="http://schemas.openxmlformats.org/officeDocument/2006/relationships/oleObject" Target="../embeddings/oleObject58.bin"/><Relationship Id="rId35" Type="http://schemas.openxmlformats.org/officeDocument/2006/relationships/image" Target="../media/image92.wmf"/><Relationship Id="rId8" Type="http://schemas.openxmlformats.org/officeDocument/2006/relationships/oleObject" Target="../embeddings/oleObject47.bin"/></Relationships>
</file>

<file path=ppt/slides/_rels/slide52.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63.bin"/><Relationship Id="rId13" Type="http://schemas.openxmlformats.org/officeDocument/2006/relationships/image" Target="../media/image98.wmf"/><Relationship Id="rId18" Type="http://schemas.openxmlformats.org/officeDocument/2006/relationships/oleObject" Target="../embeddings/oleObject68.bin"/><Relationship Id="rId3" Type="http://schemas.openxmlformats.org/officeDocument/2006/relationships/image" Target="../media/image93.png"/><Relationship Id="rId7" Type="http://schemas.openxmlformats.org/officeDocument/2006/relationships/image" Target="../media/image95.wmf"/><Relationship Id="rId12" Type="http://schemas.openxmlformats.org/officeDocument/2006/relationships/oleObject" Target="../embeddings/oleObject65.bin"/><Relationship Id="rId17" Type="http://schemas.openxmlformats.org/officeDocument/2006/relationships/image" Target="../media/image100.wmf"/><Relationship Id="rId2" Type="http://schemas.openxmlformats.org/officeDocument/2006/relationships/notesSlide" Target="../notesSlides/notesSlide7.xml"/><Relationship Id="rId16" Type="http://schemas.openxmlformats.org/officeDocument/2006/relationships/oleObject" Target="../embeddings/oleObject67.bin"/><Relationship Id="rId1" Type="http://schemas.openxmlformats.org/officeDocument/2006/relationships/slideLayout" Target="../slideLayouts/slideLayout2.xml"/><Relationship Id="rId6" Type="http://schemas.openxmlformats.org/officeDocument/2006/relationships/oleObject" Target="../embeddings/oleObject62.bin"/><Relationship Id="rId11" Type="http://schemas.openxmlformats.org/officeDocument/2006/relationships/image" Target="../media/image97.wmf"/><Relationship Id="rId5" Type="http://schemas.openxmlformats.org/officeDocument/2006/relationships/image" Target="../media/image94.wmf"/><Relationship Id="rId15" Type="http://schemas.openxmlformats.org/officeDocument/2006/relationships/image" Target="../media/image99.wmf"/><Relationship Id="rId10" Type="http://schemas.openxmlformats.org/officeDocument/2006/relationships/oleObject" Target="../embeddings/oleObject64.bin"/><Relationship Id="rId19" Type="http://schemas.openxmlformats.org/officeDocument/2006/relationships/image" Target="../media/image101.wmf"/><Relationship Id="rId4" Type="http://schemas.openxmlformats.org/officeDocument/2006/relationships/oleObject" Target="../embeddings/oleObject61.bin"/><Relationship Id="rId9" Type="http://schemas.openxmlformats.org/officeDocument/2006/relationships/image" Target="../media/image96.wmf"/><Relationship Id="rId14" Type="http://schemas.openxmlformats.org/officeDocument/2006/relationships/oleObject" Target="../embeddings/oleObject66.bin"/></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63.bin"/><Relationship Id="rId13" Type="http://schemas.openxmlformats.org/officeDocument/2006/relationships/image" Target="../media/image103.wmf"/><Relationship Id="rId18" Type="http://schemas.openxmlformats.org/officeDocument/2006/relationships/oleObject" Target="../embeddings/oleObject71.bin"/><Relationship Id="rId3" Type="http://schemas.openxmlformats.org/officeDocument/2006/relationships/image" Target="../media/image93.png"/><Relationship Id="rId7" Type="http://schemas.openxmlformats.org/officeDocument/2006/relationships/image" Target="../media/image95.wmf"/><Relationship Id="rId12" Type="http://schemas.openxmlformats.org/officeDocument/2006/relationships/oleObject" Target="../embeddings/oleObject70.bin"/><Relationship Id="rId17" Type="http://schemas.openxmlformats.org/officeDocument/2006/relationships/image" Target="../media/image100.wmf"/><Relationship Id="rId2" Type="http://schemas.openxmlformats.org/officeDocument/2006/relationships/notesSlide" Target="../notesSlides/notesSlide8.xml"/><Relationship Id="rId16" Type="http://schemas.openxmlformats.org/officeDocument/2006/relationships/oleObject" Target="../embeddings/oleObject67.bin"/><Relationship Id="rId1" Type="http://schemas.openxmlformats.org/officeDocument/2006/relationships/slideLayout" Target="../slideLayouts/slideLayout2.xml"/><Relationship Id="rId6" Type="http://schemas.openxmlformats.org/officeDocument/2006/relationships/oleObject" Target="../embeddings/oleObject62.bin"/><Relationship Id="rId11" Type="http://schemas.openxmlformats.org/officeDocument/2006/relationships/image" Target="../media/image97.wmf"/><Relationship Id="rId5" Type="http://schemas.openxmlformats.org/officeDocument/2006/relationships/image" Target="../media/image102.wmf"/><Relationship Id="rId15" Type="http://schemas.openxmlformats.org/officeDocument/2006/relationships/image" Target="../media/image99.wmf"/><Relationship Id="rId10" Type="http://schemas.openxmlformats.org/officeDocument/2006/relationships/oleObject" Target="../embeddings/oleObject64.bin"/><Relationship Id="rId19" Type="http://schemas.openxmlformats.org/officeDocument/2006/relationships/image" Target="../media/image104.wmf"/><Relationship Id="rId4" Type="http://schemas.openxmlformats.org/officeDocument/2006/relationships/oleObject" Target="../embeddings/oleObject69.bin"/><Relationship Id="rId9" Type="http://schemas.openxmlformats.org/officeDocument/2006/relationships/image" Target="../media/image96.wmf"/><Relationship Id="rId14" Type="http://schemas.openxmlformats.org/officeDocument/2006/relationships/oleObject" Target="../embeddings/oleObject66.bin"/></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63.bin"/><Relationship Id="rId13" Type="http://schemas.openxmlformats.org/officeDocument/2006/relationships/image" Target="../media/image106.wmf"/><Relationship Id="rId18" Type="http://schemas.openxmlformats.org/officeDocument/2006/relationships/oleObject" Target="../embeddings/oleObject74.bin"/><Relationship Id="rId3" Type="http://schemas.openxmlformats.org/officeDocument/2006/relationships/image" Target="../media/image93.png"/><Relationship Id="rId7" Type="http://schemas.openxmlformats.org/officeDocument/2006/relationships/image" Target="../media/image95.wmf"/><Relationship Id="rId12" Type="http://schemas.openxmlformats.org/officeDocument/2006/relationships/oleObject" Target="../embeddings/oleObject73.bin"/><Relationship Id="rId17" Type="http://schemas.openxmlformats.org/officeDocument/2006/relationships/image" Target="../media/image100.wmf"/><Relationship Id="rId2" Type="http://schemas.openxmlformats.org/officeDocument/2006/relationships/notesSlide" Target="../notesSlides/notesSlide9.xml"/><Relationship Id="rId16" Type="http://schemas.openxmlformats.org/officeDocument/2006/relationships/oleObject" Target="../embeddings/oleObject67.bin"/><Relationship Id="rId1" Type="http://schemas.openxmlformats.org/officeDocument/2006/relationships/slideLayout" Target="../slideLayouts/slideLayout2.xml"/><Relationship Id="rId6" Type="http://schemas.openxmlformats.org/officeDocument/2006/relationships/oleObject" Target="../embeddings/oleObject62.bin"/><Relationship Id="rId11" Type="http://schemas.openxmlformats.org/officeDocument/2006/relationships/image" Target="../media/image97.wmf"/><Relationship Id="rId5" Type="http://schemas.openxmlformats.org/officeDocument/2006/relationships/image" Target="../media/image105.wmf"/><Relationship Id="rId15" Type="http://schemas.openxmlformats.org/officeDocument/2006/relationships/image" Target="../media/image99.wmf"/><Relationship Id="rId10" Type="http://schemas.openxmlformats.org/officeDocument/2006/relationships/oleObject" Target="../embeddings/oleObject64.bin"/><Relationship Id="rId19" Type="http://schemas.openxmlformats.org/officeDocument/2006/relationships/image" Target="../media/image107.wmf"/><Relationship Id="rId4" Type="http://schemas.openxmlformats.org/officeDocument/2006/relationships/oleObject" Target="../embeddings/oleObject72.bin"/><Relationship Id="rId9" Type="http://schemas.openxmlformats.org/officeDocument/2006/relationships/image" Target="../media/image96.wmf"/><Relationship Id="rId14" Type="http://schemas.openxmlformats.org/officeDocument/2006/relationships/oleObject" Target="../embeddings/oleObject66.bin"/></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63.bin"/><Relationship Id="rId13" Type="http://schemas.openxmlformats.org/officeDocument/2006/relationships/image" Target="../media/image109.wmf"/><Relationship Id="rId18" Type="http://schemas.openxmlformats.org/officeDocument/2006/relationships/oleObject" Target="../embeddings/oleObject77.bin"/><Relationship Id="rId3" Type="http://schemas.openxmlformats.org/officeDocument/2006/relationships/image" Target="../media/image93.png"/><Relationship Id="rId7" Type="http://schemas.openxmlformats.org/officeDocument/2006/relationships/image" Target="../media/image95.wmf"/><Relationship Id="rId12" Type="http://schemas.openxmlformats.org/officeDocument/2006/relationships/oleObject" Target="../embeddings/oleObject76.bin"/><Relationship Id="rId17" Type="http://schemas.openxmlformats.org/officeDocument/2006/relationships/image" Target="../media/image100.wmf"/><Relationship Id="rId2" Type="http://schemas.openxmlformats.org/officeDocument/2006/relationships/notesSlide" Target="../notesSlides/notesSlide10.xml"/><Relationship Id="rId16" Type="http://schemas.openxmlformats.org/officeDocument/2006/relationships/oleObject" Target="../embeddings/oleObject67.bin"/><Relationship Id="rId1" Type="http://schemas.openxmlformats.org/officeDocument/2006/relationships/slideLayout" Target="../slideLayouts/slideLayout2.xml"/><Relationship Id="rId6" Type="http://schemas.openxmlformats.org/officeDocument/2006/relationships/oleObject" Target="../embeddings/oleObject62.bin"/><Relationship Id="rId11" Type="http://schemas.openxmlformats.org/officeDocument/2006/relationships/image" Target="../media/image97.wmf"/><Relationship Id="rId5" Type="http://schemas.openxmlformats.org/officeDocument/2006/relationships/image" Target="../media/image108.wmf"/><Relationship Id="rId15" Type="http://schemas.openxmlformats.org/officeDocument/2006/relationships/image" Target="../media/image99.wmf"/><Relationship Id="rId10" Type="http://schemas.openxmlformats.org/officeDocument/2006/relationships/oleObject" Target="../embeddings/oleObject64.bin"/><Relationship Id="rId19" Type="http://schemas.openxmlformats.org/officeDocument/2006/relationships/image" Target="../media/image110.wmf"/><Relationship Id="rId4" Type="http://schemas.openxmlformats.org/officeDocument/2006/relationships/oleObject" Target="../embeddings/oleObject75.bin"/><Relationship Id="rId9" Type="http://schemas.openxmlformats.org/officeDocument/2006/relationships/image" Target="../media/image96.wmf"/><Relationship Id="rId14" Type="http://schemas.openxmlformats.org/officeDocument/2006/relationships/oleObject" Target="../embeddings/oleObject66.bin"/></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63.bin"/><Relationship Id="rId13" Type="http://schemas.openxmlformats.org/officeDocument/2006/relationships/image" Target="../media/image112.wmf"/><Relationship Id="rId18" Type="http://schemas.openxmlformats.org/officeDocument/2006/relationships/oleObject" Target="../embeddings/oleObject80.bin"/><Relationship Id="rId3" Type="http://schemas.openxmlformats.org/officeDocument/2006/relationships/image" Target="../media/image93.png"/><Relationship Id="rId7" Type="http://schemas.openxmlformats.org/officeDocument/2006/relationships/image" Target="../media/image95.wmf"/><Relationship Id="rId12" Type="http://schemas.openxmlformats.org/officeDocument/2006/relationships/oleObject" Target="../embeddings/oleObject79.bin"/><Relationship Id="rId17" Type="http://schemas.openxmlformats.org/officeDocument/2006/relationships/image" Target="../media/image100.wmf"/><Relationship Id="rId2" Type="http://schemas.openxmlformats.org/officeDocument/2006/relationships/notesSlide" Target="../notesSlides/notesSlide11.xml"/><Relationship Id="rId16" Type="http://schemas.openxmlformats.org/officeDocument/2006/relationships/oleObject" Target="../embeddings/oleObject67.bin"/><Relationship Id="rId1" Type="http://schemas.openxmlformats.org/officeDocument/2006/relationships/slideLayout" Target="../slideLayouts/slideLayout2.xml"/><Relationship Id="rId6" Type="http://schemas.openxmlformats.org/officeDocument/2006/relationships/oleObject" Target="../embeddings/oleObject62.bin"/><Relationship Id="rId11" Type="http://schemas.openxmlformats.org/officeDocument/2006/relationships/image" Target="../media/image97.wmf"/><Relationship Id="rId5" Type="http://schemas.openxmlformats.org/officeDocument/2006/relationships/image" Target="../media/image111.wmf"/><Relationship Id="rId15" Type="http://schemas.openxmlformats.org/officeDocument/2006/relationships/image" Target="../media/image99.wmf"/><Relationship Id="rId10" Type="http://schemas.openxmlformats.org/officeDocument/2006/relationships/oleObject" Target="../embeddings/oleObject64.bin"/><Relationship Id="rId19" Type="http://schemas.openxmlformats.org/officeDocument/2006/relationships/image" Target="../media/image113.wmf"/><Relationship Id="rId4" Type="http://schemas.openxmlformats.org/officeDocument/2006/relationships/oleObject" Target="../embeddings/oleObject78.bin"/><Relationship Id="rId9" Type="http://schemas.openxmlformats.org/officeDocument/2006/relationships/image" Target="../media/image96.wmf"/><Relationship Id="rId14" Type="http://schemas.openxmlformats.org/officeDocument/2006/relationships/oleObject" Target="../embeddings/oleObject66.bin"/></Relationships>
</file>

<file path=ppt/slides/_rels/slide58.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3" Type="http://schemas.openxmlformats.org/officeDocument/2006/relationships/image" Target="../media/image118.wmf"/><Relationship Id="rId18" Type="http://schemas.openxmlformats.org/officeDocument/2006/relationships/oleObject" Target="../embeddings/oleObject88.bin"/><Relationship Id="rId26" Type="http://schemas.openxmlformats.org/officeDocument/2006/relationships/oleObject" Target="../embeddings/oleObject92.bin"/><Relationship Id="rId39" Type="http://schemas.openxmlformats.org/officeDocument/2006/relationships/image" Target="../media/image131.wmf"/><Relationship Id="rId21" Type="http://schemas.openxmlformats.org/officeDocument/2006/relationships/image" Target="../media/image122.wmf"/><Relationship Id="rId34" Type="http://schemas.openxmlformats.org/officeDocument/2006/relationships/oleObject" Target="../embeddings/oleObject96.bin"/><Relationship Id="rId7" Type="http://schemas.openxmlformats.org/officeDocument/2006/relationships/image" Target="../media/image115.wmf"/><Relationship Id="rId2" Type="http://schemas.openxmlformats.org/officeDocument/2006/relationships/notesSlide" Target="../notesSlides/notesSlide12.xml"/><Relationship Id="rId16" Type="http://schemas.openxmlformats.org/officeDocument/2006/relationships/oleObject" Target="../embeddings/oleObject87.bin"/><Relationship Id="rId20" Type="http://schemas.openxmlformats.org/officeDocument/2006/relationships/oleObject" Target="../embeddings/oleObject89.bin"/><Relationship Id="rId29" Type="http://schemas.openxmlformats.org/officeDocument/2006/relationships/image" Target="../media/image126.wmf"/><Relationship Id="rId41" Type="http://schemas.openxmlformats.org/officeDocument/2006/relationships/image" Target="../media/image132.wmf"/><Relationship Id="rId1" Type="http://schemas.openxmlformats.org/officeDocument/2006/relationships/slideLayout" Target="../slideLayouts/slideLayout2.xml"/><Relationship Id="rId6" Type="http://schemas.openxmlformats.org/officeDocument/2006/relationships/oleObject" Target="../embeddings/oleObject82.bin"/><Relationship Id="rId11" Type="http://schemas.openxmlformats.org/officeDocument/2006/relationships/image" Target="../media/image117.wmf"/><Relationship Id="rId24" Type="http://schemas.openxmlformats.org/officeDocument/2006/relationships/oleObject" Target="../embeddings/oleObject91.bin"/><Relationship Id="rId32" Type="http://schemas.openxmlformats.org/officeDocument/2006/relationships/oleObject" Target="../embeddings/oleObject95.bin"/><Relationship Id="rId37" Type="http://schemas.openxmlformats.org/officeDocument/2006/relationships/image" Target="../media/image130.wmf"/><Relationship Id="rId40" Type="http://schemas.openxmlformats.org/officeDocument/2006/relationships/oleObject" Target="../embeddings/oleObject99.bin"/><Relationship Id="rId5" Type="http://schemas.openxmlformats.org/officeDocument/2006/relationships/image" Target="../media/image114.wmf"/><Relationship Id="rId15" Type="http://schemas.openxmlformats.org/officeDocument/2006/relationships/image" Target="../media/image119.wmf"/><Relationship Id="rId23" Type="http://schemas.openxmlformats.org/officeDocument/2006/relationships/image" Target="../media/image123.wmf"/><Relationship Id="rId28" Type="http://schemas.openxmlformats.org/officeDocument/2006/relationships/oleObject" Target="../embeddings/oleObject93.bin"/><Relationship Id="rId36" Type="http://schemas.openxmlformats.org/officeDocument/2006/relationships/oleObject" Target="../embeddings/oleObject97.bin"/><Relationship Id="rId10" Type="http://schemas.openxmlformats.org/officeDocument/2006/relationships/oleObject" Target="../embeddings/oleObject84.bin"/><Relationship Id="rId19" Type="http://schemas.openxmlformats.org/officeDocument/2006/relationships/image" Target="../media/image121.wmf"/><Relationship Id="rId31" Type="http://schemas.openxmlformats.org/officeDocument/2006/relationships/image" Target="../media/image127.wmf"/><Relationship Id="rId4" Type="http://schemas.openxmlformats.org/officeDocument/2006/relationships/oleObject" Target="../embeddings/oleObject81.bin"/><Relationship Id="rId9" Type="http://schemas.openxmlformats.org/officeDocument/2006/relationships/image" Target="../media/image116.wmf"/><Relationship Id="rId14" Type="http://schemas.openxmlformats.org/officeDocument/2006/relationships/oleObject" Target="../embeddings/oleObject86.bin"/><Relationship Id="rId22" Type="http://schemas.openxmlformats.org/officeDocument/2006/relationships/oleObject" Target="../embeddings/oleObject90.bin"/><Relationship Id="rId27" Type="http://schemas.openxmlformats.org/officeDocument/2006/relationships/image" Target="../media/image125.wmf"/><Relationship Id="rId30" Type="http://schemas.openxmlformats.org/officeDocument/2006/relationships/oleObject" Target="../embeddings/oleObject94.bin"/><Relationship Id="rId35" Type="http://schemas.openxmlformats.org/officeDocument/2006/relationships/image" Target="../media/image129.wmf"/><Relationship Id="rId8" Type="http://schemas.openxmlformats.org/officeDocument/2006/relationships/oleObject" Target="../embeddings/oleObject83.bin"/><Relationship Id="rId3" Type="http://schemas.openxmlformats.org/officeDocument/2006/relationships/image" Target="../media/image114.png"/><Relationship Id="rId12" Type="http://schemas.openxmlformats.org/officeDocument/2006/relationships/oleObject" Target="../embeddings/oleObject85.bin"/><Relationship Id="rId17" Type="http://schemas.openxmlformats.org/officeDocument/2006/relationships/image" Target="../media/image120.wmf"/><Relationship Id="rId25" Type="http://schemas.openxmlformats.org/officeDocument/2006/relationships/image" Target="../media/image124.wmf"/><Relationship Id="rId33" Type="http://schemas.openxmlformats.org/officeDocument/2006/relationships/image" Target="../media/image128.wmf"/><Relationship Id="rId38" Type="http://schemas.openxmlformats.org/officeDocument/2006/relationships/oleObject" Target="../embeddings/oleObject98.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3" Type="http://schemas.openxmlformats.org/officeDocument/2006/relationships/oleObject" Target="../embeddings/oleObject85.bin"/><Relationship Id="rId18" Type="http://schemas.openxmlformats.org/officeDocument/2006/relationships/image" Target="../media/image120.wmf"/><Relationship Id="rId26" Type="http://schemas.openxmlformats.org/officeDocument/2006/relationships/image" Target="../media/image126.wmf"/><Relationship Id="rId39" Type="http://schemas.openxmlformats.org/officeDocument/2006/relationships/oleObject" Target="../embeddings/oleObject90.bin"/><Relationship Id="rId21" Type="http://schemas.openxmlformats.org/officeDocument/2006/relationships/oleObject" Target="../embeddings/oleObject102.bin"/><Relationship Id="rId34" Type="http://schemas.openxmlformats.org/officeDocument/2006/relationships/image" Target="../media/image130.wmf"/><Relationship Id="rId7" Type="http://schemas.openxmlformats.org/officeDocument/2006/relationships/oleObject" Target="../embeddings/oleObject82.bin"/><Relationship Id="rId12" Type="http://schemas.openxmlformats.org/officeDocument/2006/relationships/image" Target="../media/image134.wmf"/><Relationship Id="rId17" Type="http://schemas.openxmlformats.org/officeDocument/2006/relationships/oleObject" Target="../embeddings/oleObject87.bin"/><Relationship Id="rId25" Type="http://schemas.openxmlformats.org/officeDocument/2006/relationships/oleObject" Target="../embeddings/oleObject93.bin"/><Relationship Id="rId33" Type="http://schemas.openxmlformats.org/officeDocument/2006/relationships/oleObject" Target="../embeddings/oleObject97.bin"/><Relationship Id="rId38" Type="http://schemas.openxmlformats.org/officeDocument/2006/relationships/image" Target="../media/image136.wmf"/><Relationship Id="rId2" Type="http://schemas.openxmlformats.org/officeDocument/2006/relationships/notesSlide" Target="../notesSlides/notesSlide13.xml"/><Relationship Id="rId16" Type="http://schemas.openxmlformats.org/officeDocument/2006/relationships/image" Target="../media/image119.wmf"/><Relationship Id="rId20" Type="http://schemas.openxmlformats.org/officeDocument/2006/relationships/image" Target="../media/image122.wmf"/><Relationship Id="rId29" Type="http://schemas.openxmlformats.org/officeDocument/2006/relationships/oleObject" Target="../embeddings/oleObject95.bin"/><Relationship Id="rId1" Type="http://schemas.openxmlformats.org/officeDocument/2006/relationships/slideLayout" Target="../slideLayouts/slideLayout2.xml"/><Relationship Id="rId6" Type="http://schemas.openxmlformats.org/officeDocument/2006/relationships/image" Target="../media/image114.wmf"/><Relationship Id="rId11" Type="http://schemas.openxmlformats.org/officeDocument/2006/relationships/oleObject" Target="../embeddings/oleObject101.bin"/><Relationship Id="rId24" Type="http://schemas.openxmlformats.org/officeDocument/2006/relationships/image" Target="../media/image125.wmf"/><Relationship Id="rId32" Type="http://schemas.openxmlformats.org/officeDocument/2006/relationships/image" Target="../media/image129.wmf"/><Relationship Id="rId37" Type="http://schemas.openxmlformats.org/officeDocument/2006/relationships/oleObject" Target="../embeddings/oleObject88.bin"/><Relationship Id="rId40" Type="http://schemas.openxmlformats.org/officeDocument/2006/relationships/image" Target="../media/image137.wmf"/><Relationship Id="rId5" Type="http://schemas.openxmlformats.org/officeDocument/2006/relationships/oleObject" Target="../embeddings/oleObject81.bin"/><Relationship Id="rId15" Type="http://schemas.openxmlformats.org/officeDocument/2006/relationships/oleObject" Target="../embeddings/oleObject86.bin"/><Relationship Id="rId23" Type="http://schemas.openxmlformats.org/officeDocument/2006/relationships/oleObject" Target="../embeddings/oleObject92.bin"/><Relationship Id="rId28" Type="http://schemas.openxmlformats.org/officeDocument/2006/relationships/image" Target="../media/image127.wmf"/><Relationship Id="rId36" Type="http://schemas.openxmlformats.org/officeDocument/2006/relationships/image" Target="../media/image131.wmf"/><Relationship Id="rId10" Type="http://schemas.openxmlformats.org/officeDocument/2006/relationships/image" Target="../media/image116.wmf"/><Relationship Id="rId19" Type="http://schemas.openxmlformats.org/officeDocument/2006/relationships/oleObject" Target="../embeddings/oleObject89.bin"/><Relationship Id="rId31" Type="http://schemas.openxmlformats.org/officeDocument/2006/relationships/oleObject" Target="../embeddings/oleObject96.bin"/><Relationship Id="rId4" Type="http://schemas.openxmlformats.org/officeDocument/2006/relationships/image" Target="../media/image133.wmf"/><Relationship Id="rId9" Type="http://schemas.openxmlformats.org/officeDocument/2006/relationships/oleObject" Target="../embeddings/oleObject83.bin"/><Relationship Id="rId14" Type="http://schemas.openxmlformats.org/officeDocument/2006/relationships/image" Target="../media/image118.wmf"/><Relationship Id="rId22" Type="http://schemas.openxmlformats.org/officeDocument/2006/relationships/image" Target="../media/image135.wmf"/><Relationship Id="rId27" Type="http://schemas.openxmlformats.org/officeDocument/2006/relationships/oleObject" Target="../embeddings/oleObject94.bin"/><Relationship Id="rId30" Type="http://schemas.openxmlformats.org/officeDocument/2006/relationships/image" Target="../media/image128.wmf"/><Relationship Id="rId35" Type="http://schemas.openxmlformats.org/officeDocument/2006/relationships/oleObject" Target="../embeddings/oleObject98.bin"/><Relationship Id="rId8" Type="http://schemas.openxmlformats.org/officeDocument/2006/relationships/image" Target="../media/image115.wmf"/><Relationship Id="rId3" Type="http://schemas.openxmlformats.org/officeDocument/2006/relationships/oleObject" Target="../embeddings/oleObject100.bin"/></Relationships>
</file>

<file path=ppt/slides/_rels/slide61.xml.rels><?xml version="1.0" encoding="UTF-8" standalone="yes"?>
<Relationships xmlns="http://schemas.openxmlformats.org/package/2006/relationships"><Relationship Id="rId13" Type="http://schemas.openxmlformats.org/officeDocument/2006/relationships/image" Target="../media/image118.wmf"/><Relationship Id="rId18" Type="http://schemas.openxmlformats.org/officeDocument/2006/relationships/oleObject" Target="../embeddings/oleObject88.bin"/><Relationship Id="rId26" Type="http://schemas.openxmlformats.org/officeDocument/2006/relationships/oleObject" Target="../embeddings/oleObject93.bin"/><Relationship Id="rId39" Type="http://schemas.openxmlformats.org/officeDocument/2006/relationships/image" Target="../media/image137.wmf"/><Relationship Id="rId21" Type="http://schemas.openxmlformats.org/officeDocument/2006/relationships/image" Target="../media/image122.wmf"/><Relationship Id="rId34" Type="http://schemas.openxmlformats.org/officeDocument/2006/relationships/oleObject" Target="../embeddings/oleObject97.bin"/><Relationship Id="rId7" Type="http://schemas.openxmlformats.org/officeDocument/2006/relationships/image" Target="../media/image115.wmf"/><Relationship Id="rId12" Type="http://schemas.openxmlformats.org/officeDocument/2006/relationships/oleObject" Target="../embeddings/oleObject85.bin"/><Relationship Id="rId17" Type="http://schemas.openxmlformats.org/officeDocument/2006/relationships/image" Target="../media/image120.wmf"/><Relationship Id="rId25" Type="http://schemas.openxmlformats.org/officeDocument/2006/relationships/image" Target="../media/image125.wmf"/><Relationship Id="rId33" Type="http://schemas.openxmlformats.org/officeDocument/2006/relationships/image" Target="../media/image129.wmf"/><Relationship Id="rId38" Type="http://schemas.openxmlformats.org/officeDocument/2006/relationships/oleObject" Target="../embeddings/oleObject90.bin"/><Relationship Id="rId2" Type="http://schemas.openxmlformats.org/officeDocument/2006/relationships/oleObject" Target="../embeddings/oleObject103.bin"/><Relationship Id="rId16" Type="http://schemas.openxmlformats.org/officeDocument/2006/relationships/oleObject" Target="../embeddings/oleObject87.bin"/><Relationship Id="rId20" Type="http://schemas.openxmlformats.org/officeDocument/2006/relationships/oleObject" Target="../embeddings/oleObject89.bin"/><Relationship Id="rId29" Type="http://schemas.openxmlformats.org/officeDocument/2006/relationships/image" Target="../media/image127.wmf"/><Relationship Id="rId1" Type="http://schemas.openxmlformats.org/officeDocument/2006/relationships/slideLayout" Target="../slideLayouts/slideLayout2.xml"/><Relationship Id="rId6" Type="http://schemas.openxmlformats.org/officeDocument/2006/relationships/oleObject" Target="../embeddings/oleObject82.bin"/><Relationship Id="rId11" Type="http://schemas.openxmlformats.org/officeDocument/2006/relationships/image" Target="../media/image117.wmf"/><Relationship Id="rId24" Type="http://schemas.openxmlformats.org/officeDocument/2006/relationships/oleObject" Target="../embeddings/oleObject92.bin"/><Relationship Id="rId32" Type="http://schemas.openxmlformats.org/officeDocument/2006/relationships/oleObject" Target="../embeddings/oleObject96.bin"/><Relationship Id="rId37" Type="http://schemas.openxmlformats.org/officeDocument/2006/relationships/image" Target="../media/image131.wmf"/><Relationship Id="rId5" Type="http://schemas.openxmlformats.org/officeDocument/2006/relationships/image" Target="../media/image114.wmf"/><Relationship Id="rId15" Type="http://schemas.openxmlformats.org/officeDocument/2006/relationships/image" Target="../media/image119.wmf"/><Relationship Id="rId23" Type="http://schemas.openxmlformats.org/officeDocument/2006/relationships/image" Target="../media/image124.wmf"/><Relationship Id="rId28" Type="http://schemas.openxmlformats.org/officeDocument/2006/relationships/oleObject" Target="../embeddings/oleObject94.bin"/><Relationship Id="rId36" Type="http://schemas.openxmlformats.org/officeDocument/2006/relationships/oleObject" Target="../embeddings/oleObject98.bin"/><Relationship Id="rId10" Type="http://schemas.openxmlformats.org/officeDocument/2006/relationships/oleObject" Target="../embeddings/oleObject84.bin"/><Relationship Id="rId19" Type="http://schemas.openxmlformats.org/officeDocument/2006/relationships/image" Target="../media/image121.wmf"/><Relationship Id="rId31" Type="http://schemas.openxmlformats.org/officeDocument/2006/relationships/image" Target="../media/image128.wmf"/><Relationship Id="rId4" Type="http://schemas.openxmlformats.org/officeDocument/2006/relationships/oleObject" Target="../embeddings/oleObject81.bin"/><Relationship Id="rId9" Type="http://schemas.openxmlformats.org/officeDocument/2006/relationships/image" Target="../media/image116.wmf"/><Relationship Id="rId14" Type="http://schemas.openxmlformats.org/officeDocument/2006/relationships/oleObject" Target="../embeddings/oleObject86.bin"/><Relationship Id="rId22" Type="http://schemas.openxmlformats.org/officeDocument/2006/relationships/oleObject" Target="../embeddings/oleObject91.bin"/><Relationship Id="rId27" Type="http://schemas.openxmlformats.org/officeDocument/2006/relationships/image" Target="../media/image126.wmf"/><Relationship Id="rId30" Type="http://schemas.openxmlformats.org/officeDocument/2006/relationships/oleObject" Target="../embeddings/oleObject95.bin"/><Relationship Id="rId35" Type="http://schemas.openxmlformats.org/officeDocument/2006/relationships/image" Target="../media/image130.wmf"/><Relationship Id="rId8" Type="http://schemas.openxmlformats.org/officeDocument/2006/relationships/oleObject" Target="../embeddings/oleObject83.bin"/><Relationship Id="rId3" Type="http://schemas.openxmlformats.org/officeDocument/2006/relationships/image" Target="../media/image138.wmf"/></Relationships>
</file>

<file path=ppt/slides/_rels/slide62.xml.rels><?xml version="1.0" encoding="UTF-8" standalone="yes"?>
<Relationships xmlns="http://schemas.openxmlformats.org/package/2006/relationships"><Relationship Id="rId13" Type="http://schemas.openxmlformats.org/officeDocument/2006/relationships/image" Target="../media/image118.wmf"/><Relationship Id="rId18" Type="http://schemas.openxmlformats.org/officeDocument/2006/relationships/oleObject" Target="../embeddings/oleObject88.bin"/><Relationship Id="rId26" Type="http://schemas.openxmlformats.org/officeDocument/2006/relationships/oleObject" Target="../embeddings/oleObject93.bin"/><Relationship Id="rId39" Type="http://schemas.openxmlformats.org/officeDocument/2006/relationships/image" Target="../media/image137.wmf"/><Relationship Id="rId21" Type="http://schemas.openxmlformats.org/officeDocument/2006/relationships/image" Target="../media/image122.wmf"/><Relationship Id="rId34" Type="http://schemas.openxmlformats.org/officeDocument/2006/relationships/oleObject" Target="../embeddings/oleObject97.bin"/><Relationship Id="rId7" Type="http://schemas.openxmlformats.org/officeDocument/2006/relationships/image" Target="../media/image115.wmf"/><Relationship Id="rId12" Type="http://schemas.openxmlformats.org/officeDocument/2006/relationships/oleObject" Target="../embeddings/oleObject85.bin"/><Relationship Id="rId17" Type="http://schemas.openxmlformats.org/officeDocument/2006/relationships/image" Target="../media/image120.wmf"/><Relationship Id="rId25" Type="http://schemas.openxmlformats.org/officeDocument/2006/relationships/image" Target="../media/image125.wmf"/><Relationship Id="rId33" Type="http://schemas.openxmlformats.org/officeDocument/2006/relationships/image" Target="../media/image129.wmf"/><Relationship Id="rId38" Type="http://schemas.openxmlformats.org/officeDocument/2006/relationships/oleObject" Target="../embeddings/oleObject90.bin"/><Relationship Id="rId2" Type="http://schemas.openxmlformats.org/officeDocument/2006/relationships/oleObject" Target="../embeddings/oleObject104.bin"/><Relationship Id="rId16" Type="http://schemas.openxmlformats.org/officeDocument/2006/relationships/oleObject" Target="../embeddings/oleObject87.bin"/><Relationship Id="rId20" Type="http://schemas.openxmlformats.org/officeDocument/2006/relationships/oleObject" Target="../embeddings/oleObject89.bin"/><Relationship Id="rId29" Type="http://schemas.openxmlformats.org/officeDocument/2006/relationships/image" Target="../media/image127.wmf"/><Relationship Id="rId1" Type="http://schemas.openxmlformats.org/officeDocument/2006/relationships/slideLayout" Target="../slideLayouts/slideLayout2.xml"/><Relationship Id="rId6" Type="http://schemas.openxmlformats.org/officeDocument/2006/relationships/oleObject" Target="../embeddings/oleObject82.bin"/><Relationship Id="rId11" Type="http://schemas.openxmlformats.org/officeDocument/2006/relationships/image" Target="../media/image117.wmf"/><Relationship Id="rId24" Type="http://schemas.openxmlformats.org/officeDocument/2006/relationships/oleObject" Target="../embeddings/oleObject92.bin"/><Relationship Id="rId32" Type="http://schemas.openxmlformats.org/officeDocument/2006/relationships/oleObject" Target="../embeddings/oleObject96.bin"/><Relationship Id="rId37" Type="http://schemas.openxmlformats.org/officeDocument/2006/relationships/image" Target="../media/image131.wmf"/><Relationship Id="rId5" Type="http://schemas.openxmlformats.org/officeDocument/2006/relationships/image" Target="../media/image114.wmf"/><Relationship Id="rId15" Type="http://schemas.openxmlformats.org/officeDocument/2006/relationships/image" Target="../media/image119.wmf"/><Relationship Id="rId23" Type="http://schemas.openxmlformats.org/officeDocument/2006/relationships/image" Target="../media/image124.wmf"/><Relationship Id="rId28" Type="http://schemas.openxmlformats.org/officeDocument/2006/relationships/oleObject" Target="../embeddings/oleObject94.bin"/><Relationship Id="rId36" Type="http://schemas.openxmlformats.org/officeDocument/2006/relationships/oleObject" Target="../embeddings/oleObject98.bin"/><Relationship Id="rId10" Type="http://schemas.openxmlformats.org/officeDocument/2006/relationships/oleObject" Target="../embeddings/oleObject84.bin"/><Relationship Id="rId19" Type="http://schemas.openxmlformats.org/officeDocument/2006/relationships/image" Target="../media/image121.wmf"/><Relationship Id="rId31" Type="http://schemas.openxmlformats.org/officeDocument/2006/relationships/image" Target="../media/image128.wmf"/><Relationship Id="rId4" Type="http://schemas.openxmlformats.org/officeDocument/2006/relationships/oleObject" Target="../embeddings/oleObject81.bin"/><Relationship Id="rId9" Type="http://schemas.openxmlformats.org/officeDocument/2006/relationships/image" Target="../media/image116.wmf"/><Relationship Id="rId14" Type="http://schemas.openxmlformats.org/officeDocument/2006/relationships/oleObject" Target="../embeddings/oleObject86.bin"/><Relationship Id="rId22" Type="http://schemas.openxmlformats.org/officeDocument/2006/relationships/oleObject" Target="../embeddings/oleObject91.bin"/><Relationship Id="rId27" Type="http://schemas.openxmlformats.org/officeDocument/2006/relationships/image" Target="../media/image126.wmf"/><Relationship Id="rId30" Type="http://schemas.openxmlformats.org/officeDocument/2006/relationships/oleObject" Target="../embeddings/oleObject95.bin"/><Relationship Id="rId35" Type="http://schemas.openxmlformats.org/officeDocument/2006/relationships/image" Target="../media/image130.wmf"/><Relationship Id="rId8" Type="http://schemas.openxmlformats.org/officeDocument/2006/relationships/oleObject" Target="../embeddings/oleObject83.bin"/><Relationship Id="rId3" Type="http://schemas.openxmlformats.org/officeDocument/2006/relationships/image" Target="../media/image139.wmf"/></Relationships>
</file>

<file path=ppt/slides/_rels/slide63.xml.rels><?xml version="1.0" encoding="UTF-8" standalone="yes"?>
<Relationships xmlns="http://schemas.openxmlformats.org/package/2006/relationships"><Relationship Id="rId13" Type="http://schemas.openxmlformats.org/officeDocument/2006/relationships/oleObject" Target="../embeddings/oleObject86.bin"/><Relationship Id="rId18" Type="http://schemas.openxmlformats.org/officeDocument/2006/relationships/image" Target="../media/image121.wmf"/><Relationship Id="rId26" Type="http://schemas.openxmlformats.org/officeDocument/2006/relationships/image" Target="../media/image126.wmf"/><Relationship Id="rId21" Type="http://schemas.openxmlformats.org/officeDocument/2006/relationships/oleObject" Target="../embeddings/oleObject91.bin"/><Relationship Id="rId34" Type="http://schemas.openxmlformats.org/officeDocument/2006/relationships/image" Target="../media/image130.wmf"/><Relationship Id="rId7" Type="http://schemas.openxmlformats.org/officeDocument/2006/relationships/oleObject" Target="../embeddings/oleObject83.bin"/><Relationship Id="rId12" Type="http://schemas.openxmlformats.org/officeDocument/2006/relationships/image" Target="../media/image118.wmf"/><Relationship Id="rId17" Type="http://schemas.openxmlformats.org/officeDocument/2006/relationships/oleObject" Target="../embeddings/oleObject88.bin"/><Relationship Id="rId25" Type="http://schemas.openxmlformats.org/officeDocument/2006/relationships/oleObject" Target="../embeddings/oleObject93.bin"/><Relationship Id="rId33" Type="http://schemas.openxmlformats.org/officeDocument/2006/relationships/oleObject" Target="../embeddings/oleObject97.bin"/><Relationship Id="rId38" Type="http://schemas.openxmlformats.org/officeDocument/2006/relationships/image" Target="../media/image137.wmf"/><Relationship Id="rId2" Type="http://schemas.openxmlformats.org/officeDocument/2006/relationships/image" Target="../media/image140.png"/><Relationship Id="rId16" Type="http://schemas.openxmlformats.org/officeDocument/2006/relationships/image" Target="../media/image120.wmf"/><Relationship Id="rId20" Type="http://schemas.openxmlformats.org/officeDocument/2006/relationships/image" Target="../media/image122.wmf"/><Relationship Id="rId29" Type="http://schemas.openxmlformats.org/officeDocument/2006/relationships/oleObject" Target="../embeddings/oleObject95.bin"/><Relationship Id="rId1" Type="http://schemas.openxmlformats.org/officeDocument/2006/relationships/slideLayout" Target="../slideLayouts/slideLayout2.xml"/><Relationship Id="rId6" Type="http://schemas.openxmlformats.org/officeDocument/2006/relationships/image" Target="../media/image115.wmf"/><Relationship Id="rId11" Type="http://schemas.openxmlformats.org/officeDocument/2006/relationships/oleObject" Target="../embeddings/oleObject85.bin"/><Relationship Id="rId24" Type="http://schemas.openxmlformats.org/officeDocument/2006/relationships/image" Target="../media/image125.wmf"/><Relationship Id="rId32" Type="http://schemas.openxmlformats.org/officeDocument/2006/relationships/image" Target="../media/image129.wmf"/><Relationship Id="rId37" Type="http://schemas.openxmlformats.org/officeDocument/2006/relationships/oleObject" Target="../embeddings/oleObject90.bin"/><Relationship Id="rId5" Type="http://schemas.openxmlformats.org/officeDocument/2006/relationships/oleObject" Target="../embeddings/oleObject82.bin"/><Relationship Id="rId15" Type="http://schemas.openxmlformats.org/officeDocument/2006/relationships/oleObject" Target="../embeddings/oleObject87.bin"/><Relationship Id="rId23" Type="http://schemas.openxmlformats.org/officeDocument/2006/relationships/oleObject" Target="../embeddings/oleObject92.bin"/><Relationship Id="rId28" Type="http://schemas.openxmlformats.org/officeDocument/2006/relationships/image" Target="../media/image127.wmf"/><Relationship Id="rId36" Type="http://schemas.openxmlformats.org/officeDocument/2006/relationships/image" Target="../media/image131.wmf"/><Relationship Id="rId10" Type="http://schemas.openxmlformats.org/officeDocument/2006/relationships/image" Target="../media/image117.wmf"/><Relationship Id="rId19" Type="http://schemas.openxmlformats.org/officeDocument/2006/relationships/oleObject" Target="../embeddings/oleObject89.bin"/><Relationship Id="rId31" Type="http://schemas.openxmlformats.org/officeDocument/2006/relationships/oleObject" Target="../embeddings/oleObject96.bin"/><Relationship Id="rId4" Type="http://schemas.openxmlformats.org/officeDocument/2006/relationships/image" Target="../media/image114.wmf"/><Relationship Id="rId9" Type="http://schemas.openxmlformats.org/officeDocument/2006/relationships/oleObject" Target="../embeddings/oleObject84.bin"/><Relationship Id="rId14" Type="http://schemas.openxmlformats.org/officeDocument/2006/relationships/image" Target="../media/image119.wmf"/><Relationship Id="rId22" Type="http://schemas.openxmlformats.org/officeDocument/2006/relationships/image" Target="../media/image124.wmf"/><Relationship Id="rId27" Type="http://schemas.openxmlformats.org/officeDocument/2006/relationships/oleObject" Target="../embeddings/oleObject94.bin"/><Relationship Id="rId30" Type="http://schemas.openxmlformats.org/officeDocument/2006/relationships/image" Target="../media/image128.wmf"/><Relationship Id="rId35" Type="http://schemas.openxmlformats.org/officeDocument/2006/relationships/oleObject" Target="../embeddings/oleObject98.bin"/><Relationship Id="rId8" Type="http://schemas.openxmlformats.org/officeDocument/2006/relationships/image" Target="../media/image116.wmf"/><Relationship Id="rId3" Type="http://schemas.openxmlformats.org/officeDocument/2006/relationships/oleObject" Target="../embeddings/oleObject81.bin"/></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63.bin"/><Relationship Id="rId13" Type="http://schemas.openxmlformats.org/officeDocument/2006/relationships/oleObject" Target="../embeddings/oleObject66.bin"/><Relationship Id="rId3" Type="http://schemas.openxmlformats.org/officeDocument/2006/relationships/image" Target="../media/image141.png"/><Relationship Id="rId7" Type="http://schemas.openxmlformats.org/officeDocument/2006/relationships/image" Target="../media/image95.wmf"/><Relationship Id="rId12" Type="http://schemas.openxmlformats.org/officeDocument/2006/relationships/image" Target="../media/image143.png"/><Relationship Id="rId2" Type="http://schemas.openxmlformats.org/officeDocument/2006/relationships/notesSlide" Target="../notesSlides/notesSlide15.xml"/><Relationship Id="rId16" Type="http://schemas.openxmlformats.org/officeDocument/2006/relationships/image" Target="../media/image100.wmf"/><Relationship Id="rId1" Type="http://schemas.openxmlformats.org/officeDocument/2006/relationships/slideLayout" Target="../slideLayouts/slideLayout2.xml"/><Relationship Id="rId6" Type="http://schemas.openxmlformats.org/officeDocument/2006/relationships/oleObject" Target="../embeddings/oleObject62.bin"/><Relationship Id="rId11" Type="http://schemas.openxmlformats.org/officeDocument/2006/relationships/image" Target="../media/image97.wmf"/><Relationship Id="rId5" Type="http://schemas.openxmlformats.org/officeDocument/2006/relationships/image" Target="../media/image20.jpeg"/><Relationship Id="rId15" Type="http://schemas.openxmlformats.org/officeDocument/2006/relationships/oleObject" Target="../embeddings/oleObject67.bin"/><Relationship Id="rId10" Type="http://schemas.openxmlformats.org/officeDocument/2006/relationships/oleObject" Target="../embeddings/oleObject64.bin"/><Relationship Id="rId4" Type="http://schemas.openxmlformats.org/officeDocument/2006/relationships/image" Target="../media/image142.png"/><Relationship Id="rId9" Type="http://schemas.openxmlformats.org/officeDocument/2006/relationships/image" Target="../media/image96.wmf"/><Relationship Id="rId14" Type="http://schemas.openxmlformats.org/officeDocument/2006/relationships/image" Target="../media/image99.wmf"/></Relationships>
</file>

<file path=ppt/slides/_rels/slide66.xml.rels><?xml version="1.0" encoding="UTF-8" standalone="yes"?>
<Relationships xmlns="http://schemas.openxmlformats.org/package/2006/relationships"><Relationship Id="rId8" Type="http://schemas.openxmlformats.org/officeDocument/2006/relationships/image" Target="../media/image96.wmf"/><Relationship Id="rId13" Type="http://schemas.openxmlformats.org/officeDocument/2006/relationships/image" Target="../media/image99.wmf"/><Relationship Id="rId3" Type="http://schemas.openxmlformats.org/officeDocument/2006/relationships/image" Target="../media/image144.png"/><Relationship Id="rId7" Type="http://schemas.openxmlformats.org/officeDocument/2006/relationships/oleObject" Target="../embeddings/oleObject63.bin"/><Relationship Id="rId12" Type="http://schemas.openxmlformats.org/officeDocument/2006/relationships/oleObject" Target="../embeddings/oleObject66.bin"/><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5.wmf"/><Relationship Id="rId11" Type="http://schemas.openxmlformats.org/officeDocument/2006/relationships/image" Target="../media/image143.png"/><Relationship Id="rId5" Type="http://schemas.openxmlformats.org/officeDocument/2006/relationships/oleObject" Target="../embeddings/oleObject62.bin"/><Relationship Id="rId15" Type="http://schemas.openxmlformats.org/officeDocument/2006/relationships/image" Target="../media/image100.wmf"/><Relationship Id="rId10" Type="http://schemas.openxmlformats.org/officeDocument/2006/relationships/image" Target="../media/image97.wmf"/><Relationship Id="rId4" Type="http://schemas.openxmlformats.org/officeDocument/2006/relationships/image" Target="../media/image145.png"/><Relationship Id="rId9" Type="http://schemas.openxmlformats.org/officeDocument/2006/relationships/oleObject" Target="../embeddings/oleObject64.bin"/><Relationship Id="rId14" Type="http://schemas.openxmlformats.org/officeDocument/2006/relationships/oleObject" Target="../embeddings/oleObject67.bin"/></Relationships>
</file>

<file path=ppt/slides/_rels/slide67.xml.rels><?xml version="1.0" encoding="UTF-8" standalone="yes"?>
<Relationships xmlns="http://schemas.openxmlformats.org/package/2006/relationships"><Relationship Id="rId3" Type="http://schemas.openxmlformats.org/officeDocument/2006/relationships/image" Target="../media/image140.wmf"/><Relationship Id="rId2" Type="http://schemas.openxmlformats.org/officeDocument/2006/relationships/oleObject" Target="../embeddings/oleObject105.bin"/><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3" Type="http://schemas.openxmlformats.org/officeDocument/2006/relationships/image" Target="../media/image117.wmf"/><Relationship Id="rId18" Type="http://schemas.openxmlformats.org/officeDocument/2006/relationships/oleObject" Target="../embeddings/oleObject87.bin"/><Relationship Id="rId26" Type="http://schemas.openxmlformats.org/officeDocument/2006/relationships/image" Target="../media/image125.wmf"/><Relationship Id="rId39" Type="http://schemas.openxmlformats.org/officeDocument/2006/relationships/oleObject" Target="../embeddings/oleObject90.bin"/><Relationship Id="rId21" Type="http://schemas.openxmlformats.org/officeDocument/2006/relationships/oleObject" Target="../embeddings/oleObject89.bin"/><Relationship Id="rId34" Type="http://schemas.openxmlformats.org/officeDocument/2006/relationships/image" Target="../media/image129.wmf"/><Relationship Id="rId7" Type="http://schemas.openxmlformats.org/officeDocument/2006/relationships/image" Target="../media/image114.wmf"/><Relationship Id="rId2" Type="http://schemas.openxmlformats.org/officeDocument/2006/relationships/image" Target="../media/image147.png"/><Relationship Id="rId16" Type="http://schemas.openxmlformats.org/officeDocument/2006/relationships/oleObject" Target="../embeddings/oleObject86.bin"/><Relationship Id="rId20" Type="http://schemas.openxmlformats.org/officeDocument/2006/relationships/image" Target="../media/image151.png"/><Relationship Id="rId29" Type="http://schemas.openxmlformats.org/officeDocument/2006/relationships/oleObject" Target="../embeddings/oleObject94.bin"/><Relationship Id="rId41" Type="http://schemas.openxmlformats.org/officeDocument/2006/relationships/image" Target="../media/image152.png"/><Relationship Id="rId1" Type="http://schemas.openxmlformats.org/officeDocument/2006/relationships/slideLayout" Target="../slideLayouts/slideLayout2.xml"/><Relationship Id="rId6" Type="http://schemas.openxmlformats.org/officeDocument/2006/relationships/oleObject" Target="../embeddings/oleObject81.bin"/><Relationship Id="rId11" Type="http://schemas.openxmlformats.org/officeDocument/2006/relationships/image" Target="../media/image116.wmf"/><Relationship Id="rId24" Type="http://schemas.openxmlformats.org/officeDocument/2006/relationships/image" Target="../media/image124.wmf"/><Relationship Id="rId32" Type="http://schemas.openxmlformats.org/officeDocument/2006/relationships/image" Target="../media/image128.wmf"/><Relationship Id="rId37" Type="http://schemas.openxmlformats.org/officeDocument/2006/relationships/oleObject" Target="../embeddings/oleObject98.bin"/><Relationship Id="rId40" Type="http://schemas.openxmlformats.org/officeDocument/2006/relationships/image" Target="../media/image137.wmf"/><Relationship Id="rId5" Type="http://schemas.openxmlformats.org/officeDocument/2006/relationships/image" Target="../media/image141.jpeg"/><Relationship Id="rId15" Type="http://schemas.openxmlformats.org/officeDocument/2006/relationships/image" Target="../media/image118.wmf"/><Relationship Id="rId23" Type="http://schemas.openxmlformats.org/officeDocument/2006/relationships/oleObject" Target="../embeddings/oleObject91.bin"/><Relationship Id="rId28" Type="http://schemas.openxmlformats.org/officeDocument/2006/relationships/image" Target="../media/image126.wmf"/><Relationship Id="rId36" Type="http://schemas.openxmlformats.org/officeDocument/2006/relationships/image" Target="../media/image130.wmf"/><Relationship Id="rId10" Type="http://schemas.openxmlformats.org/officeDocument/2006/relationships/oleObject" Target="../embeddings/oleObject83.bin"/><Relationship Id="rId19" Type="http://schemas.openxmlformats.org/officeDocument/2006/relationships/image" Target="../media/image120.wmf"/><Relationship Id="rId31" Type="http://schemas.openxmlformats.org/officeDocument/2006/relationships/oleObject" Target="../embeddings/oleObject95.bin"/><Relationship Id="rId4" Type="http://schemas.openxmlformats.org/officeDocument/2006/relationships/image" Target="../media/image149.png"/><Relationship Id="rId9" Type="http://schemas.openxmlformats.org/officeDocument/2006/relationships/image" Target="../media/image115.wmf"/><Relationship Id="rId14" Type="http://schemas.openxmlformats.org/officeDocument/2006/relationships/oleObject" Target="../embeddings/oleObject85.bin"/><Relationship Id="rId22" Type="http://schemas.openxmlformats.org/officeDocument/2006/relationships/image" Target="../media/image122.wmf"/><Relationship Id="rId27" Type="http://schemas.openxmlformats.org/officeDocument/2006/relationships/oleObject" Target="../embeddings/oleObject93.bin"/><Relationship Id="rId30" Type="http://schemas.openxmlformats.org/officeDocument/2006/relationships/image" Target="../media/image127.wmf"/><Relationship Id="rId35" Type="http://schemas.openxmlformats.org/officeDocument/2006/relationships/oleObject" Target="../embeddings/oleObject97.bin"/><Relationship Id="rId8" Type="http://schemas.openxmlformats.org/officeDocument/2006/relationships/oleObject" Target="../embeddings/oleObject82.bin"/><Relationship Id="rId3" Type="http://schemas.openxmlformats.org/officeDocument/2006/relationships/image" Target="../media/image148.png"/><Relationship Id="rId12" Type="http://schemas.openxmlformats.org/officeDocument/2006/relationships/oleObject" Target="../embeddings/oleObject84.bin"/><Relationship Id="rId17" Type="http://schemas.openxmlformats.org/officeDocument/2006/relationships/image" Target="../media/image119.wmf"/><Relationship Id="rId25" Type="http://schemas.openxmlformats.org/officeDocument/2006/relationships/oleObject" Target="../embeddings/oleObject92.bin"/><Relationship Id="rId33" Type="http://schemas.openxmlformats.org/officeDocument/2006/relationships/oleObject" Target="../embeddings/oleObject96.bin"/><Relationship Id="rId38" Type="http://schemas.openxmlformats.org/officeDocument/2006/relationships/image" Target="../media/image131.wmf"/></Relationships>
</file>

<file path=ppt/slides/_rels/slide69.xml.rels><?xml version="1.0" encoding="UTF-8" standalone="yes"?>
<Relationships xmlns="http://schemas.openxmlformats.org/package/2006/relationships"><Relationship Id="rId13" Type="http://schemas.openxmlformats.org/officeDocument/2006/relationships/image" Target="../media/image118.wmf"/><Relationship Id="rId18" Type="http://schemas.openxmlformats.org/officeDocument/2006/relationships/image" Target="../media/image155.png"/><Relationship Id="rId26" Type="http://schemas.openxmlformats.org/officeDocument/2006/relationships/image" Target="../media/image126.wmf"/><Relationship Id="rId39" Type="http://schemas.openxmlformats.org/officeDocument/2006/relationships/image" Target="../media/image156.png"/><Relationship Id="rId21" Type="http://schemas.openxmlformats.org/officeDocument/2006/relationships/oleObject" Target="../embeddings/oleObject91.bin"/><Relationship Id="rId34" Type="http://schemas.openxmlformats.org/officeDocument/2006/relationships/image" Target="../media/image130.wmf"/><Relationship Id="rId7" Type="http://schemas.openxmlformats.org/officeDocument/2006/relationships/image" Target="../media/image115.wmf"/><Relationship Id="rId12" Type="http://schemas.openxmlformats.org/officeDocument/2006/relationships/oleObject" Target="../embeddings/oleObject85.bin"/><Relationship Id="rId17" Type="http://schemas.openxmlformats.org/officeDocument/2006/relationships/image" Target="../media/image120.wmf"/><Relationship Id="rId25" Type="http://schemas.openxmlformats.org/officeDocument/2006/relationships/oleObject" Target="../embeddings/oleObject93.bin"/><Relationship Id="rId33" Type="http://schemas.openxmlformats.org/officeDocument/2006/relationships/oleObject" Target="../embeddings/oleObject97.bin"/><Relationship Id="rId38" Type="http://schemas.openxmlformats.org/officeDocument/2006/relationships/image" Target="../media/image137.wmf"/><Relationship Id="rId2" Type="http://schemas.openxmlformats.org/officeDocument/2006/relationships/image" Target="../media/image153.png"/><Relationship Id="rId16" Type="http://schemas.openxmlformats.org/officeDocument/2006/relationships/oleObject" Target="../embeddings/oleObject87.bin"/><Relationship Id="rId20" Type="http://schemas.openxmlformats.org/officeDocument/2006/relationships/image" Target="../media/image122.wmf"/><Relationship Id="rId29" Type="http://schemas.openxmlformats.org/officeDocument/2006/relationships/oleObject" Target="../embeddings/oleObject95.bin"/><Relationship Id="rId1" Type="http://schemas.openxmlformats.org/officeDocument/2006/relationships/slideLayout" Target="../slideLayouts/slideLayout2.xml"/><Relationship Id="rId6" Type="http://schemas.openxmlformats.org/officeDocument/2006/relationships/oleObject" Target="../embeddings/oleObject82.bin"/><Relationship Id="rId11" Type="http://schemas.openxmlformats.org/officeDocument/2006/relationships/image" Target="../media/image117.wmf"/><Relationship Id="rId24" Type="http://schemas.openxmlformats.org/officeDocument/2006/relationships/image" Target="../media/image125.wmf"/><Relationship Id="rId32" Type="http://schemas.openxmlformats.org/officeDocument/2006/relationships/image" Target="../media/image129.wmf"/><Relationship Id="rId37" Type="http://schemas.openxmlformats.org/officeDocument/2006/relationships/oleObject" Target="../embeddings/oleObject90.bin"/><Relationship Id="rId5" Type="http://schemas.openxmlformats.org/officeDocument/2006/relationships/image" Target="../media/image114.wmf"/><Relationship Id="rId15" Type="http://schemas.openxmlformats.org/officeDocument/2006/relationships/image" Target="../media/image119.wmf"/><Relationship Id="rId23" Type="http://schemas.openxmlformats.org/officeDocument/2006/relationships/oleObject" Target="../embeddings/oleObject92.bin"/><Relationship Id="rId28" Type="http://schemas.openxmlformats.org/officeDocument/2006/relationships/image" Target="../media/image127.wmf"/><Relationship Id="rId36" Type="http://schemas.openxmlformats.org/officeDocument/2006/relationships/image" Target="../media/image131.wmf"/><Relationship Id="rId10" Type="http://schemas.openxmlformats.org/officeDocument/2006/relationships/oleObject" Target="../embeddings/oleObject84.bin"/><Relationship Id="rId19" Type="http://schemas.openxmlformats.org/officeDocument/2006/relationships/oleObject" Target="../embeddings/oleObject89.bin"/><Relationship Id="rId31" Type="http://schemas.openxmlformats.org/officeDocument/2006/relationships/oleObject" Target="../embeddings/oleObject96.bin"/><Relationship Id="rId4" Type="http://schemas.openxmlformats.org/officeDocument/2006/relationships/oleObject" Target="../embeddings/oleObject81.bin"/><Relationship Id="rId9" Type="http://schemas.openxmlformats.org/officeDocument/2006/relationships/image" Target="../media/image116.wmf"/><Relationship Id="rId14" Type="http://schemas.openxmlformats.org/officeDocument/2006/relationships/oleObject" Target="../embeddings/oleObject86.bin"/><Relationship Id="rId22" Type="http://schemas.openxmlformats.org/officeDocument/2006/relationships/image" Target="../media/image124.wmf"/><Relationship Id="rId27" Type="http://schemas.openxmlformats.org/officeDocument/2006/relationships/oleObject" Target="../embeddings/oleObject94.bin"/><Relationship Id="rId30" Type="http://schemas.openxmlformats.org/officeDocument/2006/relationships/image" Target="../media/image128.wmf"/><Relationship Id="rId35" Type="http://schemas.openxmlformats.org/officeDocument/2006/relationships/oleObject" Target="../embeddings/oleObject98.bin"/><Relationship Id="rId8" Type="http://schemas.openxmlformats.org/officeDocument/2006/relationships/oleObject" Target="../embeddings/oleObject83.bin"/><Relationship Id="rId3" Type="http://schemas.openxmlformats.org/officeDocument/2006/relationships/image" Target="../media/image15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2.wmf"/></Relationships>
</file>

<file path=ppt/slides/_rels/slide7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43.wmf"/><Relationship Id="rId2" Type="http://schemas.openxmlformats.org/officeDocument/2006/relationships/oleObject" Target="../embeddings/oleObject107.bin"/><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63.bin"/><Relationship Id="rId13" Type="http://schemas.openxmlformats.org/officeDocument/2006/relationships/image" Target="../media/image145.wmf"/><Relationship Id="rId18" Type="http://schemas.openxmlformats.org/officeDocument/2006/relationships/oleObject" Target="../embeddings/oleObject110.bin"/><Relationship Id="rId3" Type="http://schemas.openxmlformats.org/officeDocument/2006/relationships/image" Target="../media/image93.png"/><Relationship Id="rId7" Type="http://schemas.openxmlformats.org/officeDocument/2006/relationships/image" Target="../media/image95.wmf"/><Relationship Id="rId12" Type="http://schemas.openxmlformats.org/officeDocument/2006/relationships/oleObject" Target="../embeddings/oleObject109.bin"/><Relationship Id="rId17" Type="http://schemas.openxmlformats.org/officeDocument/2006/relationships/image" Target="../media/image100.wmf"/><Relationship Id="rId2" Type="http://schemas.openxmlformats.org/officeDocument/2006/relationships/notesSlide" Target="../notesSlides/notesSlide21.xml"/><Relationship Id="rId16" Type="http://schemas.openxmlformats.org/officeDocument/2006/relationships/oleObject" Target="../embeddings/oleObject67.bin"/><Relationship Id="rId1" Type="http://schemas.openxmlformats.org/officeDocument/2006/relationships/slideLayout" Target="../slideLayouts/slideLayout2.xml"/><Relationship Id="rId6" Type="http://schemas.openxmlformats.org/officeDocument/2006/relationships/oleObject" Target="../embeddings/oleObject62.bin"/><Relationship Id="rId11" Type="http://schemas.openxmlformats.org/officeDocument/2006/relationships/image" Target="../media/image97.wmf"/><Relationship Id="rId5" Type="http://schemas.openxmlformats.org/officeDocument/2006/relationships/image" Target="../media/image144.wmf"/><Relationship Id="rId15" Type="http://schemas.openxmlformats.org/officeDocument/2006/relationships/image" Target="../media/image99.wmf"/><Relationship Id="rId10" Type="http://schemas.openxmlformats.org/officeDocument/2006/relationships/oleObject" Target="../embeddings/oleObject64.bin"/><Relationship Id="rId19" Type="http://schemas.openxmlformats.org/officeDocument/2006/relationships/image" Target="../media/image146.wmf"/><Relationship Id="rId4" Type="http://schemas.openxmlformats.org/officeDocument/2006/relationships/oleObject" Target="../embeddings/oleObject108.bin"/><Relationship Id="rId9" Type="http://schemas.openxmlformats.org/officeDocument/2006/relationships/image" Target="../media/image96.wmf"/><Relationship Id="rId14" Type="http://schemas.openxmlformats.org/officeDocument/2006/relationships/oleObject" Target="../embeddings/oleObject66.bin"/></Relationships>
</file>

<file path=ppt/slides/_rels/slide76.xml.rels><?xml version="1.0" encoding="UTF-8" standalone="yes"?>
<Relationships xmlns="http://schemas.openxmlformats.org/package/2006/relationships"><Relationship Id="rId13" Type="http://schemas.openxmlformats.org/officeDocument/2006/relationships/oleObject" Target="../embeddings/oleObject85.bin"/><Relationship Id="rId18" Type="http://schemas.openxmlformats.org/officeDocument/2006/relationships/image" Target="../media/image120.wmf"/><Relationship Id="rId26" Type="http://schemas.openxmlformats.org/officeDocument/2006/relationships/image" Target="../media/image124.wmf"/><Relationship Id="rId39" Type="http://schemas.openxmlformats.org/officeDocument/2006/relationships/oleObject" Target="../embeddings/oleObject98.bin"/><Relationship Id="rId21" Type="http://schemas.openxmlformats.org/officeDocument/2006/relationships/oleObject" Target="../embeddings/oleObject89.bin"/><Relationship Id="rId34" Type="http://schemas.openxmlformats.org/officeDocument/2006/relationships/image" Target="../media/image128.wmf"/><Relationship Id="rId42" Type="http://schemas.openxmlformats.org/officeDocument/2006/relationships/image" Target="../media/image149.wmf"/><Relationship Id="rId7" Type="http://schemas.openxmlformats.org/officeDocument/2006/relationships/oleObject" Target="../embeddings/oleObject82.bin"/><Relationship Id="rId2" Type="http://schemas.openxmlformats.org/officeDocument/2006/relationships/notesSlide" Target="../notesSlides/notesSlide22.xml"/><Relationship Id="rId16" Type="http://schemas.openxmlformats.org/officeDocument/2006/relationships/image" Target="../media/image119.wmf"/><Relationship Id="rId20" Type="http://schemas.openxmlformats.org/officeDocument/2006/relationships/image" Target="../media/image121.wmf"/><Relationship Id="rId29" Type="http://schemas.openxmlformats.org/officeDocument/2006/relationships/oleObject" Target="../embeddings/oleObject93.bin"/><Relationship Id="rId41" Type="http://schemas.openxmlformats.org/officeDocument/2006/relationships/oleObject" Target="../embeddings/oleObject113.bin"/><Relationship Id="rId1" Type="http://schemas.openxmlformats.org/officeDocument/2006/relationships/slideLayout" Target="../slideLayouts/slideLayout2.xml"/><Relationship Id="rId6" Type="http://schemas.openxmlformats.org/officeDocument/2006/relationships/image" Target="../media/image114.wmf"/><Relationship Id="rId11" Type="http://schemas.openxmlformats.org/officeDocument/2006/relationships/oleObject" Target="../embeddings/oleObject84.bin"/><Relationship Id="rId24" Type="http://schemas.openxmlformats.org/officeDocument/2006/relationships/image" Target="../media/image148.wmf"/><Relationship Id="rId32" Type="http://schemas.openxmlformats.org/officeDocument/2006/relationships/image" Target="../media/image127.wmf"/><Relationship Id="rId37" Type="http://schemas.openxmlformats.org/officeDocument/2006/relationships/oleObject" Target="../embeddings/oleObject97.bin"/><Relationship Id="rId40" Type="http://schemas.openxmlformats.org/officeDocument/2006/relationships/image" Target="../media/image131.wmf"/><Relationship Id="rId5" Type="http://schemas.openxmlformats.org/officeDocument/2006/relationships/oleObject" Target="../embeddings/oleObject81.bin"/><Relationship Id="rId15" Type="http://schemas.openxmlformats.org/officeDocument/2006/relationships/oleObject" Target="../embeddings/oleObject86.bin"/><Relationship Id="rId23" Type="http://schemas.openxmlformats.org/officeDocument/2006/relationships/oleObject" Target="../embeddings/oleObject112.bin"/><Relationship Id="rId28" Type="http://schemas.openxmlformats.org/officeDocument/2006/relationships/image" Target="../media/image125.wmf"/><Relationship Id="rId36" Type="http://schemas.openxmlformats.org/officeDocument/2006/relationships/image" Target="../media/image129.wmf"/><Relationship Id="rId10" Type="http://schemas.openxmlformats.org/officeDocument/2006/relationships/image" Target="../media/image116.wmf"/><Relationship Id="rId19" Type="http://schemas.openxmlformats.org/officeDocument/2006/relationships/oleObject" Target="../embeddings/oleObject88.bin"/><Relationship Id="rId31" Type="http://schemas.openxmlformats.org/officeDocument/2006/relationships/oleObject" Target="../embeddings/oleObject94.bin"/><Relationship Id="rId4" Type="http://schemas.openxmlformats.org/officeDocument/2006/relationships/image" Target="../media/image147.wmf"/><Relationship Id="rId9" Type="http://schemas.openxmlformats.org/officeDocument/2006/relationships/oleObject" Target="../embeddings/oleObject83.bin"/><Relationship Id="rId14" Type="http://schemas.openxmlformats.org/officeDocument/2006/relationships/image" Target="../media/image118.wmf"/><Relationship Id="rId22" Type="http://schemas.openxmlformats.org/officeDocument/2006/relationships/image" Target="../media/image122.wmf"/><Relationship Id="rId27" Type="http://schemas.openxmlformats.org/officeDocument/2006/relationships/oleObject" Target="../embeddings/oleObject92.bin"/><Relationship Id="rId30" Type="http://schemas.openxmlformats.org/officeDocument/2006/relationships/image" Target="../media/image126.wmf"/><Relationship Id="rId35" Type="http://schemas.openxmlformats.org/officeDocument/2006/relationships/oleObject" Target="../embeddings/oleObject96.bin"/><Relationship Id="rId8" Type="http://schemas.openxmlformats.org/officeDocument/2006/relationships/image" Target="../media/image115.wmf"/><Relationship Id="rId3" Type="http://schemas.openxmlformats.org/officeDocument/2006/relationships/oleObject" Target="../embeddings/oleObject111.bin"/><Relationship Id="rId12" Type="http://schemas.openxmlformats.org/officeDocument/2006/relationships/image" Target="../media/image117.wmf"/><Relationship Id="rId17" Type="http://schemas.openxmlformats.org/officeDocument/2006/relationships/oleObject" Target="../embeddings/oleObject87.bin"/><Relationship Id="rId25" Type="http://schemas.openxmlformats.org/officeDocument/2006/relationships/oleObject" Target="../embeddings/oleObject91.bin"/><Relationship Id="rId33" Type="http://schemas.openxmlformats.org/officeDocument/2006/relationships/oleObject" Target="../embeddings/oleObject95.bin"/><Relationship Id="rId38" Type="http://schemas.openxmlformats.org/officeDocument/2006/relationships/image" Target="../media/image130.w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www.geeksforgeeks.org/ml-stochastic-gradient-descent-sgd/#stochastic-gradient-descent-sgd" TargetMode="External"/><Relationship Id="rId2" Type="http://schemas.openxmlformats.org/officeDocument/2006/relationships/hyperlink" Target="https://www.kaggle.com/residentmario/full-batch-mini-batch-and-online-learning"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towardsdatascience.com/epoch-vs-iterations-vs-batch-size-4dfb9c7ce9c9"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stackoverflow.com/questions/45160691/batch-training-uses-sum-of-updates-or-average-of-update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stats.stackexchange.com/questions/183840/sum-or-average-of-gradients-in-mini-batch-gradient-decent"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s://www.researchgate.net/figure/Adam-optimizer-algorithm_fig2_339075038" TargetMode="External"/><Relationship Id="rId2" Type="http://schemas.openxmlformats.org/officeDocument/2006/relationships/hyperlink" Target="https://www.math.purdue.edu/~nwinovic/deep_learning_optimization.html" TargetMode="External"/><Relationship Id="rId1" Type="http://schemas.openxmlformats.org/officeDocument/2006/relationships/slideLayout" Target="../slideLayouts/slideLayout2.xml"/><Relationship Id="rId4" Type="http://schemas.openxmlformats.org/officeDocument/2006/relationships/image" Target="../media/image157.png"/></Relationships>
</file>

<file path=ppt/slides/_rels/slide84.xml.rels><?xml version="1.0" encoding="UTF-8" standalone="yes"?>
<Relationships xmlns="http://schemas.openxmlformats.org/package/2006/relationships"><Relationship Id="rId3" Type="http://schemas.openxmlformats.org/officeDocument/2006/relationships/hyperlink" Target="https://www.geeksforgeeks.org/intuition-of-adam-optimizer/" TargetMode="External"/><Relationship Id="rId2" Type="http://schemas.openxmlformats.org/officeDocument/2006/relationships/hyperlink" Target="https://towardsdatascience.com/adam-latest-trends-in-deep-learning-optimization-6be9a291375c" TargetMode="External"/><Relationship Id="rId1" Type="http://schemas.openxmlformats.org/officeDocument/2006/relationships/slideLayout" Target="../slideLayouts/slideLayout2.xml"/><Relationship Id="rId6" Type="http://schemas.openxmlformats.org/officeDocument/2006/relationships/hyperlink" Target="https://sefiks.com/2018/06/23/the-insiders-guide-to-adam-optimization-algorithm-for-deep-learning/" TargetMode="External"/><Relationship Id="rId5" Type="http://schemas.openxmlformats.org/officeDocument/2006/relationships/hyperlink" Target="https://medium.com/@nishantnikhil/adam-optimizer-notes-ddac4fd7218" TargetMode="External"/><Relationship Id="rId4" Type="http://schemas.openxmlformats.org/officeDocument/2006/relationships/image" Target="../media/image1580.png"/></Relationships>
</file>

<file path=ppt/slides/_rels/slide85.xml.rels><?xml version="1.0" encoding="UTF-8" standalone="yes"?>
<Relationships xmlns="http://schemas.openxmlformats.org/package/2006/relationships"><Relationship Id="rId3" Type="http://schemas.openxmlformats.org/officeDocument/2006/relationships/hyperlink" Target="https://www.geeksforgeeks.org/intuition-of-adam-optimizer/" TargetMode="External"/><Relationship Id="rId2" Type="http://schemas.openxmlformats.org/officeDocument/2006/relationships/image" Target="../media/image158.png"/><Relationship Id="rId1" Type="http://schemas.openxmlformats.org/officeDocument/2006/relationships/slideLayout" Target="../slideLayouts/slideLayout2.xml"/><Relationship Id="rId4" Type="http://schemas.openxmlformats.org/officeDocument/2006/relationships/image" Target="../media/image175.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www.mathworks.com/matlabcentral/fileexchange/38310-deep-learning-toolbox" TargetMode="External"/><Relationship Id="rId2" Type="http://schemas.openxmlformats.org/officeDocument/2006/relationships/hyperlink" Target="http://www.mathworks.com/matlabcentral/fileexchange/19997-neural-network-for-pattern-recognition-tutorial" TargetMode="External"/><Relationship Id="rId1" Type="http://schemas.openxmlformats.org/officeDocument/2006/relationships/slideLayout" Target="../slideLayouts/slideLayout2.xml"/><Relationship Id="rId4" Type="http://schemas.openxmlformats.org/officeDocument/2006/relationships/hyperlink" Target="http://www.geekwire.com/2015/google-open-sources-tensorflow-machine-learning-system-offering-its-neural-network-to-outside-developers/"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hyperlink" Target="https://towardsdatascience.com/batch-mini-batch-and-stochastic-gradient-descent-for-linear-regression-9fe4eefa637c" TargetMode="External"/><Relationship Id="rId2" Type="http://schemas.openxmlformats.org/officeDocument/2006/relationships/hyperlink" Target="https://towardsdatascience.com/batch-mini-batch-and-stochastic-gradient-descent-for-linear-regression-9fe4eefa637c#:~:text=Mini-batch%20Gradient%20Descent%20is%20an%20approach%20to%20find,iteration%20over%20a%20batch%20is%20called%20an%20epoch" TargetMode="External"/><Relationship Id="rId1" Type="http://schemas.openxmlformats.org/officeDocument/2006/relationships/slideLayout" Target="../slideLayouts/slideLayout2.xml"/><Relationship Id="rId4" Type="http://schemas.openxmlformats.org/officeDocument/2006/relationships/hyperlink" Target="https://optimization.cbe.cornell.edu/index.php?title=Stochastic_gradient_descen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mathworks.com/matlabcentral/fileexchange/19997-neural-network-for-pattern-recognition-tutorial"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60.png"/></Relationships>
</file>

<file path=ppt/slides/_rels/slide92.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hyperlink" Target="https://www.datacamp.com/tutorial/stochastic-gradient-descent"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https://www.ics.uci.edu/~pjsadows/notes.pdf"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64.emf"/><Relationship Id="rId2" Type="http://schemas.openxmlformats.org/officeDocument/2006/relationships/hyperlink" Target="https://medium.com/@bingobee01/a-review-of-dropout-as-applied-to-rnns-72e79ecd5b7b"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s://www.dlology.com/blog/how-to-generate-realistic-yelp-restaurant-reviews-with-keras/" TargetMode="External"/><Relationship Id="rId2" Type="http://schemas.openxmlformats.org/officeDocument/2006/relationships/hyperlink" Target="https://www.dlology.com/blog/tutorial-chinese-sentiment-analysis-with-hotel-review-data/" TargetMode="External"/><Relationship Id="rId1" Type="http://schemas.openxmlformats.org/officeDocument/2006/relationships/slideLayout" Target="../slideLayouts/slideLayout2.xml"/><Relationship Id="rId4" Type="http://schemas.openxmlformats.org/officeDocument/2006/relationships/hyperlink" Target="https://www.dlology.com/blog/how-to-use-return_state-or-return_sequences-in-keras/" TargetMode="External"/></Relationships>
</file>

<file path=ppt/slides/_rels/slide99.xml.rels><?xml version="1.0" encoding="UTF-8" standalone="yes"?>
<Relationships xmlns="http://schemas.openxmlformats.org/package/2006/relationships"><Relationship Id="rId2" Type="http://schemas.openxmlformats.org/officeDocument/2006/relationships/hyperlink" Target="http://www.mathworks.com/matlabcentral/fileexchange/19997-neural-network-for-pattern-recognition-tutorial"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normAutofit/>
          </a:bodyPr>
          <a:lstStyle/>
          <a:p>
            <a:pPr eaLnBrk="1" hangingPunct="1"/>
            <a:r>
              <a:rPr lang="en-US" altLang="en-US" dirty="0"/>
              <a:t> Artificial Neural networks</a:t>
            </a:r>
            <a:br>
              <a:rPr lang="en-US" altLang="en-US" dirty="0"/>
            </a:br>
            <a:endParaRPr lang="en-US" altLang="en-US" dirty="0"/>
          </a:p>
        </p:txBody>
      </p:sp>
      <p:sp>
        <p:nvSpPr>
          <p:cNvPr id="3" name="Subtitle 2"/>
          <p:cNvSpPr>
            <a:spLocks noGrp="1"/>
          </p:cNvSpPr>
          <p:nvPr>
            <p:ph type="subTitle" idx="1"/>
          </p:nvPr>
        </p:nvSpPr>
        <p:spPr>
          <a:xfrm>
            <a:off x="1447800" y="3962400"/>
            <a:ext cx="6400800" cy="1752600"/>
          </a:xfrm>
        </p:spPr>
        <p:txBody>
          <a:bodyPr rtlCol="0">
            <a:normAutofit/>
          </a:bodyPr>
          <a:lstStyle/>
          <a:p>
            <a:pPr eaLnBrk="1" fontAlgn="auto" hangingPunct="1">
              <a:spcAft>
                <a:spcPts val="0"/>
              </a:spcAft>
              <a:defRPr/>
            </a:pPr>
            <a:r>
              <a:rPr lang="en-US" altLang="en-US" dirty="0"/>
              <a:t>Introduction to Back Propagation of Neural Networks BPNN</a:t>
            </a:r>
          </a:p>
          <a:p>
            <a:pPr eaLnBrk="1" fontAlgn="auto" hangingPunct="1">
              <a:spcAft>
                <a:spcPts val="0"/>
              </a:spcAft>
              <a:defRPr/>
            </a:pPr>
            <a:r>
              <a:rPr lang="en-US" dirty="0"/>
              <a:t>By KH Wong</a:t>
            </a:r>
          </a:p>
        </p:txBody>
      </p:sp>
      <p:sp>
        <p:nvSpPr>
          <p:cNvPr id="307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p>
        </p:txBody>
      </p:sp>
      <p:sp>
        <p:nvSpPr>
          <p:cNvPr id="307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2769CFF-971E-49F6-9566-BCDF01C5AF54}" type="slidenum">
              <a:rPr lang="en-US" altLang="zh-HK" sz="1200">
                <a:solidFill>
                  <a:srgbClr val="898989"/>
                </a:solidFill>
              </a:rPr>
              <a:pPr>
                <a:spcBef>
                  <a:spcPct val="0"/>
                </a:spcBef>
                <a:buFontTx/>
                <a:buNone/>
              </a:pPr>
              <a:t>1</a:t>
            </a:fld>
            <a:endParaRPr lang="en-US" altLang="zh-HK" sz="1200">
              <a:solidFill>
                <a:srgbClr val="898989"/>
              </a:solidFill>
            </a:endParaRPr>
          </a:p>
        </p:txBody>
      </p:sp>
    </p:spTree>
    <p:extLst>
      <p:ext uri="{BB962C8B-B14F-4D97-AF65-F5344CB8AC3E}">
        <p14:creationId xmlns:p14="http://schemas.microsoft.com/office/powerpoint/2010/main" val="2834962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609600" y="1219200"/>
            <a:ext cx="7772400" cy="1470025"/>
          </a:xfrm>
        </p:spPr>
        <p:txBody>
          <a:bodyPr>
            <a:normAutofit fontScale="90000"/>
          </a:bodyPr>
          <a:lstStyle/>
          <a:p>
            <a:r>
              <a:rPr lang="en-US" altLang="en-US"/>
              <a:t>Part 1 (classification in action /or the Recognition process)</a:t>
            </a:r>
            <a:br>
              <a:rPr lang="en-US" altLang="en-US"/>
            </a:br>
            <a:endParaRPr lang="en-US" altLang="en-US"/>
          </a:p>
        </p:txBody>
      </p:sp>
      <p:sp>
        <p:nvSpPr>
          <p:cNvPr id="12291" name="Content Placeholder 2"/>
          <p:cNvSpPr>
            <a:spLocks noGrp="1"/>
          </p:cNvSpPr>
          <p:nvPr>
            <p:ph type="subTitle" idx="1"/>
          </p:nvPr>
        </p:nvSpPr>
        <p:spPr>
          <a:xfrm>
            <a:off x="1447800" y="2438400"/>
            <a:ext cx="6400800" cy="1752600"/>
          </a:xfrm>
        </p:spPr>
        <p:txBody>
          <a:bodyPr>
            <a:normAutofit fontScale="85000" lnSpcReduction="10000"/>
          </a:bodyPr>
          <a:lstStyle/>
          <a:p>
            <a:r>
              <a:rPr lang="en-US" altLang="zh-HK" dirty="0">
                <a:solidFill>
                  <a:srgbClr val="898989"/>
                </a:solidFill>
              </a:rPr>
              <a:t>Forward pass of  </a:t>
            </a:r>
            <a:r>
              <a:rPr lang="en-US" altLang="en-US" dirty="0">
                <a:solidFill>
                  <a:srgbClr val="898989"/>
                </a:solidFill>
              </a:rPr>
              <a:t>Back Propagation Neural Net (BPNN)</a:t>
            </a:r>
          </a:p>
          <a:p>
            <a:pPr algn="l"/>
            <a:r>
              <a:rPr lang="en-US" altLang="en-US" dirty="0">
                <a:solidFill>
                  <a:srgbClr val="898989"/>
                </a:solidFill>
              </a:rPr>
              <a:t>Assume weights (W) and bias (b) are found by training already (to be discussed in part2)</a:t>
            </a:r>
          </a:p>
          <a:p>
            <a:endParaRPr lang="en-US" altLang="en-US" dirty="0">
              <a:solidFill>
                <a:srgbClr val="898989"/>
              </a:solidFill>
            </a:endParaRPr>
          </a:p>
          <a:p>
            <a:endParaRPr lang="en-US" altLang="zh-HK" dirty="0">
              <a:solidFill>
                <a:srgbClr val="898989"/>
              </a:solidFill>
            </a:endParaRPr>
          </a:p>
        </p:txBody>
      </p:sp>
      <p:sp>
        <p:nvSpPr>
          <p:cNvPr id="1229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p>
        </p:txBody>
      </p:sp>
      <p:sp>
        <p:nvSpPr>
          <p:cNvPr id="1229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D19C930-4EF9-433B-888F-BE267985398D}" type="slidenum">
              <a:rPr lang="en-US" altLang="zh-HK" sz="1200">
                <a:solidFill>
                  <a:srgbClr val="898989"/>
                </a:solidFill>
              </a:rPr>
              <a:pPr>
                <a:spcBef>
                  <a:spcPct val="0"/>
                </a:spcBef>
                <a:buFontTx/>
                <a:buNone/>
              </a:pPr>
              <a:t>10</a:t>
            </a:fld>
            <a:endParaRPr lang="en-US" altLang="zh-HK" sz="1200">
              <a:solidFill>
                <a:srgbClr val="898989"/>
              </a:solidFill>
            </a:endParaRPr>
          </a:p>
        </p:txBody>
      </p:sp>
    </p:spTree>
    <p:extLst>
      <p:ext uri="{BB962C8B-B14F-4D97-AF65-F5344CB8AC3E}">
        <p14:creationId xmlns:p14="http://schemas.microsoft.com/office/powerpoint/2010/main" val="1534146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a:t>Example: a simple BPNN </a:t>
            </a:r>
          </a:p>
        </p:txBody>
      </p:sp>
      <p:sp>
        <p:nvSpPr>
          <p:cNvPr id="60419" name="Content Placeholder 2"/>
          <p:cNvSpPr>
            <a:spLocks noGrp="1"/>
          </p:cNvSpPr>
          <p:nvPr>
            <p:ph idx="1"/>
          </p:nvPr>
        </p:nvSpPr>
        <p:spPr/>
        <p:txBody>
          <a:bodyPr/>
          <a:lstStyle/>
          <a:p>
            <a:r>
              <a:rPr lang="en-US" altLang="en-US" dirty="0"/>
              <a:t>Number of classes (no. of output neurons)=3</a:t>
            </a:r>
          </a:p>
          <a:p>
            <a:r>
              <a:rPr lang="en-US" altLang="en-US" dirty="0"/>
              <a:t>Input 9 pixels: each input is a 3x3 image</a:t>
            </a:r>
          </a:p>
          <a:p>
            <a:r>
              <a:rPr lang="en-US" altLang="en-US" dirty="0"/>
              <a:t>Training samples =3 for each class</a:t>
            </a:r>
          </a:p>
          <a:p>
            <a:r>
              <a:rPr lang="en-US" altLang="en-US" dirty="0"/>
              <a:t>Number of hidden layers =1</a:t>
            </a:r>
          </a:p>
          <a:p>
            <a:r>
              <a:rPr lang="en-US" altLang="en-US" dirty="0"/>
              <a:t>Number of neurons in the hidden layer =5 </a:t>
            </a:r>
          </a:p>
          <a:p>
            <a:endParaRPr lang="en-US" altLang="en-US" dirty="0"/>
          </a:p>
          <a:p>
            <a:endParaRPr lang="en-US" altLang="en-US" dirty="0"/>
          </a:p>
          <a:p>
            <a:endParaRPr lang="en-US" altLang="en-US" dirty="0"/>
          </a:p>
        </p:txBody>
      </p:sp>
      <p:sp>
        <p:nvSpPr>
          <p:cNvPr id="6042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p>
        </p:txBody>
      </p:sp>
      <p:sp>
        <p:nvSpPr>
          <p:cNvPr id="6042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E8474A1-77F9-42EC-99F2-4FAE1A808B3E}" type="slidenum">
              <a:rPr lang="en-US" altLang="zh-HK" sz="1200">
                <a:solidFill>
                  <a:srgbClr val="898989"/>
                </a:solidFill>
              </a:rPr>
              <a:pPr>
                <a:spcBef>
                  <a:spcPct val="0"/>
                </a:spcBef>
                <a:buFontTx/>
                <a:buNone/>
              </a:pPr>
              <a:t>100</a:t>
            </a:fld>
            <a:endParaRPr lang="en-US" altLang="zh-HK" sz="1200">
              <a:solidFill>
                <a:srgbClr val="898989"/>
              </a:solidFill>
            </a:endParaRPr>
          </a:p>
        </p:txBody>
      </p:sp>
    </p:spTree>
    <p:extLst>
      <p:ext uri="{BB962C8B-B14F-4D97-AF65-F5344CB8AC3E}">
        <p14:creationId xmlns:p14="http://schemas.microsoft.com/office/powerpoint/2010/main" val="89873022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normAutofit/>
          </a:bodyPr>
          <a:lstStyle/>
          <a:p>
            <a:r>
              <a:rPr lang="en-US" altLang="en-US" dirty="0"/>
              <a:t>Display of testing patterns</a:t>
            </a:r>
          </a:p>
        </p:txBody>
      </p:sp>
      <p:sp>
        <p:nvSpPr>
          <p:cNvPr id="61443" name="Content Placeholder 2"/>
          <p:cNvSpPr>
            <a:spLocks noGrp="1"/>
          </p:cNvSpPr>
          <p:nvPr>
            <p:ph idx="1"/>
          </p:nvPr>
        </p:nvSpPr>
        <p:spPr>
          <a:xfrm>
            <a:off x="483220" y="1598341"/>
            <a:ext cx="8229600" cy="4525963"/>
          </a:xfrm>
        </p:spPr>
        <p:txBody>
          <a:bodyPr/>
          <a:lstStyle/>
          <a:p>
            <a:r>
              <a:rPr lang="en-US" altLang="en-US"/>
              <a:t> </a:t>
            </a:r>
          </a:p>
        </p:txBody>
      </p:sp>
      <p:sp>
        <p:nvSpPr>
          <p:cNvPr id="6144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p>
        </p:txBody>
      </p:sp>
      <p:sp>
        <p:nvSpPr>
          <p:cNvPr id="6144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815095B-66E4-4116-A451-CAB01AA8A771}" type="slidenum">
              <a:rPr lang="en-US" altLang="zh-HK" sz="1200">
                <a:solidFill>
                  <a:srgbClr val="898989"/>
                </a:solidFill>
              </a:rPr>
              <a:pPr>
                <a:spcBef>
                  <a:spcPct val="0"/>
                </a:spcBef>
                <a:buFontTx/>
                <a:buNone/>
              </a:pPr>
              <a:t>101</a:t>
            </a:fld>
            <a:endParaRPr lang="en-US" altLang="zh-HK" sz="1200">
              <a:solidFill>
                <a:srgbClr val="898989"/>
              </a:solidFill>
            </a:endParaRPr>
          </a:p>
        </p:txBody>
      </p:sp>
      <p:pic>
        <p:nvPicPr>
          <p:cNvPr id="6" name="Picture 5"/>
          <p:cNvPicPr>
            <a:picLocks noChangeAspect="1"/>
          </p:cNvPicPr>
          <p:nvPr/>
        </p:nvPicPr>
        <p:blipFill>
          <a:blip r:embed="rId2"/>
          <a:stretch>
            <a:fillRect/>
          </a:stretch>
        </p:blipFill>
        <p:spPr>
          <a:xfrm>
            <a:off x="923652" y="2014809"/>
            <a:ext cx="7478069" cy="4062929"/>
          </a:xfrm>
          <a:prstGeom prst="rect">
            <a:avLst/>
          </a:prstGeom>
        </p:spPr>
      </p:pic>
      <p:sp>
        <p:nvSpPr>
          <p:cNvPr id="17" name="TextBox 16"/>
          <p:cNvSpPr txBox="1"/>
          <p:nvPr/>
        </p:nvSpPr>
        <p:spPr>
          <a:xfrm>
            <a:off x="1652786" y="1466387"/>
            <a:ext cx="4900414" cy="646331"/>
          </a:xfrm>
          <a:prstGeom prst="rect">
            <a:avLst/>
          </a:prstGeom>
          <a:noFill/>
        </p:spPr>
        <p:txBody>
          <a:bodyPr wrap="square" rtlCol="0">
            <a:spAutoFit/>
          </a:bodyPr>
          <a:lstStyle/>
          <a:p>
            <a:r>
              <a:rPr lang="en-US" dirty="0"/>
              <a:t>Testing patterns , recognition rate =   8/9=88.8889</a:t>
            </a:r>
          </a:p>
          <a:p>
            <a:endParaRPr lang="en-US" dirty="0"/>
          </a:p>
        </p:txBody>
      </p:sp>
      <p:sp>
        <p:nvSpPr>
          <p:cNvPr id="10" name="TextBox 9"/>
          <p:cNvSpPr txBox="1"/>
          <p:nvPr/>
        </p:nvSpPr>
        <p:spPr>
          <a:xfrm>
            <a:off x="900793" y="6721475"/>
            <a:ext cx="45719"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15102232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5575" y="-122238"/>
            <a:ext cx="6753225" cy="609601"/>
          </a:xfrm>
        </p:spPr>
        <p:txBody>
          <a:bodyPr/>
          <a:lstStyle/>
          <a:p>
            <a:pPr algn="l"/>
            <a:r>
              <a:rPr lang="en-US" altLang="en-US" sz="3200"/>
              <a:t>Architecture </a:t>
            </a:r>
            <a:endParaRPr lang="en-US" altLang="en-US" sz="1600"/>
          </a:p>
        </p:txBody>
      </p:sp>
      <p:sp>
        <p:nvSpPr>
          <p:cNvPr id="62493" name="Content Placeholder 78"/>
          <p:cNvSpPr>
            <a:spLocks noGrp="1"/>
          </p:cNvSpPr>
          <p:nvPr>
            <p:ph idx="1"/>
          </p:nvPr>
        </p:nvSpPr>
        <p:spPr>
          <a:xfrm>
            <a:off x="8229600" y="6324600"/>
            <a:ext cx="762000" cy="381000"/>
          </a:xfrm>
        </p:spPr>
        <p:txBody>
          <a:bodyPr>
            <a:normAutofit fontScale="70000" lnSpcReduction="20000"/>
          </a:bodyPr>
          <a:lstStyle/>
          <a:p>
            <a:r>
              <a:rPr lang="en-US" altLang="en-US"/>
              <a:t> </a:t>
            </a:r>
          </a:p>
        </p:txBody>
      </p:sp>
      <p:sp>
        <p:nvSpPr>
          <p:cNvPr id="62467" name="Footer Placeholder 3"/>
          <p:cNvSpPr>
            <a:spLocks noGrp="1"/>
          </p:cNvSpPr>
          <p:nvPr>
            <p:ph type="ftr" sz="quarter" idx="11"/>
          </p:nvPr>
        </p:nvSpPr>
        <p:spPr bwMode="auto">
          <a:xfrm>
            <a:off x="5257800" y="63912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p>
        </p:txBody>
      </p:sp>
      <p:sp>
        <p:nvSpPr>
          <p:cNvPr id="6255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1AC4C86E-9DE3-47F7-90B2-5AFD22536106}" type="slidenum">
              <a:rPr lang="en-US" altLang="zh-HK" sz="1200">
                <a:solidFill>
                  <a:srgbClr val="898989"/>
                </a:solidFill>
              </a:rPr>
              <a:pPr>
                <a:spcBef>
                  <a:spcPct val="0"/>
                </a:spcBef>
                <a:buFontTx/>
                <a:buNone/>
              </a:pPr>
              <a:t>102</a:t>
            </a:fld>
            <a:endParaRPr lang="en-US" altLang="zh-HK" sz="1200">
              <a:solidFill>
                <a:srgbClr val="898989"/>
              </a:solidFill>
            </a:endParaRPr>
          </a:p>
        </p:txBody>
      </p:sp>
      <p:sp>
        <p:nvSpPr>
          <p:cNvPr id="7" name="Oval 6"/>
          <p:cNvSpPr/>
          <p:nvPr/>
        </p:nvSpPr>
        <p:spPr>
          <a:xfrm>
            <a:off x="1360488" y="3073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 name="Oval 7"/>
          <p:cNvSpPr/>
          <p:nvPr/>
        </p:nvSpPr>
        <p:spPr>
          <a:xfrm>
            <a:off x="1360488" y="35401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9" name="Oval 8"/>
          <p:cNvSpPr/>
          <p:nvPr/>
        </p:nvSpPr>
        <p:spPr>
          <a:xfrm>
            <a:off x="1360488" y="39973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 name="Oval 9"/>
          <p:cNvSpPr/>
          <p:nvPr/>
        </p:nvSpPr>
        <p:spPr>
          <a:xfrm>
            <a:off x="1360488" y="44545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1" name="Oval 10"/>
          <p:cNvSpPr/>
          <p:nvPr/>
        </p:nvSpPr>
        <p:spPr>
          <a:xfrm>
            <a:off x="4379913" y="3073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2" name="Oval 11"/>
          <p:cNvSpPr/>
          <p:nvPr/>
        </p:nvSpPr>
        <p:spPr>
          <a:xfrm>
            <a:off x="4379913" y="35401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 name="Oval 12"/>
          <p:cNvSpPr/>
          <p:nvPr/>
        </p:nvSpPr>
        <p:spPr>
          <a:xfrm>
            <a:off x="4379913" y="39973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 name="Oval 13"/>
          <p:cNvSpPr/>
          <p:nvPr/>
        </p:nvSpPr>
        <p:spPr>
          <a:xfrm>
            <a:off x="4379913" y="44545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5" name="Straight Arrow Connector 14"/>
          <p:cNvCxnSpPr>
            <a:stCxn id="7" idx="6"/>
            <a:endCxn id="11" idx="2"/>
          </p:cNvCxnSpPr>
          <p:nvPr/>
        </p:nvCxnSpPr>
        <p:spPr>
          <a:xfrm>
            <a:off x="1589088" y="3187700"/>
            <a:ext cx="2790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6"/>
            <a:endCxn id="11" idx="2"/>
          </p:cNvCxnSpPr>
          <p:nvPr/>
        </p:nvCxnSpPr>
        <p:spPr>
          <a:xfrm flipV="1">
            <a:off x="1589088" y="3187700"/>
            <a:ext cx="2790825" cy="138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6"/>
            <a:endCxn id="11" idx="2"/>
          </p:cNvCxnSpPr>
          <p:nvPr/>
        </p:nvCxnSpPr>
        <p:spPr>
          <a:xfrm flipV="1">
            <a:off x="1589088" y="3187700"/>
            <a:ext cx="2790825" cy="923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732713" y="31845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0" name="Oval 19"/>
          <p:cNvSpPr/>
          <p:nvPr/>
        </p:nvSpPr>
        <p:spPr>
          <a:xfrm>
            <a:off x="7732713" y="367347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1" name="Oval 20"/>
          <p:cNvSpPr/>
          <p:nvPr/>
        </p:nvSpPr>
        <p:spPr>
          <a:xfrm>
            <a:off x="7732713" y="415607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23" name="Straight Arrow Connector 22"/>
          <p:cNvCxnSpPr>
            <a:stCxn id="11" idx="6"/>
            <a:endCxn id="19" idx="2"/>
          </p:cNvCxnSpPr>
          <p:nvPr/>
        </p:nvCxnSpPr>
        <p:spPr>
          <a:xfrm>
            <a:off x="4608513" y="3187700"/>
            <a:ext cx="3124200" cy="11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2" idx="6"/>
            <a:endCxn id="19" idx="2"/>
          </p:cNvCxnSpPr>
          <p:nvPr/>
        </p:nvCxnSpPr>
        <p:spPr>
          <a:xfrm flipV="1">
            <a:off x="4608513" y="3298825"/>
            <a:ext cx="3124200" cy="355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3" idx="7"/>
            <a:endCxn id="19" idx="2"/>
          </p:cNvCxnSpPr>
          <p:nvPr/>
        </p:nvCxnSpPr>
        <p:spPr>
          <a:xfrm flipV="1">
            <a:off x="4573588" y="3298825"/>
            <a:ext cx="3159125" cy="733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4" idx="6"/>
            <a:endCxn id="19" idx="2"/>
          </p:cNvCxnSpPr>
          <p:nvPr/>
        </p:nvCxnSpPr>
        <p:spPr>
          <a:xfrm flipV="1">
            <a:off x="4608513" y="3298825"/>
            <a:ext cx="3124200" cy="1270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8" idx="6"/>
            <a:endCxn id="11" idx="2"/>
          </p:cNvCxnSpPr>
          <p:nvPr/>
        </p:nvCxnSpPr>
        <p:spPr>
          <a:xfrm flipV="1">
            <a:off x="1589088" y="3187700"/>
            <a:ext cx="2790825" cy="466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9" idx="5"/>
            <a:endCxn id="14" idx="2"/>
          </p:cNvCxnSpPr>
          <p:nvPr/>
        </p:nvCxnSpPr>
        <p:spPr>
          <a:xfrm>
            <a:off x="1555750" y="4192588"/>
            <a:ext cx="2824163" cy="376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1474788" y="5216525"/>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40" name="Oval 39"/>
          <p:cNvSpPr/>
          <p:nvPr/>
        </p:nvSpPr>
        <p:spPr>
          <a:xfrm>
            <a:off x="1360488" y="55245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41" name="Oval 40"/>
          <p:cNvSpPr/>
          <p:nvPr/>
        </p:nvSpPr>
        <p:spPr>
          <a:xfrm>
            <a:off x="4413250" y="49879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43" name="Straight Arrow Connector 42"/>
          <p:cNvCxnSpPr>
            <a:stCxn id="40" idx="6"/>
            <a:endCxn id="11" idx="2"/>
          </p:cNvCxnSpPr>
          <p:nvPr/>
        </p:nvCxnSpPr>
        <p:spPr>
          <a:xfrm flipV="1">
            <a:off x="1589088" y="3187700"/>
            <a:ext cx="2790825" cy="245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1" idx="7"/>
            <a:endCxn id="19" idx="2"/>
          </p:cNvCxnSpPr>
          <p:nvPr/>
        </p:nvCxnSpPr>
        <p:spPr>
          <a:xfrm flipV="1">
            <a:off x="4608513" y="3298825"/>
            <a:ext cx="3124200" cy="1722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494" name="TextBox 79"/>
          <p:cNvSpPr txBox="1">
            <a:spLocks noChangeArrowheads="1"/>
          </p:cNvSpPr>
          <p:nvPr/>
        </p:nvSpPr>
        <p:spPr bwMode="auto">
          <a:xfrm>
            <a:off x="1293813" y="5930900"/>
            <a:ext cx="13668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Input:</a:t>
            </a:r>
          </a:p>
          <a:p>
            <a:pPr eaLnBrk="1" hangingPunct="1">
              <a:spcBef>
                <a:spcPct val="0"/>
              </a:spcBef>
              <a:buFontTx/>
              <a:buNone/>
            </a:pPr>
            <a:r>
              <a:rPr lang="en-US" altLang="en-US" sz="1800"/>
              <a:t>P=9x1</a:t>
            </a:r>
          </a:p>
          <a:p>
            <a:pPr eaLnBrk="1" hangingPunct="1">
              <a:spcBef>
                <a:spcPct val="0"/>
              </a:spcBef>
              <a:buFontTx/>
              <a:buNone/>
            </a:pPr>
            <a:r>
              <a:rPr lang="en-US" altLang="en-US" sz="1800"/>
              <a:t>Indexed by j </a:t>
            </a:r>
          </a:p>
          <a:p>
            <a:pPr eaLnBrk="1" hangingPunct="1">
              <a:spcBef>
                <a:spcPct val="0"/>
              </a:spcBef>
              <a:buFontTx/>
              <a:buNone/>
            </a:pPr>
            <a:endParaRPr lang="en-US" altLang="en-US" sz="1800"/>
          </a:p>
        </p:txBody>
      </p:sp>
      <p:sp>
        <p:nvSpPr>
          <p:cNvPr id="62495" name="TextBox 80"/>
          <p:cNvSpPr txBox="1">
            <a:spLocks noChangeArrowheads="1"/>
          </p:cNvSpPr>
          <p:nvPr/>
        </p:nvSpPr>
        <p:spPr bwMode="auto">
          <a:xfrm>
            <a:off x="3459163" y="5327650"/>
            <a:ext cx="23606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A1: Hidden layer1 =5 neurons, indexed by j</a:t>
            </a:r>
          </a:p>
          <a:p>
            <a:pPr eaLnBrk="1" hangingPunct="1">
              <a:spcBef>
                <a:spcPct val="0"/>
              </a:spcBef>
              <a:buFontTx/>
              <a:buNone/>
            </a:pPr>
            <a:r>
              <a:rPr lang="en-US" altLang="en-US" sz="1800">
                <a:sym typeface="Symbol" pitchFamily="18" charset="2"/>
              </a:rPr>
              <a:t>W</a:t>
            </a:r>
            <a:r>
              <a:rPr lang="en-US" altLang="en-US" sz="1800" i="1" baseline="30000">
                <a:sym typeface="Symbol" pitchFamily="18" charset="2"/>
              </a:rPr>
              <a:t>l=</a:t>
            </a:r>
            <a:r>
              <a:rPr lang="en-US" altLang="en-US" sz="1800" i="1" baseline="30000"/>
              <a:t>1</a:t>
            </a:r>
            <a:r>
              <a:rPr lang="en-US" altLang="en-US" sz="1800"/>
              <a:t>=9x5</a:t>
            </a:r>
          </a:p>
          <a:p>
            <a:pPr eaLnBrk="1" hangingPunct="1">
              <a:spcBef>
                <a:spcPct val="0"/>
              </a:spcBef>
              <a:buFontTx/>
              <a:buNone/>
            </a:pPr>
            <a:r>
              <a:rPr lang="en-US" altLang="en-US" sz="1800" i="1">
                <a:sym typeface="Symbol" pitchFamily="18" charset="2"/>
              </a:rPr>
              <a:t>b</a:t>
            </a:r>
            <a:r>
              <a:rPr lang="en-US" altLang="en-US" sz="1800" i="1" baseline="30000">
                <a:sym typeface="Symbol" pitchFamily="18" charset="2"/>
              </a:rPr>
              <a:t>l=</a:t>
            </a:r>
            <a:r>
              <a:rPr lang="en-US" altLang="en-US" sz="1800" i="1" baseline="30000"/>
              <a:t>1</a:t>
            </a:r>
            <a:r>
              <a:rPr lang="en-US" altLang="en-US" sz="1800"/>
              <a:t>=5x1</a:t>
            </a:r>
          </a:p>
        </p:txBody>
      </p:sp>
      <p:sp>
        <p:nvSpPr>
          <p:cNvPr id="83" name="Oval 82"/>
          <p:cNvSpPr/>
          <p:nvPr/>
        </p:nvSpPr>
        <p:spPr>
          <a:xfrm>
            <a:off x="6067425" y="4424363"/>
            <a:ext cx="46038"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4" name="Oval 83"/>
          <p:cNvSpPr/>
          <p:nvPr/>
        </p:nvSpPr>
        <p:spPr>
          <a:xfrm>
            <a:off x="6054725" y="4073525"/>
            <a:ext cx="46038"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7" name="Oval 86"/>
          <p:cNvSpPr/>
          <p:nvPr/>
        </p:nvSpPr>
        <p:spPr>
          <a:xfrm>
            <a:off x="2740025" y="1439863"/>
            <a:ext cx="1236663" cy="11509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88" name="Straight Arrow Connector 87"/>
          <p:cNvCxnSpPr/>
          <p:nvPr/>
        </p:nvCxnSpPr>
        <p:spPr>
          <a:xfrm>
            <a:off x="838200" y="1449388"/>
            <a:ext cx="1901825" cy="301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87" idx="2"/>
          </p:cNvCxnSpPr>
          <p:nvPr/>
        </p:nvCxnSpPr>
        <p:spPr>
          <a:xfrm>
            <a:off x="623888" y="1949450"/>
            <a:ext cx="2116137" cy="66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838200" y="2232025"/>
            <a:ext cx="1901825" cy="265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502" name="Rectangle 92"/>
          <p:cNvSpPr>
            <a:spLocks noChangeArrowheads="1"/>
          </p:cNvSpPr>
          <p:nvPr/>
        </p:nvSpPr>
        <p:spPr bwMode="auto">
          <a:xfrm>
            <a:off x="1166813" y="1296988"/>
            <a:ext cx="130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(i=1,j=1)</a:t>
            </a:r>
          </a:p>
        </p:txBody>
      </p:sp>
      <p:sp>
        <p:nvSpPr>
          <p:cNvPr id="62503" name="Rectangle 93"/>
          <p:cNvSpPr>
            <a:spLocks noChangeArrowheads="1"/>
          </p:cNvSpPr>
          <p:nvPr/>
        </p:nvSpPr>
        <p:spPr bwMode="auto">
          <a:xfrm>
            <a:off x="1250950" y="1716088"/>
            <a:ext cx="130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(i=2,j=1)</a:t>
            </a:r>
          </a:p>
        </p:txBody>
      </p:sp>
      <p:sp>
        <p:nvSpPr>
          <p:cNvPr id="62504" name="Rectangle 94"/>
          <p:cNvSpPr>
            <a:spLocks noChangeArrowheads="1"/>
          </p:cNvSpPr>
          <p:nvPr/>
        </p:nvSpPr>
        <p:spPr bwMode="auto">
          <a:xfrm>
            <a:off x="1303338" y="2232025"/>
            <a:ext cx="1304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(i=9,j=1)</a:t>
            </a:r>
          </a:p>
        </p:txBody>
      </p:sp>
      <p:sp>
        <p:nvSpPr>
          <p:cNvPr id="96" name="Oval 95"/>
          <p:cNvSpPr/>
          <p:nvPr/>
        </p:nvSpPr>
        <p:spPr>
          <a:xfrm>
            <a:off x="881063" y="2090738"/>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97" name="Oval 96"/>
          <p:cNvSpPr/>
          <p:nvPr/>
        </p:nvSpPr>
        <p:spPr>
          <a:xfrm>
            <a:off x="877888" y="2284413"/>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62507" name="TextBox 97"/>
          <p:cNvSpPr txBox="1">
            <a:spLocks noChangeArrowheads="1"/>
          </p:cNvSpPr>
          <p:nvPr/>
        </p:nvSpPr>
        <p:spPr bwMode="auto">
          <a:xfrm>
            <a:off x="646113" y="2890838"/>
            <a:ext cx="7381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P(i=1)</a:t>
            </a:r>
          </a:p>
          <a:p>
            <a:pPr eaLnBrk="1" hangingPunct="1">
              <a:spcBef>
                <a:spcPct val="0"/>
              </a:spcBef>
              <a:buFontTx/>
              <a:buNone/>
            </a:pPr>
            <a:endParaRPr lang="en-US" altLang="en-US" sz="1800"/>
          </a:p>
          <a:p>
            <a:pPr eaLnBrk="1" hangingPunct="1">
              <a:spcBef>
                <a:spcPct val="0"/>
              </a:spcBef>
              <a:buFontTx/>
              <a:buNone/>
            </a:pPr>
            <a:r>
              <a:rPr lang="en-US" altLang="en-US" sz="1800"/>
              <a:t>P(i=2)</a:t>
            </a:r>
          </a:p>
          <a:p>
            <a:pPr eaLnBrk="1" hangingPunct="1">
              <a:spcBef>
                <a:spcPct val="0"/>
              </a:spcBef>
              <a:buFontTx/>
              <a:buNone/>
            </a:pPr>
            <a:endParaRPr lang="en-US" altLang="en-US" sz="1800"/>
          </a:p>
          <a:p>
            <a:pPr eaLnBrk="1" hangingPunct="1">
              <a:spcBef>
                <a:spcPct val="0"/>
              </a:spcBef>
              <a:buFontTx/>
              <a:buNone/>
            </a:pPr>
            <a:r>
              <a:rPr lang="en-US" altLang="en-US" sz="1800"/>
              <a:t>P(i=3)</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r>
              <a:rPr lang="en-US" altLang="en-US" sz="1800"/>
              <a:t>:</a:t>
            </a:r>
          </a:p>
          <a:p>
            <a:pPr eaLnBrk="1" hangingPunct="1">
              <a:spcBef>
                <a:spcPct val="0"/>
              </a:spcBef>
              <a:buFontTx/>
              <a:buNone/>
            </a:pPr>
            <a:r>
              <a:rPr lang="en-US" altLang="en-US" sz="1800"/>
              <a:t>:</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r>
              <a:rPr lang="en-US" altLang="en-US" sz="1800"/>
              <a:t>P(i=9)</a:t>
            </a:r>
          </a:p>
        </p:txBody>
      </p:sp>
      <p:cxnSp>
        <p:nvCxnSpPr>
          <p:cNvPr id="99" name="Straight Arrow Connector 98"/>
          <p:cNvCxnSpPr/>
          <p:nvPr/>
        </p:nvCxnSpPr>
        <p:spPr>
          <a:xfrm>
            <a:off x="3976688" y="2016125"/>
            <a:ext cx="517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62509" name="Object 103"/>
          <p:cNvGraphicFramePr>
            <a:graphicFrameLocks noChangeAspect="1"/>
          </p:cNvGraphicFramePr>
          <p:nvPr/>
        </p:nvGraphicFramePr>
        <p:xfrm>
          <a:off x="69850" y="484188"/>
          <a:ext cx="4503738" cy="736600"/>
        </p:xfrm>
        <a:graphic>
          <a:graphicData uri="http://schemas.openxmlformats.org/presentationml/2006/ole">
            <mc:AlternateContent xmlns:mc="http://schemas.openxmlformats.org/markup-compatibility/2006">
              <mc:Choice xmlns:v="urn:schemas-microsoft-com:vml" Requires="v">
                <p:oleObj name="公式" r:id="rId2" imgW="2489200" imgH="406400" progId="Equation.3">
                  <p:embed/>
                </p:oleObj>
              </mc:Choice>
              <mc:Fallback>
                <p:oleObj name="公式" r:id="rId2" imgW="2489200" imgH="4064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 y="484188"/>
                        <a:ext cx="450373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2510" name="TextBox 137"/>
          <p:cNvSpPr txBox="1">
            <a:spLocks noChangeArrowheads="1"/>
          </p:cNvSpPr>
          <p:nvPr/>
        </p:nvSpPr>
        <p:spPr bwMode="auto">
          <a:xfrm>
            <a:off x="3903663" y="1581150"/>
            <a:ext cx="831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a:t>
            </a:r>
            <a:r>
              <a:rPr lang="en-US" altLang="en-US" sz="1800" baseline="-25000"/>
              <a:t>1</a:t>
            </a:r>
            <a:r>
              <a:rPr lang="en-US" altLang="en-US" sz="1800"/>
              <a:t>(j=1)</a:t>
            </a:r>
          </a:p>
        </p:txBody>
      </p:sp>
      <p:sp>
        <p:nvSpPr>
          <p:cNvPr id="62511" name="Rectangle 141"/>
          <p:cNvSpPr>
            <a:spLocks noChangeArrowheads="1"/>
          </p:cNvSpPr>
          <p:nvPr/>
        </p:nvSpPr>
        <p:spPr bwMode="auto">
          <a:xfrm>
            <a:off x="155575" y="1233488"/>
            <a:ext cx="730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P(i=1)</a:t>
            </a:r>
          </a:p>
          <a:p>
            <a:pPr eaLnBrk="1" hangingPunct="1">
              <a:spcBef>
                <a:spcPct val="0"/>
              </a:spcBef>
              <a:buFontTx/>
              <a:buNone/>
            </a:pPr>
            <a:endParaRPr lang="en-US" altLang="en-US" sz="1800"/>
          </a:p>
        </p:txBody>
      </p:sp>
      <p:sp>
        <p:nvSpPr>
          <p:cNvPr id="62512" name="Rectangle 142"/>
          <p:cNvSpPr>
            <a:spLocks noChangeArrowheads="1"/>
          </p:cNvSpPr>
          <p:nvPr/>
        </p:nvSpPr>
        <p:spPr bwMode="auto">
          <a:xfrm>
            <a:off x="157163" y="1728788"/>
            <a:ext cx="730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P(i=2)</a:t>
            </a:r>
          </a:p>
          <a:p>
            <a:pPr eaLnBrk="1" hangingPunct="1">
              <a:spcBef>
                <a:spcPct val="0"/>
              </a:spcBef>
              <a:buFontTx/>
              <a:buNone/>
            </a:pPr>
            <a:endParaRPr lang="en-US" altLang="en-US" sz="1800"/>
          </a:p>
        </p:txBody>
      </p:sp>
      <p:sp>
        <p:nvSpPr>
          <p:cNvPr id="62513" name="Rectangle 143"/>
          <p:cNvSpPr>
            <a:spLocks noChangeArrowheads="1"/>
          </p:cNvSpPr>
          <p:nvPr/>
        </p:nvSpPr>
        <p:spPr bwMode="auto">
          <a:xfrm>
            <a:off x="196850" y="2278063"/>
            <a:ext cx="730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P(i=9)</a:t>
            </a:r>
          </a:p>
        </p:txBody>
      </p:sp>
      <p:sp>
        <p:nvSpPr>
          <p:cNvPr id="145" name="Rectangle 144"/>
          <p:cNvSpPr/>
          <p:nvPr/>
        </p:nvSpPr>
        <p:spPr>
          <a:xfrm>
            <a:off x="84138" y="438150"/>
            <a:ext cx="4568825" cy="220821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47" name="Straight Arrow Connector 146"/>
          <p:cNvCxnSpPr>
            <a:endCxn id="11" idx="0"/>
          </p:cNvCxnSpPr>
          <p:nvPr/>
        </p:nvCxnSpPr>
        <p:spPr>
          <a:xfrm>
            <a:off x="3605213" y="2670175"/>
            <a:ext cx="889000" cy="403225"/>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2516" name="TextBox 149"/>
          <p:cNvSpPr txBox="1">
            <a:spLocks noChangeArrowheads="1"/>
          </p:cNvSpPr>
          <p:nvPr/>
        </p:nvSpPr>
        <p:spPr bwMode="auto">
          <a:xfrm>
            <a:off x="2755900" y="1655763"/>
            <a:ext cx="1406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Neuron j=1</a:t>
            </a:r>
          </a:p>
          <a:p>
            <a:pPr eaLnBrk="1" hangingPunct="1">
              <a:spcBef>
                <a:spcPct val="0"/>
              </a:spcBef>
              <a:buFontTx/>
              <a:buNone/>
            </a:pPr>
            <a:r>
              <a:rPr lang="en-US" altLang="en-US" sz="1800"/>
              <a:t>Bias=b1(j=1)</a:t>
            </a:r>
            <a:endParaRPr lang="en-US" altLang="en-US" sz="1800" baseline="-25000"/>
          </a:p>
        </p:txBody>
      </p:sp>
      <p:sp>
        <p:nvSpPr>
          <p:cNvPr id="155" name="Oval 154"/>
          <p:cNvSpPr/>
          <p:nvPr/>
        </p:nvSpPr>
        <p:spPr>
          <a:xfrm>
            <a:off x="7523163" y="1473200"/>
            <a:ext cx="1260475" cy="10731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56" name="Straight Arrow Connector 155"/>
          <p:cNvCxnSpPr/>
          <p:nvPr/>
        </p:nvCxnSpPr>
        <p:spPr>
          <a:xfrm>
            <a:off x="5110163" y="1473200"/>
            <a:ext cx="2509837" cy="277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endCxn id="155" idx="2"/>
          </p:cNvCxnSpPr>
          <p:nvPr/>
        </p:nvCxnSpPr>
        <p:spPr>
          <a:xfrm>
            <a:off x="5178425" y="1922463"/>
            <a:ext cx="2344738" cy="87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flipV="1">
            <a:off x="5207000" y="2244725"/>
            <a:ext cx="2316163" cy="311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521" name="Rectangle 158"/>
          <p:cNvSpPr>
            <a:spLocks noChangeArrowheads="1"/>
          </p:cNvSpPr>
          <p:nvPr/>
        </p:nvSpPr>
        <p:spPr bwMode="auto">
          <a:xfrm>
            <a:off x="5832475" y="1287463"/>
            <a:ext cx="1343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ym typeface="Symbol" pitchFamily="18" charset="2"/>
              </a:rPr>
              <a:t> </a:t>
            </a:r>
            <a:r>
              <a:rPr lang="en-US" altLang="en-US" sz="1800"/>
              <a:t>2(j=1,k=1)</a:t>
            </a:r>
          </a:p>
        </p:txBody>
      </p:sp>
      <p:sp>
        <p:nvSpPr>
          <p:cNvPr id="62522" name="Rectangle 159"/>
          <p:cNvSpPr>
            <a:spLocks noChangeArrowheads="1"/>
          </p:cNvSpPr>
          <p:nvPr/>
        </p:nvSpPr>
        <p:spPr bwMode="auto">
          <a:xfrm>
            <a:off x="5819775" y="1657350"/>
            <a:ext cx="1343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ym typeface="Symbol" pitchFamily="18" charset="2"/>
              </a:rPr>
              <a:t> </a:t>
            </a:r>
            <a:r>
              <a:rPr lang="en-US" altLang="en-US" sz="1800"/>
              <a:t>2(j=2,k=1)</a:t>
            </a:r>
          </a:p>
          <a:p>
            <a:pPr eaLnBrk="1" hangingPunct="1">
              <a:spcBef>
                <a:spcPct val="0"/>
              </a:spcBef>
              <a:buFontTx/>
              <a:buNone/>
            </a:pPr>
            <a:endParaRPr lang="en-US" altLang="en-US" sz="1800"/>
          </a:p>
        </p:txBody>
      </p:sp>
      <p:sp>
        <p:nvSpPr>
          <p:cNvPr id="62523" name="Rectangle 160"/>
          <p:cNvSpPr>
            <a:spLocks noChangeArrowheads="1"/>
          </p:cNvSpPr>
          <p:nvPr/>
        </p:nvSpPr>
        <p:spPr bwMode="auto">
          <a:xfrm>
            <a:off x="5843588" y="2185988"/>
            <a:ext cx="1343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ym typeface="Symbol" pitchFamily="18" charset="2"/>
              </a:rPr>
              <a:t> </a:t>
            </a:r>
            <a:r>
              <a:rPr lang="en-US" altLang="en-US" sz="1800"/>
              <a:t>2(j=5,k=1)</a:t>
            </a:r>
          </a:p>
        </p:txBody>
      </p:sp>
      <p:sp>
        <p:nvSpPr>
          <p:cNvPr id="162" name="Oval 161"/>
          <p:cNvSpPr/>
          <p:nvPr/>
        </p:nvSpPr>
        <p:spPr>
          <a:xfrm>
            <a:off x="5449888" y="2112963"/>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63" name="Oval 162"/>
          <p:cNvSpPr/>
          <p:nvPr/>
        </p:nvSpPr>
        <p:spPr>
          <a:xfrm>
            <a:off x="5446713" y="2306638"/>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64" name="Straight Arrow Connector 163"/>
          <p:cNvCxnSpPr/>
          <p:nvPr/>
        </p:nvCxnSpPr>
        <p:spPr>
          <a:xfrm flipV="1">
            <a:off x="8783638" y="1924050"/>
            <a:ext cx="231775" cy="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62527" name="Object 164"/>
          <p:cNvGraphicFramePr>
            <a:graphicFrameLocks noChangeAspect="1"/>
          </p:cNvGraphicFramePr>
          <p:nvPr/>
        </p:nvGraphicFramePr>
        <p:xfrm>
          <a:off x="4862513" y="533400"/>
          <a:ext cx="4259262" cy="566738"/>
        </p:xfrm>
        <a:graphic>
          <a:graphicData uri="http://schemas.openxmlformats.org/presentationml/2006/ole">
            <mc:AlternateContent xmlns:mc="http://schemas.openxmlformats.org/markup-compatibility/2006">
              <mc:Choice xmlns:v="urn:schemas-microsoft-com:vml" Requires="v">
                <p:oleObj name="公式" r:id="rId4" imgW="3048000" imgH="406400" progId="Equation.3">
                  <p:embed/>
                </p:oleObj>
              </mc:Choice>
              <mc:Fallback>
                <p:oleObj name="公式" r:id="rId4" imgW="3048000" imgH="40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2513" y="533400"/>
                        <a:ext cx="425926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2528" name="TextBox 165"/>
          <p:cNvSpPr txBox="1">
            <a:spLocks noChangeArrowheads="1"/>
          </p:cNvSpPr>
          <p:nvPr/>
        </p:nvSpPr>
        <p:spPr bwMode="auto">
          <a:xfrm>
            <a:off x="8428038" y="1265238"/>
            <a:ext cx="715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a:t>
            </a:r>
            <a:r>
              <a:rPr lang="en-US" altLang="en-US" sz="1800" baseline="-25000"/>
              <a:t>2(k=2)</a:t>
            </a:r>
          </a:p>
        </p:txBody>
      </p:sp>
      <p:sp>
        <p:nvSpPr>
          <p:cNvPr id="62529" name="Rectangle 166"/>
          <p:cNvSpPr>
            <a:spLocks noChangeArrowheads="1"/>
          </p:cNvSpPr>
          <p:nvPr/>
        </p:nvSpPr>
        <p:spPr bwMode="auto">
          <a:xfrm>
            <a:off x="4724400" y="1255713"/>
            <a:ext cx="434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A1</a:t>
            </a:r>
          </a:p>
        </p:txBody>
      </p:sp>
      <p:sp>
        <p:nvSpPr>
          <p:cNvPr id="62530" name="Rectangle 167"/>
          <p:cNvSpPr>
            <a:spLocks noChangeArrowheads="1"/>
          </p:cNvSpPr>
          <p:nvPr/>
        </p:nvSpPr>
        <p:spPr bwMode="auto">
          <a:xfrm>
            <a:off x="4727575" y="1751013"/>
            <a:ext cx="433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A2</a:t>
            </a:r>
          </a:p>
        </p:txBody>
      </p:sp>
      <p:sp>
        <p:nvSpPr>
          <p:cNvPr id="62531" name="Rectangle 168"/>
          <p:cNvSpPr>
            <a:spLocks noChangeArrowheads="1"/>
          </p:cNvSpPr>
          <p:nvPr/>
        </p:nvSpPr>
        <p:spPr bwMode="auto">
          <a:xfrm>
            <a:off x="4765675" y="2300288"/>
            <a:ext cx="434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A5</a:t>
            </a:r>
          </a:p>
        </p:txBody>
      </p:sp>
      <p:sp>
        <p:nvSpPr>
          <p:cNvPr id="170" name="Rectangle 169"/>
          <p:cNvSpPr/>
          <p:nvPr/>
        </p:nvSpPr>
        <p:spPr>
          <a:xfrm>
            <a:off x="4797425" y="393700"/>
            <a:ext cx="4346575" cy="241776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62533" name="TextBox 170"/>
          <p:cNvSpPr txBox="1">
            <a:spLocks noChangeArrowheads="1"/>
          </p:cNvSpPr>
          <p:nvPr/>
        </p:nvSpPr>
        <p:spPr bwMode="auto">
          <a:xfrm>
            <a:off x="7523163" y="1612900"/>
            <a:ext cx="13954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Neuron k=1</a:t>
            </a:r>
          </a:p>
          <a:p>
            <a:pPr eaLnBrk="1" hangingPunct="1">
              <a:spcBef>
                <a:spcPct val="0"/>
              </a:spcBef>
              <a:buFontTx/>
              <a:buNone/>
            </a:pPr>
            <a:r>
              <a:rPr lang="en-US" altLang="en-US" sz="1800"/>
              <a:t>Bias=b2(k=1)</a:t>
            </a:r>
            <a:endParaRPr lang="en-US" altLang="en-US" sz="1800" baseline="-25000"/>
          </a:p>
        </p:txBody>
      </p:sp>
      <p:sp>
        <p:nvSpPr>
          <p:cNvPr id="62534" name="Rectangle 92"/>
          <p:cNvSpPr>
            <a:spLocks noChangeArrowheads="1"/>
          </p:cNvSpPr>
          <p:nvPr/>
        </p:nvSpPr>
        <p:spPr bwMode="auto">
          <a:xfrm>
            <a:off x="2019300" y="2814638"/>
            <a:ext cx="1293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a:t>
            </a:r>
            <a:r>
              <a:rPr lang="en-US" altLang="en-US" sz="1800" i="1" baseline="30000"/>
              <a:t>1</a:t>
            </a:r>
            <a:r>
              <a:rPr lang="en-US" altLang="en-US" sz="1800"/>
              <a:t>(i=i,j=1)</a:t>
            </a:r>
          </a:p>
        </p:txBody>
      </p:sp>
      <p:sp>
        <p:nvSpPr>
          <p:cNvPr id="62535" name="Rectangle 92"/>
          <p:cNvSpPr>
            <a:spLocks noChangeArrowheads="1"/>
          </p:cNvSpPr>
          <p:nvPr/>
        </p:nvSpPr>
        <p:spPr bwMode="auto">
          <a:xfrm>
            <a:off x="1941513" y="3313113"/>
            <a:ext cx="1357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a:t>
            </a:r>
            <a:r>
              <a:rPr lang="en-US" altLang="en-US" sz="1800" i="1" baseline="30000"/>
              <a:t>1</a:t>
            </a:r>
            <a:r>
              <a:rPr lang="en-US" altLang="en-US" sz="1800"/>
              <a:t>(i=2,j=1)</a:t>
            </a:r>
          </a:p>
        </p:txBody>
      </p:sp>
      <p:sp>
        <p:nvSpPr>
          <p:cNvPr id="62536" name="Rectangle 92"/>
          <p:cNvSpPr>
            <a:spLocks noChangeArrowheads="1"/>
          </p:cNvSpPr>
          <p:nvPr/>
        </p:nvSpPr>
        <p:spPr bwMode="auto">
          <a:xfrm>
            <a:off x="2019300" y="5375275"/>
            <a:ext cx="1357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a:t>
            </a:r>
            <a:r>
              <a:rPr lang="en-US" altLang="en-US" sz="1800" i="1" baseline="30000"/>
              <a:t>1</a:t>
            </a:r>
            <a:r>
              <a:rPr lang="en-US" altLang="en-US" sz="1800"/>
              <a:t>(i=9,j=5)</a:t>
            </a:r>
          </a:p>
        </p:txBody>
      </p:sp>
      <p:cxnSp>
        <p:nvCxnSpPr>
          <p:cNvPr id="80" name="Straight Arrow Connector 79"/>
          <p:cNvCxnSpPr>
            <a:stCxn id="40" idx="5"/>
            <a:endCxn id="41" idx="2"/>
          </p:cNvCxnSpPr>
          <p:nvPr/>
        </p:nvCxnSpPr>
        <p:spPr>
          <a:xfrm flipV="1">
            <a:off x="1555750" y="5102225"/>
            <a:ext cx="2857500" cy="617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538" name="Rectangle 92"/>
          <p:cNvSpPr>
            <a:spLocks noChangeArrowheads="1"/>
          </p:cNvSpPr>
          <p:nvPr/>
        </p:nvSpPr>
        <p:spPr bwMode="auto">
          <a:xfrm>
            <a:off x="3024188" y="4497388"/>
            <a:ext cx="1366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i(j=3,j=4)</a:t>
            </a:r>
          </a:p>
        </p:txBody>
      </p:sp>
      <p:sp>
        <p:nvSpPr>
          <p:cNvPr id="62539" name="TextBox 100"/>
          <p:cNvSpPr txBox="1">
            <a:spLocks noChangeArrowheads="1"/>
          </p:cNvSpPr>
          <p:nvPr/>
        </p:nvSpPr>
        <p:spPr bwMode="auto">
          <a:xfrm>
            <a:off x="4627563" y="5022850"/>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A1(j=5)</a:t>
            </a:r>
          </a:p>
        </p:txBody>
      </p:sp>
      <p:sp>
        <p:nvSpPr>
          <p:cNvPr id="62540" name="TextBox 101"/>
          <p:cNvSpPr txBox="1">
            <a:spLocks noChangeArrowheads="1"/>
          </p:cNvSpPr>
          <p:nvPr/>
        </p:nvSpPr>
        <p:spPr bwMode="auto">
          <a:xfrm>
            <a:off x="4527550" y="2873375"/>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A1(j=1)</a:t>
            </a:r>
          </a:p>
        </p:txBody>
      </p:sp>
      <p:sp>
        <p:nvSpPr>
          <p:cNvPr id="62541" name="TextBox 80"/>
          <p:cNvSpPr txBox="1">
            <a:spLocks noChangeArrowheads="1"/>
          </p:cNvSpPr>
          <p:nvPr/>
        </p:nvSpPr>
        <p:spPr bwMode="auto">
          <a:xfrm>
            <a:off x="7285038" y="4598988"/>
            <a:ext cx="185896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A2:layer2, 3 Output neurons</a:t>
            </a:r>
          </a:p>
          <a:p>
            <a:pPr eaLnBrk="1" hangingPunct="1">
              <a:spcBef>
                <a:spcPct val="0"/>
              </a:spcBef>
              <a:buFontTx/>
              <a:buNone/>
            </a:pPr>
            <a:r>
              <a:rPr lang="en-US" altLang="en-US" sz="1800"/>
              <a:t>indexed by k</a:t>
            </a:r>
          </a:p>
          <a:p>
            <a:pPr eaLnBrk="1" hangingPunct="1">
              <a:spcBef>
                <a:spcPct val="0"/>
              </a:spcBef>
              <a:buFontTx/>
              <a:buNone/>
            </a:pPr>
            <a:r>
              <a:rPr lang="en-US" altLang="en-US" sz="1800">
                <a:sym typeface="Symbol" pitchFamily="18" charset="2"/>
              </a:rPr>
              <a:t>W</a:t>
            </a:r>
            <a:r>
              <a:rPr lang="en-US" altLang="en-US" sz="1800" i="1" baseline="30000">
                <a:sym typeface="Symbol" pitchFamily="18" charset="2"/>
              </a:rPr>
              <a:t>l=2</a:t>
            </a:r>
            <a:r>
              <a:rPr lang="en-US" altLang="en-US" sz="1800"/>
              <a:t>=5x3</a:t>
            </a:r>
          </a:p>
          <a:p>
            <a:pPr eaLnBrk="1" hangingPunct="1">
              <a:spcBef>
                <a:spcPct val="0"/>
              </a:spcBef>
              <a:buFontTx/>
              <a:buNone/>
            </a:pPr>
            <a:r>
              <a:rPr lang="en-US" altLang="en-US" sz="1800" i="1">
                <a:sym typeface="Symbol" pitchFamily="18" charset="2"/>
              </a:rPr>
              <a:t>b</a:t>
            </a:r>
            <a:r>
              <a:rPr lang="en-US" altLang="en-US" sz="1800" i="1" baseline="30000">
                <a:sym typeface="Symbol" pitchFamily="18" charset="2"/>
              </a:rPr>
              <a:t>l=2</a:t>
            </a:r>
            <a:r>
              <a:rPr lang="en-US" altLang="en-US" sz="1800"/>
              <a:t>=3x1</a:t>
            </a:r>
          </a:p>
        </p:txBody>
      </p:sp>
      <p:cxnSp>
        <p:nvCxnSpPr>
          <p:cNvPr id="106" name="Straight Arrow Connector 105"/>
          <p:cNvCxnSpPr>
            <a:endCxn id="21" idx="2"/>
          </p:cNvCxnSpPr>
          <p:nvPr/>
        </p:nvCxnSpPr>
        <p:spPr>
          <a:xfrm flipV="1">
            <a:off x="4630738" y="4270375"/>
            <a:ext cx="3101975" cy="752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543" name="Rectangle 92"/>
          <p:cNvSpPr>
            <a:spLocks noChangeArrowheads="1"/>
          </p:cNvSpPr>
          <p:nvPr/>
        </p:nvSpPr>
        <p:spPr bwMode="auto">
          <a:xfrm>
            <a:off x="5843588" y="4541838"/>
            <a:ext cx="1408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(j=5,k=3)</a:t>
            </a:r>
          </a:p>
        </p:txBody>
      </p:sp>
      <p:sp>
        <p:nvSpPr>
          <p:cNvPr id="62544" name="Rectangle 92"/>
          <p:cNvSpPr>
            <a:spLocks noChangeArrowheads="1"/>
          </p:cNvSpPr>
          <p:nvPr/>
        </p:nvSpPr>
        <p:spPr bwMode="auto">
          <a:xfrm>
            <a:off x="5472113" y="2943225"/>
            <a:ext cx="1408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(j=1,k=1)</a:t>
            </a:r>
          </a:p>
        </p:txBody>
      </p:sp>
      <p:cxnSp>
        <p:nvCxnSpPr>
          <p:cNvPr id="113" name="Straight Arrow Connector 112"/>
          <p:cNvCxnSpPr/>
          <p:nvPr/>
        </p:nvCxnSpPr>
        <p:spPr>
          <a:xfrm>
            <a:off x="4608513" y="3660775"/>
            <a:ext cx="3124200" cy="1889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546" name="Rectangle 92"/>
          <p:cNvSpPr>
            <a:spLocks noChangeArrowheads="1"/>
          </p:cNvSpPr>
          <p:nvPr/>
        </p:nvSpPr>
        <p:spPr bwMode="auto">
          <a:xfrm>
            <a:off x="6619875" y="3813175"/>
            <a:ext cx="1408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(j=2,k=2)</a:t>
            </a:r>
          </a:p>
        </p:txBody>
      </p:sp>
      <p:sp>
        <p:nvSpPr>
          <p:cNvPr id="62547" name="Rectangle 92"/>
          <p:cNvSpPr>
            <a:spLocks noChangeArrowheads="1"/>
          </p:cNvSpPr>
          <p:nvPr/>
        </p:nvSpPr>
        <p:spPr bwMode="auto">
          <a:xfrm>
            <a:off x="5387975" y="3246438"/>
            <a:ext cx="1408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(j=2,k=1)</a:t>
            </a:r>
          </a:p>
        </p:txBody>
      </p:sp>
      <p:sp>
        <p:nvSpPr>
          <p:cNvPr id="62548" name="TextBox 116"/>
          <p:cNvSpPr txBox="1">
            <a:spLocks noChangeArrowheads="1"/>
          </p:cNvSpPr>
          <p:nvPr/>
        </p:nvSpPr>
        <p:spPr bwMode="auto">
          <a:xfrm>
            <a:off x="4586288" y="3355975"/>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A1(j=2)</a:t>
            </a:r>
          </a:p>
        </p:txBody>
      </p:sp>
      <p:cxnSp>
        <p:nvCxnSpPr>
          <p:cNvPr id="118" name="Straight Arrow Connector 117"/>
          <p:cNvCxnSpPr>
            <a:endCxn id="19" idx="0"/>
          </p:cNvCxnSpPr>
          <p:nvPr/>
        </p:nvCxnSpPr>
        <p:spPr>
          <a:xfrm flipH="1">
            <a:off x="7847013" y="2814638"/>
            <a:ext cx="120650" cy="369887"/>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35" name="Oval 134"/>
          <p:cNvSpPr/>
          <p:nvPr/>
        </p:nvSpPr>
        <p:spPr>
          <a:xfrm>
            <a:off x="1452563" y="4911725"/>
            <a:ext cx="44450"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6" name="Oval 135"/>
          <p:cNvSpPr/>
          <p:nvPr/>
        </p:nvSpPr>
        <p:spPr>
          <a:xfrm>
            <a:off x="3246438" y="3878263"/>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7" name="Oval 136"/>
          <p:cNvSpPr/>
          <p:nvPr/>
        </p:nvSpPr>
        <p:spPr>
          <a:xfrm>
            <a:off x="3246438" y="3986213"/>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9" name="Oval 138"/>
          <p:cNvSpPr/>
          <p:nvPr/>
        </p:nvSpPr>
        <p:spPr>
          <a:xfrm>
            <a:off x="4041775" y="4278313"/>
            <a:ext cx="46038"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0" name="Oval 139"/>
          <p:cNvSpPr/>
          <p:nvPr/>
        </p:nvSpPr>
        <p:spPr>
          <a:xfrm>
            <a:off x="4040188" y="4073525"/>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1" name="Oval 140"/>
          <p:cNvSpPr/>
          <p:nvPr/>
        </p:nvSpPr>
        <p:spPr>
          <a:xfrm>
            <a:off x="4041775" y="3803650"/>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62557" name="TextBox 1"/>
          <p:cNvSpPr txBox="1">
            <a:spLocks noChangeArrowheads="1"/>
          </p:cNvSpPr>
          <p:nvPr/>
        </p:nvSpPr>
        <p:spPr bwMode="auto">
          <a:xfrm>
            <a:off x="2305050" y="5983288"/>
            <a:ext cx="1023938" cy="3698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Layer l=1</a:t>
            </a:r>
          </a:p>
        </p:txBody>
      </p:sp>
      <p:sp>
        <p:nvSpPr>
          <p:cNvPr id="62558" name="TextBox 93"/>
          <p:cNvSpPr txBox="1">
            <a:spLocks noChangeArrowheads="1"/>
          </p:cNvSpPr>
          <p:nvPr/>
        </p:nvSpPr>
        <p:spPr bwMode="auto">
          <a:xfrm>
            <a:off x="5819775" y="5924550"/>
            <a:ext cx="1023938" cy="3698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Layer l=2</a:t>
            </a:r>
          </a:p>
        </p:txBody>
      </p:sp>
      <p:sp>
        <p:nvSpPr>
          <p:cNvPr id="62559" name="TextBox 3"/>
          <p:cNvSpPr txBox="1">
            <a:spLocks noChangeArrowheads="1"/>
          </p:cNvSpPr>
          <p:nvPr/>
        </p:nvSpPr>
        <p:spPr bwMode="auto">
          <a:xfrm>
            <a:off x="7131050" y="6076950"/>
            <a:ext cx="1641475" cy="3683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ym typeface="Wingdings" pitchFamily="2" charset="2"/>
              </a:rPr>
              <a:t></a:t>
            </a:r>
            <a:r>
              <a:rPr lang="en-US" altLang="en-US" sz="1800"/>
              <a:t>S2 generated</a:t>
            </a:r>
          </a:p>
        </p:txBody>
      </p:sp>
      <p:sp>
        <p:nvSpPr>
          <p:cNvPr id="62560" name="TextBox 97"/>
          <p:cNvSpPr txBox="1">
            <a:spLocks noChangeArrowheads="1"/>
          </p:cNvSpPr>
          <p:nvPr/>
        </p:nvSpPr>
        <p:spPr bwMode="auto">
          <a:xfrm>
            <a:off x="3170238" y="6488113"/>
            <a:ext cx="1641475" cy="3698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ym typeface="Wingdings" pitchFamily="2" charset="2"/>
              </a:rPr>
              <a:t></a:t>
            </a:r>
            <a:r>
              <a:rPr lang="en-US" altLang="en-US" sz="1800"/>
              <a:t>S1 generated</a:t>
            </a:r>
          </a:p>
        </p:txBody>
      </p:sp>
    </p:spTree>
    <p:extLst>
      <p:ext uri="{BB962C8B-B14F-4D97-AF65-F5344CB8AC3E}">
        <p14:creationId xmlns:p14="http://schemas.microsoft.com/office/powerpoint/2010/main" val="280473637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pPr>
              <a:defRPr/>
            </a:pPr>
            <a:r>
              <a:rPr lang="en-US" dirty="0"/>
              <a:t> </a:t>
            </a:r>
          </a:p>
        </p:txBody>
      </p:sp>
      <p:sp>
        <p:nvSpPr>
          <p:cNvPr id="63491" name="Content Placeholder 2"/>
          <p:cNvSpPr>
            <a:spLocks noGrp="1"/>
          </p:cNvSpPr>
          <p:nvPr>
            <p:ph idx="1"/>
          </p:nvPr>
        </p:nvSpPr>
        <p:spPr>
          <a:xfrm>
            <a:off x="457200" y="304800"/>
            <a:ext cx="8382000" cy="5562600"/>
          </a:xfrm>
        </p:spPr>
        <p:txBody>
          <a:bodyPr>
            <a:normAutofit fontScale="92500" lnSpcReduction="10000"/>
          </a:bodyPr>
          <a:lstStyle/>
          <a:p>
            <a:r>
              <a:rPr lang="en-US" sz="1100" dirty="0"/>
              <a:t>%source : http://www.mathworks.com/matlabcentral/fileexchange/19997-neural-network-for-pattern-recognition-tutorial</a:t>
            </a:r>
          </a:p>
          <a:p>
            <a:r>
              <a:rPr lang="en-US" sz="1100" dirty="0"/>
              <a:t>%</a:t>
            </a:r>
            <a:r>
              <a:rPr lang="en-US" sz="1100" dirty="0" err="1"/>
              <a:t>khw</a:t>
            </a:r>
            <a:r>
              <a:rPr lang="en-US" sz="1100" dirty="0"/>
              <a:t> bpnn_v201004.m 2020 </a:t>
            </a:r>
            <a:r>
              <a:rPr lang="en-US" sz="1100" dirty="0" err="1"/>
              <a:t>oct</a:t>
            </a:r>
            <a:r>
              <a:rPr lang="en-US" sz="1100" dirty="0"/>
              <a:t> 4, </a:t>
            </a:r>
          </a:p>
          <a:p>
            <a:r>
              <a:rPr lang="en-US" sz="1100" dirty="0"/>
              <a:t>function </a:t>
            </a:r>
            <a:r>
              <a:rPr lang="en-US" sz="1100" dirty="0" err="1"/>
              <a:t>ann</a:t>
            </a:r>
            <a:r>
              <a:rPr lang="en-US" sz="1100" dirty="0"/>
              <a:t>()</a:t>
            </a:r>
          </a:p>
          <a:p>
            <a:r>
              <a:rPr lang="en-US" sz="1100" dirty="0"/>
              <a:t>clear memory %comments added by </a:t>
            </a:r>
            <a:r>
              <a:rPr lang="en-US" sz="1100" dirty="0" err="1"/>
              <a:t>kh</a:t>
            </a:r>
            <a:r>
              <a:rPr lang="en-US" sz="1100" dirty="0"/>
              <a:t> </a:t>
            </a:r>
            <a:r>
              <a:rPr lang="en-US" sz="1100" dirty="0" err="1"/>
              <a:t>wong</a:t>
            </a:r>
            <a:endParaRPr lang="en-US" sz="1100" dirty="0"/>
          </a:p>
          <a:p>
            <a:r>
              <a:rPr lang="en-US" sz="1100" dirty="0"/>
              <a:t>clear all</a:t>
            </a:r>
          </a:p>
          <a:p>
            <a:r>
              <a:rPr lang="en-US" sz="1100" dirty="0" err="1"/>
              <a:t>clc</a:t>
            </a:r>
            <a:endParaRPr lang="en-US" sz="1100" dirty="0"/>
          </a:p>
          <a:p>
            <a:r>
              <a:rPr lang="en-US" sz="1100" dirty="0" err="1"/>
              <a:t>nump</a:t>
            </a:r>
            <a:r>
              <a:rPr lang="en-US" sz="1100" dirty="0"/>
              <a:t>=3;  % number of classes</a:t>
            </a:r>
          </a:p>
          <a:p>
            <a:r>
              <a:rPr lang="en-US" sz="1100" dirty="0"/>
              <a:t>n=3;     % number of images per class</a:t>
            </a:r>
          </a:p>
          <a:p>
            <a:r>
              <a:rPr lang="en-US" sz="1100" dirty="0"/>
              <a:t> % training images reshaped into columns in P </a:t>
            </a:r>
          </a:p>
          <a:p>
            <a:r>
              <a:rPr lang="en-US" sz="1100" dirty="0"/>
              <a:t>% image size (3x3) reshaped to (1x9)</a:t>
            </a:r>
          </a:p>
          <a:p>
            <a:r>
              <a:rPr lang="en-US" sz="1100" dirty="0"/>
              <a:t> </a:t>
            </a:r>
          </a:p>
          <a:p>
            <a:r>
              <a:rPr lang="en-US" sz="1100" dirty="0"/>
              <a:t>% training images set A</a:t>
            </a:r>
          </a:p>
          <a:p>
            <a:r>
              <a:rPr lang="en-US" sz="1100" dirty="0"/>
              <a:t>%sample , data set A, you may create another testing set </a:t>
            </a:r>
          </a:p>
          <a:p>
            <a:r>
              <a:rPr lang="en-US" sz="1100" dirty="0"/>
              <a:t>%   &lt;--class 1--&gt;    &lt;--class 2--&gt;     &lt;--class 3----&gt;</a:t>
            </a:r>
          </a:p>
          <a:p>
            <a:r>
              <a:rPr lang="en-US" sz="1100" dirty="0"/>
              <a:t>%   1,    2,    3,   4,    5,    6,     7,    8,    9 &lt;= sample index</a:t>
            </a:r>
          </a:p>
          <a:p>
            <a:r>
              <a:rPr lang="en-US" sz="1100" dirty="0"/>
              <a:t>PA=[196   188   246  255   234   232    25    24    22</a:t>
            </a:r>
          </a:p>
          <a:p>
            <a:r>
              <a:rPr lang="en-US" sz="1100" dirty="0"/>
              <a:t>    35    15    48   223   255   255    53    25    35</a:t>
            </a:r>
          </a:p>
          <a:p>
            <a:r>
              <a:rPr lang="en-US" sz="1100" dirty="0"/>
              <a:t>   234   236   222   224   205   231   224   205   231</a:t>
            </a:r>
          </a:p>
          <a:p>
            <a:r>
              <a:rPr lang="en-US" sz="1100" dirty="0"/>
              <a:t>   232   244   225   255   251   247   255   251   247</a:t>
            </a:r>
          </a:p>
          <a:p>
            <a:r>
              <a:rPr lang="en-US" sz="1100" dirty="0"/>
              <a:t>    59    44    40    10    12    38    15    10    38</a:t>
            </a:r>
          </a:p>
          <a:p>
            <a:r>
              <a:rPr lang="en-US" sz="1100" dirty="0"/>
              <a:t>   244   228   226   255   251   246    25    25    24</a:t>
            </a:r>
          </a:p>
          <a:p>
            <a:r>
              <a:rPr lang="en-US" sz="1100" dirty="0"/>
              <a:t>   243   251   208   249   238   190   249   238   190</a:t>
            </a:r>
          </a:p>
          <a:p>
            <a:r>
              <a:rPr lang="en-US" sz="1100" dirty="0"/>
              <a:t>    57    48    35   255   253   236    55    53    36</a:t>
            </a:r>
          </a:p>
          <a:p>
            <a:r>
              <a:rPr lang="en-US" sz="1100" dirty="0"/>
              <a:t>   226   230   234   235   240   250   235   240   250];</a:t>
            </a:r>
          </a:p>
          <a:p>
            <a:r>
              <a:rPr lang="en-US" sz="1100" dirty="0"/>
              <a:t>34    44    64   237   228   239   235   240   250];</a:t>
            </a:r>
          </a:p>
          <a:p>
            <a:r>
              <a:rPr lang="en-US" sz="1100" dirty="0"/>
              <a:t>P=PA;</a:t>
            </a:r>
          </a:p>
          <a:p>
            <a:r>
              <a:rPr lang="en-US" sz="1100" dirty="0"/>
              <a:t> </a:t>
            </a:r>
          </a:p>
          <a:p>
            <a:r>
              <a:rPr lang="en-US" sz="1100" dirty="0"/>
              <a:t>N=</a:t>
            </a:r>
            <a:r>
              <a:rPr lang="en-US" sz="1100" dirty="0" err="1"/>
              <a:t>P+round</a:t>
            </a:r>
            <a:r>
              <a:rPr lang="en-US" sz="1100" dirty="0"/>
              <a:t>(rand(9,9)*50); %add noise to create the testing samples</a:t>
            </a:r>
          </a:p>
          <a:p>
            <a:r>
              <a:rPr lang="en-US" sz="1100" dirty="0"/>
              <a:t>% Normalization, to make  each pixel value 0-&gt;1</a:t>
            </a:r>
          </a:p>
          <a:p>
            <a:r>
              <a:rPr lang="en-US" sz="1100" dirty="0"/>
              <a:t>P=(P/256);</a:t>
            </a:r>
          </a:p>
          <a:p>
            <a:r>
              <a:rPr lang="en-US" sz="1100" dirty="0"/>
              <a:t>N=(N/256);</a:t>
            </a:r>
          </a:p>
          <a:p>
            <a:pPr>
              <a:lnSpc>
                <a:spcPct val="80000"/>
              </a:lnSpc>
            </a:pPr>
            <a:r>
              <a:rPr lang="en-US" altLang="zh-HK" sz="800" dirty="0"/>
              <a:t> </a:t>
            </a:r>
          </a:p>
          <a:p>
            <a:pPr>
              <a:lnSpc>
                <a:spcPct val="80000"/>
              </a:lnSpc>
            </a:pPr>
            <a:endParaRPr lang="en-US" altLang="zh-HK" sz="800" dirty="0"/>
          </a:p>
        </p:txBody>
      </p:sp>
      <p:sp>
        <p:nvSpPr>
          <p:cNvPr id="6349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a:solidFill>
                  <a:srgbClr val="898989"/>
                </a:solidFill>
              </a:rPr>
              <a:t>Neural Networks. , v.250210a</a:t>
            </a:r>
          </a:p>
        </p:txBody>
      </p:sp>
      <p:sp>
        <p:nvSpPr>
          <p:cNvPr id="6349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340D6EF-BC46-4B60-9C6B-83AE32B7DA4C}" type="slidenum">
              <a:rPr lang="en-US" altLang="en-US" sz="1200">
                <a:solidFill>
                  <a:srgbClr val="898989"/>
                </a:solidFill>
              </a:rPr>
              <a:pPr>
                <a:spcBef>
                  <a:spcPct val="0"/>
                </a:spcBef>
                <a:buFontTx/>
                <a:buNone/>
              </a:pPr>
              <a:t>103</a:t>
            </a:fld>
            <a:endParaRPr lang="en-US" altLang="en-US" sz="1200">
              <a:solidFill>
                <a:srgbClr val="898989"/>
              </a:solidFill>
            </a:endParaRPr>
          </a:p>
        </p:txBody>
      </p:sp>
      <p:sp>
        <p:nvSpPr>
          <p:cNvPr id="3" name="TextBox 2"/>
          <p:cNvSpPr txBox="1"/>
          <p:nvPr/>
        </p:nvSpPr>
        <p:spPr>
          <a:xfrm>
            <a:off x="2825912" y="0"/>
            <a:ext cx="3193888" cy="369332"/>
          </a:xfrm>
          <a:prstGeom prst="rect">
            <a:avLst/>
          </a:prstGeom>
          <a:noFill/>
        </p:spPr>
        <p:txBody>
          <a:bodyPr wrap="none" rtlCol="0">
            <a:spAutoFit/>
          </a:bodyPr>
          <a:lstStyle/>
          <a:p>
            <a:r>
              <a:rPr lang="en-US" dirty="0" err="1"/>
              <a:t>bnpp</a:t>
            </a:r>
            <a:r>
              <a:rPr lang="en-US" dirty="0"/>
              <a:t>(version).m program listing</a:t>
            </a:r>
          </a:p>
        </p:txBody>
      </p:sp>
      <p:pic>
        <p:nvPicPr>
          <p:cNvPr id="4" name="Picture 3"/>
          <p:cNvPicPr>
            <a:picLocks noChangeAspect="1"/>
          </p:cNvPicPr>
          <p:nvPr/>
        </p:nvPicPr>
        <p:blipFill>
          <a:blip r:embed="rId2"/>
          <a:stretch>
            <a:fillRect/>
          </a:stretch>
        </p:blipFill>
        <p:spPr>
          <a:xfrm>
            <a:off x="4539953" y="1525930"/>
            <a:ext cx="4486507" cy="4031032"/>
          </a:xfrm>
          <a:prstGeom prst="rect">
            <a:avLst/>
          </a:prstGeom>
        </p:spPr>
      </p:pic>
      <p:sp>
        <p:nvSpPr>
          <p:cNvPr id="8" name="TextBox 7"/>
          <p:cNvSpPr txBox="1"/>
          <p:nvPr/>
        </p:nvSpPr>
        <p:spPr>
          <a:xfrm>
            <a:off x="4539953" y="1134212"/>
            <a:ext cx="2514600" cy="369332"/>
          </a:xfrm>
          <a:prstGeom prst="rect">
            <a:avLst/>
          </a:prstGeom>
          <a:noFill/>
        </p:spPr>
        <p:txBody>
          <a:bodyPr wrap="square" rtlCol="0">
            <a:spAutoFit/>
          </a:bodyPr>
          <a:lstStyle/>
          <a:p>
            <a:r>
              <a:rPr lang="en-US" dirty="0"/>
              <a:t>Training patterns </a:t>
            </a:r>
          </a:p>
        </p:txBody>
      </p:sp>
    </p:spTree>
    <p:extLst>
      <p:ext uri="{BB962C8B-B14F-4D97-AF65-F5344CB8AC3E}">
        <p14:creationId xmlns:p14="http://schemas.microsoft.com/office/powerpoint/2010/main" val="35605138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pPr>
              <a:defRPr/>
            </a:pPr>
            <a:r>
              <a:rPr lang="en-US" dirty="0"/>
              <a:t> </a:t>
            </a:r>
          </a:p>
        </p:txBody>
      </p:sp>
      <p:sp>
        <p:nvSpPr>
          <p:cNvPr id="64515" name="Content Placeholder 2"/>
          <p:cNvSpPr>
            <a:spLocks noGrp="1"/>
          </p:cNvSpPr>
          <p:nvPr>
            <p:ph idx="1"/>
          </p:nvPr>
        </p:nvSpPr>
        <p:spPr>
          <a:xfrm>
            <a:off x="457200" y="152400"/>
            <a:ext cx="8229600" cy="5973763"/>
          </a:xfrm>
        </p:spPr>
        <p:txBody>
          <a:bodyPr/>
          <a:lstStyle/>
          <a:p>
            <a:pPr>
              <a:lnSpc>
                <a:spcPct val="80000"/>
              </a:lnSpc>
            </a:pPr>
            <a:r>
              <a:rPr lang="en-US" altLang="zh-HK" sz="2000"/>
              <a:t>% display the training images </a:t>
            </a:r>
          </a:p>
          <a:p>
            <a:pPr>
              <a:lnSpc>
                <a:spcPct val="80000"/>
              </a:lnSpc>
            </a:pPr>
            <a:r>
              <a:rPr lang="en-US" altLang="zh-HK" sz="2000"/>
              <a:t>figure(1),</a:t>
            </a:r>
          </a:p>
          <a:p>
            <a:pPr>
              <a:lnSpc>
                <a:spcPct val="80000"/>
              </a:lnSpc>
            </a:pPr>
            <a:r>
              <a:rPr lang="en-US" altLang="zh-HK" sz="2000"/>
              <a:t>for i=1:n*nump</a:t>
            </a:r>
          </a:p>
          <a:p>
            <a:pPr>
              <a:lnSpc>
                <a:spcPct val="80000"/>
              </a:lnSpc>
            </a:pPr>
            <a:r>
              <a:rPr lang="en-US" altLang="zh-HK" sz="2000"/>
              <a:t>    im=reshape(P(:,i), [3 3]);</a:t>
            </a:r>
          </a:p>
          <a:p>
            <a:pPr>
              <a:lnSpc>
                <a:spcPct val="80000"/>
              </a:lnSpc>
            </a:pPr>
            <a:r>
              <a:rPr lang="en-US" altLang="zh-HK" sz="2000"/>
              <a:t>    %remove theline below to reflect the truth data input</a:t>
            </a:r>
          </a:p>
          <a:p>
            <a:pPr>
              <a:lnSpc>
                <a:spcPct val="80000"/>
              </a:lnSpc>
            </a:pPr>
            <a:r>
              <a:rPr lang="en-US" altLang="zh-HK" sz="2000"/>
              <a:t>  %  im=imresize(im,20);        % resize the image to make it clear</a:t>
            </a:r>
          </a:p>
          <a:p>
            <a:pPr>
              <a:lnSpc>
                <a:spcPct val="80000"/>
              </a:lnSpc>
            </a:pPr>
            <a:r>
              <a:rPr lang="en-US" altLang="zh-HK" sz="2000"/>
              <a:t>    subplot(nump,n,i),imshow(im);…</a:t>
            </a:r>
          </a:p>
          <a:p>
            <a:pPr>
              <a:lnSpc>
                <a:spcPct val="80000"/>
              </a:lnSpc>
            </a:pPr>
            <a:r>
              <a:rPr lang="en-US" altLang="zh-HK" sz="2000"/>
              <a:t>                title(strcat('Train image/Class #', int2str(ceil(i/n))))</a:t>
            </a:r>
          </a:p>
          <a:p>
            <a:pPr>
              <a:lnSpc>
                <a:spcPct val="80000"/>
              </a:lnSpc>
            </a:pPr>
            <a:r>
              <a:rPr lang="en-US" altLang="zh-HK" sz="2000"/>
              <a:t>end</a:t>
            </a:r>
          </a:p>
          <a:p>
            <a:pPr>
              <a:lnSpc>
                <a:spcPct val="80000"/>
              </a:lnSpc>
            </a:pPr>
            <a:r>
              <a:rPr lang="en-US" altLang="zh-HK" sz="2000"/>
              <a:t>% display the testing images </a:t>
            </a:r>
          </a:p>
          <a:p>
            <a:pPr>
              <a:lnSpc>
                <a:spcPct val="80000"/>
              </a:lnSpc>
            </a:pPr>
            <a:r>
              <a:rPr lang="en-US" altLang="zh-HK" sz="2000"/>
              <a:t>figure,</a:t>
            </a:r>
          </a:p>
          <a:p>
            <a:pPr>
              <a:lnSpc>
                <a:spcPct val="80000"/>
              </a:lnSpc>
            </a:pPr>
            <a:r>
              <a:rPr lang="en-US" altLang="zh-HK" sz="2000"/>
              <a:t>for i=1:n*nump</a:t>
            </a:r>
          </a:p>
          <a:p>
            <a:pPr>
              <a:lnSpc>
                <a:spcPct val="80000"/>
              </a:lnSpc>
            </a:pPr>
            <a:r>
              <a:rPr lang="en-US" altLang="zh-HK" sz="2000"/>
              <a:t>    im=reshape(N(:,i), [3 3]);</a:t>
            </a:r>
          </a:p>
          <a:p>
            <a:pPr>
              <a:lnSpc>
                <a:spcPct val="80000"/>
              </a:lnSpc>
            </a:pPr>
            <a:r>
              <a:rPr lang="en-US" altLang="zh-HK" sz="2000"/>
              <a:t>   % remove theline below to reflect the truth data input</a:t>
            </a:r>
          </a:p>
          <a:p>
            <a:pPr>
              <a:lnSpc>
                <a:spcPct val="80000"/>
              </a:lnSpc>
            </a:pPr>
            <a:r>
              <a:rPr lang="en-US" altLang="zh-HK" sz="2000"/>
              <a:t>   % im=imresize(im,20);        % resize the image to make it clear </a:t>
            </a:r>
          </a:p>
          <a:p>
            <a:pPr>
              <a:lnSpc>
                <a:spcPct val="80000"/>
              </a:lnSpc>
            </a:pPr>
            <a:r>
              <a:rPr lang="en-US" altLang="zh-HK" sz="2000"/>
              <a:t>    subplot(nump,n,i),imshow(im);title(strcat('test image #', int2str(i)))</a:t>
            </a:r>
          </a:p>
          <a:p>
            <a:pPr>
              <a:lnSpc>
                <a:spcPct val="80000"/>
              </a:lnSpc>
            </a:pPr>
            <a:r>
              <a:rPr lang="en-US" altLang="zh-HK" sz="2000"/>
              <a:t>end</a:t>
            </a:r>
          </a:p>
          <a:p>
            <a:pPr>
              <a:lnSpc>
                <a:spcPct val="80000"/>
              </a:lnSpc>
            </a:pPr>
            <a:r>
              <a:rPr lang="en-US" altLang="zh-HK" sz="2000"/>
              <a:t> </a:t>
            </a:r>
          </a:p>
          <a:p>
            <a:pPr>
              <a:lnSpc>
                <a:spcPct val="80000"/>
              </a:lnSpc>
            </a:pPr>
            <a:endParaRPr lang="en-US" altLang="zh-HK" sz="2000"/>
          </a:p>
        </p:txBody>
      </p:sp>
      <p:sp>
        <p:nvSpPr>
          <p:cNvPr id="6451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a:solidFill>
                  <a:srgbClr val="898989"/>
                </a:solidFill>
              </a:rPr>
              <a:t>Neural Networks. , v.250210a</a:t>
            </a:r>
          </a:p>
        </p:txBody>
      </p:sp>
      <p:sp>
        <p:nvSpPr>
          <p:cNvPr id="6451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19A4DE2-0F36-4A5F-B513-81F84676B91F}" type="slidenum">
              <a:rPr lang="en-US" altLang="en-US" sz="1200">
                <a:solidFill>
                  <a:srgbClr val="898989"/>
                </a:solidFill>
              </a:rPr>
              <a:pPr>
                <a:spcBef>
                  <a:spcPct val="0"/>
                </a:spcBef>
                <a:buFontTx/>
                <a:buNone/>
              </a:pPr>
              <a:t>104</a:t>
            </a:fld>
            <a:endParaRPr lang="en-US" altLang="en-US" sz="1200">
              <a:solidFill>
                <a:srgbClr val="898989"/>
              </a:solidFill>
            </a:endParaRPr>
          </a:p>
        </p:txBody>
      </p:sp>
    </p:spTree>
    <p:extLst>
      <p:ext uri="{BB962C8B-B14F-4D97-AF65-F5344CB8AC3E}">
        <p14:creationId xmlns:p14="http://schemas.microsoft.com/office/powerpoint/2010/main" val="239228240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037"/>
          </a:xfrm>
        </p:spPr>
        <p:txBody>
          <a:bodyPr>
            <a:normAutofit fontScale="90000"/>
          </a:bodyPr>
          <a:lstStyle/>
          <a:p>
            <a:pPr>
              <a:defRPr/>
            </a:pPr>
            <a:r>
              <a:rPr lang="en-US" dirty="0"/>
              <a:t> </a:t>
            </a:r>
          </a:p>
        </p:txBody>
      </p:sp>
      <p:sp>
        <p:nvSpPr>
          <p:cNvPr id="65539" name="Content Placeholder 2"/>
          <p:cNvSpPr>
            <a:spLocks noGrp="1"/>
          </p:cNvSpPr>
          <p:nvPr>
            <p:ph idx="1"/>
          </p:nvPr>
        </p:nvSpPr>
        <p:spPr>
          <a:xfrm>
            <a:off x="457200" y="228600"/>
            <a:ext cx="8229600" cy="6400800"/>
          </a:xfrm>
        </p:spPr>
        <p:txBody>
          <a:bodyPr/>
          <a:lstStyle/>
          <a:p>
            <a:pPr>
              <a:lnSpc>
                <a:spcPct val="80000"/>
              </a:lnSpc>
            </a:pPr>
            <a:r>
              <a:rPr lang="en-US" altLang="zh-HK" sz="1500" dirty="0"/>
              <a:t> </a:t>
            </a:r>
          </a:p>
          <a:p>
            <a:pPr>
              <a:lnSpc>
                <a:spcPct val="80000"/>
              </a:lnSpc>
            </a:pPr>
            <a:r>
              <a:rPr lang="en-US" altLang="zh-HK" sz="1500" dirty="0"/>
              <a:t> </a:t>
            </a:r>
          </a:p>
          <a:p>
            <a:pPr>
              <a:lnSpc>
                <a:spcPct val="80000"/>
              </a:lnSpc>
            </a:pPr>
            <a:r>
              <a:rPr lang="en-US" altLang="zh-HK" sz="1500" dirty="0"/>
              <a:t>% targets</a:t>
            </a:r>
          </a:p>
          <a:p>
            <a:pPr>
              <a:lnSpc>
                <a:spcPct val="80000"/>
              </a:lnSpc>
            </a:pPr>
            <a:r>
              <a:rPr lang="en-US" altLang="zh-HK" sz="1500" dirty="0"/>
              <a:t>T=[  1  1   1   0   0   0   0   0   0</a:t>
            </a:r>
          </a:p>
          <a:p>
            <a:pPr>
              <a:lnSpc>
                <a:spcPct val="80000"/>
              </a:lnSpc>
            </a:pPr>
            <a:r>
              <a:rPr lang="en-US" altLang="zh-HK" sz="1500" dirty="0"/>
              <a:t>     0  0   0   1   1   1   0   0   0</a:t>
            </a:r>
          </a:p>
          <a:p>
            <a:pPr>
              <a:lnSpc>
                <a:spcPct val="80000"/>
              </a:lnSpc>
            </a:pPr>
            <a:r>
              <a:rPr lang="en-US" altLang="zh-HK" sz="1500" dirty="0"/>
              <a:t>     0  0   0   0   0   0   1   1   1 ];</a:t>
            </a:r>
          </a:p>
          <a:p>
            <a:pPr>
              <a:lnSpc>
                <a:spcPct val="80000"/>
              </a:lnSpc>
            </a:pPr>
            <a:r>
              <a:rPr lang="en-US" altLang="zh-HK" sz="1500" dirty="0"/>
              <a:t> </a:t>
            </a:r>
          </a:p>
          <a:p>
            <a:pPr>
              <a:lnSpc>
                <a:spcPct val="80000"/>
              </a:lnSpc>
            </a:pPr>
            <a:r>
              <a:rPr lang="en-US" altLang="zh-HK" sz="1500" dirty="0"/>
              <a:t> S1=5;   % </a:t>
            </a:r>
            <a:r>
              <a:rPr lang="en-US" altLang="zh-HK" sz="1500" dirty="0" err="1"/>
              <a:t>numbe</a:t>
            </a:r>
            <a:r>
              <a:rPr lang="en-US" altLang="zh-HK" sz="1500" dirty="0"/>
              <a:t> of hidden layers</a:t>
            </a:r>
          </a:p>
          <a:p>
            <a:pPr>
              <a:lnSpc>
                <a:spcPct val="80000"/>
              </a:lnSpc>
            </a:pPr>
            <a:r>
              <a:rPr lang="en-US" altLang="zh-HK" sz="1500" dirty="0"/>
              <a:t>S2=3;   % number of output layers (= number of classes)</a:t>
            </a:r>
          </a:p>
          <a:p>
            <a:pPr>
              <a:lnSpc>
                <a:spcPct val="80000"/>
              </a:lnSpc>
            </a:pPr>
            <a:r>
              <a:rPr lang="en-US" altLang="zh-HK" sz="1500" dirty="0"/>
              <a:t> </a:t>
            </a:r>
          </a:p>
          <a:p>
            <a:pPr>
              <a:lnSpc>
                <a:spcPct val="80000"/>
              </a:lnSpc>
            </a:pPr>
            <a:r>
              <a:rPr lang="en-US" altLang="zh-HK" sz="1500" dirty="0"/>
              <a:t>[R,Q]=size(P); </a:t>
            </a:r>
          </a:p>
          <a:p>
            <a:pPr>
              <a:lnSpc>
                <a:spcPct val="80000"/>
              </a:lnSpc>
            </a:pPr>
            <a:r>
              <a:rPr lang="en-US" altLang="zh-HK" sz="1500" dirty="0"/>
              <a:t>epochs = 10000;      % number of iterations</a:t>
            </a:r>
          </a:p>
          <a:p>
            <a:pPr>
              <a:lnSpc>
                <a:spcPct val="80000"/>
              </a:lnSpc>
            </a:pPr>
            <a:r>
              <a:rPr lang="en-US" altLang="zh-HK" sz="1500" dirty="0" err="1"/>
              <a:t>goal_err</a:t>
            </a:r>
            <a:r>
              <a:rPr lang="en-US" altLang="zh-HK" sz="1500" dirty="0"/>
              <a:t> = 10e-5;    % goal error</a:t>
            </a:r>
          </a:p>
          <a:p>
            <a:pPr>
              <a:lnSpc>
                <a:spcPct val="80000"/>
              </a:lnSpc>
            </a:pPr>
            <a:r>
              <a:rPr lang="en-US" altLang="zh-HK" sz="1500" dirty="0"/>
              <a:t>a=0.3;                        % define the range of random variables</a:t>
            </a:r>
          </a:p>
          <a:p>
            <a:pPr>
              <a:lnSpc>
                <a:spcPct val="80000"/>
              </a:lnSpc>
            </a:pPr>
            <a:r>
              <a:rPr lang="en-US" altLang="zh-HK" sz="1500" dirty="0"/>
              <a:t>b=-0.3;</a:t>
            </a:r>
          </a:p>
          <a:p>
            <a:pPr>
              <a:lnSpc>
                <a:spcPct val="80000"/>
              </a:lnSpc>
            </a:pPr>
            <a:r>
              <a:rPr lang="en-US" altLang="zh-HK" sz="1500" dirty="0"/>
              <a:t>W1=a + (b-a) *rand(S1,R);     % Weights between Input and Hidden Neurons</a:t>
            </a:r>
          </a:p>
          <a:p>
            <a:pPr>
              <a:lnSpc>
                <a:spcPct val="80000"/>
              </a:lnSpc>
            </a:pPr>
            <a:r>
              <a:rPr lang="en-US" altLang="zh-HK" sz="1500" dirty="0"/>
              <a:t>W2=a + (b-a) *rand(S2,S1);    % Weights between Hidden and Output Neurons</a:t>
            </a:r>
          </a:p>
          <a:p>
            <a:pPr>
              <a:lnSpc>
                <a:spcPct val="80000"/>
              </a:lnSpc>
            </a:pPr>
            <a:r>
              <a:rPr lang="en-US" altLang="zh-HK" sz="1500" dirty="0"/>
              <a:t>b1=a + (b-a) *rand(S1,1);     % Weights between Input and Hidden Neurons</a:t>
            </a:r>
          </a:p>
          <a:p>
            <a:pPr>
              <a:lnSpc>
                <a:spcPct val="80000"/>
              </a:lnSpc>
            </a:pPr>
            <a:r>
              <a:rPr lang="en-US" altLang="zh-HK" sz="1500" dirty="0"/>
              <a:t>b2=a + (b-a) *rand(S2,1);     % Weights between Hidden and Output Neurons</a:t>
            </a:r>
          </a:p>
          <a:p>
            <a:pPr>
              <a:lnSpc>
                <a:spcPct val="80000"/>
              </a:lnSpc>
            </a:pPr>
            <a:r>
              <a:rPr lang="en-US" altLang="zh-HK" sz="1500" dirty="0"/>
              <a:t>n1=W1*P;</a:t>
            </a:r>
          </a:p>
          <a:p>
            <a:pPr>
              <a:lnSpc>
                <a:spcPct val="80000"/>
              </a:lnSpc>
            </a:pPr>
            <a:r>
              <a:rPr lang="en-US" altLang="zh-HK" sz="1500" dirty="0"/>
              <a:t>A1=</a:t>
            </a:r>
            <a:r>
              <a:rPr lang="en-US" altLang="zh-HK" sz="1500" dirty="0" err="1"/>
              <a:t>logsig</a:t>
            </a:r>
            <a:r>
              <a:rPr lang="en-US" altLang="zh-HK" sz="1500" dirty="0"/>
              <a:t>(n1); %feedforward the first time</a:t>
            </a:r>
          </a:p>
          <a:p>
            <a:pPr>
              <a:lnSpc>
                <a:spcPct val="80000"/>
              </a:lnSpc>
            </a:pPr>
            <a:r>
              <a:rPr lang="en-US" altLang="zh-HK" sz="1500" dirty="0"/>
              <a:t>n2=W2*A1;</a:t>
            </a:r>
          </a:p>
          <a:p>
            <a:pPr>
              <a:lnSpc>
                <a:spcPct val="80000"/>
              </a:lnSpc>
            </a:pPr>
            <a:r>
              <a:rPr lang="en-US" altLang="zh-HK" sz="1500" dirty="0"/>
              <a:t>A2=</a:t>
            </a:r>
            <a:r>
              <a:rPr lang="en-US" altLang="zh-HK" sz="1500" dirty="0" err="1"/>
              <a:t>logsig</a:t>
            </a:r>
            <a:r>
              <a:rPr lang="en-US" altLang="zh-HK" sz="1500" dirty="0"/>
              <a:t>(n2);%feedforward the first time</a:t>
            </a:r>
          </a:p>
          <a:p>
            <a:pPr>
              <a:lnSpc>
                <a:spcPct val="80000"/>
              </a:lnSpc>
            </a:pPr>
            <a:r>
              <a:rPr lang="en-US" altLang="zh-HK" sz="1500" dirty="0"/>
              <a:t>e=A2-T; %actually e=T-A2 in main loop</a:t>
            </a:r>
          </a:p>
          <a:p>
            <a:pPr>
              <a:lnSpc>
                <a:spcPct val="80000"/>
              </a:lnSpc>
            </a:pPr>
            <a:r>
              <a:rPr lang="en-US" altLang="zh-HK" sz="1500" dirty="0"/>
              <a:t>error =0.5* mean(mean(e.*e));  % better say  e=T-A2 , but no harm to error here</a:t>
            </a:r>
          </a:p>
          <a:p>
            <a:pPr>
              <a:lnSpc>
                <a:spcPct val="80000"/>
              </a:lnSpc>
            </a:pPr>
            <a:r>
              <a:rPr lang="en-US" altLang="zh-HK" sz="1500" dirty="0" err="1"/>
              <a:t>nntwarn</a:t>
            </a:r>
            <a:r>
              <a:rPr lang="en-US" altLang="zh-HK" sz="1500" dirty="0"/>
              <a:t> off</a:t>
            </a:r>
          </a:p>
          <a:p>
            <a:pPr>
              <a:lnSpc>
                <a:spcPct val="80000"/>
              </a:lnSpc>
            </a:pPr>
            <a:endParaRPr lang="en-US" altLang="zh-HK" sz="1500" dirty="0"/>
          </a:p>
        </p:txBody>
      </p:sp>
      <p:sp>
        <p:nvSpPr>
          <p:cNvPr id="6554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a:solidFill>
                  <a:srgbClr val="898989"/>
                </a:solidFill>
              </a:rPr>
              <a:t>Neural Networks. , v.250210a</a:t>
            </a:r>
          </a:p>
        </p:txBody>
      </p:sp>
      <p:sp>
        <p:nvSpPr>
          <p:cNvPr id="6554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1A7D026-E914-4F76-A607-96965120EE9A}" type="slidenum">
              <a:rPr lang="en-US" altLang="en-US" sz="1200">
                <a:solidFill>
                  <a:srgbClr val="898989"/>
                </a:solidFill>
              </a:rPr>
              <a:pPr>
                <a:spcBef>
                  <a:spcPct val="0"/>
                </a:spcBef>
                <a:buFontTx/>
                <a:buNone/>
              </a:pPr>
              <a:t>105</a:t>
            </a:fld>
            <a:endParaRPr lang="en-US" altLang="en-US" sz="1200">
              <a:solidFill>
                <a:srgbClr val="898989"/>
              </a:solidFill>
            </a:endParaRPr>
          </a:p>
        </p:txBody>
      </p:sp>
    </p:spTree>
    <p:extLst>
      <p:ext uri="{BB962C8B-B14F-4D97-AF65-F5344CB8AC3E}">
        <p14:creationId xmlns:p14="http://schemas.microsoft.com/office/powerpoint/2010/main" val="142627454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pPr>
              <a:defRPr/>
            </a:pPr>
            <a:r>
              <a:rPr lang="en-US" dirty="0"/>
              <a:t> </a:t>
            </a:r>
          </a:p>
        </p:txBody>
      </p:sp>
      <p:sp>
        <p:nvSpPr>
          <p:cNvPr id="66563" name="Content Placeholder 2"/>
          <p:cNvSpPr>
            <a:spLocks noGrp="1"/>
          </p:cNvSpPr>
          <p:nvPr>
            <p:ph idx="1"/>
          </p:nvPr>
        </p:nvSpPr>
        <p:spPr>
          <a:xfrm>
            <a:off x="381000" y="304800"/>
            <a:ext cx="8229600" cy="6553200"/>
          </a:xfrm>
          <a:ln>
            <a:noFill/>
          </a:ln>
        </p:spPr>
        <p:txBody>
          <a:bodyPr>
            <a:normAutofit fontScale="77500" lnSpcReduction="20000"/>
          </a:bodyPr>
          <a:lstStyle/>
          <a:p>
            <a:r>
              <a:rPr lang="en-US" altLang="en-US" sz="2000" dirty="0"/>
              <a:t>for  </a:t>
            </a:r>
            <a:r>
              <a:rPr lang="en-US" altLang="en-US" sz="2000" dirty="0" err="1"/>
              <a:t>itr</a:t>
            </a:r>
            <a:r>
              <a:rPr lang="en-US" altLang="en-US" sz="2000" dirty="0"/>
              <a:t> =1:epochs</a:t>
            </a:r>
          </a:p>
          <a:p>
            <a:r>
              <a:rPr lang="en-US" altLang="en-US" sz="2000" dirty="0"/>
              <a:t>    if error &lt;= </a:t>
            </a:r>
            <a:r>
              <a:rPr lang="en-US" altLang="en-US" sz="2000" dirty="0" err="1"/>
              <a:t>goal_err</a:t>
            </a:r>
            <a:r>
              <a:rPr lang="en-US" altLang="en-US" sz="2000" dirty="0"/>
              <a:t> </a:t>
            </a:r>
          </a:p>
          <a:p>
            <a:r>
              <a:rPr lang="en-US" altLang="en-US" sz="2000" dirty="0"/>
              <a:t>        break</a:t>
            </a:r>
          </a:p>
          <a:p>
            <a:r>
              <a:rPr lang="en-US" altLang="en-US" sz="2000" dirty="0"/>
              <a:t>    else</a:t>
            </a:r>
          </a:p>
          <a:p>
            <a:r>
              <a:rPr lang="en-US" altLang="en-US" sz="2000" dirty="0"/>
              <a:t>         for </a:t>
            </a:r>
            <a:r>
              <a:rPr lang="en-US" altLang="en-US" sz="2000" dirty="0" err="1"/>
              <a:t>i</a:t>
            </a:r>
            <a:r>
              <a:rPr lang="en-US" altLang="en-US" sz="2000" dirty="0"/>
              <a:t>=1:Q %</a:t>
            </a:r>
            <a:r>
              <a:rPr lang="en-US" altLang="en-US" sz="2000" dirty="0" err="1"/>
              <a:t>i</a:t>
            </a:r>
            <a:r>
              <a:rPr lang="en-US" altLang="en-US" sz="2000" dirty="0"/>
              <a:t> is index to a column in P(9x9), for each column of P  ( P:,i)</a:t>
            </a:r>
          </a:p>
          <a:p>
            <a:r>
              <a:rPr lang="en-US" altLang="en-US" sz="2000" dirty="0"/>
              <a:t>           %df1=</a:t>
            </a:r>
            <a:r>
              <a:rPr lang="en-US" altLang="en-US" sz="2000" dirty="0" err="1"/>
              <a:t>dlogsig</a:t>
            </a:r>
            <a:r>
              <a:rPr lang="en-US" altLang="en-US" sz="2000" dirty="0"/>
              <a:t>(n1,A1(:,</a:t>
            </a:r>
            <a:r>
              <a:rPr lang="en-US" altLang="en-US" sz="2000" dirty="0" err="1"/>
              <a:t>i</a:t>
            </a:r>
            <a:r>
              <a:rPr lang="en-US" altLang="en-US" sz="2000" dirty="0"/>
              <a:t>)); % derivative of A1</a:t>
            </a:r>
          </a:p>
          <a:p>
            <a:r>
              <a:rPr lang="en-US" altLang="en-US" sz="2000" dirty="0"/>
              <a:t>           df1=A1(:,</a:t>
            </a:r>
            <a:r>
              <a:rPr lang="en-US" altLang="en-US" sz="2000" dirty="0" err="1"/>
              <a:t>i</a:t>
            </a:r>
            <a:r>
              <a:rPr lang="en-US" altLang="en-US" sz="2000" dirty="0"/>
              <a:t>).*(1-A1(:,</a:t>
            </a:r>
            <a:r>
              <a:rPr lang="en-US" altLang="en-US" sz="2000" dirty="0" err="1"/>
              <a:t>i</a:t>
            </a:r>
            <a:r>
              <a:rPr lang="en-US" altLang="en-US" sz="2000" dirty="0"/>
              <a:t>)); % derivative of A1</a:t>
            </a:r>
          </a:p>
          <a:p>
            <a:r>
              <a:rPr lang="en-US" altLang="en-US" sz="2000" dirty="0"/>
              <a:t>           %df2=</a:t>
            </a:r>
            <a:r>
              <a:rPr lang="en-US" altLang="en-US" sz="2000" dirty="0" err="1"/>
              <a:t>dlogsig</a:t>
            </a:r>
            <a:r>
              <a:rPr lang="en-US" altLang="en-US" sz="2000" dirty="0"/>
              <a:t>(n2,A2(:,</a:t>
            </a:r>
            <a:r>
              <a:rPr lang="en-US" altLang="en-US" sz="2000" dirty="0" err="1"/>
              <a:t>i</a:t>
            </a:r>
            <a:r>
              <a:rPr lang="en-US" altLang="en-US" sz="2000" dirty="0"/>
              <a:t>));% derivative of A1</a:t>
            </a:r>
          </a:p>
          <a:p>
            <a:r>
              <a:rPr lang="en-US" altLang="en-US" sz="2000" dirty="0"/>
              <a:t>           df2=A2(:,</a:t>
            </a:r>
            <a:r>
              <a:rPr lang="en-US" altLang="en-US" sz="2000" dirty="0" err="1"/>
              <a:t>i</a:t>
            </a:r>
            <a:r>
              <a:rPr lang="en-US" altLang="en-US" sz="2000" dirty="0"/>
              <a:t>).*(1-A2(:,</a:t>
            </a:r>
            <a:r>
              <a:rPr lang="en-US" altLang="en-US" sz="2000" dirty="0" err="1"/>
              <a:t>i</a:t>
            </a:r>
            <a:r>
              <a:rPr lang="en-US" altLang="en-US" sz="2000" dirty="0"/>
              <a:t>)); % derivative of A1</a:t>
            </a:r>
          </a:p>
          <a:p>
            <a:r>
              <a:rPr lang="en-US" altLang="en-US" sz="2000" dirty="0"/>
              <a:t> </a:t>
            </a:r>
          </a:p>
          <a:p>
            <a:r>
              <a:rPr lang="en-US" altLang="en-US" sz="2000" dirty="0"/>
              <a:t>           s2 = 1*</a:t>
            </a:r>
            <a:r>
              <a:rPr lang="en-US" altLang="en-US" sz="2000" dirty="0" err="1"/>
              <a:t>diag</a:t>
            </a:r>
            <a:r>
              <a:rPr lang="en-US" altLang="en-US" sz="2000" dirty="0"/>
              <a:t>(df2) * e(:,</a:t>
            </a:r>
            <a:r>
              <a:rPr lang="en-US" altLang="en-US" sz="2000" dirty="0" err="1"/>
              <a:t>i</a:t>
            </a:r>
            <a:r>
              <a:rPr lang="en-US" altLang="en-US" sz="2000" dirty="0"/>
              <a:t>); %e=A2-T; df2=f’=f(1-f) of layer2</a:t>
            </a:r>
          </a:p>
          <a:p>
            <a:r>
              <a:rPr lang="en-US" altLang="en-US" sz="2000" dirty="0"/>
              <a:t> 	s1 = </a:t>
            </a:r>
            <a:r>
              <a:rPr lang="en-US" altLang="en-US" sz="2000" dirty="0" err="1"/>
              <a:t>diag</a:t>
            </a:r>
            <a:r>
              <a:rPr lang="en-US" altLang="en-US" sz="2000" dirty="0"/>
              <a:t>(df1)* W2'* s2; % </a:t>
            </a:r>
            <a:r>
              <a:rPr lang="en-US" altLang="en-US" sz="2000" dirty="0" err="1"/>
              <a:t>eq</a:t>
            </a:r>
            <a:r>
              <a:rPr lang="en-US" altLang="en-US" sz="2000" dirty="0"/>
              <a:t>(3),feedback, from s2 to  S1</a:t>
            </a:r>
          </a:p>
          <a:p>
            <a:r>
              <a:rPr lang="en-US" altLang="en-US" sz="2000" dirty="0"/>
              <a:t>           W2 = W2-0.1*s2*A1(:,</a:t>
            </a:r>
            <a:r>
              <a:rPr lang="en-US" altLang="en-US" sz="2000" dirty="0" err="1"/>
              <a:t>i</a:t>
            </a:r>
            <a:r>
              <a:rPr lang="en-US" altLang="en-US" sz="2000" dirty="0"/>
              <a:t>)'; %learning rate=0.1, </a:t>
            </a:r>
            <a:r>
              <a:rPr lang="en-US" altLang="en-US" sz="2000" dirty="0" err="1"/>
              <a:t>equ</a:t>
            </a:r>
            <a:r>
              <a:rPr lang="en-US" altLang="en-US" sz="2000" dirty="0"/>
              <a:t>(2) output case</a:t>
            </a:r>
          </a:p>
          <a:p>
            <a:r>
              <a:rPr lang="en-US" altLang="en-US" sz="2000" dirty="0"/>
              <a:t>           b2 = b2-0.1*s2; %threshold </a:t>
            </a:r>
          </a:p>
          <a:p>
            <a:r>
              <a:rPr lang="en-US" altLang="en-US" sz="2000" dirty="0"/>
              <a:t>  </a:t>
            </a:r>
          </a:p>
          <a:p>
            <a:r>
              <a:rPr lang="en-US" altLang="en-US" sz="2000" dirty="0"/>
              <a:t>           W1 = W1-0.1*s1*P(:,</a:t>
            </a:r>
            <a:r>
              <a:rPr lang="en-US" altLang="en-US" sz="2000" dirty="0" err="1"/>
              <a:t>i</a:t>
            </a:r>
            <a:r>
              <a:rPr lang="en-US" altLang="en-US" sz="2000" dirty="0"/>
              <a:t>)';% update W1 in layer 1, see </a:t>
            </a:r>
            <a:r>
              <a:rPr lang="en-US" altLang="en-US" sz="2000" dirty="0" err="1"/>
              <a:t>equ</a:t>
            </a:r>
            <a:r>
              <a:rPr lang="en-US" altLang="en-US" sz="2000" dirty="0"/>
              <a:t>(3) hidden case</a:t>
            </a:r>
          </a:p>
          <a:p>
            <a:r>
              <a:rPr lang="en-US" altLang="en-US" sz="2000" dirty="0"/>
              <a:t>           b1 = b1-0.1*s1;%threshold </a:t>
            </a:r>
          </a:p>
          <a:p>
            <a:r>
              <a:rPr lang="en-US" altLang="en-US" sz="2000" dirty="0"/>
              <a:t>           A1(:,</a:t>
            </a:r>
            <a:r>
              <a:rPr lang="en-US" altLang="en-US" sz="2000" dirty="0" err="1"/>
              <a:t>i</a:t>
            </a:r>
            <a:r>
              <a:rPr lang="en-US" altLang="en-US" sz="2000" dirty="0"/>
              <a:t>)=</a:t>
            </a:r>
            <a:r>
              <a:rPr lang="en-US" altLang="en-US" sz="2000" dirty="0" err="1"/>
              <a:t>logsig</a:t>
            </a:r>
            <a:r>
              <a:rPr lang="en-US" altLang="en-US" sz="2000" dirty="0"/>
              <a:t>(W1*P(:,</a:t>
            </a:r>
            <a:r>
              <a:rPr lang="en-US" altLang="en-US" sz="2000" dirty="0" err="1"/>
              <a:t>i</a:t>
            </a:r>
            <a:r>
              <a:rPr lang="en-US" altLang="en-US" sz="2000" dirty="0"/>
              <a:t>)+b1);%forward again</a:t>
            </a:r>
          </a:p>
          <a:p>
            <a:r>
              <a:rPr lang="en-US" altLang="en-US" sz="2000" dirty="0"/>
              <a:t>           A2(:,</a:t>
            </a:r>
            <a:r>
              <a:rPr lang="en-US" altLang="en-US" sz="2000" dirty="0" err="1"/>
              <a:t>i</a:t>
            </a:r>
            <a:r>
              <a:rPr lang="en-US" altLang="en-US" sz="2000" dirty="0"/>
              <a:t>)=</a:t>
            </a:r>
            <a:r>
              <a:rPr lang="en-US" altLang="en-US" sz="2000" dirty="0" err="1"/>
              <a:t>logsig</a:t>
            </a:r>
            <a:r>
              <a:rPr lang="en-US" altLang="en-US" sz="2000" dirty="0"/>
              <a:t>(W2*A1(:,</a:t>
            </a:r>
            <a:r>
              <a:rPr lang="en-US" altLang="en-US" sz="2000" dirty="0" err="1"/>
              <a:t>i</a:t>
            </a:r>
            <a:r>
              <a:rPr lang="en-US" altLang="en-US" sz="2000" dirty="0"/>
              <a:t>)+b2);%forward again</a:t>
            </a:r>
          </a:p>
          <a:p>
            <a:r>
              <a:rPr lang="en-US" altLang="en-US" sz="2000" dirty="0"/>
              <a:t>         end</a:t>
            </a:r>
          </a:p>
          <a:p>
            <a:r>
              <a:rPr lang="en-US" altLang="en-US" sz="2000" dirty="0"/>
              <a:t> e = A2-T ; % for this e, put -</a:t>
            </a:r>
            <a:r>
              <a:rPr lang="en-US" altLang="en-US" sz="2000" dirty="0" err="1"/>
              <a:t>ve</a:t>
            </a:r>
            <a:r>
              <a:rPr lang="en-US" altLang="en-US" sz="2000" dirty="0"/>
              <a:t> sign for finding s2</a:t>
            </a:r>
          </a:p>
          <a:p>
            <a:r>
              <a:rPr lang="en-US" altLang="en-US" sz="2000" dirty="0"/>
              <a:t>         error =0.5*mean(mean(e.*e));</a:t>
            </a:r>
          </a:p>
          <a:p>
            <a:r>
              <a:rPr lang="en-US" altLang="en-US" sz="2000" dirty="0"/>
              <a:t>     </a:t>
            </a:r>
            <a:r>
              <a:rPr lang="en-US" altLang="en-US" sz="2000" dirty="0" err="1"/>
              <a:t>disp</a:t>
            </a:r>
            <a:r>
              <a:rPr lang="en-US" altLang="en-US" sz="2000" dirty="0"/>
              <a:t>(</a:t>
            </a:r>
            <a:r>
              <a:rPr lang="en-US" altLang="en-US" sz="2000" dirty="0" err="1"/>
              <a:t>sprintf</a:t>
            </a:r>
            <a:r>
              <a:rPr lang="en-US" altLang="en-US" sz="2000" dirty="0"/>
              <a:t>('Iteration :%5d </a:t>
            </a:r>
            <a:r>
              <a:rPr lang="en-US" altLang="en-US" sz="2000" dirty="0" err="1"/>
              <a:t>mse</a:t>
            </a:r>
            <a:r>
              <a:rPr lang="en-US" altLang="en-US" sz="2000" dirty="0"/>
              <a:t> :%12.6f%',itr,error));</a:t>
            </a:r>
          </a:p>
          <a:p>
            <a:r>
              <a:rPr lang="en-US" altLang="en-US" sz="2000" dirty="0"/>
              <a:t>         </a:t>
            </a:r>
            <a:r>
              <a:rPr lang="en-US" altLang="en-US" sz="2000" dirty="0" err="1"/>
              <a:t>mse</a:t>
            </a:r>
            <a:r>
              <a:rPr lang="en-US" altLang="en-US" sz="2000" dirty="0"/>
              <a:t>(</a:t>
            </a:r>
            <a:r>
              <a:rPr lang="en-US" altLang="en-US" sz="2000" dirty="0" err="1"/>
              <a:t>itr</a:t>
            </a:r>
            <a:r>
              <a:rPr lang="en-US" altLang="en-US" sz="2000" dirty="0"/>
              <a:t>)=error;</a:t>
            </a:r>
          </a:p>
          <a:p>
            <a:r>
              <a:rPr lang="en-US" altLang="en-US" sz="2000" dirty="0"/>
              <a:t>    end</a:t>
            </a:r>
          </a:p>
          <a:p>
            <a:r>
              <a:rPr lang="en-US" altLang="en-US" sz="2000" dirty="0"/>
              <a:t>end</a:t>
            </a:r>
          </a:p>
          <a:p>
            <a:endParaRPr lang="en-US" altLang="en-US" sz="2000" dirty="0"/>
          </a:p>
        </p:txBody>
      </p:sp>
      <p:sp>
        <p:nvSpPr>
          <p:cNvPr id="6656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a:solidFill>
                  <a:srgbClr val="898989"/>
                </a:solidFill>
              </a:rPr>
              <a:t>Neural Networks. , v.250210a</a:t>
            </a:r>
          </a:p>
        </p:txBody>
      </p:sp>
      <p:sp>
        <p:nvSpPr>
          <p:cNvPr id="66565" name="Slide Number Placeholder 4"/>
          <p:cNvSpPr>
            <a:spLocks noGrp="1"/>
          </p:cNvSpPr>
          <p:nvPr>
            <p:ph type="sldNum" sz="quarter" idx="12"/>
          </p:nvPr>
        </p:nvSpPr>
        <p:spPr bwMode="auto">
          <a:xfrm>
            <a:off x="6545344" y="637538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865566A3-12B8-4E8D-A7D7-1C57457073CC}" type="slidenum">
              <a:rPr lang="en-US" altLang="en-US" sz="1200">
                <a:solidFill>
                  <a:srgbClr val="898989"/>
                </a:solidFill>
              </a:rPr>
              <a:pPr>
                <a:spcBef>
                  <a:spcPct val="0"/>
                </a:spcBef>
                <a:buFontTx/>
                <a:buNone/>
              </a:pPr>
              <a:t>106</a:t>
            </a:fld>
            <a:endParaRPr lang="en-US" altLang="en-US" sz="1200">
              <a:solidFill>
                <a:srgbClr val="898989"/>
              </a:solidFill>
            </a:endParaRPr>
          </a:p>
        </p:txBody>
      </p:sp>
      <p:pic>
        <p:nvPicPr>
          <p:cNvPr id="3" name="Picture 2"/>
          <p:cNvPicPr>
            <a:picLocks noChangeAspect="1"/>
          </p:cNvPicPr>
          <p:nvPr/>
        </p:nvPicPr>
        <p:blipFill>
          <a:blip r:embed="rId2"/>
          <a:stretch>
            <a:fillRect/>
          </a:stretch>
        </p:blipFill>
        <p:spPr>
          <a:xfrm>
            <a:off x="5867400" y="4591030"/>
            <a:ext cx="3183852" cy="1219200"/>
          </a:xfrm>
          <a:prstGeom prst="rect">
            <a:avLst/>
          </a:prstGeom>
          <a:ln>
            <a:solidFill>
              <a:schemeClr val="accent1"/>
            </a:solidFill>
          </a:ln>
        </p:spPr>
      </p:pic>
      <p:cxnSp>
        <p:nvCxnSpPr>
          <p:cNvPr id="5" name="Straight Arrow Connector 4"/>
          <p:cNvCxnSpPr/>
          <p:nvPr/>
        </p:nvCxnSpPr>
        <p:spPr>
          <a:xfrm flipH="1" flipV="1">
            <a:off x="1524000" y="3229809"/>
            <a:ext cx="4343400" cy="13421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313998" y="4643973"/>
            <a:ext cx="522900" cy="369332"/>
          </a:xfrm>
          <a:prstGeom prst="rect">
            <a:avLst/>
          </a:prstGeom>
          <a:noFill/>
          <a:ln>
            <a:solidFill>
              <a:schemeClr val="accent1">
                <a:shade val="95000"/>
                <a:satMod val="105000"/>
              </a:schemeClr>
            </a:solidFill>
          </a:ln>
        </p:spPr>
        <p:txBody>
          <a:bodyPr wrap="none" rtlCol="0">
            <a:spAutoFit/>
          </a:bodyPr>
          <a:lstStyle/>
          <a:p>
            <a:r>
              <a:rPr lang="en-US" dirty="0"/>
              <a:t>S1=</a:t>
            </a:r>
          </a:p>
        </p:txBody>
      </p:sp>
      <p:cxnSp>
        <p:nvCxnSpPr>
          <p:cNvPr id="12" name="Straight Arrow Connector 11"/>
          <p:cNvCxnSpPr/>
          <p:nvPr/>
        </p:nvCxnSpPr>
        <p:spPr>
          <a:xfrm flipH="1">
            <a:off x="1524000" y="2171701"/>
            <a:ext cx="3496508" cy="573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620000" y="1119899"/>
            <a:ext cx="1175322" cy="461665"/>
          </a:xfrm>
          <a:prstGeom prst="rect">
            <a:avLst/>
          </a:prstGeom>
          <a:noFill/>
          <a:ln>
            <a:solidFill>
              <a:schemeClr val="accent1">
                <a:shade val="95000"/>
                <a:satMod val="105000"/>
              </a:schemeClr>
            </a:solidFill>
          </a:ln>
        </p:spPr>
        <p:txBody>
          <a:bodyPr wrap="none" rtlCol="0">
            <a:spAutoFit/>
          </a:bodyPr>
          <a:lstStyle/>
          <a:p>
            <a:r>
              <a:rPr lang="en-US" sz="2400" dirty="0" err="1"/>
              <a:t>s</a:t>
            </a:r>
            <a:r>
              <a:rPr lang="en-US" sz="2400" baseline="-25000" dirty="0" err="1"/>
              <a:t>i</a:t>
            </a:r>
            <a:r>
              <a:rPr lang="en-US" sz="2400" dirty="0" err="1"/>
              <a:t>x</a:t>
            </a:r>
            <a:r>
              <a:rPr lang="en-US" sz="2400" baseline="-25000" dirty="0" err="1"/>
              <a:t>j</a:t>
            </a:r>
            <a:r>
              <a:rPr lang="en-US" dirty="0"/>
              <a:t>=S2 A2</a:t>
            </a:r>
          </a:p>
        </p:txBody>
      </p:sp>
      <p:sp>
        <p:nvSpPr>
          <p:cNvPr id="18" name="TextBox 17"/>
          <p:cNvSpPr txBox="1"/>
          <p:nvPr/>
        </p:nvSpPr>
        <p:spPr>
          <a:xfrm>
            <a:off x="6194905" y="2501078"/>
            <a:ext cx="2964273" cy="646331"/>
          </a:xfrm>
          <a:prstGeom prst="rect">
            <a:avLst/>
          </a:prstGeom>
          <a:noFill/>
          <a:ln>
            <a:solidFill>
              <a:schemeClr val="accent1">
                <a:shade val="95000"/>
                <a:satMod val="105000"/>
              </a:schemeClr>
            </a:solidFill>
          </a:ln>
        </p:spPr>
        <p:txBody>
          <a:bodyPr wrap="none" rtlCol="0">
            <a:spAutoFit/>
          </a:bodyPr>
          <a:lstStyle/>
          <a:p>
            <a:r>
              <a:rPr lang="en-US" dirty="0"/>
              <a:t>e=(A2-T)</a:t>
            </a:r>
          </a:p>
          <a:p>
            <a:r>
              <a:rPr lang="en-US" dirty="0"/>
              <a:t>A2=output  neurons, T=target</a:t>
            </a:r>
          </a:p>
        </p:txBody>
      </p:sp>
      <p:pic>
        <p:nvPicPr>
          <p:cNvPr id="13" name="Picture 12"/>
          <p:cNvPicPr>
            <a:picLocks noChangeAspect="1"/>
          </p:cNvPicPr>
          <p:nvPr/>
        </p:nvPicPr>
        <p:blipFill>
          <a:blip r:embed="rId3"/>
          <a:stretch>
            <a:fillRect/>
          </a:stretch>
        </p:blipFill>
        <p:spPr>
          <a:xfrm>
            <a:off x="4979639" y="1604949"/>
            <a:ext cx="3905250" cy="647700"/>
          </a:xfrm>
          <a:prstGeom prst="rect">
            <a:avLst/>
          </a:prstGeom>
          <a:ln>
            <a:solidFill>
              <a:schemeClr val="accent1">
                <a:shade val="95000"/>
                <a:satMod val="105000"/>
              </a:schemeClr>
            </a:solidFill>
          </a:ln>
        </p:spPr>
      </p:pic>
      <p:sp>
        <p:nvSpPr>
          <p:cNvPr id="11" name="Right Brace 10"/>
          <p:cNvSpPr/>
          <p:nvPr/>
        </p:nvSpPr>
        <p:spPr>
          <a:xfrm rot="5400000">
            <a:off x="6074480" y="2022359"/>
            <a:ext cx="443676" cy="513762"/>
          </a:xfrm>
          <a:prstGeom prst="rightBrace">
            <a:avLst>
              <a:gd name="adj1" fmla="val 8333"/>
              <a:gd name="adj2" fmla="val 4633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 name="Straight Arrow Connector 19"/>
          <p:cNvCxnSpPr>
            <a:stCxn id="16" idx="1"/>
          </p:cNvCxnSpPr>
          <p:nvPr/>
        </p:nvCxnSpPr>
        <p:spPr>
          <a:xfrm flipH="1">
            <a:off x="5562600" y="1350732"/>
            <a:ext cx="2057400" cy="401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424317" y="162741"/>
            <a:ext cx="3659143" cy="923330"/>
          </a:xfrm>
          <a:prstGeom prst="rect">
            <a:avLst/>
          </a:prstGeom>
          <a:noFill/>
          <a:ln>
            <a:solidFill>
              <a:schemeClr val="accent1">
                <a:shade val="95000"/>
                <a:satMod val="105000"/>
              </a:schemeClr>
            </a:solidFill>
          </a:ln>
        </p:spPr>
        <p:txBody>
          <a:bodyPr wrap="none" rtlCol="0">
            <a:spAutoFit/>
          </a:bodyPr>
          <a:lstStyle/>
          <a:p>
            <a:r>
              <a:rPr lang="en-US" u="sng" dirty="0"/>
              <a:t>S2 deals with output neurons (case1)</a:t>
            </a:r>
          </a:p>
          <a:p>
            <a:r>
              <a:rPr lang="en-US" dirty="0"/>
              <a:t>A2=</a:t>
            </a:r>
            <a:r>
              <a:rPr lang="en-US" dirty="0" err="1"/>
              <a:t>x</a:t>
            </a:r>
            <a:r>
              <a:rPr lang="en-US" baseline="-25000" dirty="0" err="1"/>
              <a:t>j</a:t>
            </a:r>
            <a:endParaRPr lang="en-US" baseline="-25000" dirty="0"/>
          </a:p>
          <a:p>
            <a:r>
              <a:rPr lang="en-US" dirty="0"/>
              <a:t>S2=</a:t>
            </a:r>
            <a:r>
              <a:rPr lang="en-US" altLang="en-US" dirty="0"/>
              <a:t> 1*</a:t>
            </a:r>
            <a:r>
              <a:rPr lang="en-US" altLang="en-US" dirty="0" err="1"/>
              <a:t>diag</a:t>
            </a:r>
            <a:r>
              <a:rPr lang="en-US" altLang="en-US" dirty="0"/>
              <a:t>(df2)*e </a:t>
            </a:r>
            <a:endParaRPr lang="en-US" dirty="0"/>
          </a:p>
        </p:txBody>
      </p:sp>
      <p:sp>
        <p:nvSpPr>
          <p:cNvPr id="27" name="TextBox 26"/>
          <p:cNvSpPr txBox="1"/>
          <p:nvPr/>
        </p:nvSpPr>
        <p:spPr>
          <a:xfrm>
            <a:off x="6031581" y="6254770"/>
            <a:ext cx="1524776" cy="369332"/>
          </a:xfrm>
          <a:prstGeom prst="rect">
            <a:avLst/>
          </a:prstGeom>
          <a:noFill/>
          <a:ln>
            <a:solidFill>
              <a:schemeClr val="accent1">
                <a:shade val="95000"/>
                <a:satMod val="105000"/>
              </a:schemeClr>
            </a:solidFill>
          </a:ln>
        </p:spPr>
        <p:txBody>
          <a:bodyPr wrap="none" rtlCol="0">
            <a:spAutoFit/>
          </a:bodyPr>
          <a:lstStyle/>
          <a:p>
            <a:r>
              <a:rPr lang="en-US" dirty="0" err="1"/>
              <a:t>diag</a:t>
            </a:r>
            <a:r>
              <a:rPr lang="en-US" dirty="0"/>
              <a:t>(df1)*W2’</a:t>
            </a:r>
          </a:p>
        </p:txBody>
      </p:sp>
      <p:sp>
        <p:nvSpPr>
          <p:cNvPr id="28" name="Right Brace 27"/>
          <p:cNvSpPr/>
          <p:nvPr/>
        </p:nvSpPr>
        <p:spPr>
          <a:xfrm rot="5400000">
            <a:off x="6448849" y="5564507"/>
            <a:ext cx="460371" cy="951818"/>
          </a:xfrm>
          <a:prstGeom prst="rightBrace">
            <a:avLst>
              <a:gd name="adj1" fmla="val 8333"/>
              <a:gd name="adj2" fmla="val 4633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Right Brace 28"/>
          <p:cNvSpPr/>
          <p:nvPr/>
        </p:nvSpPr>
        <p:spPr>
          <a:xfrm rot="5400000" flipH="1">
            <a:off x="7930302" y="4290630"/>
            <a:ext cx="323771" cy="1569689"/>
          </a:xfrm>
          <a:prstGeom prst="rightBrace">
            <a:avLst>
              <a:gd name="adj1" fmla="val 8333"/>
              <a:gd name="adj2" fmla="val 4633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p:cNvSpPr txBox="1"/>
          <p:nvPr/>
        </p:nvSpPr>
        <p:spPr>
          <a:xfrm>
            <a:off x="7958392" y="4643973"/>
            <a:ext cx="391454" cy="369332"/>
          </a:xfrm>
          <a:prstGeom prst="rect">
            <a:avLst/>
          </a:prstGeom>
          <a:noFill/>
          <a:ln>
            <a:solidFill>
              <a:schemeClr val="accent1">
                <a:shade val="95000"/>
                <a:satMod val="105000"/>
              </a:schemeClr>
            </a:solidFill>
          </a:ln>
        </p:spPr>
        <p:txBody>
          <a:bodyPr wrap="none" rtlCol="0">
            <a:spAutoFit/>
          </a:bodyPr>
          <a:lstStyle/>
          <a:p>
            <a:r>
              <a:rPr lang="en-US" dirty="0"/>
              <a:t>s2</a:t>
            </a:r>
            <a:endParaRPr lang="en-US" baseline="-25000" dirty="0"/>
          </a:p>
        </p:txBody>
      </p:sp>
      <p:sp>
        <p:nvSpPr>
          <p:cNvPr id="24" name="Rectangle 23"/>
          <p:cNvSpPr/>
          <p:nvPr/>
        </p:nvSpPr>
        <p:spPr>
          <a:xfrm>
            <a:off x="5470430" y="4240190"/>
            <a:ext cx="3673570" cy="369332"/>
          </a:xfrm>
          <a:prstGeom prst="rect">
            <a:avLst/>
          </a:prstGeom>
          <a:ln>
            <a:solidFill>
              <a:schemeClr val="accent1">
                <a:shade val="95000"/>
                <a:satMod val="105000"/>
              </a:schemeClr>
            </a:solidFill>
          </a:ln>
        </p:spPr>
        <p:txBody>
          <a:bodyPr wrap="none">
            <a:spAutoFit/>
          </a:bodyPr>
          <a:lstStyle/>
          <a:p>
            <a:r>
              <a:rPr lang="en-US" u="sng" dirty="0"/>
              <a:t>S1 deals with hidden neurons (case2)</a:t>
            </a:r>
          </a:p>
        </p:txBody>
      </p:sp>
      <p:sp>
        <p:nvSpPr>
          <p:cNvPr id="25" name="Oval 24"/>
          <p:cNvSpPr/>
          <p:nvPr/>
        </p:nvSpPr>
        <p:spPr>
          <a:xfrm>
            <a:off x="2939177" y="320782"/>
            <a:ext cx="152400" cy="182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629665" y="350944"/>
            <a:ext cx="152400" cy="182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579440" y="363513"/>
            <a:ext cx="152400" cy="182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2884987" y="537223"/>
            <a:ext cx="1938351" cy="369332"/>
          </a:xfrm>
          <a:prstGeom prst="rect">
            <a:avLst/>
          </a:prstGeom>
          <a:noFill/>
        </p:spPr>
        <p:txBody>
          <a:bodyPr wrap="none" rtlCol="0">
            <a:spAutoFit/>
          </a:bodyPr>
          <a:lstStyle/>
          <a:p>
            <a:r>
              <a:rPr lang="en-US" dirty="0"/>
              <a:t>P    W1         W2 A2</a:t>
            </a:r>
          </a:p>
        </p:txBody>
      </p:sp>
      <p:cxnSp>
        <p:nvCxnSpPr>
          <p:cNvPr id="32" name="Straight Arrow Connector 31"/>
          <p:cNvCxnSpPr>
            <a:endCxn id="33" idx="2"/>
          </p:cNvCxnSpPr>
          <p:nvPr/>
        </p:nvCxnSpPr>
        <p:spPr>
          <a:xfrm flipV="1">
            <a:off x="3094649" y="442225"/>
            <a:ext cx="535016" cy="12569"/>
          </a:xfrm>
          <a:prstGeom prst="straightConnector1">
            <a:avLst/>
          </a:prstGeom>
          <a:ln w="31750" cmpd="db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3841472" y="442225"/>
            <a:ext cx="737968" cy="12569"/>
          </a:xfrm>
          <a:prstGeom prst="straightConnector1">
            <a:avLst/>
          </a:prstGeom>
          <a:ln w="31750" cmpd="db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8548089" y="6006048"/>
            <a:ext cx="434734" cy="369332"/>
          </a:xfrm>
          <a:prstGeom prst="rect">
            <a:avLst/>
          </a:prstGeom>
          <a:noFill/>
          <a:ln>
            <a:solidFill>
              <a:schemeClr val="accent1">
                <a:shade val="95000"/>
                <a:satMod val="105000"/>
              </a:schemeClr>
            </a:solidFill>
          </a:ln>
        </p:spPr>
        <p:txBody>
          <a:bodyPr wrap="none" rtlCol="0">
            <a:spAutoFit/>
          </a:bodyPr>
          <a:lstStyle/>
          <a:p>
            <a:r>
              <a:rPr lang="en-US" dirty="0"/>
              <a:t>A1</a:t>
            </a:r>
            <a:endParaRPr lang="en-US" baseline="-25000" dirty="0"/>
          </a:p>
        </p:txBody>
      </p:sp>
      <p:cxnSp>
        <p:nvCxnSpPr>
          <p:cNvPr id="43" name="Straight Arrow Connector 42"/>
          <p:cNvCxnSpPr>
            <a:stCxn id="45" idx="0"/>
          </p:cNvCxnSpPr>
          <p:nvPr/>
        </p:nvCxnSpPr>
        <p:spPr>
          <a:xfrm flipV="1">
            <a:off x="8765456" y="5638800"/>
            <a:ext cx="111576" cy="367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283339" y="9493"/>
            <a:ext cx="1970411" cy="369332"/>
          </a:xfrm>
          <a:prstGeom prst="rect">
            <a:avLst/>
          </a:prstGeom>
          <a:noFill/>
        </p:spPr>
        <p:txBody>
          <a:bodyPr wrap="none" rtlCol="0">
            <a:spAutoFit/>
          </a:bodyPr>
          <a:lstStyle/>
          <a:p>
            <a:r>
              <a:rPr lang="en-US" dirty="0"/>
              <a:t>A1            A2     e  T</a:t>
            </a:r>
          </a:p>
        </p:txBody>
      </p:sp>
      <p:cxnSp>
        <p:nvCxnSpPr>
          <p:cNvPr id="49" name="Straight Arrow Connector 48"/>
          <p:cNvCxnSpPr/>
          <p:nvPr/>
        </p:nvCxnSpPr>
        <p:spPr>
          <a:xfrm flipH="1" flipV="1">
            <a:off x="4860306" y="473680"/>
            <a:ext cx="238666" cy="51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7958392" y="1511282"/>
            <a:ext cx="589698" cy="275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63212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pPr>
              <a:defRPr/>
            </a:pPr>
            <a:r>
              <a:rPr lang="en-US" dirty="0"/>
              <a:t> </a:t>
            </a:r>
          </a:p>
        </p:txBody>
      </p:sp>
      <p:sp>
        <p:nvSpPr>
          <p:cNvPr id="69635" name="Content Placeholder 2"/>
          <p:cNvSpPr>
            <a:spLocks noGrp="1"/>
          </p:cNvSpPr>
          <p:nvPr>
            <p:ph idx="1"/>
          </p:nvPr>
        </p:nvSpPr>
        <p:spPr>
          <a:xfrm>
            <a:off x="457200" y="152400"/>
            <a:ext cx="8229600" cy="6553200"/>
          </a:xfrm>
        </p:spPr>
        <p:txBody>
          <a:bodyPr/>
          <a:lstStyle/>
          <a:p>
            <a:pPr>
              <a:lnSpc>
                <a:spcPct val="80000"/>
              </a:lnSpc>
            </a:pPr>
            <a:r>
              <a:rPr lang="en-US" altLang="zh-HK" sz="1800" dirty="0"/>
              <a:t>threshold=0.9; % threshold of the system (higher threshold = more accuracy)</a:t>
            </a:r>
          </a:p>
          <a:p>
            <a:pPr>
              <a:lnSpc>
                <a:spcPct val="80000"/>
              </a:lnSpc>
            </a:pPr>
            <a:r>
              <a:rPr lang="en-US" altLang="zh-HK" sz="1800" dirty="0"/>
              <a:t> </a:t>
            </a:r>
          </a:p>
          <a:p>
            <a:pPr>
              <a:lnSpc>
                <a:spcPct val="80000"/>
              </a:lnSpc>
            </a:pPr>
            <a:r>
              <a:rPr lang="en-US" altLang="zh-HK" sz="1800" dirty="0"/>
              <a:t>% training images result</a:t>
            </a:r>
          </a:p>
          <a:p>
            <a:pPr>
              <a:lnSpc>
                <a:spcPct val="80000"/>
              </a:lnSpc>
            </a:pPr>
            <a:r>
              <a:rPr lang="en-US" altLang="zh-HK" sz="1800" dirty="0"/>
              <a:t> </a:t>
            </a:r>
          </a:p>
          <a:p>
            <a:pPr>
              <a:lnSpc>
                <a:spcPct val="80000"/>
              </a:lnSpc>
            </a:pPr>
            <a:r>
              <a:rPr lang="en-US" altLang="zh-HK" sz="1800" dirty="0"/>
              <a:t>%</a:t>
            </a:r>
            <a:r>
              <a:rPr lang="en-US" altLang="zh-HK" sz="1800" dirty="0" err="1"/>
              <a:t>TrnOutput</a:t>
            </a:r>
            <a:r>
              <a:rPr lang="en-US" altLang="zh-HK" sz="1800" dirty="0"/>
              <a:t>=real(A2)</a:t>
            </a:r>
          </a:p>
          <a:p>
            <a:pPr>
              <a:lnSpc>
                <a:spcPct val="80000"/>
              </a:lnSpc>
            </a:pPr>
            <a:r>
              <a:rPr lang="en-US" altLang="zh-HK" sz="1800" dirty="0" err="1"/>
              <a:t>TrnOutput</a:t>
            </a:r>
            <a:r>
              <a:rPr lang="en-US" altLang="zh-HK" sz="1800" dirty="0"/>
              <a:t>=real(A2&gt;threshold)    </a:t>
            </a:r>
          </a:p>
          <a:p>
            <a:pPr>
              <a:lnSpc>
                <a:spcPct val="80000"/>
              </a:lnSpc>
            </a:pPr>
            <a:r>
              <a:rPr lang="en-US" altLang="zh-HK" sz="1800" dirty="0"/>
              <a:t> </a:t>
            </a:r>
          </a:p>
          <a:p>
            <a:pPr>
              <a:lnSpc>
                <a:spcPct val="80000"/>
              </a:lnSpc>
            </a:pPr>
            <a:r>
              <a:rPr lang="en-US" altLang="zh-HK" sz="1800" dirty="0"/>
              <a:t>% applying test images to NN , TESTING BEGINS HERE</a:t>
            </a:r>
          </a:p>
          <a:p>
            <a:pPr>
              <a:lnSpc>
                <a:spcPct val="80000"/>
              </a:lnSpc>
            </a:pPr>
            <a:r>
              <a:rPr lang="en-US" altLang="zh-HK" sz="1800" dirty="0"/>
              <a:t>n1=W1*N;</a:t>
            </a:r>
          </a:p>
          <a:p>
            <a:pPr>
              <a:lnSpc>
                <a:spcPct val="80000"/>
              </a:lnSpc>
            </a:pPr>
            <a:r>
              <a:rPr lang="en-US" altLang="zh-HK" sz="1800" dirty="0"/>
              <a:t>A1=</a:t>
            </a:r>
            <a:r>
              <a:rPr lang="en-US" altLang="zh-HK" sz="1800" dirty="0" err="1"/>
              <a:t>logsig</a:t>
            </a:r>
            <a:r>
              <a:rPr lang="en-US" altLang="zh-HK" sz="1800" dirty="0"/>
              <a:t>(n1);</a:t>
            </a:r>
          </a:p>
          <a:p>
            <a:pPr>
              <a:lnSpc>
                <a:spcPct val="80000"/>
              </a:lnSpc>
            </a:pPr>
            <a:r>
              <a:rPr lang="en-US" altLang="zh-HK" sz="1800" dirty="0"/>
              <a:t>n2=W2*A1;</a:t>
            </a:r>
          </a:p>
          <a:p>
            <a:pPr>
              <a:lnSpc>
                <a:spcPct val="80000"/>
              </a:lnSpc>
            </a:pPr>
            <a:r>
              <a:rPr lang="en-US" altLang="zh-HK" sz="1800" dirty="0"/>
              <a:t>A2test=</a:t>
            </a:r>
            <a:r>
              <a:rPr lang="en-US" altLang="zh-HK" sz="1800" dirty="0" err="1"/>
              <a:t>logsig</a:t>
            </a:r>
            <a:r>
              <a:rPr lang="en-US" altLang="zh-HK" sz="1800" dirty="0"/>
              <a:t>(n2);</a:t>
            </a:r>
          </a:p>
          <a:p>
            <a:pPr>
              <a:lnSpc>
                <a:spcPct val="80000"/>
              </a:lnSpc>
            </a:pPr>
            <a:r>
              <a:rPr lang="en-US" altLang="zh-HK" sz="1800" dirty="0"/>
              <a:t> </a:t>
            </a:r>
          </a:p>
          <a:p>
            <a:pPr>
              <a:lnSpc>
                <a:spcPct val="80000"/>
              </a:lnSpc>
            </a:pPr>
            <a:r>
              <a:rPr lang="en-US" altLang="zh-HK" sz="1800" dirty="0"/>
              <a:t>% testing images result</a:t>
            </a:r>
          </a:p>
          <a:p>
            <a:pPr>
              <a:lnSpc>
                <a:spcPct val="80000"/>
              </a:lnSpc>
            </a:pPr>
            <a:r>
              <a:rPr lang="en-US" altLang="zh-HK" sz="1800" dirty="0"/>
              <a:t> </a:t>
            </a:r>
          </a:p>
          <a:p>
            <a:pPr>
              <a:lnSpc>
                <a:spcPct val="80000"/>
              </a:lnSpc>
            </a:pPr>
            <a:r>
              <a:rPr lang="en-US" altLang="zh-HK" sz="1800" dirty="0"/>
              <a:t>%</a:t>
            </a:r>
            <a:r>
              <a:rPr lang="en-US" altLang="zh-HK" sz="1800" dirty="0" err="1"/>
              <a:t>TstOutput</a:t>
            </a:r>
            <a:r>
              <a:rPr lang="en-US" altLang="zh-HK" sz="1800" dirty="0"/>
              <a:t>=real(A2test)</a:t>
            </a:r>
          </a:p>
          <a:p>
            <a:pPr>
              <a:lnSpc>
                <a:spcPct val="80000"/>
              </a:lnSpc>
            </a:pPr>
            <a:r>
              <a:rPr lang="en-US" altLang="zh-HK" sz="1800" dirty="0" err="1"/>
              <a:t>TstOutput</a:t>
            </a:r>
            <a:r>
              <a:rPr lang="en-US" altLang="zh-HK" sz="1800" dirty="0"/>
              <a:t>=real(A2test&gt;threshold)</a:t>
            </a:r>
          </a:p>
          <a:p>
            <a:pPr>
              <a:lnSpc>
                <a:spcPct val="80000"/>
              </a:lnSpc>
            </a:pPr>
            <a:r>
              <a:rPr lang="en-US" altLang="zh-HK" sz="1800" dirty="0"/>
              <a:t> </a:t>
            </a:r>
          </a:p>
          <a:p>
            <a:pPr>
              <a:lnSpc>
                <a:spcPct val="80000"/>
              </a:lnSpc>
            </a:pPr>
            <a:r>
              <a:rPr lang="en-US" altLang="zh-HK" sz="1800" dirty="0"/>
              <a:t> </a:t>
            </a:r>
          </a:p>
          <a:p>
            <a:pPr>
              <a:lnSpc>
                <a:spcPct val="80000"/>
              </a:lnSpc>
            </a:pPr>
            <a:r>
              <a:rPr lang="en-US" altLang="zh-HK" sz="1800" dirty="0"/>
              <a:t>% recognition rate</a:t>
            </a:r>
          </a:p>
          <a:p>
            <a:pPr>
              <a:lnSpc>
                <a:spcPct val="80000"/>
              </a:lnSpc>
            </a:pPr>
            <a:r>
              <a:rPr lang="en-US" altLang="zh-HK" sz="1800" dirty="0"/>
              <a:t>wrong=size(find(</a:t>
            </a:r>
            <a:r>
              <a:rPr lang="en-US" altLang="zh-HK" sz="1800" dirty="0" err="1"/>
              <a:t>TstOutput</a:t>
            </a:r>
            <a:r>
              <a:rPr lang="en-US" altLang="zh-HK" sz="1800" dirty="0"/>
              <a:t>-T),1);</a:t>
            </a:r>
          </a:p>
          <a:p>
            <a:pPr>
              <a:lnSpc>
                <a:spcPct val="80000"/>
              </a:lnSpc>
            </a:pPr>
            <a:r>
              <a:rPr lang="en-US" altLang="zh-HK" sz="1800" dirty="0" err="1"/>
              <a:t>recognition_rate</a:t>
            </a:r>
            <a:r>
              <a:rPr lang="en-US" altLang="zh-HK" sz="1800" dirty="0"/>
              <a:t>=100*(size(N,2)-wrong)/size(N,2)</a:t>
            </a:r>
          </a:p>
          <a:p>
            <a:pPr>
              <a:lnSpc>
                <a:spcPct val="80000"/>
              </a:lnSpc>
            </a:pPr>
            <a:r>
              <a:rPr lang="en-US" altLang="zh-HK" sz="1800" dirty="0"/>
              <a:t>% end of code</a:t>
            </a:r>
          </a:p>
          <a:p>
            <a:pPr>
              <a:lnSpc>
                <a:spcPct val="80000"/>
              </a:lnSpc>
              <a:buFont typeface="Arial" charset="0"/>
              <a:buNone/>
            </a:pPr>
            <a:endParaRPr lang="en-US" altLang="zh-HK" sz="1800" dirty="0"/>
          </a:p>
        </p:txBody>
      </p:sp>
      <p:sp>
        <p:nvSpPr>
          <p:cNvPr id="6963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a:solidFill>
                  <a:srgbClr val="898989"/>
                </a:solidFill>
              </a:rPr>
              <a:t>Neural Networks. , v.250210a</a:t>
            </a:r>
          </a:p>
        </p:txBody>
      </p:sp>
      <p:sp>
        <p:nvSpPr>
          <p:cNvPr id="6963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5439AF9-8B3F-4F81-B5FF-E3E0E42F8FDE}" type="slidenum">
              <a:rPr lang="en-US" altLang="en-US" sz="1200">
                <a:solidFill>
                  <a:srgbClr val="898989"/>
                </a:solidFill>
              </a:rPr>
              <a:pPr>
                <a:spcBef>
                  <a:spcPct val="0"/>
                </a:spcBef>
                <a:buFontTx/>
                <a:buNone/>
              </a:pPr>
              <a:t>107</a:t>
            </a:fld>
            <a:endParaRPr lang="en-US" altLang="en-US" sz="1200">
              <a:solidFill>
                <a:srgbClr val="898989"/>
              </a:solidFill>
            </a:endParaRPr>
          </a:p>
        </p:txBody>
      </p:sp>
    </p:spTree>
    <p:extLst>
      <p:ext uri="{BB962C8B-B14F-4D97-AF65-F5344CB8AC3E}">
        <p14:creationId xmlns:p14="http://schemas.microsoft.com/office/powerpoint/2010/main" val="205058337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normAutofit fontScale="90000"/>
          </a:bodyPr>
          <a:lstStyle/>
          <a:p>
            <a:r>
              <a:rPr lang="en-US" altLang="en-US" dirty="0"/>
              <a:t>Result of the program</a:t>
            </a:r>
            <a:br>
              <a:rPr lang="en-US" altLang="en-US" dirty="0"/>
            </a:br>
            <a:r>
              <a:rPr lang="en-US" altLang="en-US" dirty="0" err="1"/>
              <a:t>mse</a:t>
            </a:r>
            <a:r>
              <a:rPr lang="en-US" altLang="en-US" dirty="0"/>
              <a:t> error vs. </a:t>
            </a:r>
            <a:r>
              <a:rPr lang="en-US" altLang="en-US" dirty="0" err="1"/>
              <a:t>itr</a:t>
            </a:r>
            <a:r>
              <a:rPr lang="en-US" altLang="en-US" dirty="0"/>
              <a:t> (epoch iteration)</a:t>
            </a:r>
          </a:p>
        </p:txBody>
      </p:sp>
      <p:sp>
        <p:nvSpPr>
          <p:cNvPr id="70659" name="Content Placeholder 2"/>
          <p:cNvSpPr>
            <a:spLocks noGrp="1"/>
          </p:cNvSpPr>
          <p:nvPr>
            <p:ph idx="1"/>
          </p:nvPr>
        </p:nvSpPr>
        <p:spPr/>
        <p:txBody>
          <a:bodyPr/>
          <a:lstStyle/>
          <a:p>
            <a:r>
              <a:rPr lang="en-US" altLang="en-US"/>
              <a:t> </a:t>
            </a:r>
          </a:p>
        </p:txBody>
      </p:sp>
      <p:sp>
        <p:nvSpPr>
          <p:cNvPr id="7066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p>
        </p:txBody>
      </p:sp>
      <p:sp>
        <p:nvSpPr>
          <p:cNvPr id="7066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3668C9C-5AB0-4A25-92D1-726C906C324D}" type="slidenum">
              <a:rPr lang="en-US" altLang="zh-HK" sz="1200">
                <a:solidFill>
                  <a:srgbClr val="898989"/>
                </a:solidFill>
              </a:rPr>
              <a:pPr>
                <a:spcBef>
                  <a:spcPct val="0"/>
                </a:spcBef>
                <a:buFontTx/>
                <a:buNone/>
              </a:pPr>
              <a:t>108</a:t>
            </a:fld>
            <a:endParaRPr lang="en-US" altLang="zh-HK" sz="1200">
              <a:solidFill>
                <a:srgbClr val="898989"/>
              </a:solidFill>
            </a:endParaRPr>
          </a:p>
        </p:txBody>
      </p:sp>
      <p:pic>
        <p:nvPicPr>
          <p:cNvPr id="3" name="Picture 2"/>
          <p:cNvPicPr>
            <a:picLocks noChangeAspect="1"/>
          </p:cNvPicPr>
          <p:nvPr/>
        </p:nvPicPr>
        <p:blipFill>
          <a:blip r:embed="rId2"/>
          <a:stretch>
            <a:fillRect/>
          </a:stretch>
        </p:blipFill>
        <p:spPr>
          <a:xfrm>
            <a:off x="1219200" y="1483827"/>
            <a:ext cx="6324600" cy="4872523"/>
          </a:xfrm>
          <a:prstGeom prst="rect">
            <a:avLst/>
          </a:prstGeom>
        </p:spPr>
      </p:pic>
    </p:spTree>
    <p:extLst>
      <p:ext uri="{BB962C8B-B14F-4D97-AF65-F5344CB8AC3E}">
        <p14:creationId xmlns:p14="http://schemas.microsoft.com/office/powerpoint/2010/main" val="3329394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Bnpp_v201004.m</a:t>
            </a:r>
            <a:br>
              <a:rPr lang="en-US" dirty="0"/>
            </a:br>
            <a:r>
              <a:rPr lang="en-US" dirty="0"/>
              <a:t>Can display weight (see line 118) </a:t>
            </a:r>
          </a:p>
        </p:txBody>
      </p:sp>
      <p:sp>
        <p:nvSpPr>
          <p:cNvPr id="3" name="Content Placeholder 2"/>
          <p:cNvSpPr>
            <a:spLocks noGrp="1"/>
          </p:cNvSpPr>
          <p:nvPr>
            <p:ph idx="1"/>
          </p:nvPr>
        </p:nvSpPr>
        <p:spPr/>
        <p:txBody>
          <a:bodyPr>
            <a:normAutofit fontScale="25000" lnSpcReduction="20000"/>
          </a:bodyPr>
          <a:lstStyle/>
          <a:p>
            <a:r>
              <a:rPr lang="en-US" dirty="0"/>
              <a:t>%source : http://www.mathworks.com/matlabcentral/fileexchange/19997-neural-network-for-pattern-recognition-tutorial</a:t>
            </a:r>
          </a:p>
          <a:p>
            <a:r>
              <a:rPr lang="en-US" dirty="0"/>
              <a:t>%</a:t>
            </a:r>
            <a:r>
              <a:rPr lang="en-US" dirty="0" err="1"/>
              <a:t>khw</a:t>
            </a:r>
            <a:r>
              <a:rPr lang="en-US" dirty="0"/>
              <a:t> bpnn_v201004.m 2020 </a:t>
            </a:r>
            <a:r>
              <a:rPr lang="en-US" dirty="0" err="1"/>
              <a:t>oct</a:t>
            </a:r>
            <a:r>
              <a:rPr lang="en-US" dirty="0"/>
              <a:t> 4, </a:t>
            </a:r>
          </a:p>
          <a:p>
            <a:r>
              <a:rPr lang="en-US" dirty="0"/>
              <a:t>function </a:t>
            </a:r>
            <a:r>
              <a:rPr lang="en-US" dirty="0" err="1"/>
              <a:t>ann</a:t>
            </a:r>
            <a:r>
              <a:rPr lang="en-US" dirty="0"/>
              <a:t>()</a:t>
            </a:r>
          </a:p>
          <a:p>
            <a:r>
              <a:rPr lang="en-US" dirty="0"/>
              <a:t>clear memory %comments added by </a:t>
            </a:r>
            <a:r>
              <a:rPr lang="en-US" dirty="0" err="1"/>
              <a:t>kh</a:t>
            </a:r>
            <a:r>
              <a:rPr lang="en-US" dirty="0"/>
              <a:t> </a:t>
            </a:r>
            <a:r>
              <a:rPr lang="en-US" dirty="0" err="1"/>
              <a:t>wong</a:t>
            </a:r>
            <a:endParaRPr lang="en-US" dirty="0"/>
          </a:p>
          <a:p>
            <a:r>
              <a:rPr lang="en-US" dirty="0"/>
              <a:t>clear all</a:t>
            </a:r>
          </a:p>
          <a:p>
            <a:r>
              <a:rPr lang="en-US" dirty="0" err="1"/>
              <a:t>clc</a:t>
            </a:r>
            <a:endParaRPr lang="en-US" dirty="0"/>
          </a:p>
          <a:p>
            <a:r>
              <a:rPr lang="en-US" dirty="0" err="1"/>
              <a:t>nump</a:t>
            </a:r>
            <a:r>
              <a:rPr lang="en-US" dirty="0"/>
              <a:t>=3;  % number of classes</a:t>
            </a:r>
          </a:p>
          <a:p>
            <a:r>
              <a:rPr lang="en-US" dirty="0"/>
              <a:t>n=3;     % number of images per class</a:t>
            </a:r>
          </a:p>
          <a:p>
            <a:r>
              <a:rPr lang="en-US" dirty="0"/>
              <a:t> % training images reshaped into columns in P </a:t>
            </a:r>
          </a:p>
          <a:p>
            <a:r>
              <a:rPr lang="en-US" dirty="0"/>
              <a:t>% image size (3x3) reshaped to (1x9)</a:t>
            </a:r>
          </a:p>
          <a:p>
            <a:r>
              <a:rPr lang="en-US" dirty="0"/>
              <a:t> </a:t>
            </a:r>
          </a:p>
          <a:p>
            <a:r>
              <a:rPr lang="en-US" dirty="0"/>
              <a:t>% training images set A</a:t>
            </a:r>
          </a:p>
          <a:p>
            <a:r>
              <a:rPr lang="en-US" dirty="0"/>
              <a:t>%sample , data set A, you may create another testing set </a:t>
            </a:r>
          </a:p>
          <a:p>
            <a:r>
              <a:rPr lang="en-US" dirty="0"/>
              <a:t>%   &lt;--class 1--&gt;    &lt;--class 2--&gt;     &lt;--class 3----&gt;</a:t>
            </a:r>
          </a:p>
          <a:p>
            <a:r>
              <a:rPr lang="en-US" dirty="0"/>
              <a:t>%   1,    2,    3,   4,    5,    6,     7,    8,    9 &lt;= sample index</a:t>
            </a:r>
          </a:p>
          <a:p>
            <a:r>
              <a:rPr lang="en-US" dirty="0"/>
              <a:t>PA=[196   188   246  255   234   232    25    24    22</a:t>
            </a:r>
          </a:p>
          <a:p>
            <a:r>
              <a:rPr lang="en-US" dirty="0"/>
              <a:t>    35    15    48   223   255   255    53    25    35</a:t>
            </a:r>
          </a:p>
          <a:p>
            <a:r>
              <a:rPr lang="en-US" dirty="0"/>
              <a:t>   234   236   222   224   205   231   224   205   231</a:t>
            </a:r>
          </a:p>
          <a:p>
            <a:r>
              <a:rPr lang="en-US" dirty="0"/>
              <a:t>   232   244   225   255   251   247   255   251   247</a:t>
            </a:r>
          </a:p>
          <a:p>
            <a:r>
              <a:rPr lang="en-US" dirty="0"/>
              <a:t>    59    44    40    10    12    38    15    10    38</a:t>
            </a:r>
          </a:p>
          <a:p>
            <a:r>
              <a:rPr lang="en-US" dirty="0"/>
              <a:t>   244   228   226   255   251   246    25    25    24</a:t>
            </a:r>
          </a:p>
          <a:p>
            <a:r>
              <a:rPr lang="en-US" dirty="0"/>
              <a:t>   243   251   208   249   238   190   249   238   190</a:t>
            </a:r>
          </a:p>
          <a:p>
            <a:r>
              <a:rPr lang="en-US" dirty="0"/>
              <a:t>    57    48    35   255   253   236    55    53    36</a:t>
            </a:r>
          </a:p>
          <a:p>
            <a:r>
              <a:rPr lang="en-US" dirty="0"/>
              <a:t>   226   230   234   235   240   250   235   240   250];</a:t>
            </a:r>
          </a:p>
          <a:p>
            <a:r>
              <a:rPr lang="en-US" dirty="0"/>
              <a:t> </a:t>
            </a:r>
          </a:p>
          <a:p>
            <a:r>
              <a:rPr lang="en-US" dirty="0"/>
              <a:t>% training images set 2</a:t>
            </a:r>
          </a:p>
          <a:p>
            <a:r>
              <a:rPr lang="en-US" dirty="0"/>
              <a:t>%sample , data set A, you may create another testing set </a:t>
            </a:r>
          </a:p>
          <a:p>
            <a:r>
              <a:rPr lang="en-US" dirty="0"/>
              <a:t>%   &lt;--class 1--&gt;    &lt;--class 2--&gt;     &lt;--class 3----&gt;</a:t>
            </a:r>
          </a:p>
          <a:p>
            <a:r>
              <a:rPr lang="en-US" dirty="0"/>
              <a:t>%   1,    2,    3,   4,    5,    6,     7,    8,    9 &lt;= sample index</a:t>
            </a:r>
          </a:p>
          <a:p>
            <a:r>
              <a:rPr lang="da-DK" dirty="0"/>
              <a:t>PB=[50    20    50   255   215   250    25    24    22</a:t>
            </a:r>
          </a:p>
          <a:p>
            <a:r>
              <a:rPr lang="en-US" dirty="0"/>
              <a:t>    30    23    23     2    12    22    53    25    35</a:t>
            </a:r>
          </a:p>
          <a:p>
            <a:r>
              <a:rPr lang="en-US" dirty="0"/>
              <a:t>    25     5    65   222   232   251   224   205   231</a:t>
            </a:r>
          </a:p>
          <a:p>
            <a:r>
              <a:rPr lang="en-US" dirty="0"/>
              <a:t>   215   180   180   250   235   245   255   251   247</a:t>
            </a:r>
          </a:p>
          <a:p>
            <a:r>
              <a:rPr lang="en-US" dirty="0"/>
              <a:t>   225   212   244   224   234   245    15    10    38</a:t>
            </a:r>
          </a:p>
          <a:p>
            <a:r>
              <a:rPr lang="en-US" dirty="0"/>
              <a:t>   231   203   221   264   225   205    25    25    24</a:t>
            </a:r>
          </a:p>
          <a:p>
            <a:r>
              <a:rPr lang="en-US" dirty="0"/>
              <a:t>    31    18    38     3     3     6   249   238   190</a:t>
            </a:r>
          </a:p>
          <a:p>
            <a:r>
              <a:rPr lang="en-US" dirty="0"/>
              <a:t>    22    22    62    12    32    22    55    53    36</a:t>
            </a:r>
          </a:p>
          <a:p>
            <a:r>
              <a:rPr lang="en-US" dirty="0"/>
              <a:t>    34    44    64   237   228   239   235   240   250];</a:t>
            </a:r>
          </a:p>
          <a:p>
            <a:r>
              <a:rPr lang="en-US" dirty="0"/>
              <a:t>P=PA;</a:t>
            </a:r>
          </a:p>
          <a:p>
            <a:r>
              <a:rPr lang="en-US" dirty="0"/>
              <a:t> </a:t>
            </a:r>
          </a:p>
          <a:p>
            <a:r>
              <a:rPr lang="en-US" dirty="0"/>
              <a:t>N=</a:t>
            </a:r>
            <a:r>
              <a:rPr lang="en-US" dirty="0" err="1"/>
              <a:t>P+round</a:t>
            </a:r>
            <a:r>
              <a:rPr lang="en-US" dirty="0"/>
              <a:t>(rand(9,9)*50); %add noise to create the testing samples</a:t>
            </a:r>
          </a:p>
          <a:p>
            <a:r>
              <a:rPr lang="en-US" dirty="0"/>
              <a:t>% Normalization, to make  each pixel value 0-&gt;1</a:t>
            </a:r>
          </a:p>
          <a:p>
            <a:r>
              <a:rPr lang="en-US" dirty="0"/>
              <a:t>P=(P/256);</a:t>
            </a:r>
          </a:p>
          <a:p>
            <a:r>
              <a:rPr lang="en-US" dirty="0"/>
              <a:t>N=(N/256);</a:t>
            </a:r>
          </a:p>
          <a:p>
            <a:r>
              <a:rPr lang="en-US" dirty="0"/>
              <a:t> </a:t>
            </a:r>
          </a:p>
          <a:p>
            <a:r>
              <a:rPr lang="en-US" dirty="0"/>
              <a:t>% targets</a:t>
            </a:r>
          </a:p>
          <a:p>
            <a:r>
              <a:rPr lang="en-US" dirty="0"/>
              <a:t>%    &lt;-class 1-&gt; &lt;-class 2-&gt;  &lt;-class 3-&gt;</a:t>
            </a:r>
          </a:p>
          <a:p>
            <a:r>
              <a:rPr lang="en-US" dirty="0"/>
              <a:t>%    1,   2,  3,  4,  5,  6,  7,  8,  9 &lt;= sample index</a:t>
            </a:r>
          </a:p>
          <a:p>
            <a:r>
              <a:rPr lang="en-US" dirty="0"/>
              <a:t>T=[  1    1   1   0   0   0   0   0   0    %&lt;=target at output neuron 1</a:t>
            </a:r>
          </a:p>
          <a:p>
            <a:r>
              <a:rPr lang="en-US" dirty="0"/>
              <a:t>     0    0   0   1   1   1   0   0   0    %&lt;=target at output neuron 2</a:t>
            </a:r>
          </a:p>
          <a:p>
            <a:r>
              <a:rPr lang="en-US" dirty="0"/>
              <a:t>     0    0   0   0   0   0   1   1   1 ]; %&lt;=target at output neuron 3</a:t>
            </a:r>
          </a:p>
          <a:p>
            <a:r>
              <a:rPr lang="en-US" dirty="0"/>
              <a:t>S1=5;   % number of neurons in the hidden layer</a:t>
            </a:r>
          </a:p>
          <a:p>
            <a:r>
              <a:rPr lang="en-US" dirty="0"/>
              <a:t>S2=3;   % number of neurons in the output layer (= number of classes)</a:t>
            </a:r>
          </a:p>
          <a:p>
            <a:r>
              <a:rPr lang="en-US" dirty="0"/>
              <a:t> </a:t>
            </a:r>
          </a:p>
          <a:p>
            <a:r>
              <a:rPr lang="en-US" dirty="0"/>
              <a:t>[R,Q]=size(P); </a:t>
            </a:r>
          </a:p>
          <a:p>
            <a:r>
              <a:rPr lang="en-US" dirty="0"/>
              <a:t>epochs = 10000;      % number of iterations</a:t>
            </a:r>
          </a:p>
          <a:p>
            <a:r>
              <a:rPr lang="en-US" dirty="0" err="1"/>
              <a:t>goal_err</a:t>
            </a:r>
            <a:r>
              <a:rPr lang="en-US" dirty="0"/>
              <a:t> = 10e-5;    % goal error</a:t>
            </a:r>
          </a:p>
          <a:p>
            <a:r>
              <a:rPr lang="en-US" dirty="0"/>
              <a:t>a=0.3;                        % define the range of random variables</a:t>
            </a:r>
          </a:p>
          <a:p>
            <a:r>
              <a:rPr lang="en-US" dirty="0"/>
              <a:t>b=-0.3;</a:t>
            </a:r>
          </a:p>
          <a:p>
            <a:r>
              <a:rPr lang="en-US" dirty="0"/>
              <a:t>W1=a + (b-a) *rand(S1,R);     % Weights between Input and Hidden Neurons</a:t>
            </a:r>
          </a:p>
          <a:p>
            <a:r>
              <a:rPr lang="en-US" dirty="0"/>
              <a:t>W2=a + (b-a) *rand(S2,S1);    % Weights between Hidden and Output Neurons</a:t>
            </a:r>
          </a:p>
          <a:p>
            <a:r>
              <a:rPr lang="en-US" dirty="0"/>
              <a:t>b1=a + (b-a) *rand(S1,1);     % Weights between Input and Hidden Neurons</a:t>
            </a:r>
          </a:p>
          <a:p>
            <a:r>
              <a:rPr lang="en-US" dirty="0"/>
              <a:t>b2=a + (b-a) *rand(S2,1);     % Weights between Hidden and Output Neurons</a:t>
            </a:r>
          </a:p>
          <a:p>
            <a:r>
              <a:rPr lang="en-US" dirty="0"/>
              <a:t>n1=W1*P;</a:t>
            </a:r>
          </a:p>
          <a:p>
            <a:r>
              <a:rPr lang="en-US" dirty="0"/>
              <a:t>A1=</a:t>
            </a:r>
            <a:r>
              <a:rPr lang="en-US" dirty="0" err="1"/>
              <a:t>logsig</a:t>
            </a:r>
            <a:r>
              <a:rPr lang="en-US" dirty="0"/>
              <a:t>(n1); %feedforward the first time</a:t>
            </a:r>
          </a:p>
          <a:p>
            <a:r>
              <a:rPr lang="en-US" dirty="0"/>
              <a:t>n2=W2*A1;</a:t>
            </a:r>
          </a:p>
          <a:p>
            <a:r>
              <a:rPr lang="en-US" dirty="0"/>
              <a:t>A2=</a:t>
            </a:r>
            <a:r>
              <a:rPr lang="en-US" dirty="0" err="1"/>
              <a:t>logsig</a:t>
            </a:r>
            <a:r>
              <a:rPr lang="en-US" dirty="0"/>
              <a:t>(n2);%feedforward the first time</a:t>
            </a:r>
          </a:p>
          <a:p>
            <a:r>
              <a:rPr lang="en-US" dirty="0"/>
              <a:t>e=A2-T; %actually e=T-A2 in main loop</a:t>
            </a:r>
          </a:p>
          <a:p>
            <a:r>
              <a:rPr lang="en-US" dirty="0"/>
              <a:t>error =0.5* mean(mean(e.*e));  % better say  e=T-A2 , but no harm to error here</a:t>
            </a:r>
          </a:p>
          <a:p>
            <a:r>
              <a:rPr lang="en-US" dirty="0" err="1"/>
              <a:t>nntwarn</a:t>
            </a:r>
            <a:r>
              <a:rPr lang="en-US" dirty="0"/>
              <a:t> off</a:t>
            </a:r>
          </a:p>
          <a:p>
            <a:r>
              <a:rPr lang="en-US" dirty="0"/>
              <a:t>%%%%%%%%%%%%%%%%%%%%%%----------------%%%%%%%%%%%%%%%%%%%%%%%%%%</a:t>
            </a:r>
          </a:p>
          <a:p>
            <a:r>
              <a:rPr lang="en-US" dirty="0"/>
              <a:t>save data1; %save data for </a:t>
            </a:r>
            <a:r>
              <a:rPr lang="en-US" dirty="0" err="1"/>
              <a:t>ananlysis</a:t>
            </a:r>
            <a:r>
              <a:rPr lang="en-US" dirty="0"/>
              <a:t> </a:t>
            </a:r>
          </a:p>
          <a:p>
            <a:r>
              <a:rPr lang="en-US" dirty="0"/>
              <a:t>load data1; %load data for analysis to avoid random data, remove if needed</a:t>
            </a:r>
          </a:p>
          <a:p>
            <a:r>
              <a:rPr lang="en-US" dirty="0"/>
              <a:t> </a:t>
            </a:r>
          </a:p>
          <a:p>
            <a:r>
              <a:rPr lang="en-US" dirty="0"/>
              <a:t>% display the training and testing images </a:t>
            </a:r>
          </a:p>
          <a:p>
            <a:r>
              <a:rPr lang="en-US" dirty="0"/>
              <a:t>%DDDDDDDDDDDDDDDDDDDDDDDDDDDDDDDDDDDDDDDDDDDDDDDDDD</a:t>
            </a:r>
          </a:p>
          <a:p>
            <a:r>
              <a:rPr lang="en-US" dirty="0"/>
              <a:t>figure(1)</a:t>
            </a:r>
          </a:p>
          <a:p>
            <a:r>
              <a:rPr lang="en-US" dirty="0" err="1"/>
              <a:t>clf</a:t>
            </a:r>
            <a:endParaRPr lang="en-US" dirty="0"/>
          </a:p>
          <a:p>
            <a:r>
              <a:rPr lang="en-US" dirty="0"/>
              <a:t>for </a:t>
            </a:r>
            <a:r>
              <a:rPr lang="en-US" dirty="0" err="1"/>
              <a:t>i</a:t>
            </a:r>
            <a:r>
              <a:rPr lang="en-US" dirty="0"/>
              <a:t>=1:n*</a:t>
            </a:r>
            <a:r>
              <a:rPr lang="en-US" dirty="0" err="1"/>
              <a:t>nump</a:t>
            </a:r>
            <a:endParaRPr lang="en-US" dirty="0"/>
          </a:p>
          <a:p>
            <a:r>
              <a:rPr lang="en-US" dirty="0"/>
              <a:t>    </a:t>
            </a:r>
            <a:r>
              <a:rPr lang="en-US" dirty="0" err="1"/>
              <a:t>im</a:t>
            </a:r>
            <a:r>
              <a:rPr lang="en-US" dirty="0"/>
              <a:t>=reshape(P(:,</a:t>
            </a:r>
            <a:r>
              <a:rPr lang="en-US" dirty="0" err="1"/>
              <a:t>i</a:t>
            </a:r>
            <a:r>
              <a:rPr lang="en-US" dirty="0"/>
              <a:t>), [3 3]);</a:t>
            </a:r>
          </a:p>
          <a:p>
            <a:r>
              <a:rPr lang="en-US" dirty="0"/>
              <a:t>    %remove </a:t>
            </a:r>
            <a:r>
              <a:rPr lang="en-US" dirty="0" err="1"/>
              <a:t>theline</a:t>
            </a:r>
            <a:r>
              <a:rPr lang="en-US" dirty="0"/>
              <a:t> below to reflect the truth data input</a:t>
            </a:r>
          </a:p>
          <a:p>
            <a:r>
              <a:rPr lang="en-US" dirty="0"/>
              <a:t>  %  </a:t>
            </a:r>
            <a:r>
              <a:rPr lang="en-US" dirty="0" err="1"/>
              <a:t>im</a:t>
            </a:r>
            <a:r>
              <a:rPr lang="en-US" dirty="0"/>
              <a:t>=</a:t>
            </a:r>
            <a:r>
              <a:rPr lang="en-US" dirty="0" err="1"/>
              <a:t>imresize</a:t>
            </a:r>
            <a:r>
              <a:rPr lang="en-US" dirty="0"/>
              <a:t>(im,20);        % resize the image to make it clear</a:t>
            </a:r>
          </a:p>
          <a:p>
            <a:r>
              <a:rPr lang="en-US" dirty="0"/>
              <a:t>    subplot(</a:t>
            </a:r>
            <a:r>
              <a:rPr lang="en-US" dirty="0" err="1"/>
              <a:t>nump,n,i</a:t>
            </a:r>
            <a:r>
              <a:rPr lang="en-US" dirty="0"/>
              <a:t>),</a:t>
            </a:r>
            <a:r>
              <a:rPr lang="en-US" dirty="0" err="1"/>
              <a:t>imshow</a:t>
            </a:r>
            <a:r>
              <a:rPr lang="en-US" dirty="0"/>
              <a:t>(</a:t>
            </a:r>
            <a:r>
              <a:rPr lang="en-US" dirty="0" err="1"/>
              <a:t>im</a:t>
            </a:r>
            <a:r>
              <a:rPr lang="en-US" dirty="0"/>
              <a:t>);</a:t>
            </a:r>
          </a:p>
          <a:p>
            <a:r>
              <a:rPr lang="en-US" dirty="0"/>
              <a:t>    %title(</a:t>
            </a:r>
            <a:r>
              <a:rPr lang="en-US" dirty="0" err="1"/>
              <a:t>strcat</a:t>
            </a:r>
            <a:r>
              <a:rPr lang="en-US" dirty="0"/>
              <a:t>('Train image/Class #,', int2str(ceil(</a:t>
            </a:r>
            <a:r>
              <a:rPr lang="en-US" dirty="0" err="1"/>
              <a:t>i</a:t>
            </a:r>
            <a:r>
              <a:rPr lang="en-US" dirty="0"/>
              <a:t>/n)),num2str(T(:,</a:t>
            </a:r>
            <a:r>
              <a:rPr lang="en-US" dirty="0" err="1"/>
              <a:t>i</a:t>
            </a:r>
            <a:r>
              <a:rPr lang="en-US" dirty="0"/>
              <a:t>))));</a:t>
            </a:r>
          </a:p>
          <a:p>
            <a:r>
              <a:rPr lang="en-US" dirty="0"/>
              <a:t>    title({</a:t>
            </a:r>
          </a:p>
          <a:p>
            <a:r>
              <a:rPr lang="en-US" dirty="0"/>
              <a:t>    [</a:t>
            </a:r>
            <a:r>
              <a:rPr lang="en-US" dirty="0" err="1"/>
              <a:t>strcat</a:t>
            </a:r>
            <a:r>
              <a:rPr lang="en-US" dirty="0"/>
              <a:t>('Train image #  ',num2str(</a:t>
            </a:r>
            <a:r>
              <a:rPr lang="en-US" dirty="0" err="1"/>
              <a:t>i</a:t>
            </a:r>
            <a:r>
              <a:rPr lang="en-US" dirty="0"/>
              <a:t>) )] </a:t>
            </a:r>
          </a:p>
          <a:p>
            <a:r>
              <a:rPr lang="en-US" dirty="0"/>
              <a:t>    ['class=[', num2str( T(:,</a:t>
            </a:r>
            <a:r>
              <a:rPr lang="en-US" dirty="0" err="1"/>
              <a:t>i</a:t>
            </a:r>
            <a:r>
              <a:rPr lang="en-US" dirty="0"/>
              <a:t>)'),']']</a:t>
            </a:r>
          </a:p>
          <a:p>
            <a:r>
              <a:rPr lang="en-US" dirty="0"/>
              <a:t>    });</a:t>
            </a:r>
          </a:p>
          <a:p>
            <a:r>
              <a:rPr lang="en-US" dirty="0"/>
              <a:t>        </a:t>
            </a:r>
          </a:p>
          <a:p>
            <a:r>
              <a:rPr lang="en-US" dirty="0"/>
              <a:t>   % title(</a:t>
            </a:r>
            <a:r>
              <a:rPr lang="en-US" dirty="0" err="1"/>
              <a:t>strcat</a:t>
            </a:r>
            <a:r>
              <a:rPr lang="en-US" dirty="0"/>
              <a:t>('Train image ',num2str(</a:t>
            </a:r>
            <a:r>
              <a:rPr lang="en-US" dirty="0" err="1"/>
              <a:t>i</a:t>
            </a:r>
            <a:r>
              <a:rPr lang="en-US" dirty="0"/>
              <a:t>),'class=', num2str( T(:,</a:t>
            </a:r>
            <a:r>
              <a:rPr lang="en-US" dirty="0" err="1"/>
              <a:t>i</a:t>
            </a:r>
            <a:r>
              <a:rPr lang="en-US" dirty="0"/>
              <a:t>)')));</a:t>
            </a:r>
          </a:p>
          <a:p>
            <a:r>
              <a:rPr lang="en-US" dirty="0"/>
              <a:t>    </a:t>
            </a:r>
          </a:p>
          <a:p>
            <a:r>
              <a:rPr lang="en-US" dirty="0"/>
              <a:t>end</a:t>
            </a:r>
          </a:p>
          <a:p>
            <a:r>
              <a:rPr lang="en-US" dirty="0"/>
              <a:t> </a:t>
            </a:r>
          </a:p>
          <a:p>
            <a:r>
              <a:rPr lang="en-US" dirty="0"/>
              <a:t>%%%%%%%%%%%%%%%%%%  start training ////////////////</a:t>
            </a:r>
          </a:p>
          <a:p>
            <a:r>
              <a:rPr lang="en-US" dirty="0"/>
              <a:t>for  </a:t>
            </a:r>
            <a:r>
              <a:rPr lang="en-US" dirty="0" err="1"/>
              <a:t>itr</a:t>
            </a:r>
            <a:r>
              <a:rPr lang="en-US" dirty="0"/>
              <a:t> =1:epochs</a:t>
            </a:r>
          </a:p>
          <a:p>
            <a:r>
              <a:rPr lang="en-US" dirty="0"/>
              <a:t>    if error &lt;= </a:t>
            </a:r>
            <a:r>
              <a:rPr lang="en-US" dirty="0" err="1"/>
              <a:t>goal_err</a:t>
            </a:r>
            <a:r>
              <a:rPr lang="en-US" dirty="0"/>
              <a:t> </a:t>
            </a:r>
          </a:p>
          <a:p>
            <a:r>
              <a:rPr lang="en-US" dirty="0"/>
              <a:t>        break</a:t>
            </a:r>
          </a:p>
          <a:p>
            <a:r>
              <a:rPr lang="en-US" dirty="0"/>
              <a:t>    else</a:t>
            </a:r>
          </a:p>
          <a:p>
            <a:r>
              <a:rPr lang="en-US" dirty="0"/>
              <a:t>         for </a:t>
            </a:r>
            <a:r>
              <a:rPr lang="en-US" dirty="0" err="1"/>
              <a:t>i</a:t>
            </a:r>
            <a:r>
              <a:rPr lang="en-US" dirty="0"/>
              <a:t>=1:Q % for each column of P  ( P:,i), </a:t>
            </a:r>
            <a:r>
              <a:rPr lang="en-US" dirty="0" err="1"/>
              <a:t>i</a:t>
            </a:r>
            <a:r>
              <a:rPr lang="en-US" dirty="0"/>
              <a:t> =input sample index</a:t>
            </a:r>
          </a:p>
          <a:p>
            <a:r>
              <a:rPr lang="en-US" dirty="0"/>
              <a:t>      %weights/biases updated every sample=mini-batch size1=</a:t>
            </a:r>
            <a:r>
              <a:rPr lang="en-US" dirty="0" err="1"/>
              <a:t>online_training</a:t>
            </a:r>
            <a:endParaRPr lang="en-US" dirty="0"/>
          </a:p>
          <a:p>
            <a:r>
              <a:rPr lang="en-US" dirty="0"/>
              <a:t>           %df1=</a:t>
            </a:r>
            <a:r>
              <a:rPr lang="en-US" dirty="0" err="1"/>
              <a:t>dlogsig</a:t>
            </a:r>
            <a:r>
              <a:rPr lang="en-US" dirty="0"/>
              <a:t>(n1,A1(:,</a:t>
            </a:r>
            <a:r>
              <a:rPr lang="en-US" dirty="0" err="1"/>
              <a:t>i</a:t>
            </a:r>
            <a:r>
              <a:rPr lang="en-US" dirty="0"/>
              <a:t>)); % derivative of A1,5x1</a:t>
            </a:r>
          </a:p>
          <a:p>
            <a:r>
              <a:rPr lang="en-US" dirty="0"/>
              <a:t>           df1=A1(:,</a:t>
            </a:r>
            <a:r>
              <a:rPr lang="en-US" dirty="0" err="1"/>
              <a:t>i</a:t>
            </a:r>
            <a:r>
              <a:rPr lang="en-US" dirty="0"/>
              <a:t>).*(1-A1(:,</a:t>
            </a:r>
            <a:r>
              <a:rPr lang="en-US" dirty="0" err="1"/>
              <a:t>i</a:t>
            </a:r>
            <a:r>
              <a:rPr lang="en-US" dirty="0"/>
              <a:t>)); % derivative of A1,5x1</a:t>
            </a:r>
          </a:p>
          <a:p>
            <a:r>
              <a:rPr lang="en-US" dirty="0"/>
              <a:t>           %df2=</a:t>
            </a:r>
            <a:r>
              <a:rPr lang="en-US" dirty="0" err="1"/>
              <a:t>dlogsig</a:t>
            </a:r>
            <a:r>
              <a:rPr lang="en-US" dirty="0"/>
              <a:t>(n2,A2(:,</a:t>
            </a:r>
            <a:r>
              <a:rPr lang="en-US" dirty="0" err="1"/>
              <a:t>i</a:t>
            </a:r>
            <a:r>
              <a:rPr lang="en-US" dirty="0"/>
              <a:t>));% derivative of A1,3x1</a:t>
            </a:r>
          </a:p>
          <a:p>
            <a:r>
              <a:rPr lang="en-US" dirty="0"/>
              <a:t>           df2=A2(:,</a:t>
            </a:r>
            <a:r>
              <a:rPr lang="en-US" dirty="0" err="1"/>
              <a:t>i</a:t>
            </a:r>
            <a:r>
              <a:rPr lang="en-US" dirty="0"/>
              <a:t>).*(1-A2(:,</a:t>
            </a:r>
            <a:r>
              <a:rPr lang="en-US" dirty="0" err="1"/>
              <a:t>i</a:t>
            </a:r>
            <a:r>
              <a:rPr lang="en-US" dirty="0"/>
              <a:t>)); % derivative of A1,3x1</a:t>
            </a:r>
          </a:p>
          <a:p>
            <a:r>
              <a:rPr lang="en-US" dirty="0"/>
              <a:t> </a:t>
            </a:r>
          </a:p>
          <a:p>
            <a:r>
              <a:rPr lang="en-US" dirty="0"/>
              <a:t>           s2 = 1*</a:t>
            </a:r>
            <a:r>
              <a:rPr lang="en-US" dirty="0" err="1"/>
              <a:t>diag</a:t>
            </a:r>
            <a:r>
              <a:rPr lang="en-US" dirty="0"/>
              <a:t>(df2) * e(:,</a:t>
            </a:r>
            <a:r>
              <a:rPr lang="en-US" dirty="0" err="1"/>
              <a:t>i</a:t>
            </a:r>
            <a:r>
              <a:rPr lang="en-US" dirty="0"/>
              <a:t>); %e=A2-T; df2=f’=f(1-f) of layer2, 5x1</a:t>
            </a:r>
          </a:p>
          <a:p>
            <a:r>
              <a:rPr lang="en-US" dirty="0"/>
              <a:t>           s1 = </a:t>
            </a:r>
            <a:r>
              <a:rPr lang="en-US" dirty="0" err="1"/>
              <a:t>diag</a:t>
            </a:r>
            <a:r>
              <a:rPr lang="en-US" dirty="0"/>
              <a:t>(df1)* W2'* s2; % </a:t>
            </a:r>
            <a:r>
              <a:rPr lang="en-US" dirty="0" err="1"/>
              <a:t>eq</a:t>
            </a:r>
            <a:r>
              <a:rPr lang="en-US" dirty="0"/>
              <a:t>(3),feedback, from s2 to  S1</a:t>
            </a:r>
          </a:p>
          <a:p>
            <a:r>
              <a:rPr lang="en-US" dirty="0"/>
              <a:t>           W2 = W2-0.1*s2*A1(:,</a:t>
            </a:r>
            <a:r>
              <a:rPr lang="en-US" dirty="0" err="1"/>
              <a:t>i</a:t>
            </a:r>
            <a:r>
              <a:rPr lang="en-US" dirty="0"/>
              <a:t>)'; %</a:t>
            </a:r>
            <a:r>
              <a:rPr lang="en-US" dirty="0" err="1"/>
              <a:t>learnRate</a:t>
            </a:r>
            <a:r>
              <a:rPr lang="en-US" dirty="0"/>
              <a:t>=0.1,equ(2) output case, 3x9</a:t>
            </a:r>
          </a:p>
          <a:p>
            <a:r>
              <a:rPr lang="en-US" dirty="0"/>
              <a:t>           b2 = b2-0.1*s2; %threshold , 3x1</a:t>
            </a:r>
          </a:p>
          <a:p>
            <a:r>
              <a:rPr lang="en-US" dirty="0"/>
              <a:t>  </a:t>
            </a:r>
          </a:p>
          <a:p>
            <a:r>
              <a:rPr lang="en-US" dirty="0"/>
              <a:t>           W1 = W1-0.1*s1*P(:,</a:t>
            </a:r>
            <a:r>
              <a:rPr lang="en-US" dirty="0" err="1"/>
              <a:t>i</a:t>
            </a:r>
            <a:r>
              <a:rPr lang="en-US" dirty="0"/>
              <a:t>)';%update W1, hidden-to-hidden case2, 5x9</a:t>
            </a:r>
          </a:p>
          <a:p>
            <a:r>
              <a:rPr lang="en-US" dirty="0"/>
              <a:t>           b1 = b1-0.1*s1;%threshold , 3x1</a:t>
            </a:r>
          </a:p>
          <a:p>
            <a:r>
              <a:rPr lang="en-US" dirty="0"/>
              <a:t>           A1(:,</a:t>
            </a:r>
            <a:r>
              <a:rPr lang="en-US" dirty="0" err="1"/>
              <a:t>i</a:t>
            </a:r>
            <a:r>
              <a:rPr lang="en-US" dirty="0"/>
              <a:t>)=</a:t>
            </a:r>
            <a:r>
              <a:rPr lang="en-US" dirty="0" err="1"/>
              <a:t>logsig</a:t>
            </a:r>
            <a:r>
              <a:rPr lang="en-US" dirty="0"/>
              <a:t>(W1*P(:,</a:t>
            </a:r>
            <a:r>
              <a:rPr lang="en-US" dirty="0" err="1"/>
              <a:t>i</a:t>
            </a:r>
            <a:r>
              <a:rPr lang="en-US" dirty="0"/>
              <a:t>)+b1);%forward again, 5x1</a:t>
            </a:r>
          </a:p>
          <a:p>
            <a:r>
              <a:rPr lang="en-US" dirty="0"/>
              <a:t>           A2(:,</a:t>
            </a:r>
            <a:r>
              <a:rPr lang="en-US" dirty="0" err="1"/>
              <a:t>i</a:t>
            </a:r>
            <a:r>
              <a:rPr lang="en-US" dirty="0"/>
              <a:t>)=</a:t>
            </a:r>
            <a:r>
              <a:rPr lang="en-US" dirty="0" err="1"/>
              <a:t>logsig</a:t>
            </a:r>
            <a:r>
              <a:rPr lang="en-US" dirty="0"/>
              <a:t>(W2*A1(:,</a:t>
            </a:r>
            <a:r>
              <a:rPr lang="en-US" dirty="0" err="1"/>
              <a:t>i</a:t>
            </a:r>
            <a:r>
              <a:rPr lang="en-US" dirty="0"/>
              <a:t>)+b2);%forward again, 3x1</a:t>
            </a:r>
          </a:p>
          <a:p>
            <a:r>
              <a:rPr lang="en-US" dirty="0"/>
              <a:t>           % </a:t>
            </a:r>
            <a:r>
              <a:rPr lang="en-US" dirty="0" err="1"/>
              <a:t>i</a:t>
            </a:r>
            <a:r>
              <a:rPr lang="en-US" dirty="0"/>
              <a:t> is sample index, P(:,</a:t>
            </a:r>
            <a:r>
              <a:rPr lang="en-US" dirty="0" err="1"/>
              <a:t>i</a:t>
            </a:r>
            <a:r>
              <a:rPr lang="en-US" dirty="0"/>
              <a:t>) is 9x1 input pixels</a:t>
            </a:r>
          </a:p>
          <a:p>
            <a:r>
              <a:rPr lang="pl-PL" dirty="0"/>
              <a:t>           % P(:,i)=9x1, df1=5x1, df2=3x1, s1=5x1, s2=3x1, W1=5x9 , W2=3x5,</a:t>
            </a:r>
          </a:p>
          <a:p>
            <a:r>
              <a:rPr lang="en-US" dirty="0"/>
              <a:t>           % b1=5x1, b2=3x1, A1(:,</a:t>
            </a:r>
            <a:r>
              <a:rPr lang="en-US" dirty="0" err="1"/>
              <a:t>i</a:t>
            </a:r>
            <a:r>
              <a:rPr lang="en-US" dirty="0"/>
              <a:t>)=5x1,  A2(:,</a:t>
            </a:r>
            <a:r>
              <a:rPr lang="en-US" dirty="0" err="1"/>
              <a:t>i</a:t>
            </a:r>
            <a:r>
              <a:rPr lang="en-US" dirty="0"/>
              <a:t>)=3x1</a:t>
            </a:r>
          </a:p>
          <a:p>
            <a:r>
              <a:rPr lang="pl-PL" dirty="0"/>
              <a:t>        %   show_table1(i,P(:,i),df1,df2,s1,s2,W1,W2,b1,b2,A1(:,i),A2(:,i),T(:,i));</a:t>
            </a:r>
          </a:p>
          <a:p>
            <a:r>
              <a:rPr lang="en-US" dirty="0"/>
              <a:t>         end</a:t>
            </a:r>
          </a:p>
          <a:p>
            <a:r>
              <a:rPr lang="en-US" dirty="0"/>
              <a:t>         e = A2-T ; % for this e, put -</a:t>
            </a:r>
            <a:r>
              <a:rPr lang="en-US" dirty="0" err="1"/>
              <a:t>ve</a:t>
            </a:r>
            <a:r>
              <a:rPr lang="en-US" dirty="0"/>
              <a:t> sign for finding s2</a:t>
            </a:r>
          </a:p>
          <a:p>
            <a:r>
              <a:rPr lang="en-US" dirty="0"/>
              <a:t>         error =0.5*mean(mean(e.*e));</a:t>
            </a:r>
          </a:p>
          <a:p>
            <a:r>
              <a:rPr lang="en-US" dirty="0"/>
              <a:t>     </a:t>
            </a:r>
            <a:r>
              <a:rPr lang="en-US" dirty="0" err="1"/>
              <a:t>disp</a:t>
            </a:r>
            <a:r>
              <a:rPr lang="en-US" dirty="0"/>
              <a:t>(</a:t>
            </a:r>
            <a:r>
              <a:rPr lang="en-US" dirty="0" err="1"/>
              <a:t>sprintf</a:t>
            </a:r>
            <a:r>
              <a:rPr lang="en-US" dirty="0"/>
              <a:t>('Iteration :%5d </a:t>
            </a:r>
            <a:r>
              <a:rPr lang="en-US" dirty="0" err="1"/>
              <a:t>mse</a:t>
            </a:r>
            <a:r>
              <a:rPr lang="en-US" dirty="0"/>
              <a:t> :%12.6f%',itr,error));</a:t>
            </a:r>
          </a:p>
          <a:p>
            <a:r>
              <a:rPr lang="en-US" dirty="0"/>
              <a:t>         </a:t>
            </a:r>
            <a:r>
              <a:rPr lang="en-US" dirty="0" err="1"/>
              <a:t>mse</a:t>
            </a:r>
            <a:r>
              <a:rPr lang="en-US" dirty="0"/>
              <a:t>(</a:t>
            </a:r>
            <a:r>
              <a:rPr lang="en-US" dirty="0" err="1"/>
              <a:t>itr</a:t>
            </a:r>
            <a:r>
              <a:rPr lang="en-US" dirty="0"/>
              <a:t>)=error;</a:t>
            </a:r>
          </a:p>
          <a:p>
            <a:r>
              <a:rPr lang="en-US" dirty="0"/>
              <a:t>    end</a:t>
            </a:r>
          </a:p>
          <a:p>
            <a:r>
              <a:rPr lang="en-US" dirty="0"/>
              <a:t>      </a:t>
            </a:r>
          </a:p>
          <a:p>
            <a:r>
              <a:rPr lang="en-US" dirty="0"/>
              <a:t>   %</a:t>
            </a:r>
            <a:r>
              <a:rPr lang="en-US" dirty="0" err="1"/>
              <a:t>disp</a:t>
            </a:r>
            <a:r>
              <a:rPr lang="en-US" dirty="0"/>
              <a:t>('just finished one sample of training, hit key to continue');</a:t>
            </a:r>
          </a:p>
          <a:p>
            <a:r>
              <a:rPr lang="en-US" dirty="0"/>
              <a:t>  % pause</a:t>
            </a:r>
          </a:p>
          <a:p>
            <a:r>
              <a:rPr lang="en-US" dirty="0"/>
              <a:t>end</a:t>
            </a:r>
          </a:p>
          <a:p>
            <a:r>
              <a:rPr lang="en-US" dirty="0"/>
              <a:t>threshold=0.9; % threshold of the system (higher threshold = more accuracy)</a:t>
            </a:r>
          </a:p>
          <a:p>
            <a:r>
              <a:rPr lang="en-US" dirty="0"/>
              <a:t>% training images result</a:t>
            </a:r>
          </a:p>
          <a:p>
            <a:r>
              <a:rPr lang="en-US" dirty="0"/>
              <a:t> </a:t>
            </a:r>
          </a:p>
          <a:p>
            <a:r>
              <a:rPr lang="en-US" dirty="0"/>
              <a:t>%</a:t>
            </a:r>
            <a:r>
              <a:rPr lang="en-US" dirty="0" err="1"/>
              <a:t>TrnOutput</a:t>
            </a:r>
            <a:r>
              <a:rPr lang="en-US" dirty="0"/>
              <a:t>=real(A2)</a:t>
            </a:r>
          </a:p>
          <a:p>
            <a:r>
              <a:rPr lang="en-US" dirty="0" err="1"/>
              <a:t>TrnOutput</a:t>
            </a:r>
            <a:r>
              <a:rPr lang="en-US" dirty="0"/>
              <a:t>=real(A2&gt;threshold)    </a:t>
            </a:r>
          </a:p>
          <a:p>
            <a:r>
              <a:rPr lang="en-US" dirty="0"/>
              <a:t> </a:t>
            </a:r>
          </a:p>
          <a:p>
            <a:r>
              <a:rPr lang="en-US" dirty="0"/>
              <a:t>% applying test images to NN , TESTING BEGINS HERE</a:t>
            </a:r>
          </a:p>
          <a:p>
            <a:r>
              <a:rPr lang="en-US" dirty="0"/>
              <a:t>n1=W1*N;</a:t>
            </a:r>
          </a:p>
          <a:p>
            <a:r>
              <a:rPr lang="en-US" dirty="0"/>
              <a:t>A1=</a:t>
            </a:r>
            <a:r>
              <a:rPr lang="en-US" dirty="0" err="1"/>
              <a:t>logsig</a:t>
            </a:r>
            <a:r>
              <a:rPr lang="en-US" dirty="0"/>
              <a:t>(n1);</a:t>
            </a:r>
          </a:p>
          <a:p>
            <a:r>
              <a:rPr lang="en-US" dirty="0"/>
              <a:t>n2=W2*A1;</a:t>
            </a:r>
          </a:p>
          <a:p>
            <a:r>
              <a:rPr lang="en-US" dirty="0"/>
              <a:t>A2test=</a:t>
            </a:r>
            <a:r>
              <a:rPr lang="en-US" dirty="0" err="1"/>
              <a:t>logsig</a:t>
            </a:r>
            <a:r>
              <a:rPr lang="en-US" dirty="0"/>
              <a:t>(n2);</a:t>
            </a:r>
          </a:p>
          <a:p>
            <a:r>
              <a:rPr lang="en-US" dirty="0"/>
              <a:t> </a:t>
            </a:r>
          </a:p>
          <a:p>
            <a:r>
              <a:rPr lang="en-US" dirty="0"/>
              <a:t>% testing images result</a:t>
            </a:r>
          </a:p>
          <a:p>
            <a:r>
              <a:rPr lang="en-US" dirty="0"/>
              <a:t> </a:t>
            </a:r>
          </a:p>
          <a:p>
            <a:r>
              <a:rPr lang="en-US" dirty="0"/>
              <a:t>%</a:t>
            </a:r>
            <a:r>
              <a:rPr lang="en-US" dirty="0" err="1"/>
              <a:t>TstOutput</a:t>
            </a:r>
            <a:r>
              <a:rPr lang="en-US" dirty="0"/>
              <a:t>=real(A2test)</a:t>
            </a:r>
          </a:p>
          <a:p>
            <a:r>
              <a:rPr lang="en-US" dirty="0" err="1"/>
              <a:t>TstOutput</a:t>
            </a:r>
            <a:r>
              <a:rPr lang="en-US" dirty="0"/>
              <a:t>=real(A2test&gt;threshold)</a:t>
            </a:r>
          </a:p>
          <a:p>
            <a:r>
              <a:rPr lang="en-US" dirty="0"/>
              <a:t> </a:t>
            </a:r>
          </a:p>
          <a:p>
            <a:r>
              <a:rPr lang="en-US" dirty="0"/>
              <a:t>%DDDDDDDDDDDDDDDDDDDDDD2222222222222222222</a:t>
            </a:r>
          </a:p>
          <a:p>
            <a:r>
              <a:rPr lang="en-US" dirty="0"/>
              <a:t>% display the testing images </a:t>
            </a:r>
          </a:p>
          <a:p>
            <a:r>
              <a:rPr lang="en-US" dirty="0"/>
              <a:t>figure(2)</a:t>
            </a:r>
          </a:p>
          <a:p>
            <a:r>
              <a:rPr lang="en-US" dirty="0" err="1"/>
              <a:t>clf</a:t>
            </a:r>
            <a:endParaRPr lang="en-US" dirty="0"/>
          </a:p>
          <a:p>
            <a:r>
              <a:rPr lang="en-US" dirty="0"/>
              <a:t>for </a:t>
            </a:r>
            <a:r>
              <a:rPr lang="en-US" dirty="0" err="1"/>
              <a:t>i</a:t>
            </a:r>
            <a:r>
              <a:rPr lang="en-US" dirty="0"/>
              <a:t>=1:n*</a:t>
            </a:r>
            <a:r>
              <a:rPr lang="en-US" dirty="0" err="1"/>
              <a:t>nump</a:t>
            </a:r>
            <a:endParaRPr lang="en-US" dirty="0"/>
          </a:p>
          <a:p>
            <a:r>
              <a:rPr lang="en-US" dirty="0"/>
              <a:t>    </a:t>
            </a:r>
            <a:r>
              <a:rPr lang="en-US" dirty="0" err="1"/>
              <a:t>im</a:t>
            </a:r>
            <a:r>
              <a:rPr lang="en-US" dirty="0"/>
              <a:t>=reshape(N(:,</a:t>
            </a:r>
            <a:r>
              <a:rPr lang="en-US" dirty="0" err="1"/>
              <a:t>i</a:t>
            </a:r>
            <a:r>
              <a:rPr lang="en-US" dirty="0"/>
              <a:t>), [3 3]);</a:t>
            </a:r>
          </a:p>
          <a:p>
            <a:r>
              <a:rPr lang="en-US" dirty="0"/>
              <a:t>   % remove </a:t>
            </a:r>
            <a:r>
              <a:rPr lang="en-US" dirty="0" err="1"/>
              <a:t>theline</a:t>
            </a:r>
            <a:r>
              <a:rPr lang="en-US" dirty="0"/>
              <a:t> below to reflect the truth data input</a:t>
            </a:r>
          </a:p>
          <a:p>
            <a:r>
              <a:rPr lang="en-US" dirty="0"/>
              <a:t>   % </a:t>
            </a:r>
            <a:r>
              <a:rPr lang="en-US" dirty="0" err="1"/>
              <a:t>im</a:t>
            </a:r>
            <a:r>
              <a:rPr lang="en-US" dirty="0"/>
              <a:t>=</a:t>
            </a:r>
            <a:r>
              <a:rPr lang="en-US" dirty="0" err="1"/>
              <a:t>imresize</a:t>
            </a:r>
            <a:r>
              <a:rPr lang="en-US" dirty="0"/>
              <a:t>(im,20);        % resize the image to make it clear </a:t>
            </a:r>
          </a:p>
          <a:p>
            <a:r>
              <a:rPr lang="en-US" dirty="0"/>
              <a:t>    subplot(</a:t>
            </a:r>
            <a:r>
              <a:rPr lang="en-US" dirty="0" err="1"/>
              <a:t>nump,n,i</a:t>
            </a:r>
            <a:r>
              <a:rPr lang="en-US" dirty="0"/>
              <a:t>),</a:t>
            </a:r>
            <a:r>
              <a:rPr lang="en-US" dirty="0" err="1"/>
              <a:t>imshow</a:t>
            </a:r>
            <a:r>
              <a:rPr lang="en-US" dirty="0"/>
              <a:t>(</a:t>
            </a:r>
            <a:r>
              <a:rPr lang="en-US" dirty="0" err="1"/>
              <a:t>im</a:t>
            </a:r>
            <a:r>
              <a:rPr lang="en-US" dirty="0"/>
              <a:t>);</a:t>
            </a:r>
          </a:p>
          <a:p>
            <a:r>
              <a:rPr lang="en-US" dirty="0"/>
              <a:t>    %title(</a:t>
            </a:r>
            <a:r>
              <a:rPr lang="en-US" dirty="0" err="1"/>
              <a:t>strcat</a:t>
            </a:r>
            <a:r>
              <a:rPr lang="en-US" dirty="0"/>
              <a:t>('test image #', int2str(</a:t>
            </a:r>
            <a:r>
              <a:rPr lang="en-US" dirty="0" err="1"/>
              <a:t>i</a:t>
            </a:r>
            <a:r>
              <a:rPr lang="en-US" dirty="0"/>
              <a:t>)))</a:t>
            </a:r>
          </a:p>
          <a:p>
            <a:r>
              <a:rPr lang="en-US" dirty="0"/>
              <a:t>        title({</a:t>
            </a:r>
          </a:p>
          <a:p>
            <a:r>
              <a:rPr lang="en-US" dirty="0"/>
              <a:t>    [</a:t>
            </a:r>
            <a:r>
              <a:rPr lang="en-US" dirty="0" err="1"/>
              <a:t>strcat</a:t>
            </a:r>
            <a:r>
              <a:rPr lang="en-US" dirty="0"/>
              <a:t>('Test image #  ',num2str(</a:t>
            </a:r>
            <a:r>
              <a:rPr lang="en-US" dirty="0" err="1"/>
              <a:t>i</a:t>
            </a:r>
            <a:r>
              <a:rPr lang="en-US" dirty="0"/>
              <a:t>) )] </a:t>
            </a:r>
          </a:p>
          <a:p>
            <a:r>
              <a:rPr lang="en-US" dirty="0"/>
              <a:t>    ['class found=[', num2str( </a:t>
            </a:r>
            <a:r>
              <a:rPr lang="en-US" dirty="0" err="1"/>
              <a:t>TstOutput</a:t>
            </a:r>
            <a:r>
              <a:rPr lang="en-US" dirty="0"/>
              <a:t>(:,</a:t>
            </a:r>
            <a:r>
              <a:rPr lang="en-US" dirty="0" err="1"/>
              <a:t>i</a:t>
            </a:r>
            <a:r>
              <a:rPr lang="en-US" dirty="0"/>
              <a:t>)'),']']</a:t>
            </a:r>
          </a:p>
          <a:p>
            <a:r>
              <a:rPr lang="en-US" dirty="0"/>
              <a:t>    });</a:t>
            </a:r>
          </a:p>
          <a:p>
            <a:r>
              <a:rPr lang="en-US" dirty="0"/>
              <a:t>end</a:t>
            </a:r>
          </a:p>
          <a:p>
            <a:r>
              <a:rPr lang="en-US" dirty="0"/>
              <a:t> </a:t>
            </a:r>
          </a:p>
          <a:p>
            <a:r>
              <a:rPr lang="en-US" dirty="0"/>
              <a:t> </a:t>
            </a:r>
          </a:p>
          <a:p>
            <a:r>
              <a:rPr lang="en-US" dirty="0"/>
              <a:t>% recognition rate</a:t>
            </a:r>
          </a:p>
          <a:p>
            <a:r>
              <a:rPr lang="en-US" dirty="0"/>
              <a:t>wrong=size(find(</a:t>
            </a:r>
            <a:r>
              <a:rPr lang="en-US" dirty="0" err="1"/>
              <a:t>TstOutput</a:t>
            </a:r>
            <a:r>
              <a:rPr lang="en-US" dirty="0"/>
              <a:t>-T),1);</a:t>
            </a:r>
          </a:p>
          <a:p>
            <a:r>
              <a:rPr lang="en-US" dirty="0" err="1"/>
              <a:t>recognition_rate</a:t>
            </a:r>
            <a:r>
              <a:rPr lang="en-US" dirty="0"/>
              <a:t>=100*(size(N,2)-wrong)/size(N,2)</a:t>
            </a:r>
          </a:p>
          <a:p>
            <a:r>
              <a:rPr lang="en-US" dirty="0"/>
              <a:t>% end of code</a:t>
            </a:r>
          </a:p>
          <a:p>
            <a:r>
              <a:rPr lang="en-US" dirty="0"/>
              <a:t>figure(4)</a:t>
            </a:r>
          </a:p>
          <a:p>
            <a:r>
              <a:rPr lang="en-US" dirty="0" err="1"/>
              <a:t>clf</a:t>
            </a:r>
            <a:endParaRPr lang="en-US" dirty="0"/>
          </a:p>
          <a:p>
            <a:r>
              <a:rPr lang="en-US" dirty="0"/>
              <a:t> </a:t>
            </a:r>
          </a:p>
          <a:p>
            <a:r>
              <a:rPr lang="en-US" dirty="0"/>
              <a:t> </a:t>
            </a:r>
          </a:p>
          <a:p>
            <a:r>
              <a:rPr lang="en-US" dirty="0"/>
              <a:t>plot(</a:t>
            </a:r>
            <a:r>
              <a:rPr lang="en-US" dirty="0" err="1"/>
              <a:t>mse</a:t>
            </a:r>
            <a:r>
              <a:rPr lang="en-US" dirty="0"/>
              <a:t>)</a:t>
            </a:r>
          </a:p>
          <a:p>
            <a:r>
              <a:rPr lang="en-US" dirty="0" err="1"/>
              <a:t>ylabel</a:t>
            </a:r>
            <a:r>
              <a:rPr lang="en-US" dirty="0"/>
              <a:t>('error </a:t>
            </a:r>
            <a:r>
              <a:rPr lang="en-US" dirty="0" err="1"/>
              <a:t>mse</a:t>
            </a:r>
            <a:r>
              <a:rPr lang="en-US" dirty="0"/>
              <a:t>')</a:t>
            </a:r>
          </a:p>
          <a:p>
            <a:r>
              <a:rPr lang="en-US" dirty="0" err="1"/>
              <a:t>xlabel</a:t>
            </a:r>
            <a:r>
              <a:rPr lang="en-US" dirty="0"/>
              <a:t>('epoch')</a:t>
            </a:r>
          </a:p>
          <a:p>
            <a:r>
              <a:rPr lang="en-US" dirty="0"/>
              <a:t>title('back propagation demo')</a:t>
            </a:r>
          </a:p>
          <a:p>
            <a:r>
              <a:rPr lang="en-US" dirty="0"/>
              <a:t> </a:t>
            </a:r>
          </a:p>
          <a:p>
            <a:r>
              <a:rPr lang="en-US" dirty="0"/>
              <a:t>% </a:t>
            </a:r>
            <a:r>
              <a:rPr lang="en-US" dirty="0" err="1"/>
              <a:t>i</a:t>
            </a:r>
            <a:r>
              <a:rPr lang="en-US" dirty="0"/>
              <a:t> is sample index, P(:,</a:t>
            </a:r>
            <a:r>
              <a:rPr lang="en-US" dirty="0" err="1"/>
              <a:t>i</a:t>
            </a:r>
            <a:r>
              <a:rPr lang="en-US" dirty="0"/>
              <a:t>) is 9x1 input pixels</a:t>
            </a:r>
          </a:p>
          <a:p>
            <a:r>
              <a:rPr lang="pl-PL" dirty="0"/>
              <a:t>% P(:,i)=9x1, df1=5x1, df2=3x1, s1=5x1, s2=3x1, W1=5x9 , W2=3x5,</a:t>
            </a:r>
          </a:p>
          <a:p>
            <a:r>
              <a:rPr lang="en-US" dirty="0"/>
              <a:t>% b1=5x1, b2=3x1, A1(:,</a:t>
            </a:r>
            <a:r>
              <a:rPr lang="en-US" dirty="0" err="1"/>
              <a:t>i</a:t>
            </a:r>
            <a:r>
              <a:rPr lang="en-US" dirty="0"/>
              <a:t>)=5x1,  A2(:,</a:t>
            </a:r>
            <a:r>
              <a:rPr lang="en-US" dirty="0" err="1"/>
              <a:t>i</a:t>
            </a:r>
            <a:r>
              <a:rPr lang="en-US" dirty="0"/>
              <a:t>)=3x1</a:t>
            </a:r>
          </a:p>
          <a:p>
            <a:r>
              <a:rPr lang="en-US" dirty="0"/>
              <a:t>function show_table1(i,P_val,df1,df2,s1,s2,W1,W2,b1,b2,A1_vec,A2_vec,T_i)</a:t>
            </a:r>
          </a:p>
          <a:p>
            <a:r>
              <a:rPr lang="en-US" dirty="0"/>
              <a:t> </a:t>
            </a:r>
          </a:p>
          <a:p>
            <a:r>
              <a:rPr lang="en-US" dirty="0" err="1"/>
              <a:t>InputIndex</a:t>
            </a:r>
            <a:r>
              <a:rPr lang="en-US" dirty="0"/>
              <a:t> = {'1';'2';'3';'4';'5';'6';'7';'8';'9'};</a:t>
            </a:r>
          </a:p>
          <a:p>
            <a:r>
              <a:rPr lang="en-US" dirty="0" err="1"/>
              <a:t>InputP</a:t>
            </a:r>
            <a:r>
              <a:rPr lang="en-US" dirty="0"/>
              <a:t>=</a:t>
            </a:r>
            <a:r>
              <a:rPr lang="en-US" dirty="0" err="1"/>
              <a:t>P_val</a:t>
            </a:r>
            <a:r>
              <a:rPr lang="en-US" dirty="0"/>
              <a:t>;</a:t>
            </a:r>
          </a:p>
          <a:p>
            <a:r>
              <a:rPr lang="en-US" dirty="0" err="1"/>
              <a:t>T_val</a:t>
            </a:r>
            <a:r>
              <a:rPr lang="en-US" dirty="0"/>
              <a:t>=[</a:t>
            </a:r>
            <a:r>
              <a:rPr lang="en-US" dirty="0" err="1"/>
              <a:t>T_i;nan;nan;nan;nan;nan;nan</a:t>
            </a:r>
            <a:r>
              <a:rPr lang="en-US" dirty="0"/>
              <a:t>];</a:t>
            </a:r>
          </a:p>
          <a:p>
            <a:r>
              <a:rPr lang="en-US" dirty="0"/>
              <a:t>W1_1=W1(1,:)';</a:t>
            </a:r>
          </a:p>
          <a:p>
            <a:r>
              <a:rPr lang="en-US" dirty="0"/>
              <a:t>W1_2=W1(2,:)';</a:t>
            </a:r>
          </a:p>
          <a:p>
            <a:r>
              <a:rPr lang="en-US" dirty="0"/>
              <a:t>W1_3=W1(3,:)';</a:t>
            </a:r>
          </a:p>
          <a:p>
            <a:r>
              <a:rPr lang="en-US" dirty="0"/>
              <a:t>W1_4=W1(4,:)';</a:t>
            </a:r>
          </a:p>
          <a:p>
            <a:r>
              <a:rPr lang="en-US" dirty="0"/>
              <a:t>W1_5=W1(5,:)';</a:t>
            </a:r>
          </a:p>
          <a:p>
            <a:r>
              <a:rPr lang="en-US" dirty="0"/>
              <a:t> </a:t>
            </a:r>
          </a:p>
          <a:p>
            <a:r>
              <a:rPr lang="en-US" dirty="0"/>
              <a:t>W2_1=[W2(1,:)';</a:t>
            </a:r>
            <a:r>
              <a:rPr lang="en-US" dirty="0" err="1"/>
              <a:t>nan;nan;nan;nan</a:t>
            </a:r>
            <a:r>
              <a:rPr lang="en-US" dirty="0"/>
              <a:t>];</a:t>
            </a:r>
          </a:p>
          <a:p>
            <a:r>
              <a:rPr lang="en-US" dirty="0"/>
              <a:t>W2_2=[W2(2,:)';</a:t>
            </a:r>
            <a:r>
              <a:rPr lang="en-US" dirty="0" err="1"/>
              <a:t>nan;nan;nan;nan</a:t>
            </a:r>
            <a:r>
              <a:rPr lang="en-US" dirty="0"/>
              <a:t>];</a:t>
            </a:r>
          </a:p>
          <a:p>
            <a:r>
              <a:rPr lang="en-US" dirty="0"/>
              <a:t>W2_3=[W2(3,:)';</a:t>
            </a:r>
            <a:r>
              <a:rPr lang="en-US" dirty="0" err="1"/>
              <a:t>nan;nan;nan;nan</a:t>
            </a:r>
            <a:r>
              <a:rPr lang="en-US" dirty="0"/>
              <a:t>];</a:t>
            </a:r>
          </a:p>
          <a:p>
            <a:r>
              <a:rPr lang="en-US" dirty="0"/>
              <a:t> </a:t>
            </a:r>
          </a:p>
          <a:p>
            <a:r>
              <a:rPr lang="en-US" dirty="0"/>
              <a:t>df1_val=[df1;nan;nan;nan;nan];</a:t>
            </a:r>
          </a:p>
          <a:p>
            <a:r>
              <a:rPr lang="en-US" dirty="0"/>
              <a:t>df2_val=[df2;nan;nan;nan;nan;nan;nan];</a:t>
            </a:r>
          </a:p>
          <a:p>
            <a:r>
              <a:rPr lang="en-US" dirty="0"/>
              <a:t> </a:t>
            </a:r>
          </a:p>
          <a:p>
            <a:r>
              <a:rPr lang="en-US" dirty="0"/>
              <a:t>s1_val=[s1;nan;nan;nan;nan];</a:t>
            </a:r>
          </a:p>
          <a:p>
            <a:r>
              <a:rPr lang="en-US" dirty="0"/>
              <a:t>s2_val=[s2;nan;nan;nan;nan;nan;nan];</a:t>
            </a:r>
          </a:p>
          <a:p>
            <a:r>
              <a:rPr lang="en-US" dirty="0"/>
              <a:t> </a:t>
            </a:r>
          </a:p>
          <a:p>
            <a:r>
              <a:rPr lang="en-US" dirty="0"/>
              <a:t>Bias1_val=[b1;nan;nan;nan;nan];</a:t>
            </a:r>
          </a:p>
          <a:p>
            <a:r>
              <a:rPr lang="en-US" dirty="0"/>
              <a:t>Bias2_val=[b2;nan;nan;nan;nan;nan;nan];</a:t>
            </a:r>
          </a:p>
          <a:p>
            <a:r>
              <a:rPr lang="en-US" dirty="0"/>
              <a:t> </a:t>
            </a:r>
          </a:p>
          <a:p>
            <a:r>
              <a:rPr lang="en-US" dirty="0"/>
              <a:t>A1_val=[A1_vec;nan;nan;nan;nan];</a:t>
            </a:r>
          </a:p>
          <a:p>
            <a:r>
              <a:rPr lang="en-US" dirty="0"/>
              <a:t>A2_val=[A2_vec;nan;nan;nan;nan;nan;nan];</a:t>
            </a:r>
          </a:p>
          <a:p>
            <a:r>
              <a:rPr lang="en-US" dirty="0"/>
              <a:t> </a:t>
            </a:r>
          </a:p>
          <a:p>
            <a:r>
              <a:rPr lang="en-US" dirty="0"/>
              <a:t>Err=[   norm(A2_vec - </a:t>
            </a:r>
            <a:r>
              <a:rPr lang="en-US" dirty="0" err="1"/>
              <a:t>T_i</a:t>
            </a:r>
            <a:r>
              <a:rPr lang="en-US" dirty="0"/>
              <a:t>) ;</a:t>
            </a:r>
            <a:r>
              <a:rPr lang="en-US" dirty="0" err="1"/>
              <a:t>nan;nan;nan;nan;nan;nan;nan;nan</a:t>
            </a:r>
            <a:r>
              <a:rPr lang="en-US" dirty="0"/>
              <a:t>];</a:t>
            </a:r>
          </a:p>
          <a:p>
            <a:r>
              <a:rPr lang="en-US" dirty="0"/>
              <a:t>figure(2)</a:t>
            </a:r>
          </a:p>
          <a:p>
            <a:r>
              <a:rPr lang="en-US" dirty="0" err="1"/>
              <a:t>clf</a:t>
            </a:r>
            <a:endParaRPr lang="en-US" dirty="0"/>
          </a:p>
          <a:p>
            <a:r>
              <a:rPr lang="en-US" dirty="0"/>
              <a:t>%Weight =  [71;69;64;67;64;nan;nan;nan;nan];</a:t>
            </a:r>
          </a:p>
          <a:p>
            <a:r>
              <a:rPr lang="en-US" dirty="0"/>
              <a:t>%T = table(InputP,W1_1,W1_2,W1_1,W1_3,W1_4,W1_5,Bias1_val,Bias2_val,A1_1,A2_1,'RowNames',InputIndex);</a:t>
            </a:r>
          </a:p>
          <a:p>
            <a:r>
              <a:rPr lang="en-US" dirty="0"/>
              <a:t>T1 = table(InputP,W1_1,W1_2,W1_3,W1_4,W1_5,df1_val,s1_val,Bias1_val,A1_val,'RowNames',InputIndex);</a:t>
            </a:r>
          </a:p>
          <a:p>
            <a:r>
              <a:rPr lang="en-US" dirty="0" err="1"/>
              <a:t>uitable</a:t>
            </a:r>
            <a:r>
              <a:rPr lang="en-US" dirty="0"/>
              <a:t>('Data',T1{:,:},'ColumnName',T1.Properties.VariableNames,...</a:t>
            </a:r>
          </a:p>
          <a:p>
            <a:r>
              <a:rPr lang="en-US" dirty="0"/>
              <a:t>    'RowName',T1.Properties.RowNames,'Units', 'Normalized', ...</a:t>
            </a:r>
          </a:p>
          <a:p>
            <a:r>
              <a:rPr lang="en-US" dirty="0"/>
              <a:t>    'Position',[0, 0, 1, 1]);</a:t>
            </a:r>
          </a:p>
          <a:p>
            <a:r>
              <a:rPr lang="en-US" dirty="0"/>
              <a:t>title('forward pass A1');</a:t>
            </a:r>
          </a:p>
          <a:p>
            <a:r>
              <a:rPr lang="en-US" dirty="0"/>
              <a:t> </a:t>
            </a:r>
          </a:p>
          <a:p>
            <a:r>
              <a:rPr lang="en-US" dirty="0"/>
              <a:t>figure(3)</a:t>
            </a:r>
          </a:p>
          <a:p>
            <a:r>
              <a:rPr lang="en-US" dirty="0" err="1"/>
              <a:t>clf</a:t>
            </a:r>
            <a:endParaRPr lang="en-US" dirty="0"/>
          </a:p>
          <a:p>
            <a:r>
              <a:rPr lang="en-US" dirty="0"/>
              <a:t>%T2 = table(W2_1,W2_2,W2_3,W2_4,W2_5,df2_val,s2_val,Bias2_val,A2_val,T_val,'RowNames',InputIndex);</a:t>
            </a:r>
          </a:p>
          <a:p>
            <a:r>
              <a:rPr lang="en-US" dirty="0"/>
              <a:t>T2 = table(W2_1,W2_2,W2_3,df2_val,s2_val,Bias2_val,A2_val,Err,T_val,'RowNames',InputIndex);</a:t>
            </a:r>
          </a:p>
          <a:p>
            <a:r>
              <a:rPr lang="en-US" dirty="0" err="1"/>
              <a:t>uitable</a:t>
            </a:r>
            <a:r>
              <a:rPr lang="en-US" dirty="0"/>
              <a:t>('Data',T2{:,:},'ColumnName',T2.Properties.VariableNames,...</a:t>
            </a:r>
          </a:p>
          <a:p>
            <a:r>
              <a:rPr lang="en-US" dirty="0"/>
              <a:t>    'RowName',T2.Properties.RowNames,'Units', 'Normalized', ...</a:t>
            </a:r>
          </a:p>
          <a:p>
            <a:r>
              <a:rPr lang="en-US" dirty="0"/>
              <a:t>     'Position',[0, 0, 1, 1]);</a:t>
            </a:r>
          </a:p>
          <a:p>
            <a:r>
              <a:rPr lang="en-US" dirty="0"/>
              <a:t>% 'hit key'</a:t>
            </a:r>
          </a:p>
          <a:p>
            <a:r>
              <a:rPr lang="en-US" dirty="0"/>
              <a:t>% pause</a:t>
            </a:r>
          </a:p>
          <a:p>
            <a:r>
              <a:rPr lang="en-US" dirty="0"/>
              <a:t> </a:t>
            </a:r>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altLang="zh-HK"/>
              <a:t>Neural Networks. , v.250210a</a:t>
            </a:r>
          </a:p>
        </p:txBody>
      </p:sp>
      <p:sp>
        <p:nvSpPr>
          <p:cNvPr id="5" name="Slide Number Placeholder 4"/>
          <p:cNvSpPr>
            <a:spLocks noGrp="1"/>
          </p:cNvSpPr>
          <p:nvPr>
            <p:ph type="sldNum" sz="quarter" idx="12"/>
          </p:nvPr>
        </p:nvSpPr>
        <p:spPr/>
        <p:txBody>
          <a:bodyPr/>
          <a:lstStyle/>
          <a:p>
            <a:fld id="{B28686DF-4AC6-44BB-9261-A3C12E8BDC53}" type="slidenum">
              <a:rPr lang="en-US" altLang="zh-HK" smtClean="0"/>
              <a:pPr/>
              <a:t>109</a:t>
            </a:fld>
            <a:endParaRPr lang="en-US" altLang="zh-HK"/>
          </a:p>
        </p:txBody>
      </p:sp>
      <p:pic>
        <p:nvPicPr>
          <p:cNvPr id="6" name="Picture 5"/>
          <p:cNvPicPr>
            <a:picLocks noChangeAspect="1"/>
          </p:cNvPicPr>
          <p:nvPr/>
        </p:nvPicPr>
        <p:blipFill>
          <a:blip r:embed="rId2"/>
          <a:stretch>
            <a:fillRect/>
          </a:stretch>
        </p:blipFill>
        <p:spPr>
          <a:xfrm>
            <a:off x="2323815" y="3701378"/>
            <a:ext cx="6520064" cy="1580940"/>
          </a:xfrm>
          <a:prstGeom prst="rect">
            <a:avLst/>
          </a:prstGeom>
        </p:spPr>
      </p:pic>
      <p:pic>
        <p:nvPicPr>
          <p:cNvPr id="7" name="Picture 6"/>
          <p:cNvPicPr>
            <a:picLocks noChangeAspect="1"/>
          </p:cNvPicPr>
          <p:nvPr/>
        </p:nvPicPr>
        <p:blipFill>
          <a:blip r:embed="rId3"/>
          <a:stretch>
            <a:fillRect/>
          </a:stretch>
        </p:blipFill>
        <p:spPr>
          <a:xfrm>
            <a:off x="2286000" y="1677908"/>
            <a:ext cx="6714957" cy="1763200"/>
          </a:xfrm>
          <a:prstGeom prst="rect">
            <a:avLst/>
          </a:prstGeom>
        </p:spPr>
      </p:pic>
    </p:spTree>
    <p:extLst>
      <p:ext uri="{BB962C8B-B14F-4D97-AF65-F5344CB8AC3E}">
        <p14:creationId xmlns:p14="http://schemas.microsoft.com/office/powerpoint/2010/main" val="1777528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609600"/>
            <a:ext cx="8229600" cy="1143000"/>
          </a:xfrm>
        </p:spPr>
        <p:txBody>
          <a:bodyPr>
            <a:normAutofit fontScale="90000"/>
          </a:bodyPr>
          <a:lstStyle/>
          <a:p>
            <a:r>
              <a:rPr lang="en-US" altLang="zh-HK"/>
              <a:t>Recognition: assume weight (W) bias (b) are found earlier</a:t>
            </a:r>
            <a:endParaRPr lang="zh-HK" altLang="en-US"/>
          </a:p>
        </p:txBody>
      </p:sp>
      <p:sp>
        <p:nvSpPr>
          <p:cNvPr id="13315" name="Content Placeholder 2"/>
          <p:cNvSpPr>
            <a:spLocks noGrp="1"/>
          </p:cNvSpPr>
          <p:nvPr>
            <p:ph idx="1"/>
          </p:nvPr>
        </p:nvSpPr>
        <p:spPr>
          <a:xfrm>
            <a:off x="1077913" y="6172200"/>
            <a:ext cx="114300" cy="506413"/>
          </a:xfrm>
        </p:spPr>
        <p:txBody>
          <a:bodyPr>
            <a:normAutofit fontScale="92500" lnSpcReduction="10000"/>
          </a:bodyPr>
          <a:lstStyle/>
          <a:p>
            <a:r>
              <a:rPr lang="en-US" altLang="zh-HK"/>
              <a:t> </a:t>
            </a:r>
            <a:endParaRPr lang="zh-HK" altLang="en-US"/>
          </a:p>
        </p:txBody>
      </p:sp>
      <p:sp>
        <p:nvSpPr>
          <p:cNvPr id="1331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p>
        </p:txBody>
      </p:sp>
      <p:sp>
        <p:nvSpPr>
          <p:cNvPr id="1331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8B4F8F3-B53B-4FE7-B09F-0FF5CBA393ED}" type="slidenum">
              <a:rPr lang="en-US" altLang="zh-HK" sz="1200">
                <a:solidFill>
                  <a:srgbClr val="898989"/>
                </a:solidFill>
              </a:rPr>
              <a:pPr>
                <a:spcBef>
                  <a:spcPct val="0"/>
                </a:spcBef>
                <a:buFontTx/>
                <a:buNone/>
              </a:pPr>
              <a:t>11</a:t>
            </a:fld>
            <a:endParaRPr lang="en-US" altLang="zh-HK" sz="1200">
              <a:solidFill>
                <a:srgbClr val="898989"/>
              </a:solidFill>
            </a:endParaRPr>
          </a:p>
        </p:txBody>
      </p:sp>
      <p:pic>
        <p:nvPicPr>
          <p:cNvPr id="1331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130550"/>
            <a:ext cx="8985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a:off x="6375400" y="29972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375400" y="3254375"/>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375400" y="351155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375400" y="457835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23" name="TextBox 13"/>
          <p:cNvSpPr txBox="1">
            <a:spLocks noChangeArrowheads="1"/>
          </p:cNvSpPr>
          <p:nvPr/>
        </p:nvSpPr>
        <p:spPr bwMode="auto">
          <a:xfrm>
            <a:off x="6969125" y="2509838"/>
            <a:ext cx="1775166"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dirty="0"/>
              <a:t>Output</a:t>
            </a:r>
          </a:p>
          <a:p>
            <a:pPr eaLnBrk="1" hangingPunct="1">
              <a:spcBef>
                <a:spcPct val="0"/>
              </a:spcBef>
              <a:buFontTx/>
              <a:buNone/>
            </a:pPr>
            <a:r>
              <a:rPr lang="en-US" altLang="zh-HK" sz="1800" dirty="0"/>
              <a:t>Output(0)=0</a:t>
            </a:r>
          </a:p>
          <a:p>
            <a:pPr eaLnBrk="1" hangingPunct="1">
              <a:spcBef>
                <a:spcPct val="0"/>
              </a:spcBef>
              <a:buFontTx/>
              <a:buNone/>
            </a:pPr>
            <a:r>
              <a:rPr lang="en-US" altLang="zh-HK" sz="1800" dirty="0"/>
              <a:t>Output(1)=0</a:t>
            </a:r>
          </a:p>
          <a:p>
            <a:pPr eaLnBrk="1" hangingPunct="1">
              <a:spcBef>
                <a:spcPct val="0"/>
              </a:spcBef>
              <a:buFontTx/>
              <a:buNone/>
            </a:pPr>
            <a:r>
              <a:rPr lang="en-US" altLang="zh-HK" sz="1800" dirty="0"/>
              <a:t>Output(2)=0</a:t>
            </a:r>
          </a:p>
          <a:p>
            <a:pPr eaLnBrk="1" hangingPunct="1">
              <a:spcBef>
                <a:spcPct val="0"/>
              </a:spcBef>
              <a:buFontTx/>
              <a:buNone/>
            </a:pPr>
            <a:r>
              <a:rPr lang="en-US" altLang="zh-HK" sz="1800" dirty="0">
                <a:solidFill>
                  <a:srgbClr val="FF0000"/>
                </a:solidFill>
              </a:rPr>
              <a:t>Output(3)=1</a:t>
            </a:r>
          </a:p>
          <a:p>
            <a:pPr eaLnBrk="1" hangingPunct="1">
              <a:spcBef>
                <a:spcPct val="0"/>
              </a:spcBef>
              <a:buFontTx/>
              <a:buNone/>
            </a:pPr>
            <a:endParaRPr lang="en-US" altLang="zh-HK" sz="1800" dirty="0"/>
          </a:p>
          <a:p>
            <a:pPr eaLnBrk="1" hangingPunct="1">
              <a:spcBef>
                <a:spcPct val="0"/>
              </a:spcBef>
              <a:buFontTx/>
              <a:buNone/>
            </a:pPr>
            <a:r>
              <a:rPr lang="en-US" altLang="zh-HK" sz="1800" dirty="0"/>
              <a:t>:</a:t>
            </a:r>
          </a:p>
          <a:p>
            <a:pPr eaLnBrk="1" hangingPunct="1">
              <a:spcBef>
                <a:spcPct val="0"/>
              </a:spcBef>
              <a:buFontTx/>
              <a:buNone/>
            </a:pPr>
            <a:r>
              <a:rPr lang="en-US" altLang="zh-HK" sz="1800" dirty="0"/>
              <a:t>Output(9)=0</a:t>
            </a:r>
          </a:p>
          <a:p>
            <a:pPr eaLnBrk="1" hangingPunct="1">
              <a:spcBef>
                <a:spcPct val="0"/>
              </a:spcBef>
              <a:buFontTx/>
              <a:buNone/>
            </a:pPr>
            <a:endParaRPr lang="en-US" altLang="zh-HK" sz="1800" dirty="0"/>
          </a:p>
          <a:p>
            <a:pPr eaLnBrk="1" hangingPunct="1">
              <a:spcBef>
                <a:spcPct val="0"/>
              </a:spcBef>
              <a:buFontTx/>
              <a:buNone/>
            </a:pPr>
            <a:r>
              <a:rPr lang="en-US" altLang="zh-HK" sz="1800" dirty="0"/>
              <a:t>Assume you </a:t>
            </a:r>
          </a:p>
          <a:p>
            <a:pPr eaLnBrk="1" hangingPunct="1">
              <a:spcBef>
                <a:spcPct val="0"/>
              </a:spcBef>
              <a:buFontTx/>
              <a:buNone/>
            </a:pPr>
            <a:r>
              <a:rPr lang="en-US" altLang="zh-HK" sz="1800" dirty="0"/>
              <a:t>have classes(0-9)</a:t>
            </a:r>
            <a:endParaRPr lang="zh-HK" altLang="en-US" sz="1800" dirty="0"/>
          </a:p>
        </p:txBody>
      </p:sp>
      <p:cxnSp>
        <p:nvCxnSpPr>
          <p:cNvPr id="16" name="Straight Arrow Connector 15"/>
          <p:cNvCxnSpPr/>
          <p:nvPr/>
        </p:nvCxnSpPr>
        <p:spPr>
          <a:xfrm flipV="1">
            <a:off x="1584325" y="3130550"/>
            <a:ext cx="701675"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584325" y="3359150"/>
            <a:ext cx="701675"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554163" y="3625850"/>
            <a:ext cx="701675"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27" name="TextBox 20"/>
          <p:cNvSpPr txBox="1">
            <a:spLocks noChangeArrowheads="1"/>
          </p:cNvSpPr>
          <p:nvPr/>
        </p:nvSpPr>
        <p:spPr bwMode="auto">
          <a:xfrm>
            <a:off x="762000" y="4273550"/>
            <a:ext cx="137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Each pixel is X(u,v)</a:t>
            </a:r>
            <a:endParaRPr lang="zh-HK" altLang="en-US" sz="1800"/>
          </a:p>
        </p:txBody>
      </p:sp>
      <p:sp>
        <p:nvSpPr>
          <p:cNvPr id="22" name="Oval 21"/>
          <p:cNvSpPr/>
          <p:nvPr/>
        </p:nvSpPr>
        <p:spPr>
          <a:xfrm>
            <a:off x="7010400" y="3598863"/>
            <a:ext cx="1265238"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zh-HK" altLang="en-US" sz="1800">
              <a:solidFill>
                <a:srgbClr val="FFFFFF"/>
              </a:solidFill>
              <a:cs typeface="Arial" charset="0"/>
            </a:endParaRPr>
          </a:p>
        </p:txBody>
      </p:sp>
      <p:sp>
        <p:nvSpPr>
          <p:cNvPr id="2" name="Oval 1"/>
          <p:cNvSpPr/>
          <p:nvPr/>
        </p:nvSpPr>
        <p:spPr>
          <a:xfrm>
            <a:off x="1858963" y="3711575"/>
            <a:ext cx="76200" cy="619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zh-HK" altLang="en-US" sz="1800">
              <a:solidFill>
                <a:srgbClr val="FFFFFF"/>
              </a:solidFill>
              <a:cs typeface="Arial" charset="0"/>
            </a:endParaRPr>
          </a:p>
        </p:txBody>
      </p:sp>
      <p:sp>
        <p:nvSpPr>
          <p:cNvPr id="20" name="Oval 19"/>
          <p:cNvSpPr/>
          <p:nvPr/>
        </p:nvSpPr>
        <p:spPr>
          <a:xfrm>
            <a:off x="1844675" y="3860800"/>
            <a:ext cx="76200" cy="63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zh-HK" altLang="en-US" sz="1800">
              <a:solidFill>
                <a:srgbClr val="FFFFFF"/>
              </a:solidFill>
              <a:cs typeface="Arial" charset="0"/>
            </a:endParaRPr>
          </a:p>
        </p:txBody>
      </p:sp>
      <p:cxnSp>
        <p:nvCxnSpPr>
          <p:cNvPr id="21" name="Straight Arrow Connector 20"/>
          <p:cNvCxnSpPr/>
          <p:nvPr/>
        </p:nvCxnSpPr>
        <p:spPr>
          <a:xfrm>
            <a:off x="1554163" y="3892550"/>
            <a:ext cx="701675"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3332"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2250" y="2803525"/>
            <a:ext cx="3673475"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Arrow Connector 11"/>
          <p:cNvCxnSpPr/>
          <p:nvPr/>
        </p:nvCxnSpPr>
        <p:spPr>
          <a:xfrm>
            <a:off x="6248400" y="3789363"/>
            <a:ext cx="720725"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5181600" y="3987800"/>
            <a:ext cx="2133600" cy="165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1371600" y="3979863"/>
            <a:ext cx="3733800" cy="1658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36" name="TextBox 13"/>
          <p:cNvSpPr txBox="1">
            <a:spLocks noChangeArrowheads="1"/>
          </p:cNvSpPr>
          <p:nvPr/>
        </p:nvSpPr>
        <p:spPr bwMode="auto">
          <a:xfrm>
            <a:off x="4213225" y="5673725"/>
            <a:ext cx="1998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Correct recognition</a:t>
            </a:r>
          </a:p>
        </p:txBody>
      </p:sp>
    </p:spTree>
    <p:extLst>
      <p:ext uri="{BB962C8B-B14F-4D97-AF65-F5344CB8AC3E}">
        <p14:creationId xmlns:p14="http://schemas.microsoft.com/office/powerpoint/2010/main" val="97860292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079"/>
            <a:ext cx="8229600" cy="1143000"/>
          </a:xfrm>
        </p:spPr>
        <p:txBody>
          <a:bodyPr>
            <a:normAutofit fontScale="90000"/>
          </a:bodyPr>
          <a:lstStyle/>
          <a:p>
            <a:r>
              <a:rPr lang="en-US" dirty="0" err="1"/>
              <a:t>Matlab</a:t>
            </a:r>
            <a:r>
              <a:rPr lang="en-US" dirty="0"/>
              <a:t> code,bnpp2c1.m (old version)</a:t>
            </a:r>
          </a:p>
        </p:txBody>
      </p:sp>
      <p:sp>
        <p:nvSpPr>
          <p:cNvPr id="3" name="Content Placeholder 2"/>
          <p:cNvSpPr>
            <a:spLocks noGrp="1"/>
          </p:cNvSpPr>
          <p:nvPr>
            <p:ph idx="1"/>
          </p:nvPr>
        </p:nvSpPr>
        <p:spPr>
          <a:xfrm>
            <a:off x="457200" y="838200"/>
            <a:ext cx="3581400" cy="4602163"/>
          </a:xfrm>
        </p:spPr>
        <p:txBody>
          <a:bodyPr>
            <a:noAutofit/>
          </a:bodyPr>
          <a:lstStyle/>
          <a:p>
            <a:r>
              <a:rPr lang="en-US" sz="200" dirty="0"/>
              <a:t>%source : http://www.mathworks.com/matlabcentral/fileexchange/19997-neural-network-for-pattern-recognition-tutorial</a:t>
            </a:r>
          </a:p>
          <a:p>
            <a:r>
              <a:rPr lang="en-US" sz="200" dirty="0"/>
              <a:t>%</a:t>
            </a:r>
            <a:r>
              <a:rPr lang="en-US" sz="200" dirty="0" err="1"/>
              <a:t>khw</a:t>
            </a:r>
            <a:r>
              <a:rPr lang="en-US" sz="200" dirty="0"/>
              <a:t> 2017 </a:t>
            </a:r>
            <a:r>
              <a:rPr lang="en-US" sz="200" dirty="0" err="1"/>
              <a:t>aug</a:t>
            </a:r>
            <a:r>
              <a:rPr lang="en-US" sz="200" dirty="0"/>
              <a:t> 23</a:t>
            </a:r>
          </a:p>
          <a:p>
            <a:r>
              <a:rPr lang="en-US" sz="200" dirty="0"/>
              <a:t>clear memory %comments added by </a:t>
            </a:r>
            <a:r>
              <a:rPr lang="en-US" sz="200" dirty="0" err="1"/>
              <a:t>kh</a:t>
            </a:r>
            <a:r>
              <a:rPr lang="en-US" sz="200" dirty="0"/>
              <a:t> </a:t>
            </a:r>
            <a:r>
              <a:rPr lang="en-US" sz="200" dirty="0" err="1"/>
              <a:t>wong</a:t>
            </a:r>
            <a:endParaRPr lang="en-US" sz="200" dirty="0"/>
          </a:p>
          <a:p>
            <a:r>
              <a:rPr lang="en-US" sz="200" dirty="0"/>
              <a:t>clear all</a:t>
            </a:r>
          </a:p>
          <a:p>
            <a:r>
              <a:rPr lang="en-US" sz="200" dirty="0" err="1"/>
              <a:t>clc</a:t>
            </a:r>
            <a:endParaRPr lang="en-US" sz="200" dirty="0"/>
          </a:p>
          <a:p>
            <a:r>
              <a:rPr lang="en-US" sz="200" dirty="0" err="1"/>
              <a:t>nump</a:t>
            </a:r>
            <a:r>
              <a:rPr lang="en-US" sz="200" dirty="0"/>
              <a:t>=3;  % number of classes</a:t>
            </a:r>
          </a:p>
          <a:p>
            <a:r>
              <a:rPr lang="en-US" sz="200" dirty="0"/>
              <a:t> n=3;     % number of images per class</a:t>
            </a:r>
          </a:p>
          <a:p>
            <a:r>
              <a:rPr lang="en-US" sz="200" dirty="0"/>
              <a:t> % training images reshaped into columns in P </a:t>
            </a:r>
          </a:p>
          <a:p>
            <a:r>
              <a:rPr lang="en-US" sz="200" dirty="0"/>
              <a:t>% image size (3x3) reshaped to (1x9)</a:t>
            </a:r>
          </a:p>
          <a:p>
            <a:r>
              <a:rPr lang="en-US" sz="200" dirty="0"/>
              <a:t> </a:t>
            </a:r>
          </a:p>
          <a:p>
            <a:r>
              <a:rPr lang="en-US" sz="200" dirty="0"/>
              <a:t> % training images set 1 </a:t>
            </a:r>
          </a:p>
          <a:p>
            <a:r>
              <a:rPr lang="en-US" sz="200" dirty="0"/>
              <a:t>% P1=[196    35   234   232    59   244   243    57   226; ...</a:t>
            </a:r>
          </a:p>
          <a:p>
            <a:r>
              <a:rPr lang="en-US" sz="200" dirty="0"/>
              <a:t>%    188    15   236   244    44   228   251    48   230; ...    % class 1</a:t>
            </a:r>
          </a:p>
          <a:p>
            <a:r>
              <a:rPr lang="en-US" sz="200" dirty="0"/>
              <a:t>%    246    48   222   225    40   226   208    35   234; ...</a:t>
            </a:r>
          </a:p>
          <a:p>
            <a:r>
              <a:rPr lang="en-US" sz="200" dirty="0"/>
              <a:t>%    </a:t>
            </a:r>
          </a:p>
          <a:p>
            <a:r>
              <a:rPr lang="en-US" sz="200" dirty="0"/>
              <a:t>%    255   223   224   255     0   255   249   255   235; ...</a:t>
            </a:r>
          </a:p>
          <a:p>
            <a:r>
              <a:rPr lang="en-US" sz="200" dirty="0"/>
              <a:t>%    234   255   205   251     0   251   238   253   240; ...    % class 2</a:t>
            </a:r>
          </a:p>
          <a:p>
            <a:r>
              <a:rPr lang="en-US" sz="200" dirty="0"/>
              <a:t>%    232   255   231   247    38   246   190   236   250; ...</a:t>
            </a:r>
          </a:p>
          <a:p>
            <a:r>
              <a:rPr lang="en-US" sz="200" dirty="0"/>
              <a:t>%    </a:t>
            </a:r>
          </a:p>
          <a:p>
            <a:r>
              <a:rPr lang="en-US" sz="200" dirty="0"/>
              <a:t>%    25     53   224   255    15    25   249    55   235; ...</a:t>
            </a:r>
          </a:p>
          <a:p>
            <a:r>
              <a:rPr lang="en-US" sz="200" dirty="0"/>
              <a:t>%    24     25   205   251    10    25   238    53   240; ...    % class 3</a:t>
            </a:r>
          </a:p>
          <a:p>
            <a:r>
              <a:rPr lang="en-US" sz="200" dirty="0"/>
              <a:t>%    22     35   231   247    38    24   190    36   250]';</a:t>
            </a:r>
          </a:p>
          <a:p>
            <a:r>
              <a:rPr lang="en-US" sz="200" dirty="0"/>
              <a:t>% training images set 2</a:t>
            </a:r>
          </a:p>
          <a:p>
            <a:r>
              <a:rPr lang="en-US" sz="200" dirty="0"/>
              <a:t>P2=[50 30 25 215 225 231 31 22 34; ... %class1: 1st </a:t>
            </a:r>
            <a:r>
              <a:rPr lang="en-US" sz="200" dirty="0" err="1"/>
              <a:t>tranining</a:t>
            </a:r>
            <a:r>
              <a:rPr lang="en-US" sz="200" dirty="0"/>
              <a:t> sample</a:t>
            </a:r>
          </a:p>
          <a:p>
            <a:r>
              <a:rPr lang="en-US" sz="200" dirty="0"/>
              <a:t>    20 23 5 180 212 203 18 22 44; ...  %class1, 2nd </a:t>
            </a:r>
            <a:r>
              <a:rPr lang="en-US" sz="200" dirty="0" err="1"/>
              <a:t>tranining</a:t>
            </a:r>
            <a:r>
              <a:rPr lang="en-US" sz="200" dirty="0"/>
              <a:t> sample</a:t>
            </a:r>
          </a:p>
          <a:p>
            <a:r>
              <a:rPr lang="en-US" sz="200" dirty="0"/>
              <a:t>    50 23 65 180 244 221 38 62 64; ...  %class1, 2nd </a:t>
            </a:r>
            <a:r>
              <a:rPr lang="en-US" sz="200" dirty="0" err="1"/>
              <a:t>tranining</a:t>
            </a:r>
            <a:r>
              <a:rPr lang="en-US" sz="200" dirty="0"/>
              <a:t> sample</a:t>
            </a:r>
          </a:p>
          <a:p>
            <a:r>
              <a:rPr lang="en-US" sz="200" dirty="0"/>
              <a:t>   </a:t>
            </a:r>
          </a:p>
          <a:p>
            <a:r>
              <a:rPr lang="en-US" sz="200" dirty="0"/>
              <a:t>   255   2   222   250     224   264  3   12   237; ...</a:t>
            </a:r>
          </a:p>
          <a:p>
            <a:r>
              <a:rPr lang="en-US" sz="200" dirty="0"/>
              <a:t>   215   12   232   235     234   225  3   32   228; ...</a:t>
            </a:r>
          </a:p>
          <a:p>
            <a:r>
              <a:rPr lang="en-US" sz="200" dirty="0"/>
              <a:t>   250   22   251   245     245   205  6   22   239; ...</a:t>
            </a:r>
          </a:p>
          <a:p>
            <a:r>
              <a:rPr lang="en-US" sz="200" dirty="0"/>
              <a:t>   </a:t>
            </a:r>
          </a:p>
          <a:p>
            <a:r>
              <a:rPr lang="en-US" sz="200" dirty="0"/>
              <a:t>   25     53   224   255    15    25   249    55   235; ...</a:t>
            </a:r>
          </a:p>
          <a:p>
            <a:r>
              <a:rPr lang="en-US" sz="200" dirty="0"/>
              <a:t>   24     25   205   251    10    25   238    53   240; ...    % class 3</a:t>
            </a:r>
          </a:p>
          <a:p>
            <a:r>
              <a:rPr lang="en-US" sz="200" dirty="0"/>
              <a:t>   22     35   231   247    38    24   190    36   250]';</a:t>
            </a:r>
          </a:p>
          <a:p>
            <a:r>
              <a:rPr lang="en-US" sz="200" dirty="0"/>
              <a:t> </a:t>
            </a:r>
          </a:p>
          <a:p>
            <a:r>
              <a:rPr lang="en-US" sz="200" dirty="0"/>
              <a:t>P=P2; %select which set you want to use for </a:t>
            </a:r>
            <a:r>
              <a:rPr lang="en-US" sz="200" dirty="0" err="1"/>
              <a:t>traning</a:t>
            </a:r>
            <a:r>
              <a:rPr lang="en-US" sz="200" dirty="0"/>
              <a:t>, </a:t>
            </a:r>
            <a:r>
              <a:rPr lang="en-US" sz="200" dirty="0" err="1"/>
              <a:t>khw</a:t>
            </a:r>
            <a:r>
              <a:rPr lang="en-US" sz="200" dirty="0"/>
              <a:t> v15 </a:t>
            </a:r>
          </a:p>
          <a:p>
            <a:r>
              <a:rPr lang="en-US" sz="200" dirty="0"/>
              <a:t>% testing images </a:t>
            </a:r>
          </a:p>
          <a:p>
            <a:r>
              <a:rPr lang="pt-BR" sz="200" dirty="0"/>
              <a:t>% N=[208    16   235   255    44   229   236    34   247; ...</a:t>
            </a:r>
          </a:p>
          <a:p>
            <a:r>
              <a:rPr lang="en-US" sz="200" dirty="0"/>
              <a:t>%    245    21   213   254    55   252   215    51   249; ...    % class 1</a:t>
            </a:r>
          </a:p>
          <a:p>
            <a:r>
              <a:rPr lang="en-US" sz="200" dirty="0"/>
              <a:t>%    248    22   225   252    30   240   242    27   244; ...</a:t>
            </a:r>
          </a:p>
          <a:p>
            <a:r>
              <a:rPr lang="en-US" sz="200" dirty="0"/>
              <a:t>%    </a:t>
            </a:r>
          </a:p>
          <a:p>
            <a:r>
              <a:rPr lang="en-US" sz="200" dirty="0"/>
              <a:t>%    255   241   208   255    28   255   194   234   188; ...</a:t>
            </a:r>
          </a:p>
          <a:p>
            <a:r>
              <a:rPr lang="en-US" sz="200" dirty="0"/>
              <a:t>%    237   243   237   237    19   251   227   225   237; ...    % class 2</a:t>
            </a:r>
          </a:p>
          <a:p>
            <a:r>
              <a:rPr lang="en-US" sz="200" dirty="0"/>
              <a:t>%    224   251   215   245    31   222   233   255   254; ...</a:t>
            </a:r>
          </a:p>
          <a:p>
            <a:r>
              <a:rPr lang="en-US" sz="200" dirty="0"/>
              <a:t>%    </a:t>
            </a:r>
          </a:p>
          <a:p>
            <a:r>
              <a:rPr lang="en-US" sz="200" dirty="0"/>
              <a:t>%     25    21   208   255    28    25   194    34   188; ...</a:t>
            </a:r>
          </a:p>
          <a:p>
            <a:r>
              <a:rPr lang="en-US" sz="200" dirty="0"/>
              <a:t>%     27    23   237   237    19    21   227    25   237; ...    % class 3</a:t>
            </a:r>
          </a:p>
          <a:p>
            <a:r>
              <a:rPr lang="en-US" sz="200" dirty="0"/>
              <a:t>%     24    49   215   245    31    22   233    55   254]';</a:t>
            </a:r>
          </a:p>
          <a:p>
            <a:r>
              <a:rPr lang="en-US" sz="200" dirty="0"/>
              <a:t> </a:t>
            </a:r>
          </a:p>
          <a:p>
            <a:r>
              <a:rPr lang="en-US" sz="200" dirty="0"/>
              <a:t>N2=P2+round(rand(9,9)*50); %add noise</a:t>
            </a:r>
          </a:p>
          <a:p>
            <a:r>
              <a:rPr lang="en-US" sz="200" dirty="0"/>
              <a:t>N=N2;</a:t>
            </a:r>
          </a:p>
          <a:p>
            <a:r>
              <a:rPr lang="en-US" sz="200" dirty="0"/>
              <a:t>    %'press any key to continue'</a:t>
            </a:r>
          </a:p>
          <a:p>
            <a:r>
              <a:rPr lang="en-US" sz="200" dirty="0"/>
              <a:t>%pause</a:t>
            </a:r>
          </a:p>
          <a:p>
            <a:r>
              <a:rPr lang="en-US" sz="200" dirty="0"/>
              <a:t>% Normalization</a:t>
            </a:r>
          </a:p>
          <a:p>
            <a:r>
              <a:rPr lang="en-US" sz="200" dirty="0"/>
              <a:t>P=P/256;</a:t>
            </a:r>
          </a:p>
          <a:p>
            <a:r>
              <a:rPr lang="en-US" sz="200" dirty="0"/>
              <a:t>N=N/256;</a:t>
            </a:r>
          </a:p>
          <a:p>
            <a:r>
              <a:rPr lang="en-US" sz="200" dirty="0"/>
              <a:t>% display the training images </a:t>
            </a:r>
          </a:p>
          <a:p>
            <a:r>
              <a:rPr lang="en-US" sz="200" dirty="0"/>
              <a:t>figure(1),</a:t>
            </a:r>
          </a:p>
          <a:p>
            <a:r>
              <a:rPr lang="en-US" sz="200" dirty="0" err="1"/>
              <a:t>clf</a:t>
            </a:r>
            <a:endParaRPr lang="en-US" sz="200" dirty="0"/>
          </a:p>
          <a:p>
            <a:r>
              <a:rPr lang="en-US" sz="200" dirty="0"/>
              <a:t>for </a:t>
            </a:r>
            <a:r>
              <a:rPr lang="en-US" sz="200" dirty="0" err="1"/>
              <a:t>i</a:t>
            </a:r>
            <a:r>
              <a:rPr lang="en-US" sz="200" dirty="0"/>
              <a:t>=1:n*</a:t>
            </a:r>
            <a:r>
              <a:rPr lang="en-US" sz="200" dirty="0" err="1"/>
              <a:t>nump</a:t>
            </a:r>
            <a:endParaRPr lang="en-US" sz="200" dirty="0"/>
          </a:p>
          <a:p>
            <a:r>
              <a:rPr lang="en-US" sz="200" dirty="0"/>
              <a:t>    </a:t>
            </a:r>
            <a:r>
              <a:rPr lang="en-US" sz="200" dirty="0" err="1"/>
              <a:t>im</a:t>
            </a:r>
            <a:r>
              <a:rPr lang="en-US" sz="200" dirty="0"/>
              <a:t>=reshape(P(:,</a:t>
            </a:r>
            <a:r>
              <a:rPr lang="en-US" sz="200" dirty="0" err="1"/>
              <a:t>i</a:t>
            </a:r>
            <a:r>
              <a:rPr lang="en-US" sz="200" dirty="0"/>
              <a:t>), [3 3]);</a:t>
            </a:r>
          </a:p>
          <a:p>
            <a:r>
              <a:rPr lang="en-US" sz="200" dirty="0"/>
              <a:t>    %remove </a:t>
            </a:r>
            <a:r>
              <a:rPr lang="en-US" sz="200" dirty="0" err="1"/>
              <a:t>theline</a:t>
            </a:r>
            <a:r>
              <a:rPr lang="en-US" sz="200" dirty="0"/>
              <a:t> below to reflect the truth data input</a:t>
            </a:r>
          </a:p>
          <a:p>
            <a:r>
              <a:rPr lang="en-US" sz="200" dirty="0"/>
              <a:t>  %  </a:t>
            </a:r>
            <a:r>
              <a:rPr lang="en-US" sz="200" dirty="0" err="1"/>
              <a:t>im</a:t>
            </a:r>
            <a:r>
              <a:rPr lang="en-US" sz="200" dirty="0"/>
              <a:t>=</a:t>
            </a:r>
            <a:r>
              <a:rPr lang="en-US" sz="200" dirty="0" err="1"/>
              <a:t>imresize</a:t>
            </a:r>
            <a:r>
              <a:rPr lang="en-US" sz="200" dirty="0"/>
              <a:t>(im,20);        % resize the image to make it clear</a:t>
            </a:r>
          </a:p>
          <a:p>
            <a:r>
              <a:rPr lang="en-US" sz="200" dirty="0"/>
              <a:t>    subplot(</a:t>
            </a:r>
            <a:r>
              <a:rPr lang="en-US" sz="200" dirty="0" err="1"/>
              <a:t>nump,n,i</a:t>
            </a:r>
            <a:r>
              <a:rPr lang="en-US" sz="200" dirty="0"/>
              <a:t>),</a:t>
            </a:r>
            <a:r>
              <a:rPr lang="en-US" sz="200" dirty="0" err="1"/>
              <a:t>imshow</a:t>
            </a:r>
            <a:r>
              <a:rPr lang="en-US" sz="200" dirty="0"/>
              <a:t>(</a:t>
            </a:r>
            <a:r>
              <a:rPr lang="en-US" sz="200" dirty="0" err="1"/>
              <a:t>im</a:t>
            </a:r>
            <a:r>
              <a:rPr lang="en-US" sz="200" dirty="0"/>
              <a:t>);</a:t>
            </a:r>
          </a:p>
          <a:p>
            <a:r>
              <a:rPr lang="en-US" sz="200" dirty="0"/>
              <a:t>    title(</a:t>
            </a:r>
            <a:r>
              <a:rPr lang="en-US" sz="200" dirty="0" err="1"/>
              <a:t>strcat</a:t>
            </a:r>
            <a:r>
              <a:rPr lang="en-US" sz="200" dirty="0"/>
              <a:t>('Train image/Class #', int2str(ceil(</a:t>
            </a:r>
            <a:r>
              <a:rPr lang="en-US" sz="200" dirty="0" err="1"/>
              <a:t>i</a:t>
            </a:r>
            <a:r>
              <a:rPr lang="en-US" sz="200" dirty="0"/>
              <a:t>/n))))</a:t>
            </a:r>
          </a:p>
          <a:p>
            <a:r>
              <a:rPr lang="en-US" sz="200" dirty="0"/>
              <a:t>end</a:t>
            </a:r>
          </a:p>
          <a:p>
            <a:r>
              <a:rPr lang="en-US" sz="200" dirty="0"/>
              <a:t>% display the testing images </a:t>
            </a:r>
          </a:p>
          <a:p>
            <a:r>
              <a:rPr lang="en-US" sz="200" dirty="0"/>
              <a:t>figure(2)</a:t>
            </a:r>
          </a:p>
          <a:p>
            <a:r>
              <a:rPr lang="en-US" sz="200" dirty="0" err="1"/>
              <a:t>clf</a:t>
            </a:r>
            <a:endParaRPr lang="en-US" sz="200" dirty="0"/>
          </a:p>
          <a:p>
            <a:r>
              <a:rPr lang="en-US" sz="200" dirty="0"/>
              <a:t>for </a:t>
            </a:r>
            <a:r>
              <a:rPr lang="en-US" sz="200" dirty="0" err="1"/>
              <a:t>i</a:t>
            </a:r>
            <a:r>
              <a:rPr lang="en-US" sz="200" dirty="0"/>
              <a:t>=1:n*</a:t>
            </a:r>
            <a:r>
              <a:rPr lang="en-US" sz="200" dirty="0" err="1"/>
              <a:t>nump</a:t>
            </a:r>
            <a:endParaRPr lang="en-US" sz="200" dirty="0"/>
          </a:p>
          <a:p>
            <a:r>
              <a:rPr lang="en-US" sz="200" dirty="0"/>
              <a:t>    </a:t>
            </a:r>
            <a:r>
              <a:rPr lang="en-US" sz="200" dirty="0" err="1"/>
              <a:t>im</a:t>
            </a:r>
            <a:r>
              <a:rPr lang="en-US" sz="200" dirty="0"/>
              <a:t>=reshape(N(:,</a:t>
            </a:r>
            <a:r>
              <a:rPr lang="en-US" sz="200" dirty="0" err="1"/>
              <a:t>i</a:t>
            </a:r>
            <a:r>
              <a:rPr lang="en-US" sz="200" dirty="0"/>
              <a:t>), [3 3]);</a:t>
            </a:r>
          </a:p>
          <a:p>
            <a:r>
              <a:rPr lang="en-US" sz="200" dirty="0"/>
              <a:t>   % remove </a:t>
            </a:r>
            <a:r>
              <a:rPr lang="en-US" sz="200" dirty="0" err="1"/>
              <a:t>theline</a:t>
            </a:r>
            <a:r>
              <a:rPr lang="en-US" sz="200" dirty="0"/>
              <a:t> below to reflect the truth data input</a:t>
            </a:r>
          </a:p>
          <a:p>
            <a:r>
              <a:rPr lang="en-US" sz="200" dirty="0"/>
              <a:t>   % </a:t>
            </a:r>
            <a:r>
              <a:rPr lang="en-US" sz="200" dirty="0" err="1"/>
              <a:t>im</a:t>
            </a:r>
            <a:r>
              <a:rPr lang="en-US" sz="200" dirty="0"/>
              <a:t>=</a:t>
            </a:r>
            <a:r>
              <a:rPr lang="en-US" sz="200" dirty="0" err="1"/>
              <a:t>imresize</a:t>
            </a:r>
            <a:r>
              <a:rPr lang="en-US" sz="200" dirty="0"/>
              <a:t>(im,20);        % resize the image to make it clear </a:t>
            </a:r>
          </a:p>
          <a:p>
            <a:r>
              <a:rPr lang="en-US" sz="200" dirty="0"/>
              <a:t>    subplot(</a:t>
            </a:r>
            <a:r>
              <a:rPr lang="en-US" sz="200" dirty="0" err="1"/>
              <a:t>nump,n,i</a:t>
            </a:r>
            <a:r>
              <a:rPr lang="en-US" sz="200" dirty="0"/>
              <a:t>),</a:t>
            </a:r>
            <a:r>
              <a:rPr lang="en-US" sz="200" dirty="0" err="1"/>
              <a:t>imshow</a:t>
            </a:r>
            <a:r>
              <a:rPr lang="en-US" sz="200" dirty="0"/>
              <a:t>(</a:t>
            </a:r>
            <a:r>
              <a:rPr lang="en-US" sz="200" dirty="0" err="1"/>
              <a:t>im</a:t>
            </a:r>
            <a:r>
              <a:rPr lang="en-US" sz="200" dirty="0"/>
              <a:t>);title(</a:t>
            </a:r>
            <a:r>
              <a:rPr lang="en-US" sz="200" dirty="0" err="1"/>
              <a:t>strcat</a:t>
            </a:r>
            <a:r>
              <a:rPr lang="en-US" sz="200" dirty="0"/>
              <a:t>('test image #', int2str(</a:t>
            </a:r>
            <a:r>
              <a:rPr lang="en-US" sz="200" dirty="0" err="1"/>
              <a:t>i</a:t>
            </a:r>
            <a:r>
              <a:rPr lang="en-US" sz="200" dirty="0"/>
              <a:t>)))</a:t>
            </a:r>
          </a:p>
          <a:p>
            <a:r>
              <a:rPr lang="en-US" sz="200" dirty="0"/>
              <a:t>end</a:t>
            </a:r>
          </a:p>
          <a:p>
            <a:r>
              <a:rPr lang="en-US" sz="200" dirty="0"/>
              <a:t> </a:t>
            </a:r>
          </a:p>
          <a:p>
            <a:r>
              <a:rPr lang="en-US" sz="200" dirty="0"/>
              <a:t> </a:t>
            </a:r>
          </a:p>
          <a:p>
            <a:r>
              <a:rPr lang="en-US" sz="200" dirty="0"/>
              <a:t>% targets</a:t>
            </a:r>
          </a:p>
          <a:p>
            <a:r>
              <a:rPr lang="en-US" sz="200" dirty="0"/>
              <a:t>T=[  1  1   1   0   0   0   0   0   0</a:t>
            </a:r>
          </a:p>
          <a:p>
            <a:r>
              <a:rPr lang="en-US" sz="200" dirty="0"/>
              <a:t>     0  0   0   1   1   1   0   0   0</a:t>
            </a:r>
          </a:p>
          <a:p>
            <a:r>
              <a:rPr lang="en-US" sz="200" dirty="0"/>
              <a:t>     0  0   0   0   0   0   1   1   1 ];</a:t>
            </a:r>
          </a:p>
          <a:p>
            <a:r>
              <a:rPr lang="en-US" sz="200" dirty="0"/>
              <a:t> </a:t>
            </a:r>
          </a:p>
          <a:p>
            <a:r>
              <a:rPr lang="en-US" sz="200" dirty="0"/>
              <a:t> S1=5;   % number of neurons in the hidden layer</a:t>
            </a:r>
          </a:p>
          <a:p>
            <a:r>
              <a:rPr lang="en-US" sz="200" dirty="0"/>
              <a:t>S2=3;   % number of neurons in the output layer (= number of classes)</a:t>
            </a:r>
          </a:p>
          <a:p>
            <a:r>
              <a:rPr lang="en-US" sz="200" dirty="0"/>
              <a:t> </a:t>
            </a:r>
          </a:p>
          <a:p>
            <a:r>
              <a:rPr lang="en-US" sz="200" dirty="0"/>
              <a:t>[R,Q]=size(P); </a:t>
            </a:r>
          </a:p>
          <a:p>
            <a:r>
              <a:rPr lang="en-US" sz="200" dirty="0"/>
              <a:t>epochs = 10000;      % number of iterations</a:t>
            </a:r>
          </a:p>
          <a:p>
            <a:r>
              <a:rPr lang="en-US" sz="200" dirty="0" err="1"/>
              <a:t>goal_err</a:t>
            </a:r>
            <a:r>
              <a:rPr lang="en-US" sz="200" dirty="0"/>
              <a:t> = 10e-5;    % goal error</a:t>
            </a:r>
          </a:p>
          <a:p>
            <a:r>
              <a:rPr lang="en-US" sz="200" dirty="0"/>
              <a:t>a=0.3;                        % define the range of random variables</a:t>
            </a:r>
          </a:p>
          <a:p>
            <a:r>
              <a:rPr lang="en-US" sz="200" dirty="0"/>
              <a:t>b=-0.3;</a:t>
            </a:r>
          </a:p>
          <a:p>
            <a:r>
              <a:rPr lang="en-US" sz="200" dirty="0"/>
              <a:t>W1=a + (b-a) *rand(S1,R);     % Weights between Input and Hidden Neurons</a:t>
            </a:r>
          </a:p>
          <a:p>
            <a:r>
              <a:rPr lang="en-US" sz="200" dirty="0"/>
              <a:t>W2=a + (b-a) *rand(S2,S1);    % Weights between Hidden and Output Neurons</a:t>
            </a:r>
          </a:p>
          <a:p>
            <a:r>
              <a:rPr lang="en-US" sz="200" dirty="0"/>
              <a:t>b1=a + (b-a) *rand(S1,1);     % Weights between Input and Hidden Neurons</a:t>
            </a:r>
          </a:p>
          <a:p>
            <a:r>
              <a:rPr lang="en-US" sz="200" dirty="0"/>
              <a:t>b2=a + (b-a) *rand(S2,1);     % Weights between Hidden and Output Neurons</a:t>
            </a:r>
          </a:p>
          <a:p>
            <a:r>
              <a:rPr lang="en-US" sz="200" dirty="0"/>
              <a:t>n1=W1*P;</a:t>
            </a:r>
          </a:p>
          <a:p>
            <a:r>
              <a:rPr lang="en-US" sz="200" dirty="0"/>
              <a:t>A1=</a:t>
            </a:r>
            <a:r>
              <a:rPr lang="en-US" sz="200" dirty="0" err="1"/>
              <a:t>logsig</a:t>
            </a:r>
            <a:r>
              <a:rPr lang="en-US" sz="200" dirty="0"/>
              <a:t>(n1); %feedforward the first time</a:t>
            </a:r>
          </a:p>
          <a:p>
            <a:r>
              <a:rPr lang="en-US" sz="200" dirty="0"/>
              <a:t>n2=W2*A1;</a:t>
            </a:r>
          </a:p>
          <a:p>
            <a:r>
              <a:rPr lang="en-US" sz="200" dirty="0"/>
              <a:t>A2=</a:t>
            </a:r>
            <a:r>
              <a:rPr lang="en-US" sz="200" dirty="0" err="1"/>
              <a:t>logsig</a:t>
            </a:r>
            <a:r>
              <a:rPr lang="en-US" sz="200" dirty="0"/>
              <a:t>(n2);%feedforward the first time</a:t>
            </a:r>
          </a:p>
          <a:p>
            <a:r>
              <a:rPr lang="en-US" sz="200" dirty="0"/>
              <a:t>e=A2-T; %actually e=T-A2 in main loop</a:t>
            </a:r>
          </a:p>
          <a:p>
            <a:r>
              <a:rPr lang="en-US" sz="200" dirty="0"/>
              <a:t>error =0.5* mean(mean(e.*e));  % better say  e=T-A2 , but no harm to error here</a:t>
            </a:r>
          </a:p>
          <a:p>
            <a:r>
              <a:rPr lang="en-US" sz="200" dirty="0" err="1"/>
              <a:t>nntwarn</a:t>
            </a:r>
            <a:r>
              <a:rPr lang="en-US" sz="200" dirty="0"/>
              <a:t> off</a:t>
            </a:r>
          </a:p>
          <a:p>
            <a:r>
              <a:rPr lang="en-US" sz="200" dirty="0"/>
              <a:t>for  </a:t>
            </a:r>
            <a:r>
              <a:rPr lang="en-US" sz="200" dirty="0" err="1"/>
              <a:t>itr</a:t>
            </a:r>
            <a:r>
              <a:rPr lang="en-US" sz="200" dirty="0"/>
              <a:t> =1:epochs</a:t>
            </a:r>
          </a:p>
          <a:p>
            <a:r>
              <a:rPr lang="en-US" sz="200" dirty="0"/>
              <a:t>    if error &lt;= </a:t>
            </a:r>
            <a:r>
              <a:rPr lang="en-US" sz="200" dirty="0" err="1"/>
              <a:t>goal_err</a:t>
            </a:r>
            <a:r>
              <a:rPr lang="en-US" sz="200" dirty="0"/>
              <a:t> </a:t>
            </a:r>
          </a:p>
          <a:p>
            <a:r>
              <a:rPr lang="en-US" sz="200" dirty="0"/>
              <a:t>        break</a:t>
            </a:r>
          </a:p>
          <a:p>
            <a:r>
              <a:rPr lang="en-US" sz="200" dirty="0"/>
              <a:t>    else</a:t>
            </a:r>
          </a:p>
          <a:p>
            <a:r>
              <a:rPr lang="en-US" sz="200" dirty="0"/>
              <a:t>         for </a:t>
            </a:r>
            <a:r>
              <a:rPr lang="en-US" sz="200" dirty="0" err="1"/>
              <a:t>i</a:t>
            </a:r>
            <a:r>
              <a:rPr lang="en-US" sz="200" dirty="0"/>
              <a:t>=1:Q %</a:t>
            </a:r>
            <a:r>
              <a:rPr lang="en-US" sz="200" dirty="0" err="1"/>
              <a:t>i</a:t>
            </a:r>
            <a:r>
              <a:rPr lang="en-US" sz="200" dirty="0"/>
              <a:t> is index to a column in P(9x9), for each column of P  ( P:,i)</a:t>
            </a:r>
          </a:p>
          <a:p>
            <a:r>
              <a:rPr lang="en-US" sz="200" dirty="0"/>
              <a:t>           %df1=</a:t>
            </a:r>
            <a:r>
              <a:rPr lang="en-US" sz="200" dirty="0" err="1"/>
              <a:t>dlogsig</a:t>
            </a:r>
            <a:r>
              <a:rPr lang="en-US" sz="200" dirty="0"/>
              <a:t>(n1,A1(:,</a:t>
            </a:r>
            <a:r>
              <a:rPr lang="en-US" sz="200" dirty="0" err="1"/>
              <a:t>i</a:t>
            </a:r>
            <a:r>
              <a:rPr lang="en-US" sz="200" dirty="0"/>
              <a:t>)); % derivative of A1</a:t>
            </a:r>
          </a:p>
          <a:p>
            <a:r>
              <a:rPr lang="en-US" sz="200" dirty="0"/>
              <a:t>           df1=A1(:,</a:t>
            </a:r>
            <a:r>
              <a:rPr lang="en-US" sz="200" dirty="0" err="1"/>
              <a:t>i</a:t>
            </a:r>
            <a:r>
              <a:rPr lang="en-US" sz="200" dirty="0"/>
              <a:t>).*(1-A1(:,</a:t>
            </a:r>
            <a:r>
              <a:rPr lang="en-US" sz="200" dirty="0" err="1"/>
              <a:t>i</a:t>
            </a:r>
            <a:r>
              <a:rPr lang="en-US" sz="200" dirty="0"/>
              <a:t>)); % derivative of A1</a:t>
            </a:r>
          </a:p>
          <a:p>
            <a:r>
              <a:rPr lang="en-US" sz="200" dirty="0"/>
              <a:t>           %df2=</a:t>
            </a:r>
            <a:r>
              <a:rPr lang="en-US" sz="200" dirty="0" err="1"/>
              <a:t>dlogsig</a:t>
            </a:r>
            <a:r>
              <a:rPr lang="en-US" sz="200" dirty="0"/>
              <a:t>(n2,A2(:,</a:t>
            </a:r>
            <a:r>
              <a:rPr lang="en-US" sz="200" dirty="0" err="1"/>
              <a:t>i</a:t>
            </a:r>
            <a:r>
              <a:rPr lang="en-US" sz="200" dirty="0"/>
              <a:t>));% derivative of A1</a:t>
            </a:r>
          </a:p>
          <a:p>
            <a:r>
              <a:rPr lang="en-US" sz="200" dirty="0"/>
              <a:t>           df2=A2(:,</a:t>
            </a:r>
            <a:r>
              <a:rPr lang="en-US" sz="200" dirty="0" err="1"/>
              <a:t>i</a:t>
            </a:r>
            <a:r>
              <a:rPr lang="en-US" sz="200" dirty="0"/>
              <a:t>).*(1-A2(:,</a:t>
            </a:r>
            <a:r>
              <a:rPr lang="en-US" sz="200" dirty="0" err="1"/>
              <a:t>i</a:t>
            </a:r>
            <a:r>
              <a:rPr lang="en-US" sz="200" dirty="0"/>
              <a:t>)); % derivative of A1</a:t>
            </a:r>
          </a:p>
          <a:p>
            <a:r>
              <a:rPr lang="en-US" sz="200" dirty="0"/>
              <a:t> </a:t>
            </a:r>
          </a:p>
          <a:p>
            <a:r>
              <a:rPr lang="en-US" sz="200" dirty="0"/>
              <a:t>           s2 = 1*</a:t>
            </a:r>
            <a:r>
              <a:rPr lang="en-US" sz="200" dirty="0" err="1"/>
              <a:t>diag</a:t>
            </a:r>
            <a:r>
              <a:rPr lang="en-US" sz="200" dirty="0"/>
              <a:t>(df2) * e(:,</a:t>
            </a:r>
            <a:r>
              <a:rPr lang="en-US" sz="200" dirty="0" err="1"/>
              <a:t>i</a:t>
            </a:r>
            <a:r>
              <a:rPr lang="en-US" sz="200" dirty="0"/>
              <a:t>); %e=A2-T; df2=f’=f(1-f) of layer2</a:t>
            </a:r>
          </a:p>
          <a:p>
            <a:r>
              <a:rPr lang="en-US" sz="200" dirty="0"/>
              <a:t>           s1 = </a:t>
            </a:r>
            <a:r>
              <a:rPr lang="en-US" sz="200" dirty="0" err="1"/>
              <a:t>diag</a:t>
            </a:r>
            <a:r>
              <a:rPr lang="en-US" sz="200" dirty="0"/>
              <a:t>(df1)* W2'* s2; % </a:t>
            </a:r>
            <a:r>
              <a:rPr lang="en-US" sz="200" dirty="0" err="1"/>
              <a:t>eq</a:t>
            </a:r>
            <a:r>
              <a:rPr lang="en-US" sz="200" dirty="0"/>
              <a:t>(3),feedback, from s2 to  S1</a:t>
            </a:r>
          </a:p>
          <a:p>
            <a:r>
              <a:rPr lang="en-US" sz="200" dirty="0"/>
              <a:t>           W2 = W2-0.1*s2*A1(:,</a:t>
            </a:r>
            <a:r>
              <a:rPr lang="en-US" sz="200" dirty="0" err="1"/>
              <a:t>i</a:t>
            </a:r>
            <a:r>
              <a:rPr lang="en-US" sz="200" dirty="0"/>
              <a:t>)'; %learning rate=0.1, </a:t>
            </a:r>
            <a:r>
              <a:rPr lang="en-US" sz="200" dirty="0" err="1"/>
              <a:t>equ</a:t>
            </a:r>
            <a:r>
              <a:rPr lang="en-US" sz="200" dirty="0"/>
              <a:t>(2) output case</a:t>
            </a:r>
          </a:p>
          <a:p>
            <a:r>
              <a:rPr lang="en-US" sz="200" dirty="0"/>
              <a:t>           b2 = b2-0.1*s2; %threshold </a:t>
            </a:r>
          </a:p>
          <a:p>
            <a:r>
              <a:rPr lang="en-US" sz="200" dirty="0"/>
              <a:t>  </a:t>
            </a:r>
          </a:p>
          <a:p>
            <a:r>
              <a:rPr lang="en-US" sz="200" dirty="0"/>
              <a:t>           W1 = W1-0.1*s1*P(:,</a:t>
            </a:r>
            <a:r>
              <a:rPr lang="en-US" sz="200" dirty="0" err="1"/>
              <a:t>i</a:t>
            </a:r>
            <a:r>
              <a:rPr lang="en-US" sz="200" dirty="0"/>
              <a:t>)';% update W1 in layer 1, see </a:t>
            </a:r>
            <a:r>
              <a:rPr lang="en-US" sz="200" dirty="0" err="1"/>
              <a:t>equ</a:t>
            </a:r>
            <a:r>
              <a:rPr lang="en-US" sz="200" dirty="0"/>
              <a:t>(3) hidden case</a:t>
            </a:r>
          </a:p>
          <a:p>
            <a:r>
              <a:rPr lang="en-US" sz="200" dirty="0"/>
              <a:t>           b1 = b1-0.1*s1;%threshold </a:t>
            </a:r>
          </a:p>
          <a:p>
            <a:r>
              <a:rPr lang="en-US" sz="200" dirty="0"/>
              <a:t>           A1(:,</a:t>
            </a:r>
            <a:r>
              <a:rPr lang="en-US" sz="200" dirty="0" err="1"/>
              <a:t>i</a:t>
            </a:r>
            <a:r>
              <a:rPr lang="en-US" sz="200" dirty="0"/>
              <a:t>)=</a:t>
            </a:r>
            <a:r>
              <a:rPr lang="en-US" sz="200" dirty="0" err="1"/>
              <a:t>logsig</a:t>
            </a:r>
            <a:r>
              <a:rPr lang="en-US" sz="200" dirty="0"/>
              <a:t>(W1*P(:,</a:t>
            </a:r>
            <a:r>
              <a:rPr lang="en-US" sz="200" dirty="0" err="1"/>
              <a:t>i</a:t>
            </a:r>
            <a:r>
              <a:rPr lang="en-US" sz="200" dirty="0"/>
              <a:t>)+b1);%forward again</a:t>
            </a:r>
          </a:p>
          <a:p>
            <a:r>
              <a:rPr lang="en-US" sz="200" dirty="0"/>
              <a:t>           A2(:,</a:t>
            </a:r>
            <a:r>
              <a:rPr lang="en-US" sz="200" dirty="0" err="1"/>
              <a:t>i</a:t>
            </a:r>
            <a:r>
              <a:rPr lang="en-US" sz="200" dirty="0"/>
              <a:t>)=</a:t>
            </a:r>
            <a:r>
              <a:rPr lang="en-US" sz="200" dirty="0" err="1"/>
              <a:t>logsig</a:t>
            </a:r>
            <a:r>
              <a:rPr lang="en-US" sz="200" dirty="0"/>
              <a:t>(W2*A1(:,</a:t>
            </a:r>
            <a:r>
              <a:rPr lang="en-US" sz="200" dirty="0" err="1"/>
              <a:t>i</a:t>
            </a:r>
            <a:r>
              <a:rPr lang="en-US" sz="200" dirty="0"/>
              <a:t>)+b2);%forward again</a:t>
            </a:r>
          </a:p>
          <a:p>
            <a:r>
              <a:rPr lang="en-US" sz="200" dirty="0"/>
              <a:t>         end</a:t>
            </a:r>
          </a:p>
          <a:p>
            <a:r>
              <a:rPr lang="en-US" sz="200" dirty="0"/>
              <a:t>         e = A2-T ; % for this e, put -</a:t>
            </a:r>
            <a:r>
              <a:rPr lang="en-US" sz="200" dirty="0" err="1"/>
              <a:t>ve</a:t>
            </a:r>
            <a:r>
              <a:rPr lang="en-US" sz="200" dirty="0"/>
              <a:t> sign for finding s2</a:t>
            </a:r>
          </a:p>
          <a:p>
            <a:r>
              <a:rPr lang="en-US" sz="200" dirty="0"/>
              <a:t>         error =0.5*mean(mean(e.*e));</a:t>
            </a:r>
          </a:p>
          <a:p>
            <a:r>
              <a:rPr lang="en-US" sz="200" dirty="0"/>
              <a:t>     </a:t>
            </a:r>
            <a:r>
              <a:rPr lang="en-US" sz="200" dirty="0" err="1"/>
              <a:t>disp</a:t>
            </a:r>
            <a:r>
              <a:rPr lang="en-US" sz="200" dirty="0"/>
              <a:t>(</a:t>
            </a:r>
            <a:r>
              <a:rPr lang="en-US" sz="200" dirty="0" err="1"/>
              <a:t>sprintf</a:t>
            </a:r>
            <a:r>
              <a:rPr lang="en-US" sz="200" dirty="0"/>
              <a:t>('Iteration :%5d </a:t>
            </a:r>
            <a:r>
              <a:rPr lang="en-US" sz="200" dirty="0" err="1"/>
              <a:t>mse</a:t>
            </a:r>
            <a:r>
              <a:rPr lang="en-US" sz="200" dirty="0"/>
              <a:t> :%12.6f%',itr,error));</a:t>
            </a:r>
          </a:p>
          <a:p>
            <a:r>
              <a:rPr lang="en-US" sz="200" dirty="0"/>
              <a:t>         </a:t>
            </a:r>
            <a:r>
              <a:rPr lang="en-US" sz="200" dirty="0" err="1"/>
              <a:t>mse</a:t>
            </a:r>
            <a:r>
              <a:rPr lang="en-US" sz="200" dirty="0"/>
              <a:t>(</a:t>
            </a:r>
            <a:r>
              <a:rPr lang="en-US" sz="200" dirty="0" err="1"/>
              <a:t>itr</a:t>
            </a:r>
            <a:r>
              <a:rPr lang="en-US" sz="200" dirty="0"/>
              <a:t>)=error;</a:t>
            </a:r>
          </a:p>
          <a:p>
            <a:r>
              <a:rPr lang="en-US" sz="200" dirty="0"/>
              <a:t>    end</a:t>
            </a:r>
          </a:p>
          <a:p>
            <a:r>
              <a:rPr lang="en-US" sz="200" dirty="0"/>
              <a:t>end</a:t>
            </a:r>
          </a:p>
          <a:p>
            <a:r>
              <a:rPr lang="en-US" sz="200" dirty="0"/>
              <a:t>threshold=0.9; % threshold of the system (higher threshold = more accuracy)</a:t>
            </a:r>
          </a:p>
          <a:p>
            <a:r>
              <a:rPr lang="en-US" sz="200" dirty="0"/>
              <a:t> </a:t>
            </a:r>
          </a:p>
          <a:p>
            <a:r>
              <a:rPr lang="en-US" sz="200" dirty="0"/>
              <a:t>% training images result</a:t>
            </a:r>
          </a:p>
          <a:p>
            <a:r>
              <a:rPr lang="en-US" sz="200" dirty="0"/>
              <a:t> </a:t>
            </a:r>
          </a:p>
          <a:p>
            <a:r>
              <a:rPr lang="en-US" sz="200" dirty="0"/>
              <a:t>%</a:t>
            </a:r>
            <a:r>
              <a:rPr lang="en-US" sz="200" dirty="0" err="1"/>
              <a:t>TrnOutput</a:t>
            </a:r>
            <a:r>
              <a:rPr lang="en-US" sz="200" dirty="0"/>
              <a:t>=real(A2)</a:t>
            </a:r>
          </a:p>
          <a:p>
            <a:r>
              <a:rPr lang="en-US" sz="200" dirty="0" err="1"/>
              <a:t>TrnOutput</a:t>
            </a:r>
            <a:r>
              <a:rPr lang="en-US" sz="200" dirty="0"/>
              <a:t>=real(A2&gt;threshold)    </a:t>
            </a:r>
          </a:p>
          <a:p>
            <a:r>
              <a:rPr lang="en-US" sz="200" dirty="0"/>
              <a:t> </a:t>
            </a:r>
          </a:p>
          <a:p>
            <a:r>
              <a:rPr lang="en-US" sz="200" dirty="0"/>
              <a:t>% applying test images to NN , TESTING BEGINS HERE</a:t>
            </a:r>
          </a:p>
          <a:p>
            <a:r>
              <a:rPr lang="en-US" sz="200" dirty="0"/>
              <a:t>n1=W1*N;</a:t>
            </a:r>
          </a:p>
          <a:p>
            <a:r>
              <a:rPr lang="en-US" sz="200" dirty="0"/>
              <a:t>A1=</a:t>
            </a:r>
            <a:r>
              <a:rPr lang="en-US" sz="200" dirty="0" err="1"/>
              <a:t>logsig</a:t>
            </a:r>
            <a:r>
              <a:rPr lang="en-US" sz="200" dirty="0"/>
              <a:t>(n1);</a:t>
            </a:r>
          </a:p>
          <a:p>
            <a:r>
              <a:rPr lang="en-US" sz="200" dirty="0"/>
              <a:t>n2=W2*A1;</a:t>
            </a:r>
          </a:p>
          <a:p>
            <a:r>
              <a:rPr lang="en-US" sz="200" dirty="0"/>
              <a:t>A2test=</a:t>
            </a:r>
            <a:r>
              <a:rPr lang="en-US" sz="200" dirty="0" err="1"/>
              <a:t>logsig</a:t>
            </a:r>
            <a:r>
              <a:rPr lang="en-US" sz="200" dirty="0"/>
              <a:t>(n2);</a:t>
            </a:r>
          </a:p>
          <a:p>
            <a:r>
              <a:rPr lang="en-US" sz="200" dirty="0"/>
              <a:t> </a:t>
            </a:r>
          </a:p>
          <a:p>
            <a:r>
              <a:rPr lang="en-US" sz="200" dirty="0"/>
              <a:t>% testing images result</a:t>
            </a:r>
          </a:p>
          <a:p>
            <a:r>
              <a:rPr lang="en-US" sz="200" dirty="0"/>
              <a:t> </a:t>
            </a:r>
          </a:p>
          <a:p>
            <a:r>
              <a:rPr lang="en-US" sz="200" dirty="0"/>
              <a:t>%</a:t>
            </a:r>
            <a:r>
              <a:rPr lang="en-US" sz="200" dirty="0" err="1"/>
              <a:t>TstOutput</a:t>
            </a:r>
            <a:r>
              <a:rPr lang="en-US" sz="200" dirty="0"/>
              <a:t>=real(A2test)</a:t>
            </a:r>
          </a:p>
          <a:p>
            <a:r>
              <a:rPr lang="en-US" sz="200" dirty="0" err="1"/>
              <a:t>TstOutput</a:t>
            </a:r>
            <a:r>
              <a:rPr lang="en-US" sz="200" dirty="0"/>
              <a:t>=real(A2test&gt;threshold)</a:t>
            </a:r>
          </a:p>
          <a:p>
            <a:r>
              <a:rPr lang="en-US" sz="200" dirty="0"/>
              <a:t> </a:t>
            </a:r>
          </a:p>
          <a:p>
            <a:r>
              <a:rPr lang="en-US" sz="200" dirty="0"/>
              <a:t> </a:t>
            </a:r>
          </a:p>
          <a:p>
            <a:r>
              <a:rPr lang="en-US" sz="200" dirty="0"/>
              <a:t>% recognition rate</a:t>
            </a:r>
          </a:p>
          <a:p>
            <a:r>
              <a:rPr lang="en-US" sz="200" dirty="0"/>
              <a:t>wrong=size(find(</a:t>
            </a:r>
            <a:r>
              <a:rPr lang="en-US" sz="200" dirty="0" err="1"/>
              <a:t>TstOutput</a:t>
            </a:r>
            <a:r>
              <a:rPr lang="en-US" sz="200" dirty="0"/>
              <a:t>-T),1);</a:t>
            </a:r>
          </a:p>
          <a:p>
            <a:r>
              <a:rPr lang="en-US" sz="200" dirty="0" err="1"/>
              <a:t>recognition_rate</a:t>
            </a:r>
            <a:r>
              <a:rPr lang="en-US" sz="200" dirty="0"/>
              <a:t>=100*(size(N,2)-wrong)/size(N,2)</a:t>
            </a:r>
          </a:p>
          <a:p>
            <a:r>
              <a:rPr lang="en-US" sz="200" dirty="0"/>
              <a:t>% end of code</a:t>
            </a:r>
          </a:p>
          <a:p>
            <a:r>
              <a:rPr lang="en-US" sz="200" dirty="0"/>
              <a:t>figure(1)</a:t>
            </a:r>
          </a:p>
          <a:p>
            <a:r>
              <a:rPr lang="en-US" sz="200" dirty="0" err="1"/>
              <a:t>clf</a:t>
            </a:r>
            <a:endParaRPr lang="en-US" sz="200" dirty="0"/>
          </a:p>
          <a:p>
            <a:r>
              <a:rPr lang="en-US" sz="200" dirty="0"/>
              <a:t> </a:t>
            </a:r>
          </a:p>
          <a:p>
            <a:r>
              <a:rPr lang="en-US" sz="200" dirty="0"/>
              <a:t>plot(</a:t>
            </a:r>
            <a:r>
              <a:rPr lang="en-US" sz="200" dirty="0" err="1"/>
              <a:t>mse</a:t>
            </a:r>
            <a:r>
              <a:rPr lang="en-US" sz="200" dirty="0"/>
              <a:t>)</a:t>
            </a:r>
          </a:p>
          <a:p>
            <a:r>
              <a:rPr lang="en-US" sz="200" dirty="0" err="1"/>
              <a:t>ylabel</a:t>
            </a:r>
            <a:r>
              <a:rPr lang="en-US" sz="200" dirty="0"/>
              <a:t>('error </a:t>
            </a:r>
            <a:r>
              <a:rPr lang="en-US" sz="200" dirty="0" err="1"/>
              <a:t>mse</a:t>
            </a:r>
            <a:r>
              <a:rPr lang="en-US" sz="200" dirty="0"/>
              <a:t>')</a:t>
            </a:r>
          </a:p>
          <a:p>
            <a:r>
              <a:rPr lang="en-US" sz="200" dirty="0" err="1"/>
              <a:t>xlabel</a:t>
            </a:r>
            <a:r>
              <a:rPr lang="en-US" sz="200" dirty="0"/>
              <a:t>('epoch')</a:t>
            </a:r>
          </a:p>
          <a:p>
            <a:r>
              <a:rPr lang="en-US" sz="200" dirty="0"/>
              <a:t>title('back propagation demo')</a:t>
            </a:r>
          </a:p>
        </p:txBody>
      </p:sp>
      <p:sp>
        <p:nvSpPr>
          <p:cNvPr id="4" name="Footer Placeholder 3"/>
          <p:cNvSpPr>
            <a:spLocks noGrp="1"/>
          </p:cNvSpPr>
          <p:nvPr>
            <p:ph type="ftr" sz="quarter" idx="11"/>
          </p:nvPr>
        </p:nvSpPr>
        <p:spPr/>
        <p:txBody>
          <a:bodyPr/>
          <a:lstStyle/>
          <a:p>
            <a:pPr>
              <a:defRPr/>
            </a:pPr>
            <a:r>
              <a:rPr lang="en-US" altLang="zh-HK"/>
              <a:t>Neural Networks. , v.250210a</a:t>
            </a:r>
          </a:p>
        </p:txBody>
      </p:sp>
      <p:sp>
        <p:nvSpPr>
          <p:cNvPr id="5" name="Slide Number Placeholder 4"/>
          <p:cNvSpPr>
            <a:spLocks noGrp="1"/>
          </p:cNvSpPr>
          <p:nvPr>
            <p:ph type="sldNum" sz="quarter" idx="12"/>
          </p:nvPr>
        </p:nvSpPr>
        <p:spPr/>
        <p:txBody>
          <a:bodyPr/>
          <a:lstStyle/>
          <a:p>
            <a:fld id="{B28686DF-4AC6-44BB-9261-A3C12E8BDC53}" type="slidenum">
              <a:rPr lang="en-US" altLang="zh-HK" smtClean="0"/>
              <a:pPr/>
              <a:t>110</a:t>
            </a:fld>
            <a:endParaRPr lang="en-US" altLang="zh-HK"/>
          </a:p>
        </p:txBody>
      </p:sp>
      <p:sp>
        <p:nvSpPr>
          <p:cNvPr id="6" name="TextBox 5"/>
          <p:cNvSpPr txBox="1"/>
          <p:nvPr/>
        </p:nvSpPr>
        <p:spPr>
          <a:xfrm>
            <a:off x="3581400" y="848552"/>
            <a:ext cx="5338321" cy="20159365"/>
          </a:xfrm>
          <a:prstGeom prst="rect">
            <a:avLst/>
          </a:prstGeom>
          <a:noFill/>
        </p:spPr>
        <p:txBody>
          <a:bodyPr wrap="none" rtlCol="0">
            <a:spAutoFit/>
          </a:bodyPr>
          <a:lstStyle/>
          <a:p>
            <a:r>
              <a:rPr lang="en-US" sz="800" dirty="0"/>
              <a:t>%source : http://www.mathworks.com/matlabcentral/fileexchange/19997-neural-network-for-pattern-recognition-tutorial</a:t>
            </a:r>
          </a:p>
          <a:p>
            <a:r>
              <a:rPr lang="en-US" sz="800" dirty="0"/>
              <a:t>%</a:t>
            </a:r>
            <a:r>
              <a:rPr lang="en-US" sz="800" dirty="0" err="1"/>
              <a:t>khw</a:t>
            </a:r>
            <a:r>
              <a:rPr lang="en-US" sz="800" dirty="0"/>
              <a:t> 2020.Aug.9</a:t>
            </a:r>
          </a:p>
          <a:p>
            <a:r>
              <a:rPr lang="en-US" sz="800" dirty="0"/>
              <a:t>clear memory %comments added by </a:t>
            </a:r>
            <a:r>
              <a:rPr lang="en-US" sz="800" dirty="0" err="1"/>
              <a:t>kh</a:t>
            </a:r>
            <a:r>
              <a:rPr lang="en-US" sz="800" dirty="0"/>
              <a:t> </a:t>
            </a:r>
            <a:r>
              <a:rPr lang="en-US" sz="800" dirty="0" err="1"/>
              <a:t>wong</a:t>
            </a:r>
            <a:endParaRPr lang="en-US" sz="800" dirty="0"/>
          </a:p>
          <a:p>
            <a:r>
              <a:rPr lang="en-US" sz="800" dirty="0"/>
              <a:t>clear all</a:t>
            </a:r>
          </a:p>
          <a:p>
            <a:r>
              <a:rPr lang="en-US" sz="800" dirty="0" err="1"/>
              <a:t>clc</a:t>
            </a:r>
            <a:endParaRPr lang="en-US" sz="800" dirty="0"/>
          </a:p>
          <a:p>
            <a:r>
              <a:rPr lang="en-US" sz="800" dirty="0" err="1"/>
              <a:t>nump</a:t>
            </a:r>
            <a:r>
              <a:rPr lang="en-US" sz="800" dirty="0"/>
              <a:t>=3;  % number of classes</a:t>
            </a:r>
          </a:p>
          <a:p>
            <a:r>
              <a:rPr lang="en-US" sz="800" dirty="0"/>
              <a:t> n=3;     % number of images per class</a:t>
            </a:r>
          </a:p>
          <a:p>
            <a:r>
              <a:rPr lang="en-US" sz="800" dirty="0"/>
              <a:t> % training images reshaped into columns in P </a:t>
            </a:r>
          </a:p>
          <a:p>
            <a:r>
              <a:rPr lang="en-US" sz="800" dirty="0"/>
              <a:t>% image size (3x3) reshaped to (1x9)</a:t>
            </a:r>
          </a:p>
          <a:p>
            <a:r>
              <a:rPr lang="en-US" sz="800" dirty="0"/>
              <a:t> </a:t>
            </a:r>
          </a:p>
          <a:p>
            <a:r>
              <a:rPr lang="en-US" sz="800" dirty="0"/>
              <a:t> % training images set 1 </a:t>
            </a:r>
          </a:p>
          <a:p>
            <a:r>
              <a:rPr lang="en-US" sz="800" dirty="0"/>
              <a:t>% P1=[196    35   234   232    59   244   243    57   226; ...</a:t>
            </a:r>
          </a:p>
          <a:p>
            <a:r>
              <a:rPr lang="en-US" sz="800" dirty="0"/>
              <a:t>%    188    15   236   244    44   228   251    48   230; ...    % class 1</a:t>
            </a:r>
          </a:p>
          <a:p>
            <a:r>
              <a:rPr lang="en-US" sz="800" dirty="0"/>
              <a:t>%    246    48   222   225    40   226   208    35   234; ...</a:t>
            </a:r>
          </a:p>
          <a:p>
            <a:r>
              <a:rPr lang="en-US" sz="800" dirty="0"/>
              <a:t>%    </a:t>
            </a:r>
          </a:p>
          <a:p>
            <a:r>
              <a:rPr lang="en-US" sz="800" dirty="0"/>
              <a:t>%    255   223   224   255     0   255   249   255   235; ...</a:t>
            </a:r>
          </a:p>
          <a:p>
            <a:r>
              <a:rPr lang="en-US" sz="800" dirty="0"/>
              <a:t>%    234   255   205   251     0   251   238   253   240; ...    % class 2</a:t>
            </a:r>
          </a:p>
          <a:p>
            <a:r>
              <a:rPr lang="en-US" sz="800" dirty="0"/>
              <a:t>%    232   255   231   247    38   246   190   236   250; ...</a:t>
            </a:r>
          </a:p>
          <a:p>
            <a:r>
              <a:rPr lang="en-US" sz="800" dirty="0"/>
              <a:t>%    </a:t>
            </a:r>
          </a:p>
          <a:p>
            <a:r>
              <a:rPr lang="en-US" sz="800" dirty="0"/>
              <a:t>%    25     53   224   255    15    25   249    55   235; ...</a:t>
            </a:r>
          </a:p>
          <a:p>
            <a:r>
              <a:rPr lang="en-US" sz="800" dirty="0"/>
              <a:t>%    24     25   205   251    10    25   238    53   240; ...    % class 3</a:t>
            </a:r>
          </a:p>
          <a:p>
            <a:r>
              <a:rPr lang="en-US" sz="800" dirty="0"/>
              <a:t>%    22     35   231   247    38    24   190    36   250]';</a:t>
            </a:r>
          </a:p>
          <a:p>
            <a:r>
              <a:rPr lang="en-US" sz="800" dirty="0"/>
              <a:t>% training images set 2</a:t>
            </a:r>
          </a:p>
          <a:p>
            <a:r>
              <a:rPr lang="en-US" sz="800" dirty="0"/>
              <a:t>P2=[50 30 25 215 225 231 31 22 34; ... %class1: 1st </a:t>
            </a:r>
            <a:r>
              <a:rPr lang="en-US" sz="800" dirty="0" err="1"/>
              <a:t>tranining</a:t>
            </a:r>
            <a:r>
              <a:rPr lang="en-US" sz="800" dirty="0"/>
              <a:t> sample</a:t>
            </a:r>
          </a:p>
          <a:p>
            <a:r>
              <a:rPr lang="en-US" sz="800" dirty="0"/>
              <a:t>    20 23 5 180 212 203 18 22 44; ...  %class1, 2nd </a:t>
            </a:r>
            <a:r>
              <a:rPr lang="en-US" sz="800" dirty="0" err="1"/>
              <a:t>tranining</a:t>
            </a:r>
            <a:r>
              <a:rPr lang="en-US" sz="800" dirty="0"/>
              <a:t> sample</a:t>
            </a:r>
          </a:p>
          <a:p>
            <a:r>
              <a:rPr lang="en-US" sz="800" dirty="0"/>
              <a:t>    50 23 65 180 244 221 38 62 64; ...  %class1, 2nd </a:t>
            </a:r>
            <a:r>
              <a:rPr lang="en-US" sz="800" dirty="0" err="1"/>
              <a:t>tranining</a:t>
            </a:r>
            <a:r>
              <a:rPr lang="en-US" sz="800" dirty="0"/>
              <a:t> sample</a:t>
            </a:r>
          </a:p>
          <a:p>
            <a:r>
              <a:rPr lang="en-US" sz="800" dirty="0"/>
              <a:t>   </a:t>
            </a:r>
          </a:p>
          <a:p>
            <a:r>
              <a:rPr lang="en-US" sz="800" dirty="0"/>
              <a:t>   255   2   222   250     224   264  3   12   237; ...</a:t>
            </a:r>
          </a:p>
          <a:p>
            <a:r>
              <a:rPr lang="en-US" sz="800" dirty="0"/>
              <a:t>   215   12   232   235     234   225  3   32   228; ...</a:t>
            </a:r>
          </a:p>
          <a:p>
            <a:r>
              <a:rPr lang="en-US" sz="800" dirty="0"/>
              <a:t>   250   22   251   245     245   205  6   22   239; ...</a:t>
            </a:r>
          </a:p>
          <a:p>
            <a:r>
              <a:rPr lang="en-US" sz="800" dirty="0"/>
              <a:t>   </a:t>
            </a:r>
          </a:p>
          <a:p>
            <a:r>
              <a:rPr lang="en-US" sz="800" dirty="0"/>
              <a:t>   25     53   224   255    15    25   249    55   235; ...</a:t>
            </a:r>
          </a:p>
          <a:p>
            <a:r>
              <a:rPr lang="en-US" sz="800" dirty="0"/>
              <a:t>   24     25   205   251    10    25   238    53   240; ...    % class 3</a:t>
            </a:r>
          </a:p>
          <a:p>
            <a:r>
              <a:rPr lang="en-US" sz="800" dirty="0"/>
              <a:t>   22     35   231   247    38    24   190    36   250]';</a:t>
            </a:r>
          </a:p>
          <a:p>
            <a:r>
              <a:rPr lang="en-US" sz="800" dirty="0"/>
              <a:t> </a:t>
            </a:r>
          </a:p>
          <a:p>
            <a:r>
              <a:rPr lang="en-US" sz="800" dirty="0"/>
              <a:t>P=P2; %select which set you want to use for </a:t>
            </a:r>
            <a:r>
              <a:rPr lang="en-US" sz="800" dirty="0" err="1"/>
              <a:t>traning</a:t>
            </a:r>
            <a:r>
              <a:rPr lang="en-US" sz="800" dirty="0"/>
              <a:t>, </a:t>
            </a:r>
            <a:r>
              <a:rPr lang="en-US" sz="800" dirty="0" err="1"/>
              <a:t>khw</a:t>
            </a:r>
            <a:r>
              <a:rPr lang="en-US" sz="800" dirty="0"/>
              <a:t> v15 </a:t>
            </a:r>
          </a:p>
          <a:p>
            <a:r>
              <a:rPr lang="en-US" sz="800" dirty="0"/>
              <a:t>% testing images </a:t>
            </a:r>
          </a:p>
          <a:p>
            <a:r>
              <a:rPr lang="pt-BR" sz="800" dirty="0"/>
              <a:t>% N=[208    16   235   255    44   229   236    34   247; ...</a:t>
            </a:r>
          </a:p>
          <a:p>
            <a:r>
              <a:rPr lang="en-US" sz="800" dirty="0"/>
              <a:t>%    245    21   213   254    55   252   215    51   249; ...    % class 1</a:t>
            </a:r>
          </a:p>
          <a:p>
            <a:r>
              <a:rPr lang="en-US" sz="800" dirty="0"/>
              <a:t>%    248    22   225   252    30   240   242    27   244; ...</a:t>
            </a:r>
          </a:p>
          <a:p>
            <a:r>
              <a:rPr lang="en-US" sz="800" dirty="0"/>
              <a:t>%    </a:t>
            </a:r>
          </a:p>
          <a:p>
            <a:r>
              <a:rPr lang="en-US" sz="800" dirty="0"/>
              <a:t>%    255   241   208   255    28   255   194   234   188; ...</a:t>
            </a:r>
          </a:p>
          <a:p>
            <a:r>
              <a:rPr lang="en-US" sz="800" dirty="0"/>
              <a:t>%    237   243   237   237    19   251   227   225   237; ...    % class 2</a:t>
            </a:r>
          </a:p>
          <a:p>
            <a:r>
              <a:rPr lang="en-US" sz="800" dirty="0"/>
              <a:t>%    224   251   215   245    31   222   233   255   254; ...</a:t>
            </a:r>
          </a:p>
          <a:p>
            <a:r>
              <a:rPr lang="en-US" sz="800" dirty="0"/>
              <a:t>%    </a:t>
            </a:r>
          </a:p>
          <a:p>
            <a:r>
              <a:rPr lang="en-US" sz="800" dirty="0"/>
              <a:t>%     25    21   208   255    28    25   194    34   188; ...</a:t>
            </a:r>
          </a:p>
          <a:p>
            <a:r>
              <a:rPr lang="en-US" sz="800" dirty="0"/>
              <a:t>%     27    23   237   237    19    21   227    25   237; ...    % class 3</a:t>
            </a:r>
          </a:p>
          <a:p>
            <a:r>
              <a:rPr lang="en-US" sz="800" dirty="0"/>
              <a:t>%     24    49   215   245    31    22   233    55   254]';</a:t>
            </a:r>
          </a:p>
          <a:p>
            <a:r>
              <a:rPr lang="en-US" sz="800" dirty="0"/>
              <a:t> </a:t>
            </a:r>
          </a:p>
          <a:p>
            <a:r>
              <a:rPr lang="en-US" sz="800" dirty="0"/>
              <a:t>%N2=P2+round(rand(9,9)*50); %add noise</a:t>
            </a:r>
          </a:p>
          <a:p>
            <a:r>
              <a:rPr lang="en-US" sz="800" dirty="0"/>
              <a:t>N2=P2; %no random noise, make very run the same.</a:t>
            </a:r>
          </a:p>
          <a:p>
            <a:r>
              <a:rPr lang="en-US" sz="800" dirty="0"/>
              <a:t>N=N2;</a:t>
            </a:r>
          </a:p>
          <a:p>
            <a:r>
              <a:rPr lang="en-US" sz="800" dirty="0"/>
              <a:t>    %'press any key to continue'</a:t>
            </a:r>
          </a:p>
          <a:p>
            <a:r>
              <a:rPr lang="en-US" sz="800" dirty="0"/>
              <a:t>%pause</a:t>
            </a:r>
          </a:p>
          <a:p>
            <a:r>
              <a:rPr lang="en-US" sz="800" dirty="0"/>
              <a:t>% Normalization</a:t>
            </a:r>
          </a:p>
          <a:p>
            <a:r>
              <a:rPr lang="en-US" sz="800" dirty="0"/>
              <a:t>P=P/256;</a:t>
            </a:r>
          </a:p>
          <a:p>
            <a:r>
              <a:rPr lang="en-US" sz="800" dirty="0"/>
              <a:t>N=N/256;</a:t>
            </a:r>
          </a:p>
          <a:p>
            <a:r>
              <a:rPr lang="en-US" sz="800" dirty="0"/>
              <a:t>% display the training images </a:t>
            </a:r>
          </a:p>
          <a:p>
            <a:r>
              <a:rPr lang="en-US" sz="800" dirty="0"/>
              <a:t>figure(1),</a:t>
            </a:r>
          </a:p>
          <a:p>
            <a:r>
              <a:rPr lang="en-US" sz="800" dirty="0" err="1"/>
              <a:t>clf</a:t>
            </a:r>
            <a:endParaRPr lang="en-US" sz="800" dirty="0"/>
          </a:p>
          <a:p>
            <a:r>
              <a:rPr lang="en-US" sz="800" dirty="0"/>
              <a:t>for </a:t>
            </a:r>
            <a:r>
              <a:rPr lang="en-US" sz="800" dirty="0" err="1"/>
              <a:t>i</a:t>
            </a:r>
            <a:r>
              <a:rPr lang="en-US" sz="800" dirty="0"/>
              <a:t>=1:n*</a:t>
            </a:r>
            <a:r>
              <a:rPr lang="en-US" sz="800" dirty="0" err="1"/>
              <a:t>nump</a:t>
            </a:r>
            <a:endParaRPr lang="en-US" sz="800" dirty="0"/>
          </a:p>
          <a:p>
            <a:r>
              <a:rPr lang="en-US" sz="800" dirty="0"/>
              <a:t>    </a:t>
            </a:r>
            <a:r>
              <a:rPr lang="en-US" sz="800" dirty="0" err="1"/>
              <a:t>im</a:t>
            </a:r>
            <a:r>
              <a:rPr lang="en-US" sz="800" dirty="0"/>
              <a:t>=reshape(P(:,</a:t>
            </a:r>
            <a:r>
              <a:rPr lang="en-US" sz="800" dirty="0" err="1"/>
              <a:t>i</a:t>
            </a:r>
            <a:r>
              <a:rPr lang="en-US" sz="800" dirty="0"/>
              <a:t>), [3 3]);</a:t>
            </a:r>
          </a:p>
          <a:p>
            <a:r>
              <a:rPr lang="en-US" sz="800" dirty="0"/>
              <a:t>    %remove </a:t>
            </a:r>
            <a:r>
              <a:rPr lang="en-US" sz="800" dirty="0" err="1"/>
              <a:t>theline</a:t>
            </a:r>
            <a:r>
              <a:rPr lang="en-US" sz="800" dirty="0"/>
              <a:t> below to reflect the truth data input</a:t>
            </a:r>
          </a:p>
          <a:p>
            <a:r>
              <a:rPr lang="en-US" sz="800" dirty="0"/>
              <a:t>  %  </a:t>
            </a:r>
            <a:r>
              <a:rPr lang="en-US" sz="800" dirty="0" err="1"/>
              <a:t>im</a:t>
            </a:r>
            <a:r>
              <a:rPr lang="en-US" sz="800" dirty="0"/>
              <a:t>=</a:t>
            </a:r>
            <a:r>
              <a:rPr lang="en-US" sz="800" dirty="0" err="1"/>
              <a:t>imresize</a:t>
            </a:r>
            <a:r>
              <a:rPr lang="en-US" sz="800" dirty="0"/>
              <a:t>(im,20);        % resize the image to make it clear</a:t>
            </a:r>
          </a:p>
          <a:p>
            <a:r>
              <a:rPr lang="en-US" sz="800" dirty="0"/>
              <a:t>    subplot(</a:t>
            </a:r>
            <a:r>
              <a:rPr lang="en-US" sz="800" dirty="0" err="1"/>
              <a:t>nump,n,i</a:t>
            </a:r>
            <a:r>
              <a:rPr lang="en-US" sz="800" dirty="0"/>
              <a:t>),</a:t>
            </a:r>
            <a:r>
              <a:rPr lang="en-US" sz="800" dirty="0" err="1"/>
              <a:t>imshow</a:t>
            </a:r>
            <a:r>
              <a:rPr lang="en-US" sz="800" dirty="0"/>
              <a:t>(</a:t>
            </a:r>
            <a:r>
              <a:rPr lang="en-US" sz="800" dirty="0" err="1"/>
              <a:t>im</a:t>
            </a:r>
            <a:r>
              <a:rPr lang="en-US" sz="800" dirty="0"/>
              <a:t>);</a:t>
            </a:r>
          </a:p>
          <a:p>
            <a:r>
              <a:rPr lang="en-US" sz="800" dirty="0"/>
              <a:t>    title(</a:t>
            </a:r>
            <a:r>
              <a:rPr lang="en-US" sz="800" dirty="0" err="1"/>
              <a:t>strcat</a:t>
            </a:r>
            <a:r>
              <a:rPr lang="en-US" sz="800" dirty="0"/>
              <a:t>('Train image/Class #', int2str(ceil(</a:t>
            </a:r>
            <a:r>
              <a:rPr lang="en-US" sz="800" dirty="0" err="1"/>
              <a:t>i</a:t>
            </a:r>
            <a:r>
              <a:rPr lang="en-US" sz="800" dirty="0"/>
              <a:t>/n))))</a:t>
            </a:r>
          </a:p>
          <a:p>
            <a:r>
              <a:rPr lang="en-US" sz="800" dirty="0"/>
              <a:t>end</a:t>
            </a:r>
          </a:p>
          <a:p>
            <a:r>
              <a:rPr lang="en-US" sz="800" dirty="0"/>
              <a:t>% display the testing images </a:t>
            </a:r>
          </a:p>
          <a:p>
            <a:r>
              <a:rPr lang="en-US" sz="800" dirty="0"/>
              <a:t>figure(2)</a:t>
            </a:r>
          </a:p>
          <a:p>
            <a:r>
              <a:rPr lang="en-US" sz="800" dirty="0" err="1"/>
              <a:t>clf</a:t>
            </a:r>
            <a:endParaRPr lang="en-US" sz="800" dirty="0"/>
          </a:p>
          <a:p>
            <a:r>
              <a:rPr lang="en-US" sz="800" dirty="0"/>
              <a:t>for </a:t>
            </a:r>
            <a:r>
              <a:rPr lang="en-US" sz="800" dirty="0" err="1"/>
              <a:t>i</a:t>
            </a:r>
            <a:r>
              <a:rPr lang="en-US" sz="800" dirty="0"/>
              <a:t>=1:n*</a:t>
            </a:r>
            <a:r>
              <a:rPr lang="en-US" sz="800" dirty="0" err="1"/>
              <a:t>nump</a:t>
            </a:r>
            <a:endParaRPr lang="en-US" sz="800" dirty="0"/>
          </a:p>
          <a:p>
            <a:r>
              <a:rPr lang="en-US" sz="800" dirty="0"/>
              <a:t>    </a:t>
            </a:r>
            <a:r>
              <a:rPr lang="en-US" sz="800" dirty="0" err="1"/>
              <a:t>im</a:t>
            </a:r>
            <a:r>
              <a:rPr lang="en-US" sz="800" dirty="0"/>
              <a:t>=reshape(N(:,</a:t>
            </a:r>
            <a:r>
              <a:rPr lang="en-US" sz="800" dirty="0" err="1"/>
              <a:t>i</a:t>
            </a:r>
            <a:r>
              <a:rPr lang="en-US" sz="800" dirty="0"/>
              <a:t>), [3 3]);</a:t>
            </a:r>
          </a:p>
          <a:p>
            <a:r>
              <a:rPr lang="en-US" sz="800" dirty="0"/>
              <a:t>   % remove </a:t>
            </a:r>
            <a:r>
              <a:rPr lang="en-US" sz="800" dirty="0" err="1"/>
              <a:t>theline</a:t>
            </a:r>
            <a:r>
              <a:rPr lang="en-US" sz="800" dirty="0"/>
              <a:t> below to reflect the truth data input</a:t>
            </a:r>
          </a:p>
          <a:p>
            <a:r>
              <a:rPr lang="en-US" sz="800" dirty="0"/>
              <a:t>   % </a:t>
            </a:r>
            <a:r>
              <a:rPr lang="en-US" sz="800" dirty="0" err="1"/>
              <a:t>im</a:t>
            </a:r>
            <a:r>
              <a:rPr lang="en-US" sz="800" dirty="0"/>
              <a:t>=</a:t>
            </a:r>
            <a:r>
              <a:rPr lang="en-US" sz="800" dirty="0" err="1"/>
              <a:t>imresize</a:t>
            </a:r>
            <a:r>
              <a:rPr lang="en-US" sz="800" dirty="0"/>
              <a:t>(im,20);        % resize the image to make it clear </a:t>
            </a:r>
          </a:p>
          <a:p>
            <a:r>
              <a:rPr lang="en-US" sz="800" dirty="0"/>
              <a:t>    subplot(</a:t>
            </a:r>
            <a:r>
              <a:rPr lang="en-US" sz="800" dirty="0" err="1"/>
              <a:t>nump,n,i</a:t>
            </a:r>
            <a:r>
              <a:rPr lang="en-US" sz="800" dirty="0"/>
              <a:t>),</a:t>
            </a:r>
            <a:r>
              <a:rPr lang="en-US" sz="800" dirty="0" err="1"/>
              <a:t>imshow</a:t>
            </a:r>
            <a:r>
              <a:rPr lang="en-US" sz="800" dirty="0"/>
              <a:t>(</a:t>
            </a:r>
            <a:r>
              <a:rPr lang="en-US" sz="800" dirty="0" err="1"/>
              <a:t>im</a:t>
            </a:r>
            <a:r>
              <a:rPr lang="en-US" sz="800" dirty="0"/>
              <a:t>);title(</a:t>
            </a:r>
            <a:r>
              <a:rPr lang="en-US" sz="800" dirty="0" err="1"/>
              <a:t>strcat</a:t>
            </a:r>
            <a:r>
              <a:rPr lang="en-US" sz="800" dirty="0"/>
              <a:t>('test image #', int2str(</a:t>
            </a:r>
            <a:r>
              <a:rPr lang="en-US" sz="800" dirty="0" err="1"/>
              <a:t>i</a:t>
            </a:r>
            <a:r>
              <a:rPr lang="en-US" sz="800" dirty="0"/>
              <a:t>)))</a:t>
            </a:r>
          </a:p>
          <a:p>
            <a:r>
              <a:rPr lang="en-US" sz="800" dirty="0"/>
              <a:t>end</a:t>
            </a:r>
          </a:p>
          <a:p>
            <a:r>
              <a:rPr lang="en-US" sz="800" dirty="0"/>
              <a:t> </a:t>
            </a:r>
          </a:p>
          <a:p>
            <a:r>
              <a:rPr lang="en-US" sz="800" dirty="0"/>
              <a:t> </a:t>
            </a:r>
          </a:p>
          <a:p>
            <a:r>
              <a:rPr lang="en-US" sz="800" dirty="0"/>
              <a:t>% targets</a:t>
            </a:r>
          </a:p>
          <a:p>
            <a:r>
              <a:rPr lang="en-US" sz="800" dirty="0"/>
              <a:t>T=[  1  1   1   0   0   0   0   0   0</a:t>
            </a:r>
          </a:p>
          <a:p>
            <a:r>
              <a:rPr lang="en-US" sz="800" dirty="0"/>
              <a:t>     0  0   0   1   1   1   0   0   0</a:t>
            </a:r>
          </a:p>
          <a:p>
            <a:r>
              <a:rPr lang="en-US" sz="800" dirty="0"/>
              <a:t>     0  0   0   0   0   0   1   1   1 ];</a:t>
            </a:r>
          </a:p>
          <a:p>
            <a:r>
              <a:rPr lang="en-US" sz="800" dirty="0"/>
              <a:t> </a:t>
            </a:r>
          </a:p>
          <a:p>
            <a:r>
              <a:rPr lang="en-US" sz="800" dirty="0"/>
              <a:t> S1=5;   % number of neurons in the hidden layer</a:t>
            </a:r>
          </a:p>
          <a:p>
            <a:r>
              <a:rPr lang="en-US" sz="800" dirty="0"/>
              <a:t>S2=3;   % number of neurons in the output layer (= number of classes)</a:t>
            </a:r>
          </a:p>
          <a:p>
            <a:r>
              <a:rPr lang="en-US" sz="800" dirty="0"/>
              <a:t> </a:t>
            </a:r>
          </a:p>
          <a:p>
            <a:r>
              <a:rPr lang="en-US" sz="800" dirty="0"/>
              <a:t>[R,Q]=size(P); </a:t>
            </a:r>
          </a:p>
          <a:p>
            <a:r>
              <a:rPr lang="en-US" sz="800" dirty="0"/>
              <a:t>epochs = 10000;      % number of iterations</a:t>
            </a:r>
          </a:p>
          <a:p>
            <a:r>
              <a:rPr lang="en-US" sz="800" dirty="0" err="1"/>
              <a:t>goal_err</a:t>
            </a:r>
            <a:r>
              <a:rPr lang="en-US" sz="800" dirty="0"/>
              <a:t> = 10e-5;    % goal error</a:t>
            </a:r>
          </a:p>
          <a:p>
            <a:r>
              <a:rPr lang="en-US" sz="800" dirty="0"/>
              <a:t>a=0.3;                        % define the range of random variables</a:t>
            </a:r>
          </a:p>
          <a:p>
            <a:r>
              <a:rPr lang="en-US" sz="800" dirty="0"/>
              <a:t>b=-0.3;</a:t>
            </a:r>
          </a:p>
          <a:p>
            <a:r>
              <a:rPr lang="en-US" sz="800" dirty="0"/>
              <a:t>% W1=a + (b-a) *rand(S1,R);     % Weights between Input and Hidden Neurons</a:t>
            </a:r>
          </a:p>
          <a:p>
            <a:r>
              <a:rPr lang="en-US" sz="800" dirty="0"/>
              <a:t>% W2=a + (b-a) *rand(S2,S1);    % Weights between Hidden and Output Neurons</a:t>
            </a:r>
          </a:p>
          <a:p>
            <a:r>
              <a:rPr lang="en-US" sz="800" dirty="0"/>
              <a:t>% b1=a + (b-a) *rand(S1,1);     % Weights between Input and Hidden Neurons</a:t>
            </a:r>
          </a:p>
          <a:p>
            <a:r>
              <a:rPr lang="en-US" sz="800" dirty="0"/>
              <a:t>% b2=a + (b-a) *rand(S2,1);     % Weights between Hidden and Output Neurons</a:t>
            </a:r>
          </a:p>
          <a:p>
            <a:r>
              <a:rPr lang="en-US" sz="800" dirty="0"/>
              <a:t>%save('var1.mat','W1','W2','b1','b2');</a:t>
            </a:r>
          </a:p>
          <a:p>
            <a:r>
              <a:rPr lang="en-US" sz="800" dirty="0"/>
              <a:t>load 'var1.mat';</a:t>
            </a:r>
          </a:p>
          <a:p>
            <a:r>
              <a:rPr lang="en-US" sz="800" dirty="0"/>
              <a:t> </a:t>
            </a:r>
          </a:p>
          <a:p>
            <a:r>
              <a:rPr lang="en-US" sz="800" dirty="0"/>
              <a:t>n1=W1*P;</a:t>
            </a:r>
          </a:p>
          <a:p>
            <a:r>
              <a:rPr lang="en-US" sz="800" dirty="0"/>
              <a:t>A1=</a:t>
            </a:r>
            <a:r>
              <a:rPr lang="en-US" sz="800" dirty="0" err="1"/>
              <a:t>logsig</a:t>
            </a:r>
            <a:r>
              <a:rPr lang="en-US" sz="800" dirty="0"/>
              <a:t>(n1); %feedforward the first time</a:t>
            </a:r>
          </a:p>
          <a:p>
            <a:r>
              <a:rPr lang="en-US" sz="800" dirty="0"/>
              <a:t>n2=W2*A1;</a:t>
            </a:r>
          </a:p>
          <a:p>
            <a:r>
              <a:rPr lang="en-US" sz="800" dirty="0"/>
              <a:t>A2=</a:t>
            </a:r>
            <a:r>
              <a:rPr lang="en-US" sz="800" dirty="0" err="1"/>
              <a:t>logsig</a:t>
            </a:r>
            <a:r>
              <a:rPr lang="en-US" sz="800" dirty="0"/>
              <a:t>(n2);%feedforward the first time</a:t>
            </a:r>
          </a:p>
          <a:p>
            <a:r>
              <a:rPr lang="en-US" sz="800" dirty="0"/>
              <a:t>e=A2-T; %actually e=T-A2 in main loop</a:t>
            </a:r>
          </a:p>
          <a:p>
            <a:r>
              <a:rPr lang="en-US" sz="800" dirty="0"/>
              <a:t>error =0.5* mean(mean(e.*e));  % better say  e=T-A2 , but no harm to error here</a:t>
            </a:r>
          </a:p>
          <a:p>
            <a:r>
              <a:rPr lang="en-US" sz="800" dirty="0" err="1"/>
              <a:t>nntwarn</a:t>
            </a:r>
            <a:r>
              <a:rPr lang="en-US" sz="800" dirty="0"/>
              <a:t> off</a:t>
            </a:r>
          </a:p>
          <a:p>
            <a:r>
              <a:rPr lang="en-US" sz="800" dirty="0"/>
              <a:t>for  </a:t>
            </a:r>
            <a:r>
              <a:rPr lang="en-US" sz="800" dirty="0" err="1"/>
              <a:t>itr</a:t>
            </a:r>
            <a:r>
              <a:rPr lang="en-US" sz="800" dirty="0"/>
              <a:t> =1:epochs</a:t>
            </a:r>
          </a:p>
          <a:p>
            <a:r>
              <a:rPr lang="en-US" sz="800" dirty="0"/>
              <a:t>    if error &lt;= </a:t>
            </a:r>
            <a:r>
              <a:rPr lang="en-US" sz="800" dirty="0" err="1"/>
              <a:t>goal_err</a:t>
            </a:r>
            <a:r>
              <a:rPr lang="en-US" sz="800" dirty="0"/>
              <a:t> </a:t>
            </a:r>
          </a:p>
          <a:p>
            <a:r>
              <a:rPr lang="en-US" sz="800" dirty="0"/>
              <a:t>        break</a:t>
            </a:r>
          </a:p>
          <a:p>
            <a:r>
              <a:rPr lang="en-US" sz="800" dirty="0"/>
              <a:t>    else</a:t>
            </a:r>
          </a:p>
          <a:p>
            <a:r>
              <a:rPr lang="en-US" sz="800" dirty="0"/>
              <a:t>         for </a:t>
            </a:r>
            <a:r>
              <a:rPr lang="en-US" sz="800" dirty="0" err="1"/>
              <a:t>i</a:t>
            </a:r>
            <a:r>
              <a:rPr lang="en-US" sz="800" dirty="0"/>
              <a:t>=1:Q %</a:t>
            </a:r>
            <a:r>
              <a:rPr lang="en-US" sz="800" dirty="0" err="1"/>
              <a:t>i</a:t>
            </a:r>
            <a:r>
              <a:rPr lang="en-US" sz="800" dirty="0"/>
              <a:t> is index to a column in P(9x9), for each column of P  ( P:,i)</a:t>
            </a:r>
          </a:p>
          <a:p>
            <a:r>
              <a:rPr lang="en-US" sz="800" dirty="0"/>
              <a:t>           %df1=</a:t>
            </a:r>
            <a:r>
              <a:rPr lang="en-US" sz="800" dirty="0" err="1"/>
              <a:t>dlogsig</a:t>
            </a:r>
            <a:r>
              <a:rPr lang="en-US" sz="800" dirty="0"/>
              <a:t>(n1,A1(:,</a:t>
            </a:r>
            <a:r>
              <a:rPr lang="en-US" sz="800" dirty="0" err="1"/>
              <a:t>i</a:t>
            </a:r>
            <a:r>
              <a:rPr lang="en-US" sz="800" dirty="0"/>
              <a:t>)); % derivative of A1</a:t>
            </a:r>
          </a:p>
          <a:p>
            <a:r>
              <a:rPr lang="en-US" sz="800" dirty="0"/>
              <a:t>           df1=A1(:,</a:t>
            </a:r>
            <a:r>
              <a:rPr lang="en-US" sz="800" dirty="0" err="1"/>
              <a:t>i</a:t>
            </a:r>
            <a:r>
              <a:rPr lang="en-US" sz="800" dirty="0"/>
              <a:t>).*(1-A1(:,</a:t>
            </a:r>
            <a:r>
              <a:rPr lang="en-US" sz="800" dirty="0" err="1"/>
              <a:t>i</a:t>
            </a:r>
            <a:r>
              <a:rPr lang="en-US" sz="800" dirty="0"/>
              <a:t>)); % derivative of A1</a:t>
            </a:r>
          </a:p>
          <a:p>
            <a:r>
              <a:rPr lang="en-US" sz="800" dirty="0"/>
              <a:t>           %df2=</a:t>
            </a:r>
            <a:r>
              <a:rPr lang="en-US" sz="800" dirty="0" err="1"/>
              <a:t>dlogsig</a:t>
            </a:r>
            <a:r>
              <a:rPr lang="en-US" sz="800" dirty="0"/>
              <a:t>(n2,A2(:,</a:t>
            </a:r>
            <a:r>
              <a:rPr lang="en-US" sz="800" dirty="0" err="1"/>
              <a:t>i</a:t>
            </a:r>
            <a:r>
              <a:rPr lang="en-US" sz="800" dirty="0"/>
              <a:t>));% derivative of A1</a:t>
            </a:r>
          </a:p>
          <a:p>
            <a:r>
              <a:rPr lang="en-US" sz="800" dirty="0"/>
              <a:t>           df2=A2(:,</a:t>
            </a:r>
            <a:r>
              <a:rPr lang="en-US" sz="800" dirty="0" err="1"/>
              <a:t>i</a:t>
            </a:r>
            <a:r>
              <a:rPr lang="en-US" sz="800" dirty="0"/>
              <a:t>).*(1-A2(:,</a:t>
            </a:r>
            <a:r>
              <a:rPr lang="en-US" sz="800" dirty="0" err="1"/>
              <a:t>i</a:t>
            </a:r>
            <a:r>
              <a:rPr lang="en-US" sz="800" dirty="0"/>
              <a:t>)); % derivative of A1</a:t>
            </a:r>
          </a:p>
          <a:p>
            <a:r>
              <a:rPr lang="en-US" sz="800" dirty="0"/>
              <a:t> </a:t>
            </a:r>
          </a:p>
          <a:p>
            <a:r>
              <a:rPr lang="en-US" sz="800" dirty="0"/>
              <a:t>           s2 = 1*</a:t>
            </a:r>
            <a:r>
              <a:rPr lang="en-US" sz="800" dirty="0" err="1"/>
              <a:t>diag</a:t>
            </a:r>
            <a:r>
              <a:rPr lang="en-US" sz="800" dirty="0"/>
              <a:t>(df2) * e(:,</a:t>
            </a:r>
            <a:r>
              <a:rPr lang="en-US" sz="800" dirty="0" err="1"/>
              <a:t>i</a:t>
            </a:r>
            <a:r>
              <a:rPr lang="en-US" sz="800" dirty="0"/>
              <a:t>); %e=A2-T; df2=</a:t>
            </a:r>
            <a:r>
              <a:rPr lang="en-US" sz="800" dirty="0" err="1"/>
              <a:t>fâ</a:t>
            </a:r>
            <a:r>
              <a:rPr lang="en-US" sz="800" dirty="0"/>
              <a:t>€™=f(1-f) of layer2</a:t>
            </a:r>
          </a:p>
          <a:p>
            <a:r>
              <a:rPr lang="en-US" sz="800" dirty="0"/>
              <a:t>           s1 = </a:t>
            </a:r>
            <a:r>
              <a:rPr lang="en-US" sz="800" dirty="0" err="1"/>
              <a:t>diag</a:t>
            </a:r>
            <a:r>
              <a:rPr lang="en-US" sz="800" dirty="0"/>
              <a:t>(df1)* W2'* s2; % </a:t>
            </a:r>
            <a:r>
              <a:rPr lang="en-US" sz="800" dirty="0" err="1"/>
              <a:t>eq</a:t>
            </a:r>
            <a:r>
              <a:rPr lang="en-US" sz="800" dirty="0"/>
              <a:t>(3),feedback, from s2 to  S1</a:t>
            </a:r>
          </a:p>
          <a:p>
            <a:r>
              <a:rPr lang="en-US" sz="800" dirty="0"/>
              <a:t>           W2 = W2-0.1*s2*A1(:,</a:t>
            </a:r>
            <a:r>
              <a:rPr lang="en-US" sz="800" dirty="0" err="1"/>
              <a:t>i</a:t>
            </a:r>
            <a:r>
              <a:rPr lang="en-US" sz="800" dirty="0"/>
              <a:t>)'; %learning rate=0.1, </a:t>
            </a:r>
            <a:r>
              <a:rPr lang="en-US" sz="800" dirty="0" err="1"/>
              <a:t>equ</a:t>
            </a:r>
            <a:r>
              <a:rPr lang="en-US" sz="800" dirty="0"/>
              <a:t>(2) output case</a:t>
            </a:r>
          </a:p>
          <a:p>
            <a:r>
              <a:rPr lang="en-US" sz="800" dirty="0"/>
              <a:t>           b2 = b2-0.1*s2; %threshold </a:t>
            </a:r>
          </a:p>
          <a:p>
            <a:r>
              <a:rPr lang="en-US" sz="800" dirty="0"/>
              <a:t>  </a:t>
            </a:r>
          </a:p>
          <a:p>
            <a:r>
              <a:rPr lang="en-US" sz="800" dirty="0"/>
              <a:t>           W1 = W1-0.1*s1*P(:,</a:t>
            </a:r>
            <a:r>
              <a:rPr lang="en-US" sz="800" dirty="0" err="1"/>
              <a:t>i</a:t>
            </a:r>
            <a:r>
              <a:rPr lang="en-US" sz="800" dirty="0"/>
              <a:t>)';% update W1 in layer 1, see </a:t>
            </a:r>
            <a:r>
              <a:rPr lang="en-US" sz="800" dirty="0" err="1"/>
              <a:t>equ</a:t>
            </a:r>
            <a:r>
              <a:rPr lang="en-US" sz="800" dirty="0"/>
              <a:t>(3) hidden case</a:t>
            </a:r>
          </a:p>
          <a:p>
            <a:r>
              <a:rPr lang="en-US" sz="800" dirty="0"/>
              <a:t>           b1 = b1-0.1*s1;%threshold </a:t>
            </a:r>
          </a:p>
          <a:p>
            <a:r>
              <a:rPr lang="en-US" sz="800" dirty="0"/>
              <a:t>           A1(:,</a:t>
            </a:r>
            <a:r>
              <a:rPr lang="en-US" sz="800" dirty="0" err="1"/>
              <a:t>i</a:t>
            </a:r>
            <a:r>
              <a:rPr lang="en-US" sz="800" dirty="0"/>
              <a:t>)=</a:t>
            </a:r>
            <a:r>
              <a:rPr lang="en-US" sz="800" dirty="0" err="1"/>
              <a:t>logsig</a:t>
            </a:r>
            <a:r>
              <a:rPr lang="en-US" sz="800" dirty="0"/>
              <a:t>(W1*P(:,</a:t>
            </a:r>
            <a:r>
              <a:rPr lang="en-US" sz="800" dirty="0" err="1"/>
              <a:t>i</a:t>
            </a:r>
            <a:r>
              <a:rPr lang="en-US" sz="800" dirty="0"/>
              <a:t>)+b1);%forward again</a:t>
            </a:r>
          </a:p>
          <a:p>
            <a:r>
              <a:rPr lang="en-US" sz="800" dirty="0"/>
              <a:t>           A2(:,</a:t>
            </a:r>
            <a:r>
              <a:rPr lang="en-US" sz="800" dirty="0" err="1"/>
              <a:t>i</a:t>
            </a:r>
            <a:r>
              <a:rPr lang="en-US" sz="800" dirty="0"/>
              <a:t>)=</a:t>
            </a:r>
            <a:r>
              <a:rPr lang="en-US" sz="800" dirty="0" err="1"/>
              <a:t>logsig</a:t>
            </a:r>
            <a:r>
              <a:rPr lang="en-US" sz="800" dirty="0"/>
              <a:t>(W2*A1(:,</a:t>
            </a:r>
            <a:r>
              <a:rPr lang="en-US" sz="800" dirty="0" err="1"/>
              <a:t>i</a:t>
            </a:r>
            <a:r>
              <a:rPr lang="en-US" sz="800" dirty="0"/>
              <a:t>)+b2);%forward again</a:t>
            </a:r>
          </a:p>
          <a:p>
            <a:r>
              <a:rPr lang="en-US" sz="800" dirty="0"/>
              <a:t>         end</a:t>
            </a:r>
          </a:p>
          <a:p>
            <a:r>
              <a:rPr lang="en-US" sz="800" dirty="0"/>
              <a:t>         e = A2-T ; % for this e, put -</a:t>
            </a:r>
            <a:r>
              <a:rPr lang="en-US" sz="800" dirty="0" err="1"/>
              <a:t>ve</a:t>
            </a:r>
            <a:r>
              <a:rPr lang="en-US" sz="800" dirty="0"/>
              <a:t> sign for finding s2</a:t>
            </a:r>
          </a:p>
          <a:p>
            <a:r>
              <a:rPr lang="en-US" sz="800" dirty="0"/>
              <a:t>         error =0.5*mean(mean(e.*e));</a:t>
            </a:r>
          </a:p>
          <a:p>
            <a:r>
              <a:rPr lang="en-US" sz="800" dirty="0"/>
              <a:t>     </a:t>
            </a:r>
            <a:r>
              <a:rPr lang="en-US" sz="800" dirty="0" err="1"/>
              <a:t>disp</a:t>
            </a:r>
            <a:r>
              <a:rPr lang="en-US" sz="800" dirty="0"/>
              <a:t>(</a:t>
            </a:r>
            <a:r>
              <a:rPr lang="en-US" sz="800" dirty="0" err="1"/>
              <a:t>sprintf</a:t>
            </a:r>
            <a:r>
              <a:rPr lang="en-US" sz="800" dirty="0"/>
              <a:t>('Iteration :%5d </a:t>
            </a:r>
            <a:r>
              <a:rPr lang="en-US" sz="800" dirty="0" err="1"/>
              <a:t>mse</a:t>
            </a:r>
            <a:r>
              <a:rPr lang="en-US" sz="800" dirty="0"/>
              <a:t> :%12.6f%',itr,error));</a:t>
            </a:r>
          </a:p>
          <a:p>
            <a:r>
              <a:rPr lang="en-US" sz="800" dirty="0"/>
              <a:t>         </a:t>
            </a:r>
            <a:r>
              <a:rPr lang="en-US" sz="800" dirty="0" err="1"/>
              <a:t>mse</a:t>
            </a:r>
            <a:r>
              <a:rPr lang="en-US" sz="800" dirty="0"/>
              <a:t>(</a:t>
            </a:r>
            <a:r>
              <a:rPr lang="en-US" sz="800" dirty="0" err="1"/>
              <a:t>itr</a:t>
            </a:r>
            <a:r>
              <a:rPr lang="en-US" sz="800" dirty="0"/>
              <a:t>)=error;</a:t>
            </a:r>
          </a:p>
          <a:p>
            <a:r>
              <a:rPr lang="en-US" sz="800" dirty="0"/>
              <a:t>    end</a:t>
            </a:r>
          </a:p>
          <a:p>
            <a:r>
              <a:rPr lang="en-US" sz="800" dirty="0"/>
              <a:t>end</a:t>
            </a:r>
          </a:p>
          <a:p>
            <a:r>
              <a:rPr lang="en-US" sz="800" dirty="0"/>
              <a:t>threshold=0.9; % threshold of the system (higher threshold = more accuracy)</a:t>
            </a:r>
          </a:p>
          <a:p>
            <a:r>
              <a:rPr lang="en-US" sz="800" dirty="0"/>
              <a:t> </a:t>
            </a:r>
          </a:p>
          <a:p>
            <a:r>
              <a:rPr lang="en-US" sz="800" dirty="0"/>
              <a:t>% training images result</a:t>
            </a:r>
          </a:p>
          <a:p>
            <a:r>
              <a:rPr lang="en-US" sz="800" dirty="0"/>
              <a:t> </a:t>
            </a:r>
          </a:p>
          <a:p>
            <a:r>
              <a:rPr lang="en-US" sz="800" dirty="0"/>
              <a:t>%</a:t>
            </a:r>
            <a:r>
              <a:rPr lang="en-US" sz="800" dirty="0" err="1"/>
              <a:t>TrnOutput</a:t>
            </a:r>
            <a:r>
              <a:rPr lang="en-US" sz="800" dirty="0"/>
              <a:t>=real(A2)</a:t>
            </a:r>
          </a:p>
          <a:p>
            <a:r>
              <a:rPr lang="en-US" sz="800" dirty="0" err="1"/>
              <a:t>TrnOutput</a:t>
            </a:r>
            <a:r>
              <a:rPr lang="en-US" sz="800" dirty="0"/>
              <a:t>=real(A2&gt;threshold)    </a:t>
            </a:r>
          </a:p>
          <a:p>
            <a:r>
              <a:rPr lang="en-US" sz="800" dirty="0"/>
              <a:t> </a:t>
            </a:r>
          </a:p>
          <a:p>
            <a:r>
              <a:rPr lang="en-US" sz="800" dirty="0"/>
              <a:t>% applying test images to NN , TESTING BEGINS HERE</a:t>
            </a:r>
          </a:p>
          <a:p>
            <a:r>
              <a:rPr lang="en-US" sz="800" dirty="0"/>
              <a:t>n1=W1*N;</a:t>
            </a:r>
          </a:p>
          <a:p>
            <a:r>
              <a:rPr lang="en-US" sz="800" dirty="0"/>
              <a:t>A1=</a:t>
            </a:r>
            <a:r>
              <a:rPr lang="en-US" sz="800" dirty="0" err="1"/>
              <a:t>logsig</a:t>
            </a:r>
            <a:r>
              <a:rPr lang="en-US" sz="800" dirty="0"/>
              <a:t>(n1);</a:t>
            </a:r>
          </a:p>
          <a:p>
            <a:r>
              <a:rPr lang="en-US" sz="800" dirty="0"/>
              <a:t>n2=W2*A1;</a:t>
            </a:r>
          </a:p>
          <a:p>
            <a:r>
              <a:rPr lang="en-US" sz="800" dirty="0"/>
              <a:t>A2test=</a:t>
            </a:r>
            <a:r>
              <a:rPr lang="en-US" sz="800" dirty="0" err="1"/>
              <a:t>logsig</a:t>
            </a:r>
            <a:r>
              <a:rPr lang="en-US" sz="800" dirty="0"/>
              <a:t>(n2);</a:t>
            </a:r>
          </a:p>
          <a:p>
            <a:r>
              <a:rPr lang="en-US" sz="800" dirty="0"/>
              <a:t> </a:t>
            </a:r>
          </a:p>
          <a:p>
            <a:r>
              <a:rPr lang="en-US" sz="800" dirty="0"/>
              <a:t>% testing images result</a:t>
            </a:r>
          </a:p>
          <a:p>
            <a:r>
              <a:rPr lang="en-US" sz="800" dirty="0"/>
              <a:t> </a:t>
            </a:r>
          </a:p>
          <a:p>
            <a:r>
              <a:rPr lang="en-US" sz="800" dirty="0"/>
              <a:t>%</a:t>
            </a:r>
            <a:r>
              <a:rPr lang="en-US" sz="800" dirty="0" err="1"/>
              <a:t>TstOutput</a:t>
            </a:r>
            <a:r>
              <a:rPr lang="en-US" sz="800" dirty="0"/>
              <a:t>=real(A2test)</a:t>
            </a:r>
          </a:p>
          <a:p>
            <a:r>
              <a:rPr lang="en-US" sz="800" dirty="0" err="1"/>
              <a:t>TstOutput</a:t>
            </a:r>
            <a:r>
              <a:rPr lang="en-US" sz="800" dirty="0"/>
              <a:t>=real(A2test&gt;threshold)</a:t>
            </a:r>
          </a:p>
          <a:p>
            <a:r>
              <a:rPr lang="en-US" sz="800" dirty="0"/>
              <a:t> </a:t>
            </a:r>
          </a:p>
          <a:p>
            <a:r>
              <a:rPr lang="en-US" sz="800" dirty="0"/>
              <a:t> </a:t>
            </a:r>
          </a:p>
          <a:p>
            <a:r>
              <a:rPr lang="en-US" sz="800" dirty="0"/>
              <a:t>% recognition rate</a:t>
            </a:r>
          </a:p>
          <a:p>
            <a:r>
              <a:rPr lang="en-US" sz="800" dirty="0"/>
              <a:t>wrong=size(find(</a:t>
            </a:r>
            <a:r>
              <a:rPr lang="en-US" sz="800" dirty="0" err="1"/>
              <a:t>TstOutput</a:t>
            </a:r>
            <a:r>
              <a:rPr lang="en-US" sz="800" dirty="0"/>
              <a:t>-T),1);</a:t>
            </a:r>
          </a:p>
          <a:p>
            <a:r>
              <a:rPr lang="en-US" sz="800" dirty="0" err="1"/>
              <a:t>recognition_rate</a:t>
            </a:r>
            <a:r>
              <a:rPr lang="en-US" sz="800" dirty="0"/>
              <a:t>=100*(size(N,2)-wrong)/size(N,2)</a:t>
            </a:r>
          </a:p>
          <a:p>
            <a:r>
              <a:rPr lang="en-US" sz="800" dirty="0"/>
              <a:t>% end of code</a:t>
            </a:r>
          </a:p>
          <a:p>
            <a:r>
              <a:rPr lang="en-US" sz="800" dirty="0"/>
              <a:t>figure(1)</a:t>
            </a:r>
          </a:p>
          <a:p>
            <a:r>
              <a:rPr lang="en-US" sz="800" dirty="0" err="1"/>
              <a:t>clf</a:t>
            </a:r>
            <a:endParaRPr lang="en-US" sz="800" dirty="0"/>
          </a:p>
          <a:p>
            <a:r>
              <a:rPr lang="en-US" sz="800" dirty="0"/>
              <a:t> </a:t>
            </a:r>
          </a:p>
          <a:p>
            <a:r>
              <a:rPr lang="en-US" sz="800" dirty="0"/>
              <a:t>plot(</a:t>
            </a:r>
            <a:r>
              <a:rPr lang="en-US" sz="800" dirty="0" err="1"/>
              <a:t>mse</a:t>
            </a:r>
            <a:r>
              <a:rPr lang="en-US" sz="800" dirty="0"/>
              <a:t>)</a:t>
            </a:r>
          </a:p>
          <a:p>
            <a:r>
              <a:rPr lang="en-US" sz="800" dirty="0" err="1"/>
              <a:t>ylabel</a:t>
            </a:r>
            <a:r>
              <a:rPr lang="en-US" sz="800" dirty="0"/>
              <a:t>('error </a:t>
            </a:r>
            <a:r>
              <a:rPr lang="en-US" sz="800" dirty="0" err="1"/>
              <a:t>mse</a:t>
            </a:r>
            <a:r>
              <a:rPr lang="en-US" sz="800" dirty="0"/>
              <a:t>')</a:t>
            </a:r>
          </a:p>
          <a:p>
            <a:r>
              <a:rPr lang="en-US" sz="800" dirty="0" err="1"/>
              <a:t>xlabel</a:t>
            </a:r>
            <a:r>
              <a:rPr lang="en-US" sz="800" dirty="0"/>
              <a:t>('epoch')</a:t>
            </a:r>
          </a:p>
          <a:p>
            <a:r>
              <a:rPr lang="en-US" sz="800" dirty="0"/>
              <a:t>title('back propagation demo')</a:t>
            </a:r>
          </a:p>
          <a:p>
            <a:endParaRPr lang="en-US" sz="800" dirty="0"/>
          </a:p>
          <a:p>
            <a:endParaRPr lang="en-US" sz="800" dirty="0"/>
          </a:p>
        </p:txBody>
      </p:sp>
    </p:spTree>
    <p:extLst>
      <p:ext uri="{BB962C8B-B14F-4D97-AF65-F5344CB8AC3E}">
        <p14:creationId xmlns:p14="http://schemas.microsoft.com/office/powerpoint/2010/main" val="375299434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a:t>Linking up all layers</a:t>
            </a:r>
          </a:p>
        </p:txBody>
      </p:sp>
      <p:sp>
        <p:nvSpPr>
          <p:cNvPr id="44035" name="Content Placeholder 2"/>
          <p:cNvSpPr>
            <a:spLocks noGrp="1"/>
          </p:cNvSpPr>
          <p:nvPr>
            <p:ph idx="1"/>
          </p:nvPr>
        </p:nvSpPr>
        <p:spPr>
          <a:xfrm>
            <a:off x="457200" y="1219200"/>
            <a:ext cx="8229600" cy="4525963"/>
          </a:xfrm>
        </p:spPr>
        <p:txBody>
          <a:bodyPr/>
          <a:lstStyle/>
          <a:p>
            <a:r>
              <a:rPr lang="en-US" altLang="en-US" dirty="0"/>
              <a:t>The previous discussion concentrates on output and one hidden later before the output layer. How to generalize it.</a:t>
            </a:r>
          </a:p>
          <a:p>
            <a:r>
              <a:rPr lang="en-US" altLang="en-US" dirty="0"/>
              <a:t>Let do this again using some higher level formulations, in general for two layers, the weight adjustment should be</a:t>
            </a:r>
          </a:p>
          <a:p>
            <a:endParaRPr lang="en-US" altLang="en-US" dirty="0"/>
          </a:p>
          <a:p>
            <a:endParaRPr lang="en-US" altLang="en-US" dirty="0"/>
          </a:p>
          <a:p>
            <a:endParaRPr lang="en-US" altLang="en-US" dirty="0"/>
          </a:p>
        </p:txBody>
      </p:sp>
      <p:sp>
        <p:nvSpPr>
          <p:cNvPr id="4403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p>
        </p:txBody>
      </p:sp>
      <p:sp>
        <p:nvSpPr>
          <p:cNvPr id="4403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9462BF25-68B9-4CDB-B3CB-3EA5B04393DC}" type="slidenum">
              <a:rPr lang="en-US" altLang="zh-HK" sz="1200">
                <a:solidFill>
                  <a:srgbClr val="898989"/>
                </a:solidFill>
              </a:rPr>
              <a:pPr>
                <a:spcBef>
                  <a:spcPct val="0"/>
                </a:spcBef>
                <a:buFontTx/>
                <a:buNone/>
              </a:pPr>
              <a:t>111</a:t>
            </a:fld>
            <a:endParaRPr lang="en-US" altLang="zh-HK" sz="1200">
              <a:solidFill>
                <a:srgbClr val="898989"/>
              </a:solidFill>
            </a:endParaRPr>
          </a:p>
        </p:txBody>
      </p:sp>
      <p:graphicFrame>
        <p:nvGraphicFramePr>
          <p:cNvPr id="44038" name="Object 5"/>
          <p:cNvGraphicFramePr>
            <a:graphicFrameLocks noChangeAspect="1"/>
          </p:cNvGraphicFramePr>
          <p:nvPr/>
        </p:nvGraphicFramePr>
        <p:xfrm>
          <a:off x="914400" y="4262438"/>
          <a:ext cx="3886200" cy="2093912"/>
        </p:xfrm>
        <a:graphic>
          <a:graphicData uri="http://schemas.openxmlformats.org/presentationml/2006/ole">
            <mc:AlternateContent xmlns:mc="http://schemas.openxmlformats.org/markup-compatibility/2006">
              <mc:Choice xmlns:v="urn:schemas-microsoft-com:vml" Requires="v">
                <p:oleObj name="Equation" r:id="rId2" imgW="1790700" imgH="965200" progId="Equation.3">
                  <p:embed/>
                </p:oleObj>
              </mc:Choice>
              <mc:Fallback>
                <p:oleObj name="Equation" r:id="rId2" imgW="1790700" imgH="965200" progId="Equation.3">
                  <p:embed/>
                  <p:pic>
                    <p:nvPicPr>
                      <p:cNvPr id="44038"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262438"/>
                        <a:ext cx="3886200"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4300438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a:t> </a:t>
            </a:r>
          </a:p>
        </p:txBody>
      </p:sp>
      <p:sp>
        <p:nvSpPr>
          <p:cNvPr id="3" name="Content Placeholder 2"/>
          <p:cNvSpPr>
            <a:spLocks noGrp="1"/>
          </p:cNvSpPr>
          <p:nvPr>
            <p:ph idx="1"/>
          </p:nvPr>
        </p:nvSpPr>
        <p:spPr/>
        <p:txBody>
          <a:bodyPr/>
          <a:lstStyle/>
          <a:p>
            <a:endParaRPr lang="en-US" altLang="en-US" dirty="0"/>
          </a:p>
          <a:p>
            <a:endParaRPr lang="en-US" altLang="en-US" dirty="0"/>
          </a:p>
          <a:p>
            <a:endParaRPr lang="en-US" altLang="en-US" dirty="0"/>
          </a:p>
          <a:p>
            <a:endParaRPr lang="en-US" altLang="en-US" dirty="0"/>
          </a:p>
          <a:p>
            <a:endParaRPr lang="en-US" altLang="en-US" dirty="0"/>
          </a:p>
          <a:p>
            <a:r>
              <a:rPr lang="en-US" altLang="en-US" dirty="0"/>
              <a:t>So during training after you initialized the weights and bias, and </a:t>
            </a:r>
            <a:r>
              <a:rPr lang="en-US" altLang="en-US" dirty="0" err="1"/>
              <a:t>x,t</a:t>
            </a:r>
            <a:r>
              <a:rPr lang="en-US" altLang="en-US" dirty="0"/>
              <a:t> are given, the rest can be calculated, </a:t>
            </a:r>
            <a:r>
              <a:rPr lang="en-US" altLang="en-US" dirty="0">
                <a:sym typeface="Symbol" pitchFamily="18" charset="2"/>
              </a:rPr>
              <a:t></a:t>
            </a:r>
            <a:r>
              <a:rPr lang="en-US" altLang="en-US" dirty="0" err="1">
                <a:sym typeface="Symbol" pitchFamily="18" charset="2"/>
              </a:rPr>
              <a:t>w</a:t>
            </a:r>
            <a:r>
              <a:rPr lang="en-US" altLang="en-US" baseline="30000" dirty="0" err="1">
                <a:sym typeface="Symbol" pitchFamily="18" charset="2"/>
              </a:rPr>
              <a:t>output_layer</a:t>
            </a:r>
            <a:r>
              <a:rPr lang="en-US" altLang="en-US" dirty="0">
                <a:sym typeface="Symbol" pitchFamily="18" charset="2"/>
              </a:rPr>
              <a:t> can be found</a:t>
            </a:r>
            <a:endParaRPr lang="en-US" altLang="en-US" dirty="0"/>
          </a:p>
          <a:p>
            <a:pPr>
              <a:buFont typeface="Arial" charset="0"/>
              <a:buNone/>
            </a:pPr>
            <a:endParaRPr lang="en-US" altLang="en-US" dirty="0"/>
          </a:p>
        </p:txBody>
      </p:sp>
      <p:sp>
        <p:nvSpPr>
          <p:cNvPr id="4506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p>
        </p:txBody>
      </p:sp>
      <p:sp>
        <p:nvSpPr>
          <p:cNvPr id="4506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5CE2769-0E1B-4BA8-843E-E1E9CF843F53}" type="slidenum">
              <a:rPr lang="en-US" altLang="zh-HK" sz="1200">
                <a:solidFill>
                  <a:srgbClr val="898989"/>
                </a:solidFill>
              </a:rPr>
              <a:pPr>
                <a:spcBef>
                  <a:spcPct val="0"/>
                </a:spcBef>
                <a:buFontTx/>
                <a:buNone/>
              </a:pPr>
              <a:t>112</a:t>
            </a:fld>
            <a:endParaRPr lang="en-US" altLang="zh-HK" sz="1200">
              <a:solidFill>
                <a:srgbClr val="898989"/>
              </a:solidFill>
            </a:endParaRPr>
          </a:p>
        </p:txBody>
      </p:sp>
      <p:graphicFrame>
        <p:nvGraphicFramePr>
          <p:cNvPr id="45062" name="Object 5"/>
          <p:cNvGraphicFramePr>
            <a:graphicFrameLocks noChangeAspect="1"/>
          </p:cNvGraphicFramePr>
          <p:nvPr/>
        </p:nvGraphicFramePr>
        <p:xfrm>
          <a:off x="876300" y="457200"/>
          <a:ext cx="5505450" cy="3581400"/>
        </p:xfrm>
        <a:graphic>
          <a:graphicData uri="http://schemas.openxmlformats.org/presentationml/2006/ole">
            <mc:AlternateContent xmlns:mc="http://schemas.openxmlformats.org/markup-compatibility/2006">
              <mc:Choice xmlns:v="urn:schemas-microsoft-com:vml" Requires="v">
                <p:oleObj name="Equation" r:id="rId2" imgW="2616120" imgH="1701720" progId="Equation.3">
                  <p:embed/>
                </p:oleObj>
              </mc:Choice>
              <mc:Fallback>
                <p:oleObj name="Equation" r:id="rId2" imgW="2616120" imgH="1701720" progId="Equation.3">
                  <p:embed/>
                  <p:pic>
                    <p:nvPicPr>
                      <p:cNvPr id="45062" name="Object 5"/>
                      <p:cNvPicPr>
                        <a:picLocks noChangeAspect="1" noChangeArrowheads="1"/>
                      </p:cNvPicPr>
                      <p:nvPr/>
                    </p:nvPicPr>
                    <p:blipFill>
                      <a:blip r:embed="rId3"/>
                      <a:srcRect/>
                      <a:stretch>
                        <a:fillRect/>
                      </a:stretch>
                    </p:blipFill>
                    <p:spPr bwMode="auto">
                      <a:xfrm>
                        <a:off x="876300" y="457200"/>
                        <a:ext cx="55054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Arrow Connector 7"/>
          <p:cNvCxnSpPr/>
          <p:nvPr/>
        </p:nvCxnSpPr>
        <p:spPr>
          <a:xfrm flipV="1">
            <a:off x="2971800" y="4038600"/>
            <a:ext cx="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064" name="TextBox 8"/>
          <p:cNvSpPr txBox="1">
            <a:spLocks noChangeArrowheads="1"/>
          </p:cNvSpPr>
          <p:nvPr/>
        </p:nvSpPr>
        <p:spPr bwMode="auto">
          <a:xfrm>
            <a:off x="2755900" y="4306888"/>
            <a:ext cx="476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t>0.1</a:t>
            </a:r>
          </a:p>
        </p:txBody>
      </p:sp>
      <p:cxnSp>
        <p:nvCxnSpPr>
          <p:cNvPr id="11" name="Straight Arrow Connector 10"/>
          <p:cNvCxnSpPr/>
          <p:nvPr/>
        </p:nvCxnSpPr>
        <p:spPr>
          <a:xfrm flipH="1" flipV="1">
            <a:off x="3352800" y="3886200"/>
            <a:ext cx="7620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066" name="TextBox 11"/>
          <p:cNvSpPr txBox="1">
            <a:spLocks noChangeArrowheads="1"/>
          </p:cNvSpPr>
          <p:nvPr/>
        </p:nvSpPr>
        <p:spPr bwMode="auto">
          <a:xfrm>
            <a:off x="3295650" y="4244975"/>
            <a:ext cx="68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t>given</a:t>
            </a:r>
          </a:p>
        </p:txBody>
      </p:sp>
      <p:sp>
        <p:nvSpPr>
          <p:cNvPr id="13" name="Right Brace 12"/>
          <p:cNvSpPr/>
          <p:nvPr/>
        </p:nvSpPr>
        <p:spPr>
          <a:xfrm rot="5400000">
            <a:off x="4979193" y="3078957"/>
            <a:ext cx="195263" cy="219075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endParaRPr lang="en-US" altLang="en-US"/>
          </a:p>
        </p:txBody>
      </p:sp>
      <p:sp>
        <p:nvSpPr>
          <p:cNvPr id="45068" name="TextBox 13"/>
          <p:cNvSpPr txBox="1">
            <a:spLocks noChangeArrowheads="1"/>
          </p:cNvSpPr>
          <p:nvPr/>
        </p:nvSpPr>
        <p:spPr bwMode="auto">
          <a:xfrm>
            <a:off x="4356100" y="4306888"/>
            <a:ext cx="1835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t>Can be calculated</a:t>
            </a:r>
          </a:p>
        </p:txBody>
      </p:sp>
      <p:grpSp>
        <p:nvGrpSpPr>
          <p:cNvPr id="45069" name="Group 63"/>
          <p:cNvGrpSpPr>
            <a:grpSpLocks/>
          </p:cNvGrpSpPr>
          <p:nvPr/>
        </p:nvGrpSpPr>
        <p:grpSpPr bwMode="auto">
          <a:xfrm>
            <a:off x="7285038" y="339725"/>
            <a:ext cx="1820862" cy="3106738"/>
            <a:chOff x="7285763" y="339487"/>
            <a:chExt cx="1820137" cy="3106421"/>
          </a:xfrm>
        </p:grpSpPr>
        <p:sp>
          <p:nvSpPr>
            <p:cNvPr id="17" name="Oval 16"/>
            <p:cNvSpPr/>
            <p:nvPr/>
          </p:nvSpPr>
          <p:spPr>
            <a:xfrm>
              <a:off x="8306119" y="1142680"/>
              <a:ext cx="76170" cy="152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endParaRPr lang="en-US" altLang="en-US">
                <a:solidFill>
                  <a:srgbClr val="FFFFFF"/>
                </a:solidFill>
              </a:endParaRPr>
            </a:p>
          </p:txBody>
        </p:sp>
        <p:sp>
          <p:nvSpPr>
            <p:cNvPr id="18" name="Oval 17"/>
            <p:cNvSpPr/>
            <p:nvPr/>
          </p:nvSpPr>
          <p:spPr>
            <a:xfrm>
              <a:off x="8312466" y="1501418"/>
              <a:ext cx="76170" cy="152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endParaRPr lang="en-US" altLang="en-US">
                <a:solidFill>
                  <a:srgbClr val="FFFFFF"/>
                </a:solidFill>
              </a:endParaRPr>
            </a:p>
          </p:txBody>
        </p:sp>
        <p:sp>
          <p:nvSpPr>
            <p:cNvPr id="19" name="Oval 18"/>
            <p:cNvSpPr/>
            <p:nvPr/>
          </p:nvSpPr>
          <p:spPr>
            <a:xfrm>
              <a:off x="8321987" y="1915714"/>
              <a:ext cx="76170" cy="152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endParaRPr lang="en-US" altLang="en-US">
                <a:solidFill>
                  <a:srgbClr val="FFFFFF"/>
                </a:solidFill>
              </a:endParaRPr>
            </a:p>
          </p:txBody>
        </p:sp>
        <p:sp>
          <p:nvSpPr>
            <p:cNvPr id="20" name="Oval 19"/>
            <p:cNvSpPr/>
            <p:nvPr/>
          </p:nvSpPr>
          <p:spPr>
            <a:xfrm>
              <a:off x="8302945" y="2796686"/>
              <a:ext cx="76170" cy="152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endParaRPr lang="en-US" altLang="en-US">
                <a:solidFill>
                  <a:srgbClr val="FFFFFF"/>
                </a:solidFill>
              </a:endParaRPr>
            </a:p>
          </p:txBody>
        </p:sp>
        <p:sp>
          <p:nvSpPr>
            <p:cNvPr id="45074" name="TextBox 23"/>
            <p:cNvSpPr txBox="1">
              <a:spLocks noChangeArrowheads="1"/>
            </p:cNvSpPr>
            <p:nvPr/>
          </p:nvSpPr>
          <p:spPr bwMode="auto">
            <a:xfrm>
              <a:off x="8227364" y="2320749"/>
              <a:ext cx="2471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t>:</a:t>
              </a:r>
            </a:p>
          </p:txBody>
        </p:sp>
        <p:sp>
          <p:nvSpPr>
            <p:cNvPr id="25" name="Oval 24"/>
            <p:cNvSpPr/>
            <p:nvPr/>
          </p:nvSpPr>
          <p:spPr>
            <a:xfrm>
              <a:off x="7853862" y="1136331"/>
              <a:ext cx="76170" cy="152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endParaRPr lang="en-US" altLang="en-US">
                <a:solidFill>
                  <a:srgbClr val="FFFFFF"/>
                </a:solidFill>
              </a:endParaRPr>
            </a:p>
          </p:txBody>
        </p:sp>
        <p:sp>
          <p:nvSpPr>
            <p:cNvPr id="26" name="Oval 25"/>
            <p:cNvSpPr/>
            <p:nvPr/>
          </p:nvSpPr>
          <p:spPr>
            <a:xfrm>
              <a:off x="7860209" y="1493482"/>
              <a:ext cx="76170" cy="152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endParaRPr lang="en-US" altLang="en-US">
                <a:solidFill>
                  <a:srgbClr val="FFFFFF"/>
                </a:solidFill>
              </a:endParaRPr>
            </a:p>
          </p:txBody>
        </p:sp>
        <p:sp>
          <p:nvSpPr>
            <p:cNvPr id="27" name="Oval 26"/>
            <p:cNvSpPr/>
            <p:nvPr/>
          </p:nvSpPr>
          <p:spPr>
            <a:xfrm>
              <a:off x="7869730" y="1909365"/>
              <a:ext cx="76170" cy="152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endParaRPr lang="en-US" altLang="en-US">
                <a:solidFill>
                  <a:srgbClr val="FFFFFF"/>
                </a:solidFill>
              </a:endParaRPr>
            </a:p>
          </p:txBody>
        </p:sp>
        <p:sp>
          <p:nvSpPr>
            <p:cNvPr id="28" name="Oval 27"/>
            <p:cNvSpPr/>
            <p:nvPr/>
          </p:nvSpPr>
          <p:spPr>
            <a:xfrm>
              <a:off x="7850688" y="2788750"/>
              <a:ext cx="76170" cy="152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endParaRPr lang="en-US" altLang="en-US">
                <a:solidFill>
                  <a:srgbClr val="FFFFFF"/>
                </a:solidFill>
              </a:endParaRPr>
            </a:p>
          </p:txBody>
        </p:sp>
        <p:sp>
          <p:nvSpPr>
            <p:cNvPr id="45079" name="TextBox 28"/>
            <p:cNvSpPr txBox="1">
              <a:spLocks noChangeArrowheads="1"/>
            </p:cNvSpPr>
            <p:nvPr/>
          </p:nvSpPr>
          <p:spPr bwMode="auto">
            <a:xfrm>
              <a:off x="7774984" y="2313518"/>
              <a:ext cx="2471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t>:</a:t>
              </a:r>
            </a:p>
          </p:txBody>
        </p:sp>
        <p:sp>
          <p:nvSpPr>
            <p:cNvPr id="30" name="Oval 29"/>
            <p:cNvSpPr/>
            <p:nvPr/>
          </p:nvSpPr>
          <p:spPr>
            <a:xfrm>
              <a:off x="8752029" y="1136331"/>
              <a:ext cx="76170" cy="152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endParaRPr lang="en-US" altLang="en-US">
                <a:solidFill>
                  <a:srgbClr val="FFFFFF"/>
                </a:solidFill>
              </a:endParaRPr>
            </a:p>
          </p:txBody>
        </p:sp>
        <p:sp>
          <p:nvSpPr>
            <p:cNvPr id="31" name="Oval 30"/>
            <p:cNvSpPr/>
            <p:nvPr/>
          </p:nvSpPr>
          <p:spPr>
            <a:xfrm>
              <a:off x="8758376" y="1493482"/>
              <a:ext cx="76170" cy="152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endParaRPr lang="en-US" altLang="en-US">
                <a:solidFill>
                  <a:srgbClr val="FFFFFF"/>
                </a:solidFill>
              </a:endParaRPr>
            </a:p>
          </p:txBody>
        </p:sp>
        <p:sp>
          <p:nvSpPr>
            <p:cNvPr id="32" name="Oval 31"/>
            <p:cNvSpPr/>
            <p:nvPr/>
          </p:nvSpPr>
          <p:spPr>
            <a:xfrm>
              <a:off x="8766310" y="1909365"/>
              <a:ext cx="76170" cy="152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endParaRPr lang="en-US" altLang="en-US">
                <a:solidFill>
                  <a:srgbClr val="FFFFFF"/>
                </a:solidFill>
              </a:endParaRPr>
            </a:p>
          </p:txBody>
        </p:sp>
        <p:sp>
          <p:nvSpPr>
            <p:cNvPr id="33" name="Oval 32"/>
            <p:cNvSpPr/>
            <p:nvPr/>
          </p:nvSpPr>
          <p:spPr>
            <a:xfrm>
              <a:off x="8748855" y="2788750"/>
              <a:ext cx="76170" cy="152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endParaRPr lang="en-US" altLang="en-US">
                <a:solidFill>
                  <a:srgbClr val="FFFFFF"/>
                </a:solidFill>
              </a:endParaRPr>
            </a:p>
          </p:txBody>
        </p:sp>
        <p:sp>
          <p:nvSpPr>
            <p:cNvPr id="45084" name="TextBox 33"/>
            <p:cNvSpPr txBox="1">
              <a:spLocks noChangeArrowheads="1"/>
            </p:cNvSpPr>
            <p:nvPr/>
          </p:nvSpPr>
          <p:spPr bwMode="auto">
            <a:xfrm>
              <a:off x="8672862" y="2313518"/>
              <a:ext cx="2471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t>:</a:t>
              </a:r>
            </a:p>
          </p:txBody>
        </p:sp>
        <p:sp>
          <p:nvSpPr>
            <p:cNvPr id="45085" name="TextBox 34"/>
            <p:cNvSpPr txBox="1">
              <a:spLocks noChangeArrowheads="1"/>
            </p:cNvSpPr>
            <p:nvPr/>
          </p:nvSpPr>
          <p:spPr bwMode="auto">
            <a:xfrm>
              <a:off x="7285763" y="3076576"/>
              <a:ext cx="17340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t>Layer L-2, L-1,  L</a:t>
              </a:r>
            </a:p>
          </p:txBody>
        </p:sp>
        <p:sp>
          <p:nvSpPr>
            <p:cNvPr id="45086" name="TextBox 35"/>
            <p:cNvSpPr txBox="1">
              <a:spLocks noChangeArrowheads="1"/>
            </p:cNvSpPr>
            <p:nvPr/>
          </p:nvSpPr>
          <p:spPr bwMode="auto">
            <a:xfrm>
              <a:off x="7774984" y="339487"/>
              <a:ext cx="133091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dirty="0"/>
                <a:t>X</a:t>
              </a:r>
              <a:r>
                <a:rPr lang="en-US" altLang="en-US" sz="1800" baseline="30000" dirty="0"/>
                <a:t>L-2</a:t>
              </a:r>
              <a:r>
                <a:rPr lang="en-US" altLang="en-US" sz="1800" dirty="0"/>
                <a:t>, X</a:t>
              </a:r>
              <a:r>
                <a:rPr lang="en-US" altLang="en-US" sz="1800" baseline="30000" dirty="0"/>
                <a:t>L-1</a:t>
              </a:r>
              <a:r>
                <a:rPr lang="en-US" altLang="en-US" sz="1800" dirty="0"/>
                <a:t> , X</a:t>
              </a:r>
              <a:r>
                <a:rPr lang="en-US" altLang="en-US" sz="1800" baseline="30000" dirty="0"/>
                <a:t>L</a:t>
              </a:r>
            </a:p>
            <a:p>
              <a:pPr>
                <a:spcBef>
                  <a:spcPct val="0"/>
                </a:spcBef>
                <a:buFontTx/>
                <a:buNone/>
              </a:pPr>
              <a:endParaRPr lang="en-US" altLang="en-US" sz="1800" baseline="30000" dirty="0"/>
            </a:p>
            <a:p>
              <a:pPr>
                <a:spcBef>
                  <a:spcPct val="0"/>
                </a:spcBef>
                <a:buFontTx/>
                <a:buNone/>
              </a:pPr>
              <a:r>
                <a:rPr lang="en-US" altLang="en-US" sz="1800" baseline="30000" dirty="0"/>
                <a:t>     </a:t>
              </a:r>
              <a:r>
                <a:rPr lang="en-US" altLang="en-US" sz="1800" dirty="0"/>
                <a:t>W</a:t>
              </a:r>
              <a:r>
                <a:rPr lang="en-US" altLang="en-US" sz="1800" baseline="30000" dirty="0"/>
                <a:t>L-1</a:t>
              </a:r>
              <a:r>
                <a:rPr lang="en-US" altLang="en-US" sz="1800" dirty="0"/>
                <a:t> W</a:t>
              </a:r>
              <a:r>
                <a:rPr lang="en-US" altLang="en-US" sz="1800" baseline="30000" dirty="0"/>
                <a:t>L</a:t>
              </a:r>
            </a:p>
            <a:p>
              <a:pPr>
                <a:spcBef>
                  <a:spcPct val="0"/>
                </a:spcBef>
                <a:buFontTx/>
                <a:buNone/>
              </a:pPr>
              <a:r>
                <a:rPr lang="en-US" altLang="en-US" sz="1800" baseline="30000" dirty="0"/>
                <a:t> </a:t>
              </a:r>
              <a:endParaRPr lang="en-US" altLang="en-US" sz="1800" dirty="0"/>
            </a:p>
          </p:txBody>
        </p:sp>
        <p:cxnSp>
          <p:nvCxnSpPr>
            <p:cNvPr id="38" name="Straight Connector 37"/>
            <p:cNvCxnSpPr/>
            <p:nvPr/>
          </p:nvCxnSpPr>
          <p:spPr>
            <a:xfrm>
              <a:off x="7926858" y="1282366"/>
              <a:ext cx="3681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6" idx="6"/>
            </p:cNvCxnSpPr>
            <p:nvPr/>
          </p:nvCxnSpPr>
          <p:spPr>
            <a:xfrm flipV="1">
              <a:off x="7936379" y="1288715"/>
              <a:ext cx="385608" cy="280959"/>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27" idx="0"/>
            </p:cNvCxnSpPr>
            <p:nvPr/>
          </p:nvCxnSpPr>
          <p:spPr>
            <a:xfrm flipV="1">
              <a:off x="7907815" y="1288715"/>
              <a:ext cx="414172" cy="620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375941" y="1272842"/>
              <a:ext cx="3681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8" idx="6"/>
            </p:cNvCxnSpPr>
            <p:nvPr/>
          </p:nvCxnSpPr>
          <p:spPr>
            <a:xfrm flipV="1">
              <a:off x="8388636" y="1282366"/>
              <a:ext cx="355458" cy="295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9" idx="1"/>
            </p:cNvCxnSpPr>
            <p:nvPr/>
          </p:nvCxnSpPr>
          <p:spPr>
            <a:xfrm flipV="1">
              <a:off x="8333096" y="1233159"/>
              <a:ext cx="417346" cy="70477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18" idx="2"/>
            </p:cNvCxnSpPr>
            <p:nvPr/>
          </p:nvCxnSpPr>
          <p:spPr>
            <a:xfrm>
              <a:off x="7888773" y="1212523"/>
              <a:ext cx="423693" cy="365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344203" y="1217285"/>
              <a:ext cx="423694" cy="365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372767" y="1572849"/>
              <a:ext cx="423694" cy="365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890359" y="1590309"/>
              <a:ext cx="425281" cy="365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8385462" y="1574436"/>
              <a:ext cx="382436" cy="422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27" idx="2"/>
              <a:endCxn id="18" idx="3"/>
            </p:cNvCxnSpPr>
            <p:nvPr/>
          </p:nvCxnSpPr>
          <p:spPr>
            <a:xfrm flipV="1">
              <a:off x="7869730" y="1631580"/>
              <a:ext cx="453844" cy="353977"/>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711553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a:t> </a:t>
            </a:r>
          </a:p>
        </p:txBody>
      </p:sp>
      <p:sp>
        <p:nvSpPr>
          <p:cNvPr id="3" name="Content Placeholder 2"/>
          <p:cNvSpPr>
            <a:spLocks noGrp="1"/>
          </p:cNvSpPr>
          <p:nvPr>
            <p:ph idx="1"/>
          </p:nvPr>
        </p:nvSpPr>
        <p:spPr>
          <a:xfrm>
            <a:off x="228600" y="1624013"/>
            <a:ext cx="8229600" cy="4525962"/>
          </a:xfrm>
        </p:spPr>
        <p:txBody>
          <a:bodyPr/>
          <a:lstStyle/>
          <a:p>
            <a:endParaRPr lang="en-US" altLang="en-US"/>
          </a:p>
          <a:p>
            <a:endParaRPr lang="en-US" altLang="en-US"/>
          </a:p>
          <a:p>
            <a:endParaRPr lang="en-US" altLang="en-US"/>
          </a:p>
          <a:p>
            <a:endParaRPr lang="en-US" altLang="en-US"/>
          </a:p>
          <a:p>
            <a:endParaRPr lang="en-US" altLang="en-US"/>
          </a:p>
          <a:p>
            <a:endParaRPr lang="en-US" altLang="en-US"/>
          </a:p>
          <a:p>
            <a:pPr>
              <a:buFont typeface="Arial" charset="0"/>
              <a:buNone/>
            </a:pPr>
            <a:endParaRPr lang="en-US" altLang="en-US"/>
          </a:p>
        </p:txBody>
      </p:sp>
      <p:sp>
        <p:nvSpPr>
          <p:cNvPr id="4608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p>
        </p:txBody>
      </p:sp>
      <p:sp>
        <p:nvSpPr>
          <p:cNvPr id="4608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4EC940B-9AFC-4AF6-8B27-F6E8882F4253}" type="slidenum">
              <a:rPr lang="en-US" altLang="zh-HK" sz="1200">
                <a:solidFill>
                  <a:srgbClr val="898989"/>
                </a:solidFill>
              </a:rPr>
              <a:pPr>
                <a:spcBef>
                  <a:spcPct val="0"/>
                </a:spcBef>
                <a:buFontTx/>
                <a:buNone/>
              </a:pPr>
              <a:t>113</a:t>
            </a:fld>
            <a:endParaRPr lang="en-US" altLang="zh-HK" sz="1200">
              <a:solidFill>
                <a:srgbClr val="898989"/>
              </a:solidFill>
            </a:endParaRPr>
          </a:p>
        </p:txBody>
      </p:sp>
      <mc:AlternateContent xmlns:mc="http://schemas.openxmlformats.org/markup-compatibility/2006" xmlns:a14="http://schemas.microsoft.com/office/drawing/2010/main">
        <mc:Choice Requires="a14">
          <p:sp>
            <p:nvSpPr>
              <p:cNvPr id="46086" name="Object 5"/>
              <p:cNvSpPr txBox="1"/>
              <p:nvPr/>
            </p:nvSpPr>
            <p:spPr bwMode="auto">
              <a:xfrm>
                <a:off x="655638" y="457200"/>
                <a:ext cx="8488362" cy="589915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m:rPr>
                          <m:nor/>
                        </m:rPr>
                        <a:rPr lang="en-US" sz="2000" dirty="0" smtClean="0">
                          <a:solidFill>
                            <a:srgbClr val="FF0000"/>
                          </a:solidFill>
                        </a:rPr>
                        <m:t>(</m:t>
                      </m:r>
                      <m:r>
                        <m:rPr>
                          <m:nor/>
                        </m:rPr>
                        <a:rPr lang="en-US" sz="2000" dirty="0" smtClean="0">
                          <a:solidFill>
                            <a:srgbClr val="FF0000"/>
                          </a:solidFill>
                        </a:rPr>
                        <m:t>revised</m:t>
                      </m:r>
                      <m:r>
                        <m:rPr>
                          <m:nor/>
                        </m:rPr>
                        <a:rPr lang="en-US" sz="2000" b="0" i="0" dirty="0" smtClean="0">
                          <a:solidFill>
                            <a:srgbClr val="FF0000"/>
                          </a:solidFill>
                        </a:rPr>
                        <m:t> </m:t>
                      </m:r>
                      <m:r>
                        <m:rPr>
                          <m:nor/>
                        </m:rPr>
                        <a:rPr lang="en-US" sz="2000" b="0" i="0" dirty="0" smtClean="0">
                          <a:solidFill>
                            <a:srgbClr val="FF0000"/>
                          </a:solidFill>
                        </a:rPr>
                        <m:t>on</m:t>
                      </m:r>
                      <m:r>
                        <m:rPr>
                          <m:nor/>
                        </m:rPr>
                        <a:rPr lang="en-US" sz="2000" b="0" i="0" dirty="0" smtClean="0">
                          <a:solidFill>
                            <a:srgbClr val="FF0000"/>
                          </a:solidFill>
                        </a:rPr>
                        <m:t> </m:t>
                      </m:r>
                      <m:r>
                        <m:rPr>
                          <m:nor/>
                        </m:rPr>
                        <a:rPr lang="en-US" sz="2000" b="0" i="0" dirty="0" smtClean="0">
                          <a:solidFill>
                            <a:srgbClr val="FF0000"/>
                          </a:solidFill>
                        </a:rPr>
                        <m:t>Feb</m:t>
                      </m:r>
                      <m:r>
                        <m:rPr>
                          <m:nor/>
                        </m:rPr>
                        <a:rPr lang="en-US" sz="2000" b="0" i="0" dirty="0" smtClean="0">
                          <a:solidFill>
                            <a:srgbClr val="FF0000"/>
                          </a:solidFill>
                        </a:rPr>
                        <m:t>5, 2021)</m:t>
                      </m:r>
                    </m:oMath>
                  </m:oMathPara>
                </a14:m>
                <a:endParaRPr lang="en-US" sz="2000" dirty="0">
                  <a:solidFill>
                    <a:srgbClr val="FF0000"/>
                  </a:solidFill>
                </a:endParaRPr>
              </a:p>
              <a:p>
                <a:endParaRPr lang="en-US" sz="2000" i="1" dirty="0">
                  <a:solidFill>
                    <a:srgbClr val="0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𝑙</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m:t>
                      </m:r>
                      <m:r>
                        <a:rPr lang="en-US" sz="2000" i="1">
                          <a:solidFill>
                            <a:srgbClr val="000000"/>
                          </a:solidFill>
                          <a:latin typeface="Cambria Math" panose="02040503050406030204" pitchFamily="18" charset="0"/>
                        </a:rPr>
                        <m:t>h𝑖𝑑𝑑𝑒𝑛</m:t>
                      </m:r>
                      <m:r>
                        <a:rPr lang="en-US" sz="2000" i="1">
                          <a:solidFill>
                            <a:srgbClr val="000000"/>
                          </a:solidFill>
                          <a:latin typeface="Cambria Math" panose="02040503050406030204" pitchFamily="18" charset="0"/>
                        </a:rPr>
                        <m:t>_</m:t>
                      </m:r>
                      <m:r>
                        <a:rPr lang="en-US" sz="2000" i="1">
                          <a:solidFill>
                            <a:srgbClr val="000000"/>
                          </a:solidFill>
                          <a:latin typeface="Cambria Math" panose="02040503050406030204" pitchFamily="18" charset="0"/>
                        </a:rPr>
                        <m:t>𝑙𝑎𝑦𝑒𝑟</m:t>
                      </m:r>
                      <m:r>
                        <a:rPr lang="en-US" sz="2000" i="1">
                          <a:solidFill>
                            <a:srgbClr val="000000"/>
                          </a:solidFill>
                          <a:latin typeface="Cambria Math" panose="02040503050406030204" pitchFamily="18" charset="0"/>
                        </a:rPr>
                        <m:t>),</m:t>
                      </m:r>
                    </m:oMath>
                    <m:oMath xmlns:m="http://schemas.openxmlformats.org/officeDocument/2006/math">
                      <m:r>
                        <m:rPr>
                          <m:nor/>
                        </m:rPr>
                        <a:rPr lang="en-US" sz="2000" i="0">
                          <a:solidFill>
                            <a:srgbClr val="000000"/>
                          </a:solidFill>
                          <a:latin typeface="Cambria Math" panose="02040503050406030204" pitchFamily="18" charset="0"/>
                        </a:rPr>
                        <m:t>For</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the</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hidden</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layer</m:t>
                      </m:r>
                      <m:r>
                        <m:rPr>
                          <m:nor/>
                        </m:rPr>
                        <a:rPr lang="en-US" sz="2000" i="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𝑙</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m:t>
                      </m:r>
                    </m:oMath>
                    <m:oMath xmlns:m="http://schemas.openxmlformats.org/officeDocument/2006/math">
                      <m:r>
                        <m:rPr>
                          <m:sty m:val="p"/>
                        </m:rPr>
                        <a:rPr lang="en-US" sz="2000" i="1">
                          <a:solidFill>
                            <a:srgbClr val="000000"/>
                          </a:solidFill>
                          <a:latin typeface="Cambria Math" panose="02040503050406030204" pitchFamily="18" charset="0"/>
                        </a:rPr>
                        <m:t>Δ</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𝑤</m:t>
                          </m:r>
                        </m:e>
                        <m:sup>
                          <m:r>
                            <a:rPr lang="en-US" sz="2000" i="1">
                              <a:solidFill>
                                <a:srgbClr val="000000"/>
                              </a:solidFill>
                              <a:latin typeface="Cambria Math" panose="02040503050406030204" pitchFamily="18" charset="0"/>
                            </a:rPr>
                            <m:t>𝑙</m:t>
                          </m:r>
                        </m:sup>
                      </m:sSup>
                      <m:r>
                        <a:rPr lang="en-US" sz="2000" i="1">
                          <a:solidFill>
                            <a:srgbClr val="000000"/>
                          </a:solidFill>
                          <a:latin typeface="Cambria Math" panose="02040503050406030204" pitchFamily="18" charset="0"/>
                        </a:rPr>
                        <m:t>=</m:t>
                      </m:r>
                      <m:r>
                        <m:rPr>
                          <m:sty m:val="p"/>
                        </m:rPr>
                        <a:rPr lang="en-US" sz="2000" i="1">
                          <a:solidFill>
                            <a:srgbClr val="000000"/>
                          </a:solidFill>
                          <a:latin typeface="Cambria Math" panose="02040503050406030204" pitchFamily="18" charset="0"/>
                        </a:rPr>
                        <m:t>Δ</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𝑤</m:t>
                          </m:r>
                        </m:e>
                        <m:sup>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m:t>
                          </m:r>
                        </m:sup>
                      </m:sSup>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𝜂</m:t>
                      </m:r>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𝑥</m:t>
                          </m:r>
                        </m:e>
                        <m:sup>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−2</m:t>
                          </m:r>
                        </m:sup>
                      </m:sSup>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𝛿</m:t>
                          </m:r>
                        </m:e>
                        <m:sup>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m:t>
                          </m:r>
                        </m:sup>
                      </m:sSup>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m:t>
                          </m:r>
                        </m:e>
                        <m:sup>
                          <m:r>
                            <a:rPr lang="en-US" sz="2000" i="1">
                              <a:solidFill>
                                <a:srgbClr val="000000"/>
                              </a:solidFill>
                              <a:latin typeface="Cambria Math" panose="02040503050406030204" pitchFamily="18" charset="0"/>
                            </a:rPr>
                            <m:t>𝑇</m:t>
                          </m:r>
                        </m:sup>
                      </m:sSup>
                    </m:oMath>
                    <m:oMath xmlns:m="http://schemas.openxmlformats.org/officeDocument/2006/math">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𝜂</m:t>
                      </m:r>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𝑥</m:t>
                          </m:r>
                        </m:e>
                        <m:sup>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−2</m:t>
                          </m:r>
                        </m:sup>
                      </m:sSup>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𝛿</m:t>
                          </m:r>
                        </m:e>
                        <m:sup>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m:t>
                          </m:r>
                        </m:sup>
                      </m:sSup>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m:t>
                          </m:r>
                        </m:e>
                        <m:sup>
                          <m:r>
                            <a:rPr lang="en-US" sz="2000" i="1">
                              <a:solidFill>
                                <a:srgbClr val="000000"/>
                              </a:solidFill>
                              <a:latin typeface="Cambria Math" panose="02040503050406030204" pitchFamily="18" charset="0"/>
                            </a:rPr>
                            <m:t>𝑇</m:t>
                          </m:r>
                        </m:sup>
                      </m:sSup>
                      <m:r>
                        <a:rPr lang="en-US" sz="2000" i="1">
                          <a:solidFill>
                            <a:srgbClr val="000000"/>
                          </a:solidFill>
                          <a:latin typeface="Cambria Math" panose="02040503050406030204" pitchFamily="18" charset="0"/>
                        </a:rPr>
                        <m:t>,</m:t>
                      </m:r>
                      <m:r>
                        <m:rPr>
                          <m:nor/>
                        </m:rPr>
                        <a:rPr lang="en-US" sz="2000" i="0">
                          <a:solidFill>
                            <a:srgbClr val="000000"/>
                          </a:solidFill>
                          <a:latin typeface="Cambria Math" panose="02040503050406030204" pitchFamily="18" charset="0"/>
                        </a:rPr>
                        <m:t>from</m:t>
                      </m:r>
                      <m:r>
                        <m:rPr>
                          <m:nor/>
                        </m:rPr>
                        <a:rPr lang="en-US" sz="2000" i="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m:t>
                      </m:r>
                      <m:r>
                        <a:rPr lang="en-US" sz="2000" i="0">
                          <a:solidFill>
                            <a:srgbClr val="000000"/>
                          </a:solidFill>
                          <a:latin typeface="Cambria Math" panose="02040503050406030204" pitchFamily="18" charset="0"/>
                        </a:rPr>
                        <m:t>4</m:t>
                      </m:r>
                      <m:r>
                        <a:rPr lang="en-US" sz="2000" i="1">
                          <a:solidFill>
                            <a:srgbClr val="000000"/>
                          </a:solidFill>
                          <a:latin typeface="Cambria Math" panose="02040503050406030204" pitchFamily="18" charset="0"/>
                        </a:rPr>
                        <m:t>)</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of</m:t>
                      </m:r>
                      <m:r>
                        <m:rPr>
                          <m:nor/>
                        </m:rPr>
                        <a:rPr lang="en-US" sz="2000" i="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m:t>
                      </m:r>
                      <m:r>
                        <m:rPr>
                          <m:nor/>
                        </m:rPr>
                        <a:rPr lang="en-US" sz="2000" i="0" smtClean="0">
                          <a:solidFill>
                            <a:srgbClr val="000000"/>
                          </a:solidFill>
                          <a:latin typeface="Cambria Math" panose="02040503050406030204" pitchFamily="18" charset="0"/>
                        </a:rPr>
                        <m:t>Bouvrie</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m:t>
                          </m:r>
                        </m:e>
                        <m:sup/>
                      </m:sSup>
                    </m:oMath>
                    <m:oMath xmlns:m="http://schemas.openxmlformats.org/officeDocument/2006/math">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𝛿</m:t>
                          </m:r>
                        </m:e>
                        <m:sup>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m:t>
                          </m:r>
                        </m:sup>
                      </m:sSup>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sSup>
                            <m:sSupPr>
                              <m:ctrlPr>
                                <a:rPr lang="en-US" sz="2000" i="1">
                                  <a:solidFill>
                                    <a:srgbClr val="000000"/>
                                  </a:solidFill>
                                  <a:latin typeface="Cambria Math" panose="02040503050406030204" pitchFamily="18" charset="0"/>
                                </a:rPr>
                              </m:ctrlPr>
                            </m:sSupPr>
                            <m:e>
                              <m:d>
                                <m:dPr>
                                  <m:ctrlPr>
                                    <a:rPr lang="en-US" sz="2000" i="1">
                                      <a:solidFill>
                                        <a:srgbClr val="000000"/>
                                      </a:solidFill>
                                      <a:latin typeface="Cambria Math" panose="02040503050406030204" pitchFamily="18" charset="0"/>
                                    </a:rPr>
                                  </m:ctrlPr>
                                </m:dPr>
                                <m:e>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𝑤</m:t>
                                      </m:r>
                                    </m:e>
                                    <m:sup>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−1+1</m:t>
                                      </m:r>
                                    </m:sup>
                                  </m:sSup>
                                </m:e>
                              </m:d>
                            </m:e>
                            <m:sup>
                              <m:r>
                                <a:rPr lang="en-US" sz="2000" i="1">
                                  <a:solidFill>
                                    <a:srgbClr val="000000"/>
                                  </a:solidFill>
                                  <a:latin typeface="Cambria Math" panose="02040503050406030204" pitchFamily="18" charset="0"/>
                                </a:rPr>
                                <m:t>𝑇</m:t>
                              </m:r>
                            </m:sup>
                          </m:sSup>
                        </m:e>
                      </m:d>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𝛿</m:t>
                          </m:r>
                        </m:e>
                        <m:sup>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−1+1</m:t>
                          </m:r>
                        </m:sup>
                      </m:sSup>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m:t>
                          </m:r>
                        </m:e>
                        <m:sup>
                          <m:r>
                            <a:rPr lang="en-US" sz="2000" i="1">
                              <a:solidFill>
                                <a:srgbClr val="000000"/>
                              </a:solidFill>
                              <a:latin typeface="Cambria Math" panose="02040503050406030204" pitchFamily="18" charset="0"/>
                            </a:rPr>
                            <m:t>𝑇</m:t>
                          </m:r>
                        </m:sup>
                      </m:sSup>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𝑓</m:t>
                      </m:r>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𝑢</m:t>
                          </m:r>
                        </m:e>
                        <m:sup>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m:t>
                          </m:r>
                        </m:sup>
                      </m:sSup>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h𝑒𝑛𝑐𝑒</m:t>
                      </m:r>
                    </m:oMath>
                    <m:oMath xmlns:m="http://schemas.openxmlformats.org/officeDocument/2006/math">
                      <m:r>
                        <m:rPr>
                          <m:sty m:val="p"/>
                        </m:rPr>
                        <a:rPr lang="en-US" sz="2000" i="1">
                          <a:solidFill>
                            <a:srgbClr val="000000"/>
                          </a:solidFill>
                          <a:latin typeface="Cambria Math" panose="02040503050406030204" pitchFamily="18" charset="0"/>
                        </a:rPr>
                        <m:t>Δ</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𝑤</m:t>
                          </m:r>
                        </m:e>
                        <m:sup>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m:t>
                          </m:r>
                        </m:sup>
                      </m:sSup>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𝜂</m:t>
                      </m:r>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𝑥</m:t>
                          </m:r>
                        </m:e>
                        <m:sup>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−2</m:t>
                          </m:r>
                        </m:sup>
                      </m:sSup>
                      <m:sSup>
                        <m:sSupPr>
                          <m:ctrlPr>
                            <a:rPr lang="en-US" sz="2000" i="1">
                              <a:solidFill>
                                <a:srgbClr val="000000"/>
                              </a:solidFill>
                              <a:latin typeface="Cambria Math" panose="02040503050406030204" pitchFamily="18" charset="0"/>
                            </a:rPr>
                          </m:ctrlPr>
                        </m:sSupPr>
                        <m:e>
                          <m:d>
                            <m:dPr>
                              <m:begChr m:val="["/>
                              <m:endChr m:val="]"/>
                              <m:ctrlPr>
                                <a:rPr lang="en-US" sz="2000" i="1">
                                  <a:solidFill>
                                    <a:srgbClr val="000000"/>
                                  </a:solidFill>
                                  <a:latin typeface="Cambria Math" panose="02040503050406030204" pitchFamily="18" charset="0"/>
                                </a:rPr>
                              </m:ctrlPr>
                            </m:dPr>
                            <m:e>
                              <m:sSup>
                                <m:sSupPr>
                                  <m:ctrlPr>
                                    <a:rPr lang="en-US" sz="2000" i="1">
                                      <a:solidFill>
                                        <a:srgbClr val="000000"/>
                                      </a:solidFill>
                                      <a:latin typeface="Cambria Math" panose="02040503050406030204" pitchFamily="18" charset="0"/>
                                    </a:rPr>
                                  </m:ctrlPr>
                                </m:sSupPr>
                                <m:e>
                                  <m:d>
                                    <m:dPr>
                                      <m:ctrlPr>
                                        <a:rPr lang="en-US" sz="2000" i="1">
                                          <a:solidFill>
                                            <a:srgbClr val="000000"/>
                                          </a:solidFill>
                                          <a:latin typeface="Cambria Math" panose="02040503050406030204" pitchFamily="18" charset="0"/>
                                        </a:rPr>
                                      </m:ctrlPr>
                                    </m:dPr>
                                    <m:e>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𝑤</m:t>
                                          </m:r>
                                        </m:e>
                                        <m:sup>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−1+1</m:t>
                                          </m:r>
                                        </m:sup>
                                      </m:sSup>
                                    </m:e>
                                  </m:d>
                                </m:e>
                                <m:sup>
                                  <m:r>
                                    <a:rPr lang="en-US" sz="2000" i="1">
                                      <a:solidFill>
                                        <a:srgbClr val="000000"/>
                                      </a:solidFill>
                                      <a:latin typeface="Cambria Math" panose="02040503050406030204" pitchFamily="18" charset="0"/>
                                    </a:rPr>
                                    <m:t>𝑇</m:t>
                                  </m:r>
                                </m:sup>
                              </m:sSup>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𝛿</m:t>
                                  </m:r>
                                </m:e>
                                <m:sup>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−1+1</m:t>
                                  </m:r>
                                </m:sup>
                              </m:sSup>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m:t>
                                  </m:r>
                                </m:e>
                                <m:sup>
                                  <m:r>
                                    <a:rPr lang="en-US" sz="2000" i="1">
                                      <a:solidFill>
                                        <a:srgbClr val="000000"/>
                                      </a:solidFill>
                                      <a:latin typeface="Cambria Math" panose="02040503050406030204" pitchFamily="18" charset="0"/>
                                    </a:rPr>
                                    <m:t>𝑇</m:t>
                                  </m:r>
                                </m:sup>
                              </m:sSup>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𝑓</m:t>
                              </m:r>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𝑢</m:t>
                                  </m:r>
                                </m:e>
                                <m:sup>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m:t>
                                  </m:r>
                                </m:sup>
                              </m:sSup>
                              <m:r>
                                <a:rPr lang="en-US" sz="2000" i="1">
                                  <a:solidFill>
                                    <a:srgbClr val="000000"/>
                                  </a:solidFill>
                                  <a:latin typeface="Cambria Math" panose="02040503050406030204" pitchFamily="18" charset="0"/>
                                </a:rPr>
                                <m:t>)</m:t>
                              </m:r>
                            </m:e>
                          </m:d>
                        </m:e>
                        <m:sup>
                          <m:r>
                            <a:rPr lang="en-US" sz="2000" i="1">
                              <a:solidFill>
                                <a:srgbClr val="000000"/>
                              </a:solidFill>
                              <a:latin typeface="Cambria Math" panose="02040503050406030204" pitchFamily="18" charset="0"/>
                            </a:rPr>
                            <m:t>𝑇</m:t>
                          </m:r>
                        </m:sup>
                      </m:sSup>
                    </m:oMath>
                    <m:oMath xmlns:m="http://schemas.openxmlformats.org/officeDocument/2006/math">
                      <m:r>
                        <m:rPr>
                          <m:sty m:val="p"/>
                        </m:rPr>
                        <a:rPr lang="en-US" sz="2000" i="1">
                          <a:solidFill>
                            <a:srgbClr val="000000"/>
                          </a:solidFill>
                          <a:latin typeface="Cambria Math" panose="02040503050406030204" pitchFamily="18" charset="0"/>
                        </a:rPr>
                        <m:t>Δ</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𝑤</m:t>
                          </m:r>
                        </m:e>
                        <m:sup>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m:t>
                          </m:r>
                        </m:sup>
                      </m:sSup>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𝜂</m:t>
                      </m:r>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𝑥</m:t>
                          </m:r>
                        </m:e>
                        <m:sup>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−2</m:t>
                          </m:r>
                        </m:sup>
                      </m:sSup>
                      <m:sSup>
                        <m:sSupPr>
                          <m:ctrlPr>
                            <a:rPr lang="en-US" sz="2000" i="1">
                              <a:solidFill>
                                <a:srgbClr val="000000"/>
                              </a:solidFill>
                              <a:latin typeface="Cambria Math" panose="02040503050406030204" pitchFamily="18" charset="0"/>
                            </a:rPr>
                          </m:ctrlPr>
                        </m:sSupPr>
                        <m:e>
                          <m:d>
                            <m:dPr>
                              <m:begChr m:val="["/>
                              <m:endChr m:val="]"/>
                              <m:ctrlPr>
                                <a:rPr lang="en-US" sz="2000" i="1">
                                  <a:solidFill>
                                    <a:srgbClr val="000000"/>
                                  </a:solidFill>
                                  <a:latin typeface="Cambria Math" panose="02040503050406030204" pitchFamily="18" charset="0"/>
                                </a:rPr>
                              </m:ctrlPr>
                            </m:dPr>
                            <m:e>
                              <m:sSup>
                                <m:sSupPr>
                                  <m:ctrlPr>
                                    <a:rPr lang="en-US" sz="2000" i="1">
                                      <a:solidFill>
                                        <a:srgbClr val="000000"/>
                                      </a:solidFill>
                                      <a:latin typeface="Cambria Math" panose="02040503050406030204" pitchFamily="18" charset="0"/>
                                    </a:rPr>
                                  </m:ctrlPr>
                                </m:sSupPr>
                                <m:e>
                                  <m:d>
                                    <m:dPr>
                                      <m:ctrlPr>
                                        <a:rPr lang="en-US" sz="2000" i="1">
                                          <a:solidFill>
                                            <a:srgbClr val="000000"/>
                                          </a:solidFill>
                                          <a:latin typeface="Cambria Math" panose="02040503050406030204" pitchFamily="18" charset="0"/>
                                        </a:rPr>
                                      </m:ctrlPr>
                                    </m:dPr>
                                    <m:e>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𝑤</m:t>
                                          </m:r>
                                        </m:e>
                                        <m:sup>
                                          <m:r>
                                            <a:rPr lang="en-US" sz="2000" i="1">
                                              <a:solidFill>
                                                <a:srgbClr val="000000"/>
                                              </a:solidFill>
                                              <a:latin typeface="Cambria Math" panose="02040503050406030204" pitchFamily="18" charset="0"/>
                                            </a:rPr>
                                            <m:t>𝐿</m:t>
                                          </m:r>
                                        </m:sup>
                                      </m:sSup>
                                    </m:e>
                                  </m:d>
                                </m:e>
                                <m:sup>
                                  <m:r>
                                    <a:rPr lang="en-US" sz="2000" i="1">
                                      <a:solidFill>
                                        <a:srgbClr val="000000"/>
                                      </a:solidFill>
                                      <a:latin typeface="Cambria Math" panose="02040503050406030204" pitchFamily="18" charset="0"/>
                                    </a:rPr>
                                    <m:t>𝑇</m:t>
                                  </m:r>
                                </m:sup>
                              </m:sSup>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𝛿</m:t>
                                  </m:r>
                                </m:e>
                                <m:sup>
                                  <m:r>
                                    <a:rPr lang="en-US" sz="2000" i="1">
                                      <a:solidFill>
                                        <a:srgbClr val="000000"/>
                                      </a:solidFill>
                                      <a:latin typeface="Cambria Math" panose="02040503050406030204" pitchFamily="18" charset="0"/>
                                    </a:rPr>
                                    <m:t>𝐿</m:t>
                                  </m:r>
                                </m:sup>
                              </m:sSup>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m:t>
                                  </m:r>
                                </m:e>
                                <m:sup>
                                  <m:r>
                                    <a:rPr lang="en-US" sz="2000" i="1">
                                      <a:solidFill>
                                        <a:srgbClr val="000000"/>
                                      </a:solidFill>
                                      <a:latin typeface="Cambria Math" panose="02040503050406030204" pitchFamily="18" charset="0"/>
                                    </a:rPr>
                                    <m:t>𝑇</m:t>
                                  </m:r>
                                </m:sup>
                              </m:sSup>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𝑓</m:t>
                              </m:r>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𝑢</m:t>
                                  </m:r>
                                </m:e>
                                <m:sup>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m:t>
                                  </m:r>
                                </m:sup>
                              </m:sSup>
                              <m:r>
                                <a:rPr lang="en-US" sz="2000" i="1">
                                  <a:solidFill>
                                    <a:srgbClr val="000000"/>
                                  </a:solidFill>
                                  <a:latin typeface="Cambria Math" panose="02040503050406030204" pitchFamily="18" charset="0"/>
                                </a:rPr>
                                <m:t>)</m:t>
                              </m:r>
                            </m:e>
                          </m:d>
                        </m:e>
                        <m:sup>
                          <m:r>
                            <a:rPr lang="en-US" sz="2000" i="1">
                              <a:solidFill>
                                <a:srgbClr val="000000"/>
                              </a:solidFill>
                              <a:latin typeface="Cambria Math" panose="02040503050406030204" pitchFamily="18" charset="0"/>
                            </a:rPr>
                            <m:t>𝑇</m:t>
                          </m:r>
                        </m:sup>
                      </m:sSup>
                    </m:oMath>
                    <m:oMath xmlns:m="http://schemas.openxmlformats.org/officeDocument/2006/math">
                      <m:r>
                        <m:rPr>
                          <m:nor/>
                        </m:rPr>
                        <a:rPr lang="en-US" sz="2000" i="0">
                          <a:solidFill>
                            <a:srgbClr val="000000"/>
                          </a:solidFill>
                          <a:latin typeface="Cambria Math" panose="02040503050406030204" pitchFamily="18" charset="0"/>
                        </a:rPr>
                        <m:t>since</m:t>
                      </m:r>
                      <m:r>
                        <m:rPr>
                          <m:nor/>
                        </m:rPr>
                        <a:rPr lang="en-US" sz="2000" i="0">
                          <a:solidFill>
                            <a:srgbClr val="000000"/>
                          </a:solidFill>
                          <a:latin typeface="Cambria Math" panose="02040503050406030204" pitchFamily="18" charset="0"/>
                        </a:rPr>
                        <m:t> </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𝛿</m:t>
                          </m:r>
                        </m:e>
                        <m:sup>
                          <m:r>
                            <a:rPr lang="en-US" sz="2000" i="1">
                              <a:solidFill>
                                <a:srgbClr val="000000"/>
                              </a:solidFill>
                              <a:latin typeface="Cambria Math" panose="02040503050406030204" pitchFamily="18" charset="0"/>
                            </a:rPr>
                            <m:t>𝐿</m:t>
                          </m:r>
                        </m:sup>
                      </m:sSup>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𝑓</m:t>
                      </m:r>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𝑢</m:t>
                          </m:r>
                        </m:e>
                        <m:sup>
                          <m:r>
                            <a:rPr lang="en-US" sz="2000" i="1">
                              <a:solidFill>
                                <a:srgbClr val="000000"/>
                              </a:solidFill>
                              <a:latin typeface="Cambria Math" panose="02040503050406030204" pitchFamily="18" charset="0"/>
                            </a:rPr>
                            <m:t>𝐿</m:t>
                          </m:r>
                        </m:sup>
                      </m:sSup>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𝑦</m:t>
                          </m:r>
                        </m:e>
                        <m:sup>
                          <m:r>
                            <a:rPr lang="en-US" sz="2000" i="1">
                              <a:solidFill>
                                <a:srgbClr val="000000"/>
                              </a:solidFill>
                              <a:latin typeface="Cambria Math" panose="02040503050406030204" pitchFamily="18" charset="0"/>
                            </a:rPr>
                            <m:t>𝑛</m:t>
                          </m:r>
                        </m:sup>
                      </m:sSup>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𝑡</m:t>
                          </m:r>
                        </m:e>
                        <m:sup>
                          <m:r>
                            <a:rPr lang="en-US" sz="2000" i="1">
                              <a:solidFill>
                                <a:srgbClr val="000000"/>
                              </a:solidFill>
                              <a:latin typeface="Cambria Math" panose="02040503050406030204" pitchFamily="18" charset="0"/>
                            </a:rPr>
                            <m:t>𝑛</m:t>
                          </m:r>
                        </m:sup>
                      </m:sSup>
                      <m:r>
                        <a:rPr lang="en-US" sz="2000" i="1">
                          <a:solidFill>
                            <a:srgbClr val="000000"/>
                          </a:solidFill>
                          <a:latin typeface="Cambria Math" panose="02040503050406030204" pitchFamily="18" charset="0"/>
                        </a:rPr>
                        <m:t>)−−(</m:t>
                      </m:r>
                      <m:r>
                        <m:rPr>
                          <m:nor/>
                        </m:rPr>
                        <a:rPr lang="en-US" sz="2000" i="0">
                          <a:solidFill>
                            <a:srgbClr val="000000"/>
                          </a:solidFill>
                          <a:latin typeface="Cambria Math" panose="02040503050406030204" pitchFamily="18" charset="0"/>
                        </a:rPr>
                        <m:t>see</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previous</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slide</m:t>
                      </m:r>
                      <m:r>
                        <a:rPr lang="en-US" sz="2000" i="1">
                          <a:solidFill>
                            <a:srgbClr val="000000"/>
                          </a:solidFill>
                          <a:latin typeface="Cambria Math" panose="02040503050406030204" pitchFamily="18" charset="0"/>
                        </a:rPr>
                        <m:t>),</m:t>
                      </m:r>
                    </m:oMath>
                    <m:oMath xmlns:m="http://schemas.openxmlformats.org/officeDocument/2006/math">
                      <m:r>
                        <m:rPr>
                          <m:sty m:val="p"/>
                        </m:rPr>
                        <a:rPr lang="en-US" sz="2000" i="1">
                          <a:solidFill>
                            <a:srgbClr val="000000"/>
                          </a:solidFill>
                          <a:latin typeface="Cambria Math" panose="02040503050406030204" pitchFamily="18" charset="0"/>
                        </a:rPr>
                        <m:t>Δ</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𝑤</m:t>
                          </m:r>
                        </m:e>
                        <m:sup>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m:t>
                          </m:r>
                        </m:sup>
                      </m:sSup>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𝜂</m:t>
                      </m:r>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𝑥</m:t>
                          </m:r>
                        </m:e>
                        <m:sup>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−2</m:t>
                          </m:r>
                        </m:sup>
                      </m:sSup>
                      <m:sSup>
                        <m:sSupPr>
                          <m:ctrlPr>
                            <a:rPr lang="en-US" sz="2000" i="1">
                              <a:solidFill>
                                <a:srgbClr val="000000"/>
                              </a:solidFill>
                              <a:latin typeface="Cambria Math" panose="02040503050406030204" pitchFamily="18" charset="0"/>
                            </a:rPr>
                          </m:ctrlPr>
                        </m:sSupPr>
                        <m:e>
                          <m:d>
                            <m:dPr>
                              <m:begChr m:val="["/>
                              <m:endChr m:val="]"/>
                              <m:ctrlPr>
                                <a:rPr lang="en-US" sz="2000" i="1">
                                  <a:solidFill>
                                    <a:srgbClr val="000000"/>
                                  </a:solidFill>
                                  <a:latin typeface="Cambria Math" panose="02040503050406030204" pitchFamily="18" charset="0"/>
                                </a:rPr>
                              </m:ctrlPr>
                            </m:dPr>
                            <m:e>
                              <m:sSup>
                                <m:sSupPr>
                                  <m:ctrlPr>
                                    <a:rPr lang="en-US" sz="2000" i="1">
                                      <a:solidFill>
                                        <a:srgbClr val="000000"/>
                                      </a:solidFill>
                                      <a:latin typeface="Cambria Math" panose="02040503050406030204" pitchFamily="18" charset="0"/>
                                    </a:rPr>
                                  </m:ctrlPr>
                                </m:sSupPr>
                                <m:e>
                                  <m:d>
                                    <m:dPr>
                                      <m:ctrlPr>
                                        <a:rPr lang="en-US" sz="2000" i="1">
                                          <a:solidFill>
                                            <a:srgbClr val="000000"/>
                                          </a:solidFill>
                                          <a:latin typeface="Cambria Math" panose="02040503050406030204" pitchFamily="18" charset="0"/>
                                        </a:rPr>
                                      </m:ctrlPr>
                                    </m:dPr>
                                    <m:e>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𝑤</m:t>
                                          </m:r>
                                        </m:e>
                                        <m:sup>
                                          <m:r>
                                            <a:rPr lang="en-US" sz="2000" i="1">
                                              <a:solidFill>
                                                <a:srgbClr val="000000"/>
                                              </a:solidFill>
                                              <a:latin typeface="Cambria Math" panose="02040503050406030204" pitchFamily="18" charset="0"/>
                                            </a:rPr>
                                            <m:t>𝐿</m:t>
                                          </m:r>
                                        </m:sup>
                                      </m:sSup>
                                    </m:e>
                                  </m:d>
                                </m:e>
                                <m:sup>
                                  <m:r>
                                    <a:rPr lang="en-US" sz="2000" i="1">
                                      <a:solidFill>
                                        <a:srgbClr val="000000"/>
                                      </a:solidFill>
                                      <a:latin typeface="Cambria Math" panose="02040503050406030204" pitchFamily="18" charset="0"/>
                                    </a:rPr>
                                    <m:t>𝑇</m:t>
                                  </m:r>
                                </m:sup>
                              </m:sSup>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𝑓</m:t>
                              </m:r>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𝑢</m:t>
                                  </m:r>
                                </m:e>
                                <m:sup>
                                  <m:r>
                                    <a:rPr lang="en-US" sz="2000" i="1">
                                      <a:solidFill>
                                        <a:srgbClr val="000000"/>
                                      </a:solidFill>
                                      <a:latin typeface="Cambria Math" panose="02040503050406030204" pitchFamily="18" charset="0"/>
                                    </a:rPr>
                                    <m:t>𝐿</m:t>
                                  </m:r>
                                </m:sup>
                              </m:sSup>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𝑦</m:t>
                                  </m:r>
                                </m:e>
                                <m:sup>
                                  <m:r>
                                    <a:rPr lang="en-US" sz="2000" i="1">
                                      <a:solidFill>
                                        <a:srgbClr val="000000"/>
                                      </a:solidFill>
                                      <a:latin typeface="Cambria Math" panose="02040503050406030204" pitchFamily="18" charset="0"/>
                                    </a:rPr>
                                    <m:t>𝑛</m:t>
                                  </m:r>
                                </m:sup>
                              </m:sSup>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𝑡</m:t>
                                  </m:r>
                                </m:e>
                                <m:sup>
                                  <m:r>
                                    <a:rPr lang="en-US" sz="2000" i="1">
                                      <a:solidFill>
                                        <a:srgbClr val="000000"/>
                                      </a:solidFill>
                                      <a:latin typeface="Cambria Math" panose="02040503050406030204" pitchFamily="18" charset="0"/>
                                    </a:rPr>
                                    <m:t>𝑛</m:t>
                                  </m:r>
                                </m:sup>
                              </m:sSup>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m:t>
                                  </m:r>
                                </m:e>
                                <m:sup>
                                  <m:r>
                                    <a:rPr lang="en-US" sz="2000" i="1">
                                      <a:solidFill>
                                        <a:srgbClr val="000000"/>
                                      </a:solidFill>
                                      <a:latin typeface="Cambria Math" panose="02040503050406030204" pitchFamily="18" charset="0"/>
                                    </a:rPr>
                                    <m:t>𝑇</m:t>
                                  </m:r>
                                </m:sup>
                              </m:sSup>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𝑓</m:t>
                              </m:r>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𝑢</m:t>
                                  </m:r>
                                </m:e>
                                <m:sup>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m:t>
                                  </m:r>
                                </m:sup>
                              </m:sSup>
                              <m:r>
                                <a:rPr lang="en-US" sz="2000" i="1">
                                  <a:solidFill>
                                    <a:srgbClr val="000000"/>
                                  </a:solidFill>
                                  <a:latin typeface="Cambria Math" panose="02040503050406030204" pitchFamily="18" charset="0"/>
                                </a:rPr>
                                <m:t>)</m:t>
                              </m:r>
                            </m:e>
                          </m:d>
                        </m:e>
                        <m:sup>
                          <m:r>
                            <a:rPr lang="en-US" sz="2000" i="1">
                              <a:solidFill>
                                <a:srgbClr val="000000"/>
                              </a:solidFill>
                              <a:latin typeface="Cambria Math" panose="02040503050406030204" pitchFamily="18" charset="0"/>
                            </a:rPr>
                            <m:t>𝑇</m:t>
                          </m:r>
                        </m:sup>
                      </m:sSup>
                    </m:oMath>
                    <m:oMath xmlns:m="http://schemas.openxmlformats.org/officeDocument/2006/math">
                      <m:r>
                        <m:rPr>
                          <m:nor/>
                        </m:rPr>
                        <a:rPr lang="en-US" sz="2000" i="0">
                          <a:solidFill>
                            <a:srgbClr val="000000"/>
                          </a:solidFill>
                          <a:latin typeface="Cambria Math" panose="02040503050406030204" pitchFamily="18" charset="0"/>
                        </a:rPr>
                        <m:t>Can</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continue</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like</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this</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for</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all</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layers</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till</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layer</m:t>
                      </m:r>
                      <m:r>
                        <m:rPr>
                          <m:nor/>
                        </m:rPr>
                        <a:rPr lang="en-US" sz="2000" i="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𝑙</m:t>
                      </m:r>
                      <m:r>
                        <a:rPr lang="en-US" sz="2000" i="1">
                          <a:solidFill>
                            <a:srgbClr val="000000"/>
                          </a:solidFill>
                          <a:latin typeface="Cambria Math" panose="02040503050406030204" pitchFamily="18" charset="0"/>
                        </a:rPr>
                        <m:t>=1 </m:t>
                      </m:r>
                    </m:oMath>
                  </m:oMathPara>
                </a14:m>
                <a:endParaRPr lang="en-US" sz="2000" dirty="0"/>
              </a:p>
            </p:txBody>
          </p:sp>
        </mc:Choice>
        <mc:Fallback xmlns="">
          <p:sp>
            <p:nvSpPr>
              <p:cNvPr id="46086" name="Object 5"/>
              <p:cNvSpPr txBox="1">
                <a:spLocks noRot="1" noChangeAspect="1" noMove="1" noResize="1" noEditPoints="1" noAdjustHandles="1" noChangeArrowheads="1" noChangeShapeType="1" noTextEdit="1"/>
              </p:cNvSpPr>
              <p:nvPr/>
            </p:nvSpPr>
            <p:spPr bwMode="auto">
              <a:xfrm>
                <a:off x="655638" y="457200"/>
                <a:ext cx="8488362" cy="5899150"/>
              </a:xfrm>
              <a:prstGeom prst="rect">
                <a:avLst/>
              </a:prstGeom>
              <a:blipFill>
                <a:blip r:embed="rId2"/>
                <a:stretch>
                  <a:fillRect l="-287"/>
                </a:stretch>
              </a:blipFill>
              <a:ln>
                <a:noFill/>
              </a:ln>
            </p:spPr>
            <p:txBody>
              <a:bodyPr/>
              <a:lstStyle/>
              <a:p>
                <a:r>
                  <a:rPr lang="en-US">
                    <a:noFill/>
                  </a:rPr>
                  <a:t> </a:t>
                </a:r>
              </a:p>
            </p:txBody>
          </p:sp>
        </mc:Fallback>
      </mc:AlternateContent>
      <p:sp>
        <p:nvSpPr>
          <p:cNvPr id="2" name="TextBox 1">
            <a:extLst>
              <a:ext uri="{FF2B5EF4-FFF2-40B4-BE49-F238E27FC236}">
                <a16:creationId xmlns:a16="http://schemas.microsoft.com/office/drawing/2014/main" id="{5535D5F3-D698-4237-A77F-458F3065CF05}"/>
              </a:ext>
            </a:extLst>
          </p:cNvPr>
          <p:cNvSpPr txBox="1"/>
          <p:nvPr/>
        </p:nvSpPr>
        <p:spPr>
          <a:xfrm>
            <a:off x="11658600" y="48006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2817201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3837C-6DA8-3264-7B88-2801B119112C}"/>
              </a:ext>
            </a:extLst>
          </p:cNvPr>
          <p:cNvSpPr>
            <a:spLocks noGrp="1"/>
          </p:cNvSpPr>
          <p:nvPr>
            <p:ph type="title"/>
          </p:nvPr>
        </p:nvSpPr>
        <p:spPr/>
        <p:txBody>
          <a:bodyPr>
            <a:normAutofit fontScale="90000"/>
          </a:bodyPr>
          <a:lstStyle/>
          <a:p>
            <a:r>
              <a:rPr lang="en-US" sz="3600" dirty="0"/>
              <a:t>Appendix 5</a:t>
            </a:r>
            <a:br>
              <a:rPr lang="en-US" sz="3600" dirty="0"/>
            </a:br>
            <a:r>
              <a:rPr lang="en-US" sz="3600" dirty="0"/>
              <a:t>Loss functions for different applications</a:t>
            </a:r>
            <a:br>
              <a:rPr lang="en-US" dirty="0"/>
            </a:br>
            <a:r>
              <a:rPr lang="en-US" sz="1200" dirty="0">
                <a:hlinkClick r:id="rId2"/>
              </a:rPr>
              <a:t>https://machinelearningmastery.com/loss-and-loss-functions-for-training-deep-learning-neural-networks/</a:t>
            </a:r>
            <a:r>
              <a:rPr lang="en-US" sz="1200" dirty="0"/>
              <a:t>  </a:t>
            </a:r>
            <a:endParaRPr lang="en-US" dirty="0"/>
          </a:p>
        </p:txBody>
      </p:sp>
      <p:sp>
        <p:nvSpPr>
          <p:cNvPr id="3" name="Content Placeholder 2">
            <a:extLst>
              <a:ext uri="{FF2B5EF4-FFF2-40B4-BE49-F238E27FC236}">
                <a16:creationId xmlns:a16="http://schemas.microsoft.com/office/drawing/2014/main" id="{20C2565D-17F6-2DC1-CAF3-BEF9D60951D7}"/>
              </a:ext>
            </a:extLst>
          </p:cNvPr>
          <p:cNvSpPr>
            <a:spLocks noGrp="1"/>
          </p:cNvSpPr>
          <p:nvPr>
            <p:ph idx="1"/>
          </p:nvPr>
        </p:nvSpPr>
        <p:spPr>
          <a:xfrm>
            <a:off x="381000" y="1600200"/>
            <a:ext cx="8153400" cy="5257800"/>
          </a:xfrm>
        </p:spPr>
        <p:txBody>
          <a:bodyPr>
            <a:normAutofit fontScale="70000" lnSpcReduction="20000"/>
          </a:bodyPr>
          <a:lstStyle/>
          <a:p>
            <a:pPr algn="l" fontAlgn="base"/>
            <a:r>
              <a:rPr lang="en-US" sz="4100" b="1" dirty="0">
                <a:solidFill>
                  <a:srgbClr val="222222"/>
                </a:solidFill>
                <a:effectLst/>
                <a:latin typeface="Helvetica Neue"/>
              </a:rPr>
              <a:t>Regression:</a:t>
            </a:r>
            <a:r>
              <a:rPr lang="en-US" sz="4100" dirty="0">
                <a:solidFill>
                  <a:srgbClr val="555555"/>
                </a:solidFill>
                <a:latin typeface="Helvetica Neue"/>
              </a:rPr>
              <a:t> </a:t>
            </a:r>
            <a:r>
              <a:rPr lang="en-US" sz="3100" dirty="0">
                <a:solidFill>
                  <a:srgbClr val="555555"/>
                </a:solidFill>
                <a:latin typeface="Helvetica Neue"/>
              </a:rPr>
              <a:t>to you predict a real-value quantity.</a:t>
            </a:r>
          </a:p>
          <a:p>
            <a:pPr lvl="1" fontAlgn="base">
              <a:buFont typeface="Arial" panose="020B0604020202020204" pitchFamily="34" charset="0"/>
              <a:buChar char="•"/>
            </a:pPr>
            <a:r>
              <a:rPr lang="en-US" sz="3100" b="1" i="0" dirty="0">
                <a:solidFill>
                  <a:srgbClr val="555555"/>
                </a:solidFill>
                <a:effectLst/>
                <a:latin typeface="Helvetica Neue"/>
              </a:rPr>
              <a:t>Output Layer Configuration</a:t>
            </a:r>
            <a:r>
              <a:rPr lang="en-US" sz="3100" b="0" i="0" dirty="0">
                <a:solidFill>
                  <a:srgbClr val="555555"/>
                </a:solidFill>
                <a:effectLst/>
                <a:latin typeface="Helvetica Neue"/>
              </a:rPr>
              <a:t>: One node with a linear activation unit.</a:t>
            </a:r>
          </a:p>
          <a:p>
            <a:pPr lvl="1" fontAlgn="base">
              <a:buFont typeface="Arial" panose="020B0604020202020204" pitchFamily="34" charset="0"/>
              <a:buChar char="•"/>
            </a:pPr>
            <a:r>
              <a:rPr lang="en-US" sz="3100" b="1" i="0" dirty="0">
                <a:solidFill>
                  <a:srgbClr val="FF0000"/>
                </a:solidFill>
                <a:effectLst/>
                <a:latin typeface="Helvetica Neue"/>
              </a:rPr>
              <a:t>Loss Function</a:t>
            </a:r>
            <a:r>
              <a:rPr lang="en-US" sz="3100" b="0" i="0" dirty="0">
                <a:solidFill>
                  <a:srgbClr val="FF0000"/>
                </a:solidFill>
                <a:effectLst/>
                <a:latin typeface="Helvetica Neue"/>
              </a:rPr>
              <a:t>: Mean Squared Error (MSE).(to be used here)</a:t>
            </a:r>
          </a:p>
          <a:p>
            <a:pPr algn="l" fontAlgn="base"/>
            <a:r>
              <a:rPr lang="en-US" sz="4100" b="1" dirty="0">
                <a:solidFill>
                  <a:srgbClr val="222222"/>
                </a:solidFill>
                <a:effectLst/>
                <a:latin typeface="Helvetica Neue"/>
              </a:rPr>
              <a:t>Binary Classification: </a:t>
            </a:r>
            <a:r>
              <a:rPr lang="en-US" sz="3100" dirty="0">
                <a:solidFill>
                  <a:srgbClr val="555555"/>
                </a:solidFill>
                <a:latin typeface="Helvetica Neue"/>
              </a:rPr>
              <a:t>to predict one of two classes</a:t>
            </a:r>
            <a:r>
              <a:rPr lang="en-US" sz="3100" b="0" dirty="0">
                <a:solidFill>
                  <a:srgbClr val="555555"/>
                </a:solidFill>
                <a:effectLst/>
                <a:latin typeface="Helvetica Neue"/>
              </a:rPr>
              <a:t>.</a:t>
            </a:r>
          </a:p>
          <a:p>
            <a:pPr lvl="2" fontAlgn="base"/>
            <a:r>
              <a:rPr lang="en-US" sz="2600" b="1" i="0" dirty="0">
                <a:solidFill>
                  <a:srgbClr val="555555"/>
                </a:solidFill>
                <a:effectLst/>
                <a:latin typeface="Helvetica Neue"/>
              </a:rPr>
              <a:t>Output Layer Configuration</a:t>
            </a:r>
            <a:r>
              <a:rPr lang="en-US" sz="2600" b="0" i="0" dirty="0">
                <a:solidFill>
                  <a:srgbClr val="555555"/>
                </a:solidFill>
                <a:effectLst/>
                <a:latin typeface="Helvetica Neue"/>
              </a:rPr>
              <a:t>: 1 node with </a:t>
            </a:r>
            <a:r>
              <a:rPr lang="en-US" sz="2600" b="0" i="0" dirty="0">
                <a:solidFill>
                  <a:srgbClr val="FF0000"/>
                </a:solidFill>
                <a:effectLst/>
                <a:latin typeface="Helvetica Neue"/>
              </a:rPr>
              <a:t>sigmoid </a:t>
            </a:r>
            <a:r>
              <a:rPr lang="en-US" sz="2600" b="0" i="0" dirty="0">
                <a:solidFill>
                  <a:srgbClr val="555555"/>
                </a:solidFill>
                <a:effectLst/>
                <a:latin typeface="Helvetica Neue"/>
              </a:rPr>
              <a:t>activation unit.</a:t>
            </a:r>
          </a:p>
          <a:p>
            <a:pPr lvl="2" fontAlgn="base"/>
            <a:r>
              <a:rPr lang="en-US" sz="2600" b="1" i="0" dirty="0">
                <a:solidFill>
                  <a:srgbClr val="555555"/>
                </a:solidFill>
                <a:effectLst/>
                <a:latin typeface="Helvetica Neue"/>
              </a:rPr>
              <a:t>Loss Function</a:t>
            </a:r>
            <a:r>
              <a:rPr lang="en-US" sz="2600" b="0" i="0" dirty="0">
                <a:solidFill>
                  <a:srgbClr val="555555"/>
                </a:solidFill>
                <a:effectLst/>
                <a:latin typeface="Helvetica Neue"/>
              </a:rPr>
              <a:t>: Cross-Entropy, also referred to as Logarithmic loss.</a:t>
            </a:r>
          </a:p>
          <a:p>
            <a:pPr algn="l" fontAlgn="base"/>
            <a:r>
              <a:rPr lang="en-US" sz="4100" b="1" dirty="0">
                <a:solidFill>
                  <a:srgbClr val="222222"/>
                </a:solidFill>
                <a:effectLst/>
                <a:latin typeface="Helvetica Neue"/>
              </a:rPr>
              <a:t>Multi-Class Classification</a:t>
            </a:r>
            <a:r>
              <a:rPr lang="en-US" sz="4100" b="1">
                <a:solidFill>
                  <a:srgbClr val="222222"/>
                </a:solidFill>
                <a:effectLst/>
                <a:latin typeface="Helvetica Neue"/>
              </a:rPr>
              <a:t>: </a:t>
            </a:r>
            <a:r>
              <a:rPr lang="en-US" sz="3100">
                <a:solidFill>
                  <a:srgbClr val="555555"/>
                </a:solidFill>
                <a:latin typeface="Helvetica Neue"/>
              </a:rPr>
              <a:t>to </a:t>
            </a:r>
            <a:r>
              <a:rPr lang="en-US" sz="3100" dirty="0">
                <a:solidFill>
                  <a:srgbClr val="555555"/>
                </a:solidFill>
                <a:latin typeface="Helvetica Neue"/>
              </a:rPr>
              <a:t>predict more than 2 classes</a:t>
            </a:r>
          </a:p>
          <a:p>
            <a:pPr lvl="2" fontAlgn="base"/>
            <a:r>
              <a:rPr lang="en-US" sz="2600" b="1" i="0" dirty="0">
                <a:solidFill>
                  <a:srgbClr val="555555"/>
                </a:solidFill>
                <a:effectLst/>
                <a:latin typeface="Helvetica Neue"/>
              </a:rPr>
              <a:t>Output Layer Configuration</a:t>
            </a:r>
            <a:r>
              <a:rPr lang="en-US" sz="2600" b="0" i="0" dirty="0">
                <a:solidFill>
                  <a:srgbClr val="555555"/>
                </a:solidFill>
                <a:effectLst/>
                <a:latin typeface="Helvetica Neue"/>
              </a:rPr>
              <a:t>: One node for each class using the </a:t>
            </a:r>
            <a:r>
              <a:rPr lang="en-US" sz="2600" b="0" i="0" dirty="0" err="1">
                <a:solidFill>
                  <a:srgbClr val="FF0000"/>
                </a:solidFill>
                <a:effectLst/>
                <a:latin typeface="Helvetica Neue"/>
              </a:rPr>
              <a:t>softmax</a:t>
            </a:r>
            <a:r>
              <a:rPr lang="en-US" sz="2600" b="0" i="0" dirty="0">
                <a:solidFill>
                  <a:srgbClr val="555555"/>
                </a:solidFill>
                <a:effectLst/>
                <a:latin typeface="Helvetica Neue"/>
              </a:rPr>
              <a:t> activation function.</a:t>
            </a:r>
          </a:p>
          <a:p>
            <a:pPr lvl="2" fontAlgn="base"/>
            <a:r>
              <a:rPr lang="en-US" sz="2600" b="1" i="0" dirty="0">
                <a:solidFill>
                  <a:srgbClr val="555555"/>
                </a:solidFill>
                <a:effectLst/>
                <a:latin typeface="Helvetica Neue"/>
              </a:rPr>
              <a:t>Loss Function</a:t>
            </a:r>
            <a:r>
              <a:rPr lang="en-US" sz="2600" b="0" i="0" dirty="0">
                <a:solidFill>
                  <a:srgbClr val="555555"/>
                </a:solidFill>
                <a:effectLst/>
                <a:latin typeface="Helvetica Neue"/>
              </a:rPr>
              <a:t>: Cross-Entropy, also referred to as Logarithmic loss.</a:t>
            </a:r>
          </a:p>
          <a:p>
            <a:endParaRPr lang="en-US" dirty="0"/>
          </a:p>
        </p:txBody>
      </p:sp>
      <p:sp>
        <p:nvSpPr>
          <p:cNvPr id="4" name="Footer Placeholder 3">
            <a:extLst>
              <a:ext uri="{FF2B5EF4-FFF2-40B4-BE49-F238E27FC236}">
                <a16:creationId xmlns:a16="http://schemas.microsoft.com/office/drawing/2014/main" id="{50A2289F-BEED-CDB7-54E8-B8A5D8CDBB26}"/>
              </a:ext>
            </a:extLst>
          </p:cNvPr>
          <p:cNvSpPr>
            <a:spLocks noGrp="1"/>
          </p:cNvSpPr>
          <p:nvPr>
            <p:ph type="ftr" sz="quarter" idx="11"/>
          </p:nvPr>
        </p:nvSpPr>
        <p:spPr/>
        <p:txBody>
          <a:bodyPr/>
          <a:lstStyle/>
          <a:p>
            <a:pPr>
              <a:defRPr/>
            </a:pPr>
            <a:r>
              <a:rPr lang="en-US" altLang="zh-HK"/>
              <a:t>Neural Networks. , v.250210a</a:t>
            </a:r>
          </a:p>
        </p:txBody>
      </p:sp>
      <p:sp>
        <p:nvSpPr>
          <p:cNvPr id="5" name="Slide Number Placeholder 4">
            <a:extLst>
              <a:ext uri="{FF2B5EF4-FFF2-40B4-BE49-F238E27FC236}">
                <a16:creationId xmlns:a16="http://schemas.microsoft.com/office/drawing/2014/main" id="{683C4477-661A-E005-A8C6-E7E41A7A33A9}"/>
              </a:ext>
            </a:extLst>
          </p:cNvPr>
          <p:cNvSpPr>
            <a:spLocks noGrp="1"/>
          </p:cNvSpPr>
          <p:nvPr>
            <p:ph type="sldNum" sz="quarter" idx="12"/>
          </p:nvPr>
        </p:nvSpPr>
        <p:spPr/>
        <p:txBody>
          <a:bodyPr/>
          <a:lstStyle/>
          <a:p>
            <a:fld id="{B28686DF-4AC6-44BB-9261-A3C12E8BDC53}" type="slidenum">
              <a:rPr lang="en-US" altLang="zh-HK" smtClean="0"/>
              <a:pPr/>
              <a:t>114</a:t>
            </a:fld>
            <a:endParaRPr lang="en-US" altLang="zh-HK"/>
          </a:p>
        </p:txBody>
      </p:sp>
    </p:spTree>
    <p:extLst>
      <p:ext uri="{BB962C8B-B14F-4D97-AF65-F5344CB8AC3E}">
        <p14:creationId xmlns:p14="http://schemas.microsoft.com/office/powerpoint/2010/main" val="253203585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5DB97-7787-97BE-5F76-C327E640038D}"/>
              </a:ext>
            </a:extLst>
          </p:cNvPr>
          <p:cNvSpPr>
            <a:spLocks noGrp="1"/>
          </p:cNvSpPr>
          <p:nvPr>
            <p:ph type="title"/>
          </p:nvPr>
        </p:nvSpPr>
        <p:spPr/>
        <p:txBody>
          <a:bodyPr/>
          <a:lstStyle/>
          <a:p>
            <a:r>
              <a:rPr lang="en-US"/>
              <a:t>Appendix 6</a:t>
            </a:r>
            <a:endParaRPr lang="en-US" dirty="0"/>
          </a:p>
        </p:txBody>
      </p:sp>
      <p:sp>
        <p:nvSpPr>
          <p:cNvPr id="3" name="Content Placeholder 2">
            <a:extLst>
              <a:ext uri="{FF2B5EF4-FFF2-40B4-BE49-F238E27FC236}">
                <a16:creationId xmlns:a16="http://schemas.microsoft.com/office/drawing/2014/main" id="{2DAE2893-9B97-96F5-9FF6-F695F65150D6}"/>
              </a:ext>
            </a:extLst>
          </p:cNvPr>
          <p:cNvSpPr>
            <a:spLocks noGrp="1"/>
          </p:cNvSpPr>
          <p:nvPr>
            <p:ph idx="1"/>
          </p:nvPr>
        </p:nvSpPr>
        <p:spPr/>
        <p:txBody>
          <a:bodyPr/>
          <a:lstStyle/>
          <a:p>
            <a:r>
              <a:rPr lang="en-US" dirty="0"/>
              <a:t>Further tutorial examples</a:t>
            </a:r>
          </a:p>
        </p:txBody>
      </p:sp>
      <p:sp>
        <p:nvSpPr>
          <p:cNvPr id="4" name="Footer Placeholder 3">
            <a:extLst>
              <a:ext uri="{FF2B5EF4-FFF2-40B4-BE49-F238E27FC236}">
                <a16:creationId xmlns:a16="http://schemas.microsoft.com/office/drawing/2014/main" id="{A103AF61-0440-E13A-828F-801F84961A1C}"/>
              </a:ext>
            </a:extLst>
          </p:cNvPr>
          <p:cNvSpPr>
            <a:spLocks noGrp="1"/>
          </p:cNvSpPr>
          <p:nvPr>
            <p:ph type="ftr" sz="quarter" idx="11"/>
          </p:nvPr>
        </p:nvSpPr>
        <p:spPr/>
        <p:txBody>
          <a:bodyPr/>
          <a:lstStyle/>
          <a:p>
            <a:pPr>
              <a:defRPr/>
            </a:pPr>
            <a:r>
              <a:rPr lang="en-US" altLang="zh-HK"/>
              <a:t>Neural Networks. , v.250210a</a:t>
            </a:r>
          </a:p>
        </p:txBody>
      </p:sp>
      <p:sp>
        <p:nvSpPr>
          <p:cNvPr id="5" name="Slide Number Placeholder 4">
            <a:extLst>
              <a:ext uri="{FF2B5EF4-FFF2-40B4-BE49-F238E27FC236}">
                <a16:creationId xmlns:a16="http://schemas.microsoft.com/office/drawing/2014/main" id="{385440B8-ADF8-FF42-704C-4E51078FE9EA}"/>
              </a:ext>
            </a:extLst>
          </p:cNvPr>
          <p:cNvSpPr>
            <a:spLocks noGrp="1"/>
          </p:cNvSpPr>
          <p:nvPr>
            <p:ph type="sldNum" sz="quarter" idx="12"/>
          </p:nvPr>
        </p:nvSpPr>
        <p:spPr/>
        <p:txBody>
          <a:bodyPr/>
          <a:lstStyle/>
          <a:p>
            <a:fld id="{B28686DF-4AC6-44BB-9261-A3C12E8BDC53}" type="slidenum">
              <a:rPr lang="en-US" altLang="zh-HK" smtClean="0"/>
              <a:pPr/>
              <a:t>115</a:t>
            </a:fld>
            <a:endParaRPr lang="en-US" altLang="zh-HK"/>
          </a:p>
        </p:txBody>
      </p:sp>
    </p:spTree>
    <p:extLst>
      <p:ext uri="{BB962C8B-B14F-4D97-AF65-F5344CB8AC3E}">
        <p14:creationId xmlns:p14="http://schemas.microsoft.com/office/powerpoint/2010/main" val="218910176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304799" y="0"/>
            <a:ext cx="8874125" cy="457200"/>
          </a:xfrm>
        </p:spPr>
        <p:txBody>
          <a:bodyPr>
            <a:noAutofit/>
          </a:bodyPr>
          <a:lstStyle/>
          <a:p>
            <a:pPr algn="l"/>
            <a:r>
              <a:rPr lang="en-US" altLang="en-US" sz="2000" dirty="0">
                <a:solidFill>
                  <a:srgbClr val="FF0000"/>
                </a:solidFill>
              </a:rPr>
              <a:t>Answer Ex9: Sigmoid function </a:t>
            </a:r>
            <a:r>
              <a:rPr lang="en-US" altLang="en-US" sz="2000" i="1" dirty="0">
                <a:solidFill>
                  <a:srgbClr val="FF0000"/>
                </a:solidFill>
              </a:rPr>
              <a:t>f(u)=</a:t>
            </a:r>
            <a:r>
              <a:rPr lang="en-US" altLang="en-US" sz="2000" dirty="0">
                <a:solidFill>
                  <a:srgbClr val="FF0000"/>
                </a:solidFill>
              </a:rPr>
              <a:t> </a:t>
            </a:r>
            <a:r>
              <a:rPr lang="en-US" altLang="en-US" sz="2000" dirty="0" err="1">
                <a:solidFill>
                  <a:srgbClr val="FF0000"/>
                </a:solidFill>
              </a:rPr>
              <a:t>logsig</a:t>
            </a:r>
            <a:r>
              <a:rPr lang="en-US" altLang="en-US" sz="2000" dirty="0">
                <a:solidFill>
                  <a:srgbClr val="FF0000"/>
                </a:solidFill>
              </a:rPr>
              <a:t>(u) and its derivative </a:t>
            </a:r>
            <a:r>
              <a:rPr lang="en-US" altLang="en-US" sz="2000" i="1" dirty="0">
                <a:solidFill>
                  <a:srgbClr val="FF0000"/>
                </a:solidFill>
              </a:rPr>
              <a:t>f’(u)=</a:t>
            </a:r>
            <a:r>
              <a:rPr lang="en-US" altLang="en-US" sz="2000" i="1" dirty="0" err="1">
                <a:solidFill>
                  <a:srgbClr val="FF0000"/>
                </a:solidFill>
              </a:rPr>
              <a:t>dlogsig</a:t>
            </a:r>
            <a:r>
              <a:rPr lang="en-US" altLang="en-US" sz="2000" i="1" dirty="0">
                <a:solidFill>
                  <a:srgbClr val="FF0000"/>
                </a:solidFill>
              </a:rPr>
              <a:t>(u)</a:t>
            </a:r>
            <a:r>
              <a:rPr lang="en-US" altLang="en-US" sz="2000" dirty="0">
                <a:solidFill>
                  <a:srgbClr val="FF0000"/>
                </a:solidFill>
              </a:rPr>
              <a:t> </a:t>
            </a:r>
          </a:p>
        </p:txBody>
      </p:sp>
      <p:sp>
        <p:nvSpPr>
          <p:cNvPr id="52227" name="Content Placeholder 2"/>
          <p:cNvSpPr>
            <a:spLocks noGrp="1"/>
          </p:cNvSpPr>
          <p:nvPr>
            <p:ph idx="1"/>
          </p:nvPr>
        </p:nvSpPr>
        <p:spPr>
          <a:xfrm>
            <a:off x="8001000" y="5867400"/>
            <a:ext cx="457200" cy="258763"/>
          </a:xfrm>
        </p:spPr>
        <p:txBody>
          <a:bodyPr>
            <a:normAutofit fontScale="40000" lnSpcReduction="20000"/>
          </a:bodyPr>
          <a:lstStyle/>
          <a:p>
            <a:r>
              <a:rPr lang="en-US" altLang="en-US"/>
              <a:t> </a:t>
            </a:r>
          </a:p>
        </p:txBody>
      </p:sp>
      <p:sp>
        <p:nvSpPr>
          <p:cNvPr id="52228" name="Footer Placeholder 3"/>
          <p:cNvSpPr>
            <a:spLocks noGrp="1"/>
          </p:cNvSpPr>
          <p:nvPr>
            <p:ph type="ftr" sz="quarter" idx="11"/>
          </p:nvPr>
        </p:nvSpPr>
        <p:spPr bwMode="auto">
          <a:xfrm>
            <a:off x="6129338" y="30480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endParaRPr lang="en-US" altLang="zh-HK" sz="1200" dirty="0">
              <a:solidFill>
                <a:srgbClr val="898989"/>
              </a:solidFill>
            </a:endParaRPr>
          </a:p>
        </p:txBody>
      </p:sp>
      <p:sp>
        <p:nvSpPr>
          <p:cNvPr id="52229" name="Slide Number Placeholder 4"/>
          <p:cNvSpPr>
            <a:spLocks noGrp="1"/>
          </p:cNvSpPr>
          <p:nvPr>
            <p:ph type="sldNum" sz="quarter" idx="12"/>
          </p:nvPr>
        </p:nvSpPr>
        <p:spPr bwMode="auto">
          <a:xfrm>
            <a:off x="7045325" y="63230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10DE3108-0334-40FA-A39A-5ADF549070E4}" type="slidenum">
              <a:rPr lang="en-US" altLang="zh-HK" sz="1200">
                <a:solidFill>
                  <a:srgbClr val="898989"/>
                </a:solidFill>
              </a:rPr>
              <a:pPr>
                <a:spcBef>
                  <a:spcPct val="0"/>
                </a:spcBef>
                <a:buFontTx/>
                <a:buNone/>
              </a:pPr>
              <a:t>116</a:t>
            </a:fld>
            <a:endParaRPr lang="en-US" altLang="zh-HK" sz="1200" dirty="0">
              <a:solidFill>
                <a:srgbClr val="898989"/>
              </a:solidFill>
            </a:endParaRPr>
          </a:p>
        </p:txBody>
      </p:sp>
      <p:graphicFrame>
        <p:nvGraphicFramePr>
          <p:cNvPr id="52230" name="Object 5"/>
          <p:cNvGraphicFramePr>
            <a:graphicFrameLocks noChangeAspect="1"/>
          </p:cNvGraphicFramePr>
          <p:nvPr/>
        </p:nvGraphicFramePr>
        <p:xfrm>
          <a:off x="304800" y="457200"/>
          <a:ext cx="5994400" cy="5927725"/>
        </p:xfrm>
        <a:graphic>
          <a:graphicData uri="http://schemas.openxmlformats.org/presentationml/2006/ole">
            <mc:AlternateContent xmlns:mc="http://schemas.openxmlformats.org/markup-compatibility/2006">
              <mc:Choice xmlns:v="urn:schemas-microsoft-com:vml" Requires="v">
                <p:oleObj name="公式" r:id="rId2" imgW="3492500" imgH="3454400" progId="Equation.3">
                  <p:embed/>
                </p:oleObj>
              </mc:Choice>
              <mc:Fallback>
                <p:oleObj name="公式" r:id="rId2" imgW="3492500" imgH="34544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5994400" cy="592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31" name="TextBox 1"/>
          <p:cNvSpPr txBox="1">
            <a:spLocks noChangeArrowheads="1"/>
          </p:cNvSpPr>
          <p:nvPr/>
        </p:nvSpPr>
        <p:spPr bwMode="auto">
          <a:xfrm>
            <a:off x="-11113" y="6488113"/>
            <a:ext cx="7064376"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http://link.springer.com/chapter/10.1007%2F3-540-59497-3_175#page-1</a:t>
            </a:r>
          </a:p>
        </p:txBody>
      </p:sp>
      <p:pic>
        <p:nvPicPr>
          <p:cNvPr id="52232" name="Picture 9" descr="SigmoidFun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4082" y="2590800"/>
            <a:ext cx="2708594"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3" name="TextBox 1"/>
          <p:cNvSpPr txBox="1">
            <a:spLocks noChangeArrowheads="1"/>
          </p:cNvSpPr>
          <p:nvPr/>
        </p:nvSpPr>
        <p:spPr bwMode="auto">
          <a:xfrm>
            <a:off x="3995527" y="1143000"/>
            <a:ext cx="5173663" cy="10772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dirty="0">
                <a:hlinkClick r:id="rId5"/>
              </a:rPr>
              <a:t>http://mathworld.wolfram.com/SigmoidFunction.html</a:t>
            </a:r>
            <a:endParaRPr lang="en-US" altLang="en-US" sz="1600" dirty="0"/>
          </a:p>
          <a:p>
            <a:pPr eaLnBrk="1" hangingPunct="1">
              <a:spcBef>
                <a:spcPct val="0"/>
              </a:spcBef>
              <a:buFontTx/>
              <a:buNone/>
            </a:pPr>
            <a:r>
              <a:rPr lang="en-US" altLang="en-US" sz="1600" dirty="0"/>
              <a:t>Logistic sigmoid (</a:t>
            </a:r>
            <a:r>
              <a:rPr lang="en-US" altLang="en-US" sz="1600" dirty="0" err="1"/>
              <a:t>logsig</a:t>
            </a:r>
            <a:r>
              <a:rPr lang="en-US" altLang="en-US" sz="1600" dirty="0"/>
              <a:t>)</a:t>
            </a:r>
          </a:p>
          <a:p>
            <a:pPr eaLnBrk="1" hangingPunct="1">
              <a:spcBef>
                <a:spcPct val="0"/>
              </a:spcBef>
              <a:buFontTx/>
              <a:buNone/>
            </a:pPr>
            <a:r>
              <a:rPr lang="en-US" altLang="en-US" sz="1600" dirty="0">
                <a:hlinkClick r:id="rId6"/>
              </a:rPr>
              <a:t>https://kawahara.ca/how-to-compute-the-derivative-of-a-sigmoid-function-fully-worked-example/</a:t>
            </a:r>
            <a:endParaRPr lang="en-US" altLang="en-US" sz="1600" dirty="0"/>
          </a:p>
        </p:txBody>
      </p:sp>
      <p:sp>
        <p:nvSpPr>
          <p:cNvPr id="3" name="Rectangle 2"/>
          <p:cNvSpPr/>
          <p:nvPr/>
        </p:nvSpPr>
        <p:spPr>
          <a:xfrm>
            <a:off x="1019175" y="5597525"/>
            <a:ext cx="4314825" cy="908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pic>
        <p:nvPicPr>
          <p:cNvPr id="99333" name="Picture 5" descr="https://i2.wp.com/kawahara.ca/wp-content/uploads/derivative_sigmoid.png?fit=430%2C339&amp;ssl=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199" y="4393970"/>
            <a:ext cx="2656287" cy="2094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91608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0925" y="4492625"/>
            <a:ext cx="390207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1"/>
          <p:cNvSpPr>
            <a:spLocks noGrp="1"/>
          </p:cNvSpPr>
          <p:nvPr>
            <p:ph type="title"/>
          </p:nvPr>
        </p:nvSpPr>
        <p:spPr>
          <a:xfrm>
            <a:off x="169863" y="152400"/>
            <a:ext cx="4325937" cy="487363"/>
          </a:xfrm>
        </p:spPr>
        <p:txBody>
          <a:bodyPr>
            <a:noAutofit/>
          </a:bodyPr>
          <a:lstStyle/>
          <a:p>
            <a:pPr algn="l"/>
            <a:r>
              <a:rPr lang="en-US" altLang="en-US" sz="1800" dirty="0">
                <a:solidFill>
                  <a:srgbClr val="FF0000"/>
                </a:solidFill>
              </a:rPr>
              <a:t>Answer Ex10.</a:t>
            </a:r>
            <a:r>
              <a:rPr lang="en-US" altLang="en-US" sz="1800" dirty="0"/>
              <a:t>Case 1: if the neuron in between the output and the hidden layer</a:t>
            </a:r>
            <a:br>
              <a:rPr lang="en-US" altLang="en-US" sz="1800" dirty="0"/>
            </a:br>
            <a:endParaRPr lang="en-US" altLang="en-US" sz="1800" i="1" baseline="-25000" dirty="0"/>
          </a:p>
        </p:txBody>
      </p:sp>
      <p:sp>
        <p:nvSpPr>
          <p:cNvPr id="37892" name="Content Placeholder 2"/>
          <p:cNvSpPr>
            <a:spLocks noGrp="1"/>
          </p:cNvSpPr>
          <p:nvPr>
            <p:ph idx="1"/>
          </p:nvPr>
        </p:nvSpPr>
        <p:spPr>
          <a:xfrm>
            <a:off x="8229600" y="5791200"/>
            <a:ext cx="457200" cy="334963"/>
          </a:xfrm>
        </p:spPr>
        <p:txBody>
          <a:bodyPr>
            <a:normAutofit fontScale="55000" lnSpcReduction="20000"/>
          </a:bodyPr>
          <a:lstStyle/>
          <a:p>
            <a:r>
              <a:rPr lang="en-US" altLang="en-US"/>
              <a:t> </a:t>
            </a:r>
          </a:p>
        </p:txBody>
      </p:sp>
      <p:sp>
        <p:nvSpPr>
          <p:cNvPr id="37893" name="Footer Placeholder 3"/>
          <p:cNvSpPr>
            <a:spLocks noGrp="1"/>
          </p:cNvSpPr>
          <p:nvPr>
            <p:ph type="ftr" sz="quarter" idx="11"/>
          </p:nvPr>
        </p:nvSpPr>
        <p:spPr bwMode="auto">
          <a:xfrm>
            <a:off x="5799138"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endParaRPr lang="en-US" altLang="zh-HK" sz="1200" dirty="0">
              <a:solidFill>
                <a:srgbClr val="898989"/>
              </a:solidFill>
            </a:endParaRPr>
          </a:p>
        </p:txBody>
      </p:sp>
      <p:sp>
        <p:nvSpPr>
          <p:cNvPr id="3789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028D2F6-5CA3-43E8-9DF1-2D06CEA395FD}" type="slidenum">
              <a:rPr lang="en-US" altLang="zh-HK" sz="1200">
                <a:solidFill>
                  <a:srgbClr val="898989"/>
                </a:solidFill>
              </a:rPr>
              <a:pPr>
                <a:spcBef>
                  <a:spcPct val="0"/>
                </a:spcBef>
                <a:buFontTx/>
                <a:buNone/>
              </a:pPr>
              <a:t>117</a:t>
            </a:fld>
            <a:endParaRPr lang="en-US" altLang="zh-HK" sz="1200">
              <a:solidFill>
                <a:srgbClr val="898989"/>
              </a:solidFill>
            </a:endParaRPr>
          </a:p>
        </p:txBody>
      </p:sp>
      <p:graphicFrame>
        <p:nvGraphicFramePr>
          <p:cNvPr id="37895" name="Object 5"/>
          <p:cNvGraphicFramePr>
            <a:graphicFrameLocks noChangeAspect="1"/>
          </p:cNvGraphicFramePr>
          <p:nvPr/>
        </p:nvGraphicFramePr>
        <p:xfrm>
          <a:off x="118522" y="838200"/>
          <a:ext cx="4598988" cy="5054600"/>
        </p:xfrm>
        <a:graphic>
          <a:graphicData uri="http://schemas.openxmlformats.org/presentationml/2006/ole">
            <mc:AlternateContent xmlns:mc="http://schemas.openxmlformats.org/markup-compatibility/2006">
              <mc:Choice xmlns:v="urn:schemas-microsoft-com:vml" Requires="v">
                <p:oleObj name="Equation" r:id="rId4" imgW="4063680" imgH="4470120" progId="Equation.3">
                  <p:embed/>
                </p:oleObj>
              </mc:Choice>
              <mc:Fallback>
                <p:oleObj name="Equation" r:id="rId4" imgW="4063680" imgH="4470120" progId="Equation.3">
                  <p:embed/>
                  <p:pic>
                    <p:nvPicPr>
                      <p:cNvPr id="0" name=""/>
                      <p:cNvPicPr>
                        <a:picLocks noChangeAspect="1" noChangeArrowheads="1"/>
                      </p:cNvPicPr>
                      <p:nvPr/>
                    </p:nvPicPr>
                    <p:blipFill>
                      <a:blip r:embed="rId5"/>
                      <a:srcRect/>
                      <a:stretch>
                        <a:fillRect/>
                      </a:stretch>
                    </p:blipFill>
                    <p:spPr bwMode="auto">
                      <a:xfrm>
                        <a:off x="118522" y="838200"/>
                        <a:ext cx="4598988" cy="5054600"/>
                      </a:xfrm>
                      <a:prstGeom prst="rect">
                        <a:avLst/>
                      </a:prstGeom>
                      <a:noFill/>
                      <a:ln>
                        <a:noFill/>
                      </a:ln>
                    </p:spPr>
                  </p:pic>
                </p:oleObj>
              </mc:Fallback>
            </mc:AlternateContent>
          </a:graphicData>
        </a:graphic>
      </p:graphicFrame>
      <p:sp>
        <p:nvSpPr>
          <p:cNvPr id="7" name="Oval 6"/>
          <p:cNvSpPr/>
          <p:nvPr/>
        </p:nvSpPr>
        <p:spPr>
          <a:xfrm>
            <a:off x="6112971" y="1874569"/>
            <a:ext cx="9144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8" name="Straight Arrow Connector 7"/>
          <p:cNvCxnSpPr/>
          <p:nvPr/>
        </p:nvCxnSpPr>
        <p:spPr>
          <a:xfrm>
            <a:off x="5298583" y="2109519"/>
            <a:ext cx="814388" cy="698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350971" y="2407969"/>
            <a:ext cx="762000" cy="23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035308" y="2293669"/>
            <a:ext cx="6778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7" idx="4"/>
          </p:cNvCxnSpPr>
          <p:nvPr/>
        </p:nvCxnSpPr>
        <p:spPr>
          <a:xfrm>
            <a:off x="6570171" y="1874569"/>
            <a:ext cx="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5474796" y="2179369"/>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7" name="Oval 16"/>
          <p:cNvSpPr/>
          <p:nvPr/>
        </p:nvSpPr>
        <p:spPr>
          <a:xfrm>
            <a:off x="5503371" y="2331769"/>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8" name="Straight Arrow Connector 17"/>
          <p:cNvCxnSpPr>
            <a:endCxn id="7" idx="3"/>
          </p:cNvCxnSpPr>
          <p:nvPr/>
        </p:nvCxnSpPr>
        <p:spPr>
          <a:xfrm flipV="1">
            <a:off x="5350971" y="2590532"/>
            <a:ext cx="896937" cy="73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528771" y="2506394"/>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7905" name="TextBox 19"/>
          <p:cNvSpPr txBox="1">
            <a:spLocks noChangeArrowheads="1"/>
          </p:cNvSpPr>
          <p:nvPr/>
        </p:nvSpPr>
        <p:spPr bwMode="auto">
          <a:xfrm>
            <a:off x="7065471" y="1985694"/>
            <a:ext cx="857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Output</a:t>
            </a:r>
          </a:p>
          <a:p>
            <a:pPr eaLnBrk="1" hangingPunct="1">
              <a:spcBef>
                <a:spcPct val="0"/>
              </a:spcBef>
              <a:buFontTx/>
              <a:buNone/>
            </a:pPr>
            <a:endParaRPr lang="en-US" altLang="en-US" sz="1800" i="1" baseline="-25000"/>
          </a:p>
        </p:txBody>
      </p:sp>
      <p:cxnSp>
        <p:nvCxnSpPr>
          <p:cNvPr id="25" name="Straight Arrow Connector 24"/>
          <p:cNvCxnSpPr/>
          <p:nvPr/>
        </p:nvCxnSpPr>
        <p:spPr>
          <a:xfrm flipH="1">
            <a:off x="6193933" y="2788969"/>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908" name="TextBox 1"/>
          <p:cNvSpPr txBox="1">
            <a:spLocks noChangeArrowheads="1"/>
          </p:cNvSpPr>
          <p:nvPr/>
        </p:nvSpPr>
        <p:spPr bwMode="auto">
          <a:xfrm>
            <a:off x="5078413" y="3902075"/>
            <a:ext cx="3027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Neuron </a:t>
            </a:r>
            <a:r>
              <a:rPr lang="en-US" altLang="en-US" sz="1800" i="1"/>
              <a:t>n</a:t>
            </a:r>
            <a:r>
              <a:rPr lang="en-US" altLang="en-US" sz="1800"/>
              <a:t> as an output neuron</a:t>
            </a:r>
          </a:p>
        </p:txBody>
      </p:sp>
      <p:sp>
        <p:nvSpPr>
          <p:cNvPr id="2" name="Oval 1"/>
          <p:cNvSpPr/>
          <p:nvPr/>
        </p:nvSpPr>
        <p:spPr>
          <a:xfrm>
            <a:off x="8247063" y="4572000"/>
            <a:ext cx="515937" cy="2286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cxnSp>
        <p:nvCxnSpPr>
          <p:cNvPr id="5" name="Straight Arrow Connector 4"/>
          <p:cNvCxnSpPr>
            <a:stCxn id="2" idx="0"/>
            <a:endCxn id="7" idx="5"/>
          </p:cNvCxnSpPr>
          <p:nvPr/>
        </p:nvCxnSpPr>
        <p:spPr>
          <a:xfrm flipH="1" flipV="1">
            <a:off x="6893460" y="2590017"/>
            <a:ext cx="1611572" cy="1981983"/>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graphicFrame>
        <p:nvGraphicFramePr>
          <p:cNvPr id="37915" name="Object 13"/>
          <p:cNvGraphicFramePr>
            <a:graphicFrameLocks noChangeAspect="1"/>
          </p:cNvGraphicFramePr>
          <p:nvPr/>
        </p:nvGraphicFramePr>
        <p:xfrm>
          <a:off x="6193933" y="2895600"/>
          <a:ext cx="1014413" cy="250073"/>
        </p:xfrm>
        <a:graphic>
          <a:graphicData uri="http://schemas.openxmlformats.org/presentationml/2006/ole">
            <mc:AlternateContent xmlns:mc="http://schemas.openxmlformats.org/markup-compatibility/2006">
              <mc:Choice xmlns:v="urn:schemas-microsoft-com:vml" Requires="v">
                <p:oleObj name="Equation" r:id="rId6" imgW="927000" imgH="228600" progId="Equation.3">
                  <p:embed/>
                </p:oleObj>
              </mc:Choice>
              <mc:Fallback>
                <p:oleObj name="Equation" r:id="rId6" imgW="927000" imgH="228600" progId="Equation.3">
                  <p:embed/>
                  <p:pic>
                    <p:nvPicPr>
                      <p:cNvPr id="0" name=""/>
                      <p:cNvPicPr>
                        <a:picLocks noChangeAspect="1" noChangeArrowheads="1"/>
                      </p:cNvPicPr>
                      <p:nvPr/>
                    </p:nvPicPr>
                    <p:blipFill>
                      <a:blip r:embed="rId7"/>
                      <a:srcRect/>
                      <a:stretch>
                        <a:fillRect/>
                      </a:stretch>
                    </p:blipFill>
                    <p:spPr bwMode="auto">
                      <a:xfrm>
                        <a:off x="6193933" y="2895600"/>
                        <a:ext cx="1014413" cy="250073"/>
                      </a:xfrm>
                      <a:prstGeom prst="rect">
                        <a:avLst/>
                      </a:prstGeom>
                      <a:noFill/>
                      <a:ln>
                        <a:noFill/>
                      </a:ln>
                    </p:spPr>
                  </p:pic>
                </p:oleObj>
              </mc:Fallback>
            </mc:AlternateContent>
          </a:graphicData>
        </a:graphic>
      </p:graphicFrame>
      <p:graphicFrame>
        <p:nvGraphicFramePr>
          <p:cNvPr id="37916" name="Object 13"/>
          <p:cNvGraphicFramePr>
            <a:graphicFrameLocks noChangeAspect="1"/>
          </p:cNvGraphicFramePr>
          <p:nvPr/>
        </p:nvGraphicFramePr>
        <p:xfrm>
          <a:off x="6636846" y="2069832"/>
          <a:ext cx="319087" cy="474662"/>
        </p:xfrm>
        <a:graphic>
          <a:graphicData uri="http://schemas.openxmlformats.org/presentationml/2006/ole">
            <mc:AlternateContent xmlns:mc="http://schemas.openxmlformats.org/markup-compatibility/2006">
              <mc:Choice xmlns:v="urn:schemas-microsoft-com:vml" Requires="v">
                <p:oleObj name="Equation" r:id="rId8" imgW="152280" imgH="228600" progId="Equation.3">
                  <p:embed/>
                </p:oleObj>
              </mc:Choice>
              <mc:Fallback>
                <p:oleObj name="Equation" r:id="rId8" imgW="152280" imgH="228600" progId="Equation.3">
                  <p:embed/>
                  <p:pic>
                    <p:nvPicPr>
                      <p:cNvPr id="0" name=""/>
                      <p:cNvPicPr>
                        <a:picLocks noChangeAspect="1" noChangeArrowheads="1"/>
                      </p:cNvPicPr>
                      <p:nvPr/>
                    </p:nvPicPr>
                    <p:blipFill>
                      <a:blip r:embed="rId9"/>
                      <a:srcRect/>
                      <a:stretch>
                        <a:fillRect/>
                      </a:stretch>
                    </p:blipFill>
                    <p:spPr bwMode="auto">
                      <a:xfrm>
                        <a:off x="6636846" y="2069832"/>
                        <a:ext cx="319087"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917" name="Object 13"/>
          <p:cNvGraphicFramePr>
            <a:graphicFrameLocks noChangeAspect="1"/>
          </p:cNvGraphicFramePr>
          <p:nvPr/>
        </p:nvGraphicFramePr>
        <p:xfrm>
          <a:off x="6253163" y="2087563"/>
          <a:ext cx="317500" cy="477837"/>
        </p:xfrm>
        <a:graphic>
          <a:graphicData uri="http://schemas.openxmlformats.org/presentationml/2006/ole">
            <mc:AlternateContent xmlns:mc="http://schemas.openxmlformats.org/markup-compatibility/2006">
              <mc:Choice xmlns:v="urn:schemas-microsoft-com:vml" Requires="v">
                <p:oleObj name="Equation" r:id="rId10" imgW="152280" imgH="228600" progId="Equation.3">
                  <p:embed/>
                </p:oleObj>
              </mc:Choice>
              <mc:Fallback>
                <p:oleObj name="Equation" r:id="rId10" imgW="152280" imgH="228600" progId="Equation.3">
                  <p:embed/>
                  <p:pic>
                    <p:nvPicPr>
                      <p:cNvPr id="0" name=""/>
                      <p:cNvPicPr>
                        <a:picLocks noChangeAspect="1" noChangeArrowheads="1"/>
                      </p:cNvPicPr>
                      <p:nvPr/>
                    </p:nvPicPr>
                    <p:blipFill>
                      <a:blip r:embed="rId11"/>
                      <a:srcRect/>
                      <a:stretch>
                        <a:fillRect/>
                      </a:stretch>
                    </p:blipFill>
                    <p:spPr bwMode="auto">
                      <a:xfrm>
                        <a:off x="6253163" y="2087563"/>
                        <a:ext cx="3175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918" name="Object 13"/>
          <p:cNvGraphicFramePr>
            <a:graphicFrameLocks noChangeAspect="1"/>
          </p:cNvGraphicFramePr>
          <p:nvPr/>
        </p:nvGraphicFramePr>
        <p:xfrm>
          <a:off x="7229475" y="2476898"/>
          <a:ext cx="1914525" cy="947738"/>
        </p:xfrm>
        <a:graphic>
          <a:graphicData uri="http://schemas.openxmlformats.org/presentationml/2006/ole">
            <mc:AlternateContent xmlns:mc="http://schemas.openxmlformats.org/markup-compatibility/2006">
              <mc:Choice xmlns:v="urn:schemas-microsoft-com:vml" Requires="v">
                <p:oleObj name="Equation" r:id="rId12" imgW="1384200" imgH="685800" progId="Equation.3">
                  <p:embed/>
                </p:oleObj>
              </mc:Choice>
              <mc:Fallback>
                <p:oleObj name="Equation" r:id="rId12" imgW="1384200" imgH="685800" progId="Equation.3">
                  <p:embed/>
                  <p:pic>
                    <p:nvPicPr>
                      <p:cNvPr id="0" name=""/>
                      <p:cNvPicPr>
                        <a:picLocks noChangeAspect="1" noChangeArrowheads="1"/>
                      </p:cNvPicPr>
                      <p:nvPr/>
                    </p:nvPicPr>
                    <p:blipFill>
                      <a:blip r:embed="rId13"/>
                      <a:srcRect/>
                      <a:stretch>
                        <a:fillRect/>
                      </a:stretch>
                    </p:blipFill>
                    <p:spPr bwMode="auto">
                      <a:xfrm>
                        <a:off x="7229475" y="2476898"/>
                        <a:ext cx="191452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919" name="Object 13"/>
          <p:cNvGraphicFramePr>
            <a:graphicFrameLocks noChangeAspect="1"/>
          </p:cNvGraphicFramePr>
          <p:nvPr/>
        </p:nvGraphicFramePr>
        <p:xfrm>
          <a:off x="5497814" y="1745456"/>
          <a:ext cx="531812" cy="503238"/>
        </p:xfrm>
        <a:graphic>
          <a:graphicData uri="http://schemas.openxmlformats.org/presentationml/2006/ole">
            <mc:AlternateContent xmlns:mc="http://schemas.openxmlformats.org/markup-compatibility/2006">
              <mc:Choice xmlns:v="urn:schemas-microsoft-com:vml" Requires="v">
                <p:oleObj name="Equation" r:id="rId14" imgW="253800" imgH="241200" progId="Equation.3">
                  <p:embed/>
                </p:oleObj>
              </mc:Choice>
              <mc:Fallback>
                <p:oleObj name="Equation" r:id="rId14" imgW="253800" imgH="241200" progId="Equation.3">
                  <p:embed/>
                  <p:pic>
                    <p:nvPicPr>
                      <p:cNvPr id="0" name=""/>
                      <p:cNvPicPr>
                        <a:picLocks noChangeAspect="1" noChangeArrowheads="1"/>
                      </p:cNvPicPr>
                      <p:nvPr/>
                    </p:nvPicPr>
                    <p:blipFill>
                      <a:blip r:embed="rId15"/>
                      <a:srcRect/>
                      <a:stretch>
                        <a:fillRect/>
                      </a:stretch>
                    </p:blipFill>
                    <p:spPr bwMode="auto">
                      <a:xfrm>
                        <a:off x="5497814" y="1745456"/>
                        <a:ext cx="531812" cy="503238"/>
                      </a:xfrm>
                      <a:prstGeom prst="rect">
                        <a:avLst/>
                      </a:prstGeom>
                      <a:noFill/>
                      <a:ln>
                        <a:noFill/>
                      </a:ln>
                    </p:spPr>
                  </p:pic>
                </p:oleObj>
              </mc:Fallback>
            </mc:AlternateContent>
          </a:graphicData>
        </a:graphic>
      </p:graphicFrame>
      <p:graphicFrame>
        <p:nvGraphicFramePr>
          <p:cNvPr id="37921" name="Object 13"/>
          <p:cNvGraphicFramePr>
            <a:graphicFrameLocks noChangeAspect="1"/>
          </p:cNvGraphicFramePr>
          <p:nvPr/>
        </p:nvGraphicFramePr>
        <p:xfrm>
          <a:off x="4792171" y="1834882"/>
          <a:ext cx="371475" cy="503237"/>
        </p:xfrm>
        <a:graphic>
          <a:graphicData uri="http://schemas.openxmlformats.org/presentationml/2006/ole">
            <mc:AlternateContent xmlns:mc="http://schemas.openxmlformats.org/markup-compatibility/2006">
              <mc:Choice xmlns:v="urn:schemas-microsoft-com:vml" Requires="v">
                <p:oleObj name="Equation" r:id="rId16" imgW="177480" imgH="241200" progId="Equation.3">
                  <p:embed/>
                </p:oleObj>
              </mc:Choice>
              <mc:Fallback>
                <p:oleObj name="Equation" r:id="rId16" imgW="177480" imgH="241200" progId="Equation.3">
                  <p:embed/>
                  <p:pic>
                    <p:nvPicPr>
                      <p:cNvPr id="0" name=""/>
                      <p:cNvPicPr>
                        <a:picLocks noChangeAspect="1" noChangeArrowheads="1"/>
                      </p:cNvPicPr>
                      <p:nvPr/>
                    </p:nvPicPr>
                    <p:blipFill>
                      <a:blip r:embed="rId17"/>
                      <a:srcRect/>
                      <a:stretch>
                        <a:fillRect/>
                      </a:stretch>
                    </p:blipFill>
                    <p:spPr bwMode="auto">
                      <a:xfrm>
                        <a:off x="4792171" y="1834882"/>
                        <a:ext cx="3714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p:cNvSpPr/>
          <p:nvPr/>
        </p:nvSpPr>
        <p:spPr>
          <a:xfrm>
            <a:off x="3397081" y="6567468"/>
            <a:ext cx="2775119" cy="261610"/>
          </a:xfrm>
          <a:prstGeom prst="rect">
            <a:avLst/>
          </a:prstGeom>
        </p:spPr>
        <p:txBody>
          <a:bodyPr wrap="none">
            <a:spAutoFit/>
          </a:bodyPr>
          <a:lstStyle/>
          <a:p>
            <a:r>
              <a:rPr lang="en-US" sz="1100" dirty="0"/>
              <a:t>http://cogprints.org/5869/1/cnn_tutorial.pdf</a:t>
            </a:r>
          </a:p>
        </p:txBody>
      </p:sp>
      <p:cxnSp>
        <p:nvCxnSpPr>
          <p:cNvPr id="9" name="Straight Arrow Connector 8"/>
          <p:cNvCxnSpPr>
            <a:endCxn id="37919" idx="1"/>
          </p:cNvCxnSpPr>
          <p:nvPr/>
        </p:nvCxnSpPr>
        <p:spPr>
          <a:xfrm>
            <a:off x="533400" y="1219200"/>
            <a:ext cx="4964414" cy="777875"/>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8156575" y="2282445"/>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610554" y="2100912"/>
            <a:ext cx="304892" cy="369332"/>
          </a:xfrm>
          <a:prstGeom prst="rect">
            <a:avLst/>
          </a:prstGeom>
          <a:noFill/>
        </p:spPr>
        <p:txBody>
          <a:bodyPr wrap="none" rtlCol="0">
            <a:spAutoFit/>
          </a:bodyPr>
          <a:lstStyle/>
          <a:p>
            <a:r>
              <a:rPr lang="en-US" i="1" dirty="0" err="1"/>
              <a:t>t</a:t>
            </a:r>
            <a:r>
              <a:rPr lang="en-US" i="1" baseline="-25000" dirty="0" err="1">
                <a:latin typeface="Bell MT" panose="02020503060305020303" pitchFamily="18" charset="0"/>
              </a:rPr>
              <a:t>i</a:t>
            </a:r>
            <a:endParaRPr lang="en-US" i="1" baseline="-25000" dirty="0">
              <a:latin typeface="Bell MT" panose="02020503060305020303" pitchFamily="18" charset="0"/>
            </a:endParaRPr>
          </a:p>
        </p:txBody>
      </p:sp>
      <p:graphicFrame>
        <p:nvGraphicFramePr>
          <p:cNvPr id="28" name="Object 27"/>
          <p:cNvGraphicFramePr>
            <a:graphicFrameLocks noChangeAspect="1"/>
          </p:cNvGraphicFramePr>
          <p:nvPr/>
        </p:nvGraphicFramePr>
        <p:xfrm>
          <a:off x="4764133" y="381000"/>
          <a:ext cx="4151313" cy="1135063"/>
        </p:xfrm>
        <a:graphic>
          <a:graphicData uri="http://schemas.openxmlformats.org/presentationml/2006/ole">
            <mc:AlternateContent xmlns:mc="http://schemas.openxmlformats.org/markup-compatibility/2006">
              <mc:Choice xmlns:v="urn:schemas-microsoft-com:vml" Requires="v">
                <p:oleObj name="Equation" r:id="rId18" imgW="3009600" imgH="825480" progId="Equation.3">
                  <p:embed/>
                </p:oleObj>
              </mc:Choice>
              <mc:Fallback>
                <p:oleObj name="Equation" r:id="rId18" imgW="3009600" imgH="82548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64133" y="381000"/>
                        <a:ext cx="4151313" cy="113506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TextBox 29"/>
          <p:cNvSpPr txBox="1"/>
          <p:nvPr/>
        </p:nvSpPr>
        <p:spPr>
          <a:xfrm>
            <a:off x="4698419" y="76200"/>
            <a:ext cx="1112356" cy="369332"/>
          </a:xfrm>
          <a:prstGeom prst="rect">
            <a:avLst/>
          </a:prstGeom>
          <a:noFill/>
        </p:spPr>
        <p:txBody>
          <a:bodyPr wrap="none" rtlCol="0">
            <a:spAutoFit/>
          </a:bodyPr>
          <a:lstStyle/>
          <a:p>
            <a:r>
              <a:rPr lang="en-US" dirty="0"/>
              <a:t>Definition</a:t>
            </a:r>
          </a:p>
        </p:txBody>
      </p:sp>
      <p:cxnSp>
        <p:nvCxnSpPr>
          <p:cNvPr id="32" name="Straight Connector 31"/>
          <p:cNvCxnSpPr/>
          <p:nvPr/>
        </p:nvCxnSpPr>
        <p:spPr>
          <a:xfrm>
            <a:off x="3657600" y="4492625"/>
            <a:ext cx="838200"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7966605" y="4787375"/>
            <a:ext cx="179000" cy="1524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cxnSp>
        <p:nvCxnSpPr>
          <p:cNvPr id="36" name="Straight Arrow Connector 35"/>
          <p:cNvCxnSpPr/>
          <p:nvPr/>
        </p:nvCxnSpPr>
        <p:spPr>
          <a:xfrm flipH="1" flipV="1">
            <a:off x="5705777" y="2100912"/>
            <a:ext cx="2350329" cy="2623489"/>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458200" y="4863575"/>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458200" y="4939775"/>
            <a:ext cx="630301" cy="276999"/>
          </a:xfrm>
          <a:prstGeom prst="rect">
            <a:avLst/>
          </a:prstGeom>
          <a:noFill/>
        </p:spPr>
        <p:txBody>
          <a:bodyPr wrap="none" rtlCol="0">
            <a:spAutoFit/>
          </a:bodyPr>
          <a:lstStyle/>
          <a:p>
            <a:r>
              <a:rPr lang="en-US" sz="1200" dirty="0"/>
              <a:t>Output</a:t>
            </a:r>
          </a:p>
        </p:txBody>
      </p:sp>
      <p:sp>
        <p:nvSpPr>
          <p:cNvPr id="21" name="TextBox 20"/>
          <p:cNvSpPr txBox="1"/>
          <p:nvPr/>
        </p:nvSpPr>
        <p:spPr>
          <a:xfrm>
            <a:off x="0" y="6173325"/>
            <a:ext cx="4495800" cy="646331"/>
          </a:xfrm>
          <a:prstGeom prst="rect">
            <a:avLst/>
          </a:prstGeom>
          <a:noFill/>
        </p:spPr>
        <p:txBody>
          <a:bodyPr wrap="square" rtlCol="0">
            <a:spAutoFit/>
          </a:bodyPr>
          <a:lstStyle/>
          <a:p>
            <a:r>
              <a:rPr lang="en-US" dirty="0"/>
              <a:t>s2 = 1*</a:t>
            </a:r>
            <a:r>
              <a:rPr lang="en-US" dirty="0" err="1"/>
              <a:t>diag</a:t>
            </a:r>
            <a:r>
              <a:rPr lang="en-US" dirty="0"/>
              <a:t>(df2) * e(:,</a:t>
            </a:r>
            <a:r>
              <a:rPr lang="en-US" dirty="0" err="1"/>
              <a:t>i</a:t>
            </a:r>
            <a:r>
              <a:rPr lang="en-US" dirty="0"/>
              <a:t>); %e=A2-T; </a:t>
            </a:r>
          </a:p>
          <a:p>
            <a:r>
              <a:rPr lang="en-US" dirty="0"/>
              <a:t>df2=f’=f(1-f) of layer2, in </a:t>
            </a:r>
            <a:r>
              <a:rPr lang="en-US" dirty="0" err="1"/>
              <a:t>bnppx.m</a:t>
            </a:r>
            <a:endParaRPr lang="en-US" dirty="0"/>
          </a:p>
        </p:txBody>
      </p:sp>
      <p:sp>
        <p:nvSpPr>
          <p:cNvPr id="22" name="Right Brace 21"/>
          <p:cNvSpPr/>
          <p:nvPr/>
        </p:nvSpPr>
        <p:spPr>
          <a:xfrm rot="16200000" flipH="1">
            <a:off x="2421722" y="5140403"/>
            <a:ext cx="109560" cy="144780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2314864" y="5843975"/>
            <a:ext cx="1555234" cy="369332"/>
          </a:xfrm>
          <a:prstGeom prst="rect">
            <a:avLst/>
          </a:prstGeom>
          <a:noFill/>
        </p:spPr>
        <p:txBody>
          <a:bodyPr wrap="none" rtlCol="0">
            <a:spAutoFit/>
          </a:bodyPr>
          <a:lstStyle/>
          <a:p>
            <a:r>
              <a:rPr lang="en-US" dirty="0"/>
              <a:t>Sensitivity (S2)</a:t>
            </a:r>
          </a:p>
        </p:txBody>
      </p:sp>
      <p:graphicFrame>
        <p:nvGraphicFramePr>
          <p:cNvPr id="4" name="Object 3"/>
          <p:cNvGraphicFramePr>
            <a:graphicFrameLocks noChangeAspect="1"/>
          </p:cNvGraphicFramePr>
          <p:nvPr/>
        </p:nvGraphicFramePr>
        <p:xfrm>
          <a:off x="2889250" y="3314700"/>
          <a:ext cx="3365500" cy="228600"/>
        </p:xfrm>
        <a:graphic>
          <a:graphicData uri="http://schemas.openxmlformats.org/presentationml/2006/ole">
            <mc:AlternateContent xmlns:mc="http://schemas.openxmlformats.org/markup-compatibility/2006">
              <mc:Choice xmlns:v="urn:schemas-microsoft-com:vml" Requires="v">
                <p:oleObj name="Equation" r:id="rId20" imgW="3365280" imgH="228600" progId="Equation.3">
                  <p:embed/>
                </p:oleObj>
              </mc:Choice>
              <mc:Fallback>
                <p:oleObj name="Equation" r:id="rId20" imgW="3365280" imgH="228600" progId="Equation.3">
                  <p:embed/>
                  <p:pic>
                    <p:nvPicPr>
                      <p:cNvPr id="0" name=""/>
                      <p:cNvPicPr/>
                      <p:nvPr/>
                    </p:nvPicPr>
                    <p:blipFill>
                      <a:blip r:embed="rId21"/>
                      <a:stretch>
                        <a:fillRect/>
                      </a:stretch>
                    </p:blipFill>
                    <p:spPr>
                      <a:xfrm>
                        <a:off x="2889250" y="3314700"/>
                        <a:ext cx="3365500" cy="228600"/>
                      </a:xfrm>
                      <a:prstGeom prst="rect">
                        <a:avLst/>
                      </a:prstGeom>
                    </p:spPr>
                  </p:pic>
                </p:oleObj>
              </mc:Fallback>
            </mc:AlternateContent>
          </a:graphicData>
        </a:graphic>
      </p:graphicFrame>
    </p:spTree>
    <p:extLst>
      <p:ext uri="{BB962C8B-B14F-4D97-AF65-F5344CB8AC3E}">
        <p14:creationId xmlns:p14="http://schemas.microsoft.com/office/powerpoint/2010/main" val="55716027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49355" y="218069"/>
            <a:ext cx="8077200" cy="487362"/>
          </a:xfrm>
        </p:spPr>
        <p:txBody>
          <a:bodyPr>
            <a:normAutofit fontScale="90000"/>
          </a:bodyPr>
          <a:lstStyle/>
          <a:p>
            <a:pPr algn="l"/>
            <a:r>
              <a:rPr lang="en-US" altLang="en-US" sz="2000" dirty="0">
                <a:solidFill>
                  <a:srgbClr val="FF0000"/>
                </a:solidFill>
              </a:rPr>
              <a:t>Answer: Ex11: </a:t>
            </a:r>
            <a:r>
              <a:rPr lang="en-US" altLang="en-US" sz="2000" dirty="0"/>
              <a:t>Case2 : if neuron in between a hidden to hidden  layer. We want to find</a:t>
            </a:r>
          </a:p>
        </p:txBody>
      </p:sp>
      <p:sp>
        <p:nvSpPr>
          <p:cNvPr id="39939" name="Content Placeholder 2"/>
          <p:cNvSpPr>
            <a:spLocks noGrp="1"/>
          </p:cNvSpPr>
          <p:nvPr>
            <p:ph idx="1"/>
          </p:nvPr>
        </p:nvSpPr>
        <p:spPr>
          <a:xfrm>
            <a:off x="8283162" y="5927170"/>
            <a:ext cx="457200" cy="334962"/>
          </a:xfrm>
        </p:spPr>
        <p:txBody>
          <a:bodyPr>
            <a:normAutofit fontScale="55000" lnSpcReduction="20000"/>
          </a:bodyPr>
          <a:lstStyle/>
          <a:p>
            <a:r>
              <a:rPr lang="en-US" altLang="en-US" dirty="0"/>
              <a:t> </a:t>
            </a:r>
          </a:p>
        </p:txBody>
      </p:sp>
      <p:sp>
        <p:nvSpPr>
          <p:cNvPr id="39940" name="Footer Placeholder 3"/>
          <p:cNvSpPr>
            <a:spLocks noGrp="1"/>
          </p:cNvSpPr>
          <p:nvPr>
            <p:ph type="ftr" sz="quarter" idx="11"/>
          </p:nvPr>
        </p:nvSpPr>
        <p:spPr bwMode="auto">
          <a:xfrm>
            <a:off x="5705062" y="6236732"/>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endParaRPr lang="en-US" altLang="zh-HK" sz="1200" dirty="0">
              <a:solidFill>
                <a:srgbClr val="898989"/>
              </a:solidFill>
            </a:endParaRPr>
          </a:p>
        </p:txBody>
      </p:sp>
      <p:sp>
        <p:nvSpPr>
          <p:cNvPr id="39941" name="Slide Number Placeholder 4"/>
          <p:cNvSpPr>
            <a:spLocks noGrp="1"/>
          </p:cNvSpPr>
          <p:nvPr>
            <p:ph type="sldNum" sz="quarter" idx="12"/>
          </p:nvPr>
        </p:nvSpPr>
        <p:spPr bwMode="auto">
          <a:xfrm>
            <a:off x="6486112" y="61922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42BD951-374D-439C-A469-471C14ADE979}" type="slidenum">
              <a:rPr lang="en-US" altLang="zh-HK" sz="1200">
                <a:solidFill>
                  <a:srgbClr val="898989"/>
                </a:solidFill>
              </a:rPr>
              <a:pPr>
                <a:spcBef>
                  <a:spcPct val="0"/>
                </a:spcBef>
                <a:buFontTx/>
                <a:buNone/>
              </a:pPr>
              <a:t>118</a:t>
            </a:fld>
            <a:endParaRPr lang="en-US" altLang="zh-HK" sz="1200">
              <a:solidFill>
                <a:srgbClr val="898989"/>
              </a:solidFill>
            </a:endParaRPr>
          </a:p>
        </p:txBody>
      </p:sp>
      <p:graphicFrame>
        <p:nvGraphicFramePr>
          <p:cNvPr id="39942" name="Object 5"/>
          <p:cNvGraphicFramePr>
            <a:graphicFrameLocks noChangeAspect="1"/>
          </p:cNvGraphicFramePr>
          <p:nvPr/>
        </p:nvGraphicFramePr>
        <p:xfrm>
          <a:off x="292100" y="904875"/>
          <a:ext cx="5235575" cy="4995863"/>
        </p:xfrm>
        <a:graphic>
          <a:graphicData uri="http://schemas.openxmlformats.org/presentationml/2006/ole">
            <mc:AlternateContent xmlns:mc="http://schemas.openxmlformats.org/markup-compatibility/2006">
              <mc:Choice xmlns:v="urn:schemas-microsoft-com:vml" Requires="v">
                <p:oleObj name="Equation" r:id="rId2" imgW="4267080" imgH="4076640" progId="Equation.3">
                  <p:embed/>
                </p:oleObj>
              </mc:Choice>
              <mc:Fallback>
                <p:oleObj name="Equation" r:id="rId2" imgW="4267080" imgH="4076640" progId="Equation.3">
                  <p:embed/>
                  <p:pic>
                    <p:nvPicPr>
                      <p:cNvPr id="0" name=""/>
                      <p:cNvPicPr>
                        <a:picLocks noChangeAspect="1" noChangeArrowheads="1"/>
                      </p:cNvPicPr>
                      <p:nvPr/>
                    </p:nvPicPr>
                    <p:blipFill>
                      <a:blip r:embed="rId3"/>
                      <a:srcRect/>
                      <a:stretch>
                        <a:fillRect/>
                      </a:stretch>
                    </p:blipFill>
                    <p:spPr bwMode="auto">
                      <a:xfrm>
                        <a:off x="292100" y="904875"/>
                        <a:ext cx="5235575" cy="4995863"/>
                      </a:xfrm>
                      <a:prstGeom prst="rect">
                        <a:avLst/>
                      </a:prstGeom>
                      <a:noFill/>
                      <a:ln>
                        <a:noFill/>
                      </a:ln>
                    </p:spPr>
                  </p:pic>
                </p:oleObj>
              </mc:Fallback>
            </mc:AlternateContent>
          </a:graphicData>
        </a:graphic>
      </p:graphicFrame>
      <p:sp>
        <p:nvSpPr>
          <p:cNvPr id="7" name="Oval 6"/>
          <p:cNvSpPr/>
          <p:nvPr/>
        </p:nvSpPr>
        <p:spPr>
          <a:xfrm>
            <a:off x="6976650" y="1207532"/>
            <a:ext cx="1490662"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8" name="Straight Arrow Connector 7"/>
          <p:cNvCxnSpPr>
            <a:stCxn id="27" idx="6"/>
            <a:endCxn id="7" idx="2"/>
          </p:cNvCxnSpPr>
          <p:nvPr/>
        </p:nvCxnSpPr>
        <p:spPr>
          <a:xfrm>
            <a:off x="6190837" y="1722676"/>
            <a:ext cx="785813" cy="1325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7" idx="6"/>
          </p:cNvCxnSpPr>
          <p:nvPr/>
        </p:nvCxnSpPr>
        <p:spPr>
          <a:xfrm>
            <a:off x="6190837" y="1722676"/>
            <a:ext cx="841375" cy="122158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7" idx="0"/>
            <a:endCxn id="7" idx="4"/>
          </p:cNvCxnSpPr>
          <p:nvPr/>
        </p:nvCxnSpPr>
        <p:spPr>
          <a:xfrm>
            <a:off x="7721981" y="1207532"/>
            <a:ext cx="0" cy="129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6"/>
          </p:cNvCxnSpPr>
          <p:nvPr/>
        </p:nvCxnSpPr>
        <p:spPr>
          <a:xfrm>
            <a:off x="8467312" y="1855232"/>
            <a:ext cx="27709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5053256" y="1207532"/>
            <a:ext cx="1137581" cy="10302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33" name="Straight Connector 32"/>
          <p:cNvCxnSpPr>
            <a:stCxn id="27" idx="0"/>
            <a:endCxn id="27" idx="4"/>
          </p:cNvCxnSpPr>
          <p:nvPr/>
        </p:nvCxnSpPr>
        <p:spPr>
          <a:xfrm>
            <a:off x="5622047" y="1207532"/>
            <a:ext cx="0" cy="1030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7" idx="6"/>
            <a:endCxn id="66" idx="2"/>
          </p:cNvCxnSpPr>
          <p:nvPr/>
        </p:nvCxnSpPr>
        <p:spPr>
          <a:xfrm>
            <a:off x="6190837" y="1722676"/>
            <a:ext cx="925768" cy="318285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aphicFrame>
        <p:nvGraphicFramePr>
          <p:cNvPr id="39952" name="Object 53"/>
          <p:cNvGraphicFramePr>
            <a:graphicFrameLocks noChangeAspect="1"/>
          </p:cNvGraphicFramePr>
          <p:nvPr/>
        </p:nvGraphicFramePr>
        <p:xfrm>
          <a:off x="7775575" y="1482725"/>
          <a:ext cx="503238" cy="479425"/>
        </p:xfrm>
        <a:graphic>
          <a:graphicData uri="http://schemas.openxmlformats.org/presentationml/2006/ole">
            <mc:AlternateContent xmlns:mc="http://schemas.openxmlformats.org/markup-compatibility/2006">
              <mc:Choice xmlns:v="urn:schemas-microsoft-com:vml" Requires="v">
                <p:oleObj name="Equation" r:id="rId4" imgW="241200" imgH="228600" progId="Equation.3">
                  <p:embed/>
                </p:oleObj>
              </mc:Choice>
              <mc:Fallback>
                <p:oleObj name="Equation" r:id="rId4" imgW="241200" imgH="228600" progId="Equation.3">
                  <p:embed/>
                  <p:pic>
                    <p:nvPicPr>
                      <p:cNvPr id="0" name=""/>
                      <p:cNvPicPr>
                        <a:picLocks noChangeAspect="1" noChangeArrowheads="1"/>
                      </p:cNvPicPr>
                      <p:nvPr/>
                    </p:nvPicPr>
                    <p:blipFill>
                      <a:blip r:embed="rId5"/>
                      <a:srcRect/>
                      <a:stretch>
                        <a:fillRect/>
                      </a:stretch>
                    </p:blipFill>
                    <p:spPr bwMode="auto">
                      <a:xfrm>
                        <a:off x="7775575" y="1482725"/>
                        <a:ext cx="503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1" name="Straight Arrow Connector 70"/>
          <p:cNvCxnSpPr/>
          <p:nvPr/>
        </p:nvCxnSpPr>
        <p:spPr>
          <a:xfrm flipH="1">
            <a:off x="5222046" y="2301580"/>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9956" name="Object 71"/>
          <p:cNvGraphicFramePr>
            <a:graphicFrameLocks noChangeAspect="1"/>
          </p:cNvGraphicFramePr>
          <p:nvPr/>
        </p:nvGraphicFramePr>
        <p:xfrm>
          <a:off x="7529680" y="1914699"/>
          <a:ext cx="433387" cy="591104"/>
        </p:xfrm>
        <a:graphic>
          <a:graphicData uri="http://schemas.openxmlformats.org/presentationml/2006/ole">
            <mc:AlternateContent xmlns:mc="http://schemas.openxmlformats.org/markup-compatibility/2006">
              <mc:Choice xmlns:v="urn:schemas-microsoft-com:vml" Requires="v">
                <p:oleObj name="Equation" r:id="rId6" imgW="228600" imgH="228600" progId="Equation.3">
                  <p:embed/>
                </p:oleObj>
              </mc:Choice>
              <mc:Fallback>
                <p:oleObj name="Equation" r:id="rId6" imgW="228600" imgH="228600" progId="Equation.3">
                  <p:embed/>
                  <p:pic>
                    <p:nvPicPr>
                      <p:cNvPr id="0" name=""/>
                      <p:cNvPicPr>
                        <a:picLocks noChangeAspect="1" noChangeArrowheads="1"/>
                      </p:cNvPicPr>
                      <p:nvPr/>
                    </p:nvPicPr>
                    <p:blipFill>
                      <a:blip r:embed="rId7"/>
                      <a:srcRect/>
                      <a:stretch>
                        <a:fillRect/>
                      </a:stretch>
                    </p:blipFill>
                    <p:spPr bwMode="auto">
                      <a:xfrm>
                        <a:off x="7529680" y="1914699"/>
                        <a:ext cx="433387" cy="591104"/>
                      </a:xfrm>
                      <a:prstGeom prst="rect">
                        <a:avLst/>
                      </a:prstGeom>
                      <a:noFill/>
                      <a:ln>
                        <a:noFill/>
                      </a:ln>
                    </p:spPr>
                  </p:pic>
                </p:oleObj>
              </mc:Fallback>
            </mc:AlternateContent>
          </a:graphicData>
        </a:graphic>
      </p:graphicFrame>
      <p:cxnSp>
        <p:nvCxnSpPr>
          <p:cNvPr id="47" name="Straight Arrow Connector 46"/>
          <p:cNvCxnSpPr/>
          <p:nvPr/>
        </p:nvCxnSpPr>
        <p:spPr>
          <a:xfrm>
            <a:off x="4377512" y="1775857"/>
            <a:ext cx="675744" cy="1"/>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9958" name="Object 1"/>
          <p:cNvGraphicFramePr>
            <a:graphicFrameLocks noChangeAspect="1"/>
          </p:cNvGraphicFramePr>
          <p:nvPr/>
        </p:nvGraphicFramePr>
        <p:xfrm>
          <a:off x="3979049" y="1365658"/>
          <a:ext cx="398463" cy="514350"/>
        </p:xfrm>
        <a:graphic>
          <a:graphicData uri="http://schemas.openxmlformats.org/presentationml/2006/ole">
            <mc:AlternateContent xmlns:mc="http://schemas.openxmlformats.org/markup-compatibility/2006">
              <mc:Choice xmlns:v="urn:schemas-microsoft-com:vml" Requires="v">
                <p:oleObj name="Equation" r:id="rId8" imgW="177480" imgH="228600" progId="Equation.3">
                  <p:embed/>
                </p:oleObj>
              </mc:Choice>
              <mc:Fallback>
                <p:oleObj name="Equation" r:id="rId8" imgW="177480" imgH="228600" progId="Equation.3">
                  <p:embed/>
                  <p:pic>
                    <p:nvPicPr>
                      <p:cNvPr id="0" name=""/>
                      <p:cNvPicPr>
                        <a:picLocks noChangeAspect="1" noChangeArrowheads="1"/>
                      </p:cNvPicPr>
                      <p:nvPr/>
                    </p:nvPicPr>
                    <p:blipFill>
                      <a:blip r:embed="rId9"/>
                      <a:srcRect/>
                      <a:stretch>
                        <a:fillRect/>
                      </a:stretch>
                    </p:blipFill>
                    <p:spPr bwMode="auto">
                      <a:xfrm>
                        <a:off x="3979049" y="1365658"/>
                        <a:ext cx="39846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59" name="Object 28"/>
          <p:cNvGraphicFramePr>
            <a:graphicFrameLocks noChangeAspect="1"/>
          </p:cNvGraphicFramePr>
          <p:nvPr/>
        </p:nvGraphicFramePr>
        <p:xfrm>
          <a:off x="6334125" y="1468438"/>
          <a:ext cx="495300" cy="358775"/>
        </p:xfrm>
        <a:graphic>
          <a:graphicData uri="http://schemas.openxmlformats.org/presentationml/2006/ole">
            <mc:AlternateContent xmlns:mc="http://schemas.openxmlformats.org/markup-compatibility/2006">
              <mc:Choice xmlns:v="urn:schemas-microsoft-com:vml" Requires="v">
                <p:oleObj name="Equation" r:id="rId10" imgW="330120" imgH="241200" progId="Equation.3">
                  <p:embed/>
                </p:oleObj>
              </mc:Choice>
              <mc:Fallback>
                <p:oleObj name="Equation" r:id="rId10" imgW="330120" imgH="241200" progId="Equation.3">
                  <p:embed/>
                  <p:pic>
                    <p:nvPicPr>
                      <p:cNvPr id="0" name=""/>
                      <p:cNvPicPr>
                        <a:picLocks noChangeAspect="1" noChangeArrowheads="1"/>
                      </p:cNvPicPr>
                      <p:nvPr/>
                    </p:nvPicPr>
                    <p:blipFill>
                      <a:blip r:embed="rId11"/>
                      <a:srcRect/>
                      <a:stretch>
                        <a:fillRect/>
                      </a:stretch>
                    </p:blipFill>
                    <p:spPr bwMode="auto">
                      <a:xfrm>
                        <a:off x="6334125" y="1468438"/>
                        <a:ext cx="4953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 name="Oval 56"/>
          <p:cNvSpPr/>
          <p:nvPr/>
        </p:nvSpPr>
        <p:spPr>
          <a:xfrm>
            <a:off x="7032212" y="2583895"/>
            <a:ext cx="1486694" cy="1181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58" name="Straight Connector 57"/>
          <p:cNvCxnSpPr>
            <a:stCxn id="57" idx="0"/>
            <a:endCxn id="57" idx="4"/>
          </p:cNvCxnSpPr>
          <p:nvPr/>
        </p:nvCxnSpPr>
        <p:spPr>
          <a:xfrm>
            <a:off x="7775559" y="2583895"/>
            <a:ext cx="0" cy="1181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7" idx="6"/>
          </p:cNvCxnSpPr>
          <p:nvPr/>
        </p:nvCxnSpPr>
        <p:spPr>
          <a:xfrm flipV="1">
            <a:off x="8518906" y="3161023"/>
            <a:ext cx="225497" cy="134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7398364" y="3276600"/>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7116605" y="4269026"/>
            <a:ext cx="1321594" cy="12730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67" name="Straight Connector 66"/>
          <p:cNvCxnSpPr/>
          <p:nvPr/>
        </p:nvCxnSpPr>
        <p:spPr>
          <a:xfrm>
            <a:off x="7805022" y="4269026"/>
            <a:ext cx="0" cy="1273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66" idx="6"/>
          </p:cNvCxnSpPr>
          <p:nvPr/>
        </p:nvCxnSpPr>
        <p:spPr>
          <a:xfrm>
            <a:off x="8438199" y="4905535"/>
            <a:ext cx="2722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7410345" y="4980068"/>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9969" name="Object 13"/>
          <p:cNvGraphicFramePr>
            <a:graphicFrameLocks noChangeAspect="1"/>
          </p:cNvGraphicFramePr>
          <p:nvPr/>
        </p:nvGraphicFramePr>
        <p:xfrm>
          <a:off x="7015163" y="1458913"/>
          <a:ext cx="504825" cy="476250"/>
        </p:xfrm>
        <a:graphic>
          <a:graphicData uri="http://schemas.openxmlformats.org/presentationml/2006/ole">
            <mc:AlternateContent xmlns:mc="http://schemas.openxmlformats.org/markup-compatibility/2006">
              <mc:Choice xmlns:v="urn:schemas-microsoft-com:vml" Requires="v">
                <p:oleObj name="Equation" r:id="rId12" imgW="241200" imgH="228600" progId="Equation.3">
                  <p:embed/>
                </p:oleObj>
              </mc:Choice>
              <mc:Fallback>
                <p:oleObj name="Equation" r:id="rId12" imgW="241200" imgH="228600" progId="Equation.3">
                  <p:embed/>
                  <p:pic>
                    <p:nvPicPr>
                      <p:cNvPr id="0" name=""/>
                      <p:cNvPicPr>
                        <a:picLocks noChangeAspect="1" noChangeArrowheads="1"/>
                      </p:cNvPicPr>
                      <p:nvPr/>
                    </p:nvPicPr>
                    <p:blipFill>
                      <a:blip r:embed="rId13"/>
                      <a:srcRect/>
                      <a:stretch>
                        <a:fillRect/>
                      </a:stretch>
                    </p:blipFill>
                    <p:spPr bwMode="auto">
                      <a:xfrm>
                        <a:off x="7015163" y="1458913"/>
                        <a:ext cx="5048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76" name="Object 13"/>
          <p:cNvGraphicFramePr>
            <a:graphicFrameLocks noChangeAspect="1"/>
          </p:cNvGraphicFramePr>
          <p:nvPr/>
        </p:nvGraphicFramePr>
        <p:xfrm>
          <a:off x="5172075" y="1471613"/>
          <a:ext cx="371475" cy="503237"/>
        </p:xfrm>
        <a:graphic>
          <a:graphicData uri="http://schemas.openxmlformats.org/presentationml/2006/ole">
            <mc:AlternateContent xmlns:mc="http://schemas.openxmlformats.org/markup-compatibility/2006">
              <mc:Choice xmlns:v="urn:schemas-microsoft-com:vml" Requires="v">
                <p:oleObj name="Equation" r:id="rId14" imgW="177480" imgH="241200" progId="Equation.3">
                  <p:embed/>
                </p:oleObj>
              </mc:Choice>
              <mc:Fallback>
                <p:oleObj name="Equation" r:id="rId14" imgW="177480" imgH="241200" progId="Equation.3">
                  <p:embed/>
                  <p:pic>
                    <p:nvPicPr>
                      <p:cNvPr id="0" name=""/>
                      <p:cNvPicPr>
                        <a:picLocks noChangeAspect="1" noChangeArrowheads="1"/>
                      </p:cNvPicPr>
                      <p:nvPr/>
                    </p:nvPicPr>
                    <p:blipFill>
                      <a:blip r:embed="rId15"/>
                      <a:srcRect/>
                      <a:stretch>
                        <a:fillRect/>
                      </a:stretch>
                    </p:blipFill>
                    <p:spPr bwMode="auto">
                      <a:xfrm>
                        <a:off x="5172075" y="1471613"/>
                        <a:ext cx="3714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77" name="Object 53"/>
          <p:cNvGraphicFramePr>
            <a:graphicFrameLocks noChangeAspect="1"/>
          </p:cNvGraphicFramePr>
          <p:nvPr/>
        </p:nvGraphicFramePr>
        <p:xfrm>
          <a:off x="5732463" y="1446213"/>
          <a:ext cx="368300" cy="514350"/>
        </p:xfrm>
        <a:graphic>
          <a:graphicData uri="http://schemas.openxmlformats.org/presentationml/2006/ole">
            <mc:AlternateContent xmlns:mc="http://schemas.openxmlformats.org/markup-compatibility/2006">
              <mc:Choice xmlns:v="urn:schemas-microsoft-com:vml" Requires="v">
                <p:oleObj name="Equation" r:id="rId16" imgW="177480" imgH="241200" progId="Equation.3">
                  <p:embed/>
                </p:oleObj>
              </mc:Choice>
              <mc:Fallback>
                <p:oleObj name="Equation" r:id="rId16" imgW="177480" imgH="241200" progId="Equation.3">
                  <p:embed/>
                  <p:pic>
                    <p:nvPicPr>
                      <p:cNvPr id="0" name=""/>
                      <p:cNvPicPr>
                        <a:picLocks noChangeAspect="1" noChangeArrowheads="1"/>
                      </p:cNvPicPr>
                      <p:nvPr/>
                    </p:nvPicPr>
                    <p:blipFill>
                      <a:blip r:embed="rId17"/>
                      <a:srcRect/>
                      <a:stretch>
                        <a:fillRect/>
                      </a:stretch>
                    </p:blipFill>
                    <p:spPr bwMode="auto">
                      <a:xfrm>
                        <a:off x="5732463" y="1446213"/>
                        <a:ext cx="3683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80" name="Object 2"/>
          <p:cNvGraphicFramePr>
            <a:graphicFrameLocks noChangeAspect="1"/>
          </p:cNvGraphicFramePr>
          <p:nvPr/>
        </p:nvGraphicFramePr>
        <p:xfrm>
          <a:off x="4491281" y="1190739"/>
          <a:ext cx="561975" cy="508000"/>
        </p:xfrm>
        <a:graphic>
          <a:graphicData uri="http://schemas.openxmlformats.org/presentationml/2006/ole">
            <mc:AlternateContent xmlns:mc="http://schemas.openxmlformats.org/markup-compatibility/2006">
              <mc:Choice xmlns:v="urn:schemas-microsoft-com:vml" Requires="v">
                <p:oleObj name="Equation" r:id="rId18" imgW="266400" imgH="241200" progId="Equation.3">
                  <p:embed/>
                </p:oleObj>
              </mc:Choice>
              <mc:Fallback>
                <p:oleObj name="Equation" r:id="rId18" imgW="266400" imgH="241200" progId="Equation.3">
                  <p:embed/>
                  <p:pic>
                    <p:nvPicPr>
                      <p:cNvPr id="0" name=""/>
                      <p:cNvPicPr>
                        <a:picLocks noChangeAspect="1" noChangeArrowheads="1"/>
                      </p:cNvPicPr>
                      <p:nvPr/>
                    </p:nvPicPr>
                    <p:blipFill>
                      <a:blip r:embed="rId19"/>
                      <a:srcRect/>
                      <a:stretch>
                        <a:fillRect/>
                      </a:stretch>
                    </p:blipFill>
                    <p:spPr bwMode="auto">
                      <a:xfrm>
                        <a:off x="4491281" y="1190739"/>
                        <a:ext cx="561975" cy="508000"/>
                      </a:xfrm>
                      <a:prstGeom prst="rect">
                        <a:avLst/>
                      </a:prstGeom>
                      <a:noFill/>
                      <a:ln>
                        <a:noFill/>
                      </a:ln>
                    </p:spPr>
                  </p:pic>
                </p:oleObj>
              </mc:Fallback>
            </mc:AlternateContent>
          </a:graphicData>
        </a:graphic>
      </p:graphicFrame>
      <p:sp>
        <p:nvSpPr>
          <p:cNvPr id="6" name="TextBox 5"/>
          <p:cNvSpPr txBox="1"/>
          <p:nvPr/>
        </p:nvSpPr>
        <p:spPr>
          <a:xfrm>
            <a:off x="7582276" y="5717232"/>
            <a:ext cx="856325" cy="646331"/>
          </a:xfrm>
          <a:prstGeom prst="rect">
            <a:avLst/>
          </a:prstGeom>
          <a:noFill/>
        </p:spPr>
        <p:txBody>
          <a:bodyPr wrap="none" rtlCol="0">
            <a:spAutoFit/>
          </a:bodyPr>
          <a:lstStyle/>
          <a:p>
            <a:r>
              <a:rPr lang="en-US" dirty="0"/>
              <a:t>Output</a:t>
            </a:r>
          </a:p>
          <a:p>
            <a:r>
              <a:rPr lang="en-US" dirty="0"/>
              <a:t>layer</a:t>
            </a:r>
          </a:p>
        </p:txBody>
      </p:sp>
      <p:sp>
        <p:nvSpPr>
          <p:cNvPr id="51" name="TextBox 50"/>
          <p:cNvSpPr txBox="1"/>
          <p:nvPr/>
        </p:nvSpPr>
        <p:spPr>
          <a:xfrm>
            <a:off x="5404679" y="821407"/>
            <a:ext cx="434734" cy="369332"/>
          </a:xfrm>
          <a:prstGeom prst="rect">
            <a:avLst/>
          </a:prstGeom>
          <a:noFill/>
        </p:spPr>
        <p:txBody>
          <a:bodyPr wrap="none" rtlCol="0">
            <a:spAutoFit/>
          </a:bodyPr>
          <a:lstStyle/>
          <a:p>
            <a:r>
              <a:rPr lang="en-US" dirty="0"/>
              <a:t>A1</a:t>
            </a:r>
          </a:p>
        </p:txBody>
      </p:sp>
      <p:graphicFrame>
        <p:nvGraphicFramePr>
          <p:cNvPr id="11" name="Object 10"/>
          <p:cNvGraphicFramePr>
            <a:graphicFrameLocks noChangeAspect="1"/>
          </p:cNvGraphicFramePr>
          <p:nvPr/>
        </p:nvGraphicFramePr>
        <p:xfrm>
          <a:off x="5440363" y="2301875"/>
          <a:ext cx="314325" cy="463550"/>
        </p:xfrm>
        <a:graphic>
          <a:graphicData uri="http://schemas.openxmlformats.org/presentationml/2006/ole">
            <mc:AlternateContent xmlns:mc="http://schemas.openxmlformats.org/markup-compatibility/2006">
              <mc:Choice xmlns:v="urn:schemas-microsoft-com:vml" Requires="v">
                <p:oleObj name="Equation" r:id="rId20" imgW="164880" imgH="241200" progId="Equation.3">
                  <p:embed/>
                </p:oleObj>
              </mc:Choice>
              <mc:Fallback>
                <p:oleObj name="Equation" r:id="rId20" imgW="164880" imgH="241200" progId="Equation.3">
                  <p:embed/>
                  <p:pic>
                    <p:nvPicPr>
                      <p:cNvPr id="0" name=""/>
                      <p:cNvPicPr>
                        <a:picLocks noChangeAspect="1" noChangeArrowheads="1"/>
                      </p:cNvPicPr>
                      <p:nvPr/>
                    </p:nvPicPr>
                    <p:blipFill>
                      <a:blip r:embed="rId21"/>
                      <a:srcRect/>
                      <a:stretch>
                        <a:fillRect/>
                      </a:stretch>
                    </p:blipFill>
                    <p:spPr bwMode="auto">
                      <a:xfrm>
                        <a:off x="5440363" y="2301875"/>
                        <a:ext cx="3143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5" name="Straight Arrow Connector 54"/>
          <p:cNvCxnSpPr/>
          <p:nvPr/>
        </p:nvCxnSpPr>
        <p:spPr>
          <a:xfrm flipH="1">
            <a:off x="7352887" y="1981200"/>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7746374" y="3886200"/>
            <a:ext cx="5723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767488" y="4070525"/>
            <a:ext cx="5723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095708" y="858798"/>
            <a:ext cx="1363387" cy="369332"/>
          </a:xfrm>
          <a:prstGeom prst="rect">
            <a:avLst/>
          </a:prstGeom>
          <a:noFill/>
        </p:spPr>
        <p:txBody>
          <a:bodyPr wrap="none" rtlCol="0">
            <a:spAutoFit/>
          </a:bodyPr>
          <a:lstStyle/>
          <a:p>
            <a:r>
              <a:rPr lang="en-US" dirty="0">
                <a:solidFill>
                  <a:srgbClr val="FF0000"/>
                </a:solidFill>
              </a:rPr>
              <a:t>Indexed by </a:t>
            </a:r>
            <a:r>
              <a:rPr lang="en-US" i="1" dirty="0">
                <a:solidFill>
                  <a:srgbClr val="FF0000"/>
                </a:solidFill>
              </a:rPr>
              <a:t>k</a:t>
            </a:r>
          </a:p>
        </p:txBody>
      </p:sp>
      <p:graphicFrame>
        <p:nvGraphicFramePr>
          <p:cNvPr id="21" name="Object 20"/>
          <p:cNvGraphicFramePr>
            <a:graphicFrameLocks noChangeAspect="1"/>
          </p:cNvGraphicFramePr>
          <p:nvPr/>
        </p:nvGraphicFramePr>
        <p:xfrm>
          <a:off x="8593138" y="1349375"/>
          <a:ext cx="336550" cy="277813"/>
        </p:xfrm>
        <a:graphic>
          <a:graphicData uri="http://schemas.openxmlformats.org/presentationml/2006/ole">
            <mc:AlternateContent xmlns:mc="http://schemas.openxmlformats.org/markup-compatibility/2006">
              <mc:Choice xmlns:v="urn:schemas-microsoft-com:vml" Requires="v">
                <p:oleObj name="Equation" r:id="rId22" imgW="215640" imgH="177480" progId="Equation.3">
                  <p:embed/>
                </p:oleObj>
              </mc:Choice>
              <mc:Fallback>
                <p:oleObj name="Equation" r:id="rId22" imgW="215640" imgH="177480" progId="Equation.3">
                  <p:embed/>
                  <p:pic>
                    <p:nvPicPr>
                      <p:cNvPr id="0" name=""/>
                      <p:cNvPicPr/>
                      <p:nvPr/>
                    </p:nvPicPr>
                    <p:blipFill>
                      <a:blip r:embed="rId23"/>
                      <a:stretch>
                        <a:fillRect/>
                      </a:stretch>
                    </p:blipFill>
                    <p:spPr>
                      <a:xfrm>
                        <a:off x="8593138" y="1349375"/>
                        <a:ext cx="336550" cy="277813"/>
                      </a:xfrm>
                      <a:prstGeom prst="rect">
                        <a:avLst/>
                      </a:prstGeom>
                      <a:ln>
                        <a:solidFill>
                          <a:srgbClr val="FF0000"/>
                        </a:solidFill>
                      </a:ln>
                    </p:spPr>
                  </p:pic>
                </p:oleObj>
              </mc:Fallback>
            </mc:AlternateContent>
          </a:graphicData>
        </a:graphic>
      </p:graphicFrame>
      <p:sp>
        <p:nvSpPr>
          <p:cNvPr id="23" name="Rectangle 22"/>
          <p:cNvSpPr/>
          <p:nvPr/>
        </p:nvSpPr>
        <p:spPr>
          <a:xfrm>
            <a:off x="8783582" y="1722676"/>
            <a:ext cx="131818" cy="3916124"/>
          </a:xfrm>
          <a:prstGeom prst="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flipV="1">
            <a:off x="614638" y="705431"/>
            <a:ext cx="3893045" cy="845864"/>
          </a:xfrm>
          <a:custGeom>
            <a:avLst/>
            <a:gdLst>
              <a:gd name="connsiteX0" fmla="*/ 0 w 3893045"/>
              <a:gd name="connsiteY0" fmla="*/ 191386 h 297711"/>
              <a:gd name="connsiteX1" fmla="*/ 1084521 w 3893045"/>
              <a:gd name="connsiteY1" fmla="*/ 290623 h 297711"/>
              <a:gd name="connsiteX2" fmla="*/ 3069265 w 3893045"/>
              <a:gd name="connsiteY2" fmla="*/ 283535 h 297711"/>
              <a:gd name="connsiteX3" fmla="*/ 3785191 w 3893045"/>
              <a:gd name="connsiteY3" fmla="*/ 233916 h 297711"/>
              <a:gd name="connsiteX4" fmla="*/ 3877340 w 3893045"/>
              <a:gd name="connsiteY4" fmla="*/ 0 h 29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3045" h="297711">
                <a:moveTo>
                  <a:pt x="0" y="191386"/>
                </a:moveTo>
                <a:cubicBezTo>
                  <a:pt x="286488" y="233325"/>
                  <a:pt x="572977" y="275265"/>
                  <a:pt x="1084521" y="290623"/>
                </a:cubicBezTo>
                <a:cubicBezTo>
                  <a:pt x="1596065" y="305981"/>
                  <a:pt x="2619153" y="292986"/>
                  <a:pt x="3069265" y="283535"/>
                </a:cubicBezTo>
                <a:cubicBezTo>
                  <a:pt x="3519377" y="274084"/>
                  <a:pt x="3650512" y="281172"/>
                  <a:pt x="3785191" y="233916"/>
                </a:cubicBezTo>
                <a:cubicBezTo>
                  <a:pt x="3919870" y="186660"/>
                  <a:pt x="3898605" y="93330"/>
                  <a:pt x="3877340" y="0"/>
                </a:cubicBezTo>
              </a:path>
            </a:pathLst>
          </a:custGeom>
          <a:noFill/>
          <a:ln>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6190837" y="904964"/>
            <a:ext cx="908262" cy="646331"/>
          </a:xfrm>
          <a:prstGeom prst="rect">
            <a:avLst/>
          </a:prstGeom>
          <a:noFill/>
        </p:spPr>
        <p:txBody>
          <a:bodyPr wrap="none" rtlCol="0">
            <a:spAutoFit/>
          </a:bodyPr>
          <a:lstStyle/>
          <a:p>
            <a:r>
              <a:rPr lang="en-US" dirty="0">
                <a:solidFill>
                  <a:srgbClr val="FF0000"/>
                </a:solidFill>
              </a:rPr>
              <a:t>Weight </a:t>
            </a:r>
          </a:p>
          <a:p>
            <a:r>
              <a:rPr lang="en-US" dirty="0">
                <a:solidFill>
                  <a:srgbClr val="FF0000"/>
                </a:solidFill>
              </a:rPr>
              <a:t>Layer L</a:t>
            </a:r>
            <a:endParaRPr lang="en-US" i="1" dirty="0">
              <a:solidFill>
                <a:srgbClr val="FF0000"/>
              </a:solidFill>
            </a:endParaRPr>
          </a:p>
        </p:txBody>
      </p:sp>
      <p:graphicFrame>
        <p:nvGraphicFramePr>
          <p:cNvPr id="2" name="Object 1"/>
          <p:cNvGraphicFramePr>
            <a:graphicFrameLocks noChangeAspect="1"/>
          </p:cNvGraphicFramePr>
          <p:nvPr/>
        </p:nvGraphicFramePr>
        <p:xfrm>
          <a:off x="6499225" y="2122488"/>
          <a:ext cx="533400" cy="358775"/>
        </p:xfrm>
        <a:graphic>
          <a:graphicData uri="http://schemas.openxmlformats.org/presentationml/2006/ole">
            <mc:AlternateContent xmlns:mc="http://schemas.openxmlformats.org/markup-compatibility/2006">
              <mc:Choice xmlns:v="urn:schemas-microsoft-com:vml" Requires="v">
                <p:oleObj name="Equation" r:id="rId24" imgW="355320" imgH="241200" progId="Equation.3">
                  <p:embed/>
                </p:oleObj>
              </mc:Choice>
              <mc:Fallback>
                <p:oleObj name="Equation" r:id="rId24" imgW="355320" imgH="241200" progId="Equation.3">
                  <p:embed/>
                  <p:pic>
                    <p:nvPicPr>
                      <p:cNvPr id="0" name=""/>
                      <p:cNvPicPr>
                        <a:picLocks noChangeAspect="1" noChangeArrowheads="1"/>
                      </p:cNvPicPr>
                      <p:nvPr/>
                    </p:nvPicPr>
                    <p:blipFill>
                      <a:blip r:embed="rId25"/>
                      <a:srcRect/>
                      <a:stretch>
                        <a:fillRect/>
                      </a:stretch>
                    </p:blipFill>
                    <p:spPr bwMode="auto">
                      <a:xfrm>
                        <a:off x="6499225" y="2122488"/>
                        <a:ext cx="5334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nvGraphicFramePr>
        <p:xfrm>
          <a:off x="7086600" y="2800350"/>
          <a:ext cx="531813" cy="476250"/>
        </p:xfrm>
        <a:graphic>
          <a:graphicData uri="http://schemas.openxmlformats.org/presentationml/2006/ole">
            <mc:AlternateContent xmlns:mc="http://schemas.openxmlformats.org/markup-compatibility/2006">
              <mc:Choice xmlns:v="urn:schemas-microsoft-com:vml" Requires="v">
                <p:oleObj name="Equation" r:id="rId26" imgW="253800" imgH="228600" progId="Equation.3">
                  <p:embed/>
                </p:oleObj>
              </mc:Choice>
              <mc:Fallback>
                <p:oleObj name="Equation" r:id="rId26" imgW="253800" imgH="228600" progId="Equation.3">
                  <p:embed/>
                  <p:pic>
                    <p:nvPicPr>
                      <p:cNvPr id="0" name=""/>
                      <p:cNvPicPr>
                        <a:picLocks noChangeAspect="1" noChangeArrowheads="1"/>
                      </p:cNvPicPr>
                      <p:nvPr/>
                    </p:nvPicPr>
                    <p:blipFill>
                      <a:blip r:embed="rId27"/>
                      <a:srcRect/>
                      <a:stretch>
                        <a:fillRect/>
                      </a:stretch>
                    </p:blipFill>
                    <p:spPr bwMode="auto">
                      <a:xfrm>
                        <a:off x="7086600" y="2800350"/>
                        <a:ext cx="5318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nvGraphicFramePr>
        <p:xfrm>
          <a:off x="7246938" y="4429125"/>
          <a:ext cx="531812" cy="476250"/>
        </p:xfrm>
        <a:graphic>
          <a:graphicData uri="http://schemas.openxmlformats.org/presentationml/2006/ole">
            <mc:AlternateContent xmlns:mc="http://schemas.openxmlformats.org/markup-compatibility/2006">
              <mc:Choice xmlns:v="urn:schemas-microsoft-com:vml" Requires="v">
                <p:oleObj name="Equation" r:id="rId28" imgW="253800" imgH="228600" progId="Equation.3">
                  <p:embed/>
                </p:oleObj>
              </mc:Choice>
              <mc:Fallback>
                <p:oleObj name="Equation" r:id="rId28" imgW="253800" imgH="228600" progId="Equation.3">
                  <p:embed/>
                  <p:pic>
                    <p:nvPicPr>
                      <p:cNvPr id="0" name=""/>
                      <p:cNvPicPr>
                        <a:picLocks noChangeAspect="1" noChangeArrowheads="1"/>
                      </p:cNvPicPr>
                      <p:nvPr/>
                    </p:nvPicPr>
                    <p:blipFill>
                      <a:blip r:embed="rId29"/>
                      <a:srcRect/>
                      <a:stretch>
                        <a:fillRect/>
                      </a:stretch>
                    </p:blipFill>
                    <p:spPr bwMode="auto">
                      <a:xfrm>
                        <a:off x="7246938" y="4429125"/>
                        <a:ext cx="5318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nvGraphicFramePr>
        <p:xfrm>
          <a:off x="7859713" y="2774950"/>
          <a:ext cx="530225" cy="479425"/>
        </p:xfrm>
        <a:graphic>
          <a:graphicData uri="http://schemas.openxmlformats.org/presentationml/2006/ole">
            <mc:AlternateContent xmlns:mc="http://schemas.openxmlformats.org/markup-compatibility/2006">
              <mc:Choice xmlns:v="urn:schemas-microsoft-com:vml" Requires="v">
                <p:oleObj name="Equation" r:id="rId30" imgW="253800" imgH="228600" progId="Equation.3">
                  <p:embed/>
                </p:oleObj>
              </mc:Choice>
              <mc:Fallback>
                <p:oleObj name="Equation" r:id="rId30" imgW="253800" imgH="228600" progId="Equation.3">
                  <p:embed/>
                  <p:pic>
                    <p:nvPicPr>
                      <p:cNvPr id="0" name=""/>
                      <p:cNvPicPr>
                        <a:picLocks noChangeAspect="1" noChangeArrowheads="1"/>
                      </p:cNvPicPr>
                      <p:nvPr/>
                    </p:nvPicPr>
                    <p:blipFill>
                      <a:blip r:embed="rId31"/>
                      <a:srcRect/>
                      <a:stretch>
                        <a:fillRect/>
                      </a:stretch>
                    </p:blipFill>
                    <p:spPr bwMode="auto">
                      <a:xfrm>
                        <a:off x="7859713" y="2774950"/>
                        <a:ext cx="5302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nvGraphicFramePr>
        <p:xfrm>
          <a:off x="7759700" y="4425950"/>
          <a:ext cx="528638" cy="479425"/>
        </p:xfrm>
        <a:graphic>
          <a:graphicData uri="http://schemas.openxmlformats.org/presentationml/2006/ole">
            <mc:AlternateContent xmlns:mc="http://schemas.openxmlformats.org/markup-compatibility/2006">
              <mc:Choice xmlns:v="urn:schemas-microsoft-com:vml" Requires="v">
                <p:oleObj name="Equation" r:id="rId32" imgW="253800" imgH="228600" progId="Equation.3">
                  <p:embed/>
                </p:oleObj>
              </mc:Choice>
              <mc:Fallback>
                <p:oleObj name="Equation" r:id="rId32" imgW="253800" imgH="228600" progId="Equation.3">
                  <p:embed/>
                  <p:pic>
                    <p:nvPicPr>
                      <p:cNvPr id="0" name=""/>
                      <p:cNvPicPr>
                        <a:picLocks noChangeAspect="1" noChangeArrowheads="1"/>
                      </p:cNvPicPr>
                      <p:nvPr/>
                    </p:nvPicPr>
                    <p:blipFill>
                      <a:blip r:embed="rId33"/>
                      <a:srcRect/>
                      <a:stretch>
                        <a:fillRect/>
                      </a:stretch>
                    </p:blipFill>
                    <p:spPr bwMode="auto">
                      <a:xfrm>
                        <a:off x="7759700" y="4425950"/>
                        <a:ext cx="5286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nvGraphicFramePr>
        <p:xfrm>
          <a:off x="7518400" y="3160713"/>
          <a:ext cx="457200" cy="590550"/>
        </p:xfrm>
        <a:graphic>
          <a:graphicData uri="http://schemas.openxmlformats.org/presentationml/2006/ole">
            <mc:AlternateContent xmlns:mc="http://schemas.openxmlformats.org/markup-compatibility/2006">
              <mc:Choice xmlns:v="urn:schemas-microsoft-com:vml" Requires="v">
                <p:oleObj name="Equation" r:id="rId34" imgW="241200" imgH="228600" progId="Equation.3">
                  <p:embed/>
                </p:oleObj>
              </mc:Choice>
              <mc:Fallback>
                <p:oleObj name="Equation" r:id="rId34" imgW="241200" imgH="228600" progId="Equation.3">
                  <p:embed/>
                  <p:pic>
                    <p:nvPicPr>
                      <p:cNvPr id="0" name=""/>
                      <p:cNvPicPr>
                        <a:picLocks noChangeAspect="1" noChangeArrowheads="1"/>
                      </p:cNvPicPr>
                      <p:nvPr/>
                    </p:nvPicPr>
                    <p:blipFill>
                      <a:blip r:embed="rId35"/>
                      <a:srcRect/>
                      <a:stretch>
                        <a:fillRect/>
                      </a:stretch>
                    </p:blipFill>
                    <p:spPr bwMode="auto">
                      <a:xfrm>
                        <a:off x="7518400" y="3160713"/>
                        <a:ext cx="457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nvGraphicFramePr>
        <p:xfrm>
          <a:off x="7596188" y="4946650"/>
          <a:ext cx="457200" cy="590550"/>
        </p:xfrm>
        <a:graphic>
          <a:graphicData uri="http://schemas.openxmlformats.org/presentationml/2006/ole">
            <mc:AlternateContent xmlns:mc="http://schemas.openxmlformats.org/markup-compatibility/2006">
              <mc:Choice xmlns:v="urn:schemas-microsoft-com:vml" Requires="v">
                <p:oleObj name="Equation" r:id="rId36" imgW="241200" imgH="228600" progId="Equation.3">
                  <p:embed/>
                </p:oleObj>
              </mc:Choice>
              <mc:Fallback>
                <p:oleObj name="Equation" r:id="rId36" imgW="241200" imgH="228600" progId="Equation.3">
                  <p:embed/>
                  <p:pic>
                    <p:nvPicPr>
                      <p:cNvPr id="0" name=""/>
                      <p:cNvPicPr>
                        <a:picLocks noChangeAspect="1" noChangeArrowheads="1"/>
                      </p:cNvPicPr>
                      <p:nvPr/>
                    </p:nvPicPr>
                    <p:blipFill>
                      <a:blip r:embed="rId37"/>
                      <a:srcRect/>
                      <a:stretch>
                        <a:fillRect/>
                      </a:stretch>
                    </p:blipFill>
                    <p:spPr bwMode="auto">
                      <a:xfrm>
                        <a:off x="7596188" y="4946650"/>
                        <a:ext cx="457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nvGraphicFramePr>
        <p:xfrm>
          <a:off x="6640513" y="3406775"/>
          <a:ext cx="531812" cy="358775"/>
        </p:xfrm>
        <a:graphic>
          <a:graphicData uri="http://schemas.openxmlformats.org/presentationml/2006/ole">
            <mc:AlternateContent xmlns:mc="http://schemas.openxmlformats.org/markup-compatibility/2006">
              <mc:Choice xmlns:v="urn:schemas-microsoft-com:vml" Requires="v">
                <p:oleObj name="Equation" r:id="rId38" imgW="355320" imgH="241200" progId="Equation.3">
                  <p:embed/>
                </p:oleObj>
              </mc:Choice>
              <mc:Fallback>
                <p:oleObj name="Equation" r:id="rId38" imgW="355320" imgH="241200" progId="Equation.3">
                  <p:embed/>
                  <p:pic>
                    <p:nvPicPr>
                      <p:cNvPr id="0" name=""/>
                      <p:cNvPicPr>
                        <a:picLocks noChangeAspect="1" noChangeArrowheads="1"/>
                      </p:cNvPicPr>
                      <p:nvPr/>
                    </p:nvPicPr>
                    <p:blipFill>
                      <a:blip r:embed="rId39"/>
                      <a:srcRect/>
                      <a:stretch>
                        <a:fillRect/>
                      </a:stretch>
                    </p:blipFill>
                    <p:spPr bwMode="auto">
                      <a:xfrm>
                        <a:off x="6640513" y="3406775"/>
                        <a:ext cx="53181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p:cNvSpPr/>
          <p:nvPr/>
        </p:nvSpPr>
        <p:spPr>
          <a:xfrm>
            <a:off x="450522" y="6486056"/>
            <a:ext cx="7853980" cy="369332"/>
          </a:xfrm>
          <a:prstGeom prst="rect">
            <a:avLst/>
          </a:prstGeom>
        </p:spPr>
        <p:txBody>
          <a:bodyPr wrap="square">
            <a:spAutoFit/>
          </a:bodyPr>
          <a:lstStyle/>
          <a:p>
            <a:r>
              <a:rPr lang="en-US" dirty="0"/>
              <a:t>s1 = </a:t>
            </a:r>
            <a:r>
              <a:rPr lang="en-US" dirty="0" err="1"/>
              <a:t>diag</a:t>
            </a:r>
            <a:r>
              <a:rPr lang="en-US" dirty="0"/>
              <a:t>(df1)* W2'* s2; % </a:t>
            </a:r>
            <a:r>
              <a:rPr lang="en-US" dirty="0" err="1"/>
              <a:t>eq</a:t>
            </a:r>
            <a:r>
              <a:rPr lang="en-US" dirty="0"/>
              <a:t>(3),feedback, from s2 to  S1 in </a:t>
            </a:r>
            <a:r>
              <a:rPr lang="en-US" dirty="0" err="1"/>
              <a:t>bnppx.m</a:t>
            </a:r>
            <a:endParaRPr lang="en-US" dirty="0"/>
          </a:p>
        </p:txBody>
      </p:sp>
      <p:sp>
        <p:nvSpPr>
          <p:cNvPr id="36" name="TextBox 35"/>
          <p:cNvSpPr txBox="1"/>
          <p:nvPr/>
        </p:nvSpPr>
        <p:spPr>
          <a:xfrm>
            <a:off x="4160245" y="5077089"/>
            <a:ext cx="2916183" cy="338554"/>
          </a:xfrm>
          <a:prstGeom prst="rect">
            <a:avLst/>
          </a:prstGeom>
          <a:noFill/>
          <a:ln>
            <a:solidFill>
              <a:schemeClr val="accent1"/>
            </a:solidFill>
          </a:ln>
        </p:spPr>
        <p:txBody>
          <a:bodyPr wrap="none" rtlCol="0">
            <a:spAutoFit/>
          </a:bodyPr>
          <a:lstStyle/>
          <a:p>
            <a:r>
              <a:rPr lang="en-US" sz="1600" dirty="0"/>
              <a:t>S2= sensitivity of layer 2 neurons</a:t>
            </a:r>
          </a:p>
        </p:txBody>
      </p:sp>
      <p:cxnSp>
        <p:nvCxnSpPr>
          <p:cNvPr id="39" name="Straight Arrow Connector 38"/>
          <p:cNvCxnSpPr>
            <a:stCxn id="36" idx="1"/>
          </p:cNvCxnSpPr>
          <p:nvPr/>
        </p:nvCxnSpPr>
        <p:spPr>
          <a:xfrm flipH="1">
            <a:off x="1973013" y="5246366"/>
            <a:ext cx="2187232" cy="3008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Right Brace 45"/>
          <p:cNvSpPr/>
          <p:nvPr/>
        </p:nvSpPr>
        <p:spPr>
          <a:xfrm rot="16200000" flipH="1">
            <a:off x="2617635" y="4941147"/>
            <a:ext cx="174933" cy="23622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2"/>
          <p:cNvSpPr txBox="1"/>
          <p:nvPr/>
        </p:nvSpPr>
        <p:spPr>
          <a:xfrm>
            <a:off x="2711581" y="6166050"/>
            <a:ext cx="3281989" cy="369332"/>
          </a:xfrm>
          <a:prstGeom prst="rect">
            <a:avLst/>
          </a:prstGeom>
          <a:noFill/>
        </p:spPr>
        <p:txBody>
          <a:bodyPr wrap="none" rtlCol="0">
            <a:spAutoFit/>
          </a:bodyPr>
          <a:lstStyle/>
          <a:p>
            <a:r>
              <a:rPr lang="en-US" dirty="0"/>
              <a:t>S1: sensitivity for layer 1 neurons</a:t>
            </a:r>
          </a:p>
        </p:txBody>
      </p:sp>
      <p:sp>
        <p:nvSpPr>
          <p:cNvPr id="83" name="Right Brace 82"/>
          <p:cNvSpPr/>
          <p:nvPr/>
        </p:nvSpPr>
        <p:spPr>
          <a:xfrm rot="16200000" flipH="1">
            <a:off x="3230180" y="5235860"/>
            <a:ext cx="163664" cy="11483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TextBox 61"/>
          <p:cNvSpPr txBox="1"/>
          <p:nvPr/>
        </p:nvSpPr>
        <p:spPr>
          <a:xfrm>
            <a:off x="3209689" y="5810049"/>
            <a:ext cx="494046" cy="369332"/>
          </a:xfrm>
          <a:prstGeom prst="rect">
            <a:avLst/>
          </a:prstGeom>
          <a:noFill/>
        </p:spPr>
        <p:txBody>
          <a:bodyPr wrap="none" rtlCol="0">
            <a:spAutoFit/>
          </a:bodyPr>
          <a:lstStyle/>
          <a:p>
            <a:r>
              <a:rPr lang="en-US" dirty="0"/>
              <a:t>df1</a:t>
            </a:r>
          </a:p>
        </p:txBody>
      </p:sp>
      <p:cxnSp>
        <p:nvCxnSpPr>
          <p:cNvPr id="39944" name="Straight Arrow Connector 39943"/>
          <p:cNvCxnSpPr/>
          <p:nvPr/>
        </p:nvCxnSpPr>
        <p:spPr>
          <a:xfrm flipH="1" flipV="1">
            <a:off x="5105400" y="3161023"/>
            <a:ext cx="888172" cy="19160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9" name="Object 8"/>
          <p:cNvGraphicFramePr>
            <a:graphicFrameLocks noChangeAspect="1"/>
          </p:cNvGraphicFramePr>
          <p:nvPr/>
        </p:nvGraphicFramePr>
        <p:xfrm>
          <a:off x="4567238" y="2743200"/>
          <a:ext cx="1562100" cy="431800"/>
        </p:xfrm>
        <a:graphic>
          <a:graphicData uri="http://schemas.openxmlformats.org/presentationml/2006/ole">
            <mc:AlternateContent xmlns:mc="http://schemas.openxmlformats.org/markup-compatibility/2006">
              <mc:Choice xmlns:v="urn:schemas-microsoft-com:vml" Requires="v">
                <p:oleObj name="Equation" r:id="rId40" imgW="1562040" imgH="431640" progId="Equation.3">
                  <p:embed/>
                </p:oleObj>
              </mc:Choice>
              <mc:Fallback>
                <p:oleObj name="Equation" r:id="rId40" imgW="1562040" imgH="431640" progId="Equation.3">
                  <p:embed/>
                  <p:pic>
                    <p:nvPicPr>
                      <p:cNvPr id="0" name=""/>
                      <p:cNvPicPr/>
                      <p:nvPr/>
                    </p:nvPicPr>
                    <p:blipFill>
                      <a:blip r:embed="rId41"/>
                      <a:stretch>
                        <a:fillRect/>
                      </a:stretch>
                    </p:blipFill>
                    <p:spPr>
                      <a:xfrm>
                        <a:off x="4567238" y="2743200"/>
                        <a:ext cx="1562100" cy="431800"/>
                      </a:xfrm>
                      <a:prstGeom prst="rect">
                        <a:avLst/>
                      </a:prstGeom>
                      <a:ln>
                        <a:solidFill>
                          <a:srgbClr val="FF0000"/>
                        </a:solidFill>
                      </a:ln>
                    </p:spPr>
                  </p:pic>
                </p:oleObj>
              </mc:Fallback>
            </mc:AlternateContent>
          </a:graphicData>
        </a:graphic>
      </p:graphicFrame>
    </p:spTree>
    <p:extLst>
      <p:ext uri="{BB962C8B-B14F-4D97-AF65-F5344CB8AC3E}">
        <p14:creationId xmlns:p14="http://schemas.microsoft.com/office/powerpoint/2010/main" val="386181967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Exercise 12</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t> Give the following diagram (in next slide) showing the parameters of part of a neural network at time k. Other neurons and weights exist but not shown.</a:t>
            </a:r>
            <a:endParaRPr lang="en-US" sz="2800" dirty="0"/>
          </a:p>
          <a:p>
            <a:r>
              <a:rPr lang="en-US" dirty="0"/>
              <a:t> </a:t>
            </a:r>
            <a:endParaRPr lang="en-US" sz="2800" dirty="0"/>
          </a:p>
          <a:p>
            <a:r>
              <a:rPr lang="en-US" dirty="0"/>
              <a:t>The activation function of the neurons is sigmoid.</a:t>
            </a:r>
            <a:endParaRPr lang="en-US" sz="2800" dirty="0"/>
          </a:p>
          <a:p>
            <a:r>
              <a:rPr lang="en-US" dirty="0"/>
              <a:t> </a:t>
            </a:r>
            <a:endParaRPr lang="en-US" sz="2800" dirty="0"/>
          </a:p>
          <a:p>
            <a:pPr lvl="1"/>
            <a:r>
              <a:rPr lang="en-US" altLang="en-US" dirty="0"/>
              <a:t>Exercise 12a: </a:t>
            </a:r>
            <a:r>
              <a:rPr lang="en-US" dirty="0"/>
              <a:t>Find the output [y1,y2]’ at time k. </a:t>
            </a:r>
            <a:endParaRPr lang="en-US" sz="2400" dirty="0"/>
          </a:p>
          <a:p>
            <a:pPr lvl="1"/>
            <a:r>
              <a:rPr lang="en-US" altLang="en-US" dirty="0"/>
              <a:t>Exercise 12b: </a:t>
            </a:r>
            <a:r>
              <a:rPr lang="en-US" dirty="0"/>
              <a:t>If the target code is [t1, t2]’=[1,0]’, and </a:t>
            </a:r>
            <a:r>
              <a:rPr lang="en-US" sz="2800" dirty="0" err="1"/>
              <a:t>learning_rate</a:t>
            </a:r>
            <a:r>
              <a:rPr lang="en-US" sz="2800" dirty="0"/>
              <a:t>=0.1</a:t>
            </a:r>
            <a:r>
              <a:rPr lang="en-US" dirty="0"/>
              <a:t> when training the neural network, find the new w11,w12,w13,w21,w22,w23 at time k+1.</a:t>
            </a:r>
            <a:endParaRPr lang="en-US" sz="2400" dirty="0"/>
          </a:p>
          <a:p>
            <a:pPr lvl="1"/>
            <a:r>
              <a:rPr lang="en-US" altLang="en-US" dirty="0"/>
              <a:t>Exercise 12c: F</a:t>
            </a:r>
            <a:r>
              <a:rPr lang="en-US" dirty="0"/>
              <a:t>ind the new wh1 at time k+1. Assume all the weights will be updated together only after all delta weights (</a:t>
            </a:r>
            <a:r>
              <a:rPr lang="en-US" dirty="0">
                <a:sym typeface="Symbol" panose="05050102010706020507" pitchFamily="18" charset="2"/>
              </a:rPr>
              <a:t></a:t>
            </a:r>
            <a:r>
              <a:rPr lang="en-US" dirty="0"/>
              <a:t>w) have been calculated for each epoch k. </a:t>
            </a:r>
            <a:endParaRPr lang="en-US" sz="2400" dirty="0"/>
          </a:p>
          <a:p>
            <a:endParaRPr lang="en-US" dirty="0"/>
          </a:p>
        </p:txBody>
      </p:sp>
      <p:sp>
        <p:nvSpPr>
          <p:cNvPr id="4" name="Footer Placeholder 3"/>
          <p:cNvSpPr>
            <a:spLocks noGrp="1"/>
          </p:cNvSpPr>
          <p:nvPr>
            <p:ph type="ftr" sz="quarter" idx="11"/>
          </p:nvPr>
        </p:nvSpPr>
        <p:spPr/>
        <p:txBody>
          <a:bodyPr/>
          <a:lstStyle/>
          <a:p>
            <a:pPr>
              <a:defRPr/>
            </a:pPr>
            <a:r>
              <a:rPr lang="en-US" altLang="zh-HK"/>
              <a:t>Neural Networks. , v.250210a</a:t>
            </a:r>
          </a:p>
        </p:txBody>
      </p:sp>
      <p:sp>
        <p:nvSpPr>
          <p:cNvPr id="5" name="Slide Number Placeholder 4"/>
          <p:cNvSpPr>
            <a:spLocks noGrp="1"/>
          </p:cNvSpPr>
          <p:nvPr>
            <p:ph type="sldNum" sz="quarter" idx="12"/>
          </p:nvPr>
        </p:nvSpPr>
        <p:spPr/>
        <p:txBody>
          <a:bodyPr/>
          <a:lstStyle/>
          <a:p>
            <a:fld id="{B28686DF-4AC6-44BB-9261-A3C12E8BDC53}" type="slidenum">
              <a:rPr lang="en-US" altLang="zh-HK" smtClean="0"/>
              <a:pPr/>
              <a:t>119</a:t>
            </a:fld>
            <a:endParaRPr lang="en-US" altLang="zh-HK"/>
          </a:p>
        </p:txBody>
      </p:sp>
    </p:spTree>
    <p:extLst>
      <p:ext uri="{BB962C8B-B14F-4D97-AF65-F5344CB8AC3E}">
        <p14:creationId xmlns:p14="http://schemas.microsoft.com/office/powerpoint/2010/main" val="282707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 name="Title 3"/>
          <p:cNvSpPr>
            <a:spLocks noGrp="1"/>
          </p:cNvSpPr>
          <p:nvPr>
            <p:ph type="title"/>
          </p:nvPr>
        </p:nvSpPr>
        <p:spPr>
          <a:xfrm>
            <a:off x="777875" y="304800"/>
            <a:ext cx="8229600" cy="1143000"/>
          </a:xfrm>
        </p:spPr>
        <p:txBody>
          <a:bodyPr>
            <a:normAutofit/>
          </a:bodyPr>
          <a:lstStyle/>
          <a:p>
            <a:r>
              <a:rPr lang="en-US" altLang="en-US" dirty="0"/>
              <a:t>A neural network</a:t>
            </a:r>
          </a:p>
        </p:txBody>
      </p:sp>
      <p:sp>
        <p:nvSpPr>
          <p:cNvPr id="14338" name="Content Placeholder 2"/>
          <p:cNvSpPr>
            <a:spLocks noGrp="1"/>
          </p:cNvSpPr>
          <p:nvPr>
            <p:ph idx="1"/>
          </p:nvPr>
        </p:nvSpPr>
        <p:spPr>
          <a:xfrm>
            <a:off x="381000" y="1144588"/>
            <a:ext cx="8001000" cy="1066800"/>
          </a:xfrm>
        </p:spPr>
        <p:txBody>
          <a:bodyPr/>
          <a:lstStyle/>
          <a:p>
            <a:r>
              <a:rPr lang="en-US" altLang="en-US"/>
              <a:t> </a:t>
            </a:r>
          </a:p>
        </p:txBody>
      </p:sp>
      <p:sp>
        <p:nvSpPr>
          <p:cNvPr id="14339" name="Footer Placeholder 3"/>
          <p:cNvSpPr>
            <a:spLocks noGrp="1"/>
          </p:cNvSpPr>
          <p:nvPr>
            <p:ph type="ftr" sz="quarter" idx="11"/>
          </p:nvPr>
        </p:nvSpPr>
        <p:spPr bwMode="auto">
          <a:xfrm>
            <a:off x="3284538" y="624840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p>
        </p:txBody>
      </p:sp>
      <p:sp>
        <p:nvSpPr>
          <p:cNvPr id="14340" name="Slide Number Placeholder 4"/>
          <p:cNvSpPr>
            <a:spLocks noGrp="1"/>
          </p:cNvSpPr>
          <p:nvPr>
            <p:ph type="sldNum" sz="quarter" idx="12"/>
          </p:nvPr>
        </p:nvSpPr>
        <p:spPr bwMode="auto">
          <a:xfrm>
            <a:off x="6554788" y="65674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FA5ECF4-5FD9-4945-8F02-593D7AF0D0F0}" type="slidenum">
              <a:rPr lang="en-US" altLang="zh-HK" sz="1200">
                <a:solidFill>
                  <a:srgbClr val="898989"/>
                </a:solidFill>
              </a:rPr>
              <a:pPr>
                <a:spcBef>
                  <a:spcPct val="0"/>
                </a:spcBef>
                <a:buFontTx/>
                <a:buNone/>
              </a:pPr>
              <a:t>12</a:t>
            </a:fld>
            <a:endParaRPr lang="en-US" altLang="zh-HK" sz="1200">
              <a:solidFill>
                <a:srgbClr val="898989"/>
              </a:solidFill>
            </a:endParaRPr>
          </a:p>
        </p:txBody>
      </p:sp>
      <p:sp>
        <p:nvSpPr>
          <p:cNvPr id="6" name="Oval 5"/>
          <p:cNvSpPr/>
          <p:nvPr/>
        </p:nvSpPr>
        <p:spPr>
          <a:xfrm>
            <a:off x="1246188" y="22320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6" name="Oval 15"/>
          <p:cNvSpPr/>
          <p:nvPr/>
        </p:nvSpPr>
        <p:spPr>
          <a:xfrm>
            <a:off x="1246188" y="26987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7" name="Oval 16"/>
          <p:cNvSpPr/>
          <p:nvPr/>
        </p:nvSpPr>
        <p:spPr>
          <a:xfrm>
            <a:off x="1246188" y="31559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8" name="Oval 17"/>
          <p:cNvSpPr/>
          <p:nvPr/>
        </p:nvSpPr>
        <p:spPr>
          <a:xfrm>
            <a:off x="1246188" y="36131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9" name="Oval 18"/>
          <p:cNvSpPr/>
          <p:nvPr/>
        </p:nvSpPr>
        <p:spPr>
          <a:xfrm>
            <a:off x="2846388" y="22320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0" name="Oval 19"/>
          <p:cNvSpPr/>
          <p:nvPr/>
        </p:nvSpPr>
        <p:spPr>
          <a:xfrm>
            <a:off x="2846388" y="26987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1" name="Oval 20"/>
          <p:cNvSpPr/>
          <p:nvPr/>
        </p:nvSpPr>
        <p:spPr>
          <a:xfrm>
            <a:off x="2846388" y="31559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2" name="Oval 21"/>
          <p:cNvSpPr/>
          <p:nvPr/>
        </p:nvSpPr>
        <p:spPr>
          <a:xfrm>
            <a:off x="2846388" y="36131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5" name="Straight Arrow Connector 14"/>
          <p:cNvCxnSpPr>
            <a:stCxn id="6" idx="6"/>
            <a:endCxn id="19" idx="2"/>
          </p:cNvCxnSpPr>
          <p:nvPr/>
        </p:nvCxnSpPr>
        <p:spPr>
          <a:xfrm>
            <a:off x="1474788" y="2346325"/>
            <a:ext cx="1371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9" idx="2"/>
          </p:cNvCxnSpPr>
          <p:nvPr/>
        </p:nvCxnSpPr>
        <p:spPr>
          <a:xfrm flipV="1">
            <a:off x="1360488" y="2346325"/>
            <a:ext cx="1485900" cy="466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19" idx="2"/>
          </p:cNvCxnSpPr>
          <p:nvPr/>
        </p:nvCxnSpPr>
        <p:spPr>
          <a:xfrm flipV="1">
            <a:off x="1441450" y="2346325"/>
            <a:ext cx="1404938" cy="9667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8" idx="6"/>
          </p:cNvCxnSpPr>
          <p:nvPr/>
        </p:nvCxnSpPr>
        <p:spPr>
          <a:xfrm flipV="1">
            <a:off x="1474788" y="2346325"/>
            <a:ext cx="1371600" cy="138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4065588" y="222726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6" name="Oval 35"/>
          <p:cNvSpPr/>
          <p:nvPr/>
        </p:nvSpPr>
        <p:spPr>
          <a:xfrm>
            <a:off x="4065588" y="271621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7" name="Oval 36"/>
          <p:cNvSpPr/>
          <p:nvPr/>
        </p:nvSpPr>
        <p:spPr>
          <a:xfrm>
            <a:off x="4065588" y="319881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8" name="Oval 37"/>
          <p:cNvSpPr/>
          <p:nvPr/>
        </p:nvSpPr>
        <p:spPr>
          <a:xfrm>
            <a:off x="4065588" y="37020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39" name="Straight Arrow Connector 38"/>
          <p:cNvCxnSpPr>
            <a:stCxn id="19" idx="6"/>
            <a:endCxn id="35" idx="2"/>
          </p:cNvCxnSpPr>
          <p:nvPr/>
        </p:nvCxnSpPr>
        <p:spPr>
          <a:xfrm flipV="1">
            <a:off x="3074988" y="2341563"/>
            <a:ext cx="990600" cy="4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0" idx="6"/>
            <a:endCxn id="35" idx="2"/>
          </p:cNvCxnSpPr>
          <p:nvPr/>
        </p:nvCxnSpPr>
        <p:spPr>
          <a:xfrm flipV="1">
            <a:off x="3074988" y="2341563"/>
            <a:ext cx="990600" cy="4714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1" idx="7"/>
            <a:endCxn id="35" idx="2"/>
          </p:cNvCxnSpPr>
          <p:nvPr/>
        </p:nvCxnSpPr>
        <p:spPr>
          <a:xfrm flipV="1">
            <a:off x="3041650" y="2341563"/>
            <a:ext cx="1023938" cy="847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22" idx="6"/>
            <a:endCxn id="35" idx="2"/>
          </p:cNvCxnSpPr>
          <p:nvPr/>
        </p:nvCxnSpPr>
        <p:spPr>
          <a:xfrm flipV="1">
            <a:off x="3074988" y="2341563"/>
            <a:ext cx="990600" cy="13858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6" idx="6"/>
            <a:endCxn id="20" idx="2"/>
          </p:cNvCxnSpPr>
          <p:nvPr/>
        </p:nvCxnSpPr>
        <p:spPr>
          <a:xfrm>
            <a:off x="1474788" y="2346325"/>
            <a:ext cx="1371600" cy="466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6" idx="6"/>
          </p:cNvCxnSpPr>
          <p:nvPr/>
        </p:nvCxnSpPr>
        <p:spPr>
          <a:xfrm flipV="1">
            <a:off x="1474788" y="2765425"/>
            <a:ext cx="1371600" cy="47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7" idx="6"/>
          </p:cNvCxnSpPr>
          <p:nvPr/>
        </p:nvCxnSpPr>
        <p:spPr>
          <a:xfrm flipV="1">
            <a:off x="1474788" y="2830513"/>
            <a:ext cx="1371600" cy="4397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20" idx="3"/>
          </p:cNvCxnSpPr>
          <p:nvPr/>
        </p:nvCxnSpPr>
        <p:spPr>
          <a:xfrm flipV="1">
            <a:off x="1441450" y="2894013"/>
            <a:ext cx="1438275" cy="8080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19" idx="6"/>
            <a:endCxn id="36" idx="2"/>
          </p:cNvCxnSpPr>
          <p:nvPr/>
        </p:nvCxnSpPr>
        <p:spPr>
          <a:xfrm>
            <a:off x="3074988" y="2346325"/>
            <a:ext cx="990600" cy="484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20" idx="6"/>
          </p:cNvCxnSpPr>
          <p:nvPr/>
        </p:nvCxnSpPr>
        <p:spPr>
          <a:xfrm flipV="1">
            <a:off x="3074988" y="2789238"/>
            <a:ext cx="990600" cy="238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21" idx="7"/>
            <a:endCxn id="36" idx="2"/>
          </p:cNvCxnSpPr>
          <p:nvPr/>
        </p:nvCxnSpPr>
        <p:spPr>
          <a:xfrm flipV="1">
            <a:off x="3041650" y="2830513"/>
            <a:ext cx="1023938" cy="3587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22" idx="4"/>
            <a:endCxn id="36" idx="2"/>
          </p:cNvCxnSpPr>
          <p:nvPr/>
        </p:nvCxnSpPr>
        <p:spPr>
          <a:xfrm flipV="1">
            <a:off x="2960688" y="2830513"/>
            <a:ext cx="1104900" cy="1011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4827588" y="2963863"/>
            <a:ext cx="152400"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78" name="Oval 77"/>
          <p:cNvSpPr/>
          <p:nvPr/>
        </p:nvSpPr>
        <p:spPr>
          <a:xfrm>
            <a:off x="5203825" y="2965450"/>
            <a:ext cx="152400"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79" name="Oval 78"/>
          <p:cNvSpPr/>
          <p:nvPr/>
        </p:nvSpPr>
        <p:spPr>
          <a:xfrm>
            <a:off x="5513388" y="2962275"/>
            <a:ext cx="152400"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75" name="Oval 74"/>
          <p:cNvSpPr/>
          <p:nvPr/>
        </p:nvSpPr>
        <p:spPr>
          <a:xfrm>
            <a:off x="1360488" y="4070350"/>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76" name="Oval 75"/>
          <p:cNvSpPr/>
          <p:nvPr/>
        </p:nvSpPr>
        <p:spPr>
          <a:xfrm>
            <a:off x="1360488" y="4375150"/>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6" name="Oval 85"/>
          <p:cNvSpPr/>
          <p:nvPr/>
        </p:nvSpPr>
        <p:spPr>
          <a:xfrm>
            <a:off x="1246188" y="46831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7" name="Oval 86"/>
          <p:cNvSpPr/>
          <p:nvPr/>
        </p:nvSpPr>
        <p:spPr>
          <a:xfrm>
            <a:off x="2879725" y="47212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8" name="Oval 87"/>
          <p:cNvSpPr/>
          <p:nvPr/>
        </p:nvSpPr>
        <p:spPr>
          <a:xfrm>
            <a:off x="4092575" y="46069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90" name="Straight Arrow Connector 89"/>
          <p:cNvCxnSpPr>
            <a:stCxn id="86" idx="6"/>
            <a:endCxn id="19" idx="2"/>
          </p:cNvCxnSpPr>
          <p:nvPr/>
        </p:nvCxnSpPr>
        <p:spPr>
          <a:xfrm flipV="1">
            <a:off x="1474788" y="2346325"/>
            <a:ext cx="1371600" cy="245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87" idx="7"/>
            <a:endCxn id="35" idx="3"/>
          </p:cNvCxnSpPr>
          <p:nvPr/>
        </p:nvCxnSpPr>
        <p:spPr>
          <a:xfrm flipV="1">
            <a:off x="3074988" y="2422525"/>
            <a:ext cx="1023937" cy="23320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6" name="Oval 95"/>
          <p:cNvSpPr/>
          <p:nvPr/>
        </p:nvSpPr>
        <p:spPr>
          <a:xfrm>
            <a:off x="2947988" y="4070350"/>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97" name="Oval 96"/>
          <p:cNvSpPr/>
          <p:nvPr/>
        </p:nvSpPr>
        <p:spPr>
          <a:xfrm>
            <a:off x="2971800" y="4489450"/>
            <a:ext cx="444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98" name="Oval 97"/>
          <p:cNvSpPr/>
          <p:nvPr/>
        </p:nvSpPr>
        <p:spPr>
          <a:xfrm>
            <a:off x="4160838" y="4445000"/>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99" name="Oval 98"/>
          <p:cNvSpPr/>
          <p:nvPr/>
        </p:nvSpPr>
        <p:spPr>
          <a:xfrm>
            <a:off x="4160838" y="4146550"/>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0" name="Oval 99"/>
          <p:cNvSpPr/>
          <p:nvPr/>
        </p:nvSpPr>
        <p:spPr>
          <a:xfrm>
            <a:off x="5970588" y="22034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1" name="Oval 100"/>
          <p:cNvSpPr/>
          <p:nvPr/>
        </p:nvSpPr>
        <p:spPr>
          <a:xfrm>
            <a:off x="5970588" y="267017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2" name="Oval 101"/>
          <p:cNvSpPr/>
          <p:nvPr/>
        </p:nvSpPr>
        <p:spPr>
          <a:xfrm>
            <a:off x="5970588" y="312737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3" name="Oval 102"/>
          <p:cNvSpPr/>
          <p:nvPr/>
        </p:nvSpPr>
        <p:spPr>
          <a:xfrm>
            <a:off x="5970588" y="358457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4" name="Oval 103"/>
          <p:cNvSpPr/>
          <p:nvPr/>
        </p:nvSpPr>
        <p:spPr>
          <a:xfrm>
            <a:off x="7189788" y="219868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5" name="Oval 104"/>
          <p:cNvSpPr/>
          <p:nvPr/>
        </p:nvSpPr>
        <p:spPr>
          <a:xfrm>
            <a:off x="7189788" y="26860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6" name="Oval 105"/>
          <p:cNvSpPr/>
          <p:nvPr/>
        </p:nvSpPr>
        <p:spPr>
          <a:xfrm>
            <a:off x="7189788" y="317023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7" name="Oval 106"/>
          <p:cNvSpPr/>
          <p:nvPr/>
        </p:nvSpPr>
        <p:spPr>
          <a:xfrm>
            <a:off x="7189788" y="367347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08" name="Straight Arrow Connector 107"/>
          <p:cNvCxnSpPr>
            <a:stCxn id="100" idx="6"/>
            <a:endCxn id="104" idx="2"/>
          </p:cNvCxnSpPr>
          <p:nvPr/>
        </p:nvCxnSpPr>
        <p:spPr>
          <a:xfrm flipV="1">
            <a:off x="6199188" y="2312988"/>
            <a:ext cx="990600" cy="4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101" idx="6"/>
            <a:endCxn id="104" idx="2"/>
          </p:cNvCxnSpPr>
          <p:nvPr/>
        </p:nvCxnSpPr>
        <p:spPr>
          <a:xfrm flipV="1">
            <a:off x="6199188" y="2312988"/>
            <a:ext cx="990600" cy="4714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102" idx="7"/>
            <a:endCxn id="104" idx="2"/>
          </p:cNvCxnSpPr>
          <p:nvPr/>
        </p:nvCxnSpPr>
        <p:spPr>
          <a:xfrm flipV="1">
            <a:off x="6165850" y="2312988"/>
            <a:ext cx="1023938" cy="847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103" idx="6"/>
            <a:endCxn id="104" idx="2"/>
          </p:cNvCxnSpPr>
          <p:nvPr/>
        </p:nvCxnSpPr>
        <p:spPr>
          <a:xfrm flipV="1">
            <a:off x="6199188" y="2312988"/>
            <a:ext cx="990600" cy="13858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100" idx="6"/>
            <a:endCxn id="105" idx="2"/>
          </p:cNvCxnSpPr>
          <p:nvPr/>
        </p:nvCxnSpPr>
        <p:spPr>
          <a:xfrm>
            <a:off x="6199188" y="2317750"/>
            <a:ext cx="990600" cy="48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101" idx="6"/>
          </p:cNvCxnSpPr>
          <p:nvPr/>
        </p:nvCxnSpPr>
        <p:spPr>
          <a:xfrm flipV="1">
            <a:off x="6199188" y="2760663"/>
            <a:ext cx="990600" cy="238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102" idx="7"/>
            <a:endCxn id="105" idx="2"/>
          </p:cNvCxnSpPr>
          <p:nvPr/>
        </p:nvCxnSpPr>
        <p:spPr>
          <a:xfrm flipV="1">
            <a:off x="6165850" y="2800350"/>
            <a:ext cx="1023938" cy="360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103" idx="4"/>
            <a:endCxn id="105" idx="2"/>
          </p:cNvCxnSpPr>
          <p:nvPr/>
        </p:nvCxnSpPr>
        <p:spPr>
          <a:xfrm flipV="1">
            <a:off x="6084888" y="2800350"/>
            <a:ext cx="1104900" cy="1012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6" name="Oval 115"/>
          <p:cNvSpPr/>
          <p:nvPr/>
        </p:nvSpPr>
        <p:spPr>
          <a:xfrm>
            <a:off x="6003925" y="46926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17" name="Oval 116"/>
          <p:cNvSpPr/>
          <p:nvPr/>
        </p:nvSpPr>
        <p:spPr>
          <a:xfrm>
            <a:off x="7216775" y="45783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18" name="Straight Arrow Connector 117"/>
          <p:cNvCxnSpPr>
            <a:stCxn id="116" idx="7"/>
            <a:endCxn id="104" idx="3"/>
          </p:cNvCxnSpPr>
          <p:nvPr/>
        </p:nvCxnSpPr>
        <p:spPr>
          <a:xfrm flipV="1">
            <a:off x="6199188" y="2393950"/>
            <a:ext cx="1023937" cy="23320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9" name="Oval 118"/>
          <p:cNvSpPr/>
          <p:nvPr/>
        </p:nvSpPr>
        <p:spPr>
          <a:xfrm>
            <a:off x="6072188" y="4041775"/>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20" name="Oval 119"/>
          <p:cNvSpPr/>
          <p:nvPr/>
        </p:nvSpPr>
        <p:spPr>
          <a:xfrm>
            <a:off x="6096000" y="4460875"/>
            <a:ext cx="444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21" name="Oval 120"/>
          <p:cNvSpPr/>
          <p:nvPr/>
        </p:nvSpPr>
        <p:spPr>
          <a:xfrm>
            <a:off x="7285038" y="4416425"/>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22" name="Oval 121"/>
          <p:cNvSpPr/>
          <p:nvPr/>
        </p:nvSpPr>
        <p:spPr>
          <a:xfrm>
            <a:off x="7285038" y="4117975"/>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graphicFrame>
        <p:nvGraphicFramePr>
          <p:cNvPr id="14406" name="Object 2"/>
          <p:cNvGraphicFramePr>
            <a:graphicFrameLocks noChangeAspect="1"/>
          </p:cNvGraphicFramePr>
          <p:nvPr/>
        </p:nvGraphicFramePr>
        <p:xfrm>
          <a:off x="1155700" y="1789113"/>
          <a:ext cx="638175" cy="433387"/>
        </p:xfrm>
        <a:graphic>
          <a:graphicData uri="http://schemas.openxmlformats.org/presentationml/2006/ole">
            <mc:AlternateContent xmlns:mc="http://schemas.openxmlformats.org/markup-compatibility/2006">
              <mc:Choice xmlns:v="urn:schemas-microsoft-com:vml" Requires="v">
                <p:oleObj name="公式" r:id="rId3" imgW="279400" imgH="190500" progId="Equation.3">
                  <p:embed/>
                </p:oleObj>
              </mc:Choice>
              <mc:Fallback>
                <p:oleObj name="公式" r:id="rId3" imgW="279400" imgH="190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5700" y="1789113"/>
                        <a:ext cx="6381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407" name="Object 6"/>
          <p:cNvGraphicFramePr>
            <a:graphicFrameLocks noChangeAspect="1"/>
          </p:cNvGraphicFramePr>
          <p:nvPr/>
        </p:nvGraphicFramePr>
        <p:xfrm>
          <a:off x="2819400" y="1798638"/>
          <a:ext cx="693738" cy="433387"/>
        </p:xfrm>
        <a:graphic>
          <a:graphicData uri="http://schemas.openxmlformats.org/presentationml/2006/ole">
            <mc:AlternateContent xmlns:mc="http://schemas.openxmlformats.org/markup-compatibility/2006">
              <mc:Choice xmlns:v="urn:schemas-microsoft-com:vml" Requires="v">
                <p:oleObj name="公式" r:id="rId5" imgW="304668" imgH="190417" progId="Equation.3">
                  <p:embed/>
                </p:oleObj>
              </mc:Choice>
              <mc:Fallback>
                <p:oleObj name="公式" r:id="rId5" imgW="304668" imgH="19041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1798638"/>
                        <a:ext cx="693738"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408" name="Object 7"/>
          <p:cNvGraphicFramePr>
            <a:graphicFrameLocks noChangeAspect="1"/>
          </p:cNvGraphicFramePr>
          <p:nvPr/>
        </p:nvGraphicFramePr>
        <p:xfrm>
          <a:off x="3989388" y="1798638"/>
          <a:ext cx="665162" cy="433387"/>
        </p:xfrm>
        <a:graphic>
          <a:graphicData uri="http://schemas.openxmlformats.org/presentationml/2006/ole">
            <mc:AlternateContent xmlns:mc="http://schemas.openxmlformats.org/markup-compatibility/2006">
              <mc:Choice xmlns:v="urn:schemas-microsoft-com:vml" Requires="v">
                <p:oleObj name="公式" r:id="rId7" imgW="291973" imgH="190417" progId="Equation.3">
                  <p:embed/>
                </p:oleObj>
              </mc:Choice>
              <mc:Fallback>
                <p:oleObj name="公式" r:id="rId7" imgW="291973" imgH="190417"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89388" y="1798638"/>
                        <a:ext cx="665162"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409" name="Object 8"/>
          <p:cNvGraphicFramePr>
            <a:graphicFrameLocks noChangeAspect="1"/>
          </p:cNvGraphicFramePr>
          <p:nvPr/>
        </p:nvGraphicFramePr>
        <p:xfrm>
          <a:off x="1755775" y="4437063"/>
          <a:ext cx="722313" cy="463550"/>
        </p:xfrm>
        <a:graphic>
          <a:graphicData uri="http://schemas.openxmlformats.org/presentationml/2006/ole">
            <mc:AlternateContent xmlns:mc="http://schemas.openxmlformats.org/markup-compatibility/2006">
              <mc:Choice xmlns:v="urn:schemas-microsoft-com:vml" Requires="v">
                <p:oleObj name="Equation" r:id="rId9" imgW="317225" imgH="203024" progId="Equation.3">
                  <p:embed/>
                </p:oleObj>
              </mc:Choice>
              <mc:Fallback>
                <p:oleObj name="Equation" r:id="rId9" imgW="317225" imgH="203024"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5775" y="4437063"/>
                        <a:ext cx="7223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410" name="Object 9"/>
          <p:cNvGraphicFramePr>
            <a:graphicFrameLocks noChangeAspect="1"/>
          </p:cNvGraphicFramePr>
          <p:nvPr/>
        </p:nvGraphicFramePr>
        <p:xfrm>
          <a:off x="3233738" y="4437063"/>
          <a:ext cx="749300" cy="461962"/>
        </p:xfrm>
        <a:graphic>
          <a:graphicData uri="http://schemas.openxmlformats.org/presentationml/2006/ole">
            <mc:AlternateContent xmlns:mc="http://schemas.openxmlformats.org/markup-compatibility/2006">
              <mc:Choice xmlns:v="urn:schemas-microsoft-com:vml" Requires="v">
                <p:oleObj name="公式" r:id="rId11" imgW="330057" imgH="203112" progId="Equation.3">
                  <p:embed/>
                </p:oleObj>
              </mc:Choice>
              <mc:Fallback>
                <p:oleObj name="公式" r:id="rId11" imgW="330057" imgH="203112"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33738" y="4437063"/>
                        <a:ext cx="749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411" name="Object 11"/>
          <p:cNvGraphicFramePr>
            <a:graphicFrameLocks noChangeAspect="1"/>
          </p:cNvGraphicFramePr>
          <p:nvPr/>
        </p:nvGraphicFramePr>
        <p:xfrm>
          <a:off x="6373813" y="4625975"/>
          <a:ext cx="779462" cy="461963"/>
        </p:xfrm>
        <a:graphic>
          <a:graphicData uri="http://schemas.openxmlformats.org/presentationml/2006/ole">
            <mc:AlternateContent xmlns:mc="http://schemas.openxmlformats.org/markup-compatibility/2006">
              <mc:Choice xmlns:v="urn:schemas-microsoft-com:vml" Requires="v">
                <p:oleObj name="Equation" r:id="rId13" imgW="342720" imgH="203040" progId="Equation.3">
                  <p:embed/>
                </p:oleObj>
              </mc:Choice>
              <mc:Fallback>
                <p:oleObj name="Equation" r:id="rId13" imgW="342720" imgH="2030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73813" y="4625975"/>
                        <a:ext cx="7794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412" name="Object 12"/>
          <p:cNvGraphicFramePr>
            <a:graphicFrameLocks noChangeAspect="1"/>
          </p:cNvGraphicFramePr>
          <p:nvPr/>
        </p:nvGraphicFramePr>
        <p:xfrm>
          <a:off x="7191375" y="1755775"/>
          <a:ext cx="692150" cy="433388"/>
        </p:xfrm>
        <a:graphic>
          <a:graphicData uri="http://schemas.openxmlformats.org/presentationml/2006/ole">
            <mc:AlternateContent xmlns:mc="http://schemas.openxmlformats.org/markup-compatibility/2006">
              <mc:Choice xmlns:v="urn:schemas-microsoft-com:vml" Requires="v">
                <p:oleObj name="Equation" r:id="rId15" imgW="304560" imgH="190440" progId="Equation.3">
                  <p:embed/>
                </p:oleObj>
              </mc:Choice>
              <mc:Fallback>
                <p:oleObj name="Equation" r:id="rId15" imgW="304560" imgH="1904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91375" y="1755775"/>
                        <a:ext cx="6921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413" name="TextBox 1"/>
          <p:cNvSpPr txBox="1">
            <a:spLocks noChangeArrowheads="1"/>
          </p:cNvSpPr>
          <p:nvPr/>
        </p:nvSpPr>
        <p:spPr bwMode="auto">
          <a:xfrm>
            <a:off x="6515100" y="4932363"/>
            <a:ext cx="1417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Output layer </a:t>
            </a:r>
          </a:p>
        </p:txBody>
      </p:sp>
      <p:sp>
        <p:nvSpPr>
          <p:cNvPr id="14414" name="TextBox 79"/>
          <p:cNvSpPr txBox="1">
            <a:spLocks noChangeArrowheads="1"/>
          </p:cNvSpPr>
          <p:nvPr/>
        </p:nvSpPr>
        <p:spPr bwMode="auto">
          <a:xfrm>
            <a:off x="533400" y="4953000"/>
            <a:ext cx="119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Input layer</a:t>
            </a:r>
          </a:p>
        </p:txBody>
      </p:sp>
      <p:sp>
        <p:nvSpPr>
          <p:cNvPr id="14415" name="TextBox 1"/>
          <p:cNvSpPr txBox="1">
            <a:spLocks noChangeArrowheads="1"/>
          </p:cNvSpPr>
          <p:nvPr/>
        </p:nvSpPr>
        <p:spPr bwMode="auto">
          <a:xfrm>
            <a:off x="3316288" y="5086350"/>
            <a:ext cx="1511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Hidden layers </a:t>
            </a:r>
          </a:p>
        </p:txBody>
      </p:sp>
      <p:sp>
        <p:nvSpPr>
          <p:cNvPr id="3" name="Right Brace 2"/>
          <p:cNvSpPr/>
          <p:nvPr/>
        </p:nvSpPr>
        <p:spPr>
          <a:xfrm rot="5400000">
            <a:off x="3958431" y="2848769"/>
            <a:ext cx="315913" cy="44291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p>
        </p:txBody>
      </p:sp>
      <p:sp>
        <p:nvSpPr>
          <p:cNvPr id="2" name="TextBox 1">
            <a:extLst>
              <a:ext uri="{FF2B5EF4-FFF2-40B4-BE49-F238E27FC236}">
                <a16:creationId xmlns:a16="http://schemas.microsoft.com/office/drawing/2014/main" id="{DF06214E-F891-4FCD-B59D-F93A58F4DF0F}"/>
              </a:ext>
            </a:extLst>
          </p:cNvPr>
          <p:cNvSpPr txBox="1"/>
          <p:nvPr/>
        </p:nvSpPr>
        <p:spPr>
          <a:xfrm>
            <a:off x="568684" y="5473204"/>
            <a:ext cx="5304016" cy="923330"/>
          </a:xfrm>
          <a:prstGeom prst="rect">
            <a:avLst/>
          </a:prstGeom>
          <a:noFill/>
        </p:spPr>
        <p:txBody>
          <a:bodyPr wrap="none" rtlCol="0">
            <a:spAutoFit/>
          </a:bodyPr>
          <a:lstStyle/>
          <a:p>
            <a:r>
              <a:rPr lang="en-US" dirty="0"/>
              <a:t>Blue circles are neurons (X), they form layers.</a:t>
            </a:r>
          </a:p>
          <a:p>
            <a:r>
              <a:rPr lang="en-US" dirty="0"/>
              <a:t>The links (lines) are weights (W).</a:t>
            </a:r>
          </a:p>
          <a:p>
            <a:r>
              <a:rPr lang="en-US" dirty="0"/>
              <a:t>There are : Input layer, hidden layers, and output layer.</a:t>
            </a:r>
          </a:p>
        </p:txBody>
      </p:sp>
    </p:spTree>
    <p:extLst>
      <p:ext uri="{BB962C8B-B14F-4D97-AF65-F5344CB8AC3E}">
        <p14:creationId xmlns:p14="http://schemas.microsoft.com/office/powerpoint/2010/main" val="80269301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pPr>
              <a:defRPr/>
            </a:pPr>
            <a:r>
              <a:rPr lang="en-US" altLang="zh-HK"/>
              <a:t>Neural Networks. , v.250210a</a:t>
            </a:r>
          </a:p>
        </p:txBody>
      </p:sp>
      <p:sp>
        <p:nvSpPr>
          <p:cNvPr id="5" name="Slide Number Placeholder 4"/>
          <p:cNvSpPr>
            <a:spLocks noGrp="1"/>
          </p:cNvSpPr>
          <p:nvPr>
            <p:ph type="sldNum" sz="quarter" idx="12"/>
          </p:nvPr>
        </p:nvSpPr>
        <p:spPr/>
        <p:txBody>
          <a:bodyPr/>
          <a:lstStyle/>
          <a:p>
            <a:fld id="{B28686DF-4AC6-44BB-9261-A3C12E8BDC53}" type="slidenum">
              <a:rPr lang="en-US" altLang="zh-HK" smtClean="0"/>
              <a:pPr/>
              <a:t>120</a:t>
            </a:fld>
            <a:endParaRPr lang="en-US" altLang="zh-HK"/>
          </a:p>
        </p:txBody>
      </p:sp>
      <p:sp>
        <p:nvSpPr>
          <p:cNvPr id="49" name="TextBox 48"/>
          <p:cNvSpPr txBox="1"/>
          <p:nvPr/>
        </p:nvSpPr>
        <p:spPr>
          <a:xfrm>
            <a:off x="239712" y="193228"/>
            <a:ext cx="1899559" cy="523220"/>
          </a:xfrm>
          <a:prstGeom prst="rect">
            <a:avLst/>
          </a:prstGeom>
          <a:noFill/>
        </p:spPr>
        <p:txBody>
          <a:bodyPr wrap="none" rtlCol="0">
            <a:spAutoFit/>
          </a:bodyPr>
          <a:lstStyle/>
          <a:p>
            <a:r>
              <a:rPr lang="en-US" sz="2800" dirty="0"/>
              <a:t>Exercise 12:</a:t>
            </a:r>
          </a:p>
        </p:txBody>
      </p:sp>
      <p:pic>
        <p:nvPicPr>
          <p:cNvPr id="7" name="圖片 6">
            <a:extLst>
              <a:ext uri="{FF2B5EF4-FFF2-40B4-BE49-F238E27FC236}">
                <a16:creationId xmlns:a16="http://schemas.microsoft.com/office/drawing/2014/main" id="{42676106-BE85-45F2-881B-539EA482CCC7}"/>
              </a:ext>
            </a:extLst>
          </p:cNvPr>
          <p:cNvPicPr>
            <a:picLocks noChangeAspect="1"/>
          </p:cNvPicPr>
          <p:nvPr/>
        </p:nvPicPr>
        <p:blipFill>
          <a:blip r:embed="rId2"/>
          <a:stretch>
            <a:fillRect/>
          </a:stretch>
        </p:blipFill>
        <p:spPr>
          <a:xfrm>
            <a:off x="457200" y="757237"/>
            <a:ext cx="7939246" cy="5639902"/>
          </a:xfrm>
          <a:prstGeom prst="rect">
            <a:avLst/>
          </a:prstGeom>
        </p:spPr>
      </p:pic>
      <p:cxnSp>
        <p:nvCxnSpPr>
          <p:cNvPr id="9" name="Straight Arrow Connector 8">
            <a:extLst>
              <a:ext uri="{FF2B5EF4-FFF2-40B4-BE49-F238E27FC236}">
                <a16:creationId xmlns:a16="http://schemas.microsoft.com/office/drawing/2014/main" id="{BDCC09EE-201B-4003-80CB-212E176D0C10}"/>
              </a:ext>
            </a:extLst>
          </p:cNvPr>
          <p:cNvCxnSpPr/>
          <p:nvPr/>
        </p:nvCxnSpPr>
        <p:spPr>
          <a:xfrm>
            <a:off x="7696200" y="1676400"/>
            <a:ext cx="304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F41286C-1F01-413B-A4B2-C7F51F415096}"/>
              </a:ext>
            </a:extLst>
          </p:cNvPr>
          <p:cNvSpPr txBox="1"/>
          <p:nvPr/>
        </p:nvSpPr>
        <p:spPr>
          <a:xfrm>
            <a:off x="7802826" y="1295400"/>
            <a:ext cx="938077" cy="369332"/>
          </a:xfrm>
          <a:prstGeom prst="rect">
            <a:avLst/>
          </a:prstGeom>
          <a:noFill/>
        </p:spPr>
        <p:txBody>
          <a:bodyPr wrap="none" rtlCol="0">
            <a:spAutoFit/>
          </a:bodyPr>
          <a:lstStyle/>
          <a:p>
            <a:r>
              <a:rPr lang="en-US" dirty="0"/>
              <a:t>y1  t1=1</a:t>
            </a:r>
          </a:p>
        </p:txBody>
      </p:sp>
      <p:cxnSp>
        <p:nvCxnSpPr>
          <p:cNvPr id="14" name="Straight Arrow Connector 13">
            <a:extLst>
              <a:ext uri="{FF2B5EF4-FFF2-40B4-BE49-F238E27FC236}">
                <a16:creationId xmlns:a16="http://schemas.microsoft.com/office/drawing/2014/main" id="{CC2A38A7-70B8-49A8-A6C1-E2AB6C70C427}"/>
              </a:ext>
            </a:extLst>
          </p:cNvPr>
          <p:cNvCxnSpPr/>
          <p:nvPr/>
        </p:nvCxnSpPr>
        <p:spPr>
          <a:xfrm flipH="1">
            <a:off x="8108358" y="1676400"/>
            <a:ext cx="3055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BA77374-C664-46FF-9A31-28E7A5289C53}"/>
              </a:ext>
            </a:extLst>
          </p:cNvPr>
          <p:cNvCxnSpPr/>
          <p:nvPr/>
        </p:nvCxnSpPr>
        <p:spPr>
          <a:xfrm>
            <a:off x="7576163" y="4598749"/>
            <a:ext cx="304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EEDB90A-92A9-47D4-8866-E6928B85B822}"/>
              </a:ext>
            </a:extLst>
          </p:cNvPr>
          <p:cNvSpPr txBox="1"/>
          <p:nvPr/>
        </p:nvSpPr>
        <p:spPr>
          <a:xfrm>
            <a:off x="7682789" y="4217749"/>
            <a:ext cx="938077" cy="369332"/>
          </a:xfrm>
          <a:prstGeom prst="rect">
            <a:avLst/>
          </a:prstGeom>
          <a:noFill/>
        </p:spPr>
        <p:txBody>
          <a:bodyPr wrap="none" rtlCol="0">
            <a:spAutoFit/>
          </a:bodyPr>
          <a:lstStyle/>
          <a:p>
            <a:r>
              <a:rPr lang="en-US" dirty="0"/>
              <a:t>y2  t2=0</a:t>
            </a:r>
          </a:p>
        </p:txBody>
      </p:sp>
      <p:cxnSp>
        <p:nvCxnSpPr>
          <p:cNvPr id="24" name="Straight Arrow Connector 23">
            <a:extLst>
              <a:ext uri="{FF2B5EF4-FFF2-40B4-BE49-F238E27FC236}">
                <a16:creationId xmlns:a16="http://schemas.microsoft.com/office/drawing/2014/main" id="{49F3E148-8CA5-4038-9869-DD1581A709D7}"/>
              </a:ext>
            </a:extLst>
          </p:cNvPr>
          <p:cNvCxnSpPr/>
          <p:nvPr/>
        </p:nvCxnSpPr>
        <p:spPr>
          <a:xfrm flipH="1">
            <a:off x="7988321" y="4598749"/>
            <a:ext cx="3055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54895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727"/>
            <a:ext cx="8229600" cy="1143000"/>
          </a:xfrm>
        </p:spPr>
        <p:txBody>
          <a:bodyPr>
            <a:normAutofit/>
          </a:bodyPr>
          <a:lstStyle/>
          <a:p>
            <a:r>
              <a:rPr lang="en-US" dirty="0">
                <a:solidFill>
                  <a:srgbClr val="FF0000"/>
                </a:solidFill>
              </a:rPr>
              <a:t>Answer Ex12 (ver.2.1) by program</a:t>
            </a:r>
          </a:p>
        </p:txBody>
      </p:sp>
      <p:sp>
        <p:nvSpPr>
          <p:cNvPr id="3" name="Content Placeholder 2"/>
          <p:cNvSpPr>
            <a:spLocks noGrp="1"/>
          </p:cNvSpPr>
          <p:nvPr>
            <p:ph sz="half" idx="1"/>
          </p:nvPr>
        </p:nvSpPr>
        <p:spPr>
          <a:xfrm>
            <a:off x="0" y="810477"/>
            <a:ext cx="4038600" cy="5545873"/>
          </a:xfrm>
        </p:spPr>
        <p:txBody>
          <a:bodyPr>
            <a:normAutofit fontScale="25000" lnSpcReduction="20000"/>
          </a:bodyPr>
          <a:lstStyle/>
          <a:p>
            <a:r>
              <a:rPr lang="en-US" sz="1800" b="0" i="0" u="none" strike="noStrike" baseline="0" dirty="0">
                <a:solidFill>
                  <a:srgbClr val="000000"/>
                </a:solidFill>
                <a:latin typeface="Courier New" panose="02070309020205020404" pitchFamily="49" charset="0"/>
              </a:rPr>
              <a:t>clear</a:t>
            </a:r>
          </a:p>
          <a:p>
            <a:r>
              <a:rPr lang="en-US" sz="1800" b="0" i="0" u="none" strike="noStrike" baseline="0" dirty="0" err="1">
                <a:solidFill>
                  <a:srgbClr val="000000"/>
                </a:solidFill>
                <a:latin typeface="Courier New" panose="02070309020205020404" pitchFamily="49" charset="0"/>
              </a:rPr>
              <a:t>clc</a:t>
            </a:r>
            <a:endParaRPr lang="en-US" sz="1800" b="0" i="0" u="none" strike="noStrike" baseline="0" dirty="0">
              <a:solidFill>
                <a:srgbClr val="000000"/>
              </a:solidFill>
              <a:latin typeface="Courier New" panose="02070309020205020404" pitchFamily="49" charset="0"/>
            </a:endParaRPr>
          </a:p>
          <a:p>
            <a:r>
              <a:rPr lang="en-US" sz="1800" b="0" i="0" u="none" strike="noStrike" baseline="0" dirty="0">
                <a:solidFill>
                  <a:srgbClr val="228B22"/>
                </a:solidFill>
                <a:latin typeface="Courier New" panose="02070309020205020404" pitchFamily="49" charset="0"/>
              </a:rPr>
              <a:t>% exercise 12 of lecture note</a:t>
            </a:r>
          </a:p>
          <a:p>
            <a:r>
              <a:rPr lang="en-US" sz="1800" b="0" i="0" u="none" strike="noStrike" baseline="0" dirty="0">
                <a:solidFill>
                  <a:srgbClr val="000000"/>
                </a:solidFill>
                <a:latin typeface="Courier New" panose="02070309020205020404" pitchFamily="49" charset="0"/>
              </a:rPr>
              <a:t> </a:t>
            </a:r>
          </a:p>
          <a:p>
            <a:r>
              <a:rPr lang="en-US" sz="1800" b="0" i="0" u="none" strike="noStrike" baseline="0" dirty="0">
                <a:solidFill>
                  <a:srgbClr val="000000"/>
                </a:solidFill>
                <a:latin typeface="Courier New" panose="02070309020205020404" pitchFamily="49" charset="0"/>
              </a:rPr>
              <a:t>x=[0.1, 0.4,0.5];</a:t>
            </a:r>
          </a:p>
          <a:p>
            <a:r>
              <a:rPr lang="en-US" sz="1800" b="0" i="0" u="none" strike="noStrike" baseline="0" dirty="0" err="1">
                <a:solidFill>
                  <a:srgbClr val="000000"/>
                </a:solidFill>
                <a:latin typeface="Courier New" panose="02070309020205020404" pitchFamily="49" charset="0"/>
              </a:rPr>
              <a:t>wh</a:t>
            </a:r>
            <a:r>
              <a:rPr lang="en-US" sz="1800" b="0" i="0" u="none" strike="noStrike" baseline="0" dirty="0">
                <a:solidFill>
                  <a:srgbClr val="000000"/>
                </a:solidFill>
                <a:latin typeface="Courier New" panose="02070309020205020404" pitchFamily="49" charset="0"/>
              </a:rPr>
              <a:t>=[0.3,0.1,0.35];</a:t>
            </a:r>
          </a:p>
          <a:p>
            <a:r>
              <a:rPr lang="en-US" sz="1800" b="0" i="0" u="none" strike="noStrike" baseline="0" dirty="0">
                <a:solidFill>
                  <a:srgbClr val="000000"/>
                </a:solidFill>
                <a:latin typeface="Courier New" panose="02070309020205020404" pitchFamily="49" charset="0"/>
              </a:rPr>
              <a:t>bh1=0.2;</a:t>
            </a:r>
          </a:p>
          <a:p>
            <a:r>
              <a:rPr lang="en-US" sz="1800" b="0" i="0" u="none" strike="noStrike" baseline="0" dirty="0" err="1">
                <a:solidFill>
                  <a:srgbClr val="000000"/>
                </a:solidFill>
                <a:latin typeface="Courier New" panose="02070309020205020404" pitchFamily="49" charset="0"/>
              </a:rPr>
              <a:t>learning_rate</a:t>
            </a:r>
            <a:r>
              <a:rPr lang="en-US" sz="1800" b="0" i="0" u="none" strike="noStrike" baseline="0" dirty="0">
                <a:solidFill>
                  <a:srgbClr val="000000"/>
                </a:solidFill>
                <a:latin typeface="Courier New" panose="02070309020205020404" pitchFamily="49" charset="0"/>
              </a:rPr>
              <a:t>=0.1;</a:t>
            </a:r>
          </a:p>
          <a:p>
            <a:r>
              <a:rPr lang="en-US" sz="1800" b="0" i="0" u="none" strike="noStrike" baseline="0" dirty="0">
                <a:solidFill>
                  <a:srgbClr val="000000"/>
                </a:solidFill>
                <a:latin typeface="Courier New" panose="02070309020205020404" pitchFamily="49" charset="0"/>
              </a:rPr>
              <a:t>uh1=x*wh'+bh1;</a:t>
            </a:r>
          </a:p>
          <a:p>
            <a:r>
              <a:rPr lang="en-US" sz="1800" b="0" i="0" u="none" strike="noStrike" baseline="0" dirty="0">
                <a:solidFill>
                  <a:srgbClr val="000000"/>
                </a:solidFill>
                <a:latin typeface="Courier New" panose="02070309020205020404" pitchFamily="49" charset="0"/>
              </a:rPr>
              <a:t>A1=1/(1+exp(-uh1));</a:t>
            </a:r>
          </a:p>
          <a:p>
            <a:r>
              <a:rPr lang="en-US" sz="1800" b="0" i="0" u="none" strike="noStrike" baseline="0" dirty="0" err="1">
                <a:solidFill>
                  <a:srgbClr val="000000"/>
                </a:solidFill>
                <a:latin typeface="Courier New" panose="02070309020205020404" pitchFamily="49" charset="0"/>
              </a:rPr>
              <a:t>fprintf</a:t>
            </a:r>
            <a:r>
              <a:rPr lang="en-US" sz="1800" b="0" i="0" u="none" strike="noStrike" baseline="0" dirty="0">
                <a:solidFill>
                  <a:srgbClr val="000000"/>
                </a:solidFill>
                <a:latin typeface="Courier New" panose="02070309020205020404" pitchFamily="49" charset="0"/>
              </a:rPr>
              <a:t>(</a:t>
            </a:r>
            <a:r>
              <a:rPr lang="en-US" sz="1800" b="0" i="0" u="none" strike="noStrike" baseline="0" dirty="0">
                <a:solidFill>
                  <a:srgbClr val="A020F0"/>
                </a:solidFill>
                <a:latin typeface="Courier New" panose="02070309020205020404" pitchFamily="49" charset="0"/>
              </a:rPr>
              <a:t>'First find A1=%3.3f\n'</a:t>
            </a:r>
            <a:r>
              <a:rPr lang="en-US" sz="1800" b="0" i="0" u="none" strike="noStrike" baseline="0" dirty="0">
                <a:solidFill>
                  <a:srgbClr val="000000"/>
                </a:solidFill>
                <a:latin typeface="Courier New" panose="02070309020205020404" pitchFamily="49" charset="0"/>
              </a:rPr>
              <a:t>,A1);</a:t>
            </a:r>
          </a:p>
          <a:p>
            <a:r>
              <a:rPr lang="en-US" sz="1800" b="0" i="0" u="none" strike="noStrike" baseline="0" dirty="0">
                <a:solidFill>
                  <a:srgbClr val="228B22"/>
                </a:solidFill>
                <a:latin typeface="Courier New" panose="02070309020205020404" pitchFamily="49" charset="0"/>
              </a:rPr>
              <a:t>%A1 =    0.6094</a:t>
            </a:r>
          </a:p>
          <a:p>
            <a:r>
              <a:rPr lang="en-US" sz="1800" b="0" i="0" u="none" strike="noStrike" baseline="0" dirty="0">
                <a:solidFill>
                  <a:srgbClr val="228B22"/>
                </a:solidFill>
                <a:latin typeface="Courier New" panose="02070309020205020404" pitchFamily="49" charset="0"/>
              </a:rPr>
              <a:t>%%%%%%%%%%%%%%%%%%%%%%%%%%%%%%%%%%%%%%%%</a:t>
            </a:r>
          </a:p>
          <a:p>
            <a:r>
              <a:rPr lang="en-US" sz="1800" b="0" i="0" u="none" strike="noStrike" baseline="0" dirty="0">
                <a:solidFill>
                  <a:srgbClr val="000000"/>
                </a:solidFill>
                <a:latin typeface="Courier New" panose="02070309020205020404" pitchFamily="49" charset="0"/>
              </a:rPr>
              <a:t>wh1=0.3;</a:t>
            </a:r>
          </a:p>
          <a:p>
            <a:r>
              <a:rPr lang="en-US" sz="1800" b="0" i="0" u="none" strike="noStrike" baseline="0" dirty="0">
                <a:solidFill>
                  <a:srgbClr val="000000"/>
                </a:solidFill>
                <a:latin typeface="Courier New" panose="02070309020205020404" pitchFamily="49" charset="0"/>
              </a:rPr>
              <a:t>A=[A1, 0.4,0.7];</a:t>
            </a:r>
          </a:p>
          <a:p>
            <a:r>
              <a:rPr lang="en-US" sz="1800" b="0" i="0" u="none" strike="noStrike" baseline="0" dirty="0">
                <a:solidFill>
                  <a:srgbClr val="000000"/>
                </a:solidFill>
                <a:latin typeface="Courier New" panose="02070309020205020404" pitchFamily="49" charset="0"/>
              </a:rPr>
              <a:t>w1=[0.6,0.35,0.3];</a:t>
            </a:r>
          </a:p>
          <a:p>
            <a:r>
              <a:rPr lang="en-US" sz="1800" b="0" i="0" u="none" strike="noStrike" baseline="0" dirty="0">
                <a:solidFill>
                  <a:srgbClr val="000000"/>
                </a:solidFill>
                <a:latin typeface="Courier New" panose="02070309020205020404" pitchFamily="49" charset="0"/>
              </a:rPr>
              <a:t>w2=[0.25,0.44,0.6];</a:t>
            </a:r>
          </a:p>
          <a:p>
            <a:r>
              <a:rPr lang="en-US" sz="1800" b="0" i="0" u="none" strike="noStrike" baseline="0" dirty="0">
                <a:solidFill>
                  <a:srgbClr val="000000"/>
                </a:solidFill>
                <a:latin typeface="Courier New" panose="02070309020205020404" pitchFamily="49" charset="0"/>
              </a:rPr>
              <a:t>b1=0.4;</a:t>
            </a:r>
          </a:p>
          <a:p>
            <a:r>
              <a:rPr lang="en-US" sz="1800" b="0" i="0" u="none" strike="noStrike" baseline="0" dirty="0">
                <a:solidFill>
                  <a:srgbClr val="000000"/>
                </a:solidFill>
                <a:latin typeface="Courier New" panose="02070309020205020404" pitchFamily="49" charset="0"/>
              </a:rPr>
              <a:t>b2=0.3;</a:t>
            </a:r>
          </a:p>
          <a:p>
            <a:r>
              <a:rPr lang="en-US" sz="1800" b="0" i="0" u="none" strike="noStrike" baseline="0" dirty="0">
                <a:solidFill>
                  <a:srgbClr val="228B22"/>
                </a:solidFill>
                <a:latin typeface="Courier New" panose="02070309020205020404" pitchFamily="49" charset="0"/>
              </a:rPr>
              <a:t>%%%%%%%%%%%%%%%%%%%%%%%%%%%%%%%%%%%%%%%</a:t>
            </a:r>
          </a:p>
          <a:p>
            <a:r>
              <a:rPr lang="en-US" sz="1800" b="0" i="0" u="none" strike="noStrike" baseline="0" dirty="0">
                <a:solidFill>
                  <a:srgbClr val="228B22"/>
                </a:solidFill>
                <a:latin typeface="Courier New" panose="02070309020205020404" pitchFamily="49" charset="0"/>
              </a:rPr>
              <a:t>% Q2.1a</a:t>
            </a:r>
          </a:p>
          <a:p>
            <a:r>
              <a:rPr lang="en-US" sz="1800" b="0" i="0" u="none" strike="noStrike" baseline="0" dirty="0">
                <a:solidFill>
                  <a:srgbClr val="000000"/>
                </a:solidFill>
                <a:latin typeface="Courier New" panose="02070309020205020404" pitchFamily="49" charset="0"/>
              </a:rPr>
              <a:t>u1=A*w1(1:3)'+b1;</a:t>
            </a:r>
          </a:p>
          <a:p>
            <a:r>
              <a:rPr lang="en-US" sz="1800" b="0" i="0" u="none" strike="noStrike" baseline="0" dirty="0">
                <a:solidFill>
                  <a:srgbClr val="228B22"/>
                </a:solidFill>
                <a:latin typeface="Courier New" panose="02070309020205020404" pitchFamily="49" charset="0"/>
              </a:rPr>
              <a:t>%'y1= ';</a:t>
            </a:r>
          </a:p>
          <a:p>
            <a:r>
              <a:rPr lang="en-US" sz="1800" b="0" i="0" u="none" strike="noStrike" baseline="0" dirty="0">
                <a:solidFill>
                  <a:srgbClr val="000000"/>
                </a:solidFill>
                <a:latin typeface="Courier New" panose="02070309020205020404" pitchFamily="49" charset="0"/>
              </a:rPr>
              <a:t>fu1=1/(1+exp(-u1));</a:t>
            </a:r>
          </a:p>
          <a:p>
            <a:r>
              <a:rPr lang="en-US" sz="1800" b="0" i="0" u="none" strike="noStrike" baseline="0" dirty="0">
                <a:solidFill>
                  <a:srgbClr val="000000"/>
                </a:solidFill>
                <a:latin typeface="Courier New" panose="02070309020205020404" pitchFamily="49" charset="0"/>
              </a:rPr>
              <a:t>y1=fu1;</a:t>
            </a:r>
          </a:p>
          <a:p>
            <a:r>
              <a:rPr lang="en-US" sz="1800" b="0" i="0" u="none" strike="noStrike" baseline="0" dirty="0">
                <a:solidFill>
                  <a:srgbClr val="228B22"/>
                </a:solidFill>
                <a:latin typeface="Courier New" panose="02070309020205020404" pitchFamily="49" charset="0"/>
              </a:rPr>
              <a:t>%%%%%%%%%%%%%%%%%%%%%%%</a:t>
            </a:r>
          </a:p>
          <a:p>
            <a:r>
              <a:rPr lang="en-US" sz="1800" b="0" i="0" u="none" strike="noStrike" baseline="0" dirty="0">
                <a:solidFill>
                  <a:srgbClr val="228B22"/>
                </a:solidFill>
                <a:latin typeface="Courier New" panose="02070309020205020404" pitchFamily="49" charset="0"/>
              </a:rPr>
              <a:t>% Q2.1b</a:t>
            </a:r>
          </a:p>
          <a:p>
            <a:r>
              <a:rPr lang="en-US" sz="1800" b="0" i="0" u="none" strike="noStrike" baseline="0" dirty="0">
                <a:solidFill>
                  <a:srgbClr val="000000"/>
                </a:solidFill>
                <a:latin typeface="Courier New" panose="02070309020205020404" pitchFamily="49" charset="0"/>
              </a:rPr>
              <a:t>u2=A*w2(1:3)'+b2;</a:t>
            </a:r>
          </a:p>
          <a:p>
            <a:r>
              <a:rPr lang="en-US" sz="1800" b="0" i="0" u="none" strike="noStrike" baseline="0" dirty="0">
                <a:solidFill>
                  <a:srgbClr val="228B22"/>
                </a:solidFill>
                <a:latin typeface="Courier New" panose="02070309020205020404" pitchFamily="49" charset="0"/>
              </a:rPr>
              <a:t>%'y2= '</a:t>
            </a:r>
          </a:p>
          <a:p>
            <a:r>
              <a:rPr lang="en-US" sz="1800" b="0" i="0" u="none" strike="noStrike" baseline="0" dirty="0">
                <a:solidFill>
                  <a:srgbClr val="000000"/>
                </a:solidFill>
                <a:latin typeface="Courier New" panose="02070309020205020404" pitchFamily="49" charset="0"/>
              </a:rPr>
              <a:t>fu2=1/(1+exp(-u2));</a:t>
            </a:r>
          </a:p>
          <a:p>
            <a:r>
              <a:rPr lang="en-US" sz="1800" b="0" i="0" u="none" strike="noStrike" baseline="0" dirty="0">
                <a:solidFill>
                  <a:srgbClr val="000000"/>
                </a:solidFill>
                <a:latin typeface="Courier New" panose="02070309020205020404" pitchFamily="49" charset="0"/>
              </a:rPr>
              <a:t>y2=fu2;</a:t>
            </a:r>
          </a:p>
          <a:p>
            <a:r>
              <a:rPr lang="es-ES" sz="1800" b="0" i="0" u="none" strike="noStrike" baseline="0" dirty="0">
                <a:solidFill>
                  <a:srgbClr val="000000"/>
                </a:solidFill>
                <a:latin typeface="Courier New" panose="02070309020205020404" pitchFamily="49" charset="0"/>
              </a:rPr>
              <a:t>fprintf(</a:t>
            </a:r>
            <a:r>
              <a:rPr lang="es-ES" sz="1800" b="0" i="0" u="none" strike="noStrike" baseline="0" dirty="0">
                <a:solidFill>
                  <a:srgbClr val="A020F0"/>
                </a:solidFill>
                <a:latin typeface="Courier New" panose="02070309020205020404" pitchFamily="49" charset="0"/>
              </a:rPr>
              <a:t>'Answer 12a: all: [y1, y2]=[%f,%f]\n\n'</a:t>
            </a:r>
            <a:r>
              <a:rPr lang="es-ES" sz="1800" b="0" i="0" u="none" strike="noStrike" baseline="0" dirty="0">
                <a:solidFill>
                  <a:srgbClr val="000000"/>
                </a:solidFill>
                <a:latin typeface="Courier New" panose="02070309020205020404" pitchFamily="49" charset="0"/>
              </a:rPr>
              <a:t>,y1,y2);</a:t>
            </a:r>
          </a:p>
          <a:p>
            <a:r>
              <a:rPr lang="en-US" sz="1800" b="0" i="0" u="none" strike="noStrike" baseline="0" dirty="0">
                <a:solidFill>
                  <a:srgbClr val="228B22"/>
                </a:solidFill>
                <a:latin typeface="Courier New" panose="02070309020205020404" pitchFamily="49" charset="0"/>
              </a:rPr>
              <a:t>%%%%%%%%%%%%%%%%%%%%%%%%%%%%%%%%%%%%%%%</a:t>
            </a:r>
          </a:p>
          <a:p>
            <a:r>
              <a:rPr lang="en-US" sz="1800" b="0" i="0" u="none" strike="noStrike" baseline="0" dirty="0">
                <a:solidFill>
                  <a:srgbClr val="228B22"/>
                </a:solidFill>
                <a:latin typeface="Courier New" panose="02070309020205020404" pitchFamily="49" charset="0"/>
              </a:rPr>
              <a:t>%'now calculate back-propagation parameters'</a:t>
            </a:r>
          </a:p>
          <a:p>
            <a:r>
              <a:rPr lang="en-US" sz="1800" b="0" i="0" u="none" strike="noStrike" baseline="0" dirty="0">
                <a:solidFill>
                  <a:srgbClr val="228B22"/>
                </a:solidFill>
                <a:latin typeface="Courier New" panose="02070309020205020404" pitchFamily="49" charset="0"/>
              </a:rPr>
              <a:t>%Q2.2.a</a:t>
            </a:r>
          </a:p>
          <a:p>
            <a:r>
              <a:rPr lang="es-ES" sz="1800" b="0" i="0" u="none" strike="noStrike" baseline="0" dirty="0">
                <a:solidFill>
                  <a:srgbClr val="228B22"/>
                </a:solidFill>
                <a:latin typeface="Courier New" panose="02070309020205020404" pitchFamily="49" charset="0"/>
              </a:rPr>
              <a:t>%dw1=(y-t)*f(u)*(1-f(u))*x</a:t>
            </a:r>
          </a:p>
          <a:p>
            <a:r>
              <a:rPr lang="en-US" sz="1800" b="0" i="0" u="none" strike="noStrike" baseline="0" dirty="0">
                <a:solidFill>
                  <a:srgbClr val="000000"/>
                </a:solidFill>
                <a:latin typeface="Courier New" panose="02070309020205020404" pitchFamily="49" charset="0"/>
              </a:rPr>
              <a:t>t1=1; </a:t>
            </a:r>
            <a:r>
              <a:rPr lang="en-US" sz="1800" b="0" i="0" u="none" strike="noStrike" baseline="0" dirty="0">
                <a:solidFill>
                  <a:srgbClr val="228B22"/>
                </a:solidFill>
                <a:latin typeface="Courier New" panose="02070309020205020404" pitchFamily="49" charset="0"/>
              </a:rPr>
              <a:t>%target for y1 output</a:t>
            </a:r>
          </a:p>
          <a:p>
            <a:r>
              <a:rPr lang="en-US" sz="1800" b="0" i="0" u="none" strike="noStrike" baseline="0" dirty="0">
                <a:solidFill>
                  <a:srgbClr val="0000FF"/>
                </a:solidFill>
                <a:latin typeface="Courier New" panose="02070309020205020404" pitchFamily="49" charset="0"/>
              </a:rPr>
              <a:t>for</a:t>
            </a:r>
            <a:r>
              <a:rPr lang="en-US" sz="1800" b="0" i="0" u="none" strike="noStrike" baseline="0" dirty="0">
                <a:solidFill>
                  <a:srgbClr val="000000"/>
                </a:solidFill>
                <a:latin typeface="Courier New" panose="02070309020205020404" pitchFamily="49" charset="0"/>
              </a:rPr>
              <a:t> </a:t>
            </a:r>
            <a:r>
              <a:rPr lang="en-US" sz="1800" b="0" i="0" u="none" strike="noStrike" baseline="0" dirty="0" err="1">
                <a:solidFill>
                  <a:srgbClr val="000000"/>
                </a:solidFill>
                <a:latin typeface="Courier New" panose="02070309020205020404" pitchFamily="49" charset="0"/>
              </a:rPr>
              <a:t>i</a:t>
            </a:r>
            <a:r>
              <a:rPr lang="en-US" sz="1800" b="0" i="0" u="none" strike="noStrike" baseline="0" dirty="0">
                <a:solidFill>
                  <a:srgbClr val="000000"/>
                </a:solidFill>
                <a:latin typeface="Courier New" panose="02070309020205020404" pitchFamily="49" charset="0"/>
              </a:rPr>
              <a:t>=1:3</a:t>
            </a:r>
          </a:p>
          <a:p>
            <a:r>
              <a:rPr lang="en-US" sz="1800" b="0" i="0" u="none" strike="noStrike" baseline="0" dirty="0">
                <a:solidFill>
                  <a:srgbClr val="000000"/>
                </a:solidFill>
                <a:latin typeface="Courier New" panose="02070309020205020404" pitchFamily="49" charset="0"/>
              </a:rPr>
              <a:t>    s1=(y1-t1)*fu1*(1-fu1);</a:t>
            </a:r>
          </a:p>
          <a:p>
            <a:r>
              <a:rPr lang="en-US" sz="1800" b="0" i="0" u="none" strike="noStrike" baseline="0" dirty="0">
                <a:solidFill>
                  <a:srgbClr val="000000"/>
                </a:solidFill>
                <a:latin typeface="Courier New" panose="02070309020205020404" pitchFamily="49" charset="0"/>
              </a:rPr>
              <a:t>    dw1(</a:t>
            </a:r>
            <a:r>
              <a:rPr lang="en-US" sz="1800" b="0" i="0" u="none" strike="noStrike" baseline="0" dirty="0" err="1">
                <a:solidFill>
                  <a:srgbClr val="000000"/>
                </a:solidFill>
                <a:latin typeface="Courier New" panose="02070309020205020404" pitchFamily="49" charset="0"/>
              </a:rPr>
              <a:t>i</a:t>
            </a:r>
            <a:r>
              <a:rPr lang="en-US" sz="1800" b="0" i="0" u="none" strike="noStrike" baseline="0" dirty="0">
                <a:solidFill>
                  <a:srgbClr val="000000"/>
                </a:solidFill>
                <a:latin typeface="Courier New" panose="02070309020205020404" pitchFamily="49" charset="0"/>
              </a:rPr>
              <a:t>)= -s1*A(</a:t>
            </a:r>
            <a:r>
              <a:rPr lang="en-US" sz="1800" b="0" i="0" u="none" strike="noStrike" baseline="0" dirty="0" err="1">
                <a:solidFill>
                  <a:srgbClr val="000000"/>
                </a:solidFill>
                <a:latin typeface="Courier New" panose="02070309020205020404" pitchFamily="49" charset="0"/>
              </a:rPr>
              <a:t>i</a:t>
            </a:r>
            <a:r>
              <a:rPr lang="en-US" sz="1800" b="0" i="0" u="none" strike="noStrike" baseline="0" dirty="0">
                <a:solidFill>
                  <a:srgbClr val="000000"/>
                </a:solidFill>
                <a:latin typeface="Courier New" panose="02070309020205020404" pitchFamily="49" charset="0"/>
              </a:rPr>
              <a:t>);</a:t>
            </a:r>
          </a:p>
          <a:p>
            <a:r>
              <a:rPr lang="en-US" sz="1800" b="0" i="0" u="none" strike="noStrike" baseline="0" dirty="0">
                <a:solidFill>
                  <a:srgbClr val="000000"/>
                </a:solidFill>
                <a:latin typeface="Courier New" panose="02070309020205020404" pitchFamily="49" charset="0"/>
              </a:rPr>
              <a:t>    new_w1(</a:t>
            </a:r>
            <a:r>
              <a:rPr lang="en-US" sz="1800" b="0" i="0" u="none" strike="noStrike" baseline="0" dirty="0" err="1">
                <a:solidFill>
                  <a:srgbClr val="000000"/>
                </a:solidFill>
                <a:latin typeface="Courier New" panose="02070309020205020404" pitchFamily="49" charset="0"/>
              </a:rPr>
              <a:t>i</a:t>
            </a:r>
            <a:r>
              <a:rPr lang="en-US" sz="1800" b="0" i="0" u="none" strike="noStrike" baseline="0" dirty="0">
                <a:solidFill>
                  <a:srgbClr val="000000"/>
                </a:solidFill>
                <a:latin typeface="Courier New" panose="02070309020205020404" pitchFamily="49" charset="0"/>
              </a:rPr>
              <a:t>)=w1(</a:t>
            </a:r>
            <a:r>
              <a:rPr lang="en-US" sz="1800" b="0" i="0" u="none" strike="noStrike" baseline="0" dirty="0" err="1">
                <a:solidFill>
                  <a:srgbClr val="000000"/>
                </a:solidFill>
                <a:latin typeface="Courier New" panose="02070309020205020404" pitchFamily="49" charset="0"/>
              </a:rPr>
              <a:t>i</a:t>
            </a:r>
            <a:r>
              <a:rPr lang="en-US" sz="1800" b="0" i="0" u="none" strike="noStrike" baseline="0" dirty="0">
                <a:solidFill>
                  <a:srgbClr val="000000"/>
                </a:solidFill>
                <a:latin typeface="Courier New" panose="02070309020205020404" pitchFamily="49" charset="0"/>
              </a:rPr>
              <a:t>)+</a:t>
            </a:r>
            <a:r>
              <a:rPr lang="en-US" sz="1800" b="0" i="0" u="none" strike="noStrike" baseline="0" dirty="0" err="1">
                <a:solidFill>
                  <a:srgbClr val="000000"/>
                </a:solidFill>
                <a:latin typeface="Courier New" panose="02070309020205020404" pitchFamily="49" charset="0"/>
              </a:rPr>
              <a:t>learning_rate</a:t>
            </a:r>
            <a:r>
              <a:rPr lang="en-US" sz="1800" b="0" i="0" u="none" strike="noStrike" baseline="0" dirty="0">
                <a:solidFill>
                  <a:srgbClr val="000000"/>
                </a:solidFill>
                <a:latin typeface="Courier New" panose="02070309020205020404" pitchFamily="49" charset="0"/>
              </a:rPr>
              <a:t>*dw1(</a:t>
            </a:r>
            <a:r>
              <a:rPr lang="en-US" sz="1800" b="0" i="0" u="none" strike="noStrike" baseline="0" dirty="0" err="1">
                <a:solidFill>
                  <a:srgbClr val="000000"/>
                </a:solidFill>
                <a:latin typeface="Courier New" panose="02070309020205020404" pitchFamily="49" charset="0"/>
              </a:rPr>
              <a:t>i</a:t>
            </a:r>
            <a:r>
              <a:rPr lang="en-US" sz="1800" b="0" i="0" u="none" strike="noStrike" baseline="0" dirty="0">
                <a:solidFill>
                  <a:srgbClr val="000000"/>
                </a:solidFill>
                <a:latin typeface="Courier New" panose="02070309020205020404" pitchFamily="49" charset="0"/>
              </a:rPr>
              <a:t>);</a:t>
            </a:r>
          </a:p>
          <a:p>
            <a:r>
              <a:rPr lang="en-US" sz="1800" b="0" i="0" u="none" strike="noStrike" baseline="0" dirty="0">
                <a:solidFill>
                  <a:srgbClr val="0000FF"/>
                </a:solidFill>
                <a:latin typeface="Courier New" panose="02070309020205020404" pitchFamily="49" charset="0"/>
              </a:rPr>
              <a:t>end</a:t>
            </a:r>
          </a:p>
          <a:p>
            <a:r>
              <a:rPr lang="en-US" sz="1800" b="0" i="0" u="none" strike="noStrike" baseline="0" dirty="0">
                <a:solidFill>
                  <a:srgbClr val="000000"/>
                </a:solidFill>
                <a:latin typeface="Courier New" panose="02070309020205020404" pitchFamily="49" charset="0"/>
              </a:rPr>
              <a:t> </a:t>
            </a:r>
          </a:p>
          <a:p>
            <a:r>
              <a:rPr lang="en-US" sz="1800" b="0" i="0" u="none" strike="noStrike" baseline="0" dirty="0">
                <a:solidFill>
                  <a:srgbClr val="228B22"/>
                </a:solidFill>
                <a:latin typeface="Courier New" panose="02070309020205020404" pitchFamily="49" charset="0"/>
              </a:rPr>
              <a:t>%%%%%%%%%%%%%%%%%%%</a:t>
            </a:r>
          </a:p>
          <a:p>
            <a:r>
              <a:rPr lang="en-US" sz="1800" b="0" i="0" u="none" strike="noStrike" baseline="0" dirty="0">
                <a:solidFill>
                  <a:srgbClr val="228B22"/>
                </a:solidFill>
                <a:latin typeface="Courier New" panose="02070309020205020404" pitchFamily="49" charset="0"/>
              </a:rPr>
              <a:t>%Q2.2.b</a:t>
            </a:r>
          </a:p>
          <a:p>
            <a:r>
              <a:rPr lang="en-US" sz="1800" b="0" i="0" u="none" strike="noStrike" baseline="0" dirty="0">
                <a:solidFill>
                  <a:srgbClr val="000000"/>
                </a:solidFill>
                <a:latin typeface="Courier New" panose="02070309020205020404" pitchFamily="49" charset="0"/>
              </a:rPr>
              <a:t>t2= 0;</a:t>
            </a:r>
            <a:r>
              <a:rPr lang="en-US" sz="1800" b="0" i="0" u="none" strike="noStrike" baseline="0" dirty="0">
                <a:solidFill>
                  <a:srgbClr val="228B22"/>
                </a:solidFill>
                <a:latin typeface="Courier New" panose="02070309020205020404" pitchFamily="49" charset="0"/>
              </a:rPr>
              <a:t>%target for y2 output</a:t>
            </a:r>
          </a:p>
          <a:p>
            <a:r>
              <a:rPr lang="en-US" sz="1800" b="0" i="0" u="none" strike="noStrike" baseline="0" dirty="0">
                <a:solidFill>
                  <a:srgbClr val="0000FF"/>
                </a:solidFill>
                <a:latin typeface="Courier New" panose="02070309020205020404" pitchFamily="49" charset="0"/>
              </a:rPr>
              <a:t>for</a:t>
            </a:r>
            <a:r>
              <a:rPr lang="en-US" sz="1800" b="0" i="0" u="none" strike="noStrike" baseline="0" dirty="0">
                <a:solidFill>
                  <a:srgbClr val="000000"/>
                </a:solidFill>
                <a:latin typeface="Courier New" panose="02070309020205020404" pitchFamily="49" charset="0"/>
              </a:rPr>
              <a:t> </a:t>
            </a:r>
            <a:r>
              <a:rPr lang="en-US" sz="1800" b="0" i="0" u="none" strike="noStrike" baseline="0" dirty="0" err="1">
                <a:solidFill>
                  <a:srgbClr val="000000"/>
                </a:solidFill>
                <a:latin typeface="Courier New" panose="02070309020205020404" pitchFamily="49" charset="0"/>
              </a:rPr>
              <a:t>i</a:t>
            </a:r>
            <a:r>
              <a:rPr lang="en-US" sz="1800" b="0" i="0" u="none" strike="noStrike" baseline="0" dirty="0">
                <a:solidFill>
                  <a:srgbClr val="000000"/>
                </a:solidFill>
                <a:latin typeface="Courier New" panose="02070309020205020404" pitchFamily="49" charset="0"/>
              </a:rPr>
              <a:t>=1:3</a:t>
            </a:r>
          </a:p>
          <a:p>
            <a:r>
              <a:rPr lang="en-US" sz="1800" b="0" i="0" u="none" strike="noStrike" baseline="0" dirty="0">
                <a:solidFill>
                  <a:srgbClr val="000000"/>
                </a:solidFill>
                <a:latin typeface="Courier New" panose="02070309020205020404" pitchFamily="49" charset="0"/>
              </a:rPr>
              <a:t>    s2=(y2-t2)*fu2*(1-fu2);</a:t>
            </a:r>
          </a:p>
          <a:p>
            <a:r>
              <a:rPr lang="en-US" sz="1800" b="0" i="0" u="none" strike="noStrike" baseline="0" dirty="0">
                <a:solidFill>
                  <a:srgbClr val="000000"/>
                </a:solidFill>
                <a:latin typeface="Courier New" panose="02070309020205020404" pitchFamily="49" charset="0"/>
              </a:rPr>
              <a:t>    dw2(</a:t>
            </a:r>
            <a:r>
              <a:rPr lang="en-US" sz="1800" b="0" i="0" u="none" strike="noStrike" baseline="0" dirty="0" err="1">
                <a:solidFill>
                  <a:srgbClr val="000000"/>
                </a:solidFill>
                <a:latin typeface="Courier New" panose="02070309020205020404" pitchFamily="49" charset="0"/>
              </a:rPr>
              <a:t>i</a:t>
            </a:r>
            <a:r>
              <a:rPr lang="en-US" sz="1800" b="0" i="0" u="none" strike="noStrike" baseline="0" dirty="0">
                <a:solidFill>
                  <a:srgbClr val="000000"/>
                </a:solidFill>
                <a:latin typeface="Courier New" panose="02070309020205020404" pitchFamily="49" charset="0"/>
              </a:rPr>
              <a:t>)= -s2*A(</a:t>
            </a:r>
            <a:r>
              <a:rPr lang="en-US" sz="1800" b="0" i="0" u="none" strike="noStrike" baseline="0" dirty="0" err="1">
                <a:solidFill>
                  <a:srgbClr val="000000"/>
                </a:solidFill>
                <a:latin typeface="Courier New" panose="02070309020205020404" pitchFamily="49" charset="0"/>
              </a:rPr>
              <a:t>i</a:t>
            </a:r>
            <a:r>
              <a:rPr lang="en-US" sz="1800" b="0" i="0" u="none" strike="noStrike" baseline="0" dirty="0">
                <a:solidFill>
                  <a:srgbClr val="000000"/>
                </a:solidFill>
                <a:latin typeface="Courier New" panose="02070309020205020404" pitchFamily="49" charset="0"/>
              </a:rPr>
              <a:t>);</a:t>
            </a:r>
          </a:p>
          <a:p>
            <a:r>
              <a:rPr lang="en-US" sz="1800" b="0" i="0" u="none" strike="noStrike" baseline="0" dirty="0">
                <a:solidFill>
                  <a:srgbClr val="000000"/>
                </a:solidFill>
                <a:latin typeface="Courier New" panose="02070309020205020404" pitchFamily="49" charset="0"/>
              </a:rPr>
              <a:t>    new_w2(</a:t>
            </a:r>
            <a:r>
              <a:rPr lang="en-US" sz="1800" b="0" i="0" u="none" strike="noStrike" baseline="0" dirty="0" err="1">
                <a:solidFill>
                  <a:srgbClr val="000000"/>
                </a:solidFill>
                <a:latin typeface="Courier New" panose="02070309020205020404" pitchFamily="49" charset="0"/>
              </a:rPr>
              <a:t>i</a:t>
            </a:r>
            <a:r>
              <a:rPr lang="en-US" sz="1800" b="0" i="0" u="none" strike="noStrike" baseline="0" dirty="0">
                <a:solidFill>
                  <a:srgbClr val="000000"/>
                </a:solidFill>
                <a:latin typeface="Courier New" panose="02070309020205020404" pitchFamily="49" charset="0"/>
              </a:rPr>
              <a:t>)=w2(</a:t>
            </a:r>
            <a:r>
              <a:rPr lang="en-US" sz="1800" b="0" i="0" u="none" strike="noStrike" baseline="0" dirty="0" err="1">
                <a:solidFill>
                  <a:srgbClr val="000000"/>
                </a:solidFill>
                <a:latin typeface="Courier New" panose="02070309020205020404" pitchFamily="49" charset="0"/>
              </a:rPr>
              <a:t>i</a:t>
            </a:r>
            <a:r>
              <a:rPr lang="en-US" sz="1800" b="0" i="0" u="none" strike="noStrike" baseline="0" dirty="0">
                <a:solidFill>
                  <a:srgbClr val="000000"/>
                </a:solidFill>
                <a:latin typeface="Courier New" panose="02070309020205020404" pitchFamily="49" charset="0"/>
              </a:rPr>
              <a:t>)+</a:t>
            </a:r>
            <a:r>
              <a:rPr lang="en-US" sz="1800" b="0" i="0" u="none" strike="noStrike" baseline="0" dirty="0" err="1">
                <a:solidFill>
                  <a:srgbClr val="000000"/>
                </a:solidFill>
                <a:latin typeface="Courier New" panose="02070309020205020404" pitchFamily="49" charset="0"/>
              </a:rPr>
              <a:t>learning_rate</a:t>
            </a:r>
            <a:r>
              <a:rPr lang="en-US" sz="1800" b="0" i="0" u="none" strike="noStrike" baseline="0" dirty="0">
                <a:solidFill>
                  <a:srgbClr val="000000"/>
                </a:solidFill>
                <a:latin typeface="Courier New" panose="02070309020205020404" pitchFamily="49" charset="0"/>
              </a:rPr>
              <a:t>*dw2(</a:t>
            </a:r>
            <a:r>
              <a:rPr lang="en-US" sz="1800" b="0" i="0" u="none" strike="noStrike" baseline="0" dirty="0" err="1">
                <a:solidFill>
                  <a:srgbClr val="000000"/>
                </a:solidFill>
                <a:latin typeface="Courier New" panose="02070309020205020404" pitchFamily="49" charset="0"/>
              </a:rPr>
              <a:t>i</a:t>
            </a:r>
            <a:r>
              <a:rPr lang="en-US" sz="1800" b="0" i="0" u="none" strike="noStrike" baseline="0" dirty="0">
                <a:solidFill>
                  <a:srgbClr val="000000"/>
                </a:solidFill>
                <a:latin typeface="Courier New" panose="02070309020205020404" pitchFamily="49" charset="0"/>
              </a:rPr>
              <a:t>);</a:t>
            </a:r>
          </a:p>
          <a:p>
            <a:r>
              <a:rPr lang="en-US" sz="1800" b="0" i="0" u="none" strike="noStrike" baseline="0" dirty="0">
                <a:solidFill>
                  <a:srgbClr val="0000FF"/>
                </a:solidFill>
                <a:latin typeface="Courier New" panose="02070309020205020404" pitchFamily="49" charset="0"/>
              </a:rPr>
              <a:t>end</a:t>
            </a:r>
          </a:p>
          <a:p>
            <a:r>
              <a:rPr lang="en-US" sz="1800" b="0" i="0" u="none" strike="noStrike" baseline="0" dirty="0" err="1">
                <a:solidFill>
                  <a:srgbClr val="000000"/>
                </a:solidFill>
                <a:latin typeface="Courier New" panose="02070309020205020404" pitchFamily="49" charset="0"/>
              </a:rPr>
              <a:t>fprintf</a:t>
            </a:r>
            <a:r>
              <a:rPr lang="en-US" sz="1800" b="0" i="0" u="none" strike="noStrike" baseline="0" dirty="0">
                <a:solidFill>
                  <a:srgbClr val="000000"/>
                </a:solidFill>
                <a:latin typeface="Courier New" panose="02070309020205020404" pitchFamily="49" charset="0"/>
              </a:rPr>
              <a:t>(</a:t>
            </a:r>
            <a:r>
              <a:rPr lang="en-US" sz="1800" b="0" i="0" u="none" strike="noStrike" baseline="0" dirty="0">
                <a:solidFill>
                  <a:srgbClr val="A020F0"/>
                </a:solidFill>
                <a:latin typeface="Courier New" panose="02070309020205020404" pitchFamily="49" charset="0"/>
              </a:rPr>
              <a:t>'Answer 12b: [new_w11,new_w12,new_w13,new_w21,new_w22,new_w23]=\n...[%f, %f, %</a:t>
            </a:r>
            <a:r>
              <a:rPr lang="en-US" sz="1800" b="0" i="0" u="none" strike="noStrike" baseline="0" dirty="0" err="1">
                <a:solidFill>
                  <a:srgbClr val="A020F0"/>
                </a:solidFill>
                <a:latin typeface="Courier New" panose="02070309020205020404" pitchFamily="49" charset="0"/>
              </a:rPr>
              <a:t>f,%f</a:t>
            </a:r>
            <a:r>
              <a:rPr lang="en-US" sz="1800" b="0" i="0" u="none" strike="noStrike" baseline="0" dirty="0">
                <a:solidFill>
                  <a:srgbClr val="A020F0"/>
                </a:solidFill>
                <a:latin typeface="Courier New" panose="02070309020205020404" pitchFamily="49" charset="0"/>
              </a:rPr>
              <a:t>, %f, %f]\n\n'</a:t>
            </a:r>
            <a:r>
              <a:rPr lang="en-US" sz="1800" b="0" i="0" u="none" strike="noStrike" baseline="0" dirty="0">
                <a:solidFill>
                  <a:srgbClr val="000000"/>
                </a:solidFill>
                <a:latin typeface="Courier New" panose="02070309020205020404" pitchFamily="49" charset="0"/>
              </a:rPr>
              <a:t>,new_w1(1),new_w1(2),new_w1(3),new_w2(1),new_w2(2),new_w2(3));</a:t>
            </a:r>
          </a:p>
          <a:p>
            <a:r>
              <a:rPr lang="en-US" sz="1800" b="0" i="0" u="none" strike="noStrike" baseline="0" dirty="0">
                <a:solidFill>
                  <a:srgbClr val="000000"/>
                </a:solidFill>
                <a:latin typeface="Courier New" panose="02070309020205020404" pitchFamily="49" charset="0"/>
              </a:rPr>
              <a:t> </a:t>
            </a:r>
          </a:p>
          <a:p>
            <a:r>
              <a:rPr lang="en-US" sz="1800" b="0" i="0" u="none" strike="noStrike" baseline="0" dirty="0">
                <a:solidFill>
                  <a:srgbClr val="228B22"/>
                </a:solidFill>
                <a:latin typeface="Courier New" panose="02070309020205020404" pitchFamily="49" charset="0"/>
              </a:rPr>
              <a:t>%part Q2.3</a:t>
            </a:r>
          </a:p>
          <a:p>
            <a:r>
              <a:rPr lang="pl-PL" sz="1800" b="0" i="0" u="none" strike="noStrike" baseline="0" dirty="0">
                <a:solidFill>
                  <a:srgbClr val="228B22"/>
                </a:solidFill>
                <a:latin typeface="Courier New" panose="02070309020205020404" pitchFamily="49" charset="0"/>
              </a:rPr>
              <a:t>%d_wh1=-[s1 s2]*[w1(1),w2(1)]'*(uh1*(1-uh1))*x(1);%bug,wrong code,</a:t>
            </a:r>
          </a:p>
          <a:p>
            <a:r>
              <a:rPr lang="pl-PL" sz="1800" b="0" i="0" u="none" strike="noStrike" baseline="0" dirty="0">
                <a:solidFill>
                  <a:srgbClr val="000000"/>
                </a:solidFill>
                <a:latin typeface="Courier New" panose="02070309020205020404" pitchFamily="49" charset="0"/>
              </a:rPr>
              <a:t>d_wh1=-[s1 s2]*[w1(1),w2(1)]'*(A1*(1-A1))*x(1);</a:t>
            </a:r>
          </a:p>
          <a:p>
            <a:r>
              <a:rPr lang="en-US" sz="1800" b="0" i="0" u="none" strike="noStrike" baseline="0" dirty="0">
                <a:solidFill>
                  <a:srgbClr val="000000"/>
                </a:solidFill>
                <a:latin typeface="Courier New" panose="02070309020205020404" pitchFamily="49" charset="0"/>
              </a:rPr>
              <a:t> </a:t>
            </a:r>
          </a:p>
          <a:p>
            <a:r>
              <a:rPr lang="en-US" sz="1800" b="0" i="0" u="none" strike="noStrike" baseline="0" dirty="0">
                <a:solidFill>
                  <a:srgbClr val="000000"/>
                </a:solidFill>
                <a:latin typeface="Courier New" panose="02070309020205020404" pitchFamily="49" charset="0"/>
              </a:rPr>
              <a:t>new_wh1=</a:t>
            </a:r>
            <a:r>
              <a:rPr lang="en-US" sz="1800" b="0" i="0" u="none" strike="noStrike" baseline="0" dirty="0" err="1">
                <a:solidFill>
                  <a:srgbClr val="000000"/>
                </a:solidFill>
                <a:latin typeface="Courier New" panose="02070309020205020404" pitchFamily="49" charset="0"/>
              </a:rPr>
              <a:t>wh</a:t>
            </a:r>
            <a:r>
              <a:rPr lang="en-US" sz="1800" b="0" i="0" u="none" strike="noStrike" baseline="0" dirty="0">
                <a:solidFill>
                  <a:srgbClr val="000000"/>
                </a:solidFill>
                <a:latin typeface="Courier New" panose="02070309020205020404" pitchFamily="49" charset="0"/>
              </a:rPr>
              <a:t>(1)+</a:t>
            </a:r>
            <a:r>
              <a:rPr lang="en-US" sz="1800" b="0" i="0" u="none" strike="noStrike" baseline="0" dirty="0" err="1">
                <a:solidFill>
                  <a:srgbClr val="000000"/>
                </a:solidFill>
                <a:latin typeface="Courier New" panose="02070309020205020404" pitchFamily="49" charset="0"/>
              </a:rPr>
              <a:t>learning_rate</a:t>
            </a:r>
            <a:r>
              <a:rPr lang="en-US" sz="1800" b="0" i="0" u="none" strike="noStrike" baseline="0" dirty="0">
                <a:solidFill>
                  <a:srgbClr val="000000"/>
                </a:solidFill>
                <a:latin typeface="Courier New" panose="02070309020205020404" pitchFamily="49" charset="0"/>
              </a:rPr>
              <a:t>*d_wh1;</a:t>
            </a:r>
          </a:p>
          <a:p>
            <a:r>
              <a:rPr lang="en-US" sz="1800" b="0" i="0" u="none" strike="noStrike" baseline="0" dirty="0" err="1">
                <a:solidFill>
                  <a:srgbClr val="000000"/>
                </a:solidFill>
                <a:latin typeface="Courier New" panose="02070309020205020404" pitchFamily="49" charset="0"/>
              </a:rPr>
              <a:t>fprintf</a:t>
            </a:r>
            <a:r>
              <a:rPr lang="en-US" sz="1800" b="0" i="0" u="none" strike="noStrike" baseline="0" dirty="0">
                <a:solidFill>
                  <a:srgbClr val="000000"/>
                </a:solidFill>
                <a:latin typeface="Courier New" panose="02070309020205020404" pitchFamily="49" charset="0"/>
              </a:rPr>
              <a:t>(</a:t>
            </a:r>
            <a:r>
              <a:rPr lang="en-US" sz="1800" b="0" i="0" u="none" strike="noStrike" baseline="0" dirty="0">
                <a:solidFill>
                  <a:srgbClr val="A020F0"/>
                </a:solidFill>
                <a:latin typeface="Courier New" panose="02070309020205020404" pitchFamily="49" charset="0"/>
              </a:rPr>
              <a:t>'Answer 12c:  in detail :d_wh1=%f,  new_wh1=%f\n'</a:t>
            </a:r>
            <a:r>
              <a:rPr lang="en-US" sz="1800" b="0" i="0" u="none" strike="noStrike" baseline="0" dirty="0">
                <a:solidFill>
                  <a:srgbClr val="000000"/>
                </a:solidFill>
                <a:latin typeface="Courier New" panose="02070309020205020404" pitchFamily="49" charset="0"/>
              </a:rPr>
              <a:t>,d_wh1, new_wh1);</a:t>
            </a:r>
          </a:p>
          <a:p>
            <a:r>
              <a:rPr lang="en-US" sz="1800" b="0" i="0" u="none" strike="noStrike" baseline="0" dirty="0" err="1">
                <a:solidFill>
                  <a:srgbClr val="000000"/>
                </a:solidFill>
                <a:latin typeface="Courier New" panose="02070309020205020404" pitchFamily="49" charset="0"/>
              </a:rPr>
              <a:t>fprintf</a:t>
            </a:r>
            <a:r>
              <a:rPr lang="en-US" sz="1800" b="0" i="0" u="none" strike="noStrike" baseline="0" dirty="0">
                <a:solidFill>
                  <a:srgbClr val="000000"/>
                </a:solidFill>
                <a:latin typeface="Courier New" panose="02070309020205020404" pitchFamily="49" charset="0"/>
              </a:rPr>
              <a:t>(</a:t>
            </a:r>
            <a:r>
              <a:rPr lang="en-US" sz="1800" b="0" i="0" u="none" strike="noStrike" baseline="0" dirty="0">
                <a:solidFill>
                  <a:srgbClr val="A020F0"/>
                </a:solidFill>
                <a:latin typeface="Courier New" panose="02070309020205020404" pitchFamily="49" charset="0"/>
              </a:rPr>
              <a:t>'Answer 12c: Answer new_wh1=%f\n'</a:t>
            </a:r>
            <a:r>
              <a:rPr lang="en-US" sz="1800" b="0" i="0" u="none" strike="noStrike" baseline="0" dirty="0">
                <a:solidFill>
                  <a:srgbClr val="000000"/>
                </a:solidFill>
                <a:latin typeface="Courier New" panose="02070309020205020404" pitchFamily="49" charset="0"/>
              </a:rPr>
              <a:t>, new_wh1);</a:t>
            </a:r>
          </a:p>
          <a:p>
            <a:r>
              <a:rPr lang="en-US" sz="1800" b="0" i="0" u="none" strike="noStrike" baseline="0" dirty="0">
                <a:solidFill>
                  <a:srgbClr val="228B22"/>
                </a:solidFill>
                <a:latin typeface="Courier New" panose="02070309020205020404" pitchFamily="49" charset="0"/>
              </a:rPr>
              <a:t>%%</a:t>
            </a:r>
          </a:p>
          <a:p>
            <a:r>
              <a:rPr lang="en-US" sz="1800" b="0" i="0" u="none" strike="noStrike" baseline="0" dirty="0">
                <a:solidFill>
                  <a:srgbClr val="228B22"/>
                </a:solidFill>
                <a:latin typeface="Courier New" panose="02070309020205020404" pitchFamily="49" charset="0"/>
              </a:rPr>
              <a:t>% First find A1=0.609</a:t>
            </a:r>
          </a:p>
          <a:p>
            <a:r>
              <a:rPr lang="en-US" sz="1800" b="0" i="0" u="none" strike="noStrike" baseline="0" dirty="0">
                <a:solidFill>
                  <a:srgbClr val="228B22"/>
                </a:solidFill>
                <a:latin typeface="Courier New" panose="02070309020205020404" pitchFamily="49" charset="0"/>
              </a:rPr>
              <a:t>% Answer 12a: all: [y1, y2]=[0.753185,0.740460]</a:t>
            </a:r>
          </a:p>
          <a:p>
            <a:r>
              <a:rPr lang="en-US" sz="1800" b="0" i="0" u="none" strike="noStrike" baseline="0" dirty="0">
                <a:solidFill>
                  <a:srgbClr val="228B22"/>
                </a:solidFill>
                <a:latin typeface="Courier New" panose="02070309020205020404" pitchFamily="49" charset="0"/>
              </a:rPr>
              <a:t>% </a:t>
            </a:r>
          </a:p>
          <a:p>
            <a:r>
              <a:rPr lang="en-US" sz="1800" b="0" i="0" u="none" strike="noStrike" baseline="0" dirty="0">
                <a:solidFill>
                  <a:srgbClr val="228B22"/>
                </a:solidFill>
                <a:latin typeface="Courier New" panose="02070309020205020404" pitchFamily="49" charset="0"/>
              </a:rPr>
              <a:t>% Answer 12b: [new_w11,new_w12,new_w13,new_w21,new_w22,new_w23]=</a:t>
            </a:r>
          </a:p>
          <a:p>
            <a:r>
              <a:rPr lang="en-US" sz="1800" b="0" i="0" u="none" strike="noStrike" baseline="0" dirty="0">
                <a:solidFill>
                  <a:srgbClr val="228B22"/>
                </a:solidFill>
                <a:latin typeface="Courier New" panose="02070309020205020404" pitchFamily="49" charset="0"/>
              </a:rPr>
              <a:t>% ...[0.602796, 0.351835, 0.303212,0.241327, 0.434308, 0.590039]</a:t>
            </a:r>
          </a:p>
          <a:p>
            <a:r>
              <a:rPr lang="en-US" sz="1800" b="0" i="0" u="none" strike="noStrike" baseline="0" dirty="0">
                <a:solidFill>
                  <a:srgbClr val="228B22"/>
                </a:solidFill>
                <a:latin typeface="Courier New" panose="02070309020205020404" pitchFamily="49" charset="0"/>
              </a:rPr>
              <a:t>% </a:t>
            </a:r>
          </a:p>
          <a:p>
            <a:r>
              <a:rPr lang="en-US" sz="1800" b="0" i="0" u="none" strike="noStrike" baseline="0" dirty="0">
                <a:solidFill>
                  <a:srgbClr val="228B22"/>
                </a:solidFill>
                <a:latin typeface="Courier New" panose="02070309020205020404" pitchFamily="49" charset="0"/>
              </a:rPr>
              <a:t>% Answer 12c:  in detail :d_wh1=-0.000192,  new_wh1=0.299981</a:t>
            </a:r>
          </a:p>
          <a:p>
            <a:r>
              <a:rPr lang="en-US" sz="1800" b="0" i="0" u="none" strike="noStrike" baseline="0" dirty="0">
                <a:solidFill>
                  <a:srgbClr val="228B22"/>
                </a:solidFill>
                <a:latin typeface="Courier New" panose="02070309020205020404" pitchFamily="49" charset="0"/>
              </a:rPr>
              <a:t>% Answer 12c: Answer new_wh1=0.299981</a:t>
            </a:r>
          </a:p>
          <a:p>
            <a:r>
              <a:rPr lang="en-US" sz="1800" b="0" i="0" u="none" strike="noStrike" baseline="0" dirty="0">
                <a:solidFill>
                  <a:srgbClr val="228B22"/>
                </a:solidFill>
                <a:latin typeface="Courier New" panose="02070309020205020404" pitchFamily="49" charset="0"/>
              </a:rPr>
              <a:t>% </a:t>
            </a:r>
          </a:p>
          <a:p>
            <a:endParaRPr lang="en-US" b="0" i="0" u="none" strike="noStrike" baseline="0" dirty="0"/>
          </a:p>
          <a:p>
            <a:endParaRPr lang="en-US" dirty="0"/>
          </a:p>
        </p:txBody>
      </p:sp>
      <p:sp>
        <p:nvSpPr>
          <p:cNvPr id="6" name="Content Placeholder 5"/>
          <p:cNvSpPr>
            <a:spLocks noGrp="1"/>
          </p:cNvSpPr>
          <p:nvPr>
            <p:ph sz="half" idx="2"/>
          </p:nvPr>
        </p:nvSpPr>
        <p:spPr>
          <a:xfrm>
            <a:off x="3810000" y="588227"/>
            <a:ext cx="5181600" cy="4517173"/>
          </a:xfrm>
        </p:spPr>
        <p:txBody>
          <a:bodyPr>
            <a:normAutofit fontScale="25000" lnSpcReduction="20000"/>
          </a:bodyPr>
          <a:lstStyle/>
          <a:p>
            <a:endParaRPr lang="en-US" dirty="0"/>
          </a:p>
          <a:p>
            <a:pPr marL="0" indent="0">
              <a:buNone/>
            </a:pPr>
            <a:endParaRPr lang="en-US" dirty="0"/>
          </a:p>
          <a:p>
            <a:r>
              <a:rPr lang="en-US" sz="6400" dirty="0"/>
              <a:t>ANSWER:</a:t>
            </a:r>
          </a:p>
          <a:p>
            <a:r>
              <a:rPr lang="en-US" sz="11200" dirty="0">
                <a:solidFill>
                  <a:srgbClr val="FF0000"/>
                </a:solidFill>
              </a:rPr>
              <a:t>First find A1=0.609</a:t>
            </a:r>
          </a:p>
          <a:p>
            <a:r>
              <a:rPr lang="en-US" sz="11200" dirty="0">
                <a:solidFill>
                  <a:srgbClr val="FF0000"/>
                </a:solidFill>
              </a:rPr>
              <a:t>Answer 12a: all: [y1, y2]=[0.75318,0.740460]</a:t>
            </a:r>
          </a:p>
          <a:p>
            <a:r>
              <a:rPr lang="en-US" sz="11200" dirty="0">
                <a:solidFill>
                  <a:srgbClr val="FF0000"/>
                </a:solidFill>
              </a:rPr>
              <a:t>Answer 12b: [new_w21,new_w22,new_w23,new_w21,new_w22,new_w23]=</a:t>
            </a:r>
          </a:p>
          <a:p>
            <a:r>
              <a:rPr lang="en-US" sz="11200" dirty="0">
                <a:solidFill>
                  <a:srgbClr val="FF0000"/>
                </a:solidFill>
              </a:rPr>
              <a:t>...[0.602796, 0.351835, 0.303212,0.241327, 0.434308, 0.590039]</a:t>
            </a:r>
          </a:p>
          <a:p>
            <a:r>
              <a:rPr lang="en-US" sz="11200" dirty="0">
                <a:solidFill>
                  <a:srgbClr val="FF0000"/>
                </a:solidFill>
              </a:rPr>
              <a:t>Answer 12c:  in detail :d_wh1=-0.000192,  new_wh1=0.299981</a:t>
            </a:r>
          </a:p>
          <a:p>
            <a:r>
              <a:rPr lang="en-US" sz="11200" dirty="0">
                <a:solidFill>
                  <a:srgbClr val="FF0000"/>
                </a:solidFill>
              </a:rPr>
              <a:t>Answer 12c: Answer new_wh1=0.299981</a:t>
            </a:r>
          </a:p>
        </p:txBody>
      </p:sp>
      <p:sp>
        <p:nvSpPr>
          <p:cNvPr id="4" name="Footer Placeholder 3"/>
          <p:cNvSpPr>
            <a:spLocks noGrp="1"/>
          </p:cNvSpPr>
          <p:nvPr>
            <p:ph type="ftr" sz="quarter" idx="11"/>
          </p:nvPr>
        </p:nvSpPr>
        <p:spPr/>
        <p:txBody>
          <a:bodyPr/>
          <a:lstStyle/>
          <a:p>
            <a:pPr>
              <a:defRPr/>
            </a:pPr>
            <a:r>
              <a:rPr lang="en-US" altLang="zh-HK"/>
              <a:t>Neural Networks. , v.250210a</a:t>
            </a:r>
          </a:p>
        </p:txBody>
      </p:sp>
      <p:sp>
        <p:nvSpPr>
          <p:cNvPr id="5" name="Slide Number Placeholder 4"/>
          <p:cNvSpPr>
            <a:spLocks noGrp="1"/>
          </p:cNvSpPr>
          <p:nvPr>
            <p:ph type="sldNum" sz="quarter" idx="12"/>
          </p:nvPr>
        </p:nvSpPr>
        <p:spPr/>
        <p:txBody>
          <a:bodyPr/>
          <a:lstStyle/>
          <a:p>
            <a:fld id="{B28686DF-4AC6-44BB-9261-A3C12E8BDC53}" type="slidenum">
              <a:rPr lang="en-US" altLang="zh-HK" smtClean="0"/>
              <a:pPr/>
              <a:t>121</a:t>
            </a:fld>
            <a:endParaRPr lang="en-US" altLang="zh-HK"/>
          </a:p>
        </p:txBody>
      </p:sp>
    </p:spTree>
    <p:extLst>
      <p:ext uri="{BB962C8B-B14F-4D97-AF65-F5344CB8AC3E}">
        <p14:creationId xmlns:p14="http://schemas.microsoft.com/office/powerpoint/2010/main" val="296920647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a:extLst>
              <a:ext uri="{FF2B5EF4-FFF2-40B4-BE49-F238E27FC236}">
                <a16:creationId xmlns:a16="http://schemas.microsoft.com/office/drawing/2014/main" id="{6723F7FA-B974-4A23-B33A-BB98C7794003}"/>
              </a:ext>
            </a:extLst>
          </p:cNvPr>
          <p:cNvSpPr>
            <a:spLocks noGrp="1"/>
          </p:cNvSpPr>
          <p:nvPr>
            <p:ph type="title"/>
          </p:nvPr>
        </p:nvSpPr>
        <p:spPr/>
        <p:txBody>
          <a:bodyPr>
            <a:noAutofit/>
          </a:bodyPr>
          <a:lstStyle/>
          <a:p>
            <a:r>
              <a:rPr lang="en-US" sz="3600" dirty="0"/>
              <a:t>Calculation by hand</a:t>
            </a:r>
            <a:br>
              <a:rPr lang="en-US" sz="3600" dirty="0"/>
            </a:br>
            <a:r>
              <a:rPr lang="en-US" sz="3600" dirty="0"/>
              <a:t>Step1: find A1 (using equation in case(</a:t>
            </a:r>
            <a:r>
              <a:rPr lang="en-US" sz="3600" dirty="0" err="1"/>
              <a:t>i</a:t>
            </a:r>
            <a:r>
              <a:rPr lang="en-US" sz="3600" dirty="0"/>
              <a:t>))</a:t>
            </a:r>
          </a:p>
        </p:txBody>
      </p:sp>
      <p:sp>
        <p:nvSpPr>
          <p:cNvPr id="8" name="內容版面配置區 7">
            <a:extLst>
              <a:ext uri="{FF2B5EF4-FFF2-40B4-BE49-F238E27FC236}">
                <a16:creationId xmlns:a16="http://schemas.microsoft.com/office/drawing/2014/main" id="{E8DE7F67-215B-49B9-A1FB-9EA16CF337BC}"/>
              </a:ext>
            </a:extLst>
          </p:cNvPr>
          <p:cNvSpPr>
            <a:spLocks noGrp="1"/>
          </p:cNvSpPr>
          <p:nvPr>
            <p:ph idx="1"/>
          </p:nvPr>
        </p:nvSpPr>
        <p:spPr>
          <a:xfrm>
            <a:off x="228600" y="1417638"/>
            <a:ext cx="4648200" cy="4537075"/>
          </a:xfrm>
        </p:spPr>
        <p:txBody>
          <a:bodyPr>
            <a:normAutofit fontScale="85000" lnSpcReduction="10000"/>
          </a:bodyPr>
          <a:lstStyle/>
          <a:p>
            <a:r>
              <a:rPr lang="en-US" sz="1800" b="0" i="0" u="none" strike="noStrike" baseline="0" dirty="0">
                <a:solidFill>
                  <a:srgbClr val="000000"/>
                </a:solidFill>
                <a:latin typeface="Courier New" panose="02070309020205020404" pitchFamily="49" charset="0"/>
              </a:rPr>
              <a:t>x=[0.1, 0.4,0.5];</a:t>
            </a:r>
          </a:p>
          <a:p>
            <a:r>
              <a:rPr lang="en-US" sz="1800" b="0" i="0" u="none" strike="noStrike" baseline="0" dirty="0" err="1">
                <a:solidFill>
                  <a:srgbClr val="000000"/>
                </a:solidFill>
                <a:latin typeface="Courier New" panose="02070309020205020404" pitchFamily="49" charset="0"/>
              </a:rPr>
              <a:t>wh</a:t>
            </a:r>
            <a:r>
              <a:rPr lang="en-US" sz="1800" b="0" i="0" u="none" strike="noStrike" baseline="0" dirty="0">
                <a:solidFill>
                  <a:srgbClr val="000000"/>
                </a:solidFill>
                <a:latin typeface="Courier New" panose="02070309020205020404" pitchFamily="49" charset="0"/>
              </a:rPr>
              <a:t>=[0.3,0.1,0.35];</a:t>
            </a:r>
          </a:p>
          <a:p>
            <a:r>
              <a:rPr lang="en-US" sz="1800" b="0" i="0" u="none" strike="noStrike" baseline="0" dirty="0">
                <a:solidFill>
                  <a:srgbClr val="000000"/>
                </a:solidFill>
                <a:latin typeface="Courier New" panose="02070309020205020404" pitchFamily="49" charset="0"/>
              </a:rPr>
              <a:t>bh1=0.2;</a:t>
            </a:r>
          </a:p>
          <a:p>
            <a:r>
              <a:rPr lang="en-US" sz="1800" b="0" i="0" u="none" strike="noStrike" baseline="0" dirty="0" err="1">
                <a:solidFill>
                  <a:srgbClr val="000000"/>
                </a:solidFill>
                <a:latin typeface="Courier New" panose="02070309020205020404" pitchFamily="49" charset="0"/>
              </a:rPr>
              <a:t>learning_rate</a:t>
            </a:r>
            <a:r>
              <a:rPr lang="en-US" sz="1800" b="0" i="0" u="none" strike="noStrike" baseline="0" dirty="0">
                <a:solidFill>
                  <a:srgbClr val="000000"/>
                </a:solidFill>
                <a:latin typeface="Courier New" panose="02070309020205020404" pitchFamily="49" charset="0"/>
              </a:rPr>
              <a:t>=0.1;</a:t>
            </a:r>
          </a:p>
          <a:p>
            <a:r>
              <a:rPr lang="en-US" sz="1800" b="0" i="0" u="none" strike="noStrike" baseline="0" dirty="0">
                <a:solidFill>
                  <a:srgbClr val="000000"/>
                </a:solidFill>
                <a:latin typeface="Courier New" panose="02070309020205020404" pitchFamily="49" charset="0"/>
              </a:rPr>
              <a:t>uh1=x*wh'+bh1;</a:t>
            </a:r>
          </a:p>
          <a:p>
            <a:r>
              <a:rPr lang="en-US" sz="1800" b="0" i="0" u="none" strike="noStrike" baseline="0" dirty="0">
                <a:solidFill>
                  <a:srgbClr val="000000"/>
                </a:solidFill>
                <a:latin typeface="Courier New" panose="02070309020205020404" pitchFamily="49" charset="0"/>
              </a:rPr>
              <a:t>A1=1/(1+exp(-uh1));</a:t>
            </a:r>
          </a:p>
          <a:p>
            <a:r>
              <a:rPr lang="en-US" sz="1800" b="0" i="0" u="none" strike="noStrike" baseline="0" dirty="0" err="1">
                <a:solidFill>
                  <a:srgbClr val="000000"/>
                </a:solidFill>
                <a:latin typeface="Courier New" panose="02070309020205020404" pitchFamily="49" charset="0"/>
              </a:rPr>
              <a:t>fprintf</a:t>
            </a:r>
            <a:r>
              <a:rPr lang="en-US" sz="1800" b="0" i="0" u="none" strike="noStrike" baseline="0" dirty="0">
                <a:solidFill>
                  <a:srgbClr val="000000"/>
                </a:solidFill>
                <a:latin typeface="Courier New" panose="02070309020205020404" pitchFamily="49" charset="0"/>
              </a:rPr>
              <a:t>(</a:t>
            </a:r>
            <a:r>
              <a:rPr lang="en-US" sz="1800" b="0" i="0" u="none" strike="noStrike" baseline="0" dirty="0">
                <a:solidFill>
                  <a:srgbClr val="A020F0"/>
                </a:solidFill>
                <a:latin typeface="Courier New" panose="02070309020205020404" pitchFamily="49" charset="0"/>
              </a:rPr>
              <a:t>'First find A1=%3.3f\n'</a:t>
            </a:r>
            <a:r>
              <a:rPr lang="en-US" sz="1800" b="0" i="0" u="none" strike="noStrike" baseline="0" dirty="0">
                <a:solidFill>
                  <a:srgbClr val="000000"/>
                </a:solidFill>
                <a:latin typeface="Courier New" panose="02070309020205020404" pitchFamily="49" charset="0"/>
              </a:rPr>
              <a:t>,A1);</a:t>
            </a:r>
          </a:p>
          <a:p>
            <a:r>
              <a:rPr lang="en-US" dirty="0"/>
              <a:t>By hand</a:t>
            </a:r>
          </a:p>
          <a:p>
            <a:r>
              <a:rPr lang="en-US" dirty="0"/>
              <a:t>Uh1=(0.1*0.3+0.4*0.1+0.5*0.35)+bh1</a:t>
            </a:r>
          </a:p>
          <a:p>
            <a:r>
              <a:rPr lang="en-US" dirty="0"/>
              <a:t>Uh1=0.245+0.2=0.4450</a:t>
            </a:r>
          </a:p>
          <a:p>
            <a:r>
              <a:rPr lang="en-US" dirty="0"/>
              <a:t>A1=1/(1+exp(-0.4450))</a:t>
            </a:r>
          </a:p>
          <a:p>
            <a:r>
              <a:rPr lang="en-US" dirty="0"/>
              <a:t>A1=0.6094</a:t>
            </a:r>
          </a:p>
          <a:p>
            <a:endParaRPr lang="en-US" dirty="0"/>
          </a:p>
        </p:txBody>
      </p:sp>
      <p:sp>
        <p:nvSpPr>
          <p:cNvPr id="5" name="頁尾版面配置區 4">
            <a:extLst>
              <a:ext uri="{FF2B5EF4-FFF2-40B4-BE49-F238E27FC236}">
                <a16:creationId xmlns:a16="http://schemas.microsoft.com/office/drawing/2014/main" id="{7043E581-8D10-4E76-A3A6-0AB06C929B5A}"/>
              </a:ext>
            </a:extLst>
          </p:cNvPr>
          <p:cNvSpPr>
            <a:spLocks noGrp="1"/>
          </p:cNvSpPr>
          <p:nvPr>
            <p:ph type="ftr" sz="quarter" idx="11"/>
          </p:nvPr>
        </p:nvSpPr>
        <p:spPr/>
        <p:txBody>
          <a:bodyPr/>
          <a:lstStyle/>
          <a:p>
            <a:pPr>
              <a:defRPr/>
            </a:pPr>
            <a:r>
              <a:rPr lang="en-US" altLang="zh-HK"/>
              <a:t>Neural Networks. , v.250210a</a:t>
            </a:r>
          </a:p>
        </p:txBody>
      </p:sp>
      <p:sp>
        <p:nvSpPr>
          <p:cNvPr id="6" name="投影片編號版面配置區 5">
            <a:extLst>
              <a:ext uri="{FF2B5EF4-FFF2-40B4-BE49-F238E27FC236}">
                <a16:creationId xmlns:a16="http://schemas.microsoft.com/office/drawing/2014/main" id="{548062DB-E4F7-47CF-BEB5-43110D0CE3D0}"/>
              </a:ext>
            </a:extLst>
          </p:cNvPr>
          <p:cNvSpPr>
            <a:spLocks noGrp="1"/>
          </p:cNvSpPr>
          <p:nvPr>
            <p:ph type="sldNum" sz="quarter" idx="12"/>
          </p:nvPr>
        </p:nvSpPr>
        <p:spPr/>
        <p:txBody>
          <a:bodyPr/>
          <a:lstStyle/>
          <a:p>
            <a:fld id="{E1B860EA-854B-4652-BAFD-53AC54187DE3}" type="slidenum">
              <a:rPr lang="en-US" altLang="zh-HK" smtClean="0"/>
              <a:pPr/>
              <a:t>122</a:t>
            </a:fld>
            <a:endParaRPr lang="en-US" altLang="zh-HK"/>
          </a:p>
        </p:txBody>
      </p:sp>
      <p:pic>
        <p:nvPicPr>
          <p:cNvPr id="10" name="圖片 9">
            <a:extLst>
              <a:ext uri="{FF2B5EF4-FFF2-40B4-BE49-F238E27FC236}">
                <a16:creationId xmlns:a16="http://schemas.microsoft.com/office/drawing/2014/main" id="{5EC25D2A-30F3-450D-8E10-310B6D717DEA}"/>
              </a:ext>
            </a:extLst>
          </p:cNvPr>
          <p:cNvPicPr>
            <a:picLocks noChangeAspect="1"/>
          </p:cNvPicPr>
          <p:nvPr/>
        </p:nvPicPr>
        <p:blipFill>
          <a:blip r:embed="rId2"/>
          <a:stretch>
            <a:fillRect/>
          </a:stretch>
        </p:blipFill>
        <p:spPr>
          <a:xfrm>
            <a:off x="4824143" y="1404938"/>
            <a:ext cx="4265387" cy="3548062"/>
          </a:xfrm>
          <a:prstGeom prst="rect">
            <a:avLst/>
          </a:prstGeom>
        </p:spPr>
      </p:pic>
      <p:cxnSp>
        <p:nvCxnSpPr>
          <p:cNvPr id="3" name="Straight Connector 2">
            <a:extLst>
              <a:ext uri="{FF2B5EF4-FFF2-40B4-BE49-F238E27FC236}">
                <a16:creationId xmlns:a16="http://schemas.microsoft.com/office/drawing/2014/main" id="{CA83E16B-2C12-4940-85E8-09952DECF1BB}"/>
              </a:ext>
            </a:extLst>
          </p:cNvPr>
          <p:cNvCxnSpPr>
            <a:cxnSpLocks/>
          </p:cNvCxnSpPr>
          <p:nvPr/>
        </p:nvCxnSpPr>
        <p:spPr>
          <a:xfrm>
            <a:off x="7856220" y="2482056"/>
            <a:ext cx="457200" cy="3048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3D49F6E-2B83-4B05-B59B-415616FFF049}"/>
              </a:ext>
            </a:extLst>
          </p:cNvPr>
          <p:cNvCxnSpPr>
            <a:cxnSpLocks/>
          </p:cNvCxnSpPr>
          <p:nvPr/>
        </p:nvCxnSpPr>
        <p:spPr>
          <a:xfrm flipV="1">
            <a:off x="7856220" y="2209800"/>
            <a:ext cx="457200" cy="228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476A432-DD56-4E44-8E15-BBD332B0957C}"/>
              </a:ext>
            </a:extLst>
          </p:cNvPr>
          <p:cNvSpPr txBox="1"/>
          <p:nvPr/>
        </p:nvSpPr>
        <p:spPr>
          <a:xfrm>
            <a:off x="7821930" y="2324100"/>
            <a:ext cx="434734" cy="369332"/>
          </a:xfrm>
          <a:prstGeom prst="rect">
            <a:avLst/>
          </a:prstGeom>
          <a:noFill/>
        </p:spPr>
        <p:txBody>
          <a:bodyPr wrap="none" rtlCol="0">
            <a:spAutoFit/>
          </a:bodyPr>
          <a:lstStyle/>
          <a:p>
            <a:r>
              <a:rPr lang="en-US" dirty="0"/>
              <a:t>A1</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07E8BAA-A8A8-41C8-BCF0-D2CD3856FCAF}"/>
                  </a:ext>
                </a:extLst>
              </p:cNvPr>
              <p:cNvSpPr txBox="1"/>
              <p:nvPr/>
            </p:nvSpPr>
            <p:spPr>
              <a:xfrm>
                <a:off x="4063365" y="5075403"/>
                <a:ext cx="4572000" cy="8943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solidFill>
                            <a:srgbClr val="000000"/>
                          </a:solidFill>
                          <a:latin typeface="Cambria Math" panose="02040503050406030204" pitchFamily="18" charset="0"/>
                        </a:rPr>
                        <m:t>𝑆𝑖𝑔𝑚𝑜𝑖𝑑</m:t>
                      </m:r>
                      <m:r>
                        <a:rPr lang="en-US" sz="1800" b="0" i="1" smtClean="0">
                          <a:solidFill>
                            <a:srgbClr val="000000"/>
                          </a:solidFill>
                          <a:latin typeface="Cambria Math" panose="02040503050406030204" pitchFamily="18" charset="0"/>
                        </a:rPr>
                        <m:t> </m:t>
                      </m:r>
                      <m:r>
                        <a:rPr lang="en-US" sz="1800" b="0" i="1" smtClean="0">
                          <a:solidFill>
                            <a:srgbClr val="000000"/>
                          </a:solidFill>
                          <a:latin typeface="Cambria Math" panose="02040503050406030204" pitchFamily="18" charset="0"/>
                        </a:rPr>
                        <m:t>𝑓𝑢𝑐𝑛𝑡𝑖𝑜𝑛</m:t>
                      </m:r>
                    </m:oMath>
                  </m:oMathPara>
                </a14:m>
                <a:endParaRPr lang="en-US" sz="1800" b="0" i="1" dirty="0">
                  <a:solidFill>
                    <a:srgbClr val="00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800" i="1" smtClean="0">
                          <a:solidFill>
                            <a:srgbClr val="000000"/>
                          </a:solidFill>
                          <a:latin typeface="Cambria Math" panose="02040503050406030204" pitchFamily="18" charset="0"/>
                        </a:rPr>
                        <m:t>𝑓</m:t>
                      </m:r>
                      <m:d>
                        <m:dPr>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𝑢</m:t>
                          </m:r>
                        </m:e>
                      </m:d>
                      <m:r>
                        <a:rPr lang="en-US" sz="1800" i="1">
                          <a:solidFill>
                            <a:srgbClr val="000000"/>
                          </a:solidFill>
                          <a:latin typeface="Cambria Math" panose="02040503050406030204" pitchFamily="18" charset="0"/>
                        </a:rPr>
                        <m:t>=</m:t>
                      </m:r>
                      <m:f>
                        <m:fPr>
                          <m:ctrlPr>
                            <a:rPr lang="en-US" sz="1800" i="1">
                              <a:solidFill>
                                <a:srgbClr val="000000"/>
                              </a:solidFill>
                              <a:latin typeface="Cambria Math" panose="02040503050406030204" pitchFamily="18" charset="0"/>
                            </a:rPr>
                          </m:ctrlPr>
                        </m:fPr>
                        <m:num>
                          <m:r>
                            <a:rPr lang="en-US" sz="1800" i="1">
                              <a:solidFill>
                                <a:srgbClr val="000000"/>
                              </a:solidFill>
                              <a:latin typeface="Cambria Math" panose="02040503050406030204" pitchFamily="18" charset="0"/>
                            </a:rPr>
                            <m:t>1</m:t>
                          </m:r>
                        </m:num>
                        <m:den>
                          <m:r>
                            <a:rPr lang="en-US" sz="1800" i="1">
                              <a:solidFill>
                                <a:srgbClr val="000000"/>
                              </a:solidFill>
                              <a:latin typeface="Cambria Math" panose="02040503050406030204" pitchFamily="18" charset="0"/>
                            </a:rPr>
                            <m:t>1+</m:t>
                          </m:r>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𝑒</m:t>
                              </m:r>
                            </m:e>
                            <m:sup>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𝑢</m:t>
                              </m:r>
                            </m:sup>
                          </m:sSup>
                        </m:den>
                      </m:f>
                    </m:oMath>
                  </m:oMathPara>
                </a14:m>
                <a:endParaRPr lang="en-US" dirty="0"/>
              </a:p>
            </p:txBody>
          </p:sp>
        </mc:Choice>
        <mc:Fallback xmlns="">
          <p:sp>
            <p:nvSpPr>
              <p:cNvPr id="15" name="TextBox 14">
                <a:extLst>
                  <a:ext uri="{FF2B5EF4-FFF2-40B4-BE49-F238E27FC236}">
                    <a16:creationId xmlns:a16="http://schemas.microsoft.com/office/drawing/2014/main" id="{D07E8BAA-A8A8-41C8-BCF0-D2CD3856FCAF}"/>
                  </a:ext>
                </a:extLst>
              </p:cNvPr>
              <p:cNvSpPr txBox="1">
                <a:spLocks noRot="1" noChangeAspect="1" noMove="1" noResize="1" noEditPoints="1" noAdjustHandles="1" noChangeArrowheads="1" noChangeShapeType="1" noTextEdit="1"/>
              </p:cNvSpPr>
              <p:nvPr/>
            </p:nvSpPr>
            <p:spPr>
              <a:xfrm>
                <a:off x="4063365" y="5075403"/>
                <a:ext cx="4572000" cy="89434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8583560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47FD8D4-3EFA-49C5-B897-A4AA40DE421E}"/>
              </a:ext>
            </a:extLst>
          </p:cNvPr>
          <p:cNvSpPr>
            <a:spLocks noGrp="1"/>
          </p:cNvSpPr>
          <p:nvPr>
            <p:ph type="title"/>
          </p:nvPr>
        </p:nvSpPr>
        <p:spPr/>
        <p:txBody>
          <a:bodyPr/>
          <a:lstStyle/>
          <a:p>
            <a:pPr algn="r"/>
            <a:r>
              <a:rPr lang="en-US" dirty="0"/>
              <a:t>Step2: (forward pass)</a:t>
            </a:r>
          </a:p>
        </p:txBody>
      </p:sp>
      <p:sp>
        <p:nvSpPr>
          <p:cNvPr id="3" name="內容版面配置區 2">
            <a:extLst>
              <a:ext uri="{FF2B5EF4-FFF2-40B4-BE49-F238E27FC236}">
                <a16:creationId xmlns:a16="http://schemas.microsoft.com/office/drawing/2014/main" id="{5AD75CE8-25A6-4257-985E-FAD634C3DE75}"/>
              </a:ext>
            </a:extLst>
          </p:cNvPr>
          <p:cNvSpPr>
            <a:spLocks noGrp="1"/>
          </p:cNvSpPr>
          <p:nvPr>
            <p:ph idx="1"/>
          </p:nvPr>
        </p:nvSpPr>
        <p:spPr>
          <a:xfrm>
            <a:off x="208340" y="111124"/>
            <a:ext cx="6649660" cy="6746876"/>
          </a:xfrm>
        </p:spPr>
        <p:txBody>
          <a:bodyPr>
            <a:noAutofit/>
          </a:bodyPr>
          <a:lstStyle/>
          <a:p>
            <a:r>
              <a:rPr lang="en-US" sz="1600" b="0" i="0" u="none" strike="noStrike" baseline="0" dirty="0">
                <a:solidFill>
                  <a:srgbClr val="000000"/>
                </a:solidFill>
                <a:latin typeface="Courier New" panose="02070309020205020404" pitchFamily="49" charset="0"/>
              </a:rPr>
              <a:t>wh1=0.3;A=[A1, 0.4,0.7];</a:t>
            </a:r>
          </a:p>
          <a:p>
            <a:r>
              <a:rPr lang="en-US" sz="1600" b="0" i="0" u="none" strike="noStrike" baseline="0" dirty="0">
                <a:solidFill>
                  <a:srgbClr val="000000"/>
                </a:solidFill>
                <a:latin typeface="Courier New" panose="02070309020205020404" pitchFamily="49" charset="0"/>
              </a:rPr>
              <a:t>w1=[0.6,0.35,0.3];</a:t>
            </a:r>
          </a:p>
          <a:p>
            <a:r>
              <a:rPr lang="en-US" sz="1600" b="0" i="0" u="none" strike="noStrike" baseline="0" dirty="0">
                <a:solidFill>
                  <a:srgbClr val="000000"/>
                </a:solidFill>
                <a:latin typeface="Courier New" panose="02070309020205020404" pitchFamily="49" charset="0"/>
              </a:rPr>
              <a:t>w2=[0.25,0.44,0.6];</a:t>
            </a:r>
          </a:p>
          <a:p>
            <a:r>
              <a:rPr lang="en-US" sz="1600" b="0" i="0" u="none" strike="noStrike" baseline="0" dirty="0">
                <a:solidFill>
                  <a:srgbClr val="000000"/>
                </a:solidFill>
                <a:latin typeface="Courier New" panose="02070309020205020404" pitchFamily="49" charset="0"/>
              </a:rPr>
              <a:t>b1=0.4;b2=0.3;</a:t>
            </a:r>
          </a:p>
          <a:p>
            <a:r>
              <a:rPr lang="en-US" sz="1600" b="0" i="0" u="none" strike="noStrike" baseline="0" dirty="0">
                <a:solidFill>
                  <a:srgbClr val="228B22"/>
                </a:solidFill>
                <a:latin typeface="Courier New" panose="02070309020205020404" pitchFamily="49" charset="0"/>
              </a:rPr>
              <a:t>% Q2.1a%%%%%%%%%</a:t>
            </a:r>
          </a:p>
          <a:p>
            <a:r>
              <a:rPr lang="en-US" sz="1600" b="0" i="0" u="none" strike="noStrike" baseline="0" dirty="0">
                <a:solidFill>
                  <a:srgbClr val="000000"/>
                </a:solidFill>
                <a:latin typeface="Courier New" panose="02070309020205020404" pitchFamily="49" charset="0"/>
              </a:rPr>
              <a:t>u1=A*w1(1:3)'+b1;</a:t>
            </a:r>
          </a:p>
          <a:p>
            <a:r>
              <a:rPr lang="en-US" sz="1600" b="0" i="0" u="none" strike="noStrike" baseline="0" dirty="0">
                <a:solidFill>
                  <a:srgbClr val="228B22"/>
                </a:solidFill>
                <a:latin typeface="Courier New" panose="02070309020205020404" pitchFamily="49" charset="0"/>
              </a:rPr>
              <a:t>%'y1= ';</a:t>
            </a:r>
          </a:p>
          <a:p>
            <a:r>
              <a:rPr lang="en-US" sz="1600" b="0" i="0" u="none" strike="noStrike" baseline="0" dirty="0">
                <a:solidFill>
                  <a:srgbClr val="000000"/>
                </a:solidFill>
                <a:latin typeface="Courier New" panose="02070309020205020404" pitchFamily="49" charset="0"/>
              </a:rPr>
              <a:t>fu1=1/(1+exp(-u1));</a:t>
            </a:r>
          </a:p>
          <a:p>
            <a:r>
              <a:rPr lang="en-US" sz="1600" b="0" i="0" u="none" strike="noStrike" baseline="0" dirty="0">
                <a:solidFill>
                  <a:srgbClr val="000000"/>
                </a:solidFill>
                <a:latin typeface="Courier New" panose="02070309020205020404" pitchFamily="49" charset="0"/>
              </a:rPr>
              <a:t>y1=fu1;</a:t>
            </a:r>
          </a:p>
          <a:p>
            <a:r>
              <a:rPr lang="en-US" sz="1600" b="0" i="0" u="none" strike="noStrike" baseline="0" dirty="0">
                <a:solidFill>
                  <a:srgbClr val="228B22"/>
                </a:solidFill>
                <a:latin typeface="Courier New" panose="02070309020205020404" pitchFamily="49" charset="0"/>
              </a:rPr>
              <a:t>% Q2.1b %%%%%%%%%%</a:t>
            </a:r>
          </a:p>
          <a:p>
            <a:r>
              <a:rPr lang="en-US" sz="1600" b="0" i="0" u="none" strike="noStrike" baseline="0" dirty="0">
                <a:solidFill>
                  <a:srgbClr val="000000"/>
                </a:solidFill>
                <a:latin typeface="Courier New" panose="02070309020205020404" pitchFamily="49" charset="0"/>
              </a:rPr>
              <a:t>u2=A*w2(1:3)'+b2;</a:t>
            </a:r>
          </a:p>
          <a:p>
            <a:r>
              <a:rPr lang="en-US" sz="1600" b="0" i="0" u="none" strike="noStrike" baseline="0" dirty="0">
                <a:solidFill>
                  <a:srgbClr val="228B22"/>
                </a:solidFill>
                <a:latin typeface="Courier New" panose="02070309020205020404" pitchFamily="49" charset="0"/>
              </a:rPr>
              <a:t>%'y2= '</a:t>
            </a:r>
          </a:p>
          <a:p>
            <a:r>
              <a:rPr lang="en-US" sz="1600" b="0" i="0" u="none" strike="noStrike" baseline="0" dirty="0">
                <a:solidFill>
                  <a:srgbClr val="000000"/>
                </a:solidFill>
                <a:latin typeface="Courier New" panose="02070309020205020404" pitchFamily="49" charset="0"/>
              </a:rPr>
              <a:t>fu2=1/(1+exp(-u2));</a:t>
            </a:r>
          </a:p>
          <a:p>
            <a:r>
              <a:rPr lang="en-US" sz="1600" b="0" i="0" u="none" strike="noStrike" baseline="0" dirty="0">
                <a:solidFill>
                  <a:srgbClr val="000000"/>
                </a:solidFill>
                <a:latin typeface="Courier New" panose="02070309020205020404" pitchFamily="49" charset="0"/>
              </a:rPr>
              <a:t>y2=fu2;</a:t>
            </a:r>
          </a:p>
          <a:p>
            <a:r>
              <a:rPr lang="es-ES" sz="1600" b="0" i="0" u="none" strike="noStrike" baseline="0" dirty="0">
                <a:solidFill>
                  <a:srgbClr val="000000"/>
                </a:solidFill>
                <a:latin typeface="Courier New" panose="02070309020205020404" pitchFamily="49" charset="0"/>
              </a:rPr>
              <a:t>fprintf(</a:t>
            </a:r>
            <a:r>
              <a:rPr lang="es-ES" sz="1600" b="0" i="0" u="none" strike="noStrike" baseline="0" dirty="0">
                <a:solidFill>
                  <a:srgbClr val="A020F0"/>
                </a:solidFill>
                <a:latin typeface="Courier New" panose="02070309020205020404" pitchFamily="49" charset="0"/>
              </a:rPr>
              <a:t>'Answer 12a: all: [y1, y2]=[%f,%f]\n\n'</a:t>
            </a:r>
            <a:r>
              <a:rPr lang="es-ES" sz="1600" b="0" i="0" u="none" strike="noStrike" baseline="0" dirty="0">
                <a:solidFill>
                  <a:srgbClr val="000000"/>
                </a:solidFill>
                <a:latin typeface="Courier New" panose="02070309020205020404" pitchFamily="49" charset="0"/>
              </a:rPr>
              <a:t>,y1,y2);</a:t>
            </a:r>
          </a:p>
          <a:p>
            <a:r>
              <a:rPr lang="en-US" sz="1800" dirty="0"/>
              <a:t>%%%%%%%  by hand %%%%</a:t>
            </a:r>
          </a:p>
          <a:p>
            <a:r>
              <a:rPr lang="en-US" sz="1800" dirty="0"/>
              <a:t>u1=(0.6094*0.6+0.4*0.35+0.7*0.3)+0.4=</a:t>
            </a:r>
            <a:r>
              <a:rPr lang="en-US" sz="1800" b="0" i="0" dirty="0">
                <a:solidFill>
                  <a:srgbClr val="202124"/>
                </a:solidFill>
                <a:effectLst/>
                <a:latin typeface="arial" panose="020B0604020202020204" pitchFamily="34" charset="0"/>
              </a:rPr>
              <a:t>1.11564</a:t>
            </a:r>
          </a:p>
          <a:p>
            <a:r>
              <a:rPr lang="en-US" sz="1800" dirty="0">
                <a:solidFill>
                  <a:srgbClr val="202124"/>
                </a:solidFill>
                <a:latin typeface="arial" panose="020B0604020202020204" pitchFamily="34" charset="0"/>
              </a:rPr>
              <a:t>fu1=y1=1/(1+exp(-u1))=y1=1/(1+exp(-</a:t>
            </a:r>
            <a:r>
              <a:rPr lang="en-US" sz="1800" b="0" i="0" dirty="0">
                <a:solidFill>
                  <a:srgbClr val="202124"/>
                </a:solidFill>
                <a:effectLst/>
                <a:latin typeface="arial" panose="020B0604020202020204" pitchFamily="34" charset="0"/>
              </a:rPr>
              <a:t>1.11564</a:t>
            </a:r>
            <a:r>
              <a:rPr lang="en-US" sz="1800" dirty="0">
                <a:solidFill>
                  <a:srgbClr val="202124"/>
                </a:solidFill>
                <a:latin typeface="arial" panose="020B0604020202020204" pitchFamily="34" charset="0"/>
              </a:rPr>
              <a:t>))=</a:t>
            </a:r>
            <a:r>
              <a:rPr lang="en-US" sz="1800" b="0" i="0" dirty="0">
                <a:solidFill>
                  <a:srgbClr val="FF0000"/>
                </a:solidFill>
                <a:effectLst/>
                <a:latin typeface="arial" panose="020B0604020202020204" pitchFamily="34" charset="0"/>
              </a:rPr>
              <a:t>0.75318</a:t>
            </a:r>
          </a:p>
          <a:p>
            <a:r>
              <a:rPr lang="en-US" sz="1800" dirty="0"/>
              <a:t>u2=(0.6094*0.25+0.4*0.44+0.7*0.6)+0.3=</a:t>
            </a:r>
            <a:r>
              <a:rPr lang="en-US" sz="1800" b="0" i="0" dirty="0">
                <a:solidFill>
                  <a:srgbClr val="202124"/>
                </a:solidFill>
                <a:effectLst/>
                <a:latin typeface="arial" panose="020B0604020202020204" pitchFamily="34" charset="0"/>
              </a:rPr>
              <a:t>1.04835</a:t>
            </a:r>
            <a:endParaRPr lang="en-US" sz="1800" dirty="0"/>
          </a:p>
          <a:p>
            <a:r>
              <a:rPr lang="en-US" sz="1800" dirty="0">
                <a:solidFill>
                  <a:srgbClr val="202124"/>
                </a:solidFill>
                <a:latin typeface="arial" panose="020B0604020202020204" pitchFamily="34" charset="0"/>
              </a:rPr>
              <a:t>fu2=y2=1/(1+exp(-u2))=y2=1/(1+exp(-</a:t>
            </a:r>
            <a:r>
              <a:rPr lang="en-US" sz="1800" b="0" i="0" dirty="0">
                <a:solidFill>
                  <a:srgbClr val="202124"/>
                </a:solidFill>
                <a:effectLst/>
                <a:latin typeface="arial" panose="020B0604020202020204" pitchFamily="34" charset="0"/>
              </a:rPr>
              <a:t> 1.04835</a:t>
            </a:r>
            <a:r>
              <a:rPr lang="en-US" sz="1800" dirty="0">
                <a:solidFill>
                  <a:srgbClr val="202124"/>
                </a:solidFill>
                <a:latin typeface="arial" panose="020B0604020202020204" pitchFamily="34" charset="0"/>
              </a:rPr>
              <a:t>))=</a:t>
            </a:r>
            <a:r>
              <a:rPr lang="en-US" sz="1800" b="0" i="0" dirty="0">
                <a:solidFill>
                  <a:srgbClr val="FF0000"/>
                </a:solidFill>
                <a:effectLst/>
                <a:latin typeface="arial" panose="020B0604020202020204" pitchFamily="34" charset="0"/>
              </a:rPr>
              <a:t>0.74046</a:t>
            </a:r>
            <a:endParaRPr lang="en-US" sz="1600" dirty="0">
              <a:solidFill>
                <a:srgbClr val="FF0000"/>
              </a:solidFill>
              <a:latin typeface="arial" panose="020B0604020202020204" pitchFamily="34" charset="0"/>
            </a:endParaRPr>
          </a:p>
          <a:p>
            <a:endParaRPr lang="en-US" sz="1600" dirty="0">
              <a:solidFill>
                <a:srgbClr val="202124"/>
              </a:solidFill>
              <a:latin typeface="arial" panose="020B0604020202020204" pitchFamily="34" charset="0"/>
            </a:endParaRPr>
          </a:p>
          <a:p>
            <a:endParaRPr lang="en-US" sz="1400" dirty="0"/>
          </a:p>
          <a:p>
            <a:pPr marL="0" indent="0">
              <a:buNone/>
            </a:pPr>
            <a:endParaRPr lang="en-US" sz="1400" dirty="0"/>
          </a:p>
        </p:txBody>
      </p:sp>
      <p:sp>
        <p:nvSpPr>
          <p:cNvPr id="4" name="頁尾版面配置區 3">
            <a:extLst>
              <a:ext uri="{FF2B5EF4-FFF2-40B4-BE49-F238E27FC236}">
                <a16:creationId xmlns:a16="http://schemas.microsoft.com/office/drawing/2014/main" id="{8211E747-17CB-449E-830C-8A59ACC94056}"/>
              </a:ext>
            </a:extLst>
          </p:cNvPr>
          <p:cNvSpPr>
            <a:spLocks noGrp="1"/>
          </p:cNvSpPr>
          <p:nvPr>
            <p:ph type="ftr" sz="quarter" idx="11"/>
          </p:nvPr>
        </p:nvSpPr>
        <p:spPr>
          <a:xfrm>
            <a:off x="4505780" y="6337975"/>
            <a:ext cx="2895600" cy="365125"/>
          </a:xfrm>
        </p:spPr>
        <p:txBody>
          <a:bodyPr/>
          <a:lstStyle/>
          <a:p>
            <a:pPr>
              <a:defRPr/>
            </a:pPr>
            <a:r>
              <a:rPr lang="en-US" altLang="zh-HK"/>
              <a:t>Neural Networks. , v.250210a</a:t>
            </a:r>
            <a:endParaRPr lang="en-US" altLang="zh-HK" dirty="0"/>
          </a:p>
        </p:txBody>
      </p:sp>
      <p:sp>
        <p:nvSpPr>
          <p:cNvPr id="5" name="投影片編號版面配置區 4">
            <a:extLst>
              <a:ext uri="{FF2B5EF4-FFF2-40B4-BE49-F238E27FC236}">
                <a16:creationId xmlns:a16="http://schemas.microsoft.com/office/drawing/2014/main" id="{D51525B4-F4E5-4690-9AFD-E4CD9E10FA9C}"/>
              </a:ext>
            </a:extLst>
          </p:cNvPr>
          <p:cNvSpPr>
            <a:spLocks noGrp="1"/>
          </p:cNvSpPr>
          <p:nvPr>
            <p:ph type="sldNum" sz="quarter" idx="12"/>
          </p:nvPr>
        </p:nvSpPr>
        <p:spPr/>
        <p:txBody>
          <a:bodyPr/>
          <a:lstStyle/>
          <a:p>
            <a:fld id="{B28686DF-4AC6-44BB-9261-A3C12E8BDC53}" type="slidenum">
              <a:rPr lang="en-US" altLang="zh-HK" smtClean="0"/>
              <a:pPr/>
              <a:t>123</a:t>
            </a:fld>
            <a:endParaRPr lang="en-US" altLang="zh-HK"/>
          </a:p>
        </p:txBody>
      </p:sp>
      <p:pic>
        <p:nvPicPr>
          <p:cNvPr id="7" name="圖片 6">
            <a:extLst>
              <a:ext uri="{FF2B5EF4-FFF2-40B4-BE49-F238E27FC236}">
                <a16:creationId xmlns:a16="http://schemas.microsoft.com/office/drawing/2014/main" id="{B666E6EF-50B8-49F7-A095-1ACB3E26EDD1}"/>
              </a:ext>
            </a:extLst>
          </p:cNvPr>
          <p:cNvPicPr>
            <a:picLocks noChangeAspect="1"/>
          </p:cNvPicPr>
          <p:nvPr/>
        </p:nvPicPr>
        <p:blipFill>
          <a:blip r:embed="rId2"/>
          <a:stretch>
            <a:fillRect/>
          </a:stretch>
        </p:blipFill>
        <p:spPr>
          <a:xfrm>
            <a:off x="4231520" y="1243380"/>
            <a:ext cx="4455280" cy="4189413"/>
          </a:xfrm>
          <a:prstGeom prst="rect">
            <a:avLst/>
          </a:prstGeom>
        </p:spPr>
      </p:pic>
      <p:sp>
        <p:nvSpPr>
          <p:cNvPr id="9" name="文字方塊 8">
            <a:extLst>
              <a:ext uri="{FF2B5EF4-FFF2-40B4-BE49-F238E27FC236}">
                <a16:creationId xmlns:a16="http://schemas.microsoft.com/office/drawing/2014/main" id="{9880C6F5-DF78-49BF-BDED-1B4732D948F5}"/>
              </a:ext>
            </a:extLst>
          </p:cNvPr>
          <p:cNvSpPr txBox="1"/>
          <p:nvPr/>
        </p:nvSpPr>
        <p:spPr>
          <a:xfrm>
            <a:off x="4905353" y="2550686"/>
            <a:ext cx="4572000" cy="369332"/>
          </a:xfrm>
          <a:prstGeom prst="rect">
            <a:avLst/>
          </a:prstGeom>
          <a:noFill/>
        </p:spPr>
        <p:txBody>
          <a:bodyPr wrap="square">
            <a:spAutoFit/>
          </a:bodyPr>
          <a:lstStyle/>
          <a:p>
            <a:r>
              <a:rPr lang="en-US" dirty="0"/>
              <a:t>A1=0.6094</a:t>
            </a:r>
          </a:p>
        </p:txBody>
      </p:sp>
      <p:sp>
        <p:nvSpPr>
          <p:cNvPr id="10" name="文字方塊 9">
            <a:extLst>
              <a:ext uri="{FF2B5EF4-FFF2-40B4-BE49-F238E27FC236}">
                <a16:creationId xmlns:a16="http://schemas.microsoft.com/office/drawing/2014/main" id="{8179769C-F1EF-4B53-96F0-BEFB5033430D}"/>
              </a:ext>
            </a:extLst>
          </p:cNvPr>
          <p:cNvSpPr txBox="1"/>
          <p:nvPr/>
        </p:nvSpPr>
        <p:spPr>
          <a:xfrm>
            <a:off x="7779104" y="1518822"/>
            <a:ext cx="1752600" cy="369332"/>
          </a:xfrm>
          <a:prstGeom prst="rect">
            <a:avLst/>
          </a:prstGeom>
          <a:noFill/>
        </p:spPr>
        <p:txBody>
          <a:bodyPr wrap="square" rtlCol="0">
            <a:spAutoFit/>
          </a:bodyPr>
          <a:lstStyle/>
          <a:p>
            <a:r>
              <a:rPr lang="en-US" sz="1800" b="0" i="0" dirty="0">
                <a:solidFill>
                  <a:srgbClr val="FF0000"/>
                </a:solidFill>
                <a:effectLst/>
                <a:latin typeface="arial" panose="020B0604020202020204" pitchFamily="34" charset="0"/>
              </a:rPr>
              <a:t>y1=0.75318</a:t>
            </a:r>
            <a:endParaRPr lang="en-US" dirty="0">
              <a:solidFill>
                <a:srgbClr val="FF0000"/>
              </a:solidFill>
            </a:endParaRPr>
          </a:p>
        </p:txBody>
      </p:sp>
      <p:sp>
        <p:nvSpPr>
          <p:cNvPr id="11" name="文字方塊 10">
            <a:extLst>
              <a:ext uri="{FF2B5EF4-FFF2-40B4-BE49-F238E27FC236}">
                <a16:creationId xmlns:a16="http://schemas.microsoft.com/office/drawing/2014/main" id="{9904F5B9-E04F-48CC-9CF6-816EAADB6BB8}"/>
              </a:ext>
            </a:extLst>
          </p:cNvPr>
          <p:cNvSpPr txBox="1"/>
          <p:nvPr/>
        </p:nvSpPr>
        <p:spPr>
          <a:xfrm>
            <a:off x="7712284" y="3879484"/>
            <a:ext cx="1396536" cy="369332"/>
          </a:xfrm>
          <a:prstGeom prst="rect">
            <a:avLst/>
          </a:prstGeom>
          <a:noFill/>
        </p:spPr>
        <p:txBody>
          <a:bodyPr wrap="none" rtlCol="0">
            <a:spAutoFit/>
          </a:bodyPr>
          <a:lstStyle/>
          <a:p>
            <a:r>
              <a:rPr lang="en-US" dirty="0">
                <a:solidFill>
                  <a:srgbClr val="FF0000"/>
                </a:solidFill>
                <a:latin typeface="arial" panose="020B0604020202020204" pitchFamily="34" charset="0"/>
              </a:rPr>
              <a:t>y</a:t>
            </a:r>
            <a:r>
              <a:rPr lang="en-US" sz="1800" b="0" i="0" dirty="0">
                <a:solidFill>
                  <a:srgbClr val="FF0000"/>
                </a:solidFill>
                <a:effectLst/>
                <a:latin typeface="arial" panose="020B0604020202020204" pitchFamily="34" charset="0"/>
              </a:rPr>
              <a:t>2=0.74046</a:t>
            </a:r>
            <a:endParaRPr lang="en-US" dirty="0">
              <a:solidFill>
                <a:srgbClr val="FF0000"/>
              </a:solidFill>
            </a:endParaRPr>
          </a:p>
        </p:txBody>
      </p:sp>
      <p:cxnSp>
        <p:nvCxnSpPr>
          <p:cNvPr id="14" name="Straight Arrow Connector 13">
            <a:extLst>
              <a:ext uri="{FF2B5EF4-FFF2-40B4-BE49-F238E27FC236}">
                <a16:creationId xmlns:a16="http://schemas.microsoft.com/office/drawing/2014/main" id="{BD702216-C023-40D9-A946-37F15820B58E}"/>
              </a:ext>
            </a:extLst>
          </p:cNvPr>
          <p:cNvCxnSpPr/>
          <p:nvPr/>
        </p:nvCxnSpPr>
        <p:spPr>
          <a:xfrm>
            <a:off x="8150794" y="2179033"/>
            <a:ext cx="304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12A8939-CEA6-4955-AFE3-2E0D50DCCBF9}"/>
              </a:ext>
            </a:extLst>
          </p:cNvPr>
          <p:cNvSpPr txBox="1"/>
          <p:nvPr/>
        </p:nvSpPr>
        <p:spPr>
          <a:xfrm>
            <a:off x="8186366" y="1798033"/>
            <a:ext cx="938077" cy="369332"/>
          </a:xfrm>
          <a:prstGeom prst="rect">
            <a:avLst/>
          </a:prstGeom>
          <a:noFill/>
        </p:spPr>
        <p:txBody>
          <a:bodyPr wrap="none" rtlCol="0">
            <a:spAutoFit/>
          </a:bodyPr>
          <a:lstStyle/>
          <a:p>
            <a:r>
              <a:rPr lang="en-US" dirty="0"/>
              <a:t>y1  t1</a:t>
            </a:r>
            <a:r>
              <a:rPr lang="en-US" dirty="0">
                <a:solidFill>
                  <a:srgbClr val="FF0000"/>
                </a:solidFill>
              </a:rPr>
              <a:t>=1</a:t>
            </a:r>
          </a:p>
        </p:txBody>
      </p:sp>
      <p:cxnSp>
        <p:nvCxnSpPr>
          <p:cNvPr id="16" name="Straight Arrow Connector 15">
            <a:extLst>
              <a:ext uri="{FF2B5EF4-FFF2-40B4-BE49-F238E27FC236}">
                <a16:creationId xmlns:a16="http://schemas.microsoft.com/office/drawing/2014/main" id="{86B3A8AE-E8EC-4EAF-BC4A-63DCA24223C1}"/>
              </a:ext>
            </a:extLst>
          </p:cNvPr>
          <p:cNvCxnSpPr/>
          <p:nvPr/>
        </p:nvCxnSpPr>
        <p:spPr>
          <a:xfrm flipH="1">
            <a:off x="8491898" y="2179033"/>
            <a:ext cx="3055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4C6C7CC-0F75-447B-BCAB-1A1C270F9180}"/>
              </a:ext>
            </a:extLst>
          </p:cNvPr>
          <p:cNvCxnSpPr>
            <a:cxnSpLocks/>
          </p:cNvCxnSpPr>
          <p:nvPr/>
        </p:nvCxnSpPr>
        <p:spPr>
          <a:xfrm>
            <a:off x="8079740" y="4553347"/>
            <a:ext cx="223454" cy="11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D934A14-5390-4F16-90FF-0DA5191EBA3C}"/>
              </a:ext>
            </a:extLst>
          </p:cNvPr>
          <p:cNvSpPr txBox="1"/>
          <p:nvPr/>
        </p:nvSpPr>
        <p:spPr>
          <a:xfrm>
            <a:off x="8079740" y="4184015"/>
            <a:ext cx="970103" cy="369332"/>
          </a:xfrm>
          <a:prstGeom prst="rect">
            <a:avLst/>
          </a:prstGeom>
          <a:noFill/>
        </p:spPr>
        <p:txBody>
          <a:bodyPr wrap="square" rtlCol="0">
            <a:spAutoFit/>
          </a:bodyPr>
          <a:lstStyle/>
          <a:p>
            <a:r>
              <a:rPr lang="en-US" dirty="0"/>
              <a:t>y2  t2</a:t>
            </a:r>
            <a:r>
              <a:rPr lang="en-US" dirty="0">
                <a:solidFill>
                  <a:srgbClr val="FF0000"/>
                </a:solidFill>
              </a:rPr>
              <a:t>=0</a:t>
            </a:r>
          </a:p>
        </p:txBody>
      </p:sp>
      <p:cxnSp>
        <p:nvCxnSpPr>
          <p:cNvPr id="19" name="Straight Arrow Connector 18">
            <a:extLst>
              <a:ext uri="{FF2B5EF4-FFF2-40B4-BE49-F238E27FC236}">
                <a16:creationId xmlns:a16="http://schemas.microsoft.com/office/drawing/2014/main" id="{A6F69AC8-B1A1-42B9-AC41-9B59A9440EF4}"/>
              </a:ext>
            </a:extLst>
          </p:cNvPr>
          <p:cNvCxnSpPr/>
          <p:nvPr/>
        </p:nvCxnSpPr>
        <p:spPr>
          <a:xfrm flipH="1">
            <a:off x="8410552" y="4565015"/>
            <a:ext cx="3055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078444E-E3D5-488D-AAFF-495578504374}"/>
              </a:ext>
            </a:extLst>
          </p:cNvPr>
          <p:cNvCxnSpPr>
            <a:cxnSpLocks/>
          </p:cNvCxnSpPr>
          <p:nvPr/>
        </p:nvCxnSpPr>
        <p:spPr>
          <a:xfrm>
            <a:off x="3733800" y="2362200"/>
            <a:ext cx="603985" cy="0"/>
          </a:xfrm>
          <a:prstGeom prst="straightConnector1">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33821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BD48AE5-ACA2-4018-8B5F-71304A74CFC9}"/>
              </a:ext>
            </a:extLst>
          </p:cNvPr>
          <p:cNvSpPr>
            <a:spLocks noGrp="1"/>
          </p:cNvSpPr>
          <p:nvPr>
            <p:ph type="title"/>
          </p:nvPr>
        </p:nvSpPr>
        <p:spPr>
          <a:xfrm>
            <a:off x="5174934" y="274638"/>
            <a:ext cx="3511865" cy="1143000"/>
          </a:xfrm>
        </p:spPr>
        <p:txBody>
          <a:bodyPr/>
          <a:lstStyle/>
          <a:p>
            <a:r>
              <a:rPr lang="en-US" dirty="0"/>
              <a:t>Step3:</a:t>
            </a:r>
          </a:p>
        </p:txBody>
      </p:sp>
      <p:sp>
        <p:nvSpPr>
          <p:cNvPr id="3" name="內容版面配置區 2">
            <a:extLst>
              <a:ext uri="{FF2B5EF4-FFF2-40B4-BE49-F238E27FC236}">
                <a16:creationId xmlns:a16="http://schemas.microsoft.com/office/drawing/2014/main" id="{93274CC8-8049-46B3-8629-3833D0AFAA02}"/>
              </a:ext>
            </a:extLst>
          </p:cNvPr>
          <p:cNvSpPr>
            <a:spLocks noGrp="1"/>
          </p:cNvSpPr>
          <p:nvPr>
            <p:ph idx="1"/>
          </p:nvPr>
        </p:nvSpPr>
        <p:spPr>
          <a:xfrm>
            <a:off x="101605" y="1839381"/>
            <a:ext cx="5324317" cy="4882093"/>
          </a:xfrm>
        </p:spPr>
        <p:txBody>
          <a:bodyPr>
            <a:normAutofit fontScale="25000" lnSpcReduction="20000"/>
          </a:bodyPr>
          <a:lstStyle/>
          <a:p>
            <a:r>
              <a:rPr lang="en-US" sz="7200" dirty="0"/>
              <a:t>%%%% by hand %%%%</a:t>
            </a:r>
          </a:p>
          <a:p>
            <a:r>
              <a:rPr lang="en-US" sz="7200" dirty="0"/>
              <a:t>% </a:t>
            </a:r>
            <a:r>
              <a:rPr lang="en-US" sz="7200" dirty="0" err="1"/>
              <a:t>learning_rate</a:t>
            </a:r>
            <a:r>
              <a:rPr lang="en-US" sz="7200" dirty="0"/>
              <a:t> =0.1</a:t>
            </a:r>
          </a:p>
          <a:p>
            <a:r>
              <a:rPr lang="en-US" sz="7200" dirty="0"/>
              <a:t>s1=(y1-t1)*fu1*(1-fu1)</a:t>
            </a:r>
          </a:p>
          <a:p>
            <a:r>
              <a:rPr lang="en-US" sz="7200" dirty="0"/>
              <a:t>s1=(0.75318-1)*0.75318*(1-0.75318)</a:t>
            </a:r>
          </a:p>
          <a:p>
            <a:r>
              <a:rPr lang="en-US" sz="7200" dirty="0"/>
              <a:t>=-0.0458838</a:t>
            </a:r>
          </a:p>
          <a:p>
            <a:r>
              <a:rPr lang="en-US" sz="7200" dirty="0"/>
              <a:t>Similarly (to be used later), </a:t>
            </a:r>
          </a:p>
          <a:p>
            <a:r>
              <a:rPr lang="en-US" sz="7200" dirty="0"/>
              <a:t>S2=(y2-t2)*fu2*(1-fu2)</a:t>
            </a:r>
          </a:p>
          <a:p>
            <a:r>
              <a:rPr lang="en-US" sz="7200" dirty="0"/>
              <a:t>S2=(0.740460-0)*0.740460(1-0.740460)=0.1423</a:t>
            </a:r>
          </a:p>
          <a:p>
            <a:endParaRPr lang="en-US" sz="7200" dirty="0"/>
          </a:p>
          <a:p>
            <a:r>
              <a:rPr lang="en-US" sz="7200" dirty="0"/>
              <a:t>dw11</a:t>
            </a:r>
            <a:r>
              <a:rPr lang="en-US" sz="7200" dirty="0">
                <a:solidFill>
                  <a:srgbClr val="FF0000"/>
                </a:solidFill>
              </a:rPr>
              <a:t>=  -</a:t>
            </a:r>
            <a:r>
              <a:rPr lang="en-US" sz="7200" dirty="0" err="1">
                <a:solidFill>
                  <a:srgbClr val="FF0000"/>
                </a:solidFill>
              </a:rPr>
              <a:t>learning_rate</a:t>
            </a:r>
            <a:r>
              <a:rPr lang="en-US" sz="7200" dirty="0">
                <a:solidFill>
                  <a:srgbClr val="FF0000"/>
                </a:solidFill>
              </a:rPr>
              <a:t> *(s1*A(</a:t>
            </a:r>
            <a:r>
              <a:rPr lang="en-US" sz="7200" dirty="0" err="1">
                <a:solidFill>
                  <a:srgbClr val="FF0000"/>
                </a:solidFill>
              </a:rPr>
              <a:t>i</a:t>
            </a:r>
            <a:r>
              <a:rPr lang="en-US" sz="7200" dirty="0">
                <a:solidFill>
                  <a:srgbClr val="FF0000"/>
                </a:solidFill>
              </a:rPr>
              <a:t>));</a:t>
            </a:r>
          </a:p>
          <a:p>
            <a:r>
              <a:rPr lang="en-US" sz="7200" dirty="0"/>
              <a:t>dw11 =</a:t>
            </a:r>
          </a:p>
          <a:p>
            <a:r>
              <a:rPr lang="en-US" sz="7200" dirty="0"/>
              <a:t> -</a:t>
            </a:r>
            <a:r>
              <a:rPr lang="en-US" sz="7200" dirty="0" err="1"/>
              <a:t>learning_rate</a:t>
            </a:r>
            <a:r>
              <a:rPr lang="en-US" sz="7200" dirty="0"/>
              <a:t> *(-0.0458838 *0.6094)</a:t>
            </a:r>
          </a:p>
          <a:p>
            <a:r>
              <a:rPr lang="en-US" sz="7200" dirty="0"/>
              <a:t>New_w11=old_w11+dw11</a:t>
            </a:r>
          </a:p>
          <a:p>
            <a:r>
              <a:rPr lang="en-US" sz="7200" dirty="0"/>
              <a:t>=0.6+-(0.1*(- 0.04588 *0.6094))</a:t>
            </a:r>
          </a:p>
          <a:p>
            <a:r>
              <a:rPr lang="en-US" sz="7200" dirty="0"/>
              <a:t>=</a:t>
            </a:r>
            <a:r>
              <a:rPr lang="en-US" sz="7200" dirty="0">
                <a:solidFill>
                  <a:srgbClr val="FF0000"/>
                </a:solidFill>
              </a:rPr>
              <a:t>0.602795</a:t>
            </a:r>
          </a:p>
          <a:p>
            <a:r>
              <a:rPr lang="en-US" sz="7200" dirty="0">
                <a:solidFill>
                  <a:srgbClr val="FF0000"/>
                </a:solidFill>
              </a:rPr>
              <a:t>Similarly,  for dw12.dw13,dw21,dw22,dw23</a:t>
            </a:r>
          </a:p>
          <a:p>
            <a:r>
              <a:rPr lang="en-US" sz="7200" dirty="0">
                <a:solidFill>
                  <a:srgbClr val="FF0000"/>
                </a:solidFill>
              </a:rPr>
              <a:t>The calculation is left for students’ exercises</a:t>
            </a:r>
          </a:p>
          <a:p>
            <a:endParaRPr lang="en-US" dirty="0"/>
          </a:p>
          <a:p>
            <a:endParaRPr lang="en-US" sz="3200" b="0" i="0" u="none" strike="noStrike" baseline="0" dirty="0">
              <a:solidFill>
                <a:srgbClr val="000000"/>
              </a:solidFill>
              <a:latin typeface="Courier New" panose="02070309020205020404" pitchFamily="49" charset="0"/>
            </a:endParaRPr>
          </a:p>
          <a:p>
            <a:endParaRPr lang="en-US" dirty="0">
              <a:solidFill>
                <a:srgbClr val="FF0000"/>
              </a:solidFill>
            </a:endParaRPr>
          </a:p>
          <a:p>
            <a:pPr marL="0" indent="0">
              <a:buNone/>
            </a:pPr>
            <a:endParaRPr lang="en-US" dirty="0"/>
          </a:p>
          <a:p>
            <a:endParaRPr lang="en-US" dirty="0"/>
          </a:p>
        </p:txBody>
      </p:sp>
      <p:sp>
        <p:nvSpPr>
          <p:cNvPr id="4" name="頁尾版面配置區 3">
            <a:extLst>
              <a:ext uri="{FF2B5EF4-FFF2-40B4-BE49-F238E27FC236}">
                <a16:creationId xmlns:a16="http://schemas.microsoft.com/office/drawing/2014/main" id="{275B874B-331C-4E04-8C46-9A8CA7953DCA}"/>
              </a:ext>
            </a:extLst>
          </p:cNvPr>
          <p:cNvSpPr>
            <a:spLocks noGrp="1"/>
          </p:cNvSpPr>
          <p:nvPr>
            <p:ph type="ftr" sz="quarter" idx="11"/>
          </p:nvPr>
        </p:nvSpPr>
        <p:spPr/>
        <p:txBody>
          <a:bodyPr/>
          <a:lstStyle/>
          <a:p>
            <a:pPr>
              <a:defRPr/>
            </a:pPr>
            <a:r>
              <a:rPr lang="en-US" altLang="zh-HK"/>
              <a:t>Neural Networks. , v.250210a</a:t>
            </a:r>
          </a:p>
        </p:txBody>
      </p:sp>
      <p:sp>
        <p:nvSpPr>
          <p:cNvPr id="5" name="投影片編號版面配置區 4">
            <a:extLst>
              <a:ext uri="{FF2B5EF4-FFF2-40B4-BE49-F238E27FC236}">
                <a16:creationId xmlns:a16="http://schemas.microsoft.com/office/drawing/2014/main" id="{319C722D-35FA-4294-AB28-39DFB7FFDD1D}"/>
              </a:ext>
            </a:extLst>
          </p:cNvPr>
          <p:cNvSpPr>
            <a:spLocks noGrp="1"/>
          </p:cNvSpPr>
          <p:nvPr>
            <p:ph type="sldNum" sz="quarter" idx="12"/>
          </p:nvPr>
        </p:nvSpPr>
        <p:spPr>
          <a:xfrm>
            <a:off x="6489334" y="6161224"/>
            <a:ext cx="2133600" cy="365125"/>
          </a:xfrm>
        </p:spPr>
        <p:txBody>
          <a:bodyPr/>
          <a:lstStyle/>
          <a:p>
            <a:fld id="{B28686DF-4AC6-44BB-9261-A3C12E8BDC53}" type="slidenum">
              <a:rPr lang="en-US" altLang="zh-HK" smtClean="0"/>
              <a:pPr/>
              <a:t>124</a:t>
            </a:fld>
            <a:endParaRPr lang="en-US" altLang="zh-HK" dirty="0"/>
          </a:p>
        </p:txBody>
      </p:sp>
      <p:pic>
        <p:nvPicPr>
          <p:cNvPr id="6" name="圖片 5">
            <a:extLst>
              <a:ext uri="{FF2B5EF4-FFF2-40B4-BE49-F238E27FC236}">
                <a16:creationId xmlns:a16="http://schemas.microsoft.com/office/drawing/2014/main" id="{31E7B516-9E93-4152-B36E-6F641E56A98B}"/>
              </a:ext>
            </a:extLst>
          </p:cNvPr>
          <p:cNvPicPr>
            <a:picLocks noChangeAspect="1"/>
          </p:cNvPicPr>
          <p:nvPr/>
        </p:nvPicPr>
        <p:blipFill>
          <a:blip r:embed="rId2"/>
          <a:stretch>
            <a:fillRect/>
          </a:stretch>
        </p:blipFill>
        <p:spPr>
          <a:xfrm>
            <a:off x="4620662" y="1839381"/>
            <a:ext cx="3969065" cy="3732213"/>
          </a:xfrm>
          <a:prstGeom prst="rect">
            <a:avLst/>
          </a:prstGeom>
        </p:spPr>
      </p:pic>
      <p:sp>
        <p:nvSpPr>
          <p:cNvPr id="20" name="文字方塊 19">
            <a:extLst>
              <a:ext uri="{FF2B5EF4-FFF2-40B4-BE49-F238E27FC236}">
                <a16:creationId xmlns:a16="http://schemas.microsoft.com/office/drawing/2014/main" id="{46D6E602-9C82-4FE3-A8D6-C9D7367B5A08}"/>
              </a:ext>
            </a:extLst>
          </p:cNvPr>
          <p:cNvSpPr txBox="1"/>
          <p:nvPr/>
        </p:nvSpPr>
        <p:spPr>
          <a:xfrm>
            <a:off x="5182554" y="2887046"/>
            <a:ext cx="4660900" cy="369332"/>
          </a:xfrm>
          <a:prstGeom prst="rect">
            <a:avLst/>
          </a:prstGeom>
          <a:noFill/>
        </p:spPr>
        <p:txBody>
          <a:bodyPr wrap="square">
            <a:spAutoFit/>
          </a:bodyPr>
          <a:lstStyle/>
          <a:p>
            <a:r>
              <a:rPr lang="en-US" dirty="0">
                <a:solidFill>
                  <a:srgbClr val="FF0000"/>
                </a:solidFill>
              </a:rPr>
              <a:t>A1=0.6094</a:t>
            </a:r>
          </a:p>
        </p:txBody>
      </p:sp>
      <p:cxnSp>
        <p:nvCxnSpPr>
          <p:cNvPr id="9" name="直線單箭頭接點 8">
            <a:extLst>
              <a:ext uri="{FF2B5EF4-FFF2-40B4-BE49-F238E27FC236}">
                <a16:creationId xmlns:a16="http://schemas.microsoft.com/office/drawing/2014/main" id="{9FA2E15E-C552-430F-A7A4-A0932010B5E4}"/>
              </a:ext>
            </a:extLst>
          </p:cNvPr>
          <p:cNvCxnSpPr/>
          <p:nvPr/>
        </p:nvCxnSpPr>
        <p:spPr>
          <a:xfrm flipH="1">
            <a:off x="7597425" y="3581400"/>
            <a:ext cx="762000" cy="0"/>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文字方塊 9">
            <a:extLst>
              <a:ext uri="{FF2B5EF4-FFF2-40B4-BE49-F238E27FC236}">
                <a16:creationId xmlns:a16="http://schemas.microsoft.com/office/drawing/2014/main" id="{EECA23DA-487C-4D01-8D2A-974BA9B71F87}"/>
              </a:ext>
            </a:extLst>
          </p:cNvPr>
          <p:cNvSpPr txBox="1"/>
          <p:nvPr/>
        </p:nvSpPr>
        <p:spPr>
          <a:xfrm>
            <a:off x="7777852" y="3520821"/>
            <a:ext cx="391454" cy="369332"/>
          </a:xfrm>
          <a:prstGeom prst="rect">
            <a:avLst/>
          </a:prstGeom>
          <a:noFill/>
        </p:spPr>
        <p:txBody>
          <a:bodyPr wrap="none" rtlCol="0">
            <a:spAutoFit/>
          </a:bodyPr>
          <a:lstStyle/>
          <a:p>
            <a:r>
              <a:rPr lang="en-US" dirty="0">
                <a:solidFill>
                  <a:srgbClr val="FF0000"/>
                </a:solidFill>
              </a:rPr>
              <a:t>s1</a:t>
            </a:r>
          </a:p>
        </p:txBody>
      </p:sp>
      <p:sp>
        <p:nvSpPr>
          <p:cNvPr id="12" name="文字方塊 11">
            <a:extLst>
              <a:ext uri="{FF2B5EF4-FFF2-40B4-BE49-F238E27FC236}">
                <a16:creationId xmlns:a16="http://schemas.microsoft.com/office/drawing/2014/main" id="{156B33EF-9355-46B3-9F27-2FCCC8225DF2}"/>
              </a:ext>
            </a:extLst>
          </p:cNvPr>
          <p:cNvSpPr txBox="1"/>
          <p:nvPr/>
        </p:nvSpPr>
        <p:spPr>
          <a:xfrm>
            <a:off x="228600" y="274638"/>
            <a:ext cx="45719" cy="369332"/>
          </a:xfrm>
          <a:prstGeom prst="rect">
            <a:avLst/>
          </a:prstGeom>
          <a:noFill/>
        </p:spPr>
        <p:txBody>
          <a:bodyPr wrap="square" rtlCol="0">
            <a:spAutoFit/>
          </a:bodyPr>
          <a:lstStyle/>
          <a:p>
            <a:endParaRPr lang="en-US" dirty="0"/>
          </a:p>
        </p:txBody>
      </p:sp>
      <p:sp>
        <p:nvSpPr>
          <p:cNvPr id="22" name="文字方塊 21">
            <a:extLst>
              <a:ext uri="{FF2B5EF4-FFF2-40B4-BE49-F238E27FC236}">
                <a16:creationId xmlns:a16="http://schemas.microsoft.com/office/drawing/2014/main" id="{1CF302B0-584E-4D45-9A39-ECCC0B9C5F7A}"/>
              </a:ext>
            </a:extLst>
          </p:cNvPr>
          <p:cNvSpPr txBox="1"/>
          <p:nvPr/>
        </p:nvSpPr>
        <p:spPr>
          <a:xfrm>
            <a:off x="182946" y="238167"/>
            <a:ext cx="5836854" cy="2031325"/>
          </a:xfrm>
          <a:prstGeom prst="rect">
            <a:avLst/>
          </a:prstGeom>
          <a:noFill/>
        </p:spPr>
        <p:txBody>
          <a:bodyPr wrap="none" rtlCol="0">
            <a:spAutoFit/>
          </a:bodyPr>
          <a:lstStyle/>
          <a:p>
            <a:r>
              <a:rPr lang="en-US" sz="1800" b="0" i="0" u="none" strike="noStrike" baseline="0" dirty="0">
                <a:solidFill>
                  <a:srgbClr val="0000FF"/>
                </a:solidFill>
                <a:latin typeface="Courier New" panose="02070309020205020404" pitchFamily="49" charset="0"/>
              </a:rPr>
              <a:t>for</a:t>
            </a:r>
            <a:r>
              <a:rPr lang="en-US" sz="1800" b="0" i="0" u="none" strike="noStrike" baseline="0" dirty="0">
                <a:solidFill>
                  <a:srgbClr val="000000"/>
                </a:solidFill>
                <a:latin typeface="Courier New" panose="02070309020205020404" pitchFamily="49" charset="0"/>
              </a:rPr>
              <a:t> </a:t>
            </a:r>
            <a:r>
              <a:rPr lang="en-US" sz="1800" b="0" i="0" u="none" strike="noStrike" baseline="0" dirty="0" err="1">
                <a:solidFill>
                  <a:srgbClr val="000000"/>
                </a:solidFill>
                <a:latin typeface="Courier New" panose="02070309020205020404" pitchFamily="49" charset="0"/>
              </a:rPr>
              <a:t>i</a:t>
            </a:r>
            <a:r>
              <a:rPr lang="en-US" sz="1800" b="0" i="0" u="none" strike="noStrike" baseline="0" dirty="0">
                <a:solidFill>
                  <a:srgbClr val="000000"/>
                </a:solidFill>
                <a:latin typeface="Courier New" panose="02070309020205020404" pitchFamily="49" charset="0"/>
              </a:rPr>
              <a:t>=1:3</a:t>
            </a:r>
          </a:p>
          <a:p>
            <a:r>
              <a:rPr lang="en-US" sz="1800" b="0" i="0" u="none" strike="noStrike" baseline="0" dirty="0">
                <a:solidFill>
                  <a:srgbClr val="000000"/>
                </a:solidFill>
                <a:latin typeface="Courier New" panose="02070309020205020404" pitchFamily="49" charset="0"/>
              </a:rPr>
              <a:t>    s1=(y1-t1)*fu1*(1-fu1);</a:t>
            </a:r>
          </a:p>
          <a:p>
            <a:r>
              <a:rPr lang="en-US" sz="1800" b="0" i="0" u="none" strike="noStrike" baseline="0" dirty="0">
                <a:solidFill>
                  <a:srgbClr val="000000"/>
                </a:solidFill>
                <a:latin typeface="Courier New" panose="02070309020205020404" pitchFamily="49" charset="0"/>
              </a:rPr>
              <a:t>    dw1(</a:t>
            </a:r>
            <a:r>
              <a:rPr lang="en-US" sz="1800" b="0" i="0" u="none" strike="noStrike" baseline="0" dirty="0" err="1">
                <a:solidFill>
                  <a:srgbClr val="000000"/>
                </a:solidFill>
                <a:latin typeface="Courier New" panose="02070309020205020404" pitchFamily="49" charset="0"/>
              </a:rPr>
              <a:t>i</a:t>
            </a:r>
            <a:r>
              <a:rPr lang="en-US" sz="1800" b="0" i="0" u="none" strike="noStrike" baseline="0" dirty="0">
                <a:solidFill>
                  <a:srgbClr val="000000"/>
                </a:solidFill>
                <a:latin typeface="Courier New" panose="02070309020205020404" pitchFamily="49" charset="0"/>
              </a:rPr>
              <a:t>)= -s1*A(</a:t>
            </a:r>
            <a:r>
              <a:rPr lang="en-US" sz="1800" b="0" i="0" u="none" strike="noStrike" baseline="0" dirty="0" err="1">
                <a:solidFill>
                  <a:srgbClr val="000000"/>
                </a:solidFill>
                <a:latin typeface="Courier New" panose="02070309020205020404" pitchFamily="49" charset="0"/>
              </a:rPr>
              <a:t>i</a:t>
            </a:r>
            <a:r>
              <a:rPr lang="en-US" sz="1800" b="0" i="0" u="none" strike="noStrike" baseline="0" dirty="0">
                <a:solidFill>
                  <a:srgbClr val="000000"/>
                </a:solidFill>
                <a:latin typeface="Courier New" panose="02070309020205020404" pitchFamily="49" charset="0"/>
              </a:rPr>
              <a:t>);</a:t>
            </a:r>
          </a:p>
          <a:p>
            <a:r>
              <a:rPr lang="en-US" sz="1800" b="0" i="0" u="none" strike="noStrike" baseline="0" dirty="0">
                <a:solidFill>
                  <a:srgbClr val="000000"/>
                </a:solidFill>
                <a:latin typeface="Courier New" panose="02070309020205020404" pitchFamily="49" charset="0"/>
              </a:rPr>
              <a:t>    new_w1(</a:t>
            </a:r>
            <a:r>
              <a:rPr lang="en-US" sz="1800" b="0" i="0" u="none" strike="noStrike" baseline="0" dirty="0" err="1">
                <a:solidFill>
                  <a:srgbClr val="000000"/>
                </a:solidFill>
                <a:latin typeface="Courier New" panose="02070309020205020404" pitchFamily="49" charset="0"/>
              </a:rPr>
              <a:t>i</a:t>
            </a:r>
            <a:r>
              <a:rPr lang="en-US" sz="1800" b="0" i="0" u="none" strike="noStrike" baseline="0" dirty="0">
                <a:solidFill>
                  <a:srgbClr val="000000"/>
                </a:solidFill>
                <a:latin typeface="Courier New" panose="02070309020205020404" pitchFamily="49" charset="0"/>
              </a:rPr>
              <a:t>)=w1(</a:t>
            </a:r>
            <a:r>
              <a:rPr lang="en-US" sz="1800" b="0" i="0" u="none" strike="noStrike" baseline="0" dirty="0" err="1">
                <a:solidFill>
                  <a:srgbClr val="000000"/>
                </a:solidFill>
                <a:latin typeface="Courier New" panose="02070309020205020404" pitchFamily="49" charset="0"/>
              </a:rPr>
              <a:t>i</a:t>
            </a:r>
            <a:r>
              <a:rPr lang="en-US" sz="1800" b="0" i="0" u="none" strike="noStrike" baseline="0" dirty="0">
                <a:solidFill>
                  <a:srgbClr val="000000"/>
                </a:solidFill>
                <a:latin typeface="Courier New" panose="02070309020205020404" pitchFamily="49" charset="0"/>
              </a:rPr>
              <a:t>)+</a:t>
            </a:r>
            <a:r>
              <a:rPr lang="en-US" sz="1800" b="0" i="0" u="none" strike="noStrike" baseline="0" dirty="0" err="1">
                <a:solidFill>
                  <a:srgbClr val="000000"/>
                </a:solidFill>
                <a:latin typeface="Courier New" panose="02070309020205020404" pitchFamily="49" charset="0"/>
              </a:rPr>
              <a:t>learning_rate</a:t>
            </a:r>
            <a:r>
              <a:rPr lang="en-US" sz="1800" b="0" i="0" u="none" strike="noStrike" baseline="0" dirty="0">
                <a:solidFill>
                  <a:srgbClr val="000000"/>
                </a:solidFill>
                <a:latin typeface="Courier New" panose="02070309020205020404" pitchFamily="49" charset="0"/>
              </a:rPr>
              <a:t>*dw1(</a:t>
            </a:r>
            <a:r>
              <a:rPr lang="en-US" sz="1800" b="0" i="0" u="none" strike="noStrike" baseline="0" dirty="0" err="1">
                <a:solidFill>
                  <a:srgbClr val="000000"/>
                </a:solidFill>
                <a:latin typeface="Courier New" panose="02070309020205020404" pitchFamily="49" charset="0"/>
              </a:rPr>
              <a:t>i</a:t>
            </a:r>
            <a:r>
              <a:rPr lang="en-US" sz="1800" b="0" i="0" u="none" strike="noStrike" baseline="0" dirty="0">
                <a:solidFill>
                  <a:srgbClr val="000000"/>
                </a:solidFill>
                <a:latin typeface="Courier New" panose="02070309020205020404" pitchFamily="49" charset="0"/>
              </a:rPr>
              <a:t>);</a:t>
            </a:r>
          </a:p>
          <a:p>
            <a:r>
              <a:rPr lang="en-US" dirty="0">
                <a:solidFill>
                  <a:srgbClr val="000000"/>
                </a:solidFill>
                <a:latin typeface="Courier New" panose="02070309020205020404" pitchFamily="49" charset="0"/>
              </a:rPr>
              <a:t>    %case (</a:t>
            </a:r>
            <a:r>
              <a:rPr lang="en-US" dirty="0" err="1">
                <a:solidFill>
                  <a:srgbClr val="000000"/>
                </a:solidFill>
                <a:latin typeface="Courier New" panose="02070309020205020404" pitchFamily="49" charset="0"/>
              </a:rPr>
              <a:t>i</a:t>
            </a:r>
            <a:r>
              <a:rPr lang="en-US" dirty="0">
                <a:solidFill>
                  <a:srgbClr val="000000"/>
                </a:solidFill>
                <a:latin typeface="Courier New" panose="02070309020205020404" pitchFamily="49" charset="0"/>
              </a:rPr>
              <a:t>) equation</a:t>
            </a:r>
            <a:endParaRPr lang="en-US" sz="1800" b="0" i="0" u="none" strike="noStrike" baseline="0" dirty="0">
              <a:solidFill>
                <a:srgbClr val="000000"/>
              </a:solidFill>
              <a:latin typeface="Courier New" panose="02070309020205020404" pitchFamily="49" charset="0"/>
            </a:endParaRPr>
          </a:p>
          <a:p>
            <a:r>
              <a:rPr lang="en-US" sz="1800" b="0" i="0" u="none" strike="noStrike" baseline="0" dirty="0">
                <a:solidFill>
                  <a:srgbClr val="0000FF"/>
                </a:solidFill>
                <a:latin typeface="Courier New" panose="02070309020205020404" pitchFamily="49" charset="0"/>
              </a:rPr>
              <a:t>end</a:t>
            </a:r>
          </a:p>
          <a:p>
            <a:endParaRPr lang="en-US" dirty="0"/>
          </a:p>
        </p:txBody>
      </p:sp>
      <p:cxnSp>
        <p:nvCxnSpPr>
          <p:cNvPr id="23" name="直線單箭頭接點 22">
            <a:extLst>
              <a:ext uri="{FF2B5EF4-FFF2-40B4-BE49-F238E27FC236}">
                <a16:creationId xmlns:a16="http://schemas.microsoft.com/office/drawing/2014/main" id="{EE81D43F-7365-49B3-B27C-6D94F22B095D}"/>
              </a:ext>
            </a:extLst>
          </p:cNvPr>
          <p:cNvCxnSpPr/>
          <p:nvPr/>
        </p:nvCxnSpPr>
        <p:spPr>
          <a:xfrm flipH="1">
            <a:off x="7373239" y="5634556"/>
            <a:ext cx="762000" cy="0"/>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文字方塊 24">
            <a:extLst>
              <a:ext uri="{FF2B5EF4-FFF2-40B4-BE49-F238E27FC236}">
                <a16:creationId xmlns:a16="http://schemas.microsoft.com/office/drawing/2014/main" id="{835E1C5C-9F87-4851-8898-8D0764B47A38}"/>
              </a:ext>
            </a:extLst>
          </p:cNvPr>
          <p:cNvSpPr txBox="1"/>
          <p:nvPr/>
        </p:nvSpPr>
        <p:spPr>
          <a:xfrm>
            <a:off x="7494430" y="5634557"/>
            <a:ext cx="450534" cy="369332"/>
          </a:xfrm>
          <a:prstGeom prst="rect">
            <a:avLst/>
          </a:prstGeom>
          <a:noFill/>
        </p:spPr>
        <p:txBody>
          <a:bodyPr wrap="square">
            <a:spAutoFit/>
          </a:bodyPr>
          <a:lstStyle/>
          <a:p>
            <a:r>
              <a:rPr lang="en-US" dirty="0">
                <a:solidFill>
                  <a:srgbClr val="FF0000"/>
                </a:solidFill>
              </a:rPr>
              <a:t>s2</a:t>
            </a:r>
          </a:p>
        </p:txBody>
      </p:sp>
      <p:cxnSp>
        <p:nvCxnSpPr>
          <p:cNvPr id="17" name="Straight Arrow Connector 16">
            <a:extLst>
              <a:ext uri="{FF2B5EF4-FFF2-40B4-BE49-F238E27FC236}">
                <a16:creationId xmlns:a16="http://schemas.microsoft.com/office/drawing/2014/main" id="{AB38E433-E173-46CC-BB7B-20EAEEA7A2F6}"/>
              </a:ext>
            </a:extLst>
          </p:cNvPr>
          <p:cNvCxnSpPr/>
          <p:nvPr/>
        </p:nvCxnSpPr>
        <p:spPr>
          <a:xfrm>
            <a:off x="8099667" y="2382750"/>
            <a:ext cx="304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C70F492-8B87-4EEC-947E-0A694DD0ED5B}"/>
              </a:ext>
            </a:extLst>
          </p:cNvPr>
          <p:cNvSpPr txBox="1"/>
          <p:nvPr/>
        </p:nvSpPr>
        <p:spPr>
          <a:xfrm>
            <a:off x="8135239" y="2001750"/>
            <a:ext cx="938077" cy="369332"/>
          </a:xfrm>
          <a:prstGeom prst="rect">
            <a:avLst/>
          </a:prstGeom>
          <a:noFill/>
        </p:spPr>
        <p:txBody>
          <a:bodyPr wrap="none" rtlCol="0">
            <a:spAutoFit/>
          </a:bodyPr>
          <a:lstStyle/>
          <a:p>
            <a:r>
              <a:rPr lang="en-US" dirty="0"/>
              <a:t>y1  t1</a:t>
            </a:r>
            <a:r>
              <a:rPr lang="en-US" dirty="0">
                <a:solidFill>
                  <a:srgbClr val="FF0000"/>
                </a:solidFill>
              </a:rPr>
              <a:t>=1</a:t>
            </a:r>
          </a:p>
        </p:txBody>
      </p:sp>
      <p:cxnSp>
        <p:nvCxnSpPr>
          <p:cNvPr id="21" name="Straight Arrow Connector 20">
            <a:extLst>
              <a:ext uri="{FF2B5EF4-FFF2-40B4-BE49-F238E27FC236}">
                <a16:creationId xmlns:a16="http://schemas.microsoft.com/office/drawing/2014/main" id="{047EEFD2-BD4B-4CFC-B21A-B0AC93142B76}"/>
              </a:ext>
            </a:extLst>
          </p:cNvPr>
          <p:cNvCxnSpPr/>
          <p:nvPr/>
        </p:nvCxnSpPr>
        <p:spPr>
          <a:xfrm flipH="1">
            <a:off x="8440771" y="2382750"/>
            <a:ext cx="3055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C6DC60F-5D98-4BD1-9F61-4D8E6967340A}"/>
              </a:ext>
            </a:extLst>
          </p:cNvPr>
          <p:cNvCxnSpPr>
            <a:cxnSpLocks/>
          </p:cNvCxnSpPr>
          <p:nvPr/>
        </p:nvCxnSpPr>
        <p:spPr>
          <a:xfrm>
            <a:off x="8028613" y="4757064"/>
            <a:ext cx="223454" cy="11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6B57CC4-8A13-4460-92AE-C10D1086F137}"/>
              </a:ext>
            </a:extLst>
          </p:cNvPr>
          <p:cNvSpPr txBox="1"/>
          <p:nvPr/>
        </p:nvSpPr>
        <p:spPr>
          <a:xfrm>
            <a:off x="8028613" y="4387732"/>
            <a:ext cx="970103" cy="369332"/>
          </a:xfrm>
          <a:prstGeom prst="rect">
            <a:avLst/>
          </a:prstGeom>
          <a:noFill/>
        </p:spPr>
        <p:txBody>
          <a:bodyPr wrap="square" rtlCol="0">
            <a:spAutoFit/>
          </a:bodyPr>
          <a:lstStyle/>
          <a:p>
            <a:r>
              <a:rPr lang="en-US" dirty="0"/>
              <a:t>y2  t2</a:t>
            </a:r>
            <a:r>
              <a:rPr lang="en-US" dirty="0">
                <a:solidFill>
                  <a:srgbClr val="FF0000"/>
                </a:solidFill>
              </a:rPr>
              <a:t>=0</a:t>
            </a:r>
          </a:p>
        </p:txBody>
      </p:sp>
      <p:cxnSp>
        <p:nvCxnSpPr>
          <p:cNvPr id="27" name="Straight Arrow Connector 26">
            <a:extLst>
              <a:ext uri="{FF2B5EF4-FFF2-40B4-BE49-F238E27FC236}">
                <a16:creationId xmlns:a16="http://schemas.microsoft.com/office/drawing/2014/main" id="{96474F32-96CE-458F-8C03-74E611CAE523}"/>
              </a:ext>
            </a:extLst>
          </p:cNvPr>
          <p:cNvCxnSpPr/>
          <p:nvPr/>
        </p:nvCxnSpPr>
        <p:spPr>
          <a:xfrm flipH="1">
            <a:off x="8359425" y="4768732"/>
            <a:ext cx="3055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D5A9FC1-4BAE-4FF6-A98E-F55670A71762}"/>
              </a:ext>
            </a:extLst>
          </p:cNvPr>
          <p:cNvCxnSpPr>
            <a:cxnSpLocks/>
          </p:cNvCxnSpPr>
          <p:nvPr/>
        </p:nvCxnSpPr>
        <p:spPr>
          <a:xfrm>
            <a:off x="4114800" y="2743200"/>
            <a:ext cx="603985" cy="0"/>
          </a:xfrm>
          <a:prstGeom prst="straightConnector1">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21794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FB51CEB-3C5B-4E3C-A624-780D5EA7A804}"/>
              </a:ext>
            </a:extLst>
          </p:cNvPr>
          <p:cNvSpPr>
            <a:spLocks noGrp="1"/>
          </p:cNvSpPr>
          <p:nvPr>
            <p:ph type="title"/>
          </p:nvPr>
        </p:nvSpPr>
        <p:spPr/>
        <p:txBody>
          <a:bodyPr>
            <a:noAutofit/>
          </a:bodyPr>
          <a:lstStyle/>
          <a:p>
            <a:r>
              <a:rPr lang="en-US" sz="3600" dirty="0"/>
              <a:t>Step4 (using equation in </a:t>
            </a:r>
            <a:r>
              <a:rPr lang="en-US" sz="3600"/>
              <a:t>casew(</a:t>
            </a:r>
            <a:r>
              <a:rPr lang="en-US" sz="3600" dirty="0"/>
              <a:t>ii)): weights update for hidden-to-hidden layers</a:t>
            </a:r>
          </a:p>
        </p:txBody>
      </p:sp>
      <p:sp>
        <p:nvSpPr>
          <p:cNvPr id="3" name="內容版面配置區 2">
            <a:extLst>
              <a:ext uri="{FF2B5EF4-FFF2-40B4-BE49-F238E27FC236}">
                <a16:creationId xmlns:a16="http://schemas.microsoft.com/office/drawing/2014/main" id="{39E0AC05-BE0F-437E-BC9E-895DB0979566}"/>
              </a:ext>
            </a:extLst>
          </p:cNvPr>
          <p:cNvSpPr>
            <a:spLocks noGrp="1"/>
          </p:cNvSpPr>
          <p:nvPr>
            <p:ph idx="1"/>
          </p:nvPr>
        </p:nvSpPr>
        <p:spPr>
          <a:xfrm>
            <a:off x="81263" y="1295404"/>
            <a:ext cx="4561321" cy="5426069"/>
          </a:xfrm>
        </p:spPr>
        <p:txBody>
          <a:bodyPr>
            <a:normAutofit fontScale="92500" lnSpcReduction="10000"/>
          </a:bodyPr>
          <a:lstStyle/>
          <a:p>
            <a:r>
              <a:rPr lang="en-US" sz="2800" dirty="0"/>
              <a:t>Find wh1</a:t>
            </a:r>
          </a:p>
          <a:p>
            <a:r>
              <a:rPr lang="pl-PL" sz="1600" dirty="0">
                <a:solidFill>
                  <a:srgbClr val="FF0000"/>
                </a:solidFill>
                <a:latin typeface="Courier New" panose="02070309020205020404" pitchFamily="49" charset="0"/>
              </a:rPr>
              <a:t>d_wh1=</a:t>
            </a:r>
            <a:r>
              <a:rPr lang="en-US" sz="1600" dirty="0">
                <a:solidFill>
                  <a:srgbClr val="FF0000"/>
                </a:solidFill>
                <a:latin typeface="Courier New" panose="02070309020205020404" pitchFamily="49" charset="0"/>
              </a:rPr>
              <a:t>(learning rate)*</a:t>
            </a:r>
            <a:r>
              <a:rPr lang="pl-PL" sz="1600" dirty="0">
                <a:solidFill>
                  <a:srgbClr val="FF0000"/>
                </a:solidFill>
                <a:latin typeface="Courier New" panose="02070309020205020404" pitchFamily="49" charset="0"/>
              </a:rPr>
              <a:t>-[s1 s2]*[w1(1),w2(1)]'*(A1*(1-A1))*x(1);</a:t>
            </a:r>
            <a:r>
              <a:rPr lang="en-US" sz="1600" dirty="0">
                <a:solidFill>
                  <a:srgbClr val="FF0000"/>
                </a:solidFill>
                <a:latin typeface="Courier New" panose="02070309020205020404" pitchFamily="49" charset="0"/>
              </a:rPr>
              <a:t> %case (ii) equation</a:t>
            </a:r>
          </a:p>
          <a:p>
            <a:r>
              <a:rPr lang="en-US" sz="1600" dirty="0">
                <a:solidFill>
                  <a:srgbClr val="000000"/>
                </a:solidFill>
                <a:latin typeface="Courier New" panose="02070309020205020404" pitchFamily="49" charset="0"/>
              </a:rPr>
              <a:t>S1=-0.0458838</a:t>
            </a:r>
          </a:p>
          <a:p>
            <a:r>
              <a:rPr lang="en-US" sz="1600" dirty="0">
                <a:solidFill>
                  <a:srgbClr val="000000"/>
                </a:solidFill>
                <a:latin typeface="Courier New" panose="02070309020205020404" pitchFamily="49" charset="0"/>
              </a:rPr>
              <a:t>S2=0.1423</a:t>
            </a:r>
          </a:p>
          <a:p>
            <a:r>
              <a:rPr lang="en-US" sz="1600" dirty="0">
                <a:solidFill>
                  <a:srgbClr val="000000"/>
                </a:solidFill>
                <a:latin typeface="Courier New" panose="02070309020205020404" pitchFamily="49" charset="0"/>
              </a:rPr>
              <a:t>W11=0.6</a:t>
            </a:r>
          </a:p>
          <a:p>
            <a:r>
              <a:rPr lang="en-US" sz="1600" dirty="0">
                <a:solidFill>
                  <a:srgbClr val="000000"/>
                </a:solidFill>
                <a:latin typeface="Courier New" panose="02070309020205020404" pitchFamily="49" charset="0"/>
              </a:rPr>
              <a:t>W21=0.25</a:t>
            </a:r>
          </a:p>
          <a:p>
            <a:r>
              <a:rPr lang="en-US" sz="1600" dirty="0">
                <a:solidFill>
                  <a:srgbClr val="000000"/>
                </a:solidFill>
                <a:latin typeface="Courier New" panose="02070309020205020404" pitchFamily="49" charset="0"/>
              </a:rPr>
              <a:t>Wh1=0.3</a:t>
            </a:r>
          </a:p>
          <a:p>
            <a:r>
              <a:rPr lang="en-US" sz="1600" dirty="0">
                <a:solidFill>
                  <a:srgbClr val="000000"/>
                </a:solidFill>
                <a:latin typeface="Courier New" panose="02070309020205020404" pitchFamily="49" charset="0"/>
              </a:rPr>
              <a:t>A1=0.6094</a:t>
            </a:r>
          </a:p>
          <a:p>
            <a:r>
              <a:rPr lang="en-US" sz="1600" dirty="0">
                <a:solidFill>
                  <a:srgbClr val="000000"/>
                </a:solidFill>
                <a:latin typeface="Courier New" panose="02070309020205020404" pitchFamily="49" charset="0"/>
              </a:rPr>
              <a:t>X1=0.1</a:t>
            </a:r>
          </a:p>
          <a:p>
            <a:r>
              <a:rPr lang="en-US" sz="1600" dirty="0" err="1">
                <a:solidFill>
                  <a:srgbClr val="000000"/>
                </a:solidFill>
                <a:latin typeface="Courier New" panose="02070309020205020404" pitchFamily="49" charset="0"/>
              </a:rPr>
              <a:t>Learning_rate</a:t>
            </a:r>
            <a:r>
              <a:rPr lang="en-US" sz="1600" dirty="0">
                <a:solidFill>
                  <a:srgbClr val="000000"/>
                </a:solidFill>
                <a:latin typeface="Courier New" panose="02070309020205020404" pitchFamily="49" charset="0"/>
              </a:rPr>
              <a:t>=0.1</a:t>
            </a:r>
          </a:p>
          <a:p>
            <a:r>
              <a:rPr lang="pl-PL" sz="1600" dirty="0">
                <a:solidFill>
                  <a:srgbClr val="000000"/>
                </a:solidFill>
                <a:latin typeface="Courier New" panose="02070309020205020404" pitchFamily="49" charset="0"/>
              </a:rPr>
              <a:t>d_wh1</a:t>
            </a:r>
            <a:r>
              <a:rPr lang="en-US" sz="1600" dirty="0">
                <a:solidFill>
                  <a:srgbClr val="000000"/>
                </a:solidFill>
                <a:latin typeface="Courier New" panose="02070309020205020404" pitchFamily="49" charset="0"/>
              </a:rPr>
              <a:t>= </a:t>
            </a:r>
          </a:p>
          <a:p>
            <a:r>
              <a:rPr lang="en-US" sz="1600" dirty="0">
                <a:solidFill>
                  <a:srgbClr val="000000"/>
                </a:solidFill>
                <a:latin typeface="Courier New" panose="02070309020205020404" pitchFamily="49" charset="0"/>
              </a:rPr>
              <a:t>-(0.1)*(s1*w11+s2*w12)*A1*(A1-A1)*x1</a:t>
            </a:r>
          </a:p>
          <a:p>
            <a:r>
              <a:rPr lang="en-US" sz="1600" dirty="0">
                <a:solidFill>
                  <a:srgbClr val="000000"/>
                </a:solidFill>
                <a:latin typeface="Courier New" panose="02070309020205020404" pitchFamily="49" charset="0"/>
              </a:rPr>
              <a:t>= -0.1*(-0.0458838</a:t>
            </a:r>
          </a:p>
          <a:p>
            <a:r>
              <a:rPr lang="en-US" sz="1600" dirty="0">
                <a:solidFill>
                  <a:srgbClr val="000000"/>
                </a:solidFill>
                <a:latin typeface="Courier New" panose="02070309020205020404" pitchFamily="49" charset="0"/>
              </a:rPr>
              <a:t>*0.6+0.1423*0.25)*0.6094*(1-0.6094)*0.1</a:t>
            </a:r>
          </a:p>
          <a:p>
            <a:r>
              <a:rPr lang="en-US" sz="1600" dirty="0">
                <a:solidFill>
                  <a:srgbClr val="000000"/>
                </a:solidFill>
                <a:latin typeface="Courier New" panose="02070309020205020404" pitchFamily="49" charset="0"/>
              </a:rPr>
              <a:t>= -0.00001914897</a:t>
            </a:r>
          </a:p>
          <a:p>
            <a:r>
              <a:rPr lang="en-US" sz="1600" dirty="0">
                <a:solidFill>
                  <a:srgbClr val="000000"/>
                </a:solidFill>
                <a:latin typeface="Courier New" panose="02070309020205020404" pitchFamily="49" charset="0"/>
              </a:rPr>
              <a:t>New_Wh1=old_wh1+</a:t>
            </a:r>
            <a:r>
              <a:rPr lang="pl-PL" sz="1600" dirty="0">
                <a:solidFill>
                  <a:srgbClr val="000000"/>
                </a:solidFill>
                <a:latin typeface="Courier New" panose="02070309020205020404" pitchFamily="49" charset="0"/>
              </a:rPr>
              <a:t> d_wh1</a:t>
            </a:r>
            <a:endParaRPr lang="en-US" sz="1600" dirty="0">
              <a:solidFill>
                <a:srgbClr val="000000"/>
              </a:solidFill>
              <a:latin typeface="Courier New" panose="02070309020205020404" pitchFamily="49" charset="0"/>
            </a:endParaRPr>
          </a:p>
          <a:p>
            <a:r>
              <a:rPr lang="en-US" sz="1600" dirty="0">
                <a:solidFill>
                  <a:srgbClr val="FF0000"/>
                </a:solidFill>
                <a:latin typeface="Courier New" panose="02070309020205020404" pitchFamily="49" charset="0"/>
              </a:rPr>
              <a:t>Wh1=0.3+ (-0.00001914897)=0.29998</a:t>
            </a:r>
          </a:p>
          <a:p>
            <a:endParaRPr lang="en-US" sz="1600" dirty="0">
              <a:solidFill>
                <a:srgbClr val="000000"/>
              </a:solidFill>
              <a:latin typeface="Courier New" panose="02070309020205020404" pitchFamily="49" charset="0"/>
            </a:endParaRPr>
          </a:p>
          <a:p>
            <a:endParaRPr lang="pl-PL" sz="1600" b="0" i="0" u="none" strike="noStrike" baseline="0" dirty="0">
              <a:solidFill>
                <a:srgbClr val="000000"/>
              </a:solidFill>
              <a:latin typeface="Courier New" panose="02070309020205020404" pitchFamily="49" charset="0"/>
            </a:endParaRPr>
          </a:p>
          <a:p>
            <a:endParaRPr lang="en-US" sz="2800" dirty="0"/>
          </a:p>
        </p:txBody>
      </p:sp>
      <p:sp>
        <p:nvSpPr>
          <p:cNvPr id="4" name="頁尾版面配置區 3">
            <a:extLst>
              <a:ext uri="{FF2B5EF4-FFF2-40B4-BE49-F238E27FC236}">
                <a16:creationId xmlns:a16="http://schemas.microsoft.com/office/drawing/2014/main" id="{CBEA3C0C-C10D-4147-9594-CFDA49986A17}"/>
              </a:ext>
            </a:extLst>
          </p:cNvPr>
          <p:cNvSpPr>
            <a:spLocks noGrp="1"/>
          </p:cNvSpPr>
          <p:nvPr>
            <p:ph type="ftr" sz="quarter" idx="11"/>
          </p:nvPr>
        </p:nvSpPr>
        <p:spPr/>
        <p:txBody>
          <a:bodyPr/>
          <a:lstStyle/>
          <a:p>
            <a:pPr>
              <a:defRPr/>
            </a:pPr>
            <a:r>
              <a:rPr lang="en-US" altLang="zh-HK"/>
              <a:t>Neural Networks. , v.250210a</a:t>
            </a:r>
          </a:p>
        </p:txBody>
      </p:sp>
      <p:sp>
        <p:nvSpPr>
          <p:cNvPr id="5" name="投影片編號版面配置區 4">
            <a:extLst>
              <a:ext uri="{FF2B5EF4-FFF2-40B4-BE49-F238E27FC236}">
                <a16:creationId xmlns:a16="http://schemas.microsoft.com/office/drawing/2014/main" id="{44D2A29A-7D94-4685-918E-AC68D0F54936}"/>
              </a:ext>
            </a:extLst>
          </p:cNvPr>
          <p:cNvSpPr>
            <a:spLocks noGrp="1"/>
          </p:cNvSpPr>
          <p:nvPr>
            <p:ph type="sldNum" sz="quarter" idx="12"/>
          </p:nvPr>
        </p:nvSpPr>
        <p:spPr/>
        <p:txBody>
          <a:bodyPr/>
          <a:lstStyle/>
          <a:p>
            <a:fld id="{B28686DF-4AC6-44BB-9261-A3C12E8BDC53}" type="slidenum">
              <a:rPr lang="en-US" altLang="zh-HK" smtClean="0"/>
              <a:pPr/>
              <a:t>125</a:t>
            </a:fld>
            <a:endParaRPr lang="en-US" altLang="zh-HK"/>
          </a:p>
        </p:txBody>
      </p:sp>
      <p:pic>
        <p:nvPicPr>
          <p:cNvPr id="6" name="圖片 5">
            <a:extLst>
              <a:ext uri="{FF2B5EF4-FFF2-40B4-BE49-F238E27FC236}">
                <a16:creationId xmlns:a16="http://schemas.microsoft.com/office/drawing/2014/main" id="{03D6E4EA-AD56-4E1F-8E07-7353BA9E377A}"/>
              </a:ext>
            </a:extLst>
          </p:cNvPr>
          <p:cNvPicPr>
            <a:picLocks noChangeAspect="1"/>
          </p:cNvPicPr>
          <p:nvPr/>
        </p:nvPicPr>
        <p:blipFill>
          <a:blip r:embed="rId2"/>
          <a:stretch>
            <a:fillRect/>
          </a:stretch>
        </p:blipFill>
        <p:spPr>
          <a:xfrm>
            <a:off x="4622912" y="1765388"/>
            <a:ext cx="3969065" cy="3732213"/>
          </a:xfrm>
          <a:prstGeom prst="rect">
            <a:avLst/>
          </a:prstGeom>
        </p:spPr>
      </p:pic>
      <p:cxnSp>
        <p:nvCxnSpPr>
          <p:cNvPr id="7" name="直線單箭頭接點 8">
            <a:extLst>
              <a:ext uri="{FF2B5EF4-FFF2-40B4-BE49-F238E27FC236}">
                <a16:creationId xmlns:a16="http://schemas.microsoft.com/office/drawing/2014/main" id="{FC7FA981-B441-40D1-B3BF-B51466EE362A}"/>
              </a:ext>
            </a:extLst>
          </p:cNvPr>
          <p:cNvCxnSpPr/>
          <p:nvPr/>
        </p:nvCxnSpPr>
        <p:spPr>
          <a:xfrm flipH="1">
            <a:off x="7597425" y="3581400"/>
            <a:ext cx="762000" cy="0"/>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文字方塊 9">
            <a:extLst>
              <a:ext uri="{FF2B5EF4-FFF2-40B4-BE49-F238E27FC236}">
                <a16:creationId xmlns:a16="http://schemas.microsoft.com/office/drawing/2014/main" id="{E2CB6BB2-CBFA-4B0B-9886-D03EB34F897F}"/>
              </a:ext>
            </a:extLst>
          </p:cNvPr>
          <p:cNvSpPr txBox="1"/>
          <p:nvPr/>
        </p:nvSpPr>
        <p:spPr>
          <a:xfrm>
            <a:off x="7777852" y="3520821"/>
            <a:ext cx="391454" cy="369332"/>
          </a:xfrm>
          <a:prstGeom prst="rect">
            <a:avLst/>
          </a:prstGeom>
          <a:noFill/>
        </p:spPr>
        <p:txBody>
          <a:bodyPr wrap="none" rtlCol="0">
            <a:spAutoFit/>
          </a:bodyPr>
          <a:lstStyle/>
          <a:p>
            <a:r>
              <a:rPr lang="en-US" dirty="0">
                <a:solidFill>
                  <a:srgbClr val="FF0000"/>
                </a:solidFill>
              </a:rPr>
              <a:t>s1</a:t>
            </a:r>
          </a:p>
        </p:txBody>
      </p:sp>
      <p:cxnSp>
        <p:nvCxnSpPr>
          <p:cNvPr id="9" name="直線單箭頭接點 22">
            <a:extLst>
              <a:ext uri="{FF2B5EF4-FFF2-40B4-BE49-F238E27FC236}">
                <a16:creationId xmlns:a16="http://schemas.microsoft.com/office/drawing/2014/main" id="{FC925BDF-E3B7-42E3-AEFE-044716FCB369}"/>
              </a:ext>
            </a:extLst>
          </p:cNvPr>
          <p:cNvCxnSpPr/>
          <p:nvPr/>
        </p:nvCxnSpPr>
        <p:spPr>
          <a:xfrm flipH="1">
            <a:off x="7373239" y="5634556"/>
            <a:ext cx="762000" cy="0"/>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文字方塊 24">
            <a:extLst>
              <a:ext uri="{FF2B5EF4-FFF2-40B4-BE49-F238E27FC236}">
                <a16:creationId xmlns:a16="http://schemas.microsoft.com/office/drawing/2014/main" id="{614A278D-45A5-4131-84BB-FEF04F59F7CC}"/>
              </a:ext>
            </a:extLst>
          </p:cNvPr>
          <p:cNvSpPr txBox="1"/>
          <p:nvPr/>
        </p:nvSpPr>
        <p:spPr>
          <a:xfrm>
            <a:off x="7494430" y="5634557"/>
            <a:ext cx="450534" cy="369332"/>
          </a:xfrm>
          <a:prstGeom prst="rect">
            <a:avLst/>
          </a:prstGeom>
          <a:noFill/>
        </p:spPr>
        <p:txBody>
          <a:bodyPr wrap="square">
            <a:spAutoFit/>
          </a:bodyPr>
          <a:lstStyle/>
          <a:p>
            <a:r>
              <a:rPr lang="en-US" dirty="0">
                <a:solidFill>
                  <a:srgbClr val="FF0000"/>
                </a:solidFill>
              </a:rPr>
              <a:t>s2</a:t>
            </a:r>
          </a:p>
        </p:txBody>
      </p:sp>
      <p:cxnSp>
        <p:nvCxnSpPr>
          <p:cNvPr id="11" name="Straight Arrow Connector 10">
            <a:extLst>
              <a:ext uri="{FF2B5EF4-FFF2-40B4-BE49-F238E27FC236}">
                <a16:creationId xmlns:a16="http://schemas.microsoft.com/office/drawing/2014/main" id="{D4365DC8-D4B9-490B-813F-A50C47583D8B}"/>
              </a:ext>
            </a:extLst>
          </p:cNvPr>
          <p:cNvCxnSpPr/>
          <p:nvPr/>
        </p:nvCxnSpPr>
        <p:spPr>
          <a:xfrm>
            <a:off x="8099667" y="2382750"/>
            <a:ext cx="304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24B0F10-56C8-45CB-BDCE-27C1B1D2935B}"/>
              </a:ext>
            </a:extLst>
          </p:cNvPr>
          <p:cNvSpPr txBox="1"/>
          <p:nvPr/>
        </p:nvSpPr>
        <p:spPr>
          <a:xfrm>
            <a:off x="8135239" y="2001750"/>
            <a:ext cx="938077" cy="369332"/>
          </a:xfrm>
          <a:prstGeom prst="rect">
            <a:avLst/>
          </a:prstGeom>
          <a:noFill/>
        </p:spPr>
        <p:txBody>
          <a:bodyPr wrap="none" rtlCol="0">
            <a:spAutoFit/>
          </a:bodyPr>
          <a:lstStyle/>
          <a:p>
            <a:r>
              <a:rPr lang="en-US" dirty="0"/>
              <a:t>y1  t1</a:t>
            </a:r>
            <a:r>
              <a:rPr lang="en-US" dirty="0">
                <a:solidFill>
                  <a:srgbClr val="FF0000"/>
                </a:solidFill>
              </a:rPr>
              <a:t>=1</a:t>
            </a:r>
          </a:p>
        </p:txBody>
      </p:sp>
      <p:cxnSp>
        <p:nvCxnSpPr>
          <p:cNvPr id="13" name="Straight Arrow Connector 12">
            <a:extLst>
              <a:ext uri="{FF2B5EF4-FFF2-40B4-BE49-F238E27FC236}">
                <a16:creationId xmlns:a16="http://schemas.microsoft.com/office/drawing/2014/main" id="{FE1AB960-00DF-42EC-8326-2B21F9360782}"/>
              </a:ext>
            </a:extLst>
          </p:cNvPr>
          <p:cNvCxnSpPr/>
          <p:nvPr/>
        </p:nvCxnSpPr>
        <p:spPr>
          <a:xfrm flipH="1">
            <a:off x="8440771" y="2382750"/>
            <a:ext cx="3055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5AB4853-FB87-44F0-84FA-5569E7F89819}"/>
              </a:ext>
            </a:extLst>
          </p:cNvPr>
          <p:cNvCxnSpPr>
            <a:cxnSpLocks/>
          </p:cNvCxnSpPr>
          <p:nvPr/>
        </p:nvCxnSpPr>
        <p:spPr>
          <a:xfrm>
            <a:off x="8028613" y="4757064"/>
            <a:ext cx="223454" cy="11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3B3CB68-84DA-4583-9422-90232A9DA38F}"/>
              </a:ext>
            </a:extLst>
          </p:cNvPr>
          <p:cNvSpPr txBox="1"/>
          <p:nvPr/>
        </p:nvSpPr>
        <p:spPr>
          <a:xfrm>
            <a:off x="8028613" y="4387732"/>
            <a:ext cx="970103" cy="369332"/>
          </a:xfrm>
          <a:prstGeom prst="rect">
            <a:avLst/>
          </a:prstGeom>
          <a:noFill/>
        </p:spPr>
        <p:txBody>
          <a:bodyPr wrap="square" rtlCol="0">
            <a:spAutoFit/>
          </a:bodyPr>
          <a:lstStyle/>
          <a:p>
            <a:r>
              <a:rPr lang="en-US" dirty="0"/>
              <a:t>y2  t2</a:t>
            </a:r>
            <a:r>
              <a:rPr lang="en-US" dirty="0">
                <a:solidFill>
                  <a:srgbClr val="FF0000"/>
                </a:solidFill>
              </a:rPr>
              <a:t>=0</a:t>
            </a:r>
          </a:p>
        </p:txBody>
      </p:sp>
      <p:cxnSp>
        <p:nvCxnSpPr>
          <p:cNvPr id="16" name="Straight Arrow Connector 15">
            <a:extLst>
              <a:ext uri="{FF2B5EF4-FFF2-40B4-BE49-F238E27FC236}">
                <a16:creationId xmlns:a16="http://schemas.microsoft.com/office/drawing/2014/main" id="{236ED25D-0B2D-45AA-9E59-FDC0863C8B31}"/>
              </a:ext>
            </a:extLst>
          </p:cNvPr>
          <p:cNvCxnSpPr/>
          <p:nvPr/>
        </p:nvCxnSpPr>
        <p:spPr>
          <a:xfrm flipH="1">
            <a:off x="8359425" y="4768732"/>
            <a:ext cx="3055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24530C4-82C1-4E39-A05B-B718F5842E28}"/>
              </a:ext>
            </a:extLst>
          </p:cNvPr>
          <p:cNvCxnSpPr>
            <a:cxnSpLocks/>
            <a:stCxn id="22" idx="3"/>
          </p:cNvCxnSpPr>
          <p:nvPr/>
        </p:nvCxnSpPr>
        <p:spPr>
          <a:xfrm>
            <a:off x="3660232" y="2756420"/>
            <a:ext cx="982353"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223EAFB-C705-4424-9601-43C85700FE5E}"/>
              </a:ext>
            </a:extLst>
          </p:cNvPr>
          <p:cNvSpPr txBox="1"/>
          <p:nvPr/>
        </p:nvSpPr>
        <p:spPr>
          <a:xfrm>
            <a:off x="3565077" y="2322688"/>
            <a:ext cx="1035861" cy="369332"/>
          </a:xfrm>
          <a:prstGeom prst="rect">
            <a:avLst/>
          </a:prstGeom>
          <a:noFill/>
        </p:spPr>
        <p:txBody>
          <a:bodyPr wrap="none" rtlCol="0">
            <a:spAutoFit/>
          </a:bodyPr>
          <a:lstStyle/>
          <a:p>
            <a:r>
              <a:rPr lang="en-US" dirty="0"/>
              <a:t>Wh1=0.3</a:t>
            </a:r>
          </a:p>
        </p:txBody>
      </p:sp>
      <p:sp>
        <p:nvSpPr>
          <p:cNvPr id="22" name="TextBox 21">
            <a:extLst>
              <a:ext uri="{FF2B5EF4-FFF2-40B4-BE49-F238E27FC236}">
                <a16:creationId xmlns:a16="http://schemas.microsoft.com/office/drawing/2014/main" id="{2D81611E-2778-48E0-ADF8-152BF4845811}"/>
              </a:ext>
            </a:extLst>
          </p:cNvPr>
          <p:cNvSpPr txBox="1"/>
          <p:nvPr/>
        </p:nvSpPr>
        <p:spPr>
          <a:xfrm>
            <a:off x="2831159" y="2571754"/>
            <a:ext cx="829073" cy="369332"/>
          </a:xfrm>
          <a:prstGeom prst="rect">
            <a:avLst/>
          </a:prstGeom>
          <a:noFill/>
        </p:spPr>
        <p:txBody>
          <a:bodyPr wrap="none" rtlCol="0">
            <a:spAutoFit/>
          </a:bodyPr>
          <a:lstStyle/>
          <a:p>
            <a:r>
              <a:rPr lang="en-US" dirty="0"/>
              <a:t>X1=0.1</a:t>
            </a:r>
          </a:p>
        </p:txBody>
      </p:sp>
      <p:cxnSp>
        <p:nvCxnSpPr>
          <p:cNvPr id="26" name="Straight Arrow Connector 25">
            <a:extLst>
              <a:ext uri="{FF2B5EF4-FFF2-40B4-BE49-F238E27FC236}">
                <a16:creationId xmlns:a16="http://schemas.microsoft.com/office/drawing/2014/main" id="{C0B76EF5-9938-42CE-AEF8-A5547701C2C6}"/>
              </a:ext>
            </a:extLst>
          </p:cNvPr>
          <p:cNvCxnSpPr>
            <a:endCxn id="19" idx="1"/>
          </p:cNvCxnSpPr>
          <p:nvPr/>
        </p:nvCxnSpPr>
        <p:spPr>
          <a:xfrm flipV="1">
            <a:off x="1371600" y="2507354"/>
            <a:ext cx="2193477" cy="921646"/>
          </a:xfrm>
          <a:prstGeom prst="straightConnector1">
            <a:avLst/>
          </a:prstGeom>
          <a:ln>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9235BB1-4494-431D-94B1-8CB4DB36BB4A}"/>
              </a:ext>
            </a:extLst>
          </p:cNvPr>
          <p:cNvCxnSpPr>
            <a:cxnSpLocks/>
            <a:endCxn id="22" idx="2"/>
          </p:cNvCxnSpPr>
          <p:nvPr/>
        </p:nvCxnSpPr>
        <p:spPr>
          <a:xfrm flipV="1">
            <a:off x="1255349" y="2941086"/>
            <a:ext cx="1990347" cy="1044378"/>
          </a:xfrm>
          <a:prstGeom prst="straightConnector1">
            <a:avLst/>
          </a:prstGeom>
          <a:ln>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233520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638EE-B364-A5BF-AEF7-311B9DD2C75D}"/>
              </a:ext>
            </a:extLst>
          </p:cNvPr>
          <p:cNvSpPr>
            <a:spLocks noGrp="1"/>
          </p:cNvSpPr>
          <p:nvPr>
            <p:ph type="title"/>
          </p:nvPr>
        </p:nvSpPr>
        <p:spPr/>
        <p:txBody>
          <a:bodyPr/>
          <a:lstStyle/>
          <a:p>
            <a:r>
              <a:rPr lang="en-US"/>
              <a:t>Neural networks: formulas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9F8AA6A-7E72-FC36-A190-DD86585AC2E8}"/>
                  </a:ext>
                </a:extLst>
              </p:cNvPr>
              <p:cNvSpPr>
                <a:spLocks noGrp="1"/>
              </p:cNvSpPr>
              <p:nvPr>
                <p:ph sz="half" idx="1"/>
              </p:nvPr>
            </p:nvSpPr>
            <p:spPr>
              <a:xfrm>
                <a:off x="628650" y="1825625"/>
                <a:ext cx="8172450" cy="4351338"/>
              </a:xfrm>
            </p:spPr>
            <p:txBody>
              <a:bodyPr>
                <a:normAutofit fontScale="40000" lnSpcReduction="20000"/>
              </a:bodyPr>
              <a:lstStyle/>
              <a:p>
                <a14:m>
                  <m:oMath xmlns:m="http://schemas.openxmlformats.org/officeDocument/2006/math">
                    <m:r>
                      <m:rPr>
                        <m:nor/>
                      </m:rPr>
                      <a:rPr lang="en-US" sz="4000" i="0" smtClean="0">
                        <a:solidFill>
                          <a:schemeClr val="tx1"/>
                        </a:solidFill>
                        <a:latin typeface="Cambria Math" panose="02040503050406030204" pitchFamily="18" charset="0"/>
                      </a:rPr>
                      <m:t>Sigmoid</m:t>
                    </m:r>
                    <m:r>
                      <a:rPr lang="en-US" sz="4000" b="0" i="1" smtClean="0">
                        <a:solidFill>
                          <a:schemeClr val="tx1"/>
                        </a:solidFill>
                        <a:latin typeface="Cambria Math" panose="02040503050406030204" pitchFamily="18" charset="0"/>
                      </a:rPr>
                      <m:t> </m:t>
                    </m:r>
                    <m:r>
                      <a:rPr lang="en-US" sz="4000" b="0" i="1" smtClean="0">
                        <a:solidFill>
                          <a:schemeClr val="tx1"/>
                        </a:solidFill>
                        <a:latin typeface="Cambria Math" panose="02040503050406030204" pitchFamily="18" charset="0"/>
                      </a:rPr>
                      <m:t>𝑓</m:t>
                    </m:r>
                    <m:d>
                      <m:dPr>
                        <m:ctrlPr>
                          <a:rPr lang="en-US" sz="4000" i="1">
                            <a:solidFill>
                              <a:schemeClr val="tx1"/>
                            </a:solidFill>
                            <a:latin typeface="Cambria Math" panose="02040503050406030204" pitchFamily="18" charset="0"/>
                          </a:rPr>
                        </m:ctrlPr>
                      </m:dPr>
                      <m:e>
                        <m:r>
                          <a:rPr lang="en-US" sz="4000" b="0" i="1" smtClean="0">
                            <a:solidFill>
                              <a:schemeClr val="tx1"/>
                            </a:solidFill>
                            <a:latin typeface="Cambria Math" panose="02040503050406030204" pitchFamily="18" charset="0"/>
                          </a:rPr>
                          <m:t>𝑢</m:t>
                        </m:r>
                      </m:e>
                    </m:d>
                    <m:r>
                      <a:rPr lang="en-US" sz="4000" i="1">
                        <a:solidFill>
                          <a:schemeClr val="tx1"/>
                        </a:solidFill>
                        <a:latin typeface="Cambria Math" panose="02040503050406030204" pitchFamily="18" charset="0"/>
                      </a:rPr>
                      <m:t>=</m:t>
                    </m:r>
                    <m:f>
                      <m:fPr>
                        <m:ctrlPr>
                          <a:rPr lang="en-US" sz="4000" i="1">
                            <a:solidFill>
                              <a:schemeClr val="tx1"/>
                            </a:solidFill>
                            <a:latin typeface="Cambria Math" panose="02040503050406030204" pitchFamily="18" charset="0"/>
                          </a:rPr>
                        </m:ctrlPr>
                      </m:fPr>
                      <m:num>
                        <m:r>
                          <a:rPr lang="en-US" sz="4000" i="1">
                            <a:solidFill>
                              <a:schemeClr val="tx1"/>
                            </a:solidFill>
                            <a:latin typeface="Cambria Math" panose="02040503050406030204" pitchFamily="18" charset="0"/>
                          </a:rPr>
                          <m:t>1</m:t>
                        </m:r>
                      </m:num>
                      <m:den>
                        <m:r>
                          <a:rPr lang="en-US" sz="4000" i="1">
                            <a:solidFill>
                              <a:schemeClr val="tx1"/>
                            </a:solidFill>
                            <a:latin typeface="Cambria Math" panose="02040503050406030204" pitchFamily="18" charset="0"/>
                          </a:rPr>
                          <m:t>1+</m:t>
                        </m:r>
                        <m:sSup>
                          <m:sSupPr>
                            <m:ctrlPr>
                              <a:rPr lang="en-US" sz="4000" i="1">
                                <a:solidFill>
                                  <a:schemeClr val="tx1"/>
                                </a:solidFill>
                                <a:latin typeface="Cambria Math" panose="02040503050406030204" pitchFamily="18" charset="0"/>
                              </a:rPr>
                            </m:ctrlPr>
                          </m:sSupPr>
                          <m:e>
                            <m:r>
                              <a:rPr lang="en-US" sz="4000" i="1">
                                <a:solidFill>
                                  <a:schemeClr val="tx1"/>
                                </a:solidFill>
                                <a:latin typeface="Cambria Math" panose="02040503050406030204" pitchFamily="18" charset="0"/>
                              </a:rPr>
                              <m:t>𝑒</m:t>
                            </m:r>
                          </m:e>
                          <m:sup>
                            <m:r>
                              <a:rPr lang="en-US" sz="4000" i="1">
                                <a:solidFill>
                                  <a:schemeClr val="tx1"/>
                                </a:solidFill>
                                <a:latin typeface="Cambria Math" panose="02040503050406030204" pitchFamily="18" charset="0"/>
                              </a:rPr>
                              <m:t>−</m:t>
                            </m:r>
                            <m:r>
                              <a:rPr lang="en-US" sz="4000" b="0" i="1" smtClean="0">
                                <a:solidFill>
                                  <a:schemeClr val="tx1"/>
                                </a:solidFill>
                                <a:latin typeface="Cambria Math" panose="02040503050406030204" pitchFamily="18" charset="0"/>
                              </a:rPr>
                              <m:t>𝑢</m:t>
                            </m:r>
                          </m:sup>
                        </m:sSup>
                      </m:den>
                    </m:f>
                  </m:oMath>
                </a14:m>
                <a:endParaRPr lang="en-US" sz="4000" i="0" dirty="0">
                  <a:solidFill>
                    <a:schemeClr val="tx1"/>
                  </a:solidFill>
                  <a:latin typeface="Cambria Math" panose="02040503050406030204" pitchFamily="18" charset="0"/>
                </a:endParaRPr>
              </a:p>
              <a:p>
                <a14:m>
                  <m:oMath xmlns:m="http://schemas.openxmlformats.org/officeDocument/2006/math">
                    <m:r>
                      <a:rPr lang="en-US" sz="4000" b="0" i="1" smtClean="0">
                        <a:solidFill>
                          <a:schemeClr val="tx1"/>
                        </a:solidFill>
                        <a:latin typeface="Cambria Math" panose="02040503050406030204" pitchFamily="18" charset="0"/>
                      </a:rPr>
                      <m:t>𝑇𝑎𝑛h</m:t>
                    </m:r>
                    <m:r>
                      <a:rPr lang="en-US" sz="4000" b="0" i="1" smtClean="0">
                        <a:solidFill>
                          <a:schemeClr val="tx1"/>
                        </a:solidFill>
                        <a:latin typeface="Cambria Math" panose="02040503050406030204" pitchFamily="18" charset="0"/>
                      </a:rPr>
                      <m:t> </m:t>
                    </m:r>
                    <m:r>
                      <a:rPr lang="en-US" sz="4000" b="0" i="1" smtClean="0">
                        <a:solidFill>
                          <a:schemeClr val="tx1"/>
                        </a:solidFill>
                        <a:latin typeface="Cambria Math" panose="02040503050406030204" pitchFamily="18" charset="0"/>
                      </a:rPr>
                      <m:t>𝑓</m:t>
                    </m:r>
                    <m:d>
                      <m:dPr>
                        <m:ctrlPr>
                          <a:rPr lang="en-US" sz="4000" i="1">
                            <a:solidFill>
                              <a:schemeClr val="tx1"/>
                            </a:solidFill>
                            <a:latin typeface="Cambria Math" panose="02040503050406030204" pitchFamily="18" charset="0"/>
                          </a:rPr>
                        </m:ctrlPr>
                      </m:dPr>
                      <m:e>
                        <m:r>
                          <a:rPr lang="en-US" sz="4000" b="0" i="1" smtClean="0">
                            <a:solidFill>
                              <a:schemeClr val="tx1"/>
                            </a:solidFill>
                            <a:latin typeface="Cambria Math" panose="02040503050406030204" pitchFamily="18" charset="0"/>
                          </a:rPr>
                          <m:t>𝑢</m:t>
                        </m:r>
                      </m:e>
                    </m:d>
                    <m:r>
                      <a:rPr lang="en-US" sz="4000" i="1">
                        <a:solidFill>
                          <a:schemeClr val="tx1"/>
                        </a:solidFill>
                        <a:latin typeface="Cambria Math" panose="02040503050406030204" pitchFamily="18" charset="0"/>
                      </a:rPr>
                      <m:t>=</m:t>
                    </m:r>
                    <m:f>
                      <m:fPr>
                        <m:ctrlPr>
                          <a:rPr lang="en-US" sz="4000" i="1">
                            <a:solidFill>
                              <a:schemeClr val="tx1"/>
                            </a:solidFill>
                            <a:latin typeface="Cambria Math" panose="02040503050406030204" pitchFamily="18" charset="0"/>
                          </a:rPr>
                        </m:ctrlPr>
                      </m:fPr>
                      <m:num>
                        <m:func>
                          <m:funcPr>
                            <m:ctrlPr>
                              <a:rPr lang="en-US" sz="4000" i="1">
                                <a:solidFill>
                                  <a:schemeClr val="tx1"/>
                                </a:solidFill>
                                <a:latin typeface="Cambria Math" panose="02040503050406030204" pitchFamily="18" charset="0"/>
                              </a:rPr>
                            </m:ctrlPr>
                          </m:funcPr>
                          <m:fName>
                            <m:r>
                              <m:rPr>
                                <m:sty m:val="p"/>
                              </m:rPr>
                              <a:rPr lang="en-US" sz="4000" i="0">
                                <a:solidFill>
                                  <a:schemeClr val="tx1"/>
                                </a:solidFill>
                                <a:latin typeface="Cambria Math" panose="02040503050406030204" pitchFamily="18" charset="0"/>
                              </a:rPr>
                              <m:t>sinh</m:t>
                            </m:r>
                          </m:fName>
                          <m:e>
                            <m:r>
                              <a:rPr lang="en-US" sz="4000" i="1">
                                <a:solidFill>
                                  <a:schemeClr val="tx1"/>
                                </a:solidFill>
                                <a:latin typeface="Cambria Math" panose="02040503050406030204" pitchFamily="18" charset="0"/>
                              </a:rPr>
                              <m:t>(</m:t>
                            </m:r>
                          </m:e>
                        </m:func>
                        <m:r>
                          <a:rPr lang="en-US" sz="4000" b="0" i="1" smtClean="0">
                            <a:solidFill>
                              <a:schemeClr val="tx1"/>
                            </a:solidFill>
                            <a:latin typeface="Cambria Math" panose="02040503050406030204" pitchFamily="18" charset="0"/>
                          </a:rPr>
                          <m:t>𝑢</m:t>
                        </m:r>
                        <m:r>
                          <a:rPr lang="en-US" sz="4000" i="1">
                            <a:solidFill>
                              <a:schemeClr val="tx1"/>
                            </a:solidFill>
                            <a:latin typeface="Cambria Math" panose="02040503050406030204" pitchFamily="18" charset="0"/>
                          </a:rPr>
                          <m:t>)</m:t>
                        </m:r>
                      </m:num>
                      <m:den>
                        <m:func>
                          <m:funcPr>
                            <m:ctrlPr>
                              <a:rPr lang="en-US" sz="4000" i="1">
                                <a:solidFill>
                                  <a:schemeClr val="tx1"/>
                                </a:solidFill>
                                <a:latin typeface="Cambria Math" panose="02040503050406030204" pitchFamily="18" charset="0"/>
                              </a:rPr>
                            </m:ctrlPr>
                          </m:funcPr>
                          <m:fName>
                            <m:r>
                              <m:rPr>
                                <m:sty m:val="p"/>
                              </m:rPr>
                              <a:rPr lang="en-US" sz="4000" i="0">
                                <a:solidFill>
                                  <a:schemeClr val="tx1"/>
                                </a:solidFill>
                                <a:latin typeface="Cambria Math" panose="02040503050406030204" pitchFamily="18" charset="0"/>
                              </a:rPr>
                              <m:t>cosh</m:t>
                            </m:r>
                          </m:fName>
                          <m:e>
                            <m:r>
                              <a:rPr lang="en-US" sz="4000" i="1">
                                <a:solidFill>
                                  <a:schemeClr val="tx1"/>
                                </a:solidFill>
                                <a:latin typeface="Cambria Math" panose="02040503050406030204" pitchFamily="18" charset="0"/>
                              </a:rPr>
                              <m:t>(</m:t>
                            </m:r>
                          </m:e>
                        </m:func>
                        <m:r>
                          <a:rPr lang="en-US" sz="4000" b="0" i="1" smtClean="0">
                            <a:solidFill>
                              <a:schemeClr val="tx1"/>
                            </a:solidFill>
                            <a:latin typeface="Cambria Math" panose="02040503050406030204" pitchFamily="18" charset="0"/>
                          </a:rPr>
                          <m:t>𝑢</m:t>
                        </m:r>
                        <m:r>
                          <a:rPr lang="en-US" sz="4000" i="1">
                            <a:solidFill>
                              <a:schemeClr val="tx1"/>
                            </a:solidFill>
                            <a:latin typeface="Cambria Math" panose="02040503050406030204" pitchFamily="18" charset="0"/>
                          </a:rPr>
                          <m:t>)</m:t>
                        </m:r>
                      </m:den>
                    </m:f>
                    <m:r>
                      <a:rPr lang="en-US" sz="4000" i="1">
                        <a:solidFill>
                          <a:schemeClr val="tx1"/>
                        </a:solidFill>
                        <a:latin typeface="Cambria Math" panose="02040503050406030204" pitchFamily="18" charset="0"/>
                      </a:rPr>
                      <m:t>,</m:t>
                    </m:r>
                  </m:oMath>
                </a14:m>
                <a:endParaRPr lang="en-US" sz="4000" i="1" dirty="0">
                  <a:solidFill>
                    <a:schemeClr val="tx1"/>
                  </a:solidFill>
                  <a:latin typeface="Cambria Math" panose="02040503050406030204" pitchFamily="18" charset="0"/>
                </a:endParaRPr>
              </a:p>
              <a:p>
                <a14:m>
                  <m:oMath xmlns:m="http://schemas.openxmlformats.org/officeDocument/2006/math">
                    <m:r>
                      <m:rPr>
                        <m:nor/>
                      </m:rPr>
                      <a:rPr lang="en-US" sz="4000" b="0" i="0" smtClean="0">
                        <a:solidFill>
                          <a:schemeClr val="tx1"/>
                        </a:solidFill>
                        <a:latin typeface="Cambria Math" panose="02040503050406030204" pitchFamily="18" charset="0"/>
                      </a:rPr>
                      <m:t>Relu</m:t>
                    </m:r>
                    <m:r>
                      <m:rPr>
                        <m:nor/>
                      </m:rPr>
                      <a:rPr lang="en-US" sz="4000" b="0" i="0" smtClean="0">
                        <a:solidFill>
                          <a:schemeClr val="tx1"/>
                        </a:solidFill>
                        <a:latin typeface="Cambria Math" panose="02040503050406030204" pitchFamily="18" charset="0"/>
                      </a:rPr>
                      <m:t>   </m:t>
                    </m:r>
                    <m:r>
                      <a:rPr lang="en-US" sz="4000" b="0" i="1" smtClean="0">
                        <a:solidFill>
                          <a:schemeClr val="tx1"/>
                        </a:solidFill>
                        <a:latin typeface="Cambria Math" panose="02040503050406030204" pitchFamily="18" charset="0"/>
                      </a:rPr>
                      <m:t>𝑓</m:t>
                    </m:r>
                    <m:r>
                      <a:rPr lang="en-US" sz="4000" i="1">
                        <a:solidFill>
                          <a:schemeClr val="tx1"/>
                        </a:solidFill>
                        <a:latin typeface="Cambria Math" panose="02040503050406030204" pitchFamily="18" charset="0"/>
                      </a:rPr>
                      <m:t>(</m:t>
                    </m:r>
                    <m:r>
                      <a:rPr lang="en-US" sz="4000" b="0" i="1" smtClean="0">
                        <a:solidFill>
                          <a:schemeClr val="tx1"/>
                        </a:solidFill>
                        <a:latin typeface="Cambria Math" panose="02040503050406030204" pitchFamily="18" charset="0"/>
                      </a:rPr>
                      <m:t>𝑢</m:t>
                    </m:r>
                    <m:r>
                      <a:rPr lang="en-US" sz="4000" i="1">
                        <a:solidFill>
                          <a:schemeClr val="tx1"/>
                        </a:solidFill>
                        <a:latin typeface="Cambria Math" panose="02040503050406030204" pitchFamily="18" charset="0"/>
                      </a:rPr>
                      <m:t>)=</m:t>
                    </m:r>
                    <m:func>
                      <m:funcPr>
                        <m:ctrlPr>
                          <a:rPr lang="en-US" sz="4000" i="1">
                            <a:solidFill>
                              <a:schemeClr val="tx1"/>
                            </a:solidFill>
                            <a:latin typeface="Cambria Math" panose="02040503050406030204" pitchFamily="18" charset="0"/>
                          </a:rPr>
                        </m:ctrlPr>
                      </m:funcPr>
                      <m:fName>
                        <m:r>
                          <m:rPr>
                            <m:sty m:val="p"/>
                          </m:rPr>
                          <a:rPr lang="en-US" sz="4000" i="0">
                            <a:solidFill>
                              <a:schemeClr val="tx1"/>
                            </a:solidFill>
                            <a:latin typeface="Cambria Math" panose="02040503050406030204" pitchFamily="18" charset="0"/>
                          </a:rPr>
                          <m:t>max</m:t>
                        </m:r>
                      </m:fName>
                      <m:e>
                        <m:r>
                          <a:rPr lang="en-US" sz="4000" i="1">
                            <a:solidFill>
                              <a:schemeClr val="tx1"/>
                            </a:solidFill>
                            <a:latin typeface="Cambria Math" panose="02040503050406030204" pitchFamily="18" charset="0"/>
                          </a:rPr>
                          <m:t>(</m:t>
                        </m:r>
                      </m:e>
                    </m:func>
                    <m:r>
                      <a:rPr lang="en-US" sz="4000" i="1">
                        <a:solidFill>
                          <a:schemeClr val="tx1"/>
                        </a:solidFill>
                        <a:latin typeface="Cambria Math" panose="02040503050406030204" pitchFamily="18" charset="0"/>
                      </a:rPr>
                      <m:t>0,</m:t>
                    </m:r>
                    <m:r>
                      <a:rPr lang="en-US" sz="4000" b="0" i="1" smtClean="0">
                        <a:solidFill>
                          <a:schemeClr val="tx1"/>
                        </a:solidFill>
                        <a:latin typeface="Cambria Math" panose="02040503050406030204" pitchFamily="18" charset="0"/>
                      </a:rPr>
                      <m:t>𝑢</m:t>
                    </m:r>
                    <m:r>
                      <a:rPr lang="en-US" sz="4000" i="1">
                        <a:solidFill>
                          <a:schemeClr val="tx1"/>
                        </a:solidFill>
                        <a:latin typeface="Cambria Math" panose="02040503050406030204" pitchFamily="18" charset="0"/>
                      </a:rPr>
                      <m:t>),</m:t>
                    </m:r>
                  </m:oMath>
                </a14:m>
                <a:endParaRPr lang="en-US" sz="4000" i="1" dirty="0">
                  <a:solidFill>
                    <a:schemeClr val="tx1"/>
                  </a:solidFill>
                  <a:latin typeface="Cambria Math" panose="02040503050406030204" pitchFamily="18" charset="0"/>
                </a:endParaRPr>
              </a:p>
              <a:p>
                <a:endParaRPr lang="en-US" sz="4000" i="1" dirty="0">
                  <a:solidFill>
                    <a:srgbClr val="000000"/>
                  </a:solidFill>
                  <a:latin typeface="Cambria Math" panose="02040503050406030204" pitchFamily="18" charset="0"/>
                </a:endParaRPr>
              </a:p>
              <a:p>
                <a:r>
                  <a:rPr lang="en-US" sz="4000" i="1" dirty="0">
                    <a:solidFill>
                      <a:srgbClr val="000000"/>
                    </a:solidFill>
                    <a:latin typeface="Cambria Math" panose="02040503050406030204" pitchFamily="18" charset="0"/>
                  </a:rPr>
                  <a:t>f=activation function, x=input, t=target, w=weights</a:t>
                </a:r>
              </a:p>
              <a:p>
                <a:r>
                  <a:rPr lang="en-US" sz="4000" i="1" dirty="0">
                    <a:solidFill>
                      <a:srgbClr val="000000"/>
                    </a:solidFill>
                    <a:latin typeface="Cambria Math" panose="02040503050406030204" pitchFamily="18" charset="0"/>
                  </a:rPr>
                  <a:t>Case1 (between hidden and output layers)</a:t>
                </a:r>
              </a:p>
              <a:p>
                <a14:m>
                  <m:oMath xmlns:m="http://schemas.openxmlformats.org/officeDocument/2006/math">
                    <m:f>
                      <m:fPr>
                        <m:ctrlPr>
                          <a:rPr lang="en-US" sz="4000" i="1" smtClean="0">
                            <a:solidFill>
                              <a:srgbClr val="000000"/>
                            </a:solidFill>
                            <a:latin typeface="Cambria Math" panose="02040503050406030204" pitchFamily="18" charset="0"/>
                          </a:rPr>
                        </m:ctrlPr>
                      </m:fPr>
                      <m:num>
                        <m:r>
                          <a:rPr lang="en-US" sz="4000" i="1">
                            <a:solidFill>
                              <a:srgbClr val="000000"/>
                            </a:solidFill>
                            <a:latin typeface="Cambria Math" panose="02040503050406030204" pitchFamily="18" charset="0"/>
                          </a:rPr>
                          <m:t>𝜕𝜀</m:t>
                        </m:r>
                      </m:num>
                      <m:den>
                        <m:r>
                          <a:rPr lang="en-US" sz="4000" i="1">
                            <a:solidFill>
                              <a:srgbClr val="000000"/>
                            </a:solidFill>
                            <a:latin typeface="Cambria Math" panose="02040503050406030204" pitchFamily="18" charset="0"/>
                          </a:rPr>
                          <m:t>𝜕</m:t>
                        </m:r>
                        <m:sSub>
                          <m:sSubPr>
                            <m:ctrlPr>
                              <a:rPr lang="en-US" sz="4000" i="1">
                                <a:solidFill>
                                  <a:srgbClr val="000000"/>
                                </a:solidFill>
                                <a:latin typeface="Cambria Math" panose="02040503050406030204" pitchFamily="18" charset="0"/>
                              </a:rPr>
                            </m:ctrlPr>
                          </m:sSubPr>
                          <m:e>
                            <m:r>
                              <a:rPr lang="en-US" sz="4000" i="1">
                                <a:solidFill>
                                  <a:srgbClr val="000000"/>
                                </a:solidFill>
                                <a:latin typeface="Cambria Math" panose="02040503050406030204" pitchFamily="18" charset="0"/>
                              </a:rPr>
                              <m:t>𝑤</m:t>
                            </m:r>
                          </m:e>
                          <m:sub>
                            <m:r>
                              <a:rPr lang="en-US" sz="4000" i="1">
                                <a:solidFill>
                                  <a:srgbClr val="000000"/>
                                </a:solidFill>
                                <a:latin typeface="Cambria Math" panose="02040503050406030204" pitchFamily="18" charset="0"/>
                              </a:rPr>
                              <m:t>𝑗</m:t>
                            </m:r>
                            <m:r>
                              <a:rPr lang="en-US" sz="4000" i="1">
                                <a:solidFill>
                                  <a:srgbClr val="000000"/>
                                </a:solidFill>
                                <a:latin typeface="Cambria Math" panose="02040503050406030204" pitchFamily="18" charset="0"/>
                              </a:rPr>
                              <m:t>,</m:t>
                            </m:r>
                            <m:r>
                              <a:rPr lang="en-US" sz="4000" i="1">
                                <a:solidFill>
                                  <a:srgbClr val="000000"/>
                                </a:solidFill>
                                <a:latin typeface="Cambria Math" panose="02040503050406030204" pitchFamily="18" charset="0"/>
                              </a:rPr>
                              <m:t>𝑖</m:t>
                            </m:r>
                          </m:sub>
                        </m:sSub>
                      </m:den>
                    </m:f>
                    <m:r>
                      <a:rPr lang="en-US" sz="4000" i="1">
                        <a:solidFill>
                          <a:srgbClr val="000000"/>
                        </a:solidFill>
                        <a:latin typeface="Cambria Math" panose="02040503050406030204" pitchFamily="18" charset="0"/>
                      </a:rPr>
                      <m:t>=</m:t>
                    </m:r>
                    <m:sSub>
                      <m:sSubPr>
                        <m:ctrlPr>
                          <a:rPr lang="en-US" sz="4000" i="1">
                            <a:solidFill>
                              <a:srgbClr val="000000"/>
                            </a:solidFill>
                            <a:latin typeface="Cambria Math" panose="02040503050406030204" pitchFamily="18" charset="0"/>
                          </a:rPr>
                        </m:ctrlPr>
                      </m:sSubPr>
                      <m:e>
                        <m:r>
                          <a:rPr lang="en-US" sz="4000" i="1">
                            <a:solidFill>
                              <a:srgbClr val="000000"/>
                            </a:solidFill>
                            <a:latin typeface="Cambria Math" panose="02040503050406030204" pitchFamily="18" charset="0"/>
                          </a:rPr>
                          <m:t>𝑠</m:t>
                        </m:r>
                      </m:e>
                      <m:sub>
                        <m:r>
                          <a:rPr lang="en-US" sz="4000" i="1">
                            <a:solidFill>
                              <a:srgbClr val="000000"/>
                            </a:solidFill>
                            <a:latin typeface="Cambria Math" panose="02040503050406030204" pitchFamily="18" charset="0"/>
                          </a:rPr>
                          <m:t>𝑖</m:t>
                        </m:r>
                      </m:sub>
                    </m:sSub>
                    <m:r>
                      <a:rPr lang="en-US" sz="4000" i="1">
                        <a:solidFill>
                          <a:srgbClr val="000000"/>
                        </a:solidFill>
                        <a:latin typeface="Cambria Math" panose="02040503050406030204" pitchFamily="18" charset="0"/>
                      </a:rPr>
                      <m:t>⋅</m:t>
                    </m:r>
                    <m:sSub>
                      <m:sSubPr>
                        <m:ctrlPr>
                          <a:rPr lang="en-US" sz="4000" i="1">
                            <a:solidFill>
                              <a:srgbClr val="000000"/>
                            </a:solidFill>
                            <a:latin typeface="Cambria Math" panose="02040503050406030204" pitchFamily="18" charset="0"/>
                          </a:rPr>
                        </m:ctrlPr>
                      </m:sSubPr>
                      <m:e>
                        <m:r>
                          <a:rPr lang="en-US" sz="4000" i="1">
                            <a:solidFill>
                              <a:srgbClr val="000000"/>
                            </a:solidFill>
                            <a:latin typeface="Cambria Math" panose="02040503050406030204" pitchFamily="18" charset="0"/>
                          </a:rPr>
                          <m:t>𝑥</m:t>
                        </m:r>
                      </m:e>
                      <m:sub>
                        <m:r>
                          <a:rPr lang="en-US" sz="4000" i="1">
                            <a:solidFill>
                              <a:srgbClr val="000000"/>
                            </a:solidFill>
                            <a:latin typeface="Cambria Math" panose="02040503050406030204" pitchFamily="18" charset="0"/>
                          </a:rPr>
                          <m:t>𝑗</m:t>
                        </m:r>
                      </m:sub>
                    </m:sSub>
                    <m:r>
                      <a:rPr lang="en-US" sz="4000" i="1">
                        <a:solidFill>
                          <a:srgbClr val="000000"/>
                        </a:solidFill>
                        <a:latin typeface="Cambria Math" panose="02040503050406030204" pitchFamily="18" charset="0"/>
                      </a:rPr>
                      <m:t>=</m:t>
                    </m:r>
                    <m:d>
                      <m:dPr>
                        <m:begChr m:val="["/>
                        <m:endChr m:val="]"/>
                        <m:ctrlPr>
                          <a:rPr lang="en-US" sz="4000" i="1">
                            <a:solidFill>
                              <a:srgbClr val="000000"/>
                            </a:solidFill>
                            <a:latin typeface="Cambria Math" panose="02040503050406030204" pitchFamily="18" charset="0"/>
                          </a:rPr>
                        </m:ctrlPr>
                      </m:dPr>
                      <m:e>
                        <m:d>
                          <m:dPr>
                            <m:ctrlPr>
                              <a:rPr lang="en-US" sz="4000" i="1">
                                <a:solidFill>
                                  <a:srgbClr val="000000"/>
                                </a:solidFill>
                                <a:latin typeface="Cambria Math" panose="02040503050406030204" pitchFamily="18" charset="0"/>
                              </a:rPr>
                            </m:ctrlPr>
                          </m:dPr>
                          <m:e>
                            <m:sSub>
                              <m:sSubPr>
                                <m:ctrlPr>
                                  <a:rPr lang="en-US" sz="4000" i="1">
                                    <a:solidFill>
                                      <a:srgbClr val="000000"/>
                                    </a:solidFill>
                                    <a:latin typeface="Cambria Math" panose="02040503050406030204" pitchFamily="18" charset="0"/>
                                  </a:rPr>
                                </m:ctrlPr>
                              </m:sSubPr>
                              <m:e>
                                <m:r>
                                  <a:rPr lang="en-US" sz="4000" i="1">
                                    <a:solidFill>
                                      <a:srgbClr val="000000"/>
                                    </a:solidFill>
                                    <a:latin typeface="Cambria Math" panose="02040503050406030204" pitchFamily="18" charset="0"/>
                                  </a:rPr>
                                  <m:t>𝑥</m:t>
                                </m:r>
                              </m:e>
                              <m:sub>
                                <m:r>
                                  <a:rPr lang="en-US" sz="4000" i="1">
                                    <a:solidFill>
                                      <a:srgbClr val="000000"/>
                                    </a:solidFill>
                                    <a:latin typeface="Cambria Math" panose="02040503050406030204" pitchFamily="18" charset="0"/>
                                  </a:rPr>
                                  <m:t>𝑖</m:t>
                                </m:r>
                              </m:sub>
                            </m:sSub>
                            <m:r>
                              <a:rPr lang="en-US" sz="4000" i="1">
                                <a:solidFill>
                                  <a:srgbClr val="000000"/>
                                </a:solidFill>
                                <a:latin typeface="Cambria Math" panose="02040503050406030204" pitchFamily="18" charset="0"/>
                              </a:rPr>
                              <m:t>−</m:t>
                            </m:r>
                            <m:sSub>
                              <m:sSubPr>
                                <m:ctrlPr>
                                  <a:rPr lang="en-US" sz="4000" i="1">
                                    <a:solidFill>
                                      <a:srgbClr val="000000"/>
                                    </a:solidFill>
                                    <a:latin typeface="Cambria Math" panose="02040503050406030204" pitchFamily="18" charset="0"/>
                                  </a:rPr>
                                </m:ctrlPr>
                              </m:sSubPr>
                              <m:e>
                                <m:r>
                                  <a:rPr lang="en-US" sz="4000" i="1">
                                    <a:solidFill>
                                      <a:srgbClr val="000000"/>
                                    </a:solidFill>
                                    <a:latin typeface="Cambria Math" panose="02040503050406030204" pitchFamily="18" charset="0"/>
                                  </a:rPr>
                                  <m:t>𝑡</m:t>
                                </m:r>
                              </m:e>
                              <m:sub>
                                <m:r>
                                  <a:rPr lang="en-US" sz="4000" i="1">
                                    <a:solidFill>
                                      <a:srgbClr val="000000"/>
                                    </a:solidFill>
                                    <a:latin typeface="Cambria Math" panose="02040503050406030204" pitchFamily="18" charset="0"/>
                                  </a:rPr>
                                  <m:t>𝑖</m:t>
                                </m:r>
                              </m:sub>
                            </m:sSub>
                          </m:e>
                        </m:d>
                        <m:r>
                          <a:rPr lang="en-US" sz="4000" i="1">
                            <a:solidFill>
                              <a:srgbClr val="000000"/>
                            </a:solidFill>
                            <a:latin typeface="Cambria Math" panose="02040503050406030204" pitchFamily="18" charset="0"/>
                          </a:rPr>
                          <m:t>⋅</m:t>
                        </m:r>
                        <m:r>
                          <a:rPr lang="en-US" sz="4000" i="1">
                            <a:solidFill>
                              <a:srgbClr val="000000"/>
                            </a:solidFill>
                            <a:latin typeface="Cambria Math" panose="02040503050406030204" pitchFamily="18" charset="0"/>
                          </a:rPr>
                          <m:t>𝑓</m:t>
                        </m:r>
                        <m:r>
                          <a:rPr lang="en-US" sz="4000" i="1">
                            <a:solidFill>
                              <a:srgbClr val="000000"/>
                            </a:solidFill>
                            <a:latin typeface="Cambria Math" panose="02040503050406030204" pitchFamily="18" charset="0"/>
                          </a:rPr>
                          <m:t>(</m:t>
                        </m:r>
                        <m:sSub>
                          <m:sSubPr>
                            <m:ctrlPr>
                              <a:rPr lang="en-US" sz="4000" i="1">
                                <a:solidFill>
                                  <a:srgbClr val="000000"/>
                                </a:solidFill>
                                <a:latin typeface="Cambria Math" panose="02040503050406030204" pitchFamily="18" charset="0"/>
                              </a:rPr>
                            </m:ctrlPr>
                          </m:sSubPr>
                          <m:e>
                            <m:r>
                              <a:rPr lang="en-US" sz="4000" i="1">
                                <a:solidFill>
                                  <a:srgbClr val="000000"/>
                                </a:solidFill>
                                <a:latin typeface="Cambria Math" panose="02040503050406030204" pitchFamily="18" charset="0"/>
                              </a:rPr>
                              <m:t>𝑢</m:t>
                            </m:r>
                          </m:e>
                          <m:sub>
                            <m:r>
                              <a:rPr lang="en-US" sz="4000" i="1">
                                <a:solidFill>
                                  <a:srgbClr val="000000"/>
                                </a:solidFill>
                                <a:latin typeface="Cambria Math" panose="02040503050406030204" pitchFamily="18" charset="0"/>
                              </a:rPr>
                              <m:t>𝑖</m:t>
                            </m:r>
                          </m:sub>
                        </m:sSub>
                        <m:r>
                          <a:rPr lang="en-US" sz="4000" i="1">
                            <a:solidFill>
                              <a:srgbClr val="000000"/>
                            </a:solidFill>
                            <a:latin typeface="Cambria Math" panose="02040503050406030204" pitchFamily="18" charset="0"/>
                          </a:rPr>
                          <m:t>)</m:t>
                        </m:r>
                        <m:d>
                          <m:dPr>
                            <m:ctrlPr>
                              <a:rPr lang="en-US" sz="4000" i="1">
                                <a:solidFill>
                                  <a:srgbClr val="000000"/>
                                </a:solidFill>
                                <a:latin typeface="Cambria Math" panose="02040503050406030204" pitchFamily="18" charset="0"/>
                              </a:rPr>
                            </m:ctrlPr>
                          </m:dPr>
                          <m:e>
                            <m:r>
                              <a:rPr lang="en-US" sz="4000" i="1">
                                <a:solidFill>
                                  <a:srgbClr val="000000"/>
                                </a:solidFill>
                                <a:latin typeface="Cambria Math" panose="02040503050406030204" pitchFamily="18" charset="0"/>
                              </a:rPr>
                              <m:t>1−</m:t>
                            </m:r>
                            <m:r>
                              <a:rPr lang="en-US" sz="4000" i="1">
                                <a:solidFill>
                                  <a:srgbClr val="000000"/>
                                </a:solidFill>
                                <a:latin typeface="Cambria Math" panose="02040503050406030204" pitchFamily="18" charset="0"/>
                              </a:rPr>
                              <m:t>𝑓</m:t>
                            </m:r>
                            <m:r>
                              <a:rPr lang="en-US" sz="4000" i="1">
                                <a:solidFill>
                                  <a:srgbClr val="000000"/>
                                </a:solidFill>
                                <a:latin typeface="Cambria Math" panose="02040503050406030204" pitchFamily="18" charset="0"/>
                              </a:rPr>
                              <m:t>(</m:t>
                            </m:r>
                            <m:sSub>
                              <m:sSubPr>
                                <m:ctrlPr>
                                  <a:rPr lang="en-US" sz="4000" i="1">
                                    <a:solidFill>
                                      <a:srgbClr val="000000"/>
                                    </a:solidFill>
                                    <a:latin typeface="Cambria Math" panose="02040503050406030204" pitchFamily="18" charset="0"/>
                                  </a:rPr>
                                </m:ctrlPr>
                              </m:sSubPr>
                              <m:e>
                                <m:r>
                                  <a:rPr lang="en-US" sz="4000" i="1">
                                    <a:solidFill>
                                      <a:srgbClr val="000000"/>
                                    </a:solidFill>
                                    <a:latin typeface="Cambria Math" panose="02040503050406030204" pitchFamily="18" charset="0"/>
                                  </a:rPr>
                                  <m:t>𝑢</m:t>
                                </m:r>
                              </m:e>
                              <m:sub>
                                <m:r>
                                  <a:rPr lang="en-US" sz="4000" i="1">
                                    <a:solidFill>
                                      <a:srgbClr val="000000"/>
                                    </a:solidFill>
                                    <a:latin typeface="Cambria Math" panose="02040503050406030204" pitchFamily="18" charset="0"/>
                                  </a:rPr>
                                  <m:t>𝑖</m:t>
                                </m:r>
                              </m:sub>
                            </m:sSub>
                            <m:r>
                              <a:rPr lang="en-US" sz="4000" i="1">
                                <a:solidFill>
                                  <a:srgbClr val="000000"/>
                                </a:solidFill>
                                <a:latin typeface="Cambria Math" panose="02040503050406030204" pitchFamily="18" charset="0"/>
                              </a:rPr>
                              <m:t>)</m:t>
                            </m:r>
                          </m:e>
                        </m:d>
                      </m:e>
                    </m:d>
                    <m:r>
                      <a:rPr lang="en-US" sz="4000" i="1">
                        <a:solidFill>
                          <a:srgbClr val="000000"/>
                        </a:solidFill>
                        <a:latin typeface="Cambria Math" panose="02040503050406030204" pitchFamily="18" charset="0"/>
                      </a:rPr>
                      <m:t>⋅</m:t>
                    </m:r>
                    <m:sSub>
                      <m:sSubPr>
                        <m:ctrlPr>
                          <a:rPr lang="en-US" sz="4000" i="1">
                            <a:solidFill>
                              <a:srgbClr val="000000"/>
                            </a:solidFill>
                            <a:latin typeface="Cambria Math" panose="02040503050406030204" pitchFamily="18" charset="0"/>
                          </a:rPr>
                        </m:ctrlPr>
                      </m:sSubPr>
                      <m:e>
                        <m:r>
                          <a:rPr lang="en-US" sz="4000" i="1">
                            <a:solidFill>
                              <a:srgbClr val="000000"/>
                            </a:solidFill>
                            <a:latin typeface="Cambria Math" panose="02040503050406030204" pitchFamily="18" charset="0"/>
                          </a:rPr>
                          <m:t>𝑥</m:t>
                        </m:r>
                      </m:e>
                      <m:sub>
                        <m:r>
                          <a:rPr lang="en-US" sz="4000" i="1">
                            <a:solidFill>
                              <a:srgbClr val="000000"/>
                            </a:solidFill>
                            <a:latin typeface="Cambria Math" panose="02040503050406030204" pitchFamily="18" charset="0"/>
                          </a:rPr>
                          <m:t>𝑗</m:t>
                        </m:r>
                      </m:sub>
                    </m:sSub>
                  </m:oMath>
                </a14:m>
                <a:endParaRPr lang="en-US" sz="4000" dirty="0"/>
              </a:p>
              <a:p>
                <a14:m>
                  <m:oMath xmlns:m="http://schemas.openxmlformats.org/officeDocument/2006/math">
                    <m:sSub>
                      <m:sSubPr>
                        <m:ctrlPr>
                          <a:rPr lang="en-US" sz="4000" i="1" smtClean="0">
                            <a:solidFill>
                              <a:srgbClr val="000000"/>
                            </a:solidFill>
                            <a:latin typeface="Cambria Math" panose="02040503050406030204" pitchFamily="18" charset="0"/>
                          </a:rPr>
                        </m:ctrlPr>
                      </m:sSubPr>
                      <m:e>
                        <m:r>
                          <a:rPr lang="en-US" sz="4000" i="1">
                            <a:solidFill>
                              <a:srgbClr val="000000"/>
                            </a:solidFill>
                            <a:latin typeface="Cambria Math" panose="02040503050406030204" pitchFamily="18" charset="0"/>
                          </a:rPr>
                          <m:t>𝑠</m:t>
                        </m:r>
                      </m:e>
                      <m:sub>
                        <m:r>
                          <a:rPr lang="en-US" sz="4000" i="1">
                            <a:solidFill>
                              <a:srgbClr val="000000"/>
                            </a:solidFill>
                            <a:latin typeface="Cambria Math" panose="02040503050406030204" pitchFamily="18" charset="0"/>
                          </a:rPr>
                          <m:t>𝑖</m:t>
                        </m:r>
                      </m:sub>
                    </m:sSub>
                    <m:r>
                      <a:rPr lang="en-US" sz="4000" i="0">
                        <a:solidFill>
                          <a:srgbClr val="000000"/>
                        </a:solidFill>
                        <a:latin typeface="Cambria Math" panose="02040503050406030204" pitchFamily="18" charset="0"/>
                      </a:rPr>
                      <m:t> </m:t>
                    </m:r>
                    <m:r>
                      <a:rPr lang="en-US" sz="4000" i="1">
                        <a:solidFill>
                          <a:srgbClr val="000000"/>
                        </a:solidFill>
                        <a:latin typeface="Cambria Math" panose="02040503050406030204" pitchFamily="18" charset="0"/>
                      </a:rPr>
                      <m:t>=</m:t>
                    </m:r>
                    <m:d>
                      <m:dPr>
                        <m:ctrlPr>
                          <a:rPr lang="en-US" sz="4000" i="1">
                            <a:solidFill>
                              <a:srgbClr val="000000"/>
                            </a:solidFill>
                            <a:latin typeface="Cambria Math" panose="02040503050406030204" pitchFamily="18" charset="0"/>
                          </a:rPr>
                        </m:ctrlPr>
                      </m:dPr>
                      <m:e>
                        <m:sSub>
                          <m:sSubPr>
                            <m:ctrlPr>
                              <a:rPr lang="en-US" sz="4000" i="1">
                                <a:solidFill>
                                  <a:srgbClr val="000000"/>
                                </a:solidFill>
                                <a:latin typeface="Cambria Math" panose="02040503050406030204" pitchFamily="18" charset="0"/>
                              </a:rPr>
                            </m:ctrlPr>
                          </m:sSubPr>
                          <m:e>
                            <m:r>
                              <a:rPr lang="en-US" sz="4000" i="1">
                                <a:solidFill>
                                  <a:srgbClr val="000000"/>
                                </a:solidFill>
                                <a:latin typeface="Cambria Math" panose="02040503050406030204" pitchFamily="18" charset="0"/>
                              </a:rPr>
                              <m:t>𝑥</m:t>
                            </m:r>
                          </m:e>
                          <m:sub>
                            <m:r>
                              <a:rPr lang="en-US" sz="4000" i="1">
                                <a:solidFill>
                                  <a:srgbClr val="000000"/>
                                </a:solidFill>
                                <a:latin typeface="Cambria Math" panose="02040503050406030204" pitchFamily="18" charset="0"/>
                              </a:rPr>
                              <m:t>𝑖</m:t>
                            </m:r>
                          </m:sub>
                        </m:sSub>
                        <m:r>
                          <a:rPr lang="en-US" sz="4000" i="1">
                            <a:solidFill>
                              <a:srgbClr val="000000"/>
                            </a:solidFill>
                            <a:latin typeface="Cambria Math" panose="02040503050406030204" pitchFamily="18" charset="0"/>
                          </a:rPr>
                          <m:t>−</m:t>
                        </m:r>
                        <m:sSub>
                          <m:sSubPr>
                            <m:ctrlPr>
                              <a:rPr lang="en-US" sz="4000" i="1">
                                <a:solidFill>
                                  <a:srgbClr val="000000"/>
                                </a:solidFill>
                                <a:latin typeface="Cambria Math" panose="02040503050406030204" pitchFamily="18" charset="0"/>
                              </a:rPr>
                            </m:ctrlPr>
                          </m:sSubPr>
                          <m:e>
                            <m:r>
                              <a:rPr lang="en-US" sz="4000" i="1">
                                <a:solidFill>
                                  <a:srgbClr val="000000"/>
                                </a:solidFill>
                                <a:latin typeface="Cambria Math" panose="02040503050406030204" pitchFamily="18" charset="0"/>
                              </a:rPr>
                              <m:t>𝑡</m:t>
                            </m:r>
                          </m:e>
                          <m:sub>
                            <m:r>
                              <a:rPr lang="en-US" sz="4000" i="1">
                                <a:solidFill>
                                  <a:srgbClr val="000000"/>
                                </a:solidFill>
                                <a:latin typeface="Cambria Math" panose="02040503050406030204" pitchFamily="18" charset="0"/>
                              </a:rPr>
                              <m:t>𝑖</m:t>
                            </m:r>
                          </m:sub>
                        </m:sSub>
                      </m:e>
                    </m:d>
                    <m:r>
                      <a:rPr lang="en-US" sz="4000" i="1">
                        <a:solidFill>
                          <a:srgbClr val="000000"/>
                        </a:solidFill>
                        <a:latin typeface="Cambria Math" panose="02040503050406030204" pitchFamily="18" charset="0"/>
                      </a:rPr>
                      <m:t>⋅</m:t>
                    </m:r>
                    <m:r>
                      <a:rPr lang="en-US" sz="4000" i="1">
                        <a:solidFill>
                          <a:srgbClr val="000000"/>
                        </a:solidFill>
                        <a:latin typeface="Cambria Math" panose="02040503050406030204" pitchFamily="18" charset="0"/>
                      </a:rPr>
                      <m:t>𝑓</m:t>
                    </m:r>
                    <m:r>
                      <a:rPr lang="en-US" sz="4000" i="1">
                        <a:solidFill>
                          <a:srgbClr val="000000"/>
                        </a:solidFill>
                        <a:latin typeface="Cambria Math" panose="02040503050406030204" pitchFamily="18" charset="0"/>
                      </a:rPr>
                      <m:t>(</m:t>
                    </m:r>
                    <m:sSub>
                      <m:sSubPr>
                        <m:ctrlPr>
                          <a:rPr lang="en-US" sz="4000" i="1">
                            <a:solidFill>
                              <a:srgbClr val="000000"/>
                            </a:solidFill>
                            <a:latin typeface="Cambria Math" panose="02040503050406030204" pitchFamily="18" charset="0"/>
                          </a:rPr>
                        </m:ctrlPr>
                      </m:sSubPr>
                      <m:e>
                        <m:r>
                          <a:rPr lang="en-US" sz="4000" i="1">
                            <a:solidFill>
                              <a:srgbClr val="000000"/>
                            </a:solidFill>
                            <a:latin typeface="Cambria Math" panose="02040503050406030204" pitchFamily="18" charset="0"/>
                          </a:rPr>
                          <m:t>𝑢</m:t>
                        </m:r>
                      </m:e>
                      <m:sub>
                        <m:r>
                          <a:rPr lang="en-US" sz="4000" i="1">
                            <a:solidFill>
                              <a:srgbClr val="000000"/>
                            </a:solidFill>
                            <a:latin typeface="Cambria Math" panose="02040503050406030204" pitchFamily="18" charset="0"/>
                          </a:rPr>
                          <m:t>𝑖</m:t>
                        </m:r>
                      </m:sub>
                    </m:sSub>
                    <m:r>
                      <a:rPr lang="en-US" sz="4000" i="1">
                        <a:solidFill>
                          <a:srgbClr val="000000"/>
                        </a:solidFill>
                        <a:latin typeface="Cambria Math" panose="02040503050406030204" pitchFamily="18" charset="0"/>
                      </a:rPr>
                      <m:t>)</m:t>
                    </m:r>
                    <m:d>
                      <m:dPr>
                        <m:ctrlPr>
                          <a:rPr lang="en-US" sz="4000" i="1">
                            <a:solidFill>
                              <a:srgbClr val="000000"/>
                            </a:solidFill>
                            <a:latin typeface="Cambria Math" panose="02040503050406030204" pitchFamily="18" charset="0"/>
                          </a:rPr>
                        </m:ctrlPr>
                      </m:dPr>
                      <m:e>
                        <m:r>
                          <a:rPr lang="en-US" sz="4000" i="1">
                            <a:solidFill>
                              <a:srgbClr val="000000"/>
                            </a:solidFill>
                            <a:latin typeface="Cambria Math" panose="02040503050406030204" pitchFamily="18" charset="0"/>
                          </a:rPr>
                          <m:t>1−</m:t>
                        </m:r>
                        <m:r>
                          <a:rPr lang="en-US" sz="4000" i="1">
                            <a:solidFill>
                              <a:srgbClr val="000000"/>
                            </a:solidFill>
                            <a:latin typeface="Cambria Math" panose="02040503050406030204" pitchFamily="18" charset="0"/>
                          </a:rPr>
                          <m:t>𝑓</m:t>
                        </m:r>
                        <m:r>
                          <a:rPr lang="en-US" sz="4000" i="1">
                            <a:solidFill>
                              <a:srgbClr val="000000"/>
                            </a:solidFill>
                            <a:latin typeface="Cambria Math" panose="02040503050406030204" pitchFamily="18" charset="0"/>
                          </a:rPr>
                          <m:t>(</m:t>
                        </m:r>
                        <m:sSub>
                          <m:sSubPr>
                            <m:ctrlPr>
                              <a:rPr lang="en-US" sz="4000" i="1">
                                <a:solidFill>
                                  <a:srgbClr val="000000"/>
                                </a:solidFill>
                                <a:latin typeface="Cambria Math" panose="02040503050406030204" pitchFamily="18" charset="0"/>
                              </a:rPr>
                            </m:ctrlPr>
                          </m:sSubPr>
                          <m:e>
                            <m:r>
                              <a:rPr lang="en-US" sz="4000" i="1">
                                <a:solidFill>
                                  <a:srgbClr val="000000"/>
                                </a:solidFill>
                                <a:latin typeface="Cambria Math" panose="02040503050406030204" pitchFamily="18" charset="0"/>
                              </a:rPr>
                              <m:t>𝑢</m:t>
                            </m:r>
                          </m:e>
                          <m:sub>
                            <m:r>
                              <a:rPr lang="en-US" sz="4000" i="1">
                                <a:solidFill>
                                  <a:srgbClr val="000000"/>
                                </a:solidFill>
                                <a:latin typeface="Cambria Math" panose="02040503050406030204" pitchFamily="18" charset="0"/>
                              </a:rPr>
                              <m:t>𝑖</m:t>
                            </m:r>
                          </m:sub>
                        </m:sSub>
                        <m:r>
                          <a:rPr lang="en-US" sz="4000" i="1">
                            <a:solidFill>
                              <a:srgbClr val="000000"/>
                            </a:solidFill>
                            <a:latin typeface="Cambria Math" panose="02040503050406030204" pitchFamily="18" charset="0"/>
                          </a:rPr>
                          <m:t>)</m:t>
                        </m:r>
                      </m:e>
                    </m:d>
                  </m:oMath>
                </a14:m>
                <a:endParaRPr lang="en-US" sz="4000" dirty="0"/>
              </a:p>
              <a:p>
                <a:endParaRPr lang="en-US" sz="4000" dirty="0"/>
              </a:p>
              <a:p>
                <a:r>
                  <a:rPr lang="en-US" sz="4000" dirty="0"/>
                  <a:t>Case 2</a:t>
                </a:r>
                <a:r>
                  <a:rPr lang="en-US" sz="4000" dirty="0">
                    <a:solidFill>
                      <a:srgbClr val="000000"/>
                    </a:solidFill>
                  </a:rPr>
                  <a:t> (Between hidden and hidden layers)</a:t>
                </a:r>
              </a:p>
              <a:p>
                <a14:m>
                  <m:oMath xmlns:m="http://schemas.openxmlformats.org/officeDocument/2006/math">
                    <m:f>
                      <m:fPr>
                        <m:ctrlPr>
                          <a:rPr lang="en-US" sz="4000" i="1">
                            <a:solidFill>
                              <a:srgbClr val="000000"/>
                            </a:solidFill>
                            <a:latin typeface="Cambria Math" panose="02040503050406030204" pitchFamily="18" charset="0"/>
                          </a:rPr>
                        </m:ctrlPr>
                      </m:fPr>
                      <m:num>
                        <m:r>
                          <a:rPr lang="en-US" sz="4000" i="1">
                            <a:solidFill>
                              <a:srgbClr val="000000"/>
                            </a:solidFill>
                            <a:latin typeface="Cambria Math" panose="02040503050406030204" pitchFamily="18" charset="0"/>
                          </a:rPr>
                          <m:t>𝜕𝜀</m:t>
                        </m:r>
                      </m:num>
                      <m:den>
                        <m:r>
                          <a:rPr lang="en-US" sz="4000" i="1">
                            <a:solidFill>
                              <a:srgbClr val="000000"/>
                            </a:solidFill>
                            <a:latin typeface="Cambria Math" panose="02040503050406030204" pitchFamily="18" charset="0"/>
                          </a:rPr>
                          <m:t>𝜕</m:t>
                        </m:r>
                        <m:sSub>
                          <m:sSubPr>
                            <m:ctrlPr>
                              <a:rPr lang="en-US" sz="4000" i="1">
                                <a:solidFill>
                                  <a:srgbClr val="000000"/>
                                </a:solidFill>
                                <a:latin typeface="Cambria Math" panose="02040503050406030204" pitchFamily="18" charset="0"/>
                              </a:rPr>
                            </m:ctrlPr>
                          </m:sSubPr>
                          <m:e>
                            <m:r>
                              <a:rPr lang="en-US" sz="4000" i="1">
                                <a:solidFill>
                                  <a:srgbClr val="000000"/>
                                </a:solidFill>
                                <a:latin typeface="Cambria Math" panose="02040503050406030204" pitchFamily="18" charset="0"/>
                              </a:rPr>
                              <m:t>𝑤</m:t>
                            </m:r>
                          </m:e>
                          <m:sub>
                            <m:r>
                              <a:rPr lang="en-US" sz="4000" i="1">
                                <a:solidFill>
                                  <a:srgbClr val="000000"/>
                                </a:solidFill>
                                <a:latin typeface="Cambria Math" panose="02040503050406030204" pitchFamily="18" charset="0"/>
                              </a:rPr>
                              <m:t>𝑘</m:t>
                            </m:r>
                            <m:r>
                              <a:rPr lang="en-US" sz="4000" i="1">
                                <a:solidFill>
                                  <a:srgbClr val="000000"/>
                                </a:solidFill>
                                <a:latin typeface="Cambria Math" panose="02040503050406030204" pitchFamily="18" charset="0"/>
                              </a:rPr>
                              <m:t>,</m:t>
                            </m:r>
                            <m:r>
                              <a:rPr lang="en-US" sz="4000" i="1">
                                <a:solidFill>
                                  <a:srgbClr val="000000"/>
                                </a:solidFill>
                                <a:latin typeface="Cambria Math" panose="02040503050406030204" pitchFamily="18" charset="0"/>
                              </a:rPr>
                              <m:t>𝑗</m:t>
                            </m:r>
                          </m:sub>
                        </m:sSub>
                      </m:den>
                    </m:f>
                    <m:r>
                      <a:rPr lang="en-US" sz="4000" i="1">
                        <a:solidFill>
                          <a:srgbClr val="000000"/>
                        </a:solidFill>
                        <a:latin typeface="Cambria Math" panose="02040503050406030204" pitchFamily="18" charset="0"/>
                      </a:rPr>
                      <m:t>=</m:t>
                    </m:r>
                    <m:d>
                      <m:dPr>
                        <m:ctrlPr>
                          <a:rPr lang="en-US" sz="4000" i="1">
                            <a:solidFill>
                              <a:srgbClr val="000000"/>
                            </a:solidFill>
                            <a:latin typeface="Cambria Math" panose="02040503050406030204" pitchFamily="18" charset="0"/>
                          </a:rPr>
                        </m:ctrlPr>
                      </m:dPr>
                      <m:e>
                        <m:nary>
                          <m:naryPr>
                            <m:chr m:val="∑"/>
                            <m:ctrlPr>
                              <a:rPr lang="en-US" sz="4000" i="1">
                                <a:solidFill>
                                  <a:srgbClr val="000000"/>
                                </a:solidFill>
                                <a:latin typeface="Cambria Math" panose="02040503050406030204" pitchFamily="18" charset="0"/>
                              </a:rPr>
                            </m:ctrlPr>
                          </m:naryPr>
                          <m:sub>
                            <m:r>
                              <a:rPr lang="en-US" sz="4000" i="1">
                                <a:solidFill>
                                  <a:srgbClr val="000000"/>
                                </a:solidFill>
                                <a:latin typeface="Cambria Math" panose="02040503050406030204" pitchFamily="18" charset="0"/>
                              </a:rPr>
                              <m:t>𝑖</m:t>
                            </m:r>
                            <m:r>
                              <a:rPr lang="en-US" sz="4000" i="1">
                                <a:solidFill>
                                  <a:srgbClr val="000000"/>
                                </a:solidFill>
                                <a:latin typeface="Cambria Math" panose="02040503050406030204" pitchFamily="18" charset="0"/>
                              </a:rPr>
                              <m:t>=1</m:t>
                            </m:r>
                          </m:sub>
                          <m:sup>
                            <m:r>
                              <a:rPr lang="en-US" sz="4000" i="1">
                                <a:solidFill>
                                  <a:srgbClr val="000000"/>
                                </a:solidFill>
                                <a:latin typeface="Cambria Math" panose="02040503050406030204" pitchFamily="18" charset="0"/>
                              </a:rPr>
                              <m:t>𝑖</m:t>
                            </m:r>
                            <m:r>
                              <a:rPr lang="en-US" sz="4000" i="1">
                                <a:solidFill>
                                  <a:srgbClr val="000000"/>
                                </a:solidFill>
                                <a:latin typeface="Cambria Math" panose="02040503050406030204" pitchFamily="18" charset="0"/>
                              </a:rPr>
                              <m:t>=</m:t>
                            </m:r>
                            <m:r>
                              <a:rPr lang="en-US" sz="4000" i="1">
                                <a:solidFill>
                                  <a:srgbClr val="000000"/>
                                </a:solidFill>
                                <a:latin typeface="Cambria Math" panose="02040503050406030204" pitchFamily="18" charset="0"/>
                              </a:rPr>
                              <m:t>𝐼</m:t>
                            </m:r>
                          </m:sup>
                          <m:e>
                            <m:d>
                              <m:dPr>
                                <m:ctrlPr>
                                  <a:rPr lang="en-US" sz="4000" i="1">
                                    <a:solidFill>
                                      <a:srgbClr val="000000"/>
                                    </a:solidFill>
                                    <a:latin typeface="Cambria Math" panose="02040503050406030204" pitchFamily="18" charset="0"/>
                                  </a:rPr>
                                </m:ctrlPr>
                              </m:dPr>
                              <m:e>
                                <m:sSub>
                                  <m:sSubPr>
                                    <m:ctrlPr>
                                      <a:rPr lang="en-US" sz="4000" i="1">
                                        <a:solidFill>
                                          <a:srgbClr val="000000"/>
                                        </a:solidFill>
                                        <a:latin typeface="Cambria Math" panose="02040503050406030204" pitchFamily="18" charset="0"/>
                                      </a:rPr>
                                    </m:ctrlPr>
                                  </m:sSubPr>
                                  <m:e>
                                    <m:r>
                                      <a:rPr lang="en-US" sz="4000" i="1">
                                        <a:solidFill>
                                          <a:srgbClr val="000000"/>
                                        </a:solidFill>
                                        <a:latin typeface="Cambria Math" panose="02040503050406030204" pitchFamily="18" charset="0"/>
                                      </a:rPr>
                                      <m:t>𝑠</m:t>
                                    </m:r>
                                  </m:e>
                                  <m:sub>
                                    <m:r>
                                      <a:rPr lang="en-US" sz="4000" i="1">
                                        <a:solidFill>
                                          <a:srgbClr val="000000"/>
                                        </a:solidFill>
                                        <a:latin typeface="Cambria Math" panose="02040503050406030204" pitchFamily="18" charset="0"/>
                                      </a:rPr>
                                      <m:t>𝑖</m:t>
                                    </m:r>
                                  </m:sub>
                                </m:sSub>
                                <m:r>
                                  <a:rPr lang="en-US" sz="4000" i="1">
                                    <a:solidFill>
                                      <a:srgbClr val="000000"/>
                                    </a:solidFill>
                                    <a:latin typeface="Cambria Math" panose="02040503050406030204" pitchFamily="18" charset="0"/>
                                  </a:rPr>
                                  <m:t>⋅</m:t>
                                </m:r>
                                <m:sSub>
                                  <m:sSubPr>
                                    <m:ctrlPr>
                                      <a:rPr lang="en-US" sz="4000" i="1">
                                        <a:solidFill>
                                          <a:srgbClr val="000000"/>
                                        </a:solidFill>
                                        <a:latin typeface="Cambria Math" panose="02040503050406030204" pitchFamily="18" charset="0"/>
                                      </a:rPr>
                                    </m:ctrlPr>
                                  </m:sSubPr>
                                  <m:e>
                                    <m:r>
                                      <a:rPr lang="en-US" sz="4000" i="1">
                                        <a:solidFill>
                                          <a:srgbClr val="000000"/>
                                        </a:solidFill>
                                        <a:latin typeface="Cambria Math" panose="02040503050406030204" pitchFamily="18" charset="0"/>
                                      </a:rPr>
                                      <m:t>𝑤</m:t>
                                    </m:r>
                                  </m:e>
                                  <m:sub>
                                    <m:r>
                                      <a:rPr lang="en-US" sz="4000" i="1">
                                        <a:solidFill>
                                          <a:srgbClr val="000000"/>
                                        </a:solidFill>
                                        <a:latin typeface="Cambria Math" panose="02040503050406030204" pitchFamily="18" charset="0"/>
                                      </a:rPr>
                                      <m:t>𝑗</m:t>
                                    </m:r>
                                    <m:r>
                                      <a:rPr lang="en-US" sz="4000" i="1">
                                        <a:solidFill>
                                          <a:srgbClr val="000000"/>
                                        </a:solidFill>
                                        <a:latin typeface="Cambria Math" panose="02040503050406030204" pitchFamily="18" charset="0"/>
                                      </a:rPr>
                                      <m:t>,</m:t>
                                    </m:r>
                                    <m:r>
                                      <a:rPr lang="en-US" sz="4000" i="1">
                                        <a:solidFill>
                                          <a:srgbClr val="000000"/>
                                        </a:solidFill>
                                        <a:latin typeface="Cambria Math" panose="02040503050406030204" pitchFamily="18" charset="0"/>
                                      </a:rPr>
                                      <m:t>𝑖</m:t>
                                    </m:r>
                                  </m:sub>
                                </m:sSub>
                              </m:e>
                            </m:d>
                          </m:e>
                        </m:nary>
                      </m:e>
                    </m:d>
                    <m:r>
                      <a:rPr lang="en-US" sz="4000" i="1">
                        <a:solidFill>
                          <a:srgbClr val="000000"/>
                        </a:solidFill>
                        <a:latin typeface="Cambria Math" panose="02040503050406030204" pitchFamily="18" charset="0"/>
                      </a:rPr>
                      <m:t>⋅</m:t>
                    </m:r>
                    <m:d>
                      <m:dPr>
                        <m:begChr m:val="["/>
                        <m:endChr m:val="]"/>
                        <m:ctrlPr>
                          <a:rPr lang="en-US" sz="4000" i="1">
                            <a:solidFill>
                              <a:srgbClr val="000000"/>
                            </a:solidFill>
                            <a:latin typeface="Cambria Math" panose="02040503050406030204" pitchFamily="18" charset="0"/>
                          </a:rPr>
                        </m:ctrlPr>
                      </m:dPr>
                      <m:e>
                        <m:r>
                          <a:rPr lang="en-US" sz="4000" i="1">
                            <a:solidFill>
                              <a:srgbClr val="000000"/>
                            </a:solidFill>
                            <a:latin typeface="Cambria Math" panose="02040503050406030204" pitchFamily="18" charset="0"/>
                          </a:rPr>
                          <m:t>𝑓</m:t>
                        </m:r>
                        <m:r>
                          <a:rPr lang="en-US" sz="4000" i="1">
                            <a:solidFill>
                              <a:srgbClr val="000000"/>
                            </a:solidFill>
                            <a:latin typeface="Cambria Math" panose="02040503050406030204" pitchFamily="18" charset="0"/>
                          </a:rPr>
                          <m:t>(</m:t>
                        </m:r>
                        <m:sSub>
                          <m:sSubPr>
                            <m:ctrlPr>
                              <a:rPr lang="en-US" sz="4000" i="1">
                                <a:solidFill>
                                  <a:srgbClr val="000000"/>
                                </a:solidFill>
                                <a:latin typeface="Cambria Math" panose="02040503050406030204" pitchFamily="18" charset="0"/>
                              </a:rPr>
                            </m:ctrlPr>
                          </m:sSubPr>
                          <m:e>
                            <m:r>
                              <a:rPr lang="en-US" sz="4000" i="1">
                                <a:solidFill>
                                  <a:srgbClr val="000000"/>
                                </a:solidFill>
                                <a:latin typeface="Cambria Math" panose="02040503050406030204" pitchFamily="18" charset="0"/>
                              </a:rPr>
                              <m:t>𝑢</m:t>
                            </m:r>
                          </m:e>
                          <m:sub>
                            <m:r>
                              <a:rPr lang="en-US" sz="4000" i="1">
                                <a:solidFill>
                                  <a:srgbClr val="000000"/>
                                </a:solidFill>
                                <a:latin typeface="Cambria Math" panose="02040503050406030204" pitchFamily="18" charset="0"/>
                              </a:rPr>
                              <m:t>𝑗</m:t>
                            </m:r>
                          </m:sub>
                        </m:sSub>
                        <m:r>
                          <a:rPr lang="en-US" sz="4000" i="1">
                            <a:solidFill>
                              <a:srgbClr val="000000"/>
                            </a:solidFill>
                            <a:latin typeface="Cambria Math" panose="02040503050406030204" pitchFamily="18" charset="0"/>
                          </a:rPr>
                          <m:t>)</m:t>
                        </m:r>
                        <m:d>
                          <m:dPr>
                            <m:ctrlPr>
                              <a:rPr lang="en-US" sz="4000" i="1">
                                <a:solidFill>
                                  <a:srgbClr val="000000"/>
                                </a:solidFill>
                                <a:latin typeface="Cambria Math" panose="02040503050406030204" pitchFamily="18" charset="0"/>
                              </a:rPr>
                            </m:ctrlPr>
                          </m:dPr>
                          <m:e>
                            <m:r>
                              <a:rPr lang="en-US" sz="4000" i="1">
                                <a:solidFill>
                                  <a:srgbClr val="000000"/>
                                </a:solidFill>
                                <a:latin typeface="Cambria Math" panose="02040503050406030204" pitchFamily="18" charset="0"/>
                              </a:rPr>
                              <m:t>1−</m:t>
                            </m:r>
                            <m:r>
                              <a:rPr lang="en-US" sz="4000" i="1">
                                <a:solidFill>
                                  <a:srgbClr val="000000"/>
                                </a:solidFill>
                                <a:latin typeface="Cambria Math" panose="02040503050406030204" pitchFamily="18" charset="0"/>
                              </a:rPr>
                              <m:t>𝑓</m:t>
                            </m:r>
                            <m:r>
                              <a:rPr lang="en-US" sz="4000" i="1">
                                <a:solidFill>
                                  <a:srgbClr val="000000"/>
                                </a:solidFill>
                                <a:latin typeface="Cambria Math" panose="02040503050406030204" pitchFamily="18" charset="0"/>
                              </a:rPr>
                              <m:t>(</m:t>
                            </m:r>
                            <m:sSub>
                              <m:sSubPr>
                                <m:ctrlPr>
                                  <a:rPr lang="en-US" sz="4000" i="1">
                                    <a:solidFill>
                                      <a:srgbClr val="000000"/>
                                    </a:solidFill>
                                    <a:latin typeface="Cambria Math" panose="02040503050406030204" pitchFamily="18" charset="0"/>
                                  </a:rPr>
                                </m:ctrlPr>
                              </m:sSubPr>
                              <m:e>
                                <m:r>
                                  <a:rPr lang="en-US" sz="4000" i="1">
                                    <a:solidFill>
                                      <a:srgbClr val="000000"/>
                                    </a:solidFill>
                                    <a:latin typeface="Cambria Math" panose="02040503050406030204" pitchFamily="18" charset="0"/>
                                  </a:rPr>
                                  <m:t>𝑢</m:t>
                                </m:r>
                              </m:e>
                              <m:sub>
                                <m:r>
                                  <a:rPr lang="en-US" sz="4000" i="1">
                                    <a:solidFill>
                                      <a:srgbClr val="000000"/>
                                    </a:solidFill>
                                    <a:latin typeface="Cambria Math" panose="02040503050406030204" pitchFamily="18" charset="0"/>
                                  </a:rPr>
                                  <m:t>𝑗</m:t>
                                </m:r>
                              </m:sub>
                            </m:sSub>
                            <m:r>
                              <a:rPr lang="en-US" sz="4000" i="1">
                                <a:solidFill>
                                  <a:srgbClr val="000000"/>
                                </a:solidFill>
                                <a:latin typeface="Cambria Math" panose="02040503050406030204" pitchFamily="18" charset="0"/>
                              </a:rPr>
                              <m:t>)</m:t>
                            </m:r>
                          </m:e>
                        </m:d>
                      </m:e>
                    </m:d>
                    <m:r>
                      <a:rPr lang="en-US" sz="4000" i="1">
                        <a:solidFill>
                          <a:srgbClr val="000000"/>
                        </a:solidFill>
                        <a:latin typeface="Cambria Math" panose="02040503050406030204" pitchFamily="18" charset="0"/>
                      </a:rPr>
                      <m:t>⋅</m:t>
                    </m:r>
                    <m:sSub>
                      <m:sSubPr>
                        <m:ctrlPr>
                          <a:rPr lang="en-US" sz="4000" i="1">
                            <a:solidFill>
                              <a:srgbClr val="000000"/>
                            </a:solidFill>
                            <a:latin typeface="Cambria Math" panose="02040503050406030204" pitchFamily="18" charset="0"/>
                          </a:rPr>
                        </m:ctrlPr>
                      </m:sSubPr>
                      <m:e>
                        <m:r>
                          <a:rPr lang="en-US" sz="4000" i="1">
                            <a:solidFill>
                              <a:srgbClr val="000000"/>
                            </a:solidFill>
                            <a:latin typeface="Cambria Math" panose="02040503050406030204" pitchFamily="18" charset="0"/>
                          </a:rPr>
                          <m:t>𝑥</m:t>
                        </m:r>
                      </m:e>
                      <m:sub>
                        <m:r>
                          <a:rPr lang="en-US" sz="4000" i="1">
                            <a:solidFill>
                              <a:srgbClr val="000000"/>
                            </a:solidFill>
                            <a:latin typeface="Cambria Math" panose="02040503050406030204" pitchFamily="18" charset="0"/>
                          </a:rPr>
                          <m:t>𝑘</m:t>
                        </m:r>
                      </m:sub>
                    </m:sSub>
                  </m:oMath>
                </a14:m>
                <a:endParaRPr lang="en-US" sz="4000" dirty="0"/>
              </a:p>
              <a:p>
                <a:endParaRPr lang="en-US" sz="4000" dirty="0"/>
              </a:p>
              <a:p>
                <a:endParaRPr lang="en-US" dirty="0"/>
              </a:p>
            </p:txBody>
          </p:sp>
        </mc:Choice>
        <mc:Fallback xmlns="">
          <p:sp>
            <p:nvSpPr>
              <p:cNvPr id="3" name="Content Placeholder 2">
                <a:extLst>
                  <a:ext uri="{FF2B5EF4-FFF2-40B4-BE49-F238E27FC236}">
                    <a16:creationId xmlns:a16="http://schemas.microsoft.com/office/drawing/2014/main" id="{19F8AA6A-7E72-FC36-A190-DD86585AC2E8}"/>
                  </a:ext>
                </a:extLst>
              </p:cNvPr>
              <p:cNvSpPr>
                <a:spLocks noGrp="1" noRot="1" noChangeAspect="1" noMove="1" noResize="1" noEditPoints="1" noAdjustHandles="1" noChangeArrowheads="1" noChangeShapeType="1" noTextEdit="1"/>
              </p:cNvSpPr>
              <p:nvPr>
                <p:ph sz="half" idx="1"/>
              </p:nvPr>
            </p:nvSpPr>
            <p:spPr>
              <a:xfrm>
                <a:off x="628650" y="1825625"/>
                <a:ext cx="8172450" cy="4351338"/>
              </a:xfrm>
              <a:blipFill>
                <a:blip r:embed="rId2"/>
                <a:stretch>
                  <a:fillRect l="-298"/>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84D935BC-3807-2C89-5FD2-8156EF96FF76}"/>
              </a:ext>
            </a:extLst>
          </p:cNvPr>
          <p:cNvSpPr>
            <a:spLocks noGrp="1"/>
          </p:cNvSpPr>
          <p:nvPr>
            <p:ph type="ftr" sz="quarter" idx="11"/>
          </p:nvPr>
        </p:nvSpPr>
        <p:spPr/>
        <p:txBody>
          <a:bodyPr/>
          <a:lstStyle/>
          <a:p>
            <a:r>
              <a:rPr lang="en-US"/>
              <a:t>Neural Networks. , v.250210a</a:t>
            </a:r>
          </a:p>
        </p:txBody>
      </p:sp>
      <p:sp>
        <p:nvSpPr>
          <p:cNvPr id="5" name="Slide Number Placeholder 4">
            <a:extLst>
              <a:ext uri="{FF2B5EF4-FFF2-40B4-BE49-F238E27FC236}">
                <a16:creationId xmlns:a16="http://schemas.microsoft.com/office/drawing/2014/main" id="{9570EBEE-0BDD-03AF-F454-BE6169BA8833}"/>
              </a:ext>
            </a:extLst>
          </p:cNvPr>
          <p:cNvSpPr>
            <a:spLocks noGrp="1"/>
          </p:cNvSpPr>
          <p:nvPr>
            <p:ph type="sldNum" sz="quarter" idx="12"/>
          </p:nvPr>
        </p:nvSpPr>
        <p:spPr/>
        <p:txBody>
          <a:bodyPr/>
          <a:lstStyle/>
          <a:p>
            <a:fld id="{C41AA109-2788-4264-B7B5-5BA0DABB00DE}" type="slidenum">
              <a:rPr lang="en-US" smtClean="0"/>
              <a:t>126</a:t>
            </a:fld>
            <a:endParaRPr lang="en-US"/>
          </a:p>
        </p:txBody>
      </p:sp>
    </p:spTree>
    <p:extLst>
      <p:ext uri="{BB962C8B-B14F-4D97-AF65-F5344CB8AC3E}">
        <p14:creationId xmlns:p14="http://schemas.microsoft.com/office/powerpoint/2010/main" val="214735652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881F1-2130-49AF-A3F3-A110C4EAC981}"/>
              </a:ext>
            </a:extLst>
          </p:cNvPr>
          <p:cNvSpPr>
            <a:spLocks noGrp="1"/>
          </p:cNvSpPr>
          <p:nvPr>
            <p:ph type="title"/>
          </p:nvPr>
        </p:nvSpPr>
        <p:spPr/>
        <p:txBody>
          <a:bodyPr/>
          <a:lstStyle/>
          <a:p>
            <a:r>
              <a:rPr lang="en-US" dirty="0"/>
              <a:t>Demo Overfit</a:t>
            </a:r>
            <a:endParaRPr lang="en-HK" dirty="0"/>
          </a:p>
        </p:txBody>
      </p:sp>
      <p:sp>
        <p:nvSpPr>
          <p:cNvPr id="3" name="Content Placeholder 2">
            <a:extLst>
              <a:ext uri="{FF2B5EF4-FFF2-40B4-BE49-F238E27FC236}">
                <a16:creationId xmlns:a16="http://schemas.microsoft.com/office/drawing/2014/main" id="{CE2FFE72-5B71-709F-8E01-4D1082497120}"/>
              </a:ext>
            </a:extLst>
          </p:cNvPr>
          <p:cNvSpPr>
            <a:spLocks noGrp="1"/>
          </p:cNvSpPr>
          <p:nvPr>
            <p:ph sz="half" idx="1"/>
          </p:nvPr>
        </p:nvSpPr>
        <p:spPr/>
        <p:txBody>
          <a:bodyPr>
            <a:normAutofit fontScale="25000" lnSpcReduction="20000"/>
          </a:bodyPr>
          <a:lstStyle/>
          <a:p>
            <a:r>
              <a:rPr lang="en-HK" dirty="0"/>
              <a:t>import </a:t>
            </a:r>
            <a:r>
              <a:rPr lang="en-HK" dirty="0" err="1"/>
              <a:t>numpy</a:t>
            </a:r>
            <a:r>
              <a:rPr lang="en-HK" dirty="0"/>
              <a:t> as np</a:t>
            </a:r>
          </a:p>
          <a:p>
            <a:r>
              <a:rPr lang="en-HK" dirty="0"/>
              <a:t>from </a:t>
            </a:r>
            <a:r>
              <a:rPr lang="en-HK" dirty="0" err="1"/>
              <a:t>tensorflow</a:t>
            </a:r>
            <a:r>
              <a:rPr lang="en-HK" dirty="0"/>
              <a:t> import </a:t>
            </a:r>
            <a:r>
              <a:rPr lang="en-HK" dirty="0" err="1"/>
              <a:t>keras</a:t>
            </a:r>
            <a:endParaRPr lang="en-HK" dirty="0"/>
          </a:p>
          <a:p>
            <a:r>
              <a:rPr lang="en-HK" dirty="0"/>
              <a:t>from </a:t>
            </a:r>
            <a:r>
              <a:rPr lang="en-HK" dirty="0" err="1"/>
              <a:t>tensorflow.keras</a:t>
            </a:r>
            <a:r>
              <a:rPr lang="en-HK" dirty="0"/>
              <a:t> import layers</a:t>
            </a:r>
          </a:p>
          <a:p>
            <a:r>
              <a:rPr lang="en-HK" dirty="0"/>
              <a:t>import </a:t>
            </a:r>
            <a:r>
              <a:rPr lang="en-HK" dirty="0" err="1"/>
              <a:t>matplotlib.pyplot</a:t>
            </a:r>
            <a:r>
              <a:rPr lang="en-HK" dirty="0"/>
              <a:t> as </a:t>
            </a:r>
            <a:r>
              <a:rPr lang="en-HK" dirty="0" err="1"/>
              <a:t>plt</a:t>
            </a:r>
            <a:endParaRPr lang="en-HK" dirty="0"/>
          </a:p>
          <a:p>
            <a:endParaRPr lang="en-HK" dirty="0"/>
          </a:p>
          <a:p>
            <a:r>
              <a:rPr lang="en-HK" dirty="0"/>
              <a:t># Model / data parameters</a:t>
            </a:r>
          </a:p>
          <a:p>
            <a:r>
              <a:rPr lang="en-HK" dirty="0" err="1"/>
              <a:t>num_classes</a:t>
            </a:r>
            <a:r>
              <a:rPr lang="en-HK" dirty="0"/>
              <a:t> = 10</a:t>
            </a:r>
          </a:p>
          <a:p>
            <a:r>
              <a:rPr lang="en-HK" dirty="0" err="1"/>
              <a:t>input_shape</a:t>
            </a:r>
            <a:r>
              <a:rPr lang="en-HK" dirty="0"/>
              <a:t> = (28, 28, 1)</a:t>
            </a:r>
          </a:p>
          <a:p>
            <a:endParaRPr lang="en-HK" dirty="0"/>
          </a:p>
          <a:p>
            <a:r>
              <a:rPr lang="en-HK" dirty="0"/>
              <a:t># Load the data and split it between train and test sets</a:t>
            </a:r>
          </a:p>
          <a:p>
            <a:r>
              <a:rPr lang="en-HK" dirty="0"/>
              <a:t>(</a:t>
            </a:r>
            <a:r>
              <a:rPr lang="en-HK" dirty="0" err="1"/>
              <a:t>x_train</a:t>
            </a:r>
            <a:r>
              <a:rPr lang="en-HK" dirty="0"/>
              <a:t>, </a:t>
            </a:r>
            <a:r>
              <a:rPr lang="en-HK" dirty="0" err="1"/>
              <a:t>y_train</a:t>
            </a:r>
            <a:r>
              <a:rPr lang="en-HK" dirty="0"/>
              <a:t>), (</a:t>
            </a:r>
            <a:r>
              <a:rPr lang="en-HK" dirty="0" err="1"/>
              <a:t>x_test</a:t>
            </a:r>
            <a:r>
              <a:rPr lang="en-HK" dirty="0"/>
              <a:t>, </a:t>
            </a:r>
            <a:r>
              <a:rPr lang="en-HK" dirty="0" err="1"/>
              <a:t>y_test</a:t>
            </a:r>
            <a:r>
              <a:rPr lang="en-HK" dirty="0"/>
              <a:t>) = </a:t>
            </a:r>
            <a:r>
              <a:rPr lang="en-HK" dirty="0" err="1"/>
              <a:t>keras.datasets.mnist.load_data</a:t>
            </a:r>
            <a:r>
              <a:rPr lang="en-HK" dirty="0"/>
              <a:t>()</a:t>
            </a:r>
          </a:p>
          <a:p>
            <a:endParaRPr lang="en-HK" dirty="0"/>
          </a:p>
          <a:p>
            <a:r>
              <a:rPr lang="en-HK" dirty="0"/>
              <a:t># Scale images to the [0, 1] range</a:t>
            </a:r>
          </a:p>
          <a:p>
            <a:r>
              <a:rPr lang="en-HK" dirty="0" err="1"/>
              <a:t>x_train</a:t>
            </a:r>
            <a:r>
              <a:rPr lang="en-HK" dirty="0"/>
              <a:t> = </a:t>
            </a:r>
            <a:r>
              <a:rPr lang="en-HK" dirty="0" err="1"/>
              <a:t>x_train.astype</a:t>
            </a:r>
            <a:r>
              <a:rPr lang="en-HK" dirty="0"/>
              <a:t>("float32") / 255</a:t>
            </a:r>
          </a:p>
          <a:p>
            <a:r>
              <a:rPr lang="en-HK" dirty="0" err="1"/>
              <a:t>x_test</a:t>
            </a:r>
            <a:r>
              <a:rPr lang="en-HK" dirty="0"/>
              <a:t> = </a:t>
            </a:r>
            <a:r>
              <a:rPr lang="en-HK" dirty="0" err="1"/>
              <a:t>x_test.astype</a:t>
            </a:r>
            <a:r>
              <a:rPr lang="en-HK" dirty="0"/>
              <a:t>("float32") / 255</a:t>
            </a:r>
          </a:p>
          <a:p>
            <a:r>
              <a:rPr lang="en-HK" dirty="0"/>
              <a:t># Make sure images have shape (28, 28, 1)</a:t>
            </a:r>
          </a:p>
          <a:p>
            <a:r>
              <a:rPr lang="en-HK" dirty="0" err="1"/>
              <a:t>x_train</a:t>
            </a:r>
            <a:r>
              <a:rPr lang="en-HK" dirty="0"/>
              <a:t> = </a:t>
            </a:r>
            <a:r>
              <a:rPr lang="en-HK" dirty="0" err="1"/>
              <a:t>np.expand_dims</a:t>
            </a:r>
            <a:r>
              <a:rPr lang="en-HK" dirty="0"/>
              <a:t>(</a:t>
            </a:r>
            <a:r>
              <a:rPr lang="en-HK" dirty="0" err="1"/>
              <a:t>x_train</a:t>
            </a:r>
            <a:r>
              <a:rPr lang="en-HK" dirty="0"/>
              <a:t>, -1)</a:t>
            </a:r>
          </a:p>
          <a:p>
            <a:r>
              <a:rPr lang="en-HK" dirty="0" err="1"/>
              <a:t>x_test</a:t>
            </a:r>
            <a:r>
              <a:rPr lang="en-HK" dirty="0"/>
              <a:t> = </a:t>
            </a:r>
            <a:r>
              <a:rPr lang="en-HK" dirty="0" err="1"/>
              <a:t>np.expand_dims</a:t>
            </a:r>
            <a:r>
              <a:rPr lang="en-HK" dirty="0"/>
              <a:t>(</a:t>
            </a:r>
            <a:r>
              <a:rPr lang="en-HK" dirty="0" err="1"/>
              <a:t>x_test</a:t>
            </a:r>
            <a:r>
              <a:rPr lang="en-HK" dirty="0"/>
              <a:t>, -1)</a:t>
            </a:r>
          </a:p>
          <a:p>
            <a:r>
              <a:rPr lang="en-HK" dirty="0"/>
              <a:t>print("</a:t>
            </a:r>
            <a:r>
              <a:rPr lang="en-HK" dirty="0" err="1"/>
              <a:t>x_train</a:t>
            </a:r>
            <a:r>
              <a:rPr lang="en-HK" dirty="0"/>
              <a:t> shape:", </a:t>
            </a:r>
            <a:r>
              <a:rPr lang="en-HK" dirty="0" err="1"/>
              <a:t>x_train.shape</a:t>
            </a:r>
            <a:r>
              <a:rPr lang="en-HK" dirty="0"/>
              <a:t>)</a:t>
            </a:r>
          </a:p>
          <a:p>
            <a:r>
              <a:rPr lang="en-HK" dirty="0"/>
              <a:t>print(</a:t>
            </a:r>
            <a:r>
              <a:rPr lang="en-HK" dirty="0" err="1"/>
              <a:t>x_train.shape</a:t>
            </a:r>
            <a:r>
              <a:rPr lang="en-HK" dirty="0"/>
              <a:t>[0], "train samples")</a:t>
            </a:r>
          </a:p>
          <a:p>
            <a:r>
              <a:rPr lang="en-HK" dirty="0"/>
              <a:t>print(</a:t>
            </a:r>
            <a:r>
              <a:rPr lang="en-HK" dirty="0" err="1"/>
              <a:t>x_test.shape</a:t>
            </a:r>
            <a:r>
              <a:rPr lang="en-HK" dirty="0"/>
              <a:t>[0], "test samples")</a:t>
            </a:r>
          </a:p>
          <a:p>
            <a:endParaRPr lang="en-HK" dirty="0"/>
          </a:p>
          <a:p>
            <a:endParaRPr lang="en-HK" dirty="0"/>
          </a:p>
          <a:p>
            <a:r>
              <a:rPr lang="en-HK" dirty="0"/>
              <a:t># convert class vectors to binary class matrices</a:t>
            </a:r>
          </a:p>
          <a:p>
            <a:r>
              <a:rPr lang="en-HK" dirty="0" err="1"/>
              <a:t>y_train</a:t>
            </a:r>
            <a:r>
              <a:rPr lang="en-HK" dirty="0"/>
              <a:t> = </a:t>
            </a:r>
            <a:r>
              <a:rPr lang="en-HK" dirty="0" err="1"/>
              <a:t>keras.utils.to_categorical</a:t>
            </a:r>
            <a:r>
              <a:rPr lang="en-HK" dirty="0"/>
              <a:t>(</a:t>
            </a:r>
            <a:r>
              <a:rPr lang="en-HK" dirty="0" err="1"/>
              <a:t>y_train</a:t>
            </a:r>
            <a:r>
              <a:rPr lang="en-HK" dirty="0"/>
              <a:t>, </a:t>
            </a:r>
            <a:r>
              <a:rPr lang="en-HK" dirty="0" err="1"/>
              <a:t>num_classes</a:t>
            </a:r>
            <a:r>
              <a:rPr lang="en-HK" dirty="0"/>
              <a:t>)</a:t>
            </a:r>
          </a:p>
          <a:p>
            <a:r>
              <a:rPr lang="en-HK" dirty="0" err="1"/>
              <a:t>y_test</a:t>
            </a:r>
            <a:r>
              <a:rPr lang="en-HK" dirty="0"/>
              <a:t> = </a:t>
            </a:r>
            <a:r>
              <a:rPr lang="en-HK" dirty="0" err="1"/>
              <a:t>keras.utils.to_categorical</a:t>
            </a:r>
            <a:r>
              <a:rPr lang="en-HK" dirty="0"/>
              <a:t>(</a:t>
            </a:r>
            <a:r>
              <a:rPr lang="en-HK" dirty="0" err="1"/>
              <a:t>y_test</a:t>
            </a:r>
            <a:r>
              <a:rPr lang="en-HK" dirty="0"/>
              <a:t>, </a:t>
            </a:r>
            <a:r>
              <a:rPr lang="en-HK" dirty="0" err="1"/>
              <a:t>num_classes</a:t>
            </a:r>
            <a:r>
              <a:rPr lang="en-HK" dirty="0"/>
              <a:t>)</a:t>
            </a:r>
          </a:p>
          <a:p>
            <a:endParaRPr lang="en-HK" dirty="0"/>
          </a:p>
          <a:p>
            <a:r>
              <a:rPr lang="en-HK" dirty="0" err="1"/>
              <a:t>batch_size</a:t>
            </a:r>
            <a:r>
              <a:rPr lang="en-HK" dirty="0"/>
              <a:t> = 128</a:t>
            </a:r>
          </a:p>
          <a:p>
            <a:r>
              <a:rPr lang="en-HK" dirty="0"/>
              <a:t>epochs = 30</a:t>
            </a:r>
          </a:p>
          <a:p>
            <a:r>
              <a:rPr lang="en-HK" dirty="0"/>
              <a:t>model = </a:t>
            </a:r>
            <a:r>
              <a:rPr lang="en-HK" dirty="0" err="1"/>
              <a:t>keras.Sequential</a:t>
            </a:r>
            <a:r>
              <a:rPr lang="en-HK" dirty="0"/>
              <a:t>(</a:t>
            </a:r>
          </a:p>
          <a:p>
            <a:r>
              <a:rPr lang="en-HK" dirty="0"/>
              <a:t>    [</a:t>
            </a:r>
          </a:p>
          <a:p>
            <a:r>
              <a:rPr lang="en-HK" dirty="0"/>
              <a:t>        </a:t>
            </a:r>
            <a:r>
              <a:rPr lang="en-HK" dirty="0" err="1"/>
              <a:t>keras.Input</a:t>
            </a:r>
            <a:r>
              <a:rPr lang="en-HK" dirty="0"/>
              <a:t>(shape=</a:t>
            </a:r>
            <a:r>
              <a:rPr lang="en-HK" dirty="0" err="1"/>
              <a:t>input_shape</a:t>
            </a:r>
            <a:r>
              <a:rPr lang="en-HK" dirty="0"/>
              <a:t>),</a:t>
            </a:r>
          </a:p>
          <a:p>
            <a:r>
              <a:rPr lang="en-HK" dirty="0"/>
              <a:t>        layers.Conv2D(32, </a:t>
            </a:r>
            <a:r>
              <a:rPr lang="en-HK" dirty="0" err="1"/>
              <a:t>kernel_size</a:t>
            </a:r>
            <a:r>
              <a:rPr lang="en-HK" dirty="0"/>
              <a:t>=(3, 3), activation="</a:t>
            </a:r>
            <a:r>
              <a:rPr lang="en-HK" dirty="0" err="1"/>
              <a:t>relu</a:t>
            </a:r>
            <a:r>
              <a:rPr lang="en-HK" dirty="0"/>
              <a:t>"),</a:t>
            </a:r>
          </a:p>
          <a:p>
            <a:r>
              <a:rPr lang="en-HK" dirty="0"/>
              <a:t>        layers.MaxPooling2D(</a:t>
            </a:r>
            <a:r>
              <a:rPr lang="en-HK" dirty="0" err="1"/>
              <a:t>pool_size</a:t>
            </a:r>
            <a:r>
              <a:rPr lang="en-HK" dirty="0"/>
              <a:t>=(2, 2)),</a:t>
            </a:r>
          </a:p>
          <a:p>
            <a:r>
              <a:rPr lang="en-HK" dirty="0"/>
              <a:t>        layers.Conv2D(64, </a:t>
            </a:r>
            <a:r>
              <a:rPr lang="en-HK" dirty="0" err="1"/>
              <a:t>kernel_size</a:t>
            </a:r>
            <a:r>
              <a:rPr lang="en-HK" dirty="0"/>
              <a:t>=(3, 3), activation="</a:t>
            </a:r>
            <a:r>
              <a:rPr lang="en-HK" dirty="0" err="1"/>
              <a:t>relu</a:t>
            </a:r>
            <a:r>
              <a:rPr lang="en-HK" dirty="0"/>
              <a:t>"),</a:t>
            </a:r>
          </a:p>
          <a:p>
            <a:r>
              <a:rPr lang="en-HK" dirty="0"/>
              <a:t>        layers.MaxPooling2D(</a:t>
            </a:r>
            <a:r>
              <a:rPr lang="en-HK" dirty="0" err="1"/>
              <a:t>pool_size</a:t>
            </a:r>
            <a:r>
              <a:rPr lang="en-HK" dirty="0"/>
              <a:t>=(2, 2)),</a:t>
            </a:r>
          </a:p>
          <a:p>
            <a:r>
              <a:rPr lang="en-HK" dirty="0"/>
              <a:t>        </a:t>
            </a:r>
            <a:r>
              <a:rPr lang="en-HK" dirty="0" err="1"/>
              <a:t>layers.Flatten</a:t>
            </a:r>
            <a:r>
              <a:rPr lang="en-HK" dirty="0"/>
              <a:t>(),</a:t>
            </a:r>
          </a:p>
          <a:p>
            <a:r>
              <a:rPr lang="en-HK" dirty="0"/>
              <a:t>        </a:t>
            </a:r>
            <a:r>
              <a:rPr lang="en-HK" dirty="0" err="1"/>
              <a:t>layers.Dropout</a:t>
            </a:r>
            <a:r>
              <a:rPr lang="en-HK" dirty="0"/>
              <a:t>(0.2),</a:t>
            </a:r>
          </a:p>
          <a:p>
            <a:r>
              <a:rPr lang="en-HK" dirty="0"/>
              <a:t>        </a:t>
            </a:r>
            <a:r>
              <a:rPr lang="en-HK" dirty="0" err="1"/>
              <a:t>layers.Dense</a:t>
            </a:r>
            <a:r>
              <a:rPr lang="en-HK" dirty="0"/>
              <a:t>(</a:t>
            </a:r>
            <a:r>
              <a:rPr lang="en-HK" dirty="0" err="1"/>
              <a:t>num_classes</a:t>
            </a:r>
            <a:r>
              <a:rPr lang="en-HK" dirty="0"/>
              <a:t>, activation="</a:t>
            </a:r>
            <a:r>
              <a:rPr lang="en-HK" dirty="0" err="1"/>
              <a:t>softmax</a:t>
            </a:r>
            <a:r>
              <a:rPr lang="en-HK" dirty="0"/>
              <a:t>"),</a:t>
            </a:r>
          </a:p>
          <a:p>
            <a:r>
              <a:rPr lang="en-HK" dirty="0"/>
              <a:t>    ]</a:t>
            </a:r>
          </a:p>
          <a:p>
            <a:r>
              <a:rPr lang="en-HK" dirty="0"/>
              <a:t>)</a:t>
            </a:r>
          </a:p>
          <a:p>
            <a:endParaRPr lang="en-HK" dirty="0"/>
          </a:p>
          <a:p>
            <a:r>
              <a:rPr lang="en-HK" dirty="0" err="1"/>
              <a:t>model.summary</a:t>
            </a:r>
            <a:r>
              <a:rPr lang="en-HK" dirty="0"/>
              <a:t>()</a:t>
            </a:r>
          </a:p>
          <a:p>
            <a:endParaRPr lang="en-HK" dirty="0"/>
          </a:p>
          <a:p>
            <a:r>
              <a:rPr lang="en-HK" dirty="0" err="1"/>
              <a:t>model.compile</a:t>
            </a:r>
            <a:r>
              <a:rPr lang="en-HK" dirty="0"/>
              <a:t>(loss="</a:t>
            </a:r>
            <a:r>
              <a:rPr lang="en-HK" dirty="0" err="1"/>
              <a:t>categorical_crossentropy</a:t>
            </a:r>
            <a:r>
              <a:rPr lang="en-HK" dirty="0"/>
              <a:t>", optimizer="</a:t>
            </a:r>
            <a:r>
              <a:rPr lang="en-HK" dirty="0" err="1"/>
              <a:t>adam</a:t>
            </a:r>
            <a:r>
              <a:rPr lang="en-HK" dirty="0"/>
              <a:t>", metrics=["accuracy"])</a:t>
            </a:r>
          </a:p>
          <a:p>
            <a:endParaRPr lang="en-HK" dirty="0"/>
          </a:p>
          <a:p>
            <a:r>
              <a:rPr lang="en-HK" dirty="0"/>
              <a:t>history=</a:t>
            </a:r>
            <a:r>
              <a:rPr lang="en-HK" dirty="0" err="1"/>
              <a:t>model.fit</a:t>
            </a:r>
            <a:r>
              <a:rPr lang="en-HK" dirty="0"/>
              <a:t>(</a:t>
            </a:r>
            <a:r>
              <a:rPr lang="en-HK" dirty="0" err="1"/>
              <a:t>x_train</a:t>
            </a:r>
            <a:r>
              <a:rPr lang="en-HK" dirty="0"/>
              <a:t>, </a:t>
            </a:r>
            <a:r>
              <a:rPr lang="en-HK" dirty="0" err="1"/>
              <a:t>y_train</a:t>
            </a:r>
            <a:r>
              <a:rPr lang="en-HK" dirty="0"/>
              <a:t>, </a:t>
            </a:r>
            <a:r>
              <a:rPr lang="en-HK" dirty="0" err="1"/>
              <a:t>batch_size</a:t>
            </a:r>
            <a:r>
              <a:rPr lang="en-HK" dirty="0"/>
              <a:t>=</a:t>
            </a:r>
            <a:r>
              <a:rPr lang="en-HK" dirty="0" err="1"/>
              <a:t>batch_size</a:t>
            </a:r>
            <a:r>
              <a:rPr lang="en-HK" dirty="0"/>
              <a:t>, epochs=epochs, </a:t>
            </a:r>
            <a:r>
              <a:rPr lang="en-HK" dirty="0" err="1"/>
              <a:t>validation_split</a:t>
            </a:r>
            <a:r>
              <a:rPr lang="en-HK" dirty="0"/>
              <a:t>=0.1)</a:t>
            </a:r>
          </a:p>
          <a:p>
            <a:endParaRPr lang="en-HK" dirty="0"/>
          </a:p>
          <a:p>
            <a:r>
              <a:rPr lang="en-HK" dirty="0"/>
              <a:t>score = </a:t>
            </a:r>
            <a:r>
              <a:rPr lang="en-HK" dirty="0" err="1"/>
              <a:t>model.evaluate</a:t>
            </a:r>
            <a:r>
              <a:rPr lang="en-HK" dirty="0"/>
              <a:t>(</a:t>
            </a:r>
            <a:r>
              <a:rPr lang="en-HK" dirty="0" err="1"/>
              <a:t>x_test</a:t>
            </a:r>
            <a:r>
              <a:rPr lang="en-HK" dirty="0"/>
              <a:t>, </a:t>
            </a:r>
            <a:r>
              <a:rPr lang="en-HK" dirty="0" err="1"/>
              <a:t>y_test</a:t>
            </a:r>
            <a:r>
              <a:rPr lang="en-HK" dirty="0"/>
              <a:t>, verbose=0)</a:t>
            </a:r>
          </a:p>
          <a:p>
            <a:r>
              <a:rPr lang="en-HK" dirty="0"/>
              <a:t>print("Test loss:", score[0])</a:t>
            </a:r>
          </a:p>
          <a:p>
            <a:r>
              <a:rPr lang="en-HK" dirty="0"/>
              <a:t>print("Test accuracy:", score[1])</a:t>
            </a:r>
          </a:p>
          <a:p>
            <a:endParaRPr lang="en-HK" dirty="0"/>
          </a:p>
          <a:p>
            <a:r>
              <a:rPr lang="en-HK" dirty="0"/>
              <a:t># </a:t>
            </a:r>
            <a:r>
              <a:rPr lang="en-HK" dirty="0" err="1"/>
              <a:t>plot_hist</a:t>
            </a:r>
            <a:r>
              <a:rPr lang="en-HK" dirty="0"/>
              <a:t>(hist)</a:t>
            </a:r>
          </a:p>
          <a:p>
            <a:r>
              <a:rPr lang="en-HK" dirty="0"/>
              <a:t># summarize history for accuracy</a:t>
            </a:r>
          </a:p>
          <a:p>
            <a:r>
              <a:rPr lang="en-HK" dirty="0" err="1"/>
              <a:t>plt.plot</a:t>
            </a:r>
            <a:r>
              <a:rPr lang="en-HK" dirty="0"/>
              <a:t>(</a:t>
            </a:r>
            <a:r>
              <a:rPr lang="en-HK" dirty="0" err="1"/>
              <a:t>history.history</a:t>
            </a:r>
            <a:r>
              <a:rPr lang="en-HK" dirty="0"/>
              <a:t>['accuracy'])</a:t>
            </a:r>
          </a:p>
          <a:p>
            <a:r>
              <a:rPr lang="en-HK" dirty="0" err="1"/>
              <a:t>plt.plot</a:t>
            </a:r>
            <a:r>
              <a:rPr lang="en-HK" dirty="0"/>
              <a:t>(</a:t>
            </a:r>
            <a:r>
              <a:rPr lang="en-HK" dirty="0" err="1"/>
              <a:t>history.history</a:t>
            </a:r>
            <a:r>
              <a:rPr lang="en-HK" dirty="0"/>
              <a:t>['</a:t>
            </a:r>
            <a:r>
              <a:rPr lang="en-HK" dirty="0" err="1"/>
              <a:t>val_accuracy</a:t>
            </a:r>
            <a:r>
              <a:rPr lang="en-HK" dirty="0"/>
              <a:t>'])</a:t>
            </a:r>
          </a:p>
          <a:p>
            <a:r>
              <a:rPr lang="en-HK" dirty="0" err="1"/>
              <a:t>plt.title</a:t>
            </a:r>
            <a:r>
              <a:rPr lang="en-HK" dirty="0"/>
              <a:t>('model accuracy')</a:t>
            </a:r>
          </a:p>
          <a:p>
            <a:r>
              <a:rPr lang="en-HK" dirty="0" err="1"/>
              <a:t>plt.ylabel</a:t>
            </a:r>
            <a:r>
              <a:rPr lang="en-HK" dirty="0"/>
              <a:t>('accuracy')</a:t>
            </a:r>
          </a:p>
          <a:p>
            <a:r>
              <a:rPr lang="en-HK" dirty="0" err="1"/>
              <a:t>plt.xlabel</a:t>
            </a:r>
            <a:r>
              <a:rPr lang="en-HK" dirty="0"/>
              <a:t>('epoch')</a:t>
            </a:r>
          </a:p>
          <a:p>
            <a:r>
              <a:rPr lang="en-HK" dirty="0" err="1"/>
              <a:t>plt.legend</a:t>
            </a:r>
            <a:r>
              <a:rPr lang="en-HK" dirty="0"/>
              <a:t>(['train', 'test'], loc='upper left')</a:t>
            </a:r>
          </a:p>
          <a:p>
            <a:r>
              <a:rPr lang="en-HK" dirty="0" err="1"/>
              <a:t>plt.show</a:t>
            </a:r>
            <a:r>
              <a:rPr lang="en-HK" dirty="0"/>
              <a:t>()</a:t>
            </a:r>
          </a:p>
          <a:p>
            <a:r>
              <a:rPr lang="en-HK" dirty="0"/>
              <a:t># summarize history for loss</a:t>
            </a:r>
          </a:p>
          <a:p>
            <a:r>
              <a:rPr lang="en-HK" dirty="0" err="1"/>
              <a:t>plt.plot</a:t>
            </a:r>
            <a:r>
              <a:rPr lang="en-HK" dirty="0"/>
              <a:t>(</a:t>
            </a:r>
            <a:r>
              <a:rPr lang="en-HK" dirty="0" err="1"/>
              <a:t>history.history</a:t>
            </a:r>
            <a:r>
              <a:rPr lang="en-HK" dirty="0"/>
              <a:t>['loss'])</a:t>
            </a:r>
          </a:p>
          <a:p>
            <a:r>
              <a:rPr lang="en-HK" dirty="0" err="1"/>
              <a:t>plt.plot</a:t>
            </a:r>
            <a:r>
              <a:rPr lang="en-HK" dirty="0"/>
              <a:t>(</a:t>
            </a:r>
            <a:r>
              <a:rPr lang="en-HK" dirty="0" err="1"/>
              <a:t>history.history</a:t>
            </a:r>
            <a:r>
              <a:rPr lang="en-HK" dirty="0"/>
              <a:t>['</a:t>
            </a:r>
            <a:r>
              <a:rPr lang="en-HK" dirty="0" err="1"/>
              <a:t>val_loss</a:t>
            </a:r>
            <a:r>
              <a:rPr lang="en-HK" dirty="0"/>
              <a:t>'])</a:t>
            </a:r>
          </a:p>
          <a:p>
            <a:r>
              <a:rPr lang="en-HK" dirty="0" err="1"/>
              <a:t>plt.title</a:t>
            </a:r>
            <a:r>
              <a:rPr lang="en-HK" dirty="0"/>
              <a:t>('model loss')</a:t>
            </a:r>
          </a:p>
          <a:p>
            <a:r>
              <a:rPr lang="en-HK" dirty="0" err="1"/>
              <a:t>plt.ylabel</a:t>
            </a:r>
            <a:r>
              <a:rPr lang="en-HK" dirty="0"/>
              <a:t>('loss')</a:t>
            </a:r>
          </a:p>
          <a:p>
            <a:r>
              <a:rPr lang="en-HK" dirty="0" err="1"/>
              <a:t>plt.xlabel</a:t>
            </a:r>
            <a:r>
              <a:rPr lang="en-HK" dirty="0"/>
              <a:t>('epoch')</a:t>
            </a:r>
          </a:p>
          <a:p>
            <a:r>
              <a:rPr lang="en-HK" dirty="0" err="1"/>
              <a:t>plt.legend</a:t>
            </a:r>
            <a:r>
              <a:rPr lang="en-HK" dirty="0"/>
              <a:t>(['train', 'test'], loc='upper left')</a:t>
            </a:r>
          </a:p>
          <a:p>
            <a:r>
              <a:rPr lang="en-HK" dirty="0" err="1"/>
              <a:t>plt.show</a:t>
            </a:r>
            <a:r>
              <a:rPr lang="en-HK" dirty="0"/>
              <a:t>()</a:t>
            </a:r>
          </a:p>
        </p:txBody>
      </p:sp>
      <p:sp>
        <p:nvSpPr>
          <p:cNvPr id="4" name="Content Placeholder 3">
            <a:extLst>
              <a:ext uri="{FF2B5EF4-FFF2-40B4-BE49-F238E27FC236}">
                <a16:creationId xmlns:a16="http://schemas.microsoft.com/office/drawing/2014/main" id="{7C034E64-F9CA-5440-36EF-0C558A7672E8}"/>
              </a:ext>
            </a:extLst>
          </p:cNvPr>
          <p:cNvSpPr>
            <a:spLocks noGrp="1"/>
          </p:cNvSpPr>
          <p:nvPr>
            <p:ph sz="half" idx="2"/>
          </p:nvPr>
        </p:nvSpPr>
        <p:spPr>
          <a:xfrm>
            <a:off x="4682490" y="1600200"/>
            <a:ext cx="4038600" cy="4525963"/>
          </a:xfrm>
        </p:spPr>
        <p:txBody>
          <a:bodyPr>
            <a:normAutofit fontScale="25000" lnSpcReduction="20000"/>
          </a:bodyPr>
          <a:lstStyle/>
          <a:p>
            <a:r>
              <a:rPr lang="en-US" dirty="0"/>
              <a:t> </a:t>
            </a:r>
            <a:endParaRPr lang="en-HK" dirty="0"/>
          </a:p>
        </p:txBody>
      </p:sp>
      <p:sp>
        <p:nvSpPr>
          <p:cNvPr id="5" name="Footer Placeholder 4">
            <a:extLst>
              <a:ext uri="{FF2B5EF4-FFF2-40B4-BE49-F238E27FC236}">
                <a16:creationId xmlns:a16="http://schemas.microsoft.com/office/drawing/2014/main" id="{BB367643-E45D-2E72-EA98-E09D38F31A4C}"/>
              </a:ext>
            </a:extLst>
          </p:cNvPr>
          <p:cNvSpPr>
            <a:spLocks noGrp="1"/>
          </p:cNvSpPr>
          <p:nvPr>
            <p:ph type="ftr" sz="quarter" idx="11"/>
          </p:nvPr>
        </p:nvSpPr>
        <p:spPr/>
        <p:txBody>
          <a:bodyPr/>
          <a:lstStyle/>
          <a:p>
            <a:pPr>
              <a:defRPr/>
            </a:pPr>
            <a:r>
              <a:rPr lang="en-US" altLang="zh-HK"/>
              <a:t>Neural Networks. , v.250210a</a:t>
            </a:r>
          </a:p>
        </p:txBody>
      </p:sp>
      <p:sp>
        <p:nvSpPr>
          <p:cNvPr id="6" name="Slide Number Placeholder 5">
            <a:extLst>
              <a:ext uri="{FF2B5EF4-FFF2-40B4-BE49-F238E27FC236}">
                <a16:creationId xmlns:a16="http://schemas.microsoft.com/office/drawing/2014/main" id="{D6ED0C8E-A872-C7AE-2A8A-E34016641B68}"/>
              </a:ext>
            </a:extLst>
          </p:cNvPr>
          <p:cNvSpPr>
            <a:spLocks noGrp="1"/>
          </p:cNvSpPr>
          <p:nvPr>
            <p:ph type="sldNum" sz="quarter" idx="12"/>
          </p:nvPr>
        </p:nvSpPr>
        <p:spPr/>
        <p:txBody>
          <a:bodyPr/>
          <a:lstStyle/>
          <a:p>
            <a:fld id="{E1B860EA-854B-4652-BAFD-53AC54187DE3}" type="slidenum">
              <a:rPr lang="en-US" altLang="zh-HK" smtClean="0"/>
              <a:pPr/>
              <a:t>127</a:t>
            </a:fld>
            <a:endParaRPr lang="en-US" altLang="zh-HK"/>
          </a:p>
        </p:txBody>
      </p:sp>
      <p:pic>
        <p:nvPicPr>
          <p:cNvPr id="1026" name="Picture 2">
            <a:extLst>
              <a:ext uri="{FF2B5EF4-FFF2-40B4-BE49-F238E27FC236}">
                <a16:creationId xmlns:a16="http://schemas.microsoft.com/office/drawing/2014/main" id="{A9E072DF-DA3B-BD04-DCC6-25AC0A5F1A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2581" y="1144514"/>
            <a:ext cx="2897030" cy="22844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FF26063-AB27-8FE3-01E3-185365ED1F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911" y="3591803"/>
            <a:ext cx="3127296" cy="2466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731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563562"/>
          </a:xfrm>
        </p:spPr>
        <p:txBody>
          <a:bodyPr>
            <a:normAutofit fontScale="90000"/>
          </a:bodyPr>
          <a:lstStyle/>
          <a:p>
            <a:r>
              <a:rPr lang="en-US" altLang="zh-HK" dirty="0"/>
              <a:t>Exercise 1a,b,c,d</a:t>
            </a:r>
          </a:p>
        </p:txBody>
      </p:sp>
      <p:sp>
        <p:nvSpPr>
          <p:cNvPr id="15363" name="Content Placeholder 2"/>
          <p:cNvSpPr>
            <a:spLocks noGrp="1"/>
          </p:cNvSpPr>
          <p:nvPr>
            <p:ph idx="1"/>
          </p:nvPr>
        </p:nvSpPr>
        <p:spPr>
          <a:xfrm>
            <a:off x="381000" y="793750"/>
            <a:ext cx="5486400" cy="4525963"/>
          </a:xfrm>
        </p:spPr>
        <p:txBody>
          <a:bodyPr/>
          <a:lstStyle/>
          <a:p>
            <a:r>
              <a:rPr lang="en-US" altLang="zh-HK" sz="1800" dirty="0"/>
              <a:t>(1a) How many inputs neurons, and output neurons?</a:t>
            </a:r>
          </a:p>
          <a:p>
            <a:r>
              <a:rPr lang="en-US" altLang="zh-HK" sz="1800" dirty="0"/>
              <a:t>MC question: choices:</a:t>
            </a:r>
          </a:p>
          <a:p>
            <a:r>
              <a:rPr lang="en-US" altLang="zh-HK" sz="1800" dirty="0"/>
              <a:t>(1)  4 inputs,2 outputs; (2) 3 inputs,2 outputs</a:t>
            </a:r>
          </a:p>
          <a:p>
            <a:r>
              <a:rPr lang="en-US" altLang="zh-HK" sz="1800" dirty="0"/>
              <a:t>(3)  3 inputs, 2 outputs; (4) 1 input, 2 outputs</a:t>
            </a:r>
            <a:endParaRPr lang="en-US" altLang="zh-HK" sz="1800" dirty="0">
              <a:solidFill>
                <a:srgbClr val="FF0000"/>
              </a:solidFill>
            </a:endParaRPr>
          </a:p>
          <a:p>
            <a:endParaRPr lang="en-US" altLang="zh-HK" sz="1800" dirty="0"/>
          </a:p>
          <a:p>
            <a:r>
              <a:rPr lang="en-US" altLang="zh-HK" sz="1800" dirty="0"/>
              <a:t>(1b) How many hidden layers that this network have?</a:t>
            </a:r>
          </a:p>
          <a:p>
            <a:r>
              <a:rPr lang="en-US" altLang="zh-HK" sz="1800" dirty="0"/>
              <a:t>MC question: choices : 1,2,3,4</a:t>
            </a:r>
          </a:p>
          <a:p>
            <a:r>
              <a:rPr lang="en-US" altLang="zh-HK" sz="1800" dirty="0"/>
              <a:t>(1c) How many weights in total?</a:t>
            </a:r>
          </a:p>
          <a:p>
            <a:r>
              <a:rPr lang="en-US" altLang="zh-HK" sz="1800" dirty="0"/>
              <a:t>MC question: choices: (1) 20; (2) 40; (3) 43; (4) 48;</a:t>
            </a:r>
          </a:p>
          <a:p>
            <a:endParaRPr lang="en-US" altLang="zh-HK" sz="1800" dirty="0"/>
          </a:p>
          <a:p>
            <a:endParaRPr lang="en-US" altLang="zh-HK" sz="2400" dirty="0"/>
          </a:p>
          <a:p>
            <a:endParaRPr lang="en-US" altLang="zh-HK" sz="2400" dirty="0"/>
          </a:p>
          <a:p>
            <a:endParaRPr lang="en-US" altLang="zh-HK" dirty="0"/>
          </a:p>
        </p:txBody>
      </p:sp>
      <p:sp>
        <p:nvSpPr>
          <p:cNvPr id="15364" name="Footer Placeholder 3"/>
          <p:cNvSpPr>
            <a:spLocks noGrp="1"/>
          </p:cNvSpPr>
          <p:nvPr>
            <p:ph type="ftr" sz="quarter" idx="11"/>
          </p:nvPr>
        </p:nvSpPr>
        <p:spPr bwMode="auto">
          <a:xfrm>
            <a:off x="6248400" y="30480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p>
        </p:txBody>
      </p:sp>
      <p:sp>
        <p:nvSpPr>
          <p:cNvPr id="1536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9C87BE9-7D27-4E7D-AE5C-B5D79FEAF7E5}" type="slidenum">
              <a:rPr lang="en-US" altLang="zh-HK" sz="1200">
                <a:solidFill>
                  <a:srgbClr val="898989"/>
                </a:solidFill>
              </a:rPr>
              <a:pPr>
                <a:spcBef>
                  <a:spcPct val="0"/>
                </a:spcBef>
                <a:buFontTx/>
                <a:buNone/>
              </a:pPr>
              <a:t>13</a:t>
            </a:fld>
            <a:endParaRPr lang="en-US" altLang="zh-HK" sz="1200">
              <a:solidFill>
                <a:srgbClr val="898989"/>
              </a:solidFill>
            </a:endParaRPr>
          </a:p>
        </p:txBody>
      </p:sp>
      <p:sp>
        <p:nvSpPr>
          <p:cNvPr id="7" name="Oval 6"/>
          <p:cNvSpPr/>
          <p:nvPr/>
        </p:nvSpPr>
        <p:spPr>
          <a:xfrm>
            <a:off x="1676400" y="458434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 name="Oval 7"/>
          <p:cNvSpPr/>
          <p:nvPr/>
        </p:nvSpPr>
        <p:spPr>
          <a:xfrm>
            <a:off x="1676400" y="505106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9" name="Oval 8"/>
          <p:cNvSpPr/>
          <p:nvPr/>
        </p:nvSpPr>
        <p:spPr>
          <a:xfrm>
            <a:off x="1676400" y="550826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 name="Oval 9"/>
          <p:cNvSpPr/>
          <p:nvPr/>
        </p:nvSpPr>
        <p:spPr>
          <a:xfrm>
            <a:off x="1676400" y="596546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1" name="Oval 10"/>
          <p:cNvSpPr/>
          <p:nvPr/>
        </p:nvSpPr>
        <p:spPr>
          <a:xfrm>
            <a:off x="3276600" y="458434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2" name="Oval 11"/>
          <p:cNvSpPr/>
          <p:nvPr/>
        </p:nvSpPr>
        <p:spPr>
          <a:xfrm>
            <a:off x="3276600" y="505106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 name="Oval 12"/>
          <p:cNvSpPr/>
          <p:nvPr/>
        </p:nvSpPr>
        <p:spPr>
          <a:xfrm>
            <a:off x="3276600" y="550826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 name="Oval 13"/>
          <p:cNvSpPr/>
          <p:nvPr/>
        </p:nvSpPr>
        <p:spPr>
          <a:xfrm>
            <a:off x="3276600" y="596546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5" name="Straight Arrow Connector 14"/>
          <p:cNvCxnSpPr>
            <a:stCxn id="7" idx="6"/>
            <a:endCxn id="11" idx="2"/>
          </p:cNvCxnSpPr>
          <p:nvPr/>
        </p:nvCxnSpPr>
        <p:spPr>
          <a:xfrm>
            <a:off x="1905000" y="4698643"/>
            <a:ext cx="1371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1" idx="2"/>
          </p:cNvCxnSpPr>
          <p:nvPr/>
        </p:nvCxnSpPr>
        <p:spPr>
          <a:xfrm flipV="1">
            <a:off x="1790700" y="4698643"/>
            <a:ext cx="1485900" cy="466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1" idx="2"/>
          </p:cNvCxnSpPr>
          <p:nvPr/>
        </p:nvCxnSpPr>
        <p:spPr>
          <a:xfrm flipV="1">
            <a:off x="1871662" y="4698643"/>
            <a:ext cx="1404938" cy="9667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6"/>
          </p:cNvCxnSpPr>
          <p:nvPr/>
        </p:nvCxnSpPr>
        <p:spPr>
          <a:xfrm flipV="1">
            <a:off x="1905000" y="4698643"/>
            <a:ext cx="1371600" cy="138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495800" y="457958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0" name="Oval 19"/>
          <p:cNvSpPr/>
          <p:nvPr/>
        </p:nvSpPr>
        <p:spPr>
          <a:xfrm>
            <a:off x="4495800" y="506853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1" name="Oval 20"/>
          <p:cNvSpPr/>
          <p:nvPr/>
        </p:nvSpPr>
        <p:spPr>
          <a:xfrm>
            <a:off x="4495800" y="555113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22" name="Straight Arrow Connector 21"/>
          <p:cNvCxnSpPr>
            <a:stCxn id="11" idx="6"/>
            <a:endCxn id="19" idx="2"/>
          </p:cNvCxnSpPr>
          <p:nvPr/>
        </p:nvCxnSpPr>
        <p:spPr>
          <a:xfrm flipV="1">
            <a:off x="3505200" y="4693880"/>
            <a:ext cx="990600" cy="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6"/>
            <a:endCxn id="19" idx="2"/>
          </p:cNvCxnSpPr>
          <p:nvPr/>
        </p:nvCxnSpPr>
        <p:spPr>
          <a:xfrm flipV="1">
            <a:off x="3505200" y="4693880"/>
            <a:ext cx="990600" cy="4714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3" idx="7"/>
            <a:endCxn id="19" idx="2"/>
          </p:cNvCxnSpPr>
          <p:nvPr/>
        </p:nvCxnSpPr>
        <p:spPr>
          <a:xfrm flipV="1">
            <a:off x="3471862" y="4693880"/>
            <a:ext cx="1023938" cy="847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4" idx="6"/>
            <a:endCxn id="19" idx="2"/>
          </p:cNvCxnSpPr>
          <p:nvPr/>
        </p:nvCxnSpPr>
        <p:spPr>
          <a:xfrm flipV="1">
            <a:off x="3505200" y="4693880"/>
            <a:ext cx="990600" cy="1385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7" idx="6"/>
            <a:endCxn id="12" idx="2"/>
          </p:cNvCxnSpPr>
          <p:nvPr/>
        </p:nvCxnSpPr>
        <p:spPr>
          <a:xfrm>
            <a:off x="1905000" y="4698643"/>
            <a:ext cx="1371600" cy="466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8" idx="6"/>
          </p:cNvCxnSpPr>
          <p:nvPr/>
        </p:nvCxnSpPr>
        <p:spPr>
          <a:xfrm flipV="1">
            <a:off x="1905000" y="5117743"/>
            <a:ext cx="1371600" cy="47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9" idx="6"/>
          </p:cNvCxnSpPr>
          <p:nvPr/>
        </p:nvCxnSpPr>
        <p:spPr>
          <a:xfrm flipV="1">
            <a:off x="1905000" y="5182830"/>
            <a:ext cx="1371600" cy="4397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12" idx="3"/>
          </p:cNvCxnSpPr>
          <p:nvPr/>
        </p:nvCxnSpPr>
        <p:spPr>
          <a:xfrm flipV="1">
            <a:off x="1871662" y="5246330"/>
            <a:ext cx="1438275" cy="847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a:endCxn id="20" idx="2"/>
          </p:cNvCxnSpPr>
          <p:nvPr/>
        </p:nvCxnSpPr>
        <p:spPr>
          <a:xfrm>
            <a:off x="3505200" y="4698643"/>
            <a:ext cx="990600" cy="4841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2" idx="6"/>
          </p:cNvCxnSpPr>
          <p:nvPr/>
        </p:nvCxnSpPr>
        <p:spPr>
          <a:xfrm flipV="1">
            <a:off x="3505200" y="5141555"/>
            <a:ext cx="990600" cy="23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3" idx="7"/>
            <a:endCxn id="20" idx="2"/>
          </p:cNvCxnSpPr>
          <p:nvPr/>
        </p:nvCxnSpPr>
        <p:spPr>
          <a:xfrm flipV="1">
            <a:off x="3471862" y="5182830"/>
            <a:ext cx="1023938" cy="3587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4" idx="4"/>
            <a:endCxn id="20" idx="2"/>
          </p:cNvCxnSpPr>
          <p:nvPr/>
        </p:nvCxnSpPr>
        <p:spPr>
          <a:xfrm flipV="1">
            <a:off x="3390900" y="5182830"/>
            <a:ext cx="1104900" cy="10112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6400800" y="455576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5" name="Oval 34"/>
          <p:cNvSpPr/>
          <p:nvPr/>
        </p:nvSpPr>
        <p:spPr>
          <a:xfrm>
            <a:off x="6400800" y="502249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6" name="Oval 35"/>
          <p:cNvSpPr/>
          <p:nvPr/>
        </p:nvSpPr>
        <p:spPr>
          <a:xfrm>
            <a:off x="6400800" y="547969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7" name="Oval 36"/>
          <p:cNvSpPr/>
          <p:nvPr/>
        </p:nvSpPr>
        <p:spPr>
          <a:xfrm>
            <a:off x="7620000" y="455100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8" name="Oval 37"/>
          <p:cNvSpPr/>
          <p:nvPr/>
        </p:nvSpPr>
        <p:spPr>
          <a:xfrm>
            <a:off x="7620000" y="503836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39" name="Straight Arrow Connector 38"/>
          <p:cNvCxnSpPr>
            <a:stCxn id="34" idx="6"/>
            <a:endCxn id="37" idx="2"/>
          </p:cNvCxnSpPr>
          <p:nvPr/>
        </p:nvCxnSpPr>
        <p:spPr>
          <a:xfrm flipV="1">
            <a:off x="6629400" y="4665305"/>
            <a:ext cx="990600" cy="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5" idx="6"/>
            <a:endCxn id="37" idx="2"/>
          </p:cNvCxnSpPr>
          <p:nvPr/>
        </p:nvCxnSpPr>
        <p:spPr>
          <a:xfrm flipV="1">
            <a:off x="6629400" y="4665305"/>
            <a:ext cx="990600" cy="4714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6" idx="7"/>
            <a:endCxn id="37" idx="2"/>
          </p:cNvCxnSpPr>
          <p:nvPr/>
        </p:nvCxnSpPr>
        <p:spPr>
          <a:xfrm flipV="1">
            <a:off x="6596062" y="4665305"/>
            <a:ext cx="1023938" cy="847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4" idx="6"/>
            <a:endCxn id="38" idx="2"/>
          </p:cNvCxnSpPr>
          <p:nvPr/>
        </p:nvCxnSpPr>
        <p:spPr>
          <a:xfrm>
            <a:off x="6629400" y="4670068"/>
            <a:ext cx="990600" cy="48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5" idx="6"/>
          </p:cNvCxnSpPr>
          <p:nvPr/>
        </p:nvCxnSpPr>
        <p:spPr>
          <a:xfrm flipV="1">
            <a:off x="6629400" y="5112980"/>
            <a:ext cx="990600" cy="23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6" idx="7"/>
            <a:endCxn id="38" idx="2"/>
          </p:cNvCxnSpPr>
          <p:nvPr/>
        </p:nvCxnSpPr>
        <p:spPr>
          <a:xfrm flipV="1">
            <a:off x="6596062" y="5152668"/>
            <a:ext cx="1023938" cy="3603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5404" name="Object 2"/>
          <p:cNvGraphicFramePr>
            <a:graphicFrameLocks noChangeAspect="1"/>
          </p:cNvGraphicFramePr>
          <p:nvPr>
            <p:extLst>
              <p:ext uri="{D42A27DB-BD31-4B8C-83A1-F6EECF244321}">
                <p14:modId xmlns:p14="http://schemas.microsoft.com/office/powerpoint/2010/main" val="3217197392"/>
              </p:ext>
            </p:extLst>
          </p:nvPr>
        </p:nvGraphicFramePr>
        <p:xfrm>
          <a:off x="1228725" y="4187468"/>
          <a:ext cx="638175" cy="433387"/>
        </p:xfrm>
        <a:graphic>
          <a:graphicData uri="http://schemas.openxmlformats.org/presentationml/2006/ole">
            <mc:AlternateContent xmlns:mc="http://schemas.openxmlformats.org/markup-compatibility/2006">
              <mc:Choice xmlns:v="urn:schemas-microsoft-com:vml" Requires="v">
                <p:oleObj name="公式" r:id="rId2" imgW="279400" imgH="190500" progId="Equation.3">
                  <p:embed/>
                </p:oleObj>
              </mc:Choice>
              <mc:Fallback>
                <p:oleObj name="公式" r:id="rId2" imgW="279400" imgH="1905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725" y="4187468"/>
                        <a:ext cx="6381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405" name="Object 6"/>
          <p:cNvGraphicFramePr>
            <a:graphicFrameLocks noChangeAspect="1"/>
          </p:cNvGraphicFramePr>
          <p:nvPr>
            <p:extLst>
              <p:ext uri="{D42A27DB-BD31-4B8C-83A1-F6EECF244321}">
                <p14:modId xmlns:p14="http://schemas.microsoft.com/office/powerpoint/2010/main" val="1149243633"/>
              </p:ext>
            </p:extLst>
          </p:nvPr>
        </p:nvGraphicFramePr>
        <p:xfrm>
          <a:off x="2930525" y="4150955"/>
          <a:ext cx="693737" cy="433388"/>
        </p:xfrm>
        <a:graphic>
          <a:graphicData uri="http://schemas.openxmlformats.org/presentationml/2006/ole">
            <mc:AlternateContent xmlns:mc="http://schemas.openxmlformats.org/markup-compatibility/2006">
              <mc:Choice xmlns:v="urn:schemas-microsoft-com:vml" Requires="v">
                <p:oleObj name="公式" r:id="rId4" imgW="304668" imgH="190417" progId="Equation.3">
                  <p:embed/>
                </p:oleObj>
              </mc:Choice>
              <mc:Fallback>
                <p:oleObj name="公式" r:id="rId4" imgW="304668" imgH="19041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0525" y="4150955"/>
                        <a:ext cx="69373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406" name="Object 7"/>
          <p:cNvGraphicFramePr>
            <a:graphicFrameLocks noChangeAspect="1"/>
          </p:cNvGraphicFramePr>
          <p:nvPr>
            <p:extLst>
              <p:ext uri="{D42A27DB-BD31-4B8C-83A1-F6EECF244321}">
                <p14:modId xmlns:p14="http://schemas.microsoft.com/office/powerpoint/2010/main" val="2202177776"/>
              </p:ext>
            </p:extLst>
          </p:nvPr>
        </p:nvGraphicFramePr>
        <p:xfrm>
          <a:off x="4276725" y="4122380"/>
          <a:ext cx="666750" cy="433388"/>
        </p:xfrm>
        <a:graphic>
          <a:graphicData uri="http://schemas.openxmlformats.org/presentationml/2006/ole">
            <mc:AlternateContent xmlns:mc="http://schemas.openxmlformats.org/markup-compatibility/2006">
              <mc:Choice xmlns:v="urn:schemas-microsoft-com:vml" Requires="v">
                <p:oleObj name="公式" r:id="rId6" imgW="291973" imgH="190417" progId="Equation.3">
                  <p:embed/>
                </p:oleObj>
              </mc:Choice>
              <mc:Fallback>
                <p:oleObj name="公式" r:id="rId6" imgW="291973" imgH="190417"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6725" y="4122380"/>
                        <a:ext cx="6667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407" name="Object 11"/>
          <p:cNvGraphicFramePr>
            <a:graphicFrameLocks noChangeAspect="1"/>
          </p:cNvGraphicFramePr>
          <p:nvPr>
            <p:extLst>
              <p:ext uri="{D42A27DB-BD31-4B8C-83A1-F6EECF244321}">
                <p14:modId xmlns:p14="http://schemas.microsoft.com/office/powerpoint/2010/main" val="3852733763"/>
              </p:ext>
            </p:extLst>
          </p:nvPr>
        </p:nvGraphicFramePr>
        <p:xfrm>
          <a:off x="6681787" y="5617805"/>
          <a:ext cx="1068388" cy="461963"/>
        </p:xfrm>
        <a:graphic>
          <a:graphicData uri="http://schemas.openxmlformats.org/presentationml/2006/ole">
            <mc:AlternateContent xmlns:mc="http://schemas.openxmlformats.org/markup-compatibility/2006">
              <mc:Choice xmlns:v="urn:schemas-microsoft-com:vml" Requires="v">
                <p:oleObj name="Equation" r:id="rId8" imgW="469696" imgH="203112" progId="Equation.3">
                  <p:embed/>
                </p:oleObj>
              </mc:Choice>
              <mc:Fallback>
                <p:oleObj name="Equation" r:id="rId8" imgW="469696" imgH="203112"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81787" y="5617805"/>
                        <a:ext cx="1068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408" name="TextBox 49"/>
          <p:cNvSpPr txBox="1">
            <a:spLocks noChangeArrowheads="1"/>
          </p:cNvSpPr>
          <p:nvPr/>
        </p:nvSpPr>
        <p:spPr bwMode="auto">
          <a:xfrm>
            <a:off x="760412" y="5405080"/>
            <a:ext cx="954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Input</a:t>
            </a:r>
          </a:p>
          <a:p>
            <a:pPr eaLnBrk="1" hangingPunct="1">
              <a:spcBef>
                <a:spcPct val="0"/>
              </a:spcBef>
              <a:buFontTx/>
              <a:buNone/>
            </a:pPr>
            <a:r>
              <a:rPr lang="en-US" altLang="en-US" sz="1800" dirty="0"/>
              <a:t>neurons</a:t>
            </a:r>
          </a:p>
        </p:txBody>
      </p:sp>
      <p:cxnSp>
        <p:nvCxnSpPr>
          <p:cNvPr id="52" name="Straight Arrow Connector 51"/>
          <p:cNvCxnSpPr/>
          <p:nvPr/>
        </p:nvCxnSpPr>
        <p:spPr>
          <a:xfrm flipV="1">
            <a:off x="4751387" y="4674830"/>
            <a:ext cx="164941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endCxn id="34" idx="3"/>
          </p:cNvCxnSpPr>
          <p:nvPr/>
        </p:nvCxnSpPr>
        <p:spPr>
          <a:xfrm flipV="1">
            <a:off x="4724400" y="4751030"/>
            <a:ext cx="1709737" cy="9286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9" idx="6"/>
          </p:cNvCxnSpPr>
          <p:nvPr/>
        </p:nvCxnSpPr>
        <p:spPr>
          <a:xfrm>
            <a:off x="4724400" y="4693880"/>
            <a:ext cx="1676400" cy="488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724400" y="5141555"/>
            <a:ext cx="1676400" cy="488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endCxn id="21" idx="2"/>
          </p:cNvCxnSpPr>
          <p:nvPr/>
        </p:nvCxnSpPr>
        <p:spPr>
          <a:xfrm flipV="1">
            <a:off x="3505200" y="5665430"/>
            <a:ext cx="990600" cy="428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36" idx="2"/>
          </p:cNvCxnSpPr>
          <p:nvPr/>
        </p:nvCxnSpPr>
        <p:spPr>
          <a:xfrm>
            <a:off x="4603750" y="4693880"/>
            <a:ext cx="1797050" cy="900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4724400" y="5593993"/>
            <a:ext cx="1604962" cy="107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20" idx="6"/>
          </p:cNvCxnSpPr>
          <p:nvPr/>
        </p:nvCxnSpPr>
        <p:spPr>
          <a:xfrm>
            <a:off x="4724400" y="5182830"/>
            <a:ext cx="1604962" cy="31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34" idx="3"/>
          </p:cNvCxnSpPr>
          <p:nvPr/>
        </p:nvCxnSpPr>
        <p:spPr>
          <a:xfrm flipV="1">
            <a:off x="4724400" y="4751030"/>
            <a:ext cx="1709737" cy="446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endCxn id="35" idx="2"/>
          </p:cNvCxnSpPr>
          <p:nvPr/>
        </p:nvCxnSpPr>
        <p:spPr>
          <a:xfrm flipV="1">
            <a:off x="4727575" y="5136793"/>
            <a:ext cx="1673225" cy="536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11" idx="6"/>
            <a:endCxn id="21" idx="2"/>
          </p:cNvCxnSpPr>
          <p:nvPr/>
        </p:nvCxnSpPr>
        <p:spPr>
          <a:xfrm>
            <a:off x="3505200" y="4698643"/>
            <a:ext cx="990600" cy="9667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12" idx="6"/>
            <a:endCxn id="21" idx="2"/>
          </p:cNvCxnSpPr>
          <p:nvPr/>
        </p:nvCxnSpPr>
        <p:spPr>
          <a:xfrm>
            <a:off x="3505200" y="5165368"/>
            <a:ext cx="990600" cy="500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13" idx="7"/>
          </p:cNvCxnSpPr>
          <p:nvPr/>
        </p:nvCxnSpPr>
        <p:spPr>
          <a:xfrm>
            <a:off x="3471862" y="5541605"/>
            <a:ext cx="952500" cy="138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10" idx="6"/>
            <a:endCxn id="14" idx="2"/>
          </p:cNvCxnSpPr>
          <p:nvPr/>
        </p:nvCxnSpPr>
        <p:spPr>
          <a:xfrm>
            <a:off x="1905000" y="6079768"/>
            <a:ext cx="1371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9" idx="6"/>
            <a:endCxn id="13" idx="3"/>
          </p:cNvCxnSpPr>
          <p:nvPr/>
        </p:nvCxnSpPr>
        <p:spPr>
          <a:xfrm>
            <a:off x="1905000" y="5622568"/>
            <a:ext cx="1404937" cy="809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9" idx="6"/>
          </p:cNvCxnSpPr>
          <p:nvPr/>
        </p:nvCxnSpPr>
        <p:spPr>
          <a:xfrm>
            <a:off x="1905000" y="5622568"/>
            <a:ext cx="1300162"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8" idx="5"/>
            <a:endCxn id="13" idx="2"/>
          </p:cNvCxnSpPr>
          <p:nvPr/>
        </p:nvCxnSpPr>
        <p:spPr>
          <a:xfrm>
            <a:off x="1871662" y="5246330"/>
            <a:ext cx="1404938" cy="3762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0" idx="6"/>
          </p:cNvCxnSpPr>
          <p:nvPr/>
        </p:nvCxnSpPr>
        <p:spPr>
          <a:xfrm flipV="1">
            <a:off x="1905000" y="5736868"/>
            <a:ext cx="1371600" cy="34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7" idx="6"/>
          </p:cNvCxnSpPr>
          <p:nvPr/>
        </p:nvCxnSpPr>
        <p:spPr>
          <a:xfrm>
            <a:off x="1905000" y="4698643"/>
            <a:ext cx="1300162" cy="895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8" idx="5"/>
            <a:endCxn id="14" idx="2"/>
          </p:cNvCxnSpPr>
          <p:nvPr/>
        </p:nvCxnSpPr>
        <p:spPr>
          <a:xfrm>
            <a:off x="1871662" y="5246330"/>
            <a:ext cx="1404938" cy="833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7" idx="5"/>
            <a:endCxn id="14" idx="1"/>
          </p:cNvCxnSpPr>
          <p:nvPr/>
        </p:nvCxnSpPr>
        <p:spPr>
          <a:xfrm>
            <a:off x="1871662" y="4779605"/>
            <a:ext cx="1438275"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5430" name="Object 72"/>
          <p:cNvGraphicFramePr>
            <a:graphicFrameLocks noChangeAspect="1"/>
          </p:cNvGraphicFramePr>
          <p:nvPr>
            <p:extLst>
              <p:ext uri="{D42A27DB-BD31-4B8C-83A1-F6EECF244321}">
                <p14:modId xmlns:p14="http://schemas.microsoft.com/office/powerpoint/2010/main" val="2964183419"/>
              </p:ext>
            </p:extLst>
          </p:nvPr>
        </p:nvGraphicFramePr>
        <p:xfrm>
          <a:off x="2246312" y="6014680"/>
          <a:ext cx="722313" cy="461963"/>
        </p:xfrm>
        <a:graphic>
          <a:graphicData uri="http://schemas.openxmlformats.org/presentationml/2006/ole">
            <mc:AlternateContent xmlns:mc="http://schemas.openxmlformats.org/markup-compatibility/2006">
              <mc:Choice xmlns:v="urn:schemas-microsoft-com:vml" Requires="v">
                <p:oleObj name="公式" r:id="rId10" imgW="317225" imgH="203024" progId="Equation.3">
                  <p:embed/>
                </p:oleObj>
              </mc:Choice>
              <mc:Fallback>
                <p:oleObj name="公式" r:id="rId10" imgW="317225" imgH="203024"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46312" y="6014680"/>
                        <a:ext cx="722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431" name="TextBox 73"/>
          <p:cNvSpPr txBox="1">
            <a:spLocks noChangeArrowheads="1"/>
          </p:cNvSpPr>
          <p:nvPr/>
        </p:nvSpPr>
        <p:spPr bwMode="auto">
          <a:xfrm>
            <a:off x="6172200" y="2133600"/>
            <a:ext cx="2562225" cy="92333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dirty="0"/>
              <a:t>(1d) How do you call this layer (L) of neurons </a:t>
            </a:r>
            <a:r>
              <a:rPr lang="en-US" altLang="zh-HK" sz="1800" i="1" dirty="0"/>
              <a:t>X</a:t>
            </a:r>
            <a:r>
              <a:rPr lang="en-US" altLang="zh-HK" sz="1800" dirty="0"/>
              <a:t> ?</a:t>
            </a:r>
          </a:p>
          <a:p>
            <a:pPr eaLnBrk="1" hangingPunct="1">
              <a:spcBef>
                <a:spcPct val="0"/>
              </a:spcBef>
              <a:buFontTx/>
              <a:buNone/>
            </a:pPr>
            <a:r>
              <a:rPr lang="en-US" altLang="zh-HK" sz="1800" dirty="0"/>
              <a:t>MC choice, L=: 1,2,3,4 __?</a:t>
            </a:r>
          </a:p>
        </p:txBody>
      </p:sp>
      <p:cxnSp>
        <p:nvCxnSpPr>
          <p:cNvPr id="79" name="Straight Arrow Connector 78"/>
          <p:cNvCxnSpPr/>
          <p:nvPr/>
        </p:nvCxnSpPr>
        <p:spPr>
          <a:xfrm flipH="1">
            <a:off x="6610350" y="3081338"/>
            <a:ext cx="161925" cy="881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32BDA2E5-7E8A-DCD0-D57E-4D058C17B93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96161" y="789194"/>
            <a:ext cx="1323677" cy="1323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333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563562"/>
          </a:xfrm>
        </p:spPr>
        <p:txBody>
          <a:bodyPr>
            <a:normAutofit fontScale="90000"/>
          </a:bodyPr>
          <a:lstStyle/>
          <a:p>
            <a:r>
              <a:rPr lang="en-US" altLang="zh-HK" dirty="0">
                <a:solidFill>
                  <a:srgbClr val="FF0000"/>
                </a:solidFill>
              </a:rPr>
              <a:t>ANSWER: Exercise 1a,b,c,d</a:t>
            </a:r>
          </a:p>
        </p:txBody>
      </p:sp>
      <p:sp>
        <p:nvSpPr>
          <p:cNvPr id="15363" name="Content Placeholder 2"/>
          <p:cNvSpPr>
            <a:spLocks noGrp="1"/>
          </p:cNvSpPr>
          <p:nvPr>
            <p:ph idx="1"/>
          </p:nvPr>
        </p:nvSpPr>
        <p:spPr>
          <a:xfrm>
            <a:off x="381000" y="793750"/>
            <a:ext cx="5486400" cy="4525963"/>
          </a:xfrm>
        </p:spPr>
        <p:txBody>
          <a:bodyPr/>
          <a:lstStyle/>
          <a:p>
            <a:r>
              <a:rPr lang="en-US" altLang="zh-HK" sz="1800" dirty="0"/>
              <a:t>(1a) How many input neurons and output neurons?</a:t>
            </a:r>
          </a:p>
          <a:p>
            <a:r>
              <a:rPr lang="en-US" altLang="zh-HK" sz="1800" dirty="0">
                <a:solidFill>
                  <a:srgbClr val="FF0000"/>
                </a:solidFill>
              </a:rPr>
              <a:t>Ans: 4 input and 2 output neurons (choice1 is correct)</a:t>
            </a:r>
          </a:p>
          <a:p>
            <a:r>
              <a:rPr lang="en-US" altLang="zh-HK" sz="1800" dirty="0"/>
              <a:t>(1b) How many hidden layers that this network have?</a:t>
            </a:r>
          </a:p>
          <a:p>
            <a:r>
              <a:rPr lang="en-US" altLang="zh-HK" sz="1800" dirty="0">
                <a:solidFill>
                  <a:srgbClr val="FF0000"/>
                </a:solidFill>
              </a:rPr>
              <a:t>Ans: 3 (choice3 is correct)</a:t>
            </a:r>
          </a:p>
          <a:p>
            <a:r>
              <a:rPr lang="en-US" altLang="zh-HK" sz="1800" dirty="0"/>
              <a:t>(1c) How many weights in total?</a:t>
            </a:r>
          </a:p>
          <a:p>
            <a:r>
              <a:rPr lang="en-US" altLang="zh-HK" sz="1800" dirty="0" err="1">
                <a:solidFill>
                  <a:srgbClr val="FF0000"/>
                </a:solidFill>
              </a:rPr>
              <a:t>Ans</a:t>
            </a:r>
            <a:r>
              <a:rPr lang="en-US" altLang="zh-HK" sz="1800" dirty="0">
                <a:solidFill>
                  <a:srgbClr val="FF0000"/>
                </a:solidFill>
              </a:rPr>
              <a:t>: First hidden layer has 4x4, second layer has 3x4, third hidden layer has 3x3, fourth hidden  layer to output layer has 2x3 weights. total=16+12+9+6=43</a:t>
            </a:r>
          </a:p>
          <a:p>
            <a:r>
              <a:rPr lang="en-US" altLang="zh-HK" sz="1800" dirty="0">
                <a:solidFill>
                  <a:srgbClr val="FF0000"/>
                </a:solidFill>
              </a:rPr>
              <a:t>Choice 3 is correct</a:t>
            </a:r>
          </a:p>
          <a:p>
            <a:pPr>
              <a:buFont typeface="Arial" charset="0"/>
              <a:buNone/>
            </a:pPr>
            <a:endParaRPr lang="en-US" altLang="zh-HK" sz="2400" dirty="0"/>
          </a:p>
          <a:p>
            <a:endParaRPr lang="en-US" altLang="zh-HK" sz="2400" dirty="0"/>
          </a:p>
          <a:p>
            <a:endParaRPr lang="en-US" altLang="zh-HK" dirty="0"/>
          </a:p>
        </p:txBody>
      </p:sp>
      <p:sp>
        <p:nvSpPr>
          <p:cNvPr id="15364" name="Footer Placeholder 3"/>
          <p:cNvSpPr>
            <a:spLocks noGrp="1"/>
          </p:cNvSpPr>
          <p:nvPr>
            <p:ph type="ftr" sz="quarter" idx="11"/>
          </p:nvPr>
        </p:nvSpPr>
        <p:spPr bwMode="auto">
          <a:xfrm>
            <a:off x="3276600" y="6229667"/>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endParaRPr lang="en-US" altLang="zh-HK" sz="1200" dirty="0">
              <a:solidFill>
                <a:srgbClr val="898989"/>
              </a:solidFill>
            </a:endParaRPr>
          </a:p>
        </p:txBody>
      </p:sp>
      <p:sp>
        <p:nvSpPr>
          <p:cNvPr id="1536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9C87BE9-7D27-4E7D-AE5C-B5D79FEAF7E5}" type="slidenum">
              <a:rPr lang="en-US" altLang="zh-HK" sz="1200">
                <a:solidFill>
                  <a:srgbClr val="898989"/>
                </a:solidFill>
              </a:rPr>
              <a:pPr>
                <a:spcBef>
                  <a:spcPct val="0"/>
                </a:spcBef>
                <a:buFontTx/>
                <a:buNone/>
              </a:pPr>
              <a:t>14</a:t>
            </a:fld>
            <a:endParaRPr lang="en-US" altLang="zh-HK" sz="1200">
              <a:solidFill>
                <a:srgbClr val="898989"/>
              </a:solidFill>
            </a:endParaRPr>
          </a:p>
        </p:txBody>
      </p:sp>
      <p:sp>
        <p:nvSpPr>
          <p:cNvPr id="7" name="Oval 6"/>
          <p:cNvSpPr/>
          <p:nvPr/>
        </p:nvSpPr>
        <p:spPr>
          <a:xfrm>
            <a:off x="1852613" y="410686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 name="Oval 7"/>
          <p:cNvSpPr/>
          <p:nvPr/>
        </p:nvSpPr>
        <p:spPr>
          <a:xfrm>
            <a:off x="1852613" y="457358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9" name="Oval 8"/>
          <p:cNvSpPr/>
          <p:nvPr/>
        </p:nvSpPr>
        <p:spPr>
          <a:xfrm>
            <a:off x="1852613" y="503078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 name="Oval 9"/>
          <p:cNvSpPr/>
          <p:nvPr/>
        </p:nvSpPr>
        <p:spPr>
          <a:xfrm>
            <a:off x="1852613" y="548798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1" name="Oval 10"/>
          <p:cNvSpPr/>
          <p:nvPr/>
        </p:nvSpPr>
        <p:spPr>
          <a:xfrm>
            <a:off x="3452813" y="410686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2" name="Oval 11"/>
          <p:cNvSpPr/>
          <p:nvPr/>
        </p:nvSpPr>
        <p:spPr>
          <a:xfrm>
            <a:off x="3452813" y="457358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 name="Oval 12"/>
          <p:cNvSpPr/>
          <p:nvPr/>
        </p:nvSpPr>
        <p:spPr>
          <a:xfrm>
            <a:off x="3452813" y="503078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 name="Oval 13"/>
          <p:cNvSpPr/>
          <p:nvPr/>
        </p:nvSpPr>
        <p:spPr>
          <a:xfrm>
            <a:off x="3452813" y="548798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5" name="Straight Arrow Connector 14"/>
          <p:cNvCxnSpPr>
            <a:stCxn id="7" idx="6"/>
            <a:endCxn id="11" idx="2"/>
          </p:cNvCxnSpPr>
          <p:nvPr/>
        </p:nvCxnSpPr>
        <p:spPr>
          <a:xfrm>
            <a:off x="2081213" y="4221163"/>
            <a:ext cx="1371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1" idx="2"/>
          </p:cNvCxnSpPr>
          <p:nvPr/>
        </p:nvCxnSpPr>
        <p:spPr>
          <a:xfrm flipV="1">
            <a:off x="1966913" y="4221163"/>
            <a:ext cx="1485900" cy="466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1" idx="2"/>
          </p:cNvCxnSpPr>
          <p:nvPr/>
        </p:nvCxnSpPr>
        <p:spPr>
          <a:xfrm flipV="1">
            <a:off x="2047875" y="4221163"/>
            <a:ext cx="1404938" cy="9667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6"/>
          </p:cNvCxnSpPr>
          <p:nvPr/>
        </p:nvCxnSpPr>
        <p:spPr>
          <a:xfrm flipV="1">
            <a:off x="2081213" y="4221163"/>
            <a:ext cx="1371600" cy="138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672013" y="41021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0" name="Oval 19"/>
          <p:cNvSpPr/>
          <p:nvPr/>
        </p:nvSpPr>
        <p:spPr>
          <a:xfrm>
            <a:off x="4672013" y="45910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1" name="Oval 20"/>
          <p:cNvSpPr/>
          <p:nvPr/>
        </p:nvSpPr>
        <p:spPr>
          <a:xfrm>
            <a:off x="4672013" y="50736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22" name="Straight Arrow Connector 21"/>
          <p:cNvCxnSpPr>
            <a:stCxn id="11" idx="6"/>
            <a:endCxn id="19" idx="2"/>
          </p:cNvCxnSpPr>
          <p:nvPr/>
        </p:nvCxnSpPr>
        <p:spPr>
          <a:xfrm flipV="1">
            <a:off x="3681413" y="4216400"/>
            <a:ext cx="990600" cy="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6"/>
            <a:endCxn id="19" idx="2"/>
          </p:cNvCxnSpPr>
          <p:nvPr/>
        </p:nvCxnSpPr>
        <p:spPr>
          <a:xfrm flipV="1">
            <a:off x="3681413" y="4216400"/>
            <a:ext cx="990600" cy="4714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3" idx="7"/>
            <a:endCxn id="19" idx="2"/>
          </p:cNvCxnSpPr>
          <p:nvPr/>
        </p:nvCxnSpPr>
        <p:spPr>
          <a:xfrm flipV="1">
            <a:off x="3648075" y="4216400"/>
            <a:ext cx="1023938" cy="847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4" idx="6"/>
            <a:endCxn id="19" idx="2"/>
          </p:cNvCxnSpPr>
          <p:nvPr/>
        </p:nvCxnSpPr>
        <p:spPr>
          <a:xfrm flipV="1">
            <a:off x="3681413" y="4216400"/>
            <a:ext cx="990600" cy="13858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7" idx="6"/>
            <a:endCxn id="12" idx="2"/>
          </p:cNvCxnSpPr>
          <p:nvPr/>
        </p:nvCxnSpPr>
        <p:spPr>
          <a:xfrm>
            <a:off x="2081213" y="4221163"/>
            <a:ext cx="1371600" cy="466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8" idx="6"/>
          </p:cNvCxnSpPr>
          <p:nvPr/>
        </p:nvCxnSpPr>
        <p:spPr>
          <a:xfrm flipV="1">
            <a:off x="2081213" y="4640263"/>
            <a:ext cx="1371600" cy="47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9" idx="6"/>
          </p:cNvCxnSpPr>
          <p:nvPr/>
        </p:nvCxnSpPr>
        <p:spPr>
          <a:xfrm flipV="1">
            <a:off x="2081213" y="4705350"/>
            <a:ext cx="1371600" cy="4397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12" idx="3"/>
          </p:cNvCxnSpPr>
          <p:nvPr/>
        </p:nvCxnSpPr>
        <p:spPr>
          <a:xfrm flipV="1">
            <a:off x="2047875" y="4768850"/>
            <a:ext cx="1438275" cy="847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a:endCxn id="20" idx="2"/>
          </p:cNvCxnSpPr>
          <p:nvPr/>
        </p:nvCxnSpPr>
        <p:spPr>
          <a:xfrm>
            <a:off x="3681413" y="4221163"/>
            <a:ext cx="990600" cy="4841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2" idx="6"/>
          </p:cNvCxnSpPr>
          <p:nvPr/>
        </p:nvCxnSpPr>
        <p:spPr>
          <a:xfrm flipV="1">
            <a:off x="3681413" y="4664075"/>
            <a:ext cx="990600" cy="23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3" idx="7"/>
            <a:endCxn id="20" idx="2"/>
          </p:cNvCxnSpPr>
          <p:nvPr/>
        </p:nvCxnSpPr>
        <p:spPr>
          <a:xfrm flipV="1">
            <a:off x="3648075" y="4705350"/>
            <a:ext cx="1023938" cy="3587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4" idx="4"/>
            <a:endCxn id="20" idx="2"/>
          </p:cNvCxnSpPr>
          <p:nvPr/>
        </p:nvCxnSpPr>
        <p:spPr>
          <a:xfrm flipV="1">
            <a:off x="3567113" y="4705350"/>
            <a:ext cx="1104900" cy="10112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6577013" y="407828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5" name="Oval 34"/>
          <p:cNvSpPr/>
          <p:nvPr/>
        </p:nvSpPr>
        <p:spPr>
          <a:xfrm>
            <a:off x="6577013" y="454501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6" name="Oval 35"/>
          <p:cNvSpPr/>
          <p:nvPr/>
        </p:nvSpPr>
        <p:spPr>
          <a:xfrm>
            <a:off x="6577013" y="500221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7" name="Oval 36"/>
          <p:cNvSpPr/>
          <p:nvPr/>
        </p:nvSpPr>
        <p:spPr>
          <a:xfrm>
            <a:off x="7796213" y="40735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8" name="Oval 37"/>
          <p:cNvSpPr/>
          <p:nvPr/>
        </p:nvSpPr>
        <p:spPr>
          <a:xfrm>
            <a:off x="7796213" y="456088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39" name="Straight Arrow Connector 38"/>
          <p:cNvCxnSpPr>
            <a:stCxn id="34" idx="6"/>
            <a:endCxn id="37" idx="2"/>
          </p:cNvCxnSpPr>
          <p:nvPr/>
        </p:nvCxnSpPr>
        <p:spPr>
          <a:xfrm flipV="1">
            <a:off x="6805613" y="4187825"/>
            <a:ext cx="990600" cy="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5" idx="6"/>
            <a:endCxn id="37" idx="2"/>
          </p:cNvCxnSpPr>
          <p:nvPr/>
        </p:nvCxnSpPr>
        <p:spPr>
          <a:xfrm flipV="1">
            <a:off x="6805613" y="4187825"/>
            <a:ext cx="990600" cy="4714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6" idx="7"/>
            <a:endCxn id="37" idx="2"/>
          </p:cNvCxnSpPr>
          <p:nvPr/>
        </p:nvCxnSpPr>
        <p:spPr>
          <a:xfrm flipV="1">
            <a:off x="6772275" y="4187825"/>
            <a:ext cx="1023938" cy="847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4" idx="6"/>
            <a:endCxn id="38" idx="2"/>
          </p:cNvCxnSpPr>
          <p:nvPr/>
        </p:nvCxnSpPr>
        <p:spPr>
          <a:xfrm>
            <a:off x="6805613" y="4192588"/>
            <a:ext cx="990600" cy="48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5" idx="6"/>
          </p:cNvCxnSpPr>
          <p:nvPr/>
        </p:nvCxnSpPr>
        <p:spPr>
          <a:xfrm flipV="1">
            <a:off x="6805613" y="4635500"/>
            <a:ext cx="990600" cy="23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6" idx="7"/>
            <a:endCxn id="38" idx="2"/>
          </p:cNvCxnSpPr>
          <p:nvPr/>
        </p:nvCxnSpPr>
        <p:spPr>
          <a:xfrm flipV="1">
            <a:off x="6772275" y="4675188"/>
            <a:ext cx="1023938" cy="3603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5404" name="Object 2"/>
          <p:cNvGraphicFramePr>
            <a:graphicFrameLocks noChangeAspect="1"/>
          </p:cNvGraphicFramePr>
          <p:nvPr/>
        </p:nvGraphicFramePr>
        <p:xfrm>
          <a:off x="1404938" y="3709988"/>
          <a:ext cx="638175" cy="433387"/>
        </p:xfrm>
        <a:graphic>
          <a:graphicData uri="http://schemas.openxmlformats.org/presentationml/2006/ole">
            <mc:AlternateContent xmlns:mc="http://schemas.openxmlformats.org/markup-compatibility/2006">
              <mc:Choice xmlns:v="urn:schemas-microsoft-com:vml" Requires="v">
                <p:oleObj name="公式" r:id="rId2" imgW="279400" imgH="190500" progId="Equation.3">
                  <p:embed/>
                </p:oleObj>
              </mc:Choice>
              <mc:Fallback>
                <p:oleObj name="公式" r:id="rId2" imgW="279400" imgH="1905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938" y="3709988"/>
                        <a:ext cx="6381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405" name="Object 6"/>
          <p:cNvGraphicFramePr>
            <a:graphicFrameLocks noChangeAspect="1"/>
          </p:cNvGraphicFramePr>
          <p:nvPr/>
        </p:nvGraphicFramePr>
        <p:xfrm>
          <a:off x="3106738" y="3673475"/>
          <a:ext cx="693737" cy="433388"/>
        </p:xfrm>
        <a:graphic>
          <a:graphicData uri="http://schemas.openxmlformats.org/presentationml/2006/ole">
            <mc:AlternateContent xmlns:mc="http://schemas.openxmlformats.org/markup-compatibility/2006">
              <mc:Choice xmlns:v="urn:schemas-microsoft-com:vml" Requires="v">
                <p:oleObj name="公式" r:id="rId4" imgW="304668" imgH="190417" progId="Equation.3">
                  <p:embed/>
                </p:oleObj>
              </mc:Choice>
              <mc:Fallback>
                <p:oleObj name="公式" r:id="rId4" imgW="304668" imgH="19041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6738" y="3673475"/>
                        <a:ext cx="69373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406" name="Object 7"/>
          <p:cNvGraphicFramePr>
            <a:graphicFrameLocks noChangeAspect="1"/>
          </p:cNvGraphicFramePr>
          <p:nvPr/>
        </p:nvGraphicFramePr>
        <p:xfrm>
          <a:off x="4452938" y="3644900"/>
          <a:ext cx="666750" cy="433388"/>
        </p:xfrm>
        <a:graphic>
          <a:graphicData uri="http://schemas.openxmlformats.org/presentationml/2006/ole">
            <mc:AlternateContent xmlns:mc="http://schemas.openxmlformats.org/markup-compatibility/2006">
              <mc:Choice xmlns:v="urn:schemas-microsoft-com:vml" Requires="v">
                <p:oleObj name="公式" r:id="rId6" imgW="291973" imgH="190417" progId="Equation.3">
                  <p:embed/>
                </p:oleObj>
              </mc:Choice>
              <mc:Fallback>
                <p:oleObj name="公式" r:id="rId6" imgW="291973" imgH="190417"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2938" y="3644900"/>
                        <a:ext cx="6667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407" name="Object 11"/>
          <p:cNvGraphicFramePr>
            <a:graphicFrameLocks noChangeAspect="1"/>
          </p:cNvGraphicFramePr>
          <p:nvPr/>
        </p:nvGraphicFramePr>
        <p:xfrm>
          <a:off x="6858000" y="5140325"/>
          <a:ext cx="1068388" cy="461963"/>
        </p:xfrm>
        <a:graphic>
          <a:graphicData uri="http://schemas.openxmlformats.org/presentationml/2006/ole">
            <mc:AlternateContent xmlns:mc="http://schemas.openxmlformats.org/markup-compatibility/2006">
              <mc:Choice xmlns:v="urn:schemas-microsoft-com:vml" Requires="v">
                <p:oleObj name="Equation" r:id="rId8" imgW="469696" imgH="203112" progId="Equation.3">
                  <p:embed/>
                </p:oleObj>
              </mc:Choice>
              <mc:Fallback>
                <p:oleObj name="Equation" r:id="rId8" imgW="469696" imgH="203112"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0" y="5140325"/>
                        <a:ext cx="1068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408" name="TextBox 49"/>
          <p:cNvSpPr txBox="1">
            <a:spLocks noChangeArrowheads="1"/>
          </p:cNvSpPr>
          <p:nvPr/>
        </p:nvSpPr>
        <p:spPr bwMode="auto">
          <a:xfrm>
            <a:off x="936625" y="4927600"/>
            <a:ext cx="954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Inputs</a:t>
            </a:r>
          </a:p>
          <a:p>
            <a:pPr eaLnBrk="1" hangingPunct="1">
              <a:spcBef>
                <a:spcPct val="0"/>
              </a:spcBef>
              <a:buFontTx/>
              <a:buNone/>
            </a:pPr>
            <a:r>
              <a:rPr lang="en-US" altLang="en-US" sz="1800"/>
              <a:t>neurons</a:t>
            </a:r>
          </a:p>
        </p:txBody>
      </p:sp>
      <p:cxnSp>
        <p:nvCxnSpPr>
          <p:cNvPr id="52" name="Straight Arrow Connector 51"/>
          <p:cNvCxnSpPr/>
          <p:nvPr/>
        </p:nvCxnSpPr>
        <p:spPr>
          <a:xfrm flipV="1">
            <a:off x="4927600" y="4197350"/>
            <a:ext cx="164941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endCxn id="34" idx="3"/>
          </p:cNvCxnSpPr>
          <p:nvPr/>
        </p:nvCxnSpPr>
        <p:spPr>
          <a:xfrm flipV="1">
            <a:off x="4900613" y="4273550"/>
            <a:ext cx="1709737" cy="9286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9" idx="6"/>
          </p:cNvCxnSpPr>
          <p:nvPr/>
        </p:nvCxnSpPr>
        <p:spPr>
          <a:xfrm>
            <a:off x="4900613" y="4216400"/>
            <a:ext cx="1676400" cy="488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900613" y="4664075"/>
            <a:ext cx="1676400" cy="488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endCxn id="21" idx="2"/>
          </p:cNvCxnSpPr>
          <p:nvPr/>
        </p:nvCxnSpPr>
        <p:spPr>
          <a:xfrm flipV="1">
            <a:off x="3681413" y="5187950"/>
            <a:ext cx="990600" cy="428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36" idx="2"/>
          </p:cNvCxnSpPr>
          <p:nvPr/>
        </p:nvCxnSpPr>
        <p:spPr>
          <a:xfrm>
            <a:off x="4779963" y="4216400"/>
            <a:ext cx="1797050" cy="900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4900613" y="5116513"/>
            <a:ext cx="1604962" cy="107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20" idx="6"/>
          </p:cNvCxnSpPr>
          <p:nvPr/>
        </p:nvCxnSpPr>
        <p:spPr>
          <a:xfrm>
            <a:off x="4900613" y="4705350"/>
            <a:ext cx="1604962" cy="31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34" idx="3"/>
          </p:cNvCxnSpPr>
          <p:nvPr/>
        </p:nvCxnSpPr>
        <p:spPr>
          <a:xfrm flipV="1">
            <a:off x="4900613" y="4273550"/>
            <a:ext cx="1709737" cy="446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endCxn id="35" idx="2"/>
          </p:cNvCxnSpPr>
          <p:nvPr/>
        </p:nvCxnSpPr>
        <p:spPr>
          <a:xfrm flipV="1">
            <a:off x="4903788" y="4659313"/>
            <a:ext cx="1673225" cy="536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11" idx="6"/>
            <a:endCxn id="21" idx="2"/>
          </p:cNvCxnSpPr>
          <p:nvPr/>
        </p:nvCxnSpPr>
        <p:spPr>
          <a:xfrm>
            <a:off x="3681413" y="4221163"/>
            <a:ext cx="990600" cy="9667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12" idx="6"/>
            <a:endCxn id="21" idx="2"/>
          </p:cNvCxnSpPr>
          <p:nvPr/>
        </p:nvCxnSpPr>
        <p:spPr>
          <a:xfrm>
            <a:off x="3681413" y="4687888"/>
            <a:ext cx="990600" cy="500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13" idx="7"/>
          </p:cNvCxnSpPr>
          <p:nvPr/>
        </p:nvCxnSpPr>
        <p:spPr>
          <a:xfrm>
            <a:off x="3648075" y="5064125"/>
            <a:ext cx="952500" cy="138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10" idx="6"/>
            <a:endCxn id="14" idx="2"/>
          </p:cNvCxnSpPr>
          <p:nvPr/>
        </p:nvCxnSpPr>
        <p:spPr>
          <a:xfrm>
            <a:off x="2081213" y="5602288"/>
            <a:ext cx="1371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9" idx="6"/>
            <a:endCxn id="13" idx="3"/>
          </p:cNvCxnSpPr>
          <p:nvPr/>
        </p:nvCxnSpPr>
        <p:spPr>
          <a:xfrm>
            <a:off x="2081213" y="5145088"/>
            <a:ext cx="1404937" cy="809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9" idx="6"/>
          </p:cNvCxnSpPr>
          <p:nvPr/>
        </p:nvCxnSpPr>
        <p:spPr>
          <a:xfrm>
            <a:off x="2081213" y="5145088"/>
            <a:ext cx="1300162"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8" idx="5"/>
            <a:endCxn id="13" idx="2"/>
          </p:cNvCxnSpPr>
          <p:nvPr/>
        </p:nvCxnSpPr>
        <p:spPr>
          <a:xfrm>
            <a:off x="2047875" y="4768850"/>
            <a:ext cx="1404938" cy="3762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0" idx="6"/>
          </p:cNvCxnSpPr>
          <p:nvPr/>
        </p:nvCxnSpPr>
        <p:spPr>
          <a:xfrm flipV="1">
            <a:off x="2081213" y="5259388"/>
            <a:ext cx="1371600" cy="34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7" idx="6"/>
          </p:cNvCxnSpPr>
          <p:nvPr/>
        </p:nvCxnSpPr>
        <p:spPr>
          <a:xfrm>
            <a:off x="2081213" y="4221163"/>
            <a:ext cx="1300162" cy="895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8" idx="5"/>
            <a:endCxn id="14" idx="2"/>
          </p:cNvCxnSpPr>
          <p:nvPr/>
        </p:nvCxnSpPr>
        <p:spPr>
          <a:xfrm>
            <a:off x="2047875" y="4768850"/>
            <a:ext cx="1404938" cy="833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7" idx="5"/>
            <a:endCxn id="14" idx="1"/>
          </p:cNvCxnSpPr>
          <p:nvPr/>
        </p:nvCxnSpPr>
        <p:spPr>
          <a:xfrm>
            <a:off x="2047875" y="4302125"/>
            <a:ext cx="1438275"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5430" name="Object 72"/>
          <p:cNvGraphicFramePr>
            <a:graphicFrameLocks noChangeAspect="1"/>
          </p:cNvGraphicFramePr>
          <p:nvPr/>
        </p:nvGraphicFramePr>
        <p:xfrm>
          <a:off x="2422525" y="5537200"/>
          <a:ext cx="722313" cy="461963"/>
        </p:xfrm>
        <a:graphic>
          <a:graphicData uri="http://schemas.openxmlformats.org/presentationml/2006/ole">
            <mc:AlternateContent xmlns:mc="http://schemas.openxmlformats.org/markup-compatibility/2006">
              <mc:Choice xmlns:v="urn:schemas-microsoft-com:vml" Requires="v">
                <p:oleObj name="公式" r:id="rId10" imgW="317225" imgH="203024" progId="Equation.3">
                  <p:embed/>
                </p:oleObj>
              </mc:Choice>
              <mc:Fallback>
                <p:oleObj name="公式" r:id="rId10" imgW="317225" imgH="203024"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22525" y="5537200"/>
                        <a:ext cx="722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431" name="TextBox 73"/>
          <p:cNvSpPr txBox="1">
            <a:spLocks noChangeArrowheads="1"/>
          </p:cNvSpPr>
          <p:nvPr/>
        </p:nvSpPr>
        <p:spPr bwMode="auto">
          <a:xfrm>
            <a:off x="6172200" y="2157413"/>
            <a:ext cx="2562225" cy="1200329"/>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dirty="0"/>
              <a:t>(1d) How do you call this layer of neurons </a:t>
            </a:r>
            <a:r>
              <a:rPr lang="en-US" altLang="zh-HK" sz="1800" i="1" dirty="0"/>
              <a:t>X</a:t>
            </a:r>
            <a:r>
              <a:rPr lang="en-US" altLang="zh-HK" sz="1800" dirty="0"/>
              <a:t> ?</a:t>
            </a:r>
          </a:p>
          <a:p>
            <a:pPr eaLnBrk="1" hangingPunct="1">
              <a:spcBef>
                <a:spcPct val="0"/>
              </a:spcBef>
              <a:buFontTx/>
              <a:buNone/>
            </a:pPr>
            <a:r>
              <a:rPr lang="en-US" altLang="zh-HK" sz="1800" dirty="0">
                <a:solidFill>
                  <a:srgbClr val="FF0000"/>
                </a:solidFill>
              </a:rPr>
              <a:t>Ans:</a:t>
            </a:r>
            <a:r>
              <a:rPr lang="en-US" altLang="zh-HK" sz="1800" dirty="0"/>
              <a:t> choice 4 is correct L=4</a:t>
            </a:r>
          </a:p>
        </p:txBody>
      </p:sp>
      <p:graphicFrame>
        <p:nvGraphicFramePr>
          <p:cNvPr id="15432" name="Object 74"/>
          <p:cNvGraphicFramePr>
            <a:graphicFrameLocks noChangeAspect="1"/>
          </p:cNvGraphicFramePr>
          <p:nvPr>
            <p:extLst>
              <p:ext uri="{D42A27DB-BD31-4B8C-83A1-F6EECF244321}">
                <p14:modId xmlns:p14="http://schemas.microsoft.com/office/powerpoint/2010/main" val="2212574221"/>
              </p:ext>
            </p:extLst>
          </p:nvPr>
        </p:nvGraphicFramePr>
        <p:xfrm>
          <a:off x="6909026" y="3031961"/>
          <a:ext cx="519113" cy="323850"/>
        </p:xfrm>
        <a:graphic>
          <a:graphicData uri="http://schemas.openxmlformats.org/presentationml/2006/ole">
            <mc:AlternateContent xmlns:mc="http://schemas.openxmlformats.org/markup-compatibility/2006">
              <mc:Choice xmlns:v="urn:schemas-microsoft-com:vml" Requires="v">
                <p:oleObj name="公式" r:id="rId12" imgW="304668" imgH="190417" progId="Equation.3">
                  <p:embed/>
                </p:oleObj>
              </mc:Choice>
              <mc:Fallback>
                <p:oleObj name="公式" r:id="rId12" imgW="304668" imgH="190417"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09026" y="3031961"/>
                        <a:ext cx="5191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9" name="Straight Arrow Connector 78"/>
          <p:cNvCxnSpPr/>
          <p:nvPr/>
        </p:nvCxnSpPr>
        <p:spPr>
          <a:xfrm flipH="1">
            <a:off x="6610350" y="3081338"/>
            <a:ext cx="161925" cy="881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E4ACD996-395E-34DD-8CA2-71BC052E1D77}"/>
              </a:ext>
            </a:extLst>
          </p:cNvPr>
          <p:cNvCxnSpPr/>
          <p:nvPr/>
        </p:nvCxnSpPr>
        <p:spPr>
          <a:xfrm flipH="1">
            <a:off x="2590800" y="3352800"/>
            <a:ext cx="1600200" cy="720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8A03C006-1299-161D-9A46-DDB578FA7E5B}"/>
              </a:ext>
            </a:extLst>
          </p:cNvPr>
          <p:cNvCxnSpPr>
            <a:cxnSpLocks/>
          </p:cNvCxnSpPr>
          <p:nvPr/>
        </p:nvCxnSpPr>
        <p:spPr>
          <a:xfrm flipH="1">
            <a:off x="4191000" y="3352800"/>
            <a:ext cx="381000" cy="790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5C0CF5FE-54B7-94AF-1B91-38D725D3216D}"/>
              </a:ext>
            </a:extLst>
          </p:cNvPr>
          <p:cNvCxnSpPr>
            <a:cxnSpLocks/>
          </p:cNvCxnSpPr>
          <p:nvPr/>
        </p:nvCxnSpPr>
        <p:spPr>
          <a:xfrm>
            <a:off x="4927600" y="3352800"/>
            <a:ext cx="534989" cy="749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B368BDF-1FF1-C21F-D425-9CEA7BFECD9B}"/>
              </a:ext>
            </a:extLst>
          </p:cNvPr>
          <p:cNvCxnSpPr>
            <a:cxnSpLocks/>
          </p:cNvCxnSpPr>
          <p:nvPr/>
        </p:nvCxnSpPr>
        <p:spPr>
          <a:xfrm>
            <a:off x="5181600" y="3352800"/>
            <a:ext cx="2362200" cy="749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442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87363" y="69850"/>
            <a:ext cx="8229600" cy="692150"/>
          </a:xfrm>
        </p:spPr>
        <p:txBody>
          <a:bodyPr/>
          <a:lstStyle/>
          <a:p>
            <a:r>
              <a:rPr lang="en-US" altLang="en-US" sz="2800"/>
              <a:t>Multi-layer structure of a BP neural network</a:t>
            </a:r>
          </a:p>
        </p:txBody>
      </p:sp>
      <p:sp>
        <p:nvSpPr>
          <p:cNvPr id="16387" name="Content Placeholder 2"/>
          <p:cNvSpPr>
            <a:spLocks noGrp="1"/>
          </p:cNvSpPr>
          <p:nvPr>
            <p:ph idx="1"/>
          </p:nvPr>
        </p:nvSpPr>
        <p:spPr>
          <a:xfrm>
            <a:off x="8001000" y="5791200"/>
            <a:ext cx="533400" cy="280988"/>
          </a:xfrm>
        </p:spPr>
        <p:txBody>
          <a:bodyPr>
            <a:normAutofit fontScale="47500" lnSpcReduction="20000"/>
          </a:bodyPr>
          <a:lstStyle/>
          <a:p>
            <a:r>
              <a:rPr lang="en-US" altLang="en-US"/>
              <a:t> </a:t>
            </a:r>
          </a:p>
        </p:txBody>
      </p:sp>
      <p:sp>
        <p:nvSpPr>
          <p:cNvPr id="16388" name="Footer Placeholder 3"/>
          <p:cNvSpPr>
            <a:spLocks noGrp="1"/>
          </p:cNvSpPr>
          <p:nvPr>
            <p:ph type="ftr" sz="quarter" idx="11"/>
          </p:nvPr>
        </p:nvSpPr>
        <p:spPr bwMode="auto">
          <a:xfrm>
            <a:off x="3178175" y="617220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p>
        </p:txBody>
      </p:sp>
      <p:sp>
        <p:nvSpPr>
          <p:cNvPr id="1638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A26799B8-8DE2-4D24-8452-1A31AA27360C}" type="slidenum">
              <a:rPr lang="en-US" altLang="zh-HK" sz="1200">
                <a:solidFill>
                  <a:srgbClr val="898989"/>
                </a:solidFill>
              </a:rPr>
              <a:pPr>
                <a:spcBef>
                  <a:spcPct val="0"/>
                </a:spcBef>
                <a:buFontTx/>
                <a:buNone/>
              </a:pPr>
              <a:t>15</a:t>
            </a:fld>
            <a:endParaRPr lang="en-US" altLang="zh-HK" sz="1200">
              <a:solidFill>
                <a:srgbClr val="898989"/>
              </a:solidFill>
            </a:endParaRPr>
          </a:p>
        </p:txBody>
      </p:sp>
      <p:sp>
        <p:nvSpPr>
          <p:cNvPr id="7" name="Rectangle 6"/>
          <p:cNvSpPr/>
          <p:nvPr/>
        </p:nvSpPr>
        <p:spPr>
          <a:xfrm>
            <a:off x="381000" y="1771650"/>
            <a:ext cx="304800" cy="2038350"/>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 name="Rectangle 7"/>
          <p:cNvSpPr/>
          <p:nvPr/>
        </p:nvSpPr>
        <p:spPr>
          <a:xfrm>
            <a:off x="2476500" y="1752600"/>
            <a:ext cx="3314700" cy="2057400"/>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9" name="Rectangle 8"/>
          <p:cNvSpPr/>
          <p:nvPr/>
        </p:nvSpPr>
        <p:spPr>
          <a:xfrm>
            <a:off x="6248400" y="1752600"/>
            <a:ext cx="1066800" cy="2057400"/>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 name="Rectangle 9"/>
          <p:cNvSpPr/>
          <p:nvPr/>
        </p:nvSpPr>
        <p:spPr>
          <a:xfrm>
            <a:off x="1166813" y="1771650"/>
            <a:ext cx="890587" cy="2038350"/>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2" name="Oval 11"/>
          <p:cNvSpPr/>
          <p:nvPr/>
        </p:nvSpPr>
        <p:spPr>
          <a:xfrm>
            <a:off x="7696200" y="2819400"/>
            <a:ext cx="76200"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 name="Rectangle 13"/>
          <p:cNvSpPr/>
          <p:nvPr/>
        </p:nvSpPr>
        <p:spPr>
          <a:xfrm>
            <a:off x="7848600" y="1752600"/>
            <a:ext cx="304800" cy="2057400"/>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6396" name="TextBox 14"/>
          <p:cNvSpPr txBox="1">
            <a:spLocks noChangeArrowheads="1"/>
          </p:cNvSpPr>
          <p:nvPr/>
        </p:nvSpPr>
        <p:spPr bwMode="auto">
          <a:xfrm>
            <a:off x="228600" y="898525"/>
            <a:ext cx="83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Input </a:t>
            </a:r>
          </a:p>
          <a:p>
            <a:pPr eaLnBrk="1" hangingPunct="1">
              <a:spcBef>
                <a:spcPct val="0"/>
              </a:spcBef>
              <a:buFontTx/>
              <a:buNone/>
            </a:pPr>
            <a:r>
              <a:rPr lang="en-US" altLang="en-US" sz="1800"/>
              <a:t>layer</a:t>
            </a:r>
          </a:p>
        </p:txBody>
      </p:sp>
      <p:graphicFrame>
        <p:nvGraphicFramePr>
          <p:cNvPr id="16397" name="Object 18"/>
          <p:cNvGraphicFramePr>
            <a:graphicFrameLocks noChangeAspect="1"/>
          </p:cNvGraphicFramePr>
          <p:nvPr/>
        </p:nvGraphicFramePr>
        <p:xfrm>
          <a:off x="268288" y="4381500"/>
          <a:ext cx="8666162" cy="1446213"/>
        </p:xfrm>
        <a:graphic>
          <a:graphicData uri="http://schemas.openxmlformats.org/presentationml/2006/ole">
            <mc:AlternateContent xmlns:mc="http://schemas.openxmlformats.org/markup-compatibility/2006">
              <mc:Choice xmlns:v="urn:schemas-microsoft-com:vml" Requires="v">
                <p:oleObj name="公式" r:id="rId2" imgW="4102100" imgH="685800" progId="Equation.3">
                  <p:embed/>
                </p:oleObj>
              </mc:Choice>
              <mc:Fallback>
                <p:oleObj name="公式" r:id="rId2" imgW="4102100" imgH="6858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8" y="4381500"/>
                        <a:ext cx="8666162" cy="1446213"/>
                      </a:xfrm>
                      <a:prstGeom prst="rect">
                        <a:avLst/>
                      </a:prstGeom>
                      <a:noFill/>
                      <a:ln w="9525">
                        <a:solidFill>
                          <a:srgbClr val="385D8A"/>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98" name="Object 21"/>
          <p:cNvGraphicFramePr>
            <a:graphicFrameLocks noChangeAspect="1"/>
          </p:cNvGraphicFramePr>
          <p:nvPr/>
        </p:nvGraphicFramePr>
        <p:xfrm>
          <a:off x="1187450" y="2076450"/>
          <a:ext cx="869950" cy="1103313"/>
        </p:xfrm>
        <a:graphic>
          <a:graphicData uri="http://schemas.openxmlformats.org/presentationml/2006/ole">
            <mc:AlternateContent xmlns:mc="http://schemas.openxmlformats.org/markup-compatibility/2006">
              <mc:Choice xmlns:v="urn:schemas-microsoft-com:vml" Requires="v">
                <p:oleObj name="Equation" r:id="rId4" imgW="508000" imgH="647700" progId="Equation.3">
                  <p:embed/>
                </p:oleObj>
              </mc:Choice>
              <mc:Fallback>
                <p:oleObj name="Equation" r:id="rId4" imgW="508000" imgH="647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2076450"/>
                        <a:ext cx="8699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Oval 28"/>
          <p:cNvSpPr/>
          <p:nvPr/>
        </p:nvSpPr>
        <p:spPr>
          <a:xfrm>
            <a:off x="990600" y="2667000"/>
            <a:ext cx="76200"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graphicFrame>
        <p:nvGraphicFramePr>
          <p:cNvPr id="16400" name="Object 30"/>
          <p:cNvGraphicFramePr>
            <a:graphicFrameLocks noChangeAspect="1"/>
          </p:cNvGraphicFramePr>
          <p:nvPr/>
        </p:nvGraphicFramePr>
        <p:xfrm>
          <a:off x="2582863" y="1835150"/>
          <a:ext cx="3101975" cy="1968500"/>
        </p:xfrm>
        <a:graphic>
          <a:graphicData uri="http://schemas.openxmlformats.org/presentationml/2006/ole">
            <mc:AlternateContent xmlns:mc="http://schemas.openxmlformats.org/markup-compatibility/2006">
              <mc:Choice xmlns:v="urn:schemas-microsoft-com:vml" Requires="v">
                <p:oleObj name="公式" r:id="rId6" imgW="1778000" imgH="1117600" progId="Equation.3">
                  <p:embed/>
                </p:oleObj>
              </mc:Choice>
              <mc:Fallback>
                <p:oleObj name="公式" r:id="rId6" imgW="1778000" imgH="1117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2863" y="1835150"/>
                        <a:ext cx="3101975"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Oval 31"/>
          <p:cNvSpPr/>
          <p:nvPr/>
        </p:nvSpPr>
        <p:spPr>
          <a:xfrm>
            <a:off x="7543800" y="2819400"/>
            <a:ext cx="76200"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3" name="Oval 32"/>
          <p:cNvSpPr/>
          <p:nvPr/>
        </p:nvSpPr>
        <p:spPr>
          <a:xfrm>
            <a:off x="838200" y="2667000"/>
            <a:ext cx="76200"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36" name="Straight Arrow Connector 35"/>
          <p:cNvCxnSpPr>
            <a:endCxn id="8" idx="1"/>
          </p:cNvCxnSpPr>
          <p:nvPr/>
        </p:nvCxnSpPr>
        <p:spPr>
          <a:xfrm>
            <a:off x="2057400" y="2781300"/>
            <a:ext cx="4191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1640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66863" y="620713"/>
            <a:ext cx="181927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flipV="1">
            <a:off x="1752600" y="1484313"/>
            <a:ext cx="304800" cy="2873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16404" idx="2"/>
          </p:cNvCxnSpPr>
          <p:nvPr/>
        </p:nvCxnSpPr>
        <p:spPr>
          <a:xfrm flipH="1" flipV="1">
            <a:off x="2476500" y="1484313"/>
            <a:ext cx="495300" cy="268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6407" name="Object 1"/>
          <p:cNvGraphicFramePr>
            <a:graphicFrameLocks noChangeAspect="1"/>
          </p:cNvGraphicFramePr>
          <p:nvPr/>
        </p:nvGraphicFramePr>
        <p:xfrm>
          <a:off x="7734300" y="838200"/>
          <a:ext cx="946150" cy="838200"/>
        </p:xfrm>
        <a:graphic>
          <a:graphicData uri="http://schemas.openxmlformats.org/presentationml/2006/ole">
            <mc:AlternateContent xmlns:mc="http://schemas.openxmlformats.org/markup-compatibility/2006">
              <mc:Choice xmlns:v="urn:schemas-microsoft-com:vml" Requires="v">
                <p:oleObj name="公式" r:id="rId9" imgW="508000" imgH="431800" progId="Equation.3">
                  <p:embed/>
                </p:oleObj>
              </mc:Choice>
              <mc:Fallback>
                <p:oleObj name="公式" r:id="rId9" imgW="508000" imgH="431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34300" y="838200"/>
                        <a:ext cx="9461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408" name="TextBox 16"/>
          <p:cNvSpPr txBox="1">
            <a:spLocks noChangeArrowheads="1"/>
          </p:cNvSpPr>
          <p:nvPr/>
        </p:nvSpPr>
        <p:spPr bwMode="auto">
          <a:xfrm>
            <a:off x="6400800" y="2667000"/>
            <a:ext cx="8937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Other</a:t>
            </a:r>
          </a:p>
          <a:p>
            <a:pPr eaLnBrk="1" hangingPunct="1">
              <a:spcBef>
                <a:spcPct val="0"/>
              </a:spcBef>
              <a:buFontTx/>
              <a:buNone/>
            </a:pPr>
            <a:r>
              <a:rPr lang="en-US" altLang="zh-HK" sz="1800"/>
              <a:t>hidden </a:t>
            </a:r>
          </a:p>
          <a:p>
            <a:pPr eaLnBrk="1" hangingPunct="1">
              <a:spcBef>
                <a:spcPct val="0"/>
              </a:spcBef>
              <a:buFontTx/>
              <a:buNone/>
            </a:pPr>
            <a:r>
              <a:rPr lang="en-US" altLang="zh-HK" sz="1800"/>
              <a:t>layers</a:t>
            </a:r>
            <a:endParaRPr lang="zh-HK" altLang="en-US" sz="1800"/>
          </a:p>
        </p:txBody>
      </p:sp>
      <p:cxnSp>
        <p:nvCxnSpPr>
          <p:cNvPr id="42" name="Straight Arrow Connector 41"/>
          <p:cNvCxnSpPr/>
          <p:nvPr/>
        </p:nvCxnSpPr>
        <p:spPr>
          <a:xfrm>
            <a:off x="5791200" y="2933700"/>
            <a:ext cx="4572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654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7638" y="1905000"/>
            <a:ext cx="3673475"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Title 1"/>
          <p:cNvSpPr>
            <a:spLocks noGrp="1"/>
          </p:cNvSpPr>
          <p:nvPr>
            <p:ph type="title"/>
          </p:nvPr>
        </p:nvSpPr>
        <p:spPr>
          <a:xfrm>
            <a:off x="514350" y="0"/>
            <a:ext cx="8229600" cy="1143000"/>
          </a:xfrm>
        </p:spPr>
        <p:txBody>
          <a:bodyPr/>
          <a:lstStyle/>
          <a:p>
            <a:r>
              <a:rPr lang="en-US" altLang="en-US" sz="4000"/>
              <a:t>Inside each neuron there is a bias </a:t>
            </a:r>
            <a:r>
              <a:rPr lang="en-US" altLang="en-US" sz="4000" i="1"/>
              <a:t>(b)</a:t>
            </a:r>
          </a:p>
        </p:txBody>
      </p:sp>
      <p:sp>
        <p:nvSpPr>
          <p:cNvPr id="17412" name="Content Placeholder 2"/>
          <p:cNvSpPr>
            <a:spLocks noGrp="1"/>
          </p:cNvSpPr>
          <p:nvPr>
            <p:ph idx="1"/>
          </p:nvPr>
        </p:nvSpPr>
        <p:spPr>
          <a:xfrm>
            <a:off x="106363" y="1093788"/>
            <a:ext cx="4694237" cy="1595437"/>
          </a:xfrm>
        </p:spPr>
        <p:txBody>
          <a:bodyPr/>
          <a:lstStyle/>
          <a:p>
            <a:r>
              <a:rPr lang="en-US" altLang="en-US" sz="2400" dirty="0">
                <a:sym typeface="Wingdings" pitchFamily="2" charset="2"/>
              </a:rPr>
              <a:t>In between any 2 neighboring neuron layers, a set of weights are found</a:t>
            </a:r>
          </a:p>
          <a:p>
            <a:endParaRPr lang="en-US" altLang="en-US" dirty="0"/>
          </a:p>
        </p:txBody>
      </p:sp>
      <p:sp>
        <p:nvSpPr>
          <p:cNvPr id="17413" name="Footer Placeholder 3"/>
          <p:cNvSpPr>
            <a:spLocks noGrp="1"/>
          </p:cNvSpPr>
          <p:nvPr>
            <p:ph type="ftr" sz="quarter" idx="11"/>
          </p:nvPr>
        </p:nvSpPr>
        <p:spPr bwMode="auto">
          <a:xfrm>
            <a:off x="5257800" y="632460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p>
        </p:txBody>
      </p:sp>
      <p:sp>
        <p:nvSpPr>
          <p:cNvPr id="1741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01876DF-A8BC-4278-BDBE-C973FC109033}" type="slidenum">
              <a:rPr lang="en-US" altLang="zh-HK" sz="1200">
                <a:solidFill>
                  <a:srgbClr val="898989"/>
                </a:solidFill>
              </a:rPr>
              <a:pPr>
                <a:spcBef>
                  <a:spcPct val="0"/>
                </a:spcBef>
                <a:buFontTx/>
                <a:buNone/>
              </a:pPr>
              <a:t>16</a:t>
            </a:fld>
            <a:endParaRPr lang="en-US" altLang="zh-HK" sz="1200">
              <a:solidFill>
                <a:srgbClr val="898989"/>
              </a:solidFill>
            </a:endParaRPr>
          </a:p>
        </p:txBody>
      </p:sp>
      <p:sp>
        <p:nvSpPr>
          <p:cNvPr id="112" name="Oval 111"/>
          <p:cNvSpPr/>
          <p:nvPr/>
        </p:nvSpPr>
        <p:spPr>
          <a:xfrm>
            <a:off x="4246563" y="2286000"/>
            <a:ext cx="533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14" name="Straight Arrow Connector 113"/>
          <p:cNvCxnSpPr>
            <a:stCxn id="112" idx="4"/>
          </p:cNvCxnSpPr>
          <p:nvPr/>
        </p:nvCxnSpPr>
        <p:spPr>
          <a:xfrm flipH="1">
            <a:off x="4267200" y="2590800"/>
            <a:ext cx="246063" cy="2209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3902075" y="4722813"/>
            <a:ext cx="10668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41" name="Straight Arrow Connector 40"/>
          <p:cNvCxnSpPr>
            <a:stCxn id="57" idx="6"/>
            <a:endCxn id="40" idx="1"/>
          </p:cNvCxnSpPr>
          <p:nvPr/>
        </p:nvCxnSpPr>
        <p:spPr>
          <a:xfrm>
            <a:off x="2301875" y="4187825"/>
            <a:ext cx="1757363" cy="690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60" idx="2"/>
          </p:cNvCxnSpPr>
          <p:nvPr/>
        </p:nvCxnSpPr>
        <p:spPr>
          <a:xfrm>
            <a:off x="2301875" y="5026025"/>
            <a:ext cx="1600200" cy="2111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59" idx="6"/>
          </p:cNvCxnSpPr>
          <p:nvPr/>
        </p:nvCxnSpPr>
        <p:spPr>
          <a:xfrm flipV="1">
            <a:off x="2312988" y="5484813"/>
            <a:ext cx="1589087"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4987925" y="5238750"/>
            <a:ext cx="490538" cy="79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7422" name="Object 102"/>
          <p:cNvGraphicFramePr>
            <a:graphicFrameLocks noChangeAspect="1"/>
          </p:cNvGraphicFramePr>
          <p:nvPr/>
        </p:nvGraphicFramePr>
        <p:xfrm>
          <a:off x="4110038" y="4930775"/>
          <a:ext cx="663575" cy="623888"/>
        </p:xfrm>
        <a:graphic>
          <a:graphicData uri="http://schemas.openxmlformats.org/presentationml/2006/ole">
            <mc:AlternateContent xmlns:mc="http://schemas.openxmlformats.org/markup-compatibility/2006">
              <mc:Choice xmlns:v="urn:schemas-microsoft-com:vml" Requires="v">
                <p:oleObj name="公式" r:id="rId3" imgW="291973" imgH="253890" progId="Equation.3">
                  <p:embed/>
                </p:oleObj>
              </mc:Choice>
              <mc:Fallback>
                <p:oleObj name="公式" r:id="rId3" imgW="291973" imgH="25389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0038" y="4930775"/>
                        <a:ext cx="6635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9" name="Straight Arrow Connector 48"/>
          <p:cNvCxnSpPr/>
          <p:nvPr/>
        </p:nvCxnSpPr>
        <p:spPr>
          <a:xfrm>
            <a:off x="6435725" y="5246688"/>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7424" name="Object 110"/>
          <p:cNvGraphicFramePr>
            <a:graphicFrameLocks noChangeAspect="1"/>
          </p:cNvGraphicFramePr>
          <p:nvPr/>
        </p:nvGraphicFramePr>
        <p:xfrm>
          <a:off x="1116013" y="3957638"/>
          <a:ext cx="1066800" cy="460375"/>
        </p:xfrm>
        <a:graphic>
          <a:graphicData uri="http://schemas.openxmlformats.org/presentationml/2006/ole">
            <mc:AlternateContent xmlns:mc="http://schemas.openxmlformats.org/markup-compatibility/2006">
              <mc:Choice xmlns:v="urn:schemas-microsoft-com:vml" Requires="v">
                <p:oleObj name="Equation" r:id="rId5" imgW="469800" imgH="203040" progId="Equation.3">
                  <p:embed/>
                </p:oleObj>
              </mc:Choice>
              <mc:Fallback>
                <p:oleObj name="Equation" r:id="rId5" imgW="469800" imgH="203040" progId="Equation.3">
                  <p:embed/>
                  <p:pic>
                    <p:nvPicPr>
                      <p:cNvPr id="0" name=""/>
                      <p:cNvPicPr>
                        <a:picLocks noChangeAspect="1" noChangeArrowheads="1"/>
                      </p:cNvPicPr>
                      <p:nvPr/>
                    </p:nvPicPr>
                    <p:blipFill>
                      <a:blip r:embed="rId6"/>
                      <a:srcRect/>
                      <a:stretch>
                        <a:fillRect/>
                      </a:stretch>
                    </p:blipFill>
                    <p:spPr bwMode="auto">
                      <a:xfrm>
                        <a:off x="1116013" y="3957638"/>
                        <a:ext cx="1066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25" name="Object 114"/>
          <p:cNvGraphicFramePr>
            <a:graphicFrameLocks noChangeAspect="1"/>
          </p:cNvGraphicFramePr>
          <p:nvPr/>
        </p:nvGraphicFramePr>
        <p:xfrm>
          <a:off x="6942138" y="5057775"/>
          <a:ext cx="319087" cy="374650"/>
        </p:xfrm>
        <a:graphic>
          <a:graphicData uri="http://schemas.openxmlformats.org/presentationml/2006/ole">
            <mc:AlternateContent xmlns:mc="http://schemas.openxmlformats.org/markup-compatibility/2006">
              <mc:Choice xmlns:v="urn:schemas-microsoft-com:vml" Requires="v">
                <p:oleObj name="公式" r:id="rId7" imgW="139579" imgH="164957" progId="Equation.3">
                  <p:embed/>
                </p:oleObj>
              </mc:Choice>
              <mc:Fallback>
                <p:oleObj name="公式" r:id="rId7" imgW="139579" imgH="164957"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2138" y="5057775"/>
                        <a:ext cx="319087"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26" name="Object 118"/>
          <p:cNvGraphicFramePr>
            <a:graphicFrameLocks noChangeAspect="1"/>
          </p:cNvGraphicFramePr>
          <p:nvPr/>
        </p:nvGraphicFramePr>
        <p:xfrm>
          <a:off x="2520950" y="4292600"/>
          <a:ext cx="1157288" cy="463550"/>
        </p:xfrm>
        <a:graphic>
          <a:graphicData uri="http://schemas.openxmlformats.org/presentationml/2006/ole">
            <mc:AlternateContent xmlns:mc="http://schemas.openxmlformats.org/markup-compatibility/2006">
              <mc:Choice xmlns:v="urn:schemas-microsoft-com:vml" Requires="v">
                <p:oleObj name="公式" r:id="rId9" imgW="507780" imgH="203112" progId="Equation.3">
                  <p:embed/>
                </p:oleObj>
              </mc:Choice>
              <mc:Fallback>
                <p:oleObj name="公式" r:id="rId9" imgW="507780" imgH="203112"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20950" y="4292600"/>
                        <a:ext cx="11572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27" name="Object 122"/>
          <p:cNvGraphicFramePr>
            <a:graphicFrameLocks noChangeAspect="1"/>
          </p:cNvGraphicFramePr>
          <p:nvPr/>
        </p:nvGraphicFramePr>
        <p:xfrm>
          <a:off x="5106988" y="4860925"/>
          <a:ext cx="288925" cy="317500"/>
        </p:xfrm>
        <a:graphic>
          <a:graphicData uri="http://schemas.openxmlformats.org/presentationml/2006/ole">
            <mc:AlternateContent xmlns:mc="http://schemas.openxmlformats.org/markup-compatibility/2006">
              <mc:Choice xmlns:v="urn:schemas-microsoft-com:vml" Requires="v">
                <p:oleObj name="公式" r:id="rId11" imgW="126835" imgH="139518" progId="Equation.3">
                  <p:embed/>
                </p:oleObj>
              </mc:Choice>
              <mc:Fallback>
                <p:oleObj name="公式" r:id="rId11" imgW="126835" imgH="139518"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06988" y="4860925"/>
                        <a:ext cx="2889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28" name="Object 123"/>
          <p:cNvGraphicFramePr>
            <a:graphicFrameLocks noChangeAspect="1"/>
          </p:cNvGraphicFramePr>
          <p:nvPr/>
        </p:nvGraphicFramePr>
        <p:xfrm>
          <a:off x="5580063" y="4992688"/>
          <a:ext cx="752475" cy="490537"/>
        </p:xfrm>
        <a:graphic>
          <a:graphicData uri="http://schemas.openxmlformats.org/presentationml/2006/ole">
            <mc:AlternateContent xmlns:mc="http://schemas.openxmlformats.org/markup-compatibility/2006">
              <mc:Choice xmlns:v="urn:schemas-microsoft-com:vml" Requires="v">
                <p:oleObj name="公式" r:id="rId13" imgW="330057" imgH="215806" progId="Equation.3">
                  <p:embed/>
                </p:oleObj>
              </mc:Choice>
              <mc:Fallback>
                <p:oleObj name="公式" r:id="rId13" imgW="330057" imgH="215806"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80063" y="4992688"/>
                        <a:ext cx="752475" cy="490537"/>
                      </a:xfrm>
                      <a:prstGeom prst="rect">
                        <a:avLst/>
                      </a:prstGeom>
                      <a:noFill/>
                      <a:ln w="9525">
                        <a:solidFill>
                          <a:srgbClr val="385D8A"/>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 name="Rectangle 54"/>
          <p:cNvSpPr/>
          <p:nvPr/>
        </p:nvSpPr>
        <p:spPr>
          <a:xfrm>
            <a:off x="5521325" y="4789488"/>
            <a:ext cx="8382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graphicFrame>
        <p:nvGraphicFramePr>
          <p:cNvPr id="17430" name="Object 1"/>
          <p:cNvGraphicFramePr>
            <a:graphicFrameLocks noChangeAspect="1"/>
          </p:cNvGraphicFramePr>
          <p:nvPr/>
        </p:nvGraphicFramePr>
        <p:xfrm>
          <a:off x="2790825" y="5521325"/>
          <a:ext cx="779463" cy="460375"/>
        </p:xfrm>
        <a:graphic>
          <a:graphicData uri="http://schemas.openxmlformats.org/presentationml/2006/ole">
            <mc:AlternateContent xmlns:mc="http://schemas.openxmlformats.org/markup-compatibility/2006">
              <mc:Choice xmlns:v="urn:schemas-microsoft-com:vml" Requires="v">
                <p:oleObj name="公式" r:id="rId15" imgW="342751" imgH="203112" progId="Equation.3">
                  <p:embed/>
                </p:oleObj>
              </mc:Choice>
              <mc:Fallback>
                <p:oleObj name="公式" r:id="rId15" imgW="342751" imgH="203112"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90825" y="5521325"/>
                        <a:ext cx="7794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 name="Oval 56"/>
          <p:cNvSpPr/>
          <p:nvPr/>
        </p:nvSpPr>
        <p:spPr>
          <a:xfrm>
            <a:off x="2149475" y="411162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8" name="Oval 57"/>
          <p:cNvSpPr/>
          <p:nvPr/>
        </p:nvSpPr>
        <p:spPr>
          <a:xfrm>
            <a:off x="2149475" y="4949825"/>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9" name="Oval 58"/>
          <p:cNvSpPr/>
          <p:nvPr/>
        </p:nvSpPr>
        <p:spPr>
          <a:xfrm>
            <a:off x="2160588" y="563721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60" name="Oval 59"/>
          <p:cNvSpPr/>
          <p:nvPr/>
        </p:nvSpPr>
        <p:spPr>
          <a:xfrm>
            <a:off x="3902075" y="4419600"/>
            <a:ext cx="2705100" cy="1635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zh-HK" altLang="en-US" sz="1800">
              <a:solidFill>
                <a:srgbClr val="FFFFFF"/>
              </a:solidFill>
              <a:cs typeface="Arial" charset="0"/>
            </a:endParaRPr>
          </a:p>
        </p:txBody>
      </p:sp>
      <p:graphicFrame>
        <p:nvGraphicFramePr>
          <p:cNvPr id="17435" name="Object 60"/>
          <p:cNvGraphicFramePr>
            <a:graphicFrameLocks noChangeAspect="1"/>
          </p:cNvGraphicFramePr>
          <p:nvPr/>
        </p:nvGraphicFramePr>
        <p:xfrm>
          <a:off x="2497138" y="4794250"/>
          <a:ext cx="1209675" cy="463550"/>
        </p:xfrm>
        <a:graphic>
          <a:graphicData uri="http://schemas.openxmlformats.org/presentationml/2006/ole">
            <mc:AlternateContent xmlns:mc="http://schemas.openxmlformats.org/markup-compatibility/2006">
              <mc:Choice xmlns:v="urn:schemas-microsoft-com:vml" Requires="v">
                <p:oleObj name="公式" r:id="rId17" imgW="533169" imgH="203112" progId="Equation.3">
                  <p:embed/>
                </p:oleObj>
              </mc:Choice>
              <mc:Fallback>
                <p:oleObj name="公式" r:id="rId17" imgW="533169" imgH="203112"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97138" y="4794250"/>
                        <a:ext cx="12096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36" name="Object 61"/>
          <p:cNvGraphicFramePr>
            <a:graphicFrameLocks noChangeAspect="1"/>
          </p:cNvGraphicFramePr>
          <p:nvPr/>
        </p:nvGraphicFramePr>
        <p:xfrm>
          <a:off x="1062038" y="4813300"/>
          <a:ext cx="1181100" cy="461963"/>
        </p:xfrm>
        <a:graphic>
          <a:graphicData uri="http://schemas.openxmlformats.org/presentationml/2006/ole">
            <mc:AlternateContent xmlns:mc="http://schemas.openxmlformats.org/markup-compatibility/2006">
              <mc:Choice xmlns:v="urn:schemas-microsoft-com:vml" Requires="v">
                <p:oleObj name="公式" r:id="rId19" imgW="520474" imgH="203112" progId="Equation.3">
                  <p:embed/>
                </p:oleObj>
              </mc:Choice>
              <mc:Fallback>
                <p:oleObj name="公式" r:id="rId19" imgW="520474" imgH="203112"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62038" y="4813300"/>
                        <a:ext cx="1181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37" name="Object 62"/>
          <p:cNvGraphicFramePr>
            <a:graphicFrameLocks noChangeAspect="1"/>
          </p:cNvGraphicFramePr>
          <p:nvPr/>
        </p:nvGraphicFramePr>
        <p:xfrm>
          <a:off x="1100138" y="5456238"/>
          <a:ext cx="1181100" cy="461962"/>
        </p:xfrm>
        <a:graphic>
          <a:graphicData uri="http://schemas.openxmlformats.org/presentationml/2006/ole">
            <mc:AlternateContent xmlns:mc="http://schemas.openxmlformats.org/markup-compatibility/2006">
              <mc:Choice xmlns:v="urn:schemas-microsoft-com:vml" Requires="v">
                <p:oleObj name="公式" r:id="rId21" imgW="520474" imgH="203112" progId="Equation.3">
                  <p:embed/>
                </p:oleObj>
              </mc:Choice>
              <mc:Fallback>
                <p:oleObj name="公式" r:id="rId21" imgW="520474" imgH="203112"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100138" y="5456238"/>
                        <a:ext cx="1181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 name="Oval 63"/>
          <p:cNvSpPr/>
          <p:nvPr/>
        </p:nvSpPr>
        <p:spPr>
          <a:xfrm>
            <a:off x="2530475" y="525621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65" name="Oval 64"/>
          <p:cNvSpPr/>
          <p:nvPr/>
        </p:nvSpPr>
        <p:spPr>
          <a:xfrm>
            <a:off x="2530475" y="548481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Tree>
    <p:extLst>
      <p:ext uri="{BB962C8B-B14F-4D97-AF65-F5344CB8AC3E}">
        <p14:creationId xmlns:p14="http://schemas.microsoft.com/office/powerpoint/2010/main" val="4134627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229600" cy="639762"/>
          </a:xfrm>
        </p:spPr>
        <p:txBody>
          <a:bodyPr>
            <a:normAutofit fontScale="90000"/>
          </a:bodyPr>
          <a:lstStyle/>
          <a:p>
            <a:r>
              <a:rPr lang="en-US" altLang="zh-HK" sz="4000"/>
              <a:t>Inside each neuron </a:t>
            </a:r>
            <a:r>
              <a:rPr lang="en-US" altLang="zh-HK" sz="4000" i="1"/>
              <a:t>x</a:t>
            </a:r>
            <a:r>
              <a:rPr lang="en-US" altLang="zh-HK" sz="4000"/>
              <a:t>=input, </a:t>
            </a:r>
            <a:r>
              <a:rPr lang="en-US" altLang="zh-HK" sz="4000" i="1"/>
              <a:t>y</a:t>
            </a:r>
            <a:r>
              <a:rPr lang="en-US" altLang="zh-HK" sz="4000"/>
              <a:t>=output</a:t>
            </a:r>
            <a:endParaRPr lang="zh-HK" altLang="en-US" sz="4000"/>
          </a:p>
        </p:txBody>
      </p:sp>
      <p:sp>
        <p:nvSpPr>
          <p:cNvPr id="18435" name="Content Placeholder 2"/>
          <p:cNvSpPr>
            <a:spLocks noGrp="1"/>
          </p:cNvSpPr>
          <p:nvPr>
            <p:ph idx="1"/>
          </p:nvPr>
        </p:nvSpPr>
        <p:spPr>
          <a:xfrm>
            <a:off x="7391400" y="6248400"/>
            <a:ext cx="1028700" cy="485775"/>
          </a:xfrm>
        </p:spPr>
        <p:txBody>
          <a:bodyPr>
            <a:normAutofit fontScale="92500" lnSpcReduction="20000"/>
          </a:bodyPr>
          <a:lstStyle/>
          <a:p>
            <a:r>
              <a:rPr lang="en-US" altLang="zh-HK"/>
              <a:t> </a:t>
            </a:r>
            <a:endParaRPr lang="zh-HK" altLang="en-US"/>
          </a:p>
        </p:txBody>
      </p:sp>
      <p:sp>
        <p:nvSpPr>
          <p:cNvPr id="18436" name="Footer Placeholder 3"/>
          <p:cNvSpPr>
            <a:spLocks noGrp="1"/>
          </p:cNvSpPr>
          <p:nvPr>
            <p:ph type="ftr" sz="quarter" idx="11"/>
          </p:nvPr>
        </p:nvSpPr>
        <p:spPr bwMode="auto">
          <a:xfrm>
            <a:off x="2270125" y="640080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zh-HK" sz="1200">
                <a:solidFill>
                  <a:srgbClr val="898989"/>
                </a:solidFill>
                <a:cs typeface="Arial" panose="020B0604020202020204" pitchFamily="34" charset="0"/>
              </a:rPr>
              <a:t>Neural Networks. , v.250210a</a:t>
            </a:r>
          </a:p>
        </p:txBody>
      </p:sp>
      <p:sp>
        <p:nvSpPr>
          <p:cNvPr id="1843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4EB1E13-9B07-4609-8659-DD7DDCA63125}" type="slidenum">
              <a:rPr lang="en-US" altLang="zh-HK" sz="1200">
                <a:solidFill>
                  <a:srgbClr val="898989"/>
                </a:solidFill>
              </a:rPr>
              <a:pPr>
                <a:spcBef>
                  <a:spcPct val="0"/>
                </a:spcBef>
                <a:buFontTx/>
                <a:buNone/>
              </a:pPr>
              <a:t>17</a:t>
            </a:fld>
            <a:endParaRPr lang="en-US" altLang="zh-HK" sz="1200">
              <a:solidFill>
                <a:srgbClr val="898989"/>
              </a:solidFill>
            </a:endParaRPr>
          </a:p>
        </p:txBody>
      </p:sp>
      <mc:AlternateContent xmlns:mc="http://schemas.openxmlformats.org/markup-compatibility/2006" xmlns:a14="http://schemas.microsoft.com/office/drawing/2010/main">
        <mc:Choice Requires="a14">
          <p:sp>
            <p:nvSpPr>
              <p:cNvPr id="18438" name="Object 5"/>
              <p:cNvSpPr txBox="1"/>
              <p:nvPr/>
            </p:nvSpPr>
            <p:spPr bwMode="auto">
              <a:xfrm>
                <a:off x="1531938" y="3019425"/>
                <a:ext cx="6888162" cy="3722688"/>
              </a:xfrm>
              <a:prstGeom prst="rect">
                <a:avLst/>
              </a:prstGeom>
              <a:noFill/>
              <a:ln w="9525">
                <a:solidFill>
                  <a:schemeClr val="accent1"/>
                </a:solidFill>
                <a:miter lim="800000"/>
                <a:headEnd/>
                <a:tailEnd/>
              </a:ln>
            </p:spPr>
            <p:txBody>
              <a:bodyPr>
                <a:noAutofit/>
              </a:bodyPr>
              <a:lstStyle/>
              <a:p>
                <a:pPr/>
                <a14:m>
                  <m:oMathPara xmlns:m="http://schemas.openxmlformats.org/officeDocument/2006/math">
                    <m:oMathParaPr>
                      <m:jc m:val="left"/>
                    </m:oMathParaPr>
                    <m:oMath xmlns:m="http://schemas.openxmlformats.org/officeDocument/2006/math">
                      <m:r>
                        <a:rPr lang="en-US" sz="2400" i="1" smtClean="0">
                          <a:solidFill>
                            <a:srgbClr val="000000"/>
                          </a:solidFill>
                          <a:latin typeface="Cambria Math" panose="02040503050406030204" pitchFamily="18" charset="0"/>
                        </a:rPr>
                        <m:t>𝑦</m:t>
                      </m:r>
                      <m:r>
                        <a:rPr lang="en-US" sz="2400" i="1" smtClean="0">
                          <a:solidFill>
                            <a:srgbClr val="000000"/>
                          </a:solidFill>
                          <a:latin typeface="Cambria Math" panose="02040503050406030204" pitchFamily="18" charset="0"/>
                        </a:rPr>
                        <m:t>=</m:t>
                      </m:r>
                      <m:r>
                        <a:rPr lang="en-US" sz="2400" i="1" smtClean="0">
                          <a:solidFill>
                            <a:srgbClr val="000000"/>
                          </a:solidFill>
                          <a:latin typeface="Cambria Math" panose="02040503050406030204" pitchFamily="18" charset="0"/>
                        </a:rPr>
                        <m:t>𝑓</m:t>
                      </m:r>
                      <m:r>
                        <a:rPr lang="en-US" sz="2400" i="1" smtClean="0">
                          <a:solidFill>
                            <a:srgbClr val="000000"/>
                          </a:solidFill>
                          <a:latin typeface="Cambria Math" panose="02040503050406030204" pitchFamily="18" charset="0"/>
                        </a:rPr>
                        <m:t>(</m:t>
                      </m:r>
                      <m:r>
                        <m:rPr>
                          <m:sty m:val="p"/>
                        </m:rPr>
                        <a:rPr lang="en-US" sz="2400" i="0">
                          <a:solidFill>
                            <a:srgbClr val="000000"/>
                          </a:solidFill>
                          <a:latin typeface="Cambria Math" panose="02040503050406030204" pitchFamily="18" charset="0"/>
                        </a:rPr>
                        <m:t>u</m:t>
                      </m:r>
                      <m:r>
                        <a:rPr lang="en-US" sz="2400" i="1">
                          <a:solidFill>
                            <a:srgbClr val="000000"/>
                          </a:solidFill>
                          <a:latin typeface="Cambria Math" panose="02040503050406030204" pitchFamily="18" charset="0"/>
                        </a:rPr>
                        <m:t>)</m:t>
                      </m:r>
                      <m:r>
                        <m:rPr>
                          <m:nor/>
                        </m:rPr>
                        <a:rPr lang="en-US" sz="2400" i="0">
                          <a:solidFill>
                            <a:srgbClr val="000000"/>
                          </a:solidFill>
                          <a:latin typeface="Cambria Math" panose="02040503050406030204" pitchFamily="18" charset="0"/>
                        </a:rPr>
                        <m:t>with</m:t>
                      </m:r>
                      <m:r>
                        <m:rPr>
                          <m:nor/>
                        </m:rPr>
                        <a:rPr lang="en-US" sz="2400" i="0">
                          <a:solidFill>
                            <a:srgbClr val="000000"/>
                          </a:solidFill>
                          <a:latin typeface="Cambria Math" panose="02040503050406030204" pitchFamily="18" charset="0"/>
                        </a:rPr>
                        <m:t> </m:t>
                      </m:r>
                      <m:r>
                        <a:rPr lang="en-US" sz="2400" i="1">
                          <a:solidFill>
                            <a:srgbClr val="000000"/>
                          </a:solidFill>
                          <a:latin typeface="Cambria Math" panose="02040503050406030204" pitchFamily="18" charset="0"/>
                        </a:rPr>
                        <m:t>𝑢</m:t>
                      </m:r>
                      <m:r>
                        <a:rPr lang="en-US" sz="2400" i="1">
                          <a:solidFill>
                            <a:srgbClr val="000000"/>
                          </a:solidFill>
                          <a:latin typeface="Cambria Math" panose="02040503050406030204" pitchFamily="18" charset="0"/>
                        </a:rPr>
                        <m:t>=</m:t>
                      </m:r>
                      <m:nary>
                        <m:naryPr>
                          <m:chr m:val="∑"/>
                          <m:ctrlPr>
                            <a:rPr lang="en-US" sz="2400" i="1">
                              <a:solidFill>
                                <a:srgbClr val="000000"/>
                              </a:solidFill>
                              <a:latin typeface="Cambria Math" panose="02040503050406030204" pitchFamily="18" charset="0"/>
                            </a:rPr>
                          </m:ctrlPr>
                        </m:naryPr>
                        <m:sub>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=1</m:t>
                          </m:r>
                        </m:sub>
                        <m:sup>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𝐼</m:t>
                          </m:r>
                        </m:sup>
                        <m:e>
                          <m:d>
                            <m:dPr>
                              <m:begChr m:val="["/>
                              <m:endChr m:val="]"/>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𝑤</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𝑥</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m:t>
                              </m:r>
                            </m:e>
                          </m:d>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𝑏</m:t>
                          </m:r>
                        </m:e>
                      </m:nary>
                      <m:r>
                        <a:rPr lang="en-US" sz="2400" i="1">
                          <a:solidFill>
                            <a:srgbClr val="000000"/>
                          </a:solidFill>
                          <a:latin typeface="Cambria Math" panose="02040503050406030204" pitchFamily="18" charset="0"/>
                        </a:rPr>
                        <m:t>,</m:t>
                      </m:r>
                    </m:oMath>
                    <m:oMath xmlns:m="http://schemas.openxmlformats.org/officeDocument/2006/math">
                      <m:r>
                        <a:rPr lang="en-US" sz="2400" i="1">
                          <a:solidFill>
                            <a:srgbClr val="000000"/>
                          </a:solidFill>
                          <a:latin typeface="Cambria Math" panose="02040503050406030204" pitchFamily="18" charset="0"/>
                        </a:rPr>
                        <m:t>𝑏</m:t>
                      </m:r>
                      <m:r>
                        <a:rPr lang="en-US" sz="2400" i="1">
                          <a:solidFill>
                            <a:srgbClr val="000000"/>
                          </a:solidFill>
                          <a:latin typeface="Cambria Math" panose="02040503050406030204" pitchFamily="18" charset="0"/>
                        </a:rPr>
                        <m:t>=</m:t>
                      </m:r>
                      <m:r>
                        <m:rPr>
                          <m:nor/>
                        </m:rPr>
                        <a:rPr lang="en-US" sz="2400" i="0">
                          <a:solidFill>
                            <a:srgbClr val="000000"/>
                          </a:solidFill>
                          <a:latin typeface="Cambria Math" panose="02040503050406030204" pitchFamily="18" charset="0"/>
                        </a:rPr>
                        <m:t>bias</m:t>
                      </m:r>
                      <m:r>
                        <m:rPr>
                          <m:nor/>
                        </m:rPr>
                        <a:rPr lang="en-US" sz="2400" i="0">
                          <a:solidFill>
                            <a:srgbClr val="000000"/>
                          </a:solidFill>
                          <a:latin typeface="Cambria Math" panose="02040503050406030204" pitchFamily="18" charset="0"/>
                        </a:rPr>
                        <m:t>, </m:t>
                      </m:r>
                      <m:r>
                        <a:rPr lang="en-US" sz="2400" i="1">
                          <a:solidFill>
                            <a:srgbClr val="000000"/>
                          </a:solidFill>
                          <a:latin typeface="Cambria Math" panose="02040503050406030204" pitchFamily="18" charset="0"/>
                        </a:rPr>
                        <m:t>𝑥</m:t>
                      </m:r>
                      <m:r>
                        <a:rPr lang="en-US" sz="2400" i="1">
                          <a:solidFill>
                            <a:srgbClr val="000000"/>
                          </a:solidFill>
                          <a:latin typeface="Cambria Math" panose="02040503050406030204" pitchFamily="18" charset="0"/>
                        </a:rPr>
                        <m:t>=</m:t>
                      </m:r>
                      <m:r>
                        <m:rPr>
                          <m:nor/>
                        </m:rPr>
                        <a:rPr lang="en-US" sz="2400" i="0">
                          <a:solidFill>
                            <a:srgbClr val="000000"/>
                          </a:solidFill>
                          <a:latin typeface="Cambria Math" panose="02040503050406030204" pitchFamily="18" charset="0"/>
                        </a:rPr>
                        <m:t>input</m:t>
                      </m:r>
                      <m:r>
                        <m:rPr>
                          <m:nor/>
                        </m:rPr>
                        <a:rPr lang="en-US" sz="2400" i="0">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𝑤</m:t>
                      </m:r>
                      <m:r>
                        <a:rPr lang="en-US" sz="2400" i="1">
                          <a:solidFill>
                            <a:srgbClr val="000000"/>
                          </a:solidFill>
                          <a:latin typeface="Cambria Math" panose="02040503050406030204" pitchFamily="18" charset="0"/>
                        </a:rPr>
                        <m:t>=</m:t>
                      </m:r>
                      <m:r>
                        <m:rPr>
                          <m:nor/>
                        </m:rPr>
                        <a:rPr lang="en-US" sz="2400" i="0">
                          <a:solidFill>
                            <a:srgbClr val="000000"/>
                          </a:solidFill>
                          <a:latin typeface="Cambria Math" panose="02040503050406030204" pitchFamily="18" charset="0"/>
                        </a:rPr>
                        <m:t>weight</m:t>
                      </m:r>
                      <m:r>
                        <m:rPr>
                          <m:nor/>
                        </m:rPr>
                        <a:rPr lang="en-US" sz="2400" i="0">
                          <a:solidFill>
                            <a:srgbClr val="000000"/>
                          </a:solidFill>
                          <a:latin typeface="Cambria Math" panose="02040503050406030204" pitchFamily="18" charset="0"/>
                        </a:rPr>
                        <m:t>, </m:t>
                      </m:r>
                      <m:r>
                        <a:rPr lang="en-US" sz="2400" i="1">
                          <a:solidFill>
                            <a:srgbClr val="000000"/>
                          </a:solidFill>
                          <a:latin typeface="Cambria Math" panose="02040503050406030204" pitchFamily="18" charset="0"/>
                        </a:rPr>
                        <m:t>𝑢</m:t>
                      </m:r>
                      <m:r>
                        <a:rPr lang="en-US" sz="2400" i="1">
                          <a:solidFill>
                            <a:srgbClr val="000000"/>
                          </a:solidFill>
                          <a:latin typeface="Cambria Math" panose="02040503050406030204" pitchFamily="18" charset="0"/>
                        </a:rPr>
                        <m:t>=</m:t>
                      </m:r>
                      <m:r>
                        <m:rPr>
                          <m:nor/>
                        </m:rPr>
                        <a:rPr lang="en-US" sz="2400" i="0">
                          <a:solidFill>
                            <a:srgbClr val="000000"/>
                          </a:solidFill>
                          <a:latin typeface="Cambria Math" panose="02040503050406030204" pitchFamily="18" charset="0"/>
                        </a:rPr>
                        <m:t>internal</m:t>
                      </m:r>
                      <m:r>
                        <m:rPr>
                          <m:nor/>
                        </m:rPr>
                        <a:rPr lang="en-US" sz="2400" i="0">
                          <a:solidFill>
                            <a:srgbClr val="000000"/>
                          </a:solidFill>
                          <a:latin typeface="Cambria Math" panose="02040503050406030204" pitchFamily="18" charset="0"/>
                        </a:rPr>
                        <m:t> </m:t>
                      </m:r>
                      <m:r>
                        <m:rPr>
                          <m:nor/>
                        </m:rPr>
                        <a:rPr lang="en-US" sz="2400" i="0">
                          <a:solidFill>
                            <a:srgbClr val="000000"/>
                          </a:solidFill>
                          <a:latin typeface="Cambria Math" panose="02040503050406030204" pitchFamily="18" charset="0"/>
                        </a:rPr>
                        <m:t>signal</m:t>
                      </m:r>
                    </m:oMath>
                    <m:oMath xmlns:m="http://schemas.openxmlformats.org/officeDocument/2006/math">
                      <m:r>
                        <m:rPr>
                          <m:nor/>
                        </m:rPr>
                        <a:rPr lang="en-US" sz="2400" i="0">
                          <a:solidFill>
                            <a:srgbClr val="000000"/>
                          </a:solidFill>
                          <a:latin typeface="Cambria Math" panose="02040503050406030204" pitchFamily="18" charset="0"/>
                        </a:rPr>
                        <m:t>Typically</m:t>
                      </m:r>
                      <m:r>
                        <a:rPr lang="en-US" sz="2400" i="1">
                          <a:solidFill>
                            <a:srgbClr val="000000"/>
                          </a:solidFill>
                          <a:latin typeface="Cambria Math" panose="02040503050406030204" pitchFamily="18" charset="0"/>
                        </a:rPr>
                        <m:t> </m:t>
                      </m:r>
                      <m:r>
                        <a:rPr lang="en-US" sz="2400" i="1">
                          <a:solidFill>
                            <a:srgbClr val="000000"/>
                          </a:solidFill>
                          <a:latin typeface="Cambria Math" panose="02040503050406030204" pitchFamily="18" charset="0"/>
                        </a:rPr>
                        <m:t>𝑓</m:t>
                      </m:r>
                      <m:r>
                        <a:rPr lang="en-US" sz="2400" i="1">
                          <a:solidFill>
                            <a:srgbClr val="000000"/>
                          </a:solidFill>
                          <a:latin typeface="Cambria Math" panose="02040503050406030204" pitchFamily="18" charset="0"/>
                        </a:rPr>
                        <m:t>( )</m:t>
                      </m:r>
                      <m:r>
                        <m:rPr>
                          <m:nor/>
                        </m:rPr>
                        <a:rPr lang="en-US" sz="2400" i="0">
                          <a:solidFill>
                            <a:srgbClr val="000000"/>
                          </a:solidFill>
                          <a:latin typeface="Cambria Math" panose="02040503050406030204" pitchFamily="18" charset="0"/>
                        </a:rPr>
                        <m:t> </m:t>
                      </m:r>
                      <m:r>
                        <m:rPr>
                          <m:nor/>
                        </m:rPr>
                        <a:rPr lang="en-US" sz="2400" i="0">
                          <a:solidFill>
                            <a:srgbClr val="000000"/>
                          </a:solidFill>
                          <a:latin typeface="Cambria Math" panose="02040503050406030204" pitchFamily="18" charset="0"/>
                        </a:rPr>
                        <m:t>is</m:t>
                      </m:r>
                      <m:r>
                        <m:rPr>
                          <m:nor/>
                        </m:rPr>
                        <a:rPr lang="en-US" sz="2400" i="0">
                          <a:solidFill>
                            <a:srgbClr val="000000"/>
                          </a:solidFill>
                          <a:latin typeface="Cambria Math" panose="02040503050406030204" pitchFamily="18" charset="0"/>
                        </a:rPr>
                        <m:t> </m:t>
                      </m:r>
                      <m:r>
                        <m:rPr>
                          <m:nor/>
                        </m:rPr>
                        <a:rPr lang="en-US" sz="2400" i="0">
                          <a:solidFill>
                            <a:srgbClr val="000000"/>
                          </a:solidFill>
                          <a:latin typeface="Cambria Math" panose="02040503050406030204" pitchFamily="18" charset="0"/>
                        </a:rPr>
                        <m:t>a</m:t>
                      </m:r>
                      <m:r>
                        <m:rPr>
                          <m:nor/>
                        </m:rPr>
                        <a:rPr lang="en-US" sz="2400" i="0">
                          <a:solidFill>
                            <a:srgbClr val="000000"/>
                          </a:solidFill>
                          <a:latin typeface="Cambria Math" panose="02040503050406030204" pitchFamily="18" charset="0"/>
                        </a:rPr>
                        <m:t> </m:t>
                      </m:r>
                      <m:r>
                        <m:rPr>
                          <m:nor/>
                        </m:rPr>
                        <a:rPr lang="en-US" sz="2400" i="0">
                          <a:solidFill>
                            <a:srgbClr val="000000"/>
                          </a:solidFill>
                          <a:latin typeface="Cambria Math" panose="02040503050406030204" pitchFamily="18" charset="0"/>
                        </a:rPr>
                        <m:t>logistic</m:t>
                      </m:r>
                      <m:r>
                        <m:rPr>
                          <m:nor/>
                        </m:rPr>
                        <a:rPr lang="en-US" sz="2400" i="0">
                          <a:solidFill>
                            <a:srgbClr val="000000"/>
                          </a:solidFill>
                          <a:latin typeface="Cambria Math" panose="02040503050406030204" pitchFamily="18" charset="0"/>
                        </a:rPr>
                        <m:t> </m:t>
                      </m:r>
                      <m:r>
                        <a:rPr lang="en-US" sz="2400" i="1">
                          <a:solidFill>
                            <a:srgbClr val="000000"/>
                          </a:solidFill>
                          <a:latin typeface="Cambria Math" panose="02040503050406030204" pitchFamily="18" charset="0"/>
                        </a:rPr>
                        <m:t>(</m:t>
                      </m:r>
                      <m:r>
                        <m:rPr>
                          <m:nor/>
                        </m:rPr>
                        <a:rPr lang="en-US" sz="2400" i="0">
                          <a:solidFill>
                            <a:srgbClr val="000000"/>
                          </a:solidFill>
                          <a:latin typeface="Cambria Math" panose="02040503050406030204" pitchFamily="18" charset="0"/>
                        </a:rPr>
                        <m:t>sigmod</m:t>
                      </m:r>
                      <m:r>
                        <a:rPr lang="en-US" sz="2400" i="1">
                          <a:solidFill>
                            <a:srgbClr val="000000"/>
                          </a:solidFill>
                          <a:latin typeface="Cambria Math" panose="02040503050406030204" pitchFamily="18" charset="0"/>
                        </a:rPr>
                        <m:t>)</m:t>
                      </m:r>
                      <m:r>
                        <m:rPr>
                          <m:nor/>
                        </m:rPr>
                        <a:rPr lang="en-US" sz="2400" i="0">
                          <a:solidFill>
                            <a:srgbClr val="000000"/>
                          </a:solidFill>
                          <a:latin typeface="Cambria Math" panose="02040503050406030204" pitchFamily="18" charset="0"/>
                        </a:rPr>
                        <m:t> </m:t>
                      </m:r>
                      <m:r>
                        <m:rPr>
                          <m:nor/>
                        </m:rPr>
                        <a:rPr lang="en-US" sz="2400" i="0">
                          <a:solidFill>
                            <a:srgbClr val="000000"/>
                          </a:solidFill>
                          <a:latin typeface="Cambria Math" panose="02040503050406030204" pitchFamily="18" charset="0"/>
                        </a:rPr>
                        <m:t>function</m:t>
                      </m:r>
                      <m:r>
                        <m:rPr>
                          <m:nor/>
                        </m:rPr>
                        <a:rPr lang="en-US" sz="2400" i="0">
                          <a:solidFill>
                            <a:srgbClr val="000000"/>
                          </a:solidFill>
                          <a:latin typeface="Cambria Math" panose="02040503050406030204" pitchFamily="18" charset="0"/>
                        </a:rPr>
                        <m:t>, </m:t>
                      </m:r>
                      <m:r>
                        <m:rPr>
                          <m:nor/>
                        </m:rPr>
                        <a:rPr lang="en-US" sz="2400" i="0">
                          <a:solidFill>
                            <a:srgbClr val="000000"/>
                          </a:solidFill>
                          <a:latin typeface="Cambria Math" panose="02040503050406030204" pitchFamily="18" charset="0"/>
                        </a:rPr>
                        <m:t>i</m:t>
                      </m:r>
                      <m:r>
                        <m:rPr>
                          <m:nor/>
                        </m:rPr>
                        <a:rPr lang="en-US" sz="2400" i="0">
                          <a:solidFill>
                            <a:srgbClr val="000000"/>
                          </a:solidFill>
                          <a:latin typeface="Cambria Math" panose="02040503050406030204" pitchFamily="18" charset="0"/>
                        </a:rPr>
                        <m:t>.</m:t>
                      </m:r>
                      <m:r>
                        <m:rPr>
                          <m:nor/>
                        </m:rPr>
                        <a:rPr lang="en-US" sz="2400" i="0">
                          <a:solidFill>
                            <a:srgbClr val="000000"/>
                          </a:solidFill>
                          <a:latin typeface="Cambria Math" panose="02040503050406030204" pitchFamily="18" charset="0"/>
                        </a:rPr>
                        <m:t>e</m:t>
                      </m:r>
                      <m:r>
                        <m:rPr>
                          <m:nor/>
                        </m:rPr>
                        <a:rPr lang="en-US" sz="2400" i="0">
                          <a:solidFill>
                            <a:srgbClr val="000000"/>
                          </a:solidFill>
                          <a:latin typeface="Cambria Math" panose="02040503050406030204" pitchFamily="18" charset="0"/>
                        </a:rPr>
                        <m:t>.</m:t>
                      </m:r>
                    </m:oMath>
                    <m:oMath xmlns:m="http://schemas.openxmlformats.org/officeDocument/2006/math">
                      <m:r>
                        <a:rPr lang="en-US" sz="2400" i="1">
                          <a:solidFill>
                            <a:srgbClr val="000000"/>
                          </a:solidFill>
                          <a:latin typeface="Cambria Math" panose="02040503050406030204" pitchFamily="18" charset="0"/>
                        </a:rPr>
                        <m:t>𝑓</m:t>
                      </m:r>
                      <m:d>
                        <m:dPr>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𝑢</m:t>
                          </m:r>
                        </m:e>
                      </m:d>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1</m:t>
                          </m:r>
                        </m:num>
                        <m:den>
                          <m:r>
                            <a:rPr lang="en-US" sz="2400" i="1">
                              <a:solidFill>
                                <a:srgbClr val="000000"/>
                              </a:solidFill>
                              <a:latin typeface="Cambria Math" panose="02040503050406030204" pitchFamily="18" charset="0"/>
                            </a:rPr>
                            <m:t>1+</m:t>
                          </m:r>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𝑒</m:t>
                              </m:r>
                            </m:e>
                            <m:sup>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𝑢</m:t>
                              </m:r>
                            </m:sup>
                          </m:sSup>
                        </m:den>
                      </m:f>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𝑎</m:t>
                      </m:r>
                      <m:r>
                        <a:rPr lang="en-US" sz="2400" b="0" i="1" smtClean="0">
                          <a:solidFill>
                            <a:srgbClr val="000000"/>
                          </a:solidFill>
                          <a:latin typeface="Cambria Math" panose="02040503050406030204" pitchFamily="18" charset="0"/>
                        </a:rPr>
                        <m:t> </m:t>
                      </m:r>
                      <m:r>
                        <a:rPr lang="en-US" sz="2400" b="0" i="1" smtClean="0">
                          <a:solidFill>
                            <a:srgbClr val="000000"/>
                          </a:solidFill>
                          <a:latin typeface="Cambria Math" panose="02040503050406030204" pitchFamily="18" charset="0"/>
                        </a:rPr>
                        <m:t>𝑝𝑟𝑎𝑡𝑖𝑐𝑎𝑙</m:t>
                      </m:r>
                      <m:r>
                        <a:rPr lang="en-US" sz="2400" b="0" i="1" smtClean="0">
                          <a:solidFill>
                            <a:srgbClr val="000000"/>
                          </a:solidFill>
                          <a:latin typeface="Cambria Math" panose="02040503050406030204" pitchFamily="18" charset="0"/>
                        </a:rPr>
                        <m:t> </m:t>
                      </m:r>
                      <m:r>
                        <a:rPr lang="en-US" sz="2400" b="0" i="1" smtClean="0">
                          <a:solidFill>
                            <a:srgbClr val="000000"/>
                          </a:solidFill>
                          <a:latin typeface="Cambria Math" panose="02040503050406030204" pitchFamily="18" charset="0"/>
                        </a:rPr>
                        <m:t>𝑠𝑖𝑔𝑚𝑜𝑖𝑑</m:t>
                      </m:r>
                      <m:r>
                        <a:rPr lang="en-US" sz="2400" b="0" i="1" smtClean="0">
                          <a:solidFill>
                            <a:srgbClr val="000000"/>
                          </a:solidFill>
                          <a:latin typeface="Cambria Math" panose="02040503050406030204" pitchFamily="18" charset="0"/>
                        </a:rPr>
                        <m:t> </m:t>
                      </m:r>
                      <m:r>
                        <a:rPr lang="en-US" sz="2400" b="0" i="1" smtClean="0">
                          <a:solidFill>
                            <a:srgbClr val="000000"/>
                          </a:solidFill>
                          <a:latin typeface="Cambria Math" panose="02040503050406030204" pitchFamily="18" charset="0"/>
                        </a:rPr>
                        <m:t>𝑓𝑢𝑛𝑐𝑡𝑖𝑜𝑛</m:t>
                      </m:r>
                      <m:r>
                        <a:rPr lang="en-US" sz="2400" i="1">
                          <a:solidFill>
                            <a:srgbClr val="000000"/>
                          </a:solidFill>
                          <a:latin typeface="Cambria Math" panose="02040503050406030204" pitchFamily="18" charset="0"/>
                        </a:rPr>
                        <m:t>,</m:t>
                      </m:r>
                    </m:oMath>
                    <m:oMath xmlns:m="http://schemas.openxmlformats.org/officeDocument/2006/math">
                      <m:r>
                        <m:rPr>
                          <m:nor/>
                        </m:rPr>
                        <a:rPr lang="en-US" sz="2400" i="0">
                          <a:solidFill>
                            <a:srgbClr val="000000"/>
                          </a:solidFill>
                          <a:latin typeface="Cambria Math" panose="02040503050406030204" pitchFamily="18" charset="0"/>
                        </a:rPr>
                        <m:t>therefore</m:t>
                      </m:r>
                      <m:r>
                        <m:rPr>
                          <m:nor/>
                        </m:rPr>
                        <a:rPr lang="en-US" sz="2400" i="0">
                          <a:solidFill>
                            <a:srgbClr val="000000"/>
                          </a:solidFill>
                          <a:latin typeface="Cambria Math" panose="02040503050406030204" pitchFamily="18" charset="0"/>
                        </a:rPr>
                        <m:t> </m:t>
                      </m:r>
                      <m:r>
                        <a:rPr lang="en-US" sz="2400" i="1">
                          <a:solidFill>
                            <a:srgbClr val="000000"/>
                          </a:solidFill>
                          <a:latin typeface="Cambria Math" panose="02040503050406030204" pitchFamily="18" charset="0"/>
                        </a:rPr>
                        <m:t>𝑦</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𝑓</m:t>
                      </m:r>
                      <m:r>
                        <a:rPr lang="en-US" sz="2400" i="1">
                          <a:solidFill>
                            <a:srgbClr val="000000"/>
                          </a:solidFill>
                          <a:latin typeface="Cambria Math" panose="02040503050406030204" pitchFamily="18" charset="0"/>
                        </a:rPr>
                        <m:t>(</m:t>
                      </m:r>
                      <m:r>
                        <m:rPr>
                          <m:sty m:val="p"/>
                        </m:rPr>
                        <a:rPr lang="en-US" sz="2400" i="0">
                          <a:solidFill>
                            <a:srgbClr val="000000"/>
                          </a:solidFill>
                          <a:latin typeface="Cambria Math" panose="02040503050406030204" pitchFamily="18" charset="0"/>
                        </a:rPr>
                        <m:t>u</m:t>
                      </m:r>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1</m:t>
                          </m:r>
                        </m:num>
                        <m:den>
                          <m:r>
                            <a:rPr lang="en-US" sz="2400" i="1">
                              <a:solidFill>
                                <a:srgbClr val="000000"/>
                              </a:solidFill>
                              <a:latin typeface="Cambria Math" panose="02040503050406030204" pitchFamily="18" charset="0"/>
                            </a:rPr>
                            <m:t>1+</m:t>
                          </m:r>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𝑒</m:t>
                              </m:r>
                            </m:e>
                            <m:sup>
                              <m:r>
                                <a:rPr lang="en-US" sz="2400" i="1">
                                  <a:solidFill>
                                    <a:srgbClr val="000000"/>
                                  </a:solidFill>
                                  <a:latin typeface="Cambria Math" panose="02040503050406030204" pitchFamily="18" charset="0"/>
                                </a:rPr>
                                <m:t>−</m:t>
                              </m:r>
                              <m:d>
                                <m:dPr>
                                  <m:ctrlPr>
                                    <a:rPr lang="en-US" sz="2400" i="1">
                                      <a:solidFill>
                                        <a:srgbClr val="000000"/>
                                      </a:solidFill>
                                      <a:latin typeface="Cambria Math" panose="02040503050406030204" pitchFamily="18" charset="0"/>
                                    </a:rPr>
                                  </m:ctrlPr>
                                </m:dPr>
                                <m:e>
                                  <m:nary>
                                    <m:naryPr>
                                      <m:chr m:val="∑"/>
                                      <m:ctrlPr>
                                        <a:rPr lang="en-US" sz="2400" i="1">
                                          <a:solidFill>
                                            <a:srgbClr val="000000"/>
                                          </a:solidFill>
                                          <a:latin typeface="Cambria Math" panose="02040503050406030204" pitchFamily="18" charset="0"/>
                                        </a:rPr>
                                      </m:ctrlPr>
                                    </m:naryPr>
                                    <m:sub>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=1</m:t>
                                      </m:r>
                                    </m:sub>
                                    <m:sup>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𝐼</m:t>
                                      </m:r>
                                    </m:sup>
                                    <m:e>
                                      <m:d>
                                        <m:dPr>
                                          <m:begChr m:val="["/>
                                          <m:endChr m:val="]"/>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𝜔</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𝑥</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m:t>
                                          </m:r>
                                        </m:e>
                                      </m:d>
                                      <m:r>
                                        <a:rPr lang="en-US" sz="2400" i="1">
                                          <a:solidFill>
                                            <a:srgbClr val="000000"/>
                                          </a:solidFill>
                                          <a:latin typeface="Cambria Math" panose="02040503050406030204" pitchFamily="18" charset="0"/>
                                        </a:rPr>
                                        <m:t>+</m:t>
                                      </m:r>
                                      <m:r>
                                        <m:rPr>
                                          <m:sty m:val="p"/>
                                        </m:rPr>
                                        <a:rPr lang="en-US" sz="2400" i="0">
                                          <a:solidFill>
                                            <a:srgbClr val="000000"/>
                                          </a:solidFill>
                                          <a:latin typeface="Cambria Math" panose="02040503050406030204" pitchFamily="18" charset="0"/>
                                        </a:rPr>
                                        <m:t>b</m:t>
                                      </m:r>
                                    </m:e>
                                  </m:nary>
                                </m:e>
                              </m:d>
                            </m:sup>
                          </m:sSup>
                        </m:den>
                      </m:f>
                    </m:oMath>
                  </m:oMathPara>
                </a14:m>
                <a:endParaRPr lang="en-US" sz="2400" dirty="0"/>
              </a:p>
            </p:txBody>
          </p:sp>
        </mc:Choice>
        <mc:Fallback xmlns="">
          <p:sp>
            <p:nvSpPr>
              <p:cNvPr id="18438" name="Object 5"/>
              <p:cNvSpPr txBox="1">
                <a:spLocks noRot="1" noChangeAspect="1" noMove="1" noResize="1" noEditPoints="1" noAdjustHandles="1" noChangeArrowheads="1" noChangeShapeType="1" noTextEdit="1"/>
              </p:cNvSpPr>
              <p:nvPr/>
            </p:nvSpPr>
            <p:spPr bwMode="auto">
              <a:xfrm>
                <a:off x="1531938" y="3019425"/>
                <a:ext cx="6888162" cy="3722688"/>
              </a:xfrm>
              <a:prstGeom prst="rect">
                <a:avLst/>
              </a:prstGeom>
              <a:blipFill>
                <a:blip r:embed="rId4"/>
                <a:stretch>
                  <a:fillRect l="-618"/>
                </a:stretch>
              </a:blipFill>
              <a:ln w="9525">
                <a:solidFill>
                  <a:schemeClr val="accent1"/>
                </a:solidFill>
                <a:miter lim="800000"/>
                <a:headEnd/>
                <a:tailEnd/>
              </a:ln>
            </p:spPr>
            <p:txBody>
              <a:bodyPr/>
              <a:lstStyle/>
              <a:p>
                <a:r>
                  <a:rPr lang="en-US">
                    <a:noFill/>
                  </a:rPr>
                  <a:t> </a:t>
                </a:r>
              </a:p>
            </p:txBody>
          </p:sp>
        </mc:Fallback>
      </mc:AlternateContent>
      <p:sp>
        <p:nvSpPr>
          <p:cNvPr id="56" name="Oval 55"/>
          <p:cNvSpPr/>
          <p:nvPr/>
        </p:nvSpPr>
        <p:spPr>
          <a:xfrm>
            <a:off x="4059238" y="1752600"/>
            <a:ext cx="10668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zh-HK" sz="1800">
              <a:solidFill>
                <a:srgbClr val="FFFFFF"/>
              </a:solidFill>
              <a:cs typeface="Arial" panose="020B0604020202020204" pitchFamily="34" charset="0"/>
            </a:endParaRPr>
          </a:p>
        </p:txBody>
      </p:sp>
      <p:cxnSp>
        <p:nvCxnSpPr>
          <p:cNvPr id="57" name="Straight Arrow Connector 56"/>
          <p:cNvCxnSpPr>
            <a:stCxn id="70" idx="6"/>
            <a:endCxn id="56" idx="1"/>
          </p:cNvCxnSpPr>
          <p:nvPr/>
        </p:nvCxnSpPr>
        <p:spPr>
          <a:xfrm>
            <a:off x="2459038" y="1217613"/>
            <a:ext cx="1755775" cy="6905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endCxn id="73" idx="2"/>
          </p:cNvCxnSpPr>
          <p:nvPr/>
        </p:nvCxnSpPr>
        <p:spPr>
          <a:xfrm>
            <a:off x="2459038" y="2055813"/>
            <a:ext cx="1600200" cy="2111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72" idx="6"/>
          </p:cNvCxnSpPr>
          <p:nvPr/>
        </p:nvCxnSpPr>
        <p:spPr>
          <a:xfrm flipV="1">
            <a:off x="2470150" y="2514600"/>
            <a:ext cx="1589088"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5143500" y="2268538"/>
            <a:ext cx="490538" cy="7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8444" name="Object 102"/>
          <p:cNvGraphicFramePr>
            <a:graphicFrameLocks noChangeAspect="1"/>
          </p:cNvGraphicFramePr>
          <p:nvPr/>
        </p:nvGraphicFramePr>
        <p:xfrm>
          <a:off x="4267200" y="1960563"/>
          <a:ext cx="663575" cy="623887"/>
        </p:xfrm>
        <a:graphic>
          <a:graphicData uri="http://schemas.openxmlformats.org/presentationml/2006/ole">
            <mc:AlternateContent xmlns:mc="http://schemas.openxmlformats.org/markup-compatibility/2006">
              <mc:Choice xmlns:v="urn:schemas-microsoft-com:vml" Requires="v">
                <p:oleObj name="公式" r:id="rId5" imgW="291973" imgH="253890" progId="Equation.3">
                  <p:embed/>
                </p:oleObj>
              </mc:Choice>
              <mc:Fallback>
                <p:oleObj name="公式" r:id="rId5" imgW="291973" imgH="25389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1960563"/>
                        <a:ext cx="66357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2" name="Straight Arrow Connector 61"/>
          <p:cNvCxnSpPr/>
          <p:nvPr/>
        </p:nvCxnSpPr>
        <p:spPr>
          <a:xfrm>
            <a:off x="6591300" y="2276475"/>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8446" name="Object 110"/>
          <p:cNvGraphicFramePr>
            <a:graphicFrameLocks noChangeAspect="1"/>
          </p:cNvGraphicFramePr>
          <p:nvPr/>
        </p:nvGraphicFramePr>
        <p:xfrm>
          <a:off x="1244600" y="987425"/>
          <a:ext cx="1122363" cy="460375"/>
        </p:xfrm>
        <a:graphic>
          <a:graphicData uri="http://schemas.openxmlformats.org/presentationml/2006/ole">
            <mc:AlternateContent xmlns:mc="http://schemas.openxmlformats.org/markup-compatibility/2006">
              <mc:Choice xmlns:v="urn:schemas-microsoft-com:vml" Requires="v">
                <p:oleObj name="公式" r:id="rId7" imgW="494870" imgH="203024" progId="Equation.3">
                  <p:embed/>
                </p:oleObj>
              </mc:Choice>
              <mc:Fallback>
                <p:oleObj name="公式" r:id="rId7" imgW="494870" imgH="203024"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4600" y="987425"/>
                        <a:ext cx="1122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47" name="Object 114"/>
          <p:cNvGraphicFramePr>
            <a:graphicFrameLocks noChangeAspect="1"/>
          </p:cNvGraphicFramePr>
          <p:nvPr/>
        </p:nvGraphicFramePr>
        <p:xfrm>
          <a:off x="7097713" y="2087563"/>
          <a:ext cx="319087" cy="374650"/>
        </p:xfrm>
        <a:graphic>
          <a:graphicData uri="http://schemas.openxmlformats.org/presentationml/2006/ole">
            <mc:AlternateContent xmlns:mc="http://schemas.openxmlformats.org/markup-compatibility/2006">
              <mc:Choice xmlns:v="urn:schemas-microsoft-com:vml" Requires="v">
                <p:oleObj name="公式" r:id="rId9" imgW="139579" imgH="164957" progId="Equation.3">
                  <p:embed/>
                </p:oleObj>
              </mc:Choice>
              <mc:Fallback>
                <p:oleObj name="公式" r:id="rId9" imgW="139579" imgH="164957"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97713" y="2087563"/>
                        <a:ext cx="319087"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48" name="Object 118"/>
          <p:cNvGraphicFramePr>
            <a:graphicFrameLocks noChangeAspect="1"/>
          </p:cNvGraphicFramePr>
          <p:nvPr/>
        </p:nvGraphicFramePr>
        <p:xfrm>
          <a:off x="2676525" y="1322388"/>
          <a:ext cx="1157288" cy="463550"/>
        </p:xfrm>
        <a:graphic>
          <a:graphicData uri="http://schemas.openxmlformats.org/presentationml/2006/ole">
            <mc:AlternateContent xmlns:mc="http://schemas.openxmlformats.org/markup-compatibility/2006">
              <mc:Choice xmlns:v="urn:schemas-microsoft-com:vml" Requires="v">
                <p:oleObj name="公式" r:id="rId11" imgW="507780" imgH="203112" progId="Equation.3">
                  <p:embed/>
                </p:oleObj>
              </mc:Choice>
              <mc:Fallback>
                <p:oleObj name="公式" r:id="rId11" imgW="507780" imgH="203112"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76525" y="1322388"/>
                        <a:ext cx="11572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49" name="Object 122"/>
          <p:cNvGraphicFramePr>
            <a:graphicFrameLocks noChangeAspect="1"/>
          </p:cNvGraphicFramePr>
          <p:nvPr/>
        </p:nvGraphicFramePr>
        <p:xfrm>
          <a:off x="5262563" y="1890713"/>
          <a:ext cx="288925" cy="317500"/>
        </p:xfrm>
        <a:graphic>
          <a:graphicData uri="http://schemas.openxmlformats.org/presentationml/2006/ole">
            <mc:AlternateContent xmlns:mc="http://schemas.openxmlformats.org/markup-compatibility/2006">
              <mc:Choice xmlns:v="urn:schemas-microsoft-com:vml" Requires="v">
                <p:oleObj name="公式" r:id="rId13" imgW="126835" imgH="139518" progId="Equation.3">
                  <p:embed/>
                </p:oleObj>
              </mc:Choice>
              <mc:Fallback>
                <p:oleObj name="公式" r:id="rId13" imgW="126835" imgH="139518"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62563" y="1890713"/>
                        <a:ext cx="2889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50" name="Object 123"/>
          <p:cNvGraphicFramePr>
            <a:graphicFrameLocks noChangeAspect="1"/>
          </p:cNvGraphicFramePr>
          <p:nvPr/>
        </p:nvGraphicFramePr>
        <p:xfrm>
          <a:off x="5735638" y="2022475"/>
          <a:ext cx="752475" cy="490538"/>
        </p:xfrm>
        <a:graphic>
          <a:graphicData uri="http://schemas.openxmlformats.org/presentationml/2006/ole">
            <mc:AlternateContent xmlns:mc="http://schemas.openxmlformats.org/markup-compatibility/2006">
              <mc:Choice xmlns:v="urn:schemas-microsoft-com:vml" Requires="v">
                <p:oleObj name="公式" r:id="rId15" imgW="330057" imgH="215806" progId="Equation.3">
                  <p:embed/>
                </p:oleObj>
              </mc:Choice>
              <mc:Fallback>
                <p:oleObj name="公式" r:id="rId15" imgW="330057" imgH="215806"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35638" y="2022475"/>
                        <a:ext cx="752475" cy="490538"/>
                      </a:xfrm>
                      <a:prstGeom prst="rect">
                        <a:avLst/>
                      </a:prstGeom>
                      <a:noFill/>
                      <a:ln w="9525">
                        <a:solidFill>
                          <a:srgbClr val="385D8A"/>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 name="Rectangle 67"/>
          <p:cNvSpPr/>
          <p:nvPr/>
        </p:nvSpPr>
        <p:spPr>
          <a:xfrm>
            <a:off x="5676900" y="1819275"/>
            <a:ext cx="8382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zh-HK" sz="1800">
              <a:solidFill>
                <a:srgbClr val="FFFFFF"/>
              </a:solidFill>
              <a:cs typeface="Arial" panose="020B0604020202020204" pitchFamily="34" charset="0"/>
            </a:endParaRPr>
          </a:p>
        </p:txBody>
      </p:sp>
      <p:graphicFrame>
        <p:nvGraphicFramePr>
          <p:cNvPr id="18452" name="Object 1"/>
          <p:cNvGraphicFramePr>
            <a:graphicFrameLocks noChangeAspect="1"/>
          </p:cNvGraphicFramePr>
          <p:nvPr/>
        </p:nvGraphicFramePr>
        <p:xfrm>
          <a:off x="2946400" y="2551113"/>
          <a:ext cx="779463" cy="460375"/>
        </p:xfrm>
        <a:graphic>
          <a:graphicData uri="http://schemas.openxmlformats.org/presentationml/2006/ole">
            <mc:AlternateContent xmlns:mc="http://schemas.openxmlformats.org/markup-compatibility/2006">
              <mc:Choice xmlns:v="urn:schemas-microsoft-com:vml" Requires="v">
                <p:oleObj name="公式" r:id="rId17" imgW="342751" imgH="203112" progId="Equation.3">
                  <p:embed/>
                </p:oleObj>
              </mc:Choice>
              <mc:Fallback>
                <p:oleObj name="公式" r:id="rId17" imgW="342751" imgH="203112"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46400" y="2551113"/>
                        <a:ext cx="7794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0" name="Oval 69"/>
          <p:cNvSpPr/>
          <p:nvPr/>
        </p:nvSpPr>
        <p:spPr>
          <a:xfrm>
            <a:off x="2306638" y="114141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zh-HK" sz="1800">
              <a:solidFill>
                <a:srgbClr val="FFFFFF"/>
              </a:solidFill>
              <a:cs typeface="Arial" panose="020B0604020202020204" pitchFamily="34" charset="0"/>
            </a:endParaRPr>
          </a:p>
        </p:txBody>
      </p:sp>
      <p:sp>
        <p:nvSpPr>
          <p:cNvPr id="71" name="Oval 70"/>
          <p:cNvSpPr/>
          <p:nvPr/>
        </p:nvSpPr>
        <p:spPr>
          <a:xfrm>
            <a:off x="2306638" y="199866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zh-HK" sz="1800">
              <a:solidFill>
                <a:srgbClr val="FFFFFF"/>
              </a:solidFill>
              <a:cs typeface="Arial" panose="020B0604020202020204" pitchFamily="34" charset="0"/>
            </a:endParaRPr>
          </a:p>
        </p:txBody>
      </p:sp>
      <p:sp>
        <p:nvSpPr>
          <p:cNvPr id="72" name="Oval 71"/>
          <p:cNvSpPr/>
          <p:nvPr/>
        </p:nvSpPr>
        <p:spPr>
          <a:xfrm>
            <a:off x="2317750" y="2667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zh-HK" sz="1800">
              <a:solidFill>
                <a:srgbClr val="FFFFFF"/>
              </a:solidFill>
              <a:cs typeface="Arial" panose="020B0604020202020204" pitchFamily="34" charset="0"/>
            </a:endParaRPr>
          </a:p>
        </p:txBody>
      </p:sp>
      <p:sp>
        <p:nvSpPr>
          <p:cNvPr id="73" name="Oval 72"/>
          <p:cNvSpPr/>
          <p:nvPr/>
        </p:nvSpPr>
        <p:spPr>
          <a:xfrm>
            <a:off x="4059238" y="1449388"/>
            <a:ext cx="2705100" cy="1635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zh-HK" altLang="en-US" sz="1800">
              <a:solidFill>
                <a:srgbClr val="FFFFFF"/>
              </a:solidFill>
              <a:cs typeface="Arial" panose="020B0604020202020204" pitchFamily="34" charset="0"/>
            </a:endParaRPr>
          </a:p>
        </p:txBody>
      </p:sp>
      <p:graphicFrame>
        <p:nvGraphicFramePr>
          <p:cNvPr id="18457" name="Object 73"/>
          <p:cNvGraphicFramePr>
            <a:graphicFrameLocks noChangeAspect="1"/>
          </p:cNvGraphicFramePr>
          <p:nvPr/>
        </p:nvGraphicFramePr>
        <p:xfrm>
          <a:off x="2652713" y="1824038"/>
          <a:ext cx="1209675" cy="463550"/>
        </p:xfrm>
        <a:graphic>
          <a:graphicData uri="http://schemas.openxmlformats.org/presentationml/2006/ole">
            <mc:AlternateContent xmlns:mc="http://schemas.openxmlformats.org/markup-compatibility/2006">
              <mc:Choice xmlns:v="urn:schemas-microsoft-com:vml" Requires="v">
                <p:oleObj name="公式" r:id="rId19" imgW="533169" imgH="203112" progId="Equation.3">
                  <p:embed/>
                </p:oleObj>
              </mc:Choice>
              <mc:Fallback>
                <p:oleObj name="公式" r:id="rId19" imgW="533169" imgH="203112"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652713" y="1824038"/>
                        <a:ext cx="12096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58" name="Object 74"/>
          <p:cNvGraphicFramePr>
            <a:graphicFrameLocks noChangeAspect="1"/>
          </p:cNvGraphicFramePr>
          <p:nvPr/>
        </p:nvGraphicFramePr>
        <p:xfrm>
          <a:off x="1217613" y="1843088"/>
          <a:ext cx="1181100" cy="463550"/>
        </p:xfrm>
        <a:graphic>
          <a:graphicData uri="http://schemas.openxmlformats.org/presentationml/2006/ole">
            <mc:AlternateContent xmlns:mc="http://schemas.openxmlformats.org/markup-compatibility/2006">
              <mc:Choice xmlns:v="urn:schemas-microsoft-com:vml" Requires="v">
                <p:oleObj name="公式" r:id="rId21" imgW="520474" imgH="203112" progId="Equation.3">
                  <p:embed/>
                </p:oleObj>
              </mc:Choice>
              <mc:Fallback>
                <p:oleObj name="公式" r:id="rId21" imgW="520474" imgH="203112"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17613" y="1843088"/>
                        <a:ext cx="11811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59" name="Object 75"/>
          <p:cNvGraphicFramePr>
            <a:graphicFrameLocks noChangeAspect="1"/>
          </p:cNvGraphicFramePr>
          <p:nvPr/>
        </p:nvGraphicFramePr>
        <p:xfrm>
          <a:off x="1255713" y="2486025"/>
          <a:ext cx="1181100" cy="461963"/>
        </p:xfrm>
        <a:graphic>
          <a:graphicData uri="http://schemas.openxmlformats.org/presentationml/2006/ole">
            <mc:AlternateContent xmlns:mc="http://schemas.openxmlformats.org/markup-compatibility/2006">
              <mc:Choice xmlns:v="urn:schemas-microsoft-com:vml" Requires="v">
                <p:oleObj name="公式" r:id="rId23" imgW="520474" imgH="203112" progId="Equation.3">
                  <p:embed/>
                </p:oleObj>
              </mc:Choice>
              <mc:Fallback>
                <p:oleObj name="公式" r:id="rId23" imgW="520474" imgH="203112"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255713" y="2486025"/>
                        <a:ext cx="1181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7" name="Oval 76"/>
          <p:cNvSpPr/>
          <p:nvPr/>
        </p:nvSpPr>
        <p:spPr>
          <a:xfrm>
            <a:off x="2687638" y="2286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zh-HK" sz="1800">
              <a:solidFill>
                <a:srgbClr val="FFFFFF"/>
              </a:solidFill>
              <a:cs typeface="Arial" panose="020B0604020202020204" pitchFamily="34" charset="0"/>
            </a:endParaRPr>
          </a:p>
        </p:txBody>
      </p:sp>
      <p:sp>
        <p:nvSpPr>
          <p:cNvPr id="78" name="Oval 77"/>
          <p:cNvSpPr/>
          <p:nvPr/>
        </p:nvSpPr>
        <p:spPr>
          <a:xfrm>
            <a:off x="2687638" y="2514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zh-HK" sz="1800">
              <a:solidFill>
                <a:srgbClr val="FFFFFF"/>
              </a:solidFill>
              <a:cs typeface="Arial" panose="020B0604020202020204" pitchFamily="34" charset="0"/>
            </a:endParaRPr>
          </a:p>
        </p:txBody>
      </p:sp>
    </p:spTree>
    <p:extLst>
      <p:ext uri="{BB962C8B-B14F-4D97-AF65-F5344CB8AC3E}">
        <p14:creationId xmlns:p14="http://schemas.microsoft.com/office/powerpoint/2010/main" val="543903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CE383-14D6-41AB-A2FF-F44269DCD637}"/>
              </a:ext>
            </a:extLst>
          </p:cNvPr>
          <p:cNvSpPr>
            <a:spLocks noGrp="1"/>
          </p:cNvSpPr>
          <p:nvPr>
            <p:ph type="title"/>
          </p:nvPr>
        </p:nvSpPr>
        <p:spPr/>
        <p:txBody>
          <a:bodyPr>
            <a:normAutofit fontScale="90000"/>
          </a:bodyPr>
          <a:lstStyle/>
          <a:p>
            <a:r>
              <a:rPr lang="en-US" dirty="0"/>
              <a:t>Some good math videos on the web</a:t>
            </a:r>
          </a:p>
        </p:txBody>
      </p:sp>
      <p:sp>
        <p:nvSpPr>
          <p:cNvPr id="3" name="Content Placeholder 2">
            <a:extLst>
              <a:ext uri="{FF2B5EF4-FFF2-40B4-BE49-F238E27FC236}">
                <a16:creationId xmlns:a16="http://schemas.microsoft.com/office/drawing/2014/main" id="{941EECFF-39F6-45EB-B942-6733D3F99DFF}"/>
              </a:ext>
            </a:extLst>
          </p:cNvPr>
          <p:cNvSpPr>
            <a:spLocks noGrp="1"/>
          </p:cNvSpPr>
          <p:nvPr>
            <p:ph idx="1"/>
          </p:nvPr>
        </p:nvSpPr>
        <p:spPr/>
        <p:txBody>
          <a:bodyPr>
            <a:normAutofit fontScale="92500" lnSpcReduction="10000"/>
          </a:bodyPr>
          <a:lstStyle/>
          <a:p>
            <a:r>
              <a:rPr lang="en-US" sz="3000" dirty="0">
                <a:hlinkClick r:id="rId2"/>
              </a:rPr>
              <a:t>https://www.youtube.com/watch?v=MzI1sppnqqY </a:t>
            </a:r>
            <a:r>
              <a:rPr lang="en-US" sz="3000" dirty="0"/>
              <a:t> d</a:t>
            </a:r>
            <a:r>
              <a:rPr lang="en-US" sz="3000" b="0" i="0" dirty="0">
                <a:effectLst/>
                <a:latin typeface="Roboto"/>
              </a:rPr>
              <a:t>ifferentiation </a:t>
            </a:r>
            <a:r>
              <a:rPr lang="en-US" sz="3000" dirty="0">
                <a:hlinkClick r:id="rId2"/>
              </a:rPr>
              <a:t>https://www.youtube.com/watch?v=BcOPKQAZcn0</a:t>
            </a:r>
            <a:r>
              <a:rPr lang="en-US" sz="3000" dirty="0"/>
              <a:t> Simple d</a:t>
            </a:r>
            <a:r>
              <a:rPr lang="en-US" sz="3000" b="0" i="0" dirty="0">
                <a:effectLst/>
                <a:latin typeface="Roboto"/>
              </a:rPr>
              <a:t>ifferentiation</a:t>
            </a:r>
          </a:p>
          <a:p>
            <a:r>
              <a:rPr lang="en-US" sz="3000" dirty="0">
                <a:hlinkClick r:id="rId3"/>
              </a:rPr>
              <a:t>https://www.youtube.com/watch?v=WjJ-kpgps1c</a:t>
            </a:r>
            <a:r>
              <a:rPr lang="en-US" sz="3000" dirty="0"/>
              <a:t> </a:t>
            </a:r>
            <a:r>
              <a:rPr lang="en-US" sz="2600" b="0" i="0" dirty="0">
                <a:effectLst/>
                <a:latin typeface="Roboto"/>
              </a:rPr>
              <a:t>Understand Calculus in 10 Minutes</a:t>
            </a:r>
            <a:endParaRPr lang="en-US" sz="3000" b="0" i="0" dirty="0">
              <a:effectLst/>
              <a:latin typeface="Roboto"/>
            </a:endParaRPr>
          </a:p>
          <a:p>
            <a:r>
              <a:rPr lang="en-US" sz="3000" dirty="0">
                <a:hlinkClick r:id="rId4"/>
              </a:rPr>
              <a:t>https://www.youtube.com/watch?v=oo1ZZlvT2LQ</a:t>
            </a:r>
            <a:r>
              <a:rPr lang="en-US" sz="3000" dirty="0"/>
              <a:t> On Exponential function</a:t>
            </a:r>
          </a:p>
          <a:p>
            <a:r>
              <a:rPr lang="en-US" sz="3000" dirty="0">
                <a:hlinkClick r:id="rId5"/>
              </a:rPr>
              <a:t>https://www.youtube.com/watch?v=rnoToCoEK48</a:t>
            </a:r>
            <a:r>
              <a:rPr lang="en-US" sz="3000" dirty="0"/>
              <a:t> Partial Differentiation</a:t>
            </a:r>
          </a:p>
          <a:p>
            <a:endParaRPr lang="en-US" dirty="0"/>
          </a:p>
          <a:p>
            <a:endParaRPr lang="en-US" dirty="0"/>
          </a:p>
        </p:txBody>
      </p:sp>
      <p:sp>
        <p:nvSpPr>
          <p:cNvPr id="4" name="Footer Placeholder 3">
            <a:extLst>
              <a:ext uri="{FF2B5EF4-FFF2-40B4-BE49-F238E27FC236}">
                <a16:creationId xmlns:a16="http://schemas.microsoft.com/office/drawing/2014/main" id="{D53C283E-6880-4285-8417-1E2295595766}"/>
              </a:ext>
            </a:extLst>
          </p:cNvPr>
          <p:cNvSpPr>
            <a:spLocks noGrp="1"/>
          </p:cNvSpPr>
          <p:nvPr>
            <p:ph type="ftr" sz="quarter" idx="11"/>
          </p:nvPr>
        </p:nvSpPr>
        <p:spPr/>
        <p:txBody>
          <a:bodyPr/>
          <a:lstStyle/>
          <a:p>
            <a:pPr>
              <a:defRPr/>
            </a:pPr>
            <a:r>
              <a:rPr lang="en-US" altLang="zh-HK"/>
              <a:t>Neural Networks. , v.250210a</a:t>
            </a:r>
          </a:p>
        </p:txBody>
      </p:sp>
      <p:sp>
        <p:nvSpPr>
          <p:cNvPr id="5" name="Slide Number Placeholder 4">
            <a:extLst>
              <a:ext uri="{FF2B5EF4-FFF2-40B4-BE49-F238E27FC236}">
                <a16:creationId xmlns:a16="http://schemas.microsoft.com/office/drawing/2014/main" id="{2EE07F40-3F56-478A-B000-7FCB69DBC80D}"/>
              </a:ext>
            </a:extLst>
          </p:cNvPr>
          <p:cNvSpPr>
            <a:spLocks noGrp="1"/>
          </p:cNvSpPr>
          <p:nvPr>
            <p:ph type="sldNum" sz="quarter" idx="12"/>
          </p:nvPr>
        </p:nvSpPr>
        <p:spPr/>
        <p:txBody>
          <a:bodyPr/>
          <a:lstStyle/>
          <a:p>
            <a:fld id="{B28686DF-4AC6-44BB-9261-A3C12E8BDC53}" type="slidenum">
              <a:rPr lang="en-US" altLang="zh-HK" smtClean="0"/>
              <a:pPr/>
              <a:t>18</a:t>
            </a:fld>
            <a:endParaRPr lang="en-US" altLang="zh-HK"/>
          </a:p>
        </p:txBody>
      </p:sp>
    </p:spTree>
    <p:extLst>
      <p:ext uri="{BB962C8B-B14F-4D97-AF65-F5344CB8AC3E}">
        <p14:creationId xmlns:p14="http://schemas.microsoft.com/office/powerpoint/2010/main" val="105504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AC393-242F-4A6D-A769-CEF55B6008F1}"/>
              </a:ext>
            </a:extLst>
          </p:cNvPr>
          <p:cNvSpPr>
            <a:spLocks noGrp="1"/>
          </p:cNvSpPr>
          <p:nvPr>
            <p:ph type="title"/>
          </p:nvPr>
        </p:nvSpPr>
        <p:spPr/>
        <p:txBody>
          <a:bodyPr>
            <a:normAutofit fontScale="90000"/>
          </a:bodyPr>
          <a:lstStyle/>
          <a:p>
            <a:r>
              <a:rPr lang="en-US"/>
              <a:t>Essential result you must remember</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4801F92-0357-4640-94E0-AFBDEF7076AD}"/>
                  </a:ext>
                </a:extLst>
              </p:cNvPr>
              <p:cNvSpPr>
                <a:spLocks noGrp="1"/>
              </p:cNvSpPr>
              <p:nvPr>
                <p:ph idx="1"/>
              </p:nvPr>
            </p:nvSpPr>
            <p:spPr>
              <a:xfrm>
                <a:off x="228600" y="1182806"/>
                <a:ext cx="8229600" cy="4525963"/>
              </a:xfrm>
            </p:spPr>
            <p:txBody>
              <a:bodyPr/>
              <a:lstStyle/>
              <a:p>
                <a:r>
                  <a:rPr lang="en-US" dirty="0"/>
                  <a:t>The gradient of the exponential function </a:t>
                </a:r>
                <a14:m>
                  <m:oMath xmlns:m="http://schemas.openxmlformats.org/officeDocument/2006/math">
                    <m:r>
                      <m:rPr>
                        <m:sty m:val="p"/>
                      </m:rPr>
                      <a:rPr lang="en-US" b="0" i="0" smtClean="0">
                        <a:latin typeface="Cambria Math" panose="02040503050406030204" pitchFamily="18" charset="0"/>
                      </a:rPr>
                      <m:t>exp</m:t>
                    </m:r>
                    <m:d>
                      <m:dPr>
                        <m:ctrlPr>
                          <a:rPr lang="en-US" b="0" i="1" smtClean="0">
                            <a:latin typeface="Cambria Math" panose="02040503050406030204" pitchFamily="18" charset="0"/>
                          </a:rPr>
                        </m:ctrlPr>
                      </m:dPr>
                      <m:e>
                        <m:r>
                          <a:rPr lang="en-US" i="1">
                            <a:latin typeface="Cambria Math" panose="02040503050406030204" pitchFamily="18" charset="0"/>
                          </a:rPr>
                          <m:t>𝑥</m:t>
                        </m:r>
                      </m:e>
                    </m:d>
                    <m:r>
                      <a:rPr lang="en-US" b="0" i="0"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𝑥</m:t>
                        </m:r>
                      </m:sup>
                    </m:sSup>
                  </m:oMath>
                </a14:m>
                <a:r>
                  <a:rPr lang="en-US" dirty="0"/>
                  <a:t> is itself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𝑥</m:t>
                        </m:r>
                      </m:sup>
                    </m:sSup>
                    <m:r>
                      <a:rPr lang="en-US" i="1">
                        <a:latin typeface="Cambria Math" panose="02040503050406030204" pitchFamily="18" charset="0"/>
                      </a:rPr>
                      <m:t> </m:t>
                    </m:r>
                    <m:r>
                      <a:rPr lang="en-US" i="1">
                        <a:latin typeface="Cambria Math" panose="02040503050406030204" pitchFamily="18" charset="0"/>
                      </a:rPr>
                      <m:t>𝑖𝑓</m:t>
                    </m:r>
                    <m:r>
                      <a:rPr lang="en-US" i="1">
                        <a:latin typeface="Cambria Math" panose="02040503050406030204" pitchFamily="18" charset="0"/>
                      </a:rPr>
                      <m:t> </m:t>
                    </m:r>
                    <m:r>
                      <a:rPr lang="en-US" i="1">
                        <a:latin typeface="Cambria Math" panose="02040503050406030204" pitchFamily="18" charset="0"/>
                      </a:rPr>
                      <m:t>𝑒</m:t>
                    </m:r>
                    <m:r>
                      <a:rPr lang="en-US" i="1" smtClean="0">
                        <a:latin typeface="Cambria Math" panose="02040503050406030204" pitchFamily="18" charset="0"/>
                        <a:sym typeface="Symbol" panose="05050102010706020507" pitchFamily="18" charset="2"/>
                      </a:rPr>
                      <m:t></m:t>
                    </m:r>
                    <m:r>
                      <a:rPr lang="en-US" i="1">
                        <a:latin typeface="Cambria Math" panose="02040503050406030204" pitchFamily="18" charset="0"/>
                      </a:rPr>
                      <m:t>2.71828</m:t>
                    </m:r>
                  </m:oMath>
                </a14:m>
                <a:endParaRPr lang="en-US" i="1" dirty="0">
                  <a:latin typeface="Cambria Math" panose="02040503050406030204" pitchFamily="18" charset="0"/>
                </a:endParaRPr>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𝑓</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num>
                      <m:den>
                        <m:r>
                          <a:rPr lang="en-US" i="1">
                            <a:latin typeface="Cambria Math" panose="02040503050406030204" pitchFamily="18" charset="0"/>
                          </a:rPr>
                          <m:t>𝑑𝑥</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m:t>
                        </m:r>
                        <m:d>
                          <m:dPr>
                            <m:ctrlPr>
                              <a:rPr lang="en-US" i="1">
                                <a:latin typeface="Cambria Math" panose="02040503050406030204" pitchFamily="18" charset="0"/>
                              </a:rPr>
                            </m:ctrlPr>
                          </m:dPr>
                          <m:e>
                            <m:r>
                              <m:rPr>
                                <m:sty m:val="p"/>
                              </m:rPr>
                              <a:rPr lang="en-US" b="0" i="0" smtClean="0">
                                <a:latin typeface="Cambria Math" panose="02040503050406030204" pitchFamily="18" charset="0"/>
                              </a:rPr>
                              <m:t>exp</m:t>
                            </m:r>
                            <m:r>
                              <a:rPr lang="en-US" b="0" i="1" smtClean="0">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m:t>
                            </m:r>
                          </m:e>
                        </m:d>
                      </m:num>
                      <m:den>
                        <m:r>
                          <a:rPr lang="en-US" i="1">
                            <a:latin typeface="Cambria Math" panose="02040503050406030204" pitchFamily="18" charset="0"/>
                          </a:rPr>
                          <m:t>𝑑𝑥</m:t>
                        </m:r>
                      </m:den>
                    </m:f>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i="1" smtClean="0">
                            <a:latin typeface="Cambria Math" panose="02040503050406030204" pitchFamily="18" charset="0"/>
                          </a:rPr>
                          <m:t>𝑑</m:t>
                        </m:r>
                        <m:d>
                          <m:dPr>
                            <m:ctrlPr>
                              <a:rPr lang="en-US" b="0" i="1" smtClean="0">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𝑥</m:t>
                                </m:r>
                              </m:sup>
                            </m:sSup>
                          </m:e>
                        </m:d>
                      </m:num>
                      <m:den>
                        <m:r>
                          <a:rPr lang="en-US" i="1" smtClean="0">
                            <a:latin typeface="Cambria Math" panose="02040503050406030204" pitchFamily="18" charset="0"/>
                          </a:rPr>
                          <m:t>𝑑𝑥</m:t>
                        </m:r>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𝑥</m:t>
                        </m:r>
                      </m:sup>
                    </m:sSup>
                  </m:oMath>
                </a14:m>
                <a:endParaRPr lang="en-US" b="0" dirty="0"/>
              </a:p>
              <a:p>
                <a:r>
                  <a:rPr lang="en-US" dirty="0"/>
                  <a:t>Note: Example If </a:t>
                </a:r>
                <a14:m>
                  <m:oMath xmlns:m="http://schemas.openxmlformats.org/officeDocument/2006/math">
                    <m:r>
                      <a:rPr lang="en-US" b="0" i="1" smtClean="0">
                        <a:latin typeface="Cambria Math" panose="02040503050406030204" pitchFamily="18" charset="0"/>
                      </a:rPr>
                      <m:t>𝑦</m:t>
                    </m:r>
                    <m:r>
                      <a:rPr lang="en-US" b="0" i="0"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endParaRPr lang="en-US" dirty="0"/>
              </a:p>
              <a:p>
                <a:r>
                  <a:rPr lang="en-US" dirty="0"/>
                  <a:t>Gradient=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r>
                          <a:rPr lang="en-US" b="0" i="1" smtClean="0">
                            <a:latin typeface="Cambria Math" panose="02040503050406030204" pitchFamily="18" charset="0"/>
                          </a:rPr>
                          <m:t>𝑦</m:t>
                        </m:r>
                      </m:num>
                      <m:den>
                        <m:r>
                          <a:rPr lang="en-US" i="1">
                            <a:latin typeface="Cambria Math" panose="02040503050406030204" pitchFamily="18" charset="0"/>
                          </a:rPr>
                          <m:t>𝑑𝑥</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1</m:t>
                        </m:r>
                      </m:den>
                    </m:f>
                    <m:r>
                      <a:rPr lang="en-US" b="0" i="1" smtClean="0">
                        <a:latin typeface="Cambria Math" panose="02040503050406030204" pitchFamily="18" charset="0"/>
                      </a:rPr>
                      <m:t>=2</m:t>
                    </m:r>
                  </m:oMath>
                </a14:m>
                <a:endParaRPr lang="en-US" dirty="0"/>
              </a:p>
            </p:txBody>
          </p:sp>
        </mc:Choice>
        <mc:Fallback xmlns="">
          <p:sp>
            <p:nvSpPr>
              <p:cNvPr id="3" name="Content Placeholder 2">
                <a:extLst>
                  <a:ext uri="{FF2B5EF4-FFF2-40B4-BE49-F238E27FC236}">
                    <a16:creationId xmlns:a16="http://schemas.microsoft.com/office/drawing/2014/main" id="{24801F92-0357-4640-94E0-AFBDEF7076AD}"/>
                  </a:ext>
                </a:extLst>
              </p:cNvPr>
              <p:cNvSpPr>
                <a:spLocks noGrp="1" noRot="1" noChangeAspect="1" noMove="1" noResize="1" noEditPoints="1" noAdjustHandles="1" noChangeArrowheads="1" noChangeShapeType="1" noTextEdit="1"/>
              </p:cNvSpPr>
              <p:nvPr>
                <p:ph idx="1"/>
              </p:nvPr>
            </p:nvSpPr>
            <p:spPr>
              <a:xfrm>
                <a:off x="228600" y="1182806"/>
                <a:ext cx="8229600" cy="4525963"/>
              </a:xfrm>
              <a:blipFill>
                <a:blip r:embed="rId2"/>
                <a:stretch>
                  <a:fillRect l="-1704" t="-1752"/>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4C9AD939-AC36-415C-8344-0E521225790B}"/>
              </a:ext>
            </a:extLst>
          </p:cNvPr>
          <p:cNvSpPr>
            <a:spLocks noGrp="1"/>
          </p:cNvSpPr>
          <p:nvPr>
            <p:ph type="ftr" sz="quarter" idx="11"/>
          </p:nvPr>
        </p:nvSpPr>
        <p:spPr/>
        <p:txBody>
          <a:bodyPr/>
          <a:lstStyle/>
          <a:p>
            <a:pPr>
              <a:defRPr/>
            </a:pPr>
            <a:r>
              <a:rPr lang="en-US" altLang="zh-HK"/>
              <a:t>Neural Networks. , v.250210a</a:t>
            </a:r>
          </a:p>
        </p:txBody>
      </p:sp>
      <p:sp>
        <p:nvSpPr>
          <p:cNvPr id="5" name="Slide Number Placeholder 4">
            <a:extLst>
              <a:ext uri="{FF2B5EF4-FFF2-40B4-BE49-F238E27FC236}">
                <a16:creationId xmlns:a16="http://schemas.microsoft.com/office/drawing/2014/main" id="{DD724F65-C34B-4E51-81DB-825E0A11E71E}"/>
              </a:ext>
            </a:extLst>
          </p:cNvPr>
          <p:cNvSpPr>
            <a:spLocks noGrp="1"/>
          </p:cNvSpPr>
          <p:nvPr>
            <p:ph type="sldNum" sz="quarter" idx="12"/>
          </p:nvPr>
        </p:nvSpPr>
        <p:spPr/>
        <p:txBody>
          <a:bodyPr/>
          <a:lstStyle/>
          <a:p>
            <a:fld id="{B28686DF-4AC6-44BB-9261-A3C12E8BDC53}" type="slidenum">
              <a:rPr lang="en-US" altLang="zh-HK" smtClean="0"/>
              <a:pPr/>
              <a:t>19</a:t>
            </a:fld>
            <a:endParaRPr lang="en-US" altLang="zh-HK"/>
          </a:p>
        </p:txBody>
      </p:sp>
      <p:sp>
        <p:nvSpPr>
          <p:cNvPr id="6" name="AutoShape 2" descr="{\displaystyle 2.718281828}">
            <a:extLst>
              <a:ext uri="{FF2B5EF4-FFF2-40B4-BE49-F238E27FC236}">
                <a16:creationId xmlns:a16="http://schemas.microsoft.com/office/drawing/2014/main" id="{5667BF10-9C86-48CC-A79F-318533406A9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a:extLst>
              <a:ext uri="{FF2B5EF4-FFF2-40B4-BE49-F238E27FC236}">
                <a16:creationId xmlns:a16="http://schemas.microsoft.com/office/drawing/2014/main" id="{BA8DB5FE-4E80-40EE-81C0-7D63A315C5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2851" y="2989937"/>
            <a:ext cx="2545292" cy="190896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E1AB075C-6178-4809-95F1-601F6D134048}"/>
              </a:ext>
            </a:extLst>
          </p:cNvPr>
          <p:cNvCxnSpPr/>
          <p:nvPr/>
        </p:nvCxnSpPr>
        <p:spPr>
          <a:xfrm>
            <a:off x="6297343" y="5080893"/>
            <a:ext cx="25452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8055C26-55B3-4586-840E-EBE823BE2B9B}"/>
              </a:ext>
            </a:extLst>
          </p:cNvPr>
          <p:cNvCxnSpPr>
            <a:cxnSpLocks/>
          </p:cNvCxnSpPr>
          <p:nvPr/>
        </p:nvCxnSpPr>
        <p:spPr>
          <a:xfrm flipV="1">
            <a:off x="6297343" y="3556893"/>
            <a:ext cx="0" cy="1524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2FAABB4-2348-4465-8E22-DC084F663CA6}"/>
              </a:ext>
            </a:extLst>
          </p:cNvPr>
          <p:cNvSpPr txBox="1"/>
          <p:nvPr/>
        </p:nvSpPr>
        <p:spPr>
          <a:xfrm>
            <a:off x="8878998" y="4788402"/>
            <a:ext cx="284052" cy="369332"/>
          </a:xfrm>
          <a:prstGeom prst="rect">
            <a:avLst/>
          </a:prstGeom>
          <a:noFill/>
        </p:spPr>
        <p:txBody>
          <a:bodyPr wrap="none" rtlCol="0">
            <a:spAutoFit/>
          </a:bodyPr>
          <a:lstStyle/>
          <a:p>
            <a:r>
              <a:rPr lang="en-US" dirty="0"/>
              <a:t>x</a:t>
            </a:r>
          </a:p>
        </p:txBody>
      </p:sp>
      <p:sp>
        <p:nvSpPr>
          <p:cNvPr id="12" name="Isosceles Triangle 11">
            <a:extLst>
              <a:ext uri="{FF2B5EF4-FFF2-40B4-BE49-F238E27FC236}">
                <a16:creationId xmlns:a16="http://schemas.microsoft.com/office/drawing/2014/main" id="{770C2C87-96C2-4D67-9289-99773B4672AC}"/>
              </a:ext>
            </a:extLst>
          </p:cNvPr>
          <p:cNvSpPr/>
          <p:nvPr/>
        </p:nvSpPr>
        <p:spPr>
          <a:xfrm>
            <a:off x="7274439" y="3884565"/>
            <a:ext cx="1060704" cy="989001"/>
          </a:xfrm>
          <a:prstGeom prst="triangle">
            <a:avLst>
              <a:gd name="adj" fmla="val 100000"/>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70E6CF6-978F-4A1F-AFB1-31FE73A333AD}"/>
                  </a:ext>
                </a:extLst>
              </p:cNvPr>
              <p:cNvSpPr txBox="1"/>
              <p:nvPr/>
            </p:nvSpPr>
            <p:spPr>
              <a:xfrm>
                <a:off x="5992543" y="2947293"/>
                <a:ext cx="4825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𝑥</m:t>
                          </m:r>
                        </m:sup>
                      </m:sSup>
                    </m:oMath>
                  </m:oMathPara>
                </a14:m>
                <a:endParaRPr lang="en-US" dirty="0"/>
              </a:p>
            </p:txBody>
          </p:sp>
        </mc:Choice>
        <mc:Fallback xmlns="">
          <p:sp>
            <p:nvSpPr>
              <p:cNvPr id="13" name="TextBox 12">
                <a:extLst>
                  <a:ext uri="{FF2B5EF4-FFF2-40B4-BE49-F238E27FC236}">
                    <a16:creationId xmlns:a16="http://schemas.microsoft.com/office/drawing/2014/main" id="{670E6CF6-978F-4A1F-AFB1-31FE73A333AD}"/>
                  </a:ext>
                </a:extLst>
              </p:cNvPr>
              <p:cNvSpPr txBox="1">
                <a:spLocks noRot="1" noChangeAspect="1" noMove="1" noResize="1" noEditPoints="1" noAdjustHandles="1" noChangeArrowheads="1" noChangeShapeType="1" noTextEdit="1"/>
              </p:cNvSpPr>
              <p:nvPr/>
            </p:nvSpPr>
            <p:spPr>
              <a:xfrm>
                <a:off x="5992543" y="2947293"/>
                <a:ext cx="482504" cy="369332"/>
              </a:xfrm>
              <a:prstGeom prst="rect">
                <a:avLst/>
              </a:prstGeom>
              <a:blipFill>
                <a:blip r:embed="rId4"/>
                <a:stretch>
                  <a:fillRect/>
                </a:stretch>
              </a:blipFill>
            </p:spPr>
            <p:txBody>
              <a:bodyPr/>
              <a:lstStyle/>
              <a:p>
                <a:r>
                  <a:rPr lang="en-US">
                    <a:noFill/>
                  </a:rPr>
                  <a:t> </a:t>
                </a:r>
              </a:p>
            </p:txBody>
          </p:sp>
        </mc:Fallback>
      </mc:AlternateContent>
      <p:sp>
        <p:nvSpPr>
          <p:cNvPr id="27" name="Isosceles Triangle 26">
            <a:extLst>
              <a:ext uri="{FF2B5EF4-FFF2-40B4-BE49-F238E27FC236}">
                <a16:creationId xmlns:a16="http://schemas.microsoft.com/office/drawing/2014/main" id="{F940A81F-A379-45B8-8E70-D6CAC0706216}"/>
              </a:ext>
            </a:extLst>
          </p:cNvPr>
          <p:cNvSpPr/>
          <p:nvPr/>
        </p:nvSpPr>
        <p:spPr>
          <a:xfrm>
            <a:off x="3124200" y="4939175"/>
            <a:ext cx="530352" cy="956802"/>
          </a:xfrm>
          <a:prstGeom prst="triangle">
            <a:avLst>
              <a:gd name="adj" fmla="val 100000"/>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933462F3-F5EA-451C-B1D4-9F1A6510BB86}"/>
                  </a:ext>
                </a:extLst>
              </p:cNvPr>
              <p:cNvSpPr txBox="1"/>
              <p:nvPr/>
            </p:nvSpPr>
            <p:spPr>
              <a:xfrm>
                <a:off x="2177247" y="5221487"/>
                <a:ext cx="4572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𝑑</m:t>
                      </m:r>
                      <m:r>
                        <a:rPr lang="en-US" b="0" i="1" smtClean="0">
                          <a:latin typeface="Cambria Math" panose="02040503050406030204" pitchFamily="18" charset="0"/>
                        </a:rPr>
                        <m:t>𝑦</m:t>
                      </m:r>
                      <m:r>
                        <a:rPr lang="en-US" b="0" i="1" smtClean="0">
                          <a:latin typeface="Cambria Math" panose="02040503050406030204" pitchFamily="18" charset="0"/>
                        </a:rPr>
                        <m:t>=2 </m:t>
                      </m:r>
                      <m:r>
                        <a:rPr lang="en-US" b="0" i="1" smtClean="0">
                          <a:latin typeface="Cambria Math" panose="02040503050406030204" pitchFamily="18" charset="0"/>
                        </a:rPr>
                        <m:t>𝑚𝑒𝑡𝑒𝑟𝑠</m:t>
                      </m:r>
                    </m:oMath>
                  </m:oMathPara>
                </a14:m>
                <a:endParaRPr lang="en-US" dirty="0"/>
              </a:p>
            </p:txBody>
          </p:sp>
        </mc:Choice>
        <mc:Fallback xmlns="">
          <p:sp>
            <p:nvSpPr>
              <p:cNvPr id="30" name="TextBox 29">
                <a:extLst>
                  <a:ext uri="{FF2B5EF4-FFF2-40B4-BE49-F238E27FC236}">
                    <a16:creationId xmlns:a16="http://schemas.microsoft.com/office/drawing/2014/main" id="{933462F3-F5EA-451C-B1D4-9F1A6510BB86}"/>
                  </a:ext>
                </a:extLst>
              </p:cNvPr>
              <p:cNvSpPr txBox="1">
                <a:spLocks noRot="1" noChangeAspect="1" noMove="1" noResize="1" noEditPoints="1" noAdjustHandles="1" noChangeArrowheads="1" noChangeShapeType="1" noTextEdit="1"/>
              </p:cNvSpPr>
              <p:nvPr/>
            </p:nvSpPr>
            <p:spPr>
              <a:xfrm>
                <a:off x="2177247" y="5221487"/>
                <a:ext cx="4572000" cy="369332"/>
              </a:xfrm>
              <a:prstGeom prst="rect">
                <a:avLst/>
              </a:prstGeom>
              <a:blipFill>
                <a:blip r:embed="rId5"/>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9500431-A8D5-4291-8122-7F2A68CBDE54}"/>
                  </a:ext>
                </a:extLst>
              </p:cNvPr>
              <p:cNvSpPr txBox="1"/>
              <p:nvPr/>
            </p:nvSpPr>
            <p:spPr>
              <a:xfrm>
                <a:off x="1219200" y="5941497"/>
                <a:ext cx="4572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𝑑</m:t>
                      </m:r>
                      <m:r>
                        <a:rPr lang="en-US" b="0" i="1" smtClean="0">
                          <a:latin typeface="Cambria Math" panose="02040503050406030204" pitchFamily="18" charset="0"/>
                        </a:rPr>
                        <m:t>𝑥</m:t>
                      </m:r>
                      <m:r>
                        <a:rPr lang="en-US" b="0" i="1" smtClean="0">
                          <a:latin typeface="Cambria Math" panose="02040503050406030204" pitchFamily="18" charset="0"/>
                        </a:rPr>
                        <m:t>=1 </m:t>
                      </m:r>
                      <m:r>
                        <a:rPr lang="en-US" b="0" i="1" smtClean="0">
                          <a:latin typeface="Cambria Math" panose="02040503050406030204" pitchFamily="18" charset="0"/>
                        </a:rPr>
                        <m:t>𝑚𝑒𝑡𝑒𝑟</m:t>
                      </m:r>
                    </m:oMath>
                  </m:oMathPara>
                </a14:m>
                <a:endParaRPr lang="en-US" dirty="0"/>
              </a:p>
            </p:txBody>
          </p:sp>
        </mc:Choice>
        <mc:Fallback xmlns="">
          <p:sp>
            <p:nvSpPr>
              <p:cNvPr id="31" name="TextBox 30">
                <a:extLst>
                  <a:ext uri="{FF2B5EF4-FFF2-40B4-BE49-F238E27FC236}">
                    <a16:creationId xmlns:a16="http://schemas.microsoft.com/office/drawing/2014/main" id="{29500431-A8D5-4291-8122-7F2A68CBDE54}"/>
                  </a:ext>
                </a:extLst>
              </p:cNvPr>
              <p:cNvSpPr txBox="1">
                <a:spLocks noRot="1" noChangeAspect="1" noMove="1" noResize="1" noEditPoints="1" noAdjustHandles="1" noChangeArrowheads="1" noChangeShapeType="1" noTextEdit="1"/>
              </p:cNvSpPr>
              <p:nvPr/>
            </p:nvSpPr>
            <p:spPr>
              <a:xfrm>
                <a:off x="1219200" y="5941497"/>
                <a:ext cx="4572000" cy="369332"/>
              </a:xfrm>
              <a:prstGeom prst="rect">
                <a:avLst/>
              </a:prstGeom>
              <a:blipFill>
                <a:blip r:embed="rId6"/>
                <a:stretch>
                  <a:fillRect/>
                </a:stretch>
              </a:blipFill>
            </p:spPr>
            <p:txBody>
              <a:bodyPr/>
              <a:lstStyle/>
              <a:p>
                <a:r>
                  <a:rPr lang="en-US">
                    <a:noFill/>
                  </a:rPr>
                  <a:t> </a:t>
                </a:r>
              </a:p>
            </p:txBody>
          </p:sp>
        </mc:Fallback>
      </mc:AlternateContent>
      <p:sp>
        <p:nvSpPr>
          <p:cNvPr id="21" name="Rectangle 20">
            <a:extLst>
              <a:ext uri="{FF2B5EF4-FFF2-40B4-BE49-F238E27FC236}">
                <a16:creationId xmlns:a16="http://schemas.microsoft.com/office/drawing/2014/main" id="{3A160716-354B-4093-9785-18EEFADBB160}"/>
              </a:ext>
            </a:extLst>
          </p:cNvPr>
          <p:cNvSpPr/>
          <p:nvPr/>
        </p:nvSpPr>
        <p:spPr>
          <a:xfrm>
            <a:off x="171149" y="3177698"/>
            <a:ext cx="5485305" cy="32214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ECBB5AB-D454-4FD0-9DF7-781436BB4F8F}"/>
                  </a:ext>
                </a:extLst>
              </p:cNvPr>
              <p:cNvSpPr txBox="1"/>
              <p:nvPr/>
            </p:nvSpPr>
            <p:spPr>
              <a:xfrm>
                <a:off x="5927143" y="5080893"/>
                <a:ext cx="3080552" cy="17543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𝑥</m:t>
                          </m:r>
                        </m:sup>
                      </m:sSup>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exp</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func>
                      <m:r>
                        <a:rPr lang="en-US" b="0" i="1" smtClean="0">
                          <a:latin typeface="Cambria Math" panose="02040503050406030204" pitchFamily="18" charset="0"/>
                        </a:rPr>
                        <m:t>=</m:t>
                      </m:r>
                      <m:sSup>
                        <m:sSupPr>
                          <m:ctrlPr>
                            <a:rPr lang="en-US" i="1">
                              <a:latin typeface="Cambria Math" panose="02040503050406030204" pitchFamily="18" charset="0"/>
                            </a:rPr>
                          </m:ctrlPr>
                        </m:sSupPr>
                        <m:e>
                          <m:r>
                            <m:rPr>
                              <m:nor/>
                            </m:rPr>
                            <a:rPr lang="en-US" dirty="0"/>
                            <m:t>2.71828</m:t>
                          </m:r>
                        </m:e>
                        <m:sup>
                          <m:r>
                            <a:rPr lang="en-US" i="1">
                              <a:latin typeface="Cambria Math" panose="02040503050406030204" pitchFamily="18" charset="0"/>
                            </a:rPr>
                            <m:t>𝑥</m:t>
                          </m:r>
                        </m:sup>
                      </m:sSup>
                    </m:oMath>
                  </m:oMathPara>
                </a14:m>
                <a:endParaRPr lang="en-US" dirty="0"/>
              </a:p>
              <a:p>
                <a:r>
                  <a:rPr lang="en-US" dirty="0"/>
                  <a:t>You may use the google browser for calculation</a:t>
                </a:r>
              </a:p>
              <a:p>
                <a:r>
                  <a:rPr lang="en-US" dirty="0"/>
                  <a:t>E.g. if you want to find exp(2)</a:t>
                </a:r>
              </a:p>
              <a:p>
                <a:r>
                  <a:rPr lang="en-US" dirty="0"/>
                  <a:t>:just type ‘=exp(2)’ in the search bar of the browser.</a:t>
                </a:r>
              </a:p>
            </p:txBody>
          </p:sp>
        </mc:Choice>
        <mc:Fallback xmlns="">
          <p:sp>
            <p:nvSpPr>
              <p:cNvPr id="18" name="TextBox 17">
                <a:extLst>
                  <a:ext uri="{FF2B5EF4-FFF2-40B4-BE49-F238E27FC236}">
                    <a16:creationId xmlns:a16="http://schemas.microsoft.com/office/drawing/2014/main" id="{9ECBB5AB-D454-4FD0-9DF7-781436BB4F8F}"/>
                  </a:ext>
                </a:extLst>
              </p:cNvPr>
              <p:cNvSpPr txBox="1">
                <a:spLocks noRot="1" noChangeAspect="1" noMove="1" noResize="1" noEditPoints="1" noAdjustHandles="1" noChangeArrowheads="1" noChangeShapeType="1" noTextEdit="1"/>
              </p:cNvSpPr>
              <p:nvPr/>
            </p:nvSpPr>
            <p:spPr>
              <a:xfrm>
                <a:off x="5927143" y="5080893"/>
                <a:ext cx="3080552" cy="1754326"/>
              </a:xfrm>
              <a:prstGeom prst="rect">
                <a:avLst/>
              </a:prstGeom>
              <a:blipFill>
                <a:blip r:embed="rId7"/>
                <a:stretch>
                  <a:fillRect l="-1581" b="-4514"/>
                </a:stretch>
              </a:blipFill>
            </p:spPr>
            <p:txBody>
              <a:bodyPr/>
              <a:lstStyle/>
              <a:p>
                <a:r>
                  <a:rPr lang="en-US">
                    <a:noFill/>
                  </a:rPr>
                  <a:t> </a:t>
                </a:r>
              </a:p>
            </p:txBody>
          </p:sp>
        </mc:Fallback>
      </mc:AlternateContent>
    </p:spTree>
    <p:extLst>
      <p:ext uri="{BB962C8B-B14F-4D97-AF65-F5344CB8AC3E}">
        <p14:creationId xmlns:p14="http://schemas.microsoft.com/office/powerpoint/2010/main" val="2519557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a:t>Introduction</a:t>
            </a:r>
          </a:p>
        </p:txBody>
      </p:sp>
      <p:sp>
        <p:nvSpPr>
          <p:cNvPr id="4099" name="Content Placeholder 2"/>
          <p:cNvSpPr>
            <a:spLocks noGrp="1"/>
          </p:cNvSpPr>
          <p:nvPr>
            <p:ph idx="1"/>
          </p:nvPr>
        </p:nvSpPr>
        <p:spPr/>
        <p:txBody>
          <a:bodyPr>
            <a:normAutofit/>
          </a:bodyPr>
          <a:lstStyle/>
          <a:p>
            <a:pPr eaLnBrk="1" hangingPunct="1"/>
            <a:r>
              <a:rPr lang="en-US" altLang="en-US" dirty="0"/>
              <a:t>Neural Network research is </a:t>
            </a:r>
            <a:r>
              <a:rPr lang="en-US" altLang="en-US"/>
              <a:t>very popular </a:t>
            </a:r>
            <a:endParaRPr lang="en-US" altLang="en-US" dirty="0"/>
          </a:p>
          <a:p>
            <a:pPr eaLnBrk="1" hangingPunct="1"/>
            <a:r>
              <a:rPr lang="en-US" altLang="en-US" dirty="0"/>
              <a:t>A high performance Classifier (multi-class)</a:t>
            </a:r>
          </a:p>
          <a:p>
            <a:pPr eaLnBrk="1" hangingPunct="1"/>
            <a:r>
              <a:rPr lang="en-US" altLang="en-US" dirty="0"/>
              <a:t>Successful in handwritten optical character OCR recognition, speech recognition, image noise removal  etc.</a:t>
            </a:r>
          </a:p>
          <a:p>
            <a:pPr eaLnBrk="1" hangingPunct="1"/>
            <a:r>
              <a:rPr lang="en-US" altLang="en-US" dirty="0"/>
              <a:t>Easy to implement</a:t>
            </a:r>
          </a:p>
          <a:p>
            <a:pPr lvl="1" eaLnBrk="1" hangingPunct="1"/>
            <a:r>
              <a:rPr lang="en-US" altLang="en-US" dirty="0"/>
              <a:t>Slow in learning</a:t>
            </a:r>
          </a:p>
          <a:p>
            <a:pPr lvl="1" eaLnBrk="1" hangingPunct="1"/>
            <a:r>
              <a:rPr lang="en-US" altLang="en-US" dirty="0"/>
              <a:t>Fast in classification</a:t>
            </a:r>
          </a:p>
        </p:txBody>
      </p:sp>
      <p:sp>
        <p:nvSpPr>
          <p:cNvPr id="410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p>
        </p:txBody>
      </p:sp>
      <p:sp>
        <p:nvSpPr>
          <p:cNvPr id="410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14C116D7-29AF-4750-B3FE-7327767456AA}" type="slidenum">
              <a:rPr lang="en-US" altLang="zh-HK" sz="1200">
                <a:solidFill>
                  <a:srgbClr val="898989"/>
                </a:solidFill>
              </a:rPr>
              <a:pPr>
                <a:spcBef>
                  <a:spcPct val="0"/>
                </a:spcBef>
                <a:buFontTx/>
                <a:buNone/>
              </a:pPr>
              <a:t>2</a:t>
            </a:fld>
            <a:endParaRPr lang="en-US" altLang="zh-HK" sz="1200">
              <a:solidFill>
                <a:srgbClr val="898989"/>
              </a:solidFill>
            </a:endParaRPr>
          </a:p>
        </p:txBody>
      </p:sp>
      <p:pic>
        <p:nvPicPr>
          <p:cNvPr id="4102" name="Picture 3" descr="D:\11temp\mnist-example-i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759200"/>
            <a:ext cx="26670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2" descr="The image of neur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5438" y="381000"/>
            <a:ext cx="1600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Box 5"/>
          <p:cNvSpPr txBox="1">
            <a:spLocks noChangeArrowheads="1"/>
          </p:cNvSpPr>
          <p:nvPr/>
        </p:nvSpPr>
        <p:spPr bwMode="auto">
          <a:xfrm>
            <a:off x="838200" y="5791200"/>
            <a:ext cx="353949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dirty="0"/>
              <a:t>Example and dataset: </a:t>
            </a:r>
            <a:endParaRPr lang="en-US" altLang="zh-HK" sz="1800" dirty="0">
              <a:hlinkClick r:id="rId5"/>
            </a:endParaRPr>
          </a:p>
          <a:p>
            <a:pPr eaLnBrk="1" hangingPunct="1">
              <a:spcBef>
                <a:spcPct val="0"/>
              </a:spcBef>
              <a:buFontTx/>
              <a:buNone/>
            </a:pPr>
            <a:r>
              <a:rPr lang="en-US" altLang="zh-HK" sz="1800" dirty="0">
                <a:hlinkClick r:id="rId5"/>
              </a:rPr>
              <a:t>http://yann.lecun.com/exdb/mnist/</a:t>
            </a:r>
            <a:endParaRPr lang="en-US" altLang="zh-HK" sz="1800" dirty="0"/>
          </a:p>
          <a:p>
            <a:pPr eaLnBrk="1" hangingPunct="1">
              <a:spcBef>
                <a:spcPct val="0"/>
              </a:spcBef>
              <a:buFontTx/>
              <a:buNone/>
            </a:pPr>
            <a:endParaRPr lang="zh-HK" altLang="en-US" sz="1800" dirty="0"/>
          </a:p>
        </p:txBody>
      </p:sp>
    </p:spTree>
    <p:extLst>
      <p:ext uri="{BB962C8B-B14F-4D97-AF65-F5344CB8AC3E}">
        <p14:creationId xmlns:p14="http://schemas.microsoft.com/office/powerpoint/2010/main" val="3626719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304799" y="0"/>
            <a:ext cx="8874125" cy="457200"/>
          </a:xfrm>
        </p:spPr>
        <p:txBody>
          <a:bodyPr>
            <a:noAutofit/>
          </a:bodyPr>
          <a:lstStyle/>
          <a:p>
            <a:pPr algn="l"/>
            <a:r>
              <a:rPr lang="en-US" altLang="en-US" sz="2000" dirty="0">
                <a:solidFill>
                  <a:srgbClr val="FF0000"/>
                </a:solidFill>
              </a:rPr>
              <a:t>MATH STUFF: Sigmoid function </a:t>
            </a:r>
            <a:r>
              <a:rPr lang="en-US" altLang="en-US" sz="2000" i="1" dirty="0">
                <a:solidFill>
                  <a:srgbClr val="FF0000"/>
                </a:solidFill>
              </a:rPr>
              <a:t>f(u)=</a:t>
            </a:r>
            <a:r>
              <a:rPr lang="en-US" altLang="en-US" sz="2000" dirty="0">
                <a:solidFill>
                  <a:srgbClr val="FF0000"/>
                </a:solidFill>
              </a:rPr>
              <a:t> </a:t>
            </a:r>
            <a:r>
              <a:rPr lang="en-US" altLang="en-US" sz="2000" dirty="0" err="1">
                <a:solidFill>
                  <a:srgbClr val="FF0000"/>
                </a:solidFill>
              </a:rPr>
              <a:t>logsig</a:t>
            </a:r>
            <a:r>
              <a:rPr lang="en-US" altLang="en-US" sz="2000" dirty="0">
                <a:solidFill>
                  <a:srgbClr val="FF0000"/>
                </a:solidFill>
              </a:rPr>
              <a:t>(u) and its derivative </a:t>
            </a:r>
            <a:r>
              <a:rPr lang="en-US" altLang="en-US" sz="2000" i="1" dirty="0">
                <a:solidFill>
                  <a:srgbClr val="FF0000"/>
                </a:solidFill>
              </a:rPr>
              <a:t>f’(u)=</a:t>
            </a:r>
            <a:r>
              <a:rPr lang="en-US" altLang="en-US" sz="2000" i="1" dirty="0" err="1">
                <a:solidFill>
                  <a:srgbClr val="FF0000"/>
                </a:solidFill>
              </a:rPr>
              <a:t>dlogsig</a:t>
            </a:r>
            <a:r>
              <a:rPr lang="en-US" altLang="en-US" sz="2000" i="1" dirty="0">
                <a:solidFill>
                  <a:srgbClr val="FF0000"/>
                </a:solidFill>
              </a:rPr>
              <a:t>(u)</a:t>
            </a:r>
            <a:r>
              <a:rPr lang="en-US" altLang="en-US" sz="2000" dirty="0">
                <a:solidFill>
                  <a:srgbClr val="FF0000"/>
                </a:solidFill>
              </a:rPr>
              <a:t>  </a:t>
            </a:r>
          </a:p>
        </p:txBody>
      </p:sp>
      <p:sp>
        <p:nvSpPr>
          <p:cNvPr id="52227" name="Content Placeholder 2"/>
          <p:cNvSpPr>
            <a:spLocks noGrp="1"/>
          </p:cNvSpPr>
          <p:nvPr>
            <p:ph idx="1"/>
          </p:nvPr>
        </p:nvSpPr>
        <p:spPr>
          <a:xfrm>
            <a:off x="8001000" y="5867400"/>
            <a:ext cx="457200" cy="258763"/>
          </a:xfrm>
        </p:spPr>
        <p:txBody>
          <a:bodyPr>
            <a:normAutofit fontScale="40000" lnSpcReduction="20000"/>
          </a:bodyPr>
          <a:lstStyle/>
          <a:p>
            <a:r>
              <a:rPr lang="en-US" altLang="en-US"/>
              <a:t> </a:t>
            </a:r>
          </a:p>
        </p:txBody>
      </p:sp>
      <p:sp>
        <p:nvSpPr>
          <p:cNvPr id="52228" name="Footer Placeholder 3"/>
          <p:cNvSpPr>
            <a:spLocks noGrp="1"/>
          </p:cNvSpPr>
          <p:nvPr>
            <p:ph type="ftr" sz="quarter" idx="11"/>
          </p:nvPr>
        </p:nvSpPr>
        <p:spPr bwMode="auto">
          <a:xfrm>
            <a:off x="6129338" y="30480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endParaRPr lang="en-US" altLang="zh-HK" sz="1200" dirty="0">
              <a:solidFill>
                <a:srgbClr val="898989"/>
              </a:solidFill>
            </a:endParaRPr>
          </a:p>
        </p:txBody>
      </p:sp>
      <p:sp>
        <p:nvSpPr>
          <p:cNvPr id="52229" name="Slide Number Placeholder 4"/>
          <p:cNvSpPr>
            <a:spLocks noGrp="1"/>
          </p:cNvSpPr>
          <p:nvPr>
            <p:ph type="sldNum" sz="quarter" idx="12"/>
          </p:nvPr>
        </p:nvSpPr>
        <p:spPr bwMode="auto">
          <a:xfrm>
            <a:off x="7045325" y="63230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10DE3108-0334-40FA-A39A-5ADF549070E4}" type="slidenum">
              <a:rPr lang="en-US" altLang="zh-HK" sz="1200">
                <a:solidFill>
                  <a:srgbClr val="898989"/>
                </a:solidFill>
              </a:rPr>
              <a:pPr>
                <a:spcBef>
                  <a:spcPct val="0"/>
                </a:spcBef>
                <a:buFontTx/>
                <a:buNone/>
              </a:pPr>
              <a:t>20</a:t>
            </a:fld>
            <a:endParaRPr lang="en-US" altLang="zh-HK" sz="1200" dirty="0">
              <a:solidFill>
                <a:srgbClr val="898989"/>
              </a:solidFill>
            </a:endParaRPr>
          </a:p>
        </p:txBody>
      </p:sp>
      <mc:AlternateContent xmlns:mc="http://schemas.openxmlformats.org/markup-compatibility/2006" xmlns:a14="http://schemas.microsoft.com/office/drawing/2010/main">
        <mc:Choice Requires="a14">
          <p:sp>
            <p:nvSpPr>
              <p:cNvPr id="52230" name="Object 5"/>
              <p:cNvSpPr txBox="1"/>
              <p:nvPr/>
            </p:nvSpPr>
            <p:spPr bwMode="auto">
              <a:xfrm>
                <a:off x="393700" y="442913"/>
                <a:ext cx="5951538" cy="5972175"/>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en-US" b="0" i="1" smtClean="0">
                          <a:solidFill>
                            <a:srgbClr val="000000"/>
                          </a:solidFill>
                          <a:latin typeface="Cambria Math" panose="02040503050406030204" pitchFamily="18" charset="0"/>
                        </a:rPr>
                        <m:t>𝑆𝑖𝑔𝑚𝑜𝑖𝑑</m:t>
                      </m:r>
                      <m:r>
                        <a:rPr lang="en-US" b="0" i="1" smtClean="0">
                          <a:solidFill>
                            <a:srgbClr val="000000"/>
                          </a:solidFill>
                          <a:latin typeface="Cambria Math" panose="02040503050406030204" pitchFamily="18" charset="0"/>
                        </a:rPr>
                        <m:t>  </m:t>
                      </m:r>
                      <m:r>
                        <a:rPr lang="en-US" b="0" i="1" smtClean="0">
                          <a:solidFill>
                            <a:srgbClr val="000000"/>
                          </a:solidFill>
                          <a:latin typeface="Cambria Math" panose="02040503050406030204" pitchFamily="18" charset="0"/>
                        </a:rPr>
                        <m:t>𝑓𝑢𝑛𝑐𝑡𝑖𝑜𝑛</m:t>
                      </m:r>
                      <m:r>
                        <a:rPr lang="en-US" b="0" i="1" smtClean="0">
                          <a:solidFill>
                            <a:srgbClr val="000000"/>
                          </a:solidFill>
                          <a:latin typeface="Cambria Math" panose="02040503050406030204" pitchFamily="18" charset="0"/>
                        </a:rPr>
                        <m:t>=</m:t>
                      </m:r>
                      <m:r>
                        <a:rPr lang="en-US" i="1" smtClean="0">
                          <a:solidFill>
                            <a:srgbClr val="000000"/>
                          </a:solidFill>
                          <a:latin typeface="Cambria Math" panose="02040503050406030204" pitchFamily="18" charset="0"/>
                        </a:rPr>
                        <m:t>𝑓</m:t>
                      </m:r>
                      <m:r>
                        <a:rPr lang="en-US" i="1" smtClean="0">
                          <a:solidFill>
                            <a:srgbClr val="000000"/>
                          </a:solidFill>
                          <a:latin typeface="Cambria Math" panose="02040503050406030204" pitchFamily="18" charset="0"/>
                        </a:rPr>
                        <m:t>(</m:t>
                      </m:r>
                      <m:r>
                        <a:rPr lang="en-US" i="1" smtClean="0">
                          <a:solidFill>
                            <a:srgbClr val="000000"/>
                          </a:solidFill>
                          <a:latin typeface="Cambria Math" panose="02040503050406030204" pitchFamily="18" charset="0"/>
                        </a:rPr>
                        <m:t>𝑢</m:t>
                      </m:r>
                      <m:r>
                        <a:rPr lang="en-US" i="1" smtClean="0">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sup>
                          </m:sSup>
                        </m:den>
                      </m:f>
                      <m:r>
                        <a:rPr lang="en-US" i="1">
                          <a:solidFill>
                            <a:srgbClr val="000000"/>
                          </a:solidFill>
                          <a:latin typeface="Cambria Math" panose="02040503050406030204" pitchFamily="18" charset="0"/>
                        </a:rPr>
                        <m:t>,</m:t>
                      </m:r>
                    </m:oMath>
                    <m:oMath xmlns:m="http://schemas.openxmlformats.org/officeDocument/2006/math">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𝑑𝑓</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r>
                            <a:rPr lang="en-US" i="1">
                              <a:solidFill>
                                <a:srgbClr val="000000"/>
                              </a:solidFill>
                              <a:latin typeface="Cambria Math" panose="02040503050406030204" pitchFamily="18" charset="0"/>
                            </a:rPr>
                            <m:t>)</m:t>
                          </m:r>
                        </m:num>
                        <m:den>
                          <m:r>
                            <a:rPr lang="en-US" i="1">
                              <a:solidFill>
                                <a:srgbClr val="000000"/>
                              </a:solidFill>
                              <a:latin typeface="Cambria Math" panose="02040503050406030204" pitchFamily="18" charset="0"/>
                            </a:rPr>
                            <m:t>𝑑𝑢</m:t>
                          </m:r>
                        </m:den>
                      </m:f>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𝑓</m:t>
                          </m:r>
                        </m:e>
                        <m:sup>
                          <m:r>
                            <a:rPr lang="en-US" i="1">
                              <a:solidFill>
                                <a:srgbClr val="000000"/>
                              </a:solidFill>
                              <a:latin typeface="Cambria Math" panose="02040503050406030204" pitchFamily="18" charset="0"/>
                            </a:rPr>
                            <m:t>′</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𝐻𝑒𝑛𝑐𝑒</m:t>
                      </m:r>
                    </m:oMath>
                    <m:oMath xmlns:m="http://schemas.openxmlformats.org/officeDocument/2006/math">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𝑓</m:t>
                          </m:r>
                        </m:e>
                        <m:sup>
                          <m:r>
                            <a:rPr lang="en-US" i="1">
                              <a:solidFill>
                                <a:srgbClr val="000000"/>
                              </a:solidFill>
                              <a:latin typeface="Cambria Math" panose="02040503050406030204" pitchFamily="18" charset="0"/>
                            </a:rPr>
                            <m:t>′</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𝑑𝑓</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r>
                            <a:rPr lang="en-US" i="1">
                              <a:solidFill>
                                <a:srgbClr val="000000"/>
                              </a:solidFill>
                              <a:latin typeface="Cambria Math" panose="02040503050406030204" pitchFamily="18" charset="0"/>
                            </a:rPr>
                            <m:t>)</m:t>
                          </m:r>
                        </m:num>
                        <m:den>
                          <m:r>
                            <a:rPr lang="en-US" i="1">
                              <a:solidFill>
                                <a:srgbClr val="000000"/>
                              </a:solidFill>
                              <a:latin typeface="Cambria Math" panose="02040503050406030204" pitchFamily="18" charset="0"/>
                            </a:rPr>
                            <m:t>𝑑𝑢</m:t>
                          </m:r>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m:t>
                          </m:r>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sup>
                                  </m:sSup>
                                </m:den>
                              </m:f>
                            </m:e>
                          </m:d>
                        </m:num>
                        <m:den>
                          <m:r>
                            <a:rPr lang="en-US" i="1">
                              <a:solidFill>
                                <a:srgbClr val="000000"/>
                              </a:solidFill>
                              <a:latin typeface="Cambria Math" panose="02040503050406030204" pitchFamily="18" charset="0"/>
                            </a:rPr>
                            <m:t>𝑑</m:t>
                          </m:r>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sup>
                          </m:sSup>
                          <m:r>
                            <a:rPr lang="en-US" i="1">
                              <a:solidFill>
                                <a:srgbClr val="000000"/>
                              </a:solidFill>
                              <a:latin typeface="Cambria Math" panose="02040503050406030204" pitchFamily="18" charset="0"/>
                            </a:rPr>
                            <m:t>)</m:t>
                          </m:r>
                        </m:den>
                      </m:f>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m:t>
                          </m:r>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sup>
                          </m:sSup>
                          <m:r>
                            <a:rPr lang="en-US" i="1">
                              <a:solidFill>
                                <a:srgbClr val="000000"/>
                              </a:solidFill>
                              <a:latin typeface="Cambria Math" panose="02040503050406030204" pitchFamily="18" charset="0"/>
                            </a:rPr>
                            <m:t>)</m:t>
                          </m:r>
                        </m:num>
                        <m:den>
                          <m:r>
                            <a:rPr lang="en-US" i="1">
                              <a:solidFill>
                                <a:srgbClr val="000000"/>
                              </a:solidFill>
                              <a:latin typeface="Cambria Math" panose="02040503050406030204" pitchFamily="18" charset="0"/>
                            </a:rPr>
                            <m:t>𝑑𝑢</m:t>
                          </m:r>
                        </m:den>
                      </m:f>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using</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chain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rule</m:t>
                      </m:r>
                      <m:r>
                        <a:rPr lang="en-US" i="1">
                          <a:solidFill>
                            <a:srgbClr val="000000"/>
                          </a:solidFill>
                          <a:latin typeface="Cambria Math" panose="02040503050406030204" pitchFamily="18" charset="0"/>
                        </a:rPr>
                        <m:t>)</m:t>
                      </m:r>
                    </m:oMath>
                    <m:oMath xmlns:m="http://schemas.openxmlformats.org/officeDocument/2006/math">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𝑓</m:t>
                          </m:r>
                        </m:e>
                        <m:sup>
                          <m:r>
                            <a:rPr lang="en-US" i="1">
                              <a:solidFill>
                                <a:srgbClr val="000000"/>
                              </a:solidFill>
                              <a:latin typeface="Cambria Math" panose="02040503050406030204" pitchFamily="18" charset="0"/>
                            </a:rPr>
                            <m:t>′</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sup>
                          </m:sSup>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den>
                      </m:f>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sup>
                      </m:sSup>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sup>
                          </m:sSup>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den>
                      </m:f>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sup>
                      </m:sSup>
                    </m:oMath>
                    <m:oMath xmlns:m="http://schemas.openxmlformats.org/officeDocument/2006/math">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sup>
                          </m:sSup>
                          <m:r>
                            <a:rPr lang="en-US" i="1">
                              <a:solidFill>
                                <a:srgbClr val="000000"/>
                              </a:solidFill>
                              <a:latin typeface="Cambria Math" panose="02040503050406030204" pitchFamily="18" charset="0"/>
                            </a:rPr>
                            <m:t>)</m:t>
                          </m:r>
                        </m:den>
                      </m:f>
                      <m:f>
                        <m:fPr>
                          <m:ctrlPr>
                            <a:rPr lang="en-US" i="1">
                              <a:solidFill>
                                <a:srgbClr val="000000"/>
                              </a:solidFill>
                              <a:latin typeface="Cambria Math" panose="02040503050406030204" pitchFamily="18" charset="0"/>
                            </a:rPr>
                          </m:ctrlPr>
                        </m:fPr>
                        <m:num>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sup>
                          </m:sSup>
                        </m:num>
                        <m:den>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sup>
                          </m:sSup>
                          <m:r>
                            <a:rPr lang="en-US" i="1">
                              <a:solidFill>
                                <a:srgbClr val="000000"/>
                              </a:solidFill>
                              <a:latin typeface="Cambria Math" panose="02040503050406030204" pitchFamily="18" charset="0"/>
                            </a:rPr>
                            <m:t>)</m:t>
                          </m:r>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sup>
                          </m:sSup>
                          <m:r>
                            <a:rPr lang="en-US" i="1">
                              <a:solidFill>
                                <a:srgbClr val="000000"/>
                              </a:solidFill>
                              <a:latin typeface="Cambria Math" panose="02040503050406030204" pitchFamily="18" charset="0"/>
                            </a:rPr>
                            <m:t>)</m:t>
                          </m:r>
                        </m:den>
                      </m:f>
                      <m:f>
                        <m:fPr>
                          <m:ctrlPr>
                            <a:rPr lang="en-US" i="1">
                              <a:solidFill>
                                <a:srgbClr val="000000"/>
                              </a:solidFill>
                              <a:latin typeface="Cambria Math" panose="02040503050406030204" pitchFamily="18" charset="0"/>
                            </a:rPr>
                          </m:ctrlPr>
                        </m:fPr>
                        <m:num>
                          <m:d>
                            <m:dPr>
                              <m:begChr m:val="["/>
                              <m:endChr m:val="]"/>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sup>
                              </m:sSup>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sup>
                              </m:sSup>
                              <m:r>
                                <a:rPr lang="en-US" i="1">
                                  <a:solidFill>
                                    <a:srgbClr val="000000"/>
                                  </a:solidFill>
                                  <a:latin typeface="Cambria Math" panose="02040503050406030204" pitchFamily="18" charset="0"/>
                                </a:rPr>
                                <m:t>)</m:t>
                              </m:r>
                            </m:e>
                          </m:d>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sup>
                          </m:sSup>
                        </m:num>
                        <m:den>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sup>
                          </m:sSup>
                          <m:r>
                            <a:rPr lang="en-US" i="1">
                              <a:solidFill>
                                <a:srgbClr val="000000"/>
                              </a:solidFill>
                              <a:latin typeface="Cambria Math" panose="02040503050406030204" pitchFamily="18" charset="0"/>
                            </a:rPr>
                            <m:t>)</m:t>
                          </m:r>
                        </m:den>
                      </m:f>
                    </m:oMath>
                    <m:oMath xmlns:m="http://schemas.openxmlformats.org/officeDocument/2006/math">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sup>
                          </m:sSup>
                          <m:r>
                            <a:rPr lang="en-US" i="1">
                              <a:solidFill>
                                <a:srgbClr val="000000"/>
                              </a:solidFill>
                              <a:latin typeface="Cambria Math" panose="02040503050406030204" pitchFamily="18" charset="0"/>
                            </a:rPr>
                            <m:t>)</m:t>
                          </m:r>
                        </m:den>
                      </m:f>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sup>
                              </m:sSup>
                              <m:r>
                                <a:rPr lang="en-US" i="1">
                                  <a:solidFill>
                                    <a:srgbClr val="000000"/>
                                  </a:solidFill>
                                  <a:latin typeface="Cambria Math" panose="02040503050406030204" pitchFamily="18" charset="0"/>
                                </a:rPr>
                                <m:t>)</m:t>
                              </m:r>
                            </m:den>
                          </m:f>
                        </m:e>
                      </m:d>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r>
                            <a:rPr lang="en-US" i="1">
                              <a:solidFill>
                                <a:srgbClr val="000000"/>
                              </a:solidFill>
                              <a:latin typeface="Cambria Math" panose="02040503050406030204" pitchFamily="18" charset="0"/>
                            </a:rPr>
                            <m:t>)</m:t>
                          </m:r>
                        </m:e>
                      </m:d>
                    </m:oMath>
                    <m:oMath xmlns:m="http://schemas.openxmlformats.org/officeDocument/2006/math">
                      <m:r>
                        <m:rPr>
                          <m:nor/>
                        </m:rPr>
                        <a:rPr lang="en-US" i="0">
                          <a:solidFill>
                            <a:srgbClr val="000000"/>
                          </a:solidFill>
                          <a:latin typeface="Cambria Math" panose="02040503050406030204" pitchFamily="18" charset="0"/>
                        </a:rPr>
                        <m:t>Thus</m:t>
                      </m:r>
                      <m:r>
                        <m:rPr>
                          <m:nor/>
                        </m:rPr>
                        <a:rPr lang="en-US" i="0">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𝑑𝑓</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r>
                            <a:rPr lang="en-US" i="1">
                              <a:solidFill>
                                <a:srgbClr val="000000"/>
                              </a:solidFill>
                              <a:latin typeface="Cambria Math" panose="02040503050406030204" pitchFamily="18" charset="0"/>
                            </a:rPr>
                            <m:t>)</m:t>
                          </m:r>
                        </m:num>
                        <m:den>
                          <m:r>
                            <a:rPr lang="en-US" i="1">
                              <a:solidFill>
                                <a:srgbClr val="000000"/>
                              </a:solidFill>
                              <a:latin typeface="Cambria Math" panose="02040503050406030204" pitchFamily="18" charset="0"/>
                            </a:rPr>
                            <m:t>𝑑𝑢</m:t>
                          </m:r>
                        </m:den>
                      </m:f>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𝑓</m:t>
                          </m:r>
                        </m:e>
                        <m:sup>
                          <m:r>
                            <a:rPr lang="en-US" i="1">
                              <a:solidFill>
                                <a:srgbClr val="000000"/>
                              </a:solidFill>
                              <a:latin typeface="Cambria Math" panose="02040503050406030204" pitchFamily="18" charset="0"/>
                            </a:rPr>
                            <m:t>′</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r>
                            <a:rPr lang="en-US" i="1">
                              <a:solidFill>
                                <a:srgbClr val="000000"/>
                              </a:solidFill>
                              <a:latin typeface="Cambria Math" panose="02040503050406030204" pitchFamily="18" charset="0"/>
                            </a:rPr>
                            <m:t>)</m:t>
                          </m:r>
                        </m:e>
                      </m:d>
                    </m:oMath>
                  </m:oMathPara>
                </a14:m>
                <a:endParaRPr lang="en-US" dirty="0"/>
              </a:p>
              <a:p>
                <a:r>
                  <a:rPr lang="en-US" dirty="0"/>
                  <a:t>The gradient of a sigmoid function can be calculated easily</a:t>
                </a:r>
              </a:p>
            </p:txBody>
          </p:sp>
        </mc:Choice>
        <mc:Fallback xmlns="">
          <p:sp>
            <p:nvSpPr>
              <p:cNvPr id="52230" name="Object 5"/>
              <p:cNvSpPr txBox="1">
                <a:spLocks noRot="1" noChangeAspect="1" noMove="1" noResize="1" noEditPoints="1" noAdjustHandles="1" noChangeArrowheads="1" noChangeShapeType="1" noTextEdit="1"/>
              </p:cNvSpPr>
              <p:nvPr/>
            </p:nvSpPr>
            <p:spPr bwMode="auto">
              <a:xfrm>
                <a:off x="393700" y="442913"/>
                <a:ext cx="5951538" cy="5972175"/>
              </a:xfrm>
              <a:prstGeom prst="rect">
                <a:avLst/>
              </a:prstGeom>
              <a:blipFill>
                <a:blip r:embed="rId4"/>
                <a:stretch>
                  <a:fillRect l="-922"/>
                </a:stretch>
              </a:blipFill>
              <a:ln>
                <a:noFill/>
              </a:ln>
            </p:spPr>
            <p:txBody>
              <a:bodyPr/>
              <a:lstStyle/>
              <a:p>
                <a:r>
                  <a:rPr lang="en-US">
                    <a:noFill/>
                  </a:rPr>
                  <a:t> </a:t>
                </a:r>
              </a:p>
            </p:txBody>
          </p:sp>
        </mc:Fallback>
      </mc:AlternateContent>
      <p:sp>
        <p:nvSpPr>
          <p:cNvPr id="52231" name="TextBox 1"/>
          <p:cNvSpPr txBox="1">
            <a:spLocks noChangeArrowheads="1"/>
          </p:cNvSpPr>
          <p:nvPr/>
        </p:nvSpPr>
        <p:spPr bwMode="auto">
          <a:xfrm>
            <a:off x="-11113" y="6488113"/>
            <a:ext cx="812754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50" dirty="0">
                <a:hlinkClick r:id="rId5"/>
              </a:rPr>
              <a:t>http://link.springer.com/chapter/10.1007%2F3-540-59497-3_175#page-1</a:t>
            </a:r>
            <a:r>
              <a:rPr lang="en-US" altLang="en-US" sz="1050" dirty="0"/>
              <a:t> , </a:t>
            </a:r>
            <a:r>
              <a:rPr lang="en-US" altLang="en-US" sz="1050" dirty="0">
                <a:hlinkClick r:id="rId6"/>
              </a:rPr>
              <a:t>https://imiloainf.wordpress.com/2013/11/06/rectifier-nonlinearities/</a:t>
            </a:r>
            <a:endParaRPr lang="en-US" altLang="en-US" sz="1050" dirty="0"/>
          </a:p>
        </p:txBody>
      </p:sp>
      <p:pic>
        <p:nvPicPr>
          <p:cNvPr id="52232" name="Picture 9" descr="SigmoidFunc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4082" y="2590800"/>
            <a:ext cx="2708594"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3" name="TextBox 1"/>
          <p:cNvSpPr txBox="1">
            <a:spLocks noChangeArrowheads="1"/>
          </p:cNvSpPr>
          <p:nvPr/>
        </p:nvSpPr>
        <p:spPr bwMode="auto">
          <a:xfrm>
            <a:off x="3995527" y="1143000"/>
            <a:ext cx="5173663" cy="10772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dirty="0">
                <a:hlinkClick r:id="rId8"/>
              </a:rPr>
              <a:t>http://mathworld.wolfram.com/SigmoidFunction.html</a:t>
            </a:r>
            <a:endParaRPr lang="en-US" altLang="en-US" sz="1600" dirty="0"/>
          </a:p>
          <a:p>
            <a:pPr eaLnBrk="1" hangingPunct="1">
              <a:spcBef>
                <a:spcPct val="0"/>
              </a:spcBef>
              <a:buFontTx/>
              <a:buNone/>
            </a:pPr>
            <a:r>
              <a:rPr lang="en-US" altLang="en-US" sz="1600" dirty="0"/>
              <a:t>Logistic sigmoid (</a:t>
            </a:r>
            <a:r>
              <a:rPr lang="en-US" altLang="en-US" sz="1600" dirty="0" err="1"/>
              <a:t>logsig</a:t>
            </a:r>
            <a:r>
              <a:rPr lang="en-US" altLang="en-US" sz="1600" dirty="0"/>
              <a:t>)</a:t>
            </a:r>
          </a:p>
          <a:p>
            <a:pPr eaLnBrk="1" hangingPunct="1">
              <a:spcBef>
                <a:spcPct val="0"/>
              </a:spcBef>
              <a:buFontTx/>
              <a:buNone/>
            </a:pPr>
            <a:r>
              <a:rPr lang="en-US" altLang="en-US" sz="1600" dirty="0">
                <a:hlinkClick r:id="rId9"/>
              </a:rPr>
              <a:t>https://kawahara.ca/how-to-compute-the-derivative-of-a-sigmoid-function-fully-worked-example/</a:t>
            </a:r>
            <a:endParaRPr lang="en-US" altLang="en-US" sz="1600" dirty="0"/>
          </a:p>
        </p:txBody>
      </p:sp>
      <p:sp>
        <p:nvSpPr>
          <p:cNvPr id="3" name="Rectangle 2"/>
          <p:cNvSpPr/>
          <p:nvPr/>
        </p:nvSpPr>
        <p:spPr>
          <a:xfrm>
            <a:off x="223044" y="5414963"/>
            <a:ext cx="5951538" cy="908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pic>
        <p:nvPicPr>
          <p:cNvPr id="116750" name="Picture 14" descr="activation_func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82482" y="4343400"/>
            <a:ext cx="2743200" cy="2057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p:cNvGraphicFramePr>
            <a:graphicFrameLocks noChangeAspect="1"/>
          </p:cNvGraphicFramePr>
          <p:nvPr/>
        </p:nvGraphicFramePr>
        <p:xfrm>
          <a:off x="2454906" y="1295400"/>
          <a:ext cx="1443362" cy="661541"/>
        </p:xfrm>
        <a:graphic>
          <a:graphicData uri="http://schemas.openxmlformats.org/presentationml/2006/ole">
            <mc:AlternateContent xmlns:mc="http://schemas.openxmlformats.org/markup-compatibility/2006">
              <mc:Choice xmlns:v="urn:schemas-microsoft-com:vml" Requires="v">
                <p:oleObj name="Equation" r:id="rId11" imgW="914400" imgH="419040" progId="Equation.3">
                  <p:embed/>
                </p:oleObj>
              </mc:Choice>
              <mc:Fallback>
                <p:oleObj name="Equation" r:id="rId11" imgW="914400" imgH="419040" progId="Equation.3">
                  <p:embed/>
                  <p:pic>
                    <p:nvPicPr>
                      <p:cNvPr id="0" name=""/>
                      <p:cNvPicPr/>
                      <p:nvPr/>
                    </p:nvPicPr>
                    <p:blipFill>
                      <a:blip r:embed="rId12"/>
                      <a:stretch>
                        <a:fillRect/>
                      </a:stretch>
                    </p:blipFill>
                    <p:spPr>
                      <a:xfrm>
                        <a:off x="2454906" y="1295400"/>
                        <a:ext cx="1443362" cy="661541"/>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2354220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413EC-8F0B-4F20-B556-302150439044}"/>
              </a:ext>
            </a:extLst>
          </p:cNvPr>
          <p:cNvSpPr>
            <a:spLocks noGrp="1"/>
          </p:cNvSpPr>
          <p:nvPr>
            <p:ph type="title"/>
          </p:nvPr>
        </p:nvSpPr>
        <p:spPr/>
        <p:txBody>
          <a:bodyPr>
            <a:normAutofit/>
          </a:bodyPr>
          <a:lstStyle/>
          <a:p>
            <a:r>
              <a:rPr lang="en-US" dirty="0"/>
              <a:t>Why use sigmoid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028031-A82B-44A6-9C20-48A0A9484A9C}"/>
                  </a:ext>
                </a:extLst>
              </p:cNvPr>
              <p:cNvSpPr>
                <a:spLocks noGrp="1"/>
              </p:cNvSpPr>
              <p:nvPr>
                <p:ph idx="1"/>
              </p:nvPr>
            </p:nvSpPr>
            <p:spPr>
              <a:xfrm>
                <a:off x="457200" y="1352710"/>
                <a:ext cx="5562600" cy="4773454"/>
              </a:xfrm>
            </p:spPr>
            <p:txBody>
              <a:bodyPr>
                <a:normAutofit fontScale="92500" lnSpcReduction="10000"/>
              </a:bodyPr>
              <a:lstStyle/>
              <a:p>
                <a:r>
                  <a:rPr lang="en-US" dirty="0"/>
                  <a:t>Gradient </a:t>
                </a:r>
                <a14:m>
                  <m:oMath xmlns:m="http://schemas.openxmlformats.org/officeDocument/2006/math">
                    <m:r>
                      <a:rPr lang="en-US" b="0" i="0" smtClean="0">
                        <a:solidFill>
                          <a:srgbClr val="000000"/>
                        </a:solidFill>
                        <a:latin typeface="Cambria Math" panose="02040503050406030204" pitchFamily="18" charset="0"/>
                      </a:rPr>
                      <m:t>=</m:t>
                    </m:r>
                    <m:f>
                      <m:fPr>
                        <m:ctrlPr>
                          <a:rPr lang="en-US" i="1" smtClean="0">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𝑑𝑓</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r>
                          <a:rPr lang="en-US" i="1">
                            <a:solidFill>
                              <a:srgbClr val="000000"/>
                            </a:solidFill>
                            <a:latin typeface="Cambria Math" panose="02040503050406030204" pitchFamily="18" charset="0"/>
                          </a:rPr>
                          <m:t>)</m:t>
                        </m:r>
                      </m:num>
                      <m:den>
                        <m:r>
                          <a:rPr lang="en-US" i="1">
                            <a:solidFill>
                              <a:srgbClr val="000000"/>
                            </a:solidFill>
                            <a:latin typeface="Cambria Math" panose="02040503050406030204" pitchFamily="18" charset="0"/>
                          </a:rPr>
                          <m:t>𝑑𝑢</m:t>
                        </m:r>
                      </m:den>
                    </m:f>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𝑓</m:t>
                        </m:r>
                      </m:e>
                      <m:sup>
                        <m:r>
                          <a:rPr lang="en-US" i="1">
                            <a:solidFill>
                              <a:srgbClr val="000000"/>
                            </a:solidFill>
                            <a:latin typeface="Cambria Math" panose="02040503050406030204" pitchFamily="18" charset="0"/>
                          </a:rPr>
                          <m:t>′</m:t>
                        </m:r>
                      </m:sup>
                    </m:sSup>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𝑢</m:t>
                        </m:r>
                      </m:e>
                    </m:d>
                  </m:oMath>
                </a14:m>
                <a:endParaRPr lang="en-US" i="1" dirty="0">
                  <a:solidFill>
                    <a:srgbClr val="000000"/>
                  </a:solidFill>
                  <a:latin typeface="Cambria Math" panose="02040503050406030204" pitchFamily="18" charset="0"/>
                </a:endParaRPr>
              </a:p>
              <a:p>
                <a:r>
                  <a:rPr lang="en-US" dirty="0">
                    <a:solidFill>
                      <a:srgbClr val="000000"/>
                    </a:solidFill>
                  </a:rPr>
                  <a:t>=</a:t>
                </a:r>
                <a14:m>
                  <m:oMath xmlns:m="http://schemas.openxmlformats.org/officeDocument/2006/math">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r>
                          <a:rPr lang="en-US" i="1">
                            <a:solidFill>
                              <a:srgbClr val="000000"/>
                            </a:solidFill>
                            <a:latin typeface="Cambria Math" panose="02040503050406030204" pitchFamily="18" charset="0"/>
                          </a:rPr>
                          <m:t>)</m:t>
                        </m:r>
                      </m:e>
                    </m:d>
                  </m:oMath>
                </a14:m>
                <a:r>
                  <a:rPr lang="en-US" dirty="0"/>
                  <a:t>. The gradient of a sigmoid function can be calculated by a simple function of itself.</a:t>
                </a:r>
              </a:p>
              <a:p>
                <a:r>
                  <a:rPr lang="en-US" dirty="0"/>
                  <a:t>The input can be ranging </a:t>
                </a:r>
                <a:r>
                  <a:rPr lang="en-US" dirty="0">
                    <a:solidFill>
                      <a:srgbClr val="FF0000"/>
                    </a:solidFill>
                  </a:rPr>
                  <a:t>from –infinity to +infinity </a:t>
                </a:r>
                <a:r>
                  <a:rPr lang="en-US" dirty="0"/>
                  <a:t>but the output is limited from </a:t>
                </a:r>
                <a:r>
                  <a:rPr lang="en-US" dirty="0">
                    <a:solidFill>
                      <a:srgbClr val="FF0000"/>
                    </a:solidFill>
                  </a:rPr>
                  <a:t>0 to 1</a:t>
                </a:r>
              </a:p>
              <a:p>
                <a:r>
                  <a:rPr lang="en-US" dirty="0"/>
                  <a:t>So, the output is compressed and </a:t>
                </a:r>
                <a:r>
                  <a:rPr lang="en-US" dirty="0">
                    <a:solidFill>
                      <a:srgbClr val="FF0000"/>
                    </a:solidFill>
                  </a:rPr>
                  <a:t>never overflow</a:t>
                </a:r>
              </a:p>
              <a:p>
                <a:endParaRPr lang="en-US" dirty="0"/>
              </a:p>
              <a:p>
                <a:endParaRPr lang="en-US" dirty="0"/>
              </a:p>
              <a:p>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62028031-A82B-44A6-9C20-48A0A9484A9C}"/>
                  </a:ext>
                </a:extLst>
              </p:cNvPr>
              <p:cNvSpPr>
                <a:spLocks noGrp="1" noRot="1" noChangeAspect="1" noMove="1" noResize="1" noEditPoints="1" noAdjustHandles="1" noChangeArrowheads="1" noChangeShapeType="1" noTextEdit="1"/>
              </p:cNvSpPr>
              <p:nvPr>
                <p:ph idx="1"/>
              </p:nvPr>
            </p:nvSpPr>
            <p:spPr>
              <a:xfrm>
                <a:off x="457200" y="1352710"/>
                <a:ext cx="5562600" cy="4773454"/>
              </a:xfrm>
              <a:blipFill>
                <a:blip r:embed="rId2"/>
                <a:stretch>
                  <a:fillRect l="-2191" t="-128" r="-438" b="-1916"/>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92BB8773-C411-4AA6-8368-C962973DB023}"/>
              </a:ext>
            </a:extLst>
          </p:cNvPr>
          <p:cNvSpPr>
            <a:spLocks noGrp="1"/>
          </p:cNvSpPr>
          <p:nvPr>
            <p:ph type="ftr" sz="quarter" idx="11"/>
          </p:nvPr>
        </p:nvSpPr>
        <p:spPr/>
        <p:txBody>
          <a:bodyPr/>
          <a:lstStyle/>
          <a:p>
            <a:pPr>
              <a:defRPr/>
            </a:pPr>
            <a:r>
              <a:rPr lang="en-US" altLang="zh-HK"/>
              <a:t>Neural Networks. , v.250210a</a:t>
            </a:r>
          </a:p>
        </p:txBody>
      </p:sp>
      <p:sp>
        <p:nvSpPr>
          <p:cNvPr id="5" name="Slide Number Placeholder 4">
            <a:extLst>
              <a:ext uri="{FF2B5EF4-FFF2-40B4-BE49-F238E27FC236}">
                <a16:creationId xmlns:a16="http://schemas.microsoft.com/office/drawing/2014/main" id="{91D961E4-4372-4CC3-8B7C-72FD04991749}"/>
              </a:ext>
            </a:extLst>
          </p:cNvPr>
          <p:cNvSpPr>
            <a:spLocks noGrp="1"/>
          </p:cNvSpPr>
          <p:nvPr>
            <p:ph type="sldNum" sz="quarter" idx="12"/>
          </p:nvPr>
        </p:nvSpPr>
        <p:spPr/>
        <p:txBody>
          <a:bodyPr/>
          <a:lstStyle/>
          <a:p>
            <a:fld id="{B28686DF-4AC6-44BB-9261-A3C12E8BDC53}" type="slidenum">
              <a:rPr lang="en-US" altLang="zh-HK" smtClean="0"/>
              <a:pPr/>
              <a:t>21</a:t>
            </a:fld>
            <a:endParaRPr lang="en-US" altLang="zh-HK" dirty="0"/>
          </a:p>
        </p:txBody>
      </p:sp>
      <p:pic>
        <p:nvPicPr>
          <p:cNvPr id="6" name="Picture 9" descr="SigmoidFunction">
            <a:extLst>
              <a:ext uri="{FF2B5EF4-FFF2-40B4-BE49-F238E27FC236}">
                <a16:creationId xmlns:a16="http://schemas.microsoft.com/office/drawing/2014/main" id="{FE3D9D16-E6E6-4160-B82E-F0BC758E5D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80" y="1705928"/>
            <a:ext cx="2960986" cy="183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2546B25-26FF-451C-ADA8-FC1D65E6B92C}"/>
                  </a:ext>
                </a:extLst>
              </p:cNvPr>
              <p:cNvSpPr txBox="1"/>
              <p:nvPr/>
            </p:nvSpPr>
            <p:spPr>
              <a:xfrm>
                <a:off x="4876800" y="1030476"/>
                <a:ext cx="4572000" cy="61734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panose="02040503050406030204" pitchFamily="18" charset="0"/>
                        </a:rPr>
                        <m:t>𝑓</m:t>
                      </m:r>
                      <m:r>
                        <a:rPr lang="en-US" i="1" smtClean="0">
                          <a:solidFill>
                            <a:srgbClr val="000000"/>
                          </a:solidFill>
                          <a:latin typeface="Cambria Math" panose="02040503050406030204" pitchFamily="18" charset="0"/>
                        </a:rPr>
                        <m:t>(</m:t>
                      </m:r>
                      <m:r>
                        <a:rPr lang="en-US" i="1" smtClean="0">
                          <a:solidFill>
                            <a:srgbClr val="000000"/>
                          </a:solidFill>
                          <a:latin typeface="Cambria Math" panose="02040503050406030204" pitchFamily="18" charset="0"/>
                        </a:rPr>
                        <m:t>𝑢</m:t>
                      </m:r>
                      <m:r>
                        <a:rPr lang="en-US" i="1" smtClean="0">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𝑢</m:t>
                              </m:r>
                            </m:sup>
                          </m:sSup>
                        </m:den>
                      </m:f>
                    </m:oMath>
                  </m:oMathPara>
                </a14:m>
                <a:endParaRPr lang="en-US" dirty="0"/>
              </a:p>
            </p:txBody>
          </p:sp>
        </mc:Choice>
        <mc:Fallback xmlns="">
          <p:sp>
            <p:nvSpPr>
              <p:cNvPr id="8" name="TextBox 7">
                <a:extLst>
                  <a:ext uri="{FF2B5EF4-FFF2-40B4-BE49-F238E27FC236}">
                    <a16:creationId xmlns:a16="http://schemas.microsoft.com/office/drawing/2014/main" id="{52546B25-26FF-451C-ADA8-FC1D65E6B92C}"/>
                  </a:ext>
                </a:extLst>
              </p:cNvPr>
              <p:cNvSpPr txBox="1">
                <a:spLocks noRot="1" noChangeAspect="1" noMove="1" noResize="1" noEditPoints="1" noAdjustHandles="1" noChangeArrowheads="1" noChangeShapeType="1" noTextEdit="1"/>
              </p:cNvSpPr>
              <p:nvPr/>
            </p:nvSpPr>
            <p:spPr>
              <a:xfrm>
                <a:off x="4876800" y="1030476"/>
                <a:ext cx="4572000" cy="617348"/>
              </a:xfrm>
              <a:prstGeom prst="rect">
                <a:avLst/>
              </a:prstGeom>
              <a:blipFill>
                <a:blip r:embed="rId4"/>
                <a:stretch>
                  <a:fillRect/>
                </a:stretch>
              </a:blipFill>
            </p:spPr>
            <p:txBody>
              <a:bodyPr/>
              <a:lstStyle/>
              <a:p>
                <a:r>
                  <a:rPr lang="en-US">
                    <a:noFill/>
                  </a:rPr>
                  <a:t> </a:t>
                </a:r>
              </a:p>
            </p:txBody>
          </p:sp>
        </mc:Fallback>
      </mc:AlternateContent>
      <p:pic>
        <p:nvPicPr>
          <p:cNvPr id="9" name="Picture 2" descr="The image of neuron">
            <a:extLst>
              <a:ext uri="{FF2B5EF4-FFF2-40B4-BE49-F238E27FC236}">
                <a16:creationId xmlns:a16="http://schemas.microsoft.com/office/drawing/2014/main" id="{D0AFB3B4-6509-4DE6-B68C-06C2BB0C53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4734233"/>
            <a:ext cx="1715110" cy="1273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E5B31AB1-769B-47A4-9ED4-1CE4F5593464}"/>
              </a:ext>
            </a:extLst>
          </p:cNvPr>
          <p:cNvSpPr txBox="1"/>
          <p:nvPr/>
        </p:nvSpPr>
        <p:spPr>
          <a:xfrm>
            <a:off x="6304676" y="5857371"/>
            <a:ext cx="1049775" cy="369332"/>
          </a:xfrm>
          <a:prstGeom prst="rect">
            <a:avLst/>
          </a:prstGeom>
          <a:noFill/>
        </p:spPr>
        <p:txBody>
          <a:bodyPr wrap="none" rtlCol="0">
            <a:spAutoFit/>
          </a:bodyPr>
          <a:lstStyle/>
          <a:p>
            <a:r>
              <a:rPr lang="en-US" dirty="0"/>
              <a:t>A neuron</a:t>
            </a:r>
          </a:p>
        </p:txBody>
      </p:sp>
      <p:sp>
        <p:nvSpPr>
          <p:cNvPr id="11" name="TextBox 10">
            <a:extLst>
              <a:ext uri="{FF2B5EF4-FFF2-40B4-BE49-F238E27FC236}">
                <a16:creationId xmlns:a16="http://schemas.microsoft.com/office/drawing/2014/main" id="{0DEEA4AC-5300-4689-9BE0-AADF9E648E77}"/>
              </a:ext>
            </a:extLst>
          </p:cNvPr>
          <p:cNvSpPr txBox="1"/>
          <p:nvPr/>
        </p:nvSpPr>
        <p:spPr>
          <a:xfrm>
            <a:off x="9448800" y="5040631"/>
            <a:ext cx="45719" cy="369332"/>
          </a:xfrm>
          <a:prstGeom prst="rect">
            <a:avLst/>
          </a:prstGeom>
          <a:noFill/>
        </p:spPr>
        <p:txBody>
          <a:bodyPr wrap="square" rtlCol="0">
            <a:spAutoFit/>
          </a:bodyPr>
          <a:lstStyle/>
          <a:p>
            <a:endParaRPr lang="en-US" dirty="0"/>
          </a:p>
        </p:txBody>
      </p:sp>
      <p:sp>
        <p:nvSpPr>
          <p:cNvPr id="13" name="TextBox 12">
            <a:extLst>
              <a:ext uri="{FF2B5EF4-FFF2-40B4-BE49-F238E27FC236}">
                <a16:creationId xmlns:a16="http://schemas.microsoft.com/office/drawing/2014/main" id="{0492B887-D158-409E-A098-38CC584FE577}"/>
              </a:ext>
            </a:extLst>
          </p:cNvPr>
          <p:cNvSpPr txBox="1"/>
          <p:nvPr/>
        </p:nvSpPr>
        <p:spPr>
          <a:xfrm>
            <a:off x="6210818" y="3683933"/>
            <a:ext cx="2323582" cy="1200329"/>
          </a:xfrm>
          <a:prstGeom prst="rect">
            <a:avLst/>
          </a:prstGeom>
          <a:noFill/>
        </p:spPr>
        <p:txBody>
          <a:bodyPr wrap="square">
            <a:spAutoFit/>
          </a:bodyPr>
          <a:lstStyle/>
          <a:p>
            <a:r>
              <a:rPr lang="en-US" dirty="0"/>
              <a:t>The idea:</a:t>
            </a:r>
          </a:p>
          <a:p>
            <a:r>
              <a:rPr lang="en-US" dirty="0"/>
              <a:t>Th input (excitement) range be large </a:t>
            </a:r>
          </a:p>
          <a:p>
            <a:r>
              <a:rPr lang="en-US" dirty="0"/>
              <a:t>(–infinity to +infinity )</a:t>
            </a:r>
          </a:p>
        </p:txBody>
      </p:sp>
      <p:sp>
        <p:nvSpPr>
          <p:cNvPr id="14" name="TextBox 13">
            <a:extLst>
              <a:ext uri="{FF2B5EF4-FFF2-40B4-BE49-F238E27FC236}">
                <a16:creationId xmlns:a16="http://schemas.microsoft.com/office/drawing/2014/main" id="{C9288301-6EAA-4D70-9B61-64C5E1C4453A}"/>
              </a:ext>
            </a:extLst>
          </p:cNvPr>
          <p:cNvSpPr txBox="1"/>
          <p:nvPr/>
        </p:nvSpPr>
        <p:spPr>
          <a:xfrm>
            <a:off x="8044815" y="5118707"/>
            <a:ext cx="1049774" cy="1200329"/>
          </a:xfrm>
          <a:prstGeom prst="rect">
            <a:avLst/>
          </a:prstGeom>
          <a:noFill/>
        </p:spPr>
        <p:txBody>
          <a:bodyPr wrap="square">
            <a:spAutoFit/>
          </a:bodyPr>
          <a:lstStyle/>
          <a:p>
            <a:r>
              <a:rPr lang="en-US" dirty="0"/>
              <a:t>Output</a:t>
            </a:r>
          </a:p>
          <a:p>
            <a:r>
              <a:rPr lang="en-US" dirty="0"/>
              <a:t>(0-&gt;1)</a:t>
            </a:r>
          </a:p>
          <a:p>
            <a:r>
              <a:rPr lang="en-US" dirty="0"/>
              <a:t>Never overflow</a:t>
            </a:r>
          </a:p>
        </p:txBody>
      </p:sp>
    </p:spTree>
    <p:extLst>
      <p:ext uri="{BB962C8B-B14F-4D97-AF65-F5344CB8AC3E}">
        <p14:creationId xmlns:p14="http://schemas.microsoft.com/office/powerpoint/2010/main" val="861888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1113"/>
            <a:ext cx="8229600" cy="1143001"/>
          </a:xfrm>
        </p:spPr>
        <p:txBody>
          <a:bodyPr>
            <a:normAutofit fontScale="90000"/>
          </a:bodyPr>
          <a:lstStyle/>
          <a:p>
            <a:r>
              <a:rPr lang="en-US" altLang="en-US" dirty="0"/>
              <a:t>Back Propagation Neural Net (BPNN) Forward pass</a:t>
            </a:r>
          </a:p>
        </p:txBody>
      </p:sp>
      <p:sp>
        <p:nvSpPr>
          <p:cNvPr id="19459" name="Content Placeholder 2"/>
          <p:cNvSpPr>
            <a:spLocks noGrp="1"/>
          </p:cNvSpPr>
          <p:nvPr>
            <p:ph idx="1"/>
          </p:nvPr>
        </p:nvSpPr>
        <p:spPr>
          <a:xfrm>
            <a:off x="304800" y="990600"/>
            <a:ext cx="8229600" cy="4525963"/>
          </a:xfrm>
        </p:spPr>
        <p:txBody>
          <a:bodyPr/>
          <a:lstStyle/>
          <a:p>
            <a:r>
              <a:rPr lang="en-US" altLang="en-US" sz="2400" dirty="0"/>
              <a:t>Forward pass is to find the output when an input is given. E.g.</a:t>
            </a:r>
          </a:p>
          <a:p>
            <a:r>
              <a:rPr lang="en-US" altLang="en-US" sz="2400" dirty="0">
                <a:hlinkClick r:id="rId2"/>
              </a:rPr>
              <a:t>MNIST dataset</a:t>
            </a:r>
            <a:r>
              <a:rPr lang="en-US" altLang="en-US" sz="2400" dirty="0"/>
              <a:t> has N=60,000 images for training, the dataset also has 10,000 for testing. Each sample image belongs to one of the 10 classes(c) , c=0,1,2,..9 numerals.</a:t>
            </a:r>
          </a:p>
          <a:p>
            <a:r>
              <a:rPr lang="en-US" altLang="en-US" sz="2400" dirty="0"/>
              <a:t>When an unknown image is given to the input, the output neuron corresponds to the correct answer will give the highest output level.</a:t>
            </a:r>
          </a:p>
          <a:p>
            <a:endParaRPr lang="en-US" altLang="en-US" dirty="0"/>
          </a:p>
        </p:txBody>
      </p:sp>
      <p:sp>
        <p:nvSpPr>
          <p:cNvPr id="1946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p>
        </p:txBody>
      </p:sp>
      <p:sp>
        <p:nvSpPr>
          <p:cNvPr id="1946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1458770-6847-40DA-9165-83D86EE803B1}" type="slidenum">
              <a:rPr lang="en-US" altLang="zh-HK" sz="1200">
                <a:solidFill>
                  <a:srgbClr val="898989"/>
                </a:solidFill>
              </a:rPr>
              <a:pPr>
                <a:spcBef>
                  <a:spcPct val="0"/>
                </a:spcBef>
                <a:buFontTx/>
                <a:buNone/>
              </a:pPr>
              <a:t>22</a:t>
            </a:fld>
            <a:endParaRPr lang="en-US" altLang="zh-HK" sz="1200">
              <a:solidFill>
                <a:srgbClr val="898989"/>
              </a:solidFill>
            </a:endParaRPr>
          </a:p>
        </p:txBody>
      </p:sp>
      <p:pic>
        <p:nvPicPr>
          <p:cNvPr id="19462" name="Picture 3" descr="D:\11temp\mnist-example-i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8963" y="3675063"/>
            <a:ext cx="23129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Box 1"/>
          <p:cNvSpPr txBox="1">
            <a:spLocks noChangeArrowheads="1"/>
          </p:cNvSpPr>
          <p:nvPr/>
        </p:nvSpPr>
        <p:spPr bwMode="auto">
          <a:xfrm>
            <a:off x="4235450" y="5803900"/>
            <a:ext cx="3122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10 output neurons for 0,1,2,..,9</a:t>
            </a:r>
          </a:p>
        </p:txBody>
      </p:sp>
      <p:sp>
        <p:nvSpPr>
          <p:cNvPr id="19464" name="TextBox 2"/>
          <p:cNvSpPr txBox="1">
            <a:spLocks noChangeArrowheads="1"/>
          </p:cNvSpPr>
          <p:nvPr/>
        </p:nvSpPr>
        <p:spPr bwMode="auto">
          <a:xfrm>
            <a:off x="152400" y="4643438"/>
            <a:ext cx="755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Input</a:t>
            </a:r>
          </a:p>
          <a:p>
            <a:pPr eaLnBrk="1" hangingPunct="1">
              <a:spcBef>
                <a:spcPct val="0"/>
              </a:spcBef>
              <a:buFontTx/>
              <a:buNone/>
            </a:pPr>
            <a:r>
              <a:rPr lang="en-US" altLang="en-US" sz="1800"/>
              <a:t>image</a:t>
            </a:r>
          </a:p>
        </p:txBody>
      </p:sp>
      <p:cxnSp>
        <p:nvCxnSpPr>
          <p:cNvPr id="7" name="Straight Arrow Connector 6"/>
          <p:cNvCxnSpPr/>
          <p:nvPr/>
        </p:nvCxnSpPr>
        <p:spPr>
          <a:xfrm flipV="1">
            <a:off x="4724400" y="5524500"/>
            <a:ext cx="0" cy="279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946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538" y="3957638"/>
            <a:ext cx="8985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flipV="1">
            <a:off x="4765675" y="4908550"/>
            <a:ext cx="266700" cy="14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468" name="TextBox 4"/>
          <p:cNvSpPr txBox="1">
            <a:spLocks noChangeArrowheads="1"/>
          </p:cNvSpPr>
          <p:nvPr/>
        </p:nvSpPr>
        <p:spPr bwMode="auto">
          <a:xfrm>
            <a:off x="5181600" y="3957638"/>
            <a:ext cx="301625"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0</a:t>
            </a:r>
          </a:p>
          <a:p>
            <a:pPr eaLnBrk="1" hangingPunct="1">
              <a:spcBef>
                <a:spcPct val="0"/>
              </a:spcBef>
              <a:buFontTx/>
              <a:buNone/>
            </a:pPr>
            <a:r>
              <a:rPr lang="en-US" altLang="en-US" sz="1800"/>
              <a:t>0</a:t>
            </a:r>
          </a:p>
          <a:p>
            <a:pPr eaLnBrk="1" hangingPunct="1">
              <a:spcBef>
                <a:spcPct val="0"/>
              </a:spcBef>
              <a:buFontTx/>
              <a:buNone/>
            </a:pPr>
            <a:r>
              <a:rPr lang="en-US" altLang="en-US" sz="1800"/>
              <a:t>0</a:t>
            </a:r>
          </a:p>
          <a:p>
            <a:pPr eaLnBrk="1" hangingPunct="1">
              <a:spcBef>
                <a:spcPct val="0"/>
              </a:spcBef>
              <a:buFontTx/>
              <a:buNone/>
            </a:pPr>
            <a:r>
              <a:rPr lang="en-US" altLang="en-US" sz="1800"/>
              <a:t>1</a:t>
            </a:r>
          </a:p>
          <a:p>
            <a:pPr eaLnBrk="1" hangingPunct="1">
              <a:spcBef>
                <a:spcPct val="0"/>
              </a:spcBef>
              <a:buFontTx/>
              <a:buNone/>
            </a:pPr>
            <a:r>
              <a:rPr lang="en-US" altLang="en-US" sz="1800"/>
              <a:t>0</a:t>
            </a:r>
          </a:p>
          <a:p>
            <a:pPr eaLnBrk="1" hangingPunct="1">
              <a:spcBef>
                <a:spcPct val="0"/>
              </a:spcBef>
              <a:buFontTx/>
              <a:buNone/>
            </a:pPr>
            <a:r>
              <a:rPr lang="en-US" altLang="en-US" sz="1800"/>
              <a:t>0</a:t>
            </a:r>
          </a:p>
          <a:p>
            <a:pPr eaLnBrk="1" hangingPunct="1">
              <a:spcBef>
                <a:spcPct val="0"/>
              </a:spcBef>
              <a:buFontTx/>
              <a:buNone/>
            </a:pPr>
            <a:endParaRPr lang="en-US" altLang="en-US" sz="1800"/>
          </a:p>
        </p:txBody>
      </p:sp>
      <p:pic>
        <p:nvPicPr>
          <p:cNvPr id="19469" name="Picture 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7275" y="3984625"/>
            <a:ext cx="3673475"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4239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a:t>Our simple demo program</a:t>
            </a:r>
          </a:p>
        </p:txBody>
      </p:sp>
      <p:sp>
        <p:nvSpPr>
          <p:cNvPr id="20483" name="Content Placeholder 2"/>
          <p:cNvSpPr>
            <a:spLocks noGrp="1"/>
          </p:cNvSpPr>
          <p:nvPr>
            <p:ph idx="1"/>
          </p:nvPr>
        </p:nvSpPr>
        <p:spPr>
          <a:xfrm>
            <a:off x="496888" y="1143000"/>
            <a:ext cx="4379912" cy="4525963"/>
          </a:xfrm>
        </p:spPr>
        <p:txBody>
          <a:bodyPr>
            <a:normAutofit fontScale="92500" lnSpcReduction="20000"/>
          </a:bodyPr>
          <a:lstStyle/>
          <a:p>
            <a:r>
              <a:rPr lang="en-US" altLang="en-US" dirty="0"/>
              <a:t>Training pattern</a:t>
            </a:r>
          </a:p>
          <a:p>
            <a:pPr lvl="1"/>
            <a:r>
              <a:rPr lang="en-US" altLang="en-US" dirty="0"/>
              <a:t>3 classes (in 3 rows)</a:t>
            </a:r>
          </a:p>
          <a:p>
            <a:pPr lvl="1"/>
            <a:r>
              <a:rPr lang="en-US" altLang="en-US" dirty="0"/>
              <a:t>Each class has 3  training samples (items in each row) </a:t>
            </a:r>
          </a:p>
          <a:p>
            <a:r>
              <a:rPr lang="en-US" altLang="en-US" dirty="0"/>
              <a:t>After training , an input (assume it is test-image #2) is presented to the network, the network should tell you it is class 2, etc.</a:t>
            </a:r>
          </a:p>
        </p:txBody>
      </p:sp>
      <p:sp>
        <p:nvSpPr>
          <p:cNvPr id="2048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p>
        </p:txBody>
      </p:sp>
      <p:sp>
        <p:nvSpPr>
          <p:cNvPr id="2048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07A5732-344F-44E1-90C6-348175EA2C71}" type="slidenum">
              <a:rPr lang="en-US" altLang="zh-HK" sz="1200">
                <a:solidFill>
                  <a:srgbClr val="898989"/>
                </a:solidFill>
              </a:rPr>
              <a:pPr>
                <a:spcBef>
                  <a:spcPct val="0"/>
                </a:spcBef>
                <a:buFontTx/>
                <a:buNone/>
              </a:pPr>
              <a:t>23</a:t>
            </a:fld>
            <a:endParaRPr lang="en-US" altLang="zh-HK" sz="1200">
              <a:solidFill>
                <a:srgbClr val="898989"/>
              </a:solidFill>
            </a:endParaRPr>
          </a:p>
        </p:txBody>
      </p:sp>
      <p:pic>
        <p:nvPicPr>
          <p:cNvPr id="20486" name="Picture 2" descr="X:\khwong\www2\cmsc5707\_matlab15\back_prog_nn\trai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1430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TextBox 5"/>
          <p:cNvSpPr txBox="1">
            <a:spLocks noChangeArrowheads="1"/>
          </p:cNvSpPr>
          <p:nvPr/>
        </p:nvSpPr>
        <p:spPr bwMode="auto">
          <a:xfrm>
            <a:off x="8229600" y="1436688"/>
            <a:ext cx="742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class1</a:t>
            </a:r>
          </a:p>
        </p:txBody>
      </p:sp>
      <p:sp>
        <p:nvSpPr>
          <p:cNvPr id="20489" name="TextBox 11"/>
          <p:cNvSpPr txBox="1">
            <a:spLocks noChangeArrowheads="1"/>
          </p:cNvSpPr>
          <p:nvPr/>
        </p:nvSpPr>
        <p:spPr bwMode="auto">
          <a:xfrm>
            <a:off x="8229600" y="2351088"/>
            <a:ext cx="742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class2</a:t>
            </a:r>
          </a:p>
        </p:txBody>
      </p:sp>
      <p:sp>
        <p:nvSpPr>
          <p:cNvPr id="20490" name="TextBox 12"/>
          <p:cNvSpPr txBox="1">
            <a:spLocks noChangeArrowheads="1"/>
          </p:cNvSpPr>
          <p:nvPr/>
        </p:nvSpPr>
        <p:spPr bwMode="auto">
          <a:xfrm>
            <a:off x="8229600" y="3122613"/>
            <a:ext cx="742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class3</a:t>
            </a:r>
          </a:p>
        </p:txBody>
      </p:sp>
      <p:sp>
        <p:nvSpPr>
          <p:cNvPr id="20491" name="TextBox 13"/>
          <p:cNvSpPr txBox="1">
            <a:spLocks noChangeArrowheads="1"/>
          </p:cNvSpPr>
          <p:nvPr/>
        </p:nvSpPr>
        <p:spPr bwMode="auto">
          <a:xfrm>
            <a:off x="7905750" y="4267200"/>
            <a:ext cx="1158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Result</a:t>
            </a:r>
          </a:p>
          <a:p>
            <a:pPr eaLnBrk="1" hangingPunct="1">
              <a:spcBef>
                <a:spcPct val="0"/>
              </a:spcBef>
              <a:buFontTx/>
              <a:buNone/>
            </a:pPr>
            <a:r>
              <a:rPr lang="en-US" altLang="en-US" sz="1800" dirty="0"/>
              <a:t>:image (class 2)</a:t>
            </a:r>
          </a:p>
        </p:txBody>
      </p:sp>
      <p:pic>
        <p:nvPicPr>
          <p:cNvPr id="20492" name="Picture 6" descr="C:\Users\khwong.PC91075\AppData\Local\Microsoft\Windows\Temporary Internet Files\Content.IE5\1WMQXF1A\gym-297059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913" y="1924050"/>
            <a:ext cx="7620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a:off x="7086600" y="4729163"/>
            <a:ext cx="533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495" name="TextBox 3"/>
          <p:cNvSpPr txBox="1">
            <a:spLocks noChangeArrowheads="1"/>
          </p:cNvSpPr>
          <p:nvPr/>
        </p:nvSpPr>
        <p:spPr bwMode="auto">
          <a:xfrm>
            <a:off x="6096000" y="5791200"/>
            <a:ext cx="10842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Unknown</a:t>
            </a:r>
          </a:p>
          <a:p>
            <a:pPr eaLnBrk="1" hangingPunct="1">
              <a:spcBef>
                <a:spcPct val="0"/>
              </a:spcBef>
              <a:buFontTx/>
              <a:buNone/>
            </a:pPr>
            <a:r>
              <a:rPr lang="en-US" altLang="en-US" sz="1800"/>
              <a:t>input</a:t>
            </a:r>
          </a:p>
        </p:txBody>
      </p:sp>
      <p:pic>
        <p:nvPicPr>
          <p:cNvPr id="1075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386263"/>
            <a:ext cx="68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5848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r>
              <a:rPr lang="en-US" altLang="zh-HK" dirty="0"/>
              <a:t>Numerical Example : </a:t>
            </a:r>
            <a:r>
              <a:rPr lang="en-US" altLang="en-US" dirty="0"/>
              <a:t>Architecture of our example (see code in appendix)</a:t>
            </a:r>
          </a:p>
        </p:txBody>
      </p:sp>
      <p:sp>
        <p:nvSpPr>
          <p:cNvPr id="21519" name="Content Placeholder 1"/>
          <p:cNvSpPr>
            <a:spLocks noGrp="1"/>
          </p:cNvSpPr>
          <p:nvPr>
            <p:ph idx="1"/>
          </p:nvPr>
        </p:nvSpPr>
        <p:spPr>
          <a:xfrm>
            <a:off x="8382000" y="5562600"/>
            <a:ext cx="762000" cy="685800"/>
          </a:xfrm>
        </p:spPr>
        <p:txBody>
          <a:bodyPr/>
          <a:lstStyle/>
          <a:p>
            <a:r>
              <a:rPr lang="en-US" altLang="en-US"/>
              <a:t> </a:t>
            </a:r>
          </a:p>
        </p:txBody>
      </p:sp>
      <p:sp>
        <p:nvSpPr>
          <p:cNvPr id="21507"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p>
        </p:txBody>
      </p:sp>
      <p:sp>
        <p:nvSpPr>
          <p:cNvPr id="2150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986B62D-3DFE-4CC1-B39A-CB3C986F6275}" type="slidenum">
              <a:rPr lang="en-US" altLang="zh-HK" sz="1200">
                <a:solidFill>
                  <a:srgbClr val="898989"/>
                </a:solidFill>
              </a:rPr>
              <a:pPr>
                <a:spcBef>
                  <a:spcPct val="0"/>
                </a:spcBef>
                <a:buFontTx/>
                <a:buNone/>
              </a:pPr>
              <a:t>24</a:t>
            </a:fld>
            <a:endParaRPr lang="en-US" altLang="zh-HK" sz="1200">
              <a:solidFill>
                <a:srgbClr val="898989"/>
              </a:solidFill>
            </a:endParaRPr>
          </a:p>
        </p:txBody>
      </p:sp>
      <p:sp>
        <p:nvSpPr>
          <p:cNvPr id="7" name="Rectangle 6"/>
          <p:cNvSpPr/>
          <p:nvPr/>
        </p:nvSpPr>
        <p:spPr>
          <a:xfrm>
            <a:off x="1752600" y="1790700"/>
            <a:ext cx="304800" cy="2057400"/>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 name="Rectangle 7"/>
          <p:cNvSpPr/>
          <p:nvPr/>
        </p:nvSpPr>
        <p:spPr>
          <a:xfrm>
            <a:off x="2895600" y="1752600"/>
            <a:ext cx="2057400" cy="2133600"/>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 name="Rectangle 13"/>
          <p:cNvSpPr/>
          <p:nvPr/>
        </p:nvSpPr>
        <p:spPr>
          <a:xfrm>
            <a:off x="6273800" y="1709738"/>
            <a:ext cx="304800" cy="2286000"/>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1512" name="TextBox 14"/>
          <p:cNvSpPr txBox="1">
            <a:spLocks noChangeArrowheads="1"/>
          </p:cNvSpPr>
          <p:nvPr/>
        </p:nvSpPr>
        <p:spPr bwMode="auto">
          <a:xfrm>
            <a:off x="914400" y="3863295"/>
            <a:ext cx="1398587"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t>Input </a:t>
            </a:r>
          </a:p>
          <a:p>
            <a:pPr eaLnBrk="1" hangingPunct="1">
              <a:spcBef>
                <a:spcPct val="0"/>
              </a:spcBef>
              <a:buFontTx/>
              <a:buNone/>
            </a:pPr>
            <a:r>
              <a:rPr lang="en-US" altLang="en-US" sz="2400" dirty="0"/>
              <a:t>Layer</a:t>
            </a:r>
          </a:p>
          <a:p>
            <a:pPr eaLnBrk="1" hangingPunct="1">
              <a:spcBef>
                <a:spcPct val="0"/>
              </a:spcBef>
              <a:buFontTx/>
              <a:buNone/>
            </a:pPr>
            <a:r>
              <a:rPr lang="en-US" altLang="en-US" sz="2400" dirty="0"/>
              <a:t>9x1 pixels</a:t>
            </a:r>
          </a:p>
        </p:txBody>
      </p:sp>
      <p:sp>
        <p:nvSpPr>
          <p:cNvPr id="21513" name="TextBox 17"/>
          <p:cNvSpPr txBox="1">
            <a:spLocks noChangeArrowheads="1"/>
          </p:cNvSpPr>
          <p:nvPr/>
        </p:nvSpPr>
        <p:spPr bwMode="auto">
          <a:xfrm>
            <a:off x="5872163" y="3995738"/>
            <a:ext cx="14366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t>output </a:t>
            </a:r>
          </a:p>
          <a:p>
            <a:pPr eaLnBrk="1" hangingPunct="1">
              <a:spcBef>
                <a:spcPct val="0"/>
              </a:spcBef>
              <a:buFontTx/>
              <a:buNone/>
            </a:pPr>
            <a:r>
              <a:rPr lang="en-US" altLang="en-US" sz="2400"/>
              <a:t>Layer 3x1 </a:t>
            </a:r>
          </a:p>
        </p:txBody>
      </p:sp>
      <p:graphicFrame>
        <p:nvGraphicFramePr>
          <p:cNvPr id="21514" name="Object 22"/>
          <p:cNvGraphicFramePr>
            <a:graphicFrameLocks noChangeAspect="1"/>
          </p:cNvGraphicFramePr>
          <p:nvPr/>
        </p:nvGraphicFramePr>
        <p:xfrm>
          <a:off x="2205038" y="3921125"/>
          <a:ext cx="5873750" cy="2108200"/>
        </p:xfrm>
        <a:graphic>
          <a:graphicData uri="http://schemas.openxmlformats.org/presentationml/2006/ole">
            <mc:AlternateContent xmlns:mc="http://schemas.openxmlformats.org/markup-compatibility/2006">
              <mc:Choice xmlns:v="urn:schemas-microsoft-com:vml" Requires="v">
                <p:oleObj name="公式" r:id="rId2" imgW="2578100" imgH="927100" progId="Equation.3">
                  <p:embed/>
                </p:oleObj>
              </mc:Choice>
              <mc:Fallback>
                <p:oleObj name="公式" r:id="rId2" imgW="2578100" imgH="9271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5038" y="3921125"/>
                        <a:ext cx="587375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5" name="Object 25"/>
          <p:cNvGraphicFramePr>
            <a:graphicFrameLocks noChangeAspect="1"/>
          </p:cNvGraphicFramePr>
          <p:nvPr/>
        </p:nvGraphicFramePr>
        <p:xfrm>
          <a:off x="1703388" y="1276350"/>
          <a:ext cx="403225" cy="433388"/>
        </p:xfrm>
        <a:graphic>
          <a:graphicData uri="http://schemas.openxmlformats.org/presentationml/2006/ole">
            <mc:AlternateContent xmlns:mc="http://schemas.openxmlformats.org/markup-compatibility/2006">
              <mc:Choice xmlns:v="urn:schemas-microsoft-com:vml" Requires="v">
                <p:oleObj name="公式" r:id="rId4" imgW="177646" imgH="190335" progId="Equation.3">
                  <p:embed/>
                </p:oleObj>
              </mc:Choice>
              <mc:Fallback>
                <p:oleObj name="公式" r:id="rId4" imgW="177646" imgH="19033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3388" y="1276350"/>
                        <a:ext cx="4032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6" name="Object 26"/>
          <p:cNvGraphicFramePr>
            <a:graphicFrameLocks noChangeAspect="1"/>
          </p:cNvGraphicFramePr>
          <p:nvPr/>
        </p:nvGraphicFramePr>
        <p:xfrm>
          <a:off x="5181600" y="2376488"/>
          <a:ext cx="376238" cy="433387"/>
        </p:xfrm>
        <a:graphic>
          <a:graphicData uri="http://schemas.openxmlformats.org/presentationml/2006/ole">
            <mc:AlternateContent xmlns:mc="http://schemas.openxmlformats.org/markup-compatibility/2006">
              <mc:Choice xmlns:v="urn:schemas-microsoft-com:vml" Requires="v">
                <p:oleObj name="Equation" r:id="rId6" imgW="164957" imgH="190335" progId="Equation.3">
                  <p:embed/>
                </p:oleObj>
              </mc:Choice>
              <mc:Fallback>
                <p:oleObj name="Equation" r:id="rId6" imgW="164957" imgH="19033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2376488"/>
                        <a:ext cx="376238"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7" name="Object 30"/>
          <p:cNvGraphicFramePr>
            <a:graphicFrameLocks noChangeAspect="1"/>
          </p:cNvGraphicFramePr>
          <p:nvPr/>
        </p:nvGraphicFramePr>
        <p:xfrm>
          <a:off x="1098550" y="5867400"/>
          <a:ext cx="6440488" cy="520700"/>
        </p:xfrm>
        <a:graphic>
          <a:graphicData uri="http://schemas.openxmlformats.org/presentationml/2006/ole">
            <mc:AlternateContent xmlns:mc="http://schemas.openxmlformats.org/markup-compatibility/2006">
              <mc:Choice xmlns:v="urn:schemas-microsoft-com:vml" Requires="v">
                <p:oleObj name="公式" r:id="rId8" imgW="2832100" imgH="228600" progId="Equation.3">
                  <p:embed/>
                </p:oleObj>
              </mc:Choice>
              <mc:Fallback>
                <p:oleObj name="公式" r:id="rId8" imgW="283210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8550" y="5867400"/>
                        <a:ext cx="644048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5" name="Straight Arrow Connector 34"/>
          <p:cNvCxnSpPr/>
          <p:nvPr/>
        </p:nvCxnSpPr>
        <p:spPr>
          <a:xfrm>
            <a:off x="4953000" y="2819400"/>
            <a:ext cx="1295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flipV="1">
            <a:off x="3924300" y="3886200"/>
            <a:ext cx="0" cy="1125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599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a:t>The input x </a:t>
            </a:r>
          </a:p>
        </p:txBody>
      </p:sp>
      <p:sp>
        <p:nvSpPr>
          <p:cNvPr id="22531" name="Content Placeholder 2"/>
          <p:cNvSpPr>
            <a:spLocks noGrp="1"/>
          </p:cNvSpPr>
          <p:nvPr>
            <p:ph idx="1"/>
          </p:nvPr>
        </p:nvSpPr>
        <p:spPr>
          <a:xfrm>
            <a:off x="423863" y="1325563"/>
            <a:ext cx="8229600" cy="4525962"/>
          </a:xfrm>
        </p:spPr>
        <p:txBody>
          <a:bodyPr/>
          <a:lstStyle/>
          <a:p>
            <a:r>
              <a:rPr lang="en-US" altLang="en-US"/>
              <a:t> P2=[50 30 25      215 225 231    31 22 34; ... %class1: 1st training sample. Gray level 0-&gt;255</a:t>
            </a:r>
          </a:p>
          <a:p>
            <a:endParaRPr lang="en-US" altLang="en-US"/>
          </a:p>
        </p:txBody>
      </p:sp>
      <p:sp>
        <p:nvSpPr>
          <p:cNvPr id="2253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p>
        </p:txBody>
      </p:sp>
      <p:sp>
        <p:nvSpPr>
          <p:cNvPr id="22533" name="Slide Number Placeholder 4"/>
          <p:cNvSpPr>
            <a:spLocks noGrp="1"/>
          </p:cNvSpPr>
          <p:nvPr>
            <p:ph type="sldNum" sz="quarter" idx="12"/>
          </p:nvPr>
        </p:nvSpPr>
        <p:spPr bwMode="auto">
          <a:xfrm>
            <a:off x="6553200" y="63246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1270537D-E317-4484-81EC-138D02987BFA}" type="slidenum">
              <a:rPr lang="en-US" altLang="zh-HK" sz="1200">
                <a:solidFill>
                  <a:srgbClr val="898989"/>
                </a:solidFill>
              </a:rPr>
              <a:pPr>
                <a:spcBef>
                  <a:spcPct val="0"/>
                </a:spcBef>
                <a:buFontTx/>
                <a:buNone/>
              </a:pPr>
              <a:t>25</a:t>
            </a:fld>
            <a:endParaRPr lang="en-US" altLang="zh-HK" sz="1200">
              <a:solidFill>
                <a:srgbClr val="898989"/>
              </a:solidFill>
            </a:endParaRPr>
          </a:p>
        </p:txBody>
      </p:sp>
      <p:pic>
        <p:nvPicPr>
          <p:cNvPr id="225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563" y="3505200"/>
            <a:ext cx="1173162"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4"/>
          <p:cNvSpPr/>
          <p:nvPr/>
        </p:nvSpPr>
        <p:spPr>
          <a:xfrm>
            <a:off x="4129088" y="2692400"/>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2536" name="TextBox 5"/>
          <p:cNvSpPr txBox="1">
            <a:spLocks noChangeArrowheads="1"/>
          </p:cNvSpPr>
          <p:nvPr/>
        </p:nvSpPr>
        <p:spPr bwMode="auto">
          <a:xfrm>
            <a:off x="4343400" y="2590800"/>
            <a:ext cx="887413"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P1=50</a:t>
            </a:r>
          </a:p>
          <a:p>
            <a:pPr eaLnBrk="1" hangingPunct="1">
              <a:spcBef>
                <a:spcPct val="0"/>
              </a:spcBef>
              <a:buFontTx/>
              <a:buNone/>
            </a:pPr>
            <a:r>
              <a:rPr lang="en-US" altLang="en-US" sz="1800"/>
              <a:t>P2=30</a:t>
            </a:r>
          </a:p>
          <a:p>
            <a:pPr eaLnBrk="1" hangingPunct="1">
              <a:spcBef>
                <a:spcPct val="0"/>
              </a:spcBef>
              <a:buFontTx/>
              <a:buNone/>
            </a:pPr>
            <a:r>
              <a:rPr lang="en-US" altLang="en-US" sz="1800"/>
              <a:t>P3=25</a:t>
            </a:r>
          </a:p>
          <a:p>
            <a:pPr eaLnBrk="1" hangingPunct="1">
              <a:spcBef>
                <a:spcPct val="0"/>
              </a:spcBef>
              <a:buFontTx/>
              <a:buNone/>
            </a:pPr>
            <a:r>
              <a:rPr lang="en-US" altLang="en-US" sz="1800"/>
              <a:t>P4=215</a:t>
            </a:r>
          </a:p>
          <a:p>
            <a:pPr eaLnBrk="1" hangingPunct="1">
              <a:spcBef>
                <a:spcPct val="0"/>
              </a:spcBef>
              <a:buFontTx/>
              <a:buNone/>
            </a:pPr>
            <a:r>
              <a:rPr lang="en-US" altLang="en-US" sz="1800"/>
              <a:t>P5=225</a:t>
            </a:r>
          </a:p>
          <a:p>
            <a:pPr eaLnBrk="1" hangingPunct="1">
              <a:spcBef>
                <a:spcPct val="0"/>
              </a:spcBef>
              <a:buFontTx/>
              <a:buNone/>
            </a:pPr>
            <a:r>
              <a:rPr lang="en-US" altLang="en-US" sz="1800"/>
              <a:t>P6=235</a:t>
            </a:r>
          </a:p>
          <a:p>
            <a:pPr eaLnBrk="1" hangingPunct="1">
              <a:spcBef>
                <a:spcPct val="0"/>
              </a:spcBef>
              <a:buFontTx/>
              <a:buNone/>
            </a:pPr>
            <a:r>
              <a:rPr lang="en-US" altLang="en-US" sz="1800"/>
              <a:t>P7=31</a:t>
            </a:r>
          </a:p>
          <a:p>
            <a:pPr eaLnBrk="1" hangingPunct="1">
              <a:spcBef>
                <a:spcPct val="0"/>
              </a:spcBef>
              <a:buFontTx/>
              <a:buNone/>
            </a:pPr>
            <a:r>
              <a:rPr lang="en-US" altLang="en-US" sz="1800"/>
              <a:t>P8=22</a:t>
            </a:r>
          </a:p>
          <a:p>
            <a:pPr eaLnBrk="1" hangingPunct="1">
              <a:spcBef>
                <a:spcPct val="0"/>
              </a:spcBef>
              <a:buFontTx/>
              <a:buNone/>
            </a:pPr>
            <a:r>
              <a:rPr lang="en-US" altLang="en-US" sz="1800"/>
              <a:t>P9=34</a:t>
            </a:r>
          </a:p>
        </p:txBody>
      </p:sp>
      <p:sp>
        <p:nvSpPr>
          <p:cNvPr id="20" name="Oval 19"/>
          <p:cNvSpPr/>
          <p:nvPr/>
        </p:nvSpPr>
        <p:spPr>
          <a:xfrm>
            <a:off x="4129088" y="2971800"/>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1" name="Oval 20"/>
          <p:cNvSpPr/>
          <p:nvPr/>
        </p:nvSpPr>
        <p:spPr>
          <a:xfrm>
            <a:off x="4129088" y="3276600"/>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2" name="Oval 21"/>
          <p:cNvSpPr/>
          <p:nvPr/>
        </p:nvSpPr>
        <p:spPr>
          <a:xfrm>
            <a:off x="4129088" y="3532188"/>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3" name="Oval 22"/>
          <p:cNvSpPr/>
          <p:nvPr/>
        </p:nvSpPr>
        <p:spPr>
          <a:xfrm>
            <a:off x="4129088" y="3825875"/>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4" name="Oval 23"/>
          <p:cNvSpPr/>
          <p:nvPr/>
        </p:nvSpPr>
        <p:spPr>
          <a:xfrm>
            <a:off x="4121150" y="4114800"/>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7" name="Oval 26"/>
          <p:cNvSpPr/>
          <p:nvPr/>
        </p:nvSpPr>
        <p:spPr>
          <a:xfrm>
            <a:off x="4121150" y="4364038"/>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8" name="Oval 27"/>
          <p:cNvSpPr/>
          <p:nvPr/>
        </p:nvSpPr>
        <p:spPr>
          <a:xfrm>
            <a:off x="4129088" y="4610100"/>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9" name="Oval 28"/>
          <p:cNvSpPr/>
          <p:nvPr/>
        </p:nvSpPr>
        <p:spPr>
          <a:xfrm>
            <a:off x="4129088" y="4876800"/>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6" name="Freeform 25"/>
          <p:cNvSpPr/>
          <p:nvPr/>
        </p:nvSpPr>
        <p:spPr>
          <a:xfrm>
            <a:off x="1393825" y="2751138"/>
            <a:ext cx="2684463" cy="1041400"/>
          </a:xfrm>
          <a:custGeom>
            <a:avLst/>
            <a:gdLst>
              <a:gd name="connsiteX0" fmla="*/ 2684601 w 2684601"/>
              <a:gd name="connsiteY0" fmla="*/ 0 h 1041621"/>
              <a:gd name="connsiteX1" fmla="*/ 315112 w 2684601"/>
              <a:gd name="connsiteY1" fmla="*/ 580446 h 1041621"/>
              <a:gd name="connsiteX2" fmla="*/ 92476 w 2684601"/>
              <a:gd name="connsiteY2" fmla="*/ 1041621 h 1041621"/>
            </a:gdLst>
            <a:ahLst/>
            <a:cxnLst>
              <a:cxn ang="0">
                <a:pos x="connsiteX0" y="connsiteY0"/>
              </a:cxn>
              <a:cxn ang="0">
                <a:pos x="connsiteX1" y="connsiteY1"/>
              </a:cxn>
              <a:cxn ang="0">
                <a:pos x="connsiteX2" y="connsiteY2"/>
              </a:cxn>
            </a:cxnLst>
            <a:rect l="l" t="t" r="r" b="b"/>
            <a:pathLst>
              <a:path w="2684601" h="1041621">
                <a:moveTo>
                  <a:pt x="2684601" y="0"/>
                </a:moveTo>
                <a:cubicBezTo>
                  <a:pt x="1715867" y="203421"/>
                  <a:pt x="747133" y="406843"/>
                  <a:pt x="315112" y="580446"/>
                </a:cubicBezTo>
                <a:cubicBezTo>
                  <a:pt x="-116909" y="754050"/>
                  <a:pt x="-12217" y="897835"/>
                  <a:pt x="92476" y="1041621"/>
                </a:cubicBezTo>
              </a:path>
            </a:pathLst>
          </a:custGeom>
          <a:noFill/>
          <a:ln w="6350">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1" name="Freeform 30"/>
          <p:cNvSpPr/>
          <p:nvPr/>
        </p:nvSpPr>
        <p:spPr>
          <a:xfrm>
            <a:off x="1470025" y="3086100"/>
            <a:ext cx="2532063" cy="915988"/>
          </a:xfrm>
          <a:custGeom>
            <a:avLst/>
            <a:gdLst>
              <a:gd name="connsiteX0" fmla="*/ 2684601 w 2684601"/>
              <a:gd name="connsiteY0" fmla="*/ 0 h 1041621"/>
              <a:gd name="connsiteX1" fmla="*/ 315112 w 2684601"/>
              <a:gd name="connsiteY1" fmla="*/ 580446 h 1041621"/>
              <a:gd name="connsiteX2" fmla="*/ 92476 w 2684601"/>
              <a:gd name="connsiteY2" fmla="*/ 1041621 h 1041621"/>
            </a:gdLst>
            <a:ahLst/>
            <a:cxnLst>
              <a:cxn ang="0">
                <a:pos x="connsiteX0" y="connsiteY0"/>
              </a:cxn>
              <a:cxn ang="0">
                <a:pos x="connsiteX1" y="connsiteY1"/>
              </a:cxn>
              <a:cxn ang="0">
                <a:pos x="connsiteX2" y="connsiteY2"/>
              </a:cxn>
            </a:cxnLst>
            <a:rect l="l" t="t" r="r" b="b"/>
            <a:pathLst>
              <a:path w="2684601" h="1041621">
                <a:moveTo>
                  <a:pt x="2684601" y="0"/>
                </a:moveTo>
                <a:cubicBezTo>
                  <a:pt x="1715867" y="203421"/>
                  <a:pt x="747133" y="406843"/>
                  <a:pt x="315112" y="580446"/>
                </a:cubicBezTo>
                <a:cubicBezTo>
                  <a:pt x="-116909" y="754050"/>
                  <a:pt x="-12217" y="897835"/>
                  <a:pt x="92476" y="1041621"/>
                </a:cubicBezTo>
              </a:path>
            </a:pathLst>
          </a:custGeom>
          <a:noFill/>
          <a:ln w="6350">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2" name="Freeform 31"/>
          <p:cNvSpPr/>
          <p:nvPr/>
        </p:nvSpPr>
        <p:spPr>
          <a:xfrm>
            <a:off x="1470025" y="3333750"/>
            <a:ext cx="2532063" cy="915988"/>
          </a:xfrm>
          <a:custGeom>
            <a:avLst/>
            <a:gdLst>
              <a:gd name="connsiteX0" fmla="*/ 2684601 w 2684601"/>
              <a:gd name="connsiteY0" fmla="*/ 0 h 1041621"/>
              <a:gd name="connsiteX1" fmla="*/ 315112 w 2684601"/>
              <a:gd name="connsiteY1" fmla="*/ 580446 h 1041621"/>
              <a:gd name="connsiteX2" fmla="*/ 92476 w 2684601"/>
              <a:gd name="connsiteY2" fmla="*/ 1041621 h 1041621"/>
            </a:gdLst>
            <a:ahLst/>
            <a:cxnLst>
              <a:cxn ang="0">
                <a:pos x="connsiteX0" y="connsiteY0"/>
              </a:cxn>
              <a:cxn ang="0">
                <a:pos x="connsiteX1" y="connsiteY1"/>
              </a:cxn>
              <a:cxn ang="0">
                <a:pos x="connsiteX2" y="connsiteY2"/>
              </a:cxn>
            </a:cxnLst>
            <a:rect l="l" t="t" r="r" b="b"/>
            <a:pathLst>
              <a:path w="2684601" h="1041621">
                <a:moveTo>
                  <a:pt x="2684601" y="0"/>
                </a:moveTo>
                <a:cubicBezTo>
                  <a:pt x="1715867" y="203421"/>
                  <a:pt x="747133" y="406843"/>
                  <a:pt x="315112" y="580446"/>
                </a:cubicBezTo>
                <a:cubicBezTo>
                  <a:pt x="-116909" y="754050"/>
                  <a:pt x="-12217" y="897835"/>
                  <a:pt x="92476" y="1041621"/>
                </a:cubicBezTo>
              </a:path>
            </a:pathLst>
          </a:custGeom>
          <a:noFill/>
          <a:ln w="6350">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34" name="Straight Arrow Connector 33"/>
          <p:cNvCxnSpPr/>
          <p:nvPr/>
        </p:nvCxnSpPr>
        <p:spPr>
          <a:xfrm>
            <a:off x="2209800" y="4364038"/>
            <a:ext cx="1676400" cy="512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195513" y="4135438"/>
            <a:ext cx="1676400" cy="512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238375" y="3878263"/>
            <a:ext cx="1676400" cy="512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1912938" y="3589338"/>
            <a:ext cx="2001837" cy="288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1912938" y="4171950"/>
            <a:ext cx="1958975" cy="1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1912938" y="3825875"/>
            <a:ext cx="1958975" cy="288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5943600" y="2959100"/>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49" name="Oval 48"/>
          <p:cNvSpPr/>
          <p:nvPr/>
        </p:nvSpPr>
        <p:spPr>
          <a:xfrm>
            <a:off x="5972175" y="3416300"/>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0" name="Oval 49"/>
          <p:cNvSpPr/>
          <p:nvPr/>
        </p:nvSpPr>
        <p:spPr>
          <a:xfrm>
            <a:off x="5972175" y="3876675"/>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1" name="Oval 50"/>
          <p:cNvSpPr/>
          <p:nvPr/>
        </p:nvSpPr>
        <p:spPr>
          <a:xfrm>
            <a:off x="5972175" y="4370388"/>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2" name="Oval 51"/>
          <p:cNvSpPr/>
          <p:nvPr/>
        </p:nvSpPr>
        <p:spPr>
          <a:xfrm>
            <a:off x="5995988" y="4808538"/>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3" name="Oval 52"/>
          <p:cNvSpPr/>
          <p:nvPr/>
        </p:nvSpPr>
        <p:spPr>
          <a:xfrm>
            <a:off x="7315200" y="3276600"/>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4" name="Oval 53"/>
          <p:cNvSpPr/>
          <p:nvPr/>
        </p:nvSpPr>
        <p:spPr>
          <a:xfrm>
            <a:off x="7296150" y="3792538"/>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5" name="Oval 54"/>
          <p:cNvSpPr/>
          <p:nvPr/>
        </p:nvSpPr>
        <p:spPr>
          <a:xfrm>
            <a:off x="7296150" y="4287838"/>
            <a:ext cx="114300"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2562" name="TextBox 46"/>
          <p:cNvSpPr txBox="1">
            <a:spLocks noChangeArrowheads="1"/>
          </p:cNvSpPr>
          <p:nvPr/>
        </p:nvSpPr>
        <p:spPr bwMode="auto">
          <a:xfrm>
            <a:off x="3733800" y="5175250"/>
            <a:ext cx="1420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9 neurons</a:t>
            </a:r>
          </a:p>
          <a:p>
            <a:pPr eaLnBrk="1" hangingPunct="1">
              <a:spcBef>
                <a:spcPct val="0"/>
              </a:spcBef>
              <a:buFontTx/>
              <a:buNone/>
            </a:pPr>
            <a:r>
              <a:rPr lang="en-US" altLang="en-US" sz="1800"/>
              <a:t>In input layer</a:t>
            </a:r>
          </a:p>
        </p:txBody>
      </p:sp>
      <p:sp>
        <p:nvSpPr>
          <p:cNvPr id="22563" name="TextBox 58"/>
          <p:cNvSpPr txBox="1">
            <a:spLocks noChangeArrowheads="1"/>
          </p:cNvSpPr>
          <p:nvPr/>
        </p:nvSpPr>
        <p:spPr bwMode="auto">
          <a:xfrm>
            <a:off x="7086600" y="5186363"/>
            <a:ext cx="15668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3 neurons</a:t>
            </a:r>
          </a:p>
          <a:p>
            <a:pPr eaLnBrk="1" hangingPunct="1">
              <a:spcBef>
                <a:spcPct val="0"/>
              </a:spcBef>
              <a:buFontTx/>
              <a:buNone/>
            </a:pPr>
            <a:r>
              <a:rPr lang="en-US" altLang="en-US" sz="1800"/>
              <a:t>In output layer</a:t>
            </a:r>
          </a:p>
        </p:txBody>
      </p:sp>
      <p:sp>
        <p:nvSpPr>
          <p:cNvPr id="22564" name="TextBox 59"/>
          <p:cNvSpPr txBox="1">
            <a:spLocks noChangeArrowheads="1"/>
          </p:cNvSpPr>
          <p:nvPr/>
        </p:nvSpPr>
        <p:spPr bwMode="auto">
          <a:xfrm>
            <a:off x="5527675" y="5257800"/>
            <a:ext cx="15827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5 neurons</a:t>
            </a:r>
          </a:p>
          <a:p>
            <a:pPr eaLnBrk="1" hangingPunct="1">
              <a:spcBef>
                <a:spcPct val="0"/>
              </a:spcBef>
              <a:buFontTx/>
              <a:buNone/>
            </a:pPr>
            <a:r>
              <a:rPr lang="en-US" altLang="en-US" sz="1800"/>
              <a:t>In hidden layer</a:t>
            </a:r>
          </a:p>
        </p:txBody>
      </p:sp>
    </p:spTree>
    <p:extLst>
      <p:ext uri="{BB962C8B-B14F-4D97-AF65-F5344CB8AC3E}">
        <p14:creationId xmlns:p14="http://schemas.microsoft.com/office/powerpoint/2010/main" val="1264444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r>
              <a:rPr lang="en-US" altLang="en-US" sz="3600" dirty="0"/>
              <a:t>Exercise 2: Feed forward</a:t>
            </a:r>
            <a:br>
              <a:rPr lang="en-US" altLang="en-US" sz="3600" dirty="0"/>
            </a:br>
            <a:r>
              <a:rPr lang="en-US" altLang="en-US" sz="3600" dirty="0"/>
              <a:t>Input =P1,..P9, output =Y1,Y2,Y3</a:t>
            </a:r>
            <a:br>
              <a:rPr lang="en-US" altLang="en-US" sz="3600" dirty="0"/>
            </a:br>
            <a:r>
              <a:rPr lang="en-US" altLang="en-US" sz="3600" dirty="0"/>
              <a:t>teacher(target) =T1,T2,T3</a:t>
            </a:r>
          </a:p>
        </p:txBody>
      </p:sp>
      <p:sp>
        <p:nvSpPr>
          <p:cNvPr id="23555" name="Content Placeholder 2"/>
          <p:cNvSpPr>
            <a:spLocks noGrp="1"/>
          </p:cNvSpPr>
          <p:nvPr>
            <p:ph idx="1"/>
          </p:nvPr>
        </p:nvSpPr>
        <p:spPr>
          <a:xfrm>
            <a:off x="100013" y="1339849"/>
            <a:ext cx="8229600" cy="4525963"/>
          </a:xfrm>
        </p:spPr>
        <p:txBody>
          <a:bodyPr/>
          <a:lstStyle/>
          <a:p>
            <a:r>
              <a:rPr lang="en-US" altLang="en-US" dirty="0"/>
              <a:t> </a:t>
            </a:r>
          </a:p>
        </p:txBody>
      </p:sp>
      <p:sp>
        <p:nvSpPr>
          <p:cNvPr id="2355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p>
        </p:txBody>
      </p:sp>
      <p:sp>
        <p:nvSpPr>
          <p:cNvPr id="2355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956B48E2-DBA9-4892-810E-986C1190E735}" type="slidenum">
              <a:rPr lang="en-US" altLang="zh-HK" sz="1200">
                <a:solidFill>
                  <a:srgbClr val="898989"/>
                </a:solidFill>
              </a:rPr>
              <a:pPr>
                <a:spcBef>
                  <a:spcPct val="0"/>
                </a:spcBef>
                <a:buFontTx/>
                <a:buNone/>
              </a:pPr>
              <a:t>26</a:t>
            </a:fld>
            <a:endParaRPr lang="en-US" altLang="zh-HK" sz="1200">
              <a:solidFill>
                <a:srgbClr val="898989"/>
              </a:solidFill>
            </a:endParaRPr>
          </a:p>
        </p:txBody>
      </p:sp>
      <p:sp>
        <p:nvSpPr>
          <p:cNvPr id="7" name="Oval 6"/>
          <p:cNvSpPr/>
          <p:nvPr/>
        </p:nvSpPr>
        <p:spPr>
          <a:xfrm>
            <a:off x="966788" y="22955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 name="Oval 7"/>
          <p:cNvSpPr/>
          <p:nvPr/>
        </p:nvSpPr>
        <p:spPr>
          <a:xfrm>
            <a:off x="966788" y="27622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9" name="Oval 8"/>
          <p:cNvSpPr/>
          <p:nvPr/>
        </p:nvSpPr>
        <p:spPr>
          <a:xfrm>
            <a:off x="966788" y="32194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 name="Oval 9"/>
          <p:cNvSpPr/>
          <p:nvPr/>
        </p:nvSpPr>
        <p:spPr>
          <a:xfrm>
            <a:off x="966788" y="36766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2" name="Oval 11"/>
          <p:cNvSpPr/>
          <p:nvPr/>
        </p:nvSpPr>
        <p:spPr>
          <a:xfrm>
            <a:off x="3986213" y="27622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 name="Oval 12"/>
          <p:cNvSpPr/>
          <p:nvPr/>
        </p:nvSpPr>
        <p:spPr>
          <a:xfrm>
            <a:off x="3986213" y="32194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5" name="Straight Arrow Connector 14"/>
          <p:cNvCxnSpPr>
            <a:stCxn id="7" idx="6"/>
          </p:cNvCxnSpPr>
          <p:nvPr/>
        </p:nvCxnSpPr>
        <p:spPr>
          <a:xfrm>
            <a:off x="1195388" y="2409825"/>
            <a:ext cx="2790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6"/>
          </p:cNvCxnSpPr>
          <p:nvPr/>
        </p:nvCxnSpPr>
        <p:spPr>
          <a:xfrm flipV="1">
            <a:off x="1195388" y="2409825"/>
            <a:ext cx="2790825" cy="138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6"/>
          </p:cNvCxnSpPr>
          <p:nvPr/>
        </p:nvCxnSpPr>
        <p:spPr>
          <a:xfrm flipV="1">
            <a:off x="1195388" y="2409825"/>
            <a:ext cx="2790825" cy="923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339013" y="2895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21" name="Straight Arrow Connector 20"/>
          <p:cNvCxnSpPr/>
          <p:nvPr/>
        </p:nvCxnSpPr>
        <p:spPr>
          <a:xfrm>
            <a:off x="4214813" y="2409825"/>
            <a:ext cx="3124200" cy="11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6"/>
          </p:cNvCxnSpPr>
          <p:nvPr/>
        </p:nvCxnSpPr>
        <p:spPr>
          <a:xfrm flipV="1">
            <a:off x="4214813" y="2520950"/>
            <a:ext cx="3124200" cy="355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7"/>
          </p:cNvCxnSpPr>
          <p:nvPr/>
        </p:nvCxnSpPr>
        <p:spPr>
          <a:xfrm flipV="1">
            <a:off x="4179888" y="2520950"/>
            <a:ext cx="3159125" cy="733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214813" y="2520950"/>
            <a:ext cx="3124200" cy="1270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6"/>
          </p:cNvCxnSpPr>
          <p:nvPr/>
        </p:nvCxnSpPr>
        <p:spPr>
          <a:xfrm flipV="1">
            <a:off x="1195388" y="2409825"/>
            <a:ext cx="2790825" cy="466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9" idx="5"/>
          </p:cNvCxnSpPr>
          <p:nvPr/>
        </p:nvCxnSpPr>
        <p:spPr>
          <a:xfrm>
            <a:off x="1162050" y="3414713"/>
            <a:ext cx="2824163" cy="376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081088" y="4438650"/>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8" name="Oval 27"/>
          <p:cNvSpPr/>
          <p:nvPr/>
        </p:nvSpPr>
        <p:spPr>
          <a:xfrm>
            <a:off x="966788" y="47466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9" name="Oval 28"/>
          <p:cNvSpPr/>
          <p:nvPr/>
        </p:nvSpPr>
        <p:spPr>
          <a:xfrm>
            <a:off x="4019550" y="42100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30" name="Straight Arrow Connector 29"/>
          <p:cNvCxnSpPr>
            <a:stCxn id="28" idx="6"/>
          </p:cNvCxnSpPr>
          <p:nvPr/>
        </p:nvCxnSpPr>
        <p:spPr>
          <a:xfrm flipV="1">
            <a:off x="1195388" y="2409825"/>
            <a:ext cx="2790825" cy="245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9" idx="7"/>
          </p:cNvCxnSpPr>
          <p:nvPr/>
        </p:nvCxnSpPr>
        <p:spPr>
          <a:xfrm flipV="1">
            <a:off x="4214813" y="2520950"/>
            <a:ext cx="3124200" cy="1722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579" name="Content Placeholder 78"/>
          <p:cNvSpPr txBox="1">
            <a:spLocks/>
          </p:cNvSpPr>
          <p:nvPr/>
        </p:nvSpPr>
        <p:spPr bwMode="auto">
          <a:xfrm>
            <a:off x="7835900" y="5546725"/>
            <a:ext cx="76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en-US" altLang="en-US"/>
              <a:t> </a:t>
            </a:r>
          </a:p>
        </p:txBody>
      </p:sp>
      <p:sp>
        <p:nvSpPr>
          <p:cNvPr id="23580" name="TextBox 80"/>
          <p:cNvSpPr txBox="1">
            <a:spLocks noChangeArrowheads="1"/>
          </p:cNvSpPr>
          <p:nvPr/>
        </p:nvSpPr>
        <p:spPr bwMode="auto">
          <a:xfrm>
            <a:off x="3065463" y="4549775"/>
            <a:ext cx="23606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A1: Hidden layer1 =5 neurons, indexed by j</a:t>
            </a:r>
          </a:p>
          <a:p>
            <a:pPr eaLnBrk="1" hangingPunct="1">
              <a:spcBef>
                <a:spcPct val="0"/>
              </a:spcBef>
              <a:buFontTx/>
              <a:buNone/>
            </a:pPr>
            <a:r>
              <a:rPr lang="en-US" altLang="en-US" sz="1800">
                <a:sym typeface="Symbol" pitchFamily="18" charset="2"/>
              </a:rPr>
              <a:t>W</a:t>
            </a:r>
            <a:r>
              <a:rPr lang="en-US" altLang="en-US" sz="1800" i="1" baseline="30000">
                <a:sym typeface="Symbol" pitchFamily="18" charset="2"/>
              </a:rPr>
              <a:t>l=</a:t>
            </a:r>
            <a:r>
              <a:rPr lang="en-US" altLang="en-US" sz="1800" i="1" baseline="30000"/>
              <a:t>1</a:t>
            </a:r>
            <a:r>
              <a:rPr lang="en-US" altLang="en-US" sz="1800"/>
              <a:t>=9x5</a:t>
            </a:r>
          </a:p>
          <a:p>
            <a:pPr eaLnBrk="1" hangingPunct="1">
              <a:spcBef>
                <a:spcPct val="0"/>
              </a:spcBef>
              <a:buFontTx/>
              <a:buNone/>
            </a:pPr>
            <a:r>
              <a:rPr lang="en-US" altLang="en-US" sz="1800" i="1">
                <a:sym typeface="Symbol" pitchFamily="18" charset="2"/>
              </a:rPr>
              <a:t>b</a:t>
            </a:r>
            <a:r>
              <a:rPr lang="en-US" altLang="en-US" sz="1800" i="1" baseline="30000">
                <a:sym typeface="Symbol" pitchFamily="18" charset="2"/>
              </a:rPr>
              <a:t>l=</a:t>
            </a:r>
            <a:r>
              <a:rPr lang="en-US" altLang="en-US" sz="1800" i="1" baseline="30000"/>
              <a:t>1</a:t>
            </a:r>
            <a:r>
              <a:rPr lang="en-US" altLang="en-US" sz="1800"/>
              <a:t>=5x1</a:t>
            </a:r>
          </a:p>
        </p:txBody>
      </p:sp>
      <p:sp>
        <p:nvSpPr>
          <p:cNvPr id="34" name="Oval 33"/>
          <p:cNvSpPr/>
          <p:nvPr/>
        </p:nvSpPr>
        <p:spPr>
          <a:xfrm>
            <a:off x="5673725" y="3646488"/>
            <a:ext cx="46038"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5" name="Oval 34"/>
          <p:cNvSpPr/>
          <p:nvPr/>
        </p:nvSpPr>
        <p:spPr>
          <a:xfrm>
            <a:off x="5661025" y="3295650"/>
            <a:ext cx="46038"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3583" name="TextBox 97"/>
          <p:cNvSpPr txBox="1">
            <a:spLocks noChangeArrowheads="1"/>
          </p:cNvSpPr>
          <p:nvPr/>
        </p:nvSpPr>
        <p:spPr bwMode="auto">
          <a:xfrm>
            <a:off x="252413" y="2112963"/>
            <a:ext cx="7381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P(i=1)</a:t>
            </a:r>
          </a:p>
          <a:p>
            <a:pPr eaLnBrk="1" hangingPunct="1">
              <a:spcBef>
                <a:spcPct val="0"/>
              </a:spcBef>
              <a:buFontTx/>
              <a:buNone/>
            </a:pPr>
            <a:endParaRPr lang="en-US" altLang="en-US" sz="1800"/>
          </a:p>
          <a:p>
            <a:pPr eaLnBrk="1" hangingPunct="1">
              <a:spcBef>
                <a:spcPct val="0"/>
              </a:spcBef>
              <a:buFontTx/>
              <a:buNone/>
            </a:pPr>
            <a:r>
              <a:rPr lang="en-US" altLang="en-US" sz="1800"/>
              <a:t>P(i=2)</a:t>
            </a:r>
          </a:p>
          <a:p>
            <a:pPr eaLnBrk="1" hangingPunct="1">
              <a:spcBef>
                <a:spcPct val="0"/>
              </a:spcBef>
              <a:buFontTx/>
              <a:buNone/>
            </a:pPr>
            <a:endParaRPr lang="en-US" altLang="en-US" sz="1800"/>
          </a:p>
          <a:p>
            <a:pPr eaLnBrk="1" hangingPunct="1">
              <a:spcBef>
                <a:spcPct val="0"/>
              </a:spcBef>
              <a:buFontTx/>
              <a:buNone/>
            </a:pPr>
            <a:r>
              <a:rPr lang="en-US" altLang="en-US" sz="1800"/>
              <a:t>P(i=3)</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r>
              <a:rPr lang="en-US" altLang="en-US" sz="1800"/>
              <a:t>:</a:t>
            </a:r>
          </a:p>
          <a:p>
            <a:pPr eaLnBrk="1" hangingPunct="1">
              <a:spcBef>
                <a:spcPct val="0"/>
              </a:spcBef>
              <a:buFontTx/>
              <a:buNone/>
            </a:pPr>
            <a:r>
              <a:rPr lang="en-US" altLang="en-US" sz="1800"/>
              <a:t>:</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r>
              <a:rPr lang="en-US" altLang="en-US" sz="1800"/>
              <a:t>P(i=9)</a:t>
            </a:r>
          </a:p>
        </p:txBody>
      </p:sp>
      <p:sp>
        <p:nvSpPr>
          <p:cNvPr id="23584" name="Rectangle 92"/>
          <p:cNvSpPr>
            <a:spLocks noChangeArrowheads="1"/>
          </p:cNvSpPr>
          <p:nvPr/>
        </p:nvSpPr>
        <p:spPr bwMode="auto">
          <a:xfrm>
            <a:off x="1625600" y="2036763"/>
            <a:ext cx="1166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a:t>(i=1,j=1)</a:t>
            </a:r>
          </a:p>
        </p:txBody>
      </p:sp>
      <p:sp>
        <p:nvSpPr>
          <p:cNvPr id="23585" name="Rectangle 92"/>
          <p:cNvSpPr>
            <a:spLocks noChangeArrowheads="1"/>
          </p:cNvSpPr>
          <p:nvPr/>
        </p:nvSpPr>
        <p:spPr bwMode="auto">
          <a:xfrm>
            <a:off x="1547813" y="2535238"/>
            <a:ext cx="11673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dirty="0">
                <a:sym typeface="Symbol" pitchFamily="18" charset="2"/>
              </a:rPr>
              <a:t> </a:t>
            </a:r>
            <a:r>
              <a:rPr lang="en-US" altLang="en-US" sz="1800" dirty="0"/>
              <a:t>(</a:t>
            </a:r>
            <a:r>
              <a:rPr lang="en-US" altLang="en-US" sz="1800" dirty="0" err="1"/>
              <a:t>i</a:t>
            </a:r>
            <a:r>
              <a:rPr lang="en-US" altLang="en-US" sz="1800" dirty="0"/>
              <a:t>=2,j=1)</a:t>
            </a:r>
          </a:p>
        </p:txBody>
      </p:sp>
      <p:cxnSp>
        <p:nvCxnSpPr>
          <p:cNvPr id="41" name="Straight Arrow Connector 40"/>
          <p:cNvCxnSpPr>
            <a:stCxn id="28" idx="5"/>
            <a:endCxn id="29" idx="2"/>
          </p:cNvCxnSpPr>
          <p:nvPr/>
        </p:nvCxnSpPr>
        <p:spPr>
          <a:xfrm flipV="1">
            <a:off x="1162050" y="4324350"/>
            <a:ext cx="2857500" cy="617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587" name="TextBox 100"/>
          <p:cNvSpPr txBox="1">
            <a:spLocks noChangeArrowheads="1"/>
          </p:cNvSpPr>
          <p:nvPr/>
        </p:nvSpPr>
        <p:spPr bwMode="auto">
          <a:xfrm>
            <a:off x="4233863" y="4244975"/>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A1(j=5)</a:t>
            </a:r>
          </a:p>
        </p:txBody>
      </p:sp>
      <p:sp>
        <p:nvSpPr>
          <p:cNvPr id="23588" name="TextBox 101"/>
          <p:cNvSpPr txBox="1">
            <a:spLocks noChangeArrowheads="1"/>
          </p:cNvSpPr>
          <p:nvPr/>
        </p:nvSpPr>
        <p:spPr bwMode="auto">
          <a:xfrm>
            <a:off x="4133850" y="2095500"/>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A1(j=1)</a:t>
            </a:r>
          </a:p>
        </p:txBody>
      </p:sp>
      <p:cxnSp>
        <p:nvCxnSpPr>
          <p:cNvPr id="45" name="Straight Arrow Connector 44"/>
          <p:cNvCxnSpPr/>
          <p:nvPr/>
        </p:nvCxnSpPr>
        <p:spPr>
          <a:xfrm flipV="1">
            <a:off x="4237038" y="3492500"/>
            <a:ext cx="3101975" cy="752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590" name="Rectangle 92"/>
          <p:cNvSpPr>
            <a:spLocks noChangeArrowheads="1"/>
          </p:cNvSpPr>
          <p:nvPr/>
        </p:nvSpPr>
        <p:spPr bwMode="auto">
          <a:xfrm>
            <a:off x="5078413" y="2165350"/>
            <a:ext cx="1225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a:t>(j=1,k=1)</a:t>
            </a:r>
          </a:p>
        </p:txBody>
      </p:sp>
      <p:cxnSp>
        <p:nvCxnSpPr>
          <p:cNvPr id="48" name="Straight Arrow Connector 47"/>
          <p:cNvCxnSpPr/>
          <p:nvPr/>
        </p:nvCxnSpPr>
        <p:spPr>
          <a:xfrm>
            <a:off x="4214813" y="2882900"/>
            <a:ext cx="3124200" cy="1889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592" name="Rectangle 92"/>
          <p:cNvSpPr>
            <a:spLocks noChangeArrowheads="1"/>
          </p:cNvSpPr>
          <p:nvPr/>
        </p:nvSpPr>
        <p:spPr bwMode="auto">
          <a:xfrm>
            <a:off x="6226175" y="3035300"/>
            <a:ext cx="1408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(j=2,k=2)</a:t>
            </a:r>
          </a:p>
        </p:txBody>
      </p:sp>
      <p:sp>
        <p:nvSpPr>
          <p:cNvPr id="23593" name="Rectangle 92"/>
          <p:cNvSpPr>
            <a:spLocks noChangeArrowheads="1"/>
          </p:cNvSpPr>
          <p:nvPr/>
        </p:nvSpPr>
        <p:spPr bwMode="auto">
          <a:xfrm>
            <a:off x="4994275" y="2468563"/>
            <a:ext cx="1260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a:t>(j=2,k=1)</a:t>
            </a:r>
          </a:p>
        </p:txBody>
      </p:sp>
      <p:sp>
        <p:nvSpPr>
          <p:cNvPr id="23594" name="TextBox 116"/>
          <p:cNvSpPr txBox="1">
            <a:spLocks noChangeArrowheads="1"/>
          </p:cNvSpPr>
          <p:nvPr/>
        </p:nvSpPr>
        <p:spPr bwMode="auto">
          <a:xfrm>
            <a:off x="4192588" y="2578100"/>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A1(j=2)</a:t>
            </a:r>
          </a:p>
        </p:txBody>
      </p:sp>
      <p:sp>
        <p:nvSpPr>
          <p:cNvPr id="53" name="Oval 52"/>
          <p:cNvSpPr/>
          <p:nvPr/>
        </p:nvSpPr>
        <p:spPr>
          <a:xfrm>
            <a:off x="1058863" y="4133850"/>
            <a:ext cx="44450"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4" name="Oval 53"/>
          <p:cNvSpPr/>
          <p:nvPr/>
        </p:nvSpPr>
        <p:spPr>
          <a:xfrm>
            <a:off x="2852738" y="3100388"/>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5" name="Oval 54"/>
          <p:cNvSpPr/>
          <p:nvPr/>
        </p:nvSpPr>
        <p:spPr>
          <a:xfrm>
            <a:off x="2852738" y="3208338"/>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6" name="Oval 55"/>
          <p:cNvSpPr/>
          <p:nvPr/>
        </p:nvSpPr>
        <p:spPr>
          <a:xfrm>
            <a:off x="3648075" y="3500438"/>
            <a:ext cx="46038"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7" name="Oval 56"/>
          <p:cNvSpPr/>
          <p:nvPr/>
        </p:nvSpPr>
        <p:spPr>
          <a:xfrm>
            <a:off x="3646488" y="3295650"/>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8" name="Oval 57"/>
          <p:cNvSpPr/>
          <p:nvPr/>
        </p:nvSpPr>
        <p:spPr>
          <a:xfrm>
            <a:off x="3648075" y="3025775"/>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3601" name="TextBox 1"/>
          <p:cNvSpPr txBox="1">
            <a:spLocks noChangeArrowheads="1"/>
          </p:cNvSpPr>
          <p:nvPr/>
        </p:nvSpPr>
        <p:spPr bwMode="auto">
          <a:xfrm>
            <a:off x="1911350" y="5205413"/>
            <a:ext cx="1023938" cy="3698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Layer l=1</a:t>
            </a:r>
          </a:p>
        </p:txBody>
      </p:sp>
      <p:sp>
        <p:nvSpPr>
          <p:cNvPr id="23602" name="TextBox 93"/>
          <p:cNvSpPr txBox="1">
            <a:spLocks noChangeArrowheads="1"/>
          </p:cNvSpPr>
          <p:nvPr/>
        </p:nvSpPr>
        <p:spPr bwMode="auto">
          <a:xfrm>
            <a:off x="5426075" y="5146675"/>
            <a:ext cx="1023938" cy="3698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Layer l=2</a:t>
            </a:r>
          </a:p>
        </p:txBody>
      </p:sp>
      <p:pic>
        <p:nvPicPr>
          <p:cNvPr id="236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3" y="931863"/>
            <a:ext cx="1173162"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Oval 64"/>
          <p:cNvSpPr/>
          <p:nvPr/>
        </p:nvSpPr>
        <p:spPr>
          <a:xfrm>
            <a:off x="3986213" y="228917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66" name="Oval 65"/>
          <p:cNvSpPr/>
          <p:nvPr/>
        </p:nvSpPr>
        <p:spPr>
          <a:xfrm>
            <a:off x="7339013" y="24098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67" name="Oval 66"/>
          <p:cNvSpPr/>
          <p:nvPr/>
        </p:nvSpPr>
        <p:spPr>
          <a:xfrm>
            <a:off x="7339013" y="338137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68" name="Oval 67"/>
          <p:cNvSpPr/>
          <p:nvPr/>
        </p:nvSpPr>
        <p:spPr>
          <a:xfrm>
            <a:off x="4005263" y="370681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69" name="TextBox 68"/>
          <p:cNvSpPr txBox="1"/>
          <p:nvPr/>
        </p:nvSpPr>
        <p:spPr>
          <a:xfrm>
            <a:off x="7572375" y="2041525"/>
            <a:ext cx="1173163" cy="646113"/>
          </a:xfrm>
          <a:prstGeom prst="rect">
            <a:avLst/>
          </a:prstGeom>
          <a:noFill/>
          <a:ln>
            <a:solidFill>
              <a:schemeClr val="accent1">
                <a:shade val="50000"/>
              </a:schemeClr>
            </a:solidFill>
          </a:ln>
        </p:spPr>
        <p:txBody>
          <a:bodyPr wrap="none">
            <a:spAutoFit/>
          </a:bodyPr>
          <a:lstStyle/>
          <a:p>
            <a:pPr eaLnBrk="1" hangingPunct="1">
              <a:defRPr/>
            </a:pPr>
            <a:r>
              <a:rPr lang="en-US" dirty="0"/>
              <a:t>Y1=0.5101</a:t>
            </a:r>
          </a:p>
          <a:p>
            <a:pPr eaLnBrk="1" hangingPunct="1">
              <a:defRPr/>
            </a:pPr>
            <a:r>
              <a:rPr lang="en-US" dirty="0"/>
              <a:t>T1=1</a:t>
            </a:r>
          </a:p>
        </p:txBody>
      </p:sp>
      <p:sp>
        <p:nvSpPr>
          <p:cNvPr id="73" name="TextBox 72"/>
          <p:cNvSpPr txBox="1"/>
          <p:nvPr/>
        </p:nvSpPr>
        <p:spPr>
          <a:xfrm>
            <a:off x="7572375" y="2733675"/>
            <a:ext cx="1173163" cy="647700"/>
          </a:xfrm>
          <a:prstGeom prst="rect">
            <a:avLst/>
          </a:prstGeom>
          <a:noFill/>
          <a:ln>
            <a:solidFill>
              <a:schemeClr val="accent1">
                <a:shade val="50000"/>
              </a:schemeClr>
            </a:solidFill>
          </a:ln>
        </p:spPr>
        <p:txBody>
          <a:bodyPr wrap="none">
            <a:spAutoFit/>
          </a:bodyPr>
          <a:lstStyle/>
          <a:p>
            <a:pPr eaLnBrk="1" hangingPunct="1">
              <a:defRPr/>
            </a:pPr>
            <a:r>
              <a:rPr lang="en-US" dirty="0"/>
              <a:t>Y2=0.4322</a:t>
            </a:r>
          </a:p>
          <a:p>
            <a:pPr eaLnBrk="1" hangingPunct="1">
              <a:defRPr/>
            </a:pPr>
            <a:r>
              <a:rPr lang="en-US" dirty="0"/>
              <a:t>T2=0</a:t>
            </a:r>
          </a:p>
        </p:txBody>
      </p:sp>
      <p:sp>
        <p:nvSpPr>
          <p:cNvPr id="74" name="TextBox 73"/>
          <p:cNvSpPr txBox="1"/>
          <p:nvPr/>
        </p:nvSpPr>
        <p:spPr>
          <a:xfrm>
            <a:off x="7567613" y="3416300"/>
            <a:ext cx="1171575" cy="646113"/>
          </a:xfrm>
          <a:prstGeom prst="rect">
            <a:avLst/>
          </a:prstGeom>
          <a:noFill/>
          <a:ln>
            <a:solidFill>
              <a:schemeClr val="accent1">
                <a:shade val="50000"/>
              </a:schemeClr>
            </a:solidFill>
          </a:ln>
        </p:spPr>
        <p:txBody>
          <a:bodyPr wrap="none">
            <a:spAutoFit/>
          </a:bodyPr>
          <a:lstStyle/>
          <a:p>
            <a:pPr eaLnBrk="1" hangingPunct="1">
              <a:defRPr/>
            </a:pPr>
            <a:r>
              <a:rPr lang="en-US" dirty="0"/>
              <a:t>Y3=0.3241</a:t>
            </a:r>
          </a:p>
          <a:p>
            <a:pPr eaLnBrk="1" hangingPunct="1">
              <a:defRPr/>
            </a:pPr>
            <a:r>
              <a:rPr lang="en-US" dirty="0"/>
              <a:t>T3=0</a:t>
            </a:r>
          </a:p>
        </p:txBody>
      </p:sp>
      <p:sp>
        <p:nvSpPr>
          <p:cNvPr id="23611" name="TextBox 74"/>
          <p:cNvSpPr txBox="1">
            <a:spLocks noChangeArrowheads="1"/>
          </p:cNvSpPr>
          <p:nvPr/>
        </p:nvSpPr>
        <p:spPr bwMode="auto">
          <a:xfrm>
            <a:off x="7086600" y="4484688"/>
            <a:ext cx="1365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Output layer</a:t>
            </a:r>
          </a:p>
        </p:txBody>
      </p:sp>
      <p:sp>
        <p:nvSpPr>
          <p:cNvPr id="23612" name="TextBox 75"/>
          <p:cNvSpPr txBox="1">
            <a:spLocks noChangeArrowheads="1"/>
          </p:cNvSpPr>
          <p:nvPr/>
        </p:nvSpPr>
        <p:spPr bwMode="auto">
          <a:xfrm>
            <a:off x="354013" y="5509759"/>
            <a:ext cx="1193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Input layer</a:t>
            </a:r>
          </a:p>
        </p:txBody>
      </p:sp>
      <p:sp>
        <p:nvSpPr>
          <p:cNvPr id="23613" name="TextBox 1"/>
          <p:cNvSpPr txBox="1">
            <a:spLocks noChangeArrowheads="1"/>
          </p:cNvSpPr>
          <p:nvPr/>
        </p:nvSpPr>
        <p:spPr bwMode="auto">
          <a:xfrm>
            <a:off x="7446963" y="1449388"/>
            <a:ext cx="1538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Class1 :</a:t>
            </a:r>
          </a:p>
          <a:p>
            <a:pPr eaLnBrk="1" hangingPunct="1">
              <a:spcBef>
                <a:spcPct val="0"/>
              </a:spcBef>
              <a:buFontTx/>
              <a:buNone/>
            </a:pPr>
            <a:r>
              <a:rPr lang="en-US" altLang="en-US" sz="1800" dirty="0"/>
              <a:t>T1,T2,T3=1,0,0</a:t>
            </a:r>
          </a:p>
        </p:txBody>
      </p:sp>
      <p:sp>
        <p:nvSpPr>
          <p:cNvPr id="23614" name="TextBox 2"/>
          <p:cNvSpPr txBox="1">
            <a:spLocks noChangeArrowheads="1"/>
          </p:cNvSpPr>
          <p:nvPr/>
        </p:nvSpPr>
        <p:spPr bwMode="auto">
          <a:xfrm>
            <a:off x="252413" y="5858659"/>
            <a:ext cx="7835928" cy="95410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t>Exercise 2: What is the target (teacher) code for T1,T2,T3 if it is for </a:t>
            </a:r>
            <a:r>
              <a:rPr lang="en-US" altLang="en-US" sz="2000" b="1" dirty="0"/>
              <a:t>class 3</a:t>
            </a:r>
            <a:r>
              <a:rPr lang="en-US" altLang="en-US" sz="2000" dirty="0"/>
              <a:t>?</a:t>
            </a:r>
          </a:p>
          <a:p>
            <a:pPr eaLnBrk="1" hangingPunct="1">
              <a:spcBef>
                <a:spcPct val="0"/>
              </a:spcBef>
              <a:buFontTx/>
              <a:buNone/>
            </a:pPr>
            <a:r>
              <a:rPr lang="en-US" altLang="en-US" sz="1800" dirty="0"/>
              <a:t>MC question, choice:(1)  1,0,0 ; (2)  1,1,0 ; (3)  0,1,0 ; (4)  0,0,1 ; </a:t>
            </a:r>
          </a:p>
          <a:p>
            <a:pPr eaLnBrk="1" hangingPunct="1">
              <a:spcBef>
                <a:spcPct val="0"/>
              </a:spcBef>
              <a:buFontTx/>
              <a:buNone/>
            </a:pPr>
            <a:r>
              <a:rPr lang="en-US" altLang="en-US" sz="1800" dirty="0"/>
              <a:t>Answer:________________________</a:t>
            </a:r>
          </a:p>
        </p:txBody>
      </p:sp>
      <p:sp>
        <p:nvSpPr>
          <p:cNvPr id="3" name="TextBox 2">
            <a:extLst>
              <a:ext uri="{FF2B5EF4-FFF2-40B4-BE49-F238E27FC236}">
                <a16:creationId xmlns:a16="http://schemas.microsoft.com/office/drawing/2014/main" id="{05B5A8DB-5CCD-45B7-2AC1-C9294D1FCC68}"/>
              </a:ext>
            </a:extLst>
          </p:cNvPr>
          <p:cNvSpPr txBox="1"/>
          <p:nvPr/>
        </p:nvSpPr>
        <p:spPr>
          <a:xfrm>
            <a:off x="4185604" y="3616602"/>
            <a:ext cx="4594860" cy="369332"/>
          </a:xfrm>
          <a:prstGeom prst="rect">
            <a:avLst/>
          </a:prstGeom>
          <a:noFill/>
        </p:spPr>
        <p:txBody>
          <a:bodyPr wrap="square">
            <a:spAutoFit/>
          </a:bodyPr>
          <a:lstStyle/>
          <a:p>
            <a:r>
              <a:rPr lang="en-US" altLang="zh-HK" sz="1800" dirty="0"/>
              <a:t>A1(j=4)</a:t>
            </a:r>
            <a:endParaRPr lang="en-US" dirty="0"/>
          </a:p>
        </p:txBody>
      </p:sp>
      <p:sp>
        <p:nvSpPr>
          <p:cNvPr id="4" name="Oval 3">
            <a:extLst>
              <a:ext uri="{FF2B5EF4-FFF2-40B4-BE49-F238E27FC236}">
                <a16:creationId xmlns:a16="http://schemas.microsoft.com/office/drawing/2014/main" id="{30046883-B51A-9338-0C34-72F7A037CBA3}"/>
              </a:ext>
            </a:extLst>
          </p:cNvPr>
          <p:cNvSpPr/>
          <p:nvPr/>
        </p:nvSpPr>
        <p:spPr>
          <a:xfrm>
            <a:off x="6862763" y="1179664"/>
            <a:ext cx="2246312" cy="3435199"/>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A729A3E2-F0D9-ED08-EB5D-97288E7851EA}"/>
              </a:ext>
            </a:extLst>
          </p:cNvPr>
          <p:cNvCxnSpPr>
            <a:stCxn id="4" idx="3"/>
          </p:cNvCxnSpPr>
          <p:nvPr/>
        </p:nvCxnSpPr>
        <p:spPr>
          <a:xfrm flipH="1">
            <a:off x="6781800" y="4111790"/>
            <a:ext cx="409928" cy="17678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50" name="Picture 2">
            <a:extLst>
              <a:ext uri="{FF2B5EF4-FFF2-40B4-BE49-F238E27FC236}">
                <a16:creationId xmlns:a16="http://schemas.microsoft.com/office/drawing/2014/main" id="{33F16265-ECE2-8FB7-A52C-93C0033310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7428" y="95093"/>
            <a:ext cx="1381759" cy="1381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733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r>
              <a:rPr lang="en-US" altLang="en-US" sz="3600" dirty="0">
                <a:solidFill>
                  <a:srgbClr val="FF0000"/>
                </a:solidFill>
              </a:rPr>
              <a:t>Answer: Exercise 2</a:t>
            </a:r>
            <a:r>
              <a:rPr lang="en-US" altLang="en-US" sz="3600" dirty="0"/>
              <a:t>: Feed forward</a:t>
            </a:r>
            <a:br>
              <a:rPr lang="en-US" altLang="en-US" sz="3600" dirty="0"/>
            </a:br>
            <a:r>
              <a:rPr lang="en-US" altLang="en-US" sz="3600" dirty="0"/>
              <a:t>Input =P1,..P9, output =Y1,Y2,Y3</a:t>
            </a:r>
            <a:br>
              <a:rPr lang="en-US" altLang="en-US" sz="3600" dirty="0"/>
            </a:br>
            <a:r>
              <a:rPr lang="en-US" altLang="en-US" sz="3600" dirty="0"/>
              <a:t>teacher(target) =T1,T2,T3</a:t>
            </a:r>
          </a:p>
        </p:txBody>
      </p:sp>
      <p:sp>
        <p:nvSpPr>
          <p:cNvPr id="23555" name="Content Placeholder 2"/>
          <p:cNvSpPr>
            <a:spLocks noGrp="1"/>
          </p:cNvSpPr>
          <p:nvPr>
            <p:ph idx="1"/>
          </p:nvPr>
        </p:nvSpPr>
        <p:spPr>
          <a:xfrm>
            <a:off x="119063" y="1603375"/>
            <a:ext cx="8229600" cy="4525963"/>
          </a:xfrm>
        </p:spPr>
        <p:txBody>
          <a:bodyPr/>
          <a:lstStyle/>
          <a:p>
            <a:r>
              <a:rPr lang="en-US" altLang="en-US"/>
              <a:t> </a:t>
            </a:r>
          </a:p>
        </p:txBody>
      </p:sp>
      <p:sp>
        <p:nvSpPr>
          <p:cNvPr id="2355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p>
        </p:txBody>
      </p:sp>
      <p:sp>
        <p:nvSpPr>
          <p:cNvPr id="2355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956B48E2-DBA9-4892-810E-986C1190E735}" type="slidenum">
              <a:rPr lang="en-US" altLang="zh-HK" sz="1200">
                <a:solidFill>
                  <a:srgbClr val="898989"/>
                </a:solidFill>
              </a:rPr>
              <a:pPr>
                <a:spcBef>
                  <a:spcPct val="0"/>
                </a:spcBef>
                <a:buFontTx/>
                <a:buNone/>
              </a:pPr>
              <a:t>27</a:t>
            </a:fld>
            <a:endParaRPr lang="en-US" altLang="zh-HK" sz="1200">
              <a:solidFill>
                <a:srgbClr val="898989"/>
              </a:solidFill>
            </a:endParaRPr>
          </a:p>
        </p:txBody>
      </p:sp>
      <p:sp>
        <p:nvSpPr>
          <p:cNvPr id="7" name="Oval 6"/>
          <p:cNvSpPr/>
          <p:nvPr/>
        </p:nvSpPr>
        <p:spPr>
          <a:xfrm>
            <a:off x="966788" y="22955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 name="Oval 7"/>
          <p:cNvSpPr/>
          <p:nvPr/>
        </p:nvSpPr>
        <p:spPr>
          <a:xfrm>
            <a:off x="966788" y="27622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9" name="Oval 8"/>
          <p:cNvSpPr/>
          <p:nvPr/>
        </p:nvSpPr>
        <p:spPr>
          <a:xfrm>
            <a:off x="966788" y="32194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 name="Oval 9"/>
          <p:cNvSpPr/>
          <p:nvPr/>
        </p:nvSpPr>
        <p:spPr>
          <a:xfrm>
            <a:off x="966788" y="36766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2" name="Oval 11"/>
          <p:cNvSpPr/>
          <p:nvPr/>
        </p:nvSpPr>
        <p:spPr>
          <a:xfrm>
            <a:off x="3986213" y="27622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 name="Oval 12"/>
          <p:cNvSpPr/>
          <p:nvPr/>
        </p:nvSpPr>
        <p:spPr>
          <a:xfrm>
            <a:off x="3986213" y="32194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5" name="Straight Arrow Connector 14"/>
          <p:cNvCxnSpPr>
            <a:stCxn id="7" idx="6"/>
          </p:cNvCxnSpPr>
          <p:nvPr/>
        </p:nvCxnSpPr>
        <p:spPr>
          <a:xfrm>
            <a:off x="1195388" y="2409825"/>
            <a:ext cx="2790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6"/>
          </p:cNvCxnSpPr>
          <p:nvPr/>
        </p:nvCxnSpPr>
        <p:spPr>
          <a:xfrm flipV="1">
            <a:off x="1195388" y="2409825"/>
            <a:ext cx="2790825" cy="138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6"/>
          </p:cNvCxnSpPr>
          <p:nvPr/>
        </p:nvCxnSpPr>
        <p:spPr>
          <a:xfrm flipV="1">
            <a:off x="1195388" y="2409825"/>
            <a:ext cx="2790825" cy="923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339013" y="2895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21" name="Straight Arrow Connector 20"/>
          <p:cNvCxnSpPr/>
          <p:nvPr/>
        </p:nvCxnSpPr>
        <p:spPr>
          <a:xfrm>
            <a:off x="4214813" y="2409825"/>
            <a:ext cx="3124200" cy="11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6"/>
          </p:cNvCxnSpPr>
          <p:nvPr/>
        </p:nvCxnSpPr>
        <p:spPr>
          <a:xfrm flipV="1">
            <a:off x="4214813" y="2520950"/>
            <a:ext cx="3124200" cy="355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7"/>
          </p:cNvCxnSpPr>
          <p:nvPr/>
        </p:nvCxnSpPr>
        <p:spPr>
          <a:xfrm flipV="1">
            <a:off x="4179888" y="2520950"/>
            <a:ext cx="3159125" cy="733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214813" y="2520950"/>
            <a:ext cx="3124200" cy="1270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6"/>
          </p:cNvCxnSpPr>
          <p:nvPr/>
        </p:nvCxnSpPr>
        <p:spPr>
          <a:xfrm flipV="1">
            <a:off x="1195388" y="2409825"/>
            <a:ext cx="2790825" cy="466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9" idx="5"/>
          </p:cNvCxnSpPr>
          <p:nvPr/>
        </p:nvCxnSpPr>
        <p:spPr>
          <a:xfrm>
            <a:off x="1162050" y="3414713"/>
            <a:ext cx="2824163" cy="376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081088" y="4438650"/>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8" name="Oval 27"/>
          <p:cNvSpPr/>
          <p:nvPr/>
        </p:nvSpPr>
        <p:spPr>
          <a:xfrm>
            <a:off x="966788" y="47466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9" name="Oval 28"/>
          <p:cNvSpPr/>
          <p:nvPr/>
        </p:nvSpPr>
        <p:spPr>
          <a:xfrm>
            <a:off x="4019550" y="42100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30" name="Straight Arrow Connector 29"/>
          <p:cNvCxnSpPr>
            <a:stCxn id="28" idx="6"/>
          </p:cNvCxnSpPr>
          <p:nvPr/>
        </p:nvCxnSpPr>
        <p:spPr>
          <a:xfrm flipV="1">
            <a:off x="1195388" y="2409825"/>
            <a:ext cx="2790825" cy="245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9" idx="7"/>
          </p:cNvCxnSpPr>
          <p:nvPr/>
        </p:nvCxnSpPr>
        <p:spPr>
          <a:xfrm flipV="1">
            <a:off x="4214813" y="2520950"/>
            <a:ext cx="3124200" cy="1722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579" name="Content Placeholder 78"/>
          <p:cNvSpPr txBox="1">
            <a:spLocks/>
          </p:cNvSpPr>
          <p:nvPr/>
        </p:nvSpPr>
        <p:spPr bwMode="auto">
          <a:xfrm>
            <a:off x="7835900" y="5546725"/>
            <a:ext cx="76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en-US" altLang="en-US"/>
              <a:t> </a:t>
            </a:r>
          </a:p>
        </p:txBody>
      </p:sp>
      <p:sp>
        <p:nvSpPr>
          <p:cNvPr id="23580" name="TextBox 80"/>
          <p:cNvSpPr txBox="1">
            <a:spLocks noChangeArrowheads="1"/>
          </p:cNvSpPr>
          <p:nvPr/>
        </p:nvSpPr>
        <p:spPr bwMode="auto">
          <a:xfrm>
            <a:off x="3065463" y="4549775"/>
            <a:ext cx="23606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A1: Hidden layer1 =5 neurons, indexed by j</a:t>
            </a:r>
          </a:p>
          <a:p>
            <a:pPr eaLnBrk="1" hangingPunct="1">
              <a:spcBef>
                <a:spcPct val="0"/>
              </a:spcBef>
              <a:buFontTx/>
              <a:buNone/>
            </a:pPr>
            <a:r>
              <a:rPr lang="en-US" altLang="en-US" sz="1800">
                <a:sym typeface="Symbol" pitchFamily="18" charset="2"/>
              </a:rPr>
              <a:t>W</a:t>
            </a:r>
            <a:r>
              <a:rPr lang="en-US" altLang="en-US" sz="1800" i="1" baseline="30000">
                <a:sym typeface="Symbol" pitchFamily="18" charset="2"/>
              </a:rPr>
              <a:t>l=</a:t>
            </a:r>
            <a:r>
              <a:rPr lang="en-US" altLang="en-US" sz="1800" i="1" baseline="30000"/>
              <a:t>1</a:t>
            </a:r>
            <a:r>
              <a:rPr lang="en-US" altLang="en-US" sz="1800"/>
              <a:t>=9x5</a:t>
            </a:r>
          </a:p>
          <a:p>
            <a:pPr eaLnBrk="1" hangingPunct="1">
              <a:spcBef>
                <a:spcPct val="0"/>
              </a:spcBef>
              <a:buFontTx/>
              <a:buNone/>
            </a:pPr>
            <a:r>
              <a:rPr lang="en-US" altLang="en-US" sz="1800" i="1">
                <a:sym typeface="Symbol" pitchFamily="18" charset="2"/>
              </a:rPr>
              <a:t>b</a:t>
            </a:r>
            <a:r>
              <a:rPr lang="en-US" altLang="en-US" sz="1800" i="1" baseline="30000">
                <a:sym typeface="Symbol" pitchFamily="18" charset="2"/>
              </a:rPr>
              <a:t>l=</a:t>
            </a:r>
            <a:r>
              <a:rPr lang="en-US" altLang="en-US" sz="1800" i="1" baseline="30000"/>
              <a:t>1</a:t>
            </a:r>
            <a:r>
              <a:rPr lang="en-US" altLang="en-US" sz="1800"/>
              <a:t>=5x1</a:t>
            </a:r>
          </a:p>
        </p:txBody>
      </p:sp>
      <p:sp>
        <p:nvSpPr>
          <p:cNvPr id="34" name="Oval 33"/>
          <p:cNvSpPr/>
          <p:nvPr/>
        </p:nvSpPr>
        <p:spPr>
          <a:xfrm>
            <a:off x="5673725" y="3646488"/>
            <a:ext cx="46038"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5" name="Oval 34"/>
          <p:cNvSpPr/>
          <p:nvPr/>
        </p:nvSpPr>
        <p:spPr>
          <a:xfrm>
            <a:off x="5661025" y="3295650"/>
            <a:ext cx="46038"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3583" name="TextBox 97"/>
          <p:cNvSpPr txBox="1">
            <a:spLocks noChangeArrowheads="1"/>
          </p:cNvSpPr>
          <p:nvPr/>
        </p:nvSpPr>
        <p:spPr bwMode="auto">
          <a:xfrm>
            <a:off x="252413" y="2112963"/>
            <a:ext cx="7381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P(</a:t>
            </a:r>
            <a:r>
              <a:rPr lang="en-US" altLang="en-US" sz="1800" dirty="0" err="1"/>
              <a:t>i</a:t>
            </a:r>
            <a:r>
              <a:rPr lang="en-US" altLang="en-US" sz="1800" dirty="0"/>
              <a:t>=1)</a:t>
            </a:r>
          </a:p>
          <a:p>
            <a:pPr eaLnBrk="1" hangingPunct="1">
              <a:spcBef>
                <a:spcPct val="0"/>
              </a:spcBef>
              <a:buFontTx/>
              <a:buNone/>
            </a:pPr>
            <a:endParaRPr lang="en-US" altLang="en-US" sz="1800" dirty="0"/>
          </a:p>
          <a:p>
            <a:pPr eaLnBrk="1" hangingPunct="1">
              <a:spcBef>
                <a:spcPct val="0"/>
              </a:spcBef>
              <a:buFontTx/>
              <a:buNone/>
            </a:pPr>
            <a:r>
              <a:rPr lang="en-US" altLang="en-US" sz="1800" dirty="0"/>
              <a:t>P(</a:t>
            </a:r>
            <a:r>
              <a:rPr lang="en-US" altLang="en-US" sz="1800" dirty="0" err="1"/>
              <a:t>i</a:t>
            </a:r>
            <a:r>
              <a:rPr lang="en-US" altLang="en-US" sz="1800" dirty="0"/>
              <a:t>=2)</a:t>
            </a:r>
          </a:p>
          <a:p>
            <a:pPr eaLnBrk="1" hangingPunct="1">
              <a:spcBef>
                <a:spcPct val="0"/>
              </a:spcBef>
              <a:buFontTx/>
              <a:buNone/>
            </a:pPr>
            <a:endParaRPr lang="en-US" altLang="en-US" sz="1800" dirty="0"/>
          </a:p>
          <a:p>
            <a:pPr eaLnBrk="1" hangingPunct="1">
              <a:spcBef>
                <a:spcPct val="0"/>
              </a:spcBef>
              <a:buFontTx/>
              <a:buNone/>
            </a:pPr>
            <a:r>
              <a:rPr lang="en-US" altLang="en-US" sz="1800" dirty="0"/>
              <a:t>P(</a:t>
            </a:r>
            <a:r>
              <a:rPr lang="en-US" altLang="en-US" sz="1800" dirty="0" err="1"/>
              <a:t>i</a:t>
            </a:r>
            <a:r>
              <a:rPr lang="en-US" altLang="en-US" sz="1800" dirty="0"/>
              <a:t>=3)</a:t>
            </a:r>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r>
              <a:rPr lang="en-US" altLang="en-US" sz="1800" dirty="0"/>
              <a:t>:</a:t>
            </a:r>
          </a:p>
          <a:p>
            <a:pPr eaLnBrk="1" hangingPunct="1">
              <a:spcBef>
                <a:spcPct val="0"/>
              </a:spcBef>
              <a:buFontTx/>
              <a:buNone/>
            </a:pPr>
            <a:r>
              <a:rPr lang="en-US" altLang="en-US" sz="1800" dirty="0"/>
              <a:t>:</a:t>
            </a:r>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r>
              <a:rPr lang="en-US" altLang="en-US" sz="1800" dirty="0"/>
              <a:t>P(</a:t>
            </a:r>
            <a:r>
              <a:rPr lang="en-US" altLang="en-US" sz="1800" dirty="0" err="1"/>
              <a:t>i</a:t>
            </a:r>
            <a:r>
              <a:rPr lang="en-US" altLang="en-US" sz="1800" dirty="0"/>
              <a:t>=9)</a:t>
            </a:r>
          </a:p>
        </p:txBody>
      </p:sp>
      <p:sp>
        <p:nvSpPr>
          <p:cNvPr id="23584" name="Rectangle 92"/>
          <p:cNvSpPr>
            <a:spLocks noChangeArrowheads="1"/>
          </p:cNvSpPr>
          <p:nvPr/>
        </p:nvSpPr>
        <p:spPr bwMode="auto">
          <a:xfrm>
            <a:off x="1625600" y="2036763"/>
            <a:ext cx="1166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a:t>(i=1,j=1)</a:t>
            </a:r>
          </a:p>
        </p:txBody>
      </p:sp>
      <p:sp>
        <p:nvSpPr>
          <p:cNvPr id="23585" name="Rectangle 92"/>
          <p:cNvSpPr>
            <a:spLocks noChangeArrowheads="1"/>
          </p:cNvSpPr>
          <p:nvPr/>
        </p:nvSpPr>
        <p:spPr bwMode="auto">
          <a:xfrm>
            <a:off x="1547813" y="2535238"/>
            <a:ext cx="11673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dirty="0">
                <a:sym typeface="Symbol" pitchFamily="18" charset="2"/>
              </a:rPr>
              <a:t> </a:t>
            </a:r>
            <a:r>
              <a:rPr lang="en-US" altLang="en-US" sz="1800" dirty="0"/>
              <a:t>(</a:t>
            </a:r>
            <a:r>
              <a:rPr lang="en-US" altLang="en-US" sz="1800" dirty="0" err="1"/>
              <a:t>i</a:t>
            </a:r>
            <a:r>
              <a:rPr lang="en-US" altLang="en-US" sz="1800" dirty="0"/>
              <a:t>=2,j=1)</a:t>
            </a:r>
          </a:p>
        </p:txBody>
      </p:sp>
      <p:cxnSp>
        <p:nvCxnSpPr>
          <p:cNvPr id="41" name="Straight Arrow Connector 40"/>
          <p:cNvCxnSpPr>
            <a:stCxn id="28" idx="5"/>
            <a:endCxn id="29" idx="2"/>
          </p:cNvCxnSpPr>
          <p:nvPr/>
        </p:nvCxnSpPr>
        <p:spPr>
          <a:xfrm flipV="1">
            <a:off x="1162050" y="4324350"/>
            <a:ext cx="2857500" cy="617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587" name="TextBox 100"/>
          <p:cNvSpPr txBox="1">
            <a:spLocks noChangeArrowheads="1"/>
          </p:cNvSpPr>
          <p:nvPr/>
        </p:nvSpPr>
        <p:spPr bwMode="auto">
          <a:xfrm>
            <a:off x="4233863" y="4244975"/>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A1(j=5)</a:t>
            </a:r>
          </a:p>
        </p:txBody>
      </p:sp>
      <p:sp>
        <p:nvSpPr>
          <p:cNvPr id="23588" name="TextBox 101"/>
          <p:cNvSpPr txBox="1">
            <a:spLocks noChangeArrowheads="1"/>
          </p:cNvSpPr>
          <p:nvPr/>
        </p:nvSpPr>
        <p:spPr bwMode="auto">
          <a:xfrm>
            <a:off x="4133850" y="2095500"/>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A1(j=1)</a:t>
            </a:r>
          </a:p>
        </p:txBody>
      </p:sp>
      <p:cxnSp>
        <p:nvCxnSpPr>
          <p:cNvPr id="45" name="Straight Arrow Connector 44"/>
          <p:cNvCxnSpPr/>
          <p:nvPr/>
        </p:nvCxnSpPr>
        <p:spPr>
          <a:xfrm flipV="1">
            <a:off x="4237038" y="3492500"/>
            <a:ext cx="3101975" cy="752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590" name="Rectangle 92"/>
          <p:cNvSpPr>
            <a:spLocks noChangeArrowheads="1"/>
          </p:cNvSpPr>
          <p:nvPr/>
        </p:nvSpPr>
        <p:spPr bwMode="auto">
          <a:xfrm>
            <a:off x="5078413" y="2165350"/>
            <a:ext cx="1225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a:t>(j=1,k=1)</a:t>
            </a:r>
          </a:p>
        </p:txBody>
      </p:sp>
      <p:cxnSp>
        <p:nvCxnSpPr>
          <p:cNvPr id="48" name="Straight Arrow Connector 47"/>
          <p:cNvCxnSpPr/>
          <p:nvPr/>
        </p:nvCxnSpPr>
        <p:spPr>
          <a:xfrm>
            <a:off x="4214813" y="2882900"/>
            <a:ext cx="3124200" cy="1889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592" name="Rectangle 92"/>
          <p:cNvSpPr>
            <a:spLocks noChangeArrowheads="1"/>
          </p:cNvSpPr>
          <p:nvPr/>
        </p:nvSpPr>
        <p:spPr bwMode="auto">
          <a:xfrm>
            <a:off x="6226175" y="3035300"/>
            <a:ext cx="1408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(j=2,k=2)</a:t>
            </a:r>
          </a:p>
        </p:txBody>
      </p:sp>
      <p:sp>
        <p:nvSpPr>
          <p:cNvPr id="23593" name="Rectangle 92"/>
          <p:cNvSpPr>
            <a:spLocks noChangeArrowheads="1"/>
          </p:cNvSpPr>
          <p:nvPr/>
        </p:nvSpPr>
        <p:spPr bwMode="auto">
          <a:xfrm>
            <a:off x="4994275" y="2468563"/>
            <a:ext cx="1260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a:t>(j=2,k=1)</a:t>
            </a:r>
          </a:p>
        </p:txBody>
      </p:sp>
      <p:sp>
        <p:nvSpPr>
          <p:cNvPr id="23594" name="TextBox 116"/>
          <p:cNvSpPr txBox="1">
            <a:spLocks noChangeArrowheads="1"/>
          </p:cNvSpPr>
          <p:nvPr/>
        </p:nvSpPr>
        <p:spPr bwMode="auto">
          <a:xfrm>
            <a:off x="4192588" y="2578100"/>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A1(j=2)</a:t>
            </a:r>
          </a:p>
        </p:txBody>
      </p:sp>
      <p:sp>
        <p:nvSpPr>
          <p:cNvPr id="53" name="Oval 52"/>
          <p:cNvSpPr/>
          <p:nvPr/>
        </p:nvSpPr>
        <p:spPr>
          <a:xfrm>
            <a:off x="1058863" y="4133850"/>
            <a:ext cx="44450"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4" name="Oval 53"/>
          <p:cNvSpPr/>
          <p:nvPr/>
        </p:nvSpPr>
        <p:spPr>
          <a:xfrm>
            <a:off x="2852738" y="3100388"/>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5" name="Oval 54"/>
          <p:cNvSpPr/>
          <p:nvPr/>
        </p:nvSpPr>
        <p:spPr>
          <a:xfrm>
            <a:off x="2852738" y="3208338"/>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6" name="Oval 55"/>
          <p:cNvSpPr/>
          <p:nvPr/>
        </p:nvSpPr>
        <p:spPr>
          <a:xfrm>
            <a:off x="3648075" y="3500438"/>
            <a:ext cx="46038"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7" name="Oval 56"/>
          <p:cNvSpPr/>
          <p:nvPr/>
        </p:nvSpPr>
        <p:spPr>
          <a:xfrm>
            <a:off x="3646488" y="3295650"/>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8" name="Oval 57"/>
          <p:cNvSpPr/>
          <p:nvPr/>
        </p:nvSpPr>
        <p:spPr>
          <a:xfrm>
            <a:off x="3648075" y="3025775"/>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3601" name="TextBox 1"/>
          <p:cNvSpPr txBox="1">
            <a:spLocks noChangeArrowheads="1"/>
          </p:cNvSpPr>
          <p:nvPr/>
        </p:nvSpPr>
        <p:spPr bwMode="auto">
          <a:xfrm>
            <a:off x="1911350" y="5205413"/>
            <a:ext cx="1023938" cy="3698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Layer l=1</a:t>
            </a:r>
          </a:p>
        </p:txBody>
      </p:sp>
      <p:sp>
        <p:nvSpPr>
          <p:cNvPr id="23602" name="TextBox 93"/>
          <p:cNvSpPr txBox="1">
            <a:spLocks noChangeArrowheads="1"/>
          </p:cNvSpPr>
          <p:nvPr/>
        </p:nvSpPr>
        <p:spPr bwMode="auto">
          <a:xfrm>
            <a:off x="5426075" y="5146675"/>
            <a:ext cx="1023938" cy="3698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Layer l=2</a:t>
            </a:r>
          </a:p>
        </p:txBody>
      </p:sp>
      <p:pic>
        <p:nvPicPr>
          <p:cNvPr id="236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3" y="931863"/>
            <a:ext cx="1173162"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Oval 64"/>
          <p:cNvSpPr/>
          <p:nvPr/>
        </p:nvSpPr>
        <p:spPr>
          <a:xfrm>
            <a:off x="3986213" y="228917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66" name="Oval 65"/>
          <p:cNvSpPr/>
          <p:nvPr/>
        </p:nvSpPr>
        <p:spPr>
          <a:xfrm>
            <a:off x="7339013" y="24098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67" name="Oval 66"/>
          <p:cNvSpPr/>
          <p:nvPr/>
        </p:nvSpPr>
        <p:spPr>
          <a:xfrm>
            <a:off x="7339013" y="338137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68" name="Oval 67"/>
          <p:cNvSpPr/>
          <p:nvPr/>
        </p:nvSpPr>
        <p:spPr>
          <a:xfrm>
            <a:off x="4005263" y="370681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69" name="TextBox 68"/>
          <p:cNvSpPr txBox="1"/>
          <p:nvPr/>
        </p:nvSpPr>
        <p:spPr>
          <a:xfrm>
            <a:off x="7572375" y="2041525"/>
            <a:ext cx="1173163" cy="646113"/>
          </a:xfrm>
          <a:prstGeom prst="rect">
            <a:avLst/>
          </a:prstGeom>
          <a:noFill/>
          <a:ln>
            <a:solidFill>
              <a:schemeClr val="accent1">
                <a:shade val="50000"/>
              </a:schemeClr>
            </a:solidFill>
          </a:ln>
        </p:spPr>
        <p:txBody>
          <a:bodyPr wrap="none">
            <a:spAutoFit/>
          </a:bodyPr>
          <a:lstStyle/>
          <a:p>
            <a:pPr eaLnBrk="1" hangingPunct="1">
              <a:defRPr/>
            </a:pPr>
            <a:r>
              <a:rPr lang="en-US" dirty="0"/>
              <a:t>Y1=0.5101</a:t>
            </a:r>
          </a:p>
          <a:p>
            <a:pPr eaLnBrk="1" hangingPunct="1">
              <a:defRPr/>
            </a:pPr>
            <a:r>
              <a:rPr lang="en-US" dirty="0"/>
              <a:t>T1=1</a:t>
            </a:r>
          </a:p>
        </p:txBody>
      </p:sp>
      <p:sp>
        <p:nvSpPr>
          <p:cNvPr id="73" name="TextBox 72"/>
          <p:cNvSpPr txBox="1"/>
          <p:nvPr/>
        </p:nvSpPr>
        <p:spPr>
          <a:xfrm>
            <a:off x="7572375" y="2733675"/>
            <a:ext cx="1173163" cy="647700"/>
          </a:xfrm>
          <a:prstGeom prst="rect">
            <a:avLst/>
          </a:prstGeom>
          <a:noFill/>
          <a:ln>
            <a:solidFill>
              <a:schemeClr val="accent1">
                <a:shade val="50000"/>
              </a:schemeClr>
            </a:solidFill>
          </a:ln>
        </p:spPr>
        <p:txBody>
          <a:bodyPr wrap="none">
            <a:spAutoFit/>
          </a:bodyPr>
          <a:lstStyle/>
          <a:p>
            <a:pPr eaLnBrk="1" hangingPunct="1">
              <a:defRPr/>
            </a:pPr>
            <a:r>
              <a:rPr lang="en-US" dirty="0"/>
              <a:t>Y2=0.4322</a:t>
            </a:r>
          </a:p>
          <a:p>
            <a:pPr eaLnBrk="1" hangingPunct="1">
              <a:defRPr/>
            </a:pPr>
            <a:r>
              <a:rPr lang="en-US" dirty="0"/>
              <a:t>T2=0</a:t>
            </a:r>
          </a:p>
        </p:txBody>
      </p:sp>
      <p:sp>
        <p:nvSpPr>
          <p:cNvPr id="74" name="TextBox 73"/>
          <p:cNvSpPr txBox="1"/>
          <p:nvPr/>
        </p:nvSpPr>
        <p:spPr>
          <a:xfrm>
            <a:off x="7567613" y="3416300"/>
            <a:ext cx="1171575" cy="646113"/>
          </a:xfrm>
          <a:prstGeom prst="rect">
            <a:avLst/>
          </a:prstGeom>
          <a:noFill/>
          <a:ln>
            <a:solidFill>
              <a:schemeClr val="accent1">
                <a:shade val="50000"/>
              </a:schemeClr>
            </a:solidFill>
          </a:ln>
        </p:spPr>
        <p:txBody>
          <a:bodyPr wrap="none">
            <a:spAutoFit/>
          </a:bodyPr>
          <a:lstStyle/>
          <a:p>
            <a:pPr eaLnBrk="1" hangingPunct="1">
              <a:defRPr/>
            </a:pPr>
            <a:r>
              <a:rPr lang="en-US" dirty="0"/>
              <a:t>Y3=0.3241</a:t>
            </a:r>
          </a:p>
          <a:p>
            <a:pPr eaLnBrk="1" hangingPunct="1">
              <a:defRPr/>
            </a:pPr>
            <a:r>
              <a:rPr lang="en-US" dirty="0"/>
              <a:t>T3=0</a:t>
            </a:r>
          </a:p>
        </p:txBody>
      </p:sp>
      <p:sp>
        <p:nvSpPr>
          <p:cNvPr id="23611" name="TextBox 74"/>
          <p:cNvSpPr txBox="1">
            <a:spLocks noChangeArrowheads="1"/>
          </p:cNvSpPr>
          <p:nvPr/>
        </p:nvSpPr>
        <p:spPr bwMode="auto">
          <a:xfrm>
            <a:off x="7086600" y="4484688"/>
            <a:ext cx="1365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Output layer</a:t>
            </a:r>
          </a:p>
        </p:txBody>
      </p:sp>
      <p:sp>
        <p:nvSpPr>
          <p:cNvPr id="23612" name="TextBox 75"/>
          <p:cNvSpPr txBox="1">
            <a:spLocks noChangeArrowheads="1"/>
          </p:cNvSpPr>
          <p:nvPr/>
        </p:nvSpPr>
        <p:spPr bwMode="auto">
          <a:xfrm>
            <a:off x="228464" y="5491164"/>
            <a:ext cx="1193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Input layer</a:t>
            </a:r>
          </a:p>
        </p:txBody>
      </p:sp>
      <p:sp>
        <p:nvSpPr>
          <p:cNvPr id="23613" name="TextBox 1"/>
          <p:cNvSpPr txBox="1">
            <a:spLocks noChangeArrowheads="1"/>
          </p:cNvSpPr>
          <p:nvPr/>
        </p:nvSpPr>
        <p:spPr bwMode="auto">
          <a:xfrm>
            <a:off x="7446963" y="1503363"/>
            <a:ext cx="1538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Class1 :</a:t>
            </a:r>
          </a:p>
          <a:p>
            <a:pPr eaLnBrk="1" hangingPunct="1">
              <a:spcBef>
                <a:spcPct val="0"/>
              </a:spcBef>
              <a:buFontTx/>
              <a:buNone/>
            </a:pPr>
            <a:r>
              <a:rPr lang="en-US" altLang="en-US" sz="1800"/>
              <a:t>T1,T2,T3=1,0,0</a:t>
            </a:r>
          </a:p>
        </p:txBody>
      </p:sp>
      <p:sp>
        <p:nvSpPr>
          <p:cNvPr id="23614" name="TextBox 2"/>
          <p:cNvSpPr txBox="1">
            <a:spLocks noChangeArrowheads="1"/>
          </p:cNvSpPr>
          <p:nvPr/>
        </p:nvSpPr>
        <p:spPr bwMode="auto">
          <a:xfrm>
            <a:off x="825364" y="5739653"/>
            <a:ext cx="7015895" cy="92333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Exercise 2: What is the target(teacher) code for T1,T2,T3 if it is for </a:t>
            </a:r>
            <a:r>
              <a:rPr lang="en-US" altLang="en-US" sz="1800" b="1" dirty="0"/>
              <a:t>class 3</a:t>
            </a:r>
            <a:r>
              <a:rPr lang="en-US" altLang="en-US" sz="1800" dirty="0"/>
              <a:t>?</a:t>
            </a:r>
          </a:p>
          <a:p>
            <a:pPr eaLnBrk="1" hangingPunct="1">
              <a:spcBef>
                <a:spcPct val="0"/>
              </a:spcBef>
              <a:buNone/>
            </a:pPr>
            <a:r>
              <a:rPr lang="en-US" altLang="en-US" sz="1800" dirty="0"/>
              <a:t>MC question, choice:(1)  1,0,0 ; (2)  1,1,0 ; (3)  0,1,0 ; (4)  0,0,1 ; </a:t>
            </a:r>
          </a:p>
          <a:p>
            <a:pPr eaLnBrk="1" hangingPunct="1">
              <a:spcBef>
                <a:spcPct val="0"/>
              </a:spcBef>
              <a:buFontTx/>
              <a:buNone/>
            </a:pPr>
            <a:r>
              <a:rPr lang="en-US" altLang="en-US" sz="1800" dirty="0">
                <a:solidFill>
                  <a:srgbClr val="FF0000"/>
                </a:solidFill>
              </a:rPr>
              <a:t>Ans: 0,0,1 (choice 4 is correct)</a:t>
            </a:r>
          </a:p>
        </p:txBody>
      </p:sp>
      <p:sp>
        <p:nvSpPr>
          <p:cNvPr id="3" name="TextBox 2">
            <a:extLst>
              <a:ext uri="{FF2B5EF4-FFF2-40B4-BE49-F238E27FC236}">
                <a16:creationId xmlns:a16="http://schemas.microsoft.com/office/drawing/2014/main" id="{02917443-847C-3196-FBB3-A61EB5D15F33}"/>
              </a:ext>
            </a:extLst>
          </p:cNvPr>
          <p:cNvSpPr txBox="1"/>
          <p:nvPr/>
        </p:nvSpPr>
        <p:spPr>
          <a:xfrm>
            <a:off x="4233863" y="3616325"/>
            <a:ext cx="4583430" cy="369332"/>
          </a:xfrm>
          <a:prstGeom prst="rect">
            <a:avLst/>
          </a:prstGeom>
          <a:noFill/>
        </p:spPr>
        <p:txBody>
          <a:bodyPr wrap="square">
            <a:spAutoFit/>
          </a:bodyPr>
          <a:lstStyle/>
          <a:p>
            <a:r>
              <a:rPr lang="en-US" altLang="zh-HK" sz="1800" dirty="0"/>
              <a:t>A1(j=4)</a:t>
            </a:r>
            <a:endParaRPr lang="en-US" dirty="0"/>
          </a:p>
        </p:txBody>
      </p:sp>
      <p:sp>
        <p:nvSpPr>
          <p:cNvPr id="4" name="Oval 3">
            <a:extLst>
              <a:ext uri="{FF2B5EF4-FFF2-40B4-BE49-F238E27FC236}">
                <a16:creationId xmlns:a16="http://schemas.microsoft.com/office/drawing/2014/main" id="{1E833ADE-D722-86F6-9077-885300757303}"/>
              </a:ext>
            </a:extLst>
          </p:cNvPr>
          <p:cNvSpPr/>
          <p:nvPr/>
        </p:nvSpPr>
        <p:spPr>
          <a:xfrm>
            <a:off x="6862763" y="1179664"/>
            <a:ext cx="2246312" cy="3435199"/>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261EFFDD-3A4A-AAEE-C4F9-B44F3F8AED79}"/>
              </a:ext>
            </a:extLst>
          </p:cNvPr>
          <p:cNvCxnSpPr>
            <a:cxnSpLocks/>
          </p:cNvCxnSpPr>
          <p:nvPr/>
        </p:nvCxnSpPr>
        <p:spPr>
          <a:xfrm flipH="1">
            <a:off x="6705600" y="4111790"/>
            <a:ext cx="486128" cy="19842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8933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153195" y="86591"/>
            <a:ext cx="8862218" cy="609600"/>
          </a:xfrm>
        </p:spPr>
        <p:txBody>
          <a:bodyPr>
            <a:normAutofit/>
          </a:bodyPr>
          <a:lstStyle/>
          <a:p>
            <a:pPr algn="l"/>
            <a:r>
              <a:rPr lang="en-US" altLang="en-US" sz="1600" dirty="0"/>
              <a:t>Architecture : Example, write the formula for A1(j=1) </a:t>
            </a:r>
          </a:p>
        </p:txBody>
      </p:sp>
      <p:sp>
        <p:nvSpPr>
          <p:cNvPr id="71709" name="Content Placeholder 78"/>
          <p:cNvSpPr>
            <a:spLocks noGrp="1"/>
          </p:cNvSpPr>
          <p:nvPr>
            <p:ph idx="1"/>
          </p:nvPr>
        </p:nvSpPr>
        <p:spPr>
          <a:xfrm>
            <a:off x="8229600" y="6324600"/>
            <a:ext cx="762000" cy="381000"/>
          </a:xfrm>
        </p:spPr>
        <p:txBody>
          <a:bodyPr>
            <a:normAutofit fontScale="70000" lnSpcReduction="20000"/>
          </a:bodyPr>
          <a:lstStyle/>
          <a:p>
            <a:r>
              <a:rPr lang="en-US" altLang="en-US"/>
              <a:t> </a:t>
            </a:r>
          </a:p>
        </p:txBody>
      </p:sp>
      <p:sp>
        <p:nvSpPr>
          <p:cNvPr id="71683" name="Footer Placeholder 3"/>
          <p:cNvSpPr>
            <a:spLocks noGrp="1"/>
          </p:cNvSpPr>
          <p:nvPr>
            <p:ph type="ftr" sz="quarter" idx="11"/>
          </p:nvPr>
        </p:nvSpPr>
        <p:spPr bwMode="auto">
          <a:xfrm>
            <a:off x="5257800" y="63912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p>
        </p:txBody>
      </p:sp>
      <p:sp>
        <p:nvSpPr>
          <p:cNvPr id="7177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594E090-3DB1-4F17-869C-067DB8B30EDA}" type="slidenum">
              <a:rPr lang="en-US" altLang="zh-HK" sz="1200">
                <a:solidFill>
                  <a:srgbClr val="898989"/>
                </a:solidFill>
              </a:rPr>
              <a:pPr>
                <a:spcBef>
                  <a:spcPct val="0"/>
                </a:spcBef>
                <a:buFontTx/>
                <a:buNone/>
              </a:pPr>
              <a:t>28</a:t>
            </a:fld>
            <a:endParaRPr lang="en-US" altLang="zh-HK" sz="1200">
              <a:solidFill>
                <a:srgbClr val="898989"/>
              </a:solidFill>
            </a:endParaRPr>
          </a:p>
        </p:txBody>
      </p:sp>
      <p:sp>
        <p:nvSpPr>
          <p:cNvPr id="7" name="Oval 6"/>
          <p:cNvSpPr/>
          <p:nvPr/>
        </p:nvSpPr>
        <p:spPr>
          <a:xfrm>
            <a:off x="1360488" y="3073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 name="Oval 7"/>
          <p:cNvSpPr/>
          <p:nvPr/>
        </p:nvSpPr>
        <p:spPr>
          <a:xfrm>
            <a:off x="1360488" y="35401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9" name="Oval 8"/>
          <p:cNvSpPr/>
          <p:nvPr/>
        </p:nvSpPr>
        <p:spPr>
          <a:xfrm>
            <a:off x="1360488" y="39973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 name="Oval 9"/>
          <p:cNvSpPr/>
          <p:nvPr/>
        </p:nvSpPr>
        <p:spPr>
          <a:xfrm>
            <a:off x="1360488" y="44545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1" name="Oval 10"/>
          <p:cNvSpPr/>
          <p:nvPr/>
        </p:nvSpPr>
        <p:spPr>
          <a:xfrm>
            <a:off x="4379913" y="3073400"/>
            <a:ext cx="228600" cy="228600"/>
          </a:xfrm>
          <a:prstGeom prst="ellipse">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2" name="Oval 11"/>
          <p:cNvSpPr/>
          <p:nvPr/>
        </p:nvSpPr>
        <p:spPr>
          <a:xfrm>
            <a:off x="4379913" y="35401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 name="Oval 12"/>
          <p:cNvSpPr/>
          <p:nvPr/>
        </p:nvSpPr>
        <p:spPr>
          <a:xfrm>
            <a:off x="4379913" y="39973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 name="Oval 13"/>
          <p:cNvSpPr/>
          <p:nvPr/>
        </p:nvSpPr>
        <p:spPr>
          <a:xfrm>
            <a:off x="4379913" y="4454525"/>
            <a:ext cx="228600" cy="228600"/>
          </a:xfrm>
          <a:prstGeom prst="ellipse">
            <a:avLst/>
          </a:prstGeom>
          <a:pattFill prst="solidDmnd">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5" name="Straight Arrow Connector 14"/>
          <p:cNvCxnSpPr>
            <a:stCxn id="7" idx="6"/>
            <a:endCxn id="11" idx="2"/>
          </p:cNvCxnSpPr>
          <p:nvPr/>
        </p:nvCxnSpPr>
        <p:spPr>
          <a:xfrm>
            <a:off x="1589088" y="3187700"/>
            <a:ext cx="2790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6"/>
            <a:endCxn id="11" idx="2"/>
          </p:cNvCxnSpPr>
          <p:nvPr/>
        </p:nvCxnSpPr>
        <p:spPr>
          <a:xfrm flipV="1">
            <a:off x="1589088" y="3187700"/>
            <a:ext cx="2790825" cy="138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6"/>
            <a:endCxn id="11" idx="2"/>
          </p:cNvCxnSpPr>
          <p:nvPr/>
        </p:nvCxnSpPr>
        <p:spPr>
          <a:xfrm flipV="1">
            <a:off x="1589088" y="3187700"/>
            <a:ext cx="2790825" cy="923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732713" y="3184525"/>
            <a:ext cx="228600" cy="228600"/>
          </a:xfrm>
          <a:prstGeom prst="ellipse">
            <a:avLst/>
          </a:prstGeom>
          <a:pattFill prst="lt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0" name="Oval 19"/>
          <p:cNvSpPr/>
          <p:nvPr/>
        </p:nvSpPr>
        <p:spPr>
          <a:xfrm>
            <a:off x="7732713" y="367347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1" name="Oval 20"/>
          <p:cNvSpPr/>
          <p:nvPr/>
        </p:nvSpPr>
        <p:spPr>
          <a:xfrm>
            <a:off x="7732713" y="4156075"/>
            <a:ext cx="228600" cy="228600"/>
          </a:xfrm>
          <a:prstGeom prst="ellipse">
            <a:avLst/>
          </a:prstGeom>
          <a:pattFill prst="openDmnd">
            <a:fgClr>
              <a:schemeClr val="tx2"/>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23" name="Straight Arrow Connector 22"/>
          <p:cNvCxnSpPr>
            <a:stCxn id="11" idx="6"/>
            <a:endCxn id="19" idx="2"/>
          </p:cNvCxnSpPr>
          <p:nvPr/>
        </p:nvCxnSpPr>
        <p:spPr>
          <a:xfrm>
            <a:off x="4608513" y="3187700"/>
            <a:ext cx="3124200" cy="11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2" idx="6"/>
            <a:endCxn id="19" idx="2"/>
          </p:cNvCxnSpPr>
          <p:nvPr/>
        </p:nvCxnSpPr>
        <p:spPr>
          <a:xfrm flipV="1">
            <a:off x="4608513" y="3298825"/>
            <a:ext cx="3124200" cy="355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3" idx="7"/>
            <a:endCxn id="19" idx="2"/>
          </p:cNvCxnSpPr>
          <p:nvPr/>
        </p:nvCxnSpPr>
        <p:spPr>
          <a:xfrm flipV="1">
            <a:off x="4573588" y="3298825"/>
            <a:ext cx="3159125" cy="733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4" idx="6"/>
            <a:endCxn id="19" idx="2"/>
          </p:cNvCxnSpPr>
          <p:nvPr/>
        </p:nvCxnSpPr>
        <p:spPr>
          <a:xfrm flipV="1">
            <a:off x="4608513" y="3298825"/>
            <a:ext cx="3124200" cy="1270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8" idx="6"/>
            <a:endCxn id="11" idx="2"/>
          </p:cNvCxnSpPr>
          <p:nvPr/>
        </p:nvCxnSpPr>
        <p:spPr>
          <a:xfrm flipV="1">
            <a:off x="1589088" y="3187700"/>
            <a:ext cx="2790825" cy="466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9" idx="5"/>
            <a:endCxn id="14" idx="2"/>
          </p:cNvCxnSpPr>
          <p:nvPr/>
        </p:nvCxnSpPr>
        <p:spPr>
          <a:xfrm>
            <a:off x="1555750" y="4192588"/>
            <a:ext cx="2824163" cy="376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1474788" y="5216525"/>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40" name="Oval 39"/>
          <p:cNvSpPr/>
          <p:nvPr/>
        </p:nvSpPr>
        <p:spPr>
          <a:xfrm>
            <a:off x="1360488" y="55245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41" name="Oval 40"/>
          <p:cNvSpPr/>
          <p:nvPr/>
        </p:nvSpPr>
        <p:spPr>
          <a:xfrm>
            <a:off x="4413250" y="49879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43" name="Straight Arrow Connector 42"/>
          <p:cNvCxnSpPr>
            <a:stCxn id="40" idx="6"/>
            <a:endCxn id="11" idx="2"/>
          </p:cNvCxnSpPr>
          <p:nvPr/>
        </p:nvCxnSpPr>
        <p:spPr>
          <a:xfrm flipV="1">
            <a:off x="1589088" y="3187700"/>
            <a:ext cx="2790825" cy="245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1" idx="7"/>
            <a:endCxn id="19" idx="2"/>
          </p:cNvCxnSpPr>
          <p:nvPr/>
        </p:nvCxnSpPr>
        <p:spPr>
          <a:xfrm flipV="1">
            <a:off x="4608513" y="3298825"/>
            <a:ext cx="3124200" cy="1722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10" name="TextBox 79"/>
          <p:cNvSpPr txBox="1">
            <a:spLocks noChangeArrowheads="1"/>
          </p:cNvSpPr>
          <p:nvPr/>
        </p:nvSpPr>
        <p:spPr bwMode="auto">
          <a:xfrm>
            <a:off x="1293813" y="5930900"/>
            <a:ext cx="131209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Input:</a:t>
            </a:r>
          </a:p>
          <a:p>
            <a:pPr eaLnBrk="1" hangingPunct="1">
              <a:spcBef>
                <a:spcPct val="0"/>
              </a:spcBef>
              <a:buFontTx/>
              <a:buNone/>
            </a:pPr>
            <a:r>
              <a:rPr lang="en-US" altLang="en-US" sz="1800" dirty="0"/>
              <a:t>P=9x1</a:t>
            </a:r>
          </a:p>
          <a:p>
            <a:pPr eaLnBrk="1" hangingPunct="1">
              <a:spcBef>
                <a:spcPct val="0"/>
              </a:spcBef>
              <a:buFontTx/>
              <a:buNone/>
            </a:pPr>
            <a:r>
              <a:rPr lang="en-US" altLang="en-US" sz="1800" dirty="0"/>
              <a:t>Indexed by </a:t>
            </a:r>
            <a:r>
              <a:rPr lang="en-US" altLang="en-US" sz="1800" dirty="0" err="1">
                <a:solidFill>
                  <a:srgbClr val="FF0000"/>
                </a:solidFill>
              </a:rPr>
              <a:t>i</a:t>
            </a:r>
            <a:endParaRPr lang="en-US" altLang="en-US" sz="1800" dirty="0">
              <a:solidFill>
                <a:srgbClr val="FF0000"/>
              </a:solidFill>
            </a:endParaRPr>
          </a:p>
        </p:txBody>
      </p:sp>
      <p:sp>
        <p:nvSpPr>
          <p:cNvPr id="71711" name="TextBox 80"/>
          <p:cNvSpPr txBox="1">
            <a:spLocks noChangeArrowheads="1"/>
          </p:cNvSpPr>
          <p:nvPr/>
        </p:nvSpPr>
        <p:spPr bwMode="auto">
          <a:xfrm>
            <a:off x="3459163" y="5327650"/>
            <a:ext cx="23606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A1: Hidden layer1 =5 neurons, indexed by </a:t>
            </a:r>
            <a:r>
              <a:rPr lang="en-US" altLang="en-US" sz="1800" dirty="0">
                <a:solidFill>
                  <a:srgbClr val="FF0000"/>
                </a:solidFill>
              </a:rPr>
              <a:t>j</a:t>
            </a:r>
          </a:p>
          <a:p>
            <a:pPr eaLnBrk="1" hangingPunct="1">
              <a:spcBef>
                <a:spcPct val="0"/>
              </a:spcBef>
              <a:buFontTx/>
              <a:buNone/>
            </a:pPr>
            <a:r>
              <a:rPr lang="en-US" altLang="en-US" sz="1800" dirty="0" err="1">
                <a:sym typeface="Symbol" pitchFamily="18" charset="2"/>
              </a:rPr>
              <a:t>W</a:t>
            </a:r>
            <a:r>
              <a:rPr lang="en-US" altLang="en-US" sz="1800" i="1" baseline="30000" dirty="0" err="1">
                <a:sym typeface="Symbol" pitchFamily="18" charset="2"/>
              </a:rPr>
              <a:t>l</a:t>
            </a:r>
            <a:r>
              <a:rPr lang="en-US" altLang="en-US" sz="1800" i="1" baseline="30000" dirty="0">
                <a:sym typeface="Symbol" pitchFamily="18" charset="2"/>
              </a:rPr>
              <a:t>=</a:t>
            </a:r>
            <a:r>
              <a:rPr lang="en-US" altLang="en-US" sz="1800" i="1" baseline="30000" dirty="0"/>
              <a:t>1</a:t>
            </a:r>
            <a:r>
              <a:rPr lang="en-US" altLang="en-US" sz="1800" dirty="0"/>
              <a:t>=9x5</a:t>
            </a:r>
          </a:p>
          <a:p>
            <a:pPr eaLnBrk="1" hangingPunct="1">
              <a:spcBef>
                <a:spcPct val="0"/>
              </a:spcBef>
              <a:buFontTx/>
              <a:buNone/>
            </a:pPr>
            <a:r>
              <a:rPr lang="en-US" altLang="en-US" sz="1800" i="1" dirty="0">
                <a:sym typeface="Symbol" pitchFamily="18" charset="2"/>
              </a:rPr>
              <a:t>b</a:t>
            </a:r>
            <a:r>
              <a:rPr lang="en-US" altLang="en-US" sz="1800" i="1" baseline="30000" dirty="0">
                <a:sym typeface="Symbol" pitchFamily="18" charset="2"/>
              </a:rPr>
              <a:t>l=</a:t>
            </a:r>
            <a:r>
              <a:rPr lang="en-US" altLang="en-US" sz="1800" i="1" baseline="30000" dirty="0"/>
              <a:t>1</a:t>
            </a:r>
            <a:r>
              <a:rPr lang="en-US" altLang="en-US" sz="1800" dirty="0"/>
              <a:t>=5x1</a:t>
            </a:r>
          </a:p>
        </p:txBody>
      </p:sp>
      <p:sp>
        <p:nvSpPr>
          <p:cNvPr id="83" name="Oval 82"/>
          <p:cNvSpPr/>
          <p:nvPr/>
        </p:nvSpPr>
        <p:spPr>
          <a:xfrm>
            <a:off x="6067425" y="4424363"/>
            <a:ext cx="46038"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4" name="Oval 83"/>
          <p:cNvSpPr/>
          <p:nvPr/>
        </p:nvSpPr>
        <p:spPr>
          <a:xfrm>
            <a:off x="6054725" y="4073525"/>
            <a:ext cx="46038"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7" name="Oval 86"/>
          <p:cNvSpPr/>
          <p:nvPr/>
        </p:nvSpPr>
        <p:spPr>
          <a:xfrm>
            <a:off x="2740025" y="1439863"/>
            <a:ext cx="1236663" cy="11509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88" name="Straight Arrow Connector 87"/>
          <p:cNvCxnSpPr/>
          <p:nvPr/>
        </p:nvCxnSpPr>
        <p:spPr>
          <a:xfrm>
            <a:off x="838200" y="1449388"/>
            <a:ext cx="1901825" cy="301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87" idx="2"/>
          </p:cNvCxnSpPr>
          <p:nvPr/>
        </p:nvCxnSpPr>
        <p:spPr>
          <a:xfrm>
            <a:off x="623888" y="1949450"/>
            <a:ext cx="2116137" cy="66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838200" y="2232025"/>
            <a:ext cx="1901825" cy="265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18" name="Rectangle 92"/>
          <p:cNvSpPr>
            <a:spLocks noChangeArrowheads="1"/>
          </p:cNvSpPr>
          <p:nvPr/>
        </p:nvSpPr>
        <p:spPr bwMode="auto">
          <a:xfrm>
            <a:off x="1166813" y="1296988"/>
            <a:ext cx="130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(i=1,j=1)</a:t>
            </a:r>
          </a:p>
        </p:txBody>
      </p:sp>
      <p:sp>
        <p:nvSpPr>
          <p:cNvPr id="71719" name="Rectangle 93"/>
          <p:cNvSpPr>
            <a:spLocks noChangeArrowheads="1"/>
          </p:cNvSpPr>
          <p:nvPr/>
        </p:nvSpPr>
        <p:spPr bwMode="auto">
          <a:xfrm>
            <a:off x="1250950" y="1716088"/>
            <a:ext cx="130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(i=2,j=1)</a:t>
            </a:r>
          </a:p>
        </p:txBody>
      </p:sp>
      <p:sp>
        <p:nvSpPr>
          <p:cNvPr id="71720" name="Rectangle 94"/>
          <p:cNvSpPr>
            <a:spLocks noChangeArrowheads="1"/>
          </p:cNvSpPr>
          <p:nvPr/>
        </p:nvSpPr>
        <p:spPr bwMode="auto">
          <a:xfrm>
            <a:off x="1303338" y="2232025"/>
            <a:ext cx="1304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(i=9,j=1)</a:t>
            </a:r>
          </a:p>
        </p:txBody>
      </p:sp>
      <p:sp>
        <p:nvSpPr>
          <p:cNvPr id="96" name="Oval 95"/>
          <p:cNvSpPr/>
          <p:nvPr/>
        </p:nvSpPr>
        <p:spPr>
          <a:xfrm>
            <a:off x="881063" y="2090738"/>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97" name="Oval 96"/>
          <p:cNvSpPr/>
          <p:nvPr/>
        </p:nvSpPr>
        <p:spPr>
          <a:xfrm>
            <a:off x="877888" y="2284413"/>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71723" name="TextBox 97"/>
          <p:cNvSpPr txBox="1">
            <a:spLocks noChangeArrowheads="1"/>
          </p:cNvSpPr>
          <p:nvPr/>
        </p:nvSpPr>
        <p:spPr bwMode="auto">
          <a:xfrm>
            <a:off x="646113" y="2890838"/>
            <a:ext cx="7381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P(i=1)</a:t>
            </a:r>
          </a:p>
          <a:p>
            <a:pPr eaLnBrk="1" hangingPunct="1">
              <a:spcBef>
                <a:spcPct val="0"/>
              </a:spcBef>
              <a:buFontTx/>
              <a:buNone/>
            </a:pPr>
            <a:endParaRPr lang="en-US" altLang="en-US" sz="1800"/>
          </a:p>
          <a:p>
            <a:pPr eaLnBrk="1" hangingPunct="1">
              <a:spcBef>
                <a:spcPct val="0"/>
              </a:spcBef>
              <a:buFontTx/>
              <a:buNone/>
            </a:pPr>
            <a:r>
              <a:rPr lang="en-US" altLang="en-US" sz="1800"/>
              <a:t>P(i=2)</a:t>
            </a:r>
          </a:p>
          <a:p>
            <a:pPr eaLnBrk="1" hangingPunct="1">
              <a:spcBef>
                <a:spcPct val="0"/>
              </a:spcBef>
              <a:buFontTx/>
              <a:buNone/>
            </a:pPr>
            <a:endParaRPr lang="en-US" altLang="en-US" sz="1800"/>
          </a:p>
          <a:p>
            <a:pPr eaLnBrk="1" hangingPunct="1">
              <a:spcBef>
                <a:spcPct val="0"/>
              </a:spcBef>
              <a:buFontTx/>
              <a:buNone/>
            </a:pPr>
            <a:r>
              <a:rPr lang="en-US" altLang="en-US" sz="1800"/>
              <a:t>P(i=3)</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r>
              <a:rPr lang="en-US" altLang="en-US" sz="1800"/>
              <a:t>:</a:t>
            </a:r>
          </a:p>
          <a:p>
            <a:pPr eaLnBrk="1" hangingPunct="1">
              <a:spcBef>
                <a:spcPct val="0"/>
              </a:spcBef>
              <a:buFontTx/>
              <a:buNone/>
            </a:pPr>
            <a:r>
              <a:rPr lang="en-US" altLang="en-US" sz="1800"/>
              <a:t>:</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r>
              <a:rPr lang="en-US" altLang="en-US" sz="1800"/>
              <a:t>P(i=9)</a:t>
            </a:r>
          </a:p>
        </p:txBody>
      </p:sp>
      <p:cxnSp>
        <p:nvCxnSpPr>
          <p:cNvPr id="99" name="Straight Arrow Connector 98"/>
          <p:cNvCxnSpPr/>
          <p:nvPr/>
        </p:nvCxnSpPr>
        <p:spPr>
          <a:xfrm>
            <a:off x="3976688" y="2016125"/>
            <a:ext cx="517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725" name="Object 103"/>
              <p:cNvSpPr txBox="1"/>
              <p:nvPr/>
            </p:nvSpPr>
            <p:spPr bwMode="auto">
              <a:xfrm>
                <a:off x="519113" y="731838"/>
                <a:ext cx="3994150" cy="565150"/>
              </a:xfrm>
              <a:prstGeom prst="rect">
                <a:avLst/>
              </a:prstGeom>
              <a:noFill/>
              <a:ln>
                <a:noFill/>
              </a:ln>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A</m:t>
                          </m:r>
                        </m:e>
                        <m:sub>
                          <m:r>
                            <a:rPr lang="en-US" i="0">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=1</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=1</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b</m:t>
                                      </m:r>
                                    </m:e>
                                    <m:sub>
                                      <m:r>
                                        <a:rPr lang="en-US" i="0">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m:rPr>
                                      <m:sty m:val="p"/>
                                    </m:rPr>
                                    <a:rPr lang="en-US" i="0">
                                      <a:solidFill>
                                        <a:srgbClr val="000000"/>
                                      </a:solidFill>
                                      <a:latin typeface="Cambria Math" panose="02040503050406030204" pitchFamily="18" charset="0"/>
                                    </a:rPr>
                                    <m:t>j</m:t>
                                  </m:r>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m:t>
                                  </m:r>
                                </m:e>
                              </m:d>
                            </m:sup>
                          </m:sSup>
                        </m:den>
                      </m:f>
                    </m:oMath>
                  </m:oMathPara>
                </a14:m>
                <a:endParaRPr lang="en-US" dirty="0"/>
              </a:p>
            </p:txBody>
          </p:sp>
        </mc:Choice>
        <mc:Fallback xmlns="">
          <p:sp>
            <p:nvSpPr>
              <p:cNvPr id="71725" name="Object 103"/>
              <p:cNvSpPr txBox="1">
                <a:spLocks noRot="1" noChangeAspect="1" noMove="1" noResize="1" noEditPoints="1" noAdjustHandles="1" noChangeArrowheads="1" noChangeShapeType="1" noTextEdit="1"/>
              </p:cNvSpPr>
              <p:nvPr/>
            </p:nvSpPr>
            <p:spPr bwMode="auto">
              <a:xfrm>
                <a:off x="519113" y="731838"/>
                <a:ext cx="3994150" cy="565150"/>
              </a:xfrm>
              <a:prstGeom prst="rect">
                <a:avLst/>
              </a:prstGeom>
              <a:blipFill>
                <a:blip r:embed="rId2"/>
                <a:stretch>
                  <a:fillRect/>
                </a:stretch>
              </a:blipFill>
              <a:ln>
                <a:noFill/>
              </a:ln>
            </p:spPr>
            <p:txBody>
              <a:bodyPr/>
              <a:lstStyle/>
              <a:p>
                <a:r>
                  <a:rPr lang="en-US">
                    <a:noFill/>
                  </a:rPr>
                  <a:t> </a:t>
                </a:r>
              </a:p>
            </p:txBody>
          </p:sp>
        </mc:Fallback>
      </mc:AlternateContent>
      <p:sp>
        <p:nvSpPr>
          <p:cNvPr id="71726" name="TextBox 137"/>
          <p:cNvSpPr txBox="1">
            <a:spLocks noChangeArrowheads="1"/>
          </p:cNvSpPr>
          <p:nvPr/>
        </p:nvSpPr>
        <p:spPr bwMode="auto">
          <a:xfrm>
            <a:off x="3903663" y="1581150"/>
            <a:ext cx="823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a:t>
            </a:r>
            <a:r>
              <a:rPr lang="en-US" altLang="en-US" sz="1800" baseline="-25000"/>
              <a:t>1</a:t>
            </a:r>
            <a:r>
              <a:rPr lang="en-US" altLang="en-US" sz="1800"/>
              <a:t>(i=1)</a:t>
            </a:r>
          </a:p>
        </p:txBody>
      </p:sp>
      <p:sp>
        <p:nvSpPr>
          <p:cNvPr id="71727" name="Rectangle 141"/>
          <p:cNvSpPr>
            <a:spLocks noChangeArrowheads="1"/>
          </p:cNvSpPr>
          <p:nvPr/>
        </p:nvSpPr>
        <p:spPr bwMode="auto">
          <a:xfrm>
            <a:off x="155575" y="1233488"/>
            <a:ext cx="730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P(i=1)</a:t>
            </a:r>
          </a:p>
          <a:p>
            <a:pPr eaLnBrk="1" hangingPunct="1">
              <a:spcBef>
                <a:spcPct val="0"/>
              </a:spcBef>
              <a:buFontTx/>
              <a:buNone/>
            </a:pPr>
            <a:endParaRPr lang="en-US" altLang="en-US" sz="1800"/>
          </a:p>
        </p:txBody>
      </p:sp>
      <p:sp>
        <p:nvSpPr>
          <p:cNvPr id="71728" name="Rectangle 142"/>
          <p:cNvSpPr>
            <a:spLocks noChangeArrowheads="1"/>
          </p:cNvSpPr>
          <p:nvPr/>
        </p:nvSpPr>
        <p:spPr bwMode="auto">
          <a:xfrm>
            <a:off x="157163" y="1728788"/>
            <a:ext cx="730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P(i=2)</a:t>
            </a:r>
          </a:p>
          <a:p>
            <a:pPr eaLnBrk="1" hangingPunct="1">
              <a:spcBef>
                <a:spcPct val="0"/>
              </a:spcBef>
              <a:buFontTx/>
              <a:buNone/>
            </a:pPr>
            <a:endParaRPr lang="en-US" altLang="en-US" sz="1800"/>
          </a:p>
        </p:txBody>
      </p:sp>
      <p:sp>
        <p:nvSpPr>
          <p:cNvPr id="71729" name="Rectangle 143"/>
          <p:cNvSpPr>
            <a:spLocks noChangeArrowheads="1"/>
          </p:cNvSpPr>
          <p:nvPr/>
        </p:nvSpPr>
        <p:spPr bwMode="auto">
          <a:xfrm>
            <a:off x="196850" y="2278063"/>
            <a:ext cx="730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P(i=9)</a:t>
            </a:r>
          </a:p>
        </p:txBody>
      </p:sp>
      <p:sp>
        <p:nvSpPr>
          <p:cNvPr id="145" name="Rectangle 144"/>
          <p:cNvSpPr/>
          <p:nvPr/>
        </p:nvSpPr>
        <p:spPr>
          <a:xfrm>
            <a:off x="92075" y="723900"/>
            <a:ext cx="4481513" cy="213201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47" name="Straight Arrow Connector 146"/>
          <p:cNvCxnSpPr>
            <a:endCxn id="11" idx="0"/>
          </p:cNvCxnSpPr>
          <p:nvPr/>
        </p:nvCxnSpPr>
        <p:spPr>
          <a:xfrm>
            <a:off x="3810000" y="2855913"/>
            <a:ext cx="684213" cy="217487"/>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1732" name="TextBox 149"/>
          <p:cNvSpPr txBox="1">
            <a:spLocks noChangeArrowheads="1"/>
          </p:cNvSpPr>
          <p:nvPr/>
        </p:nvSpPr>
        <p:spPr bwMode="auto">
          <a:xfrm>
            <a:off x="2711450" y="1670050"/>
            <a:ext cx="1406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Neuron i=1</a:t>
            </a:r>
          </a:p>
          <a:p>
            <a:pPr eaLnBrk="1" hangingPunct="1">
              <a:spcBef>
                <a:spcPct val="0"/>
              </a:spcBef>
              <a:buFontTx/>
              <a:buNone/>
            </a:pPr>
            <a:r>
              <a:rPr lang="en-US" altLang="en-US" sz="1800"/>
              <a:t>Bias=b1(i=1)</a:t>
            </a:r>
            <a:endParaRPr lang="en-US" altLang="en-US" sz="1800" baseline="-25000"/>
          </a:p>
        </p:txBody>
      </p:sp>
      <p:sp>
        <p:nvSpPr>
          <p:cNvPr id="155" name="Oval 154"/>
          <p:cNvSpPr/>
          <p:nvPr/>
        </p:nvSpPr>
        <p:spPr>
          <a:xfrm>
            <a:off x="7523163" y="1473200"/>
            <a:ext cx="1260475" cy="10731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56" name="Straight Arrow Connector 155"/>
          <p:cNvCxnSpPr/>
          <p:nvPr/>
        </p:nvCxnSpPr>
        <p:spPr>
          <a:xfrm>
            <a:off x="5110163" y="1473200"/>
            <a:ext cx="2509837" cy="277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endCxn id="155" idx="2"/>
          </p:cNvCxnSpPr>
          <p:nvPr/>
        </p:nvCxnSpPr>
        <p:spPr>
          <a:xfrm>
            <a:off x="5178425" y="1922463"/>
            <a:ext cx="2344738" cy="87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flipV="1">
            <a:off x="5207000" y="2244725"/>
            <a:ext cx="2316163" cy="311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37" name="Rectangle 158"/>
          <p:cNvSpPr>
            <a:spLocks noChangeArrowheads="1"/>
          </p:cNvSpPr>
          <p:nvPr/>
        </p:nvSpPr>
        <p:spPr bwMode="auto">
          <a:xfrm>
            <a:off x="5832475" y="1287463"/>
            <a:ext cx="1408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ym typeface="Symbol" pitchFamily="18" charset="2"/>
              </a:rPr>
              <a:t> </a:t>
            </a:r>
            <a:r>
              <a:rPr lang="en-US" altLang="en-US" sz="1800" baseline="30000">
                <a:sym typeface="Symbol" pitchFamily="18" charset="2"/>
              </a:rPr>
              <a:t>l=</a:t>
            </a:r>
            <a:r>
              <a:rPr lang="en-US" altLang="en-US" sz="1800" baseline="30000"/>
              <a:t>2</a:t>
            </a:r>
            <a:r>
              <a:rPr lang="en-US" altLang="en-US" sz="1800"/>
              <a:t>(i=1,k=1)</a:t>
            </a:r>
          </a:p>
        </p:txBody>
      </p:sp>
      <p:sp>
        <p:nvSpPr>
          <p:cNvPr id="71738" name="Rectangle 159"/>
          <p:cNvSpPr>
            <a:spLocks noChangeArrowheads="1"/>
          </p:cNvSpPr>
          <p:nvPr/>
        </p:nvSpPr>
        <p:spPr bwMode="auto">
          <a:xfrm>
            <a:off x="5819775" y="1657350"/>
            <a:ext cx="1408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ym typeface="Symbol" pitchFamily="18" charset="2"/>
              </a:rPr>
              <a:t> </a:t>
            </a:r>
            <a:r>
              <a:rPr lang="en-US" altLang="en-US" sz="1800" baseline="30000">
                <a:sym typeface="Symbol" pitchFamily="18" charset="2"/>
              </a:rPr>
              <a:t>l=</a:t>
            </a:r>
            <a:r>
              <a:rPr lang="en-US" altLang="en-US" sz="1800" baseline="30000"/>
              <a:t>2</a:t>
            </a:r>
            <a:r>
              <a:rPr lang="en-US" altLang="en-US" sz="1800"/>
              <a:t>(i=2,k=1)</a:t>
            </a:r>
          </a:p>
          <a:p>
            <a:pPr eaLnBrk="1" hangingPunct="1">
              <a:spcBef>
                <a:spcPct val="0"/>
              </a:spcBef>
              <a:buFontTx/>
              <a:buNone/>
            </a:pPr>
            <a:endParaRPr lang="en-US" altLang="en-US" sz="1800"/>
          </a:p>
        </p:txBody>
      </p:sp>
      <p:sp>
        <p:nvSpPr>
          <p:cNvPr id="71739" name="Rectangle 160"/>
          <p:cNvSpPr>
            <a:spLocks noChangeArrowheads="1"/>
          </p:cNvSpPr>
          <p:nvPr/>
        </p:nvSpPr>
        <p:spPr bwMode="auto">
          <a:xfrm>
            <a:off x="5843588" y="2185988"/>
            <a:ext cx="1408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ym typeface="Symbol" pitchFamily="18" charset="2"/>
              </a:rPr>
              <a:t> </a:t>
            </a:r>
            <a:r>
              <a:rPr lang="en-US" altLang="en-US" sz="1800" baseline="30000">
                <a:sym typeface="Symbol" pitchFamily="18" charset="2"/>
              </a:rPr>
              <a:t>l=</a:t>
            </a:r>
            <a:r>
              <a:rPr lang="en-US" altLang="en-US" sz="1800" baseline="30000"/>
              <a:t>2</a:t>
            </a:r>
            <a:r>
              <a:rPr lang="en-US" altLang="en-US" sz="1800"/>
              <a:t>(i=5,k=1)</a:t>
            </a:r>
          </a:p>
        </p:txBody>
      </p:sp>
      <p:sp>
        <p:nvSpPr>
          <p:cNvPr id="162" name="Oval 161"/>
          <p:cNvSpPr/>
          <p:nvPr/>
        </p:nvSpPr>
        <p:spPr>
          <a:xfrm>
            <a:off x="5449888" y="2112963"/>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63" name="Oval 162"/>
          <p:cNvSpPr/>
          <p:nvPr/>
        </p:nvSpPr>
        <p:spPr>
          <a:xfrm>
            <a:off x="5446713" y="2306638"/>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64" name="Straight Arrow Connector 163"/>
          <p:cNvCxnSpPr/>
          <p:nvPr/>
        </p:nvCxnSpPr>
        <p:spPr>
          <a:xfrm flipV="1">
            <a:off x="8783638" y="1924050"/>
            <a:ext cx="231775" cy="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743" name="Object 164"/>
              <p:cNvSpPr txBox="1"/>
              <p:nvPr/>
            </p:nvSpPr>
            <p:spPr bwMode="auto">
              <a:xfrm>
                <a:off x="4789488" y="819150"/>
                <a:ext cx="4192587" cy="493713"/>
              </a:xfrm>
              <a:prstGeom prst="rect">
                <a:avLst/>
              </a:prstGeom>
              <a:noFill/>
              <a:ln>
                <a:noFill/>
              </a:ln>
            </p:spPr>
            <p:txBody>
              <a:bodyPr>
                <a:normAutofit fontScale="55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A</m:t>
                          </m:r>
                        </m:e>
                        <m:sub>
                          <m:r>
                            <a:rPr lang="en-US" i="0">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b</m:t>
                                  </m:r>
                                </m:e>
                                <m:sub>
                                  <m:r>
                                    <a:rPr lang="en-US" i="0">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up>
                          </m:sSup>
                        </m:den>
                      </m:f>
                    </m:oMath>
                  </m:oMathPara>
                </a14:m>
                <a:endParaRPr lang="en-US" dirty="0"/>
              </a:p>
            </p:txBody>
          </p:sp>
        </mc:Choice>
        <mc:Fallback xmlns="">
          <p:sp>
            <p:nvSpPr>
              <p:cNvPr id="71743" name="Object 164"/>
              <p:cNvSpPr txBox="1">
                <a:spLocks noRot="1" noChangeAspect="1" noMove="1" noResize="1" noEditPoints="1" noAdjustHandles="1" noChangeArrowheads="1" noChangeShapeType="1" noTextEdit="1"/>
              </p:cNvSpPr>
              <p:nvPr/>
            </p:nvSpPr>
            <p:spPr bwMode="auto">
              <a:xfrm>
                <a:off x="4789488" y="819150"/>
                <a:ext cx="4192587" cy="493713"/>
              </a:xfrm>
              <a:prstGeom prst="rect">
                <a:avLst/>
              </a:prstGeom>
              <a:blipFill>
                <a:blip r:embed="rId3"/>
                <a:stretch>
                  <a:fillRect/>
                </a:stretch>
              </a:blipFill>
              <a:ln>
                <a:noFill/>
              </a:ln>
            </p:spPr>
            <p:txBody>
              <a:bodyPr/>
              <a:lstStyle/>
              <a:p>
                <a:r>
                  <a:rPr lang="en-US">
                    <a:noFill/>
                  </a:rPr>
                  <a:t> </a:t>
                </a:r>
              </a:p>
            </p:txBody>
          </p:sp>
        </mc:Fallback>
      </mc:AlternateContent>
      <p:sp>
        <p:nvSpPr>
          <p:cNvPr id="71744" name="TextBox 165"/>
          <p:cNvSpPr txBox="1">
            <a:spLocks noChangeArrowheads="1"/>
          </p:cNvSpPr>
          <p:nvPr/>
        </p:nvSpPr>
        <p:spPr bwMode="auto">
          <a:xfrm>
            <a:off x="8542338" y="2262188"/>
            <a:ext cx="715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a:t>
            </a:r>
            <a:r>
              <a:rPr lang="en-US" altLang="en-US" sz="1800" baseline="-25000"/>
              <a:t>2(k=2)</a:t>
            </a:r>
          </a:p>
        </p:txBody>
      </p:sp>
      <p:sp>
        <p:nvSpPr>
          <p:cNvPr id="71745" name="Rectangle 166"/>
          <p:cNvSpPr>
            <a:spLocks noChangeArrowheads="1"/>
          </p:cNvSpPr>
          <p:nvPr/>
        </p:nvSpPr>
        <p:spPr bwMode="auto">
          <a:xfrm>
            <a:off x="4724400" y="1255713"/>
            <a:ext cx="434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A1</a:t>
            </a:r>
          </a:p>
        </p:txBody>
      </p:sp>
      <p:sp>
        <p:nvSpPr>
          <p:cNvPr id="71746" name="Rectangle 167"/>
          <p:cNvSpPr>
            <a:spLocks noChangeArrowheads="1"/>
          </p:cNvSpPr>
          <p:nvPr/>
        </p:nvSpPr>
        <p:spPr bwMode="auto">
          <a:xfrm>
            <a:off x="4727575" y="1751013"/>
            <a:ext cx="433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A2</a:t>
            </a:r>
          </a:p>
        </p:txBody>
      </p:sp>
      <p:sp>
        <p:nvSpPr>
          <p:cNvPr id="71747" name="Rectangle 168"/>
          <p:cNvSpPr>
            <a:spLocks noChangeArrowheads="1"/>
          </p:cNvSpPr>
          <p:nvPr/>
        </p:nvSpPr>
        <p:spPr bwMode="auto">
          <a:xfrm>
            <a:off x="4765675" y="2300288"/>
            <a:ext cx="434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A5</a:t>
            </a:r>
          </a:p>
        </p:txBody>
      </p:sp>
      <p:sp>
        <p:nvSpPr>
          <p:cNvPr id="170" name="Rectangle 169"/>
          <p:cNvSpPr/>
          <p:nvPr/>
        </p:nvSpPr>
        <p:spPr>
          <a:xfrm>
            <a:off x="4797425" y="533400"/>
            <a:ext cx="4346575" cy="2405063"/>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71749" name="TextBox 170"/>
          <p:cNvSpPr txBox="1">
            <a:spLocks noChangeArrowheads="1"/>
          </p:cNvSpPr>
          <p:nvPr/>
        </p:nvSpPr>
        <p:spPr bwMode="auto">
          <a:xfrm>
            <a:off x="7505700" y="1670050"/>
            <a:ext cx="1395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Neuron k=1</a:t>
            </a:r>
          </a:p>
          <a:p>
            <a:pPr eaLnBrk="1" hangingPunct="1">
              <a:spcBef>
                <a:spcPct val="0"/>
              </a:spcBef>
              <a:buFontTx/>
              <a:buNone/>
            </a:pPr>
            <a:r>
              <a:rPr lang="en-US" altLang="en-US" sz="1800"/>
              <a:t>Bias=b2(k=1)</a:t>
            </a:r>
            <a:endParaRPr lang="en-US" altLang="en-US" sz="1800" baseline="-25000"/>
          </a:p>
        </p:txBody>
      </p:sp>
      <p:sp>
        <p:nvSpPr>
          <p:cNvPr id="71750" name="Rectangle 92"/>
          <p:cNvSpPr>
            <a:spLocks noChangeArrowheads="1"/>
          </p:cNvSpPr>
          <p:nvPr/>
        </p:nvSpPr>
        <p:spPr bwMode="auto">
          <a:xfrm>
            <a:off x="2019300" y="2814638"/>
            <a:ext cx="1357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a:t>
            </a:r>
            <a:r>
              <a:rPr lang="en-US" altLang="en-US" sz="1800" i="1" baseline="30000"/>
              <a:t>1</a:t>
            </a:r>
            <a:r>
              <a:rPr lang="en-US" altLang="en-US" sz="1800"/>
              <a:t>(i=1,j=1)</a:t>
            </a:r>
          </a:p>
        </p:txBody>
      </p:sp>
      <p:sp>
        <p:nvSpPr>
          <p:cNvPr id="71751" name="Rectangle 92"/>
          <p:cNvSpPr>
            <a:spLocks noChangeArrowheads="1"/>
          </p:cNvSpPr>
          <p:nvPr/>
        </p:nvSpPr>
        <p:spPr bwMode="auto">
          <a:xfrm>
            <a:off x="1941513" y="3313113"/>
            <a:ext cx="1357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a:t>
            </a:r>
            <a:r>
              <a:rPr lang="en-US" altLang="en-US" sz="1800" i="1" baseline="30000"/>
              <a:t>1</a:t>
            </a:r>
            <a:r>
              <a:rPr lang="en-US" altLang="en-US" sz="1800"/>
              <a:t>(i=2,j=1)</a:t>
            </a:r>
          </a:p>
        </p:txBody>
      </p:sp>
      <p:sp>
        <p:nvSpPr>
          <p:cNvPr id="71752" name="Rectangle 92"/>
          <p:cNvSpPr>
            <a:spLocks noChangeArrowheads="1"/>
          </p:cNvSpPr>
          <p:nvPr/>
        </p:nvSpPr>
        <p:spPr bwMode="auto">
          <a:xfrm>
            <a:off x="2019300" y="5375275"/>
            <a:ext cx="1357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a:t>
            </a:r>
            <a:r>
              <a:rPr lang="en-US" altLang="en-US" sz="1800" i="1" baseline="30000"/>
              <a:t>1</a:t>
            </a:r>
            <a:r>
              <a:rPr lang="en-US" altLang="en-US" sz="1800"/>
              <a:t>(i=9,j=5)</a:t>
            </a:r>
          </a:p>
        </p:txBody>
      </p:sp>
      <p:cxnSp>
        <p:nvCxnSpPr>
          <p:cNvPr id="80" name="Straight Arrow Connector 79"/>
          <p:cNvCxnSpPr>
            <a:stCxn id="40" idx="5"/>
            <a:endCxn id="41" idx="2"/>
          </p:cNvCxnSpPr>
          <p:nvPr/>
        </p:nvCxnSpPr>
        <p:spPr>
          <a:xfrm flipV="1">
            <a:off x="1555750" y="5102225"/>
            <a:ext cx="2857500" cy="617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54" name="Rectangle 92"/>
          <p:cNvSpPr>
            <a:spLocks noChangeArrowheads="1"/>
          </p:cNvSpPr>
          <p:nvPr/>
        </p:nvSpPr>
        <p:spPr bwMode="auto">
          <a:xfrm>
            <a:off x="3024188" y="4497388"/>
            <a:ext cx="130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(i=3,j=4)</a:t>
            </a:r>
          </a:p>
        </p:txBody>
      </p:sp>
      <p:sp>
        <p:nvSpPr>
          <p:cNvPr id="71755" name="TextBox 100"/>
          <p:cNvSpPr txBox="1">
            <a:spLocks noChangeArrowheads="1"/>
          </p:cNvSpPr>
          <p:nvPr/>
        </p:nvSpPr>
        <p:spPr bwMode="auto">
          <a:xfrm>
            <a:off x="4627563" y="5022850"/>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A1(j=5)</a:t>
            </a:r>
          </a:p>
        </p:txBody>
      </p:sp>
      <p:sp>
        <p:nvSpPr>
          <p:cNvPr id="71756" name="TextBox 101"/>
          <p:cNvSpPr txBox="1">
            <a:spLocks noChangeArrowheads="1"/>
          </p:cNvSpPr>
          <p:nvPr/>
        </p:nvSpPr>
        <p:spPr bwMode="auto">
          <a:xfrm>
            <a:off x="4550092" y="2908103"/>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A1(j=1)</a:t>
            </a:r>
          </a:p>
        </p:txBody>
      </p:sp>
      <p:sp>
        <p:nvSpPr>
          <p:cNvPr id="71757" name="TextBox 80"/>
          <p:cNvSpPr txBox="1">
            <a:spLocks noChangeArrowheads="1"/>
          </p:cNvSpPr>
          <p:nvPr/>
        </p:nvSpPr>
        <p:spPr bwMode="auto">
          <a:xfrm>
            <a:off x="7285038" y="4598988"/>
            <a:ext cx="185896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A2:layer2, 3 Output neurons</a:t>
            </a:r>
          </a:p>
          <a:p>
            <a:pPr eaLnBrk="1" hangingPunct="1">
              <a:spcBef>
                <a:spcPct val="0"/>
              </a:spcBef>
              <a:buFontTx/>
              <a:buNone/>
            </a:pPr>
            <a:r>
              <a:rPr lang="en-US" altLang="en-US" sz="1800" dirty="0"/>
              <a:t>indexed by </a:t>
            </a:r>
            <a:r>
              <a:rPr lang="en-US" altLang="en-US" sz="1800" dirty="0">
                <a:solidFill>
                  <a:srgbClr val="FF0000"/>
                </a:solidFill>
              </a:rPr>
              <a:t>k</a:t>
            </a:r>
          </a:p>
          <a:p>
            <a:pPr eaLnBrk="1" hangingPunct="1">
              <a:spcBef>
                <a:spcPct val="0"/>
              </a:spcBef>
              <a:buFontTx/>
              <a:buNone/>
            </a:pPr>
            <a:r>
              <a:rPr lang="en-US" altLang="en-US" sz="1800" dirty="0" err="1">
                <a:sym typeface="Symbol" pitchFamily="18" charset="2"/>
              </a:rPr>
              <a:t>W</a:t>
            </a:r>
            <a:r>
              <a:rPr lang="en-US" altLang="en-US" sz="1800" i="1" baseline="30000" dirty="0" err="1">
                <a:sym typeface="Symbol" pitchFamily="18" charset="2"/>
              </a:rPr>
              <a:t>l</a:t>
            </a:r>
            <a:r>
              <a:rPr lang="en-US" altLang="en-US" sz="1800" i="1" baseline="30000" dirty="0">
                <a:sym typeface="Symbol" pitchFamily="18" charset="2"/>
              </a:rPr>
              <a:t>=2</a:t>
            </a:r>
            <a:r>
              <a:rPr lang="en-US" altLang="en-US" sz="1800" dirty="0"/>
              <a:t>=5x3</a:t>
            </a:r>
          </a:p>
          <a:p>
            <a:pPr eaLnBrk="1" hangingPunct="1">
              <a:spcBef>
                <a:spcPct val="0"/>
              </a:spcBef>
              <a:buFontTx/>
              <a:buNone/>
            </a:pPr>
            <a:r>
              <a:rPr lang="en-US" altLang="en-US" sz="1800" i="1" dirty="0">
                <a:sym typeface="Symbol" pitchFamily="18" charset="2"/>
              </a:rPr>
              <a:t>b</a:t>
            </a:r>
            <a:r>
              <a:rPr lang="en-US" altLang="en-US" sz="1800" i="1" baseline="30000" dirty="0">
                <a:sym typeface="Symbol" pitchFamily="18" charset="2"/>
              </a:rPr>
              <a:t>l=2</a:t>
            </a:r>
            <a:r>
              <a:rPr lang="en-US" altLang="en-US" sz="1800" dirty="0"/>
              <a:t>=3x1</a:t>
            </a:r>
          </a:p>
        </p:txBody>
      </p:sp>
      <p:cxnSp>
        <p:nvCxnSpPr>
          <p:cNvPr id="106" name="Straight Arrow Connector 105"/>
          <p:cNvCxnSpPr>
            <a:endCxn id="21" idx="2"/>
          </p:cNvCxnSpPr>
          <p:nvPr/>
        </p:nvCxnSpPr>
        <p:spPr>
          <a:xfrm flipV="1">
            <a:off x="4630738" y="4270375"/>
            <a:ext cx="3101975" cy="752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59" name="Rectangle 92"/>
          <p:cNvSpPr>
            <a:spLocks noChangeArrowheads="1"/>
          </p:cNvSpPr>
          <p:nvPr/>
        </p:nvSpPr>
        <p:spPr bwMode="auto">
          <a:xfrm>
            <a:off x="5843588" y="4541838"/>
            <a:ext cx="1408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(j=5,k=3)</a:t>
            </a:r>
          </a:p>
        </p:txBody>
      </p:sp>
      <p:sp>
        <p:nvSpPr>
          <p:cNvPr id="71760" name="Rectangle 92"/>
          <p:cNvSpPr>
            <a:spLocks noChangeArrowheads="1"/>
          </p:cNvSpPr>
          <p:nvPr/>
        </p:nvSpPr>
        <p:spPr bwMode="auto">
          <a:xfrm>
            <a:off x="5472113" y="2943225"/>
            <a:ext cx="1408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(j=1,k=1)</a:t>
            </a:r>
          </a:p>
        </p:txBody>
      </p:sp>
      <p:cxnSp>
        <p:nvCxnSpPr>
          <p:cNvPr id="113" name="Straight Arrow Connector 112"/>
          <p:cNvCxnSpPr/>
          <p:nvPr/>
        </p:nvCxnSpPr>
        <p:spPr>
          <a:xfrm>
            <a:off x="4608513" y="3660775"/>
            <a:ext cx="3124200" cy="1889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62" name="Rectangle 92"/>
          <p:cNvSpPr>
            <a:spLocks noChangeArrowheads="1"/>
          </p:cNvSpPr>
          <p:nvPr/>
        </p:nvSpPr>
        <p:spPr bwMode="auto">
          <a:xfrm>
            <a:off x="6619875" y="3813175"/>
            <a:ext cx="1408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dirty="0">
                <a:sym typeface="Symbol" pitchFamily="18" charset="2"/>
              </a:rPr>
              <a:t> </a:t>
            </a:r>
            <a:r>
              <a:rPr lang="en-US" altLang="en-US" sz="1800" i="1" baseline="30000" dirty="0">
                <a:sym typeface="Symbol" pitchFamily="18" charset="2"/>
              </a:rPr>
              <a:t>l=2</a:t>
            </a:r>
            <a:r>
              <a:rPr lang="en-US" altLang="en-US" sz="1800" dirty="0"/>
              <a:t>(j=2,k=2)</a:t>
            </a:r>
          </a:p>
        </p:txBody>
      </p:sp>
      <p:sp>
        <p:nvSpPr>
          <p:cNvPr id="71763" name="Rectangle 92"/>
          <p:cNvSpPr>
            <a:spLocks noChangeArrowheads="1"/>
          </p:cNvSpPr>
          <p:nvPr/>
        </p:nvSpPr>
        <p:spPr bwMode="auto">
          <a:xfrm>
            <a:off x="5387975" y="3246438"/>
            <a:ext cx="1408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(j=2,k=1)</a:t>
            </a:r>
          </a:p>
        </p:txBody>
      </p:sp>
      <p:sp>
        <p:nvSpPr>
          <p:cNvPr id="71764" name="TextBox 116"/>
          <p:cNvSpPr txBox="1">
            <a:spLocks noChangeArrowheads="1"/>
          </p:cNvSpPr>
          <p:nvPr/>
        </p:nvSpPr>
        <p:spPr bwMode="auto">
          <a:xfrm>
            <a:off x="4586288" y="3355975"/>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A1(j=2)</a:t>
            </a:r>
          </a:p>
        </p:txBody>
      </p:sp>
      <p:cxnSp>
        <p:nvCxnSpPr>
          <p:cNvPr id="118" name="Straight Arrow Connector 117"/>
          <p:cNvCxnSpPr>
            <a:endCxn id="19" idx="0"/>
          </p:cNvCxnSpPr>
          <p:nvPr/>
        </p:nvCxnSpPr>
        <p:spPr>
          <a:xfrm flipH="1">
            <a:off x="7847013" y="2938463"/>
            <a:ext cx="306387" cy="246062"/>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35" name="Oval 134"/>
          <p:cNvSpPr/>
          <p:nvPr/>
        </p:nvSpPr>
        <p:spPr>
          <a:xfrm>
            <a:off x="1452563" y="4911725"/>
            <a:ext cx="44450"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6" name="Oval 135"/>
          <p:cNvSpPr/>
          <p:nvPr/>
        </p:nvSpPr>
        <p:spPr>
          <a:xfrm>
            <a:off x="3246438" y="3878263"/>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7" name="Oval 136"/>
          <p:cNvSpPr/>
          <p:nvPr/>
        </p:nvSpPr>
        <p:spPr>
          <a:xfrm>
            <a:off x="3246438" y="3986213"/>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9" name="Oval 138"/>
          <p:cNvSpPr/>
          <p:nvPr/>
        </p:nvSpPr>
        <p:spPr>
          <a:xfrm>
            <a:off x="4041775" y="4278313"/>
            <a:ext cx="46038"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0" name="Oval 139"/>
          <p:cNvSpPr/>
          <p:nvPr/>
        </p:nvSpPr>
        <p:spPr>
          <a:xfrm>
            <a:off x="4040188" y="4073525"/>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1" name="Oval 140"/>
          <p:cNvSpPr/>
          <p:nvPr/>
        </p:nvSpPr>
        <p:spPr>
          <a:xfrm>
            <a:off x="4041775" y="3803650"/>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71773" name="TextBox 1"/>
          <p:cNvSpPr txBox="1">
            <a:spLocks noChangeArrowheads="1"/>
          </p:cNvSpPr>
          <p:nvPr/>
        </p:nvSpPr>
        <p:spPr bwMode="auto">
          <a:xfrm>
            <a:off x="2305050" y="5983288"/>
            <a:ext cx="1023938" cy="3698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Layer l=1</a:t>
            </a:r>
          </a:p>
        </p:txBody>
      </p:sp>
      <p:sp>
        <p:nvSpPr>
          <p:cNvPr id="71774" name="TextBox 93"/>
          <p:cNvSpPr txBox="1">
            <a:spLocks noChangeArrowheads="1"/>
          </p:cNvSpPr>
          <p:nvPr/>
        </p:nvSpPr>
        <p:spPr bwMode="auto">
          <a:xfrm>
            <a:off x="5819775" y="5924550"/>
            <a:ext cx="1023938" cy="3698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Layer l=2</a:t>
            </a:r>
          </a:p>
        </p:txBody>
      </p:sp>
      <p:sp>
        <p:nvSpPr>
          <p:cNvPr id="71775" name="TextBox 3"/>
          <p:cNvSpPr txBox="1">
            <a:spLocks noChangeArrowheads="1"/>
          </p:cNvSpPr>
          <p:nvPr/>
        </p:nvSpPr>
        <p:spPr bwMode="auto">
          <a:xfrm>
            <a:off x="7131050" y="6076950"/>
            <a:ext cx="1641475" cy="3683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ym typeface="Wingdings" pitchFamily="2" charset="2"/>
              </a:rPr>
              <a:t></a:t>
            </a:r>
            <a:r>
              <a:rPr lang="en-US" altLang="en-US" sz="1800"/>
              <a:t>S2 generated</a:t>
            </a:r>
          </a:p>
        </p:txBody>
      </p:sp>
      <p:sp>
        <p:nvSpPr>
          <p:cNvPr id="71776" name="TextBox 97"/>
          <p:cNvSpPr txBox="1">
            <a:spLocks noChangeArrowheads="1"/>
          </p:cNvSpPr>
          <p:nvPr/>
        </p:nvSpPr>
        <p:spPr bwMode="auto">
          <a:xfrm>
            <a:off x="3170238" y="6441879"/>
            <a:ext cx="1641475" cy="3698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ym typeface="Wingdings" pitchFamily="2" charset="2"/>
              </a:rPr>
              <a:t></a:t>
            </a:r>
            <a:r>
              <a:rPr lang="en-US" altLang="en-US" sz="1800"/>
              <a:t>S1 generated</a:t>
            </a:r>
          </a:p>
        </p:txBody>
      </p:sp>
      <p:sp>
        <p:nvSpPr>
          <p:cNvPr id="5" name="Oval 4"/>
          <p:cNvSpPr/>
          <p:nvPr/>
        </p:nvSpPr>
        <p:spPr>
          <a:xfrm>
            <a:off x="4080192" y="2898775"/>
            <a:ext cx="1331913" cy="482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2" name="Oval 101"/>
          <p:cNvSpPr/>
          <p:nvPr/>
        </p:nvSpPr>
        <p:spPr>
          <a:xfrm>
            <a:off x="92075" y="796925"/>
            <a:ext cx="228600" cy="228600"/>
          </a:xfrm>
          <a:prstGeom prst="ellipse">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3" name="Oval 102"/>
          <p:cNvSpPr/>
          <p:nvPr/>
        </p:nvSpPr>
        <p:spPr>
          <a:xfrm>
            <a:off x="4932363" y="723900"/>
            <a:ext cx="228600" cy="228600"/>
          </a:xfrm>
          <a:prstGeom prst="ellipse">
            <a:avLst/>
          </a:prstGeom>
          <a:pattFill prst="lt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 name="TextBox 2">
            <a:extLst>
              <a:ext uri="{FF2B5EF4-FFF2-40B4-BE49-F238E27FC236}">
                <a16:creationId xmlns:a16="http://schemas.microsoft.com/office/drawing/2014/main" id="{CDF96AB9-1C41-958D-3E8C-CBBDF50DDA93}"/>
              </a:ext>
            </a:extLst>
          </p:cNvPr>
          <p:cNvSpPr txBox="1"/>
          <p:nvPr/>
        </p:nvSpPr>
        <p:spPr>
          <a:xfrm>
            <a:off x="4624388" y="4369552"/>
            <a:ext cx="4629150" cy="369332"/>
          </a:xfrm>
          <a:prstGeom prst="rect">
            <a:avLst/>
          </a:prstGeom>
          <a:noFill/>
        </p:spPr>
        <p:txBody>
          <a:bodyPr wrap="square">
            <a:spAutoFit/>
          </a:bodyPr>
          <a:lstStyle/>
          <a:p>
            <a:r>
              <a:rPr lang="en-US" altLang="zh-HK" sz="1800" dirty="0"/>
              <a:t>A1(j=4)</a:t>
            </a:r>
            <a:endParaRPr lang="en-US" dirty="0"/>
          </a:p>
        </p:txBody>
      </p:sp>
    </p:spTree>
    <p:extLst>
      <p:ext uri="{BB962C8B-B14F-4D97-AF65-F5344CB8AC3E}">
        <p14:creationId xmlns:p14="http://schemas.microsoft.com/office/powerpoint/2010/main" val="192350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153195" y="86591"/>
            <a:ext cx="8862218" cy="609600"/>
          </a:xfrm>
        </p:spPr>
        <p:txBody>
          <a:bodyPr>
            <a:normAutofit/>
          </a:bodyPr>
          <a:lstStyle/>
          <a:p>
            <a:pPr algn="l"/>
            <a:r>
              <a:rPr lang="en-US" altLang="en-US" sz="1600" dirty="0"/>
              <a:t>Architecture : Example (continue, left hand side first)</a:t>
            </a:r>
            <a:br>
              <a:rPr lang="en-US" altLang="en-US" sz="1600" dirty="0"/>
            </a:br>
            <a:r>
              <a:rPr lang="en-US" altLang="en-US" sz="1600" dirty="0"/>
              <a:t>write the formula for A1(j=1) </a:t>
            </a:r>
          </a:p>
        </p:txBody>
      </p:sp>
      <p:sp>
        <p:nvSpPr>
          <p:cNvPr id="71709" name="Content Placeholder 78"/>
          <p:cNvSpPr>
            <a:spLocks noGrp="1"/>
          </p:cNvSpPr>
          <p:nvPr>
            <p:ph idx="1"/>
          </p:nvPr>
        </p:nvSpPr>
        <p:spPr>
          <a:xfrm>
            <a:off x="8229600" y="6324600"/>
            <a:ext cx="762000" cy="381000"/>
          </a:xfrm>
        </p:spPr>
        <p:txBody>
          <a:bodyPr>
            <a:normAutofit fontScale="70000" lnSpcReduction="20000"/>
          </a:bodyPr>
          <a:lstStyle/>
          <a:p>
            <a:r>
              <a:rPr lang="en-US" altLang="en-US"/>
              <a:t> </a:t>
            </a:r>
          </a:p>
        </p:txBody>
      </p:sp>
      <p:sp>
        <p:nvSpPr>
          <p:cNvPr id="71683" name="Footer Placeholder 3"/>
          <p:cNvSpPr>
            <a:spLocks noGrp="1"/>
          </p:cNvSpPr>
          <p:nvPr>
            <p:ph type="ftr" sz="quarter" idx="11"/>
          </p:nvPr>
        </p:nvSpPr>
        <p:spPr bwMode="auto">
          <a:xfrm>
            <a:off x="5257800" y="63912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p>
        </p:txBody>
      </p:sp>
      <p:sp>
        <p:nvSpPr>
          <p:cNvPr id="7177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594E090-3DB1-4F17-869C-067DB8B30EDA}" type="slidenum">
              <a:rPr lang="en-US" altLang="zh-HK" sz="1200">
                <a:solidFill>
                  <a:srgbClr val="898989"/>
                </a:solidFill>
              </a:rPr>
              <a:pPr>
                <a:spcBef>
                  <a:spcPct val="0"/>
                </a:spcBef>
                <a:buFontTx/>
                <a:buNone/>
              </a:pPr>
              <a:t>29</a:t>
            </a:fld>
            <a:endParaRPr lang="en-US" altLang="zh-HK" sz="1200">
              <a:solidFill>
                <a:srgbClr val="898989"/>
              </a:solidFill>
            </a:endParaRPr>
          </a:p>
        </p:txBody>
      </p:sp>
      <p:sp>
        <p:nvSpPr>
          <p:cNvPr id="7" name="Oval 6"/>
          <p:cNvSpPr/>
          <p:nvPr/>
        </p:nvSpPr>
        <p:spPr>
          <a:xfrm>
            <a:off x="1360488" y="3073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 name="Oval 7"/>
          <p:cNvSpPr/>
          <p:nvPr/>
        </p:nvSpPr>
        <p:spPr>
          <a:xfrm>
            <a:off x="1360488" y="35401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9" name="Oval 8"/>
          <p:cNvSpPr/>
          <p:nvPr/>
        </p:nvSpPr>
        <p:spPr>
          <a:xfrm>
            <a:off x="1360488" y="39973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 name="Oval 9"/>
          <p:cNvSpPr/>
          <p:nvPr/>
        </p:nvSpPr>
        <p:spPr>
          <a:xfrm>
            <a:off x="1360488" y="44545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1" name="Oval 10"/>
          <p:cNvSpPr/>
          <p:nvPr/>
        </p:nvSpPr>
        <p:spPr>
          <a:xfrm>
            <a:off x="4379913" y="3073400"/>
            <a:ext cx="228600" cy="228600"/>
          </a:xfrm>
          <a:prstGeom prst="ellipse">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2" name="Oval 11"/>
          <p:cNvSpPr/>
          <p:nvPr/>
        </p:nvSpPr>
        <p:spPr>
          <a:xfrm>
            <a:off x="4379913" y="35401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 name="Oval 12"/>
          <p:cNvSpPr/>
          <p:nvPr/>
        </p:nvSpPr>
        <p:spPr>
          <a:xfrm>
            <a:off x="4379913" y="39973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 name="Oval 13"/>
          <p:cNvSpPr/>
          <p:nvPr/>
        </p:nvSpPr>
        <p:spPr>
          <a:xfrm>
            <a:off x="4379913" y="4454525"/>
            <a:ext cx="228600" cy="228600"/>
          </a:xfrm>
          <a:prstGeom prst="ellipse">
            <a:avLst/>
          </a:prstGeom>
          <a:pattFill prst="solidDmnd">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5" name="Straight Arrow Connector 14"/>
          <p:cNvCxnSpPr>
            <a:stCxn id="7" idx="6"/>
            <a:endCxn id="11" idx="2"/>
          </p:cNvCxnSpPr>
          <p:nvPr/>
        </p:nvCxnSpPr>
        <p:spPr>
          <a:xfrm>
            <a:off x="1589088" y="3187700"/>
            <a:ext cx="2790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6"/>
            <a:endCxn id="11" idx="2"/>
          </p:cNvCxnSpPr>
          <p:nvPr/>
        </p:nvCxnSpPr>
        <p:spPr>
          <a:xfrm flipV="1">
            <a:off x="1589088" y="3187700"/>
            <a:ext cx="2790825" cy="138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6"/>
            <a:endCxn id="11" idx="2"/>
          </p:cNvCxnSpPr>
          <p:nvPr/>
        </p:nvCxnSpPr>
        <p:spPr>
          <a:xfrm flipV="1">
            <a:off x="1589088" y="3187700"/>
            <a:ext cx="2790825" cy="923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732713" y="3184525"/>
            <a:ext cx="228600" cy="228600"/>
          </a:xfrm>
          <a:prstGeom prst="ellipse">
            <a:avLst/>
          </a:prstGeom>
          <a:pattFill prst="lt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0" name="Oval 19"/>
          <p:cNvSpPr/>
          <p:nvPr/>
        </p:nvSpPr>
        <p:spPr>
          <a:xfrm>
            <a:off x="7732713" y="367347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1" name="Oval 20"/>
          <p:cNvSpPr/>
          <p:nvPr/>
        </p:nvSpPr>
        <p:spPr>
          <a:xfrm>
            <a:off x="7732713" y="4156075"/>
            <a:ext cx="228600" cy="228600"/>
          </a:xfrm>
          <a:prstGeom prst="ellipse">
            <a:avLst/>
          </a:prstGeom>
          <a:pattFill prst="openDmnd">
            <a:fgClr>
              <a:schemeClr val="tx2"/>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23" name="Straight Arrow Connector 22"/>
          <p:cNvCxnSpPr>
            <a:stCxn id="11" idx="6"/>
            <a:endCxn id="19" idx="2"/>
          </p:cNvCxnSpPr>
          <p:nvPr/>
        </p:nvCxnSpPr>
        <p:spPr>
          <a:xfrm>
            <a:off x="4608513" y="3187700"/>
            <a:ext cx="3124200" cy="11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2" idx="6"/>
            <a:endCxn id="19" idx="2"/>
          </p:cNvCxnSpPr>
          <p:nvPr/>
        </p:nvCxnSpPr>
        <p:spPr>
          <a:xfrm flipV="1">
            <a:off x="4608513" y="3298825"/>
            <a:ext cx="3124200" cy="355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3" idx="7"/>
            <a:endCxn id="19" idx="2"/>
          </p:cNvCxnSpPr>
          <p:nvPr/>
        </p:nvCxnSpPr>
        <p:spPr>
          <a:xfrm flipV="1">
            <a:off x="4573588" y="3298825"/>
            <a:ext cx="3159125" cy="733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4" idx="6"/>
            <a:endCxn id="19" idx="2"/>
          </p:cNvCxnSpPr>
          <p:nvPr/>
        </p:nvCxnSpPr>
        <p:spPr>
          <a:xfrm flipV="1">
            <a:off x="4608513" y="3298825"/>
            <a:ext cx="3124200" cy="1270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8" idx="6"/>
            <a:endCxn id="11" idx="2"/>
          </p:cNvCxnSpPr>
          <p:nvPr/>
        </p:nvCxnSpPr>
        <p:spPr>
          <a:xfrm flipV="1">
            <a:off x="1589088" y="3187700"/>
            <a:ext cx="2790825" cy="466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9" idx="5"/>
            <a:endCxn id="14" idx="2"/>
          </p:cNvCxnSpPr>
          <p:nvPr/>
        </p:nvCxnSpPr>
        <p:spPr>
          <a:xfrm>
            <a:off x="1555750" y="4192588"/>
            <a:ext cx="2824163" cy="376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1474788" y="5216525"/>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40" name="Oval 39"/>
          <p:cNvSpPr/>
          <p:nvPr/>
        </p:nvSpPr>
        <p:spPr>
          <a:xfrm>
            <a:off x="1360488" y="55245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41" name="Oval 40"/>
          <p:cNvSpPr/>
          <p:nvPr/>
        </p:nvSpPr>
        <p:spPr>
          <a:xfrm>
            <a:off x="4413250" y="49879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43" name="Straight Arrow Connector 42"/>
          <p:cNvCxnSpPr>
            <a:stCxn id="40" idx="6"/>
            <a:endCxn id="11" idx="2"/>
          </p:cNvCxnSpPr>
          <p:nvPr/>
        </p:nvCxnSpPr>
        <p:spPr>
          <a:xfrm flipV="1">
            <a:off x="1589088" y="3187700"/>
            <a:ext cx="2790825" cy="245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1" idx="7"/>
            <a:endCxn id="19" idx="2"/>
          </p:cNvCxnSpPr>
          <p:nvPr/>
        </p:nvCxnSpPr>
        <p:spPr>
          <a:xfrm flipV="1">
            <a:off x="4608513" y="3298825"/>
            <a:ext cx="3124200" cy="1722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10" name="TextBox 79"/>
          <p:cNvSpPr txBox="1">
            <a:spLocks noChangeArrowheads="1"/>
          </p:cNvSpPr>
          <p:nvPr/>
        </p:nvSpPr>
        <p:spPr bwMode="auto">
          <a:xfrm>
            <a:off x="1293813" y="5930900"/>
            <a:ext cx="131369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Input:</a:t>
            </a:r>
          </a:p>
          <a:p>
            <a:pPr eaLnBrk="1" hangingPunct="1">
              <a:spcBef>
                <a:spcPct val="0"/>
              </a:spcBef>
              <a:buFontTx/>
              <a:buNone/>
            </a:pPr>
            <a:r>
              <a:rPr lang="en-US" altLang="en-US" sz="1800" dirty="0"/>
              <a:t>P=9x1</a:t>
            </a:r>
          </a:p>
          <a:p>
            <a:pPr eaLnBrk="1" hangingPunct="1">
              <a:spcBef>
                <a:spcPct val="0"/>
              </a:spcBef>
              <a:buFontTx/>
              <a:buNone/>
            </a:pPr>
            <a:r>
              <a:rPr lang="en-US" altLang="en-US" sz="1800" dirty="0"/>
              <a:t>Indexed by </a:t>
            </a:r>
            <a:r>
              <a:rPr lang="en-US" altLang="en-US" sz="1800" dirty="0" err="1">
                <a:solidFill>
                  <a:srgbClr val="FF0000"/>
                </a:solidFill>
              </a:rPr>
              <a:t>i</a:t>
            </a:r>
            <a:endParaRPr lang="en-US" altLang="en-US" sz="1800" dirty="0">
              <a:solidFill>
                <a:srgbClr val="FF0000"/>
              </a:solidFill>
            </a:endParaRPr>
          </a:p>
        </p:txBody>
      </p:sp>
      <p:sp>
        <p:nvSpPr>
          <p:cNvPr id="71711" name="TextBox 80"/>
          <p:cNvSpPr txBox="1">
            <a:spLocks noChangeArrowheads="1"/>
          </p:cNvSpPr>
          <p:nvPr/>
        </p:nvSpPr>
        <p:spPr bwMode="auto">
          <a:xfrm>
            <a:off x="3459163" y="5327650"/>
            <a:ext cx="23606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A1: Hidden layer1 =5 neurons, indexed by j</a:t>
            </a:r>
          </a:p>
          <a:p>
            <a:pPr eaLnBrk="1" hangingPunct="1">
              <a:spcBef>
                <a:spcPct val="0"/>
              </a:spcBef>
              <a:buFontTx/>
              <a:buNone/>
            </a:pPr>
            <a:r>
              <a:rPr lang="en-US" altLang="en-US" sz="1800">
                <a:sym typeface="Symbol" pitchFamily="18" charset="2"/>
              </a:rPr>
              <a:t>W</a:t>
            </a:r>
            <a:r>
              <a:rPr lang="en-US" altLang="en-US" sz="1800" i="1" baseline="30000">
                <a:sym typeface="Symbol" pitchFamily="18" charset="2"/>
              </a:rPr>
              <a:t>l=</a:t>
            </a:r>
            <a:r>
              <a:rPr lang="en-US" altLang="en-US" sz="1800" i="1" baseline="30000"/>
              <a:t>1</a:t>
            </a:r>
            <a:r>
              <a:rPr lang="en-US" altLang="en-US" sz="1800"/>
              <a:t>=9x5</a:t>
            </a:r>
          </a:p>
          <a:p>
            <a:pPr eaLnBrk="1" hangingPunct="1">
              <a:spcBef>
                <a:spcPct val="0"/>
              </a:spcBef>
              <a:buFontTx/>
              <a:buNone/>
            </a:pPr>
            <a:r>
              <a:rPr lang="en-US" altLang="en-US" sz="1800" i="1">
                <a:sym typeface="Symbol" pitchFamily="18" charset="2"/>
              </a:rPr>
              <a:t>b</a:t>
            </a:r>
            <a:r>
              <a:rPr lang="en-US" altLang="en-US" sz="1800" i="1" baseline="30000">
                <a:sym typeface="Symbol" pitchFamily="18" charset="2"/>
              </a:rPr>
              <a:t>l=</a:t>
            </a:r>
            <a:r>
              <a:rPr lang="en-US" altLang="en-US" sz="1800" i="1" baseline="30000"/>
              <a:t>1</a:t>
            </a:r>
            <a:r>
              <a:rPr lang="en-US" altLang="en-US" sz="1800"/>
              <a:t>=5x1</a:t>
            </a:r>
          </a:p>
        </p:txBody>
      </p:sp>
      <p:sp>
        <p:nvSpPr>
          <p:cNvPr id="83" name="Oval 82"/>
          <p:cNvSpPr/>
          <p:nvPr/>
        </p:nvSpPr>
        <p:spPr>
          <a:xfrm>
            <a:off x="6067425" y="4424363"/>
            <a:ext cx="46038"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4" name="Oval 83"/>
          <p:cNvSpPr/>
          <p:nvPr/>
        </p:nvSpPr>
        <p:spPr>
          <a:xfrm>
            <a:off x="6054725" y="4073525"/>
            <a:ext cx="46038"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7" name="Oval 86"/>
          <p:cNvSpPr/>
          <p:nvPr/>
        </p:nvSpPr>
        <p:spPr>
          <a:xfrm>
            <a:off x="2740025" y="1439863"/>
            <a:ext cx="1236663" cy="11509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88" name="Straight Arrow Connector 87"/>
          <p:cNvCxnSpPr/>
          <p:nvPr/>
        </p:nvCxnSpPr>
        <p:spPr>
          <a:xfrm>
            <a:off x="838200" y="1449388"/>
            <a:ext cx="1901825" cy="301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87" idx="2"/>
          </p:cNvCxnSpPr>
          <p:nvPr/>
        </p:nvCxnSpPr>
        <p:spPr>
          <a:xfrm>
            <a:off x="623888" y="1949450"/>
            <a:ext cx="2116137" cy="66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838200" y="2232025"/>
            <a:ext cx="1901825" cy="265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18" name="Rectangle 92"/>
          <p:cNvSpPr>
            <a:spLocks noChangeArrowheads="1"/>
          </p:cNvSpPr>
          <p:nvPr/>
        </p:nvSpPr>
        <p:spPr bwMode="auto">
          <a:xfrm>
            <a:off x="1166813" y="1296988"/>
            <a:ext cx="130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(i=1,j=1)</a:t>
            </a:r>
          </a:p>
        </p:txBody>
      </p:sp>
      <p:sp>
        <p:nvSpPr>
          <p:cNvPr id="71719" name="Rectangle 93"/>
          <p:cNvSpPr>
            <a:spLocks noChangeArrowheads="1"/>
          </p:cNvSpPr>
          <p:nvPr/>
        </p:nvSpPr>
        <p:spPr bwMode="auto">
          <a:xfrm>
            <a:off x="1250950" y="1716088"/>
            <a:ext cx="130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(i=2,j=1)</a:t>
            </a:r>
          </a:p>
        </p:txBody>
      </p:sp>
      <p:sp>
        <p:nvSpPr>
          <p:cNvPr id="71720" name="Rectangle 94"/>
          <p:cNvSpPr>
            <a:spLocks noChangeArrowheads="1"/>
          </p:cNvSpPr>
          <p:nvPr/>
        </p:nvSpPr>
        <p:spPr bwMode="auto">
          <a:xfrm>
            <a:off x="1303338" y="2232025"/>
            <a:ext cx="1304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(i=9,j=1)</a:t>
            </a:r>
          </a:p>
        </p:txBody>
      </p:sp>
      <p:sp>
        <p:nvSpPr>
          <p:cNvPr id="96" name="Oval 95"/>
          <p:cNvSpPr/>
          <p:nvPr/>
        </p:nvSpPr>
        <p:spPr>
          <a:xfrm>
            <a:off x="881063" y="2090738"/>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97" name="Oval 96"/>
          <p:cNvSpPr/>
          <p:nvPr/>
        </p:nvSpPr>
        <p:spPr>
          <a:xfrm>
            <a:off x="877888" y="2284413"/>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71723" name="TextBox 97"/>
          <p:cNvSpPr txBox="1">
            <a:spLocks noChangeArrowheads="1"/>
          </p:cNvSpPr>
          <p:nvPr/>
        </p:nvSpPr>
        <p:spPr bwMode="auto">
          <a:xfrm>
            <a:off x="646113" y="2890838"/>
            <a:ext cx="7381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P(i=1)</a:t>
            </a:r>
          </a:p>
          <a:p>
            <a:pPr eaLnBrk="1" hangingPunct="1">
              <a:spcBef>
                <a:spcPct val="0"/>
              </a:spcBef>
              <a:buFontTx/>
              <a:buNone/>
            </a:pPr>
            <a:endParaRPr lang="en-US" altLang="en-US" sz="1800"/>
          </a:p>
          <a:p>
            <a:pPr eaLnBrk="1" hangingPunct="1">
              <a:spcBef>
                <a:spcPct val="0"/>
              </a:spcBef>
              <a:buFontTx/>
              <a:buNone/>
            </a:pPr>
            <a:r>
              <a:rPr lang="en-US" altLang="en-US" sz="1800"/>
              <a:t>P(i=2)</a:t>
            </a:r>
          </a:p>
          <a:p>
            <a:pPr eaLnBrk="1" hangingPunct="1">
              <a:spcBef>
                <a:spcPct val="0"/>
              </a:spcBef>
              <a:buFontTx/>
              <a:buNone/>
            </a:pPr>
            <a:endParaRPr lang="en-US" altLang="en-US" sz="1800"/>
          </a:p>
          <a:p>
            <a:pPr eaLnBrk="1" hangingPunct="1">
              <a:spcBef>
                <a:spcPct val="0"/>
              </a:spcBef>
              <a:buFontTx/>
              <a:buNone/>
            </a:pPr>
            <a:r>
              <a:rPr lang="en-US" altLang="en-US" sz="1800"/>
              <a:t>P(i=3)</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r>
              <a:rPr lang="en-US" altLang="en-US" sz="1800"/>
              <a:t>:</a:t>
            </a:r>
          </a:p>
          <a:p>
            <a:pPr eaLnBrk="1" hangingPunct="1">
              <a:spcBef>
                <a:spcPct val="0"/>
              </a:spcBef>
              <a:buFontTx/>
              <a:buNone/>
            </a:pPr>
            <a:r>
              <a:rPr lang="en-US" altLang="en-US" sz="1800"/>
              <a:t>:</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r>
              <a:rPr lang="en-US" altLang="en-US" sz="1800"/>
              <a:t>P(i=9)</a:t>
            </a:r>
          </a:p>
        </p:txBody>
      </p:sp>
      <p:cxnSp>
        <p:nvCxnSpPr>
          <p:cNvPr id="99" name="Straight Arrow Connector 98"/>
          <p:cNvCxnSpPr/>
          <p:nvPr/>
        </p:nvCxnSpPr>
        <p:spPr>
          <a:xfrm>
            <a:off x="3976688" y="2016125"/>
            <a:ext cx="517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725" name="Object 103"/>
              <p:cNvSpPr txBox="1"/>
              <p:nvPr/>
            </p:nvSpPr>
            <p:spPr bwMode="auto">
              <a:xfrm>
                <a:off x="519113" y="731838"/>
                <a:ext cx="3994150" cy="565150"/>
              </a:xfrm>
              <a:prstGeom prst="rect">
                <a:avLst/>
              </a:prstGeom>
              <a:noFill/>
              <a:ln>
                <a:noFill/>
              </a:ln>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A</m:t>
                          </m:r>
                        </m:e>
                        <m:sub>
                          <m:r>
                            <a:rPr lang="en-US" i="0">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=1</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=1</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b</m:t>
                                      </m:r>
                                    </m:e>
                                    <m:sub>
                                      <m:r>
                                        <a:rPr lang="en-US" i="0">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m:rPr>
                                      <m:sty m:val="p"/>
                                    </m:rPr>
                                    <a:rPr lang="en-US" i="0">
                                      <a:solidFill>
                                        <a:srgbClr val="000000"/>
                                      </a:solidFill>
                                      <a:latin typeface="Cambria Math" panose="02040503050406030204" pitchFamily="18" charset="0"/>
                                    </a:rPr>
                                    <m:t>j</m:t>
                                  </m:r>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m:t>
                                  </m:r>
                                </m:e>
                              </m:d>
                            </m:sup>
                          </m:sSup>
                        </m:den>
                      </m:f>
                    </m:oMath>
                  </m:oMathPara>
                </a14:m>
                <a:endParaRPr lang="en-US" dirty="0"/>
              </a:p>
            </p:txBody>
          </p:sp>
        </mc:Choice>
        <mc:Fallback xmlns="">
          <p:sp>
            <p:nvSpPr>
              <p:cNvPr id="71725" name="Object 103"/>
              <p:cNvSpPr txBox="1">
                <a:spLocks noRot="1" noChangeAspect="1" noMove="1" noResize="1" noEditPoints="1" noAdjustHandles="1" noChangeArrowheads="1" noChangeShapeType="1" noTextEdit="1"/>
              </p:cNvSpPr>
              <p:nvPr/>
            </p:nvSpPr>
            <p:spPr bwMode="auto">
              <a:xfrm>
                <a:off x="519113" y="731838"/>
                <a:ext cx="3994150" cy="565150"/>
              </a:xfrm>
              <a:prstGeom prst="rect">
                <a:avLst/>
              </a:prstGeom>
              <a:blipFill>
                <a:blip r:embed="rId2"/>
                <a:stretch>
                  <a:fillRect/>
                </a:stretch>
              </a:blipFill>
              <a:ln>
                <a:noFill/>
              </a:ln>
            </p:spPr>
            <p:txBody>
              <a:bodyPr/>
              <a:lstStyle/>
              <a:p>
                <a:r>
                  <a:rPr lang="en-US">
                    <a:noFill/>
                  </a:rPr>
                  <a:t> </a:t>
                </a:r>
              </a:p>
            </p:txBody>
          </p:sp>
        </mc:Fallback>
      </mc:AlternateContent>
      <p:sp>
        <p:nvSpPr>
          <p:cNvPr id="71726" name="TextBox 137"/>
          <p:cNvSpPr txBox="1">
            <a:spLocks noChangeArrowheads="1"/>
          </p:cNvSpPr>
          <p:nvPr/>
        </p:nvSpPr>
        <p:spPr bwMode="auto">
          <a:xfrm>
            <a:off x="3903663" y="1581150"/>
            <a:ext cx="823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a:t>
            </a:r>
            <a:r>
              <a:rPr lang="en-US" altLang="en-US" sz="1800" baseline="-25000"/>
              <a:t>1</a:t>
            </a:r>
            <a:r>
              <a:rPr lang="en-US" altLang="en-US" sz="1800"/>
              <a:t>(i=1)</a:t>
            </a:r>
          </a:p>
        </p:txBody>
      </p:sp>
      <p:sp>
        <p:nvSpPr>
          <p:cNvPr id="71727" name="Rectangle 141"/>
          <p:cNvSpPr>
            <a:spLocks noChangeArrowheads="1"/>
          </p:cNvSpPr>
          <p:nvPr/>
        </p:nvSpPr>
        <p:spPr bwMode="auto">
          <a:xfrm>
            <a:off x="155575" y="1233488"/>
            <a:ext cx="730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P(i=1)</a:t>
            </a:r>
          </a:p>
          <a:p>
            <a:pPr eaLnBrk="1" hangingPunct="1">
              <a:spcBef>
                <a:spcPct val="0"/>
              </a:spcBef>
              <a:buFontTx/>
              <a:buNone/>
            </a:pPr>
            <a:endParaRPr lang="en-US" altLang="en-US" sz="1800"/>
          </a:p>
        </p:txBody>
      </p:sp>
      <p:sp>
        <p:nvSpPr>
          <p:cNvPr id="71728" name="Rectangle 142"/>
          <p:cNvSpPr>
            <a:spLocks noChangeArrowheads="1"/>
          </p:cNvSpPr>
          <p:nvPr/>
        </p:nvSpPr>
        <p:spPr bwMode="auto">
          <a:xfrm>
            <a:off x="157163" y="1728788"/>
            <a:ext cx="730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P(i=2)</a:t>
            </a:r>
          </a:p>
          <a:p>
            <a:pPr eaLnBrk="1" hangingPunct="1">
              <a:spcBef>
                <a:spcPct val="0"/>
              </a:spcBef>
              <a:buFontTx/>
              <a:buNone/>
            </a:pPr>
            <a:endParaRPr lang="en-US" altLang="en-US" sz="1800"/>
          </a:p>
        </p:txBody>
      </p:sp>
      <p:sp>
        <p:nvSpPr>
          <p:cNvPr id="71729" name="Rectangle 143"/>
          <p:cNvSpPr>
            <a:spLocks noChangeArrowheads="1"/>
          </p:cNvSpPr>
          <p:nvPr/>
        </p:nvSpPr>
        <p:spPr bwMode="auto">
          <a:xfrm>
            <a:off x="196850" y="2278063"/>
            <a:ext cx="730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P(i=9)</a:t>
            </a:r>
          </a:p>
        </p:txBody>
      </p:sp>
      <p:sp>
        <p:nvSpPr>
          <p:cNvPr id="145" name="Rectangle 144"/>
          <p:cNvSpPr/>
          <p:nvPr/>
        </p:nvSpPr>
        <p:spPr>
          <a:xfrm>
            <a:off x="92075" y="723900"/>
            <a:ext cx="4481513" cy="213201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47" name="Straight Arrow Connector 146"/>
          <p:cNvCxnSpPr>
            <a:endCxn id="11" idx="0"/>
          </p:cNvCxnSpPr>
          <p:nvPr/>
        </p:nvCxnSpPr>
        <p:spPr>
          <a:xfrm>
            <a:off x="3810000" y="2855913"/>
            <a:ext cx="684213" cy="217487"/>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1732" name="TextBox 149"/>
          <p:cNvSpPr txBox="1">
            <a:spLocks noChangeArrowheads="1"/>
          </p:cNvSpPr>
          <p:nvPr/>
        </p:nvSpPr>
        <p:spPr bwMode="auto">
          <a:xfrm>
            <a:off x="2711450" y="1670050"/>
            <a:ext cx="1406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Neuron i=1</a:t>
            </a:r>
          </a:p>
          <a:p>
            <a:pPr eaLnBrk="1" hangingPunct="1">
              <a:spcBef>
                <a:spcPct val="0"/>
              </a:spcBef>
              <a:buFontTx/>
              <a:buNone/>
            </a:pPr>
            <a:r>
              <a:rPr lang="en-US" altLang="en-US" sz="1800"/>
              <a:t>Bias=b1(i=1)</a:t>
            </a:r>
            <a:endParaRPr lang="en-US" altLang="en-US" sz="1800" baseline="-25000"/>
          </a:p>
        </p:txBody>
      </p:sp>
      <p:sp>
        <p:nvSpPr>
          <p:cNvPr id="155" name="Oval 154"/>
          <p:cNvSpPr/>
          <p:nvPr/>
        </p:nvSpPr>
        <p:spPr>
          <a:xfrm>
            <a:off x="7523163" y="1473200"/>
            <a:ext cx="1260475" cy="10731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56" name="Straight Arrow Connector 155"/>
          <p:cNvCxnSpPr/>
          <p:nvPr/>
        </p:nvCxnSpPr>
        <p:spPr>
          <a:xfrm>
            <a:off x="5110163" y="1473200"/>
            <a:ext cx="2509837" cy="277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endCxn id="155" idx="2"/>
          </p:cNvCxnSpPr>
          <p:nvPr/>
        </p:nvCxnSpPr>
        <p:spPr>
          <a:xfrm>
            <a:off x="5178425" y="1922463"/>
            <a:ext cx="2344738" cy="87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flipV="1">
            <a:off x="5207000" y="2244725"/>
            <a:ext cx="2316163" cy="311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37" name="Rectangle 158"/>
          <p:cNvSpPr>
            <a:spLocks noChangeArrowheads="1"/>
          </p:cNvSpPr>
          <p:nvPr/>
        </p:nvSpPr>
        <p:spPr bwMode="auto">
          <a:xfrm>
            <a:off x="5832475" y="1287463"/>
            <a:ext cx="1408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ym typeface="Symbol" pitchFamily="18" charset="2"/>
              </a:rPr>
              <a:t> </a:t>
            </a:r>
            <a:r>
              <a:rPr lang="en-US" altLang="en-US" sz="1800" baseline="30000">
                <a:sym typeface="Symbol" pitchFamily="18" charset="2"/>
              </a:rPr>
              <a:t>l=</a:t>
            </a:r>
            <a:r>
              <a:rPr lang="en-US" altLang="en-US" sz="1800" baseline="30000"/>
              <a:t>2</a:t>
            </a:r>
            <a:r>
              <a:rPr lang="en-US" altLang="en-US" sz="1800"/>
              <a:t>(i=1,k=1)</a:t>
            </a:r>
          </a:p>
        </p:txBody>
      </p:sp>
      <p:sp>
        <p:nvSpPr>
          <p:cNvPr id="71738" name="Rectangle 159"/>
          <p:cNvSpPr>
            <a:spLocks noChangeArrowheads="1"/>
          </p:cNvSpPr>
          <p:nvPr/>
        </p:nvSpPr>
        <p:spPr bwMode="auto">
          <a:xfrm>
            <a:off x="5819775" y="1657350"/>
            <a:ext cx="1408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ym typeface="Symbol" pitchFamily="18" charset="2"/>
              </a:rPr>
              <a:t> </a:t>
            </a:r>
            <a:r>
              <a:rPr lang="en-US" altLang="en-US" sz="1800" baseline="30000">
                <a:sym typeface="Symbol" pitchFamily="18" charset="2"/>
              </a:rPr>
              <a:t>l=</a:t>
            </a:r>
            <a:r>
              <a:rPr lang="en-US" altLang="en-US" sz="1800" baseline="30000"/>
              <a:t>2</a:t>
            </a:r>
            <a:r>
              <a:rPr lang="en-US" altLang="en-US" sz="1800"/>
              <a:t>(i=2,k=1)</a:t>
            </a:r>
          </a:p>
          <a:p>
            <a:pPr eaLnBrk="1" hangingPunct="1">
              <a:spcBef>
                <a:spcPct val="0"/>
              </a:spcBef>
              <a:buFontTx/>
              <a:buNone/>
            </a:pPr>
            <a:endParaRPr lang="en-US" altLang="en-US" sz="1800"/>
          </a:p>
        </p:txBody>
      </p:sp>
      <p:sp>
        <p:nvSpPr>
          <p:cNvPr id="71739" name="Rectangle 160"/>
          <p:cNvSpPr>
            <a:spLocks noChangeArrowheads="1"/>
          </p:cNvSpPr>
          <p:nvPr/>
        </p:nvSpPr>
        <p:spPr bwMode="auto">
          <a:xfrm>
            <a:off x="5843588" y="2185988"/>
            <a:ext cx="1408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ym typeface="Symbol" pitchFamily="18" charset="2"/>
              </a:rPr>
              <a:t> </a:t>
            </a:r>
            <a:r>
              <a:rPr lang="en-US" altLang="en-US" sz="1800" baseline="30000">
                <a:sym typeface="Symbol" pitchFamily="18" charset="2"/>
              </a:rPr>
              <a:t>l=</a:t>
            </a:r>
            <a:r>
              <a:rPr lang="en-US" altLang="en-US" sz="1800" baseline="30000"/>
              <a:t>2</a:t>
            </a:r>
            <a:r>
              <a:rPr lang="en-US" altLang="en-US" sz="1800"/>
              <a:t>(i=5,k=1)</a:t>
            </a:r>
          </a:p>
        </p:txBody>
      </p:sp>
      <p:sp>
        <p:nvSpPr>
          <p:cNvPr id="162" name="Oval 161"/>
          <p:cNvSpPr/>
          <p:nvPr/>
        </p:nvSpPr>
        <p:spPr>
          <a:xfrm>
            <a:off x="5449888" y="2112963"/>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63" name="Oval 162"/>
          <p:cNvSpPr/>
          <p:nvPr/>
        </p:nvSpPr>
        <p:spPr>
          <a:xfrm>
            <a:off x="5446713" y="2306638"/>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64" name="Straight Arrow Connector 163"/>
          <p:cNvCxnSpPr/>
          <p:nvPr/>
        </p:nvCxnSpPr>
        <p:spPr>
          <a:xfrm flipV="1">
            <a:off x="8783638" y="1924050"/>
            <a:ext cx="231775" cy="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743" name="Object 164"/>
              <p:cNvSpPr txBox="1"/>
              <p:nvPr/>
            </p:nvSpPr>
            <p:spPr bwMode="auto">
              <a:xfrm>
                <a:off x="4789488" y="819150"/>
                <a:ext cx="4192587" cy="493713"/>
              </a:xfrm>
              <a:prstGeom prst="rect">
                <a:avLst/>
              </a:prstGeom>
              <a:noFill/>
              <a:ln>
                <a:noFill/>
              </a:ln>
            </p:spPr>
            <p:txBody>
              <a:bodyPr>
                <a:normAutofit fontScale="55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A</m:t>
                          </m:r>
                        </m:e>
                        <m:sub>
                          <m:r>
                            <a:rPr lang="en-US" i="0">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b</m:t>
                                  </m:r>
                                </m:e>
                                <m:sub>
                                  <m:r>
                                    <a:rPr lang="en-US" i="0">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up>
                          </m:sSup>
                        </m:den>
                      </m:f>
                    </m:oMath>
                  </m:oMathPara>
                </a14:m>
                <a:endParaRPr lang="en-US" dirty="0"/>
              </a:p>
            </p:txBody>
          </p:sp>
        </mc:Choice>
        <mc:Fallback xmlns="">
          <p:sp>
            <p:nvSpPr>
              <p:cNvPr id="71743" name="Object 164"/>
              <p:cNvSpPr txBox="1">
                <a:spLocks noRot="1" noChangeAspect="1" noMove="1" noResize="1" noEditPoints="1" noAdjustHandles="1" noChangeArrowheads="1" noChangeShapeType="1" noTextEdit="1"/>
              </p:cNvSpPr>
              <p:nvPr/>
            </p:nvSpPr>
            <p:spPr bwMode="auto">
              <a:xfrm>
                <a:off x="4789488" y="819150"/>
                <a:ext cx="4192587" cy="493713"/>
              </a:xfrm>
              <a:prstGeom prst="rect">
                <a:avLst/>
              </a:prstGeom>
              <a:blipFill>
                <a:blip r:embed="rId3"/>
                <a:stretch>
                  <a:fillRect/>
                </a:stretch>
              </a:blipFill>
              <a:ln>
                <a:noFill/>
              </a:ln>
            </p:spPr>
            <p:txBody>
              <a:bodyPr/>
              <a:lstStyle/>
              <a:p>
                <a:r>
                  <a:rPr lang="en-US">
                    <a:noFill/>
                  </a:rPr>
                  <a:t> </a:t>
                </a:r>
              </a:p>
            </p:txBody>
          </p:sp>
        </mc:Fallback>
      </mc:AlternateContent>
      <p:sp>
        <p:nvSpPr>
          <p:cNvPr id="71744" name="TextBox 165"/>
          <p:cNvSpPr txBox="1">
            <a:spLocks noChangeArrowheads="1"/>
          </p:cNvSpPr>
          <p:nvPr/>
        </p:nvSpPr>
        <p:spPr bwMode="auto">
          <a:xfrm>
            <a:off x="8542338" y="2262188"/>
            <a:ext cx="715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a:t>
            </a:r>
            <a:r>
              <a:rPr lang="en-US" altLang="en-US" sz="1800" baseline="-25000"/>
              <a:t>2(k=2)</a:t>
            </a:r>
          </a:p>
        </p:txBody>
      </p:sp>
      <p:sp>
        <p:nvSpPr>
          <p:cNvPr id="71745" name="Rectangle 166"/>
          <p:cNvSpPr>
            <a:spLocks noChangeArrowheads="1"/>
          </p:cNvSpPr>
          <p:nvPr/>
        </p:nvSpPr>
        <p:spPr bwMode="auto">
          <a:xfrm>
            <a:off x="4724400" y="1255713"/>
            <a:ext cx="434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A1</a:t>
            </a:r>
          </a:p>
        </p:txBody>
      </p:sp>
      <p:sp>
        <p:nvSpPr>
          <p:cNvPr id="71746" name="Rectangle 167"/>
          <p:cNvSpPr>
            <a:spLocks noChangeArrowheads="1"/>
          </p:cNvSpPr>
          <p:nvPr/>
        </p:nvSpPr>
        <p:spPr bwMode="auto">
          <a:xfrm>
            <a:off x="4727575" y="1751013"/>
            <a:ext cx="433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A2</a:t>
            </a:r>
          </a:p>
        </p:txBody>
      </p:sp>
      <p:sp>
        <p:nvSpPr>
          <p:cNvPr id="71747" name="Rectangle 168"/>
          <p:cNvSpPr>
            <a:spLocks noChangeArrowheads="1"/>
          </p:cNvSpPr>
          <p:nvPr/>
        </p:nvSpPr>
        <p:spPr bwMode="auto">
          <a:xfrm>
            <a:off x="4765675" y="2300288"/>
            <a:ext cx="434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A5</a:t>
            </a:r>
          </a:p>
        </p:txBody>
      </p:sp>
      <p:sp>
        <p:nvSpPr>
          <p:cNvPr id="170" name="Rectangle 169"/>
          <p:cNvSpPr/>
          <p:nvPr/>
        </p:nvSpPr>
        <p:spPr>
          <a:xfrm>
            <a:off x="4797425" y="533400"/>
            <a:ext cx="4346575" cy="2405063"/>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71749" name="TextBox 170"/>
          <p:cNvSpPr txBox="1">
            <a:spLocks noChangeArrowheads="1"/>
          </p:cNvSpPr>
          <p:nvPr/>
        </p:nvSpPr>
        <p:spPr bwMode="auto">
          <a:xfrm>
            <a:off x="7505700" y="1670050"/>
            <a:ext cx="1395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Neuron k=1</a:t>
            </a:r>
          </a:p>
          <a:p>
            <a:pPr eaLnBrk="1" hangingPunct="1">
              <a:spcBef>
                <a:spcPct val="0"/>
              </a:spcBef>
              <a:buFontTx/>
              <a:buNone/>
            </a:pPr>
            <a:r>
              <a:rPr lang="en-US" altLang="en-US" sz="1800"/>
              <a:t>Bias=b2(k=1)</a:t>
            </a:r>
            <a:endParaRPr lang="en-US" altLang="en-US" sz="1800" baseline="-25000"/>
          </a:p>
        </p:txBody>
      </p:sp>
      <p:sp>
        <p:nvSpPr>
          <p:cNvPr id="71750" name="Rectangle 92"/>
          <p:cNvSpPr>
            <a:spLocks noChangeArrowheads="1"/>
          </p:cNvSpPr>
          <p:nvPr/>
        </p:nvSpPr>
        <p:spPr bwMode="auto">
          <a:xfrm>
            <a:off x="2019300" y="2814638"/>
            <a:ext cx="1357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a:t>
            </a:r>
            <a:r>
              <a:rPr lang="en-US" altLang="en-US" sz="1800" i="1" baseline="30000"/>
              <a:t>1</a:t>
            </a:r>
            <a:r>
              <a:rPr lang="en-US" altLang="en-US" sz="1800"/>
              <a:t>(i=1,j=1)</a:t>
            </a:r>
          </a:p>
        </p:txBody>
      </p:sp>
      <p:sp>
        <p:nvSpPr>
          <p:cNvPr id="71751" name="Rectangle 92"/>
          <p:cNvSpPr>
            <a:spLocks noChangeArrowheads="1"/>
          </p:cNvSpPr>
          <p:nvPr/>
        </p:nvSpPr>
        <p:spPr bwMode="auto">
          <a:xfrm>
            <a:off x="1941513" y="3313113"/>
            <a:ext cx="1357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a:t>
            </a:r>
            <a:r>
              <a:rPr lang="en-US" altLang="en-US" sz="1800" i="1" baseline="30000"/>
              <a:t>1</a:t>
            </a:r>
            <a:r>
              <a:rPr lang="en-US" altLang="en-US" sz="1800"/>
              <a:t>(i=2,j=1)</a:t>
            </a:r>
          </a:p>
        </p:txBody>
      </p:sp>
      <p:sp>
        <p:nvSpPr>
          <p:cNvPr id="71752" name="Rectangle 92"/>
          <p:cNvSpPr>
            <a:spLocks noChangeArrowheads="1"/>
          </p:cNvSpPr>
          <p:nvPr/>
        </p:nvSpPr>
        <p:spPr bwMode="auto">
          <a:xfrm>
            <a:off x="2019300" y="5375275"/>
            <a:ext cx="1357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a:t>
            </a:r>
            <a:r>
              <a:rPr lang="en-US" altLang="en-US" sz="1800" i="1" baseline="30000"/>
              <a:t>1</a:t>
            </a:r>
            <a:r>
              <a:rPr lang="en-US" altLang="en-US" sz="1800"/>
              <a:t>(i=9,j=5)</a:t>
            </a:r>
          </a:p>
        </p:txBody>
      </p:sp>
      <p:cxnSp>
        <p:nvCxnSpPr>
          <p:cNvPr id="80" name="Straight Arrow Connector 79"/>
          <p:cNvCxnSpPr>
            <a:stCxn id="40" idx="5"/>
            <a:endCxn id="41" idx="2"/>
          </p:cNvCxnSpPr>
          <p:nvPr/>
        </p:nvCxnSpPr>
        <p:spPr>
          <a:xfrm flipV="1">
            <a:off x="1555750" y="5102225"/>
            <a:ext cx="2857500" cy="617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54" name="Rectangle 92"/>
          <p:cNvSpPr>
            <a:spLocks noChangeArrowheads="1"/>
          </p:cNvSpPr>
          <p:nvPr/>
        </p:nvSpPr>
        <p:spPr bwMode="auto">
          <a:xfrm>
            <a:off x="3024188" y="4497388"/>
            <a:ext cx="130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(i=3,j=4)</a:t>
            </a:r>
          </a:p>
        </p:txBody>
      </p:sp>
      <p:sp>
        <p:nvSpPr>
          <p:cNvPr id="71755" name="TextBox 100"/>
          <p:cNvSpPr txBox="1">
            <a:spLocks noChangeArrowheads="1"/>
          </p:cNvSpPr>
          <p:nvPr/>
        </p:nvSpPr>
        <p:spPr bwMode="auto">
          <a:xfrm>
            <a:off x="4627563" y="5022850"/>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A1(j=5)</a:t>
            </a:r>
          </a:p>
        </p:txBody>
      </p:sp>
      <p:sp>
        <p:nvSpPr>
          <p:cNvPr id="71756" name="TextBox 101"/>
          <p:cNvSpPr txBox="1">
            <a:spLocks noChangeArrowheads="1"/>
          </p:cNvSpPr>
          <p:nvPr/>
        </p:nvSpPr>
        <p:spPr bwMode="auto">
          <a:xfrm>
            <a:off x="4527550" y="2873375"/>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A1(j=1)</a:t>
            </a:r>
          </a:p>
        </p:txBody>
      </p:sp>
      <p:sp>
        <p:nvSpPr>
          <p:cNvPr id="71757" name="TextBox 80"/>
          <p:cNvSpPr txBox="1">
            <a:spLocks noChangeArrowheads="1"/>
          </p:cNvSpPr>
          <p:nvPr/>
        </p:nvSpPr>
        <p:spPr bwMode="auto">
          <a:xfrm>
            <a:off x="7285038" y="4598988"/>
            <a:ext cx="185896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A2:layer2, 3 Output neurons</a:t>
            </a:r>
          </a:p>
          <a:p>
            <a:pPr eaLnBrk="1" hangingPunct="1">
              <a:spcBef>
                <a:spcPct val="0"/>
              </a:spcBef>
              <a:buFontTx/>
              <a:buNone/>
            </a:pPr>
            <a:r>
              <a:rPr lang="en-US" altLang="en-US" sz="1800"/>
              <a:t>indexed by k</a:t>
            </a:r>
          </a:p>
          <a:p>
            <a:pPr eaLnBrk="1" hangingPunct="1">
              <a:spcBef>
                <a:spcPct val="0"/>
              </a:spcBef>
              <a:buFontTx/>
              <a:buNone/>
            </a:pPr>
            <a:r>
              <a:rPr lang="en-US" altLang="en-US" sz="1800">
                <a:sym typeface="Symbol" pitchFamily="18" charset="2"/>
              </a:rPr>
              <a:t>W</a:t>
            </a:r>
            <a:r>
              <a:rPr lang="en-US" altLang="en-US" sz="1800" i="1" baseline="30000">
                <a:sym typeface="Symbol" pitchFamily="18" charset="2"/>
              </a:rPr>
              <a:t>l=2</a:t>
            </a:r>
            <a:r>
              <a:rPr lang="en-US" altLang="en-US" sz="1800"/>
              <a:t>=5x3</a:t>
            </a:r>
          </a:p>
          <a:p>
            <a:pPr eaLnBrk="1" hangingPunct="1">
              <a:spcBef>
                <a:spcPct val="0"/>
              </a:spcBef>
              <a:buFontTx/>
              <a:buNone/>
            </a:pPr>
            <a:r>
              <a:rPr lang="en-US" altLang="en-US" sz="1800" i="1">
                <a:sym typeface="Symbol" pitchFamily="18" charset="2"/>
              </a:rPr>
              <a:t>b</a:t>
            </a:r>
            <a:r>
              <a:rPr lang="en-US" altLang="en-US" sz="1800" i="1" baseline="30000">
                <a:sym typeface="Symbol" pitchFamily="18" charset="2"/>
              </a:rPr>
              <a:t>l=2</a:t>
            </a:r>
            <a:r>
              <a:rPr lang="en-US" altLang="en-US" sz="1800"/>
              <a:t>=3x1</a:t>
            </a:r>
          </a:p>
        </p:txBody>
      </p:sp>
      <p:cxnSp>
        <p:nvCxnSpPr>
          <p:cNvPr id="106" name="Straight Arrow Connector 105"/>
          <p:cNvCxnSpPr>
            <a:endCxn id="21" idx="2"/>
          </p:cNvCxnSpPr>
          <p:nvPr/>
        </p:nvCxnSpPr>
        <p:spPr>
          <a:xfrm flipV="1">
            <a:off x="4630738" y="4270375"/>
            <a:ext cx="3101975" cy="752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59" name="Rectangle 92"/>
          <p:cNvSpPr>
            <a:spLocks noChangeArrowheads="1"/>
          </p:cNvSpPr>
          <p:nvPr/>
        </p:nvSpPr>
        <p:spPr bwMode="auto">
          <a:xfrm>
            <a:off x="5843588" y="4541838"/>
            <a:ext cx="1408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(j=5,k=3)</a:t>
            </a:r>
          </a:p>
        </p:txBody>
      </p:sp>
      <p:sp>
        <p:nvSpPr>
          <p:cNvPr id="71760" name="Rectangle 92"/>
          <p:cNvSpPr>
            <a:spLocks noChangeArrowheads="1"/>
          </p:cNvSpPr>
          <p:nvPr/>
        </p:nvSpPr>
        <p:spPr bwMode="auto">
          <a:xfrm>
            <a:off x="5472113" y="2943225"/>
            <a:ext cx="1408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(j=1,k=1)</a:t>
            </a:r>
          </a:p>
        </p:txBody>
      </p:sp>
      <p:cxnSp>
        <p:nvCxnSpPr>
          <p:cNvPr id="113" name="Straight Arrow Connector 112"/>
          <p:cNvCxnSpPr/>
          <p:nvPr/>
        </p:nvCxnSpPr>
        <p:spPr>
          <a:xfrm>
            <a:off x="4608513" y="3660775"/>
            <a:ext cx="3124200" cy="1889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62" name="Rectangle 92"/>
          <p:cNvSpPr>
            <a:spLocks noChangeArrowheads="1"/>
          </p:cNvSpPr>
          <p:nvPr/>
        </p:nvSpPr>
        <p:spPr bwMode="auto">
          <a:xfrm>
            <a:off x="6619875" y="3813175"/>
            <a:ext cx="1408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(i=2,k=2)</a:t>
            </a:r>
          </a:p>
        </p:txBody>
      </p:sp>
      <p:sp>
        <p:nvSpPr>
          <p:cNvPr id="71763" name="Rectangle 92"/>
          <p:cNvSpPr>
            <a:spLocks noChangeArrowheads="1"/>
          </p:cNvSpPr>
          <p:nvPr/>
        </p:nvSpPr>
        <p:spPr bwMode="auto">
          <a:xfrm>
            <a:off x="5387975" y="3246438"/>
            <a:ext cx="1408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(j=2,k=1)</a:t>
            </a:r>
          </a:p>
        </p:txBody>
      </p:sp>
      <p:sp>
        <p:nvSpPr>
          <p:cNvPr id="71764" name="TextBox 116"/>
          <p:cNvSpPr txBox="1">
            <a:spLocks noChangeArrowheads="1"/>
          </p:cNvSpPr>
          <p:nvPr/>
        </p:nvSpPr>
        <p:spPr bwMode="auto">
          <a:xfrm>
            <a:off x="4586288" y="3355975"/>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A1(j=2)</a:t>
            </a:r>
          </a:p>
        </p:txBody>
      </p:sp>
      <p:cxnSp>
        <p:nvCxnSpPr>
          <p:cNvPr id="118" name="Straight Arrow Connector 117"/>
          <p:cNvCxnSpPr>
            <a:endCxn id="19" idx="0"/>
          </p:cNvCxnSpPr>
          <p:nvPr/>
        </p:nvCxnSpPr>
        <p:spPr>
          <a:xfrm flipH="1">
            <a:off x="7847013" y="2938463"/>
            <a:ext cx="306387" cy="246062"/>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35" name="Oval 134"/>
          <p:cNvSpPr/>
          <p:nvPr/>
        </p:nvSpPr>
        <p:spPr>
          <a:xfrm>
            <a:off x="1452563" y="4911725"/>
            <a:ext cx="44450"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6" name="Oval 135"/>
          <p:cNvSpPr/>
          <p:nvPr/>
        </p:nvSpPr>
        <p:spPr>
          <a:xfrm>
            <a:off x="3246438" y="3878263"/>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7" name="Oval 136"/>
          <p:cNvSpPr/>
          <p:nvPr/>
        </p:nvSpPr>
        <p:spPr>
          <a:xfrm>
            <a:off x="3246438" y="3986213"/>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9" name="Oval 138"/>
          <p:cNvSpPr/>
          <p:nvPr/>
        </p:nvSpPr>
        <p:spPr>
          <a:xfrm>
            <a:off x="4041775" y="4278313"/>
            <a:ext cx="46038"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0" name="Oval 139"/>
          <p:cNvSpPr/>
          <p:nvPr/>
        </p:nvSpPr>
        <p:spPr>
          <a:xfrm>
            <a:off x="4040188" y="4073525"/>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1" name="Oval 140"/>
          <p:cNvSpPr/>
          <p:nvPr/>
        </p:nvSpPr>
        <p:spPr>
          <a:xfrm>
            <a:off x="4041775" y="3803650"/>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71773" name="TextBox 1"/>
          <p:cNvSpPr txBox="1">
            <a:spLocks noChangeArrowheads="1"/>
          </p:cNvSpPr>
          <p:nvPr/>
        </p:nvSpPr>
        <p:spPr bwMode="auto">
          <a:xfrm>
            <a:off x="2305050" y="5983288"/>
            <a:ext cx="1023938" cy="3698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Layer l=1</a:t>
            </a:r>
          </a:p>
        </p:txBody>
      </p:sp>
      <p:sp>
        <p:nvSpPr>
          <p:cNvPr id="71774" name="TextBox 93"/>
          <p:cNvSpPr txBox="1">
            <a:spLocks noChangeArrowheads="1"/>
          </p:cNvSpPr>
          <p:nvPr/>
        </p:nvSpPr>
        <p:spPr bwMode="auto">
          <a:xfrm>
            <a:off x="5819775" y="5924550"/>
            <a:ext cx="1023938" cy="3698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Layer l=2</a:t>
            </a:r>
          </a:p>
        </p:txBody>
      </p:sp>
      <p:sp>
        <p:nvSpPr>
          <p:cNvPr id="71775" name="TextBox 3"/>
          <p:cNvSpPr txBox="1">
            <a:spLocks noChangeArrowheads="1"/>
          </p:cNvSpPr>
          <p:nvPr/>
        </p:nvSpPr>
        <p:spPr bwMode="auto">
          <a:xfrm>
            <a:off x="7131050" y="6076950"/>
            <a:ext cx="1641475" cy="3683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ym typeface="Wingdings" pitchFamily="2" charset="2"/>
              </a:rPr>
              <a:t></a:t>
            </a:r>
            <a:r>
              <a:rPr lang="en-US" altLang="en-US" sz="1800"/>
              <a:t>S2 generated</a:t>
            </a:r>
          </a:p>
        </p:txBody>
      </p:sp>
      <p:sp>
        <p:nvSpPr>
          <p:cNvPr id="71776" name="TextBox 97"/>
          <p:cNvSpPr txBox="1">
            <a:spLocks noChangeArrowheads="1"/>
          </p:cNvSpPr>
          <p:nvPr/>
        </p:nvSpPr>
        <p:spPr bwMode="auto">
          <a:xfrm>
            <a:off x="3170238" y="6441879"/>
            <a:ext cx="1641475" cy="3698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ym typeface="Wingdings" pitchFamily="2" charset="2"/>
              </a:rPr>
              <a:t></a:t>
            </a:r>
            <a:r>
              <a:rPr lang="en-US" altLang="en-US" sz="1800"/>
              <a:t>S1 generated</a:t>
            </a:r>
          </a:p>
        </p:txBody>
      </p:sp>
      <p:sp>
        <p:nvSpPr>
          <p:cNvPr id="5" name="Oval 4"/>
          <p:cNvSpPr/>
          <p:nvPr/>
        </p:nvSpPr>
        <p:spPr>
          <a:xfrm>
            <a:off x="3970021" y="2912027"/>
            <a:ext cx="1331913" cy="482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1" name="Oval 100"/>
          <p:cNvSpPr/>
          <p:nvPr/>
        </p:nvSpPr>
        <p:spPr>
          <a:xfrm>
            <a:off x="5523700" y="152400"/>
            <a:ext cx="228600" cy="228600"/>
          </a:xfrm>
          <a:prstGeom prst="ellipse">
            <a:avLst/>
          </a:prstGeom>
          <a:pattFill prst="solidDmnd">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2" name="Oval 101"/>
          <p:cNvSpPr/>
          <p:nvPr/>
        </p:nvSpPr>
        <p:spPr>
          <a:xfrm>
            <a:off x="92075" y="796925"/>
            <a:ext cx="228600" cy="228600"/>
          </a:xfrm>
          <a:prstGeom prst="ellipse">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3" name="Oval 102"/>
          <p:cNvSpPr/>
          <p:nvPr/>
        </p:nvSpPr>
        <p:spPr>
          <a:xfrm>
            <a:off x="4932363" y="723900"/>
            <a:ext cx="228600" cy="228600"/>
          </a:xfrm>
          <a:prstGeom prst="ellipse">
            <a:avLst/>
          </a:prstGeom>
          <a:pattFill prst="lt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4" name="Rectangle 103">
            <a:extLst>
              <a:ext uri="{FF2B5EF4-FFF2-40B4-BE49-F238E27FC236}">
                <a16:creationId xmlns:a16="http://schemas.microsoft.com/office/drawing/2014/main" id="{2FBBF3B1-36FA-4149-9E1B-38EC96C239A5}"/>
              </a:ext>
            </a:extLst>
          </p:cNvPr>
          <p:cNvSpPr/>
          <p:nvPr/>
        </p:nvSpPr>
        <p:spPr>
          <a:xfrm>
            <a:off x="5270500" y="152401"/>
            <a:ext cx="3907474" cy="6295512"/>
          </a:xfrm>
          <a:prstGeom prst="rect">
            <a:avLst/>
          </a:prstGeom>
          <a:solidFill>
            <a:schemeClr val="accent1">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9E296AA-3242-AE70-99AA-B36FEEE082D2}"/>
              </a:ext>
            </a:extLst>
          </p:cNvPr>
          <p:cNvSpPr txBox="1"/>
          <p:nvPr/>
        </p:nvSpPr>
        <p:spPr>
          <a:xfrm>
            <a:off x="4542156" y="4381417"/>
            <a:ext cx="4629150" cy="369332"/>
          </a:xfrm>
          <a:prstGeom prst="rect">
            <a:avLst/>
          </a:prstGeom>
          <a:noFill/>
        </p:spPr>
        <p:txBody>
          <a:bodyPr wrap="square">
            <a:spAutoFit/>
          </a:bodyPr>
          <a:lstStyle/>
          <a:p>
            <a:r>
              <a:rPr lang="en-US" altLang="zh-HK" sz="1800" dirty="0"/>
              <a:t>A1(j=4)</a:t>
            </a:r>
            <a:endParaRPr lang="en-US" dirty="0"/>
          </a:p>
        </p:txBody>
      </p:sp>
    </p:spTree>
    <p:extLst>
      <p:ext uri="{BB962C8B-B14F-4D97-AF65-F5344CB8AC3E}">
        <p14:creationId xmlns:p14="http://schemas.microsoft.com/office/powerpoint/2010/main" val="3311007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zh-HK"/>
              <a:t>Motivation</a:t>
            </a:r>
            <a:endParaRPr lang="zh-HK" altLang="en-US"/>
          </a:p>
        </p:txBody>
      </p:sp>
      <p:sp>
        <p:nvSpPr>
          <p:cNvPr id="5123" name="Content Placeholder 2"/>
          <p:cNvSpPr>
            <a:spLocks noGrp="1"/>
          </p:cNvSpPr>
          <p:nvPr>
            <p:ph idx="1"/>
          </p:nvPr>
        </p:nvSpPr>
        <p:spPr/>
        <p:txBody>
          <a:bodyPr>
            <a:normAutofit lnSpcReduction="10000"/>
          </a:bodyPr>
          <a:lstStyle/>
          <a:p>
            <a:r>
              <a:rPr lang="en-US" altLang="zh-HK" dirty="0"/>
              <a:t>Biological findings inspire the development of Neural Net</a:t>
            </a:r>
          </a:p>
          <a:p>
            <a:pPr lvl="1"/>
            <a:r>
              <a:rPr lang="en-US" altLang="zh-HK" dirty="0"/>
              <a:t> Input </a:t>
            </a:r>
            <a:r>
              <a:rPr lang="en-US" altLang="zh-HK" dirty="0">
                <a:sym typeface="Wingdings" pitchFamily="2" charset="2"/>
              </a:rPr>
              <a:t></a:t>
            </a:r>
            <a:r>
              <a:rPr lang="en-US" altLang="zh-HK" dirty="0"/>
              <a:t>weights </a:t>
            </a:r>
            <a:r>
              <a:rPr lang="en-US" altLang="zh-HK" dirty="0">
                <a:sym typeface="Wingdings" pitchFamily="2" charset="2"/>
              </a:rPr>
              <a:t>Logic function output</a:t>
            </a:r>
            <a:endParaRPr lang="en-US" altLang="zh-HK" dirty="0"/>
          </a:p>
          <a:p>
            <a:endParaRPr lang="en-US" altLang="zh-HK" dirty="0"/>
          </a:p>
          <a:p>
            <a:r>
              <a:rPr lang="en-US" altLang="zh-HK" dirty="0"/>
              <a:t>Biological relation</a:t>
            </a:r>
          </a:p>
          <a:p>
            <a:pPr lvl="1"/>
            <a:r>
              <a:rPr lang="en-US" altLang="zh-HK" dirty="0"/>
              <a:t>Input</a:t>
            </a:r>
          </a:p>
          <a:p>
            <a:pPr lvl="1"/>
            <a:r>
              <a:rPr lang="en-US" altLang="zh-HK" dirty="0"/>
              <a:t>Dendrites </a:t>
            </a:r>
          </a:p>
          <a:p>
            <a:pPr lvl="1"/>
            <a:r>
              <a:rPr lang="en-US" altLang="zh-HK" dirty="0"/>
              <a:t>Output</a:t>
            </a:r>
          </a:p>
          <a:p>
            <a:pPr lvl="1"/>
            <a:r>
              <a:rPr lang="en-US" altLang="zh-HK" dirty="0"/>
              <a:t>Human computes using a net</a:t>
            </a:r>
          </a:p>
        </p:txBody>
      </p:sp>
      <p:sp>
        <p:nvSpPr>
          <p:cNvPr id="512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p>
        </p:txBody>
      </p:sp>
      <p:sp>
        <p:nvSpPr>
          <p:cNvPr id="512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A79CE760-C233-4D66-8F12-BFBAF9723062}" type="slidenum">
              <a:rPr lang="en-US" altLang="zh-HK" sz="1200">
                <a:solidFill>
                  <a:srgbClr val="898989"/>
                </a:solidFill>
              </a:rPr>
              <a:pPr>
                <a:spcBef>
                  <a:spcPct val="0"/>
                </a:spcBef>
                <a:buFontTx/>
                <a:buNone/>
              </a:pPr>
              <a:t>3</a:t>
            </a:fld>
            <a:endParaRPr lang="en-US" altLang="zh-HK" sz="1200">
              <a:solidFill>
                <a:srgbClr val="898989"/>
              </a:solidFill>
            </a:endParaRPr>
          </a:p>
        </p:txBody>
      </p:sp>
      <p:pic>
        <p:nvPicPr>
          <p:cNvPr id="5126" name="Picture 2" descr="The image of neur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1038" y="3440906"/>
            <a:ext cx="2636838"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Box 1"/>
          <p:cNvSpPr txBox="1">
            <a:spLocks noChangeArrowheads="1"/>
          </p:cNvSpPr>
          <p:nvPr/>
        </p:nvSpPr>
        <p:spPr bwMode="auto">
          <a:xfrm>
            <a:off x="4754563" y="4629150"/>
            <a:ext cx="1006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X=inputs</a:t>
            </a:r>
          </a:p>
        </p:txBody>
      </p:sp>
      <p:sp>
        <p:nvSpPr>
          <p:cNvPr id="5128" name="TextBox 7"/>
          <p:cNvSpPr txBox="1">
            <a:spLocks noChangeArrowheads="1"/>
          </p:cNvSpPr>
          <p:nvPr/>
        </p:nvSpPr>
        <p:spPr bwMode="auto">
          <a:xfrm>
            <a:off x="5287963" y="5334000"/>
            <a:ext cx="1231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W=weights</a:t>
            </a:r>
          </a:p>
        </p:txBody>
      </p:sp>
      <p:cxnSp>
        <p:nvCxnSpPr>
          <p:cNvPr id="4" name="Straight Arrow Connector 3"/>
          <p:cNvCxnSpPr/>
          <p:nvPr/>
        </p:nvCxnSpPr>
        <p:spPr>
          <a:xfrm flipV="1">
            <a:off x="6172200" y="4813300"/>
            <a:ext cx="228600" cy="520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324600" y="4876800"/>
            <a:ext cx="195263"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127" idx="3"/>
          </p:cNvCxnSpPr>
          <p:nvPr/>
        </p:nvCxnSpPr>
        <p:spPr>
          <a:xfrm>
            <a:off x="5761038" y="4813300"/>
            <a:ext cx="5254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527675" y="4484688"/>
            <a:ext cx="376238" cy="2397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33" name="TextBox 18"/>
          <p:cNvSpPr txBox="1">
            <a:spLocks noChangeArrowheads="1"/>
          </p:cNvSpPr>
          <p:nvPr/>
        </p:nvSpPr>
        <p:spPr bwMode="auto">
          <a:xfrm>
            <a:off x="6781800" y="3321050"/>
            <a:ext cx="2349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Neuron(Logic function)</a:t>
            </a:r>
          </a:p>
        </p:txBody>
      </p:sp>
      <p:cxnSp>
        <p:nvCxnSpPr>
          <p:cNvPr id="20" name="Straight Arrow Connector 19"/>
          <p:cNvCxnSpPr/>
          <p:nvPr/>
        </p:nvCxnSpPr>
        <p:spPr>
          <a:xfrm flipH="1">
            <a:off x="6934200" y="3581400"/>
            <a:ext cx="293688"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35" name="TextBox 22"/>
          <p:cNvSpPr txBox="1">
            <a:spLocks noChangeArrowheads="1"/>
          </p:cNvSpPr>
          <p:nvPr/>
        </p:nvSpPr>
        <p:spPr bwMode="auto">
          <a:xfrm>
            <a:off x="7896225" y="5638800"/>
            <a:ext cx="857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Output</a:t>
            </a:r>
          </a:p>
        </p:txBody>
      </p:sp>
      <p:cxnSp>
        <p:nvCxnSpPr>
          <p:cNvPr id="24" name="Straight Arrow Connector 23"/>
          <p:cNvCxnSpPr>
            <a:endCxn id="5135" idx="0"/>
          </p:cNvCxnSpPr>
          <p:nvPr/>
        </p:nvCxnSpPr>
        <p:spPr>
          <a:xfrm>
            <a:off x="7956550" y="5073650"/>
            <a:ext cx="368300" cy="565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712809" y="6022543"/>
            <a:ext cx="5139548" cy="253916"/>
          </a:xfrm>
          <a:prstGeom prst="rect">
            <a:avLst/>
          </a:prstGeom>
          <a:noFill/>
        </p:spPr>
        <p:txBody>
          <a:bodyPr wrap="none" rtlCol="0">
            <a:spAutoFit/>
          </a:bodyPr>
          <a:lstStyle/>
          <a:p>
            <a:r>
              <a:rPr lang="en-US" sz="1050" dirty="0"/>
              <a:t>https://www.ninds.nih.gov/Disorders/Patient-Caregiver-Education/Life-and-Death-Neuron</a:t>
            </a:r>
          </a:p>
        </p:txBody>
      </p:sp>
    </p:spTree>
    <p:extLst>
      <p:ext uri="{BB962C8B-B14F-4D97-AF65-F5344CB8AC3E}">
        <p14:creationId xmlns:p14="http://schemas.microsoft.com/office/powerpoint/2010/main" val="2415597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066800" y="990599"/>
                <a:ext cx="7311189" cy="1289977"/>
              </a:xfrm>
              <a:ln>
                <a:solidFill>
                  <a:schemeClr val="accent1">
                    <a:shade val="50000"/>
                  </a:schemeClr>
                </a:solidFill>
              </a:ln>
            </p:spPr>
            <p:txBody>
              <a:bodyPr>
                <a:noAutofit/>
              </a:bodyPr>
              <a:lstStyle/>
              <a:p>
                <a:pPr algn="l"/>
                <a14:m>
                  <m:oMath xmlns:m="http://schemas.openxmlformats.org/officeDocument/2006/math">
                    <m:r>
                      <m:rPr>
                        <m:nor/>
                      </m:rPr>
                      <a:rPr lang="en-US" altLang="en-US" sz="2800" b="0" i="0" dirty="0" smtClean="0">
                        <a:solidFill>
                          <a:srgbClr val="FF0000"/>
                        </a:solidFill>
                      </a:rPr>
                      <m:t>Answer</m:t>
                    </m:r>
                    <m:r>
                      <m:rPr>
                        <m:nor/>
                      </m:rPr>
                      <a:rPr lang="en-US" altLang="en-US" sz="2800" b="0" i="0" dirty="0" smtClean="0">
                        <a:solidFill>
                          <a:srgbClr val="FF0000"/>
                        </a:solidFill>
                      </a:rPr>
                      <m:t>: </m:t>
                    </m:r>
                    <m:r>
                      <m:rPr>
                        <m:nor/>
                      </m:rPr>
                      <a:rPr lang="en-US" altLang="en-US" sz="2800" dirty="0" smtClean="0"/>
                      <m:t>Architecture</m:t>
                    </m:r>
                    <m:r>
                      <m:rPr>
                        <m:nor/>
                      </m:rPr>
                      <a:rPr lang="en-US" altLang="en-US" sz="2800" dirty="0" smtClean="0"/>
                      <m:t> : </m:t>
                    </m:r>
                    <m:r>
                      <m:rPr>
                        <m:nor/>
                      </m:rPr>
                      <a:rPr lang="en-US" altLang="en-US" sz="2800" dirty="0" smtClean="0"/>
                      <m:t>Example</m:t>
                    </m:r>
                    <m:r>
                      <m:rPr>
                        <m:nor/>
                      </m:rPr>
                      <a:rPr lang="en-US" altLang="en-US" sz="2800" dirty="0" smtClean="0"/>
                      <m:t> (</m:t>
                    </m:r>
                    <m:r>
                      <m:rPr>
                        <m:nor/>
                      </m:rPr>
                      <a:rPr lang="en-US" altLang="en-US" sz="2800" dirty="0" smtClean="0"/>
                      <m:t>continue</m:t>
                    </m:r>
                    <m:r>
                      <m:rPr>
                        <m:nor/>
                      </m:rPr>
                      <a:rPr lang="en-US" altLang="en-US" sz="2800" dirty="0" smtClean="0"/>
                      <m:t>, </m:t>
                    </m:r>
                    <m:r>
                      <m:rPr>
                        <m:nor/>
                      </m:rPr>
                      <a:rPr lang="en-US" altLang="en-US" sz="2800" dirty="0" smtClean="0"/>
                      <m:t>left</m:t>
                    </m:r>
                    <m:r>
                      <m:rPr>
                        <m:nor/>
                      </m:rPr>
                      <a:rPr lang="en-US" altLang="en-US" sz="2800" dirty="0" smtClean="0"/>
                      <m:t> </m:t>
                    </m:r>
                    <m:r>
                      <m:rPr>
                        <m:nor/>
                      </m:rPr>
                      <a:rPr lang="en-US" altLang="en-US" sz="2800" dirty="0" smtClean="0"/>
                      <m:t>hand</m:t>
                    </m:r>
                    <m:r>
                      <m:rPr>
                        <m:nor/>
                      </m:rPr>
                      <a:rPr lang="en-US" altLang="en-US" sz="2800" dirty="0" smtClean="0"/>
                      <m:t> </m:t>
                    </m:r>
                    <m:r>
                      <m:rPr>
                        <m:nor/>
                      </m:rPr>
                      <a:rPr lang="en-US" altLang="en-US" sz="2800" dirty="0" smtClean="0"/>
                      <m:t>side</m:t>
                    </m:r>
                    <m:r>
                      <m:rPr>
                        <m:nor/>
                      </m:rPr>
                      <a:rPr lang="en-US" altLang="en-US" sz="2800" dirty="0" smtClean="0"/>
                      <m:t> )</m:t>
                    </m:r>
                  </m:oMath>
                </a14:m>
                <a:r>
                  <a:rPr lang="en-US" altLang="en-US" sz="2800" dirty="0"/>
                  <a:t> Note </a:t>
                </a:r>
                <a14:m>
                  <m:oMath xmlns:m="http://schemas.openxmlformats.org/officeDocument/2006/math">
                    <m:r>
                      <m:rPr>
                        <m:nor/>
                      </m:rPr>
                      <a:rPr lang="en-US" altLang="en-US" sz="2400" b="0" i="0" smtClean="0">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𝑦</m:t>
                    </m:r>
                    <m:r>
                      <a:rPr lang="en-US" sz="2400" b="0" i="1" smtClean="0">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𝑓</m:t>
                    </m:r>
                    <m:r>
                      <a:rPr lang="en-US" sz="2400" i="1">
                        <a:solidFill>
                          <a:srgbClr val="000000"/>
                        </a:solidFill>
                        <a:latin typeface="Cambria Math" panose="02040503050406030204" pitchFamily="18" charset="0"/>
                      </a:rPr>
                      <m:t>(</m:t>
                    </m:r>
                    <m:r>
                      <m:rPr>
                        <m:sty m:val="p"/>
                      </m:rPr>
                      <a:rPr lang="en-US" sz="2400" i="0">
                        <a:solidFill>
                          <a:srgbClr val="000000"/>
                        </a:solidFill>
                        <a:latin typeface="Cambria Math" panose="02040503050406030204" pitchFamily="18" charset="0"/>
                      </a:rPr>
                      <m:t>u</m:t>
                    </m:r>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1</m:t>
                        </m:r>
                      </m:num>
                      <m:den>
                        <m:r>
                          <a:rPr lang="en-US" sz="2400" i="1">
                            <a:solidFill>
                              <a:srgbClr val="000000"/>
                            </a:solidFill>
                            <a:latin typeface="Cambria Math" panose="02040503050406030204" pitchFamily="18" charset="0"/>
                          </a:rPr>
                          <m:t>1+</m:t>
                        </m:r>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𝑒</m:t>
                            </m:r>
                          </m:e>
                          <m:sup>
                            <m:r>
                              <a:rPr lang="en-US" sz="2400" i="1">
                                <a:solidFill>
                                  <a:srgbClr val="000000"/>
                                </a:solidFill>
                                <a:latin typeface="Cambria Math" panose="02040503050406030204" pitchFamily="18" charset="0"/>
                              </a:rPr>
                              <m:t>−</m:t>
                            </m:r>
                            <m:d>
                              <m:dPr>
                                <m:ctrlPr>
                                  <a:rPr lang="en-US" sz="2400" i="1">
                                    <a:solidFill>
                                      <a:srgbClr val="000000"/>
                                    </a:solidFill>
                                    <a:latin typeface="Cambria Math" panose="02040503050406030204" pitchFamily="18" charset="0"/>
                                  </a:rPr>
                                </m:ctrlPr>
                              </m:dPr>
                              <m:e>
                                <m:nary>
                                  <m:naryPr>
                                    <m:chr m:val="∑"/>
                                    <m:ctrlPr>
                                      <a:rPr lang="en-US" sz="2400" i="1">
                                        <a:solidFill>
                                          <a:srgbClr val="000000"/>
                                        </a:solidFill>
                                        <a:latin typeface="Cambria Math" panose="02040503050406030204" pitchFamily="18" charset="0"/>
                                      </a:rPr>
                                    </m:ctrlPr>
                                  </m:naryPr>
                                  <m:sub>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=1</m:t>
                                    </m:r>
                                  </m:sub>
                                  <m:sup>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𝐼</m:t>
                                    </m:r>
                                  </m:sup>
                                  <m:e>
                                    <m:d>
                                      <m:dPr>
                                        <m:begChr m:val="["/>
                                        <m:endChr m:val="]"/>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𝜔</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𝑥</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m:t>
                                        </m:r>
                                      </m:e>
                                    </m:d>
                                    <m:r>
                                      <a:rPr lang="en-US" sz="2400" i="1">
                                        <a:solidFill>
                                          <a:srgbClr val="000000"/>
                                        </a:solidFill>
                                        <a:latin typeface="Cambria Math" panose="02040503050406030204" pitchFamily="18" charset="0"/>
                                      </a:rPr>
                                      <m:t>+</m:t>
                                    </m:r>
                                    <m:r>
                                      <m:rPr>
                                        <m:sty m:val="p"/>
                                      </m:rPr>
                                      <a:rPr lang="en-US" sz="2400" i="0">
                                        <a:solidFill>
                                          <a:srgbClr val="000000"/>
                                        </a:solidFill>
                                        <a:latin typeface="Cambria Math" panose="02040503050406030204" pitchFamily="18" charset="0"/>
                                      </a:rPr>
                                      <m:t>b</m:t>
                                    </m:r>
                                  </m:e>
                                </m:nary>
                              </m:e>
                            </m:d>
                          </m:sup>
                        </m:sSup>
                      </m:den>
                    </m:f>
                  </m:oMath>
                </a14:m>
                <a:r>
                  <a:rPr lang="en-US" sz="2400" dirty="0"/>
                  <a:t>, where </a:t>
                </a:r>
                <a:br>
                  <a:rPr lang="en-US" altLang="en-US" sz="2400" dirty="0"/>
                </a:br>
                <a:r>
                  <a:rPr lang="en-US" altLang="en-US" sz="2400" dirty="0"/>
                  <a:t>u=</a:t>
                </a:r>
                <a14:m>
                  <m:oMath xmlns:m="http://schemas.openxmlformats.org/officeDocument/2006/math">
                    <m:d>
                      <m:dPr>
                        <m:ctrlPr>
                          <a:rPr lang="en-US" sz="2400" i="1">
                            <a:solidFill>
                              <a:srgbClr val="000000"/>
                            </a:solidFill>
                            <a:latin typeface="Cambria Math" panose="02040503050406030204" pitchFamily="18" charset="0"/>
                          </a:rPr>
                        </m:ctrlPr>
                      </m:dPr>
                      <m:e>
                        <m:nary>
                          <m:naryPr>
                            <m:chr m:val="∑"/>
                            <m:ctrlPr>
                              <a:rPr lang="en-US" sz="2400" i="1">
                                <a:solidFill>
                                  <a:srgbClr val="000000"/>
                                </a:solidFill>
                                <a:latin typeface="Cambria Math" panose="02040503050406030204" pitchFamily="18" charset="0"/>
                              </a:rPr>
                            </m:ctrlPr>
                          </m:naryPr>
                          <m:sub>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=1</m:t>
                            </m:r>
                          </m:sub>
                          <m:sup>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𝐼</m:t>
                            </m:r>
                          </m:sup>
                          <m:e>
                            <m:d>
                              <m:dPr>
                                <m:begChr m:val="["/>
                                <m:endChr m:val="]"/>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𝜔</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𝑥</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m:t>
                                </m:r>
                              </m:e>
                            </m:d>
                            <m:r>
                              <a:rPr lang="en-US" sz="2400" i="1">
                                <a:solidFill>
                                  <a:srgbClr val="000000"/>
                                </a:solidFill>
                                <a:latin typeface="Cambria Math" panose="02040503050406030204" pitchFamily="18" charset="0"/>
                              </a:rPr>
                              <m:t>+</m:t>
                            </m:r>
                            <m:r>
                              <m:rPr>
                                <m:sty m:val="p"/>
                              </m:rPr>
                              <a:rPr lang="en-US" sz="2400">
                                <a:solidFill>
                                  <a:srgbClr val="000000"/>
                                </a:solidFill>
                                <a:latin typeface="Cambria Math" panose="02040503050406030204" pitchFamily="18" charset="0"/>
                              </a:rPr>
                              <m:t>b</m:t>
                            </m:r>
                          </m:e>
                        </m:nary>
                      </m:e>
                    </m:d>
                  </m:oMath>
                </a14:m>
                <a:br>
                  <a:rPr lang="en-US" sz="3600" i="1" dirty="0">
                    <a:solidFill>
                      <a:srgbClr val="000000"/>
                    </a:solidFill>
                    <a:latin typeface="Cambria Math" panose="02040503050406030204" pitchFamily="18" charset="0"/>
                  </a:rPr>
                </a:br>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066800" y="990599"/>
                <a:ext cx="7311189" cy="1289977"/>
              </a:xfrm>
              <a:blipFill>
                <a:blip r:embed="rId2"/>
                <a:stretch>
                  <a:fillRect l="-1166" t="-34579" b="-12617"/>
                </a:stretch>
              </a:blipFill>
              <a:ln>
                <a:solidFill>
                  <a:schemeClr val="accent1">
                    <a:shade val="50000"/>
                  </a:schemeClr>
                </a:solidFill>
              </a:ln>
            </p:spPr>
            <p:txBody>
              <a:bodyPr/>
              <a:lstStyle/>
              <a:p>
                <a:r>
                  <a:rPr lang="en-US">
                    <a:noFill/>
                  </a:rPr>
                  <a:t> </a:t>
                </a:r>
              </a:p>
            </p:txBody>
          </p:sp>
        </mc:Fallback>
      </mc:AlternateContent>
      <p:sp>
        <p:nvSpPr>
          <p:cNvPr id="3" name="Content Placeholder 2"/>
          <p:cNvSpPr>
            <a:spLocks noGrp="1"/>
          </p:cNvSpPr>
          <p:nvPr>
            <p:ph idx="1"/>
          </p:nvPr>
        </p:nvSpPr>
        <p:spPr>
          <a:xfrm>
            <a:off x="225921" y="2374838"/>
            <a:ext cx="8229600" cy="4525963"/>
          </a:xfrm>
        </p:spPr>
        <p:txBody>
          <a:bodyPr/>
          <a:lstStyle/>
          <a:p>
            <a:r>
              <a:rPr lang="en-US" dirty="0"/>
              <a:t> </a:t>
            </a:r>
          </a:p>
        </p:txBody>
      </p:sp>
      <p:sp>
        <p:nvSpPr>
          <p:cNvPr id="4" name="Footer Placeholder 3"/>
          <p:cNvSpPr>
            <a:spLocks noGrp="1"/>
          </p:cNvSpPr>
          <p:nvPr>
            <p:ph type="ftr" sz="quarter" idx="11"/>
          </p:nvPr>
        </p:nvSpPr>
        <p:spPr/>
        <p:txBody>
          <a:bodyPr/>
          <a:lstStyle/>
          <a:p>
            <a:pPr>
              <a:defRPr/>
            </a:pPr>
            <a:r>
              <a:rPr lang="en-US" altLang="zh-HK"/>
              <a:t>Neural Networks. , v.250210a</a:t>
            </a:r>
          </a:p>
        </p:txBody>
      </p:sp>
      <p:sp>
        <p:nvSpPr>
          <p:cNvPr id="5" name="Slide Number Placeholder 4"/>
          <p:cNvSpPr>
            <a:spLocks noGrp="1"/>
          </p:cNvSpPr>
          <p:nvPr>
            <p:ph type="sldNum" sz="quarter" idx="12"/>
          </p:nvPr>
        </p:nvSpPr>
        <p:spPr/>
        <p:txBody>
          <a:bodyPr/>
          <a:lstStyle/>
          <a:p>
            <a:fld id="{B28686DF-4AC6-44BB-9261-A3C12E8BDC53}" type="slidenum">
              <a:rPr lang="en-US" altLang="zh-HK" smtClean="0"/>
              <a:pPr/>
              <a:t>30</a:t>
            </a:fld>
            <a:endParaRPr lang="en-US" altLang="zh-HK"/>
          </a:p>
        </p:txBody>
      </p:sp>
      <p:sp>
        <p:nvSpPr>
          <p:cNvPr id="7" name="Oval 6"/>
          <p:cNvSpPr/>
          <p:nvPr/>
        </p:nvSpPr>
        <p:spPr>
          <a:xfrm>
            <a:off x="3478213" y="4511730"/>
            <a:ext cx="1236663" cy="11509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8" name="Straight Arrow Connector 7"/>
          <p:cNvCxnSpPr/>
          <p:nvPr/>
        </p:nvCxnSpPr>
        <p:spPr>
          <a:xfrm>
            <a:off x="1576388" y="4521255"/>
            <a:ext cx="1901825" cy="301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7" idx="2"/>
          </p:cNvCxnSpPr>
          <p:nvPr/>
        </p:nvCxnSpPr>
        <p:spPr>
          <a:xfrm>
            <a:off x="1362076" y="5021317"/>
            <a:ext cx="2116137" cy="66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76388" y="5303892"/>
            <a:ext cx="1901825" cy="265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92"/>
          <p:cNvSpPr>
            <a:spLocks noChangeArrowheads="1"/>
          </p:cNvSpPr>
          <p:nvPr/>
        </p:nvSpPr>
        <p:spPr bwMode="auto">
          <a:xfrm>
            <a:off x="1905000" y="4201288"/>
            <a:ext cx="15446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dirty="0">
                <a:sym typeface="Symbol" pitchFamily="18" charset="2"/>
              </a:rPr>
              <a:t></a:t>
            </a:r>
            <a:r>
              <a:rPr lang="en-US" altLang="en-US" sz="1800" i="1" baseline="30000" dirty="0">
                <a:sym typeface="Symbol" pitchFamily="18" charset="2"/>
              </a:rPr>
              <a:t>l=</a:t>
            </a:r>
            <a:r>
              <a:rPr lang="en-US" altLang="en-US" sz="1800" i="1" baseline="30000" dirty="0"/>
              <a:t>1</a:t>
            </a:r>
            <a:r>
              <a:rPr lang="en-US" altLang="en-US" sz="1800" dirty="0"/>
              <a:t>(i=1,j=1)</a:t>
            </a:r>
          </a:p>
        </p:txBody>
      </p:sp>
      <p:sp>
        <p:nvSpPr>
          <p:cNvPr id="12" name="Rectangle 93"/>
          <p:cNvSpPr>
            <a:spLocks noChangeArrowheads="1"/>
          </p:cNvSpPr>
          <p:nvPr/>
        </p:nvSpPr>
        <p:spPr bwMode="auto">
          <a:xfrm>
            <a:off x="1989138" y="4787955"/>
            <a:ext cx="130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dirty="0">
                <a:sym typeface="Symbol" pitchFamily="18" charset="2"/>
              </a:rPr>
              <a:t></a:t>
            </a:r>
            <a:r>
              <a:rPr lang="en-US" altLang="en-US" sz="1800" i="1" baseline="30000" dirty="0">
                <a:sym typeface="Symbol" pitchFamily="18" charset="2"/>
              </a:rPr>
              <a:t>l=</a:t>
            </a:r>
            <a:r>
              <a:rPr lang="en-US" altLang="en-US" sz="1800" i="1" baseline="30000" dirty="0"/>
              <a:t>1</a:t>
            </a:r>
            <a:r>
              <a:rPr lang="en-US" altLang="en-US" sz="1800" dirty="0"/>
              <a:t>(i=2,j=1)</a:t>
            </a:r>
          </a:p>
        </p:txBody>
      </p:sp>
      <p:sp>
        <p:nvSpPr>
          <p:cNvPr id="13" name="Rectangle 94"/>
          <p:cNvSpPr>
            <a:spLocks noChangeArrowheads="1"/>
          </p:cNvSpPr>
          <p:nvPr/>
        </p:nvSpPr>
        <p:spPr bwMode="auto">
          <a:xfrm>
            <a:off x="2041526" y="5303892"/>
            <a:ext cx="1304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dirty="0">
                <a:sym typeface="Symbol" pitchFamily="18" charset="2"/>
              </a:rPr>
              <a:t></a:t>
            </a:r>
            <a:r>
              <a:rPr lang="en-US" altLang="en-US" sz="1800" i="1" baseline="30000" dirty="0">
                <a:sym typeface="Symbol" pitchFamily="18" charset="2"/>
              </a:rPr>
              <a:t>l=</a:t>
            </a:r>
            <a:r>
              <a:rPr lang="en-US" altLang="en-US" sz="1800" i="1" baseline="30000" dirty="0"/>
              <a:t>1</a:t>
            </a:r>
            <a:r>
              <a:rPr lang="en-US" altLang="en-US" sz="1800" dirty="0"/>
              <a:t>(i=9,j=1)</a:t>
            </a:r>
          </a:p>
        </p:txBody>
      </p:sp>
      <p:sp>
        <p:nvSpPr>
          <p:cNvPr id="14" name="Oval 13"/>
          <p:cNvSpPr/>
          <p:nvPr/>
        </p:nvSpPr>
        <p:spPr>
          <a:xfrm>
            <a:off x="1619251" y="5162605"/>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5" name="Oval 14"/>
          <p:cNvSpPr/>
          <p:nvPr/>
        </p:nvSpPr>
        <p:spPr>
          <a:xfrm>
            <a:off x="1616076" y="5356280"/>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6" name="Straight Arrow Connector 15"/>
          <p:cNvCxnSpPr/>
          <p:nvPr/>
        </p:nvCxnSpPr>
        <p:spPr>
          <a:xfrm>
            <a:off x="4714876" y="5087992"/>
            <a:ext cx="517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Object 103"/>
              <p:cNvSpPr txBox="1"/>
              <p:nvPr/>
            </p:nvSpPr>
            <p:spPr bwMode="auto">
              <a:xfrm>
                <a:off x="1066800" y="2281237"/>
                <a:ext cx="7620000" cy="1620013"/>
              </a:xfrm>
              <a:prstGeom prst="rect">
                <a:avLst/>
              </a:prstGeom>
              <a:noFill/>
              <a:ln>
                <a:noFill/>
              </a:ln>
            </p:spPr>
            <p:txBody>
              <a:bodyPr>
                <a:normAutofit fontScale="77500" lnSpcReduction="20000"/>
              </a:bodyPr>
              <a:lstStyle/>
              <a:p>
                <a:r>
                  <a:rPr lang="en-US" sz="3600" dirty="0">
                    <a:solidFill>
                      <a:srgbClr val="000000"/>
                    </a:solidFill>
                  </a:rPr>
                  <a:t>Therefore, in here , </a:t>
                </a:r>
                <a14:m>
                  <m:oMath xmlns:m="http://schemas.openxmlformats.org/officeDocument/2006/math">
                    <m:r>
                      <m:rPr>
                        <m:sty m:val="p"/>
                      </m:rPr>
                      <a:rPr lang="en-US" sz="3600" b="0" i="0" smtClean="0">
                        <a:solidFill>
                          <a:srgbClr val="FF0000"/>
                        </a:solidFill>
                        <a:latin typeface="Cambria Math" panose="02040503050406030204" pitchFamily="18" charset="0"/>
                      </a:rPr>
                      <m:t>A</m:t>
                    </m:r>
                    <m:r>
                      <a:rPr lang="en-US" sz="3600" b="0" i="0" smtClean="0">
                        <a:solidFill>
                          <a:srgbClr val="FF0000"/>
                        </a:solidFill>
                        <a:latin typeface="Cambria Math" panose="02040503050406030204" pitchFamily="18" charset="0"/>
                      </a:rPr>
                      <m:t>1</m:t>
                    </m:r>
                    <m:d>
                      <m:dPr>
                        <m:ctrlPr>
                          <a:rPr lang="en-US" sz="3600" i="1">
                            <a:solidFill>
                              <a:srgbClr val="000000"/>
                            </a:solidFill>
                            <a:latin typeface="Cambria Math" panose="02040503050406030204" pitchFamily="18" charset="0"/>
                          </a:rPr>
                        </m:ctrlPr>
                      </m:dPr>
                      <m:e>
                        <m:r>
                          <a:rPr lang="en-US" sz="3600" i="1">
                            <a:solidFill>
                              <a:srgbClr val="000000"/>
                            </a:solidFill>
                            <a:latin typeface="Cambria Math" panose="02040503050406030204" pitchFamily="18" charset="0"/>
                          </a:rPr>
                          <m:t>𝑗</m:t>
                        </m:r>
                        <m:r>
                          <a:rPr lang="en-US" sz="3600" i="1">
                            <a:solidFill>
                              <a:srgbClr val="000000"/>
                            </a:solidFill>
                            <a:latin typeface="Cambria Math" panose="02040503050406030204" pitchFamily="18" charset="0"/>
                          </a:rPr>
                          <m:t>=1</m:t>
                        </m:r>
                      </m:e>
                    </m:d>
                  </m:oMath>
                </a14:m>
                <a:endParaRPr lang="en-US" sz="3600" i="1" dirty="0">
                  <a:solidFill>
                    <a:srgbClr val="0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3600" i="1">
                          <a:solidFill>
                            <a:srgbClr val="000000"/>
                          </a:solidFill>
                          <a:latin typeface="Cambria Math" panose="02040503050406030204" pitchFamily="18" charset="0"/>
                        </a:rPr>
                        <m:t>=</m:t>
                      </m:r>
                      <m:f>
                        <m:fPr>
                          <m:ctrlPr>
                            <a:rPr lang="en-US" sz="3600" i="1">
                              <a:solidFill>
                                <a:srgbClr val="000000"/>
                              </a:solidFill>
                              <a:latin typeface="Cambria Math" panose="02040503050406030204" pitchFamily="18" charset="0"/>
                            </a:rPr>
                          </m:ctrlPr>
                        </m:fPr>
                        <m:num>
                          <m:r>
                            <a:rPr lang="en-US" sz="3600" i="1">
                              <a:solidFill>
                                <a:srgbClr val="000000"/>
                              </a:solidFill>
                              <a:latin typeface="Cambria Math" panose="02040503050406030204" pitchFamily="18" charset="0"/>
                            </a:rPr>
                            <m:t>1</m:t>
                          </m:r>
                        </m:num>
                        <m:den>
                          <m:r>
                            <a:rPr lang="en-US" sz="3600" i="1">
                              <a:solidFill>
                                <a:srgbClr val="000000"/>
                              </a:solidFill>
                              <a:latin typeface="Cambria Math" panose="02040503050406030204" pitchFamily="18" charset="0"/>
                            </a:rPr>
                            <m:t>1+</m:t>
                          </m:r>
                          <m:sSup>
                            <m:sSupPr>
                              <m:ctrlPr>
                                <a:rPr lang="en-US" sz="3600" i="1">
                                  <a:solidFill>
                                    <a:srgbClr val="000000"/>
                                  </a:solidFill>
                                  <a:latin typeface="Cambria Math" panose="02040503050406030204" pitchFamily="18" charset="0"/>
                                </a:rPr>
                              </m:ctrlPr>
                            </m:sSupPr>
                            <m:e>
                              <m:r>
                                <a:rPr lang="en-US" sz="3600" i="1">
                                  <a:solidFill>
                                    <a:srgbClr val="000000"/>
                                  </a:solidFill>
                                  <a:latin typeface="Cambria Math" panose="02040503050406030204" pitchFamily="18" charset="0"/>
                                </a:rPr>
                                <m:t>𝑒</m:t>
                              </m:r>
                            </m:e>
                            <m:sup>
                              <m:r>
                                <a:rPr lang="en-US" sz="3600" i="1">
                                  <a:solidFill>
                                    <a:srgbClr val="000000"/>
                                  </a:solidFill>
                                  <a:latin typeface="Cambria Math" panose="02040503050406030204" pitchFamily="18" charset="0"/>
                                </a:rPr>
                                <m:t>−</m:t>
                              </m:r>
                              <m:d>
                                <m:dPr>
                                  <m:begChr m:val="["/>
                                  <m:endChr m:val="]"/>
                                  <m:ctrlPr>
                                    <a:rPr lang="en-US" sz="3600" i="1">
                                      <a:solidFill>
                                        <a:srgbClr val="000000"/>
                                      </a:solidFill>
                                      <a:latin typeface="Cambria Math" panose="02040503050406030204" pitchFamily="18" charset="0"/>
                                    </a:rPr>
                                  </m:ctrlPr>
                                </m:dPr>
                                <m:e>
                                  <m:sSup>
                                    <m:sSupPr>
                                      <m:ctrlPr>
                                        <a:rPr lang="en-US" sz="3600" i="1">
                                          <a:solidFill>
                                            <a:srgbClr val="000000"/>
                                          </a:solidFill>
                                          <a:latin typeface="Cambria Math" panose="02040503050406030204" pitchFamily="18" charset="0"/>
                                        </a:rPr>
                                      </m:ctrlPr>
                                    </m:sSupPr>
                                    <m:e>
                                      <m:r>
                                        <a:rPr lang="en-US" sz="3600" i="1">
                                          <a:solidFill>
                                            <a:srgbClr val="000000"/>
                                          </a:solidFill>
                                          <a:latin typeface="Cambria Math" panose="02040503050406030204" pitchFamily="18" charset="0"/>
                                        </a:rPr>
                                        <m:t>𝜔</m:t>
                                      </m:r>
                                    </m:e>
                                    <m:sup>
                                      <m:r>
                                        <a:rPr lang="en-US" sz="3600" i="1">
                                          <a:solidFill>
                                            <a:srgbClr val="000000"/>
                                          </a:solidFill>
                                          <a:latin typeface="Cambria Math" panose="02040503050406030204" pitchFamily="18" charset="0"/>
                                        </a:rPr>
                                        <m:t>𝑙</m:t>
                                      </m:r>
                                      <m:r>
                                        <a:rPr lang="en-US" sz="3600" i="1">
                                          <a:solidFill>
                                            <a:srgbClr val="000000"/>
                                          </a:solidFill>
                                          <a:latin typeface="Cambria Math" panose="02040503050406030204" pitchFamily="18" charset="0"/>
                                        </a:rPr>
                                        <m:t>=1</m:t>
                                      </m:r>
                                    </m:sup>
                                  </m:sSup>
                                  <m:r>
                                    <a:rPr lang="en-US" sz="3600" i="1">
                                      <a:solidFill>
                                        <a:srgbClr val="000000"/>
                                      </a:solidFill>
                                      <a:latin typeface="Cambria Math" panose="02040503050406030204" pitchFamily="18" charset="0"/>
                                    </a:rPr>
                                    <m:t>(</m:t>
                                  </m:r>
                                  <m:r>
                                    <a:rPr lang="en-US" sz="3600" i="1">
                                      <a:solidFill>
                                        <a:srgbClr val="000000"/>
                                      </a:solidFill>
                                      <a:latin typeface="Cambria Math" panose="02040503050406030204" pitchFamily="18" charset="0"/>
                                    </a:rPr>
                                    <m:t>𝑖</m:t>
                                  </m:r>
                                  <m:r>
                                    <a:rPr lang="en-US" sz="3600" i="1">
                                      <a:solidFill>
                                        <a:srgbClr val="000000"/>
                                      </a:solidFill>
                                      <a:latin typeface="Cambria Math" panose="02040503050406030204" pitchFamily="18" charset="0"/>
                                    </a:rPr>
                                    <m:t>=1,</m:t>
                                  </m:r>
                                  <m:r>
                                    <a:rPr lang="en-US" sz="3600" i="1">
                                      <a:solidFill>
                                        <a:srgbClr val="000000"/>
                                      </a:solidFill>
                                      <a:latin typeface="Cambria Math" panose="02040503050406030204" pitchFamily="18" charset="0"/>
                                    </a:rPr>
                                    <m:t>𝑗</m:t>
                                  </m:r>
                                  <m:r>
                                    <a:rPr lang="en-US" sz="3600" i="1">
                                      <a:solidFill>
                                        <a:srgbClr val="000000"/>
                                      </a:solidFill>
                                      <a:latin typeface="Cambria Math" panose="02040503050406030204" pitchFamily="18" charset="0"/>
                                    </a:rPr>
                                    <m:t>=1)</m:t>
                                  </m:r>
                                  <m:sSub>
                                    <m:sSubPr>
                                      <m:ctrlPr>
                                        <a:rPr lang="en-US" sz="3600" i="1">
                                          <a:solidFill>
                                            <a:srgbClr val="000000"/>
                                          </a:solidFill>
                                          <a:latin typeface="Cambria Math" panose="02040503050406030204" pitchFamily="18" charset="0"/>
                                        </a:rPr>
                                      </m:ctrlPr>
                                    </m:sSubPr>
                                    <m:e>
                                      <m:r>
                                        <a:rPr lang="en-US" sz="3600" i="1">
                                          <a:solidFill>
                                            <a:srgbClr val="000000"/>
                                          </a:solidFill>
                                          <a:latin typeface="Cambria Math" panose="02040503050406030204" pitchFamily="18" charset="0"/>
                                        </a:rPr>
                                        <m:t>𝑃</m:t>
                                      </m:r>
                                    </m:e>
                                    <m:sub>
                                      <m:r>
                                        <a:rPr lang="en-US" sz="3600" i="1">
                                          <a:solidFill>
                                            <a:srgbClr val="000000"/>
                                          </a:solidFill>
                                          <a:latin typeface="Cambria Math" panose="02040503050406030204" pitchFamily="18" charset="0"/>
                                        </a:rPr>
                                        <m:t>1</m:t>
                                      </m:r>
                                    </m:sub>
                                  </m:sSub>
                                  <m:r>
                                    <a:rPr lang="en-US" sz="3600" i="1">
                                      <a:solidFill>
                                        <a:srgbClr val="000000"/>
                                      </a:solidFill>
                                      <a:latin typeface="Cambria Math" panose="02040503050406030204" pitchFamily="18" charset="0"/>
                                    </a:rPr>
                                    <m:t>+</m:t>
                                  </m:r>
                                  <m:sSup>
                                    <m:sSupPr>
                                      <m:ctrlPr>
                                        <a:rPr lang="en-US" sz="3600" i="1">
                                          <a:solidFill>
                                            <a:srgbClr val="000000"/>
                                          </a:solidFill>
                                          <a:latin typeface="Cambria Math" panose="02040503050406030204" pitchFamily="18" charset="0"/>
                                        </a:rPr>
                                      </m:ctrlPr>
                                    </m:sSupPr>
                                    <m:e>
                                      <m:r>
                                        <a:rPr lang="en-US" sz="3600" i="1">
                                          <a:solidFill>
                                            <a:srgbClr val="000000"/>
                                          </a:solidFill>
                                          <a:latin typeface="Cambria Math" panose="02040503050406030204" pitchFamily="18" charset="0"/>
                                        </a:rPr>
                                        <m:t>𝜔</m:t>
                                      </m:r>
                                    </m:e>
                                    <m:sup>
                                      <m:r>
                                        <a:rPr lang="en-US" sz="3600" i="1">
                                          <a:solidFill>
                                            <a:srgbClr val="000000"/>
                                          </a:solidFill>
                                          <a:latin typeface="Cambria Math" panose="02040503050406030204" pitchFamily="18" charset="0"/>
                                        </a:rPr>
                                        <m:t>𝑙</m:t>
                                      </m:r>
                                      <m:r>
                                        <a:rPr lang="en-US" sz="3600" i="1">
                                          <a:solidFill>
                                            <a:srgbClr val="000000"/>
                                          </a:solidFill>
                                          <a:latin typeface="Cambria Math" panose="02040503050406030204" pitchFamily="18" charset="0"/>
                                        </a:rPr>
                                        <m:t>=1</m:t>
                                      </m:r>
                                    </m:sup>
                                  </m:sSup>
                                  <m:r>
                                    <a:rPr lang="en-US" sz="3600" i="1">
                                      <a:solidFill>
                                        <a:srgbClr val="000000"/>
                                      </a:solidFill>
                                      <a:latin typeface="Cambria Math" panose="02040503050406030204" pitchFamily="18" charset="0"/>
                                    </a:rPr>
                                    <m:t>(</m:t>
                                  </m:r>
                                  <m:r>
                                    <a:rPr lang="en-US" sz="3600" i="1">
                                      <a:solidFill>
                                        <a:srgbClr val="000000"/>
                                      </a:solidFill>
                                      <a:latin typeface="Cambria Math" panose="02040503050406030204" pitchFamily="18" charset="0"/>
                                    </a:rPr>
                                    <m:t>𝑖</m:t>
                                  </m:r>
                                  <m:r>
                                    <a:rPr lang="en-US" sz="3600" i="1">
                                      <a:solidFill>
                                        <a:srgbClr val="000000"/>
                                      </a:solidFill>
                                      <a:latin typeface="Cambria Math" panose="02040503050406030204" pitchFamily="18" charset="0"/>
                                    </a:rPr>
                                    <m:t>=2,</m:t>
                                  </m:r>
                                  <m:r>
                                    <a:rPr lang="en-US" sz="3600" i="1">
                                      <a:solidFill>
                                        <a:srgbClr val="000000"/>
                                      </a:solidFill>
                                      <a:latin typeface="Cambria Math" panose="02040503050406030204" pitchFamily="18" charset="0"/>
                                    </a:rPr>
                                    <m:t>𝑗</m:t>
                                  </m:r>
                                  <m:r>
                                    <a:rPr lang="en-US" sz="3600" i="1">
                                      <a:solidFill>
                                        <a:srgbClr val="000000"/>
                                      </a:solidFill>
                                      <a:latin typeface="Cambria Math" panose="02040503050406030204" pitchFamily="18" charset="0"/>
                                    </a:rPr>
                                    <m:t>=1)</m:t>
                                  </m:r>
                                  <m:sSub>
                                    <m:sSubPr>
                                      <m:ctrlPr>
                                        <a:rPr lang="en-US" sz="3600" i="1">
                                          <a:solidFill>
                                            <a:srgbClr val="000000"/>
                                          </a:solidFill>
                                          <a:latin typeface="Cambria Math" panose="02040503050406030204" pitchFamily="18" charset="0"/>
                                        </a:rPr>
                                      </m:ctrlPr>
                                    </m:sSubPr>
                                    <m:e>
                                      <m:r>
                                        <a:rPr lang="en-US" sz="3600" i="1">
                                          <a:solidFill>
                                            <a:srgbClr val="000000"/>
                                          </a:solidFill>
                                          <a:latin typeface="Cambria Math" panose="02040503050406030204" pitchFamily="18" charset="0"/>
                                        </a:rPr>
                                        <m:t>𝑃</m:t>
                                      </m:r>
                                    </m:e>
                                    <m:sub>
                                      <m:r>
                                        <a:rPr lang="en-US" sz="3600" i="1">
                                          <a:solidFill>
                                            <a:srgbClr val="000000"/>
                                          </a:solidFill>
                                          <a:latin typeface="Cambria Math" panose="02040503050406030204" pitchFamily="18" charset="0"/>
                                        </a:rPr>
                                        <m:t>2</m:t>
                                      </m:r>
                                    </m:sub>
                                  </m:sSub>
                                  <m:r>
                                    <a:rPr lang="en-US" sz="3600" i="1">
                                      <a:solidFill>
                                        <a:srgbClr val="000000"/>
                                      </a:solidFill>
                                      <a:latin typeface="Cambria Math" panose="02040503050406030204" pitchFamily="18" charset="0"/>
                                    </a:rPr>
                                    <m:t>+...+</m:t>
                                  </m:r>
                                  <m:sSub>
                                    <m:sSubPr>
                                      <m:ctrlPr>
                                        <a:rPr lang="en-US" sz="3600" i="1">
                                          <a:solidFill>
                                            <a:srgbClr val="000000"/>
                                          </a:solidFill>
                                          <a:latin typeface="Cambria Math" panose="02040503050406030204" pitchFamily="18" charset="0"/>
                                        </a:rPr>
                                      </m:ctrlPr>
                                    </m:sSubPr>
                                    <m:e>
                                      <m:r>
                                        <m:rPr>
                                          <m:sty m:val="p"/>
                                        </m:rPr>
                                        <a:rPr lang="en-US" sz="3600" i="0">
                                          <a:solidFill>
                                            <a:srgbClr val="000000"/>
                                          </a:solidFill>
                                          <a:latin typeface="Cambria Math" panose="02040503050406030204" pitchFamily="18" charset="0"/>
                                        </a:rPr>
                                        <m:t>b</m:t>
                                      </m:r>
                                    </m:e>
                                    <m:sub>
                                      <m:r>
                                        <a:rPr lang="en-US" sz="3600" i="0">
                                          <a:solidFill>
                                            <a:srgbClr val="000000"/>
                                          </a:solidFill>
                                          <a:latin typeface="Cambria Math" panose="02040503050406030204" pitchFamily="18" charset="0"/>
                                        </a:rPr>
                                        <m:t>1</m:t>
                                      </m:r>
                                    </m:sub>
                                  </m:sSub>
                                  <m:r>
                                    <a:rPr lang="en-US" sz="3600" i="1">
                                      <a:solidFill>
                                        <a:srgbClr val="000000"/>
                                      </a:solidFill>
                                      <a:latin typeface="Cambria Math" panose="02040503050406030204" pitchFamily="18" charset="0"/>
                                    </a:rPr>
                                    <m:t>(</m:t>
                                  </m:r>
                                  <m:r>
                                    <m:rPr>
                                      <m:sty m:val="p"/>
                                    </m:rPr>
                                    <a:rPr lang="en-US" sz="3600" i="0">
                                      <a:solidFill>
                                        <a:srgbClr val="000000"/>
                                      </a:solidFill>
                                      <a:latin typeface="Cambria Math" panose="02040503050406030204" pitchFamily="18" charset="0"/>
                                    </a:rPr>
                                    <m:t>j</m:t>
                                  </m:r>
                                  <m:r>
                                    <a:rPr lang="en-US" sz="3600" i="1">
                                      <a:solidFill>
                                        <a:srgbClr val="000000"/>
                                      </a:solidFill>
                                      <a:latin typeface="Cambria Math" panose="02040503050406030204" pitchFamily="18" charset="0"/>
                                    </a:rPr>
                                    <m:t>=</m:t>
                                  </m:r>
                                  <m:r>
                                    <a:rPr lang="en-US" sz="3600" i="0">
                                      <a:solidFill>
                                        <a:srgbClr val="000000"/>
                                      </a:solidFill>
                                      <a:latin typeface="Cambria Math" panose="02040503050406030204" pitchFamily="18" charset="0"/>
                                    </a:rPr>
                                    <m:t>1</m:t>
                                  </m:r>
                                  <m:r>
                                    <a:rPr lang="en-US" sz="3600" i="1">
                                      <a:solidFill>
                                        <a:srgbClr val="000000"/>
                                      </a:solidFill>
                                      <a:latin typeface="Cambria Math" panose="02040503050406030204" pitchFamily="18" charset="0"/>
                                    </a:rPr>
                                    <m:t>)</m:t>
                                  </m:r>
                                </m:e>
                              </m:d>
                            </m:sup>
                          </m:sSup>
                        </m:den>
                      </m:f>
                    </m:oMath>
                  </m:oMathPara>
                </a14:m>
                <a:endParaRPr lang="en-US" dirty="0"/>
              </a:p>
            </p:txBody>
          </p:sp>
        </mc:Choice>
        <mc:Fallback xmlns="">
          <p:sp>
            <p:nvSpPr>
              <p:cNvPr id="17" name="Object 103"/>
              <p:cNvSpPr txBox="1">
                <a:spLocks noRot="1" noChangeAspect="1" noMove="1" noResize="1" noEditPoints="1" noAdjustHandles="1" noChangeArrowheads="1" noChangeShapeType="1" noTextEdit="1"/>
              </p:cNvSpPr>
              <p:nvPr/>
            </p:nvSpPr>
            <p:spPr bwMode="auto">
              <a:xfrm>
                <a:off x="1066800" y="2281237"/>
                <a:ext cx="7620000" cy="1620013"/>
              </a:xfrm>
              <a:prstGeom prst="rect">
                <a:avLst/>
              </a:prstGeom>
              <a:blipFill>
                <a:blip r:embed="rId3"/>
                <a:stretch>
                  <a:fillRect l="-1600" t="-8271"/>
                </a:stretch>
              </a:blipFill>
              <a:ln>
                <a:noFill/>
              </a:ln>
            </p:spPr>
            <p:txBody>
              <a:bodyPr/>
              <a:lstStyle/>
              <a:p>
                <a:r>
                  <a:rPr lang="en-US">
                    <a:noFill/>
                  </a:rPr>
                  <a:t> </a:t>
                </a:r>
              </a:p>
            </p:txBody>
          </p:sp>
        </mc:Fallback>
      </mc:AlternateContent>
      <p:sp>
        <p:nvSpPr>
          <p:cNvPr id="18" name="Rectangle 141"/>
          <p:cNvSpPr>
            <a:spLocks noChangeArrowheads="1"/>
          </p:cNvSpPr>
          <p:nvPr/>
        </p:nvSpPr>
        <p:spPr bwMode="auto">
          <a:xfrm>
            <a:off x="893763" y="4305355"/>
            <a:ext cx="730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P(i=1)</a:t>
            </a:r>
          </a:p>
          <a:p>
            <a:pPr eaLnBrk="1" hangingPunct="1">
              <a:spcBef>
                <a:spcPct val="0"/>
              </a:spcBef>
              <a:buFontTx/>
              <a:buNone/>
            </a:pPr>
            <a:endParaRPr lang="en-US" altLang="en-US" sz="1800"/>
          </a:p>
        </p:txBody>
      </p:sp>
      <p:sp>
        <p:nvSpPr>
          <p:cNvPr id="19" name="Rectangle 142"/>
          <p:cNvSpPr>
            <a:spLocks noChangeArrowheads="1"/>
          </p:cNvSpPr>
          <p:nvPr/>
        </p:nvSpPr>
        <p:spPr bwMode="auto">
          <a:xfrm>
            <a:off x="895351" y="4800655"/>
            <a:ext cx="730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P(i=2)</a:t>
            </a:r>
          </a:p>
          <a:p>
            <a:pPr eaLnBrk="1" hangingPunct="1">
              <a:spcBef>
                <a:spcPct val="0"/>
              </a:spcBef>
              <a:buFontTx/>
              <a:buNone/>
            </a:pPr>
            <a:endParaRPr lang="en-US" altLang="en-US" sz="1800"/>
          </a:p>
        </p:txBody>
      </p:sp>
      <p:sp>
        <p:nvSpPr>
          <p:cNvPr id="20" name="Rectangle 143"/>
          <p:cNvSpPr>
            <a:spLocks noChangeArrowheads="1"/>
          </p:cNvSpPr>
          <p:nvPr/>
        </p:nvSpPr>
        <p:spPr bwMode="auto">
          <a:xfrm>
            <a:off x="935038" y="5349930"/>
            <a:ext cx="730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P(i=9)</a:t>
            </a:r>
          </a:p>
        </p:txBody>
      </p:sp>
      <p:sp>
        <p:nvSpPr>
          <p:cNvPr id="22" name="TextBox 149"/>
          <p:cNvSpPr txBox="1">
            <a:spLocks noChangeArrowheads="1"/>
          </p:cNvSpPr>
          <p:nvPr/>
        </p:nvSpPr>
        <p:spPr bwMode="auto">
          <a:xfrm>
            <a:off x="3449638" y="4741917"/>
            <a:ext cx="1406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Neuron (</a:t>
            </a:r>
            <a:r>
              <a:rPr lang="en-US" altLang="en-US" sz="1800" dirty="0">
                <a:solidFill>
                  <a:srgbClr val="FF0000"/>
                </a:solidFill>
              </a:rPr>
              <a:t>j</a:t>
            </a:r>
            <a:r>
              <a:rPr lang="en-US" altLang="en-US" sz="1800" dirty="0"/>
              <a:t>=1)</a:t>
            </a:r>
          </a:p>
          <a:p>
            <a:pPr eaLnBrk="1" hangingPunct="1">
              <a:spcBef>
                <a:spcPct val="0"/>
              </a:spcBef>
              <a:buFontTx/>
              <a:buNone/>
            </a:pPr>
            <a:r>
              <a:rPr lang="en-US" altLang="en-US" sz="1800" dirty="0"/>
              <a:t>Bias=b1(</a:t>
            </a:r>
            <a:r>
              <a:rPr lang="en-US" altLang="en-US" sz="1800" dirty="0">
                <a:solidFill>
                  <a:srgbClr val="FF0000"/>
                </a:solidFill>
              </a:rPr>
              <a:t>j</a:t>
            </a:r>
            <a:r>
              <a:rPr lang="en-US" altLang="en-US" sz="1800" dirty="0"/>
              <a:t>=1)</a:t>
            </a:r>
            <a:endParaRPr lang="en-US" altLang="en-US" sz="1800" baseline="-25000" dirty="0"/>
          </a:p>
        </p:txBody>
      </p:sp>
      <p:sp>
        <p:nvSpPr>
          <p:cNvPr id="23" name="Oval 22"/>
          <p:cNvSpPr/>
          <p:nvPr/>
        </p:nvSpPr>
        <p:spPr>
          <a:xfrm>
            <a:off x="830263" y="3868792"/>
            <a:ext cx="228600" cy="228600"/>
          </a:xfrm>
          <a:prstGeom prst="ellipse">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42" name="TextBox 137"/>
          <p:cNvSpPr txBox="1">
            <a:spLocks noChangeArrowheads="1"/>
          </p:cNvSpPr>
          <p:nvPr/>
        </p:nvSpPr>
        <p:spPr bwMode="auto">
          <a:xfrm>
            <a:off x="5316933" y="4966319"/>
            <a:ext cx="8698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solidFill>
                  <a:srgbClr val="FF0000"/>
                </a:solidFill>
              </a:rPr>
              <a:t>A1</a:t>
            </a:r>
            <a:r>
              <a:rPr lang="en-US" altLang="en-US" sz="1800" dirty="0"/>
              <a:t>(j=1)</a:t>
            </a:r>
          </a:p>
          <a:p>
            <a:pPr eaLnBrk="1" hangingPunct="1">
              <a:spcBef>
                <a:spcPct val="0"/>
              </a:spcBef>
              <a:buFontTx/>
              <a:buNone/>
            </a:pPr>
            <a:endParaRPr lang="en-US" altLang="en-US" sz="1800" dirty="0"/>
          </a:p>
        </p:txBody>
      </p:sp>
    </p:spTree>
    <p:extLst>
      <p:ext uri="{BB962C8B-B14F-4D97-AF65-F5344CB8AC3E}">
        <p14:creationId xmlns:p14="http://schemas.microsoft.com/office/powerpoint/2010/main" val="1017008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140891" y="85725"/>
            <a:ext cx="8862218" cy="609600"/>
          </a:xfrm>
        </p:spPr>
        <p:txBody>
          <a:bodyPr>
            <a:normAutofit/>
          </a:bodyPr>
          <a:lstStyle/>
          <a:p>
            <a:pPr algn="l"/>
            <a:r>
              <a:rPr lang="en-US" altLang="en-US" sz="1600" dirty="0"/>
              <a:t>Architecture : write the formula for A2(k=1) </a:t>
            </a:r>
          </a:p>
        </p:txBody>
      </p:sp>
      <p:sp>
        <p:nvSpPr>
          <p:cNvPr id="71709" name="Content Placeholder 78"/>
          <p:cNvSpPr>
            <a:spLocks noGrp="1"/>
          </p:cNvSpPr>
          <p:nvPr>
            <p:ph idx="1"/>
          </p:nvPr>
        </p:nvSpPr>
        <p:spPr>
          <a:xfrm>
            <a:off x="8229600" y="6324600"/>
            <a:ext cx="762000" cy="381000"/>
          </a:xfrm>
        </p:spPr>
        <p:txBody>
          <a:bodyPr>
            <a:normAutofit fontScale="70000" lnSpcReduction="20000"/>
          </a:bodyPr>
          <a:lstStyle/>
          <a:p>
            <a:r>
              <a:rPr lang="en-US" altLang="en-US"/>
              <a:t> </a:t>
            </a:r>
          </a:p>
        </p:txBody>
      </p:sp>
      <p:sp>
        <p:nvSpPr>
          <p:cNvPr id="71683" name="Footer Placeholder 3"/>
          <p:cNvSpPr>
            <a:spLocks noGrp="1"/>
          </p:cNvSpPr>
          <p:nvPr>
            <p:ph type="ftr" sz="quarter" idx="11"/>
          </p:nvPr>
        </p:nvSpPr>
        <p:spPr bwMode="auto">
          <a:xfrm>
            <a:off x="5257800" y="63912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p>
        </p:txBody>
      </p:sp>
      <p:sp>
        <p:nvSpPr>
          <p:cNvPr id="7177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594E090-3DB1-4F17-869C-067DB8B30EDA}" type="slidenum">
              <a:rPr lang="en-US" altLang="zh-HK" sz="1200">
                <a:solidFill>
                  <a:srgbClr val="898989"/>
                </a:solidFill>
              </a:rPr>
              <a:pPr>
                <a:spcBef>
                  <a:spcPct val="0"/>
                </a:spcBef>
                <a:buFontTx/>
                <a:buNone/>
              </a:pPr>
              <a:t>31</a:t>
            </a:fld>
            <a:endParaRPr lang="en-US" altLang="zh-HK" sz="1200">
              <a:solidFill>
                <a:srgbClr val="898989"/>
              </a:solidFill>
            </a:endParaRPr>
          </a:p>
        </p:txBody>
      </p:sp>
      <p:sp>
        <p:nvSpPr>
          <p:cNvPr id="7" name="Oval 6"/>
          <p:cNvSpPr/>
          <p:nvPr/>
        </p:nvSpPr>
        <p:spPr>
          <a:xfrm>
            <a:off x="1360488" y="3073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 name="Oval 7"/>
          <p:cNvSpPr/>
          <p:nvPr/>
        </p:nvSpPr>
        <p:spPr>
          <a:xfrm>
            <a:off x="1360488" y="35401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9" name="Oval 8"/>
          <p:cNvSpPr/>
          <p:nvPr/>
        </p:nvSpPr>
        <p:spPr>
          <a:xfrm>
            <a:off x="1360488" y="39973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 name="Oval 9"/>
          <p:cNvSpPr/>
          <p:nvPr/>
        </p:nvSpPr>
        <p:spPr>
          <a:xfrm>
            <a:off x="1360488" y="44545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1" name="Oval 10"/>
          <p:cNvSpPr/>
          <p:nvPr/>
        </p:nvSpPr>
        <p:spPr>
          <a:xfrm>
            <a:off x="4379913" y="3073400"/>
            <a:ext cx="228600" cy="228600"/>
          </a:xfrm>
          <a:prstGeom prst="ellipse">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2" name="Oval 11"/>
          <p:cNvSpPr/>
          <p:nvPr/>
        </p:nvSpPr>
        <p:spPr>
          <a:xfrm>
            <a:off x="4379913" y="35401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 name="Oval 12"/>
          <p:cNvSpPr/>
          <p:nvPr/>
        </p:nvSpPr>
        <p:spPr>
          <a:xfrm>
            <a:off x="4379913" y="39973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 name="Oval 13"/>
          <p:cNvSpPr/>
          <p:nvPr/>
        </p:nvSpPr>
        <p:spPr>
          <a:xfrm>
            <a:off x="4379913" y="4454525"/>
            <a:ext cx="228600" cy="228600"/>
          </a:xfrm>
          <a:prstGeom prst="ellipse">
            <a:avLst/>
          </a:prstGeom>
          <a:pattFill prst="solidDmnd">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5" name="Straight Arrow Connector 14"/>
          <p:cNvCxnSpPr>
            <a:stCxn id="7" idx="6"/>
            <a:endCxn id="11" idx="2"/>
          </p:cNvCxnSpPr>
          <p:nvPr/>
        </p:nvCxnSpPr>
        <p:spPr>
          <a:xfrm>
            <a:off x="1589088" y="3187700"/>
            <a:ext cx="2790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6"/>
            <a:endCxn id="11" idx="2"/>
          </p:cNvCxnSpPr>
          <p:nvPr/>
        </p:nvCxnSpPr>
        <p:spPr>
          <a:xfrm flipV="1">
            <a:off x="1589088" y="3187700"/>
            <a:ext cx="2790825" cy="138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6"/>
            <a:endCxn id="11" idx="2"/>
          </p:cNvCxnSpPr>
          <p:nvPr/>
        </p:nvCxnSpPr>
        <p:spPr>
          <a:xfrm flipV="1">
            <a:off x="1589088" y="3187700"/>
            <a:ext cx="2790825" cy="923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732713" y="3184525"/>
            <a:ext cx="228600" cy="228600"/>
          </a:xfrm>
          <a:prstGeom prst="ellipse">
            <a:avLst/>
          </a:prstGeom>
          <a:pattFill prst="lt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0" name="Oval 19"/>
          <p:cNvSpPr/>
          <p:nvPr/>
        </p:nvSpPr>
        <p:spPr>
          <a:xfrm>
            <a:off x="7732713" y="367347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1" name="Oval 20"/>
          <p:cNvSpPr/>
          <p:nvPr/>
        </p:nvSpPr>
        <p:spPr>
          <a:xfrm>
            <a:off x="7732713" y="4156075"/>
            <a:ext cx="228600" cy="228600"/>
          </a:xfrm>
          <a:prstGeom prst="ellipse">
            <a:avLst/>
          </a:prstGeom>
          <a:pattFill prst="openDmnd">
            <a:fgClr>
              <a:schemeClr val="tx2"/>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23" name="Straight Arrow Connector 22"/>
          <p:cNvCxnSpPr>
            <a:stCxn id="11" idx="6"/>
            <a:endCxn id="19" idx="2"/>
          </p:cNvCxnSpPr>
          <p:nvPr/>
        </p:nvCxnSpPr>
        <p:spPr>
          <a:xfrm>
            <a:off x="4608513" y="3187700"/>
            <a:ext cx="3124200" cy="11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2" idx="6"/>
            <a:endCxn id="19" idx="2"/>
          </p:cNvCxnSpPr>
          <p:nvPr/>
        </p:nvCxnSpPr>
        <p:spPr>
          <a:xfrm flipV="1">
            <a:off x="4608513" y="3298825"/>
            <a:ext cx="3124200" cy="355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3" idx="7"/>
            <a:endCxn id="19" idx="2"/>
          </p:cNvCxnSpPr>
          <p:nvPr/>
        </p:nvCxnSpPr>
        <p:spPr>
          <a:xfrm flipV="1">
            <a:off x="4573588" y="3298825"/>
            <a:ext cx="3159125" cy="733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4" idx="6"/>
            <a:endCxn id="19" idx="2"/>
          </p:cNvCxnSpPr>
          <p:nvPr/>
        </p:nvCxnSpPr>
        <p:spPr>
          <a:xfrm flipV="1">
            <a:off x="4608513" y="3298825"/>
            <a:ext cx="3124200" cy="1270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8" idx="6"/>
            <a:endCxn id="11" idx="2"/>
          </p:cNvCxnSpPr>
          <p:nvPr/>
        </p:nvCxnSpPr>
        <p:spPr>
          <a:xfrm flipV="1">
            <a:off x="1589088" y="3187700"/>
            <a:ext cx="2790825" cy="466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9" idx="5"/>
            <a:endCxn id="14" idx="2"/>
          </p:cNvCxnSpPr>
          <p:nvPr/>
        </p:nvCxnSpPr>
        <p:spPr>
          <a:xfrm>
            <a:off x="1555750" y="4192588"/>
            <a:ext cx="2824163" cy="376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1474788" y="5216525"/>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40" name="Oval 39"/>
          <p:cNvSpPr/>
          <p:nvPr/>
        </p:nvSpPr>
        <p:spPr>
          <a:xfrm>
            <a:off x="1360488" y="55245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41" name="Oval 40"/>
          <p:cNvSpPr/>
          <p:nvPr/>
        </p:nvSpPr>
        <p:spPr>
          <a:xfrm>
            <a:off x="4413250" y="49879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43" name="Straight Arrow Connector 42"/>
          <p:cNvCxnSpPr>
            <a:stCxn id="40" idx="6"/>
            <a:endCxn id="11" idx="2"/>
          </p:cNvCxnSpPr>
          <p:nvPr/>
        </p:nvCxnSpPr>
        <p:spPr>
          <a:xfrm flipV="1">
            <a:off x="1589088" y="3187700"/>
            <a:ext cx="2790825" cy="245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1" idx="7"/>
            <a:endCxn id="19" idx="2"/>
          </p:cNvCxnSpPr>
          <p:nvPr/>
        </p:nvCxnSpPr>
        <p:spPr>
          <a:xfrm flipV="1">
            <a:off x="4608513" y="3298825"/>
            <a:ext cx="3124200" cy="1722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10" name="TextBox 79"/>
          <p:cNvSpPr txBox="1">
            <a:spLocks noChangeArrowheads="1"/>
          </p:cNvSpPr>
          <p:nvPr/>
        </p:nvSpPr>
        <p:spPr bwMode="auto">
          <a:xfrm>
            <a:off x="1293813" y="5930900"/>
            <a:ext cx="131369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Input:</a:t>
            </a:r>
          </a:p>
          <a:p>
            <a:pPr eaLnBrk="1" hangingPunct="1">
              <a:spcBef>
                <a:spcPct val="0"/>
              </a:spcBef>
              <a:buFontTx/>
              <a:buNone/>
            </a:pPr>
            <a:r>
              <a:rPr lang="en-US" altLang="en-US" sz="1800" dirty="0"/>
              <a:t>P=9x1</a:t>
            </a:r>
          </a:p>
          <a:p>
            <a:pPr eaLnBrk="1" hangingPunct="1">
              <a:spcBef>
                <a:spcPct val="0"/>
              </a:spcBef>
              <a:buFontTx/>
              <a:buNone/>
            </a:pPr>
            <a:r>
              <a:rPr lang="en-US" altLang="en-US" sz="1800" dirty="0"/>
              <a:t>Indexed by j</a:t>
            </a:r>
          </a:p>
        </p:txBody>
      </p:sp>
      <p:sp>
        <p:nvSpPr>
          <p:cNvPr id="71711" name="TextBox 80"/>
          <p:cNvSpPr txBox="1">
            <a:spLocks noChangeArrowheads="1"/>
          </p:cNvSpPr>
          <p:nvPr/>
        </p:nvSpPr>
        <p:spPr bwMode="auto">
          <a:xfrm>
            <a:off x="3459163" y="5327650"/>
            <a:ext cx="23606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A1: Hidden layer1 =5 neurons, indexed by j</a:t>
            </a:r>
          </a:p>
          <a:p>
            <a:pPr eaLnBrk="1" hangingPunct="1">
              <a:spcBef>
                <a:spcPct val="0"/>
              </a:spcBef>
              <a:buFontTx/>
              <a:buNone/>
            </a:pPr>
            <a:r>
              <a:rPr lang="en-US" altLang="en-US" sz="1800">
                <a:sym typeface="Symbol" pitchFamily="18" charset="2"/>
              </a:rPr>
              <a:t>W</a:t>
            </a:r>
            <a:r>
              <a:rPr lang="en-US" altLang="en-US" sz="1800" i="1" baseline="30000">
                <a:sym typeface="Symbol" pitchFamily="18" charset="2"/>
              </a:rPr>
              <a:t>l=</a:t>
            </a:r>
            <a:r>
              <a:rPr lang="en-US" altLang="en-US" sz="1800" i="1" baseline="30000"/>
              <a:t>1</a:t>
            </a:r>
            <a:r>
              <a:rPr lang="en-US" altLang="en-US" sz="1800"/>
              <a:t>=9x5</a:t>
            </a:r>
          </a:p>
          <a:p>
            <a:pPr eaLnBrk="1" hangingPunct="1">
              <a:spcBef>
                <a:spcPct val="0"/>
              </a:spcBef>
              <a:buFontTx/>
              <a:buNone/>
            </a:pPr>
            <a:r>
              <a:rPr lang="en-US" altLang="en-US" sz="1800" i="1">
                <a:sym typeface="Symbol" pitchFamily="18" charset="2"/>
              </a:rPr>
              <a:t>b</a:t>
            </a:r>
            <a:r>
              <a:rPr lang="en-US" altLang="en-US" sz="1800" i="1" baseline="30000">
                <a:sym typeface="Symbol" pitchFamily="18" charset="2"/>
              </a:rPr>
              <a:t>l=</a:t>
            </a:r>
            <a:r>
              <a:rPr lang="en-US" altLang="en-US" sz="1800" i="1" baseline="30000"/>
              <a:t>1</a:t>
            </a:r>
            <a:r>
              <a:rPr lang="en-US" altLang="en-US" sz="1800"/>
              <a:t>=5x1</a:t>
            </a:r>
          </a:p>
        </p:txBody>
      </p:sp>
      <p:sp>
        <p:nvSpPr>
          <p:cNvPr id="83" name="Oval 82"/>
          <p:cNvSpPr/>
          <p:nvPr/>
        </p:nvSpPr>
        <p:spPr>
          <a:xfrm>
            <a:off x="6067425" y="4424363"/>
            <a:ext cx="46038"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4" name="Oval 83"/>
          <p:cNvSpPr/>
          <p:nvPr/>
        </p:nvSpPr>
        <p:spPr>
          <a:xfrm>
            <a:off x="6054725" y="4073525"/>
            <a:ext cx="46038"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7" name="Oval 86"/>
          <p:cNvSpPr/>
          <p:nvPr/>
        </p:nvSpPr>
        <p:spPr>
          <a:xfrm>
            <a:off x="2740025" y="1439863"/>
            <a:ext cx="1236663" cy="11509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88" name="Straight Arrow Connector 87"/>
          <p:cNvCxnSpPr/>
          <p:nvPr/>
        </p:nvCxnSpPr>
        <p:spPr>
          <a:xfrm>
            <a:off x="838200" y="1449388"/>
            <a:ext cx="1901825" cy="301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87" idx="2"/>
          </p:cNvCxnSpPr>
          <p:nvPr/>
        </p:nvCxnSpPr>
        <p:spPr>
          <a:xfrm>
            <a:off x="623888" y="1949450"/>
            <a:ext cx="2116137" cy="66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838200" y="2232025"/>
            <a:ext cx="1901825" cy="265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18" name="Rectangle 92"/>
          <p:cNvSpPr>
            <a:spLocks noChangeArrowheads="1"/>
          </p:cNvSpPr>
          <p:nvPr/>
        </p:nvSpPr>
        <p:spPr bwMode="auto">
          <a:xfrm>
            <a:off x="1166813" y="1296988"/>
            <a:ext cx="130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dirty="0">
                <a:sym typeface="Symbol" pitchFamily="18" charset="2"/>
              </a:rPr>
              <a:t></a:t>
            </a:r>
            <a:r>
              <a:rPr lang="en-US" altLang="en-US" sz="1800" i="1" baseline="30000" dirty="0">
                <a:sym typeface="Symbol" pitchFamily="18" charset="2"/>
              </a:rPr>
              <a:t>l=</a:t>
            </a:r>
            <a:r>
              <a:rPr lang="en-US" altLang="en-US" sz="1800" i="1" baseline="30000" dirty="0"/>
              <a:t>1</a:t>
            </a:r>
            <a:r>
              <a:rPr lang="en-US" altLang="en-US" sz="1800" dirty="0"/>
              <a:t>(</a:t>
            </a:r>
            <a:r>
              <a:rPr lang="en-US" altLang="en-US" sz="1800" dirty="0" err="1"/>
              <a:t>i</a:t>
            </a:r>
            <a:r>
              <a:rPr lang="en-US" altLang="en-US" sz="1800" dirty="0"/>
              <a:t>=1,j=1)</a:t>
            </a:r>
          </a:p>
        </p:txBody>
      </p:sp>
      <p:sp>
        <p:nvSpPr>
          <p:cNvPr id="71719" name="Rectangle 93"/>
          <p:cNvSpPr>
            <a:spLocks noChangeArrowheads="1"/>
          </p:cNvSpPr>
          <p:nvPr/>
        </p:nvSpPr>
        <p:spPr bwMode="auto">
          <a:xfrm>
            <a:off x="1250950" y="1716088"/>
            <a:ext cx="130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dirty="0">
                <a:sym typeface="Symbol" pitchFamily="18" charset="2"/>
              </a:rPr>
              <a:t></a:t>
            </a:r>
            <a:r>
              <a:rPr lang="en-US" altLang="en-US" sz="1800" i="1" baseline="30000" dirty="0">
                <a:sym typeface="Symbol" pitchFamily="18" charset="2"/>
              </a:rPr>
              <a:t>l=</a:t>
            </a:r>
            <a:r>
              <a:rPr lang="en-US" altLang="en-US" sz="1800" i="1" baseline="30000" dirty="0"/>
              <a:t>1</a:t>
            </a:r>
            <a:r>
              <a:rPr lang="en-US" altLang="en-US" sz="1800" dirty="0"/>
              <a:t>(</a:t>
            </a:r>
            <a:r>
              <a:rPr lang="en-US" altLang="en-US" sz="1800" dirty="0" err="1"/>
              <a:t>i</a:t>
            </a:r>
            <a:r>
              <a:rPr lang="en-US" altLang="en-US" sz="1800" dirty="0"/>
              <a:t>=2,j=1)</a:t>
            </a:r>
          </a:p>
        </p:txBody>
      </p:sp>
      <p:sp>
        <p:nvSpPr>
          <p:cNvPr id="71720" name="Rectangle 94"/>
          <p:cNvSpPr>
            <a:spLocks noChangeArrowheads="1"/>
          </p:cNvSpPr>
          <p:nvPr/>
        </p:nvSpPr>
        <p:spPr bwMode="auto">
          <a:xfrm>
            <a:off x="1303338" y="2232025"/>
            <a:ext cx="1304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(i=9,j=1)</a:t>
            </a:r>
          </a:p>
        </p:txBody>
      </p:sp>
      <p:sp>
        <p:nvSpPr>
          <p:cNvPr id="96" name="Oval 95"/>
          <p:cNvSpPr/>
          <p:nvPr/>
        </p:nvSpPr>
        <p:spPr>
          <a:xfrm>
            <a:off x="881063" y="2090738"/>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97" name="Oval 96"/>
          <p:cNvSpPr/>
          <p:nvPr/>
        </p:nvSpPr>
        <p:spPr>
          <a:xfrm>
            <a:off x="877888" y="2284413"/>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71723" name="TextBox 97"/>
          <p:cNvSpPr txBox="1">
            <a:spLocks noChangeArrowheads="1"/>
          </p:cNvSpPr>
          <p:nvPr/>
        </p:nvSpPr>
        <p:spPr bwMode="auto">
          <a:xfrm>
            <a:off x="646113" y="2890838"/>
            <a:ext cx="7381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P(i=1)</a:t>
            </a:r>
          </a:p>
          <a:p>
            <a:pPr eaLnBrk="1" hangingPunct="1">
              <a:spcBef>
                <a:spcPct val="0"/>
              </a:spcBef>
              <a:buFontTx/>
              <a:buNone/>
            </a:pPr>
            <a:endParaRPr lang="en-US" altLang="en-US" sz="1800"/>
          </a:p>
          <a:p>
            <a:pPr eaLnBrk="1" hangingPunct="1">
              <a:spcBef>
                <a:spcPct val="0"/>
              </a:spcBef>
              <a:buFontTx/>
              <a:buNone/>
            </a:pPr>
            <a:r>
              <a:rPr lang="en-US" altLang="en-US" sz="1800"/>
              <a:t>P(i=2)</a:t>
            </a:r>
          </a:p>
          <a:p>
            <a:pPr eaLnBrk="1" hangingPunct="1">
              <a:spcBef>
                <a:spcPct val="0"/>
              </a:spcBef>
              <a:buFontTx/>
              <a:buNone/>
            </a:pPr>
            <a:endParaRPr lang="en-US" altLang="en-US" sz="1800"/>
          </a:p>
          <a:p>
            <a:pPr eaLnBrk="1" hangingPunct="1">
              <a:spcBef>
                <a:spcPct val="0"/>
              </a:spcBef>
              <a:buFontTx/>
              <a:buNone/>
            </a:pPr>
            <a:r>
              <a:rPr lang="en-US" altLang="en-US" sz="1800"/>
              <a:t>P(i=3)</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r>
              <a:rPr lang="en-US" altLang="en-US" sz="1800"/>
              <a:t>:</a:t>
            </a:r>
          </a:p>
          <a:p>
            <a:pPr eaLnBrk="1" hangingPunct="1">
              <a:spcBef>
                <a:spcPct val="0"/>
              </a:spcBef>
              <a:buFontTx/>
              <a:buNone/>
            </a:pPr>
            <a:r>
              <a:rPr lang="en-US" altLang="en-US" sz="1800"/>
              <a:t>:</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r>
              <a:rPr lang="en-US" altLang="en-US" sz="1800"/>
              <a:t>P(i=9)</a:t>
            </a:r>
          </a:p>
        </p:txBody>
      </p:sp>
      <p:cxnSp>
        <p:nvCxnSpPr>
          <p:cNvPr id="99" name="Straight Arrow Connector 98"/>
          <p:cNvCxnSpPr/>
          <p:nvPr/>
        </p:nvCxnSpPr>
        <p:spPr>
          <a:xfrm>
            <a:off x="3976688" y="2016125"/>
            <a:ext cx="517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725" name="Object 103"/>
              <p:cNvSpPr txBox="1"/>
              <p:nvPr/>
            </p:nvSpPr>
            <p:spPr bwMode="auto">
              <a:xfrm>
                <a:off x="474663" y="800145"/>
                <a:ext cx="3994150" cy="565150"/>
              </a:xfrm>
              <a:prstGeom prst="rect">
                <a:avLst/>
              </a:prstGeom>
              <a:noFill/>
              <a:ln>
                <a:noFill/>
              </a:ln>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A</m:t>
                          </m:r>
                        </m:e>
                        <m:sub>
                          <m:r>
                            <a:rPr lang="en-US" i="0">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=1</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=1</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b</m:t>
                                      </m:r>
                                    </m:e>
                                    <m:sub>
                                      <m:r>
                                        <a:rPr lang="en-US" i="0">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m:rPr>
                                      <m:sty m:val="p"/>
                                    </m:rPr>
                                    <a:rPr lang="en-US" i="0">
                                      <a:solidFill>
                                        <a:srgbClr val="000000"/>
                                      </a:solidFill>
                                      <a:latin typeface="Cambria Math" panose="02040503050406030204" pitchFamily="18" charset="0"/>
                                    </a:rPr>
                                    <m:t>j</m:t>
                                  </m:r>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m:t>
                                  </m:r>
                                </m:e>
                              </m:d>
                            </m:sup>
                          </m:sSup>
                        </m:den>
                      </m:f>
                    </m:oMath>
                  </m:oMathPara>
                </a14:m>
                <a:endParaRPr lang="en-US" dirty="0"/>
              </a:p>
            </p:txBody>
          </p:sp>
        </mc:Choice>
        <mc:Fallback xmlns="">
          <p:sp>
            <p:nvSpPr>
              <p:cNvPr id="71725" name="Object 103"/>
              <p:cNvSpPr txBox="1">
                <a:spLocks noRot="1" noChangeAspect="1" noMove="1" noResize="1" noEditPoints="1" noAdjustHandles="1" noChangeArrowheads="1" noChangeShapeType="1" noTextEdit="1"/>
              </p:cNvSpPr>
              <p:nvPr/>
            </p:nvSpPr>
            <p:spPr bwMode="auto">
              <a:xfrm>
                <a:off x="474663" y="800145"/>
                <a:ext cx="3994150" cy="565150"/>
              </a:xfrm>
              <a:prstGeom prst="rect">
                <a:avLst/>
              </a:prstGeom>
              <a:blipFill>
                <a:blip r:embed="rId3"/>
                <a:stretch>
                  <a:fillRect/>
                </a:stretch>
              </a:blipFill>
              <a:ln>
                <a:noFill/>
              </a:ln>
            </p:spPr>
            <p:txBody>
              <a:bodyPr/>
              <a:lstStyle/>
              <a:p>
                <a:r>
                  <a:rPr lang="en-US">
                    <a:noFill/>
                  </a:rPr>
                  <a:t> </a:t>
                </a:r>
              </a:p>
            </p:txBody>
          </p:sp>
        </mc:Fallback>
      </mc:AlternateContent>
      <p:sp>
        <p:nvSpPr>
          <p:cNvPr id="71726" name="TextBox 137"/>
          <p:cNvSpPr txBox="1">
            <a:spLocks noChangeArrowheads="1"/>
          </p:cNvSpPr>
          <p:nvPr/>
        </p:nvSpPr>
        <p:spPr bwMode="auto">
          <a:xfrm>
            <a:off x="3903663" y="1581150"/>
            <a:ext cx="823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a:t>
            </a:r>
            <a:r>
              <a:rPr lang="en-US" altLang="en-US" sz="1800" baseline="-25000"/>
              <a:t>1</a:t>
            </a:r>
            <a:r>
              <a:rPr lang="en-US" altLang="en-US" sz="1800"/>
              <a:t>(i=1)</a:t>
            </a:r>
          </a:p>
        </p:txBody>
      </p:sp>
      <p:sp>
        <p:nvSpPr>
          <p:cNvPr id="71727" name="Rectangle 141"/>
          <p:cNvSpPr>
            <a:spLocks noChangeArrowheads="1"/>
          </p:cNvSpPr>
          <p:nvPr/>
        </p:nvSpPr>
        <p:spPr bwMode="auto">
          <a:xfrm>
            <a:off x="155575" y="1233488"/>
            <a:ext cx="730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P(i=1)</a:t>
            </a:r>
          </a:p>
          <a:p>
            <a:pPr eaLnBrk="1" hangingPunct="1">
              <a:spcBef>
                <a:spcPct val="0"/>
              </a:spcBef>
              <a:buFontTx/>
              <a:buNone/>
            </a:pPr>
            <a:endParaRPr lang="en-US" altLang="en-US" sz="1800"/>
          </a:p>
        </p:txBody>
      </p:sp>
      <p:sp>
        <p:nvSpPr>
          <p:cNvPr id="71728" name="Rectangle 142"/>
          <p:cNvSpPr>
            <a:spLocks noChangeArrowheads="1"/>
          </p:cNvSpPr>
          <p:nvPr/>
        </p:nvSpPr>
        <p:spPr bwMode="auto">
          <a:xfrm>
            <a:off x="157163" y="1728788"/>
            <a:ext cx="730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P(i=2)</a:t>
            </a:r>
          </a:p>
          <a:p>
            <a:pPr eaLnBrk="1" hangingPunct="1">
              <a:spcBef>
                <a:spcPct val="0"/>
              </a:spcBef>
              <a:buFontTx/>
              <a:buNone/>
            </a:pPr>
            <a:endParaRPr lang="en-US" altLang="en-US" sz="1800"/>
          </a:p>
        </p:txBody>
      </p:sp>
      <p:sp>
        <p:nvSpPr>
          <p:cNvPr id="71729" name="Rectangle 143"/>
          <p:cNvSpPr>
            <a:spLocks noChangeArrowheads="1"/>
          </p:cNvSpPr>
          <p:nvPr/>
        </p:nvSpPr>
        <p:spPr bwMode="auto">
          <a:xfrm>
            <a:off x="196850" y="2278063"/>
            <a:ext cx="730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P(i=9)</a:t>
            </a:r>
          </a:p>
        </p:txBody>
      </p:sp>
      <p:sp>
        <p:nvSpPr>
          <p:cNvPr id="145" name="Rectangle 144"/>
          <p:cNvSpPr/>
          <p:nvPr/>
        </p:nvSpPr>
        <p:spPr>
          <a:xfrm>
            <a:off x="92075" y="723900"/>
            <a:ext cx="4481513" cy="213201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47" name="Straight Arrow Connector 146"/>
          <p:cNvCxnSpPr>
            <a:endCxn id="11" idx="0"/>
          </p:cNvCxnSpPr>
          <p:nvPr/>
        </p:nvCxnSpPr>
        <p:spPr>
          <a:xfrm>
            <a:off x="3810000" y="2855913"/>
            <a:ext cx="684213" cy="217487"/>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1732" name="TextBox 149"/>
          <p:cNvSpPr txBox="1">
            <a:spLocks noChangeArrowheads="1"/>
          </p:cNvSpPr>
          <p:nvPr/>
        </p:nvSpPr>
        <p:spPr bwMode="auto">
          <a:xfrm>
            <a:off x="2711450" y="1670050"/>
            <a:ext cx="1406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Neuron i=1</a:t>
            </a:r>
          </a:p>
          <a:p>
            <a:pPr eaLnBrk="1" hangingPunct="1">
              <a:spcBef>
                <a:spcPct val="0"/>
              </a:spcBef>
              <a:buFontTx/>
              <a:buNone/>
            </a:pPr>
            <a:r>
              <a:rPr lang="en-US" altLang="en-US" sz="1800"/>
              <a:t>Bias=b1(i=1)</a:t>
            </a:r>
            <a:endParaRPr lang="en-US" altLang="en-US" sz="1800" baseline="-25000"/>
          </a:p>
        </p:txBody>
      </p:sp>
      <p:sp>
        <p:nvSpPr>
          <p:cNvPr id="155" name="Oval 154"/>
          <p:cNvSpPr/>
          <p:nvPr/>
        </p:nvSpPr>
        <p:spPr>
          <a:xfrm>
            <a:off x="7523163" y="1473200"/>
            <a:ext cx="1260475" cy="10731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56" name="Straight Arrow Connector 155"/>
          <p:cNvCxnSpPr/>
          <p:nvPr/>
        </p:nvCxnSpPr>
        <p:spPr>
          <a:xfrm>
            <a:off x="5110163" y="1473200"/>
            <a:ext cx="2509837" cy="277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endCxn id="155" idx="2"/>
          </p:cNvCxnSpPr>
          <p:nvPr/>
        </p:nvCxnSpPr>
        <p:spPr>
          <a:xfrm>
            <a:off x="5178425" y="1922463"/>
            <a:ext cx="2344738" cy="87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flipV="1">
            <a:off x="5207000" y="2244725"/>
            <a:ext cx="2316163" cy="311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37" name="Rectangle 158"/>
          <p:cNvSpPr>
            <a:spLocks noChangeArrowheads="1"/>
          </p:cNvSpPr>
          <p:nvPr/>
        </p:nvSpPr>
        <p:spPr bwMode="auto">
          <a:xfrm>
            <a:off x="5832475" y="1287463"/>
            <a:ext cx="1408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sym typeface="Symbol" pitchFamily="18" charset="2"/>
              </a:rPr>
              <a:t> </a:t>
            </a:r>
            <a:r>
              <a:rPr lang="en-US" altLang="en-US" sz="1800" baseline="30000" dirty="0">
                <a:sym typeface="Symbol" pitchFamily="18" charset="2"/>
              </a:rPr>
              <a:t>l=</a:t>
            </a:r>
            <a:r>
              <a:rPr lang="en-US" altLang="en-US" sz="1800" baseline="30000" dirty="0"/>
              <a:t>2</a:t>
            </a:r>
            <a:r>
              <a:rPr lang="en-US" altLang="en-US" sz="1800" dirty="0"/>
              <a:t>(j=1,k=1)</a:t>
            </a:r>
          </a:p>
        </p:txBody>
      </p:sp>
      <p:sp>
        <p:nvSpPr>
          <p:cNvPr id="71738" name="Rectangle 159"/>
          <p:cNvSpPr>
            <a:spLocks noChangeArrowheads="1"/>
          </p:cNvSpPr>
          <p:nvPr/>
        </p:nvSpPr>
        <p:spPr bwMode="auto">
          <a:xfrm>
            <a:off x="5819775" y="1657350"/>
            <a:ext cx="1408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sym typeface="Symbol" pitchFamily="18" charset="2"/>
              </a:rPr>
              <a:t> </a:t>
            </a:r>
            <a:r>
              <a:rPr lang="en-US" altLang="en-US" sz="1800" baseline="30000" dirty="0">
                <a:sym typeface="Symbol" pitchFamily="18" charset="2"/>
              </a:rPr>
              <a:t>l=</a:t>
            </a:r>
            <a:r>
              <a:rPr lang="en-US" altLang="en-US" sz="1800" baseline="30000" dirty="0"/>
              <a:t>2</a:t>
            </a:r>
            <a:r>
              <a:rPr lang="en-US" altLang="en-US" sz="1800" dirty="0"/>
              <a:t>(j=2,k=1)</a:t>
            </a:r>
          </a:p>
          <a:p>
            <a:pPr eaLnBrk="1" hangingPunct="1">
              <a:spcBef>
                <a:spcPct val="0"/>
              </a:spcBef>
              <a:buFontTx/>
              <a:buNone/>
            </a:pPr>
            <a:endParaRPr lang="en-US" altLang="en-US" sz="1800" dirty="0"/>
          </a:p>
        </p:txBody>
      </p:sp>
      <p:sp>
        <p:nvSpPr>
          <p:cNvPr id="71739" name="Rectangle 160"/>
          <p:cNvSpPr>
            <a:spLocks noChangeArrowheads="1"/>
          </p:cNvSpPr>
          <p:nvPr/>
        </p:nvSpPr>
        <p:spPr bwMode="auto">
          <a:xfrm>
            <a:off x="5843588" y="2185988"/>
            <a:ext cx="1408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sym typeface="Symbol" pitchFamily="18" charset="2"/>
              </a:rPr>
              <a:t> </a:t>
            </a:r>
            <a:r>
              <a:rPr lang="en-US" altLang="en-US" sz="1800" baseline="30000" dirty="0">
                <a:sym typeface="Symbol" pitchFamily="18" charset="2"/>
              </a:rPr>
              <a:t>l=</a:t>
            </a:r>
            <a:r>
              <a:rPr lang="en-US" altLang="en-US" sz="1800" baseline="30000" dirty="0"/>
              <a:t>2</a:t>
            </a:r>
            <a:r>
              <a:rPr lang="en-US" altLang="en-US" sz="1800" dirty="0"/>
              <a:t>(j=5,k=1)</a:t>
            </a:r>
          </a:p>
        </p:txBody>
      </p:sp>
      <p:sp>
        <p:nvSpPr>
          <p:cNvPr id="162" name="Oval 161"/>
          <p:cNvSpPr/>
          <p:nvPr/>
        </p:nvSpPr>
        <p:spPr>
          <a:xfrm>
            <a:off x="5449888" y="2112963"/>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63" name="Oval 162"/>
          <p:cNvSpPr/>
          <p:nvPr/>
        </p:nvSpPr>
        <p:spPr>
          <a:xfrm>
            <a:off x="5446713" y="2306638"/>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64" name="Straight Arrow Connector 163"/>
          <p:cNvCxnSpPr/>
          <p:nvPr/>
        </p:nvCxnSpPr>
        <p:spPr>
          <a:xfrm flipV="1">
            <a:off x="8783638" y="1924050"/>
            <a:ext cx="231775" cy="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743" name="Object 164"/>
              <p:cNvSpPr txBox="1"/>
              <p:nvPr/>
            </p:nvSpPr>
            <p:spPr bwMode="auto">
              <a:xfrm>
                <a:off x="4789488" y="819150"/>
                <a:ext cx="4192587" cy="493713"/>
              </a:xfrm>
              <a:prstGeom prst="rect">
                <a:avLst/>
              </a:prstGeom>
              <a:noFill/>
              <a:ln>
                <a:noFill/>
              </a:ln>
            </p:spPr>
            <p:txBody>
              <a:bodyPr>
                <a:normAutofit fontScale="55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A</m:t>
                          </m:r>
                        </m:e>
                        <m:sub>
                          <m:r>
                            <a:rPr lang="en-US" i="0">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b</m:t>
                                  </m:r>
                                </m:e>
                                <m:sub>
                                  <m:r>
                                    <a:rPr lang="en-US" i="0">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up>
                          </m:sSup>
                        </m:den>
                      </m:f>
                    </m:oMath>
                  </m:oMathPara>
                </a14:m>
                <a:endParaRPr lang="en-US" dirty="0"/>
              </a:p>
            </p:txBody>
          </p:sp>
        </mc:Choice>
        <mc:Fallback xmlns="">
          <p:sp>
            <p:nvSpPr>
              <p:cNvPr id="71743" name="Object 164"/>
              <p:cNvSpPr txBox="1">
                <a:spLocks noRot="1" noChangeAspect="1" noMove="1" noResize="1" noEditPoints="1" noAdjustHandles="1" noChangeArrowheads="1" noChangeShapeType="1" noTextEdit="1"/>
              </p:cNvSpPr>
              <p:nvPr/>
            </p:nvSpPr>
            <p:spPr bwMode="auto">
              <a:xfrm>
                <a:off x="4789488" y="819150"/>
                <a:ext cx="4192587" cy="493713"/>
              </a:xfrm>
              <a:prstGeom prst="rect">
                <a:avLst/>
              </a:prstGeom>
              <a:blipFill>
                <a:blip r:embed="rId4"/>
                <a:stretch>
                  <a:fillRect/>
                </a:stretch>
              </a:blipFill>
              <a:ln>
                <a:noFill/>
              </a:ln>
            </p:spPr>
            <p:txBody>
              <a:bodyPr/>
              <a:lstStyle/>
              <a:p>
                <a:r>
                  <a:rPr lang="en-US">
                    <a:noFill/>
                  </a:rPr>
                  <a:t> </a:t>
                </a:r>
              </a:p>
            </p:txBody>
          </p:sp>
        </mc:Fallback>
      </mc:AlternateContent>
      <p:sp>
        <p:nvSpPr>
          <p:cNvPr id="71744" name="TextBox 165"/>
          <p:cNvSpPr txBox="1">
            <a:spLocks noChangeArrowheads="1"/>
          </p:cNvSpPr>
          <p:nvPr/>
        </p:nvSpPr>
        <p:spPr bwMode="auto">
          <a:xfrm>
            <a:off x="8542338" y="2262188"/>
            <a:ext cx="715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a:t>
            </a:r>
            <a:r>
              <a:rPr lang="en-US" altLang="en-US" sz="1800" baseline="-25000"/>
              <a:t>2(k=2)</a:t>
            </a:r>
          </a:p>
        </p:txBody>
      </p:sp>
      <p:sp>
        <p:nvSpPr>
          <p:cNvPr id="71745" name="Rectangle 166"/>
          <p:cNvSpPr>
            <a:spLocks noChangeArrowheads="1"/>
          </p:cNvSpPr>
          <p:nvPr/>
        </p:nvSpPr>
        <p:spPr bwMode="auto">
          <a:xfrm>
            <a:off x="4724400" y="1255713"/>
            <a:ext cx="434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A1</a:t>
            </a:r>
          </a:p>
        </p:txBody>
      </p:sp>
      <p:sp>
        <p:nvSpPr>
          <p:cNvPr id="71746" name="Rectangle 167"/>
          <p:cNvSpPr>
            <a:spLocks noChangeArrowheads="1"/>
          </p:cNvSpPr>
          <p:nvPr/>
        </p:nvSpPr>
        <p:spPr bwMode="auto">
          <a:xfrm>
            <a:off x="4727575" y="1751013"/>
            <a:ext cx="433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A2</a:t>
            </a:r>
          </a:p>
        </p:txBody>
      </p:sp>
      <p:sp>
        <p:nvSpPr>
          <p:cNvPr id="71747" name="Rectangle 168"/>
          <p:cNvSpPr>
            <a:spLocks noChangeArrowheads="1"/>
          </p:cNvSpPr>
          <p:nvPr/>
        </p:nvSpPr>
        <p:spPr bwMode="auto">
          <a:xfrm>
            <a:off x="4765675" y="2300288"/>
            <a:ext cx="434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A5</a:t>
            </a:r>
          </a:p>
        </p:txBody>
      </p:sp>
      <p:sp>
        <p:nvSpPr>
          <p:cNvPr id="170" name="Rectangle 169"/>
          <p:cNvSpPr/>
          <p:nvPr/>
        </p:nvSpPr>
        <p:spPr>
          <a:xfrm>
            <a:off x="4797425" y="533400"/>
            <a:ext cx="4346575" cy="2405063"/>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71749" name="TextBox 170"/>
          <p:cNvSpPr txBox="1">
            <a:spLocks noChangeArrowheads="1"/>
          </p:cNvSpPr>
          <p:nvPr/>
        </p:nvSpPr>
        <p:spPr bwMode="auto">
          <a:xfrm>
            <a:off x="7505700" y="1670050"/>
            <a:ext cx="1395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Neuron k=1</a:t>
            </a:r>
          </a:p>
          <a:p>
            <a:pPr eaLnBrk="1" hangingPunct="1">
              <a:spcBef>
                <a:spcPct val="0"/>
              </a:spcBef>
              <a:buFontTx/>
              <a:buNone/>
            </a:pPr>
            <a:r>
              <a:rPr lang="en-US" altLang="en-US" sz="1800"/>
              <a:t>Bias=b2(k=1)</a:t>
            </a:r>
            <a:endParaRPr lang="en-US" altLang="en-US" sz="1800" baseline="-25000"/>
          </a:p>
        </p:txBody>
      </p:sp>
      <p:sp>
        <p:nvSpPr>
          <p:cNvPr id="71750" name="Rectangle 92"/>
          <p:cNvSpPr>
            <a:spLocks noChangeArrowheads="1"/>
          </p:cNvSpPr>
          <p:nvPr/>
        </p:nvSpPr>
        <p:spPr bwMode="auto">
          <a:xfrm>
            <a:off x="2019300" y="2814638"/>
            <a:ext cx="1357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a:t>
            </a:r>
            <a:r>
              <a:rPr lang="en-US" altLang="en-US" sz="1800" i="1" baseline="30000"/>
              <a:t>1</a:t>
            </a:r>
            <a:r>
              <a:rPr lang="en-US" altLang="en-US" sz="1800"/>
              <a:t>(i=1,j=1)</a:t>
            </a:r>
          </a:p>
        </p:txBody>
      </p:sp>
      <p:sp>
        <p:nvSpPr>
          <p:cNvPr id="71751" name="Rectangle 92"/>
          <p:cNvSpPr>
            <a:spLocks noChangeArrowheads="1"/>
          </p:cNvSpPr>
          <p:nvPr/>
        </p:nvSpPr>
        <p:spPr bwMode="auto">
          <a:xfrm>
            <a:off x="1941513" y="3313113"/>
            <a:ext cx="1357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a:t>
            </a:r>
            <a:r>
              <a:rPr lang="en-US" altLang="en-US" sz="1800" i="1" baseline="30000"/>
              <a:t>1</a:t>
            </a:r>
            <a:r>
              <a:rPr lang="en-US" altLang="en-US" sz="1800"/>
              <a:t>(i=2,j=1)</a:t>
            </a:r>
          </a:p>
        </p:txBody>
      </p:sp>
      <p:sp>
        <p:nvSpPr>
          <p:cNvPr id="71752" name="Rectangle 92"/>
          <p:cNvSpPr>
            <a:spLocks noChangeArrowheads="1"/>
          </p:cNvSpPr>
          <p:nvPr/>
        </p:nvSpPr>
        <p:spPr bwMode="auto">
          <a:xfrm>
            <a:off x="2019300" y="5375275"/>
            <a:ext cx="1357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a:t>
            </a:r>
            <a:r>
              <a:rPr lang="en-US" altLang="en-US" sz="1800" i="1" baseline="30000"/>
              <a:t>1</a:t>
            </a:r>
            <a:r>
              <a:rPr lang="en-US" altLang="en-US" sz="1800"/>
              <a:t>(i=9,j=5)</a:t>
            </a:r>
          </a:p>
        </p:txBody>
      </p:sp>
      <p:cxnSp>
        <p:nvCxnSpPr>
          <p:cNvPr id="80" name="Straight Arrow Connector 79"/>
          <p:cNvCxnSpPr>
            <a:stCxn id="40" idx="5"/>
            <a:endCxn id="41" idx="2"/>
          </p:cNvCxnSpPr>
          <p:nvPr/>
        </p:nvCxnSpPr>
        <p:spPr>
          <a:xfrm flipV="1">
            <a:off x="1555750" y="5102225"/>
            <a:ext cx="2857500" cy="617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54" name="Rectangle 92"/>
          <p:cNvSpPr>
            <a:spLocks noChangeArrowheads="1"/>
          </p:cNvSpPr>
          <p:nvPr/>
        </p:nvSpPr>
        <p:spPr bwMode="auto">
          <a:xfrm>
            <a:off x="3024188" y="4497388"/>
            <a:ext cx="130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(i=3,j=4)</a:t>
            </a:r>
          </a:p>
        </p:txBody>
      </p:sp>
      <p:sp>
        <p:nvSpPr>
          <p:cNvPr id="71755" name="TextBox 100"/>
          <p:cNvSpPr txBox="1">
            <a:spLocks noChangeArrowheads="1"/>
          </p:cNvSpPr>
          <p:nvPr/>
        </p:nvSpPr>
        <p:spPr bwMode="auto">
          <a:xfrm>
            <a:off x="4627563" y="5022850"/>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A1(j=5)</a:t>
            </a:r>
          </a:p>
        </p:txBody>
      </p:sp>
      <p:sp>
        <p:nvSpPr>
          <p:cNvPr id="71756" name="TextBox 101"/>
          <p:cNvSpPr txBox="1">
            <a:spLocks noChangeArrowheads="1"/>
          </p:cNvSpPr>
          <p:nvPr/>
        </p:nvSpPr>
        <p:spPr bwMode="auto">
          <a:xfrm>
            <a:off x="4494213" y="2828926"/>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A1(j=1)</a:t>
            </a:r>
          </a:p>
        </p:txBody>
      </p:sp>
      <p:sp>
        <p:nvSpPr>
          <p:cNvPr id="71757" name="TextBox 80"/>
          <p:cNvSpPr txBox="1">
            <a:spLocks noChangeArrowheads="1"/>
          </p:cNvSpPr>
          <p:nvPr/>
        </p:nvSpPr>
        <p:spPr bwMode="auto">
          <a:xfrm>
            <a:off x="7285038" y="4598988"/>
            <a:ext cx="185896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A2:layer2, 3 Output neurons</a:t>
            </a:r>
          </a:p>
          <a:p>
            <a:pPr eaLnBrk="1" hangingPunct="1">
              <a:spcBef>
                <a:spcPct val="0"/>
              </a:spcBef>
              <a:buFontTx/>
              <a:buNone/>
            </a:pPr>
            <a:r>
              <a:rPr lang="en-US" altLang="en-US" sz="1800"/>
              <a:t>indexed by k</a:t>
            </a:r>
          </a:p>
          <a:p>
            <a:pPr eaLnBrk="1" hangingPunct="1">
              <a:spcBef>
                <a:spcPct val="0"/>
              </a:spcBef>
              <a:buFontTx/>
              <a:buNone/>
            </a:pPr>
            <a:r>
              <a:rPr lang="en-US" altLang="en-US" sz="1800">
                <a:sym typeface="Symbol" pitchFamily="18" charset="2"/>
              </a:rPr>
              <a:t>W</a:t>
            </a:r>
            <a:r>
              <a:rPr lang="en-US" altLang="en-US" sz="1800" i="1" baseline="30000">
                <a:sym typeface="Symbol" pitchFamily="18" charset="2"/>
              </a:rPr>
              <a:t>l=2</a:t>
            </a:r>
            <a:r>
              <a:rPr lang="en-US" altLang="en-US" sz="1800"/>
              <a:t>=5x3</a:t>
            </a:r>
          </a:p>
          <a:p>
            <a:pPr eaLnBrk="1" hangingPunct="1">
              <a:spcBef>
                <a:spcPct val="0"/>
              </a:spcBef>
              <a:buFontTx/>
              <a:buNone/>
            </a:pPr>
            <a:r>
              <a:rPr lang="en-US" altLang="en-US" sz="1800" i="1">
                <a:sym typeface="Symbol" pitchFamily="18" charset="2"/>
              </a:rPr>
              <a:t>b</a:t>
            </a:r>
            <a:r>
              <a:rPr lang="en-US" altLang="en-US" sz="1800" i="1" baseline="30000">
                <a:sym typeface="Symbol" pitchFamily="18" charset="2"/>
              </a:rPr>
              <a:t>l=2</a:t>
            </a:r>
            <a:r>
              <a:rPr lang="en-US" altLang="en-US" sz="1800"/>
              <a:t>=3x1</a:t>
            </a:r>
          </a:p>
        </p:txBody>
      </p:sp>
      <p:cxnSp>
        <p:nvCxnSpPr>
          <p:cNvPr id="106" name="Straight Arrow Connector 105"/>
          <p:cNvCxnSpPr>
            <a:endCxn id="21" idx="2"/>
          </p:cNvCxnSpPr>
          <p:nvPr/>
        </p:nvCxnSpPr>
        <p:spPr>
          <a:xfrm flipV="1">
            <a:off x="4630738" y="4270375"/>
            <a:ext cx="3101975" cy="752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59" name="Rectangle 92"/>
          <p:cNvSpPr>
            <a:spLocks noChangeArrowheads="1"/>
          </p:cNvSpPr>
          <p:nvPr/>
        </p:nvSpPr>
        <p:spPr bwMode="auto">
          <a:xfrm>
            <a:off x="5843588" y="4541838"/>
            <a:ext cx="1408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(j=5,k=3)</a:t>
            </a:r>
          </a:p>
        </p:txBody>
      </p:sp>
      <p:sp>
        <p:nvSpPr>
          <p:cNvPr id="71760" name="Rectangle 92"/>
          <p:cNvSpPr>
            <a:spLocks noChangeArrowheads="1"/>
          </p:cNvSpPr>
          <p:nvPr/>
        </p:nvSpPr>
        <p:spPr bwMode="auto">
          <a:xfrm>
            <a:off x="5472113" y="2943225"/>
            <a:ext cx="1408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(j=1,k=1)</a:t>
            </a:r>
          </a:p>
        </p:txBody>
      </p:sp>
      <p:cxnSp>
        <p:nvCxnSpPr>
          <p:cNvPr id="113" name="Straight Arrow Connector 112"/>
          <p:cNvCxnSpPr/>
          <p:nvPr/>
        </p:nvCxnSpPr>
        <p:spPr>
          <a:xfrm>
            <a:off x="4608513" y="3660775"/>
            <a:ext cx="3124200" cy="1889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62" name="Rectangle 92"/>
          <p:cNvSpPr>
            <a:spLocks noChangeArrowheads="1"/>
          </p:cNvSpPr>
          <p:nvPr/>
        </p:nvSpPr>
        <p:spPr bwMode="auto">
          <a:xfrm>
            <a:off x="6619875" y="3813175"/>
            <a:ext cx="1408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(i=2,k=2)</a:t>
            </a:r>
          </a:p>
        </p:txBody>
      </p:sp>
      <p:sp>
        <p:nvSpPr>
          <p:cNvPr id="71763" name="Rectangle 92"/>
          <p:cNvSpPr>
            <a:spLocks noChangeArrowheads="1"/>
          </p:cNvSpPr>
          <p:nvPr/>
        </p:nvSpPr>
        <p:spPr bwMode="auto">
          <a:xfrm>
            <a:off x="5387975" y="3246438"/>
            <a:ext cx="1408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(j=2,k=1)</a:t>
            </a:r>
          </a:p>
        </p:txBody>
      </p:sp>
      <p:sp>
        <p:nvSpPr>
          <p:cNvPr id="71764" name="TextBox 116"/>
          <p:cNvSpPr txBox="1">
            <a:spLocks noChangeArrowheads="1"/>
          </p:cNvSpPr>
          <p:nvPr/>
        </p:nvSpPr>
        <p:spPr bwMode="auto">
          <a:xfrm>
            <a:off x="4586288" y="3355975"/>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A1(j=2)</a:t>
            </a:r>
          </a:p>
        </p:txBody>
      </p:sp>
      <p:cxnSp>
        <p:nvCxnSpPr>
          <p:cNvPr id="118" name="Straight Arrow Connector 117"/>
          <p:cNvCxnSpPr>
            <a:endCxn id="19" idx="0"/>
          </p:cNvCxnSpPr>
          <p:nvPr/>
        </p:nvCxnSpPr>
        <p:spPr>
          <a:xfrm flipH="1">
            <a:off x="7847013" y="2938463"/>
            <a:ext cx="306387" cy="246062"/>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35" name="Oval 134"/>
          <p:cNvSpPr/>
          <p:nvPr/>
        </p:nvSpPr>
        <p:spPr>
          <a:xfrm>
            <a:off x="1452563" y="4911725"/>
            <a:ext cx="44450"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6" name="Oval 135"/>
          <p:cNvSpPr/>
          <p:nvPr/>
        </p:nvSpPr>
        <p:spPr>
          <a:xfrm>
            <a:off x="3246438" y="3878263"/>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7" name="Oval 136"/>
          <p:cNvSpPr/>
          <p:nvPr/>
        </p:nvSpPr>
        <p:spPr>
          <a:xfrm>
            <a:off x="3246438" y="3986213"/>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9" name="Oval 138"/>
          <p:cNvSpPr/>
          <p:nvPr/>
        </p:nvSpPr>
        <p:spPr>
          <a:xfrm>
            <a:off x="4041775" y="4278313"/>
            <a:ext cx="46038"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0" name="Oval 139"/>
          <p:cNvSpPr/>
          <p:nvPr/>
        </p:nvSpPr>
        <p:spPr>
          <a:xfrm>
            <a:off x="4040188" y="4073525"/>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1" name="Oval 140"/>
          <p:cNvSpPr/>
          <p:nvPr/>
        </p:nvSpPr>
        <p:spPr>
          <a:xfrm>
            <a:off x="4041775" y="3803650"/>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71773" name="TextBox 1"/>
          <p:cNvSpPr txBox="1">
            <a:spLocks noChangeArrowheads="1"/>
          </p:cNvSpPr>
          <p:nvPr/>
        </p:nvSpPr>
        <p:spPr bwMode="auto">
          <a:xfrm>
            <a:off x="2305050" y="5983288"/>
            <a:ext cx="1023938" cy="3698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Layer l=1</a:t>
            </a:r>
          </a:p>
        </p:txBody>
      </p:sp>
      <p:sp>
        <p:nvSpPr>
          <p:cNvPr id="71774" name="TextBox 93"/>
          <p:cNvSpPr txBox="1">
            <a:spLocks noChangeArrowheads="1"/>
          </p:cNvSpPr>
          <p:nvPr/>
        </p:nvSpPr>
        <p:spPr bwMode="auto">
          <a:xfrm>
            <a:off x="5819775" y="5924550"/>
            <a:ext cx="1023938" cy="3698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Layer l=2</a:t>
            </a:r>
          </a:p>
        </p:txBody>
      </p:sp>
      <p:sp>
        <p:nvSpPr>
          <p:cNvPr id="71775" name="TextBox 3"/>
          <p:cNvSpPr txBox="1">
            <a:spLocks noChangeArrowheads="1"/>
          </p:cNvSpPr>
          <p:nvPr/>
        </p:nvSpPr>
        <p:spPr bwMode="auto">
          <a:xfrm>
            <a:off x="7131050" y="6076950"/>
            <a:ext cx="1641475" cy="3683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ym typeface="Wingdings" pitchFamily="2" charset="2"/>
              </a:rPr>
              <a:t></a:t>
            </a:r>
            <a:r>
              <a:rPr lang="en-US" altLang="en-US" sz="1800"/>
              <a:t>S2 generated</a:t>
            </a:r>
          </a:p>
        </p:txBody>
      </p:sp>
      <p:sp>
        <p:nvSpPr>
          <p:cNvPr id="71776" name="TextBox 97"/>
          <p:cNvSpPr txBox="1">
            <a:spLocks noChangeArrowheads="1"/>
          </p:cNvSpPr>
          <p:nvPr/>
        </p:nvSpPr>
        <p:spPr bwMode="auto">
          <a:xfrm>
            <a:off x="3170238" y="6441879"/>
            <a:ext cx="1641475" cy="3698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ym typeface="Wingdings" pitchFamily="2" charset="2"/>
              </a:rPr>
              <a:t></a:t>
            </a:r>
            <a:r>
              <a:rPr lang="en-US" altLang="en-US" sz="1800"/>
              <a:t>S1 generated</a:t>
            </a:r>
          </a:p>
        </p:txBody>
      </p:sp>
      <p:sp>
        <p:nvSpPr>
          <p:cNvPr id="102" name="Oval 101"/>
          <p:cNvSpPr/>
          <p:nvPr/>
        </p:nvSpPr>
        <p:spPr>
          <a:xfrm>
            <a:off x="92075" y="796925"/>
            <a:ext cx="228600" cy="228600"/>
          </a:xfrm>
          <a:prstGeom prst="ellipse">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3" name="Oval 102"/>
          <p:cNvSpPr/>
          <p:nvPr/>
        </p:nvSpPr>
        <p:spPr>
          <a:xfrm>
            <a:off x="4932363" y="723900"/>
            <a:ext cx="228600" cy="228600"/>
          </a:xfrm>
          <a:prstGeom prst="ellipse">
            <a:avLst/>
          </a:prstGeom>
          <a:pattFill prst="lt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6" name="Rectangle 15">
            <a:extLst>
              <a:ext uri="{FF2B5EF4-FFF2-40B4-BE49-F238E27FC236}">
                <a16:creationId xmlns:a16="http://schemas.microsoft.com/office/drawing/2014/main" id="{2DFEB687-A780-4542-AF6F-790D7A595219}"/>
              </a:ext>
            </a:extLst>
          </p:cNvPr>
          <p:cNvSpPr/>
          <p:nvPr/>
        </p:nvSpPr>
        <p:spPr>
          <a:xfrm>
            <a:off x="180181" y="530225"/>
            <a:ext cx="4275138" cy="6172199"/>
          </a:xfrm>
          <a:prstGeom prst="rect">
            <a:avLst/>
          </a:prstGeom>
          <a:solidFill>
            <a:schemeClr val="accent1">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57C5078-EE1B-8686-694F-75F6EFD9E1D8}"/>
              </a:ext>
            </a:extLst>
          </p:cNvPr>
          <p:cNvSpPr txBox="1"/>
          <p:nvPr/>
        </p:nvSpPr>
        <p:spPr>
          <a:xfrm>
            <a:off x="4591686" y="4360863"/>
            <a:ext cx="4629150" cy="369332"/>
          </a:xfrm>
          <a:prstGeom prst="rect">
            <a:avLst/>
          </a:prstGeom>
          <a:noFill/>
        </p:spPr>
        <p:txBody>
          <a:bodyPr wrap="square">
            <a:spAutoFit/>
          </a:bodyPr>
          <a:lstStyle/>
          <a:p>
            <a:r>
              <a:rPr lang="en-US" altLang="zh-HK" sz="1800" dirty="0"/>
              <a:t>A1(j=4)</a:t>
            </a:r>
            <a:endParaRPr lang="en-US" dirty="0"/>
          </a:p>
        </p:txBody>
      </p:sp>
      <p:sp>
        <p:nvSpPr>
          <p:cNvPr id="4" name="Oval 3">
            <a:extLst>
              <a:ext uri="{FF2B5EF4-FFF2-40B4-BE49-F238E27FC236}">
                <a16:creationId xmlns:a16="http://schemas.microsoft.com/office/drawing/2014/main" id="{F943FDE3-35E7-60BE-1AA3-8B8911266812}"/>
              </a:ext>
            </a:extLst>
          </p:cNvPr>
          <p:cNvSpPr/>
          <p:nvPr/>
        </p:nvSpPr>
        <p:spPr>
          <a:xfrm>
            <a:off x="3862388" y="273050"/>
            <a:ext cx="228600" cy="228600"/>
          </a:xfrm>
          <a:prstGeom prst="ellipse">
            <a:avLst/>
          </a:prstGeom>
          <a:pattFill prst="lt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6" name="Oval 5">
            <a:extLst>
              <a:ext uri="{FF2B5EF4-FFF2-40B4-BE49-F238E27FC236}">
                <a16:creationId xmlns:a16="http://schemas.microsoft.com/office/drawing/2014/main" id="{D01DE5A1-764A-F7A7-151E-8265D6D97D5E}"/>
              </a:ext>
            </a:extLst>
          </p:cNvPr>
          <p:cNvSpPr/>
          <p:nvPr/>
        </p:nvSpPr>
        <p:spPr>
          <a:xfrm>
            <a:off x="7323931" y="2855913"/>
            <a:ext cx="1272382" cy="827087"/>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D3632677-99FE-96AF-40AB-65046D14CE31}"/>
              </a:ext>
            </a:extLst>
          </p:cNvPr>
          <p:cNvCxnSpPr/>
          <p:nvPr/>
        </p:nvCxnSpPr>
        <p:spPr>
          <a:xfrm>
            <a:off x="4117975" y="457200"/>
            <a:ext cx="3502025" cy="2481263"/>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6923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236" y="891248"/>
            <a:ext cx="8229600" cy="334962"/>
          </a:xfrm>
        </p:spPr>
        <p:txBody>
          <a:bodyPr>
            <a:noAutofit/>
          </a:bodyPr>
          <a:lstStyle/>
          <a:p>
            <a:r>
              <a:rPr lang="en-US" altLang="en-US" sz="2800" dirty="0">
                <a:solidFill>
                  <a:srgbClr val="FF0000"/>
                </a:solidFill>
              </a:rPr>
              <a:t>Answer: </a:t>
            </a:r>
            <a:r>
              <a:rPr lang="en-US" altLang="en-US" sz="2800" dirty="0"/>
              <a:t>write the formula for A2(k=1)</a:t>
            </a:r>
            <a:br>
              <a:rPr lang="en-US" altLang="en-US" sz="2800" b="0" i="0" dirty="0"/>
            </a:br>
            <a:br>
              <a:rPr lang="en-US" altLang="en-US" sz="2800" b="0" i="0" dirty="0"/>
            </a:br>
            <a:endParaRPr lang="en-US" sz="3600" dirty="0"/>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a:xfrm>
            <a:off x="3341706" y="6362700"/>
            <a:ext cx="2895600" cy="365125"/>
          </a:xfrm>
        </p:spPr>
        <p:txBody>
          <a:bodyPr/>
          <a:lstStyle/>
          <a:p>
            <a:pPr>
              <a:defRPr/>
            </a:pPr>
            <a:r>
              <a:rPr lang="en-US" altLang="zh-HK"/>
              <a:t>Neural Networks. , v.250210a</a:t>
            </a:r>
          </a:p>
        </p:txBody>
      </p:sp>
      <p:sp>
        <p:nvSpPr>
          <p:cNvPr id="5" name="Slide Number Placeholder 4"/>
          <p:cNvSpPr>
            <a:spLocks noGrp="1"/>
          </p:cNvSpPr>
          <p:nvPr>
            <p:ph type="sldNum" sz="quarter" idx="12"/>
          </p:nvPr>
        </p:nvSpPr>
        <p:spPr>
          <a:xfrm>
            <a:off x="6565743" y="6153150"/>
            <a:ext cx="2133600" cy="365125"/>
          </a:xfrm>
        </p:spPr>
        <p:txBody>
          <a:bodyPr/>
          <a:lstStyle/>
          <a:p>
            <a:fld id="{B28686DF-4AC6-44BB-9261-A3C12E8BDC53}" type="slidenum">
              <a:rPr lang="en-US" altLang="zh-HK" smtClean="0"/>
              <a:pPr/>
              <a:t>32</a:t>
            </a:fld>
            <a:endParaRPr lang="en-US" altLang="zh-HK"/>
          </a:p>
        </p:txBody>
      </p:sp>
      <p:sp>
        <p:nvSpPr>
          <p:cNvPr id="24" name="Oval 23"/>
          <p:cNvSpPr/>
          <p:nvPr/>
        </p:nvSpPr>
        <p:spPr>
          <a:xfrm>
            <a:off x="3891756" y="5060950"/>
            <a:ext cx="1260475" cy="10731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25" name="Straight Arrow Connector 24"/>
          <p:cNvCxnSpPr/>
          <p:nvPr/>
        </p:nvCxnSpPr>
        <p:spPr>
          <a:xfrm>
            <a:off x="1478756" y="5060950"/>
            <a:ext cx="2509837" cy="277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24" idx="2"/>
          </p:cNvCxnSpPr>
          <p:nvPr/>
        </p:nvCxnSpPr>
        <p:spPr>
          <a:xfrm>
            <a:off x="1547018" y="5510213"/>
            <a:ext cx="2344738" cy="87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1575593" y="5832475"/>
            <a:ext cx="2316163" cy="311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Rectangle 158"/>
          <p:cNvSpPr>
            <a:spLocks noChangeArrowheads="1"/>
          </p:cNvSpPr>
          <p:nvPr/>
        </p:nvSpPr>
        <p:spPr bwMode="auto">
          <a:xfrm>
            <a:off x="2201068" y="4875213"/>
            <a:ext cx="1408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sym typeface="Symbol" pitchFamily="18" charset="2"/>
              </a:rPr>
              <a:t> </a:t>
            </a:r>
            <a:r>
              <a:rPr lang="en-US" altLang="en-US" sz="1800" baseline="30000" dirty="0">
                <a:sym typeface="Symbol" pitchFamily="18" charset="2"/>
              </a:rPr>
              <a:t>l=</a:t>
            </a:r>
            <a:r>
              <a:rPr lang="en-US" altLang="en-US" sz="1800" baseline="30000" dirty="0"/>
              <a:t>2</a:t>
            </a:r>
            <a:r>
              <a:rPr lang="en-US" altLang="en-US" sz="1800" dirty="0"/>
              <a:t>(</a:t>
            </a:r>
            <a:r>
              <a:rPr lang="en-US" altLang="en-US" sz="1800" dirty="0" err="1"/>
              <a:t>i</a:t>
            </a:r>
            <a:r>
              <a:rPr lang="en-US" altLang="en-US" sz="1800" dirty="0"/>
              <a:t>=1,k=1)</a:t>
            </a:r>
          </a:p>
        </p:txBody>
      </p:sp>
      <p:sp>
        <p:nvSpPr>
          <p:cNvPr id="29" name="Rectangle 159"/>
          <p:cNvSpPr>
            <a:spLocks noChangeArrowheads="1"/>
          </p:cNvSpPr>
          <p:nvPr/>
        </p:nvSpPr>
        <p:spPr bwMode="auto">
          <a:xfrm>
            <a:off x="2188368" y="5245100"/>
            <a:ext cx="1408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ym typeface="Symbol" pitchFamily="18" charset="2"/>
              </a:rPr>
              <a:t> </a:t>
            </a:r>
            <a:r>
              <a:rPr lang="en-US" altLang="en-US" sz="1800" baseline="30000">
                <a:sym typeface="Symbol" pitchFamily="18" charset="2"/>
              </a:rPr>
              <a:t>l=</a:t>
            </a:r>
            <a:r>
              <a:rPr lang="en-US" altLang="en-US" sz="1800" baseline="30000"/>
              <a:t>2</a:t>
            </a:r>
            <a:r>
              <a:rPr lang="en-US" altLang="en-US" sz="1800"/>
              <a:t>(i=2,k=1)</a:t>
            </a:r>
          </a:p>
          <a:p>
            <a:pPr eaLnBrk="1" hangingPunct="1">
              <a:spcBef>
                <a:spcPct val="0"/>
              </a:spcBef>
              <a:buFontTx/>
              <a:buNone/>
            </a:pPr>
            <a:endParaRPr lang="en-US" altLang="en-US" sz="1800"/>
          </a:p>
        </p:txBody>
      </p:sp>
      <p:sp>
        <p:nvSpPr>
          <p:cNvPr id="30" name="Rectangle 160"/>
          <p:cNvSpPr>
            <a:spLocks noChangeArrowheads="1"/>
          </p:cNvSpPr>
          <p:nvPr/>
        </p:nvSpPr>
        <p:spPr bwMode="auto">
          <a:xfrm>
            <a:off x="2212181" y="5773738"/>
            <a:ext cx="1408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ym typeface="Symbol" pitchFamily="18" charset="2"/>
              </a:rPr>
              <a:t> </a:t>
            </a:r>
            <a:r>
              <a:rPr lang="en-US" altLang="en-US" sz="1800" baseline="30000">
                <a:sym typeface="Symbol" pitchFamily="18" charset="2"/>
              </a:rPr>
              <a:t>l=</a:t>
            </a:r>
            <a:r>
              <a:rPr lang="en-US" altLang="en-US" sz="1800" baseline="30000"/>
              <a:t>2</a:t>
            </a:r>
            <a:r>
              <a:rPr lang="en-US" altLang="en-US" sz="1800"/>
              <a:t>(i=5,k=1)</a:t>
            </a:r>
          </a:p>
        </p:txBody>
      </p:sp>
      <p:sp>
        <p:nvSpPr>
          <p:cNvPr id="31" name="Oval 30"/>
          <p:cNvSpPr/>
          <p:nvPr/>
        </p:nvSpPr>
        <p:spPr>
          <a:xfrm>
            <a:off x="1818481" y="5700713"/>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2" name="Oval 31"/>
          <p:cNvSpPr/>
          <p:nvPr/>
        </p:nvSpPr>
        <p:spPr>
          <a:xfrm>
            <a:off x="1815306" y="5894388"/>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33" name="Straight Arrow Connector 32"/>
          <p:cNvCxnSpPr/>
          <p:nvPr/>
        </p:nvCxnSpPr>
        <p:spPr>
          <a:xfrm flipV="1">
            <a:off x="5152231" y="5511800"/>
            <a:ext cx="231775" cy="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Object 164"/>
              <p:cNvSpPr txBox="1"/>
              <p:nvPr/>
            </p:nvSpPr>
            <p:spPr bwMode="auto">
              <a:xfrm>
                <a:off x="933425" y="3285647"/>
                <a:ext cx="8229599" cy="1365252"/>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m:rPr>
                          <m:sty m:val="p"/>
                        </m:rPr>
                        <a:rPr lang="en-US" sz="2400" b="0" i="0" smtClean="0">
                          <a:solidFill>
                            <a:srgbClr val="000000"/>
                          </a:solidFill>
                          <a:latin typeface="Cambria Math" panose="02040503050406030204" pitchFamily="18" charset="0"/>
                        </a:rPr>
                        <m:t>Therefore</m:t>
                      </m:r>
                      <m:r>
                        <a:rPr lang="en-US" sz="2400" b="0" i="0" smtClean="0">
                          <a:solidFill>
                            <a:srgbClr val="000000"/>
                          </a:solidFill>
                          <a:latin typeface="Cambria Math" panose="02040503050406030204" pitchFamily="18" charset="0"/>
                        </a:rPr>
                        <m:t>, </m:t>
                      </m:r>
                      <m:r>
                        <m:rPr>
                          <m:sty m:val="p"/>
                        </m:rPr>
                        <a:rPr lang="en-US" sz="2400" b="0" i="0" smtClean="0">
                          <a:solidFill>
                            <a:srgbClr val="000000"/>
                          </a:solidFill>
                          <a:latin typeface="Cambria Math" panose="02040503050406030204" pitchFamily="18" charset="0"/>
                        </a:rPr>
                        <m:t>in</m:t>
                      </m:r>
                      <m:r>
                        <a:rPr lang="en-US" sz="2400" b="0" i="0" smtClean="0">
                          <a:solidFill>
                            <a:srgbClr val="000000"/>
                          </a:solidFill>
                          <a:latin typeface="Cambria Math" panose="02040503050406030204" pitchFamily="18" charset="0"/>
                        </a:rPr>
                        <m:t> </m:t>
                      </m:r>
                      <m:r>
                        <m:rPr>
                          <m:sty m:val="p"/>
                        </m:rPr>
                        <a:rPr lang="en-US" sz="2400" b="0" i="0" smtClean="0">
                          <a:solidFill>
                            <a:srgbClr val="000000"/>
                          </a:solidFill>
                          <a:latin typeface="Cambria Math" panose="02040503050406030204" pitchFamily="18" charset="0"/>
                        </a:rPr>
                        <m:t>here</m:t>
                      </m:r>
                      <m:r>
                        <a:rPr lang="en-US" sz="2400" b="0" i="0" smtClean="0">
                          <a:solidFill>
                            <a:srgbClr val="000000"/>
                          </a:solidFill>
                          <a:latin typeface="Cambria Math" panose="02040503050406030204" pitchFamily="18" charset="0"/>
                        </a:rPr>
                        <m:t>, </m:t>
                      </m:r>
                      <m:sSub>
                        <m:sSubPr>
                          <m:ctrlPr>
                            <a:rPr lang="en-US" sz="2400" i="1" smtClean="0">
                              <a:solidFill>
                                <a:srgbClr val="000000"/>
                              </a:solidFill>
                              <a:latin typeface="Cambria Math" panose="02040503050406030204" pitchFamily="18" charset="0"/>
                            </a:rPr>
                          </m:ctrlPr>
                        </m:sSubPr>
                        <m:e>
                          <m:r>
                            <m:rPr>
                              <m:sty m:val="p"/>
                            </m:rPr>
                            <a:rPr lang="en-US" sz="2400" i="0">
                              <a:solidFill>
                                <a:srgbClr val="000000"/>
                              </a:solidFill>
                              <a:latin typeface="Cambria Math" panose="02040503050406030204" pitchFamily="18" charset="0"/>
                            </a:rPr>
                            <m:t>A</m:t>
                          </m:r>
                        </m:e>
                        <m:sub>
                          <m:r>
                            <a:rPr lang="en-US" sz="2400" i="0">
                              <a:solidFill>
                                <a:srgbClr val="000000"/>
                              </a:solidFill>
                              <a:latin typeface="Cambria Math" panose="02040503050406030204" pitchFamily="18" charset="0"/>
                            </a:rPr>
                            <m:t>2</m:t>
                          </m:r>
                        </m:sub>
                      </m:sSub>
                      <m:d>
                        <m:dPr>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𝑘</m:t>
                          </m:r>
                          <m:r>
                            <a:rPr lang="en-US" sz="2400" i="1">
                              <a:solidFill>
                                <a:srgbClr val="000000"/>
                              </a:solidFill>
                              <a:latin typeface="Cambria Math" panose="02040503050406030204" pitchFamily="18" charset="0"/>
                            </a:rPr>
                            <m:t>=1</m:t>
                          </m:r>
                        </m:e>
                      </m:d>
                      <m:r>
                        <a:rPr lang="en-US" sz="2400" i="1">
                          <a:solidFill>
                            <a:srgbClr val="000000"/>
                          </a:solidFill>
                          <a:latin typeface="Cambria Math" panose="02040503050406030204" pitchFamily="18" charset="0"/>
                        </a:rPr>
                        <m:t>=</m:t>
                      </m:r>
                    </m:oMath>
                  </m:oMathPara>
                </a14:m>
                <a:endParaRPr lang="en-US" sz="2400" i="1" dirty="0">
                  <a:solidFill>
                    <a:srgbClr val="0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1</m:t>
                          </m:r>
                        </m:num>
                        <m:den>
                          <m:r>
                            <a:rPr lang="en-US" sz="2400" i="1">
                              <a:solidFill>
                                <a:srgbClr val="000000"/>
                              </a:solidFill>
                              <a:latin typeface="Cambria Math" panose="02040503050406030204" pitchFamily="18" charset="0"/>
                            </a:rPr>
                            <m:t>1+</m:t>
                          </m:r>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𝑒</m:t>
                              </m:r>
                            </m:e>
                            <m:sup>
                              <m:r>
                                <a:rPr lang="en-US" sz="2400" i="1">
                                  <a:solidFill>
                                    <a:srgbClr val="000000"/>
                                  </a:solidFill>
                                  <a:latin typeface="Cambria Math" panose="02040503050406030204" pitchFamily="18" charset="0"/>
                                </a:rPr>
                                <m:t>−[</m:t>
                              </m:r>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𝜔</m:t>
                                  </m:r>
                                </m:e>
                                <m:sup>
                                  <m:r>
                                    <a:rPr lang="en-US" sz="2400" i="1">
                                      <a:solidFill>
                                        <a:srgbClr val="000000"/>
                                      </a:solidFill>
                                      <a:latin typeface="Cambria Math" panose="02040503050406030204" pitchFamily="18" charset="0"/>
                                    </a:rPr>
                                    <m:t>𝑙</m:t>
                                  </m:r>
                                  <m:r>
                                    <a:rPr lang="en-US" sz="2400" i="1">
                                      <a:solidFill>
                                        <a:srgbClr val="000000"/>
                                      </a:solidFill>
                                      <a:latin typeface="Cambria Math" panose="02040503050406030204" pitchFamily="18" charset="0"/>
                                    </a:rPr>
                                    <m:t>=2</m:t>
                                  </m:r>
                                </m:sup>
                              </m:sSup>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𝑗</m:t>
                              </m:r>
                              <m:r>
                                <a:rPr lang="en-US" sz="2400" i="1">
                                  <a:solidFill>
                                    <a:srgbClr val="000000"/>
                                  </a:solidFill>
                                  <a:latin typeface="Cambria Math" panose="02040503050406030204" pitchFamily="18" charset="0"/>
                                </a:rPr>
                                <m:t>=1,</m:t>
                              </m:r>
                              <m:r>
                                <a:rPr lang="en-US" sz="2400" i="1">
                                  <a:solidFill>
                                    <a:srgbClr val="000000"/>
                                  </a:solidFill>
                                  <a:latin typeface="Cambria Math" panose="02040503050406030204" pitchFamily="18" charset="0"/>
                                </a:rPr>
                                <m:t>𝑘</m:t>
                              </m:r>
                              <m:r>
                                <a:rPr lang="en-US" sz="2400" i="1">
                                  <a:solidFill>
                                    <a:srgbClr val="000000"/>
                                  </a:solidFill>
                                  <a:latin typeface="Cambria Math" panose="02040503050406030204" pitchFamily="18" charset="0"/>
                                </a:rPr>
                                <m:t>=1)</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𝐴</m:t>
                                  </m:r>
                                </m:e>
                                <m:sub>
                                  <m:r>
                                    <a:rPr lang="en-US" sz="2400" i="1">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𝑘</m:t>
                              </m:r>
                              <m:r>
                                <a:rPr lang="en-US" sz="2400" i="1">
                                  <a:solidFill>
                                    <a:srgbClr val="000000"/>
                                  </a:solidFill>
                                  <a:latin typeface="Cambria Math" panose="02040503050406030204" pitchFamily="18" charset="0"/>
                                </a:rPr>
                                <m:t>=1)+</m:t>
                              </m:r>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𝜔</m:t>
                                  </m:r>
                                </m:e>
                                <m:sup>
                                  <m:r>
                                    <a:rPr lang="en-US" sz="2400" i="1">
                                      <a:solidFill>
                                        <a:srgbClr val="000000"/>
                                      </a:solidFill>
                                      <a:latin typeface="Cambria Math" panose="02040503050406030204" pitchFamily="18" charset="0"/>
                                    </a:rPr>
                                    <m:t>𝑙</m:t>
                                  </m:r>
                                  <m:r>
                                    <a:rPr lang="en-US" sz="2400" i="1">
                                      <a:solidFill>
                                        <a:srgbClr val="000000"/>
                                      </a:solidFill>
                                      <a:latin typeface="Cambria Math" panose="02040503050406030204" pitchFamily="18" charset="0"/>
                                    </a:rPr>
                                    <m:t>=2</m:t>
                                  </m:r>
                                </m:sup>
                              </m:sSup>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𝑗</m:t>
                              </m:r>
                              <m:r>
                                <a:rPr lang="en-US" sz="2400" i="1">
                                  <a:solidFill>
                                    <a:srgbClr val="000000"/>
                                  </a:solidFill>
                                  <a:latin typeface="Cambria Math" panose="02040503050406030204" pitchFamily="18" charset="0"/>
                                </a:rPr>
                                <m:t>=2,</m:t>
                              </m:r>
                              <m:r>
                                <a:rPr lang="en-US" sz="2400" i="1">
                                  <a:solidFill>
                                    <a:srgbClr val="000000"/>
                                  </a:solidFill>
                                  <a:latin typeface="Cambria Math" panose="02040503050406030204" pitchFamily="18" charset="0"/>
                                </a:rPr>
                                <m:t>𝑘</m:t>
                              </m:r>
                              <m:r>
                                <a:rPr lang="en-US" sz="2400" i="1">
                                  <a:solidFill>
                                    <a:srgbClr val="000000"/>
                                  </a:solidFill>
                                  <a:latin typeface="Cambria Math" panose="02040503050406030204" pitchFamily="18" charset="0"/>
                                </a:rPr>
                                <m:t>=1)</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𝐴</m:t>
                                  </m:r>
                                </m:e>
                                <m:sub>
                                  <m:r>
                                    <a:rPr lang="en-US" sz="2400" i="1">
                                      <a:solidFill>
                                        <a:srgbClr val="000000"/>
                                      </a:solidFill>
                                      <a:latin typeface="Cambria Math" panose="02040503050406030204" pitchFamily="18" charset="0"/>
                                    </a:rPr>
                                    <m:t>2</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𝑘</m:t>
                              </m:r>
                              <m:r>
                                <a:rPr lang="en-US" sz="2400" i="1">
                                  <a:solidFill>
                                    <a:srgbClr val="000000"/>
                                  </a:solidFill>
                                  <a:latin typeface="Cambria Math" panose="02040503050406030204" pitchFamily="18" charset="0"/>
                                </a:rPr>
                                <m:t>=1)+...+</m:t>
                              </m:r>
                              <m:sSub>
                                <m:sSubPr>
                                  <m:ctrlPr>
                                    <a:rPr lang="en-US" sz="2400" i="1">
                                      <a:solidFill>
                                        <a:srgbClr val="000000"/>
                                      </a:solidFill>
                                      <a:latin typeface="Cambria Math" panose="02040503050406030204" pitchFamily="18" charset="0"/>
                                    </a:rPr>
                                  </m:ctrlPr>
                                </m:sSubPr>
                                <m:e>
                                  <m:r>
                                    <m:rPr>
                                      <m:sty m:val="p"/>
                                    </m:rPr>
                                    <a:rPr lang="en-US" sz="2400" i="0">
                                      <a:solidFill>
                                        <a:srgbClr val="000000"/>
                                      </a:solidFill>
                                      <a:latin typeface="Cambria Math" panose="02040503050406030204" pitchFamily="18" charset="0"/>
                                    </a:rPr>
                                    <m:t>b</m:t>
                                  </m:r>
                                </m:e>
                                <m:sub>
                                  <m:r>
                                    <a:rPr lang="en-US" sz="2400" i="0">
                                      <a:solidFill>
                                        <a:srgbClr val="000000"/>
                                      </a:solidFill>
                                      <a:latin typeface="Cambria Math" panose="02040503050406030204" pitchFamily="18" charset="0"/>
                                    </a:rPr>
                                    <m:t>2</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𝑘</m:t>
                              </m:r>
                              <m:r>
                                <a:rPr lang="en-US" sz="2400" i="1">
                                  <a:solidFill>
                                    <a:srgbClr val="000000"/>
                                  </a:solidFill>
                                  <a:latin typeface="Cambria Math" panose="02040503050406030204" pitchFamily="18" charset="0"/>
                                </a:rPr>
                                <m:t>=1)]</m:t>
                              </m:r>
                            </m:sup>
                          </m:sSup>
                        </m:den>
                      </m:f>
                    </m:oMath>
                  </m:oMathPara>
                </a14:m>
                <a:endParaRPr lang="en-US" dirty="0"/>
              </a:p>
            </p:txBody>
          </p:sp>
        </mc:Choice>
        <mc:Fallback xmlns="">
          <p:sp>
            <p:nvSpPr>
              <p:cNvPr id="34" name="Object 164"/>
              <p:cNvSpPr txBox="1">
                <a:spLocks noRot="1" noChangeAspect="1" noMove="1" noResize="1" noEditPoints="1" noAdjustHandles="1" noChangeArrowheads="1" noChangeShapeType="1" noTextEdit="1"/>
              </p:cNvSpPr>
              <p:nvPr/>
            </p:nvSpPr>
            <p:spPr bwMode="auto">
              <a:xfrm>
                <a:off x="933425" y="3285647"/>
                <a:ext cx="8229599" cy="1365252"/>
              </a:xfrm>
              <a:prstGeom prst="rect">
                <a:avLst/>
              </a:prstGeom>
              <a:blipFill>
                <a:blip r:embed="rId3"/>
                <a:stretch>
                  <a:fillRect l="-222"/>
                </a:stretch>
              </a:blipFill>
              <a:ln>
                <a:noFill/>
              </a:ln>
            </p:spPr>
            <p:txBody>
              <a:bodyPr/>
              <a:lstStyle/>
              <a:p>
                <a:r>
                  <a:rPr lang="en-US">
                    <a:noFill/>
                  </a:rPr>
                  <a:t> </a:t>
                </a:r>
              </a:p>
            </p:txBody>
          </p:sp>
        </mc:Fallback>
      </mc:AlternateContent>
      <p:sp>
        <p:nvSpPr>
          <p:cNvPr id="35" name="TextBox 165"/>
          <p:cNvSpPr txBox="1">
            <a:spLocks noChangeArrowheads="1"/>
          </p:cNvSpPr>
          <p:nvPr/>
        </p:nvSpPr>
        <p:spPr bwMode="auto">
          <a:xfrm>
            <a:off x="5454250" y="5368925"/>
            <a:ext cx="715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A</a:t>
            </a:r>
            <a:r>
              <a:rPr lang="en-US" altLang="en-US" sz="1800" baseline="-25000" dirty="0"/>
              <a:t>2(k=2)</a:t>
            </a:r>
          </a:p>
        </p:txBody>
      </p:sp>
      <p:sp>
        <p:nvSpPr>
          <p:cNvPr id="36" name="Rectangle 168"/>
          <p:cNvSpPr>
            <a:spLocks noChangeArrowheads="1"/>
          </p:cNvSpPr>
          <p:nvPr/>
        </p:nvSpPr>
        <p:spPr bwMode="auto">
          <a:xfrm>
            <a:off x="751608" y="5991781"/>
            <a:ext cx="9124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A1(k=5)</a:t>
            </a:r>
          </a:p>
        </p:txBody>
      </p:sp>
      <p:sp>
        <p:nvSpPr>
          <p:cNvPr id="38" name="TextBox 170"/>
          <p:cNvSpPr txBox="1">
            <a:spLocks noChangeArrowheads="1"/>
          </p:cNvSpPr>
          <p:nvPr/>
        </p:nvSpPr>
        <p:spPr bwMode="auto">
          <a:xfrm>
            <a:off x="3874293" y="5257800"/>
            <a:ext cx="1395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Neuron k=1</a:t>
            </a:r>
          </a:p>
          <a:p>
            <a:pPr eaLnBrk="1" hangingPunct="1">
              <a:spcBef>
                <a:spcPct val="0"/>
              </a:spcBef>
              <a:buFontTx/>
              <a:buNone/>
            </a:pPr>
            <a:r>
              <a:rPr lang="en-US" altLang="en-US" sz="1800"/>
              <a:t>Bias=b2(k=1)</a:t>
            </a:r>
            <a:endParaRPr lang="en-US" altLang="en-US" sz="1800" baseline="-25000"/>
          </a:p>
        </p:txBody>
      </p:sp>
      <p:sp>
        <p:nvSpPr>
          <p:cNvPr id="39" name="Oval 38"/>
          <p:cNvSpPr/>
          <p:nvPr/>
        </p:nvSpPr>
        <p:spPr>
          <a:xfrm>
            <a:off x="704825" y="4102100"/>
            <a:ext cx="228600" cy="228600"/>
          </a:xfrm>
          <a:prstGeom prst="ellipse">
            <a:avLst/>
          </a:prstGeom>
          <a:pattFill prst="lt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mc:AlternateContent xmlns:mc="http://schemas.openxmlformats.org/markup-compatibility/2006" xmlns:a14="http://schemas.microsoft.com/office/drawing/2010/main">
        <mc:Choice Requires="a14">
          <p:sp>
            <p:nvSpPr>
              <p:cNvPr id="43" name="Title 1">
                <a:extLst>
                  <a:ext uri="{FF2B5EF4-FFF2-40B4-BE49-F238E27FC236}">
                    <a16:creationId xmlns:a16="http://schemas.microsoft.com/office/drawing/2014/main" id="{D5D9D2EB-AE62-430F-9B94-965ACC11A52C}"/>
                  </a:ext>
                </a:extLst>
              </p:cNvPr>
              <p:cNvSpPr txBox="1">
                <a:spLocks/>
              </p:cNvSpPr>
              <p:nvPr/>
            </p:nvSpPr>
            <p:spPr>
              <a:xfrm>
                <a:off x="933426" y="1329398"/>
                <a:ext cx="7277149" cy="1780036"/>
              </a:xfrm>
              <a:prstGeom prst="rect">
                <a:avLst/>
              </a:prstGeom>
              <a:ln>
                <a:solidFill>
                  <a:schemeClr val="accent1">
                    <a:shade val="50000"/>
                  </a:schemeClr>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endParaRPr lang="en-US" altLang="en-US" sz="2800" dirty="0"/>
              </a:p>
              <a:p>
                <a:pPr algn="l" fontAlgn="auto">
                  <a:spcAft>
                    <a:spcPts val="0"/>
                  </a:spcAft>
                </a:pPr>
                <a14:m>
                  <m:oMath xmlns:m="http://schemas.openxmlformats.org/officeDocument/2006/math">
                    <m:r>
                      <m:rPr>
                        <m:nor/>
                      </m:rPr>
                      <a:rPr lang="en-US" altLang="en-US" sz="2800" dirty="0" smtClean="0"/>
                      <m:t>Architecture</m:t>
                    </m:r>
                    <m:r>
                      <m:rPr>
                        <m:nor/>
                      </m:rPr>
                      <a:rPr lang="en-US" altLang="en-US" sz="2800" dirty="0" smtClean="0"/>
                      <m:t> : </m:t>
                    </m:r>
                    <m:r>
                      <m:rPr>
                        <m:nor/>
                      </m:rPr>
                      <a:rPr lang="en-US" altLang="en-US" sz="2800" dirty="0" smtClean="0"/>
                      <m:t>Example</m:t>
                    </m:r>
                    <m:r>
                      <m:rPr>
                        <m:nor/>
                      </m:rPr>
                      <a:rPr lang="en-US" altLang="en-US" sz="2800" dirty="0" smtClean="0"/>
                      <m:t> (</m:t>
                    </m:r>
                    <m:r>
                      <m:rPr>
                        <m:nor/>
                      </m:rPr>
                      <a:rPr lang="en-US" altLang="en-US" sz="2800" dirty="0" smtClean="0"/>
                      <m:t>continue</m:t>
                    </m:r>
                    <m:r>
                      <m:rPr>
                        <m:nor/>
                      </m:rPr>
                      <a:rPr lang="en-US" altLang="en-US" sz="2800" dirty="0" smtClean="0"/>
                      <m:t>, </m:t>
                    </m:r>
                    <m:r>
                      <m:rPr>
                        <m:nor/>
                      </m:rPr>
                      <a:rPr lang="en-US" altLang="en-US" sz="2800" b="0" i="0" dirty="0" smtClean="0"/>
                      <m:t>Right</m:t>
                    </m:r>
                    <m:r>
                      <m:rPr>
                        <m:nor/>
                      </m:rPr>
                      <a:rPr lang="en-US" altLang="en-US" sz="2800" dirty="0" smtClean="0"/>
                      <m:t> </m:t>
                    </m:r>
                    <m:r>
                      <m:rPr>
                        <m:nor/>
                      </m:rPr>
                      <a:rPr lang="en-US" altLang="en-US" sz="2800" dirty="0" smtClean="0"/>
                      <m:t>hand</m:t>
                    </m:r>
                    <m:r>
                      <m:rPr>
                        <m:nor/>
                      </m:rPr>
                      <a:rPr lang="en-US" altLang="en-US" sz="2800" dirty="0" smtClean="0"/>
                      <m:t> </m:t>
                    </m:r>
                    <m:r>
                      <m:rPr>
                        <m:nor/>
                      </m:rPr>
                      <a:rPr lang="en-US" altLang="en-US" sz="2800" dirty="0" smtClean="0"/>
                      <m:t>side</m:t>
                    </m:r>
                    <m:r>
                      <m:rPr>
                        <m:nor/>
                      </m:rPr>
                      <a:rPr lang="en-US" altLang="en-US" sz="2800" dirty="0" smtClean="0"/>
                      <m:t> )</m:t>
                    </m:r>
                  </m:oMath>
                </a14:m>
                <a:r>
                  <a:rPr lang="en-US" altLang="en-US" sz="2800" dirty="0"/>
                  <a:t> Note </a:t>
                </a:r>
                <a14:m>
                  <m:oMath xmlns:m="http://schemas.openxmlformats.org/officeDocument/2006/math">
                    <m:r>
                      <m:rPr>
                        <m:nor/>
                      </m:rPr>
                      <a:rPr lang="en-US" altLang="en-US" sz="2400" smtClean="0">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𝑦</m:t>
                    </m:r>
                    <m:r>
                      <a:rPr lang="en-US" sz="2400" i="1" smtClean="0">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𝑓</m:t>
                    </m:r>
                    <m:r>
                      <a:rPr lang="en-US" sz="2400" i="1">
                        <a:solidFill>
                          <a:srgbClr val="000000"/>
                        </a:solidFill>
                        <a:latin typeface="Cambria Math" panose="02040503050406030204" pitchFamily="18" charset="0"/>
                      </a:rPr>
                      <m:t>(</m:t>
                    </m:r>
                    <m:r>
                      <m:rPr>
                        <m:sty m:val="p"/>
                      </m:rPr>
                      <a:rPr lang="en-US" sz="2400">
                        <a:solidFill>
                          <a:srgbClr val="000000"/>
                        </a:solidFill>
                        <a:latin typeface="Cambria Math" panose="02040503050406030204" pitchFamily="18" charset="0"/>
                      </a:rPr>
                      <m:t>u</m:t>
                    </m:r>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1</m:t>
                        </m:r>
                      </m:num>
                      <m:den>
                        <m:r>
                          <a:rPr lang="en-US" sz="2400" i="1">
                            <a:solidFill>
                              <a:srgbClr val="000000"/>
                            </a:solidFill>
                            <a:latin typeface="Cambria Math" panose="02040503050406030204" pitchFamily="18" charset="0"/>
                          </a:rPr>
                          <m:t>1+</m:t>
                        </m:r>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𝑒</m:t>
                            </m:r>
                          </m:e>
                          <m:sup>
                            <m:r>
                              <a:rPr lang="en-US" sz="2400" i="1">
                                <a:solidFill>
                                  <a:srgbClr val="000000"/>
                                </a:solidFill>
                                <a:latin typeface="Cambria Math" panose="02040503050406030204" pitchFamily="18" charset="0"/>
                              </a:rPr>
                              <m:t>−</m:t>
                            </m:r>
                            <m:d>
                              <m:dPr>
                                <m:ctrlPr>
                                  <a:rPr lang="en-US" sz="2400" i="1">
                                    <a:solidFill>
                                      <a:srgbClr val="000000"/>
                                    </a:solidFill>
                                    <a:latin typeface="Cambria Math" panose="02040503050406030204" pitchFamily="18" charset="0"/>
                                  </a:rPr>
                                </m:ctrlPr>
                              </m:dPr>
                              <m:e>
                                <m:nary>
                                  <m:naryPr>
                                    <m:chr m:val="∑"/>
                                    <m:ctrlPr>
                                      <a:rPr lang="en-US" sz="2400" i="1">
                                        <a:solidFill>
                                          <a:srgbClr val="000000"/>
                                        </a:solidFill>
                                        <a:latin typeface="Cambria Math" panose="02040503050406030204" pitchFamily="18" charset="0"/>
                                      </a:rPr>
                                    </m:ctrlPr>
                                  </m:naryPr>
                                  <m:sub>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=1</m:t>
                                    </m:r>
                                  </m:sub>
                                  <m:sup>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𝐼</m:t>
                                    </m:r>
                                  </m:sup>
                                  <m:e>
                                    <m:d>
                                      <m:dPr>
                                        <m:begChr m:val="["/>
                                        <m:endChr m:val="]"/>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𝜔</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𝑥</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m:t>
                                        </m:r>
                                      </m:e>
                                    </m:d>
                                    <m:r>
                                      <a:rPr lang="en-US" sz="2400" i="1">
                                        <a:solidFill>
                                          <a:srgbClr val="000000"/>
                                        </a:solidFill>
                                        <a:latin typeface="Cambria Math" panose="02040503050406030204" pitchFamily="18" charset="0"/>
                                      </a:rPr>
                                      <m:t>+</m:t>
                                    </m:r>
                                    <m:r>
                                      <m:rPr>
                                        <m:sty m:val="p"/>
                                      </m:rPr>
                                      <a:rPr lang="en-US" sz="2400">
                                        <a:solidFill>
                                          <a:srgbClr val="000000"/>
                                        </a:solidFill>
                                        <a:latin typeface="Cambria Math" panose="02040503050406030204" pitchFamily="18" charset="0"/>
                                      </a:rPr>
                                      <m:t>b</m:t>
                                    </m:r>
                                  </m:e>
                                </m:nary>
                              </m:e>
                            </m:d>
                          </m:sup>
                        </m:sSup>
                      </m:den>
                    </m:f>
                  </m:oMath>
                </a14:m>
                <a:r>
                  <a:rPr lang="en-US" sz="2400" dirty="0"/>
                  <a:t>, where </a:t>
                </a:r>
                <a:br>
                  <a:rPr lang="en-US" altLang="en-US" sz="2400" dirty="0"/>
                </a:br>
                <a:r>
                  <a:rPr lang="en-US" altLang="en-US" sz="2400" dirty="0"/>
                  <a:t>u=</a:t>
                </a:r>
                <a14:m>
                  <m:oMath xmlns:m="http://schemas.openxmlformats.org/officeDocument/2006/math">
                    <m:d>
                      <m:dPr>
                        <m:ctrlPr>
                          <a:rPr lang="en-US" sz="2400" i="1">
                            <a:solidFill>
                              <a:srgbClr val="000000"/>
                            </a:solidFill>
                            <a:latin typeface="Cambria Math" panose="02040503050406030204" pitchFamily="18" charset="0"/>
                          </a:rPr>
                        </m:ctrlPr>
                      </m:dPr>
                      <m:e>
                        <m:nary>
                          <m:naryPr>
                            <m:chr m:val="∑"/>
                            <m:ctrlPr>
                              <a:rPr lang="en-US" sz="2400" i="1">
                                <a:solidFill>
                                  <a:srgbClr val="000000"/>
                                </a:solidFill>
                                <a:latin typeface="Cambria Math" panose="02040503050406030204" pitchFamily="18" charset="0"/>
                              </a:rPr>
                            </m:ctrlPr>
                          </m:naryPr>
                          <m:sub>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=1</m:t>
                            </m:r>
                          </m:sub>
                          <m:sup>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𝐼</m:t>
                            </m:r>
                          </m:sup>
                          <m:e>
                            <m:d>
                              <m:dPr>
                                <m:begChr m:val="["/>
                                <m:endChr m:val="]"/>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𝜔</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𝑥</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𝑖</m:t>
                                </m:r>
                                <m:r>
                                  <a:rPr lang="en-US" sz="2400" i="1">
                                    <a:solidFill>
                                      <a:srgbClr val="000000"/>
                                    </a:solidFill>
                                    <a:latin typeface="Cambria Math" panose="02040503050406030204" pitchFamily="18" charset="0"/>
                                  </a:rPr>
                                  <m:t>)</m:t>
                                </m:r>
                              </m:e>
                            </m:d>
                            <m:r>
                              <a:rPr lang="en-US" sz="2400" i="1">
                                <a:solidFill>
                                  <a:srgbClr val="000000"/>
                                </a:solidFill>
                                <a:latin typeface="Cambria Math" panose="02040503050406030204" pitchFamily="18" charset="0"/>
                              </a:rPr>
                              <m:t>+</m:t>
                            </m:r>
                            <m:r>
                              <m:rPr>
                                <m:sty m:val="p"/>
                              </m:rPr>
                              <a:rPr lang="en-US" sz="2400">
                                <a:solidFill>
                                  <a:srgbClr val="000000"/>
                                </a:solidFill>
                                <a:latin typeface="Cambria Math" panose="02040503050406030204" pitchFamily="18" charset="0"/>
                              </a:rPr>
                              <m:t>b</m:t>
                            </m:r>
                          </m:e>
                        </m:nary>
                      </m:e>
                    </m:d>
                  </m:oMath>
                </a14:m>
                <a:r>
                  <a:rPr lang="en-US" sz="3600" dirty="0">
                    <a:solidFill>
                      <a:srgbClr val="000000"/>
                    </a:solidFill>
                    <a:latin typeface="Cambria Math" panose="02040503050406030204" pitchFamily="18" charset="0"/>
                  </a:rPr>
                  <a:t> </a:t>
                </a:r>
                <a:br>
                  <a:rPr lang="en-US" sz="3600" i="1" dirty="0">
                    <a:solidFill>
                      <a:srgbClr val="000000"/>
                    </a:solidFill>
                    <a:latin typeface="Cambria Math" panose="02040503050406030204" pitchFamily="18" charset="0"/>
                  </a:rPr>
                </a:br>
                <a:endParaRPr lang="en-US" sz="3600" dirty="0"/>
              </a:p>
            </p:txBody>
          </p:sp>
        </mc:Choice>
        <mc:Fallback xmlns="">
          <p:sp>
            <p:nvSpPr>
              <p:cNvPr id="43" name="Title 1">
                <a:extLst>
                  <a:ext uri="{FF2B5EF4-FFF2-40B4-BE49-F238E27FC236}">
                    <a16:creationId xmlns:a16="http://schemas.microsoft.com/office/drawing/2014/main" id="{D5D9D2EB-AE62-430F-9B94-965ACC11A52C}"/>
                  </a:ext>
                </a:extLst>
              </p:cNvPr>
              <p:cNvSpPr txBox="1">
                <a:spLocks noRot="1" noChangeAspect="1" noMove="1" noResize="1" noEditPoints="1" noAdjustHandles="1" noChangeArrowheads="1" noChangeShapeType="1" noTextEdit="1"/>
              </p:cNvSpPr>
              <p:nvPr/>
            </p:nvSpPr>
            <p:spPr>
              <a:xfrm>
                <a:off x="933426" y="1329398"/>
                <a:ext cx="7277149" cy="1780036"/>
              </a:xfrm>
              <a:prstGeom prst="rect">
                <a:avLst/>
              </a:prstGeom>
              <a:blipFill>
                <a:blip r:embed="rId4"/>
                <a:stretch>
                  <a:fillRect l="-1171" b="-340"/>
                </a:stretch>
              </a:blipFill>
              <a:ln>
                <a:solidFill>
                  <a:schemeClr val="accent1">
                    <a:shade val="50000"/>
                  </a:schemeClr>
                </a:solidFill>
              </a:ln>
            </p:spPr>
            <p:txBody>
              <a:bodyPr/>
              <a:lstStyle/>
              <a:p>
                <a:r>
                  <a:rPr lang="en-US">
                    <a:noFill/>
                  </a:rPr>
                  <a:t> </a:t>
                </a:r>
              </a:p>
            </p:txBody>
          </p:sp>
        </mc:Fallback>
      </mc:AlternateContent>
      <p:sp>
        <p:nvSpPr>
          <p:cNvPr id="6" name="Rectangle 168">
            <a:extLst>
              <a:ext uri="{FF2B5EF4-FFF2-40B4-BE49-F238E27FC236}">
                <a16:creationId xmlns:a16="http://schemas.microsoft.com/office/drawing/2014/main" id="{F623D97D-FA83-A02F-7718-DBE0BD5D870D}"/>
              </a:ext>
            </a:extLst>
          </p:cNvPr>
          <p:cNvSpPr>
            <a:spLocks noChangeArrowheads="1"/>
          </p:cNvSpPr>
          <p:nvPr/>
        </p:nvSpPr>
        <p:spPr bwMode="auto">
          <a:xfrm>
            <a:off x="654712" y="4793734"/>
            <a:ext cx="9124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A1(k=1)</a:t>
            </a:r>
          </a:p>
        </p:txBody>
      </p:sp>
      <p:sp>
        <p:nvSpPr>
          <p:cNvPr id="7" name="Rectangle 168">
            <a:extLst>
              <a:ext uri="{FF2B5EF4-FFF2-40B4-BE49-F238E27FC236}">
                <a16:creationId xmlns:a16="http://schemas.microsoft.com/office/drawing/2014/main" id="{9F3D138D-8C55-D1F9-D7BE-A433134D9187}"/>
              </a:ext>
            </a:extLst>
          </p:cNvPr>
          <p:cNvSpPr>
            <a:spLocks noChangeArrowheads="1"/>
          </p:cNvSpPr>
          <p:nvPr/>
        </p:nvSpPr>
        <p:spPr bwMode="auto">
          <a:xfrm>
            <a:off x="721508" y="5266015"/>
            <a:ext cx="9124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A1(k=2)</a:t>
            </a:r>
          </a:p>
        </p:txBody>
      </p:sp>
    </p:spTree>
    <p:extLst>
      <p:ext uri="{BB962C8B-B14F-4D97-AF65-F5344CB8AC3E}">
        <p14:creationId xmlns:p14="http://schemas.microsoft.com/office/powerpoint/2010/main" val="336590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153194" y="100209"/>
            <a:ext cx="8389143" cy="595982"/>
          </a:xfrm>
        </p:spPr>
        <p:txBody>
          <a:bodyPr>
            <a:normAutofit/>
          </a:bodyPr>
          <a:lstStyle/>
          <a:p>
            <a:r>
              <a:rPr lang="en-US" altLang="en-US" sz="2400" dirty="0"/>
              <a:t>Exercise 3a,b</a:t>
            </a:r>
          </a:p>
        </p:txBody>
      </p:sp>
      <p:sp>
        <p:nvSpPr>
          <p:cNvPr id="71709" name="Content Placeholder 78"/>
          <p:cNvSpPr>
            <a:spLocks noGrp="1"/>
          </p:cNvSpPr>
          <p:nvPr>
            <p:ph idx="1"/>
          </p:nvPr>
        </p:nvSpPr>
        <p:spPr>
          <a:xfrm>
            <a:off x="3414712" y="6389688"/>
            <a:ext cx="762000" cy="381000"/>
          </a:xfrm>
        </p:spPr>
        <p:txBody>
          <a:bodyPr>
            <a:normAutofit fontScale="70000" lnSpcReduction="20000"/>
          </a:bodyPr>
          <a:lstStyle/>
          <a:p>
            <a:r>
              <a:rPr lang="en-US" altLang="en-US" dirty="0"/>
              <a:t> </a:t>
            </a:r>
          </a:p>
        </p:txBody>
      </p:sp>
      <p:sp>
        <p:nvSpPr>
          <p:cNvPr id="71683" name="Footer Placeholder 3"/>
          <p:cNvSpPr>
            <a:spLocks noGrp="1"/>
          </p:cNvSpPr>
          <p:nvPr>
            <p:ph type="ftr" sz="quarter" idx="11"/>
          </p:nvPr>
        </p:nvSpPr>
        <p:spPr bwMode="auto">
          <a:xfrm>
            <a:off x="519112" y="6484938"/>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endParaRPr lang="en-US" altLang="zh-HK" sz="1200" dirty="0">
              <a:solidFill>
                <a:srgbClr val="898989"/>
              </a:solidFill>
            </a:endParaRPr>
          </a:p>
        </p:txBody>
      </p:sp>
      <p:sp>
        <p:nvSpPr>
          <p:cNvPr id="71772" name="Slide Number Placeholder 1"/>
          <p:cNvSpPr>
            <a:spLocks noGrp="1"/>
          </p:cNvSpPr>
          <p:nvPr>
            <p:ph type="sldNum" sz="quarter" idx="12"/>
          </p:nvPr>
        </p:nvSpPr>
        <p:spPr bwMode="auto">
          <a:xfrm>
            <a:off x="2671445" y="63896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594E090-3DB1-4F17-869C-067DB8B30EDA}" type="slidenum">
              <a:rPr lang="en-US" altLang="zh-HK" sz="1200">
                <a:solidFill>
                  <a:srgbClr val="898989"/>
                </a:solidFill>
              </a:rPr>
              <a:pPr>
                <a:spcBef>
                  <a:spcPct val="0"/>
                </a:spcBef>
                <a:buFontTx/>
                <a:buNone/>
              </a:pPr>
              <a:t>33</a:t>
            </a:fld>
            <a:endParaRPr lang="en-US" altLang="zh-HK" sz="1200" dirty="0">
              <a:solidFill>
                <a:srgbClr val="898989"/>
              </a:solidFill>
            </a:endParaRPr>
          </a:p>
        </p:txBody>
      </p:sp>
      <p:sp>
        <p:nvSpPr>
          <p:cNvPr id="7" name="Oval 6"/>
          <p:cNvSpPr/>
          <p:nvPr/>
        </p:nvSpPr>
        <p:spPr>
          <a:xfrm>
            <a:off x="711836" y="312896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 name="Oval 7"/>
          <p:cNvSpPr/>
          <p:nvPr/>
        </p:nvSpPr>
        <p:spPr>
          <a:xfrm>
            <a:off x="711836" y="359568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9" name="Oval 8"/>
          <p:cNvSpPr/>
          <p:nvPr/>
        </p:nvSpPr>
        <p:spPr>
          <a:xfrm>
            <a:off x="711836" y="405288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 name="Oval 9"/>
          <p:cNvSpPr/>
          <p:nvPr/>
        </p:nvSpPr>
        <p:spPr>
          <a:xfrm>
            <a:off x="711836" y="451008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1" name="Oval 10"/>
          <p:cNvSpPr/>
          <p:nvPr/>
        </p:nvSpPr>
        <p:spPr>
          <a:xfrm>
            <a:off x="3731261" y="3128963"/>
            <a:ext cx="228600" cy="228600"/>
          </a:xfrm>
          <a:prstGeom prst="ellipse">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2" name="Oval 11"/>
          <p:cNvSpPr/>
          <p:nvPr/>
        </p:nvSpPr>
        <p:spPr>
          <a:xfrm>
            <a:off x="3731261" y="359568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 name="Oval 12"/>
          <p:cNvSpPr/>
          <p:nvPr/>
        </p:nvSpPr>
        <p:spPr>
          <a:xfrm>
            <a:off x="3731261" y="405288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 name="Oval 13"/>
          <p:cNvSpPr/>
          <p:nvPr/>
        </p:nvSpPr>
        <p:spPr>
          <a:xfrm>
            <a:off x="3731261" y="4510088"/>
            <a:ext cx="228600" cy="228600"/>
          </a:xfrm>
          <a:prstGeom prst="ellipse">
            <a:avLst/>
          </a:prstGeom>
          <a:pattFill prst="solidDmnd">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5" name="Straight Arrow Connector 14"/>
          <p:cNvCxnSpPr>
            <a:cxnSpLocks/>
            <a:stCxn id="7" idx="6"/>
            <a:endCxn id="11" idx="2"/>
          </p:cNvCxnSpPr>
          <p:nvPr/>
        </p:nvCxnSpPr>
        <p:spPr>
          <a:xfrm>
            <a:off x="940436" y="3243263"/>
            <a:ext cx="2790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6"/>
            <a:endCxn id="11" idx="2"/>
          </p:cNvCxnSpPr>
          <p:nvPr/>
        </p:nvCxnSpPr>
        <p:spPr>
          <a:xfrm flipV="1">
            <a:off x="940436" y="3243263"/>
            <a:ext cx="2790825" cy="138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6"/>
            <a:endCxn id="11" idx="2"/>
          </p:cNvCxnSpPr>
          <p:nvPr/>
        </p:nvCxnSpPr>
        <p:spPr>
          <a:xfrm flipV="1">
            <a:off x="940436" y="3243263"/>
            <a:ext cx="2790825" cy="923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041198" y="3045462"/>
            <a:ext cx="228600" cy="228600"/>
          </a:xfrm>
          <a:prstGeom prst="ellipse">
            <a:avLst/>
          </a:prstGeom>
          <a:pattFill prst="lt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0" name="Oval 19"/>
          <p:cNvSpPr/>
          <p:nvPr/>
        </p:nvSpPr>
        <p:spPr>
          <a:xfrm>
            <a:off x="7064412" y="3328037"/>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1" name="Oval 20"/>
          <p:cNvSpPr/>
          <p:nvPr/>
        </p:nvSpPr>
        <p:spPr>
          <a:xfrm>
            <a:off x="7063282" y="3606008"/>
            <a:ext cx="228600" cy="228600"/>
          </a:xfrm>
          <a:prstGeom prst="ellipse">
            <a:avLst/>
          </a:prstGeom>
          <a:pattFill prst="openDmnd">
            <a:fgClr>
              <a:schemeClr val="tx2"/>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23" name="Straight Arrow Connector 22"/>
          <p:cNvCxnSpPr>
            <a:stCxn id="11" idx="6"/>
            <a:endCxn id="19" idx="2"/>
          </p:cNvCxnSpPr>
          <p:nvPr/>
        </p:nvCxnSpPr>
        <p:spPr>
          <a:xfrm flipV="1">
            <a:off x="3959861" y="3159762"/>
            <a:ext cx="3081337" cy="835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2" idx="6"/>
            <a:endCxn id="19" idx="2"/>
          </p:cNvCxnSpPr>
          <p:nvPr/>
        </p:nvCxnSpPr>
        <p:spPr>
          <a:xfrm flipV="1">
            <a:off x="3959861" y="3159762"/>
            <a:ext cx="3081337" cy="5502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3" idx="7"/>
            <a:endCxn id="19" idx="2"/>
          </p:cNvCxnSpPr>
          <p:nvPr/>
        </p:nvCxnSpPr>
        <p:spPr>
          <a:xfrm flipV="1">
            <a:off x="3926383" y="3159762"/>
            <a:ext cx="3114815" cy="9266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4" idx="6"/>
            <a:endCxn id="19" idx="2"/>
          </p:cNvCxnSpPr>
          <p:nvPr/>
        </p:nvCxnSpPr>
        <p:spPr>
          <a:xfrm flipV="1">
            <a:off x="3959861" y="3159762"/>
            <a:ext cx="3081337" cy="14646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8" idx="6"/>
            <a:endCxn id="11" idx="2"/>
          </p:cNvCxnSpPr>
          <p:nvPr/>
        </p:nvCxnSpPr>
        <p:spPr>
          <a:xfrm flipV="1">
            <a:off x="940436" y="3243263"/>
            <a:ext cx="2790825" cy="466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9" idx="5"/>
            <a:endCxn id="14" idx="2"/>
          </p:cNvCxnSpPr>
          <p:nvPr/>
        </p:nvCxnSpPr>
        <p:spPr>
          <a:xfrm>
            <a:off x="907098" y="4248151"/>
            <a:ext cx="2824163" cy="376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826136" y="5272088"/>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40" name="Oval 39"/>
          <p:cNvSpPr/>
          <p:nvPr/>
        </p:nvSpPr>
        <p:spPr>
          <a:xfrm>
            <a:off x="711836" y="558006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41" name="Oval 40"/>
          <p:cNvSpPr/>
          <p:nvPr/>
        </p:nvSpPr>
        <p:spPr>
          <a:xfrm>
            <a:off x="3764598" y="504348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43" name="Straight Arrow Connector 42"/>
          <p:cNvCxnSpPr>
            <a:stCxn id="40" idx="6"/>
            <a:endCxn id="11" idx="2"/>
          </p:cNvCxnSpPr>
          <p:nvPr/>
        </p:nvCxnSpPr>
        <p:spPr>
          <a:xfrm flipV="1">
            <a:off x="940436" y="3243263"/>
            <a:ext cx="2790825" cy="245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1" idx="7"/>
            <a:endCxn id="19" idx="2"/>
          </p:cNvCxnSpPr>
          <p:nvPr/>
        </p:nvCxnSpPr>
        <p:spPr>
          <a:xfrm flipV="1">
            <a:off x="3959720" y="3159762"/>
            <a:ext cx="3081478" cy="19172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5418773" y="4479926"/>
            <a:ext cx="46038"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4" name="Oval 83"/>
          <p:cNvSpPr/>
          <p:nvPr/>
        </p:nvSpPr>
        <p:spPr>
          <a:xfrm>
            <a:off x="5406073" y="4129088"/>
            <a:ext cx="46038"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7" name="Oval 86"/>
          <p:cNvSpPr/>
          <p:nvPr/>
        </p:nvSpPr>
        <p:spPr>
          <a:xfrm>
            <a:off x="2740025" y="1439863"/>
            <a:ext cx="1236663" cy="11509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88" name="Straight Arrow Connector 87"/>
          <p:cNvCxnSpPr/>
          <p:nvPr/>
        </p:nvCxnSpPr>
        <p:spPr>
          <a:xfrm>
            <a:off x="838200" y="1449388"/>
            <a:ext cx="1901825" cy="301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87" idx="2"/>
          </p:cNvCxnSpPr>
          <p:nvPr/>
        </p:nvCxnSpPr>
        <p:spPr>
          <a:xfrm>
            <a:off x="623888" y="1949450"/>
            <a:ext cx="2116137" cy="66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838200" y="2232025"/>
            <a:ext cx="1901825" cy="265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18" name="Rectangle 92"/>
          <p:cNvSpPr>
            <a:spLocks noChangeArrowheads="1"/>
          </p:cNvSpPr>
          <p:nvPr/>
        </p:nvSpPr>
        <p:spPr bwMode="auto">
          <a:xfrm>
            <a:off x="1166813" y="1296988"/>
            <a:ext cx="130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(i=1,j=1)</a:t>
            </a:r>
          </a:p>
        </p:txBody>
      </p:sp>
      <p:sp>
        <p:nvSpPr>
          <p:cNvPr id="71719" name="Rectangle 93"/>
          <p:cNvSpPr>
            <a:spLocks noChangeArrowheads="1"/>
          </p:cNvSpPr>
          <p:nvPr/>
        </p:nvSpPr>
        <p:spPr bwMode="auto">
          <a:xfrm>
            <a:off x="1250950" y="1716088"/>
            <a:ext cx="130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(i=2,j=1)</a:t>
            </a:r>
          </a:p>
        </p:txBody>
      </p:sp>
      <p:sp>
        <p:nvSpPr>
          <p:cNvPr id="71720" name="Rectangle 94"/>
          <p:cNvSpPr>
            <a:spLocks noChangeArrowheads="1"/>
          </p:cNvSpPr>
          <p:nvPr/>
        </p:nvSpPr>
        <p:spPr bwMode="auto">
          <a:xfrm>
            <a:off x="1303338" y="2232025"/>
            <a:ext cx="1304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(i=9,j=1)</a:t>
            </a:r>
          </a:p>
        </p:txBody>
      </p:sp>
      <p:sp>
        <p:nvSpPr>
          <p:cNvPr id="96" name="Oval 95"/>
          <p:cNvSpPr/>
          <p:nvPr/>
        </p:nvSpPr>
        <p:spPr>
          <a:xfrm>
            <a:off x="881063" y="2090738"/>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97" name="Oval 96"/>
          <p:cNvSpPr/>
          <p:nvPr/>
        </p:nvSpPr>
        <p:spPr>
          <a:xfrm>
            <a:off x="877888" y="2284413"/>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71723" name="TextBox 97"/>
          <p:cNvSpPr txBox="1">
            <a:spLocks noChangeArrowheads="1"/>
          </p:cNvSpPr>
          <p:nvPr/>
        </p:nvSpPr>
        <p:spPr bwMode="auto">
          <a:xfrm>
            <a:off x="-2539" y="2946401"/>
            <a:ext cx="7381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P(</a:t>
            </a:r>
            <a:r>
              <a:rPr lang="en-US" altLang="en-US" sz="1800" dirty="0" err="1"/>
              <a:t>i</a:t>
            </a:r>
            <a:r>
              <a:rPr lang="en-US" altLang="en-US" sz="1800" dirty="0"/>
              <a:t>=1)</a:t>
            </a:r>
          </a:p>
          <a:p>
            <a:pPr eaLnBrk="1" hangingPunct="1">
              <a:spcBef>
                <a:spcPct val="0"/>
              </a:spcBef>
              <a:buFontTx/>
              <a:buNone/>
            </a:pPr>
            <a:endParaRPr lang="en-US" altLang="en-US" sz="1800" dirty="0"/>
          </a:p>
          <a:p>
            <a:pPr eaLnBrk="1" hangingPunct="1">
              <a:spcBef>
                <a:spcPct val="0"/>
              </a:spcBef>
              <a:buFontTx/>
              <a:buNone/>
            </a:pPr>
            <a:r>
              <a:rPr lang="en-US" altLang="en-US" sz="1800" dirty="0"/>
              <a:t>P(</a:t>
            </a:r>
            <a:r>
              <a:rPr lang="en-US" altLang="en-US" sz="1800" dirty="0" err="1"/>
              <a:t>i</a:t>
            </a:r>
            <a:r>
              <a:rPr lang="en-US" altLang="en-US" sz="1800" dirty="0"/>
              <a:t>=2)</a:t>
            </a:r>
          </a:p>
          <a:p>
            <a:pPr eaLnBrk="1" hangingPunct="1">
              <a:spcBef>
                <a:spcPct val="0"/>
              </a:spcBef>
              <a:buFontTx/>
              <a:buNone/>
            </a:pPr>
            <a:endParaRPr lang="en-US" altLang="en-US" sz="1800" dirty="0"/>
          </a:p>
          <a:p>
            <a:pPr eaLnBrk="1" hangingPunct="1">
              <a:spcBef>
                <a:spcPct val="0"/>
              </a:spcBef>
              <a:buFontTx/>
              <a:buNone/>
            </a:pPr>
            <a:r>
              <a:rPr lang="en-US" altLang="en-US" sz="1800" dirty="0"/>
              <a:t>P(</a:t>
            </a:r>
            <a:r>
              <a:rPr lang="en-US" altLang="en-US" sz="1800" dirty="0" err="1"/>
              <a:t>i</a:t>
            </a:r>
            <a:r>
              <a:rPr lang="en-US" altLang="en-US" sz="1800" dirty="0"/>
              <a:t>=3)</a:t>
            </a:r>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r>
              <a:rPr lang="en-US" altLang="en-US" sz="1800" dirty="0"/>
              <a:t>:</a:t>
            </a:r>
          </a:p>
          <a:p>
            <a:pPr eaLnBrk="1" hangingPunct="1">
              <a:spcBef>
                <a:spcPct val="0"/>
              </a:spcBef>
              <a:buFontTx/>
              <a:buNone/>
            </a:pPr>
            <a:r>
              <a:rPr lang="en-US" altLang="en-US" sz="1800" dirty="0"/>
              <a:t>:</a:t>
            </a:r>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r>
              <a:rPr lang="en-US" altLang="en-US" sz="1800" dirty="0"/>
              <a:t>P(</a:t>
            </a:r>
            <a:r>
              <a:rPr lang="en-US" altLang="en-US" sz="1800" dirty="0" err="1"/>
              <a:t>i</a:t>
            </a:r>
            <a:r>
              <a:rPr lang="en-US" altLang="en-US" sz="1800" dirty="0"/>
              <a:t>=9)</a:t>
            </a:r>
          </a:p>
        </p:txBody>
      </p:sp>
      <p:cxnSp>
        <p:nvCxnSpPr>
          <p:cNvPr id="99" name="Straight Arrow Connector 98"/>
          <p:cNvCxnSpPr/>
          <p:nvPr/>
        </p:nvCxnSpPr>
        <p:spPr>
          <a:xfrm>
            <a:off x="3976688" y="2016125"/>
            <a:ext cx="517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725" name="Object 103"/>
              <p:cNvSpPr txBox="1"/>
              <p:nvPr/>
            </p:nvSpPr>
            <p:spPr bwMode="auto">
              <a:xfrm>
                <a:off x="519113" y="731838"/>
                <a:ext cx="3994150" cy="565150"/>
              </a:xfrm>
              <a:prstGeom prst="rect">
                <a:avLst/>
              </a:prstGeom>
              <a:noFill/>
              <a:ln>
                <a:noFill/>
              </a:ln>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A</m:t>
                          </m:r>
                        </m:e>
                        <m:sub>
                          <m:r>
                            <a:rPr lang="en-US" i="0">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=1</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=1</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b</m:t>
                                      </m:r>
                                    </m:e>
                                    <m:sub>
                                      <m:r>
                                        <a:rPr lang="en-US" i="0">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m:rPr>
                                      <m:sty m:val="p"/>
                                    </m:rPr>
                                    <a:rPr lang="en-US" i="0">
                                      <a:solidFill>
                                        <a:srgbClr val="000000"/>
                                      </a:solidFill>
                                      <a:latin typeface="Cambria Math" panose="02040503050406030204" pitchFamily="18" charset="0"/>
                                    </a:rPr>
                                    <m:t>j</m:t>
                                  </m:r>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m:t>
                                  </m:r>
                                </m:e>
                              </m:d>
                            </m:sup>
                          </m:sSup>
                        </m:den>
                      </m:f>
                    </m:oMath>
                  </m:oMathPara>
                </a14:m>
                <a:endParaRPr lang="en-US" dirty="0"/>
              </a:p>
            </p:txBody>
          </p:sp>
        </mc:Choice>
        <mc:Fallback xmlns="">
          <p:sp>
            <p:nvSpPr>
              <p:cNvPr id="71725" name="Object 103"/>
              <p:cNvSpPr txBox="1">
                <a:spLocks noRot="1" noChangeAspect="1" noMove="1" noResize="1" noEditPoints="1" noAdjustHandles="1" noChangeArrowheads="1" noChangeShapeType="1" noTextEdit="1"/>
              </p:cNvSpPr>
              <p:nvPr/>
            </p:nvSpPr>
            <p:spPr bwMode="auto">
              <a:xfrm>
                <a:off x="519113" y="731838"/>
                <a:ext cx="3994150" cy="565150"/>
              </a:xfrm>
              <a:prstGeom prst="rect">
                <a:avLst/>
              </a:prstGeom>
              <a:blipFill>
                <a:blip r:embed="rId2"/>
                <a:stretch>
                  <a:fillRect/>
                </a:stretch>
              </a:blipFill>
              <a:ln>
                <a:noFill/>
              </a:ln>
            </p:spPr>
            <p:txBody>
              <a:bodyPr/>
              <a:lstStyle/>
              <a:p>
                <a:r>
                  <a:rPr lang="en-US">
                    <a:noFill/>
                  </a:rPr>
                  <a:t> </a:t>
                </a:r>
              </a:p>
            </p:txBody>
          </p:sp>
        </mc:Fallback>
      </mc:AlternateContent>
      <p:sp>
        <p:nvSpPr>
          <p:cNvPr id="71726" name="TextBox 137"/>
          <p:cNvSpPr txBox="1">
            <a:spLocks noChangeArrowheads="1"/>
          </p:cNvSpPr>
          <p:nvPr/>
        </p:nvSpPr>
        <p:spPr bwMode="auto">
          <a:xfrm>
            <a:off x="3903663" y="1581150"/>
            <a:ext cx="823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a:t>
            </a:r>
            <a:r>
              <a:rPr lang="en-US" altLang="en-US" sz="1800" baseline="-25000"/>
              <a:t>1</a:t>
            </a:r>
            <a:r>
              <a:rPr lang="en-US" altLang="en-US" sz="1800"/>
              <a:t>(i=1)</a:t>
            </a:r>
          </a:p>
        </p:txBody>
      </p:sp>
      <p:sp>
        <p:nvSpPr>
          <p:cNvPr id="71727" name="Rectangle 141"/>
          <p:cNvSpPr>
            <a:spLocks noChangeArrowheads="1"/>
          </p:cNvSpPr>
          <p:nvPr/>
        </p:nvSpPr>
        <p:spPr bwMode="auto">
          <a:xfrm>
            <a:off x="155575" y="1233488"/>
            <a:ext cx="730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P(i=1)</a:t>
            </a:r>
          </a:p>
          <a:p>
            <a:pPr eaLnBrk="1" hangingPunct="1">
              <a:spcBef>
                <a:spcPct val="0"/>
              </a:spcBef>
              <a:buFontTx/>
              <a:buNone/>
            </a:pPr>
            <a:endParaRPr lang="en-US" altLang="en-US" sz="1800"/>
          </a:p>
        </p:txBody>
      </p:sp>
      <p:sp>
        <p:nvSpPr>
          <p:cNvPr id="71728" name="Rectangle 142"/>
          <p:cNvSpPr>
            <a:spLocks noChangeArrowheads="1"/>
          </p:cNvSpPr>
          <p:nvPr/>
        </p:nvSpPr>
        <p:spPr bwMode="auto">
          <a:xfrm>
            <a:off x="157163" y="1728788"/>
            <a:ext cx="730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P(i=2)</a:t>
            </a:r>
          </a:p>
          <a:p>
            <a:pPr eaLnBrk="1" hangingPunct="1">
              <a:spcBef>
                <a:spcPct val="0"/>
              </a:spcBef>
              <a:buFontTx/>
              <a:buNone/>
            </a:pPr>
            <a:endParaRPr lang="en-US" altLang="en-US" sz="1800"/>
          </a:p>
        </p:txBody>
      </p:sp>
      <p:sp>
        <p:nvSpPr>
          <p:cNvPr id="71729" name="Rectangle 143"/>
          <p:cNvSpPr>
            <a:spLocks noChangeArrowheads="1"/>
          </p:cNvSpPr>
          <p:nvPr/>
        </p:nvSpPr>
        <p:spPr bwMode="auto">
          <a:xfrm>
            <a:off x="196850" y="2278063"/>
            <a:ext cx="730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P(i=9)</a:t>
            </a:r>
          </a:p>
        </p:txBody>
      </p:sp>
      <p:sp>
        <p:nvSpPr>
          <p:cNvPr id="145" name="Rectangle 144"/>
          <p:cNvSpPr/>
          <p:nvPr/>
        </p:nvSpPr>
        <p:spPr>
          <a:xfrm>
            <a:off x="92075" y="723900"/>
            <a:ext cx="4481513" cy="213201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47" name="Straight Arrow Connector 146"/>
          <p:cNvCxnSpPr>
            <a:endCxn id="11" idx="0"/>
          </p:cNvCxnSpPr>
          <p:nvPr/>
        </p:nvCxnSpPr>
        <p:spPr>
          <a:xfrm>
            <a:off x="3161348" y="2911476"/>
            <a:ext cx="684213" cy="217487"/>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1732" name="TextBox 149"/>
          <p:cNvSpPr txBox="1">
            <a:spLocks noChangeArrowheads="1"/>
          </p:cNvSpPr>
          <p:nvPr/>
        </p:nvSpPr>
        <p:spPr bwMode="auto">
          <a:xfrm>
            <a:off x="2711450" y="1670050"/>
            <a:ext cx="1406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Neuron i=1</a:t>
            </a:r>
          </a:p>
          <a:p>
            <a:pPr eaLnBrk="1" hangingPunct="1">
              <a:spcBef>
                <a:spcPct val="0"/>
              </a:spcBef>
              <a:buFontTx/>
              <a:buNone/>
            </a:pPr>
            <a:r>
              <a:rPr lang="en-US" altLang="en-US" sz="1800"/>
              <a:t>Bias=b1(i=1)</a:t>
            </a:r>
            <a:endParaRPr lang="en-US" altLang="en-US" sz="1800" baseline="-25000"/>
          </a:p>
        </p:txBody>
      </p:sp>
      <p:sp>
        <p:nvSpPr>
          <p:cNvPr id="155" name="Oval 154"/>
          <p:cNvSpPr/>
          <p:nvPr/>
        </p:nvSpPr>
        <p:spPr>
          <a:xfrm>
            <a:off x="7479099" y="1495425"/>
            <a:ext cx="1260475" cy="10731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56" name="Straight Arrow Connector 155"/>
          <p:cNvCxnSpPr/>
          <p:nvPr/>
        </p:nvCxnSpPr>
        <p:spPr>
          <a:xfrm>
            <a:off x="5110163" y="1473200"/>
            <a:ext cx="2509837" cy="277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endCxn id="155" idx="2"/>
          </p:cNvCxnSpPr>
          <p:nvPr/>
        </p:nvCxnSpPr>
        <p:spPr>
          <a:xfrm>
            <a:off x="5134361" y="1944688"/>
            <a:ext cx="2344738" cy="87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flipV="1">
            <a:off x="5207000" y="2244725"/>
            <a:ext cx="2316163" cy="311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37" name="Rectangle 158"/>
          <p:cNvSpPr>
            <a:spLocks noChangeArrowheads="1"/>
          </p:cNvSpPr>
          <p:nvPr/>
        </p:nvSpPr>
        <p:spPr bwMode="auto">
          <a:xfrm>
            <a:off x="5832475" y="1287463"/>
            <a:ext cx="1408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sym typeface="Symbol" pitchFamily="18" charset="2"/>
              </a:rPr>
              <a:t> </a:t>
            </a:r>
            <a:r>
              <a:rPr lang="en-US" altLang="en-US" sz="1800" baseline="30000" dirty="0">
                <a:sym typeface="Symbol" pitchFamily="18" charset="2"/>
              </a:rPr>
              <a:t>l=</a:t>
            </a:r>
            <a:r>
              <a:rPr lang="en-US" altLang="en-US" sz="1800" baseline="30000" dirty="0"/>
              <a:t>2</a:t>
            </a:r>
            <a:r>
              <a:rPr lang="en-US" altLang="en-US" sz="1800" dirty="0"/>
              <a:t>(j=1,k=1)</a:t>
            </a:r>
          </a:p>
        </p:txBody>
      </p:sp>
      <p:sp>
        <p:nvSpPr>
          <p:cNvPr id="71738" name="Rectangle 159"/>
          <p:cNvSpPr>
            <a:spLocks noChangeArrowheads="1"/>
          </p:cNvSpPr>
          <p:nvPr/>
        </p:nvSpPr>
        <p:spPr bwMode="auto">
          <a:xfrm>
            <a:off x="5819775" y="1657350"/>
            <a:ext cx="1408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sym typeface="Symbol" pitchFamily="18" charset="2"/>
              </a:rPr>
              <a:t> </a:t>
            </a:r>
            <a:r>
              <a:rPr lang="en-US" altLang="en-US" sz="1800" baseline="30000" dirty="0">
                <a:sym typeface="Symbol" pitchFamily="18" charset="2"/>
              </a:rPr>
              <a:t>l=</a:t>
            </a:r>
            <a:r>
              <a:rPr lang="en-US" altLang="en-US" sz="1800" baseline="30000" dirty="0"/>
              <a:t>2</a:t>
            </a:r>
            <a:r>
              <a:rPr lang="en-US" altLang="en-US" sz="1800" dirty="0"/>
              <a:t>(j=2,k=1)</a:t>
            </a:r>
          </a:p>
          <a:p>
            <a:pPr eaLnBrk="1" hangingPunct="1">
              <a:spcBef>
                <a:spcPct val="0"/>
              </a:spcBef>
              <a:buFontTx/>
              <a:buNone/>
            </a:pPr>
            <a:endParaRPr lang="en-US" altLang="en-US" sz="1800" dirty="0"/>
          </a:p>
        </p:txBody>
      </p:sp>
      <p:sp>
        <p:nvSpPr>
          <p:cNvPr id="71739" name="Rectangle 160"/>
          <p:cNvSpPr>
            <a:spLocks noChangeArrowheads="1"/>
          </p:cNvSpPr>
          <p:nvPr/>
        </p:nvSpPr>
        <p:spPr bwMode="auto">
          <a:xfrm>
            <a:off x="5843588" y="2185988"/>
            <a:ext cx="14709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sym typeface="Symbol" pitchFamily="18" charset="2"/>
              </a:rPr>
              <a:t> </a:t>
            </a:r>
            <a:r>
              <a:rPr lang="en-US" altLang="en-US" sz="1800" baseline="30000" dirty="0">
                <a:sym typeface="Symbol" pitchFamily="18" charset="2"/>
              </a:rPr>
              <a:t>l=</a:t>
            </a:r>
            <a:r>
              <a:rPr lang="en-US" altLang="en-US" sz="1800" baseline="30000" dirty="0"/>
              <a:t>2</a:t>
            </a:r>
            <a:r>
              <a:rPr lang="en-US" altLang="en-US" sz="1800" dirty="0"/>
              <a:t>(j=5,k=1)</a:t>
            </a:r>
          </a:p>
        </p:txBody>
      </p:sp>
      <p:sp>
        <p:nvSpPr>
          <p:cNvPr id="162" name="Oval 161"/>
          <p:cNvSpPr/>
          <p:nvPr/>
        </p:nvSpPr>
        <p:spPr>
          <a:xfrm>
            <a:off x="5449888" y="2112963"/>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63" name="Oval 162"/>
          <p:cNvSpPr/>
          <p:nvPr/>
        </p:nvSpPr>
        <p:spPr>
          <a:xfrm>
            <a:off x="5446713" y="2306638"/>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64" name="Straight Arrow Connector 163"/>
          <p:cNvCxnSpPr/>
          <p:nvPr/>
        </p:nvCxnSpPr>
        <p:spPr>
          <a:xfrm flipV="1">
            <a:off x="8783638" y="1924050"/>
            <a:ext cx="231775" cy="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743" name="Object 164"/>
              <p:cNvSpPr txBox="1"/>
              <p:nvPr/>
            </p:nvSpPr>
            <p:spPr bwMode="auto">
              <a:xfrm>
                <a:off x="4789488" y="819150"/>
                <a:ext cx="4192587" cy="493713"/>
              </a:xfrm>
              <a:prstGeom prst="rect">
                <a:avLst/>
              </a:prstGeom>
              <a:noFill/>
              <a:ln>
                <a:noFill/>
              </a:ln>
            </p:spPr>
            <p:txBody>
              <a:bodyPr>
                <a:normAutofit fontScale="55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A</m:t>
                          </m:r>
                        </m:e>
                        <m:sub>
                          <m:r>
                            <a:rPr lang="en-US" i="0">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b</m:t>
                                  </m:r>
                                </m:e>
                                <m:sub>
                                  <m:r>
                                    <a:rPr lang="en-US" i="0">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up>
                          </m:sSup>
                        </m:den>
                      </m:f>
                    </m:oMath>
                  </m:oMathPara>
                </a14:m>
                <a:endParaRPr lang="en-US" dirty="0"/>
              </a:p>
            </p:txBody>
          </p:sp>
        </mc:Choice>
        <mc:Fallback xmlns="">
          <p:sp>
            <p:nvSpPr>
              <p:cNvPr id="71743" name="Object 164"/>
              <p:cNvSpPr txBox="1">
                <a:spLocks noRot="1" noChangeAspect="1" noMove="1" noResize="1" noEditPoints="1" noAdjustHandles="1" noChangeArrowheads="1" noChangeShapeType="1" noTextEdit="1"/>
              </p:cNvSpPr>
              <p:nvPr/>
            </p:nvSpPr>
            <p:spPr bwMode="auto">
              <a:xfrm>
                <a:off x="4789488" y="819150"/>
                <a:ext cx="4192587" cy="493713"/>
              </a:xfrm>
              <a:prstGeom prst="rect">
                <a:avLst/>
              </a:prstGeom>
              <a:blipFill>
                <a:blip r:embed="rId3"/>
                <a:stretch>
                  <a:fillRect/>
                </a:stretch>
              </a:blipFill>
              <a:ln>
                <a:noFill/>
              </a:ln>
            </p:spPr>
            <p:txBody>
              <a:bodyPr/>
              <a:lstStyle/>
              <a:p>
                <a:r>
                  <a:rPr lang="en-US">
                    <a:noFill/>
                  </a:rPr>
                  <a:t> </a:t>
                </a:r>
              </a:p>
            </p:txBody>
          </p:sp>
        </mc:Fallback>
      </mc:AlternateContent>
      <p:sp>
        <p:nvSpPr>
          <p:cNvPr id="71744" name="TextBox 165"/>
          <p:cNvSpPr txBox="1">
            <a:spLocks noChangeArrowheads="1"/>
          </p:cNvSpPr>
          <p:nvPr/>
        </p:nvSpPr>
        <p:spPr bwMode="auto">
          <a:xfrm>
            <a:off x="8542338" y="2262188"/>
            <a:ext cx="715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a:t>
            </a:r>
            <a:r>
              <a:rPr lang="en-US" altLang="en-US" sz="1800" baseline="-25000"/>
              <a:t>2(k=2)</a:t>
            </a:r>
          </a:p>
        </p:txBody>
      </p:sp>
      <p:sp>
        <p:nvSpPr>
          <p:cNvPr id="71745" name="Rectangle 166"/>
          <p:cNvSpPr>
            <a:spLocks noChangeArrowheads="1"/>
          </p:cNvSpPr>
          <p:nvPr/>
        </p:nvSpPr>
        <p:spPr bwMode="auto">
          <a:xfrm>
            <a:off x="4724400" y="1255713"/>
            <a:ext cx="434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A1</a:t>
            </a:r>
          </a:p>
        </p:txBody>
      </p:sp>
      <p:sp>
        <p:nvSpPr>
          <p:cNvPr id="71746" name="Rectangle 167"/>
          <p:cNvSpPr>
            <a:spLocks noChangeArrowheads="1"/>
          </p:cNvSpPr>
          <p:nvPr/>
        </p:nvSpPr>
        <p:spPr bwMode="auto">
          <a:xfrm>
            <a:off x="4727575" y="1751013"/>
            <a:ext cx="433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A2</a:t>
            </a:r>
          </a:p>
        </p:txBody>
      </p:sp>
      <p:sp>
        <p:nvSpPr>
          <p:cNvPr id="71747" name="Rectangle 168"/>
          <p:cNvSpPr>
            <a:spLocks noChangeArrowheads="1"/>
          </p:cNvSpPr>
          <p:nvPr/>
        </p:nvSpPr>
        <p:spPr bwMode="auto">
          <a:xfrm>
            <a:off x="4765675" y="2300288"/>
            <a:ext cx="434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A5</a:t>
            </a:r>
          </a:p>
        </p:txBody>
      </p:sp>
      <p:sp>
        <p:nvSpPr>
          <p:cNvPr id="170" name="Rectangle 169"/>
          <p:cNvSpPr/>
          <p:nvPr/>
        </p:nvSpPr>
        <p:spPr>
          <a:xfrm>
            <a:off x="4797425" y="533400"/>
            <a:ext cx="4346575" cy="2405063"/>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71749" name="TextBox 170"/>
          <p:cNvSpPr txBox="1">
            <a:spLocks noChangeArrowheads="1"/>
          </p:cNvSpPr>
          <p:nvPr/>
        </p:nvSpPr>
        <p:spPr bwMode="auto">
          <a:xfrm>
            <a:off x="7505700" y="1670050"/>
            <a:ext cx="1395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Neuron k=1</a:t>
            </a:r>
          </a:p>
          <a:p>
            <a:pPr eaLnBrk="1" hangingPunct="1">
              <a:spcBef>
                <a:spcPct val="0"/>
              </a:spcBef>
              <a:buFontTx/>
              <a:buNone/>
            </a:pPr>
            <a:r>
              <a:rPr lang="en-US" altLang="en-US" sz="1800"/>
              <a:t>Bias=b2(k=1)</a:t>
            </a:r>
            <a:endParaRPr lang="en-US" altLang="en-US" sz="1800" baseline="-25000"/>
          </a:p>
        </p:txBody>
      </p:sp>
      <p:sp>
        <p:nvSpPr>
          <p:cNvPr id="71750" name="Rectangle 92"/>
          <p:cNvSpPr>
            <a:spLocks noChangeArrowheads="1"/>
          </p:cNvSpPr>
          <p:nvPr/>
        </p:nvSpPr>
        <p:spPr bwMode="auto">
          <a:xfrm>
            <a:off x="1370648" y="2870201"/>
            <a:ext cx="1357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a:t>
            </a:r>
            <a:r>
              <a:rPr lang="en-US" altLang="en-US" sz="1800" i="1" baseline="30000"/>
              <a:t>1</a:t>
            </a:r>
            <a:r>
              <a:rPr lang="en-US" altLang="en-US" sz="1800"/>
              <a:t>(i=1,j=1)</a:t>
            </a:r>
          </a:p>
        </p:txBody>
      </p:sp>
      <p:sp>
        <p:nvSpPr>
          <p:cNvPr id="71751" name="Rectangle 92"/>
          <p:cNvSpPr>
            <a:spLocks noChangeArrowheads="1"/>
          </p:cNvSpPr>
          <p:nvPr/>
        </p:nvSpPr>
        <p:spPr bwMode="auto">
          <a:xfrm>
            <a:off x="1292861" y="3368676"/>
            <a:ext cx="1357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a:t>
            </a:r>
            <a:r>
              <a:rPr lang="en-US" altLang="en-US" sz="1800" i="1" baseline="30000"/>
              <a:t>1</a:t>
            </a:r>
            <a:r>
              <a:rPr lang="en-US" altLang="en-US" sz="1800"/>
              <a:t>(i=2,j=1)</a:t>
            </a:r>
          </a:p>
        </p:txBody>
      </p:sp>
      <p:sp>
        <p:nvSpPr>
          <p:cNvPr id="71752" name="Rectangle 92"/>
          <p:cNvSpPr>
            <a:spLocks noChangeArrowheads="1"/>
          </p:cNvSpPr>
          <p:nvPr/>
        </p:nvSpPr>
        <p:spPr bwMode="auto">
          <a:xfrm>
            <a:off x="1370648" y="5430838"/>
            <a:ext cx="1357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a:t>
            </a:r>
            <a:r>
              <a:rPr lang="en-US" altLang="en-US" sz="1800" i="1" baseline="30000"/>
              <a:t>1</a:t>
            </a:r>
            <a:r>
              <a:rPr lang="en-US" altLang="en-US" sz="1800"/>
              <a:t>(i=9,j=5)</a:t>
            </a:r>
          </a:p>
        </p:txBody>
      </p:sp>
      <p:cxnSp>
        <p:nvCxnSpPr>
          <p:cNvPr id="80" name="Straight Arrow Connector 79"/>
          <p:cNvCxnSpPr>
            <a:stCxn id="40" idx="5"/>
            <a:endCxn id="41" idx="2"/>
          </p:cNvCxnSpPr>
          <p:nvPr/>
        </p:nvCxnSpPr>
        <p:spPr>
          <a:xfrm flipV="1">
            <a:off x="907098" y="5157788"/>
            <a:ext cx="2857500" cy="617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54" name="Rectangle 92"/>
          <p:cNvSpPr>
            <a:spLocks noChangeArrowheads="1"/>
          </p:cNvSpPr>
          <p:nvPr/>
        </p:nvSpPr>
        <p:spPr bwMode="auto">
          <a:xfrm>
            <a:off x="2375536" y="4552951"/>
            <a:ext cx="130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(i=3,j=4)</a:t>
            </a:r>
          </a:p>
        </p:txBody>
      </p:sp>
      <p:sp>
        <p:nvSpPr>
          <p:cNvPr id="71755" name="TextBox 100"/>
          <p:cNvSpPr txBox="1">
            <a:spLocks noChangeArrowheads="1"/>
          </p:cNvSpPr>
          <p:nvPr/>
        </p:nvSpPr>
        <p:spPr bwMode="auto">
          <a:xfrm>
            <a:off x="3978911" y="5078413"/>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A1(j=5)</a:t>
            </a:r>
          </a:p>
        </p:txBody>
      </p:sp>
      <p:sp>
        <p:nvSpPr>
          <p:cNvPr id="71756" name="TextBox 101"/>
          <p:cNvSpPr txBox="1">
            <a:spLocks noChangeArrowheads="1"/>
          </p:cNvSpPr>
          <p:nvPr/>
        </p:nvSpPr>
        <p:spPr bwMode="auto">
          <a:xfrm>
            <a:off x="3878898" y="2928938"/>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dirty="0"/>
              <a:t>A1(j=1)</a:t>
            </a:r>
          </a:p>
        </p:txBody>
      </p:sp>
      <p:cxnSp>
        <p:nvCxnSpPr>
          <p:cNvPr id="106" name="Straight Arrow Connector 105"/>
          <p:cNvCxnSpPr>
            <a:endCxn id="21" idx="2"/>
          </p:cNvCxnSpPr>
          <p:nvPr/>
        </p:nvCxnSpPr>
        <p:spPr>
          <a:xfrm flipV="1">
            <a:off x="3961307" y="3720308"/>
            <a:ext cx="3101975" cy="752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60" name="Rectangle 92"/>
          <p:cNvSpPr>
            <a:spLocks noChangeArrowheads="1"/>
          </p:cNvSpPr>
          <p:nvPr/>
        </p:nvSpPr>
        <p:spPr bwMode="auto">
          <a:xfrm>
            <a:off x="4823461" y="2998788"/>
            <a:ext cx="1408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(j=1,k=1)</a:t>
            </a:r>
          </a:p>
        </p:txBody>
      </p:sp>
      <p:cxnSp>
        <p:nvCxnSpPr>
          <p:cNvPr id="113" name="Straight Arrow Connector 112"/>
          <p:cNvCxnSpPr/>
          <p:nvPr/>
        </p:nvCxnSpPr>
        <p:spPr>
          <a:xfrm>
            <a:off x="3959861" y="3716338"/>
            <a:ext cx="3124200" cy="1889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62" name="Rectangle 92"/>
          <p:cNvSpPr>
            <a:spLocks noChangeArrowheads="1"/>
          </p:cNvSpPr>
          <p:nvPr/>
        </p:nvSpPr>
        <p:spPr bwMode="auto">
          <a:xfrm>
            <a:off x="5819775" y="3582292"/>
            <a:ext cx="1408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dirty="0">
                <a:sym typeface="Symbol" pitchFamily="18" charset="2"/>
              </a:rPr>
              <a:t> </a:t>
            </a:r>
            <a:r>
              <a:rPr lang="en-US" altLang="en-US" sz="1800" i="1" baseline="30000" dirty="0">
                <a:sym typeface="Symbol" pitchFamily="18" charset="2"/>
              </a:rPr>
              <a:t>l=2</a:t>
            </a:r>
            <a:r>
              <a:rPr lang="en-US" altLang="en-US" sz="1800" dirty="0"/>
              <a:t>(</a:t>
            </a:r>
            <a:r>
              <a:rPr lang="en-US" altLang="en-US" sz="1800" dirty="0" err="1"/>
              <a:t>i</a:t>
            </a:r>
            <a:r>
              <a:rPr lang="en-US" altLang="en-US" sz="1800" dirty="0"/>
              <a:t>=2,k=2)</a:t>
            </a:r>
          </a:p>
        </p:txBody>
      </p:sp>
      <p:sp>
        <p:nvSpPr>
          <p:cNvPr id="71763" name="Rectangle 92"/>
          <p:cNvSpPr>
            <a:spLocks noChangeArrowheads="1"/>
          </p:cNvSpPr>
          <p:nvPr/>
        </p:nvSpPr>
        <p:spPr bwMode="auto">
          <a:xfrm>
            <a:off x="4739323" y="3302001"/>
            <a:ext cx="1408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(j=2,k=1)</a:t>
            </a:r>
          </a:p>
        </p:txBody>
      </p:sp>
      <p:sp>
        <p:nvSpPr>
          <p:cNvPr id="71764" name="TextBox 116"/>
          <p:cNvSpPr txBox="1">
            <a:spLocks noChangeArrowheads="1"/>
          </p:cNvSpPr>
          <p:nvPr/>
        </p:nvSpPr>
        <p:spPr bwMode="auto">
          <a:xfrm>
            <a:off x="3937636" y="3411538"/>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A1(j=2)</a:t>
            </a:r>
          </a:p>
        </p:txBody>
      </p:sp>
      <p:cxnSp>
        <p:nvCxnSpPr>
          <p:cNvPr id="118" name="Straight Arrow Connector 117"/>
          <p:cNvCxnSpPr>
            <a:endCxn id="19" idx="0"/>
          </p:cNvCxnSpPr>
          <p:nvPr/>
        </p:nvCxnSpPr>
        <p:spPr>
          <a:xfrm flipH="1">
            <a:off x="7155498" y="2799400"/>
            <a:ext cx="306387" cy="246062"/>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35" name="Oval 134"/>
          <p:cNvSpPr/>
          <p:nvPr/>
        </p:nvSpPr>
        <p:spPr>
          <a:xfrm>
            <a:off x="803911" y="4967288"/>
            <a:ext cx="44450"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6" name="Oval 135"/>
          <p:cNvSpPr/>
          <p:nvPr/>
        </p:nvSpPr>
        <p:spPr>
          <a:xfrm>
            <a:off x="2597786" y="3933826"/>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7" name="Oval 136"/>
          <p:cNvSpPr/>
          <p:nvPr/>
        </p:nvSpPr>
        <p:spPr>
          <a:xfrm>
            <a:off x="2597786" y="4041776"/>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9" name="Oval 138"/>
          <p:cNvSpPr/>
          <p:nvPr/>
        </p:nvSpPr>
        <p:spPr>
          <a:xfrm>
            <a:off x="3393123" y="4333876"/>
            <a:ext cx="46038"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0" name="Oval 139"/>
          <p:cNvSpPr/>
          <p:nvPr/>
        </p:nvSpPr>
        <p:spPr>
          <a:xfrm>
            <a:off x="3391536" y="4129088"/>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1" name="Oval 140"/>
          <p:cNvSpPr/>
          <p:nvPr/>
        </p:nvSpPr>
        <p:spPr>
          <a:xfrm>
            <a:off x="3393123" y="3859213"/>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 name="Oval 4"/>
          <p:cNvSpPr/>
          <p:nvPr/>
        </p:nvSpPr>
        <p:spPr>
          <a:xfrm>
            <a:off x="3603467" y="4405612"/>
            <a:ext cx="1331913" cy="482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2" name="Oval 101"/>
          <p:cNvSpPr/>
          <p:nvPr/>
        </p:nvSpPr>
        <p:spPr>
          <a:xfrm>
            <a:off x="92075" y="796925"/>
            <a:ext cx="228600" cy="228600"/>
          </a:xfrm>
          <a:prstGeom prst="ellipse">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3" name="Oval 102"/>
          <p:cNvSpPr/>
          <p:nvPr/>
        </p:nvSpPr>
        <p:spPr>
          <a:xfrm>
            <a:off x="4932363" y="723900"/>
            <a:ext cx="228600" cy="228600"/>
          </a:xfrm>
          <a:prstGeom prst="ellipse">
            <a:avLst/>
          </a:prstGeom>
          <a:pattFill prst="lt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 name="TextBox 2">
            <a:extLst>
              <a:ext uri="{FF2B5EF4-FFF2-40B4-BE49-F238E27FC236}">
                <a16:creationId xmlns:a16="http://schemas.microsoft.com/office/drawing/2014/main" id="{0A3735C8-89C9-305E-4E69-4C97B4CB66F4}"/>
              </a:ext>
            </a:extLst>
          </p:cNvPr>
          <p:cNvSpPr txBox="1"/>
          <p:nvPr/>
        </p:nvSpPr>
        <p:spPr>
          <a:xfrm>
            <a:off x="4656932" y="4393168"/>
            <a:ext cx="4629150" cy="369332"/>
          </a:xfrm>
          <a:prstGeom prst="rect">
            <a:avLst/>
          </a:prstGeom>
          <a:noFill/>
        </p:spPr>
        <p:txBody>
          <a:bodyPr wrap="square">
            <a:spAutoFit/>
          </a:bodyPr>
          <a:lstStyle/>
          <a:p>
            <a:r>
              <a:rPr lang="en-US" altLang="zh-HK" sz="1800" dirty="0"/>
              <a:t>A1(j=4)</a:t>
            </a:r>
            <a:endParaRPr lang="en-US" dirty="0"/>
          </a:p>
        </p:txBody>
      </p:sp>
      <p:sp>
        <p:nvSpPr>
          <p:cNvPr id="2" name="TextBox 1">
            <a:extLst>
              <a:ext uri="{FF2B5EF4-FFF2-40B4-BE49-F238E27FC236}">
                <a16:creationId xmlns:a16="http://schemas.microsoft.com/office/drawing/2014/main" id="{29A40908-A87E-A650-14EC-F496E31BFC54}"/>
              </a:ext>
            </a:extLst>
          </p:cNvPr>
          <p:cNvSpPr txBox="1"/>
          <p:nvPr/>
        </p:nvSpPr>
        <p:spPr>
          <a:xfrm>
            <a:off x="5567045" y="4003278"/>
            <a:ext cx="3602354" cy="2862322"/>
          </a:xfrm>
          <a:prstGeom prst="rect">
            <a:avLst/>
          </a:prstGeom>
          <a:noFill/>
          <a:ln>
            <a:solidFill>
              <a:schemeClr val="accent1"/>
            </a:solidFill>
          </a:ln>
        </p:spPr>
        <p:txBody>
          <a:bodyPr wrap="square" rtlCol="0">
            <a:spAutoFit/>
          </a:bodyPr>
          <a:lstStyle/>
          <a:p>
            <a:r>
              <a:rPr lang="en-US" altLang="en-US" sz="1800" dirty="0"/>
              <a:t>Exercise3a: </a:t>
            </a:r>
          </a:p>
          <a:p>
            <a:r>
              <a:rPr lang="en-US" altLang="en-US" sz="1800" dirty="0"/>
              <a:t>I=number of inputs</a:t>
            </a:r>
          </a:p>
          <a:p>
            <a:r>
              <a:rPr lang="en-US" altLang="en-US" sz="1800" dirty="0"/>
              <a:t>H=number of hidden neurons, </a:t>
            </a:r>
          </a:p>
          <a:p>
            <a:r>
              <a:rPr lang="en-US" altLang="en-US" dirty="0"/>
              <a:t>O=number of </a:t>
            </a:r>
            <a:r>
              <a:rPr lang="en-US" altLang="en-US" sz="1800" dirty="0"/>
              <a:t>outputs</a:t>
            </a:r>
          </a:p>
          <a:p>
            <a:r>
              <a:rPr lang="en-US" dirty="0"/>
              <a:t>MC question: I+H+O=__?</a:t>
            </a:r>
          </a:p>
          <a:p>
            <a:r>
              <a:rPr lang="en-US" dirty="0"/>
              <a:t>Choices: (1) 10 ; (2)15; (3)17 ;(4)23</a:t>
            </a:r>
          </a:p>
          <a:p>
            <a:endParaRPr lang="en-US" altLang="en-US" sz="1800" dirty="0"/>
          </a:p>
          <a:p>
            <a:r>
              <a:rPr lang="en-US" altLang="en-US" sz="1800" dirty="0"/>
              <a:t>Exercise3b: </a:t>
            </a:r>
            <a:r>
              <a:rPr lang="en-US" dirty="0"/>
              <a:t>W=number of weights, B=num of biases. MC choices: W+B=</a:t>
            </a:r>
          </a:p>
          <a:p>
            <a:pPr marL="342900" indent="-342900">
              <a:buAutoNum type="arabicParenBoth"/>
            </a:pPr>
            <a:r>
              <a:rPr lang="en-US" dirty="0"/>
              <a:t>20 ;    (2) 35;     (3)89 ;     (4) 68</a:t>
            </a:r>
          </a:p>
        </p:txBody>
      </p:sp>
      <p:pic>
        <p:nvPicPr>
          <p:cNvPr id="29" name="Picture 2">
            <a:extLst>
              <a:ext uri="{FF2B5EF4-FFF2-40B4-BE49-F238E27FC236}">
                <a16:creationId xmlns:a16="http://schemas.microsoft.com/office/drawing/2014/main" id="{BE9B2543-FA26-3873-6AAD-B6F6158DC2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7428" y="95093"/>
            <a:ext cx="1381759" cy="1381759"/>
          </a:xfrm>
          <a:prstGeom prst="rect">
            <a:avLst/>
          </a:prstGeom>
          <a:noFill/>
          <a:extLst>
            <a:ext uri="{909E8E84-426E-40DD-AFC4-6F175D3DCCD1}">
              <a14:hiddenFill xmlns:a14="http://schemas.microsoft.com/office/drawing/2010/main">
                <a:solidFill>
                  <a:srgbClr val="FFFFFF"/>
                </a:solidFill>
              </a14:hiddenFill>
            </a:ext>
          </a:extLst>
        </p:spPr>
      </p:pic>
      <p:sp>
        <p:nvSpPr>
          <p:cNvPr id="31" name="Oval 30">
            <a:extLst>
              <a:ext uri="{FF2B5EF4-FFF2-40B4-BE49-F238E27FC236}">
                <a16:creationId xmlns:a16="http://schemas.microsoft.com/office/drawing/2014/main" id="{E6549FA0-2C78-6571-8999-AE8A5A2C1EBD}"/>
              </a:ext>
            </a:extLst>
          </p:cNvPr>
          <p:cNvSpPr/>
          <p:nvPr/>
        </p:nvSpPr>
        <p:spPr>
          <a:xfrm>
            <a:off x="3734931" y="449738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Tree>
    <p:extLst>
      <p:ext uri="{BB962C8B-B14F-4D97-AF65-F5344CB8AC3E}">
        <p14:creationId xmlns:p14="http://schemas.microsoft.com/office/powerpoint/2010/main" val="87765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153194" y="100209"/>
            <a:ext cx="8389143" cy="595982"/>
          </a:xfrm>
        </p:spPr>
        <p:txBody>
          <a:bodyPr>
            <a:normAutofit/>
          </a:bodyPr>
          <a:lstStyle/>
          <a:p>
            <a:r>
              <a:rPr lang="en-US" altLang="en-US" sz="2400" dirty="0">
                <a:solidFill>
                  <a:srgbClr val="FF0000"/>
                </a:solidFill>
              </a:rPr>
              <a:t>Answer: Exercise 3a,b</a:t>
            </a:r>
          </a:p>
        </p:txBody>
      </p:sp>
      <p:sp>
        <p:nvSpPr>
          <p:cNvPr id="71709" name="Content Placeholder 78"/>
          <p:cNvSpPr>
            <a:spLocks noGrp="1"/>
          </p:cNvSpPr>
          <p:nvPr>
            <p:ph idx="1"/>
          </p:nvPr>
        </p:nvSpPr>
        <p:spPr>
          <a:xfrm>
            <a:off x="3414712" y="6389688"/>
            <a:ext cx="762000" cy="381000"/>
          </a:xfrm>
        </p:spPr>
        <p:txBody>
          <a:bodyPr>
            <a:normAutofit fontScale="70000" lnSpcReduction="20000"/>
          </a:bodyPr>
          <a:lstStyle/>
          <a:p>
            <a:r>
              <a:rPr lang="en-US" altLang="en-US" dirty="0"/>
              <a:t> </a:t>
            </a:r>
          </a:p>
        </p:txBody>
      </p:sp>
      <p:sp>
        <p:nvSpPr>
          <p:cNvPr id="71683" name="Footer Placeholder 3"/>
          <p:cNvSpPr>
            <a:spLocks noGrp="1"/>
          </p:cNvSpPr>
          <p:nvPr>
            <p:ph type="ftr" sz="quarter" idx="11"/>
          </p:nvPr>
        </p:nvSpPr>
        <p:spPr bwMode="auto">
          <a:xfrm>
            <a:off x="519112" y="6484938"/>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endParaRPr lang="en-US" altLang="zh-HK" sz="1200" dirty="0">
              <a:solidFill>
                <a:srgbClr val="898989"/>
              </a:solidFill>
            </a:endParaRPr>
          </a:p>
        </p:txBody>
      </p:sp>
      <p:sp>
        <p:nvSpPr>
          <p:cNvPr id="71772" name="Slide Number Placeholder 1"/>
          <p:cNvSpPr>
            <a:spLocks noGrp="1"/>
          </p:cNvSpPr>
          <p:nvPr>
            <p:ph type="sldNum" sz="quarter" idx="12"/>
          </p:nvPr>
        </p:nvSpPr>
        <p:spPr bwMode="auto">
          <a:xfrm>
            <a:off x="2671445" y="63896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594E090-3DB1-4F17-869C-067DB8B30EDA}" type="slidenum">
              <a:rPr lang="en-US" altLang="zh-HK" sz="1200">
                <a:solidFill>
                  <a:srgbClr val="898989"/>
                </a:solidFill>
              </a:rPr>
              <a:pPr>
                <a:spcBef>
                  <a:spcPct val="0"/>
                </a:spcBef>
                <a:buFontTx/>
                <a:buNone/>
              </a:pPr>
              <a:t>34</a:t>
            </a:fld>
            <a:endParaRPr lang="en-US" altLang="zh-HK" sz="1200" dirty="0">
              <a:solidFill>
                <a:srgbClr val="898989"/>
              </a:solidFill>
            </a:endParaRPr>
          </a:p>
        </p:txBody>
      </p:sp>
      <p:sp>
        <p:nvSpPr>
          <p:cNvPr id="7" name="Oval 6"/>
          <p:cNvSpPr/>
          <p:nvPr/>
        </p:nvSpPr>
        <p:spPr>
          <a:xfrm>
            <a:off x="878206" y="312896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 name="Oval 7"/>
          <p:cNvSpPr/>
          <p:nvPr/>
        </p:nvSpPr>
        <p:spPr>
          <a:xfrm>
            <a:off x="878206" y="359568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9" name="Oval 8"/>
          <p:cNvSpPr/>
          <p:nvPr/>
        </p:nvSpPr>
        <p:spPr>
          <a:xfrm>
            <a:off x="878206" y="405288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 name="Oval 9"/>
          <p:cNvSpPr/>
          <p:nvPr/>
        </p:nvSpPr>
        <p:spPr>
          <a:xfrm>
            <a:off x="878206" y="451008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1" name="Oval 10"/>
          <p:cNvSpPr/>
          <p:nvPr/>
        </p:nvSpPr>
        <p:spPr>
          <a:xfrm>
            <a:off x="3897631" y="3128963"/>
            <a:ext cx="228600" cy="228600"/>
          </a:xfrm>
          <a:prstGeom prst="ellipse">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2" name="Oval 11"/>
          <p:cNvSpPr/>
          <p:nvPr/>
        </p:nvSpPr>
        <p:spPr>
          <a:xfrm>
            <a:off x="3897631" y="359568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 name="Oval 12"/>
          <p:cNvSpPr/>
          <p:nvPr/>
        </p:nvSpPr>
        <p:spPr>
          <a:xfrm>
            <a:off x="3897631" y="405288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 name="Oval 13"/>
          <p:cNvSpPr/>
          <p:nvPr/>
        </p:nvSpPr>
        <p:spPr>
          <a:xfrm>
            <a:off x="3897631" y="4510088"/>
            <a:ext cx="228600" cy="228600"/>
          </a:xfrm>
          <a:prstGeom prst="ellipse">
            <a:avLst/>
          </a:prstGeom>
          <a:pattFill prst="solidDmnd">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5" name="Straight Arrow Connector 14"/>
          <p:cNvCxnSpPr>
            <a:cxnSpLocks/>
            <a:stCxn id="7" idx="6"/>
            <a:endCxn id="11" idx="2"/>
          </p:cNvCxnSpPr>
          <p:nvPr/>
        </p:nvCxnSpPr>
        <p:spPr>
          <a:xfrm>
            <a:off x="1106806" y="3243263"/>
            <a:ext cx="2790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6"/>
            <a:endCxn id="11" idx="2"/>
          </p:cNvCxnSpPr>
          <p:nvPr/>
        </p:nvCxnSpPr>
        <p:spPr>
          <a:xfrm flipV="1">
            <a:off x="1106806" y="3243263"/>
            <a:ext cx="2790825" cy="138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6"/>
            <a:endCxn id="11" idx="2"/>
          </p:cNvCxnSpPr>
          <p:nvPr/>
        </p:nvCxnSpPr>
        <p:spPr>
          <a:xfrm flipV="1">
            <a:off x="1106806" y="3243263"/>
            <a:ext cx="2790825" cy="923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250431" y="3240088"/>
            <a:ext cx="228600" cy="228600"/>
          </a:xfrm>
          <a:prstGeom prst="ellipse">
            <a:avLst/>
          </a:prstGeom>
          <a:pattFill prst="lt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0" name="Oval 19"/>
          <p:cNvSpPr/>
          <p:nvPr/>
        </p:nvSpPr>
        <p:spPr>
          <a:xfrm>
            <a:off x="7250431" y="372903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1" name="Oval 20"/>
          <p:cNvSpPr/>
          <p:nvPr/>
        </p:nvSpPr>
        <p:spPr>
          <a:xfrm>
            <a:off x="7250431" y="4211638"/>
            <a:ext cx="228600" cy="228600"/>
          </a:xfrm>
          <a:prstGeom prst="ellipse">
            <a:avLst/>
          </a:prstGeom>
          <a:pattFill prst="openDmnd">
            <a:fgClr>
              <a:schemeClr val="tx2"/>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23" name="Straight Arrow Connector 22"/>
          <p:cNvCxnSpPr>
            <a:stCxn id="11" idx="6"/>
            <a:endCxn id="19" idx="2"/>
          </p:cNvCxnSpPr>
          <p:nvPr/>
        </p:nvCxnSpPr>
        <p:spPr>
          <a:xfrm>
            <a:off x="4126231" y="3243263"/>
            <a:ext cx="3124200" cy="11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2" idx="6"/>
            <a:endCxn id="19" idx="2"/>
          </p:cNvCxnSpPr>
          <p:nvPr/>
        </p:nvCxnSpPr>
        <p:spPr>
          <a:xfrm flipV="1">
            <a:off x="4126231" y="3354388"/>
            <a:ext cx="3124200" cy="355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3" idx="7"/>
            <a:endCxn id="19" idx="2"/>
          </p:cNvCxnSpPr>
          <p:nvPr/>
        </p:nvCxnSpPr>
        <p:spPr>
          <a:xfrm flipV="1">
            <a:off x="4091306" y="3354388"/>
            <a:ext cx="3159125" cy="733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4" idx="6"/>
            <a:endCxn id="19" idx="2"/>
          </p:cNvCxnSpPr>
          <p:nvPr/>
        </p:nvCxnSpPr>
        <p:spPr>
          <a:xfrm flipV="1">
            <a:off x="4126231" y="3354388"/>
            <a:ext cx="3124200" cy="1270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8" idx="6"/>
            <a:endCxn id="11" idx="2"/>
          </p:cNvCxnSpPr>
          <p:nvPr/>
        </p:nvCxnSpPr>
        <p:spPr>
          <a:xfrm flipV="1">
            <a:off x="1106806" y="3243263"/>
            <a:ext cx="2790825" cy="466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9" idx="5"/>
            <a:endCxn id="14" idx="2"/>
          </p:cNvCxnSpPr>
          <p:nvPr/>
        </p:nvCxnSpPr>
        <p:spPr>
          <a:xfrm>
            <a:off x="1073468" y="4248151"/>
            <a:ext cx="2824163" cy="376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992506" y="5272088"/>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40" name="Oval 39"/>
          <p:cNvSpPr/>
          <p:nvPr/>
        </p:nvSpPr>
        <p:spPr>
          <a:xfrm>
            <a:off x="878206" y="558006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41" name="Oval 40"/>
          <p:cNvSpPr/>
          <p:nvPr/>
        </p:nvSpPr>
        <p:spPr>
          <a:xfrm>
            <a:off x="3930968" y="504348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43" name="Straight Arrow Connector 42"/>
          <p:cNvCxnSpPr>
            <a:stCxn id="40" idx="6"/>
            <a:endCxn id="11" idx="2"/>
          </p:cNvCxnSpPr>
          <p:nvPr/>
        </p:nvCxnSpPr>
        <p:spPr>
          <a:xfrm flipV="1">
            <a:off x="1106806" y="3243263"/>
            <a:ext cx="2790825" cy="245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1" idx="7"/>
            <a:endCxn id="19" idx="2"/>
          </p:cNvCxnSpPr>
          <p:nvPr/>
        </p:nvCxnSpPr>
        <p:spPr>
          <a:xfrm flipV="1">
            <a:off x="4126231" y="3354388"/>
            <a:ext cx="3124200" cy="1722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5585143" y="4479926"/>
            <a:ext cx="46038"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4" name="Oval 83"/>
          <p:cNvSpPr/>
          <p:nvPr/>
        </p:nvSpPr>
        <p:spPr>
          <a:xfrm>
            <a:off x="5572443" y="4129088"/>
            <a:ext cx="46038"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7" name="Oval 86"/>
          <p:cNvSpPr/>
          <p:nvPr/>
        </p:nvSpPr>
        <p:spPr>
          <a:xfrm>
            <a:off x="2740025" y="1439863"/>
            <a:ext cx="1236663" cy="11509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88" name="Straight Arrow Connector 87"/>
          <p:cNvCxnSpPr/>
          <p:nvPr/>
        </p:nvCxnSpPr>
        <p:spPr>
          <a:xfrm>
            <a:off x="838200" y="1449388"/>
            <a:ext cx="1901825" cy="301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87" idx="2"/>
          </p:cNvCxnSpPr>
          <p:nvPr/>
        </p:nvCxnSpPr>
        <p:spPr>
          <a:xfrm>
            <a:off x="623888" y="1949450"/>
            <a:ext cx="2116137" cy="66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838200" y="2232025"/>
            <a:ext cx="1901825" cy="265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18" name="Rectangle 92"/>
          <p:cNvSpPr>
            <a:spLocks noChangeArrowheads="1"/>
          </p:cNvSpPr>
          <p:nvPr/>
        </p:nvSpPr>
        <p:spPr bwMode="auto">
          <a:xfrm>
            <a:off x="1166813" y="1296988"/>
            <a:ext cx="130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(i=1,j=1)</a:t>
            </a:r>
          </a:p>
        </p:txBody>
      </p:sp>
      <p:sp>
        <p:nvSpPr>
          <p:cNvPr id="71719" name="Rectangle 93"/>
          <p:cNvSpPr>
            <a:spLocks noChangeArrowheads="1"/>
          </p:cNvSpPr>
          <p:nvPr/>
        </p:nvSpPr>
        <p:spPr bwMode="auto">
          <a:xfrm>
            <a:off x="1250950" y="1716088"/>
            <a:ext cx="130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(i=2,j=1)</a:t>
            </a:r>
          </a:p>
        </p:txBody>
      </p:sp>
      <p:sp>
        <p:nvSpPr>
          <p:cNvPr id="71720" name="Rectangle 94"/>
          <p:cNvSpPr>
            <a:spLocks noChangeArrowheads="1"/>
          </p:cNvSpPr>
          <p:nvPr/>
        </p:nvSpPr>
        <p:spPr bwMode="auto">
          <a:xfrm>
            <a:off x="1303338" y="2232025"/>
            <a:ext cx="1304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(i=9,j=1)</a:t>
            </a:r>
          </a:p>
        </p:txBody>
      </p:sp>
      <p:sp>
        <p:nvSpPr>
          <p:cNvPr id="96" name="Oval 95"/>
          <p:cNvSpPr/>
          <p:nvPr/>
        </p:nvSpPr>
        <p:spPr>
          <a:xfrm>
            <a:off x="881063" y="2090738"/>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97" name="Oval 96"/>
          <p:cNvSpPr/>
          <p:nvPr/>
        </p:nvSpPr>
        <p:spPr>
          <a:xfrm>
            <a:off x="877888" y="2284413"/>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71723" name="TextBox 97"/>
          <p:cNvSpPr txBox="1">
            <a:spLocks noChangeArrowheads="1"/>
          </p:cNvSpPr>
          <p:nvPr/>
        </p:nvSpPr>
        <p:spPr bwMode="auto">
          <a:xfrm>
            <a:off x="163831" y="2946401"/>
            <a:ext cx="7381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P(</a:t>
            </a:r>
            <a:r>
              <a:rPr lang="en-US" altLang="en-US" sz="1800" dirty="0" err="1"/>
              <a:t>i</a:t>
            </a:r>
            <a:r>
              <a:rPr lang="en-US" altLang="en-US" sz="1800" dirty="0"/>
              <a:t>=1)</a:t>
            </a:r>
          </a:p>
          <a:p>
            <a:pPr eaLnBrk="1" hangingPunct="1">
              <a:spcBef>
                <a:spcPct val="0"/>
              </a:spcBef>
              <a:buFontTx/>
              <a:buNone/>
            </a:pPr>
            <a:endParaRPr lang="en-US" altLang="en-US" sz="1800" dirty="0"/>
          </a:p>
          <a:p>
            <a:pPr eaLnBrk="1" hangingPunct="1">
              <a:spcBef>
                <a:spcPct val="0"/>
              </a:spcBef>
              <a:buFontTx/>
              <a:buNone/>
            </a:pPr>
            <a:r>
              <a:rPr lang="en-US" altLang="en-US" sz="1800" dirty="0"/>
              <a:t>P(</a:t>
            </a:r>
            <a:r>
              <a:rPr lang="en-US" altLang="en-US" sz="1800" dirty="0" err="1"/>
              <a:t>i</a:t>
            </a:r>
            <a:r>
              <a:rPr lang="en-US" altLang="en-US" sz="1800" dirty="0"/>
              <a:t>=2)</a:t>
            </a:r>
          </a:p>
          <a:p>
            <a:pPr eaLnBrk="1" hangingPunct="1">
              <a:spcBef>
                <a:spcPct val="0"/>
              </a:spcBef>
              <a:buFontTx/>
              <a:buNone/>
            </a:pPr>
            <a:endParaRPr lang="en-US" altLang="en-US" sz="1800" dirty="0"/>
          </a:p>
          <a:p>
            <a:pPr eaLnBrk="1" hangingPunct="1">
              <a:spcBef>
                <a:spcPct val="0"/>
              </a:spcBef>
              <a:buFontTx/>
              <a:buNone/>
            </a:pPr>
            <a:r>
              <a:rPr lang="en-US" altLang="en-US" sz="1800" dirty="0"/>
              <a:t>P(</a:t>
            </a:r>
            <a:r>
              <a:rPr lang="en-US" altLang="en-US" sz="1800" dirty="0" err="1"/>
              <a:t>i</a:t>
            </a:r>
            <a:r>
              <a:rPr lang="en-US" altLang="en-US" sz="1800" dirty="0"/>
              <a:t>=3)</a:t>
            </a:r>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r>
              <a:rPr lang="en-US" altLang="en-US" sz="1800" dirty="0"/>
              <a:t>:</a:t>
            </a:r>
          </a:p>
          <a:p>
            <a:pPr eaLnBrk="1" hangingPunct="1">
              <a:spcBef>
                <a:spcPct val="0"/>
              </a:spcBef>
              <a:buFontTx/>
              <a:buNone/>
            </a:pPr>
            <a:r>
              <a:rPr lang="en-US" altLang="en-US" sz="1800" dirty="0"/>
              <a:t>:</a:t>
            </a:r>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r>
              <a:rPr lang="en-US" altLang="en-US" sz="1800" dirty="0"/>
              <a:t>P(</a:t>
            </a:r>
            <a:r>
              <a:rPr lang="en-US" altLang="en-US" sz="1800" dirty="0" err="1"/>
              <a:t>i</a:t>
            </a:r>
            <a:r>
              <a:rPr lang="en-US" altLang="en-US" sz="1800" dirty="0"/>
              <a:t>=9)</a:t>
            </a:r>
          </a:p>
        </p:txBody>
      </p:sp>
      <p:cxnSp>
        <p:nvCxnSpPr>
          <p:cNvPr id="99" name="Straight Arrow Connector 98"/>
          <p:cNvCxnSpPr/>
          <p:nvPr/>
        </p:nvCxnSpPr>
        <p:spPr>
          <a:xfrm>
            <a:off x="3976688" y="2016125"/>
            <a:ext cx="517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725" name="Object 103"/>
              <p:cNvSpPr txBox="1"/>
              <p:nvPr/>
            </p:nvSpPr>
            <p:spPr bwMode="auto">
              <a:xfrm>
                <a:off x="519113" y="731838"/>
                <a:ext cx="3994150" cy="565150"/>
              </a:xfrm>
              <a:prstGeom prst="rect">
                <a:avLst/>
              </a:prstGeom>
              <a:noFill/>
              <a:ln>
                <a:noFill/>
              </a:ln>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A</m:t>
                          </m:r>
                        </m:e>
                        <m:sub>
                          <m:r>
                            <a:rPr lang="en-US" i="0">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=1</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=1</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b</m:t>
                                      </m:r>
                                    </m:e>
                                    <m:sub>
                                      <m:r>
                                        <a:rPr lang="en-US" i="0">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m:rPr>
                                      <m:sty m:val="p"/>
                                    </m:rPr>
                                    <a:rPr lang="en-US" i="0">
                                      <a:solidFill>
                                        <a:srgbClr val="000000"/>
                                      </a:solidFill>
                                      <a:latin typeface="Cambria Math" panose="02040503050406030204" pitchFamily="18" charset="0"/>
                                    </a:rPr>
                                    <m:t>j</m:t>
                                  </m:r>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m:t>
                                  </m:r>
                                </m:e>
                              </m:d>
                            </m:sup>
                          </m:sSup>
                        </m:den>
                      </m:f>
                    </m:oMath>
                  </m:oMathPara>
                </a14:m>
                <a:endParaRPr lang="en-US" dirty="0"/>
              </a:p>
            </p:txBody>
          </p:sp>
        </mc:Choice>
        <mc:Fallback xmlns="">
          <p:sp>
            <p:nvSpPr>
              <p:cNvPr id="71725" name="Object 103"/>
              <p:cNvSpPr txBox="1">
                <a:spLocks noRot="1" noChangeAspect="1" noMove="1" noResize="1" noEditPoints="1" noAdjustHandles="1" noChangeArrowheads="1" noChangeShapeType="1" noTextEdit="1"/>
              </p:cNvSpPr>
              <p:nvPr/>
            </p:nvSpPr>
            <p:spPr bwMode="auto">
              <a:xfrm>
                <a:off x="519113" y="731838"/>
                <a:ext cx="3994150" cy="565150"/>
              </a:xfrm>
              <a:prstGeom prst="rect">
                <a:avLst/>
              </a:prstGeom>
              <a:blipFill>
                <a:blip r:embed="rId2"/>
                <a:stretch>
                  <a:fillRect/>
                </a:stretch>
              </a:blipFill>
              <a:ln>
                <a:noFill/>
              </a:ln>
            </p:spPr>
            <p:txBody>
              <a:bodyPr/>
              <a:lstStyle/>
              <a:p>
                <a:r>
                  <a:rPr lang="en-US">
                    <a:noFill/>
                  </a:rPr>
                  <a:t> </a:t>
                </a:r>
              </a:p>
            </p:txBody>
          </p:sp>
        </mc:Fallback>
      </mc:AlternateContent>
      <p:sp>
        <p:nvSpPr>
          <p:cNvPr id="71726" name="TextBox 137"/>
          <p:cNvSpPr txBox="1">
            <a:spLocks noChangeArrowheads="1"/>
          </p:cNvSpPr>
          <p:nvPr/>
        </p:nvSpPr>
        <p:spPr bwMode="auto">
          <a:xfrm>
            <a:off x="3903663" y="1581150"/>
            <a:ext cx="823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a:t>
            </a:r>
            <a:r>
              <a:rPr lang="en-US" altLang="en-US" sz="1800" baseline="-25000"/>
              <a:t>1</a:t>
            </a:r>
            <a:r>
              <a:rPr lang="en-US" altLang="en-US" sz="1800"/>
              <a:t>(i=1)</a:t>
            </a:r>
          </a:p>
        </p:txBody>
      </p:sp>
      <p:sp>
        <p:nvSpPr>
          <p:cNvPr id="71727" name="Rectangle 141"/>
          <p:cNvSpPr>
            <a:spLocks noChangeArrowheads="1"/>
          </p:cNvSpPr>
          <p:nvPr/>
        </p:nvSpPr>
        <p:spPr bwMode="auto">
          <a:xfrm>
            <a:off x="155575" y="1233488"/>
            <a:ext cx="730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P(i=1)</a:t>
            </a:r>
          </a:p>
          <a:p>
            <a:pPr eaLnBrk="1" hangingPunct="1">
              <a:spcBef>
                <a:spcPct val="0"/>
              </a:spcBef>
              <a:buFontTx/>
              <a:buNone/>
            </a:pPr>
            <a:endParaRPr lang="en-US" altLang="en-US" sz="1800"/>
          </a:p>
        </p:txBody>
      </p:sp>
      <p:sp>
        <p:nvSpPr>
          <p:cNvPr id="71728" name="Rectangle 142"/>
          <p:cNvSpPr>
            <a:spLocks noChangeArrowheads="1"/>
          </p:cNvSpPr>
          <p:nvPr/>
        </p:nvSpPr>
        <p:spPr bwMode="auto">
          <a:xfrm>
            <a:off x="157163" y="1728788"/>
            <a:ext cx="730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P(i=2)</a:t>
            </a:r>
          </a:p>
          <a:p>
            <a:pPr eaLnBrk="1" hangingPunct="1">
              <a:spcBef>
                <a:spcPct val="0"/>
              </a:spcBef>
              <a:buFontTx/>
              <a:buNone/>
            </a:pPr>
            <a:endParaRPr lang="en-US" altLang="en-US" sz="1800"/>
          </a:p>
        </p:txBody>
      </p:sp>
      <p:sp>
        <p:nvSpPr>
          <p:cNvPr id="71729" name="Rectangle 143"/>
          <p:cNvSpPr>
            <a:spLocks noChangeArrowheads="1"/>
          </p:cNvSpPr>
          <p:nvPr/>
        </p:nvSpPr>
        <p:spPr bwMode="auto">
          <a:xfrm>
            <a:off x="196850" y="2278063"/>
            <a:ext cx="730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P(i=9)</a:t>
            </a:r>
          </a:p>
        </p:txBody>
      </p:sp>
      <p:sp>
        <p:nvSpPr>
          <p:cNvPr id="145" name="Rectangle 144"/>
          <p:cNvSpPr/>
          <p:nvPr/>
        </p:nvSpPr>
        <p:spPr>
          <a:xfrm>
            <a:off x="92075" y="723900"/>
            <a:ext cx="4481513" cy="213201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47" name="Straight Arrow Connector 146"/>
          <p:cNvCxnSpPr>
            <a:endCxn id="11" idx="0"/>
          </p:cNvCxnSpPr>
          <p:nvPr/>
        </p:nvCxnSpPr>
        <p:spPr>
          <a:xfrm>
            <a:off x="3327718" y="2911476"/>
            <a:ext cx="684213" cy="217487"/>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1732" name="TextBox 149"/>
          <p:cNvSpPr txBox="1">
            <a:spLocks noChangeArrowheads="1"/>
          </p:cNvSpPr>
          <p:nvPr/>
        </p:nvSpPr>
        <p:spPr bwMode="auto">
          <a:xfrm>
            <a:off x="2711450" y="1670050"/>
            <a:ext cx="1406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Neuron i=1</a:t>
            </a:r>
          </a:p>
          <a:p>
            <a:pPr eaLnBrk="1" hangingPunct="1">
              <a:spcBef>
                <a:spcPct val="0"/>
              </a:spcBef>
              <a:buFontTx/>
              <a:buNone/>
            </a:pPr>
            <a:r>
              <a:rPr lang="en-US" altLang="en-US" sz="1800"/>
              <a:t>Bias=b1(i=1)</a:t>
            </a:r>
            <a:endParaRPr lang="en-US" altLang="en-US" sz="1800" baseline="-25000"/>
          </a:p>
        </p:txBody>
      </p:sp>
      <p:sp>
        <p:nvSpPr>
          <p:cNvPr id="155" name="Oval 154"/>
          <p:cNvSpPr/>
          <p:nvPr/>
        </p:nvSpPr>
        <p:spPr>
          <a:xfrm>
            <a:off x="7479099" y="1495425"/>
            <a:ext cx="1260475" cy="10731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56" name="Straight Arrow Connector 155"/>
          <p:cNvCxnSpPr/>
          <p:nvPr/>
        </p:nvCxnSpPr>
        <p:spPr>
          <a:xfrm>
            <a:off x="5110163" y="1473200"/>
            <a:ext cx="2509837" cy="277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endCxn id="155" idx="2"/>
          </p:cNvCxnSpPr>
          <p:nvPr/>
        </p:nvCxnSpPr>
        <p:spPr>
          <a:xfrm>
            <a:off x="5134361" y="1944688"/>
            <a:ext cx="2344738" cy="87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flipV="1">
            <a:off x="5207000" y="2244725"/>
            <a:ext cx="2316163" cy="311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37" name="Rectangle 158"/>
          <p:cNvSpPr>
            <a:spLocks noChangeArrowheads="1"/>
          </p:cNvSpPr>
          <p:nvPr/>
        </p:nvSpPr>
        <p:spPr bwMode="auto">
          <a:xfrm>
            <a:off x="5832475" y="1287463"/>
            <a:ext cx="1408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sym typeface="Symbol" pitchFamily="18" charset="2"/>
              </a:rPr>
              <a:t> </a:t>
            </a:r>
            <a:r>
              <a:rPr lang="en-US" altLang="en-US" sz="1800" baseline="30000" dirty="0">
                <a:sym typeface="Symbol" pitchFamily="18" charset="2"/>
              </a:rPr>
              <a:t>l=</a:t>
            </a:r>
            <a:r>
              <a:rPr lang="en-US" altLang="en-US" sz="1800" baseline="30000" dirty="0"/>
              <a:t>2</a:t>
            </a:r>
            <a:r>
              <a:rPr lang="en-US" altLang="en-US" sz="1800" dirty="0"/>
              <a:t>(j=1,k=1)</a:t>
            </a:r>
          </a:p>
        </p:txBody>
      </p:sp>
      <p:sp>
        <p:nvSpPr>
          <p:cNvPr id="71738" name="Rectangle 159"/>
          <p:cNvSpPr>
            <a:spLocks noChangeArrowheads="1"/>
          </p:cNvSpPr>
          <p:nvPr/>
        </p:nvSpPr>
        <p:spPr bwMode="auto">
          <a:xfrm>
            <a:off x="5819775" y="1657350"/>
            <a:ext cx="1408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sym typeface="Symbol" pitchFamily="18" charset="2"/>
              </a:rPr>
              <a:t> </a:t>
            </a:r>
            <a:r>
              <a:rPr lang="en-US" altLang="en-US" sz="1800" baseline="30000" dirty="0">
                <a:sym typeface="Symbol" pitchFamily="18" charset="2"/>
              </a:rPr>
              <a:t>l=</a:t>
            </a:r>
            <a:r>
              <a:rPr lang="en-US" altLang="en-US" sz="1800" baseline="30000" dirty="0"/>
              <a:t>2</a:t>
            </a:r>
            <a:r>
              <a:rPr lang="en-US" altLang="en-US" sz="1800" dirty="0"/>
              <a:t>(j=2,k=1)</a:t>
            </a:r>
          </a:p>
          <a:p>
            <a:pPr eaLnBrk="1" hangingPunct="1">
              <a:spcBef>
                <a:spcPct val="0"/>
              </a:spcBef>
              <a:buFontTx/>
              <a:buNone/>
            </a:pPr>
            <a:endParaRPr lang="en-US" altLang="en-US" sz="1800" dirty="0"/>
          </a:p>
        </p:txBody>
      </p:sp>
      <p:sp>
        <p:nvSpPr>
          <p:cNvPr id="71739" name="Rectangle 160"/>
          <p:cNvSpPr>
            <a:spLocks noChangeArrowheads="1"/>
          </p:cNvSpPr>
          <p:nvPr/>
        </p:nvSpPr>
        <p:spPr bwMode="auto">
          <a:xfrm>
            <a:off x="5843588" y="2185988"/>
            <a:ext cx="14709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sym typeface="Symbol" pitchFamily="18" charset="2"/>
              </a:rPr>
              <a:t> </a:t>
            </a:r>
            <a:r>
              <a:rPr lang="en-US" altLang="en-US" sz="1800" baseline="30000" dirty="0">
                <a:sym typeface="Symbol" pitchFamily="18" charset="2"/>
              </a:rPr>
              <a:t>l=</a:t>
            </a:r>
            <a:r>
              <a:rPr lang="en-US" altLang="en-US" sz="1800" baseline="30000" dirty="0"/>
              <a:t>2</a:t>
            </a:r>
            <a:r>
              <a:rPr lang="en-US" altLang="en-US" sz="1800" dirty="0"/>
              <a:t>(j=5,k=1)</a:t>
            </a:r>
          </a:p>
        </p:txBody>
      </p:sp>
      <p:sp>
        <p:nvSpPr>
          <p:cNvPr id="162" name="Oval 161"/>
          <p:cNvSpPr/>
          <p:nvPr/>
        </p:nvSpPr>
        <p:spPr>
          <a:xfrm>
            <a:off x="5449888" y="2112963"/>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63" name="Oval 162"/>
          <p:cNvSpPr/>
          <p:nvPr/>
        </p:nvSpPr>
        <p:spPr>
          <a:xfrm>
            <a:off x="5446713" y="2306638"/>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64" name="Straight Arrow Connector 163"/>
          <p:cNvCxnSpPr/>
          <p:nvPr/>
        </p:nvCxnSpPr>
        <p:spPr>
          <a:xfrm flipV="1">
            <a:off x="8783638" y="1924050"/>
            <a:ext cx="231775" cy="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743" name="Object 164"/>
              <p:cNvSpPr txBox="1"/>
              <p:nvPr/>
            </p:nvSpPr>
            <p:spPr bwMode="auto">
              <a:xfrm>
                <a:off x="4789488" y="819150"/>
                <a:ext cx="4192587" cy="493713"/>
              </a:xfrm>
              <a:prstGeom prst="rect">
                <a:avLst/>
              </a:prstGeom>
              <a:noFill/>
              <a:ln>
                <a:noFill/>
              </a:ln>
            </p:spPr>
            <p:txBody>
              <a:bodyPr>
                <a:normAutofit fontScale="55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A</m:t>
                          </m:r>
                        </m:e>
                        <m:sub>
                          <m:r>
                            <a:rPr lang="en-US" i="0">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b</m:t>
                                  </m:r>
                                </m:e>
                                <m:sub>
                                  <m:r>
                                    <a:rPr lang="en-US" i="0">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up>
                          </m:sSup>
                        </m:den>
                      </m:f>
                    </m:oMath>
                  </m:oMathPara>
                </a14:m>
                <a:endParaRPr lang="en-US" dirty="0"/>
              </a:p>
            </p:txBody>
          </p:sp>
        </mc:Choice>
        <mc:Fallback xmlns="">
          <p:sp>
            <p:nvSpPr>
              <p:cNvPr id="71743" name="Object 164"/>
              <p:cNvSpPr txBox="1">
                <a:spLocks noRot="1" noChangeAspect="1" noMove="1" noResize="1" noEditPoints="1" noAdjustHandles="1" noChangeArrowheads="1" noChangeShapeType="1" noTextEdit="1"/>
              </p:cNvSpPr>
              <p:nvPr/>
            </p:nvSpPr>
            <p:spPr bwMode="auto">
              <a:xfrm>
                <a:off x="4789488" y="819150"/>
                <a:ext cx="4192587" cy="493713"/>
              </a:xfrm>
              <a:prstGeom prst="rect">
                <a:avLst/>
              </a:prstGeom>
              <a:blipFill>
                <a:blip r:embed="rId3"/>
                <a:stretch>
                  <a:fillRect/>
                </a:stretch>
              </a:blipFill>
              <a:ln>
                <a:noFill/>
              </a:ln>
            </p:spPr>
            <p:txBody>
              <a:bodyPr/>
              <a:lstStyle/>
              <a:p>
                <a:r>
                  <a:rPr lang="en-US">
                    <a:noFill/>
                  </a:rPr>
                  <a:t> </a:t>
                </a:r>
              </a:p>
            </p:txBody>
          </p:sp>
        </mc:Fallback>
      </mc:AlternateContent>
      <p:sp>
        <p:nvSpPr>
          <p:cNvPr id="71744" name="TextBox 165"/>
          <p:cNvSpPr txBox="1">
            <a:spLocks noChangeArrowheads="1"/>
          </p:cNvSpPr>
          <p:nvPr/>
        </p:nvSpPr>
        <p:spPr bwMode="auto">
          <a:xfrm>
            <a:off x="8542338" y="2262188"/>
            <a:ext cx="715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a:t>
            </a:r>
            <a:r>
              <a:rPr lang="en-US" altLang="en-US" sz="1800" baseline="-25000"/>
              <a:t>2(k=2)</a:t>
            </a:r>
          </a:p>
        </p:txBody>
      </p:sp>
      <p:sp>
        <p:nvSpPr>
          <p:cNvPr id="71745" name="Rectangle 166"/>
          <p:cNvSpPr>
            <a:spLocks noChangeArrowheads="1"/>
          </p:cNvSpPr>
          <p:nvPr/>
        </p:nvSpPr>
        <p:spPr bwMode="auto">
          <a:xfrm>
            <a:off x="4724400" y="1255713"/>
            <a:ext cx="434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A1</a:t>
            </a:r>
          </a:p>
        </p:txBody>
      </p:sp>
      <p:sp>
        <p:nvSpPr>
          <p:cNvPr id="71746" name="Rectangle 167"/>
          <p:cNvSpPr>
            <a:spLocks noChangeArrowheads="1"/>
          </p:cNvSpPr>
          <p:nvPr/>
        </p:nvSpPr>
        <p:spPr bwMode="auto">
          <a:xfrm>
            <a:off x="4727575" y="1751013"/>
            <a:ext cx="433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A2</a:t>
            </a:r>
          </a:p>
        </p:txBody>
      </p:sp>
      <p:sp>
        <p:nvSpPr>
          <p:cNvPr id="71747" name="Rectangle 168"/>
          <p:cNvSpPr>
            <a:spLocks noChangeArrowheads="1"/>
          </p:cNvSpPr>
          <p:nvPr/>
        </p:nvSpPr>
        <p:spPr bwMode="auto">
          <a:xfrm>
            <a:off x="4765675" y="2300288"/>
            <a:ext cx="434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A5</a:t>
            </a:r>
          </a:p>
        </p:txBody>
      </p:sp>
      <p:sp>
        <p:nvSpPr>
          <p:cNvPr id="170" name="Rectangle 169"/>
          <p:cNvSpPr/>
          <p:nvPr/>
        </p:nvSpPr>
        <p:spPr>
          <a:xfrm>
            <a:off x="4797425" y="533400"/>
            <a:ext cx="4346575" cy="2405063"/>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71749" name="TextBox 170"/>
          <p:cNvSpPr txBox="1">
            <a:spLocks noChangeArrowheads="1"/>
          </p:cNvSpPr>
          <p:nvPr/>
        </p:nvSpPr>
        <p:spPr bwMode="auto">
          <a:xfrm>
            <a:off x="7505700" y="1670050"/>
            <a:ext cx="1395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Neuron k=1</a:t>
            </a:r>
          </a:p>
          <a:p>
            <a:pPr eaLnBrk="1" hangingPunct="1">
              <a:spcBef>
                <a:spcPct val="0"/>
              </a:spcBef>
              <a:buFontTx/>
              <a:buNone/>
            </a:pPr>
            <a:r>
              <a:rPr lang="en-US" altLang="en-US" sz="1800"/>
              <a:t>Bias=b2(k=1)</a:t>
            </a:r>
            <a:endParaRPr lang="en-US" altLang="en-US" sz="1800" baseline="-25000"/>
          </a:p>
        </p:txBody>
      </p:sp>
      <p:sp>
        <p:nvSpPr>
          <p:cNvPr id="71750" name="Rectangle 92"/>
          <p:cNvSpPr>
            <a:spLocks noChangeArrowheads="1"/>
          </p:cNvSpPr>
          <p:nvPr/>
        </p:nvSpPr>
        <p:spPr bwMode="auto">
          <a:xfrm>
            <a:off x="1537018" y="2870201"/>
            <a:ext cx="1357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a:t>
            </a:r>
            <a:r>
              <a:rPr lang="en-US" altLang="en-US" sz="1800" i="1" baseline="30000"/>
              <a:t>1</a:t>
            </a:r>
            <a:r>
              <a:rPr lang="en-US" altLang="en-US" sz="1800"/>
              <a:t>(i=1,j=1)</a:t>
            </a:r>
          </a:p>
        </p:txBody>
      </p:sp>
      <p:sp>
        <p:nvSpPr>
          <p:cNvPr id="71751" name="Rectangle 92"/>
          <p:cNvSpPr>
            <a:spLocks noChangeArrowheads="1"/>
          </p:cNvSpPr>
          <p:nvPr/>
        </p:nvSpPr>
        <p:spPr bwMode="auto">
          <a:xfrm>
            <a:off x="1459231" y="3368676"/>
            <a:ext cx="1357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a:t>
            </a:r>
            <a:r>
              <a:rPr lang="en-US" altLang="en-US" sz="1800" i="1" baseline="30000"/>
              <a:t>1</a:t>
            </a:r>
            <a:r>
              <a:rPr lang="en-US" altLang="en-US" sz="1800"/>
              <a:t>(i=2,j=1)</a:t>
            </a:r>
          </a:p>
        </p:txBody>
      </p:sp>
      <p:sp>
        <p:nvSpPr>
          <p:cNvPr id="71752" name="Rectangle 92"/>
          <p:cNvSpPr>
            <a:spLocks noChangeArrowheads="1"/>
          </p:cNvSpPr>
          <p:nvPr/>
        </p:nvSpPr>
        <p:spPr bwMode="auto">
          <a:xfrm>
            <a:off x="1537018" y="5430838"/>
            <a:ext cx="1357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a:t>
            </a:r>
            <a:r>
              <a:rPr lang="en-US" altLang="en-US" sz="1800" i="1" baseline="30000"/>
              <a:t>1</a:t>
            </a:r>
            <a:r>
              <a:rPr lang="en-US" altLang="en-US" sz="1800"/>
              <a:t>(i=9,j=5)</a:t>
            </a:r>
          </a:p>
        </p:txBody>
      </p:sp>
      <p:cxnSp>
        <p:nvCxnSpPr>
          <p:cNvPr id="80" name="Straight Arrow Connector 79"/>
          <p:cNvCxnSpPr>
            <a:stCxn id="40" idx="5"/>
            <a:endCxn id="41" idx="2"/>
          </p:cNvCxnSpPr>
          <p:nvPr/>
        </p:nvCxnSpPr>
        <p:spPr>
          <a:xfrm flipV="1">
            <a:off x="1073468" y="5157788"/>
            <a:ext cx="2857500" cy="617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54" name="Rectangle 92"/>
          <p:cNvSpPr>
            <a:spLocks noChangeArrowheads="1"/>
          </p:cNvSpPr>
          <p:nvPr/>
        </p:nvSpPr>
        <p:spPr bwMode="auto">
          <a:xfrm>
            <a:off x="2541906" y="4552951"/>
            <a:ext cx="130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(i=3,j=4)</a:t>
            </a:r>
          </a:p>
        </p:txBody>
      </p:sp>
      <p:sp>
        <p:nvSpPr>
          <p:cNvPr id="71755" name="TextBox 100"/>
          <p:cNvSpPr txBox="1">
            <a:spLocks noChangeArrowheads="1"/>
          </p:cNvSpPr>
          <p:nvPr/>
        </p:nvSpPr>
        <p:spPr bwMode="auto">
          <a:xfrm>
            <a:off x="4145281" y="5078413"/>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A1(j=5)</a:t>
            </a:r>
          </a:p>
        </p:txBody>
      </p:sp>
      <p:sp>
        <p:nvSpPr>
          <p:cNvPr id="71756" name="TextBox 101"/>
          <p:cNvSpPr txBox="1">
            <a:spLocks noChangeArrowheads="1"/>
          </p:cNvSpPr>
          <p:nvPr/>
        </p:nvSpPr>
        <p:spPr bwMode="auto">
          <a:xfrm>
            <a:off x="4045268" y="2928938"/>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dirty="0"/>
              <a:t>A1(j=1)</a:t>
            </a:r>
          </a:p>
        </p:txBody>
      </p:sp>
      <p:cxnSp>
        <p:nvCxnSpPr>
          <p:cNvPr id="106" name="Straight Arrow Connector 105"/>
          <p:cNvCxnSpPr>
            <a:endCxn id="21" idx="2"/>
          </p:cNvCxnSpPr>
          <p:nvPr/>
        </p:nvCxnSpPr>
        <p:spPr>
          <a:xfrm flipV="1">
            <a:off x="4148456" y="4325938"/>
            <a:ext cx="3101975" cy="752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60" name="Rectangle 92"/>
          <p:cNvSpPr>
            <a:spLocks noChangeArrowheads="1"/>
          </p:cNvSpPr>
          <p:nvPr/>
        </p:nvSpPr>
        <p:spPr bwMode="auto">
          <a:xfrm>
            <a:off x="4989831" y="2998788"/>
            <a:ext cx="1408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(j=1,k=1)</a:t>
            </a:r>
          </a:p>
        </p:txBody>
      </p:sp>
      <p:cxnSp>
        <p:nvCxnSpPr>
          <p:cNvPr id="113" name="Straight Arrow Connector 112"/>
          <p:cNvCxnSpPr/>
          <p:nvPr/>
        </p:nvCxnSpPr>
        <p:spPr>
          <a:xfrm>
            <a:off x="4126231" y="3716338"/>
            <a:ext cx="3124200" cy="1889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62" name="Rectangle 92"/>
          <p:cNvSpPr>
            <a:spLocks noChangeArrowheads="1"/>
          </p:cNvSpPr>
          <p:nvPr/>
        </p:nvSpPr>
        <p:spPr bwMode="auto">
          <a:xfrm>
            <a:off x="6137593" y="3868738"/>
            <a:ext cx="1408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(i=2,k=2)</a:t>
            </a:r>
          </a:p>
        </p:txBody>
      </p:sp>
      <p:sp>
        <p:nvSpPr>
          <p:cNvPr id="71763" name="Rectangle 92"/>
          <p:cNvSpPr>
            <a:spLocks noChangeArrowheads="1"/>
          </p:cNvSpPr>
          <p:nvPr/>
        </p:nvSpPr>
        <p:spPr bwMode="auto">
          <a:xfrm>
            <a:off x="4905693" y="3302001"/>
            <a:ext cx="1408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(j=2,k=1)</a:t>
            </a:r>
          </a:p>
        </p:txBody>
      </p:sp>
      <p:sp>
        <p:nvSpPr>
          <p:cNvPr id="71764" name="TextBox 116"/>
          <p:cNvSpPr txBox="1">
            <a:spLocks noChangeArrowheads="1"/>
          </p:cNvSpPr>
          <p:nvPr/>
        </p:nvSpPr>
        <p:spPr bwMode="auto">
          <a:xfrm>
            <a:off x="4104006" y="3411538"/>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A1(j=2)</a:t>
            </a:r>
          </a:p>
        </p:txBody>
      </p:sp>
      <p:cxnSp>
        <p:nvCxnSpPr>
          <p:cNvPr id="118" name="Straight Arrow Connector 117"/>
          <p:cNvCxnSpPr>
            <a:endCxn id="19" idx="0"/>
          </p:cNvCxnSpPr>
          <p:nvPr/>
        </p:nvCxnSpPr>
        <p:spPr>
          <a:xfrm flipH="1">
            <a:off x="7364731" y="2994026"/>
            <a:ext cx="306387" cy="246062"/>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35" name="Oval 134"/>
          <p:cNvSpPr/>
          <p:nvPr/>
        </p:nvSpPr>
        <p:spPr>
          <a:xfrm>
            <a:off x="970281" y="4967288"/>
            <a:ext cx="44450"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6" name="Oval 135"/>
          <p:cNvSpPr/>
          <p:nvPr/>
        </p:nvSpPr>
        <p:spPr>
          <a:xfrm>
            <a:off x="2764156" y="3933826"/>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7" name="Oval 136"/>
          <p:cNvSpPr/>
          <p:nvPr/>
        </p:nvSpPr>
        <p:spPr>
          <a:xfrm>
            <a:off x="2764156" y="4041776"/>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9" name="Oval 138"/>
          <p:cNvSpPr/>
          <p:nvPr/>
        </p:nvSpPr>
        <p:spPr>
          <a:xfrm>
            <a:off x="3559493" y="4333876"/>
            <a:ext cx="46038"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0" name="Oval 139"/>
          <p:cNvSpPr/>
          <p:nvPr/>
        </p:nvSpPr>
        <p:spPr>
          <a:xfrm>
            <a:off x="3557906" y="4129088"/>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1" name="Oval 140"/>
          <p:cNvSpPr/>
          <p:nvPr/>
        </p:nvSpPr>
        <p:spPr>
          <a:xfrm>
            <a:off x="3559493" y="3859213"/>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 name="Oval 4"/>
          <p:cNvSpPr/>
          <p:nvPr/>
        </p:nvSpPr>
        <p:spPr>
          <a:xfrm>
            <a:off x="3769837" y="4405612"/>
            <a:ext cx="1331913" cy="482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2" name="Oval 101"/>
          <p:cNvSpPr/>
          <p:nvPr/>
        </p:nvSpPr>
        <p:spPr>
          <a:xfrm>
            <a:off x="92075" y="796925"/>
            <a:ext cx="228600" cy="228600"/>
          </a:xfrm>
          <a:prstGeom prst="ellipse">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3" name="Oval 102"/>
          <p:cNvSpPr/>
          <p:nvPr/>
        </p:nvSpPr>
        <p:spPr>
          <a:xfrm>
            <a:off x="4932363" y="723900"/>
            <a:ext cx="228600" cy="228600"/>
          </a:xfrm>
          <a:prstGeom prst="ellipse">
            <a:avLst/>
          </a:prstGeom>
          <a:pattFill prst="lt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 name="TextBox 2">
            <a:extLst>
              <a:ext uri="{FF2B5EF4-FFF2-40B4-BE49-F238E27FC236}">
                <a16:creationId xmlns:a16="http://schemas.microsoft.com/office/drawing/2014/main" id="{0A3735C8-89C9-305E-4E69-4C97B4CB66F4}"/>
              </a:ext>
            </a:extLst>
          </p:cNvPr>
          <p:cNvSpPr txBox="1"/>
          <p:nvPr/>
        </p:nvSpPr>
        <p:spPr>
          <a:xfrm>
            <a:off x="4656932" y="4393168"/>
            <a:ext cx="4629150" cy="369332"/>
          </a:xfrm>
          <a:prstGeom prst="rect">
            <a:avLst/>
          </a:prstGeom>
          <a:noFill/>
        </p:spPr>
        <p:txBody>
          <a:bodyPr wrap="square">
            <a:spAutoFit/>
          </a:bodyPr>
          <a:lstStyle/>
          <a:p>
            <a:r>
              <a:rPr lang="en-US" altLang="zh-HK" sz="1800" dirty="0"/>
              <a:t>A1(j=4)</a:t>
            </a:r>
            <a:endParaRPr lang="en-US" dirty="0"/>
          </a:p>
        </p:txBody>
      </p:sp>
      <p:sp>
        <p:nvSpPr>
          <p:cNvPr id="2" name="TextBox 1">
            <a:extLst>
              <a:ext uri="{FF2B5EF4-FFF2-40B4-BE49-F238E27FC236}">
                <a16:creationId xmlns:a16="http://schemas.microsoft.com/office/drawing/2014/main" id="{29A40908-A87E-A650-14EC-F496E31BFC54}"/>
              </a:ext>
            </a:extLst>
          </p:cNvPr>
          <p:cNvSpPr txBox="1"/>
          <p:nvPr/>
        </p:nvSpPr>
        <p:spPr>
          <a:xfrm>
            <a:off x="5492750" y="4094163"/>
            <a:ext cx="3602354" cy="2677656"/>
          </a:xfrm>
          <a:prstGeom prst="rect">
            <a:avLst/>
          </a:prstGeom>
          <a:noFill/>
          <a:ln>
            <a:solidFill>
              <a:schemeClr val="accent1"/>
            </a:solidFill>
          </a:ln>
        </p:spPr>
        <p:txBody>
          <a:bodyPr wrap="square" rtlCol="0">
            <a:spAutoFit/>
          </a:bodyPr>
          <a:lstStyle/>
          <a:p>
            <a:r>
              <a:rPr lang="en-US" altLang="en-US" sz="1400" dirty="0">
                <a:solidFill>
                  <a:srgbClr val="FF0000"/>
                </a:solidFill>
              </a:rPr>
              <a:t>Exercise3a: </a:t>
            </a:r>
          </a:p>
          <a:p>
            <a:r>
              <a:rPr lang="en-US" altLang="en-US" sz="1400" dirty="0">
                <a:solidFill>
                  <a:srgbClr val="FF0000"/>
                </a:solidFill>
              </a:rPr>
              <a:t>I=number of inputs</a:t>
            </a:r>
          </a:p>
          <a:p>
            <a:r>
              <a:rPr lang="en-US" altLang="en-US" sz="1400" dirty="0">
                <a:solidFill>
                  <a:srgbClr val="FF0000"/>
                </a:solidFill>
              </a:rPr>
              <a:t>H=number of hidden neurons, </a:t>
            </a:r>
          </a:p>
          <a:p>
            <a:r>
              <a:rPr lang="en-US" altLang="en-US" sz="1400" dirty="0">
                <a:solidFill>
                  <a:srgbClr val="FF0000"/>
                </a:solidFill>
              </a:rPr>
              <a:t>O=number of outputs</a:t>
            </a:r>
          </a:p>
          <a:p>
            <a:r>
              <a:rPr lang="en-US" sz="1400" dirty="0">
                <a:solidFill>
                  <a:srgbClr val="FF0000"/>
                </a:solidFill>
              </a:rPr>
              <a:t>MC question: I+H+O=__?</a:t>
            </a:r>
          </a:p>
          <a:p>
            <a:r>
              <a:rPr lang="en-US" sz="1400" dirty="0">
                <a:solidFill>
                  <a:srgbClr val="FF0000"/>
                </a:solidFill>
              </a:rPr>
              <a:t>Choices: (1) 10 ; (2)15; (3)17 ;(4)23</a:t>
            </a:r>
          </a:p>
          <a:p>
            <a:r>
              <a:rPr lang="en-US" sz="1400" u="sng" dirty="0">
                <a:solidFill>
                  <a:srgbClr val="FF0000"/>
                </a:solidFill>
              </a:rPr>
              <a:t>Ans: I=9, H=5, O=3, total=17 (choice3 correct)</a:t>
            </a:r>
          </a:p>
          <a:p>
            <a:r>
              <a:rPr lang="en-US" altLang="en-US" sz="1400" dirty="0">
                <a:solidFill>
                  <a:srgbClr val="FF0000"/>
                </a:solidFill>
              </a:rPr>
              <a:t>Exercise3b: </a:t>
            </a:r>
            <a:r>
              <a:rPr lang="en-US" sz="1400" dirty="0">
                <a:solidFill>
                  <a:srgbClr val="FF0000"/>
                </a:solidFill>
              </a:rPr>
              <a:t>W=number of weights, B=num of biases. MC choices: W+B=</a:t>
            </a:r>
          </a:p>
          <a:p>
            <a:pPr marL="342900" indent="-342900">
              <a:buAutoNum type="arabicParenBoth"/>
            </a:pPr>
            <a:r>
              <a:rPr lang="en-US" sz="1400" dirty="0">
                <a:solidFill>
                  <a:srgbClr val="FF0000"/>
                </a:solidFill>
              </a:rPr>
              <a:t>20 ;    (2) 35;     (3)89 ;     (4) 68</a:t>
            </a:r>
          </a:p>
          <a:p>
            <a:r>
              <a:rPr lang="pl-PL" sz="1400" dirty="0">
                <a:solidFill>
                  <a:srgbClr val="FF0000"/>
                </a:solidFill>
              </a:rPr>
              <a:t>W=9*5+5*3=60</a:t>
            </a:r>
            <a:r>
              <a:rPr lang="en-US" sz="1400" dirty="0">
                <a:solidFill>
                  <a:srgbClr val="FF0000"/>
                </a:solidFill>
              </a:rPr>
              <a:t>. </a:t>
            </a:r>
            <a:r>
              <a:rPr lang="pl-PL" sz="1400" dirty="0">
                <a:solidFill>
                  <a:srgbClr val="FF0000"/>
                </a:solidFill>
              </a:rPr>
              <a:t>B=5+3=8, input neuron has no </a:t>
            </a:r>
            <a:r>
              <a:rPr lang="pl-PL" sz="1400" u="sng" dirty="0">
                <a:solidFill>
                  <a:srgbClr val="FF0000"/>
                </a:solidFill>
              </a:rPr>
              <a:t>bias</a:t>
            </a:r>
            <a:r>
              <a:rPr lang="en-US" sz="1400" u="sng" dirty="0">
                <a:solidFill>
                  <a:srgbClr val="FF0000"/>
                </a:solidFill>
              </a:rPr>
              <a:t>. </a:t>
            </a:r>
            <a:r>
              <a:rPr lang="pl-PL" sz="1400" u="sng" dirty="0">
                <a:solidFill>
                  <a:srgbClr val="FF0000"/>
                </a:solidFill>
              </a:rPr>
              <a:t>W+B=68</a:t>
            </a:r>
            <a:r>
              <a:rPr lang="en-US" sz="1400" u="sng" dirty="0">
                <a:solidFill>
                  <a:srgbClr val="FF0000"/>
                </a:solidFill>
              </a:rPr>
              <a:t> (choice (4) is correct</a:t>
            </a:r>
          </a:p>
        </p:txBody>
      </p:sp>
      <p:sp>
        <p:nvSpPr>
          <p:cNvPr id="4" name="Oval 3">
            <a:extLst>
              <a:ext uri="{FF2B5EF4-FFF2-40B4-BE49-F238E27FC236}">
                <a16:creationId xmlns:a16="http://schemas.microsoft.com/office/drawing/2014/main" id="{CD4B8748-C26B-0FDF-B2AC-046EF357C4DA}"/>
              </a:ext>
            </a:extLst>
          </p:cNvPr>
          <p:cNvSpPr/>
          <p:nvPr/>
        </p:nvSpPr>
        <p:spPr>
          <a:xfrm>
            <a:off x="3900489" y="4530576"/>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Tree>
    <p:extLst>
      <p:ext uri="{BB962C8B-B14F-4D97-AF65-F5344CB8AC3E}">
        <p14:creationId xmlns:p14="http://schemas.microsoft.com/office/powerpoint/2010/main" val="2273538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153194" y="100209"/>
            <a:ext cx="8389143" cy="595982"/>
          </a:xfrm>
        </p:spPr>
        <p:txBody>
          <a:bodyPr>
            <a:normAutofit fontScale="90000"/>
          </a:bodyPr>
          <a:lstStyle/>
          <a:p>
            <a:r>
              <a:rPr lang="en-US" altLang="en-US" sz="2400" dirty="0"/>
              <a:t>Exercise3c: write formula for </a:t>
            </a:r>
            <a:r>
              <a:rPr lang="en-US" altLang="en-US" sz="2400" i="1" dirty="0"/>
              <a:t>A1</a:t>
            </a:r>
            <a:r>
              <a:rPr lang="en-US" altLang="en-US" sz="2400" i="1" baseline="-25000" dirty="0"/>
              <a:t> </a:t>
            </a:r>
            <a:r>
              <a:rPr lang="en-US" altLang="en-US" sz="2400" i="1" dirty="0"/>
              <a:t>(</a:t>
            </a:r>
            <a:r>
              <a:rPr lang="en-US" altLang="en-US" sz="1600" i="1" dirty="0"/>
              <a:t>j</a:t>
            </a:r>
            <a:r>
              <a:rPr lang="en-US" altLang="en-US" sz="2400" i="1" dirty="0"/>
              <a:t>=4)</a:t>
            </a:r>
            <a:br>
              <a:rPr lang="en-US" altLang="en-US" sz="2400" i="1" dirty="0"/>
            </a:br>
            <a:endParaRPr lang="en-US" altLang="en-US" sz="2400" dirty="0"/>
          </a:p>
        </p:txBody>
      </p:sp>
      <p:sp>
        <p:nvSpPr>
          <p:cNvPr id="71709" name="Content Placeholder 78"/>
          <p:cNvSpPr>
            <a:spLocks noGrp="1"/>
          </p:cNvSpPr>
          <p:nvPr>
            <p:ph idx="1"/>
          </p:nvPr>
        </p:nvSpPr>
        <p:spPr>
          <a:xfrm>
            <a:off x="8229600" y="6324600"/>
            <a:ext cx="762000" cy="381000"/>
          </a:xfrm>
        </p:spPr>
        <p:txBody>
          <a:bodyPr>
            <a:normAutofit fontScale="70000" lnSpcReduction="20000"/>
          </a:bodyPr>
          <a:lstStyle/>
          <a:p>
            <a:r>
              <a:rPr lang="en-US" altLang="en-US"/>
              <a:t> </a:t>
            </a:r>
          </a:p>
        </p:txBody>
      </p:sp>
      <p:sp>
        <p:nvSpPr>
          <p:cNvPr id="71683" name="Footer Placeholder 3"/>
          <p:cNvSpPr>
            <a:spLocks noGrp="1"/>
          </p:cNvSpPr>
          <p:nvPr>
            <p:ph type="ftr" sz="quarter" idx="11"/>
          </p:nvPr>
        </p:nvSpPr>
        <p:spPr bwMode="auto">
          <a:xfrm>
            <a:off x="5257800" y="63912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p>
        </p:txBody>
      </p:sp>
      <p:sp>
        <p:nvSpPr>
          <p:cNvPr id="7177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594E090-3DB1-4F17-869C-067DB8B30EDA}" type="slidenum">
              <a:rPr lang="en-US" altLang="zh-HK" sz="1200">
                <a:solidFill>
                  <a:srgbClr val="898989"/>
                </a:solidFill>
              </a:rPr>
              <a:pPr>
                <a:spcBef>
                  <a:spcPct val="0"/>
                </a:spcBef>
                <a:buFontTx/>
                <a:buNone/>
              </a:pPr>
              <a:t>35</a:t>
            </a:fld>
            <a:endParaRPr lang="en-US" altLang="zh-HK" sz="1200">
              <a:solidFill>
                <a:srgbClr val="898989"/>
              </a:solidFill>
            </a:endParaRPr>
          </a:p>
        </p:txBody>
      </p:sp>
      <p:sp>
        <p:nvSpPr>
          <p:cNvPr id="7" name="Oval 6"/>
          <p:cNvSpPr/>
          <p:nvPr/>
        </p:nvSpPr>
        <p:spPr>
          <a:xfrm>
            <a:off x="1360488" y="3073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 name="Oval 7"/>
          <p:cNvSpPr/>
          <p:nvPr/>
        </p:nvSpPr>
        <p:spPr>
          <a:xfrm>
            <a:off x="1360488" y="35401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9" name="Oval 8"/>
          <p:cNvSpPr/>
          <p:nvPr/>
        </p:nvSpPr>
        <p:spPr>
          <a:xfrm>
            <a:off x="1360488" y="39973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 name="Oval 9"/>
          <p:cNvSpPr/>
          <p:nvPr/>
        </p:nvSpPr>
        <p:spPr>
          <a:xfrm>
            <a:off x="1360488" y="44545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1" name="Oval 10"/>
          <p:cNvSpPr/>
          <p:nvPr/>
        </p:nvSpPr>
        <p:spPr>
          <a:xfrm>
            <a:off x="4379913" y="3073400"/>
            <a:ext cx="228600" cy="228600"/>
          </a:xfrm>
          <a:prstGeom prst="ellipse">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2" name="Oval 11"/>
          <p:cNvSpPr/>
          <p:nvPr/>
        </p:nvSpPr>
        <p:spPr>
          <a:xfrm>
            <a:off x="4379913" y="35401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 name="Oval 12"/>
          <p:cNvSpPr/>
          <p:nvPr/>
        </p:nvSpPr>
        <p:spPr>
          <a:xfrm>
            <a:off x="4379913" y="39973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 name="Oval 13"/>
          <p:cNvSpPr/>
          <p:nvPr/>
        </p:nvSpPr>
        <p:spPr>
          <a:xfrm>
            <a:off x="4379913" y="4454525"/>
            <a:ext cx="228600" cy="228600"/>
          </a:xfrm>
          <a:prstGeom prst="ellipse">
            <a:avLst/>
          </a:prstGeom>
          <a:pattFill prst="solidDmnd">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5" name="Straight Arrow Connector 14"/>
          <p:cNvCxnSpPr>
            <a:cxnSpLocks/>
            <a:stCxn id="7" idx="6"/>
            <a:endCxn id="11" idx="2"/>
          </p:cNvCxnSpPr>
          <p:nvPr/>
        </p:nvCxnSpPr>
        <p:spPr>
          <a:xfrm>
            <a:off x="1589088" y="3187700"/>
            <a:ext cx="2790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6"/>
            <a:endCxn id="11" idx="2"/>
          </p:cNvCxnSpPr>
          <p:nvPr/>
        </p:nvCxnSpPr>
        <p:spPr>
          <a:xfrm flipV="1">
            <a:off x="1589088" y="3187700"/>
            <a:ext cx="2790825" cy="138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6"/>
            <a:endCxn id="11" idx="2"/>
          </p:cNvCxnSpPr>
          <p:nvPr/>
        </p:nvCxnSpPr>
        <p:spPr>
          <a:xfrm flipV="1">
            <a:off x="1589088" y="3187700"/>
            <a:ext cx="2790825" cy="923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732713" y="3184525"/>
            <a:ext cx="228600" cy="228600"/>
          </a:xfrm>
          <a:prstGeom prst="ellipse">
            <a:avLst/>
          </a:prstGeom>
          <a:pattFill prst="lt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0" name="Oval 19"/>
          <p:cNvSpPr/>
          <p:nvPr/>
        </p:nvSpPr>
        <p:spPr>
          <a:xfrm>
            <a:off x="7732713" y="367347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1" name="Oval 20"/>
          <p:cNvSpPr/>
          <p:nvPr/>
        </p:nvSpPr>
        <p:spPr>
          <a:xfrm>
            <a:off x="7732713" y="4156075"/>
            <a:ext cx="228600" cy="228600"/>
          </a:xfrm>
          <a:prstGeom prst="ellipse">
            <a:avLst/>
          </a:prstGeom>
          <a:pattFill prst="openDmnd">
            <a:fgClr>
              <a:schemeClr val="tx2"/>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23" name="Straight Arrow Connector 22"/>
          <p:cNvCxnSpPr>
            <a:stCxn id="11" idx="6"/>
            <a:endCxn id="19" idx="2"/>
          </p:cNvCxnSpPr>
          <p:nvPr/>
        </p:nvCxnSpPr>
        <p:spPr>
          <a:xfrm>
            <a:off x="4608513" y="3187700"/>
            <a:ext cx="3124200" cy="11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2" idx="6"/>
            <a:endCxn id="19" idx="2"/>
          </p:cNvCxnSpPr>
          <p:nvPr/>
        </p:nvCxnSpPr>
        <p:spPr>
          <a:xfrm flipV="1">
            <a:off x="4608513" y="3298825"/>
            <a:ext cx="3124200" cy="355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3" idx="7"/>
            <a:endCxn id="19" idx="2"/>
          </p:cNvCxnSpPr>
          <p:nvPr/>
        </p:nvCxnSpPr>
        <p:spPr>
          <a:xfrm flipV="1">
            <a:off x="4573588" y="3298825"/>
            <a:ext cx="3159125" cy="733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4" idx="6"/>
            <a:endCxn id="19" idx="2"/>
          </p:cNvCxnSpPr>
          <p:nvPr/>
        </p:nvCxnSpPr>
        <p:spPr>
          <a:xfrm flipV="1">
            <a:off x="4608513" y="3298825"/>
            <a:ext cx="3124200" cy="1270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8" idx="6"/>
            <a:endCxn id="11" idx="2"/>
          </p:cNvCxnSpPr>
          <p:nvPr/>
        </p:nvCxnSpPr>
        <p:spPr>
          <a:xfrm flipV="1">
            <a:off x="1589088" y="3187700"/>
            <a:ext cx="2790825" cy="466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9" idx="5"/>
            <a:endCxn id="14" idx="2"/>
          </p:cNvCxnSpPr>
          <p:nvPr/>
        </p:nvCxnSpPr>
        <p:spPr>
          <a:xfrm>
            <a:off x="1555750" y="4192588"/>
            <a:ext cx="2824163" cy="376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1474788" y="5216525"/>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40" name="Oval 39"/>
          <p:cNvSpPr/>
          <p:nvPr/>
        </p:nvSpPr>
        <p:spPr>
          <a:xfrm>
            <a:off x="1360488" y="55245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41" name="Oval 40"/>
          <p:cNvSpPr/>
          <p:nvPr/>
        </p:nvSpPr>
        <p:spPr>
          <a:xfrm>
            <a:off x="4413250" y="49879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43" name="Straight Arrow Connector 42"/>
          <p:cNvCxnSpPr>
            <a:stCxn id="40" idx="6"/>
            <a:endCxn id="11" idx="2"/>
          </p:cNvCxnSpPr>
          <p:nvPr/>
        </p:nvCxnSpPr>
        <p:spPr>
          <a:xfrm flipV="1">
            <a:off x="1589088" y="3187700"/>
            <a:ext cx="2790825" cy="245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1" idx="7"/>
            <a:endCxn id="19" idx="2"/>
          </p:cNvCxnSpPr>
          <p:nvPr/>
        </p:nvCxnSpPr>
        <p:spPr>
          <a:xfrm flipV="1">
            <a:off x="4608513" y="3298825"/>
            <a:ext cx="3124200" cy="1722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10" name="TextBox 79"/>
          <p:cNvSpPr txBox="1">
            <a:spLocks noChangeArrowheads="1"/>
          </p:cNvSpPr>
          <p:nvPr/>
        </p:nvSpPr>
        <p:spPr bwMode="auto">
          <a:xfrm>
            <a:off x="1293813" y="5930900"/>
            <a:ext cx="131369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Input:</a:t>
            </a:r>
          </a:p>
          <a:p>
            <a:pPr eaLnBrk="1" hangingPunct="1">
              <a:spcBef>
                <a:spcPct val="0"/>
              </a:spcBef>
              <a:buFontTx/>
              <a:buNone/>
            </a:pPr>
            <a:r>
              <a:rPr lang="en-US" altLang="en-US" sz="1800" dirty="0"/>
              <a:t>P=9x1</a:t>
            </a:r>
          </a:p>
          <a:p>
            <a:pPr eaLnBrk="1" hangingPunct="1">
              <a:spcBef>
                <a:spcPct val="0"/>
              </a:spcBef>
              <a:buFontTx/>
              <a:buNone/>
            </a:pPr>
            <a:r>
              <a:rPr lang="en-US" altLang="en-US" sz="1800" dirty="0"/>
              <a:t>Indexed by j</a:t>
            </a:r>
          </a:p>
        </p:txBody>
      </p:sp>
      <p:sp>
        <p:nvSpPr>
          <p:cNvPr id="71711" name="TextBox 80"/>
          <p:cNvSpPr txBox="1">
            <a:spLocks noChangeArrowheads="1"/>
          </p:cNvSpPr>
          <p:nvPr/>
        </p:nvSpPr>
        <p:spPr bwMode="auto">
          <a:xfrm>
            <a:off x="3459163" y="5327650"/>
            <a:ext cx="23606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A1: Hidden layer1 =5 neurons, indexed by j</a:t>
            </a:r>
          </a:p>
          <a:p>
            <a:pPr eaLnBrk="1" hangingPunct="1">
              <a:spcBef>
                <a:spcPct val="0"/>
              </a:spcBef>
              <a:buFontTx/>
              <a:buNone/>
            </a:pPr>
            <a:r>
              <a:rPr lang="en-US" altLang="en-US" sz="1800">
                <a:sym typeface="Symbol" pitchFamily="18" charset="2"/>
              </a:rPr>
              <a:t>W</a:t>
            </a:r>
            <a:r>
              <a:rPr lang="en-US" altLang="en-US" sz="1800" i="1" baseline="30000">
                <a:sym typeface="Symbol" pitchFamily="18" charset="2"/>
              </a:rPr>
              <a:t>l=</a:t>
            </a:r>
            <a:r>
              <a:rPr lang="en-US" altLang="en-US" sz="1800" i="1" baseline="30000"/>
              <a:t>1</a:t>
            </a:r>
            <a:r>
              <a:rPr lang="en-US" altLang="en-US" sz="1800"/>
              <a:t>=9x5</a:t>
            </a:r>
          </a:p>
          <a:p>
            <a:pPr eaLnBrk="1" hangingPunct="1">
              <a:spcBef>
                <a:spcPct val="0"/>
              </a:spcBef>
              <a:buFontTx/>
              <a:buNone/>
            </a:pPr>
            <a:r>
              <a:rPr lang="en-US" altLang="en-US" sz="1800" i="1">
                <a:sym typeface="Symbol" pitchFamily="18" charset="2"/>
              </a:rPr>
              <a:t>b</a:t>
            </a:r>
            <a:r>
              <a:rPr lang="en-US" altLang="en-US" sz="1800" i="1" baseline="30000">
                <a:sym typeface="Symbol" pitchFamily="18" charset="2"/>
              </a:rPr>
              <a:t>l=</a:t>
            </a:r>
            <a:r>
              <a:rPr lang="en-US" altLang="en-US" sz="1800" i="1" baseline="30000"/>
              <a:t>1</a:t>
            </a:r>
            <a:r>
              <a:rPr lang="en-US" altLang="en-US" sz="1800"/>
              <a:t>=5x1</a:t>
            </a:r>
          </a:p>
        </p:txBody>
      </p:sp>
      <p:sp>
        <p:nvSpPr>
          <p:cNvPr id="83" name="Oval 82"/>
          <p:cNvSpPr/>
          <p:nvPr/>
        </p:nvSpPr>
        <p:spPr>
          <a:xfrm>
            <a:off x="6067425" y="4424363"/>
            <a:ext cx="46038"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4" name="Oval 83"/>
          <p:cNvSpPr/>
          <p:nvPr/>
        </p:nvSpPr>
        <p:spPr>
          <a:xfrm>
            <a:off x="6054725" y="4073525"/>
            <a:ext cx="46038"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7" name="Oval 86"/>
          <p:cNvSpPr/>
          <p:nvPr/>
        </p:nvSpPr>
        <p:spPr>
          <a:xfrm>
            <a:off x="2740025" y="1439863"/>
            <a:ext cx="1236663" cy="11509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88" name="Straight Arrow Connector 87"/>
          <p:cNvCxnSpPr/>
          <p:nvPr/>
        </p:nvCxnSpPr>
        <p:spPr>
          <a:xfrm>
            <a:off x="838200" y="1449388"/>
            <a:ext cx="1901825" cy="301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87" idx="2"/>
          </p:cNvCxnSpPr>
          <p:nvPr/>
        </p:nvCxnSpPr>
        <p:spPr>
          <a:xfrm>
            <a:off x="623888" y="1949450"/>
            <a:ext cx="2116137" cy="66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838200" y="2232025"/>
            <a:ext cx="1901825" cy="265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18" name="Rectangle 92"/>
          <p:cNvSpPr>
            <a:spLocks noChangeArrowheads="1"/>
          </p:cNvSpPr>
          <p:nvPr/>
        </p:nvSpPr>
        <p:spPr bwMode="auto">
          <a:xfrm>
            <a:off x="1166813" y="1296988"/>
            <a:ext cx="130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(i=1,j=1)</a:t>
            </a:r>
          </a:p>
        </p:txBody>
      </p:sp>
      <p:sp>
        <p:nvSpPr>
          <p:cNvPr id="71719" name="Rectangle 93"/>
          <p:cNvSpPr>
            <a:spLocks noChangeArrowheads="1"/>
          </p:cNvSpPr>
          <p:nvPr/>
        </p:nvSpPr>
        <p:spPr bwMode="auto">
          <a:xfrm>
            <a:off x="1250950" y="1716088"/>
            <a:ext cx="130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(i=2,j=1)</a:t>
            </a:r>
          </a:p>
        </p:txBody>
      </p:sp>
      <p:sp>
        <p:nvSpPr>
          <p:cNvPr id="71720" name="Rectangle 94"/>
          <p:cNvSpPr>
            <a:spLocks noChangeArrowheads="1"/>
          </p:cNvSpPr>
          <p:nvPr/>
        </p:nvSpPr>
        <p:spPr bwMode="auto">
          <a:xfrm>
            <a:off x="1303338" y="2232025"/>
            <a:ext cx="1304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(i=9,j=1)</a:t>
            </a:r>
          </a:p>
        </p:txBody>
      </p:sp>
      <p:sp>
        <p:nvSpPr>
          <p:cNvPr id="96" name="Oval 95"/>
          <p:cNvSpPr/>
          <p:nvPr/>
        </p:nvSpPr>
        <p:spPr>
          <a:xfrm>
            <a:off x="881063" y="2090738"/>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97" name="Oval 96"/>
          <p:cNvSpPr/>
          <p:nvPr/>
        </p:nvSpPr>
        <p:spPr>
          <a:xfrm>
            <a:off x="877888" y="2284413"/>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71723" name="TextBox 97"/>
          <p:cNvSpPr txBox="1">
            <a:spLocks noChangeArrowheads="1"/>
          </p:cNvSpPr>
          <p:nvPr/>
        </p:nvSpPr>
        <p:spPr bwMode="auto">
          <a:xfrm>
            <a:off x="646113" y="2890838"/>
            <a:ext cx="7381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P(i=1)</a:t>
            </a:r>
          </a:p>
          <a:p>
            <a:pPr eaLnBrk="1" hangingPunct="1">
              <a:spcBef>
                <a:spcPct val="0"/>
              </a:spcBef>
              <a:buFontTx/>
              <a:buNone/>
            </a:pPr>
            <a:endParaRPr lang="en-US" altLang="en-US" sz="1800"/>
          </a:p>
          <a:p>
            <a:pPr eaLnBrk="1" hangingPunct="1">
              <a:spcBef>
                <a:spcPct val="0"/>
              </a:spcBef>
              <a:buFontTx/>
              <a:buNone/>
            </a:pPr>
            <a:r>
              <a:rPr lang="en-US" altLang="en-US" sz="1800"/>
              <a:t>P(i=2)</a:t>
            </a:r>
          </a:p>
          <a:p>
            <a:pPr eaLnBrk="1" hangingPunct="1">
              <a:spcBef>
                <a:spcPct val="0"/>
              </a:spcBef>
              <a:buFontTx/>
              <a:buNone/>
            </a:pPr>
            <a:endParaRPr lang="en-US" altLang="en-US" sz="1800"/>
          </a:p>
          <a:p>
            <a:pPr eaLnBrk="1" hangingPunct="1">
              <a:spcBef>
                <a:spcPct val="0"/>
              </a:spcBef>
              <a:buFontTx/>
              <a:buNone/>
            </a:pPr>
            <a:r>
              <a:rPr lang="en-US" altLang="en-US" sz="1800"/>
              <a:t>P(i=3)</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r>
              <a:rPr lang="en-US" altLang="en-US" sz="1800"/>
              <a:t>:</a:t>
            </a:r>
          </a:p>
          <a:p>
            <a:pPr eaLnBrk="1" hangingPunct="1">
              <a:spcBef>
                <a:spcPct val="0"/>
              </a:spcBef>
              <a:buFontTx/>
              <a:buNone/>
            </a:pPr>
            <a:r>
              <a:rPr lang="en-US" altLang="en-US" sz="1800"/>
              <a:t>:</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r>
              <a:rPr lang="en-US" altLang="en-US" sz="1800"/>
              <a:t>P(i=9)</a:t>
            </a:r>
          </a:p>
        </p:txBody>
      </p:sp>
      <p:cxnSp>
        <p:nvCxnSpPr>
          <p:cNvPr id="99" name="Straight Arrow Connector 98"/>
          <p:cNvCxnSpPr/>
          <p:nvPr/>
        </p:nvCxnSpPr>
        <p:spPr>
          <a:xfrm>
            <a:off x="3976688" y="2016125"/>
            <a:ext cx="517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725" name="Object 103"/>
              <p:cNvSpPr txBox="1"/>
              <p:nvPr/>
            </p:nvSpPr>
            <p:spPr bwMode="auto">
              <a:xfrm>
                <a:off x="519113" y="731838"/>
                <a:ext cx="3994150" cy="565150"/>
              </a:xfrm>
              <a:prstGeom prst="rect">
                <a:avLst/>
              </a:prstGeom>
              <a:noFill/>
              <a:ln>
                <a:noFill/>
              </a:ln>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A</m:t>
                          </m:r>
                        </m:e>
                        <m:sub>
                          <m:r>
                            <a:rPr lang="en-US" i="0">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=1</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=1</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b</m:t>
                                      </m:r>
                                    </m:e>
                                    <m:sub>
                                      <m:r>
                                        <a:rPr lang="en-US" i="0">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m:rPr>
                                      <m:sty m:val="p"/>
                                    </m:rPr>
                                    <a:rPr lang="en-US" i="0">
                                      <a:solidFill>
                                        <a:srgbClr val="000000"/>
                                      </a:solidFill>
                                      <a:latin typeface="Cambria Math" panose="02040503050406030204" pitchFamily="18" charset="0"/>
                                    </a:rPr>
                                    <m:t>j</m:t>
                                  </m:r>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m:t>
                                  </m:r>
                                </m:e>
                              </m:d>
                            </m:sup>
                          </m:sSup>
                        </m:den>
                      </m:f>
                    </m:oMath>
                  </m:oMathPara>
                </a14:m>
                <a:endParaRPr lang="en-US" dirty="0"/>
              </a:p>
            </p:txBody>
          </p:sp>
        </mc:Choice>
        <mc:Fallback xmlns="">
          <p:sp>
            <p:nvSpPr>
              <p:cNvPr id="71725" name="Object 103"/>
              <p:cNvSpPr txBox="1">
                <a:spLocks noRot="1" noChangeAspect="1" noMove="1" noResize="1" noEditPoints="1" noAdjustHandles="1" noChangeArrowheads="1" noChangeShapeType="1" noTextEdit="1"/>
              </p:cNvSpPr>
              <p:nvPr/>
            </p:nvSpPr>
            <p:spPr bwMode="auto">
              <a:xfrm>
                <a:off x="519113" y="731838"/>
                <a:ext cx="3994150" cy="565150"/>
              </a:xfrm>
              <a:prstGeom prst="rect">
                <a:avLst/>
              </a:prstGeom>
              <a:blipFill>
                <a:blip r:embed="rId2"/>
                <a:stretch>
                  <a:fillRect/>
                </a:stretch>
              </a:blipFill>
              <a:ln>
                <a:noFill/>
              </a:ln>
            </p:spPr>
            <p:txBody>
              <a:bodyPr/>
              <a:lstStyle/>
              <a:p>
                <a:r>
                  <a:rPr lang="en-US">
                    <a:noFill/>
                  </a:rPr>
                  <a:t> </a:t>
                </a:r>
              </a:p>
            </p:txBody>
          </p:sp>
        </mc:Fallback>
      </mc:AlternateContent>
      <p:sp>
        <p:nvSpPr>
          <p:cNvPr id="71726" name="TextBox 137"/>
          <p:cNvSpPr txBox="1">
            <a:spLocks noChangeArrowheads="1"/>
          </p:cNvSpPr>
          <p:nvPr/>
        </p:nvSpPr>
        <p:spPr bwMode="auto">
          <a:xfrm>
            <a:off x="3903663" y="1581150"/>
            <a:ext cx="823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a:t>
            </a:r>
            <a:r>
              <a:rPr lang="en-US" altLang="en-US" sz="1800" baseline="-25000"/>
              <a:t>1</a:t>
            </a:r>
            <a:r>
              <a:rPr lang="en-US" altLang="en-US" sz="1800"/>
              <a:t>(i=1)</a:t>
            </a:r>
          </a:p>
        </p:txBody>
      </p:sp>
      <p:sp>
        <p:nvSpPr>
          <p:cNvPr id="71727" name="Rectangle 141"/>
          <p:cNvSpPr>
            <a:spLocks noChangeArrowheads="1"/>
          </p:cNvSpPr>
          <p:nvPr/>
        </p:nvSpPr>
        <p:spPr bwMode="auto">
          <a:xfrm>
            <a:off x="155575" y="1233488"/>
            <a:ext cx="730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P(i=1)</a:t>
            </a:r>
          </a:p>
          <a:p>
            <a:pPr eaLnBrk="1" hangingPunct="1">
              <a:spcBef>
                <a:spcPct val="0"/>
              </a:spcBef>
              <a:buFontTx/>
              <a:buNone/>
            </a:pPr>
            <a:endParaRPr lang="en-US" altLang="en-US" sz="1800"/>
          </a:p>
        </p:txBody>
      </p:sp>
      <p:sp>
        <p:nvSpPr>
          <p:cNvPr id="71728" name="Rectangle 142"/>
          <p:cNvSpPr>
            <a:spLocks noChangeArrowheads="1"/>
          </p:cNvSpPr>
          <p:nvPr/>
        </p:nvSpPr>
        <p:spPr bwMode="auto">
          <a:xfrm>
            <a:off x="157163" y="1728788"/>
            <a:ext cx="730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P(i=2)</a:t>
            </a:r>
          </a:p>
          <a:p>
            <a:pPr eaLnBrk="1" hangingPunct="1">
              <a:spcBef>
                <a:spcPct val="0"/>
              </a:spcBef>
              <a:buFontTx/>
              <a:buNone/>
            </a:pPr>
            <a:endParaRPr lang="en-US" altLang="en-US" sz="1800"/>
          </a:p>
        </p:txBody>
      </p:sp>
      <p:sp>
        <p:nvSpPr>
          <p:cNvPr id="71729" name="Rectangle 143"/>
          <p:cNvSpPr>
            <a:spLocks noChangeArrowheads="1"/>
          </p:cNvSpPr>
          <p:nvPr/>
        </p:nvSpPr>
        <p:spPr bwMode="auto">
          <a:xfrm>
            <a:off x="196850" y="2278063"/>
            <a:ext cx="730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P(i=9)</a:t>
            </a:r>
          </a:p>
        </p:txBody>
      </p:sp>
      <p:sp>
        <p:nvSpPr>
          <p:cNvPr id="145" name="Rectangle 144"/>
          <p:cNvSpPr/>
          <p:nvPr/>
        </p:nvSpPr>
        <p:spPr>
          <a:xfrm>
            <a:off x="92075" y="723900"/>
            <a:ext cx="4481513" cy="213201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47" name="Straight Arrow Connector 146"/>
          <p:cNvCxnSpPr>
            <a:endCxn id="11" idx="0"/>
          </p:cNvCxnSpPr>
          <p:nvPr/>
        </p:nvCxnSpPr>
        <p:spPr>
          <a:xfrm>
            <a:off x="3810000" y="2855913"/>
            <a:ext cx="684213" cy="217487"/>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1732" name="TextBox 149"/>
          <p:cNvSpPr txBox="1">
            <a:spLocks noChangeArrowheads="1"/>
          </p:cNvSpPr>
          <p:nvPr/>
        </p:nvSpPr>
        <p:spPr bwMode="auto">
          <a:xfrm>
            <a:off x="2711450" y="1670050"/>
            <a:ext cx="1406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Neuron i=1</a:t>
            </a:r>
          </a:p>
          <a:p>
            <a:pPr eaLnBrk="1" hangingPunct="1">
              <a:spcBef>
                <a:spcPct val="0"/>
              </a:spcBef>
              <a:buFontTx/>
              <a:buNone/>
            </a:pPr>
            <a:r>
              <a:rPr lang="en-US" altLang="en-US" sz="1800"/>
              <a:t>Bias=b1(i=1)</a:t>
            </a:r>
            <a:endParaRPr lang="en-US" altLang="en-US" sz="1800" baseline="-25000"/>
          </a:p>
        </p:txBody>
      </p:sp>
      <p:sp>
        <p:nvSpPr>
          <p:cNvPr id="155" name="Oval 154"/>
          <p:cNvSpPr/>
          <p:nvPr/>
        </p:nvSpPr>
        <p:spPr>
          <a:xfrm>
            <a:off x="7479099" y="1495425"/>
            <a:ext cx="1260475" cy="10731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56" name="Straight Arrow Connector 155"/>
          <p:cNvCxnSpPr/>
          <p:nvPr/>
        </p:nvCxnSpPr>
        <p:spPr>
          <a:xfrm>
            <a:off x="5110163" y="1473200"/>
            <a:ext cx="2509837" cy="277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endCxn id="155" idx="2"/>
          </p:cNvCxnSpPr>
          <p:nvPr/>
        </p:nvCxnSpPr>
        <p:spPr>
          <a:xfrm>
            <a:off x="5134361" y="1944688"/>
            <a:ext cx="2344738" cy="87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flipV="1">
            <a:off x="5207000" y="2244725"/>
            <a:ext cx="2316163" cy="311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37" name="Rectangle 158"/>
          <p:cNvSpPr>
            <a:spLocks noChangeArrowheads="1"/>
          </p:cNvSpPr>
          <p:nvPr/>
        </p:nvSpPr>
        <p:spPr bwMode="auto">
          <a:xfrm>
            <a:off x="5832475" y="1287463"/>
            <a:ext cx="1408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sym typeface="Symbol" pitchFamily="18" charset="2"/>
              </a:rPr>
              <a:t> </a:t>
            </a:r>
            <a:r>
              <a:rPr lang="en-US" altLang="en-US" sz="1800" baseline="30000" dirty="0">
                <a:sym typeface="Symbol" pitchFamily="18" charset="2"/>
              </a:rPr>
              <a:t>l=</a:t>
            </a:r>
            <a:r>
              <a:rPr lang="en-US" altLang="en-US" sz="1800" baseline="30000" dirty="0"/>
              <a:t>2</a:t>
            </a:r>
            <a:r>
              <a:rPr lang="en-US" altLang="en-US" sz="1800" dirty="0"/>
              <a:t>(j=1,k=1)</a:t>
            </a:r>
          </a:p>
        </p:txBody>
      </p:sp>
      <p:sp>
        <p:nvSpPr>
          <p:cNvPr id="71738" name="Rectangle 159"/>
          <p:cNvSpPr>
            <a:spLocks noChangeArrowheads="1"/>
          </p:cNvSpPr>
          <p:nvPr/>
        </p:nvSpPr>
        <p:spPr bwMode="auto">
          <a:xfrm>
            <a:off x="5819775" y="1657350"/>
            <a:ext cx="1408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sym typeface="Symbol" pitchFamily="18" charset="2"/>
              </a:rPr>
              <a:t> </a:t>
            </a:r>
            <a:r>
              <a:rPr lang="en-US" altLang="en-US" sz="1800" baseline="30000" dirty="0">
                <a:sym typeface="Symbol" pitchFamily="18" charset="2"/>
              </a:rPr>
              <a:t>l=</a:t>
            </a:r>
            <a:r>
              <a:rPr lang="en-US" altLang="en-US" sz="1800" baseline="30000" dirty="0"/>
              <a:t>2</a:t>
            </a:r>
            <a:r>
              <a:rPr lang="en-US" altLang="en-US" sz="1800" dirty="0"/>
              <a:t>(j=2,k=1)</a:t>
            </a:r>
          </a:p>
          <a:p>
            <a:pPr eaLnBrk="1" hangingPunct="1">
              <a:spcBef>
                <a:spcPct val="0"/>
              </a:spcBef>
              <a:buFontTx/>
              <a:buNone/>
            </a:pPr>
            <a:endParaRPr lang="en-US" altLang="en-US" sz="1800" dirty="0"/>
          </a:p>
        </p:txBody>
      </p:sp>
      <p:sp>
        <p:nvSpPr>
          <p:cNvPr id="71739" name="Rectangle 160"/>
          <p:cNvSpPr>
            <a:spLocks noChangeArrowheads="1"/>
          </p:cNvSpPr>
          <p:nvPr/>
        </p:nvSpPr>
        <p:spPr bwMode="auto">
          <a:xfrm>
            <a:off x="5843588" y="2185988"/>
            <a:ext cx="14709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sym typeface="Symbol" pitchFamily="18" charset="2"/>
              </a:rPr>
              <a:t> </a:t>
            </a:r>
            <a:r>
              <a:rPr lang="en-US" altLang="en-US" sz="1800" baseline="30000" dirty="0">
                <a:sym typeface="Symbol" pitchFamily="18" charset="2"/>
              </a:rPr>
              <a:t>l=</a:t>
            </a:r>
            <a:r>
              <a:rPr lang="en-US" altLang="en-US" sz="1800" baseline="30000" dirty="0"/>
              <a:t>2</a:t>
            </a:r>
            <a:r>
              <a:rPr lang="en-US" altLang="en-US" sz="1800" dirty="0"/>
              <a:t>(j=5,k=1)</a:t>
            </a:r>
          </a:p>
        </p:txBody>
      </p:sp>
      <p:sp>
        <p:nvSpPr>
          <p:cNvPr id="162" name="Oval 161"/>
          <p:cNvSpPr/>
          <p:nvPr/>
        </p:nvSpPr>
        <p:spPr>
          <a:xfrm>
            <a:off x="5449888" y="2112963"/>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63" name="Oval 162"/>
          <p:cNvSpPr/>
          <p:nvPr/>
        </p:nvSpPr>
        <p:spPr>
          <a:xfrm>
            <a:off x="5446713" y="2306638"/>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64" name="Straight Arrow Connector 163"/>
          <p:cNvCxnSpPr/>
          <p:nvPr/>
        </p:nvCxnSpPr>
        <p:spPr>
          <a:xfrm flipV="1">
            <a:off x="8783638" y="1924050"/>
            <a:ext cx="231775" cy="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743" name="Object 164"/>
              <p:cNvSpPr txBox="1"/>
              <p:nvPr/>
            </p:nvSpPr>
            <p:spPr bwMode="auto">
              <a:xfrm>
                <a:off x="4789488" y="819150"/>
                <a:ext cx="4192587" cy="493713"/>
              </a:xfrm>
              <a:prstGeom prst="rect">
                <a:avLst/>
              </a:prstGeom>
              <a:noFill/>
              <a:ln>
                <a:noFill/>
              </a:ln>
            </p:spPr>
            <p:txBody>
              <a:bodyPr>
                <a:normAutofit fontScale="55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A</m:t>
                          </m:r>
                        </m:e>
                        <m:sub>
                          <m:r>
                            <a:rPr lang="en-US" i="0">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b</m:t>
                                  </m:r>
                                </m:e>
                                <m:sub>
                                  <m:r>
                                    <a:rPr lang="en-US" i="0">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=1)]</m:t>
                              </m:r>
                            </m:sup>
                          </m:sSup>
                        </m:den>
                      </m:f>
                    </m:oMath>
                  </m:oMathPara>
                </a14:m>
                <a:endParaRPr lang="en-US" dirty="0"/>
              </a:p>
            </p:txBody>
          </p:sp>
        </mc:Choice>
        <mc:Fallback xmlns="">
          <p:sp>
            <p:nvSpPr>
              <p:cNvPr id="71743" name="Object 164"/>
              <p:cNvSpPr txBox="1">
                <a:spLocks noRot="1" noChangeAspect="1" noMove="1" noResize="1" noEditPoints="1" noAdjustHandles="1" noChangeArrowheads="1" noChangeShapeType="1" noTextEdit="1"/>
              </p:cNvSpPr>
              <p:nvPr/>
            </p:nvSpPr>
            <p:spPr bwMode="auto">
              <a:xfrm>
                <a:off x="4789488" y="819150"/>
                <a:ext cx="4192587" cy="493713"/>
              </a:xfrm>
              <a:prstGeom prst="rect">
                <a:avLst/>
              </a:prstGeom>
              <a:blipFill>
                <a:blip r:embed="rId3"/>
                <a:stretch>
                  <a:fillRect/>
                </a:stretch>
              </a:blipFill>
              <a:ln>
                <a:noFill/>
              </a:ln>
            </p:spPr>
            <p:txBody>
              <a:bodyPr/>
              <a:lstStyle/>
              <a:p>
                <a:r>
                  <a:rPr lang="en-US">
                    <a:noFill/>
                  </a:rPr>
                  <a:t> </a:t>
                </a:r>
              </a:p>
            </p:txBody>
          </p:sp>
        </mc:Fallback>
      </mc:AlternateContent>
      <p:sp>
        <p:nvSpPr>
          <p:cNvPr id="71744" name="TextBox 165"/>
          <p:cNvSpPr txBox="1">
            <a:spLocks noChangeArrowheads="1"/>
          </p:cNvSpPr>
          <p:nvPr/>
        </p:nvSpPr>
        <p:spPr bwMode="auto">
          <a:xfrm>
            <a:off x="8542338" y="2262188"/>
            <a:ext cx="715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a:t>
            </a:r>
            <a:r>
              <a:rPr lang="en-US" altLang="en-US" sz="1800" baseline="-25000"/>
              <a:t>2(k=2)</a:t>
            </a:r>
          </a:p>
        </p:txBody>
      </p:sp>
      <p:sp>
        <p:nvSpPr>
          <p:cNvPr id="71745" name="Rectangle 166"/>
          <p:cNvSpPr>
            <a:spLocks noChangeArrowheads="1"/>
          </p:cNvSpPr>
          <p:nvPr/>
        </p:nvSpPr>
        <p:spPr bwMode="auto">
          <a:xfrm>
            <a:off x="4724400" y="1255713"/>
            <a:ext cx="434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A1</a:t>
            </a:r>
          </a:p>
        </p:txBody>
      </p:sp>
      <p:sp>
        <p:nvSpPr>
          <p:cNvPr id="71746" name="Rectangle 167"/>
          <p:cNvSpPr>
            <a:spLocks noChangeArrowheads="1"/>
          </p:cNvSpPr>
          <p:nvPr/>
        </p:nvSpPr>
        <p:spPr bwMode="auto">
          <a:xfrm>
            <a:off x="4727575" y="1751013"/>
            <a:ext cx="433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A2</a:t>
            </a:r>
          </a:p>
        </p:txBody>
      </p:sp>
      <p:sp>
        <p:nvSpPr>
          <p:cNvPr id="71747" name="Rectangle 168"/>
          <p:cNvSpPr>
            <a:spLocks noChangeArrowheads="1"/>
          </p:cNvSpPr>
          <p:nvPr/>
        </p:nvSpPr>
        <p:spPr bwMode="auto">
          <a:xfrm>
            <a:off x="4765675" y="2300288"/>
            <a:ext cx="434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A5</a:t>
            </a:r>
          </a:p>
        </p:txBody>
      </p:sp>
      <p:sp>
        <p:nvSpPr>
          <p:cNvPr id="170" name="Rectangle 169"/>
          <p:cNvSpPr/>
          <p:nvPr/>
        </p:nvSpPr>
        <p:spPr>
          <a:xfrm>
            <a:off x="4797425" y="533400"/>
            <a:ext cx="4346575" cy="2405063"/>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71749" name="TextBox 170"/>
          <p:cNvSpPr txBox="1">
            <a:spLocks noChangeArrowheads="1"/>
          </p:cNvSpPr>
          <p:nvPr/>
        </p:nvSpPr>
        <p:spPr bwMode="auto">
          <a:xfrm>
            <a:off x="7505700" y="1670050"/>
            <a:ext cx="1395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Neuron k=1</a:t>
            </a:r>
          </a:p>
          <a:p>
            <a:pPr eaLnBrk="1" hangingPunct="1">
              <a:spcBef>
                <a:spcPct val="0"/>
              </a:spcBef>
              <a:buFontTx/>
              <a:buNone/>
            </a:pPr>
            <a:r>
              <a:rPr lang="en-US" altLang="en-US" sz="1800"/>
              <a:t>Bias=b2(k=1)</a:t>
            </a:r>
            <a:endParaRPr lang="en-US" altLang="en-US" sz="1800" baseline="-25000"/>
          </a:p>
        </p:txBody>
      </p:sp>
      <p:sp>
        <p:nvSpPr>
          <p:cNvPr id="71750" name="Rectangle 92"/>
          <p:cNvSpPr>
            <a:spLocks noChangeArrowheads="1"/>
          </p:cNvSpPr>
          <p:nvPr/>
        </p:nvSpPr>
        <p:spPr bwMode="auto">
          <a:xfrm>
            <a:off x="2019300" y="2814638"/>
            <a:ext cx="1357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a:t>
            </a:r>
            <a:r>
              <a:rPr lang="en-US" altLang="en-US" sz="1800" i="1" baseline="30000"/>
              <a:t>1</a:t>
            </a:r>
            <a:r>
              <a:rPr lang="en-US" altLang="en-US" sz="1800"/>
              <a:t>(i=1,j=1)</a:t>
            </a:r>
          </a:p>
        </p:txBody>
      </p:sp>
      <p:sp>
        <p:nvSpPr>
          <p:cNvPr id="71751" name="Rectangle 92"/>
          <p:cNvSpPr>
            <a:spLocks noChangeArrowheads="1"/>
          </p:cNvSpPr>
          <p:nvPr/>
        </p:nvSpPr>
        <p:spPr bwMode="auto">
          <a:xfrm>
            <a:off x="1941513" y="3313113"/>
            <a:ext cx="1357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a:t>
            </a:r>
            <a:r>
              <a:rPr lang="en-US" altLang="en-US" sz="1800" i="1" baseline="30000"/>
              <a:t>1</a:t>
            </a:r>
            <a:r>
              <a:rPr lang="en-US" altLang="en-US" sz="1800"/>
              <a:t>(i=2,j=1)</a:t>
            </a:r>
          </a:p>
        </p:txBody>
      </p:sp>
      <p:sp>
        <p:nvSpPr>
          <p:cNvPr id="71752" name="Rectangle 92"/>
          <p:cNvSpPr>
            <a:spLocks noChangeArrowheads="1"/>
          </p:cNvSpPr>
          <p:nvPr/>
        </p:nvSpPr>
        <p:spPr bwMode="auto">
          <a:xfrm>
            <a:off x="2019300" y="5375275"/>
            <a:ext cx="1357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a:t>
            </a:r>
            <a:r>
              <a:rPr lang="en-US" altLang="en-US" sz="1800" i="1" baseline="30000"/>
              <a:t>1</a:t>
            </a:r>
            <a:r>
              <a:rPr lang="en-US" altLang="en-US" sz="1800"/>
              <a:t>(i=9,j=5)</a:t>
            </a:r>
          </a:p>
        </p:txBody>
      </p:sp>
      <p:cxnSp>
        <p:nvCxnSpPr>
          <p:cNvPr id="80" name="Straight Arrow Connector 79"/>
          <p:cNvCxnSpPr>
            <a:stCxn id="40" idx="5"/>
            <a:endCxn id="41" idx="2"/>
          </p:cNvCxnSpPr>
          <p:nvPr/>
        </p:nvCxnSpPr>
        <p:spPr>
          <a:xfrm flipV="1">
            <a:off x="1555750" y="5102225"/>
            <a:ext cx="2857500" cy="617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54" name="Rectangle 92"/>
          <p:cNvSpPr>
            <a:spLocks noChangeArrowheads="1"/>
          </p:cNvSpPr>
          <p:nvPr/>
        </p:nvSpPr>
        <p:spPr bwMode="auto">
          <a:xfrm>
            <a:off x="3024188" y="4497388"/>
            <a:ext cx="130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a:t>
            </a:r>
            <a:r>
              <a:rPr lang="en-US" altLang="en-US" sz="1800" i="1" baseline="30000">
                <a:sym typeface="Symbol" pitchFamily="18" charset="2"/>
              </a:rPr>
              <a:t>l=</a:t>
            </a:r>
            <a:r>
              <a:rPr lang="en-US" altLang="en-US" sz="1800" i="1" baseline="30000"/>
              <a:t>1</a:t>
            </a:r>
            <a:r>
              <a:rPr lang="en-US" altLang="en-US" sz="1800"/>
              <a:t>(i=3,j=4)</a:t>
            </a:r>
          </a:p>
        </p:txBody>
      </p:sp>
      <p:sp>
        <p:nvSpPr>
          <p:cNvPr id="71755" name="TextBox 100"/>
          <p:cNvSpPr txBox="1">
            <a:spLocks noChangeArrowheads="1"/>
          </p:cNvSpPr>
          <p:nvPr/>
        </p:nvSpPr>
        <p:spPr bwMode="auto">
          <a:xfrm>
            <a:off x="4627563" y="5022850"/>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A1(j=5)</a:t>
            </a:r>
          </a:p>
        </p:txBody>
      </p:sp>
      <p:sp>
        <p:nvSpPr>
          <p:cNvPr id="71756" name="TextBox 101"/>
          <p:cNvSpPr txBox="1">
            <a:spLocks noChangeArrowheads="1"/>
          </p:cNvSpPr>
          <p:nvPr/>
        </p:nvSpPr>
        <p:spPr bwMode="auto">
          <a:xfrm>
            <a:off x="4527550" y="2873375"/>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dirty="0"/>
              <a:t>A1(j=1)</a:t>
            </a:r>
          </a:p>
        </p:txBody>
      </p:sp>
      <p:sp>
        <p:nvSpPr>
          <p:cNvPr id="71757" name="TextBox 80"/>
          <p:cNvSpPr txBox="1">
            <a:spLocks noChangeArrowheads="1"/>
          </p:cNvSpPr>
          <p:nvPr/>
        </p:nvSpPr>
        <p:spPr bwMode="auto">
          <a:xfrm>
            <a:off x="7285038" y="4598988"/>
            <a:ext cx="185896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A2:layer2, 3 Output neurons</a:t>
            </a:r>
          </a:p>
          <a:p>
            <a:pPr eaLnBrk="1" hangingPunct="1">
              <a:spcBef>
                <a:spcPct val="0"/>
              </a:spcBef>
              <a:buFontTx/>
              <a:buNone/>
            </a:pPr>
            <a:r>
              <a:rPr lang="en-US" altLang="en-US" sz="1800"/>
              <a:t>indexed by k</a:t>
            </a:r>
          </a:p>
          <a:p>
            <a:pPr eaLnBrk="1" hangingPunct="1">
              <a:spcBef>
                <a:spcPct val="0"/>
              </a:spcBef>
              <a:buFontTx/>
              <a:buNone/>
            </a:pPr>
            <a:r>
              <a:rPr lang="en-US" altLang="en-US" sz="1800">
                <a:sym typeface="Symbol" pitchFamily="18" charset="2"/>
              </a:rPr>
              <a:t>W</a:t>
            </a:r>
            <a:r>
              <a:rPr lang="en-US" altLang="en-US" sz="1800" i="1" baseline="30000">
                <a:sym typeface="Symbol" pitchFamily="18" charset="2"/>
              </a:rPr>
              <a:t>l=2</a:t>
            </a:r>
            <a:r>
              <a:rPr lang="en-US" altLang="en-US" sz="1800"/>
              <a:t>=5x3</a:t>
            </a:r>
          </a:p>
          <a:p>
            <a:pPr eaLnBrk="1" hangingPunct="1">
              <a:spcBef>
                <a:spcPct val="0"/>
              </a:spcBef>
              <a:buFontTx/>
              <a:buNone/>
            </a:pPr>
            <a:r>
              <a:rPr lang="en-US" altLang="en-US" sz="1800" i="1">
                <a:sym typeface="Symbol" pitchFamily="18" charset="2"/>
              </a:rPr>
              <a:t>b</a:t>
            </a:r>
            <a:r>
              <a:rPr lang="en-US" altLang="en-US" sz="1800" i="1" baseline="30000">
                <a:sym typeface="Symbol" pitchFamily="18" charset="2"/>
              </a:rPr>
              <a:t>l=2</a:t>
            </a:r>
            <a:r>
              <a:rPr lang="en-US" altLang="en-US" sz="1800"/>
              <a:t>=3x1</a:t>
            </a:r>
          </a:p>
        </p:txBody>
      </p:sp>
      <p:cxnSp>
        <p:nvCxnSpPr>
          <p:cNvPr id="106" name="Straight Arrow Connector 105"/>
          <p:cNvCxnSpPr>
            <a:endCxn id="21" idx="2"/>
          </p:cNvCxnSpPr>
          <p:nvPr/>
        </p:nvCxnSpPr>
        <p:spPr>
          <a:xfrm flipV="1">
            <a:off x="4630738" y="4270375"/>
            <a:ext cx="3101975" cy="752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59" name="Rectangle 92"/>
          <p:cNvSpPr>
            <a:spLocks noChangeArrowheads="1"/>
          </p:cNvSpPr>
          <p:nvPr/>
        </p:nvSpPr>
        <p:spPr bwMode="auto">
          <a:xfrm>
            <a:off x="5843588" y="4541838"/>
            <a:ext cx="1408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(j=5,k=3)</a:t>
            </a:r>
          </a:p>
        </p:txBody>
      </p:sp>
      <p:sp>
        <p:nvSpPr>
          <p:cNvPr id="71760" name="Rectangle 92"/>
          <p:cNvSpPr>
            <a:spLocks noChangeArrowheads="1"/>
          </p:cNvSpPr>
          <p:nvPr/>
        </p:nvSpPr>
        <p:spPr bwMode="auto">
          <a:xfrm>
            <a:off x="5472113" y="2943225"/>
            <a:ext cx="1408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(j=1,k=1)</a:t>
            </a:r>
          </a:p>
        </p:txBody>
      </p:sp>
      <p:cxnSp>
        <p:nvCxnSpPr>
          <p:cNvPr id="113" name="Straight Arrow Connector 112"/>
          <p:cNvCxnSpPr/>
          <p:nvPr/>
        </p:nvCxnSpPr>
        <p:spPr>
          <a:xfrm>
            <a:off x="4608513" y="3660775"/>
            <a:ext cx="3124200" cy="1889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62" name="Rectangle 92"/>
          <p:cNvSpPr>
            <a:spLocks noChangeArrowheads="1"/>
          </p:cNvSpPr>
          <p:nvPr/>
        </p:nvSpPr>
        <p:spPr bwMode="auto">
          <a:xfrm>
            <a:off x="6619875" y="3813175"/>
            <a:ext cx="1408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(i=2,k=2)</a:t>
            </a:r>
          </a:p>
        </p:txBody>
      </p:sp>
      <p:sp>
        <p:nvSpPr>
          <p:cNvPr id="71763" name="Rectangle 92"/>
          <p:cNvSpPr>
            <a:spLocks noChangeArrowheads="1"/>
          </p:cNvSpPr>
          <p:nvPr/>
        </p:nvSpPr>
        <p:spPr bwMode="auto">
          <a:xfrm>
            <a:off x="5387975" y="3246438"/>
            <a:ext cx="1408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i="1" baseline="30000">
                <a:sym typeface="Symbol" pitchFamily="18" charset="2"/>
              </a:rPr>
              <a:t>l=2</a:t>
            </a:r>
            <a:r>
              <a:rPr lang="en-US" altLang="en-US" sz="1800"/>
              <a:t>(j=2,k=1)</a:t>
            </a:r>
          </a:p>
        </p:txBody>
      </p:sp>
      <p:sp>
        <p:nvSpPr>
          <p:cNvPr id="71764" name="TextBox 116"/>
          <p:cNvSpPr txBox="1">
            <a:spLocks noChangeArrowheads="1"/>
          </p:cNvSpPr>
          <p:nvPr/>
        </p:nvSpPr>
        <p:spPr bwMode="auto">
          <a:xfrm>
            <a:off x="4586288" y="3355975"/>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A1(j=2)</a:t>
            </a:r>
          </a:p>
        </p:txBody>
      </p:sp>
      <p:cxnSp>
        <p:nvCxnSpPr>
          <p:cNvPr id="118" name="Straight Arrow Connector 117"/>
          <p:cNvCxnSpPr>
            <a:endCxn id="19" idx="0"/>
          </p:cNvCxnSpPr>
          <p:nvPr/>
        </p:nvCxnSpPr>
        <p:spPr>
          <a:xfrm flipH="1">
            <a:off x="7847013" y="2938463"/>
            <a:ext cx="306387" cy="246062"/>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35" name="Oval 134"/>
          <p:cNvSpPr/>
          <p:nvPr/>
        </p:nvSpPr>
        <p:spPr>
          <a:xfrm>
            <a:off x="1452563" y="4911725"/>
            <a:ext cx="44450"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6" name="Oval 135"/>
          <p:cNvSpPr/>
          <p:nvPr/>
        </p:nvSpPr>
        <p:spPr>
          <a:xfrm>
            <a:off x="3246438" y="3878263"/>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7" name="Oval 136"/>
          <p:cNvSpPr/>
          <p:nvPr/>
        </p:nvSpPr>
        <p:spPr>
          <a:xfrm>
            <a:off x="3246438" y="3986213"/>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9" name="Oval 138"/>
          <p:cNvSpPr/>
          <p:nvPr/>
        </p:nvSpPr>
        <p:spPr>
          <a:xfrm>
            <a:off x="4041775" y="4278313"/>
            <a:ext cx="46038"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0" name="Oval 139"/>
          <p:cNvSpPr/>
          <p:nvPr/>
        </p:nvSpPr>
        <p:spPr>
          <a:xfrm>
            <a:off x="4040188" y="4073525"/>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1" name="Oval 140"/>
          <p:cNvSpPr/>
          <p:nvPr/>
        </p:nvSpPr>
        <p:spPr>
          <a:xfrm>
            <a:off x="4041775" y="3803650"/>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71773" name="TextBox 1"/>
          <p:cNvSpPr txBox="1">
            <a:spLocks noChangeArrowheads="1"/>
          </p:cNvSpPr>
          <p:nvPr/>
        </p:nvSpPr>
        <p:spPr bwMode="auto">
          <a:xfrm>
            <a:off x="2305050" y="5983288"/>
            <a:ext cx="1023938" cy="3698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Layer l=1</a:t>
            </a:r>
          </a:p>
        </p:txBody>
      </p:sp>
      <p:sp>
        <p:nvSpPr>
          <p:cNvPr id="71774" name="TextBox 93"/>
          <p:cNvSpPr txBox="1">
            <a:spLocks noChangeArrowheads="1"/>
          </p:cNvSpPr>
          <p:nvPr/>
        </p:nvSpPr>
        <p:spPr bwMode="auto">
          <a:xfrm>
            <a:off x="5819775" y="5924550"/>
            <a:ext cx="1023938" cy="3698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Layer l=2</a:t>
            </a:r>
          </a:p>
        </p:txBody>
      </p:sp>
      <p:sp>
        <p:nvSpPr>
          <p:cNvPr id="71775" name="TextBox 3"/>
          <p:cNvSpPr txBox="1">
            <a:spLocks noChangeArrowheads="1"/>
          </p:cNvSpPr>
          <p:nvPr/>
        </p:nvSpPr>
        <p:spPr bwMode="auto">
          <a:xfrm>
            <a:off x="7131050" y="6076950"/>
            <a:ext cx="1641475" cy="3683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ym typeface="Wingdings" pitchFamily="2" charset="2"/>
              </a:rPr>
              <a:t></a:t>
            </a:r>
            <a:r>
              <a:rPr lang="en-US" altLang="en-US" sz="1800"/>
              <a:t>S2 generated</a:t>
            </a:r>
          </a:p>
        </p:txBody>
      </p:sp>
      <p:sp>
        <p:nvSpPr>
          <p:cNvPr id="71776" name="TextBox 97"/>
          <p:cNvSpPr txBox="1">
            <a:spLocks noChangeArrowheads="1"/>
          </p:cNvSpPr>
          <p:nvPr/>
        </p:nvSpPr>
        <p:spPr bwMode="auto">
          <a:xfrm>
            <a:off x="3170238" y="6441879"/>
            <a:ext cx="1641475" cy="3698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ym typeface="Wingdings" pitchFamily="2" charset="2"/>
              </a:rPr>
              <a:t></a:t>
            </a:r>
            <a:r>
              <a:rPr lang="en-US" altLang="en-US" sz="1800"/>
              <a:t>S1 generated</a:t>
            </a:r>
          </a:p>
        </p:txBody>
      </p:sp>
      <p:sp>
        <p:nvSpPr>
          <p:cNvPr id="5" name="Oval 4"/>
          <p:cNvSpPr/>
          <p:nvPr/>
        </p:nvSpPr>
        <p:spPr>
          <a:xfrm>
            <a:off x="4252119" y="4350049"/>
            <a:ext cx="1331913" cy="482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1" name="Oval 100"/>
          <p:cNvSpPr/>
          <p:nvPr/>
        </p:nvSpPr>
        <p:spPr>
          <a:xfrm>
            <a:off x="7833678" y="306070"/>
            <a:ext cx="228600" cy="228600"/>
          </a:xfrm>
          <a:prstGeom prst="ellipse">
            <a:avLst/>
          </a:prstGeom>
          <a:pattFill prst="solidDmnd">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2" name="Oval 101"/>
          <p:cNvSpPr/>
          <p:nvPr/>
        </p:nvSpPr>
        <p:spPr>
          <a:xfrm>
            <a:off x="92075" y="796925"/>
            <a:ext cx="228600" cy="228600"/>
          </a:xfrm>
          <a:prstGeom prst="ellipse">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3" name="Oval 102"/>
          <p:cNvSpPr/>
          <p:nvPr/>
        </p:nvSpPr>
        <p:spPr>
          <a:xfrm>
            <a:off x="4932363" y="723900"/>
            <a:ext cx="228600" cy="228600"/>
          </a:xfrm>
          <a:prstGeom prst="ellipse">
            <a:avLst/>
          </a:prstGeom>
          <a:pattFill prst="lt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 name="TextBox 2">
            <a:extLst>
              <a:ext uri="{FF2B5EF4-FFF2-40B4-BE49-F238E27FC236}">
                <a16:creationId xmlns:a16="http://schemas.microsoft.com/office/drawing/2014/main" id="{0A3735C8-89C9-305E-4E69-4C97B4CB66F4}"/>
              </a:ext>
            </a:extLst>
          </p:cNvPr>
          <p:cNvSpPr txBox="1"/>
          <p:nvPr/>
        </p:nvSpPr>
        <p:spPr>
          <a:xfrm>
            <a:off x="4656932" y="4393168"/>
            <a:ext cx="4629150" cy="369332"/>
          </a:xfrm>
          <a:prstGeom prst="rect">
            <a:avLst/>
          </a:prstGeom>
          <a:noFill/>
        </p:spPr>
        <p:txBody>
          <a:bodyPr wrap="square">
            <a:spAutoFit/>
          </a:bodyPr>
          <a:lstStyle/>
          <a:p>
            <a:r>
              <a:rPr lang="en-US" altLang="zh-HK" sz="1800" dirty="0"/>
              <a:t>A1(j=4)</a:t>
            </a:r>
            <a:endParaRPr lang="en-US" dirty="0"/>
          </a:p>
        </p:txBody>
      </p:sp>
      <p:cxnSp>
        <p:nvCxnSpPr>
          <p:cNvPr id="4" name="Straight Arrow Connector 3">
            <a:extLst>
              <a:ext uri="{FF2B5EF4-FFF2-40B4-BE49-F238E27FC236}">
                <a16:creationId xmlns:a16="http://schemas.microsoft.com/office/drawing/2014/main" id="{900418D4-7A6C-BEC8-DF2C-844537776EAE}"/>
              </a:ext>
            </a:extLst>
          </p:cNvPr>
          <p:cNvCxnSpPr>
            <a:cxnSpLocks/>
          </p:cNvCxnSpPr>
          <p:nvPr/>
        </p:nvCxnSpPr>
        <p:spPr>
          <a:xfrm>
            <a:off x="4722813" y="558007"/>
            <a:ext cx="158749" cy="3750767"/>
          </a:xfrm>
          <a:prstGeom prst="straightConnector1">
            <a:avLst/>
          </a:prstGeom>
          <a:ln w="3492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635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57200" y="274638"/>
            <a:ext cx="8229600" cy="487362"/>
          </a:xfrm>
        </p:spPr>
        <p:txBody>
          <a:bodyPr>
            <a:normAutofit fontScale="90000"/>
          </a:bodyPr>
          <a:lstStyle/>
          <a:p>
            <a:r>
              <a:rPr lang="en-US" altLang="en-US" sz="2400" dirty="0"/>
              <a:t>Exercise 3c: Find </a:t>
            </a:r>
            <a:r>
              <a:rPr lang="en-US" altLang="en-US" sz="2400" i="1" dirty="0"/>
              <a:t>A1</a:t>
            </a:r>
            <a:r>
              <a:rPr lang="en-US" altLang="en-US" sz="2400" i="1" baseline="-25000" dirty="0"/>
              <a:t> </a:t>
            </a:r>
            <a:r>
              <a:rPr lang="en-US" altLang="en-US" sz="2400" i="1" dirty="0"/>
              <a:t>(</a:t>
            </a:r>
            <a:r>
              <a:rPr lang="en-US" altLang="en-US" sz="1600" i="1" dirty="0"/>
              <a:t>j</a:t>
            </a:r>
            <a:r>
              <a:rPr lang="en-US" altLang="en-US" sz="2400" i="1" dirty="0"/>
              <a:t>=4), the output of the </a:t>
            </a:r>
            <a:r>
              <a:rPr lang="en-US" altLang="en-US" sz="2400" dirty="0"/>
              <a:t>4</a:t>
            </a:r>
            <a:r>
              <a:rPr lang="en-US" altLang="en-US" sz="2400" baseline="30000" dirty="0"/>
              <a:t>th</a:t>
            </a:r>
            <a:r>
              <a:rPr lang="en-US" altLang="en-US" sz="2400" dirty="0"/>
              <a:t> neuron in the hidden layer.</a:t>
            </a:r>
            <a:r>
              <a:rPr lang="en-US" altLang="en-US" sz="2400" i="1" dirty="0"/>
              <a:t> </a:t>
            </a:r>
            <a:r>
              <a:rPr lang="en-US" altLang="en-US" sz="2400" u="sng" dirty="0">
                <a:solidFill>
                  <a:srgbClr val="FF0000"/>
                </a:solidFill>
              </a:rPr>
              <a:t>write output value for  A1(j=4)</a:t>
            </a:r>
            <a:endParaRPr lang="en-US" altLang="zh-HK" sz="2400" u="sng" dirty="0">
              <a:solidFill>
                <a:srgbClr val="FF0000"/>
              </a:solidFill>
            </a:endParaRPr>
          </a:p>
        </p:txBody>
      </p:sp>
      <p:sp>
        <p:nvSpPr>
          <p:cNvPr id="72707" name="Content Placeholder 2"/>
          <p:cNvSpPr>
            <a:spLocks noGrp="1"/>
          </p:cNvSpPr>
          <p:nvPr>
            <p:ph idx="1"/>
          </p:nvPr>
        </p:nvSpPr>
        <p:spPr>
          <a:xfrm>
            <a:off x="609600" y="2391713"/>
            <a:ext cx="7543800" cy="2971800"/>
          </a:xfrm>
        </p:spPr>
        <p:txBody>
          <a:bodyPr>
            <a:normAutofit fontScale="25000" lnSpcReduction="20000"/>
          </a:bodyPr>
          <a:lstStyle/>
          <a:p>
            <a:r>
              <a:rPr lang="en-US" altLang="zh-HK" sz="8000" dirty="0"/>
              <a:t>Example: if P=[ 0.7656    0.7344    0.9609    0.9961    0.9141    0.9063    0.0977    0.0938    0.0859]</a:t>
            </a:r>
          </a:p>
          <a:p>
            <a:r>
              <a:rPr lang="en-US" altLang="en-US" sz="8000" i="1" dirty="0">
                <a:sym typeface="Symbol" pitchFamily="18" charset="2"/>
              </a:rPr>
              <a:t></a:t>
            </a:r>
            <a:r>
              <a:rPr lang="en-US" altLang="en-US" sz="8000" i="1" baseline="30000" dirty="0">
                <a:sym typeface="Symbol" pitchFamily="18" charset="2"/>
              </a:rPr>
              <a:t>l </a:t>
            </a:r>
            <a:r>
              <a:rPr lang="en-US" altLang="zh-HK" sz="8000" i="1" baseline="30000" dirty="0"/>
              <a:t>=1</a:t>
            </a:r>
            <a:r>
              <a:rPr lang="en-US" altLang="zh-HK" sz="8000" dirty="0"/>
              <a:t>=[ 0.2112    0.1540   -0.0687   -0.0289    0.0720   -0.1666    0.2938   -0.0169   -0.1127]</a:t>
            </a:r>
          </a:p>
          <a:p>
            <a:r>
              <a:rPr lang="en-US" altLang="zh-HK" sz="8000" i="1" dirty="0" err="1"/>
              <a:t>b</a:t>
            </a:r>
            <a:r>
              <a:rPr lang="en-US" altLang="zh-HK" sz="8000" i="1" baseline="30000" dirty="0" err="1"/>
              <a:t>l</a:t>
            </a:r>
            <a:r>
              <a:rPr lang="en-US" altLang="zh-HK" sz="8000" i="1" baseline="30000" dirty="0"/>
              <a:t>=1</a:t>
            </a:r>
            <a:r>
              <a:rPr lang="en-US" altLang="zh-HK" sz="8000" i="1" dirty="0"/>
              <a:t>= 0.1441 %for neuron </a:t>
            </a:r>
            <a:r>
              <a:rPr lang="en-US" altLang="zh-HK" sz="8000" i="1" dirty="0" err="1">
                <a:solidFill>
                  <a:srgbClr val="FF0000"/>
                </a:solidFill>
              </a:rPr>
              <a:t>i</a:t>
            </a:r>
            <a:endParaRPr lang="en-US" altLang="zh-HK" sz="8000" i="1" dirty="0">
              <a:solidFill>
                <a:srgbClr val="FF0000"/>
              </a:solidFill>
            </a:endParaRPr>
          </a:p>
          <a:p>
            <a:r>
              <a:rPr lang="en-US" altLang="zh-HK" sz="8000" dirty="0">
                <a:solidFill>
                  <a:srgbClr val="FF0000"/>
                </a:solidFill>
              </a:rPr>
              <a:t>%Find </a:t>
            </a:r>
            <a:r>
              <a:rPr lang="en-US" altLang="en-US" sz="8000" dirty="0">
                <a:solidFill>
                  <a:srgbClr val="FF0000"/>
                </a:solidFill>
              </a:rPr>
              <a:t>A1(j=4)</a:t>
            </a:r>
          </a:p>
          <a:p>
            <a:r>
              <a:rPr lang="en-US" altLang="en-US" sz="8000" dirty="0">
                <a:solidFill>
                  <a:srgbClr val="FF0000"/>
                </a:solidFill>
              </a:rPr>
              <a:t>Answer:</a:t>
            </a:r>
          </a:p>
          <a:p>
            <a:r>
              <a:rPr lang="en-US" altLang="en-US" sz="8000" dirty="0">
                <a:solidFill>
                  <a:srgbClr val="FF0000"/>
                </a:solidFill>
              </a:rPr>
              <a:t>U1=0.7656*0.2112 + 0.7344*0.1540 + 0.9609* -0.0687 +  0.9961 *-0.0289   0.9141 *0.0720   +   0.9063 *-0.1666 +   0.0977* 0.2938 +    0.0938*-0.0169  +  0.0859 *-0.1127</a:t>
            </a:r>
          </a:p>
          <a:p>
            <a:r>
              <a:rPr lang="en-US" altLang="en-US" sz="8000" dirty="0">
                <a:solidFill>
                  <a:srgbClr val="FF0000"/>
                </a:solidFill>
              </a:rPr>
              <a:t>=0.1123</a:t>
            </a:r>
          </a:p>
          <a:p>
            <a:r>
              <a:rPr lang="en-US" altLang="en-US" sz="8000" dirty="0">
                <a:solidFill>
                  <a:srgbClr val="FF0000"/>
                </a:solidFill>
              </a:rPr>
              <a:t>U=u1+b= 0.1123+</a:t>
            </a:r>
            <a:r>
              <a:rPr lang="en-US" altLang="zh-HK" sz="8000" i="1" dirty="0">
                <a:solidFill>
                  <a:srgbClr val="FF0000"/>
                </a:solidFill>
              </a:rPr>
              <a:t> 0.1441= 0.2564</a:t>
            </a:r>
          </a:p>
          <a:p>
            <a:r>
              <a:rPr lang="en-US" altLang="en-US" sz="8000" dirty="0">
                <a:solidFill>
                  <a:srgbClr val="FF0000"/>
                </a:solidFill>
              </a:rPr>
              <a:t>A1_j_is_4=1/(1+exp(-</a:t>
            </a:r>
            <a:r>
              <a:rPr lang="en-US" altLang="zh-HK" sz="8000" i="1" dirty="0">
                <a:solidFill>
                  <a:srgbClr val="FF0000"/>
                </a:solidFill>
              </a:rPr>
              <a:t> 0.2564</a:t>
            </a:r>
            <a:r>
              <a:rPr lang="en-US" altLang="en-US" sz="8000" dirty="0">
                <a:solidFill>
                  <a:srgbClr val="FF0000"/>
                </a:solidFill>
              </a:rPr>
              <a:t>))=0.564</a:t>
            </a:r>
          </a:p>
          <a:p>
            <a:r>
              <a:rPr lang="en-US" altLang="en-US" sz="8000" dirty="0">
                <a:solidFill>
                  <a:srgbClr val="FF0000"/>
                </a:solidFill>
              </a:rPr>
              <a:t>A1_j_is_4=1/(1+exp[-(</a:t>
            </a:r>
            <a:r>
              <a:rPr lang="en-US" altLang="en-US" sz="8000" dirty="0">
                <a:solidFill>
                  <a:srgbClr val="FF0000"/>
                </a:solidFill>
                <a:sym typeface="Symbol" pitchFamily="18" charset="2"/>
              </a:rPr>
              <a:t></a:t>
            </a:r>
            <a:r>
              <a:rPr lang="en-US" altLang="en-US" sz="8000" baseline="30000" dirty="0">
                <a:solidFill>
                  <a:srgbClr val="FF0000"/>
                </a:solidFill>
                <a:sym typeface="Symbol" pitchFamily="18" charset="2"/>
              </a:rPr>
              <a:t>l=1</a:t>
            </a:r>
            <a:r>
              <a:rPr lang="en-US" altLang="en-US" sz="8000" dirty="0">
                <a:solidFill>
                  <a:srgbClr val="FF0000"/>
                </a:solidFill>
              </a:rPr>
              <a:t>*</a:t>
            </a:r>
            <a:r>
              <a:rPr lang="en-US" altLang="en-US" sz="8000" dirty="0" err="1">
                <a:solidFill>
                  <a:srgbClr val="FF0000"/>
                </a:solidFill>
              </a:rPr>
              <a:t>P+</a:t>
            </a:r>
            <a:r>
              <a:rPr lang="en-US" altLang="zh-HK" sz="8000" i="1" dirty="0" err="1">
                <a:solidFill>
                  <a:srgbClr val="FF0000"/>
                </a:solidFill>
              </a:rPr>
              <a:t>b</a:t>
            </a:r>
            <a:r>
              <a:rPr lang="en-US" altLang="zh-HK" sz="8000" i="1" baseline="30000" dirty="0" err="1">
                <a:solidFill>
                  <a:srgbClr val="FF0000"/>
                </a:solidFill>
              </a:rPr>
              <a:t>l</a:t>
            </a:r>
            <a:r>
              <a:rPr lang="en-US" altLang="zh-HK" sz="8000" i="1" baseline="30000" dirty="0">
                <a:solidFill>
                  <a:srgbClr val="FF0000"/>
                </a:solidFill>
              </a:rPr>
              <a:t>=1</a:t>
            </a:r>
            <a:r>
              <a:rPr lang="en-US" altLang="en-US" sz="8000" dirty="0">
                <a:solidFill>
                  <a:srgbClr val="FF0000"/>
                </a:solidFill>
              </a:rPr>
              <a:t>))]</a:t>
            </a:r>
          </a:p>
          <a:p>
            <a:r>
              <a:rPr lang="en-US" altLang="en-US" sz="8000" dirty="0">
                <a:solidFill>
                  <a:srgbClr val="FF0000"/>
                </a:solidFill>
              </a:rPr>
              <a:t>=0.564</a:t>
            </a:r>
            <a:endParaRPr lang="en-US" altLang="en-US" sz="8000" b="1" dirty="0">
              <a:solidFill>
                <a:srgbClr val="FF0000"/>
              </a:solidFill>
            </a:endParaRPr>
          </a:p>
          <a:p>
            <a:endParaRPr lang="en-US" altLang="zh-HK" dirty="0"/>
          </a:p>
        </p:txBody>
      </p:sp>
      <p:sp>
        <p:nvSpPr>
          <p:cNvPr id="72708" name="Footer Placeholder 3"/>
          <p:cNvSpPr>
            <a:spLocks noGrp="1"/>
          </p:cNvSpPr>
          <p:nvPr>
            <p:ph type="ftr" sz="quarter" idx="11"/>
          </p:nvPr>
        </p:nvSpPr>
        <p:spPr bwMode="auto">
          <a:xfrm>
            <a:off x="6248400" y="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endParaRPr lang="en-US" altLang="zh-HK" sz="1200" dirty="0">
              <a:solidFill>
                <a:srgbClr val="898989"/>
              </a:solidFill>
            </a:endParaRPr>
          </a:p>
        </p:txBody>
      </p:sp>
      <p:sp>
        <p:nvSpPr>
          <p:cNvPr id="7270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6D64110-8B67-48B3-9C7E-BF24D821B49D}" type="slidenum">
              <a:rPr lang="en-US" altLang="zh-HK" sz="1200">
                <a:solidFill>
                  <a:srgbClr val="898989"/>
                </a:solidFill>
              </a:rPr>
              <a:pPr>
                <a:spcBef>
                  <a:spcPct val="0"/>
                </a:spcBef>
                <a:buFontTx/>
                <a:buNone/>
              </a:pPr>
              <a:t>36</a:t>
            </a:fld>
            <a:endParaRPr lang="en-US" altLang="zh-HK" sz="1200">
              <a:solidFill>
                <a:srgbClr val="898989"/>
              </a:solidFill>
            </a:endParaRPr>
          </a:p>
        </p:txBody>
      </p:sp>
      <p:sp>
        <p:nvSpPr>
          <p:cNvPr id="2" name="TextBox 1"/>
          <p:cNvSpPr txBox="1"/>
          <p:nvPr/>
        </p:nvSpPr>
        <p:spPr>
          <a:xfrm>
            <a:off x="4936545" y="5182869"/>
            <a:ext cx="4207455" cy="1277273"/>
          </a:xfrm>
          <a:prstGeom prst="rect">
            <a:avLst/>
          </a:prstGeom>
          <a:noFill/>
          <a:ln>
            <a:solidFill>
              <a:schemeClr val="accent1"/>
            </a:solidFill>
          </a:ln>
        </p:spPr>
        <p:txBody>
          <a:bodyPr wrap="square" rtlCol="0">
            <a:spAutoFit/>
          </a:bodyPr>
          <a:lstStyle/>
          <a:p>
            <a:r>
              <a:rPr lang="en-US" sz="1100" dirty="0"/>
              <a:t>%</a:t>
            </a:r>
            <a:r>
              <a:rPr lang="en-US" sz="1100" dirty="0" err="1"/>
              <a:t>Matlab</a:t>
            </a:r>
            <a:r>
              <a:rPr lang="en-US" sz="1100" dirty="0"/>
              <a:t> Code:</a:t>
            </a:r>
          </a:p>
          <a:p>
            <a:r>
              <a:rPr lang="en-US" sz="1100" dirty="0"/>
              <a:t>P=[ 0.7656    0.7344    0.9609    0.9961    0.9141    0.9063    0.0977    0.0938    0.0859];</a:t>
            </a:r>
          </a:p>
          <a:p>
            <a:r>
              <a:rPr lang="pl-PL" sz="1100" dirty="0"/>
              <a:t>W=[ 0.2112    0.1540   -0.0687   -0.0289    0.0720   -0.1666    0.2938   -0.0169   -0.1127];</a:t>
            </a:r>
          </a:p>
          <a:p>
            <a:r>
              <a:rPr lang="en-US" sz="1100" dirty="0"/>
              <a:t>bias=0.1441;</a:t>
            </a:r>
          </a:p>
          <a:p>
            <a:r>
              <a:rPr lang="en-US" sz="1100" dirty="0"/>
              <a:t>1/(1+exp(-1*(sum(P.*W)+bias)) ) %correct 0.5637</a:t>
            </a:r>
          </a:p>
        </p:txBody>
      </p:sp>
      <p:sp>
        <p:nvSpPr>
          <p:cNvPr id="23" name="Oval 22">
            <a:extLst>
              <a:ext uri="{FF2B5EF4-FFF2-40B4-BE49-F238E27FC236}">
                <a16:creationId xmlns:a16="http://schemas.microsoft.com/office/drawing/2014/main" id="{53F391DE-10B0-4A17-B683-7CB6893C1655}"/>
              </a:ext>
            </a:extLst>
          </p:cNvPr>
          <p:cNvSpPr/>
          <p:nvPr/>
        </p:nvSpPr>
        <p:spPr>
          <a:xfrm>
            <a:off x="4067175" y="1208948"/>
            <a:ext cx="1236663" cy="11509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24" name="Straight Arrow Connector 23">
            <a:extLst>
              <a:ext uri="{FF2B5EF4-FFF2-40B4-BE49-F238E27FC236}">
                <a16:creationId xmlns:a16="http://schemas.microsoft.com/office/drawing/2014/main" id="{D57D220B-FE65-4DDA-9EDD-16B15DC13855}"/>
              </a:ext>
            </a:extLst>
          </p:cNvPr>
          <p:cNvCxnSpPr/>
          <p:nvPr/>
        </p:nvCxnSpPr>
        <p:spPr>
          <a:xfrm>
            <a:off x="2165350" y="1218473"/>
            <a:ext cx="1901825" cy="301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4A22581-3FEC-420D-853E-D96A5E138DF1}"/>
              </a:ext>
            </a:extLst>
          </p:cNvPr>
          <p:cNvCxnSpPr>
            <a:endCxn id="23" idx="2"/>
          </p:cNvCxnSpPr>
          <p:nvPr/>
        </p:nvCxnSpPr>
        <p:spPr>
          <a:xfrm>
            <a:off x="1951038" y="1718535"/>
            <a:ext cx="2116137" cy="66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088F349-BE5C-4E14-BA1D-7FF8C4D9CA46}"/>
              </a:ext>
            </a:extLst>
          </p:cNvPr>
          <p:cNvCxnSpPr/>
          <p:nvPr/>
        </p:nvCxnSpPr>
        <p:spPr>
          <a:xfrm flipV="1">
            <a:off x="2165350" y="2001110"/>
            <a:ext cx="1901825" cy="265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Rectangle 92">
            <a:extLst>
              <a:ext uri="{FF2B5EF4-FFF2-40B4-BE49-F238E27FC236}">
                <a16:creationId xmlns:a16="http://schemas.microsoft.com/office/drawing/2014/main" id="{1FA8E355-C686-408B-8799-A6C24BAAFF3F}"/>
              </a:ext>
            </a:extLst>
          </p:cNvPr>
          <p:cNvSpPr>
            <a:spLocks noChangeArrowheads="1"/>
          </p:cNvSpPr>
          <p:nvPr/>
        </p:nvSpPr>
        <p:spPr bwMode="auto">
          <a:xfrm>
            <a:off x="2493962" y="898506"/>
            <a:ext cx="15446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dirty="0">
                <a:sym typeface="Symbol" pitchFamily="18" charset="2"/>
              </a:rPr>
              <a:t></a:t>
            </a:r>
            <a:r>
              <a:rPr lang="en-US" altLang="en-US" sz="1800" i="1" baseline="30000" dirty="0">
                <a:sym typeface="Symbol" pitchFamily="18" charset="2"/>
              </a:rPr>
              <a:t>l=</a:t>
            </a:r>
            <a:r>
              <a:rPr lang="en-US" altLang="en-US" sz="1800" i="1" baseline="30000" dirty="0"/>
              <a:t>1</a:t>
            </a:r>
            <a:r>
              <a:rPr lang="en-US" altLang="en-US" sz="1800" dirty="0"/>
              <a:t>(i=1,j=4)</a:t>
            </a:r>
          </a:p>
        </p:txBody>
      </p:sp>
      <p:sp>
        <p:nvSpPr>
          <p:cNvPr id="28" name="Rectangle 93">
            <a:extLst>
              <a:ext uri="{FF2B5EF4-FFF2-40B4-BE49-F238E27FC236}">
                <a16:creationId xmlns:a16="http://schemas.microsoft.com/office/drawing/2014/main" id="{7830146C-EEFB-438B-9402-2030311DC188}"/>
              </a:ext>
            </a:extLst>
          </p:cNvPr>
          <p:cNvSpPr>
            <a:spLocks noChangeArrowheads="1"/>
          </p:cNvSpPr>
          <p:nvPr/>
        </p:nvSpPr>
        <p:spPr bwMode="auto">
          <a:xfrm>
            <a:off x="2578100" y="1485173"/>
            <a:ext cx="13051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dirty="0">
                <a:sym typeface="Symbol" pitchFamily="18" charset="2"/>
              </a:rPr>
              <a:t></a:t>
            </a:r>
            <a:r>
              <a:rPr lang="en-US" altLang="en-US" sz="1800" i="1" baseline="30000" dirty="0">
                <a:sym typeface="Symbol" pitchFamily="18" charset="2"/>
              </a:rPr>
              <a:t>l=</a:t>
            </a:r>
            <a:r>
              <a:rPr lang="en-US" altLang="en-US" sz="1800" i="1" baseline="30000" dirty="0"/>
              <a:t>1</a:t>
            </a:r>
            <a:r>
              <a:rPr lang="en-US" altLang="en-US" sz="1800" dirty="0"/>
              <a:t>(i=2,j=4)</a:t>
            </a:r>
          </a:p>
        </p:txBody>
      </p:sp>
      <p:sp>
        <p:nvSpPr>
          <p:cNvPr id="29" name="Rectangle 94">
            <a:extLst>
              <a:ext uri="{FF2B5EF4-FFF2-40B4-BE49-F238E27FC236}">
                <a16:creationId xmlns:a16="http://schemas.microsoft.com/office/drawing/2014/main" id="{F54754D6-7479-42E1-B585-47CFF6FAED39}"/>
              </a:ext>
            </a:extLst>
          </p:cNvPr>
          <p:cNvSpPr>
            <a:spLocks noChangeArrowheads="1"/>
          </p:cNvSpPr>
          <p:nvPr/>
        </p:nvSpPr>
        <p:spPr bwMode="auto">
          <a:xfrm>
            <a:off x="2630488" y="2001110"/>
            <a:ext cx="13051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dirty="0">
                <a:sym typeface="Symbol" pitchFamily="18" charset="2"/>
              </a:rPr>
              <a:t></a:t>
            </a:r>
            <a:r>
              <a:rPr lang="en-US" altLang="en-US" sz="1800" i="1" baseline="30000" dirty="0">
                <a:sym typeface="Symbol" pitchFamily="18" charset="2"/>
              </a:rPr>
              <a:t>l=</a:t>
            </a:r>
            <a:r>
              <a:rPr lang="en-US" altLang="en-US" sz="1800" i="1" baseline="30000" dirty="0"/>
              <a:t>1</a:t>
            </a:r>
            <a:r>
              <a:rPr lang="en-US" altLang="en-US" sz="1800" dirty="0"/>
              <a:t>(i=9,j=4)</a:t>
            </a:r>
          </a:p>
        </p:txBody>
      </p:sp>
      <p:sp>
        <p:nvSpPr>
          <p:cNvPr id="30" name="Oval 29">
            <a:extLst>
              <a:ext uri="{FF2B5EF4-FFF2-40B4-BE49-F238E27FC236}">
                <a16:creationId xmlns:a16="http://schemas.microsoft.com/office/drawing/2014/main" id="{C4A113E1-8F48-4BB3-8376-075F12199216}"/>
              </a:ext>
            </a:extLst>
          </p:cNvPr>
          <p:cNvSpPr/>
          <p:nvPr/>
        </p:nvSpPr>
        <p:spPr>
          <a:xfrm>
            <a:off x="2208213" y="1859823"/>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1" name="Oval 30">
            <a:extLst>
              <a:ext uri="{FF2B5EF4-FFF2-40B4-BE49-F238E27FC236}">
                <a16:creationId xmlns:a16="http://schemas.microsoft.com/office/drawing/2014/main" id="{20CFFD81-E9B8-497D-A890-DA0A6B3457D2}"/>
              </a:ext>
            </a:extLst>
          </p:cNvPr>
          <p:cNvSpPr/>
          <p:nvPr/>
        </p:nvSpPr>
        <p:spPr>
          <a:xfrm>
            <a:off x="2205038" y="2053498"/>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32" name="Straight Arrow Connector 31">
            <a:extLst>
              <a:ext uri="{FF2B5EF4-FFF2-40B4-BE49-F238E27FC236}">
                <a16:creationId xmlns:a16="http://schemas.microsoft.com/office/drawing/2014/main" id="{91C95FBB-6429-4D46-A251-B9718353A935}"/>
              </a:ext>
            </a:extLst>
          </p:cNvPr>
          <p:cNvCxnSpPr/>
          <p:nvPr/>
        </p:nvCxnSpPr>
        <p:spPr>
          <a:xfrm>
            <a:off x="5303838" y="1785210"/>
            <a:ext cx="517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141">
            <a:extLst>
              <a:ext uri="{FF2B5EF4-FFF2-40B4-BE49-F238E27FC236}">
                <a16:creationId xmlns:a16="http://schemas.microsoft.com/office/drawing/2014/main" id="{B6A960C1-393C-4143-92FE-5A77D320BA6F}"/>
              </a:ext>
            </a:extLst>
          </p:cNvPr>
          <p:cNvSpPr>
            <a:spLocks noChangeArrowheads="1"/>
          </p:cNvSpPr>
          <p:nvPr/>
        </p:nvSpPr>
        <p:spPr bwMode="auto">
          <a:xfrm>
            <a:off x="1482725" y="1002573"/>
            <a:ext cx="730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P(i=1)</a:t>
            </a:r>
          </a:p>
          <a:p>
            <a:pPr eaLnBrk="1" hangingPunct="1">
              <a:spcBef>
                <a:spcPct val="0"/>
              </a:spcBef>
              <a:buFontTx/>
              <a:buNone/>
            </a:pPr>
            <a:endParaRPr lang="en-US" altLang="en-US" sz="1800"/>
          </a:p>
        </p:txBody>
      </p:sp>
      <p:sp>
        <p:nvSpPr>
          <p:cNvPr id="34" name="Rectangle 142">
            <a:extLst>
              <a:ext uri="{FF2B5EF4-FFF2-40B4-BE49-F238E27FC236}">
                <a16:creationId xmlns:a16="http://schemas.microsoft.com/office/drawing/2014/main" id="{404EAC5C-2404-4A38-972F-458D0F3237D6}"/>
              </a:ext>
            </a:extLst>
          </p:cNvPr>
          <p:cNvSpPr>
            <a:spLocks noChangeArrowheads="1"/>
          </p:cNvSpPr>
          <p:nvPr/>
        </p:nvSpPr>
        <p:spPr bwMode="auto">
          <a:xfrm>
            <a:off x="1484313" y="1497873"/>
            <a:ext cx="730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P(i=2)</a:t>
            </a:r>
          </a:p>
          <a:p>
            <a:pPr eaLnBrk="1" hangingPunct="1">
              <a:spcBef>
                <a:spcPct val="0"/>
              </a:spcBef>
              <a:buFontTx/>
              <a:buNone/>
            </a:pPr>
            <a:endParaRPr lang="en-US" altLang="en-US" sz="1800"/>
          </a:p>
        </p:txBody>
      </p:sp>
      <p:sp>
        <p:nvSpPr>
          <p:cNvPr id="35" name="Rectangle 143">
            <a:extLst>
              <a:ext uri="{FF2B5EF4-FFF2-40B4-BE49-F238E27FC236}">
                <a16:creationId xmlns:a16="http://schemas.microsoft.com/office/drawing/2014/main" id="{843BECCE-DC6D-49B2-ABB3-3D6ADAE0E251}"/>
              </a:ext>
            </a:extLst>
          </p:cNvPr>
          <p:cNvSpPr>
            <a:spLocks noChangeArrowheads="1"/>
          </p:cNvSpPr>
          <p:nvPr/>
        </p:nvSpPr>
        <p:spPr bwMode="auto">
          <a:xfrm>
            <a:off x="1524000" y="2047148"/>
            <a:ext cx="730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P(i=9)</a:t>
            </a:r>
          </a:p>
        </p:txBody>
      </p:sp>
      <p:sp>
        <p:nvSpPr>
          <p:cNvPr id="36" name="TextBox 149">
            <a:extLst>
              <a:ext uri="{FF2B5EF4-FFF2-40B4-BE49-F238E27FC236}">
                <a16:creationId xmlns:a16="http://schemas.microsoft.com/office/drawing/2014/main" id="{7F033931-4FBA-48AD-B5E3-5D5602E2E745}"/>
              </a:ext>
            </a:extLst>
          </p:cNvPr>
          <p:cNvSpPr txBox="1">
            <a:spLocks noChangeArrowheads="1"/>
          </p:cNvSpPr>
          <p:nvPr/>
        </p:nvSpPr>
        <p:spPr bwMode="auto">
          <a:xfrm>
            <a:off x="4038600" y="1439135"/>
            <a:ext cx="1406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Neuron Bias=b</a:t>
            </a:r>
            <a:endParaRPr lang="en-US" altLang="en-US" sz="1800" baseline="-25000" dirty="0"/>
          </a:p>
        </p:txBody>
      </p:sp>
      <p:sp>
        <p:nvSpPr>
          <p:cNvPr id="37" name="TextBox 137">
            <a:extLst>
              <a:ext uri="{FF2B5EF4-FFF2-40B4-BE49-F238E27FC236}">
                <a16:creationId xmlns:a16="http://schemas.microsoft.com/office/drawing/2014/main" id="{7112A971-A0A4-4B56-AFC9-32226AA8EF7A}"/>
              </a:ext>
            </a:extLst>
          </p:cNvPr>
          <p:cNvSpPr txBox="1">
            <a:spLocks noChangeArrowheads="1"/>
          </p:cNvSpPr>
          <p:nvPr/>
        </p:nvSpPr>
        <p:spPr bwMode="auto">
          <a:xfrm>
            <a:off x="5905895" y="1663537"/>
            <a:ext cx="10951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A1_j_</a:t>
            </a:r>
            <a:r>
              <a:rPr lang="en-US" altLang="en-US" sz="1800" dirty="0"/>
              <a:t>is_4</a:t>
            </a:r>
          </a:p>
        </p:txBody>
      </p:sp>
    </p:spTree>
    <p:extLst>
      <p:ext uri="{BB962C8B-B14F-4D97-AF65-F5344CB8AC3E}">
        <p14:creationId xmlns:p14="http://schemas.microsoft.com/office/powerpoint/2010/main" val="34403928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18849" y="304800"/>
            <a:ext cx="8229600" cy="1143000"/>
          </a:xfrm>
        </p:spPr>
        <p:txBody>
          <a:bodyPr/>
          <a:lstStyle/>
          <a:p>
            <a:pPr algn="l"/>
            <a:r>
              <a:rPr lang="en-US" altLang="zh-HK" dirty="0">
                <a:latin typeface="Bell MT" panose="02020503060305020303" pitchFamily="18" charset="0"/>
              </a:rPr>
              <a:t>Exercise 4: find Y1</a:t>
            </a:r>
            <a:endParaRPr lang="zh-HK" altLang="en-US" dirty="0">
              <a:latin typeface="Bell MT" panose="02020503060305020303" pitchFamily="18" charset="0"/>
            </a:endParaRPr>
          </a:p>
        </p:txBody>
      </p:sp>
      <p:sp>
        <p:nvSpPr>
          <p:cNvPr id="24579" name="Content Placeholder 2"/>
          <p:cNvSpPr>
            <a:spLocks noGrp="1"/>
          </p:cNvSpPr>
          <p:nvPr>
            <p:ph idx="1"/>
          </p:nvPr>
        </p:nvSpPr>
        <p:spPr>
          <a:xfrm>
            <a:off x="365125" y="1923831"/>
            <a:ext cx="330200" cy="644525"/>
          </a:xfrm>
        </p:spPr>
        <p:txBody>
          <a:bodyPr>
            <a:normAutofit/>
          </a:bodyPr>
          <a:lstStyle/>
          <a:p>
            <a:r>
              <a:rPr lang="en-US" altLang="zh-HK">
                <a:latin typeface="Bell MT" panose="02020503060305020303" pitchFamily="18" charset="0"/>
              </a:rPr>
              <a:t>  </a:t>
            </a:r>
            <a:endParaRPr lang="zh-HK" altLang="en-US">
              <a:latin typeface="Bell MT" panose="02020503060305020303" pitchFamily="18" charset="0"/>
            </a:endParaRPr>
          </a:p>
        </p:txBody>
      </p:sp>
      <p:sp>
        <p:nvSpPr>
          <p:cNvPr id="2458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p>
        </p:txBody>
      </p:sp>
      <p:sp>
        <p:nvSpPr>
          <p:cNvPr id="2458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1B99A02-0749-4647-81F2-BCC581F5E3AF}" type="slidenum">
              <a:rPr lang="en-US" altLang="zh-HK" sz="1200">
                <a:solidFill>
                  <a:srgbClr val="898989"/>
                </a:solidFill>
              </a:rPr>
              <a:pPr>
                <a:spcBef>
                  <a:spcPct val="0"/>
                </a:spcBef>
                <a:buFontTx/>
                <a:buNone/>
              </a:pPr>
              <a:t>37</a:t>
            </a:fld>
            <a:endParaRPr lang="en-US" altLang="zh-HK" sz="1200">
              <a:solidFill>
                <a:srgbClr val="898989"/>
              </a:solidFill>
            </a:endParaRPr>
          </a:p>
        </p:txBody>
      </p:sp>
      <p:sp>
        <p:nvSpPr>
          <p:cNvPr id="7" name="Oval 6"/>
          <p:cNvSpPr/>
          <p:nvPr/>
        </p:nvSpPr>
        <p:spPr>
          <a:xfrm>
            <a:off x="1457325" y="1841281"/>
            <a:ext cx="685800" cy="7270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latin typeface="Bell MT" panose="02020503060305020303" pitchFamily="18" charset="0"/>
              <a:cs typeface="Arial" charset="0"/>
            </a:endParaRPr>
          </a:p>
        </p:txBody>
      </p:sp>
      <p:sp>
        <p:nvSpPr>
          <p:cNvPr id="24583" name="TextBox 15"/>
          <p:cNvSpPr txBox="1">
            <a:spLocks noChangeArrowheads="1"/>
          </p:cNvSpPr>
          <p:nvPr/>
        </p:nvSpPr>
        <p:spPr bwMode="auto">
          <a:xfrm>
            <a:off x="1577975" y="3547844"/>
            <a:ext cx="5180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i="1">
                <a:latin typeface="Bell MT" panose="02020503060305020303" pitchFamily="18" charset="0"/>
              </a:rPr>
              <a:t>l=1</a:t>
            </a:r>
          </a:p>
          <a:p>
            <a:pPr eaLnBrk="1" hangingPunct="1">
              <a:spcBef>
                <a:spcPct val="0"/>
              </a:spcBef>
              <a:buFontTx/>
              <a:buNone/>
            </a:pPr>
            <a:r>
              <a:rPr lang="en-US" altLang="zh-HK" sz="1800" i="1">
                <a:latin typeface="Bell MT" panose="02020503060305020303" pitchFamily="18" charset="0"/>
              </a:rPr>
              <a:t>i=2</a:t>
            </a:r>
            <a:endParaRPr lang="zh-HK" altLang="en-US" sz="1800" i="1">
              <a:latin typeface="Bell MT" panose="02020503060305020303" pitchFamily="18" charset="0"/>
            </a:endParaRPr>
          </a:p>
        </p:txBody>
      </p:sp>
      <p:sp>
        <p:nvSpPr>
          <p:cNvPr id="19" name="Oval 18"/>
          <p:cNvSpPr/>
          <p:nvPr/>
        </p:nvSpPr>
        <p:spPr>
          <a:xfrm>
            <a:off x="1463675" y="3530381"/>
            <a:ext cx="685800" cy="7286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latin typeface="Bell MT" panose="02020503060305020303" pitchFamily="18" charset="0"/>
              <a:cs typeface="Arial" charset="0"/>
            </a:endParaRPr>
          </a:p>
        </p:txBody>
      </p:sp>
      <p:sp>
        <p:nvSpPr>
          <p:cNvPr id="21" name="Oval 20"/>
          <p:cNvSpPr/>
          <p:nvPr/>
        </p:nvSpPr>
        <p:spPr>
          <a:xfrm>
            <a:off x="1457325" y="5441731"/>
            <a:ext cx="685800" cy="7286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latin typeface="Bell MT" panose="02020503060305020303" pitchFamily="18" charset="0"/>
              <a:cs typeface="Arial" charset="0"/>
            </a:endParaRPr>
          </a:p>
        </p:txBody>
      </p:sp>
      <p:sp>
        <p:nvSpPr>
          <p:cNvPr id="24586" name="TextBox 21"/>
          <p:cNvSpPr txBox="1">
            <a:spLocks noChangeArrowheads="1"/>
          </p:cNvSpPr>
          <p:nvPr/>
        </p:nvSpPr>
        <p:spPr bwMode="auto">
          <a:xfrm>
            <a:off x="1565275" y="5483006"/>
            <a:ext cx="5180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i="1" dirty="0">
                <a:latin typeface="Bell MT" panose="02020503060305020303" pitchFamily="18" charset="0"/>
              </a:rPr>
              <a:t>l=1</a:t>
            </a:r>
          </a:p>
          <a:p>
            <a:pPr eaLnBrk="1" hangingPunct="1">
              <a:spcBef>
                <a:spcPct val="0"/>
              </a:spcBef>
              <a:buFontTx/>
              <a:buNone/>
            </a:pPr>
            <a:r>
              <a:rPr lang="en-US" altLang="zh-HK" sz="1800" i="1" dirty="0" err="1">
                <a:latin typeface="Bell MT" panose="02020503060305020303" pitchFamily="18" charset="0"/>
              </a:rPr>
              <a:t>i</a:t>
            </a:r>
            <a:r>
              <a:rPr lang="en-US" altLang="zh-HK" sz="1800" i="1" dirty="0">
                <a:latin typeface="Bell MT" panose="02020503060305020303" pitchFamily="18" charset="0"/>
              </a:rPr>
              <a:t>=3</a:t>
            </a:r>
            <a:endParaRPr lang="zh-HK" altLang="en-US" sz="1800" i="1" dirty="0">
              <a:latin typeface="Bell MT" panose="02020503060305020303" pitchFamily="18" charset="0"/>
            </a:endParaRPr>
          </a:p>
        </p:txBody>
      </p:sp>
      <p:sp>
        <p:nvSpPr>
          <p:cNvPr id="24587" name="TextBox 22"/>
          <p:cNvSpPr txBox="1">
            <a:spLocks noChangeArrowheads="1"/>
          </p:cNvSpPr>
          <p:nvPr/>
        </p:nvSpPr>
        <p:spPr bwMode="auto">
          <a:xfrm>
            <a:off x="1524000" y="1836519"/>
            <a:ext cx="5180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i="1">
                <a:latin typeface="Bell MT" panose="02020503060305020303" pitchFamily="18" charset="0"/>
              </a:rPr>
              <a:t>l=1</a:t>
            </a:r>
          </a:p>
          <a:p>
            <a:pPr eaLnBrk="1" hangingPunct="1">
              <a:spcBef>
                <a:spcPct val="0"/>
              </a:spcBef>
              <a:buFontTx/>
              <a:buNone/>
            </a:pPr>
            <a:r>
              <a:rPr lang="en-US" altLang="zh-HK" sz="1800" i="1">
                <a:latin typeface="Bell MT" panose="02020503060305020303" pitchFamily="18" charset="0"/>
              </a:rPr>
              <a:t>i=1</a:t>
            </a:r>
            <a:endParaRPr lang="zh-HK" altLang="en-US" sz="1800" i="1">
              <a:latin typeface="Bell MT" panose="02020503060305020303" pitchFamily="18" charset="0"/>
            </a:endParaRPr>
          </a:p>
        </p:txBody>
      </p:sp>
      <p:sp>
        <p:nvSpPr>
          <p:cNvPr id="24" name="Oval 23"/>
          <p:cNvSpPr/>
          <p:nvPr/>
        </p:nvSpPr>
        <p:spPr>
          <a:xfrm>
            <a:off x="4999038" y="2922369"/>
            <a:ext cx="685800" cy="7270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latin typeface="Bell MT" panose="02020503060305020303" pitchFamily="18" charset="0"/>
              <a:cs typeface="Arial" charset="0"/>
            </a:endParaRPr>
          </a:p>
        </p:txBody>
      </p:sp>
      <p:sp>
        <p:nvSpPr>
          <p:cNvPr id="24589" name="TextBox 24"/>
          <p:cNvSpPr txBox="1">
            <a:spLocks noChangeArrowheads="1"/>
          </p:cNvSpPr>
          <p:nvPr/>
        </p:nvSpPr>
        <p:spPr bwMode="auto">
          <a:xfrm>
            <a:off x="5032375" y="2863631"/>
            <a:ext cx="6524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600" i="1" dirty="0">
                <a:latin typeface="Bell MT" panose="02020503060305020303" pitchFamily="18" charset="0"/>
              </a:rPr>
              <a:t>l=2</a:t>
            </a:r>
          </a:p>
          <a:p>
            <a:pPr eaLnBrk="1" hangingPunct="1">
              <a:spcBef>
                <a:spcPct val="0"/>
              </a:spcBef>
              <a:buFontTx/>
              <a:buNone/>
            </a:pPr>
            <a:r>
              <a:rPr lang="en-US" altLang="zh-HK" sz="1600" i="1" dirty="0" err="1">
                <a:latin typeface="Bell MT" panose="02020503060305020303" pitchFamily="18" charset="0"/>
              </a:rPr>
              <a:t>i</a:t>
            </a:r>
            <a:r>
              <a:rPr lang="en-US" altLang="zh-HK" sz="1600" i="1" dirty="0">
                <a:latin typeface="Bell MT" panose="02020503060305020303" pitchFamily="18" charset="0"/>
              </a:rPr>
              <a:t>=1</a:t>
            </a:r>
          </a:p>
          <a:p>
            <a:pPr eaLnBrk="1" hangingPunct="1">
              <a:spcBef>
                <a:spcPct val="0"/>
              </a:spcBef>
              <a:buFontTx/>
              <a:buNone/>
            </a:pPr>
            <a:r>
              <a:rPr lang="en-US" altLang="zh-HK" sz="1600" i="1" dirty="0">
                <a:latin typeface="Bell MT" panose="02020503060305020303" pitchFamily="18" charset="0"/>
              </a:rPr>
              <a:t>b=0.5</a:t>
            </a:r>
            <a:endParaRPr lang="zh-HK" altLang="en-US" sz="1600" i="1" dirty="0">
              <a:latin typeface="Bell MT" panose="02020503060305020303" pitchFamily="18" charset="0"/>
            </a:endParaRPr>
          </a:p>
        </p:txBody>
      </p:sp>
      <p:sp>
        <p:nvSpPr>
          <p:cNvPr id="26" name="Oval 25"/>
          <p:cNvSpPr/>
          <p:nvPr/>
        </p:nvSpPr>
        <p:spPr>
          <a:xfrm>
            <a:off x="5130800" y="5014694"/>
            <a:ext cx="685800" cy="7286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latin typeface="Bell MT" panose="02020503060305020303" pitchFamily="18" charset="0"/>
              <a:cs typeface="Arial" charset="0"/>
            </a:endParaRPr>
          </a:p>
        </p:txBody>
      </p:sp>
      <p:sp>
        <p:nvSpPr>
          <p:cNvPr id="24591" name="TextBox 26"/>
          <p:cNvSpPr txBox="1">
            <a:spLocks noChangeArrowheads="1"/>
          </p:cNvSpPr>
          <p:nvPr/>
        </p:nvSpPr>
        <p:spPr bwMode="auto">
          <a:xfrm>
            <a:off x="5214938" y="5097244"/>
            <a:ext cx="70961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i="1">
                <a:latin typeface="Bell MT" panose="02020503060305020303" pitchFamily="18" charset="0"/>
              </a:rPr>
              <a:t>l=2</a:t>
            </a:r>
          </a:p>
          <a:p>
            <a:pPr eaLnBrk="1" hangingPunct="1">
              <a:spcBef>
                <a:spcPct val="0"/>
              </a:spcBef>
              <a:buFontTx/>
              <a:buNone/>
            </a:pPr>
            <a:r>
              <a:rPr lang="en-US" altLang="zh-HK" sz="1800" i="1">
                <a:latin typeface="Bell MT" panose="02020503060305020303" pitchFamily="18" charset="0"/>
              </a:rPr>
              <a:t>i=2</a:t>
            </a:r>
          </a:p>
          <a:p>
            <a:pPr eaLnBrk="1" hangingPunct="1">
              <a:spcBef>
                <a:spcPct val="0"/>
              </a:spcBef>
              <a:buFontTx/>
              <a:buNone/>
            </a:pPr>
            <a:r>
              <a:rPr lang="en-US" altLang="zh-HK" sz="1800" i="1">
                <a:latin typeface="Bell MT" panose="02020503060305020303" pitchFamily="18" charset="0"/>
              </a:rPr>
              <a:t>b=0.3</a:t>
            </a:r>
            <a:endParaRPr lang="zh-HK" altLang="en-US" sz="1800" i="1">
              <a:latin typeface="Bell MT" panose="02020503060305020303" pitchFamily="18" charset="0"/>
            </a:endParaRPr>
          </a:p>
        </p:txBody>
      </p:sp>
      <p:sp>
        <p:nvSpPr>
          <p:cNvPr id="28" name="Oval 27"/>
          <p:cNvSpPr/>
          <p:nvPr/>
        </p:nvSpPr>
        <p:spPr>
          <a:xfrm>
            <a:off x="7477125" y="2460406"/>
            <a:ext cx="685800" cy="7286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latin typeface="Bell MT" panose="02020503060305020303" pitchFamily="18" charset="0"/>
              <a:cs typeface="Arial" charset="0"/>
            </a:endParaRPr>
          </a:p>
        </p:txBody>
      </p:sp>
      <p:sp>
        <p:nvSpPr>
          <p:cNvPr id="24593" name="TextBox 28"/>
          <p:cNvSpPr txBox="1">
            <a:spLocks noChangeArrowheads="1"/>
          </p:cNvSpPr>
          <p:nvPr/>
        </p:nvSpPr>
        <p:spPr bwMode="auto">
          <a:xfrm>
            <a:off x="7585075" y="2522319"/>
            <a:ext cx="7096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i="1">
                <a:latin typeface="Bell MT" panose="02020503060305020303" pitchFamily="18" charset="0"/>
              </a:rPr>
              <a:t>l=3</a:t>
            </a:r>
          </a:p>
          <a:p>
            <a:pPr eaLnBrk="1" hangingPunct="1">
              <a:spcBef>
                <a:spcPct val="0"/>
              </a:spcBef>
              <a:buFontTx/>
              <a:buNone/>
            </a:pPr>
            <a:r>
              <a:rPr lang="en-US" altLang="zh-HK" sz="1800" i="1">
                <a:latin typeface="Bell MT" panose="02020503060305020303" pitchFamily="18" charset="0"/>
              </a:rPr>
              <a:t>i=1</a:t>
            </a:r>
          </a:p>
          <a:p>
            <a:pPr eaLnBrk="1" hangingPunct="1">
              <a:spcBef>
                <a:spcPct val="0"/>
              </a:spcBef>
              <a:buFontTx/>
              <a:buNone/>
            </a:pPr>
            <a:r>
              <a:rPr lang="en-US" altLang="zh-HK" sz="1800" i="1">
                <a:latin typeface="Bell MT" panose="02020503060305020303" pitchFamily="18" charset="0"/>
              </a:rPr>
              <a:t>b=0.7</a:t>
            </a:r>
            <a:endParaRPr lang="zh-HK" altLang="en-US" sz="1800" i="1">
              <a:latin typeface="Bell MT" panose="02020503060305020303" pitchFamily="18" charset="0"/>
            </a:endParaRPr>
          </a:p>
        </p:txBody>
      </p:sp>
      <p:sp>
        <p:nvSpPr>
          <p:cNvPr id="30" name="Oval 29"/>
          <p:cNvSpPr/>
          <p:nvPr/>
        </p:nvSpPr>
        <p:spPr>
          <a:xfrm>
            <a:off x="7431088" y="4821019"/>
            <a:ext cx="685800" cy="7270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latin typeface="Bell MT" panose="02020503060305020303" pitchFamily="18" charset="0"/>
              <a:cs typeface="Arial" charset="0"/>
            </a:endParaRPr>
          </a:p>
        </p:txBody>
      </p:sp>
      <p:sp>
        <p:nvSpPr>
          <p:cNvPr id="24595" name="TextBox 30"/>
          <p:cNvSpPr txBox="1">
            <a:spLocks noChangeArrowheads="1"/>
          </p:cNvSpPr>
          <p:nvPr/>
        </p:nvSpPr>
        <p:spPr bwMode="auto">
          <a:xfrm>
            <a:off x="7539038" y="4862294"/>
            <a:ext cx="7112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i="1" dirty="0">
                <a:latin typeface="Bell MT" panose="02020503060305020303" pitchFamily="18" charset="0"/>
              </a:rPr>
              <a:t>l=3</a:t>
            </a:r>
          </a:p>
          <a:p>
            <a:pPr eaLnBrk="1" hangingPunct="1">
              <a:spcBef>
                <a:spcPct val="0"/>
              </a:spcBef>
              <a:buFontTx/>
              <a:buNone/>
            </a:pPr>
            <a:r>
              <a:rPr lang="en-US" altLang="zh-HK" sz="1800" i="1" dirty="0" err="1">
                <a:latin typeface="Bell MT" panose="02020503060305020303" pitchFamily="18" charset="0"/>
              </a:rPr>
              <a:t>i</a:t>
            </a:r>
            <a:r>
              <a:rPr lang="en-US" altLang="zh-HK" sz="1800" i="1" dirty="0">
                <a:latin typeface="Bell MT" panose="02020503060305020303" pitchFamily="18" charset="0"/>
              </a:rPr>
              <a:t>=2</a:t>
            </a:r>
          </a:p>
          <a:p>
            <a:pPr eaLnBrk="1" hangingPunct="1">
              <a:spcBef>
                <a:spcPct val="0"/>
              </a:spcBef>
              <a:buFontTx/>
              <a:buNone/>
            </a:pPr>
            <a:r>
              <a:rPr lang="en-US" altLang="zh-HK" sz="1800" i="1" dirty="0">
                <a:latin typeface="Bell MT" panose="02020503060305020303" pitchFamily="18" charset="0"/>
              </a:rPr>
              <a:t>b=0.6</a:t>
            </a:r>
            <a:endParaRPr lang="zh-HK" altLang="en-US" sz="1800" i="1" dirty="0">
              <a:latin typeface="Bell MT" panose="02020503060305020303" pitchFamily="18" charset="0"/>
            </a:endParaRPr>
          </a:p>
        </p:txBody>
      </p:sp>
      <p:cxnSp>
        <p:nvCxnSpPr>
          <p:cNvPr id="33" name="Straight Arrow Connector 32"/>
          <p:cNvCxnSpPr>
            <a:stCxn id="7" idx="6"/>
            <a:endCxn id="24" idx="2"/>
          </p:cNvCxnSpPr>
          <p:nvPr/>
        </p:nvCxnSpPr>
        <p:spPr>
          <a:xfrm>
            <a:off x="2143125" y="2204819"/>
            <a:ext cx="2855913" cy="10810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9" idx="7"/>
            <a:endCxn id="24" idx="2"/>
          </p:cNvCxnSpPr>
          <p:nvPr/>
        </p:nvCxnSpPr>
        <p:spPr>
          <a:xfrm flipV="1">
            <a:off x="2047875" y="3285906"/>
            <a:ext cx="2951163" cy="3508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1" idx="7"/>
            <a:endCxn id="24" idx="2"/>
          </p:cNvCxnSpPr>
          <p:nvPr/>
        </p:nvCxnSpPr>
        <p:spPr>
          <a:xfrm flipV="1">
            <a:off x="2043113" y="3285906"/>
            <a:ext cx="2955925" cy="2262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7" idx="6"/>
            <a:endCxn id="26" idx="1"/>
          </p:cNvCxnSpPr>
          <p:nvPr/>
        </p:nvCxnSpPr>
        <p:spPr>
          <a:xfrm>
            <a:off x="2143125" y="2204819"/>
            <a:ext cx="3087688" cy="2916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9" idx="7"/>
            <a:endCxn id="26" idx="1"/>
          </p:cNvCxnSpPr>
          <p:nvPr/>
        </p:nvCxnSpPr>
        <p:spPr>
          <a:xfrm>
            <a:off x="2047875" y="3636744"/>
            <a:ext cx="3182938" cy="1484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21" idx="7"/>
            <a:endCxn id="26" idx="1"/>
          </p:cNvCxnSpPr>
          <p:nvPr/>
        </p:nvCxnSpPr>
        <p:spPr>
          <a:xfrm flipV="1">
            <a:off x="2043113" y="5121056"/>
            <a:ext cx="3187700" cy="4270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24" idx="6"/>
            <a:endCxn id="28" idx="2"/>
          </p:cNvCxnSpPr>
          <p:nvPr/>
        </p:nvCxnSpPr>
        <p:spPr>
          <a:xfrm flipV="1">
            <a:off x="5684838" y="2825531"/>
            <a:ext cx="1792287" cy="460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26" idx="7"/>
            <a:endCxn id="28" idx="2"/>
          </p:cNvCxnSpPr>
          <p:nvPr/>
        </p:nvCxnSpPr>
        <p:spPr>
          <a:xfrm flipV="1">
            <a:off x="5716588" y="2825531"/>
            <a:ext cx="1760537" cy="2295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24" idx="6"/>
            <a:endCxn id="30" idx="2"/>
          </p:cNvCxnSpPr>
          <p:nvPr/>
        </p:nvCxnSpPr>
        <p:spPr>
          <a:xfrm>
            <a:off x="5684838" y="3285906"/>
            <a:ext cx="1746250" cy="1898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26" idx="7"/>
            <a:endCxn id="30" idx="2"/>
          </p:cNvCxnSpPr>
          <p:nvPr/>
        </p:nvCxnSpPr>
        <p:spPr>
          <a:xfrm>
            <a:off x="5716588" y="5121056"/>
            <a:ext cx="1714500" cy="63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606" name="TextBox 78"/>
          <p:cNvSpPr txBox="1">
            <a:spLocks noChangeArrowheads="1"/>
          </p:cNvSpPr>
          <p:nvPr/>
        </p:nvSpPr>
        <p:spPr bwMode="auto">
          <a:xfrm>
            <a:off x="2781300" y="5627469"/>
            <a:ext cx="15311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dirty="0" err="1">
                <a:latin typeface="Bell MT" panose="02020503060305020303" pitchFamily="18" charset="0"/>
              </a:rPr>
              <a:t>W</a:t>
            </a:r>
            <a:r>
              <a:rPr lang="en-US" altLang="zh-HK" sz="1800" i="1" baseline="30000" dirty="0" err="1">
                <a:latin typeface="Bell MT" panose="02020503060305020303" pitchFamily="18" charset="0"/>
              </a:rPr>
              <a:t>l</a:t>
            </a:r>
            <a:r>
              <a:rPr lang="en-US" altLang="zh-HK" sz="1800" i="1" baseline="30000" dirty="0">
                <a:latin typeface="Bell MT" panose="02020503060305020303" pitchFamily="18" charset="0"/>
              </a:rPr>
              <a:t> =1</a:t>
            </a:r>
            <a:r>
              <a:rPr lang="en-US" altLang="zh-HK" sz="1800" dirty="0">
                <a:latin typeface="Bell MT" panose="02020503060305020303" pitchFamily="18" charset="0"/>
              </a:rPr>
              <a:t>(j=3,i=2)</a:t>
            </a:r>
            <a:endParaRPr lang="zh-HK" altLang="en-US" sz="1800" dirty="0">
              <a:latin typeface="Bell MT" panose="02020503060305020303" pitchFamily="18" charset="0"/>
            </a:endParaRPr>
          </a:p>
        </p:txBody>
      </p:sp>
      <p:sp>
        <p:nvSpPr>
          <p:cNvPr id="24607" name="TextBox 79"/>
          <p:cNvSpPr txBox="1">
            <a:spLocks noChangeArrowheads="1"/>
          </p:cNvSpPr>
          <p:nvPr/>
        </p:nvSpPr>
        <p:spPr bwMode="auto">
          <a:xfrm>
            <a:off x="4394200" y="5009931"/>
            <a:ext cx="593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latin typeface="Bell MT" panose="02020503060305020303" pitchFamily="18" charset="0"/>
              </a:rPr>
              <a:t>0.15</a:t>
            </a:r>
            <a:endParaRPr lang="zh-HK" altLang="en-US" sz="1800">
              <a:latin typeface="Bell MT" panose="02020503060305020303" pitchFamily="18" charset="0"/>
            </a:endParaRPr>
          </a:p>
        </p:txBody>
      </p:sp>
      <p:sp>
        <p:nvSpPr>
          <p:cNvPr id="24608" name="TextBox 80"/>
          <p:cNvSpPr txBox="1">
            <a:spLocks noChangeArrowheads="1"/>
          </p:cNvSpPr>
          <p:nvPr/>
        </p:nvSpPr>
        <p:spPr bwMode="auto">
          <a:xfrm>
            <a:off x="4381500" y="4646394"/>
            <a:ext cx="593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latin typeface="Bell MT" panose="02020503060305020303" pitchFamily="18" charset="0"/>
              </a:rPr>
              <a:t>0.73</a:t>
            </a:r>
            <a:endParaRPr lang="zh-HK" altLang="en-US" sz="1800">
              <a:latin typeface="Bell MT" panose="02020503060305020303" pitchFamily="18" charset="0"/>
            </a:endParaRPr>
          </a:p>
        </p:txBody>
      </p:sp>
      <p:sp>
        <p:nvSpPr>
          <p:cNvPr id="24609" name="TextBox 81"/>
          <p:cNvSpPr txBox="1">
            <a:spLocks noChangeArrowheads="1"/>
          </p:cNvSpPr>
          <p:nvPr/>
        </p:nvSpPr>
        <p:spPr bwMode="auto">
          <a:xfrm>
            <a:off x="4483100" y="4366994"/>
            <a:ext cx="593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latin typeface="Bell MT" panose="02020503060305020303" pitchFamily="18" charset="0"/>
              </a:rPr>
              <a:t>0.27</a:t>
            </a:r>
            <a:endParaRPr lang="zh-HK" altLang="en-US" sz="1800">
              <a:latin typeface="Bell MT" panose="02020503060305020303" pitchFamily="18" charset="0"/>
            </a:endParaRPr>
          </a:p>
        </p:txBody>
      </p:sp>
      <p:cxnSp>
        <p:nvCxnSpPr>
          <p:cNvPr id="84" name="Straight Arrow Connector 83"/>
          <p:cNvCxnSpPr/>
          <p:nvPr/>
        </p:nvCxnSpPr>
        <p:spPr>
          <a:xfrm flipV="1">
            <a:off x="3057525" y="5335369"/>
            <a:ext cx="466725" cy="407987"/>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24611" name="TextBox 96"/>
          <p:cNvSpPr txBox="1">
            <a:spLocks noChangeArrowheads="1"/>
          </p:cNvSpPr>
          <p:nvPr/>
        </p:nvSpPr>
        <p:spPr bwMode="auto">
          <a:xfrm>
            <a:off x="4138613" y="2849344"/>
            <a:ext cx="476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latin typeface="Bell MT" panose="02020503060305020303" pitchFamily="18" charset="0"/>
              </a:rPr>
              <a:t>0.1</a:t>
            </a:r>
            <a:endParaRPr lang="zh-HK" altLang="en-US" sz="1800">
              <a:latin typeface="Bell MT" panose="02020503060305020303" pitchFamily="18" charset="0"/>
            </a:endParaRPr>
          </a:p>
        </p:txBody>
      </p:sp>
      <p:sp>
        <p:nvSpPr>
          <p:cNvPr id="24612" name="TextBox 97"/>
          <p:cNvSpPr txBox="1">
            <a:spLocks noChangeArrowheads="1"/>
          </p:cNvSpPr>
          <p:nvPr/>
        </p:nvSpPr>
        <p:spPr bwMode="auto">
          <a:xfrm>
            <a:off x="4138613" y="3160494"/>
            <a:ext cx="5921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latin typeface="Bell MT" panose="02020503060305020303" pitchFamily="18" charset="0"/>
              </a:rPr>
              <a:t>0.35</a:t>
            </a:r>
            <a:endParaRPr lang="zh-HK" altLang="en-US" sz="1800">
              <a:latin typeface="Bell MT" panose="02020503060305020303" pitchFamily="18" charset="0"/>
            </a:endParaRPr>
          </a:p>
        </p:txBody>
      </p:sp>
      <p:sp>
        <p:nvSpPr>
          <p:cNvPr id="24613" name="TextBox 98"/>
          <p:cNvSpPr txBox="1">
            <a:spLocks noChangeArrowheads="1"/>
          </p:cNvSpPr>
          <p:nvPr/>
        </p:nvSpPr>
        <p:spPr bwMode="auto">
          <a:xfrm>
            <a:off x="4267200" y="3511331"/>
            <a:ext cx="476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latin typeface="Bell MT" panose="02020503060305020303" pitchFamily="18" charset="0"/>
              </a:rPr>
              <a:t>0.4</a:t>
            </a:r>
            <a:endParaRPr lang="zh-HK" altLang="en-US" sz="1800">
              <a:latin typeface="Bell MT" panose="02020503060305020303" pitchFamily="18" charset="0"/>
            </a:endParaRPr>
          </a:p>
        </p:txBody>
      </p:sp>
      <p:sp>
        <p:nvSpPr>
          <p:cNvPr id="24614" name="TextBox 122"/>
          <p:cNvSpPr txBox="1">
            <a:spLocks noChangeArrowheads="1"/>
          </p:cNvSpPr>
          <p:nvPr/>
        </p:nvSpPr>
        <p:spPr bwMode="auto">
          <a:xfrm>
            <a:off x="6481763" y="2841406"/>
            <a:ext cx="476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dirty="0">
                <a:latin typeface="Bell MT" panose="02020503060305020303" pitchFamily="18" charset="0"/>
              </a:rPr>
              <a:t>0.6</a:t>
            </a:r>
            <a:endParaRPr lang="zh-HK" altLang="en-US" sz="1800" dirty="0">
              <a:latin typeface="Bell MT" panose="02020503060305020303" pitchFamily="18" charset="0"/>
            </a:endParaRPr>
          </a:p>
        </p:txBody>
      </p:sp>
      <p:sp>
        <p:nvSpPr>
          <p:cNvPr id="24615" name="TextBox 123"/>
          <p:cNvSpPr txBox="1">
            <a:spLocks noChangeArrowheads="1"/>
          </p:cNvSpPr>
          <p:nvPr/>
        </p:nvSpPr>
        <p:spPr bwMode="auto">
          <a:xfrm>
            <a:off x="6697663" y="3466881"/>
            <a:ext cx="593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latin typeface="Bell MT" panose="02020503060305020303" pitchFamily="18" charset="0"/>
              </a:rPr>
              <a:t>0.35</a:t>
            </a:r>
            <a:endParaRPr lang="zh-HK" altLang="en-US" sz="1800">
              <a:latin typeface="Bell MT" panose="02020503060305020303" pitchFamily="18" charset="0"/>
            </a:endParaRPr>
          </a:p>
        </p:txBody>
      </p:sp>
      <p:sp>
        <p:nvSpPr>
          <p:cNvPr id="24616" name="TextBox 124"/>
          <p:cNvSpPr txBox="1">
            <a:spLocks noChangeArrowheads="1"/>
          </p:cNvSpPr>
          <p:nvPr/>
        </p:nvSpPr>
        <p:spPr bwMode="auto">
          <a:xfrm>
            <a:off x="6557963" y="4987706"/>
            <a:ext cx="476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latin typeface="Bell MT" panose="02020503060305020303" pitchFamily="18" charset="0"/>
              </a:rPr>
              <a:t>0.8</a:t>
            </a:r>
            <a:endParaRPr lang="zh-HK" altLang="en-US" sz="1800">
              <a:latin typeface="Bell MT" panose="02020503060305020303" pitchFamily="18" charset="0"/>
            </a:endParaRPr>
          </a:p>
        </p:txBody>
      </p:sp>
      <p:sp>
        <p:nvSpPr>
          <p:cNvPr id="24617" name="TextBox 125"/>
          <p:cNvSpPr txBox="1">
            <a:spLocks noChangeArrowheads="1"/>
          </p:cNvSpPr>
          <p:nvPr/>
        </p:nvSpPr>
        <p:spPr bwMode="auto">
          <a:xfrm>
            <a:off x="6780213" y="4571781"/>
            <a:ext cx="593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dirty="0">
                <a:latin typeface="Bell MT" panose="02020503060305020303" pitchFamily="18" charset="0"/>
              </a:rPr>
              <a:t>0.25</a:t>
            </a:r>
            <a:endParaRPr lang="zh-HK" altLang="en-US" sz="1800" dirty="0">
              <a:latin typeface="Bell MT" panose="02020503060305020303" pitchFamily="18" charset="0"/>
            </a:endParaRPr>
          </a:p>
        </p:txBody>
      </p:sp>
      <p:sp>
        <p:nvSpPr>
          <p:cNvPr id="24618" name="TextBox 137"/>
          <p:cNvSpPr txBox="1">
            <a:spLocks noChangeArrowheads="1"/>
          </p:cNvSpPr>
          <p:nvPr/>
        </p:nvSpPr>
        <p:spPr bwMode="auto">
          <a:xfrm>
            <a:off x="1381125" y="6476781"/>
            <a:ext cx="12237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latin typeface="Bell MT" panose="02020503060305020303" pitchFamily="18" charset="0"/>
              </a:rPr>
              <a:t>Input layer</a:t>
            </a:r>
            <a:endParaRPr lang="zh-HK" altLang="en-US" sz="1800">
              <a:latin typeface="Bell MT" panose="02020503060305020303" pitchFamily="18" charset="0"/>
            </a:endParaRPr>
          </a:p>
        </p:txBody>
      </p:sp>
      <p:sp>
        <p:nvSpPr>
          <p:cNvPr id="24619" name="TextBox 138"/>
          <p:cNvSpPr txBox="1">
            <a:spLocks noChangeArrowheads="1"/>
          </p:cNvSpPr>
          <p:nvPr/>
        </p:nvSpPr>
        <p:spPr bwMode="auto">
          <a:xfrm>
            <a:off x="4835525" y="5944969"/>
            <a:ext cx="13920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latin typeface="Bell MT" panose="02020503060305020303" pitchFamily="18" charset="0"/>
              </a:rPr>
              <a:t>Hidden layer</a:t>
            </a:r>
            <a:endParaRPr lang="zh-HK" altLang="en-US" sz="1800">
              <a:latin typeface="Bell MT" panose="02020503060305020303" pitchFamily="18" charset="0"/>
            </a:endParaRPr>
          </a:p>
        </p:txBody>
      </p:sp>
      <p:sp>
        <p:nvSpPr>
          <p:cNvPr id="24620" name="TextBox 139"/>
          <p:cNvSpPr txBox="1">
            <a:spLocks noChangeArrowheads="1"/>
          </p:cNvSpPr>
          <p:nvPr/>
        </p:nvSpPr>
        <p:spPr bwMode="auto">
          <a:xfrm>
            <a:off x="7312025" y="5811619"/>
            <a:ext cx="1257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latin typeface="Bell MT" panose="02020503060305020303" pitchFamily="18" charset="0"/>
              </a:rPr>
              <a:t>ouput layer</a:t>
            </a:r>
            <a:endParaRPr lang="zh-HK" altLang="en-US" sz="1800">
              <a:latin typeface="Bell MT" panose="02020503060305020303" pitchFamily="18" charset="0"/>
            </a:endParaRPr>
          </a:p>
        </p:txBody>
      </p:sp>
      <p:sp>
        <p:nvSpPr>
          <p:cNvPr id="24621" name="TextBox 8"/>
          <p:cNvSpPr txBox="1">
            <a:spLocks noChangeArrowheads="1"/>
          </p:cNvSpPr>
          <p:nvPr/>
        </p:nvSpPr>
        <p:spPr bwMode="auto">
          <a:xfrm>
            <a:off x="7714373" y="3262750"/>
            <a:ext cx="80502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4000" dirty="0">
                <a:solidFill>
                  <a:srgbClr val="FF0000"/>
                </a:solidFill>
                <a:latin typeface="Bell MT" panose="02020503060305020303" pitchFamily="18" charset="0"/>
              </a:rPr>
              <a:t>Y1</a:t>
            </a:r>
          </a:p>
          <a:p>
            <a:pPr eaLnBrk="1" hangingPunct="1">
              <a:spcBef>
                <a:spcPct val="0"/>
              </a:spcBef>
              <a:buFontTx/>
              <a:buNone/>
            </a:pPr>
            <a:r>
              <a:rPr lang="en-US" altLang="zh-HK" sz="4000" dirty="0">
                <a:solidFill>
                  <a:srgbClr val="FF0000"/>
                </a:solidFill>
                <a:latin typeface="Bell MT" panose="02020503060305020303" pitchFamily="18" charset="0"/>
              </a:rPr>
              <a:t>=?</a:t>
            </a:r>
            <a:endParaRPr lang="zh-HK" altLang="en-US" sz="4000" dirty="0">
              <a:solidFill>
                <a:srgbClr val="FF0000"/>
              </a:solidFill>
              <a:latin typeface="Bell MT" panose="02020503060305020303" pitchFamily="18" charset="0"/>
            </a:endParaRPr>
          </a:p>
        </p:txBody>
      </p:sp>
      <p:sp>
        <p:nvSpPr>
          <p:cNvPr id="24622" name="TextBox 54"/>
          <p:cNvSpPr txBox="1">
            <a:spLocks noChangeArrowheads="1"/>
          </p:cNvSpPr>
          <p:nvPr/>
        </p:nvSpPr>
        <p:spPr bwMode="auto">
          <a:xfrm>
            <a:off x="8314328" y="4954130"/>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latin typeface="Bell MT" panose="02020503060305020303" pitchFamily="18" charset="0"/>
              </a:rPr>
              <a:t>y2</a:t>
            </a:r>
            <a:endParaRPr lang="zh-HK" altLang="en-US" sz="1800">
              <a:latin typeface="Bell MT" panose="02020503060305020303" pitchFamily="18" charset="0"/>
            </a:endParaRPr>
          </a:p>
        </p:txBody>
      </p:sp>
      <p:sp>
        <p:nvSpPr>
          <p:cNvPr id="24623" name="TextBox 9"/>
          <p:cNvSpPr txBox="1">
            <a:spLocks noChangeArrowheads="1"/>
          </p:cNvSpPr>
          <p:nvPr/>
        </p:nvSpPr>
        <p:spPr bwMode="auto">
          <a:xfrm>
            <a:off x="847725" y="2057181"/>
            <a:ext cx="62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latin typeface="Bell MT" panose="02020503060305020303" pitchFamily="18" charset="0"/>
              </a:rPr>
              <a:t>X=1</a:t>
            </a:r>
            <a:endParaRPr lang="zh-HK" altLang="en-US" sz="1800">
              <a:latin typeface="Bell MT" panose="02020503060305020303" pitchFamily="18" charset="0"/>
            </a:endParaRPr>
          </a:p>
        </p:txBody>
      </p:sp>
      <p:sp>
        <p:nvSpPr>
          <p:cNvPr id="24624" name="TextBox 56"/>
          <p:cNvSpPr txBox="1">
            <a:spLocks noChangeArrowheads="1"/>
          </p:cNvSpPr>
          <p:nvPr/>
        </p:nvSpPr>
        <p:spPr bwMode="auto">
          <a:xfrm>
            <a:off x="504095" y="3734871"/>
            <a:ext cx="7922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dirty="0">
                <a:latin typeface="Bell MT" panose="02020503060305020303" pitchFamily="18" charset="0"/>
              </a:rPr>
              <a:t>X=0.3</a:t>
            </a:r>
            <a:endParaRPr lang="zh-HK" altLang="en-US" sz="1800" dirty="0">
              <a:latin typeface="Bell MT" panose="02020503060305020303" pitchFamily="18" charset="0"/>
            </a:endParaRPr>
          </a:p>
        </p:txBody>
      </p:sp>
      <p:sp>
        <p:nvSpPr>
          <p:cNvPr id="24625" name="TextBox 57"/>
          <p:cNvSpPr txBox="1">
            <a:spLocks noChangeArrowheads="1"/>
          </p:cNvSpPr>
          <p:nvPr/>
        </p:nvSpPr>
        <p:spPr bwMode="auto">
          <a:xfrm>
            <a:off x="673100" y="5627469"/>
            <a:ext cx="7922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latin typeface="Bell MT" panose="02020503060305020303" pitchFamily="18" charset="0"/>
              </a:rPr>
              <a:t>X=0.5</a:t>
            </a:r>
            <a:endParaRPr lang="zh-HK" altLang="en-US" sz="1800">
              <a:latin typeface="Bell MT" panose="02020503060305020303" pitchFamily="18" charset="0"/>
            </a:endParaRPr>
          </a:p>
        </p:txBody>
      </p:sp>
      <p:sp>
        <p:nvSpPr>
          <p:cNvPr id="24626" name="TextBox 1"/>
          <p:cNvSpPr txBox="1">
            <a:spLocks noChangeArrowheads="1"/>
          </p:cNvSpPr>
          <p:nvPr/>
        </p:nvSpPr>
        <p:spPr bwMode="auto">
          <a:xfrm>
            <a:off x="5473700" y="2614949"/>
            <a:ext cx="6215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Bell MT" panose="02020503060305020303" pitchFamily="18" charset="0"/>
              </a:rPr>
              <a:t>NA1</a:t>
            </a:r>
          </a:p>
          <a:p>
            <a:pPr eaLnBrk="1" hangingPunct="1">
              <a:spcBef>
                <a:spcPct val="0"/>
              </a:spcBef>
              <a:buFontTx/>
              <a:buNone/>
            </a:pPr>
            <a:endParaRPr lang="en-US" altLang="en-US" sz="1800" dirty="0">
              <a:latin typeface="Bell MT" panose="02020503060305020303" pitchFamily="18" charset="0"/>
            </a:endParaRPr>
          </a:p>
        </p:txBody>
      </p:sp>
      <p:sp>
        <p:nvSpPr>
          <p:cNvPr id="24627" name="TextBox 52"/>
          <p:cNvSpPr txBox="1">
            <a:spLocks noChangeArrowheads="1"/>
          </p:cNvSpPr>
          <p:nvPr/>
        </p:nvSpPr>
        <p:spPr bwMode="auto">
          <a:xfrm>
            <a:off x="5735638" y="4751169"/>
            <a:ext cx="6215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Bell MT" panose="02020503060305020303" pitchFamily="18" charset="0"/>
              </a:rPr>
              <a:t>NA2</a:t>
            </a:r>
          </a:p>
        </p:txBody>
      </p:sp>
      <p:graphicFrame>
        <p:nvGraphicFramePr>
          <p:cNvPr id="24628" name="Object 1"/>
          <p:cNvGraphicFramePr>
            <a:graphicFrameLocks noChangeAspect="1"/>
          </p:cNvGraphicFramePr>
          <p:nvPr/>
        </p:nvGraphicFramePr>
        <p:xfrm>
          <a:off x="4630473" y="-1481"/>
          <a:ext cx="4513527" cy="2438163"/>
        </p:xfrm>
        <a:graphic>
          <a:graphicData uri="http://schemas.openxmlformats.org/presentationml/2006/ole">
            <mc:AlternateContent xmlns:mc="http://schemas.openxmlformats.org/markup-compatibility/2006">
              <mc:Choice xmlns:v="urn:schemas-microsoft-com:vml" Requires="v">
                <p:oleObj name="Equation" r:id="rId3" imgW="1739880" imgH="939600" progId="Equation.3">
                  <p:embed/>
                </p:oleObj>
              </mc:Choice>
              <mc:Fallback>
                <p:oleObj name="Equation" r:id="rId3" imgW="1739880" imgH="939600" progId="Equation.3">
                  <p:embed/>
                  <p:pic>
                    <p:nvPicPr>
                      <p:cNvPr id="0" name=""/>
                      <p:cNvPicPr>
                        <a:picLocks noChangeAspect="1" noChangeArrowheads="1"/>
                      </p:cNvPicPr>
                      <p:nvPr/>
                    </p:nvPicPr>
                    <p:blipFill>
                      <a:blip r:embed="rId4"/>
                      <a:srcRect/>
                      <a:stretch>
                        <a:fillRect/>
                      </a:stretch>
                    </p:blipFill>
                    <p:spPr bwMode="auto">
                      <a:xfrm>
                        <a:off x="4630473" y="-1481"/>
                        <a:ext cx="4513527" cy="2438163"/>
                      </a:xfrm>
                      <a:prstGeom prst="rect">
                        <a:avLst/>
                      </a:prstGeom>
                      <a:noFill/>
                      <a:ln>
                        <a:solidFill>
                          <a:schemeClr val="accent1"/>
                        </a:solidFill>
                      </a:ln>
                    </p:spPr>
                  </p:pic>
                </p:oleObj>
              </mc:Fallback>
            </mc:AlternateContent>
          </a:graphicData>
        </a:graphic>
      </p:graphicFrame>
      <p:sp>
        <p:nvSpPr>
          <p:cNvPr id="53" name="TextBox 52"/>
          <p:cNvSpPr txBox="1"/>
          <p:nvPr/>
        </p:nvSpPr>
        <p:spPr>
          <a:xfrm>
            <a:off x="2257979" y="1143000"/>
            <a:ext cx="2329805" cy="1200329"/>
          </a:xfrm>
          <a:prstGeom prst="rect">
            <a:avLst/>
          </a:prstGeom>
          <a:noFill/>
        </p:spPr>
        <p:txBody>
          <a:bodyPr wrap="none" rtlCol="0">
            <a:spAutoFit/>
          </a:bodyPr>
          <a:lstStyle/>
          <a:p>
            <a:r>
              <a:rPr lang="en-US" i="1" dirty="0">
                <a:latin typeface="Bell MT" panose="02020503060305020303" pitchFamily="18" charset="0"/>
                <a:cs typeface="Adobe Devanagari" pitchFamily="18" charset="0"/>
              </a:rPr>
              <a:t>Layers are indexed by l</a:t>
            </a:r>
          </a:p>
          <a:p>
            <a:r>
              <a:rPr lang="en-US" i="1" dirty="0">
                <a:latin typeface="Bell MT" panose="02020503060305020303" pitchFamily="18" charset="0"/>
                <a:cs typeface="Adobe Devanagari" pitchFamily="18" charset="0"/>
              </a:rPr>
              <a:t>Neurons are indexed by </a:t>
            </a:r>
            <a:r>
              <a:rPr lang="en-US" i="1" dirty="0" err="1">
                <a:latin typeface="Bell MT" panose="02020503060305020303" pitchFamily="18" charset="0"/>
                <a:cs typeface="Adobe Devanagari" pitchFamily="18" charset="0"/>
              </a:rPr>
              <a:t>i</a:t>
            </a:r>
            <a:endParaRPr lang="en-US" i="1" dirty="0">
              <a:latin typeface="Bell MT" panose="02020503060305020303" pitchFamily="18" charset="0"/>
              <a:cs typeface="Adobe Devanagari" pitchFamily="18" charset="0"/>
            </a:endParaRPr>
          </a:p>
          <a:p>
            <a:r>
              <a:rPr lang="en-US" i="1" dirty="0">
                <a:latin typeface="Bell MT" panose="02020503060305020303" pitchFamily="18" charset="0"/>
                <a:cs typeface="Adobe Devanagari" pitchFamily="18" charset="0"/>
              </a:rPr>
              <a:t>Weights are indexed by j</a:t>
            </a:r>
          </a:p>
          <a:p>
            <a:r>
              <a:rPr lang="en-US" i="1" dirty="0">
                <a:latin typeface="Bell MT" panose="02020503060305020303" pitchFamily="18" charset="0"/>
                <a:cs typeface="Adobe Devanagari" pitchFamily="18" charset="0"/>
              </a:rPr>
              <a:t>b=bias</a:t>
            </a:r>
          </a:p>
        </p:txBody>
      </p:sp>
      <p:cxnSp>
        <p:nvCxnSpPr>
          <p:cNvPr id="3" name="Straight Arrow Connector 2">
            <a:extLst>
              <a:ext uri="{FF2B5EF4-FFF2-40B4-BE49-F238E27FC236}">
                <a16:creationId xmlns:a16="http://schemas.microsoft.com/office/drawing/2014/main" id="{F50B721E-EA85-4F4E-ADAF-FFFB6959F660}"/>
              </a:ext>
            </a:extLst>
          </p:cNvPr>
          <p:cNvCxnSpPr/>
          <p:nvPr/>
        </p:nvCxnSpPr>
        <p:spPr>
          <a:xfrm>
            <a:off x="8116888" y="2825531"/>
            <a:ext cx="2315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21EA9FCE-2FF4-40EB-A1A4-1A0C4074A410}"/>
              </a:ext>
            </a:extLst>
          </p:cNvPr>
          <p:cNvCxnSpPr/>
          <p:nvPr/>
        </p:nvCxnSpPr>
        <p:spPr>
          <a:xfrm>
            <a:off x="8150589" y="5131904"/>
            <a:ext cx="2315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3705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EF23C2-6BDD-5174-6227-75F658C277F6}"/>
              </a:ext>
            </a:extLst>
          </p:cNvPr>
          <p:cNvPicPr>
            <a:picLocks noChangeAspect="1"/>
          </p:cNvPicPr>
          <p:nvPr/>
        </p:nvPicPr>
        <p:blipFill>
          <a:blip r:embed="rId2"/>
          <a:stretch>
            <a:fillRect/>
          </a:stretch>
        </p:blipFill>
        <p:spPr>
          <a:xfrm>
            <a:off x="3725416" y="2571823"/>
            <a:ext cx="5418584" cy="3058160"/>
          </a:xfrm>
          <a:prstGeom prst="rect">
            <a:avLst/>
          </a:prstGeom>
        </p:spPr>
      </p:pic>
      <p:sp>
        <p:nvSpPr>
          <p:cNvPr id="25605" name="Title 1"/>
          <p:cNvSpPr>
            <a:spLocks noGrp="1"/>
          </p:cNvSpPr>
          <p:nvPr>
            <p:ph type="title"/>
          </p:nvPr>
        </p:nvSpPr>
        <p:spPr/>
        <p:txBody>
          <a:bodyPr/>
          <a:lstStyle/>
          <a:p>
            <a:pPr algn="l"/>
            <a:r>
              <a:rPr lang="en-US" altLang="zh-HK" dirty="0">
                <a:solidFill>
                  <a:srgbClr val="FF0000"/>
                </a:solidFill>
              </a:rPr>
              <a:t>Answer 4</a:t>
            </a:r>
            <a:endParaRPr lang="zh-HK" altLang="en-US" dirty="0">
              <a:solidFill>
                <a:srgbClr val="FF0000"/>
              </a:solidFill>
            </a:endParaRPr>
          </a:p>
        </p:txBody>
      </p:sp>
      <p:sp>
        <p:nvSpPr>
          <p:cNvPr id="25602" name="Content Placeholder 2"/>
          <p:cNvSpPr>
            <a:spLocks noGrp="1"/>
          </p:cNvSpPr>
          <p:nvPr>
            <p:ph idx="1"/>
          </p:nvPr>
        </p:nvSpPr>
        <p:spPr>
          <a:xfrm>
            <a:off x="0" y="1189990"/>
            <a:ext cx="8229600" cy="4525963"/>
          </a:xfrm>
        </p:spPr>
        <p:txBody>
          <a:bodyPr>
            <a:normAutofit lnSpcReduction="10000"/>
          </a:bodyPr>
          <a:lstStyle/>
          <a:p>
            <a:r>
              <a:rPr lang="en-US" sz="1800" b="0" i="0" u="none" strike="noStrike" baseline="0" dirty="0">
                <a:solidFill>
                  <a:srgbClr val="000000"/>
                </a:solidFill>
                <a:latin typeface="Courier New" panose="02070309020205020404" pitchFamily="49" charset="0"/>
              </a:rPr>
              <a:t>clear</a:t>
            </a:r>
          </a:p>
          <a:p>
            <a:r>
              <a:rPr lang="en-US" sz="1800" b="0" i="0" u="none" strike="noStrike" baseline="0" dirty="0" err="1">
                <a:solidFill>
                  <a:srgbClr val="000000"/>
                </a:solidFill>
                <a:latin typeface="Courier New" panose="02070309020205020404" pitchFamily="49" charset="0"/>
              </a:rPr>
              <a:t>clc</a:t>
            </a:r>
            <a:endParaRPr lang="en-US" sz="1800" b="0" i="0" u="none" strike="noStrike" baseline="0" dirty="0">
              <a:solidFill>
                <a:srgbClr val="000000"/>
              </a:solidFill>
              <a:latin typeface="Courier New" panose="02070309020205020404" pitchFamily="49" charset="0"/>
            </a:endParaRPr>
          </a:p>
          <a:p>
            <a:r>
              <a:rPr lang="en-US" sz="1800" b="0" i="0" u="none" strike="noStrike" baseline="0" dirty="0">
                <a:solidFill>
                  <a:srgbClr val="3C763D"/>
                </a:solidFill>
                <a:latin typeface="Courier New" panose="02070309020205020404" pitchFamily="49" charset="0"/>
              </a:rPr>
              <a:t>%</a:t>
            </a:r>
          </a:p>
          <a:p>
            <a:r>
              <a:rPr lang="en-US" sz="1800" b="0" i="0" u="none" strike="noStrike" baseline="0" dirty="0">
                <a:solidFill>
                  <a:srgbClr val="000000"/>
                </a:solidFill>
                <a:latin typeface="Courier New" panose="02070309020205020404" pitchFamily="49" charset="0"/>
              </a:rPr>
              <a:t>u1=1*0.1+0.3*0.35+0.5*0.4+0.5</a:t>
            </a:r>
          </a:p>
          <a:p>
            <a:r>
              <a:rPr lang="pl-PL" sz="1800" b="0" i="0" u="none" strike="noStrike" baseline="0" dirty="0">
                <a:solidFill>
                  <a:srgbClr val="000000"/>
                </a:solidFill>
                <a:latin typeface="Courier New" panose="02070309020205020404" pitchFamily="49" charset="0"/>
              </a:rPr>
              <a:t>NA1=1/(1+exp(-1*u1))</a:t>
            </a:r>
          </a:p>
          <a:p>
            <a:r>
              <a:rPr lang="en-US" sz="1800" b="0" i="0" u="none" strike="noStrike" baseline="0" dirty="0">
                <a:solidFill>
                  <a:srgbClr val="3C763D"/>
                </a:solidFill>
                <a:latin typeface="Courier New" panose="02070309020205020404" pitchFamily="49" charset="0"/>
              </a:rPr>
              <a:t>%NA1=0.7120</a:t>
            </a:r>
          </a:p>
          <a:p>
            <a:r>
              <a:rPr lang="en-US" sz="1800" b="0" i="0" u="none" strike="noStrike" baseline="0" dirty="0">
                <a:solidFill>
                  <a:srgbClr val="000000"/>
                </a:solidFill>
                <a:latin typeface="Courier New" panose="02070309020205020404" pitchFamily="49" charset="0"/>
              </a:rPr>
              <a:t> </a:t>
            </a:r>
          </a:p>
          <a:p>
            <a:r>
              <a:rPr lang="en-US" sz="1800" b="0" i="0" u="none" strike="noStrike" baseline="0" dirty="0">
                <a:solidFill>
                  <a:srgbClr val="000000"/>
                </a:solidFill>
                <a:latin typeface="Courier New" panose="02070309020205020404" pitchFamily="49" charset="0"/>
              </a:rPr>
              <a:t>u2=1*0.27+0.3*0.73+0.5*0.15+0.3</a:t>
            </a:r>
          </a:p>
          <a:p>
            <a:r>
              <a:rPr lang="pl-PL" sz="1800" b="0" i="0" u="none" strike="noStrike" baseline="0" dirty="0">
                <a:solidFill>
                  <a:srgbClr val="000000"/>
                </a:solidFill>
                <a:latin typeface="Courier New" panose="02070309020205020404" pitchFamily="49" charset="0"/>
              </a:rPr>
              <a:t>NA2=1/(1+exp(-1*u2))</a:t>
            </a:r>
          </a:p>
          <a:p>
            <a:r>
              <a:rPr lang="en-US" sz="1800" b="0" i="0" u="none" strike="noStrike" baseline="0" dirty="0">
                <a:solidFill>
                  <a:srgbClr val="3C763D"/>
                </a:solidFill>
                <a:latin typeface="Courier New" panose="02070309020205020404" pitchFamily="49" charset="0"/>
              </a:rPr>
              <a:t>%NA2=0.7035</a:t>
            </a:r>
          </a:p>
          <a:p>
            <a:r>
              <a:rPr lang="en-US" sz="1800" b="0" i="0" u="none" strike="noStrike" baseline="0" dirty="0">
                <a:solidFill>
                  <a:srgbClr val="000000"/>
                </a:solidFill>
                <a:latin typeface="Courier New" panose="02070309020205020404" pitchFamily="49" charset="0"/>
              </a:rPr>
              <a:t> </a:t>
            </a:r>
          </a:p>
          <a:p>
            <a:r>
              <a:rPr lang="en-US" sz="1800" b="0" i="0" u="none" strike="noStrike" baseline="0" dirty="0">
                <a:solidFill>
                  <a:srgbClr val="000000"/>
                </a:solidFill>
                <a:latin typeface="Courier New" panose="02070309020205020404" pitchFamily="49" charset="0"/>
              </a:rPr>
              <a:t>u_Y1=NA1*0.6+NA2*0.35+0.7</a:t>
            </a:r>
          </a:p>
          <a:p>
            <a:r>
              <a:rPr lang="es-ES" sz="1800" b="0" i="0" u="none" strike="noStrike" baseline="0" dirty="0">
                <a:solidFill>
                  <a:srgbClr val="000000"/>
                </a:solidFill>
                <a:latin typeface="Courier New" panose="02070309020205020404" pitchFamily="49" charset="0"/>
              </a:rPr>
              <a:t>Y1=1/(1+exp(-1*u_Y1))</a:t>
            </a:r>
          </a:p>
          <a:p>
            <a:r>
              <a:rPr lang="en-US" sz="1800" b="0" i="0" u="none" strike="noStrike" baseline="0" dirty="0">
                <a:solidFill>
                  <a:srgbClr val="3C763D"/>
                </a:solidFill>
                <a:latin typeface="Courier New" panose="02070309020205020404" pitchFamily="49" charset="0"/>
              </a:rPr>
              <a:t>%Y1=0.798</a:t>
            </a:r>
            <a:endParaRPr lang="en-US" sz="1100" b="0" i="0" u="none" strike="noStrike" baseline="0" dirty="0"/>
          </a:p>
        </p:txBody>
      </p:sp>
      <p:sp>
        <p:nvSpPr>
          <p:cNvPr id="25603"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p>
        </p:txBody>
      </p:sp>
      <p:sp>
        <p:nvSpPr>
          <p:cNvPr id="2560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A3491D66-4106-4FFB-92E4-FEA7DEFAB219}" type="slidenum">
              <a:rPr lang="en-US" altLang="zh-HK" sz="1200">
                <a:solidFill>
                  <a:srgbClr val="898989"/>
                </a:solidFill>
              </a:rPr>
              <a:pPr>
                <a:spcBef>
                  <a:spcPct val="0"/>
                </a:spcBef>
                <a:buFontTx/>
                <a:buNone/>
              </a:pPr>
              <a:t>38</a:t>
            </a:fld>
            <a:endParaRPr lang="en-US" altLang="zh-HK" sz="1200">
              <a:solidFill>
                <a:srgbClr val="898989"/>
              </a:solidFill>
            </a:endParaRPr>
          </a:p>
        </p:txBody>
      </p:sp>
      <p:graphicFrame>
        <p:nvGraphicFramePr>
          <p:cNvPr id="4" name="Object 3"/>
          <p:cNvGraphicFramePr>
            <a:graphicFrameLocks noChangeAspect="1"/>
          </p:cNvGraphicFramePr>
          <p:nvPr/>
        </p:nvGraphicFramePr>
        <p:xfrm>
          <a:off x="5454650" y="220663"/>
          <a:ext cx="3673475" cy="1984375"/>
        </p:xfrm>
        <a:graphic>
          <a:graphicData uri="http://schemas.openxmlformats.org/presentationml/2006/ole">
            <mc:AlternateContent xmlns:mc="http://schemas.openxmlformats.org/markup-compatibility/2006">
              <mc:Choice xmlns:v="urn:schemas-microsoft-com:vml" Requires="v">
                <p:oleObj name="Equation" r:id="rId3" imgW="1739880" imgH="939600" progId="Equation.3">
                  <p:embed/>
                </p:oleObj>
              </mc:Choice>
              <mc:Fallback>
                <p:oleObj name="Equation" r:id="rId3" imgW="1739880" imgH="939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4650" y="220663"/>
                        <a:ext cx="3673475" cy="19843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 name="Straight Arrow Connector 9"/>
          <p:cNvCxnSpPr/>
          <p:nvPr/>
        </p:nvCxnSpPr>
        <p:spPr>
          <a:xfrm>
            <a:off x="1828800" y="4076700"/>
            <a:ext cx="5486400" cy="571500"/>
          </a:xfrm>
          <a:prstGeom prst="straightConnector1">
            <a:avLst/>
          </a:prstGeom>
          <a:ln>
            <a:solidFill>
              <a:srgbClr val="FF0000"/>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1780964" y="2337343"/>
            <a:ext cx="5367981" cy="851721"/>
          </a:xfrm>
          <a:custGeom>
            <a:avLst/>
            <a:gdLst>
              <a:gd name="connsiteX0" fmla="*/ 78064 w 5367981"/>
              <a:gd name="connsiteY0" fmla="*/ 405857 h 851721"/>
              <a:gd name="connsiteX1" fmla="*/ 146077 w 5367981"/>
              <a:gd name="connsiteY1" fmla="*/ 383186 h 851721"/>
              <a:gd name="connsiteX2" fmla="*/ 2995076 w 5367981"/>
              <a:gd name="connsiteY2" fmla="*/ 5335 h 851721"/>
              <a:gd name="connsiteX3" fmla="*/ 4385568 w 5367981"/>
              <a:gd name="connsiteY3" fmla="*/ 209374 h 851721"/>
              <a:gd name="connsiteX4" fmla="*/ 5367981 w 5367981"/>
              <a:gd name="connsiteY4" fmla="*/ 851721 h 851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7981" h="851721">
                <a:moveTo>
                  <a:pt x="78064" y="405857"/>
                </a:moveTo>
                <a:cubicBezTo>
                  <a:pt x="-131014" y="427898"/>
                  <a:pt x="146077" y="383186"/>
                  <a:pt x="146077" y="383186"/>
                </a:cubicBezTo>
                <a:cubicBezTo>
                  <a:pt x="632246" y="316432"/>
                  <a:pt x="2288494" y="34304"/>
                  <a:pt x="2995076" y="5335"/>
                </a:cubicBezTo>
                <a:cubicBezTo>
                  <a:pt x="3701658" y="-23634"/>
                  <a:pt x="3990084" y="68310"/>
                  <a:pt x="4385568" y="209374"/>
                </a:cubicBezTo>
                <a:cubicBezTo>
                  <a:pt x="4781052" y="350438"/>
                  <a:pt x="5074516" y="601079"/>
                  <a:pt x="5367981" y="851721"/>
                </a:cubicBezTo>
              </a:path>
            </a:pathLst>
          </a:custGeom>
          <a:noFill/>
          <a:ln w="12700">
            <a:solidFill>
              <a:srgbClr val="FF0000"/>
            </a:solidFill>
            <a:prstDash val="lg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738116" y="3801183"/>
            <a:ext cx="7159032" cy="2285613"/>
          </a:xfrm>
          <a:custGeom>
            <a:avLst/>
            <a:gdLst>
              <a:gd name="connsiteX0" fmla="*/ 0 w 7159032"/>
              <a:gd name="connsiteY0" fmla="*/ 1632318 h 2285613"/>
              <a:gd name="connsiteX1" fmla="*/ 6181646 w 7159032"/>
              <a:gd name="connsiteY1" fmla="*/ 2199095 h 2285613"/>
              <a:gd name="connsiteX2" fmla="*/ 7058261 w 7159032"/>
              <a:gd name="connsiteY2" fmla="*/ 0 h 2285613"/>
            </a:gdLst>
            <a:ahLst/>
            <a:cxnLst>
              <a:cxn ang="0">
                <a:pos x="connsiteX0" y="connsiteY0"/>
              </a:cxn>
              <a:cxn ang="0">
                <a:pos x="connsiteX1" y="connsiteY1"/>
              </a:cxn>
              <a:cxn ang="0">
                <a:pos x="connsiteX2" y="connsiteY2"/>
              </a:cxn>
            </a:cxnLst>
            <a:rect l="l" t="t" r="r" b="b"/>
            <a:pathLst>
              <a:path w="7159032" h="2285613">
                <a:moveTo>
                  <a:pt x="0" y="1632318"/>
                </a:moveTo>
                <a:cubicBezTo>
                  <a:pt x="2502634" y="2051733"/>
                  <a:pt x="5005269" y="2471148"/>
                  <a:pt x="6181646" y="2199095"/>
                </a:cubicBezTo>
                <a:cubicBezTo>
                  <a:pt x="7358023" y="1927042"/>
                  <a:pt x="7208142" y="963521"/>
                  <a:pt x="7058261" y="0"/>
                </a:cubicBezTo>
              </a:path>
            </a:pathLst>
          </a:custGeom>
          <a:noFill/>
          <a:ln w="12700">
            <a:solidFill>
              <a:srgbClr val="FF0000"/>
            </a:solidFill>
            <a:prstDash val="lg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042455D-0510-7116-D3AA-93049D5ADD85}"/>
              </a:ext>
            </a:extLst>
          </p:cNvPr>
          <p:cNvSpPr txBox="1"/>
          <p:nvPr/>
        </p:nvSpPr>
        <p:spPr>
          <a:xfrm>
            <a:off x="8686800" y="3452971"/>
            <a:ext cx="529312" cy="369332"/>
          </a:xfrm>
          <a:prstGeom prst="rect">
            <a:avLst/>
          </a:prstGeom>
          <a:noFill/>
        </p:spPr>
        <p:txBody>
          <a:bodyPr wrap="none" rtlCol="0">
            <a:spAutoFit/>
          </a:bodyPr>
          <a:lstStyle/>
          <a:p>
            <a:r>
              <a:rPr lang="en-US" dirty="0">
                <a:solidFill>
                  <a:srgbClr val="FF0000"/>
                </a:solidFill>
              </a:rPr>
              <a:t>Y1=</a:t>
            </a:r>
          </a:p>
        </p:txBody>
      </p:sp>
    </p:spTree>
    <p:extLst>
      <p:ext uri="{BB962C8B-B14F-4D97-AF65-F5344CB8AC3E}">
        <p14:creationId xmlns:p14="http://schemas.microsoft.com/office/powerpoint/2010/main" val="14336274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a:xfrm>
            <a:off x="609600" y="1981200"/>
            <a:ext cx="7772400" cy="1470025"/>
          </a:xfrm>
        </p:spPr>
        <p:txBody>
          <a:bodyPr>
            <a:normAutofit fontScale="90000"/>
          </a:bodyPr>
          <a:lstStyle/>
          <a:p>
            <a:pPr marL="342900" indent="-342900"/>
            <a:r>
              <a:rPr lang="en-US" altLang="en-US">
                <a:solidFill>
                  <a:srgbClr val="92D050"/>
                </a:solidFill>
              </a:rPr>
              <a:t>Part 2: Back propagation processing</a:t>
            </a:r>
            <a:br>
              <a:rPr lang="en-US" altLang="en-US">
                <a:solidFill>
                  <a:srgbClr val="92D050"/>
                </a:solidFill>
              </a:rPr>
            </a:br>
            <a:r>
              <a:rPr lang="en-US" altLang="en-US"/>
              <a:t>(Training the network)</a:t>
            </a:r>
            <a:br>
              <a:rPr lang="en-US" altLang="en-US"/>
            </a:br>
            <a:endParaRPr lang="en-US" altLang="en-US"/>
          </a:p>
        </p:txBody>
      </p:sp>
      <p:sp>
        <p:nvSpPr>
          <p:cNvPr id="26627" name="Content Placeholder 2"/>
          <p:cNvSpPr>
            <a:spLocks noGrp="1"/>
          </p:cNvSpPr>
          <p:nvPr>
            <p:ph type="subTitle" idx="1"/>
          </p:nvPr>
        </p:nvSpPr>
        <p:spPr/>
        <p:txBody>
          <a:bodyPr/>
          <a:lstStyle/>
          <a:p>
            <a:r>
              <a:rPr lang="en-US" altLang="en-US" dirty="0">
                <a:solidFill>
                  <a:srgbClr val="898989"/>
                </a:solidFill>
              </a:rPr>
              <a:t>Back Propagation Neural Net (BPNN) </a:t>
            </a:r>
          </a:p>
          <a:p>
            <a:r>
              <a:rPr lang="en-US" altLang="zh-HK" sz="2400" dirty="0">
                <a:solidFill>
                  <a:srgbClr val="898989"/>
                </a:solidFill>
              </a:rPr>
              <a:t>Assume using it for regression</a:t>
            </a:r>
          </a:p>
          <a:p>
            <a:r>
              <a:rPr lang="en-US" altLang="zh-HK" sz="2400" dirty="0" err="1">
                <a:solidFill>
                  <a:srgbClr val="898989"/>
                </a:solidFill>
              </a:rPr>
              <a:t>Ref:http</a:t>
            </a:r>
            <a:r>
              <a:rPr lang="en-US" altLang="zh-HK" sz="2400" dirty="0">
                <a:solidFill>
                  <a:srgbClr val="898989"/>
                </a:solidFill>
              </a:rPr>
              <a:t>://en.wikipedia.org/wiki/Backpropagation</a:t>
            </a:r>
          </a:p>
          <a:p>
            <a:endParaRPr lang="en-US" altLang="zh-HK" dirty="0">
              <a:solidFill>
                <a:srgbClr val="898989"/>
              </a:solidFill>
            </a:endParaRPr>
          </a:p>
        </p:txBody>
      </p:sp>
      <p:sp>
        <p:nvSpPr>
          <p:cNvPr id="2662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p>
        </p:txBody>
      </p:sp>
      <p:sp>
        <p:nvSpPr>
          <p:cNvPr id="2662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06A87967-8E86-4F51-95AB-F07E853007A7}" type="slidenum">
              <a:rPr lang="en-US" altLang="zh-HK" sz="1200">
                <a:solidFill>
                  <a:srgbClr val="898989"/>
                </a:solidFill>
              </a:rPr>
              <a:pPr>
                <a:spcBef>
                  <a:spcPct val="0"/>
                </a:spcBef>
                <a:buFontTx/>
                <a:buNone/>
              </a:pPr>
              <a:t>39</a:t>
            </a:fld>
            <a:endParaRPr lang="en-US" altLang="zh-HK" sz="1200">
              <a:solidFill>
                <a:srgbClr val="898989"/>
              </a:solidFill>
            </a:endParaRPr>
          </a:p>
        </p:txBody>
      </p:sp>
      <p:pic>
        <p:nvPicPr>
          <p:cNvPr id="26630" name="Picture 6" descr="C:\Users\khwong.PC91075\AppData\Local\Microsoft\Windows\Temporary Internet Files\Content.IE5\1WMQXF1A\gym-297059_64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304800"/>
            <a:ext cx="1273175"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7336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a:t>Applications</a:t>
            </a:r>
          </a:p>
        </p:txBody>
      </p:sp>
      <p:sp>
        <p:nvSpPr>
          <p:cNvPr id="6149" name="Content Placeholder 5"/>
          <p:cNvSpPr>
            <a:spLocks noGrp="1"/>
          </p:cNvSpPr>
          <p:nvPr>
            <p:ph idx="1"/>
          </p:nvPr>
        </p:nvSpPr>
        <p:spPr>
          <a:xfrm>
            <a:off x="215900" y="990600"/>
            <a:ext cx="3898900" cy="4525963"/>
          </a:xfrm>
        </p:spPr>
        <p:txBody>
          <a:bodyPr/>
          <a:lstStyle/>
          <a:p>
            <a:r>
              <a:rPr lang="en-US" altLang="en-US" sz="2000"/>
              <a:t>Microsoft: XiaoIce. AI</a:t>
            </a:r>
          </a:p>
          <a:p>
            <a:r>
              <a:rPr lang="en-US" altLang="en-US" sz="1800">
                <a:hlinkClick r:id="rId2"/>
              </a:rPr>
              <a:t>http://image-net.org/challenges/LSVRC/2015/</a:t>
            </a:r>
            <a:endParaRPr lang="en-US" altLang="en-US" sz="1800"/>
          </a:p>
          <a:p>
            <a:pPr lvl="1"/>
            <a:r>
              <a:rPr lang="en-US" altLang="en-US" sz="1800"/>
              <a:t>200 categories: accordion, airplane ,ant ,antelope ….dishwasher ,dog ,domestic cat ,dragonfly ,drum ,dumbbell , etc.</a:t>
            </a:r>
          </a:p>
          <a:p>
            <a:r>
              <a:rPr lang="en-US" altLang="en-US" sz="2000">
                <a:hlinkClick r:id="rId3"/>
              </a:rPr>
              <a:t>Tensor flow</a:t>
            </a:r>
            <a:endParaRPr lang="en-US" altLang="en-US" sz="2000"/>
          </a:p>
          <a:p>
            <a:endParaRPr lang="en-US" altLang="en-US" sz="2400"/>
          </a:p>
        </p:txBody>
      </p:sp>
      <p:sp>
        <p:nvSpPr>
          <p:cNvPr id="6147"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p>
        </p:txBody>
      </p:sp>
      <p:sp>
        <p:nvSpPr>
          <p:cNvPr id="614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7D3D336-1984-4B6A-8F0F-F5DBF82ECEF1}" type="slidenum">
              <a:rPr lang="en-US" altLang="zh-HK" sz="1200">
                <a:solidFill>
                  <a:srgbClr val="898989"/>
                </a:solidFill>
              </a:rPr>
              <a:pPr>
                <a:spcBef>
                  <a:spcPct val="0"/>
                </a:spcBef>
                <a:buFontTx/>
                <a:buNone/>
              </a:pPr>
              <a:t>4</a:t>
            </a:fld>
            <a:endParaRPr lang="en-US" altLang="zh-HK" sz="1200">
              <a:solidFill>
                <a:srgbClr val="898989"/>
              </a:solidFill>
            </a:endParaRPr>
          </a:p>
        </p:txBody>
      </p:sp>
      <p:pic>
        <p:nvPicPr>
          <p:cNvPr id="615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228600"/>
            <a:ext cx="1533525" cy="277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5" descr="http://www.image-net.org/challenges/LSVRC/2014/ILSVRC2012_val_0000446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122738"/>
            <a:ext cx="3975100"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1" descr="http://visgraph.cse.ust.hk/ilsvrc/files/teso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4224338"/>
            <a:ext cx="4322763" cy="232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nvGraphicFramePr>
        <p:xfrm>
          <a:off x="4267200" y="1295400"/>
          <a:ext cx="3124200" cy="2197104"/>
        </p:xfrm>
        <a:graphic>
          <a:graphicData uri="http://schemas.openxmlformats.org/drawingml/2006/table">
            <a:tbl>
              <a:tblPr/>
              <a:tblGrid>
                <a:gridCol w="1041400">
                  <a:extLst>
                    <a:ext uri="{9D8B030D-6E8A-4147-A177-3AD203B41FA5}">
                      <a16:colId xmlns:a16="http://schemas.microsoft.com/office/drawing/2014/main" val="20000"/>
                    </a:ext>
                  </a:extLst>
                </a:gridCol>
                <a:gridCol w="1041400">
                  <a:extLst>
                    <a:ext uri="{9D8B030D-6E8A-4147-A177-3AD203B41FA5}">
                      <a16:colId xmlns:a16="http://schemas.microsoft.com/office/drawing/2014/main" val="20001"/>
                    </a:ext>
                  </a:extLst>
                </a:gridCol>
                <a:gridCol w="1041400">
                  <a:extLst>
                    <a:ext uri="{9D8B030D-6E8A-4147-A177-3AD203B41FA5}">
                      <a16:colId xmlns:a16="http://schemas.microsoft.com/office/drawing/2014/main" val="20002"/>
                    </a:ext>
                  </a:extLst>
                </a:gridCol>
              </a:tblGrid>
              <a:tr h="274638">
                <a:tc gridSpan="2">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Calibri" pitchFamily="34" charset="0"/>
                        <a:cs typeface="Arial" charset="0"/>
                      </a:endParaRPr>
                    </a:p>
                  </a:txBody>
                  <a:tcPr marT="45681" marB="45681" anchor="ctr" horzOverflow="overflow">
                    <a:lnL>
                      <a:noFill/>
                    </a:lnL>
                    <a:lnR>
                      <a:noFill/>
                    </a:lnR>
                    <a:lnT>
                      <a:noFill/>
                    </a:lnT>
                    <a:lnB>
                      <a:noFill/>
                    </a:lnB>
                    <a:lnTlToBr>
                      <a:noFill/>
                    </a:lnTlToBr>
                    <a:lnBlToTr>
                      <a:noFill/>
                    </a:lnBlToTr>
                    <a:solidFill>
                      <a:srgbClr val="FFFFFF"/>
                    </a:solidFill>
                  </a:tcPr>
                </a:tc>
                <a:tc hMerge="1">
                  <a:txBody>
                    <a:bodyPr/>
                    <a:lstStyle/>
                    <a:p>
                      <a:endParaRPr lang="en-US"/>
                    </a:p>
                  </a:txBody>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itchFamily="34" charset="0"/>
                          <a:cs typeface="Arial" charset="0"/>
                        </a:rPr>
                        <a:t>ILSVRC 2015</a:t>
                      </a:r>
                    </a:p>
                  </a:txBody>
                  <a:tcPr marT="45681" marB="45681" anchor="ctr"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0"/>
                  </a:ext>
                </a:extLst>
              </a:tr>
              <a:tr h="274638">
                <a:tc gridSpan="2">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itchFamily="34" charset="0"/>
                          <a:cs typeface="Arial" charset="0"/>
                        </a:rPr>
                        <a:t>Number of object classes</a:t>
                      </a:r>
                    </a:p>
                  </a:txBody>
                  <a:tcPr marT="45681" marB="45681" anchor="ctr" horzOverflow="overflow">
                    <a:lnL>
                      <a:noFill/>
                    </a:lnL>
                    <a:lnR>
                      <a:noFill/>
                    </a:lnR>
                    <a:lnT>
                      <a:noFill/>
                    </a:lnT>
                    <a:lnB>
                      <a:noFill/>
                    </a:lnB>
                    <a:lnTlToBr>
                      <a:noFill/>
                    </a:lnTlToBr>
                    <a:lnBlToTr>
                      <a:noFill/>
                    </a:lnBlToTr>
                    <a:solidFill>
                      <a:srgbClr val="FFFFFF"/>
                    </a:solidFill>
                  </a:tcPr>
                </a:tc>
                <a:tc hMerge="1">
                  <a:txBody>
                    <a:bodyPr/>
                    <a:lstStyle/>
                    <a:p>
                      <a:endParaRPr lang="en-US"/>
                    </a:p>
                  </a:txBody>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itchFamily="34" charset="0"/>
                          <a:cs typeface="Arial" charset="0"/>
                        </a:rPr>
                        <a:t>200</a:t>
                      </a:r>
                      <a:endParaRPr kumimoji="0" lang="en-US" altLang="en-US" sz="1200" b="0" i="0" u="none" strike="noStrike" cap="none" normalizeH="0" baseline="0">
                        <a:ln>
                          <a:noFill/>
                        </a:ln>
                        <a:solidFill>
                          <a:schemeClr val="tx1"/>
                        </a:solidFill>
                        <a:effectLst/>
                        <a:latin typeface="Calibri" pitchFamily="34" charset="0"/>
                        <a:cs typeface="Arial" charset="0"/>
                      </a:endParaRPr>
                    </a:p>
                  </a:txBody>
                  <a:tcPr marT="45681" marB="45681" anchor="ctr"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1"/>
                  </a:ext>
                </a:extLst>
              </a:tr>
              <a:tr h="274638">
                <a:tc rowSpan="2">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itchFamily="34" charset="0"/>
                          <a:cs typeface="Arial" charset="0"/>
                        </a:rPr>
                        <a:t>Training</a:t>
                      </a:r>
                    </a:p>
                  </a:txBody>
                  <a:tcPr marT="45681" marB="45681" anchor="ctr" horzOverflow="overflow">
                    <a:lnL>
                      <a:noFill/>
                    </a:lnL>
                    <a:lnR>
                      <a:noFill/>
                    </a:lnR>
                    <a:lnT>
                      <a:noFill/>
                    </a:lnT>
                    <a:lnB>
                      <a:noFill/>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itchFamily="34" charset="0"/>
                          <a:cs typeface="Arial" charset="0"/>
                        </a:rPr>
                        <a:t>Num images</a:t>
                      </a:r>
                    </a:p>
                  </a:txBody>
                  <a:tcPr marT="45681" marB="45681" anchor="ctr" horzOverflow="overflow">
                    <a:lnL>
                      <a:noFill/>
                    </a:lnL>
                    <a:lnR>
                      <a:noFill/>
                    </a:lnR>
                    <a:lnT>
                      <a:noFill/>
                    </a:lnT>
                    <a:lnB>
                      <a:noFill/>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itchFamily="34" charset="0"/>
                          <a:cs typeface="Arial" charset="0"/>
                        </a:rPr>
                        <a:t>456567</a:t>
                      </a:r>
                    </a:p>
                  </a:txBody>
                  <a:tcPr marT="45681" marB="45681" anchor="ctr"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2"/>
                  </a:ext>
                </a:extLst>
              </a:tr>
              <a:tr h="274638">
                <a:tc vMerge="1">
                  <a:txBody>
                    <a:bodyPr/>
                    <a:lstStyle/>
                    <a:p>
                      <a:endParaRPr lang="en-US"/>
                    </a:p>
                  </a:txBody>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itchFamily="34" charset="0"/>
                          <a:cs typeface="Arial" charset="0"/>
                        </a:rPr>
                        <a:t>Num objects</a:t>
                      </a:r>
                    </a:p>
                  </a:txBody>
                  <a:tcPr marT="45681" marB="45681" anchor="ctr" horzOverflow="overflow">
                    <a:lnL>
                      <a:noFill/>
                    </a:lnL>
                    <a:lnR>
                      <a:noFill/>
                    </a:lnR>
                    <a:lnT>
                      <a:noFill/>
                    </a:lnT>
                    <a:lnB>
                      <a:noFill/>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itchFamily="34" charset="0"/>
                          <a:cs typeface="Arial" charset="0"/>
                        </a:rPr>
                        <a:t>478807</a:t>
                      </a:r>
                    </a:p>
                  </a:txBody>
                  <a:tcPr marT="45681" marB="45681" anchor="ctr"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3"/>
                  </a:ext>
                </a:extLst>
              </a:tr>
              <a:tr h="274638">
                <a:tc rowSpan="2">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itchFamily="34" charset="0"/>
                          <a:cs typeface="Arial" charset="0"/>
                        </a:rPr>
                        <a:t>Validation</a:t>
                      </a:r>
                    </a:p>
                  </a:txBody>
                  <a:tcPr marT="45681" marB="45681" anchor="ctr" horzOverflow="overflow">
                    <a:lnL>
                      <a:noFill/>
                    </a:lnL>
                    <a:lnR>
                      <a:noFill/>
                    </a:lnR>
                    <a:lnT>
                      <a:noFill/>
                    </a:lnT>
                    <a:lnB>
                      <a:noFill/>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itchFamily="34" charset="0"/>
                          <a:cs typeface="Arial" charset="0"/>
                        </a:rPr>
                        <a:t>Num images</a:t>
                      </a:r>
                    </a:p>
                  </a:txBody>
                  <a:tcPr marT="45681" marB="45681" anchor="ctr" horzOverflow="overflow">
                    <a:lnL>
                      <a:noFill/>
                    </a:lnL>
                    <a:lnR>
                      <a:noFill/>
                    </a:lnR>
                    <a:lnT>
                      <a:noFill/>
                    </a:lnT>
                    <a:lnB>
                      <a:noFill/>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itchFamily="34" charset="0"/>
                          <a:cs typeface="Arial" charset="0"/>
                        </a:rPr>
                        <a:t>20121</a:t>
                      </a:r>
                    </a:p>
                  </a:txBody>
                  <a:tcPr marT="45681" marB="45681" anchor="ctr"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4"/>
                  </a:ext>
                </a:extLst>
              </a:tr>
              <a:tr h="274638">
                <a:tc vMerge="1">
                  <a:txBody>
                    <a:bodyPr/>
                    <a:lstStyle/>
                    <a:p>
                      <a:endParaRPr lang="en-US"/>
                    </a:p>
                  </a:txBody>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itchFamily="34" charset="0"/>
                          <a:cs typeface="Arial" charset="0"/>
                        </a:rPr>
                        <a:t>Num objects</a:t>
                      </a:r>
                    </a:p>
                  </a:txBody>
                  <a:tcPr marT="45681" marB="45681" anchor="ctr" horzOverflow="overflow">
                    <a:lnL>
                      <a:noFill/>
                    </a:lnL>
                    <a:lnR>
                      <a:noFill/>
                    </a:lnR>
                    <a:lnT>
                      <a:noFill/>
                    </a:lnT>
                    <a:lnB>
                      <a:noFill/>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itchFamily="34" charset="0"/>
                          <a:cs typeface="Arial" charset="0"/>
                        </a:rPr>
                        <a:t>55502</a:t>
                      </a:r>
                    </a:p>
                  </a:txBody>
                  <a:tcPr marT="45681" marB="45681" anchor="ctr"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5"/>
                  </a:ext>
                </a:extLst>
              </a:tr>
              <a:tr h="274638">
                <a:tc rowSpan="2">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itchFamily="34" charset="0"/>
                          <a:cs typeface="Arial" charset="0"/>
                        </a:rPr>
                        <a:t>Testing</a:t>
                      </a:r>
                    </a:p>
                  </a:txBody>
                  <a:tcPr marT="45681" marB="45681" anchor="ctr" horzOverflow="overflow">
                    <a:lnL>
                      <a:noFill/>
                    </a:lnL>
                    <a:lnR>
                      <a:noFill/>
                    </a:lnR>
                    <a:lnT>
                      <a:noFill/>
                    </a:lnT>
                    <a:lnB>
                      <a:noFill/>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itchFamily="34" charset="0"/>
                          <a:cs typeface="Arial" charset="0"/>
                        </a:rPr>
                        <a:t>Num images</a:t>
                      </a:r>
                    </a:p>
                  </a:txBody>
                  <a:tcPr marT="45681" marB="45681" anchor="ctr" horzOverflow="overflow">
                    <a:lnL>
                      <a:noFill/>
                    </a:lnL>
                    <a:lnR>
                      <a:noFill/>
                    </a:lnR>
                    <a:lnT>
                      <a:noFill/>
                    </a:lnT>
                    <a:lnB>
                      <a:noFill/>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itchFamily="34" charset="0"/>
                          <a:cs typeface="Arial" charset="0"/>
                        </a:rPr>
                        <a:t>40152</a:t>
                      </a:r>
                    </a:p>
                  </a:txBody>
                  <a:tcPr marT="45681" marB="45681" anchor="ctr"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6"/>
                  </a:ext>
                </a:extLst>
              </a:tr>
              <a:tr h="274638">
                <a:tc vMerge="1">
                  <a:txBody>
                    <a:bodyPr/>
                    <a:lstStyle/>
                    <a:p>
                      <a:endParaRPr lang="en-US"/>
                    </a:p>
                  </a:txBody>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itchFamily="34" charset="0"/>
                          <a:cs typeface="Arial" charset="0"/>
                        </a:rPr>
                        <a:t>Num objects</a:t>
                      </a:r>
                    </a:p>
                  </a:txBody>
                  <a:tcPr marT="45681" marB="45681" anchor="ctr" horzOverflow="overflow">
                    <a:lnL>
                      <a:noFill/>
                    </a:lnL>
                    <a:lnR>
                      <a:noFill/>
                    </a:lnR>
                    <a:lnT>
                      <a:noFill/>
                    </a:lnT>
                    <a:lnB>
                      <a:noFill/>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itchFamily="34" charset="0"/>
                          <a:cs typeface="Arial" charset="0"/>
                        </a:rPr>
                        <a:t>---</a:t>
                      </a:r>
                    </a:p>
                  </a:txBody>
                  <a:tcPr marT="45681" marB="45681" anchor="ctr"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7"/>
                  </a:ext>
                </a:extLst>
              </a:tr>
            </a:tbl>
          </a:graphicData>
        </a:graphic>
      </p:graphicFrame>
      <p:sp>
        <p:nvSpPr>
          <p:cNvPr id="3" name="Rounded Rectangle 2"/>
          <p:cNvSpPr/>
          <p:nvPr/>
        </p:nvSpPr>
        <p:spPr>
          <a:xfrm>
            <a:off x="4114800" y="1219200"/>
            <a:ext cx="3200400" cy="2286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Tree>
    <p:extLst>
      <p:ext uri="{BB962C8B-B14F-4D97-AF65-F5344CB8AC3E}">
        <p14:creationId xmlns:p14="http://schemas.microsoft.com/office/powerpoint/2010/main" val="3003941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l"/>
            <a:r>
              <a:rPr lang="en-US" altLang="en-US"/>
              <a:t>Back propagation stage</a:t>
            </a:r>
          </a:p>
        </p:txBody>
      </p:sp>
      <p:sp>
        <p:nvSpPr>
          <p:cNvPr id="27651" name="Content Placeholder 2"/>
          <p:cNvSpPr>
            <a:spLocks noGrp="1"/>
          </p:cNvSpPr>
          <p:nvPr>
            <p:ph idx="1"/>
          </p:nvPr>
        </p:nvSpPr>
        <p:spPr>
          <a:xfrm>
            <a:off x="609600" y="1281113"/>
            <a:ext cx="8229600" cy="623887"/>
          </a:xfrm>
        </p:spPr>
        <p:txBody>
          <a:bodyPr/>
          <a:lstStyle/>
          <a:p>
            <a:r>
              <a:rPr lang="en-US" altLang="en-US"/>
              <a:t> </a:t>
            </a:r>
          </a:p>
        </p:txBody>
      </p:sp>
      <p:sp>
        <p:nvSpPr>
          <p:cNvPr id="2765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p>
        </p:txBody>
      </p:sp>
      <p:sp>
        <p:nvSpPr>
          <p:cNvPr id="2765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C7C3954-C006-4E7F-8A25-2EFF7DA259CA}" type="slidenum">
              <a:rPr lang="en-US" altLang="zh-HK" sz="1200">
                <a:solidFill>
                  <a:srgbClr val="898989"/>
                </a:solidFill>
              </a:rPr>
              <a:pPr>
                <a:spcBef>
                  <a:spcPct val="0"/>
                </a:spcBef>
                <a:buFontTx/>
                <a:buNone/>
              </a:pPr>
              <a:t>40</a:t>
            </a:fld>
            <a:endParaRPr lang="en-US" altLang="zh-HK" sz="1200">
              <a:solidFill>
                <a:srgbClr val="898989"/>
              </a:solidFill>
            </a:endParaRPr>
          </a:p>
        </p:txBody>
      </p:sp>
      <p:sp>
        <p:nvSpPr>
          <p:cNvPr id="7" name="Rectangle 6"/>
          <p:cNvSpPr/>
          <p:nvPr/>
        </p:nvSpPr>
        <p:spPr>
          <a:xfrm>
            <a:off x="3668713" y="4214813"/>
            <a:ext cx="5334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9" name="Straight Arrow Connector 8"/>
          <p:cNvCxnSpPr/>
          <p:nvPr/>
        </p:nvCxnSpPr>
        <p:spPr>
          <a:xfrm flipH="1">
            <a:off x="4202113" y="4557713"/>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287713" y="4557713"/>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7657" name="Object 11"/>
          <p:cNvGraphicFramePr>
            <a:graphicFrameLocks noChangeAspect="1"/>
          </p:cNvGraphicFramePr>
          <p:nvPr/>
        </p:nvGraphicFramePr>
        <p:xfrm>
          <a:off x="4695825" y="4325938"/>
          <a:ext cx="608013" cy="461962"/>
        </p:xfrm>
        <a:graphic>
          <a:graphicData uri="http://schemas.openxmlformats.org/presentationml/2006/ole">
            <mc:AlternateContent xmlns:mc="http://schemas.openxmlformats.org/markup-compatibility/2006">
              <mc:Choice xmlns:v="urn:schemas-microsoft-com:vml" Requires="v">
                <p:oleObj name="Equation" r:id="rId2" imgW="266469" imgH="203024" progId="Equation.3">
                  <p:embed/>
                </p:oleObj>
              </mc:Choice>
              <mc:Fallback>
                <p:oleObj name="Equation" r:id="rId2" imgW="266469" imgH="203024"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825" y="4325938"/>
                        <a:ext cx="608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58" name="Object 12"/>
          <p:cNvGraphicFramePr>
            <a:graphicFrameLocks noChangeAspect="1"/>
          </p:cNvGraphicFramePr>
          <p:nvPr/>
        </p:nvGraphicFramePr>
        <p:xfrm>
          <a:off x="2648449" y="4274344"/>
          <a:ext cx="404813" cy="461962"/>
        </p:xfrm>
        <a:graphic>
          <a:graphicData uri="http://schemas.openxmlformats.org/presentationml/2006/ole">
            <mc:AlternateContent xmlns:mc="http://schemas.openxmlformats.org/markup-compatibility/2006">
              <mc:Choice xmlns:v="urn:schemas-microsoft-com:vml" Requires="v">
                <p:oleObj name="Equation" r:id="rId4" imgW="177569" imgH="202936" progId="Equation.3">
                  <p:embed/>
                </p:oleObj>
              </mc:Choice>
              <mc:Fallback>
                <p:oleObj name="Equation" r:id="rId4" imgW="177569" imgH="20293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8449" y="4274344"/>
                        <a:ext cx="404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ectangle 13"/>
          <p:cNvSpPr/>
          <p:nvPr/>
        </p:nvSpPr>
        <p:spPr>
          <a:xfrm>
            <a:off x="3705225" y="1905000"/>
            <a:ext cx="5334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graphicFrame>
        <p:nvGraphicFramePr>
          <p:cNvPr id="27660" name="Object 16"/>
          <p:cNvGraphicFramePr>
            <a:graphicFrameLocks noChangeAspect="1"/>
          </p:cNvGraphicFramePr>
          <p:nvPr/>
        </p:nvGraphicFramePr>
        <p:xfrm>
          <a:off x="4746625" y="2016125"/>
          <a:ext cx="577850" cy="461963"/>
        </p:xfrm>
        <a:graphic>
          <a:graphicData uri="http://schemas.openxmlformats.org/presentationml/2006/ole">
            <mc:AlternateContent xmlns:mc="http://schemas.openxmlformats.org/markup-compatibility/2006">
              <mc:Choice xmlns:v="urn:schemas-microsoft-com:vml" Requires="v">
                <p:oleObj name="公式" r:id="rId6" imgW="253780" imgH="203024" progId="Equation.3">
                  <p:embed/>
                </p:oleObj>
              </mc:Choice>
              <mc:Fallback>
                <p:oleObj name="公式" r:id="rId6" imgW="253780" imgH="203024"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6625" y="2016125"/>
                        <a:ext cx="577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61" name="Object 17"/>
          <p:cNvGraphicFramePr>
            <a:graphicFrameLocks noChangeAspect="1"/>
          </p:cNvGraphicFramePr>
          <p:nvPr/>
        </p:nvGraphicFramePr>
        <p:xfrm>
          <a:off x="2832100" y="2092325"/>
          <a:ext cx="376238" cy="461963"/>
        </p:xfrm>
        <a:graphic>
          <a:graphicData uri="http://schemas.openxmlformats.org/presentationml/2006/ole">
            <mc:AlternateContent xmlns:mc="http://schemas.openxmlformats.org/markup-compatibility/2006">
              <mc:Choice xmlns:v="urn:schemas-microsoft-com:vml" Requires="v">
                <p:oleObj name="公式" r:id="rId8" imgW="164957" imgH="203024" progId="Equation.3">
                  <p:embed/>
                </p:oleObj>
              </mc:Choice>
              <mc:Fallback>
                <p:oleObj name="公式" r:id="rId8" imgW="164957" imgH="203024"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32100" y="2092325"/>
                        <a:ext cx="376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0" name="Straight Arrow Connector 19"/>
          <p:cNvCxnSpPr/>
          <p:nvPr/>
        </p:nvCxnSpPr>
        <p:spPr>
          <a:xfrm>
            <a:off x="4238625" y="22479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324225" y="22479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664" name="TextBox 22"/>
          <p:cNvSpPr txBox="1">
            <a:spLocks noChangeArrowheads="1"/>
          </p:cNvSpPr>
          <p:nvPr/>
        </p:nvSpPr>
        <p:spPr bwMode="auto">
          <a:xfrm>
            <a:off x="979488" y="1463675"/>
            <a:ext cx="20574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FF0000"/>
                </a:solidFill>
              </a:rPr>
              <a:t>Part1:Feed</a:t>
            </a:r>
          </a:p>
          <a:p>
            <a:pPr eaLnBrk="1" hangingPunct="1">
              <a:spcBef>
                <a:spcPct val="0"/>
              </a:spcBef>
              <a:buFontTx/>
              <a:buNone/>
            </a:pPr>
            <a:r>
              <a:rPr lang="en-US" altLang="en-US" sz="2400">
                <a:solidFill>
                  <a:srgbClr val="FF0000"/>
                </a:solidFill>
              </a:rPr>
              <a:t>Forward (studied before)</a:t>
            </a:r>
          </a:p>
        </p:txBody>
      </p:sp>
      <p:sp>
        <p:nvSpPr>
          <p:cNvPr id="27665" name="TextBox 23"/>
          <p:cNvSpPr txBox="1">
            <a:spLocks noChangeArrowheads="1"/>
          </p:cNvSpPr>
          <p:nvPr/>
        </p:nvSpPr>
        <p:spPr bwMode="auto">
          <a:xfrm>
            <a:off x="990600" y="3384550"/>
            <a:ext cx="3236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00B050"/>
                </a:solidFill>
              </a:rPr>
              <a:t>Part2: Back propagation </a:t>
            </a:r>
          </a:p>
        </p:txBody>
      </p:sp>
      <p:graphicFrame>
        <p:nvGraphicFramePr>
          <p:cNvPr id="27666" name="Object 26"/>
          <p:cNvGraphicFramePr>
            <a:graphicFrameLocks noChangeAspect="1"/>
          </p:cNvGraphicFramePr>
          <p:nvPr/>
        </p:nvGraphicFramePr>
        <p:xfrm>
          <a:off x="3459163" y="1219200"/>
          <a:ext cx="982662" cy="461963"/>
        </p:xfrm>
        <a:graphic>
          <a:graphicData uri="http://schemas.openxmlformats.org/presentationml/2006/ole">
            <mc:AlternateContent xmlns:mc="http://schemas.openxmlformats.org/markup-compatibility/2006">
              <mc:Choice xmlns:v="urn:schemas-microsoft-com:vml" Requires="v">
                <p:oleObj name="Equation" r:id="rId10" imgW="431613" imgH="203112" progId="Equation.3">
                  <p:embed/>
                </p:oleObj>
              </mc:Choice>
              <mc:Fallback>
                <p:oleObj name="Equation" r:id="rId10" imgW="431613" imgH="203112"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59163" y="1219200"/>
                        <a:ext cx="9826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67" name="Object 27"/>
          <p:cNvGraphicFramePr>
            <a:graphicFrameLocks noChangeAspect="1"/>
          </p:cNvGraphicFramePr>
          <p:nvPr/>
        </p:nvGraphicFramePr>
        <p:xfrm>
          <a:off x="2741613" y="2743200"/>
          <a:ext cx="2540000" cy="519113"/>
        </p:xfrm>
        <a:graphic>
          <a:graphicData uri="http://schemas.openxmlformats.org/presentationml/2006/ole">
            <mc:AlternateContent xmlns:mc="http://schemas.openxmlformats.org/markup-compatibility/2006">
              <mc:Choice xmlns:v="urn:schemas-microsoft-com:vml" Requires="v">
                <p:oleObj name="公式" r:id="rId12" imgW="1117600" imgH="228600" progId="Equation.3">
                  <p:embed/>
                </p:oleObj>
              </mc:Choice>
              <mc:Fallback>
                <p:oleObj name="公式" r:id="rId12" imgW="111760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41613" y="2743200"/>
                        <a:ext cx="254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68" name="TextBox 1"/>
          <p:cNvSpPr txBox="1">
            <a:spLocks noChangeArrowheads="1"/>
          </p:cNvSpPr>
          <p:nvPr/>
        </p:nvSpPr>
        <p:spPr bwMode="auto">
          <a:xfrm>
            <a:off x="1371600" y="5867400"/>
            <a:ext cx="7450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We will explain why and prove the necessary equations in the following slides</a:t>
            </a:r>
          </a:p>
        </p:txBody>
      </p:sp>
      <p:sp>
        <p:nvSpPr>
          <p:cNvPr id="27669" name="Rectangle 2"/>
          <p:cNvSpPr>
            <a:spLocks noChangeArrowheads="1"/>
          </p:cNvSpPr>
          <p:nvPr/>
        </p:nvSpPr>
        <p:spPr bwMode="auto">
          <a:xfrm>
            <a:off x="1797050" y="5029200"/>
            <a:ext cx="4037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For training we  need to find        ,  </a:t>
            </a:r>
            <a:r>
              <a:rPr lang="en-US" altLang="en-US" sz="1800">
                <a:solidFill>
                  <a:srgbClr val="FF0000"/>
                </a:solidFill>
              </a:rPr>
              <a:t>why?</a:t>
            </a:r>
          </a:p>
        </p:txBody>
      </p:sp>
      <p:graphicFrame>
        <p:nvGraphicFramePr>
          <p:cNvPr id="27670" name="Object 3"/>
          <p:cNvGraphicFramePr>
            <a:graphicFrameLocks noChangeAspect="1"/>
          </p:cNvGraphicFramePr>
          <p:nvPr/>
        </p:nvGraphicFramePr>
        <p:xfrm>
          <a:off x="4572000" y="4905375"/>
          <a:ext cx="457200" cy="615950"/>
        </p:xfrm>
        <a:graphic>
          <a:graphicData uri="http://schemas.openxmlformats.org/presentationml/2006/ole">
            <mc:AlternateContent xmlns:mc="http://schemas.openxmlformats.org/markup-compatibility/2006">
              <mc:Choice xmlns:v="urn:schemas-microsoft-com:vml" Requires="v">
                <p:oleObj name="公式" r:id="rId14" imgW="291973" imgH="393529" progId="Equation.3">
                  <p:embed/>
                </p:oleObj>
              </mc:Choice>
              <mc:Fallback>
                <p:oleObj name="公式" r:id="rId14" imgW="291973" imgH="393529"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72000" y="4905375"/>
                        <a:ext cx="457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7671" name="Picture 30" descr="C:\Users\khwong.PC91075\AppData\Local\Microsoft\Windows\Temporary Internet Files\Content.IE5\JB1M59N0\rodentia-icons_media-seek-backward[1].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27763" y="4505325"/>
            <a:ext cx="13858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65024" y="4380531"/>
            <a:ext cx="1122423" cy="369332"/>
          </a:xfrm>
          <a:prstGeom prst="rect">
            <a:avLst/>
          </a:prstGeom>
          <a:noFill/>
        </p:spPr>
        <p:txBody>
          <a:bodyPr wrap="none" rtlCol="0">
            <a:spAutoFit/>
          </a:bodyPr>
          <a:lstStyle/>
          <a:p>
            <a:r>
              <a:rPr lang="en-US" dirty="0"/>
              <a:t>sensitivity</a:t>
            </a:r>
          </a:p>
        </p:txBody>
      </p:sp>
    </p:spTree>
    <p:extLst>
      <p:ext uri="{BB962C8B-B14F-4D97-AF65-F5344CB8AC3E}">
        <p14:creationId xmlns:p14="http://schemas.microsoft.com/office/powerpoint/2010/main" val="26731852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1113"/>
            <a:ext cx="8229600" cy="1143001"/>
          </a:xfrm>
        </p:spPr>
        <p:txBody>
          <a:bodyPr/>
          <a:lstStyle/>
          <a:p>
            <a:r>
              <a:rPr lang="en-US" altLang="en-US"/>
              <a:t>The criteria to train a network </a:t>
            </a:r>
          </a:p>
        </p:txBody>
      </p:sp>
      <p:sp>
        <p:nvSpPr>
          <p:cNvPr id="27651" name="Content Placeholder 2"/>
          <p:cNvSpPr>
            <a:spLocks noGrp="1"/>
          </p:cNvSpPr>
          <p:nvPr>
            <p:ph idx="1"/>
          </p:nvPr>
        </p:nvSpPr>
        <p:spPr>
          <a:xfrm>
            <a:off x="457200" y="896938"/>
            <a:ext cx="8229600" cy="4527550"/>
          </a:xfrm>
        </p:spPr>
        <p:txBody>
          <a:bodyPr/>
          <a:lstStyle/>
          <a:p>
            <a:r>
              <a:rPr lang="en-US" altLang="en-US" sz="2400"/>
              <a:t>Based on the overall error function, there are ‘</a:t>
            </a:r>
            <a:r>
              <a:rPr lang="en-US" altLang="en-US" sz="2400" i="1"/>
              <a:t>N’</a:t>
            </a:r>
            <a:r>
              <a:rPr lang="en-US" altLang="en-US" sz="2400"/>
              <a:t> samples and</a:t>
            </a:r>
            <a:r>
              <a:rPr lang="en-US" altLang="en-US" sz="2400" i="1"/>
              <a:t> ‘c’ </a:t>
            </a:r>
            <a:r>
              <a:rPr lang="en-US" altLang="en-US" sz="2400"/>
              <a:t>classes to be learned (Assume N=60,000 in </a:t>
            </a:r>
            <a:r>
              <a:rPr lang="en-US" altLang="en-US" sz="2400">
                <a:hlinkClick r:id="rId2"/>
              </a:rPr>
              <a:t>MNIST dataset</a:t>
            </a:r>
            <a:r>
              <a:rPr lang="en-US" altLang="en-US" sz="2400"/>
              <a:t>)</a:t>
            </a:r>
          </a:p>
          <a:p>
            <a:pPr>
              <a:buFont typeface="Arial" charset="0"/>
              <a:buNone/>
            </a:pPr>
            <a:endParaRPr lang="en-US" altLang="en-US"/>
          </a:p>
        </p:txBody>
      </p:sp>
      <p:sp>
        <p:nvSpPr>
          <p:cNvPr id="28676" name="Footer Placeholder 3"/>
          <p:cNvSpPr>
            <a:spLocks noGrp="1"/>
          </p:cNvSpPr>
          <p:nvPr>
            <p:ph type="ftr" sz="quarter" idx="11"/>
          </p:nvPr>
        </p:nvSpPr>
        <p:spPr bwMode="auto">
          <a:xfrm>
            <a:off x="6315075" y="594360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p>
        </p:txBody>
      </p:sp>
      <p:sp>
        <p:nvSpPr>
          <p:cNvPr id="2867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AE2FF7F7-7917-4C30-A974-6786AA152262}" type="slidenum">
              <a:rPr lang="en-US" altLang="zh-HK" sz="1200">
                <a:solidFill>
                  <a:srgbClr val="898989"/>
                </a:solidFill>
              </a:rPr>
              <a:pPr>
                <a:spcBef>
                  <a:spcPct val="0"/>
                </a:spcBef>
                <a:buFontTx/>
                <a:buNone/>
              </a:pPr>
              <a:t>41</a:t>
            </a:fld>
            <a:endParaRPr lang="en-US" altLang="zh-HK" sz="1200">
              <a:solidFill>
                <a:srgbClr val="898989"/>
              </a:solidFill>
            </a:endParaRPr>
          </a:p>
        </p:txBody>
      </p:sp>
      <p:graphicFrame>
        <p:nvGraphicFramePr>
          <p:cNvPr id="28678" name="Object 5"/>
          <p:cNvGraphicFramePr>
            <a:graphicFrameLocks noChangeAspect="1"/>
          </p:cNvGraphicFramePr>
          <p:nvPr>
            <p:extLst>
              <p:ext uri="{D42A27DB-BD31-4B8C-83A1-F6EECF244321}">
                <p14:modId xmlns:p14="http://schemas.microsoft.com/office/powerpoint/2010/main" val="2121837662"/>
              </p:ext>
            </p:extLst>
          </p:nvPr>
        </p:nvGraphicFramePr>
        <p:xfrm>
          <a:off x="703263" y="1595438"/>
          <a:ext cx="7800975" cy="5127625"/>
        </p:xfrm>
        <a:graphic>
          <a:graphicData uri="http://schemas.openxmlformats.org/presentationml/2006/ole">
            <mc:AlternateContent xmlns:mc="http://schemas.openxmlformats.org/markup-compatibility/2006">
              <mc:Choice xmlns:v="urn:schemas-microsoft-com:vml" Requires="v">
                <p:oleObj name="Equation" r:id="rId3" imgW="3708360" imgH="2438280" progId="Equation.3">
                  <p:embed/>
                </p:oleObj>
              </mc:Choice>
              <mc:Fallback>
                <p:oleObj name="Equation" r:id="rId3" imgW="3708360" imgH="2438280" progId="Equation.3">
                  <p:embed/>
                  <p:pic>
                    <p:nvPicPr>
                      <p:cNvPr id="0" name=""/>
                      <p:cNvPicPr>
                        <a:picLocks noChangeAspect="1" noChangeArrowheads="1"/>
                      </p:cNvPicPr>
                      <p:nvPr/>
                    </p:nvPicPr>
                    <p:blipFill>
                      <a:blip r:embed="rId4"/>
                      <a:srcRect/>
                      <a:stretch>
                        <a:fillRect/>
                      </a:stretch>
                    </p:blipFill>
                    <p:spPr bwMode="auto">
                      <a:xfrm>
                        <a:off x="703263" y="1595438"/>
                        <a:ext cx="7800975"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8679" name="Picture 3" descr="D:\11temp\mnist-example-ip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752600"/>
            <a:ext cx="1781175"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6243638" y="1752600"/>
            <a:ext cx="2400300" cy="13938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28681" name="TextBox 4"/>
          <p:cNvSpPr txBox="1">
            <a:spLocks noChangeArrowheads="1"/>
          </p:cNvSpPr>
          <p:nvPr/>
        </p:nvSpPr>
        <p:spPr bwMode="auto">
          <a:xfrm>
            <a:off x="6580188" y="3859213"/>
            <a:ext cx="2286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sz="1800" dirty="0"/>
              <a:t>Example: The k-</a:t>
            </a:r>
            <a:r>
              <a:rPr lang="en-US" altLang="en-US" sz="1800" dirty="0" err="1"/>
              <a:t>th</a:t>
            </a:r>
            <a:r>
              <a:rPr lang="en-US" altLang="en-US" sz="1800" dirty="0"/>
              <a:t> output neuron </a:t>
            </a:r>
            <a:r>
              <a:rPr lang="en-US" altLang="en-US" sz="1800" i="1" dirty="0" err="1"/>
              <a:t>y</a:t>
            </a:r>
            <a:r>
              <a:rPr lang="en-US" altLang="en-US" sz="1800" i="1" baseline="-25000" dirty="0" err="1"/>
              <a:t>k</a:t>
            </a:r>
            <a:r>
              <a:rPr lang="en-US" altLang="en-US" sz="1800" i="1" baseline="30000" dirty="0" err="1"/>
              <a:t>n</a:t>
            </a:r>
            <a:endParaRPr lang="en-US" altLang="en-US" sz="1800" dirty="0"/>
          </a:p>
          <a:p>
            <a:pPr eaLnBrk="1" hangingPunct="1">
              <a:spcBef>
                <a:spcPct val="0"/>
              </a:spcBef>
              <a:buFontTx/>
              <a:buNone/>
            </a:pPr>
            <a:r>
              <a:rPr lang="en-US" altLang="en-US" sz="1800" dirty="0"/>
              <a:t>the teacher says </a:t>
            </a:r>
          </a:p>
          <a:p>
            <a:pPr eaLnBrk="1" hangingPunct="1">
              <a:spcBef>
                <a:spcPct val="0"/>
              </a:spcBef>
              <a:buFontTx/>
              <a:buNone/>
            </a:pPr>
            <a:r>
              <a:rPr lang="en-US" altLang="en-US" sz="1800" dirty="0"/>
              <a:t>it is class </a:t>
            </a:r>
            <a:r>
              <a:rPr lang="en-US" altLang="en-US" sz="1800" i="1" dirty="0" err="1"/>
              <a:t>t</a:t>
            </a:r>
            <a:r>
              <a:rPr lang="en-US" altLang="en-US" sz="1800" i="1" baseline="-25000" dirty="0" err="1"/>
              <a:t>k</a:t>
            </a:r>
            <a:r>
              <a:rPr lang="en-US" altLang="en-US" sz="1800" i="1" baseline="30000" dirty="0" err="1"/>
              <a:t>n</a:t>
            </a:r>
            <a:r>
              <a:rPr lang="en-US" altLang="en-US" sz="1800" i="1" dirty="0"/>
              <a:t>=1</a:t>
            </a:r>
          </a:p>
        </p:txBody>
      </p:sp>
      <p:sp>
        <p:nvSpPr>
          <p:cNvPr id="7" name="Rounded Rectangle 6"/>
          <p:cNvSpPr/>
          <p:nvPr/>
        </p:nvSpPr>
        <p:spPr>
          <a:xfrm>
            <a:off x="5944056" y="3656186"/>
            <a:ext cx="3124200" cy="15890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pic>
        <p:nvPicPr>
          <p:cNvPr id="2868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45200" y="3949700"/>
            <a:ext cx="534988"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4566326" y="4718376"/>
            <a:ext cx="76200" cy="165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567238" y="4231277"/>
            <a:ext cx="76200" cy="165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572000" y="4462598"/>
            <a:ext cx="76200" cy="165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504265" y="4886766"/>
            <a:ext cx="1854482" cy="369332"/>
          </a:xfrm>
          <a:prstGeom prst="rect">
            <a:avLst/>
          </a:prstGeom>
          <a:noFill/>
        </p:spPr>
        <p:txBody>
          <a:bodyPr wrap="none" rtlCol="0">
            <a:spAutoFit/>
          </a:bodyPr>
          <a:lstStyle/>
          <a:p>
            <a:r>
              <a:rPr lang="en-US" dirty="0"/>
              <a:t>C Output neurons</a:t>
            </a:r>
          </a:p>
        </p:txBody>
      </p:sp>
      <p:sp>
        <p:nvSpPr>
          <p:cNvPr id="5" name="TextBox 4"/>
          <p:cNvSpPr txBox="1"/>
          <p:nvPr/>
        </p:nvSpPr>
        <p:spPr>
          <a:xfrm>
            <a:off x="4656138" y="4045485"/>
            <a:ext cx="1350050" cy="923330"/>
          </a:xfrm>
          <a:prstGeom prst="rect">
            <a:avLst/>
          </a:prstGeom>
          <a:noFill/>
        </p:spPr>
        <p:txBody>
          <a:bodyPr wrap="none" rtlCol="0">
            <a:spAutoFit/>
          </a:bodyPr>
          <a:lstStyle/>
          <a:p>
            <a:r>
              <a:rPr lang="en-US" i="1" dirty="0" err="1"/>
              <a:t>y</a:t>
            </a:r>
            <a:r>
              <a:rPr lang="en-US" i="1" baseline="30000" dirty="0" err="1"/>
              <a:t>n</a:t>
            </a:r>
            <a:r>
              <a:rPr lang="en-US" i="1" baseline="-25000" dirty="0" err="1"/>
              <a:t>K</a:t>
            </a:r>
            <a:r>
              <a:rPr lang="en-US" i="1" baseline="-25000" dirty="0"/>
              <a:t>=1</a:t>
            </a:r>
            <a:r>
              <a:rPr lang="en-US" i="1" dirty="0"/>
              <a:t>  </a:t>
            </a:r>
            <a:r>
              <a:rPr lang="en-US" i="1" dirty="0">
                <a:sym typeface="Wingdings" panose="05000000000000000000" pitchFamily="2" charset="2"/>
              </a:rPr>
              <a:t></a:t>
            </a:r>
            <a:r>
              <a:rPr lang="en-US" i="1" baseline="-25000" dirty="0"/>
              <a:t> </a:t>
            </a:r>
            <a:r>
              <a:rPr lang="en-US" i="1" dirty="0" err="1"/>
              <a:t>t</a:t>
            </a:r>
            <a:r>
              <a:rPr lang="en-US" i="1" baseline="30000" dirty="0" err="1"/>
              <a:t>n</a:t>
            </a:r>
            <a:r>
              <a:rPr lang="en-US" i="1" baseline="-25000" dirty="0" err="1"/>
              <a:t>k</a:t>
            </a:r>
            <a:r>
              <a:rPr lang="en-US" i="1" baseline="-25000" dirty="0"/>
              <a:t>=1</a:t>
            </a:r>
            <a:endParaRPr lang="en-US" i="1" dirty="0"/>
          </a:p>
          <a:p>
            <a:r>
              <a:rPr lang="en-US" i="1" dirty="0" err="1"/>
              <a:t>y</a:t>
            </a:r>
            <a:r>
              <a:rPr lang="en-US" i="1" baseline="30000" dirty="0" err="1"/>
              <a:t>n</a:t>
            </a:r>
            <a:r>
              <a:rPr lang="en-US" i="1" baseline="-25000" dirty="0" err="1"/>
              <a:t>K</a:t>
            </a:r>
            <a:r>
              <a:rPr lang="en-US" i="1" baseline="-25000" dirty="0"/>
              <a:t>=2 </a:t>
            </a:r>
            <a:r>
              <a:rPr lang="en-US" i="1" dirty="0"/>
              <a:t> </a:t>
            </a:r>
            <a:r>
              <a:rPr lang="en-US" i="1" dirty="0">
                <a:sym typeface="Wingdings" panose="05000000000000000000" pitchFamily="2" charset="2"/>
              </a:rPr>
              <a:t></a:t>
            </a:r>
            <a:r>
              <a:rPr lang="en-US" i="1" baseline="-25000" dirty="0"/>
              <a:t> </a:t>
            </a:r>
            <a:r>
              <a:rPr lang="en-US" i="1" dirty="0" err="1"/>
              <a:t>t</a:t>
            </a:r>
            <a:r>
              <a:rPr lang="en-US" i="1" baseline="30000" dirty="0" err="1"/>
              <a:t>n</a:t>
            </a:r>
            <a:r>
              <a:rPr lang="en-US" i="1" baseline="-25000" dirty="0" err="1"/>
              <a:t>k</a:t>
            </a:r>
            <a:r>
              <a:rPr lang="en-US" i="1" baseline="-25000" dirty="0"/>
              <a:t>=2</a:t>
            </a:r>
          </a:p>
          <a:p>
            <a:r>
              <a:rPr lang="en-US" i="1" dirty="0" err="1"/>
              <a:t>y</a:t>
            </a:r>
            <a:r>
              <a:rPr lang="en-US" i="1" baseline="30000" dirty="0" err="1"/>
              <a:t>n</a:t>
            </a:r>
            <a:r>
              <a:rPr lang="en-US" i="1" baseline="-25000" dirty="0" err="1"/>
              <a:t>K</a:t>
            </a:r>
            <a:r>
              <a:rPr lang="en-US" i="1" baseline="-25000" dirty="0"/>
              <a:t>=3</a:t>
            </a:r>
            <a:r>
              <a:rPr lang="en-US" i="1" dirty="0"/>
              <a:t> </a:t>
            </a:r>
            <a:r>
              <a:rPr lang="en-US" i="1" dirty="0">
                <a:sym typeface="Wingdings" panose="05000000000000000000" pitchFamily="2" charset="2"/>
              </a:rPr>
              <a:t></a:t>
            </a:r>
            <a:r>
              <a:rPr lang="en-US" i="1" baseline="-25000" dirty="0"/>
              <a:t> </a:t>
            </a:r>
            <a:r>
              <a:rPr lang="en-US" i="1" dirty="0" err="1"/>
              <a:t>t</a:t>
            </a:r>
            <a:r>
              <a:rPr lang="en-US" i="1" baseline="30000" dirty="0" err="1"/>
              <a:t>n</a:t>
            </a:r>
            <a:r>
              <a:rPr lang="en-US" i="1" baseline="-25000" dirty="0" err="1"/>
              <a:t>k</a:t>
            </a:r>
            <a:r>
              <a:rPr lang="en-US" i="1" baseline="-25000" dirty="0"/>
              <a:t>=3</a:t>
            </a:r>
            <a:endParaRPr lang="en-US" i="1" dirty="0"/>
          </a:p>
        </p:txBody>
      </p:sp>
      <p:sp>
        <p:nvSpPr>
          <p:cNvPr id="6" name="TextBox 5"/>
          <p:cNvSpPr txBox="1"/>
          <p:nvPr/>
        </p:nvSpPr>
        <p:spPr>
          <a:xfrm>
            <a:off x="3674302" y="3421156"/>
            <a:ext cx="2370898" cy="646331"/>
          </a:xfrm>
          <a:prstGeom prst="rect">
            <a:avLst/>
          </a:prstGeom>
          <a:noFill/>
        </p:spPr>
        <p:txBody>
          <a:bodyPr wrap="square" rtlCol="0">
            <a:spAutoFit/>
          </a:bodyPr>
          <a:lstStyle/>
          <a:p>
            <a:r>
              <a:rPr lang="en-US" dirty="0"/>
              <a:t>In our simple example</a:t>
            </a:r>
          </a:p>
          <a:p>
            <a:r>
              <a:rPr lang="en-US" dirty="0"/>
              <a:t>the n</a:t>
            </a:r>
            <a:r>
              <a:rPr lang="en-US" baseline="30000" dirty="0"/>
              <a:t>th</a:t>
            </a:r>
            <a:r>
              <a:rPr lang="en-US" dirty="0"/>
              <a:t> training sample</a:t>
            </a:r>
          </a:p>
        </p:txBody>
      </p:sp>
      <p:sp>
        <p:nvSpPr>
          <p:cNvPr id="8" name="TextBox 7">
            <a:extLst>
              <a:ext uri="{FF2B5EF4-FFF2-40B4-BE49-F238E27FC236}">
                <a16:creationId xmlns:a16="http://schemas.microsoft.com/office/drawing/2014/main" id="{1E4699BA-28B6-E24F-047B-6C88D318B157}"/>
              </a:ext>
            </a:extLst>
          </p:cNvPr>
          <p:cNvSpPr txBox="1"/>
          <p:nvPr/>
        </p:nvSpPr>
        <p:spPr>
          <a:xfrm>
            <a:off x="2511010" y="4370797"/>
            <a:ext cx="1719702" cy="646331"/>
          </a:xfrm>
          <a:prstGeom prst="rect">
            <a:avLst/>
          </a:prstGeom>
          <a:noFill/>
          <a:ln>
            <a:solidFill>
              <a:schemeClr val="accent1"/>
            </a:solidFill>
          </a:ln>
        </p:spPr>
        <p:txBody>
          <a:bodyPr wrap="none" rtlCol="0">
            <a:spAutoFit/>
          </a:bodyPr>
          <a:lstStyle/>
          <a:p>
            <a:r>
              <a:rPr lang="en-US" dirty="0">
                <a:solidFill>
                  <a:srgbClr val="FF0000"/>
                </a:solidFill>
              </a:rPr>
              <a:t>MSE Regression </a:t>
            </a:r>
          </a:p>
          <a:p>
            <a:r>
              <a:rPr lang="en-US" dirty="0">
                <a:solidFill>
                  <a:srgbClr val="FF0000"/>
                </a:solidFill>
              </a:rPr>
              <a:t>loss function</a:t>
            </a:r>
          </a:p>
        </p:txBody>
      </p:sp>
    </p:spTree>
    <p:extLst>
      <p:ext uri="{BB962C8B-B14F-4D97-AF65-F5344CB8AC3E}">
        <p14:creationId xmlns:p14="http://schemas.microsoft.com/office/powerpoint/2010/main" val="38840964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pPr algn="l"/>
            <a:r>
              <a:rPr lang="en-US" altLang="en-US" sz="2400" dirty="0"/>
              <a:t>Before we back propagate data , we have to find the feed forward error signals </a:t>
            </a:r>
            <a:r>
              <a:rPr lang="en-US" altLang="en-US" sz="2400" dirty="0">
                <a:solidFill>
                  <a:srgbClr val="FF0000"/>
                </a:solidFill>
              </a:rPr>
              <a:t>e(n)– regression loss function </a:t>
            </a:r>
            <a:r>
              <a:rPr lang="en-US" altLang="en-US" sz="2400" dirty="0"/>
              <a:t>first for the training sample x(n). Recall: Feed forward processing, Input =P1,..P9, output =Y1,Y2,Y3, teacher =T1,T2,T3</a:t>
            </a:r>
          </a:p>
        </p:txBody>
      </p:sp>
      <p:sp>
        <p:nvSpPr>
          <p:cNvPr id="29699" name="Content Placeholder 2"/>
          <p:cNvSpPr>
            <a:spLocks noGrp="1"/>
          </p:cNvSpPr>
          <p:nvPr>
            <p:ph idx="1"/>
          </p:nvPr>
        </p:nvSpPr>
        <p:spPr>
          <a:xfrm>
            <a:off x="119063" y="1603375"/>
            <a:ext cx="8229600" cy="4525963"/>
          </a:xfrm>
        </p:spPr>
        <p:txBody>
          <a:bodyPr/>
          <a:lstStyle/>
          <a:p>
            <a:r>
              <a:rPr lang="en-US" altLang="en-US"/>
              <a:t>Input=  </a:t>
            </a:r>
          </a:p>
        </p:txBody>
      </p:sp>
      <p:sp>
        <p:nvSpPr>
          <p:cNvPr id="2970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p>
        </p:txBody>
      </p:sp>
      <p:sp>
        <p:nvSpPr>
          <p:cNvPr id="2970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9210F382-C52A-4FFE-A02F-0E0250CCBCC8}" type="slidenum">
              <a:rPr lang="en-US" altLang="zh-HK" sz="1200">
                <a:solidFill>
                  <a:srgbClr val="898989"/>
                </a:solidFill>
              </a:rPr>
              <a:pPr>
                <a:spcBef>
                  <a:spcPct val="0"/>
                </a:spcBef>
                <a:buFontTx/>
                <a:buNone/>
              </a:pPr>
              <a:t>42</a:t>
            </a:fld>
            <a:endParaRPr lang="en-US" altLang="zh-HK" sz="1200">
              <a:solidFill>
                <a:srgbClr val="898989"/>
              </a:solidFill>
            </a:endParaRPr>
          </a:p>
        </p:txBody>
      </p:sp>
      <p:sp>
        <p:nvSpPr>
          <p:cNvPr id="7" name="Oval 6"/>
          <p:cNvSpPr/>
          <p:nvPr/>
        </p:nvSpPr>
        <p:spPr>
          <a:xfrm>
            <a:off x="966788" y="22955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 name="Oval 7"/>
          <p:cNvSpPr/>
          <p:nvPr/>
        </p:nvSpPr>
        <p:spPr>
          <a:xfrm>
            <a:off x="966788" y="27622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9" name="Oval 8"/>
          <p:cNvSpPr/>
          <p:nvPr/>
        </p:nvSpPr>
        <p:spPr>
          <a:xfrm>
            <a:off x="966788" y="32194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 name="Oval 9"/>
          <p:cNvSpPr/>
          <p:nvPr/>
        </p:nvSpPr>
        <p:spPr>
          <a:xfrm>
            <a:off x="966788" y="36766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2" name="Oval 11"/>
          <p:cNvSpPr/>
          <p:nvPr/>
        </p:nvSpPr>
        <p:spPr>
          <a:xfrm>
            <a:off x="3986213" y="27622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 name="Oval 12"/>
          <p:cNvSpPr/>
          <p:nvPr/>
        </p:nvSpPr>
        <p:spPr>
          <a:xfrm>
            <a:off x="3986213" y="32194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5" name="Straight Arrow Connector 14"/>
          <p:cNvCxnSpPr>
            <a:stCxn id="7" idx="6"/>
          </p:cNvCxnSpPr>
          <p:nvPr/>
        </p:nvCxnSpPr>
        <p:spPr>
          <a:xfrm>
            <a:off x="1195388" y="2409825"/>
            <a:ext cx="2790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6"/>
          </p:cNvCxnSpPr>
          <p:nvPr/>
        </p:nvCxnSpPr>
        <p:spPr>
          <a:xfrm flipV="1">
            <a:off x="1195388" y="2409825"/>
            <a:ext cx="2790825" cy="138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6"/>
          </p:cNvCxnSpPr>
          <p:nvPr/>
        </p:nvCxnSpPr>
        <p:spPr>
          <a:xfrm flipV="1">
            <a:off x="1195388" y="2409825"/>
            <a:ext cx="2790825" cy="923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339013" y="2895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21" name="Straight Arrow Connector 20"/>
          <p:cNvCxnSpPr/>
          <p:nvPr/>
        </p:nvCxnSpPr>
        <p:spPr>
          <a:xfrm>
            <a:off x="4214813" y="2409825"/>
            <a:ext cx="3124200" cy="11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6"/>
          </p:cNvCxnSpPr>
          <p:nvPr/>
        </p:nvCxnSpPr>
        <p:spPr>
          <a:xfrm flipV="1">
            <a:off x="4214813" y="2520950"/>
            <a:ext cx="3124200" cy="355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7"/>
          </p:cNvCxnSpPr>
          <p:nvPr/>
        </p:nvCxnSpPr>
        <p:spPr>
          <a:xfrm flipV="1">
            <a:off x="4179888" y="2520950"/>
            <a:ext cx="3159125" cy="733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214813" y="2520950"/>
            <a:ext cx="3124200" cy="1270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6"/>
          </p:cNvCxnSpPr>
          <p:nvPr/>
        </p:nvCxnSpPr>
        <p:spPr>
          <a:xfrm flipV="1">
            <a:off x="1195388" y="2409825"/>
            <a:ext cx="2790825" cy="466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9" idx="5"/>
          </p:cNvCxnSpPr>
          <p:nvPr/>
        </p:nvCxnSpPr>
        <p:spPr>
          <a:xfrm>
            <a:off x="1162050" y="3414713"/>
            <a:ext cx="2824163" cy="376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081088" y="4438650"/>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8" name="Oval 27"/>
          <p:cNvSpPr/>
          <p:nvPr/>
        </p:nvSpPr>
        <p:spPr>
          <a:xfrm>
            <a:off x="966788" y="47466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9" name="Oval 28"/>
          <p:cNvSpPr/>
          <p:nvPr/>
        </p:nvSpPr>
        <p:spPr>
          <a:xfrm>
            <a:off x="4019550" y="42100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30" name="Straight Arrow Connector 29"/>
          <p:cNvCxnSpPr>
            <a:stCxn id="28" idx="6"/>
          </p:cNvCxnSpPr>
          <p:nvPr/>
        </p:nvCxnSpPr>
        <p:spPr>
          <a:xfrm flipV="1">
            <a:off x="1195388" y="2409825"/>
            <a:ext cx="2790825" cy="245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9" idx="7"/>
          </p:cNvCxnSpPr>
          <p:nvPr/>
        </p:nvCxnSpPr>
        <p:spPr>
          <a:xfrm flipV="1">
            <a:off x="4214813" y="2520950"/>
            <a:ext cx="3124200" cy="1722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723" name="Content Placeholder 78"/>
          <p:cNvSpPr txBox="1">
            <a:spLocks/>
          </p:cNvSpPr>
          <p:nvPr/>
        </p:nvSpPr>
        <p:spPr bwMode="auto">
          <a:xfrm>
            <a:off x="7835900" y="5546725"/>
            <a:ext cx="76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en-US" altLang="en-US"/>
              <a:t> </a:t>
            </a:r>
          </a:p>
        </p:txBody>
      </p:sp>
      <p:sp>
        <p:nvSpPr>
          <p:cNvPr id="29724" name="TextBox 80"/>
          <p:cNvSpPr txBox="1">
            <a:spLocks noChangeArrowheads="1"/>
          </p:cNvSpPr>
          <p:nvPr/>
        </p:nvSpPr>
        <p:spPr bwMode="auto">
          <a:xfrm>
            <a:off x="3191669" y="4761244"/>
            <a:ext cx="29543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A1: Hidden layer,  </a:t>
            </a:r>
          </a:p>
          <a:p>
            <a:pPr eaLnBrk="1" hangingPunct="1">
              <a:spcBef>
                <a:spcPct val="0"/>
              </a:spcBef>
              <a:buFontTx/>
              <a:buNone/>
            </a:pPr>
            <a:r>
              <a:rPr lang="en-US" altLang="en-US" sz="1800" dirty="0"/>
              <a:t>5 neurons, </a:t>
            </a:r>
          </a:p>
          <a:p>
            <a:pPr eaLnBrk="1" hangingPunct="1">
              <a:spcBef>
                <a:spcPct val="0"/>
              </a:spcBef>
              <a:buFontTx/>
              <a:buNone/>
            </a:pPr>
            <a:r>
              <a:rPr lang="en-US" altLang="en-US" sz="1800" dirty="0"/>
              <a:t>indexed by j</a:t>
            </a:r>
          </a:p>
        </p:txBody>
      </p:sp>
      <p:sp>
        <p:nvSpPr>
          <p:cNvPr id="34" name="Oval 33"/>
          <p:cNvSpPr/>
          <p:nvPr/>
        </p:nvSpPr>
        <p:spPr>
          <a:xfrm>
            <a:off x="5673725" y="3646488"/>
            <a:ext cx="46038"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5" name="Oval 34"/>
          <p:cNvSpPr/>
          <p:nvPr/>
        </p:nvSpPr>
        <p:spPr>
          <a:xfrm>
            <a:off x="5661025" y="3295650"/>
            <a:ext cx="46038"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9727" name="TextBox 97"/>
          <p:cNvSpPr txBox="1">
            <a:spLocks noChangeArrowheads="1"/>
          </p:cNvSpPr>
          <p:nvPr/>
        </p:nvSpPr>
        <p:spPr bwMode="auto">
          <a:xfrm>
            <a:off x="252413" y="2112963"/>
            <a:ext cx="7381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P(i=1)</a:t>
            </a:r>
          </a:p>
          <a:p>
            <a:pPr eaLnBrk="1" hangingPunct="1">
              <a:spcBef>
                <a:spcPct val="0"/>
              </a:spcBef>
              <a:buFontTx/>
              <a:buNone/>
            </a:pPr>
            <a:endParaRPr lang="en-US" altLang="en-US" sz="1800"/>
          </a:p>
          <a:p>
            <a:pPr eaLnBrk="1" hangingPunct="1">
              <a:spcBef>
                <a:spcPct val="0"/>
              </a:spcBef>
              <a:buFontTx/>
              <a:buNone/>
            </a:pPr>
            <a:r>
              <a:rPr lang="en-US" altLang="en-US" sz="1800"/>
              <a:t>P(i=2)</a:t>
            </a:r>
          </a:p>
          <a:p>
            <a:pPr eaLnBrk="1" hangingPunct="1">
              <a:spcBef>
                <a:spcPct val="0"/>
              </a:spcBef>
              <a:buFontTx/>
              <a:buNone/>
            </a:pPr>
            <a:endParaRPr lang="en-US" altLang="en-US" sz="1800"/>
          </a:p>
          <a:p>
            <a:pPr eaLnBrk="1" hangingPunct="1">
              <a:spcBef>
                <a:spcPct val="0"/>
              </a:spcBef>
              <a:buFontTx/>
              <a:buNone/>
            </a:pPr>
            <a:r>
              <a:rPr lang="en-US" altLang="en-US" sz="1800"/>
              <a:t>P(i=3)</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r>
              <a:rPr lang="en-US" altLang="en-US" sz="1800"/>
              <a:t>:</a:t>
            </a:r>
          </a:p>
          <a:p>
            <a:pPr eaLnBrk="1" hangingPunct="1">
              <a:spcBef>
                <a:spcPct val="0"/>
              </a:spcBef>
              <a:buFontTx/>
              <a:buNone/>
            </a:pPr>
            <a:r>
              <a:rPr lang="en-US" altLang="en-US" sz="1800"/>
              <a:t>:</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r>
              <a:rPr lang="en-US" altLang="en-US" sz="1800"/>
              <a:t>P(i=9)</a:t>
            </a:r>
          </a:p>
        </p:txBody>
      </p:sp>
      <p:sp>
        <p:nvSpPr>
          <p:cNvPr id="29728" name="Rectangle 92"/>
          <p:cNvSpPr>
            <a:spLocks noChangeArrowheads="1"/>
          </p:cNvSpPr>
          <p:nvPr/>
        </p:nvSpPr>
        <p:spPr bwMode="auto">
          <a:xfrm>
            <a:off x="1625600" y="2036763"/>
            <a:ext cx="1166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a:t>(i=1,j=1)</a:t>
            </a:r>
          </a:p>
        </p:txBody>
      </p:sp>
      <p:sp>
        <p:nvSpPr>
          <p:cNvPr id="29729" name="Rectangle 92"/>
          <p:cNvSpPr>
            <a:spLocks noChangeArrowheads="1"/>
          </p:cNvSpPr>
          <p:nvPr/>
        </p:nvSpPr>
        <p:spPr bwMode="auto">
          <a:xfrm>
            <a:off x="1547813" y="2535238"/>
            <a:ext cx="1165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a:t>(i=2,i=1)</a:t>
            </a:r>
          </a:p>
        </p:txBody>
      </p:sp>
      <p:cxnSp>
        <p:nvCxnSpPr>
          <p:cNvPr id="41" name="Straight Arrow Connector 40"/>
          <p:cNvCxnSpPr>
            <a:stCxn id="28" idx="5"/>
            <a:endCxn id="29" idx="2"/>
          </p:cNvCxnSpPr>
          <p:nvPr/>
        </p:nvCxnSpPr>
        <p:spPr>
          <a:xfrm flipV="1">
            <a:off x="1162050" y="4324350"/>
            <a:ext cx="2857500" cy="617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731" name="TextBox 100"/>
          <p:cNvSpPr txBox="1">
            <a:spLocks noChangeArrowheads="1"/>
          </p:cNvSpPr>
          <p:nvPr/>
        </p:nvSpPr>
        <p:spPr bwMode="auto">
          <a:xfrm>
            <a:off x="4233863" y="4244975"/>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A1(j=5)</a:t>
            </a:r>
          </a:p>
        </p:txBody>
      </p:sp>
      <p:sp>
        <p:nvSpPr>
          <p:cNvPr id="29732" name="TextBox 101"/>
          <p:cNvSpPr txBox="1">
            <a:spLocks noChangeArrowheads="1"/>
          </p:cNvSpPr>
          <p:nvPr/>
        </p:nvSpPr>
        <p:spPr bwMode="auto">
          <a:xfrm>
            <a:off x="4133850" y="2095500"/>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A1(j=1)</a:t>
            </a:r>
          </a:p>
        </p:txBody>
      </p:sp>
      <p:cxnSp>
        <p:nvCxnSpPr>
          <p:cNvPr id="45" name="Straight Arrow Connector 44"/>
          <p:cNvCxnSpPr/>
          <p:nvPr/>
        </p:nvCxnSpPr>
        <p:spPr>
          <a:xfrm flipV="1">
            <a:off x="4237038" y="3492500"/>
            <a:ext cx="3101975" cy="752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734" name="Rectangle 92"/>
          <p:cNvSpPr>
            <a:spLocks noChangeArrowheads="1"/>
          </p:cNvSpPr>
          <p:nvPr/>
        </p:nvSpPr>
        <p:spPr bwMode="auto">
          <a:xfrm>
            <a:off x="5078413" y="2165350"/>
            <a:ext cx="1225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a:t>(j=1,k=1)</a:t>
            </a:r>
          </a:p>
        </p:txBody>
      </p:sp>
      <p:cxnSp>
        <p:nvCxnSpPr>
          <p:cNvPr id="48" name="Straight Arrow Connector 47"/>
          <p:cNvCxnSpPr/>
          <p:nvPr/>
        </p:nvCxnSpPr>
        <p:spPr>
          <a:xfrm>
            <a:off x="4214813" y="2882900"/>
            <a:ext cx="3124200" cy="1889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736" name="Rectangle 92"/>
          <p:cNvSpPr>
            <a:spLocks noChangeArrowheads="1"/>
          </p:cNvSpPr>
          <p:nvPr/>
        </p:nvSpPr>
        <p:spPr bwMode="auto">
          <a:xfrm>
            <a:off x="6226175" y="3035300"/>
            <a:ext cx="1260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a:t>(j=2,k=2)</a:t>
            </a:r>
          </a:p>
        </p:txBody>
      </p:sp>
      <p:sp>
        <p:nvSpPr>
          <p:cNvPr id="29737" name="Rectangle 92"/>
          <p:cNvSpPr>
            <a:spLocks noChangeArrowheads="1"/>
          </p:cNvSpPr>
          <p:nvPr/>
        </p:nvSpPr>
        <p:spPr bwMode="auto">
          <a:xfrm>
            <a:off x="4994275" y="2468563"/>
            <a:ext cx="1260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a:t>(j=2,k=1)</a:t>
            </a:r>
          </a:p>
        </p:txBody>
      </p:sp>
      <p:sp>
        <p:nvSpPr>
          <p:cNvPr id="29738" name="TextBox 116"/>
          <p:cNvSpPr txBox="1">
            <a:spLocks noChangeArrowheads="1"/>
          </p:cNvSpPr>
          <p:nvPr/>
        </p:nvSpPr>
        <p:spPr bwMode="auto">
          <a:xfrm>
            <a:off x="4192588" y="2578100"/>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A1(j=2)</a:t>
            </a:r>
          </a:p>
        </p:txBody>
      </p:sp>
      <p:sp>
        <p:nvSpPr>
          <p:cNvPr id="53" name="Oval 52"/>
          <p:cNvSpPr/>
          <p:nvPr/>
        </p:nvSpPr>
        <p:spPr>
          <a:xfrm>
            <a:off x="1058863" y="4133850"/>
            <a:ext cx="44450"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4" name="Oval 53"/>
          <p:cNvSpPr/>
          <p:nvPr/>
        </p:nvSpPr>
        <p:spPr>
          <a:xfrm>
            <a:off x="2852738" y="3100388"/>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5" name="Oval 54"/>
          <p:cNvSpPr/>
          <p:nvPr/>
        </p:nvSpPr>
        <p:spPr>
          <a:xfrm>
            <a:off x="2852738" y="3208338"/>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6" name="Oval 55"/>
          <p:cNvSpPr/>
          <p:nvPr/>
        </p:nvSpPr>
        <p:spPr>
          <a:xfrm>
            <a:off x="3648075" y="3500438"/>
            <a:ext cx="46038"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7" name="Oval 56"/>
          <p:cNvSpPr/>
          <p:nvPr/>
        </p:nvSpPr>
        <p:spPr>
          <a:xfrm>
            <a:off x="3646488" y="3295650"/>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58" name="Oval 57"/>
          <p:cNvSpPr/>
          <p:nvPr/>
        </p:nvSpPr>
        <p:spPr>
          <a:xfrm>
            <a:off x="3648075" y="3025775"/>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9745" name="TextBox 1"/>
          <p:cNvSpPr txBox="1">
            <a:spLocks noChangeArrowheads="1"/>
          </p:cNvSpPr>
          <p:nvPr/>
        </p:nvSpPr>
        <p:spPr bwMode="auto">
          <a:xfrm>
            <a:off x="3705084" y="5716713"/>
            <a:ext cx="1086131"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dirty="0">
                <a:latin typeface="Bell MT" panose="02020503060305020303" pitchFamily="18" charset="0"/>
              </a:rPr>
              <a:t>Layer l=1</a:t>
            </a:r>
          </a:p>
        </p:txBody>
      </p:sp>
      <p:sp>
        <p:nvSpPr>
          <p:cNvPr id="29746" name="TextBox 93"/>
          <p:cNvSpPr txBox="1">
            <a:spLocks noChangeArrowheads="1"/>
          </p:cNvSpPr>
          <p:nvPr/>
        </p:nvSpPr>
        <p:spPr bwMode="auto">
          <a:xfrm>
            <a:off x="7130769" y="4851525"/>
            <a:ext cx="1086131"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dirty="0">
                <a:latin typeface="Bell MT" panose="02020503060305020303" pitchFamily="18" charset="0"/>
              </a:rPr>
              <a:t>Layer l=2</a:t>
            </a:r>
          </a:p>
        </p:txBody>
      </p:sp>
      <p:sp>
        <p:nvSpPr>
          <p:cNvPr id="65" name="Oval 64"/>
          <p:cNvSpPr/>
          <p:nvPr/>
        </p:nvSpPr>
        <p:spPr>
          <a:xfrm>
            <a:off x="3986213" y="228917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66" name="Oval 65"/>
          <p:cNvSpPr/>
          <p:nvPr/>
        </p:nvSpPr>
        <p:spPr>
          <a:xfrm>
            <a:off x="7339013" y="24098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67" name="Oval 66"/>
          <p:cNvSpPr/>
          <p:nvPr/>
        </p:nvSpPr>
        <p:spPr>
          <a:xfrm>
            <a:off x="7339013" y="338137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68" name="Oval 67"/>
          <p:cNvSpPr/>
          <p:nvPr/>
        </p:nvSpPr>
        <p:spPr>
          <a:xfrm>
            <a:off x="4005263" y="370681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69" name="TextBox 68"/>
          <p:cNvSpPr txBox="1"/>
          <p:nvPr/>
        </p:nvSpPr>
        <p:spPr>
          <a:xfrm>
            <a:off x="7572375" y="2041525"/>
            <a:ext cx="1173163" cy="646113"/>
          </a:xfrm>
          <a:prstGeom prst="rect">
            <a:avLst/>
          </a:prstGeom>
          <a:noFill/>
          <a:ln>
            <a:solidFill>
              <a:schemeClr val="accent1">
                <a:shade val="50000"/>
              </a:schemeClr>
            </a:solidFill>
          </a:ln>
        </p:spPr>
        <p:txBody>
          <a:bodyPr wrap="none">
            <a:spAutoFit/>
          </a:bodyPr>
          <a:lstStyle/>
          <a:p>
            <a:pPr eaLnBrk="1" hangingPunct="1">
              <a:defRPr/>
            </a:pPr>
            <a:r>
              <a:rPr lang="en-US" dirty="0"/>
              <a:t>Y1=0.5101</a:t>
            </a:r>
          </a:p>
          <a:p>
            <a:pPr eaLnBrk="1" hangingPunct="1">
              <a:defRPr/>
            </a:pPr>
            <a:r>
              <a:rPr lang="en-US" dirty="0"/>
              <a:t>T1=1</a:t>
            </a:r>
          </a:p>
        </p:txBody>
      </p:sp>
      <p:sp>
        <p:nvSpPr>
          <p:cNvPr id="73" name="TextBox 72"/>
          <p:cNvSpPr txBox="1"/>
          <p:nvPr/>
        </p:nvSpPr>
        <p:spPr>
          <a:xfrm>
            <a:off x="7572375" y="2733675"/>
            <a:ext cx="1173163" cy="647700"/>
          </a:xfrm>
          <a:prstGeom prst="rect">
            <a:avLst/>
          </a:prstGeom>
          <a:noFill/>
          <a:ln>
            <a:solidFill>
              <a:schemeClr val="accent1">
                <a:shade val="50000"/>
              </a:schemeClr>
            </a:solidFill>
          </a:ln>
        </p:spPr>
        <p:txBody>
          <a:bodyPr wrap="none">
            <a:spAutoFit/>
          </a:bodyPr>
          <a:lstStyle/>
          <a:p>
            <a:pPr eaLnBrk="1" hangingPunct="1">
              <a:defRPr/>
            </a:pPr>
            <a:r>
              <a:rPr lang="en-US" dirty="0"/>
              <a:t>Y2=0.4322</a:t>
            </a:r>
          </a:p>
          <a:p>
            <a:pPr eaLnBrk="1" hangingPunct="1">
              <a:defRPr/>
            </a:pPr>
            <a:r>
              <a:rPr lang="en-US" dirty="0"/>
              <a:t>T2=0</a:t>
            </a:r>
          </a:p>
        </p:txBody>
      </p:sp>
      <p:sp>
        <p:nvSpPr>
          <p:cNvPr id="74" name="TextBox 73"/>
          <p:cNvSpPr txBox="1"/>
          <p:nvPr/>
        </p:nvSpPr>
        <p:spPr>
          <a:xfrm>
            <a:off x="7567613" y="3416300"/>
            <a:ext cx="1171575" cy="646113"/>
          </a:xfrm>
          <a:prstGeom prst="rect">
            <a:avLst/>
          </a:prstGeom>
          <a:noFill/>
          <a:ln>
            <a:solidFill>
              <a:schemeClr val="accent1">
                <a:shade val="50000"/>
              </a:schemeClr>
            </a:solidFill>
          </a:ln>
        </p:spPr>
        <p:txBody>
          <a:bodyPr wrap="none">
            <a:spAutoFit/>
          </a:bodyPr>
          <a:lstStyle/>
          <a:p>
            <a:pPr eaLnBrk="1" hangingPunct="1">
              <a:defRPr/>
            </a:pPr>
            <a:r>
              <a:rPr lang="en-US" dirty="0"/>
              <a:t>Y3=0.3241</a:t>
            </a:r>
          </a:p>
          <a:p>
            <a:pPr eaLnBrk="1" hangingPunct="1">
              <a:defRPr/>
            </a:pPr>
            <a:r>
              <a:rPr lang="en-US" dirty="0"/>
              <a:t>T3=0</a:t>
            </a:r>
          </a:p>
        </p:txBody>
      </p:sp>
      <p:sp>
        <p:nvSpPr>
          <p:cNvPr id="29754" name="TextBox 74"/>
          <p:cNvSpPr txBox="1">
            <a:spLocks noChangeArrowheads="1"/>
          </p:cNvSpPr>
          <p:nvPr/>
        </p:nvSpPr>
        <p:spPr bwMode="auto">
          <a:xfrm>
            <a:off x="7086600" y="4484688"/>
            <a:ext cx="1365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Output layer</a:t>
            </a:r>
          </a:p>
        </p:txBody>
      </p:sp>
      <p:sp>
        <p:nvSpPr>
          <p:cNvPr id="29755" name="TextBox 75"/>
          <p:cNvSpPr txBox="1">
            <a:spLocks noChangeArrowheads="1"/>
          </p:cNvSpPr>
          <p:nvPr/>
        </p:nvSpPr>
        <p:spPr bwMode="auto">
          <a:xfrm>
            <a:off x="479425" y="5795963"/>
            <a:ext cx="1193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Input layer</a:t>
            </a:r>
          </a:p>
        </p:txBody>
      </p:sp>
      <p:sp>
        <p:nvSpPr>
          <p:cNvPr id="63" name="Oval 62"/>
          <p:cNvSpPr/>
          <p:nvPr/>
        </p:nvSpPr>
        <p:spPr>
          <a:xfrm>
            <a:off x="6781800" y="838200"/>
            <a:ext cx="2197100" cy="1895475"/>
          </a:xfrm>
          <a:prstGeom prst="ellipse">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29757" name="Rectangle 1"/>
          <p:cNvSpPr>
            <a:spLocks noChangeArrowheads="1"/>
          </p:cNvSpPr>
          <p:nvPr/>
        </p:nvSpPr>
        <p:spPr bwMode="auto">
          <a:xfrm>
            <a:off x="6931025" y="1163638"/>
            <a:ext cx="20494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rPr>
              <a:t>I.e. e(n)=</a:t>
            </a:r>
          </a:p>
          <a:p>
            <a:pPr eaLnBrk="1" hangingPunct="1">
              <a:spcBef>
                <a:spcPct val="0"/>
              </a:spcBef>
              <a:buFontTx/>
              <a:buNone/>
            </a:pPr>
            <a:r>
              <a:rPr lang="en-US" altLang="en-US" sz="1800">
                <a:solidFill>
                  <a:srgbClr val="FF0000"/>
                </a:solidFill>
              </a:rPr>
              <a:t>(1/2)|Y1-T1|</a:t>
            </a:r>
            <a:r>
              <a:rPr lang="en-US" altLang="en-US" sz="1800" baseline="30000">
                <a:solidFill>
                  <a:srgbClr val="FF0000"/>
                </a:solidFill>
              </a:rPr>
              <a:t>2</a:t>
            </a:r>
          </a:p>
          <a:p>
            <a:pPr eaLnBrk="1" hangingPunct="1">
              <a:spcBef>
                <a:spcPct val="0"/>
              </a:spcBef>
              <a:buFontTx/>
              <a:buNone/>
            </a:pPr>
            <a:r>
              <a:rPr lang="en-US" altLang="en-US" sz="1800">
                <a:solidFill>
                  <a:srgbClr val="FF0000"/>
                </a:solidFill>
              </a:rPr>
              <a:t>=0.5*(0.5101-1)^2</a:t>
            </a:r>
          </a:p>
          <a:p>
            <a:pPr eaLnBrk="1" hangingPunct="1">
              <a:spcBef>
                <a:spcPct val="0"/>
              </a:spcBef>
              <a:buFontTx/>
              <a:buNone/>
            </a:pPr>
            <a:r>
              <a:rPr lang="en-US" altLang="en-US" sz="1800">
                <a:solidFill>
                  <a:srgbClr val="FF0000"/>
                </a:solidFill>
              </a:rPr>
              <a:t>=0.12</a:t>
            </a:r>
            <a:endParaRPr lang="en-US" altLang="en-US" sz="1800" baseline="30000"/>
          </a:p>
        </p:txBody>
      </p:sp>
      <p:pic>
        <p:nvPicPr>
          <p:cNvPr id="29758" name="Picture 30" descr="C:\Users\khwong.PC91075\AppData\Local\Microsoft\Windows\Temporary Internet Files\Content.IE5\JB1M59N0\rodentia-icons_media-seek-backwar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025" y="5389563"/>
            <a:ext cx="13874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59" name="TextBox 1"/>
          <p:cNvSpPr txBox="1">
            <a:spLocks noChangeArrowheads="1"/>
          </p:cNvSpPr>
          <p:nvPr/>
        </p:nvSpPr>
        <p:spPr bwMode="auto">
          <a:xfrm>
            <a:off x="8451850" y="5737225"/>
            <a:ext cx="528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a:solidFill>
                  <a:srgbClr val="FF0000"/>
                </a:solidFill>
              </a:rPr>
              <a:t>e</a:t>
            </a:r>
          </a:p>
        </p:txBody>
      </p:sp>
      <p:pic>
        <p:nvPicPr>
          <p:cNvPr id="2976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1513" y="1590675"/>
            <a:ext cx="534987"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785144" y="4784830"/>
            <a:ext cx="1611312" cy="646331"/>
          </a:xfrm>
          <a:prstGeom prst="rect">
            <a:avLst/>
          </a:prstGeom>
        </p:spPr>
        <p:txBody>
          <a:bodyPr wrap="square">
            <a:spAutoFit/>
          </a:bodyPr>
          <a:lstStyle/>
          <a:p>
            <a:pPr eaLnBrk="1" hangingPunct="1"/>
            <a:r>
              <a:rPr lang="en-US" altLang="en-US" dirty="0" err="1">
                <a:latin typeface="Bell MT" panose="02020503060305020303" pitchFamily="18" charset="0"/>
                <a:sym typeface="Symbol" pitchFamily="18" charset="2"/>
              </a:rPr>
              <a:t>W</a:t>
            </a:r>
            <a:r>
              <a:rPr lang="en-US" altLang="en-US" i="1" baseline="30000" dirty="0" err="1">
                <a:latin typeface="Bell MT" panose="02020503060305020303" pitchFamily="18" charset="0"/>
                <a:sym typeface="Symbol" pitchFamily="18" charset="2"/>
              </a:rPr>
              <a:t>l</a:t>
            </a:r>
            <a:r>
              <a:rPr lang="en-US" altLang="en-US" i="1" baseline="30000" dirty="0">
                <a:latin typeface="Bell MT" panose="02020503060305020303" pitchFamily="18" charset="0"/>
                <a:sym typeface="Symbol" pitchFamily="18" charset="2"/>
              </a:rPr>
              <a:t>=</a:t>
            </a:r>
            <a:r>
              <a:rPr lang="en-US" altLang="en-US" i="1" baseline="30000" dirty="0">
                <a:latin typeface="Bell MT" panose="02020503060305020303" pitchFamily="18" charset="0"/>
              </a:rPr>
              <a:t>1</a:t>
            </a:r>
            <a:r>
              <a:rPr lang="en-US" altLang="en-US" dirty="0">
                <a:latin typeface="Bell MT" panose="02020503060305020303" pitchFamily="18" charset="0"/>
              </a:rPr>
              <a:t>=9x5</a:t>
            </a:r>
          </a:p>
          <a:p>
            <a:pPr eaLnBrk="1" hangingPunct="1"/>
            <a:r>
              <a:rPr lang="en-US" altLang="en-US" i="1" dirty="0" err="1">
                <a:latin typeface="Bell MT" panose="02020503060305020303" pitchFamily="18" charset="0"/>
                <a:sym typeface="Symbol" pitchFamily="18" charset="2"/>
              </a:rPr>
              <a:t>b</a:t>
            </a:r>
            <a:r>
              <a:rPr lang="en-US" altLang="en-US" i="1" baseline="30000" dirty="0" err="1">
                <a:latin typeface="Bell MT" panose="02020503060305020303" pitchFamily="18" charset="0"/>
                <a:sym typeface="Symbol" pitchFamily="18" charset="2"/>
              </a:rPr>
              <a:t>l</a:t>
            </a:r>
            <a:r>
              <a:rPr lang="en-US" altLang="en-US" i="1" baseline="30000" dirty="0">
                <a:latin typeface="Bell MT" panose="02020503060305020303" pitchFamily="18" charset="0"/>
                <a:sym typeface="Symbol" pitchFamily="18" charset="2"/>
              </a:rPr>
              <a:t>=</a:t>
            </a:r>
            <a:r>
              <a:rPr lang="en-US" altLang="en-US" i="1" baseline="30000" dirty="0">
                <a:latin typeface="Bell MT" panose="02020503060305020303" pitchFamily="18" charset="0"/>
              </a:rPr>
              <a:t>1</a:t>
            </a:r>
            <a:r>
              <a:rPr lang="en-US" altLang="en-US" dirty="0">
                <a:latin typeface="Bell MT" panose="02020503060305020303" pitchFamily="18" charset="0"/>
              </a:rPr>
              <a:t>=5x1</a:t>
            </a:r>
          </a:p>
        </p:txBody>
      </p:sp>
      <p:sp>
        <p:nvSpPr>
          <p:cNvPr id="70" name="Rectangle 69"/>
          <p:cNvSpPr/>
          <p:nvPr/>
        </p:nvSpPr>
        <p:spPr>
          <a:xfrm>
            <a:off x="5309508" y="4900394"/>
            <a:ext cx="1611312" cy="646331"/>
          </a:xfrm>
          <a:prstGeom prst="rect">
            <a:avLst/>
          </a:prstGeom>
        </p:spPr>
        <p:txBody>
          <a:bodyPr wrap="square">
            <a:spAutoFit/>
          </a:bodyPr>
          <a:lstStyle/>
          <a:p>
            <a:pPr eaLnBrk="1" hangingPunct="1"/>
            <a:r>
              <a:rPr lang="en-US" altLang="en-US" dirty="0" err="1">
                <a:latin typeface="Bell MT" panose="02020503060305020303" pitchFamily="18" charset="0"/>
                <a:sym typeface="Symbol" pitchFamily="18" charset="2"/>
              </a:rPr>
              <a:t>W</a:t>
            </a:r>
            <a:r>
              <a:rPr lang="en-US" altLang="en-US" i="1" baseline="30000" dirty="0" err="1">
                <a:latin typeface="Bell MT" panose="02020503060305020303" pitchFamily="18" charset="0"/>
                <a:sym typeface="Symbol" pitchFamily="18" charset="2"/>
              </a:rPr>
              <a:t>l</a:t>
            </a:r>
            <a:r>
              <a:rPr lang="en-US" altLang="en-US" i="1" baseline="30000" dirty="0">
                <a:latin typeface="Bell MT" panose="02020503060305020303" pitchFamily="18" charset="0"/>
                <a:sym typeface="Symbol" pitchFamily="18" charset="2"/>
              </a:rPr>
              <a:t>=2</a:t>
            </a:r>
            <a:r>
              <a:rPr lang="en-US" altLang="en-US" dirty="0">
                <a:latin typeface="Bell MT" panose="02020503060305020303" pitchFamily="18" charset="0"/>
              </a:rPr>
              <a:t>=5x3</a:t>
            </a:r>
          </a:p>
          <a:p>
            <a:pPr eaLnBrk="1" hangingPunct="1"/>
            <a:r>
              <a:rPr lang="en-US" altLang="en-US" i="1" dirty="0" err="1">
                <a:latin typeface="Bell MT" panose="02020503060305020303" pitchFamily="18" charset="0"/>
                <a:sym typeface="Symbol" pitchFamily="18" charset="2"/>
              </a:rPr>
              <a:t>b</a:t>
            </a:r>
            <a:r>
              <a:rPr lang="en-US" altLang="en-US" i="1" baseline="30000" dirty="0" err="1">
                <a:latin typeface="Bell MT" panose="02020503060305020303" pitchFamily="18" charset="0"/>
                <a:sym typeface="Symbol" pitchFamily="18" charset="2"/>
              </a:rPr>
              <a:t>l</a:t>
            </a:r>
            <a:r>
              <a:rPr lang="en-US" altLang="en-US" i="1" baseline="30000" dirty="0">
                <a:latin typeface="Bell MT" panose="02020503060305020303" pitchFamily="18" charset="0"/>
                <a:sym typeface="Symbol" pitchFamily="18" charset="2"/>
              </a:rPr>
              <a:t>=2</a:t>
            </a:r>
            <a:r>
              <a:rPr lang="en-US" altLang="en-US" dirty="0">
                <a:latin typeface="Bell MT" panose="02020503060305020303" pitchFamily="18" charset="0"/>
              </a:rPr>
              <a:t>=3x1</a:t>
            </a:r>
          </a:p>
        </p:txBody>
      </p:sp>
    </p:spTree>
    <p:extLst>
      <p:ext uri="{BB962C8B-B14F-4D97-AF65-F5344CB8AC3E}">
        <p14:creationId xmlns:p14="http://schemas.microsoft.com/office/powerpoint/2010/main" val="8909810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D925900-1B70-A36B-9AB6-95964873499C}"/>
              </a:ext>
            </a:extLst>
          </p:cNvPr>
          <p:cNvPicPr>
            <a:picLocks noChangeAspect="1"/>
          </p:cNvPicPr>
          <p:nvPr/>
        </p:nvPicPr>
        <p:blipFill>
          <a:blip r:embed="rId2"/>
          <a:stretch>
            <a:fillRect/>
          </a:stretch>
        </p:blipFill>
        <p:spPr>
          <a:xfrm>
            <a:off x="2032452" y="1230687"/>
            <a:ext cx="6750728" cy="3810000"/>
          </a:xfrm>
          <a:prstGeom prst="rect">
            <a:avLst/>
          </a:prstGeom>
        </p:spPr>
      </p:pic>
      <p:sp>
        <p:nvSpPr>
          <p:cNvPr id="30722" name="Title 1"/>
          <p:cNvSpPr>
            <a:spLocks noGrp="1"/>
          </p:cNvSpPr>
          <p:nvPr>
            <p:ph type="title"/>
          </p:nvPr>
        </p:nvSpPr>
        <p:spPr>
          <a:xfrm>
            <a:off x="457200" y="76200"/>
            <a:ext cx="8229600" cy="1143000"/>
          </a:xfrm>
        </p:spPr>
        <p:txBody>
          <a:bodyPr/>
          <a:lstStyle/>
          <a:p>
            <a:pPr algn="l"/>
            <a:r>
              <a:rPr lang="en-US" altLang="en-US" dirty="0"/>
              <a:t>Exercise 5a,b : The training idea</a:t>
            </a:r>
          </a:p>
        </p:txBody>
      </p:sp>
      <p:sp>
        <p:nvSpPr>
          <p:cNvPr id="3" name="Content Placeholder 2"/>
          <p:cNvSpPr>
            <a:spLocks noGrp="1"/>
          </p:cNvSpPr>
          <p:nvPr>
            <p:ph idx="1"/>
          </p:nvPr>
        </p:nvSpPr>
        <p:spPr>
          <a:xfrm>
            <a:off x="76201" y="1142999"/>
            <a:ext cx="2285999" cy="5638799"/>
          </a:xfrm>
        </p:spPr>
        <p:txBody>
          <a:bodyPr>
            <a:normAutofit fontScale="25000" lnSpcReduction="20000"/>
          </a:bodyPr>
          <a:lstStyle/>
          <a:p>
            <a:r>
              <a:rPr lang="en-US" altLang="en-US" sz="7400" dirty="0"/>
              <a:t>Assume it is for the </a:t>
            </a:r>
            <a:r>
              <a:rPr lang="en-US" altLang="en-US" sz="7400" i="1" dirty="0"/>
              <a:t>n</a:t>
            </a:r>
            <a:r>
              <a:rPr lang="en-US" altLang="en-US" sz="7400" i="1" baseline="30000" dirty="0"/>
              <a:t>th</a:t>
            </a:r>
            <a:r>
              <a:rPr lang="en-US" altLang="en-US" sz="7400" dirty="0"/>
              <a:t> training sample, and belong to class C.</a:t>
            </a:r>
          </a:p>
          <a:p>
            <a:r>
              <a:rPr lang="en-US" altLang="en-US" sz="7400" dirty="0"/>
              <a:t>In the previous exercise we calculated that in this network </a:t>
            </a:r>
            <a:r>
              <a:rPr lang="en-US" sz="7200" b="0" i="0" u="none" strike="noStrike" baseline="0" dirty="0">
                <a:solidFill>
                  <a:srgbClr val="FF0000"/>
                </a:solidFill>
                <a:latin typeface="Courier New" panose="02070309020205020404" pitchFamily="49" charset="0"/>
              </a:rPr>
              <a:t>Y1=0.798</a:t>
            </a:r>
            <a:endParaRPr lang="en-US" altLang="en-US" sz="7400" u="sng" dirty="0">
              <a:solidFill>
                <a:srgbClr val="FF0000"/>
              </a:solidFill>
            </a:endParaRPr>
          </a:p>
          <a:p>
            <a:r>
              <a:rPr lang="en-US" altLang="en-US" sz="7400" dirty="0"/>
              <a:t>During training target t is </a:t>
            </a:r>
          </a:p>
          <a:p>
            <a:r>
              <a:rPr lang="en-US" altLang="en-US" sz="7400" dirty="0"/>
              <a:t>(5a)MC question.</a:t>
            </a:r>
          </a:p>
          <a:p>
            <a:pPr marL="0" indent="0">
              <a:buNone/>
            </a:pPr>
            <a:r>
              <a:rPr lang="en-US" altLang="en-US" sz="7400" dirty="0"/>
              <a:t> e=__?</a:t>
            </a:r>
          </a:p>
          <a:p>
            <a:pPr marL="457200" indent="-457200">
              <a:buAutoNum type="arabicParenBoth"/>
            </a:pPr>
            <a:r>
              <a:rPr lang="en-US" altLang="en-US" sz="7400" dirty="0"/>
              <a:t>e=(1/2)|Y1-t|</a:t>
            </a:r>
            <a:r>
              <a:rPr lang="en-US" altLang="en-US" sz="7400" baseline="30000" dirty="0"/>
              <a:t>2</a:t>
            </a:r>
          </a:p>
          <a:p>
            <a:pPr marL="457200" indent="-457200">
              <a:buFont typeface="Arial" panose="020B0604020202020204" pitchFamily="34" charset="0"/>
              <a:buAutoNum type="arabicParenBoth"/>
            </a:pPr>
            <a:r>
              <a:rPr lang="en-US" altLang="en-US" sz="7400" dirty="0"/>
              <a:t>e=(1/2)|Y1-t|</a:t>
            </a:r>
            <a:endParaRPr lang="en-US" altLang="en-US" sz="7400" baseline="30000" dirty="0"/>
          </a:p>
          <a:p>
            <a:pPr marL="457200" indent="-457200">
              <a:buFont typeface="Arial" panose="020B0604020202020204" pitchFamily="34" charset="0"/>
              <a:buAutoNum type="arabicParenBoth"/>
            </a:pPr>
            <a:r>
              <a:rPr lang="en-US" altLang="en-US" sz="7400" dirty="0"/>
              <a:t>e=         |Y1-t|</a:t>
            </a:r>
            <a:r>
              <a:rPr lang="en-US" altLang="en-US" sz="7400" baseline="30000" dirty="0"/>
              <a:t>2</a:t>
            </a:r>
          </a:p>
          <a:p>
            <a:pPr marL="457200" indent="-457200">
              <a:buFont typeface="Arial" panose="020B0604020202020204" pitchFamily="34" charset="0"/>
              <a:buAutoNum type="arabicParenBoth"/>
            </a:pPr>
            <a:r>
              <a:rPr lang="en-US" altLang="en-US" sz="7400" dirty="0"/>
              <a:t>e=(1/4)|Y1-t|</a:t>
            </a:r>
            <a:r>
              <a:rPr lang="en-US" altLang="en-US" sz="7400" baseline="30000" dirty="0"/>
              <a:t>2</a:t>
            </a:r>
            <a:endParaRPr lang="en-US" altLang="en-US" sz="8000" dirty="0"/>
          </a:p>
          <a:p>
            <a:pPr marL="0" indent="0">
              <a:buNone/>
            </a:pPr>
            <a:endParaRPr lang="en-US" altLang="en-US" sz="8000" dirty="0"/>
          </a:p>
          <a:p>
            <a:pPr marL="0" indent="0">
              <a:buNone/>
            </a:pPr>
            <a:r>
              <a:rPr lang="en-US" altLang="en-US" sz="8000" dirty="0"/>
              <a:t>(5b) How do you use this e?</a:t>
            </a:r>
            <a:endParaRPr lang="en-US" altLang="en-US" sz="2800" dirty="0"/>
          </a:p>
          <a:p>
            <a:pPr marL="0" indent="0">
              <a:buNone/>
            </a:pPr>
            <a:endParaRPr lang="en-US" altLang="en-US" sz="2800" dirty="0"/>
          </a:p>
        </p:txBody>
      </p:sp>
      <p:sp>
        <p:nvSpPr>
          <p:cNvPr id="3072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p>
        </p:txBody>
      </p:sp>
      <p:sp>
        <p:nvSpPr>
          <p:cNvPr id="3072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81A1A794-399A-4FDA-81F7-2C83CE8AA285}" type="slidenum">
              <a:rPr lang="en-US" altLang="zh-HK" sz="1200">
                <a:solidFill>
                  <a:srgbClr val="898989"/>
                </a:solidFill>
              </a:rPr>
              <a:pPr>
                <a:spcBef>
                  <a:spcPct val="0"/>
                </a:spcBef>
                <a:buFontTx/>
                <a:buNone/>
              </a:pPr>
              <a:t>43</a:t>
            </a:fld>
            <a:endParaRPr lang="en-US" altLang="zh-HK" sz="1200">
              <a:solidFill>
                <a:srgbClr val="898989"/>
              </a:solidFill>
            </a:endParaRPr>
          </a:p>
        </p:txBody>
      </p:sp>
      <p:sp>
        <p:nvSpPr>
          <p:cNvPr id="30728" name="TextBox 6"/>
          <p:cNvSpPr txBox="1">
            <a:spLocks noChangeArrowheads="1"/>
          </p:cNvSpPr>
          <p:nvPr/>
        </p:nvSpPr>
        <p:spPr bwMode="auto">
          <a:xfrm>
            <a:off x="4953000" y="6019800"/>
            <a:ext cx="3983037"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Assume it is for the </a:t>
            </a:r>
            <a:r>
              <a:rPr lang="en-US" altLang="en-US" sz="1800" i="1" dirty="0"/>
              <a:t>n</a:t>
            </a:r>
            <a:r>
              <a:rPr lang="en-US" altLang="en-US" sz="1800" i="1" baseline="30000" dirty="0"/>
              <a:t>th</a:t>
            </a:r>
            <a:r>
              <a:rPr lang="en-US" altLang="en-US" sz="1800" dirty="0"/>
              <a:t> training sample </a:t>
            </a:r>
          </a:p>
        </p:txBody>
      </p:sp>
      <p:sp>
        <p:nvSpPr>
          <p:cNvPr id="2" name="TextBox 6">
            <a:extLst>
              <a:ext uri="{FF2B5EF4-FFF2-40B4-BE49-F238E27FC236}">
                <a16:creationId xmlns:a16="http://schemas.microsoft.com/office/drawing/2014/main" id="{01DFFC0B-C93E-4E40-6725-5006C85054E4}"/>
              </a:ext>
            </a:extLst>
          </p:cNvPr>
          <p:cNvSpPr txBox="1">
            <a:spLocks noChangeArrowheads="1"/>
          </p:cNvSpPr>
          <p:nvPr/>
        </p:nvSpPr>
        <p:spPr bwMode="auto">
          <a:xfrm>
            <a:off x="5145219" y="5208962"/>
            <a:ext cx="3983037"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Assume it is for the </a:t>
            </a:r>
            <a:r>
              <a:rPr lang="en-US" altLang="en-US" sz="1800" i="1" dirty="0"/>
              <a:t>n</a:t>
            </a:r>
            <a:r>
              <a:rPr lang="en-US" altLang="en-US" sz="1800" i="1" baseline="30000" dirty="0"/>
              <a:t>th</a:t>
            </a:r>
            <a:r>
              <a:rPr lang="en-US" altLang="en-US" sz="1800" dirty="0"/>
              <a:t> training sample </a:t>
            </a:r>
          </a:p>
        </p:txBody>
      </p:sp>
      <p:sp>
        <p:nvSpPr>
          <p:cNvPr id="4" name="TextBox 5">
            <a:extLst>
              <a:ext uri="{FF2B5EF4-FFF2-40B4-BE49-F238E27FC236}">
                <a16:creationId xmlns:a16="http://schemas.microsoft.com/office/drawing/2014/main" id="{68FC78BB-A442-4F70-B52A-8BE7DA74FF17}"/>
              </a:ext>
            </a:extLst>
          </p:cNvPr>
          <p:cNvSpPr txBox="1">
            <a:spLocks noChangeArrowheads="1"/>
          </p:cNvSpPr>
          <p:nvPr/>
        </p:nvSpPr>
        <p:spPr bwMode="auto">
          <a:xfrm>
            <a:off x="8406725" y="1371084"/>
            <a:ext cx="494046" cy="369332"/>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t=1</a:t>
            </a:r>
          </a:p>
        </p:txBody>
      </p:sp>
      <p:cxnSp>
        <p:nvCxnSpPr>
          <p:cNvPr id="7" name="Straight Arrow Connector 6">
            <a:extLst>
              <a:ext uri="{FF2B5EF4-FFF2-40B4-BE49-F238E27FC236}">
                <a16:creationId xmlns:a16="http://schemas.microsoft.com/office/drawing/2014/main" id="{F6DC8BF7-0A3A-9DBE-C243-B06099AD6F06}"/>
              </a:ext>
            </a:extLst>
          </p:cNvPr>
          <p:cNvCxnSpPr>
            <a:cxnSpLocks/>
          </p:cNvCxnSpPr>
          <p:nvPr/>
        </p:nvCxnSpPr>
        <p:spPr>
          <a:xfrm flipH="1">
            <a:off x="8311853" y="3178969"/>
            <a:ext cx="383358" cy="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DCEAD43-7788-942C-FEB1-3994E3A839BF}"/>
              </a:ext>
            </a:extLst>
          </p:cNvPr>
          <p:cNvSpPr txBox="1"/>
          <p:nvPr/>
        </p:nvSpPr>
        <p:spPr>
          <a:xfrm>
            <a:off x="8695211" y="2994303"/>
            <a:ext cx="300082" cy="369332"/>
          </a:xfrm>
          <a:prstGeom prst="rect">
            <a:avLst/>
          </a:prstGeom>
          <a:noFill/>
        </p:spPr>
        <p:txBody>
          <a:bodyPr wrap="none" rtlCol="0">
            <a:spAutoFit/>
          </a:bodyPr>
          <a:lstStyle/>
          <a:p>
            <a:r>
              <a:rPr lang="en-US" dirty="0">
                <a:solidFill>
                  <a:srgbClr val="FF0000"/>
                </a:solidFill>
              </a:rPr>
              <a:t>e</a:t>
            </a:r>
          </a:p>
        </p:txBody>
      </p:sp>
      <p:sp>
        <p:nvSpPr>
          <p:cNvPr id="13" name="TextBox 12">
            <a:extLst>
              <a:ext uri="{FF2B5EF4-FFF2-40B4-BE49-F238E27FC236}">
                <a16:creationId xmlns:a16="http://schemas.microsoft.com/office/drawing/2014/main" id="{F4C47F09-A07F-D1BC-CBB5-7DDF216EB2BE}"/>
              </a:ext>
            </a:extLst>
          </p:cNvPr>
          <p:cNvSpPr txBox="1"/>
          <p:nvPr/>
        </p:nvSpPr>
        <p:spPr>
          <a:xfrm>
            <a:off x="8116441" y="1927681"/>
            <a:ext cx="873957" cy="1200329"/>
          </a:xfrm>
          <a:prstGeom prst="rect">
            <a:avLst/>
          </a:prstGeom>
          <a:noFill/>
        </p:spPr>
        <p:txBody>
          <a:bodyPr wrap="none" rtlCol="0">
            <a:spAutoFit/>
          </a:bodyPr>
          <a:lstStyle/>
          <a:p>
            <a:endParaRPr lang="en-US" dirty="0">
              <a:solidFill>
                <a:srgbClr val="FF0000"/>
              </a:solidFill>
            </a:endParaRPr>
          </a:p>
          <a:p>
            <a:r>
              <a:rPr lang="en-US" sz="1800" b="0" i="0" u="none" strike="noStrike" baseline="0" dirty="0">
                <a:solidFill>
                  <a:srgbClr val="FF0000"/>
                </a:solidFill>
                <a:latin typeface="Courier New" panose="02070309020205020404" pitchFamily="49" charset="0"/>
              </a:rPr>
              <a:t>Y1=</a:t>
            </a:r>
          </a:p>
          <a:p>
            <a:r>
              <a:rPr lang="en-US" sz="1800" b="0" i="0" u="none" strike="noStrike" baseline="0" dirty="0">
                <a:solidFill>
                  <a:srgbClr val="FF0000"/>
                </a:solidFill>
                <a:latin typeface="Courier New" panose="02070309020205020404" pitchFamily="49" charset="0"/>
              </a:rPr>
              <a:t>0.798</a:t>
            </a:r>
            <a:endParaRPr lang="en-US" altLang="en-US" sz="1800" u="sng" dirty="0">
              <a:solidFill>
                <a:srgbClr val="FF0000"/>
              </a:solidFill>
            </a:endParaRPr>
          </a:p>
          <a:p>
            <a:r>
              <a:rPr lang="en-US" dirty="0">
                <a:solidFill>
                  <a:srgbClr val="FF0000"/>
                </a:solidFill>
              </a:rPr>
              <a:t>.</a:t>
            </a:r>
          </a:p>
        </p:txBody>
      </p:sp>
    </p:spTree>
    <p:extLst>
      <p:ext uri="{BB962C8B-B14F-4D97-AF65-F5344CB8AC3E}">
        <p14:creationId xmlns:p14="http://schemas.microsoft.com/office/powerpoint/2010/main" val="7047819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A0AAEB5-8B12-F985-C7F8-3E06C9970757}"/>
              </a:ext>
            </a:extLst>
          </p:cNvPr>
          <p:cNvPicPr>
            <a:picLocks noChangeAspect="1"/>
          </p:cNvPicPr>
          <p:nvPr/>
        </p:nvPicPr>
        <p:blipFill>
          <a:blip r:embed="rId2"/>
          <a:stretch>
            <a:fillRect/>
          </a:stretch>
        </p:blipFill>
        <p:spPr>
          <a:xfrm>
            <a:off x="2006669" y="1166894"/>
            <a:ext cx="6750728" cy="3810000"/>
          </a:xfrm>
          <a:prstGeom prst="rect">
            <a:avLst/>
          </a:prstGeom>
        </p:spPr>
      </p:pic>
      <p:sp>
        <p:nvSpPr>
          <p:cNvPr id="30722" name="Title 1"/>
          <p:cNvSpPr>
            <a:spLocks noGrp="1"/>
          </p:cNvSpPr>
          <p:nvPr>
            <p:ph type="title"/>
          </p:nvPr>
        </p:nvSpPr>
        <p:spPr>
          <a:xfrm>
            <a:off x="457200" y="76200"/>
            <a:ext cx="8229600" cy="1143000"/>
          </a:xfrm>
        </p:spPr>
        <p:txBody>
          <a:bodyPr/>
          <a:lstStyle/>
          <a:p>
            <a:pPr algn="l"/>
            <a:r>
              <a:rPr lang="en-US" altLang="en-US" dirty="0">
                <a:solidFill>
                  <a:srgbClr val="FF0000"/>
                </a:solidFill>
              </a:rPr>
              <a:t>Answer 5a,b : The training idea</a:t>
            </a:r>
          </a:p>
        </p:txBody>
      </p:sp>
      <p:sp>
        <p:nvSpPr>
          <p:cNvPr id="3" name="Content Placeholder 2"/>
          <p:cNvSpPr>
            <a:spLocks noGrp="1"/>
          </p:cNvSpPr>
          <p:nvPr>
            <p:ph idx="1"/>
          </p:nvPr>
        </p:nvSpPr>
        <p:spPr>
          <a:xfrm>
            <a:off x="76201" y="1143000"/>
            <a:ext cx="2362199" cy="5257800"/>
          </a:xfrm>
        </p:spPr>
        <p:txBody>
          <a:bodyPr>
            <a:normAutofit fontScale="25000" lnSpcReduction="20000"/>
          </a:bodyPr>
          <a:lstStyle/>
          <a:p>
            <a:r>
              <a:rPr lang="en-US" altLang="en-US" sz="7400" dirty="0"/>
              <a:t>Assume it is for the </a:t>
            </a:r>
            <a:r>
              <a:rPr lang="en-US" altLang="en-US" sz="7400" i="1" dirty="0"/>
              <a:t>n</a:t>
            </a:r>
            <a:r>
              <a:rPr lang="en-US" altLang="en-US" sz="7400" i="1" baseline="30000" dirty="0"/>
              <a:t>th</a:t>
            </a:r>
            <a:r>
              <a:rPr lang="en-US" altLang="en-US" sz="7400" dirty="0"/>
              <a:t> training sample, and belong to class C.</a:t>
            </a:r>
          </a:p>
          <a:p>
            <a:r>
              <a:rPr lang="en-US" altLang="en-US" sz="7400" dirty="0"/>
              <a:t>In the previous exercise we calculated that in this network </a:t>
            </a:r>
            <a:r>
              <a:rPr lang="en-US" sz="8000" b="0" i="0" u="none" strike="noStrike" baseline="0" dirty="0">
                <a:solidFill>
                  <a:srgbClr val="FF0000"/>
                </a:solidFill>
                <a:latin typeface="Courier New" panose="02070309020205020404" pitchFamily="49" charset="0"/>
              </a:rPr>
              <a:t>Y1=0.798</a:t>
            </a:r>
            <a:endParaRPr lang="en-US" altLang="en-US" sz="7400" u="sng" dirty="0">
              <a:solidFill>
                <a:srgbClr val="FF0000"/>
              </a:solidFill>
            </a:endParaRPr>
          </a:p>
          <a:p>
            <a:r>
              <a:rPr lang="en-US" altLang="en-US" sz="7400" dirty="0"/>
              <a:t>During training target t is </a:t>
            </a:r>
          </a:p>
          <a:p>
            <a:r>
              <a:rPr lang="en-US" altLang="en-US" sz="7400" dirty="0"/>
              <a:t>(5a) MC question.</a:t>
            </a:r>
          </a:p>
          <a:p>
            <a:pPr marL="0" indent="0">
              <a:buNone/>
            </a:pPr>
            <a:r>
              <a:rPr lang="en-US" altLang="en-US" sz="7400" dirty="0"/>
              <a:t> e=__?</a:t>
            </a:r>
          </a:p>
          <a:p>
            <a:pPr marL="457200" indent="-457200">
              <a:buAutoNum type="arabicParenBoth"/>
            </a:pPr>
            <a:r>
              <a:rPr lang="en-US" altLang="en-US" sz="7400" dirty="0">
                <a:solidFill>
                  <a:srgbClr val="FF0000"/>
                </a:solidFill>
              </a:rPr>
              <a:t>e=(1/2)|Y1-t|</a:t>
            </a:r>
            <a:r>
              <a:rPr lang="en-US" altLang="en-US" sz="7400" baseline="30000" dirty="0">
                <a:solidFill>
                  <a:srgbClr val="FF0000"/>
                </a:solidFill>
              </a:rPr>
              <a:t>2</a:t>
            </a:r>
          </a:p>
          <a:p>
            <a:pPr marL="457200" indent="-457200">
              <a:buFont typeface="Arial" panose="020B0604020202020204" pitchFamily="34" charset="0"/>
              <a:buAutoNum type="arabicParenBoth"/>
            </a:pPr>
            <a:r>
              <a:rPr lang="en-US" altLang="en-US" sz="7400" dirty="0"/>
              <a:t>e=(1/2)|Y1-t|</a:t>
            </a:r>
            <a:endParaRPr lang="en-US" altLang="en-US" sz="7400" baseline="30000" dirty="0"/>
          </a:p>
          <a:p>
            <a:pPr marL="457200" indent="-457200">
              <a:buFont typeface="Arial" panose="020B0604020202020204" pitchFamily="34" charset="0"/>
              <a:buAutoNum type="arabicParenBoth"/>
            </a:pPr>
            <a:r>
              <a:rPr lang="en-US" altLang="en-US" sz="7400" dirty="0"/>
              <a:t>e=         |Y1-t|</a:t>
            </a:r>
            <a:r>
              <a:rPr lang="en-US" altLang="en-US" sz="7400" baseline="30000" dirty="0"/>
              <a:t>2</a:t>
            </a:r>
          </a:p>
          <a:p>
            <a:pPr marL="457200" indent="-457200">
              <a:buFont typeface="Arial" panose="020B0604020202020204" pitchFamily="34" charset="0"/>
              <a:buAutoNum type="arabicParenBoth"/>
            </a:pPr>
            <a:r>
              <a:rPr lang="en-US" altLang="en-US" sz="7400" dirty="0"/>
              <a:t>e=(1/4)|Y1-t|</a:t>
            </a:r>
            <a:r>
              <a:rPr lang="en-US" altLang="en-US" sz="7400" baseline="30000" dirty="0"/>
              <a:t>2</a:t>
            </a:r>
          </a:p>
          <a:p>
            <a:pPr marL="457200" indent="-457200">
              <a:buAutoNum type="arabicParenBoth"/>
            </a:pPr>
            <a:endParaRPr lang="en-US" altLang="en-US" sz="2400" dirty="0">
              <a:solidFill>
                <a:srgbClr val="FF0000"/>
              </a:solidFill>
            </a:endParaRPr>
          </a:p>
          <a:p>
            <a:pPr marL="0" indent="0">
              <a:buNone/>
            </a:pPr>
            <a:endParaRPr lang="en-US" altLang="en-US" sz="2400" dirty="0"/>
          </a:p>
          <a:p>
            <a:pPr marL="0" indent="0">
              <a:buNone/>
            </a:pPr>
            <a:endParaRPr lang="en-US" altLang="en-US" sz="2400" dirty="0"/>
          </a:p>
          <a:p>
            <a:pPr marL="0" indent="0">
              <a:buNone/>
            </a:pPr>
            <a:r>
              <a:rPr lang="en-US" altLang="en-US" sz="2800" dirty="0"/>
              <a:t>____</a:t>
            </a:r>
          </a:p>
          <a:p>
            <a:pPr marL="0" indent="0">
              <a:buNone/>
            </a:pPr>
            <a:endParaRPr lang="en-US" altLang="en-US" sz="2800" dirty="0"/>
          </a:p>
        </p:txBody>
      </p:sp>
      <p:sp>
        <p:nvSpPr>
          <p:cNvPr id="30724" name="Footer Placeholder 3"/>
          <p:cNvSpPr>
            <a:spLocks noGrp="1"/>
          </p:cNvSpPr>
          <p:nvPr>
            <p:ph type="ftr" sz="quarter" idx="11"/>
          </p:nvPr>
        </p:nvSpPr>
        <p:spPr bwMode="auto">
          <a:xfrm>
            <a:off x="5607932" y="77813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p>
        </p:txBody>
      </p:sp>
      <p:sp>
        <p:nvSpPr>
          <p:cNvPr id="3072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81A1A794-399A-4FDA-81F7-2C83CE8AA285}" type="slidenum">
              <a:rPr lang="en-US" altLang="zh-HK" sz="1200">
                <a:solidFill>
                  <a:srgbClr val="898989"/>
                </a:solidFill>
              </a:rPr>
              <a:pPr>
                <a:spcBef>
                  <a:spcPct val="0"/>
                </a:spcBef>
                <a:buFontTx/>
                <a:buNone/>
              </a:pPr>
              <a:t>44</a:t>
            </a:fld>
            <a:endParaRPr lang="en-US" altLang="zh-HK" sz="1200">
              <a:solidFill>
                <a:srgbClr val="898989"/>
              </a:solidFill>
            </a:endParaRPr>
          </a:p>
        </p:txBody>
      </p:sp>
      <p:sp>
        <p:nvSpPr>
          <p:cNvPr id="30728" name="TextBox 6"/>
          <p:cNvSpPr txBox="1">
            <a:spLocks noChangeArrowheads="1"/>
          </p:cNvSpPr>
          <p:nvPr/>
        </p:nvSpPr>
        <p:spPr bwMode="auto">
          <a:xfrm>
            <a:off x="5145219" y="5208962"/>
            <a:ext cx="3983037"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Assume it is for the </a:t>
            </a:r>
            <a:r>
              <a:rPr lang="en-US" altLang="en-US" sz="1800" i="1" dirty="0"/>
              <a:t>n</a:t>
            </a:r>
            <a:r>
              <a:rPr lang="en-US" altLang="en-US" sz="1800" i="1" baseline="30000" dirty="0"/>
              <a:t>th</a:t>
            </a:r>
            <a:r>
              <a:rPr lang="en-US" altLang="en-US" sz="1800" dirty="0"/>
              <a:t> training sample </a:t>
            </a:r>
          </a:p>
        </p:txBody>
      </p:sp>
      <p:sp>
        <p:nvSpPr>
          <p:cNvPr id="8" name="TextBox 5">
            <a:extLst>
              <a:ext uri="{FF2B5EF4-FFF2-40B4-BE49-F238E27FC236}">
                <a16:creationId xmlns:a16="http://schemas.microsoft.com/office/drawing/2014/main" id="{2BF6A08D-E8EA-4C3E-BC2C-86F641491585}"/>
              </a:ext>
            </a:extLst>
          </p:cNvPr>
          <p:cNvSpPr txBox="1">
            <a:spLocks noChangeArrowheads="1"/>
          </p:cNvSpPr>
          <p:nvPr/>
        </p:nvSpPr>
        <p:spPr bwMode="auto">
          <a:xfrm>
            <a:off x="8406725" y="1371084"/>
            <a:ext cx="494046" cy="369332"/>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t=1</a:t>
            </a:r>
          </a:p>
        </p:txBody>
      </p:sp>
      <p:cxnSp>
        <p:nvCxnSpPr>
          <p:cNvPr id="5" name="Straight Arrow Connector 4">
            <a:extLst>
              <a:ext uri="{FF2B5EF4-FFF2-40B4-BE49-F238E27FC236}">
                <a16:creationId xmlns:a16="http://schemas.microsoft.com/office/drawing/2014/main" id="{FC10D279-9937-C86F-34EF-57EDE2FFE77F}"/>
              </a:ext>
            </a:extLst>
          </p:cNvPr>
          <p:cNvCxnSpPr>
            <a:cxnSpLocks/>
          </p:cNvCxnSpPr>
          <p:nvPr/>
        </p:nvCxnSpPr>
        <p:spPr>
          <a:xfrm flipH="1">
            <a:off x="8311853" y="3178969"/>
            <a:ext cx="383358" cy="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FD4478C-350D-0DA0-8166-1FC8B5BC708D}"/>
              </a:ext>
            </a:extLst>
          </p:cNvPr>
          <p:cNvSpPr txBox="1"/>
          <p:nvPr/>
        </p:nvSpPr>
        <p:spPr>
          <a:xfrm>
            <a:off x="8695211" y="2994303"/>
            <a:ext cx="300082" cy="369332"/>
          </a:xfrm>
          <a:prstGeom prst="rect">
            <a:avLst/>
          </a:prstGeom>
          <a:noFill/>
        </p:spPr>
        <p:txBody>
          <a:bodyPr wrap="none" rtlCol="0">
            <a:spAutoFit/>
          </a:bodyPr>
          <a:lstStyle/>
          <a:p>
            <a:r>
              <a:rPr lang="en-US" dirty="0">
                <a:solidFill>
                  <a:srgbClr val="FF0000"/>
                </a:solidFill>
              </a:rPr>
              <a:t>e</a:t>
            </a:r>
          </a:p>
        </p:txBody>
      </p:sp>
      <p:sp>
        <p:nvSpPr>
          <p:cNvPr id="2" name="TextBox 1">
            <a:extLst>
              <a:ext uri="{FF2B5EF4-FFF2-40B4-BE49-F238E27FC236}">
                <a16:creationId xmlns:a16="http://schemas.microsoft.com/office/drawing/2014/main" id="{729917BA-E4E8-5E4D-ED3B-4614EE497AAD}"/>
              </a:ext>
            </a:extLst>
          </p:cNvPr>
          <p:cNvSpPr txBox="1"/>
          <p:nvPr/>
        </p:nvSpPr>
        <p:spPr>
          <a:xfrm>
            <a:off x="76201" y="5532037"/>
            <a:ext cx="8787954" cy="1077218"/>
          </a:xfrm>
          <a:prstGeom prst="rect">
            <a:avLst/>
          </a:prstGeom>
          <a:noFill/>
        </p:spPr>
        <p:txBody>
          <a:bodyPr wrap="square" rtlCol="0">
            <a:spAutoFit/>
          </a:bodyPr>
          <a:lstStyle/>
          <a:p>
            <a:r>
              <a:rPr lang="en-US" altLang="en-US" sz="1600" u="sng" dirty="0">
                <a:solidFill>
                  <a:srgbClr val="FF0000"/>
                </a:solidFill>
              </a:rPr>
              <a:t>Answer 5a</a:t>
            </a:r>
            <a:r>
              <a:rPr lang="en-US" altLang="en-US" sz="1600" dirty="0">
                <a:solidFill>
                  <a:srgbClr val="FF0000"/>
                </a:solidFill>
              </a:rPr>
              <a:t>: e=(1/2)|Y1-t|</a:t>
            </a:r>
            <a:r>
              <a:rPr lang="en-US" altLang="en-US" sz="1600" baseline="30000" dirty="0">
                <a:solidFill>
                  <a:srgbClr val="FF0000"/>
                </a:solidFill>
              </a:rPr>
              <a:t>2</a:t>
            </a:r>
            <a:r>
              <a:rPr lang="en-US" altLang="en-US" sz="1600" dirty="0">
                <a:solidFill>
                  <a:srgbClr val="FF0000"/>
                </a:solidFill>
              </a:rPr>
              <a:t>=0.5*(1-0.798)^2= </a:t>
            </a:r>
            <a:r>
              <a:rPr lang="en-US" sz="1600" b="0" i="0" dirty="0">
                <a:solidFill>
                  <a:srgbClr val="FF0000"/>
                </a:solidFill>
                <a:effectLst/>
                <a:latin typeface="arial" panose="020B0604020202020204" pitchFamily="34" charset="0"/>
              </a:rPr>
              <a:t>0.0204</a:t>
            </a:r>
            <a:endParaRPr lang="en-US" altLang="en-US" sz="1600" dirty="0">
              <a:solidFill>
                <a:srgbClr val="FF0000"/>
              </a:solidFill>
            </a:endParaRPr>
          </a:p>
          <a:p>
            <a:r>
              <a:rPr lang="en-US" altLang="en-US" sz="1600" dirty="0">
                <a:solidFill>
                  <a:srgbClr val="FF0000"/>
                </a:solidFill>
              </a:rPr>
              <a:t>Choice (1) is correct. </a:t>
            </a:r>
            <a:r>
              <a:rPr lang="en-US" altLang="en-US" sz="1600" u="sng" dirty="0">
                <a:solidFill>
                  <a:srgbClr val="FF0000"/>
                </a:solidFill>
              </a:rPr>
              <a:t>Answer 5b</a:t>
            </a:r>
            <a:r>
              <a:rPr lang="en-US" altLang="en-US" sz="1600" dirty="0">
                <a:solidFill>
                  <a:srgbClr val="FF0000"/>
                </a:solidFill>
              </a:rPr>
              <a:t>: We feed e back to the network to find </a:t>
            </a:r>
            <a:r>
              <a:rPr lang="en-US" altLang="en-US" sz="1600" dirty="0">
                <a:solidFill>
                  <a:srgbClr val="FF0000"/>
                </a:solidFill>
                <a:sym typeface="Symbol" pitchFamily="18" charset="2"/>
              </a:rPr>
              <a:t></a:t>
            </a:r>
            <a:r>
              <a:rPr lang="en-US" altLang="en-US" sz="1600" dirty="0">
                <a:solidFill>
                  <a:srgbClr val="FF0000"/>
                </a:solidFill>
              </a:rPr>
              <a:t>w to minimize the overall E (E =</a:t>
            </a:r>
            <a:r>
              <a:rPr lang="en-US" altLang="en-US" sz="1600" dirty="0" err="1">
                <a:solidFill>
                  <a:srgbClr val="FF0000"/>
                </a:solidFill>
              </a:rPr>
              <a:t>sum_all_n</a:t>
            </a:r>
            <a:r>
              <a:rPr lang="en-US" altLang="en-US" sz="1600" dirty="0">
                <a:solidFill>
                  <a:srgbClr val="FF0000"/>
                </a:solidFill>
              </a:rPr>
              <a:t> [t-e]). It is because we know that </a:t>
            </a:r>
            <a:r>
              <a:rPr lang="en-US" altLang="en-US" sz="1600" dirty="0" err="1">
                <a:solidFill>
                  <a:srgbClr val="FF0000"/>
                </a:solidFill>
              </a:rPr>
              <a:t>w_new</a:t>
            </a:r>
            <a:r>
              <a:rPr lang="en-US" altLang="en-US" sz="1600" dirty="0">
                <a:solidFill>
                  <a:srgbClr val="FF0000"/>
                </a:solidFill>
              </a:rPr>
              <a:t>=</a:t>
            </a:r>
            <a:r>
              <a:rPr lang="en-US" altLang="en-US" sz="1600" dirty="0" err="1">
                <a:solidFill>
                  <a:srgbClr val="FF0000"/>
                </a:solidFill>
              </a:rPr>
              <a:t>w_old</a:t>
            </a:r>
            <a:r>
              <a:rPr lang="en-US" altLang="en-US" sz="1600" dirty="0">
                <a:solidFill>
                  <a:srgbClr val="FF0000"/>
                </a:solidFill>
              </a:rPr>
              <a:t>+</a:t>
            </a:r>
            <a:r>
              <a:rPr lang="en-US" altLang="en-US" sz="1600" dirty="0">
                <a:solidFill>
                  <a:srgbClr val="FF0000"/>
                </a:solidFill>
                <a:sym typeface="Symbol" pitchFamily="18" charset="2"/>
              </a:rPr>
              <a:t>  </a:t>
            </a:r>
            <a:r>
              <a:rPr lang="en-US" altLang="en-US" sz="1600" dirty="0">
                <a:solidFill>
                  <a:srgbClr val="FF0000"/>
                </a:solidFill>
              </a:rPr>
              <a:t>w (will prove this later) will give a new w that decreases E. hence by applying this formula recursively, we can achieve a set of W to minimum E.</a:t>
            </a:r>
            <a:endParaRPr lang="en-US" sz="1600" dirty="0"/>
          </a:p>
        </p:txBody>
      </p:sp>
      <p:sp>
        <p:nvSpPr>
          <p:cNvPr id="11" name="TextBox 10">
            <a:extLst>
              <a:ext uri="{FF2B5EF4-FFF2-40B4-BE49-F238E27FC236}">
                <a16:creationId xmlns:a16="http://schemas.microsoft.com/office/drawing/2014/main" id="{C6384974-0FAA-D228-BDE4-E20226E4E139}"/>
              </a:ext>
            </a:extLst>
          </p:cNvPr>
          <p:cNvSpPr txBox="1"/>
          <p:nvPr/>
        </p:nvSpPr>
        <p:spPr>
          <a:xfrm>
            <a:off x="8241558" y="1944606"/>
            <a:ext cx="908347" cy="646331"/>
          </a:xfrm>
          <a:prstGeom prst="rect">
            <a:avLst/>
          </a:prstGeom>
          <a:noFill/>
        </p:spPr>
        <p:txBody>
          <a:bodyPr wrap="square">
            <a:spAutoFit/>
          </a:bodyPr>
          <a:lstStyle/>
          <a:p>
            <a:r>
              <a:rPr lang="en-US" sz="1800" b="0" i="0" u="none" strike="noStrike" baseline="0" dirty="0">
                <a:solidFill>
                  <a:srgbClr val="FF0000"/>
                </a:solidFill>
                <a:latin typeface="Courier New" panose="02070309020205020404" pitchFamily="49" charset="0"/>
              </a:rPr>
              <a:t>Y1=</a:t>
            </a:r>
          </a:p>
          <a:p>
            <a:r>
              <a:rPr lang="en-US" sz="1800" b="0" i="0" u="none" strike="noStrike" baseline="0" dirty="0">
                <a:solidFill>
                  <a:srgbClr val="FF0000"/>
                </a:solidFill>
                <a:latin typeface="Courier New" panose="02070309020205020404" pitchFamily="49" charset="0"/>
              </a:rPr>
              <a:t>0.798</a:t>
            </a:r>
            <a:endParaRPr lang="en-US" altLang="en-US" sz="1800" u="sng" dirty="0">
              <a:solidFill>
                <a:srgbClr val="FF0000"/>
              </a:solidFill>
            </a:endParaRPr>
          </a:p>
        </p:txBody>
      </p:sp>
    </p:spTree>
    <p:extLst>
      <p:ext uri="{BB962C8B-B14F-4D97-AF65-F5344CB8AC3E}">
        <p14:creationId xmlns:p14="http://schemas.microsoft.com/office/powerpoint/2010/main" val="33566624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30213" y="193675"/>
            <a:ext cx="8229600" cy="601663"/>
          </a:xfrm>
        </p:spPr>
        <p:txBody>
          <a:bodyPr>
            <a:normAutofit fontScale="90000"/>
          </a:bodyPr>
          <a:lstStyle/>
          <a:p>
            <a:pPr algn="l"/>
            <a:r>
              <a:rPr lang="en-US" altLang="en-US" sz="3600"/>
              <a:t>How to back propagate?</a:t>
            </a:r>
          </a:p>
        </p:txBody>
      </p:sp>
      <p:sp>
        <p:nvSpPr>
          <p:cNvPr id="31747" name="Content Placeholder 2"/>
          <p:cNvSpPr>
            <a:spLocks noGrp="1"/>
          </p:cNvSpPr>
          <p:nvPr>
            <p:ph idx="1"/>
          </p:nvPr>
        </p:nvSpPr>
        <p:spPr>
          <a:xfrm>
            <a:off x="8469313" y="5410200"/>
            <a:ext cx="217487" cy="242888"/>
          </a:xfrm>
        </p:spPr>
        <p:txBody>
          <a:bodyPr>
            <a:normAutofit fontScale="32500" lnSpcReduction="20000"/>
          </a:bodyPr>
          <a:lstStyle/>
          <a:p>
            <a:r>
              <a:rPr lang="en-US" altLang="en-US"/>
              <a:t> </a:t>
            </a:r>
          </a:p>
        </p:txBody>
      </p:sp>
      <p:sp>
        <p:nvSpPr>
          <p:cNvPr id="31748" name="Footer Placeholder 3"/>
          <p:cNvSpPr>
            <a:spLocks noGrp="1"/>
          </p:cNvSpPr>
          <p:nvPr>
            <p:ph type="ftr" sz="quarter" idx="11"/>
          </p:nvPr>
        </p:nvSpPr>
        <p:spPr bwMode="auto">
          <a:xfrm>
            <a:off x="4929188" y="632460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endParaRPr lang="en-US" altLang="zh-HK" sz="1200" dirty="0">
              <a:solidFill>
                <a:srgbClr val="898989"/>
              </a:solidFill>
            </a:endParaRPr>
          </a:p>
        </p:txBody>
      </p:sp>
      <p:sp>
        <p:nvSpPr>
          <p:cNvPr id="317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6CA0FA1-812E-4F53-8A40-E538C9E9961B}" type="slidenum">
              <a:rPr lang="en-US" altLang="zh-HK" sz="1200">
                <a:solidFill>
                  <a:srgbClr val="898989"/>
                </a:solidFill>
              </a:rPr>
              <a:pPr>
                <a:spcBef>
                  <a:spcPct val="0"/>
                </a:spcBef>
                <a:buFontTx/>
                <a:buNone/>
              </a:pPr>
              <a:t>45</a:t>
            </a:fld>
            <a:endParaRPr lang="en-US" altLang="zh-HK" sz="1200">
              <a:solidFill>
                <a:srgbClr val="898989"/>
              </a:solidFill>
            </a:endParaRPr>
          </a:p>
        </p:txBody>
      </p:sp>
      <p:sp>
        <p:nvSpPr>
          <p:cNvPr id="31750" name="Slide Number Placeholder 4"/>
          <p:cNvSpPr txBox="1">
            <a:spLocks/>
          </p:cNvSpPr>
          <p:nvPr/>
        </p:nvSpPr>
        <p:spPr bwMode="auto">
          <a:xfrm>
            <a:off x="6508750" y="33416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C4E2E555-28A8-4D58-B7E2-DFC1AF6113D0}" type="slidenum">
              <a:rPr lang="en-US" altLang="zh-HK" sz="1200">
                <a:solidFill>
                  <a:srgbClr val="898989"/>
                </a:solidFill>
              </a:rPr>
              <a:pPr algn="r" eaLnBrk="1" hangingPunct="1">
                <a:spcBef>
                  <a:spcPct val="0"/>
                </a:spcBef>
                <a:buFontTx/>
                <a:buNone/>
              </a:pPr>
              <a:t>45</a:t>
            </a:fld>
            <a:endParaRPr lang="en-US" altLang="zh-HK" sz="1200">
              <a:solidFill>
                <a:srgbClr val="898989"/>
              </a:solidFill>
            </a:endParaRPr>
          </a:p>
        </p:txBody>
      </p:sp>
      <p:sp>
        <p:nvSpPr>
          <p:cNvPr id="7" name="Oval 6"/>
          <p:cNvSpPr/>
          <p:nvPr/>
        </p:nvSpPr>
        <p:spPr>
          <a:xfrm>
            <a:off x="5818188" y="1444625"/>
            <a:ext cx="152400"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8" name="Oval 7"/>
          <p:cNvSpPr/>
          <p:nvPr/>
        </p:nvSpPr>
        <p:spPr>
          <a:xfrm>
            <a:off x="6275388" y="685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9" name="Oval 8"/>
          <p:cNvSpPr/>
          <p:nvPr/>
        </p:nvSpPr>
        <p:spPr>
          <a:xfrm>
            <a:off x="6275388" y="11525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0" name="Oval 9"/>
          <p:cNvSpPr/>
          <p:nvPr/>
        </p:nvSpPr>
        <p:spPr>
          <a:xfrm>
            <a:off x="6275388" y="16097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1" name="Oval 10"/>
          <p:cNvSpPr/>
          <p:nvPr/>
        </p:nvSpPr>
        <p:spPr>
          <a:xfrm>
            <a:off x="6275388" y="20669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2" name="Oval 11"/>
          <p:cNvSpPr/>
          <p:nvPr/>
        </p:nvSpPr>
        <p:spPr>
          <a:xfrm>
            <a:off x="7494588" y="68103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3" name="Oval 12"/>
          <p:cNvSpPr/>
          <p:nvPr/>
        </p:nvSpPr>
        <p:spPr>
          <a:xfrm>
            <a:off x="7494588" y="1168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 name="Oval 13"/>
          <p:cNvSpPr/>
          <p:nvPr/>
        </p:nvSpPr>
        <p:spPr>
          <a:xfrm>
            <a:off x="7494588" y="165258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5" name="Oval 14"/>
          <p:cNvSpPr/>
          <p:nvPr/>
        </p:nvSpPr>
        <p:spPr>
          <a:xfrm>
            <a:off x="7494588" y="21558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6" name="Straight Arrow Connector 15"/>
          <p:cNvCxnSpPr>
            <a:stCxn id="8" idx="6"/>
            <a:endCxn id="12" idx="2"/>
          </p:cNvCxnSpPr>
          <p:nvPr/>
        </p:nvCxnSpPr>
        <p:spPr>
          <a:xfrm flipV="1">
            <a:off x="6503988" y="795338"/>
            <a:ext cx="990600" cy="4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6"/>
            <a:endCxn id="12" idx="2"/>
          </p:cNvCxnSpPr>
          <p:nvPr/>
        </p:nvCxnSpPr>
        <p:spPr>
          <a:xfrm flipV="1">
            <a:off x="6503988" y="795338"/>
            <a:ext cx="990600" cy="4714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7"/>
            <a:endCxn id="12" idx="2"/>
          </p:cNvCxnSpPr>
          <p:nvPr/>
        </p:nvCxnSpPr>
        <p:spPr>
          <a:xfrm flipV="1">
            <a:off x="6470650" y="795338"/>
            <a:ext cx="1023938" cy="847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 idx="6"/>
            <a:endCxn id="12" idx="2"/>
          </p:cNvCxnSpPr>
          <p:nvPr/>
        </p:nvCxnSpPr>
        <p:spPr>
          <a:xfrm flipV="1">
            <a:off x="6503988" y="795338"/>
            <a:ext cx="990600" cy="13858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6308725" y="3175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5" name="Oval 24"/>
          <p:cNvSpPr/>
          <p:nvPr/>
        </p:nvSpPr>
        <p:spPr>
          <a:xfrm>
            <a:off x="7521575" y="30607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26" name="Straight Arrow Connector 25"/>
          <p:cNvCxnSpPr>
            <a:stCxn id="24" idx="7"/>
            <a:endCxn id="12" idx="3"/>
          </p:cNvCxnSpPr>
          <p:nvPr/>
        </p:nvCxnSpPr>
        <p:spPr>
          <a:xfrm flipV="1">
            <a:off x="6503988" y="876300"/>
            <a:ext cx="1023937" cy="23320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6376988" y="2524125"/>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8" name="Oval 27"/>
          <p:cNvSpPr/>
          <p:nvPr/>
        </p:nvSpPr>
        <p:spPr>
          <a:xfrm>
            <a:off x="6400800" y="2943225"/>
            <a:ext cx="4445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29" name="Oval 28"/>
          <p:cNvSpPr/>
          <p:nvPr/>
        </p:nvSpPr>
        <p:spPr>
          <a:xfrm>
            <a:off x="7589838" y="2898775"/>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0" name="Oval 29"/>
          <p:cNvSpPr/>
          <p:nvPr/>
        </p:nvSpPr>
        <p:spPr>
          <a:xfrm>
            <a:off x="7589838" y="2600325"/>
            <a:ext cx="46037"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1771" name="TextBox 32"/>
          <p:cNvSpPr txBox="1">
            <a:spLocks noChangeArrowheads="1"/>
          </p:cNvSpPr>
          <p:nvPr/>
        </p:nvSpPr>
        <p:spPr bwMode="auto">
          <a:xfrm>
            <a:off x="7418388" y="239713"/>
            <a:ext cx="1050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Neuron j </a:t>
            </a:r>
          </a:p>
        </p:txBody>
      </p:sp>
      <p:graphicFrame>
        <p:nvGraphicFramePr>
          <p:cNvPr id="31772" name="Object 33"/>
          <p:cNvGraphicFramePr>
            <a:graphicFrameLocks noChangeAspect="1"/>
          </p:cNvGraphicFramePr>
          <p:nvPr/>
        </p:nvGraphicFramePr>
        <p:xfrm>
          <a:off x="325438" y="850900"/>
          <a:ext cx="5313362" cy="5737225"/>
        </p:xfrm>
        <a:graphic>
          <a:graphicData uri="http://schemas.openxmlformats.org/presentationml/2006/ole">
            <mc:AlternateContent xmlns:mc="http://schemas.openxmlformats.org/markup-compatibility/2006">
              <mc:Choice xmlns:v="urn:schemas-microsoft-com:vml" Requires="v">
                <p:oleObj name="公式" r:id="rId2" imgW="2959100" imgH="3200400" progId="Equation.3">
                  <p:embed/>
                </p:oleObj>
              </mc:Choice>
              <mc:Fallback>
                <p:oleObj name="公式" r:id="rId2" imgW="2959100" imgH="32004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38" y="850900"/>
                        <a:ext cx="5313362" cy="573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7" name="Straight Arrow Connector 36"/>
          <p:cNvCxnSpPr/>
          <p:nvPr/>
        </p:nvCxnSpPr>
        <p:spPr>
          <a:xfrm flipH="1">
            <a:off x="7750175" y="533400"/>
            <a:ext cx="403225" cy="2619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774" name="TextBox 38"/>
          <p:cNvSpPr txBox="1">
            <a:spLocks noChangeArrowheads="1"/>
          </p:cNvSpPr>
          <p:nvPr/>
        </p:nvSpPr>
        <p:spPr bwMode="auto">
          <a:xfrm>
            <a:off x="6445250" y="3524250"/>
            <a:ext cx="23161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t>i=1,2,..,I</a:t>
            </a:r>
          </a:p>
          <a:p>
            <a:pPr eaLnBrk="1" hangingPunct="1">
              <a:spcBef>
                <a:spcPct val="0"/>
              </a:spcBef>
              <a:buFontTx/>
              <a:buNone/>
            </a:pPr>
            <a:r>
              <a:rPr lang="en-US" altLang="en-US" sz="1800" i="1"/>
              <a:t>I inputs to neuron j</a:t>
            </a:r>
          </a:p>
          <a:p>
            <a:pPr eaLnBrk="1" hangingPunct="1">
              <a:spcBef>
                <a:spcPct val="0"/>
              </a:spcBef>
              <a:buFontTx/>
              <a:buNone/>
            </a:pPr>
            <a:r>
              <a:rPr lang="en-US" altLang="en-US" sz="1800" i="1"/>
              <a:t>Output of neuron j is y</a:t>
            </a:r>
            <a:r>
              <a:rPr lang="en-US" altLang="en-US" sz="1800" i="1" baseline="-25000"/>
              <a:t>j</a:t>
            </a:r>
          </a:p>
        </p:txBody>
      </p:sp>
      <p:graphicFrame>
        <p:nvGraphicFramePr>
          <p:cNvPr id="31775" name="Object 1"/>
          <p:cNvGraphicFramePr>
            <a:graphicFrameLocks noChangeAspect="1"/>
          </p:cNvGraphicFramePr>
          <p:nvPr/>
        </p:nvGraphicFramePr>
        <p:xfrm>
          <a:off x="6534150" y="2663825"/>
          <a:ext cx="962025" cy="714375"/>
        </p:xfrm>
        <a:graphic>
          <a:graphicData uri="http://schemas.openxmlformats.org/presentationml/2006/ole">
            <mc:AlternateContent xmlns:mc="http://schemas.openxmlformats.org/markup-compatibility/2006">
              <mc:Choice xmlns:v="urn:schemas-microsoft-com:vml" Requires="v">
                <p:oleObj name="公式" r:id="rId4" imgW="342751" imgH="253890" progId="Equation.3">
                  <p:embed/>
                </p:oleObj>
              </mc:Choice>
              <mc:Fallback>
                <p:oleObj name="公式" r:id="rId4" imgW="342751" imgH="25389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4150" y="2663825"/>
                        <a:ext cx="9620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776" name="Object 2"/>
          <p:cNvGraphicFramePr>
            <a:graphicFrameLocks noChangeAspect="1"/>
          </p:cNvGraphicFramePr>
          <p:nvPr/>
        </p:nvGraphicFramePr>
        <p:xfrm>
          <a:off x="6475413" y="161925"/>
          <a:ext cx="927100" cy="714375"/>
        </p:xfrm>
        <a:graphic>
          <a:graphicData uri="http://schemas.openxmlformats.org/presentationml/2006/ole">
            <mc:AlternateContent xmlns:mc="http://schemas.openxmlformats.org/markup-compatibility/2006">
              <mc:Choice xmlns:v="urn:schemas-microsoft-com:vml" Requires="v">
                <p:oleObj name="公式" r:id="rId6" imgW="330057" imgH="253890" progId="Equation.3">
                  <p:embed/>
                </p:oleObj>
              </mc:Choice>
              <mc:Fallback>
                <p:oleObj name="公式" r:id="rId6" imgW="330057" imgH="25389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5413" y="161925"/>
                        <a:ext cx="9271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ounded Rectangle 1"/>
          <p:cNvSpPr/>
          <p:nvPr/>
        </p:nvSpPr>
        <p:spPr>
          <a:xfrm>
            <a:off x="152400" y="5791200"/>
            <a:ext cx="4267200" cy="838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Tree>
    <p:extLst>
      <p:ext uri="{BB962C8B-B14F-4D97-AF65-F5344CB8AC3E}">
        <p14:creationId xmlns:p14="http://schemas.microsoft.com/office/powerpoint/2010/main" val="2592542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81000" y="304800"/>
            <a:ext cx="8229600" cy="762000"/>
          </a:xfrm>
        </p:spPr>
        <p:txBody>
          <a:bodyPr>
            <a:normAutofit fontScale="90000"/>
          </a:bodyPr>
          <a:lstStyle/>
          <a:p>
            <a:pPr algn="l"/>
            <a:r>
              <a:rPr lang="en-US" altLang="en-US" sz="2400" dirty="0"/>
              <a:t>Because: </a:t>
            </a:r>
            <a:r>
              <a:rPr lang="en-US" altLang="en-US" sz="2400" dirty="0">
                <a:sym typeface="Symbol" pitchFamily="18" charset="2"/>
              </a:rPr>
              <a:t>E/  </a:t>
            </a:r>
            <a:r>
              <a:rPr lang="en-US" altLang="en-US" sz="2400" dirty="0" err="1">
                <a:sym typeface="Symbol" pitchFamily="18" charset="2"/>
              </a:rPr>
              <a:t>w</a:t>
            </a:r>
            <a:r>
              <a:rPr lang="en-US" altLang="en-US" sz="2400" baseline="-25000" dirty="0" err="1">
                <a:sym typeface="Symbol" pitchFamily="18" charset="2"/>
              </a:rPr>
              <a:t>i,j</a:t>
            </a:r>
            <a:r>
              <a:rPr lang="en-US" altLang="en-US" sz="2400" dirty="0">
                <a:sym typeface="Symbol" pitchFamily="18" charset="2"/>
              </a:rPr>
              <a:t> tells you how to change w to minimize </a:t>
            </a:r>
            <a:r>
              <a:rPr lang="en-US" altLang="en-US" sz="2400" dirty="0" err="1">
                <a:sym typeface="Symbol" pitchFamily="18" charset="2"/>
              </a:rPr>
              <a:t>eE</a:t>
            </a:r>
            <a:r>
              <a:rPr lang="en-US" altLang="en-US" sz="2400" dirty="0">
                <a:sym typeface="Symbol" pitchFamily="18" charset="2"/>
              </a:rPr>
              <a:t> </a:t>
            </a:r>
            <a:br>
              <a:rPr lang="en-US" altLang="en-US" sz="2400" dirty="0">
                <a:sym typeface="Symbol" pitchFamily="18" charset="2"/>
              </a:rPr>
            </a:br>
            <a:r>
              <a:rPr lang="en-US" altLang="en-US" sz="2400" dirty="0">
                <a:sym typeface="Symbol" pitchFamily="18" charset="2"/>
              </a:rPr>
              <a:t>The method </a:t>
            </a:r>
            <a:r>
              <a:rPr lang="en-US" altLang="en-US" sz="2400" dirty="0"/>
              <a:t>is called Learning by gradient descent </a:t>
            </a:r>
          </a:p>
        </p:txBody>
      </p:sp>
      <p:sp>
        <p:nvSpPr>
          <p:cNvPr id="32771" name="Content Placeholder 2"/>
          <p:cNvSpPr>
            <a:spLocks noGrp="1"/>
          </p:cNvSpPr>
          <p:nvPr>
            <p:ph idx="1"/>
          </p:nvPr>
        </p:nvSpPr>
        <p:spPr/>
        <p:txBody>
          <a:bodyPr/>
          <a:lstStyle/>
          <a:p>
            <a:r>
              <a:rPr lang="en-US" altLang="en-US"/>
              <a:t> </a:t>
            </a:r>
          </a:p>
        </p:txBody>
      </p:sp>
      <p:sp>
        <p:nvSpPr>
          <p:cNvPr id="3277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p>
        </p:txBody>
      </p:sp>
      <p:sp>
        <p:nvSpPr>
          <p:cNvPr id="3277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CCD8EC9-2F9C-491B-836C-AC1C1B0E3ACB}" type="slidenum">
              <a:rPr lang="en-US" altLang="zh-HK" sz="1200">
                <a:solidFill>
                  <a:srgbClr val="898989"/>
                </a:solidFill>
              </a:rPr>
              <a:pPr>
                <a:spcBef>
                  <a:spcPct val="0"/>
                </a:spcBef>
                <a:buFontTx/>
                <a:buNone/>
              </a:pPr>
              <a:t>46</a:t>
            </a:fld>
            <a:endParaRPr lang="en-US" altLang="zh-HK" sz="1200">
              <a:solidFill>
                <a:srgbClr val="898989"/>
              </a:solidFill>
            </a:endParaRPr>
          </a:p>
        </p:txBody>
      </p:sp>
      <mc:AlternateContent xmlns:mc="http://schemas.openxmlformats.org/markup-compatibility/2006" xmlns:a14="http://schemas.microsoft.com/office/drawing/2010/main">
        <mc:Choice Requires="a14">
          <p:sp>
            <p:nvSpPr>
              <p:cNvPr id="32774" name="Object 5"/>
              <p:cNvSpPr txBox="1"/>
              <p:nvPr/>
            </p:nvSpPr>
            <p:spPr bwMode="auto">
              <a:xfrm>
                <a:off x="1066800" y="1284288"/>
                <a:ext cx="7891004" cy="5072062"/>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m:rPr>
                          <m:nor/>
                        </m:rPr>
                        <a:rPr lang="en-US" i="0" smtClean="0">
                          <a:solidFill>
                            <a:srgbClr val="000000"/>
                          </a:solidFill>
                          <a:latin typeface="Cambria Math" panose="02040503050406030204" pitchFamily="18" charset="0"/>
                        </a:rPr>
                        <m:t>In</m:t>
                      </m:r>
                      <m:r>
                        <m:rPr>
                          <m:nor/>
                        </m:rPr>
                        <a:rPr lang="en-US" i="0" smtClean="0">
                          <a:solidFill>
                            <a:srgbClr val="000000"/>
                          </a:solidFill>
                          <a:latin typeface="Cambria Math" panose="02040503050406030204" pitchFamily="18" charset="0"/>
                        </a:rPr>
                        <m:t> </m:t>
                      </m:r>
                      <m:r>
                        <m:rPr>
                          <m:nor/>
                        </m:rPr>
                        <a:rPr lang="en-US" i="0" smtClean="0">
                          <a:solidFill>
                            <a:srgbClr val="000000"/>
                          </a:solidFill>
                          <a:latin typeface="Cambria Math" panose="02040503050406030204" pitchFamily="18" charset="0"/>
                        </a:rPr>
                        <m:t>each</m:t>
                      </m:r>
                      <m:r>
                        <m:rPr>
                          <m:nor/>
                        </m:rPr>
                        <a:rPr lang="en-US" i="0" smtClean="0">
                          <a:solidFill>
                            <a:srgbClr val="000000"/>
                          </a:solidFill>
                          <a:latin typeface="Cambria Math" panose="02040503050406030204" pitchFamily="18" charset="0"/>
                        </a:rPr>
                        <m:t> </m:t>
                      </m:r>
                      <m:r>
                        <m:rPr>
                          <m:nor/>
                        </m:rPr>
                        <a:rPr lang="en-US" i="0" smtClean="0">
                          <a:solidFill>
                            <a:srgbClr val="000000"/>
                          </a:solidFill>
                          <a:latin typeface="Cambria Math" panose="02040503050406030204" pitchFamily="18" charset="0"/>
                        </a:rPr>
                        <m:t>learning</m:t>
                      </m:r>
                      <m:r>
                        <m:rPr>
                          <m:nor/>
                        </m:rPr>
                        <a:rPr lang="en-US" i="0" smtClean="0">
                          <a:solidFill>
                            <a:srgbClr val="000000"/>
                          </a:solidFill>
                          <a:latin typeface="Cambria Math" panose="02040503050406030204" pitchFamily="18" charset="0"/>
                        </a:rPr>
                        <m:t> </m:t>
                      </m:r>
                      <m:r>
                        <m:rPr>
                          <m:nor/>
                        </m:rPr>
                        <a:rPr lang="en-US" i="0" smtClean="0">
                          <a:solidFill>
                            <a:srgbClr val="000000"/>
                          </a:solidFill>
                          <a:latin typeface="Cambria Math" panose="02040503050406030204" pitchFamily="18" charset="0"/>
                        </a:rPr>
                        <m:t>cycle</m:t>
                      </m:r>
                      <m:r>
                        <m:rPr>
                          <m:nor/>
                        </m:rPr>
                        <a:rPr lang="en-US" i="0" smtClean="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epoch</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new</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𝑤</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calculated</m:t>
                      </m:r>
                      <m:r>
                        <m:rPr>
                          <m:nor/>
                        </m:rPr>
                        <a:rPr lang="en-US" i="0">
                          <a:solidFill>
                            <a:srgbClr val="000000"/>
                          </a:solidFill>
                          <a:latin typeface="Cambria Math" panose="02040503050406030204" pitchFamily="18" charset="0"/>
                        </a:rPr>
                        <m:t>,</m:t>
                      </m:r>
                    </m:oMath>
                    <m:oMath xmlns:m="http://schemas.openxmlformats.org/officeDocument/2006/math">
                      <m:r>
                        <m:rPr>
                          <m:nor/>
                        </m:rPr>
                        <a:rPr lang="en-US" i="0">
                          <a:solidFill>
                            <a:srgbClr val="000000"/>
                          </a:solidFill>
                          <a:latin typeface="Cambria Math" panose="02040503050406030204" pitchFamily="18" charset="0"/>
                        </a:rPr>
                        <m:t>using</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𝑤</m:t>
                          </m:r>
                        </m:e>
                        <m:sub>
                          <m:r>
                            <m:rPr>
                              <m:nor/>
                            </m:rPr>
                            <a:rPr lang="en-US" i="0">
                              <a:solidFill>
                                <a:srgbClr val="000000"/>
                              </a:solidFill>
                              <a:latin typeface="Cambria Math" panose="02040503050406030204" pitchFamily="18" charset="0"/>
                            </a:rPr>
                            <m:t>new</m:t>
                          </m:r>
                        </m:sub>
                      </m:sSub>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𝑤</m:t>
                          </m:r>
                        </m:e>
                        <m:sub>
                          <m:r>
                            <m:rPr>
                              <m:nor/>
                            </m:rPr>
                            <a:rPr lang="en-US" i="0">
                              <a:solidFill>
                                <a:srgbClr val="000000"/>
                              </a:solidFill>
                              <a:latin typeface="Cambria Math" panose="02040503050406030204" pitchFamily="18" charset="0"/>
                            </a:rPr>
                            <m:t>old</m:t>
                          </m:r>
                        </m:sub>
                      </m:sSub>
                      <m:r>
                        <a:rPr lang="en-US" i="1">
                          <a:solidFill>
                            <a:srgbClr val="000000"/>
                          </a:solidFill>
                          <a:latin typeface="Cambria Math" panose="02040503050406030204" pitchFamily="18" charset="0"/>
                        </a:rPr>
                        <m:t>+</m:t>
                      </m:r>
                      <m:r>
                        <m:rPr>
                          <m:sty m:val="p"/>
                        </m:rPr>
                        <a:rPr lang="en-US" i="1">
                          <a:solidFill>
                            <a:srgbClr val="000000"/>
                          </a:solidFill>
                          <a:latin typeface="Cambria Math" panose="02040503050406030204" pitchFamily="18" charset="0"/>
                        </a:rPr>
                        <m:t>Δ</m:t>
                      </m:r>
                      <m:r>
                        <a:rPr lang="en-US" i="1">
                          <a:solidFill>
                            <a:srgbClr val="000000"/>
                          </a:solidFill>
                          <a:latin typeface="Cambria Math" panose="02040503050406030204" pitchFamily="18" charset="0"/>
                        </a:rPr>
                        <m:t>𝑤</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if</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we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want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to</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decrease</m:t>
                      </m:r>
                      <m:r>
                        <m:rPr>
                          <m:nor/>
                        </m:rPr>
                        <a:rPr lang="en-US" i="0">
                          <a:solidFill>
                            <a:srgbClr val="000000"/>
                          </a:solidFill>
                          <a:latin typeface="Cambria Math" panose="02040503050406030204" pitchFamily="18" charset="0"/>
                        </a:rPr>
                        <m:t> </m:t>
                      </m:r>
                    </m:oMath>
                    <m:oMath xmlns:m="http://schemas.openxmlformats.org/officeDocument/2006/math">
                      <m:r>
                        <a:rPr lang="en-US" i="1">
                          <a:solidFill>
                            <a:srgbClr val="000000"/>
                          </a:solidFill>
                          <a:latin typeface="Cambria Math" panose="02040503050406030204" pitchFamily="18" charset="0"/>
                        </a:rPr>
                        <m:t>𝐸</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𝑒</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element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of</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E</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for</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every</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learning</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cycle</m:t>
                      </m:r>
                    </m:oMath>
                    <m:oMath xmlns:m="http://schemas.openxmlformats.org/officeDocument/2006/math">
                      <m:r>
                        <m:rPr>
                          <m:nor/>
                        </m:rPr>
                        <a:rPr lang="en-US" i="0">
                          <a:solidFill>
                            <a:srgbClr val="000000"/>
                          </a:solidFill>
                          <a:latin typeface="Cambria Math" panose="02040503050406030204" pitchFamily="18" charset="0"/>
                        </a:rPr>
                        <m:t>make</m:t>
                      </m:r>
                      <m:r>
                        <m:rPr>
                          <m:nor/>
                        </m:rPr>
                        <a:rPr lang="en-US" i="0">
                          <a:solidFill>
                            <a:srgbClr val="000000"/>
                          </a:solidFill>
                          <a:latin typeface="Cambria Math" panose="02040503050406030204" pitchFamily="18" charset="0"/>
                        </a:rPr>
                        <m:t>  </m:t>
                      </m:r>
                      <m:r>
                        <m:rPr>
                          <m:sty m:val="p"/>
                        </m:rPr>
                        <a:rPr lang="en-US" i="1">
                          <a:solidFill>
                            <a:srgbClr val="000000"/>
                          </a:solidFill>
                          <a:latin typeface="Cambria Math" panose="02040503050406030204" pitchFamily="18" charset="0"/>
                        </a:rPr>
                        <m:t>Δ</m:t>
                      </m:r>
                      <m:r>
                        <a:rPr lang="en-US" i="1">
                          <a:solidFill>
                            <a:srgbClr val="000000"/>
                          </a:solidFill>
                          <a:latin typeface="Cambria Math" panose="02040503050406030204" pitchFamily="18" charset="0"/>
                        </a:rPr>
                        <m:t>𝑤</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𝜂</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𝐸</m:t>
                          </m:r>
                        </m:num>
                        <m:den>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𝑤</m:t>
                          </m:r>
                        </m:den>
                      </m:f>
                      <m: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learning</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by</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gradient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descent</m:t>
                      </m:r>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𝑇</m:t>
                      </m:r>
                      <m:r>
                        <m:rPr>
                          <m:nor/>
                        </m:rPr>
                        <a:rPr lang="en-US" i="0">
                          <a:solidFill>
                            <a:srgbClr val="000000"/>
                          </a:solidFill>
                          <a:latin typeface="Cambria Math" panose="02040503050406030204" pitchFamily="18" charset="0"/>
                        </a:rPr>
                        <m:t>o</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do</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slowly</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use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small</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ve</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𝜂</m:t>
                      </m:r>
                      <m:r>
                        <a:rPr lang="en-US" i="0">
                          <a:solidFill>
                            <a:srgbClr val="000000"/>
                          </a:solidFill>
                          <a:latin typeface="Cambria Math" panose="02040503050406030204" pitchFamily="18" charset="0"/>
                        </a:rPr>
                        <m:t> </m:t>
                      </m:r>
                      <m:d>
                        <m:dPr>
                          <m:ctrlPr>
                            <a:rPr lang="en-US" i="1">
                              <a:solidFill>
                                <a:srgbClr val="000000"/>
                              </a:solidFill>
                              <a:latin typeface="Cambria Math" panose="02040503050406030204" pitchFamily="18" charset="0"/>
                            </a:rPr>
                          </m:ctrlPr>
                        </m:dPr>
                        <m:e>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learning</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factor</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𝜂</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0.1 </m:t>
                          </m:r>
                        </m:e>
                      </m:d>
                      <m:r>
                        <a:rPr lang="en-US" b="0" i="1" smtClean="0">
                          <a:solidFill>
                            <a:srgbClr val="000000"/>
                          </a:solidFill>
                          <a:latin typeface="Cambria Math" panose="02040503050406030204" pitchFamily="18" charset="0"/>
                        </a:rPr>
                        <m:t>,</m:t>
                      </m:r>
                    </m:oMath>
                  </m:oMathPara>
                </a14:m>
                <a:endParaRPr lang="en-US" b="0" i="1" dirty="0">
                  <a:solidFill>
                    <a:srgbClr val="000000"/>
                  </a:solidFill>
                  <a:latin typeface="Cambria Math" panose="02040503050406030204" pitchFamily="18" charset="0"/>
                </a:endParaRPr>
              </a:p>
              <a:p>
                <a:pPr/>
                <a14:m>
                  <m:oMath xmlns:m="http://schemas.openxmlformats.org/officeDocument/2006/math">
                    <m:r>
                      <a:rPr lang="en-US" i="1">
                        <a:solidFill>
                          <a:srgbClr val="000000"/>
                        </a:solidFill>
                        <a:latin typeface="Cambria Math" panose="02040503050406030204" pitchFamily="18" charset="0"/>
                      </a:rPr>
                      <m:t>𝜂</m:t>
                    </m:r>
                  </m:oMath>
                </a14:m>
                <a:r>
                  <a:rPr lang="en-US" i="0" dirty="0">
                    <a:solidFill>
                      <a:srgbClr val="000000"/>
                    </a:solidFill>
                    <a:latin typeface="Cambria Math" panose="02040503050406030204" pitchFamily="18" charset="0"/>
                  </a:rPr>
                  <a:t> pronounced as eta</a:t>
                </a:r>
                <a:br>
                  <a:rPr lang="en-US" i="0"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The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theory</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of</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gradient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descent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will</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be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explained</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the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next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slide</m:t>
                      </m:r>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𝑤</m:t>
                          </m:r>
                        </m:e>
                        <m:sub>
                          <m:r>
                            <m:rPr>
                              <m:nor/>
                            </m:rPr>
                            <a:rPr lang="en-US" i="0">
                              <a:solidFill>
                                <a:srgbClr val="000000"/>
                              </a:solidFill>
                              <a:latin typeface="Cambria Math" panose="02040503050406030204" pitchFamily="18" charset="0"/>
                            </a:rPr>
                            <m:t>new</m:t>
                          </m:r>
                        </m:sub>
                      </m:sSub>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𝑤</m:t>
                          </m:r>
                        </m:e>
                        <m:sub>
                          <m:r>
                            <m:rPr>
                              <m:nor/>
                            </m:rPr>
                            <a:rPr lang="en-US" i="0">
                              <a:solidFill>
                                <a:srgbClr val="000000"/>
                              </a:solidFill>
                              <a:latin typeface="Cambria Math" panose="02040503050406030204" pitchFamily="18" charset="0"/>
                            </a:rPr>
                            <m:t>old</m:t>
                          </m:r>
                        </m:sub>
                      </m:sSub>
                      <m:r>
                        <a:rPr lang="en-US" i="1">
                          <a:solidFill>
                            <a:srgbClr val="000000"/>
                          </a:solidFill>
                          <a:latin typeface="Cambria Math" panose="02040503050406030204" pitchFamily="18" charset="0"/>
                        </a:rPr>
                        <m:t>+</m:t>
                      </m:r>
                      <m:r>
                        <m:rPr>
                          <m:sty m:val="p"/>
                        </m:rPr>
                        <a:rPr lang="en-US" i="1">
                          <a:solidFill>
                            <a:srgbClr val="000000"/>
                          </a:solidFill>
                          <a:latin typeface="Cambria Math" panose="02040503050406030204" pitchFamily="18" charset="0"/>
                        </a:rPr>
                        <m:t>Δ</m:t>
                      </m:r>
                      <m:r>
                        <a:rPr lang="en-US" i="1">
                          <a:solidFill>
                            <a:srgbClr val="000000"/>
                          </a:solidFill>
                          <a:latin typeface="Cambria Math" panose="02040503050406030204" pitchFamily="18" charset="0"/>
                        </a:rPr>
                        <m:t>𝑤</m:t>
                      </m:r>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𝑤</m:t>
                          </m:r>
                        </m:e>
                        <m:sub>
                          <m:r>
                            <m:rPr>
                              <m:nor/>
                            </m:rPr>
                            <a:rPr lang="en-US" i="0">
                              <a:solidFill>
                                <a:srgbClr val="000000"/>
                              </a:solidFill>
                              <a:latin typeface="Cambria Math" panose="02040503050406030204" pitchFamily="18" charset="0"/>
                            </a:rPr>
                            <m:t>old</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𝜂</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𝐸</m:t>
                          </m:r>
                        </m:num>
                        <m:den>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𝑤</m:t>
                          </m:r>
                        </m:den>
                      </m:f>
                    </m:oMath>
                    <m:oMath xmlns:m="http://schemas.openxmlformats.org/officeDocument/2006/math">
                      <m:r>
                        <m:rPr>
                          <m:nor/>
                        </m:rPr>
                        <a:rPr lang="en-US" i="0">
                          <a:solidFill>
                            <a:srgbClr val="000000"/>
                          </a:solidFill>
                          <a:latin typeface="Cambria Math" panose="02040503050406030204" pitchFamily="18" charset="0"/>
                        </a:rPr>
                        <m:t>That</m:t>
                      </m:r>
                      <m:r>
                        <m:rPr>
                          <m:nor/>
                        </m:rPr>
                        <a:rPr lang="en-US" i="0">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why</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we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need</m:t>
                      </m:r>
                      <m:r>
                        <m:rPr>
                          <m:nor/>
                        </m:rPr>
                        <a:rPr lang="en-US" i="0">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𝐸</m:t>
                          </m:r>
                        </m:num>
                        <m:den>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𝑤</m:t>
                          </m:r>
                        </m:den>
                      </m:f>
                    </m:oMath>
                    <m:oMath xmlns:m="http://schemas.openxmlformats.org/officeDocument/2006/math">
                      <m:r>
                        <m:rPr>
                          <m:nor/>
                        </m:rPr>
                        <a:rPr lang="en-US" i="0">
                          <a:solidFill>
                            <a:srgbClr val="000000"/>
                          </a:solidFill>
                          <a:latin typeface="Cambria Math" panose="02040503050406030204" pitchFamily="18" charset="0"/>
                        </a:rPr>
                        <m:t>For</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the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same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argument</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𝑏</m:t>
                          </m:r>
                        </m:e>
                        <m:sub>
                          <m:r>
                            <a:rPr lang="en-US" i="1">
                              <a:solidFill>
                                <a:srgbClr val="000000"/>
                              </a:solidFill>
                              <a:latin typeface="Cambria Math" panose="02040503050406030204" pitchFamily="18" charset="0"/>
                            </a:rPr>
                            <m:t>𝑛𝑒𝑤</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𝑏</m:t>
                          </m:r>
                        </m:e>
                        <m:sub>
                          <m:r>
                            <a:rPr lang="en-US" i="1">
                              <a:solidFill>
                                <a:srgbClr val="000000"/>
                              </a:solidFill>
                              <a:latin typeface="Cambria Math" panose="02040503050406030204" pitchFamily="18" charset="0"/>
                            </a:rPr>
                            <m:t>𝑜𝑙𝑑</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𝜂</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𝐸</m:t>
                          </m:r>
                        </m:num>
                        <m:den>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𝑏</m:t>
                          </m:r>
                        </m:den>
                      </m:f>
                    </m:oMath>
                  </m:oMathPara>
                </a14:m>
                <a:endParaRPr lang="en-US" dirty="0"/>
              </a:p>
            </p:txBody>
          </p:sp>
        </mc:Choice>
        <mc:Fallback xmlns="">
          <p:sp>
            <p:nvSpPr>
              <p:cNvPr id="32774" name="Object 5"/>
              <p:cNvSpPr txBox="1">
                <a:spLocks noRot="1" noChangeAspect="1" noMove="1" noResize="1" noEditPoints="1" noAdjustHandles="1" noChangeArrowheads="1" noChangeShapeType="1" noTextEdit="1"/>
              </p:cNvSpPr>
              <p:nvPr/>
            </p:nvSpPr>
            <p:spPr bwMode="auto">
              <a:xfrm>
                <a:off x="1066800" y="1284288"/>
                <a:ext cx="7891004" cy="5072062"/>
              </a:xfrm>
              <a:prstGeom prst="rect">
                <a:avLst/>
              </a:prstGeom>
              <a:blipFill>
                <a:blip r:embed="rId2"/>
                <a:stretch>
                  <a:fillRect l="-232"/>
                </a:stretch>
              </a:blipFill>
              <a:ln>
                <a:noFill/>
              </a:ln>
            </p:spPr>
            <p:txBody>
              <a:bodyPr/>
              <a:lstStyle/>
              <a:p>
                <a:r>
                  <a:rPr lang="en-US">
                    <a:noFill/>
                  </a:rPr>
                  <a:t> </a:t>
                </a:r>
              </a:p>
            </p:txBody>
          </p:sp>
        </mc:Fallback>
      </mc:AlternateContent>
      <p:sp>
        <p:nvSpPr>
          <p:cNvPr id="2" name="Rectangle 1"/>
          <p:cNvSpPr/>
          <p:nvPr/>
        </p:nvSpPr>
        <p:spPr>
          <a:xfrm>
            <a:off x="1045766" y="2185853"/>
            <a:ext cx="5278834" cy="5573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239000" y="2328455"/>
            <a:ext cx="1718804" cy="369332"/>
          </a:xfrm>
          <a:prstGeom prst="rect">
            <a:avLst/>
          </a:prstGeom>
          <a:noFill/>
        </p:spPr>
        <p:txBody>
          <a:bodyPr wrap="none" rtlCol="0">
            <a:spAutoFit/>
          </a:bodyPr>
          <a:lstStyle/>
          <a:p>
            <a:r>
              <a:rPr lang="en-US" u="sng" dirty="0">
                <a:solidFill>
                  <a:srgbClr val="FF0000"/>
                </a:solidFill>
              </a:rPr>
              <a:t>Important result</a:t>
            </a:r>
          </a:p>
        </p:txBody>
      </p:sp>
      <p:cxnSp>
        <p:nvCxnSpPr>
          <p:cNvPr id="5" name="Straight Arrow Connector 4"/>
          <p:cNvCxnSpPr/>
          <p:nvPr/>
        </p:nvCxnSpPr>
        <p:spPr>
          <a:xfrm flipH="1">
            <a:off x="6781800" y="2513121"/>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0302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52400" y="61913"/>
            <a:ext cx="8229600" cy="485775"/>
          </a:xfrm>
        </p:spPr>
        <p:txBody>
          <a:bodyPr>
            <a:normAutofit fontScale="90000"/>
          </a:bodyPr>
          <a:lstStyle/>
          <a:p>
            <a:pPr algn="l"/>
            <a:r>
              <a:rPr lang="en-US" altLang="en-US" sz="2200" dirty="0">
                <a:solidFill>
                  <a:srgbClr val="FF0000"/>
                </a:solidFill>
              </a:rPr>
              <a:t>ANS for : </a:t>
            </a:r>
            <a:r>
              <a:rPr lang="en-US" altLang="en-US" sz="2200" dirty="0"/>
              <a:t>We need to find      , why</a:t>
            </a:r>
            <a:r>
              <a:rPr lang="en-US" altLang="en-US" sz="2800" dirty="0"/>
              <a:t>?</a:t>
            </a:r>
          </a:p>
        </p:txBody>
      </p:sp>
      <p:sp>
        <p:nvSpPr>
          <p:cNvPr id="33795" name="Content Placeholder 2"/>
          <p:cNvSpPr>
            <a:spLocks noGrp="1"/>
          </p:cNvSpPr>
          <p:nvPr>
            <p:ph idx="1"/>
          </p:nvPr>
        </p:nvSpPr>
        <p:spPr>
          <a:xfrm>
            <a:off x="7253898" y="5105400"/>
            <a:ext cx="1217001" cy="617578"/>
          </a:xfrm>
        </p:spPr>
        <p:txBody>
          <a:bodyPr>
            <a:normAutofit fontScale="55000" lnSpcReduction="20000"/>
          </a:bodyPr>
          <a:lstStyle/>
          <a:p>
            <a:endParaRPr lang="en-US" altLang="en-US" dirty="0">
              <a:solidFill>
                <a:srgbClr val="FF0000"/>
              </a:solidFill>
            </a:endParaRPr>
          </a:p>
          <a:p>
            <a:r>
              <a:rPr lang="en-US" altLang="en-US" dirty="0"/>
              <a:t> </a:t>
            </a:r>
          </a:p>
        </p:txBody>
      </p:sp>
      <p:sp>
        <p:nvSpPr>
          <p:cNvPr id="33796" name="Footer Placeholder 3"/>
          <p:cNvSpPr>
            <a:spLocks noGrp="1"/>
          </p:cNvSpPr>
          <p:nvPr>
            <p:ph type="ftr" sz="quarter" idx="11"/>
          </p:nvPr>
        </p:nvSpPr>
        <p:spPr bwMode="auto">
          <a:xfrm>
            <a:off x="6265033" y="5857101"/>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endParaRPr lang="en-US" altLang="zh-HK" sz="1200" dirty="0">
              <a:solidFill>
                <a:srgbClr val="898989"/>
              </a:solidFill>
            </a:endParaRPr>
          </a:p>
        </p:txBody>
      </p:sp>
      <p:sp>
        <p:nvSpPr>
          <p:cNvPr id="3379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3F3BC72-1ECD-4FE0-8496-9F565EBAA2F1}" type="slidenum">
              <a:rPr lang="en-US" altLang="zh-HK" sz="1200">
                <a:solidFill>
                  <a:srgbClr val="898989"/>
                </a:solidFill>
              </a:rPr>
              <a:pPr>
                <a:spcBef>
                  <a:spcPct val="0"/>
                </a:spcBef>
                <a:buFontTx/>
                <a:buNone/>
              </a:pPr>
              <a:t>47</a:t>
            </a:fld>
            <a:endParaRPr lang="en-US" altLang="zh-HK" sz="1200">
              <a:solidFill>
                <a:srgbClr val="898989"/>
              </a:solidFill>
            </a:endParaRPr>
          </a:p>
        </p:txBody>
      </p:sp>
      <p:graphicFrame>
        <p:nvGraphicFramePr>
          <p:cNvPr id="33798" name="Object 6"/>
          <p:cNvGraphicFramePr>
            <a:graphicFrameLocks noChangeAspect="1"/>
          </p:cNvGraphicFramePr>
          <p:nvPr>
            <p:extLst>
              <p:ext uri="{D42A27DB-BD31-4B8C-83A1-F6EECF244321}">
                <p14:modId xmlns:p14="http://schemas.microsoft.com/office/powerpoint/2010/main" val="2247583200"/>
              </p:ext>
            </p:extLst>
          </p:nvPr>
        </p:nvGraphicFramePr>
        <p:xfrm>
          <a:off x="306315" y="1784350"/>
          <a:ext cx="6432550" cy="5073650"/>
        </p:xfrm>
        <a:graphic>
          <a:graphicData uri="http://schemas.openxmlformats.org/presentationml/2006/ole">
            <mc:AlternateContent xmlns:mc="http://schemas.openxmlformats.org/markup-compatibility/2006">
              <mc:Choice xmlns:v="urn:schemas-microsoft-com:vml" Requires="v">
                <p:oleObj name="Equation" r:id="rId2" imgW="4343400" imgH="3429000" progId="Equation.3">
                  <p:embed/>
                </p:oleObj>
              </mc:Choice>
              <mc:Fallback>
                <p:oleObj name="Equation" r:id="rId2" imgW="4343400" imgH="3429000" progId="Equation.3">
                  <p:embed/>
                  <p:pic>
                    <p:nvPicPr>
                      <p:cNvPr id="0" name=""/>
                      <p:cNvPicPr>
                        <a:picLocks noChangeAspect="1" noChangeArrowheads="1"/>
                      </p:cNvPicPr>
                      <p:nvPr/>
                    </p:nvPicPr>
                    <p:blipFill>
                      <a:blip r:embed="rId3"/>
                      <a:srcRect/>
                      <a:stretch>
                        <a:fillRect/>
                      </a:stretch>
                    </p:blipFill>
                    <p:spPr bwMode="auto">
                      <a:xfrm>
                        <a:off x="306315" y="1784350"/>
                        <a:ext cx="6432550" cy="5073650"/>
                      </a:xfrm>
                      <a:prstGeom prst="rect">
                        <a:avLst/>
                      </a:prstGeom>
                      <a:noFill/>
                      <a:ln w="9525">
                        <a:solidFill>
                          <a:srgbClr val="385D8A"/>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379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68275"/>
            <a:ext cx="4652963" cy="1503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800" name="TextBox 8"/>
          <p:cNvSpPr txBox="1">
            <a:spLocks noChangeArrowheads="1"/>
          </p:cNvSpPr>
          <p:nvPr/>
        </p:nvSpPr>
        <p:spPr bwMode="auto">
          <a:xfrm>
            <a:off x="228600" y="503238"/>
            <a:ext cx="4038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TW" sz="1200" dirty="0">
                <a:latin typeface="Arial" charset="0"/>
              </a:rPr>
              <a:t>Using  Taylor series </a:t>
            </a:r>
          </a:p>
          <a:p>
            <a:pPr eaLnBrk="1" hangingPunct="1">
              <a:spcBef>
                <a:spcPct val="0"/>
              </a:spcBef>
              <a:buFontTx/>
              <a:buNone/>
            </a:pPr>
            <a:r>
              <a:rPr lang="en-US" altLang="en-US" sz="1200" dirty="0">
                <a:latin typeface="Arial" charset="0"/>
                <a:ea typeface="PMingLiU" pitchFamily="18" charset="-120"/>
                <a:hlinkClick r:id="rId5"/>
              </a:rPr>
              <a:t>http://www.fepress.org/files/math_primer_fe_taylor.pdf</a:t>
            </a:r>
            <a:endParaRPr lang="en-US" altLang="en-US" sz="1200" dirty="0">
              <a:latin typeface="Arial" charset="0"/>
              <a:ea typeface="PMingLiU" pitchFamily="18" charset="-120"/>
            </a:endParaRPr>
          </a:p>
          <a:p>
            <a:pPr eaLnBrk="1" hangingPunct="1">
              <a:spcBef>
                <a:spcPct val="0"/>
              </a:spcBef>
              <a:buFontTx/>
              <a:buNone/>
            </a:pPr>
            <a:r>
              <a:rPr lang="en-US" altLang="en-US" sz="1200" dirty="0">
                <a:latin typeface="Arial" charset="0"/>
                <a:ea typeface="PMingLiU" pitchFamily="18" charset="-120"/>
              </a:rPr>
              <a:t>http://en.wikipedia.org/wiki/Taylor's_theorem</a:t>
            </a:r>
          </a:p>
          <a:p>
            <a:pPr eaLnBrk="1" hangingPunct="1">
              <a:spcBef>
                <a:spcPct val="0"/>
              </a:spcBef>
              <a:buFontTx/>
              <a:buNone/>
            </a:pPr>
            <a:endParaRPr lang="en-US" altLang="en-US" sz="1800" dirty="0">
              <a:ea typeface="PMingLiU" pitchFamily="18" charset="-120"/>
            </a:endParaRPr>
          </a:p>
        </p:txBody>
      </p:sp>
      <p:graphicFrame>
        <p:nvGraphicFramePr>
          <p:cNvPr id="33801" name="Object 1"/>
          <p:cNvGraphicFramePr>
            <a:graphicFrameLocks noChangeAspect="1"/>
          </p:cNvGraphicFramePr>
          <p:nvPr/>
        </p:nvGraphicFramePr>
        <p:xfrm>
          <a:off x="2819400" y="76200"/>
          <a:ext cx="457200" cy="615950"/>
        </p:xfrm>
        <a:graphic>
          <a:graphicData uri="http://schemas.openxmlformats.org/presentationml/2006/ole">
            <mc:AlternateContent xmlns:mc="http://schemas.openxmlformats.org/markup-compatibility/2006">
              <mc:Choice xmlns:v="urn:schemas-microsoft-com:vml" Requires="v">
                <p:oleObj name="公式" r:id="rId6" imgW="291973" imgH="393529" progId="Equation.3">
                  <p:embed/>
                </p:oleObj>
              </mc:Choice>
              <mc:Fallback>
                <p:oleObj name="公式" r:id="rId6" imgW="291973" imgH="39352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76200"/>
                        <a:ext cx="457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ight Brace 1">
            <a:extLst>
              <a:ext uri="{FF2B5EF4-FFF2-40B4-BE49-F238E27FC236}">
                <a16:creationId xmlns:a16="http://schemas.microsoft.com/office/drawing/2014/main" id="{8C08C8AA-4C13-44D5-973D-42B7E3D7D408}"/>
              </a:ext>
            </a:extLst>
          </p:cNvPr>
          <p:cNvSpPr/>
          <p:nvPr/>
        </p:nvSpPr>
        <p:spPr>
          <a:xfrm rot="16200000">
            <a:off x="5035937" y="4232426"/>
            <a:ext cx="239333" cy="121700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E196AD6F-8825-455F-9FFC-C817AE1D625C}"/>
              </a:ext>
            </a:extLst>
          </p:cNvPr>
          <p:cNvSpPr txBox="1"/>
          <p:nvPr/>
        </p:nvSpPr>
        <p:spPr>
          <a:xfrm>
            <a:off x="4776801" y="4484900"/>
            <a:ext cx="1217000" cy="369332"/>
          </a:xfrm>
          <a:prstGeom prst="rect">
            <a:avLst/>
          </a:prstGeom>
          <a:noFill/>
        </p:spPr>
        <p:txBody>
          <a:bodyPr wrap="none" rtlCol="0">
            <a:spAutoFit/>
          </a:bodyPr>
          <a:lstStyle/>
          <a:p>
            <a:r>
              <a:rPr lang="en-US" dirty="0">
                <a:solidFill>
                  <a:srgbClr val="FF0000"/>
                </a:solidFill>
              </a:rPr>
              <a:t>Always +</a:t>
            </a:r>
            <a:r>
              <a:rPr lang="en-US" dirty="0" err="1">
                <a:solidFill>
                  <a:srgbClr val="FF0000"/>
                </a:solidFill>
              </a:rPr>
              <a:t>ve</a:t>
            </a:r>
            <a:endParaRPr lang="en-US" dirty="0">
              <a:solidFill>
                <a:srgbClr val="FF0000"/>
              </a:solidFill>
            </a:endParaRPr>
          </a:p>
        </p:txBody>
      </p:sp>
      <mc:AlternateContent xmlns:mc="http://schemas.openxmlformats.org/markup-compatibility/2006" xmlns:a14="http://schemas.microsoft.com/office/drawing/2010/main">
        <mc:Choice Requires="a14">
          <p:sp>
            <p:nvSpPr>
              <p:cNvPr id="12" name="TextBox 7">
                <a:extLst>
                  <a:ext uri="{FF2B5EF4-FFF2-40B4-BE49-F238E27FC236}">
                    <a16:creationId xmlns:a16="http://schemas.microsoft.com/office/drawing/2014/main" id="{1F4E38F2-A21E-443D-A9C1-7D78044C5200}"/>
                  </a:ext>
                </a:extLst>
              </p:cNvPr>
              <p:cNvSpPr txBox="1"/>
              <p:nvPr/>
            </p:nvSpPr>
            <p:spPr>
              <a:xfrm>
                <a:off x="6849430" y="2850157"/>
                <a:ext cx="2286000" cy="2004075"/>
              </a:xfrm>
              <a:prstGeom prst="rect">
                <a:avLst/>
              </a:prstGeom>
              <a:noFill/>
              <a:ln>
                <a:solidFill>
                  <a:schemeClr val="accent1"/>
                </a:solidFill>
              </a:ln>
            </p:spPr>
            <p:txBody>
              <a:bodyPr wrap="square">
                <a:spAutoFit/>
              </a:bodyPr>
              <a:lstStyle>
                <a:defPPr>
                  <a:defRPr lang="zh-TW"/>
                </a:defPPr>
                <a:lvl1pPr algn="l" rtl="0" eaLnBrk="0" fontAlgn="base" hangingPunct="0">
                  <a:spcBef>
                    <a:spcPct val="0"/>
                  </a:spcBef>
                  <a:spcAft>
                    <a:spcPct val="0"/>
                  </a:spcAft>
                  <a:defRPr kern="1200">
                    <a:solidFill>
                      <a:schemeClr val="tx1"/>
                    </a:solidFill>
                    <a:latin typeface="Verdana" pitchFamily="34" charset="0"/>
                    <a:ea typeface="新細明體" pitchFamily="18" charset="-120"/>
                    <a:cs typeface="+mn-cs"/>
                  </a:defRPr>
                </a:lvl1pPr>
                <a:lvl2pPr marL="457200" algn="l" rtl="0" eaLnBrk="0" fontAlgn="base" hangingPunct="0">
                  <a:spcBef>
                    <a:spcPct val="0"/>
                  </a:spcBef>
                  <a:spcAft>
                    <a:spcPct val="0"/>
                  </a:spcAft>
                  <a:defRPr kern="1200">
                    <a:solidFill>
                      <a:schemeClr val="tx1"/>
                    </a:solidFill>
                    <a:latin typeface="Verdana" pitchFamily="34" charset="0"/>
                    <a:ea typeface="新細明體" pitchFamily="18" charset="-120"/>
                    <a:cs typeface="+mn-cs"/>
                  </a:defRPr>
                </a:lvl2pPr>
                <a:lvl3pPr marL="914400" algn="l" rtl="0" eaLnBrk="0" fontAlgn="base" hangingPunct="0">
                  <a:spcBef>
                    <a:spcPct val="0"/>
                  </a:spcBef>
                  <a:spcAft>
                    <a:spcPct val="0"/>
                  </a:spcAft>
                  <a:defRPr kern="1200">
                    <a:solidFill>
                      <a:schemeClr val="tx1"/>
                    </a:solidFill>
                    <a:latin typeface="Verdana" pitchFamily="34" charset="0"/>
                    <a:ea typeface="新細明體" pitchFamily="18" charset="-120"/>
                    <a:cs typeface="+mn-cs"/>
                  </a:defRPr>
                </a:lvl3pPr>
                <a:lvl4pPr marL="1371600" algn="l" rtl="0" eaLnBrk="0" fontAlgn="base" hangingPunct="0">
                  <a:spcBef>
                    <a:spcPct val="0"/>
                  </a:spcBef>
                  <a:spcAft>
                    <a:spcPct val="0"/>
                  </a:spcAft>
                  <a:defRPr kern="1200">
                    <a:solidFill>
                      <a:schemeClr val="tx1"/>
                    </a:solidFill>
                    <a:latin typeface="Verdana" pitchFamily="34" charset="0"/>
                    <a:ea typeface="新細明體" pitchFamily="18" charset="-120"/>
                    <a:cs typeface="+mn-cs"/>
                  </a:defRPr>
                </a:lvl4pPr>
                <a:lvl5pPr marL="1828800" algn="l" rtl="0" eaLnBrk="0" fontAlgn="base" hangingPunct="0">
                  <a:spcBef>
                    <a:spcPct val="0"/>
                  </a:spcBef>
                  <a:spcAft>
                    <a:spcPct val="0"/>
                  </a:spcAft>
                  <a:defRPr kern="1200">
                    <a:solidFill>
                      <a:schemeClr val="tx1"/>
                    </a:solidFill>
                    <a:latin typeface="Verdana" pitchFamily="34" charset="0"/>
                    <a:ea typeface="新細明體" pitchFamily="18" charset="-120"/>
                    <a:cs typeface="+mn-cs"/>
                  </a:defRPr>
                </a:lvl5pPr>
                <a:lvl6pPr marL="2286000" algn="l" defTabSz="914400" rtl="0" eaLnBrk="1" latinLnBrk="0" hangingPunct="1">
                  <a:defRPr kern="1200">
                    <a:solidFill>
                      <a:schemeClr val="tx1"/>
                    </a:solidFill>
                    <a:latin typeface="Verdana" pitchFamily="34" charset="0"/>
                    <a:ea typeface="新細明體" pitchFamily="18" charset="-120"/>
                    <a:cs typeface="+mn-cs"/>
                  </a:defRPr>
                </a:lvl6pPr>
                <a:lvl7pPr marL="2743200" algn="l" defTabSz="914400" rtl="0" eaLnBrk="1" latinLnBrk="0" hangingPunct="1">
                  <a:defRPr kern="1200">
                    <a:solidFill>
                      <a:schemeClr val="tx1"/>
                    </a:solidFill>
                    <a:latin typeface="Verdana" pitchFamily="34" charset="0"/>
                    <a:ea typeface="新細明體" pitchFamily="18" charset="-120"/>
                    <a:cs typeface="+mn-cs"/>
                  </a:defRPr>
                </a:lvl7pPr>
                <a:lvl8pPr marL="3200400" algn="l" defTabSz="914400" rtl="0" eaLnBrk="1" latinLnBrk="0" hangingPunct="1">
                  <a:defRPr kern="1200">
                    <a:solidFill>
                      <a:schemeClr val="tx1"/>
                    </a:solidFill>
                    <a:latin typeface="Verdana" pitchFamily="34" charset="0"/>
                    <a:ea typeface="新細明體" pitchFamily="18" charset="-120"/>
                    <a:cs typeface="+mn-cs"/>
                  </a:defRPr>
                </a:lvl8pPr>
                <a:lvl9pPr marL="3657600" algn="l" defTabSz="914400" rtl="0" eaLnBrk="1" latinLnBrk="0" hangingPunct="1">
                  <a:defRPr kern="1200">
                    <a:solidFill>
                      <a:schemeClr val="tx1"/>
                    </a:solidFill>
                    <a:latin typeface="Verdana" pitchFamily="34" charset="0"/>
                    <a:ea typeface="新細明體" pitchFamily="18" charset="-120"/>
                    <a:cs typeface="+mn-cs"/>
                  </a:defRPr>
                </a:lvl9pPr>
              </a:lstStyle>
              <a:p>
                <a:r>
                  <a:rPr lang="en-US" dirty="0">
                    <a:solidFill>
                      <a:srgbClr val="FF0000"/>
                    </a:solidFill>
                  </a:rPr>
                  <a:t>Result:</a:t>
                </a:r>
              </a:p>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𝑤</m:t>
                          </m:r>
                        </m:e>
                        <m:sub>
                          <m:r>
                            <a:rPr lang="en-US" b="0" i="1" smtClean="0">
                              <a:solidFill>
                                <a:srgbClr val="FF0000"/>
                              </a:solidFill>
                              <a:latin typeface="Cambria Math" panose="02040503050406030204" pitchFamily="18" charset="0"/>
                            </a:rPr>
                            <m:t>𝑛𝑒𝑤</m:t>
                          </m:r>
                        </m:sub>
                      </m:sSub>
                      <m:r>
                        <a:rPr lang="en-US" b="0" i="1" smtClean="0">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𝑤</m:t>
                          </m:r>
                        </m:e>
                        <m:sub>
                          <m:r>
                            <a:rPr lang="en-US" i="1">
                              <a:solidFill>
                                <a:srgbClr val="FF0000"/>
                              </a:solidFill>
                              <a:latin typeface="Cambria Math" panose="02040503050406030204" pitchFamily="18" charset="0"/>
                            </a:rPr>
                            <m:t>𝑛𝑒𝑤</m:t>
                          </m:r>
                        </m:sub>
                      </m:sSub>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𝑤</m:t>
                      </m:r>
                      <m:r>
                        <a:rPr lang="en-US" b="0" i="0" smtClean="0">
                          <a:solidFill>
                            <a:srgbClr val="FF0000"/>
                          </a:solidFill>
                          <a:latin typeface="Cambria Math" panose="02040503050406030204" pitchFamily="18" charset="0"/>
                          <a:ea typeface="Cambria Math" panose="02040503050406030204" pitchFamily="18" charset="0"/>
                        </a:rPr>
                        <m:t>,</m:t>
                      </m:r>
                    </m:oMath>
                  </m:oMathPara>
                </a14:m>
                <a:endParaRPr lang="en-US" dirty="0"/>
              </a:p>
              <a:p>
                <a:pPr/>
                <a14:m>
                  <m:oMathPara xmlns:m="http://schemas.openxmlformats.org/officeDocument/2006/math">
                    <m:oMathParaPr>
                      <m:jc m:val="left"/>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𝑤</m:t>
                          </m:r>
                        </m:e>
                        <m:sub>
                          <m:r>
                            <a:rPr lang="en-US" b="0" i="1" smtClean="0">
                              <a:solidFill>
                                <a:srgbClr val="FF0000"/>
                              </a:solidFill>
                              <a:latin typeface="Cambria Math" panose="02040503050406030204" pitchFamily="18" charset="0"/>
                            </a:rPr>
                            <m:t>𝑛𝑒𝑤</m:t>
                          </m:r>
                        </m:sub>
                      </m:sSub>
                      <m:r>
                        <a:rPr lang="en-US" b="0" i="1" smtClean="0">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𝑤</m:t>
                          </m:r>
                        </m:e>
                        <m:sub>
                          <m:r>
                            <a:rPr lang="en-US" i="1">
                              <a:solidFill>
                                <a:srgbClr val="FF0000"/>
                              </a:solidFill>
                              <a:latin typeface="Cambria Math" panose="02040503050406030204" pitchFamily="18" charset="0"/>
                            </a:rPr>
                            <m:t>𝑛𝑒𝑤</m:t>
                          </m:r>
                        </m:sub>
                      </m:sSub>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𝜂</m:t>
                      </m:r>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ea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𝐸</m:t>
                          </m:r>
                        </m:num>
                        <m:den>
                          <m:r>
                            <a:rPr lang="en-US" i="1">
                              <a:solidFill>
                                <a:srgbClr val="FF0000"/>
                              </a:solidFill>
                              <a:latin typeface="Cambria Math" panose="02040503050406030204" pitchFamily="18" charset="0"/>
                              <a:ea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𝑤</m:t>
                          </m:r>
                        </m:den>
                      </m:f>
                    </m:oMath>
                  </m:oMathPara>
                </a14:m>
                <a:endParaRPr lang="en-US" b="0" dirty="0">
                  <a:solidFill>
                    <a:srgbClr val="FF0000"/>
                  </a:solidFill>
                </a:endParaRPr>
              </a:p>
              <a:p>
                <a14:m>
                  <m:oMath xmlns:m="http://schemas.openxmlformats.org/officeDocument/2006/math">
                    <m:r>
                      <a:rPr lang="en-US" b="0" i="1" smtClean="0">
                        <a:solidFill>
                          <a:srgbClr val="FF0000"/>
                        </a:solidFill>
                        <a:latin typeface="Cambria Math" panose="02040503050406030204" pitchFamily="18" charset="0"/>
                        <a:ea typeface="Cambria Math" panose="02040503050406030204" pitchFamily="18" charset="0"/>
                      </a:rPr>
                      <m:t>𝜂</m:t>
                    </m:r>
                  </m:oMath>
                </a14:m>
                <a:r>
                  <a:rPr lang="en-US" dirty="0">
                    <a:solidFill>
                      <a:srgbClr val="FF0000"/>
                    </a:solidFill>
                  </a:rPr>
                  <a:t> pronounced as Eta</a:t>
                </a:r>
              </a:p>
              <a:p>
                <a:endParaRPr lang="en-US" dirty="0"/>
              </a:p>
            </p:txBody>
          </p:sp>
        </mc:Choice>
        <mc:Fallback xmlns="">
          <p:sp>
            <p:nvSpPr>
              <p:cNvPr id="12" name="TextBox 7">
                <a:extLst>
                  <a:ext uri="{FF2B5EF4-FFF2-40B4-BE49-F238E27FC236}">
                    <a16:creationId xmlns:a16="http://schemas.microsoft.com/office/drawing/2014/main" id="{1F4E38F2-A21E-443D-A9C1-7D78044C5200}"/>
                  </a:ext>
                </a:extLst>
              </p:cNvPr>
              <p:cNvSpPr txBox="1">
                <a:spLocks noRot="1" noChangeAspect="1" noMove="1" noResize="1" noEditPoints="1" noAdjustHandles="1" noChangeArrowheads="1" noChangeShapeType="1" noTextEdit="1"/>
              </p:cNvSpPr>
              <p:nvPr/>
            </p:nvSpPr>
            <p:spPr>
              <a:xfrm>
                <a:off x="6849430" y="2850157"/>
                <a:ext cx="2286000" cy="2004075"/>
              </a:xfrm>
              <a:prstGeom prst="rect">
                <a:avLst/>
              </a:prstGeom>
              <a:blipFill>
                <a:blip r:embed="rId9"/>
                <a:stretch>
                  <a:fillRect l="-2122" t="-1515"/>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31897785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fontScale="90000"/>
          </a:bodyPr>
          <a:lstStyle/>
          <a:p>
            <a:pPr algn="l"/>
            <a:r>
              <a:rPr lang="en-US" altLang="en-US" sz="2400">
                <a:solidFill>
                  <a:srgbClr val="FF0000"/>
                </a:solidFill>
              </a:rPr>
              <a:t>Back propagation idea</a:t>
            </a:r>
            <a:br>
              <a:rPr lang="en-US" altLang="en-US" sz="2400"/>
            </a:br>
            <a:r>
              <a:rPr lang="en-US" altLang="en-US" sz="2400"/>
              <a:t>Input =P1,..P9, output =Y(k=1),Y(k=2),Y3(k=3)</a:t>
            </a:r>
            <a:br>
              <a:rPr lang="en-US" altLang="en-US" sz="2400"/>
            </a:br>
            <a:r>
              <a:rPr lang="en-US" altLang="en-US" sz="2400"/>
              <a:t>teachers =T(k=1),T(k=3),T(k=3)</a:t>
            </a:r>
          </a:p>
        </p:txBody>
      </p:sp>
      <p:sp>
        <p:nvSpPr>
          <p:cNvPr id="3482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p>
        </p:txBody>
      </p:sp>
      <p:sp>
        <p:nvSpPr>
          <p:cNvPr id="3482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5089404-8CED-4405-837F-16A487F0EF01}" type="slidenum">
              <a:rPr lang="en-US" altLang="zh-HK" sz="1200">
                <a:solidFill>
                  <a:srgbClr val="898989"/>
                </a:solidFill>
              </a:rPr>
              <a:pPr>
                <a:spcBef>
                  <a:spcPct val="0"/>
                </a:spcBef>
                <a:buFontTx/>
                <a:buNone/>
              </a:pPr>
              <a:t>48</a:t>
            </a:fld>
            <a:endParaRPr lang="en-US" altLang="zh-HK" sz="1200">
              <a:solidFill>
                <a:srgbClr val="898989"/>
              </a:solidFill>
            </a:endParaRPr>
          </a:p>
        </p:txBody>
      </p:sp>
      <p:sp>
        <p:nvSpPr>
          <p:cNvPr id="2" name="Content Placeholder 1"/>
          <p:cNvSpPr>
            <a:spLocks noGrp="1"/>
          </p:cNvSpPr>
          <p:nvPr>
            <p:ph idx="1"/>
          </p:nvPr>
        </p:nvSpPr>
        <p:spPr/>
        <p:txBody>
          <a:bodyPr/>
          <a:lstStyle/>
          <a:p>
            <a:r>
              <a:rPr lang="en-US" dirty="0"/>
              <a:t>Input= </a:t>
            </a:r>
          </a:p>
        </p:txBody>
      </p:sp>
      <p:sp>
        <p:nvSpPr>
          <p:cNvPr id="136" name="Content Placeholder 2"/>
          <p:cNvSpPr txBox="1">
            <a:spLocks/>
          </p:cNvSpPr>
          <p:nvPr/>
        </p:nvSpPr>
        <p:spPr>
          <a:xfrm>
            <a:off x="119063" y="1603375"/>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ltLang="en-US" dirty="0"/>
              <a:t>   </a:t>
            </a:r>
          </a:p>
        </p:txBody>
      </p:sp>
      <p:sp>
        <p:nvSpPr>
          <p:cNvPr id="137" name="Footer Placeholder 3"/>
          <p:cNvSpPr txBox="1">
            <a:spLocks/>
          </p:cNvSpPr>
          <p:nvPr/>
        </p:nvSpPr>
        <p:spPr bwMode="auto">
          <a:xfrm>
            <a:off x="312420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ctr" rtl="0" eaLnBrk="0" fontAlgn="base" hangingPunct="0">
              <a:spcBef>
                <a:spcPct val="20000"/>
              </a:spcBef>
              <a:spcAft>
                <a:spcPct val="0"/>
              </a:spcAft>
              <a:buFont typeface="Arial" charset="0"/>
              <a:buChar char="•"/>
              <a:defRPr sz="3200" kern="1200">
                <a:solidFill>
                  <a:schemeClr val="tx1"/>
                </a:solidFill>
                <a:latin typeface="Calibri" pitchFamily="34" charset="0"/>
                <a:ea typeface="+mn-ea"/>
                <a:cs typeface="Arial"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Calibri" pitchFamily="34" charset="0"/>
                <a:ea typeface="+mn-ea"/>
                <a:cs typeface="Arial"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alibri" pitchFamily="34" charset="0"/>
                <a:ea typeface="+mn-ea"/>
                <a:cs typeface="Arial"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5pPr>
            <a:lvl6pPr marL="25146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6pPr>
            <a:lvl7pPr marL="29718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7pPr>
            <a:lvl8pPr marL="34290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8pPr>
            <a:lvl9pPr marL="38862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9pPr>
          </a:lstStyle>
          <a:p>
            <a:pPr>
              <a:spcBef>
                <a:spcPct val="0"/>
              </a:spcBef>
              <a:buFontTx/>
              <a:buNone/>
            </a:pPr>
            <a:r>
              <a:rPr lang="en-US" altLang="zh-HK" sz="1200">
                <a:solidFill>
                  <a:srgbClr val="898989"/>
                </a:solidFill>
              </a:rPr>
              <a:t>Neural Networks Ch9. , ver. 6.2f</a:t>
            </a:r>
          </a:p>
        </p:txBody>
      </p:sp>
      <p:sp>
        <p:nvSpPr>
          <p:cNvPr id="138" name="Slide Number Placeholder 4"/>
          <p:cNvSpPr txBox="1">
            <a:spLocks/>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rtl="0" eaLnBrk="0" fontAlgn="base" hangingPunct="0">
              <a:spcBef>
                <a:spcPct val="20000"/>
              </a:spcBef>
              <a:spcAft>
                <a:spcPct val="0"/>
              </a:spcAft>
              <a:buFont typeface="Arial" charset="0"/>
              <a:buChar char="•"/>
              <a:defRPr sz="3200" kern="1200">
                <a:solidFill>
                  <a:schemeClr val="tx1"/>
                </a:solidFill>
                <a:latin typeface="Calibri" pitchFamily="34" charset="0"/>
                <a:ea typeface="+mn-ea"/>
                <a:cs typeface="Arial"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Calibri" pitchFamily="34" charset="0"/>
                <a:ea typeface="+mn-ea"/>
                <a:cs typeface="Arial"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alibri" pitchFamily="34" charset="0"/>
                <a:ea typeface="+mn-ea"/>
                <a:cs typeface="Arial"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5pPr>
            <a:lvl6pPr marL="25146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6pPr>
            <a:lvl7pPr marL="29718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7pPr>
            <a:lvl8pPr marL="34290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8pPr>
            <a:lvl9pPr marL="38862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9pPr>
          </a:lstStyle>
          <a:p>
            <a:pPr>
              <a:spcBef>
                <a:spcPct val="0"/>
              </a:spcBef>
              <a:buFontTx/>
              <a:buNone/>
            </a:pPr>
            <a:fld id="{9210F382-C52A-4FFE-A02F-0E0250CCBCC8}" type="slidenum">
              <a:rPr lang="en-US" altLang="zh-HK" sz="1200" smtClean="0">
                <a:solidFill>
                  <a:srgbClr val="898989"/>
                </a:solidFill>
              </a:rPr>
              <a:pPr>
                <a:spcBef>
                  <a:spcPct val="0"/>
                </a:spcBef>
                <a:buFontTx/>
                <a:buNone/>
              </a:pPr>
              <a:t>48</a:t>
            </a:fld>
            <a:endParaRPr lang="en-US" altLang="zh-HK" sz="1200">
              <a:solidFill>
                <a:srgbClr val="898989"/>
              </a:solidFill>
            </a:endParaRPr>
          </a:p>
        </p:txBody>
      </p:sp>
      <p:sp>
        <p:nvSpPr>
          <p:cNvPr id="139" name="Oval 138"/>
          <p:cNvSpPr/>
          <p:nvPr/>
        </p:nvSpPr>
        <p:spPr>
          <a:xfrm>
            <a:off x="966788" y="22955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0" name="Oval 139"/>
          <p:cNvSpPr/>
          <p:nvPr/>
        </p:nvSpPr>
        <p:spPr>
          <a:xfrm>
            <a:off x="966788" y="27622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1" name="Oval 140"/>
          <p:cNvSpPr/>
          <p:nvPr/>
        </p:nvSpPr>
        <p:spPr>
          <a:xfrm>
            <a:off x="966788" y="32194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2" name="Oval 141"/>
          <p:cNvSpPr/>
          <p:nvPr/>
        </p:nvSpPr>
        <p:spPr>
          <a:xfrm>
            <a:off x="966788" y="36766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3" name="Oval 142"/>
          <p:cNvSpPr/>
          <p:nvPr/>
        </p:nvSpPr>
        <p:spPr>
          <a:xfrm>
            <a:off x="3986213" y="27622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44" name="Oval 143"/>
          <p:cNvSpPr/>
          <p:nvPr/>
        </p:nvSpPr>
        <p:spPr>
          <a:xfrm>
            <a:off x="3986213" y="32194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45" name="Straight Arrow Connector 144"/>
          <p:cNvCxnSpPr>
            <a:stCxn id="139" idx="6"/>
          </p:cNvCxnSpPr>
          <p:nvPr/>
        </p:nvCxnSpPr>
        <p:spPr>
          <a:xfrm>
            <a:off x="1195388" y="2409825"/>
            <a:ext cx="2790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a:stCxn id="142" idx="6"/>
          </p:cNvCxnSpPr>
          <p:nvPr/>
        </p:nvCxnSpPr>
        <p:spPr>
          <a:xfrm flipV="1">
            <a:off x="1195388" y="2409825"/>
            <a:ext cx="2790825" cy="138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stCxn id="141" idx="6"/>
          </p:cNvCxnSpPr>
          <p:nvPr/>
        </p:nvCxnSpPr>
        <p:spPr>
          <a:xfrm flipV="1">
            <a:off x="1195388" y="2409825"/>
            <a:ext cx="2790825" cy="923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8" name="Oval 147"/>
          <p:cNvSpPr/>
          <p:nvPr/>
        </p:nvSpPr>
        <p:spPr>
          <a:xfrm>
            <a:off x="7339013" y="2895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49" name="Straight Arrow Connector 148"/>
          <p:cNvCxnSpPr/>
          <p:nvPr/>
        </p:nvCxnSpPr>
        <p:spPr>
          <a:xfrm>
            <a:off x="4214813" y="2409825"/>
            <a:ext cx="3124200" cy="11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a:stCxn id="143" idx="6"/>
          </p:cNvCxnSpPr>
          <p:nvPr/>
        </p:nvCxnSpPr>
        <p:spPr>
          <a:xfrm flipV="1">
            <a:off x="4214813" y="2520950"/>
            <a:ext cx="3124200" cy="355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stCxn id="144" idx="7"/>
          </p:cNvCxnSpPr>
          <p:nvPr/>
        </p:nvCxnSpPr>
        <p:spPr>
          <a:xfrm flipV="1">
            <a:off x="4179888" y="2520950"/>
            <a:ext cx="3159125" cy="733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flipV="1">
            <a:off x="4214813" y="2520950"/>
            <a:ext cx="3124200" cy="1270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stCxn id="140" idx="6"/>
          </p:cNvCxnSpPr>
          <p:nvPr/>
        </p:nvCxnSpPr>
        <p:spPr>
          <a:xfrm flipV="1">
            <a:off x="1195388" y="2409825"/>
            <a:ext cx="2790825" cy="466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stCxn id="141" idx="5"/>
          </p:cNvCxnSpPr>
          <p:nvPr/>
        </p:nvCxnSpPr>
        <p:spPr>
          <a:xfrm>
            <a:off x="1162050" y="3414713"/>
            <a:ext cx="2824163" cy="376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5" name="Oval 154"/>
          <p:cNvSpPr/>
          <p:nvPr/>
        </p:nvSpPr>
        <p:spPr>
          <a:xfrm>
            <a:off x="1081088" y="4438650"/>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56" name="Oval 155"/>
          <p:cNvSpPr/>
          <p:nvPr/>
        </p:nvSpPr>
        <p:spPr>
          <a:xfrm>
            <a:off x="966788" y="47466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57" name="Oval 156"/>
          <p:cNvSpPr/>
          <p:nvPr/>
        </p:nvSpPr>
        <p:spPr>
          <a:xfrm>
            <a:off x="4019550" y="421005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58" name="Straight Arrow Connector 157"/>
          <p:cNvCxnSpPr>
            <a:stCxn id="156" idx="6"/>
          </p:cNvCxnSpPr>
          <p:nvPr/>
        </p:nvCxnSpPr>
        <p:spPr>
          <a:xfrm flipV="1">
            <a:off x="1195388" y="2409825"/>
            <a:ext cx="2790825" cy="245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stCxn id="157" idx="7"/>
          </p:cNvCxnSpPr>
          <p:nvPr/>
        </p:nvCxnSpPr>
        <p:spPr>
          <a:xfrm flipV="1">
            <a:off x="4214813" y="2520950"/>
            <a:ext cx="3124200" cy="1722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0" name="Content Placeholder 78"/>
          <p:cNvSpPr txBox="1">
            <a:spLocks/>
          </p:cNvSpPr>
          <p:nvPr/>
        </p:nvSpPr>
        <p:spPr bwMode="auto">
          <a:xfrm>
            <a:off x="7835900" y="5546725"/>
            <a:ext cx="76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en-US" altLang="en-US"/>
              <a:t> </a:t>
            </a:r>
          </a:p>
        </p:txBody>
      </p:sp>
      <p:sp>
        <p:nvSpPr>
          <p:cNvPr id="161" name="TextBox 80"/>
          <p:cNvSpPr txBox="1">
            <a:spLocks noChangeArrowheads="1"/>
          </p:cNvSpPr>
          <p:nvPr/>
        </p:nvSpPr>
        <p:spPr bwMode="auto">
          <a:xfrm>
            <a:off x="3191669" y="4761244"/>
            <a:ext cx="29543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A1: Hidden layer,  </a:t>
            </a:r>
          </a:p>
          <a:p>
            <a:pPr eaLnBrk="1" hangingPunct="1">
              <a:spcBef>
                <a:spcPct val="0"/>
              </a:spcBef>
              <a:buFontTx/>
              <a:buNone/>
            </a:pPr>
            <a:r>
              <a:rPr lang="en-US" altLang="en-US" sz="1800" dirty="0"/>
              <a:t>5 neurons, </a:t>
            </a:r>
          </a:p>
          <a:p>
            <a:pPr eaLnBrk="1" hangingPunct="1">
              <a:spcBef>
                <a:spcPct val="0"/>
              </a:spcBef>
              <a:buFontTx/>
              <a:buNone/>
            </a:pPr>
            <a:r>
              <a:rPr lang="en-US" altLang="en-US" sz="1800" dirty="0"/>
              <a:t>indexed by j</a:t>
            </a:r>
          </a:p>
        </p:txBody>
      </p:sp>
      <p:sp>
        <p:nvSpPr>
          <p:cNvPr id="162" name="Oval 161"/>
          <p:cNvSpPr/>
          <p:nvPr/>
        </p:nvSpPr>
        <p:spPr>
          <a:xfrm>
            <a:off x="5673725" y="3646488"/>
            <a:ext cx="46038"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63" name="Oval 162"/>
          <p:cNvSpPr/>
          <p:nvPr/>
        </p:nvSpPr>
        <p:spPr>
          <a:xfrm>
            <a:off x="5661025" y="3295650"/>
            <a:ext cx="46038"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64" name="TextBox 97"/>
          <p:cNvSpPr txBox="1">
            <a:spLocks noChangeArrowheads="1"/>
          </p:cNvSpPr>
          <p:nvPr/>
        </p:nvSpPr>
        <p:spPr bwMode="auto">
          <a:xfrm>
            <a:off x="252413" y="2112963"/>
            <a:ext cx="7381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P(i=1)</a:t>
            </a:r>
          </a:p>
          <a:p>
            <a:pPr eaLnBrk="1" hangingPunct="1">
              <a:spcBef>
                <a:spcPct val="0"/>
              </a:spcBef>
              <a:buFontTx/>
              <a:buNone/>
            </a:pPr>
            <a:endParaRPr lang="en-US" altLang="en-US" sz="1800"/>
          </a:p>
          <a:p>
            <a:pPr eaLnBrk="1" hangingPunct="1">
              <a:spcBef>
                <a:spcPct val="0"/>
              </a:spcBef>
              <a:buFontTx/>
              <a:buNone/>
            </a:pPr>
            <a:r>
              <a:rPr lang="en-US" altLang="en-US" sz="1800"/>
              <a:t>P(i=2)</a:t>
            </a:r>
          </a:p>
          <a:p>
            <a:pPr eaLnBrk="1" hangingPunct="1">
              <a:spcBef>
                <a:spcPct val="0"/>
              </a:spcBef>
              <a:buFontTx/>
              <a:buNone/>
            </a:pPr>
            <a:endParaRPr lang="en-US" altLang="en-US" sz="1800"/>
          </a:p>
          <a:p>
            <a:pPr eaLnBrk="1" hangingPunct="1">
              <a:spcBef>
                <a:spcPct val="0"/>
              </a:spcBef>
              <a:buFontTx/>
              <a:buNone/>
            </a:pPr>
            <a:r>
              <a:rPr lang="en-US" altLang="en-US" sz="1800"/>
              <a:t>P(i=3)</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r>
              <a:rPr lang="en-US" altLang="en-US" sz="1800"/>
              <a:t>:</a:t>
            </a:r>
          </a:p>
          <a:p>
            <a:pPr eaLnBrk="1" hangingPunct="1">
              <a:spcBef>
                <a:spcPct val="0"/>
              </a:spcBef>
              <a:buFontTx/>
              <a:buNone/>
            </a:pPr>
            <a:r>
              <a:rPr lang="en-US" altLang="en-US" sz="1800"/>
              <a:t>:</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r>
              <a:rPr lang="en-US" altLang="en-US" sz="1800"/>
              <a:t>P(i=9)</a:t>
            </a:r>
          </a:p>
        </p:txBody>
      </p:sp>
      <p:sp>
        <p:nvSpPr>
          <p:cNvPr id="165" name="Rectangle 92"/>
          <p:cNvSpPr>
            <a:spLocks noChangeArrowheads="1"/>
          </p:cNvSpPr>
          <p:nvPr/>
        </p:nvSpPr>
        <p:spPr bwMode="auto">
          <a:xfrm>
            <a:off x="1625600" y="2036763"/>
            <a:ext cx="1166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a:t>(i=1,j=1)</a:t>
            </a:r>
          </a:p>
        </p:txBody>
      </p:sp>
      <p:sp>
        <p:nvSpPr>
          <p:cNvPr id="166" name="Rectangle 92"/>
          <p:cNvSpPr>
            <a:spLocks noChangeArrowheads="1"/>
          </p:cNvSpPr>
          <p:nvPr/>
        </p:nvSpPr>
        <p:spPr bwMode="auto">
          <a:xfrm>
            <a:off x="1547813" y="2535238"/>
            <a:ext cx="1165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a:t>(i=2,i=1)</a:t>
            </a:r>
          </a:p>
        </p:txBody>
      </p:sp>
      <p:cxnSp>
        <p:nvCxnSpPr>
          <p:cNvPr id="167" name="Straight Arrow Connector 166"/>
          <p:cNvCxnSpPr>
            <a:stCxn id="156" idx="5"/>
            <a:endCxn id="157" idx="2"/>
          </p:cNvCxnSpPr>
          <p:nvPr/>
        </p:nvCxnSpPr>
        <p:spPr>
          <a:xfrm flipV="1">
            <a:off x="1162050" y="4324350"/>
            <a:ext cx="2857500" cy="617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8" name="TextBox 100"/>
          <p:cNvSpPr txBox="1">
            <a:spLocks noChangeArrowheads="1"/>
          </p:cNvSpPr>
          <p:nvPr/>
        </p:nvSpPr>
        <p:spPr bwMode="auto">
          <a:xfrm>
            <a:off x="4233863" y="4244975"/>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A1(j=5)</a:t>
            </a:r>
          </a:p>
        </p:txBody>
      </p:sp>
      <p:sp>
        <p:nvSpPr>
          <p:cNvPr id="169" name="TextBox 101"/>
          <p:cNvSpPr txBox="1">
            <a:spLocks noChangeArrowheads="1"/>
          </p:cNvSpPr>
          <p:nvPr/>
        </p:nvSpPr>
        <p:spPr bwMode="auto">
          <a:xfrm>
            <a:off x="4133850" y="2095500"/>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A1(j=1)</a:t>
            </a:r>
          </a:p>
        </p:txBody>
      </p:sp>
      <p:cxnSp>
        <p:nvCxnSpPr>
          <p:cNvPr id="170" name="Straight Arrow Connector 169"/>
          <p:cNvCxnSpPr/>
          <p:nvPr/>
        </p:nvCxnSpPr>
        <p:spPr>
          <a:xfrm flipV="1">
            <a:off x="4237038" y="3492500"/>
            <a:ext cx="3101975" cy="752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1" name="Rectangle 92"/>
          <p:cNvSpPr>
            <a:spLocks noChangeArrowheads="1"/>
          </p:cNvSpPr>
          <p:nvPr/>
        </p:nvSpPr>
        <p:spPr bwMode="auto">
          <a:xfrm>
            <a:off x="5078413" y="2165350"/>
            <a:ext cx="1225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a:t>(j=1,k=1)</a:t>
            </a:r>
          </a:p>
        </p:txBody>
      </p:sp>
      <p:cxnSp>
        <p:nvCxnSpPr>
          <p:cNvPr id="172" name="Straight Arrow Connector 171"/>
          <p:cNvCxnSpPr/>
          <p:nvPr/>
        </p:nvCxnSpPr>
        <p:spPr>
          <a:xfrm>
            <a:off x="4214813" y="2882900"/>
            <a:ext cx="3124200" cy="1889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3" name="Rectangle 92"/>
          <p:cNvSpPr>
            <a:spLocks noChangeArrowheads="1"/>
          </p:cNvSpPr>
          <p:nvPr/>
        </p:nvSpPr>
        <p:spPr bwMode="auto">
          <a:xfrm>
            <a:off x="6226175" y="3035300"/>
            <a:ext cx="1260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a:t>(j=2,k=2)</a:t>
            </a:r>
          </a:p>
        </p:txBody>
      </p:sp>
      <p:sp>
        <p:nvSpPr>
          <p:cNvPr id="174" name="Rectangle 92"/>
          <p:cNvSpPr>
            <a:spLocks noChangeArrowheads="1"/>
          </p:cNvSpPr>
          <p:nvPr/>
        </p:nvSpPr>
        <p:spPr bwMode="auto">
          <a:xfrm>
            <a:off x="4994275" y="2468563"/>
            <a:ext cx="1260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ym typeface="Symbol" pitchFamily="18" charset="2"/>
              </a:rPr>
              <a:t> </a:t>
            </a:r>
            <a:r>
              <a:rPr lang="en-US" altLang="en-US" sz="1800"/>
              <a:t>(j=2,k=1)</a:t>
            </a:r>
          </a:p>
        </p:txBody>
      </p:sp>
      <p:sp>
        <p:nvSpPr>
          <p:cNvPr id="175" name="TextBox 116"/>
          <p:cNvSpPr txBox="1">
            <a:spLocks noChangeArrowheads="1"/>
          </p:cNvSpPr>
          <p:nvPr/>
        </p:nvSpPr>
        <p:spPr bwMode="auto">
          <a:xfrm>
            <a:off x="4192588" y="2578100"/>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A1(j=2)</a:t>
            </a:r>
          </a:p>
        </p:txBody>
      </p:sp>
      <p:sp>
        <p:nvSpPr>
          <p:cNvPr id="176" name="Oval 175"/>
          <p:cNvSpPr/>
          <p:nvPr/>
        </p:nvSpPr>
        <p:spPr>
          <a:xfrm>
            <a:off x="1058863" y="4133850"/>
            <a:ext cx="44450"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77" name="Oval 176"/>
          <p:cNvSpPr/>
          <p:nvPr/>
        </p:nvSpPr>
        <p:spPr>
          <a:xfrm>
            <a:off x="2852738" y="3100388"/>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78" name="Oval 177"/>
          <p:cNvSpPr/>
          <p:nvPr/>
        </p:nvSpPr>
        <p:spPr>
          <a:xfrm>
            <a:off x="2852738" y="3208338"/>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79" name="Oval 178"/>
          <p:cNvSpPr/>
          <p:nvPr/>
        </p:nvSpPr>
        <p:spPr>
          <a:xfrm>
            <a:off x="3648075" y="3500438"/>
            <a:ext cx="46038"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80" name="Oval 179"/>
          <p:cNvSpPr/>
          <p:nvPr/>
        </p:nvSpPr>
        <p:spPr>
          <a:xfrm>
            <a:off x="3646488" y="3295650"/>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81" name="Oval 180"/>
          <p:cNvSpPr/>
          <p:nvPr/>
        </p:nvSpPr>
        <p:spPr>
          <a:xfrm>
            <a:off x="3648075" y="3025775"/>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82" name="TextBox 1"/>
          <p:cNvSpPr txBox="1">
            <a:spLocks noChangeArrowheads="1"/>
          </p:cNvSpPr>
          <p:nvPr/>
        </p:nvSpPr>
        <p:spPr bwMode="auto">
          <a:xfrm>
            <a:off x="3705084" y="5716713"/>
            <a:ext cx="1086131"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dirty="0">
                <a:latin typeface="Bell MT" panose="02020503060305020303" pitchFamily="18" charset="0"/>
              </a:rPr>
              <a:t>Layer l=1</a:t>
            </a:r>
          </a:p>
        </p:txBody>
      </p:sp>
      <p:sp>
        <p:nvSpPr>
          <p:cNvPr id="183" name="TextBox 93"/>
          <p:cNvSpPr txBox="1">
            <a:spLocks noChangeArrowheads="1"/>
          </p:cNvSpPr>
          <p:nvPr/>
        </p:nvSpPr>
        <p:spPr bwMode="auto">
          <a:xfrm>
            <a:off x="7130769" y="4851525"/>
            <a:ext cx="1086131"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dirty="0">
                <a:latin typeface="Bell MT" panose="02020503060305020303" pitchFamily="18" charset="0"/>
              </a:rPr>
              <a:t>Layer l=2</a:t>
            </a:r>
          </a:p>
        </p:txBody>
      </p:sp>
      <p:sp>
        <p:nvSpPr>
          <p:cNvPr id="184" name="Oval 183"/>
          <p:cNvSpPr/>
          <p:nvPr/>
        </p:nvSpPr>
        <p:spPr>
          <a:xfrm>
            <a:off x="3986213" y="228917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85" name="Oval 184"/>
          <p:cNvSpPr/>
          <p:nvPr/>
        </p:nvSpPr>
        <p:spPr>
          <a:xfrm>
            <a:off x="7339013" y="24098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86" name="Oval 185"/>
          <p:cNvSpPr/>
          <p:nvPr/>
        </p:nvSpPr>
        <p:spPr>
          <a:xfrm>
            <a:off x="7339013" y="338137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87" name="Oval 186"/>
          <p:cNvSpPr/>
          <p:nvPr/>
        </p:nvSpPr>
        <p:spPr>
          <a:xfrm>
            <a:off x="4005263" y="370681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88" name="TextBox 187"/>
          <p:cNvSpPr txBox="1"/>
          <p:nvPr/>
        </p:nvSpPr>
        <p:spPr>
          <a:xfrm>
            <a:off x="7572375" y="2041525"/>
            <a:ext cx="1173163" cy="646113"/>
          </a:xfrm>
          <a:prstGeom prst="rect">
            <a:avLst/>
          </a:prstGeom>
          <a:noFill/>
          <a:ln>
            <a:solidFill>
              <a:schemeClr val="accent1">
                <a:shade val="50000"/>
              </a:schemeClr>
            </a:solidFill>
          </a:ln>
        </p:spPr>
        <p:txBody>
          <a:bodyPr wrap="none">
            <a:spAutoFit/>
          </a:bodyPr>
          <a:lstStyle/>
          <a:p>
            <a:pPr eaLnBrk="1" hangingPunct="1">
              <a:defRPr/>
            </a:pPr>
            <a:r>
              <a:rPr lang="en-US" dirty="0"/>
              <a:t>Y1=0.5101</a:t>
            </a:r>
          </a:p>
          <a:p>
            <a:pPr eaLnBrk="1" hangingPunct="1">
              <a:defRPr/>
            </a:pPr>
            <a:r>
              <a:rPr lang="en-US" dirty="0">
                <a:solidFill>
                  <a:srgbClr val="FF0000"/>
                </a:solidFill>
              </a:rPr>
              <a:t>T1=1</a:t>
            </a:r>
          </a:p>
        </p:txBody>
      </p:sp>
      <p:sp>
        <p:nvSpPr>
          <p:cNvPr id="189" name="TextBox 188"/>
          <p:cNvSpPr txBox="1"/>
          <p:nvPr/>
        </p:nvSpPr>
        <p:spPr>
          <a:xfrm>
            <a:off x="7572375" y="2733675"/>
            <a:ext cx="1173163" cy="647700"/>
          </a:xfrm>
          <a:prstGeom prst="rect">
            <a:avLst/>
          </a:prstGeom>
          <a:noFill/>
          <a:ln>
            <a:solidFill>
              <a:schemeClr val="accent1">
                <a:shade val="50000"/>
              </a:schemeClr>
            </a:solidFill>
          </a:ln>
        </p:spPr>
        <p:txBody>
          <a:bodyPr wrap="none">
            <a:spAutoFit/>
          </a:bodyPr>
          <a:lstStyle/>
          <a:p>
            <a:pPr eaLnBrk="1" hangingPunct="1">
              <a:defRPr/>
            </a:pPr>
            <a:r>
              <a:rPr lang="en-US" dirty="0"/>
              <a:t>Y2=0.4322</a:t>
            </a:r>
          </a:p>
          <a:p>
            <a:pPr eaLnBrk="1" hangingPunct="1">
              <a:defRPr/>
            </a:pPr>
            <a:r>
              <a:rPr lang="en-US" dirty="0">
                <a:solidFill>
                  <a:srgbClr val="FF0000"/>
                </a:solidFill>
              </a:rPr>
              <a:t>T2=0</a:t>
            </a:r>
          </a:p>
        </p:txBody>
      </p:sp>
      <p:sp>
        <p:nvSpPr>
          <p:cNvPr id="190" name="TextBox 189"/>
          <p:cNvSpPr txBox="1"/>
          <p:nvPr/>
        </p:nvSpPr>
        <p:spPr>
          <a:xfrm>
            <a:off x="7567613" y="3416300"/>
            <a:ext cx="1171575" cy="646113"/>
          </a:xfrm>
          <a:prstGeom prst="rect">
            <a:avLst/>
          </a:prstGeom>
          <a:noFill/>
          <a:ln>
            <a:solidFill>
              <a:schemeClr val="accent1">
                <a:shade val="50000"/>
              </a:schemeClr>
            </a:solidFill>
          </a:ln>
        </p:spPr>
        <p:txBody>
          <a:bodyPr wrap="none">
            <a:spAutoFit/>
          </a:bodyPr>
          <a:lstStyle/>
          <a:p>
            <a:pPr eaLnBrk="1" hangingPunct="1">
              <a:defRPr/>
            </a:pPr>
            <a:r>
              <a:rPr lang="en-US" dirty="0"/>
              <a:t>Y3=0.3241</a:t>
            </a:r>
          </a:p>
          <a:p>
            <a:pPr eaLnBrk="1" hangingPunct="1">
              <a:defRPr/>
            </a:pPr>
            <a:r>
              <a:rPr lang="en-US" dirty="0">
                <a:solidFill>
                  <a:srgbClr val="FF0000"/>
                </a:solidFill>
              </a:rPr>
              <a:t>T3=0</a:t>
            </a:r>
          </a:p>
        </p:txBody>
      </p:sp>
      <p:sp>
        <p:nvSpPr>
          <p:cNvPr id="191" name="TextBox 74"/>
          <p:cNvSpPr txBox="1">
            <a:spLocks noChangeArrowheads="1"/>
          </p:cNvSpPr>
          <p:nvPr/>
        </p:nvSpPr>
        <p:spPr bwMode="auto">
          <a:xfrm>
            <a:off x="7086600" y="4484688"/>
            <a:ext cx="1365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Output layer</a:t>
            </a:r>
          </a:p>
        </p:txBody>
      </p:sp>
      <p:sp>
        <p:nvSpPr>
          <p:cNvPr id="192" name="TextBox 75"/>
          <p:cNvSpPr txBox="1">
            <a:spLocks noChangeArrowheads="1"/>
          </p:cNvSpPr>
          <p:nvPr/>
        </p:nvSpPr>
        <p:spPr bwMode="auto">
          <a:xfrm>
            <a:off x="479425" y="5795963"/>
            <a:ext cx="1193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Input layer</a:t>
            </a:r>
          </a:p>
        </p:txBody>
      </p:sp>
      <p:sp>
        <p:nvSpPr>
          <p:cNvPr id="193" name="Oval 192"/>
          <p:cNvSpPr/>
          <p:nvPr/>
        </p:nvSpPr>
        <p:spPr>
          <a:xfrm>
            <a:off x="6781800" y="838200"/>
            <a:ext cx="2197100" cy="1895475"/>
          </a:xfrm>
          <a:prstGeom prst="ellipse">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sp>
        <p:nvSpPr>
          <p:cNvPr id="194" name="Rectangle 1"/>
          <p:cNvSpPr>
            <a:spLocks noChangeArrowheads="1"/>
          </p:cNvSpPr>
          <p:nvPr/>
        </p:nvSpPr>
        <p:spPr bwMode="auto">
          <a:xfrm>
            <a:off x="6931025" y="1163638"/>
            <a:ext cx="20494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rPr>
              <a:t>I.e. e(n)=</a:t>
            </a:r>
          </a:p>
          <a:p>
            <a:pPr eaLnBrk="1" hangingPunct="1">
              <a:spcBef>
                <a:spcPct val="0"/>
              </a:spcBef>
              <a:buFontTx/>
              <a:buNone/>
            </a:pPr>
            <a:r>
              <a:rPr lang="en-US" altLang="en-US" sz="1800">
                <a:solidFill>
                  <a:srgbClr val="FF0000"/>
                </a:solidFill>
              </a:rPr>
              <a:t>(1/2)|Y1-T1|</a:t>
            </a:r>
            <a:r>
              <a:rPr lang="en-US" altLang="en-US" sz="1800" baseline="30000">
                <a:solidFill>
                  <a:srgbClr val="FF0000"/>
                </a:solidFill>
              </a:rPr>
              <a:t>2</a:t>
            </a:r>
          </a:p>
          <a:p>
            <a:pPr eaLnBrk="1" hangingPunct="1">
              <a:spcBef>
                <a:spcPct val="0"/>
              </a:spcBef>
              <a:buFontTx/>
              <a:buNone/>
            </a:pPr>
            <a:r>
              <a:rPr lang="en-US" altLang="en-US" sz="1800">
                <a:solidFill>
                  <a:srgbClr val="FF0000"/>
                </a:solidFill>
              </a:rPr>
              <a:t>=0.5*(0.5101-1)^2</a:t>
            </a:r>
          </a:p>
          <a:p>
            <a:pPr eaLnBrk="1" hangingPunct="1">
              <a:spcBef>
                <a:spcPct val="0"/>
              </a:spcBef>
              <a:buFontTx/>
              <a:buNone/>
            </a:pPr>
            <a:r>
              <a:rPr lang="en-US" altLang="en-US" sz="1800">
                <a:solidFill>
                  <a:srgbClr val="FF0000"/>
                </a:solidFill>
              </a:rPr>
              <a:t>=0.12</a:t>
            </a:r>
            <a:endParaRPr lang="en-US" altLang="en-US" sz="1800" baseline="30000"/>
          </a:p>
        </p:txBody>
      </p:sp>
      <p:pic>
        <p:nvPicPr>
          <p:cNvPr id="195" name="Picture 30" descr="C:\Users\khwong.PC91075\AppData\Local\Microsoft\Windows\Temporary Internet Files\Content.IE5\JB1M59N0\rodentia-icons_media-seek-backwar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025" y="5389563"/>
            <a:ext cx="13874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 name="TextBox 1"/>
          <p:cNvSpPr txBox="1">
            <a:spLocks noChangeArrowheads="1"/>
          </p:cNvSpPr>
          <p:nvPr/>
        </p:nvSpPr>
        <p:spPr bwMode="auto">
          <a:xfrm>
            <a:off x="8451850" y="5737225"/>
            <a:ext cx="528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a:solidFill>
                  <a:srgbClr val="FF0000"/>
                </a:solidFill>
              </a:rPr>
              <a:t>e</a:t>
            </a:r>
          </a:p>
        </p:txBody>
      </p:sp>
      <p:pic>
        <p:nvPicPr>
          <p:cNvPr id="19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1513" y="1590675"/>
            <a:ext cx="534987"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8" name="Rectangle 197"/>
          <p:cNvSpPr/>
          <p:nvPr/>
        </p:nvSpPr>
        <p:spPr>
          <a:xfrm>
            <a:off x="1785144" y="4784830"/>
            <a:ext cx="1611312" cy="646331"/>
          </a:xfrm>
          <a:prstGeom prst="rect">
            <a:avLst/>
          </a:prstGeom>
        </p:spPr>
        <p:txBody>
          <a:bodyPr wrap="square">
            <a:spAutoFit/>
          </a:bodyPr>
          <a:lstStyle/>
          <a:p>
            <a:pPr eaLnBrk="1" hangingPunct="1"/>
            <a:r>
              <a:rPr lang="en-US" altLang="en-US" dirty="0" err="1">
                <a:latin typeface="Bell MT" panose="02020503060305020303" pitchFamily="18" charset="0"/>
                <a:sym typeface="Symbol" pitchFamily="18" charset="2"/>
              </a:rPr>
              <a:t>W</a:t>
            </a:r>
            <a:r>
              <a:rPr lang="en-US" altLang="en-US" i="1" baseline="30000" dirty="0" err="1">
                <a:latin typeface="Bell MT" panose="02020503060305020303" pitchFamily="18" charset="0"/>
                <a:sym typeface="Symbol" pitchFamily="18" charset="2"/>
              </a:rPr>
              <a:t>l</a:t>
            </a:r>
            <a:r>
              <a:rPr lang="en-US" altLang="en-US" i="1" baseline="30000" dirty="0">
                <a:latin typeface="Bell MT" panose="02020503060305020303" pitchFamily="18" charset="0"/>
                <a:sym typeface="Symbol" pitchFamily="18" charset="2"/>
              </a:rPr>
              <a:t>=</a:t>
            </a:r>
            <a:r>
              <a:rPr lang="en-US" altLang="en-US" i="1" baseline="30000" dirty="0">
                <a:latin typeface="Bell MT" panose="02020503060305020303" pitchFamily="18" charset="0"/>
              </a:rPr>
              <a:t>1</a:t>
            </a:r>
            <a:r>
              <a:rPr lang="en-US" altLang="en-US" dirty="0">
                <a:latin typeface="Bell MT" panose="02020503060305020303" pitchFamily="18" charset="0"/>
              </a:rPr>
              <a:t>=9x5</a:t>
            </a:r>
          </a:p>
          <a:p>
            <a:pPr eaLnBrk="1" hangingPunct="1"/>
            <a:r>
              <a:rPr lang="en-US" altLang="en-US" i="1" dirty="0" err="1">
                <a:latin typeface="Bell MT" panose="02020503060305020303" pitchFamily="18" charset="0"/>
                <a:sym typeface="Symbol" pitchFamily="18" charset="2"/>
              </a:rPr>
              <a:t>b</a:t>
            </a:r>
            <a:r>
              <a:rPr lang="en-US" altLang="en-US" i="1" baseline="30000" dirty="0" err="1">
                <a:latin typeface="Bell MT" panose="02020503060305020303" pitchFamily="18" charset="0"/>
                <a:sym typeface="Symbol" pitchFamily="18" charset="2"/>
              </a:rPr>
              <a:t>l</a:t>
            </a:r>
            <a:r>
              <a:rPr lang="en-US" altLang="en-US" i="1" baseline="30000" dirty="0">
                <a:latin typeface="Bell MT" panose="02020503060305020303" pitchFamily="18" charset="0"/>
                <a:sym typeface="Symbol" pitchFamily="18" charset="2"/>
              </a:rPr>
              <a:t>=</a:t>
            </a:r>
            <a:r>
              <a:rPr lang="en-US" altLang="en-US" i="1" baseline="30000" dirty="0">
                <a:latin typeface="Bell MT" panose="02020503060305020303" pitchFamily="18" charset="0"/>
              </a:rPr>
              <a:t>1</a:t>
            </a:r>
            <a:r>
              <a:rPr lang="en-US" altLang="en-US" dirty="0">
                <a:latin typeface="Bell MT" panose="02020503060305020303" pitchFamily="18" charset="0"/>
              </a:rPr>
              <a:t>=5x1</a:t>
            </a:r>
          </a:p>
        </p:txBody>
      </p:sp>
      <p:sp>
        <p:nvSpPr>
          <p:cNvPr id="199" name="Rectangle 198"/>
          <p:cNvSpPr/>
          <p:nvPr/>
        </p:nvSpPr>
        <p:spPr>
          <a:xfrm>
            <a:off x="5309508" y="4900394"/>
            <a:ext cx="1611312" cy="646331"/>
          </a:xfrm>
          <a:prstGeom prst="rect">
            <a:avLst/>
          </a:prstGeom>
        </p:spPr>
        <p:txBody>
          <a:bodyPr wrap="square">
            <a:spAutoFit/>
          </a:bodyPr>
          <a:lstStyle/>
          <a:p>
            <a:pPr eaLnBrk="1" hangingPunct="1"/>
            <a:r>
              <a:rPr lang="en-US" altLang="en-US" dirty="0" err="1">
                <a:latin typeface="Bell MT" panose="02020503060305020303" pitchFamily="18" charset="0"/>
                <a:sym typeface="Symbol" pitchFamily="18" charset="2"/>
              </a:rPr>
              <a:t>W</a:t>
            </a:r>
            <a:r>
              <a:rPr lang="en-US" altLang="en-US" i="1" baseline="30000" dirty="0" err="1">
                <a:latin typeface="Bell MT" panose="02020503060305020303" pitchFamily="18" charset="0"/>
                <a:sym typeface="Symbol" pitchFamily="18" charset="2"/>
              </a:rPr>
              <a:t>l</a:t>
            </a:r>
            <a:r>
              <a:rPr lang="en-US" altLang="en-US" i="1" baseline="30000" dirty="0">
                <a:latin typeface="Bell MT" panose="02020503060305020303" pitchFamily="18" charset="0"/>
                <a:sym typeface="Symbol" pitchFamily="18" charset="2"/>
              </a:rPr>
              <a:t>=2</a:t>
            </a:r>
            <a:r>
              <a:rPr lang="en-US" altLang="en-US" dirty="0">
                <a:latin typeface="Bell MT" panose="02020503060305020303" pitchFamily="18" charset="0"/>
              </a:rPr>
              <a:t>=5x3</a:t>
            </a:r>
          </a:p>
          <a:p>
            <a:pPr eaLnBrk="1" hangingPunct="1"/>
            <a:r>
              <a:rPr lang="en-US" altLang="en-US" i="1" dirty="0" err="1">
                <a:latin typeface="Bell MT" panose="02020503060305020303" pitchFamily="18" charset="0"/>
                <a:sym typeface="Symbol" pitchFamily="18" charset="2"/>
              </a:rPr>
              <a:t>b</a:t>
            </a:r>
            <a:r>
              <a:rPr lang="en-US" altLang="en-US" i="1" baseline="30000" dirty="0" err="1">
                <a:latin typeface="Bell MT" panose="02020503060305020303" pitchFamily="18" charset="0"/>
                <a:sym typeface="Symbol" pitchFamily="18" charset="2"/>
              </a:rPr>
              <a:t>l</a:t>
            </a:r>
            <a:r>
              <a:rPr lang="en-US" altLang="en-US" i="1" baseline="30000" dirty="0">
                <a:latin typeface="Bell MT" panose="02020503060305020303" pitchFamily="18" charset="0"/>
                <a:sym typeface="Symbol" pitchFamily="18" charset="2"/>
              </a:rPr>
              <a:t>=2</a:t>
            </a:r>
            <a:r>
              <a:rPr lang="en-US" altLang="en-US" dirty="0">
                <a:latin typeface="Bell MT" panose="02020503060305020303" pitchFamily="18" charset="0"/>
              </a:rPr>
              <a:t>=3x1</a:t>
            </a:r>
          </a:p>
        </p:txBody>
      </p:sp>
    </p:spTree>
    <p:extLst>
      <p:ext uri="{BB962C8B-B14F-4D97-AF65-F5344CB8AC3E}">
        <p14:creationId xmlns:p14="http://schemas.microsoft.com/office/powerpoint/2010/main" val="15979228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a:t>The training algorithm </a:t>
            </a:r>
          </a:p>
        </p:txBody>
      </p:sp>
      <p:sp>
        <p:nvSpPr>
          <p:cNvPr id="35843" name="Content Placeholder 2"/>
          <p:cNvSpPr>
            <a:spLocks noGrp="1"/>
          </p:cNvSpPr>
          <p:nvPr>
            <p:ph idx="1"/>
          </p:nvPr>
        </p:nvSpPr>
        <p:spPr>
          <a:xfrm>
            <a:off x="457200" y="1143000"/>
            <a:ext cx="8229600" cy="4525963"/>
          </a:xfrm>
        </p:spPr>
        <p:txBody>
          <a:bodyPr>
            <a:normAutofit fontScale="77500" lnSpcReduction="20000"/>
          </a:bodyPr>
          <a:lstStyle/>
          <a:p>
            <a:r>
              <a:rPr lang="en-US" altLang="en-US" sz="2400" dirty="0"/>
              <a:t>Write the data structures required for each step of the training algorithm</a:t>
            </a:r>
          </a:p>
          <a:p>
            <a:r>
              <a:rPr lang="en-US" altLang="en-US" sz="2400" dirty="0"/>
              <a:t>Initialize all weights w randomly</a:t>
            </a:r>
          </a:p>
          <a:p>
            <a:r>
              <a:rPr lang="en-US" altLang="en-US" sz="2400" dirty="0"/>
              <a:t>Iteration=1: </a:t>
            </a:r>
            <a:r>
              <a:rPr lang="en-US" altLang="en-US" sz="2400" dirty="0" err="1"/>
              <a:t>all_epochs</a:t>
            </a:r>
            <a:r>
              <a:rPr lang="en-US" altLang="en-US" sz="2400" dirty="0"/>
              <a:t> (or break when E is very small)</a:t>
            </a:r>
          </a:p>
          <a:p>
            <a:r>
              <a:rPr lang="en-US" altLang="en-US" sz="2400" dirty="0"/>
              <a:t>{     For n=1:N_all_training_samples and classes</a:t>
            </a:r>
          </a:p>
          <a:p>
            <a:r>
              <a:rPr lang="en-US" altLang="en-US" sz="2400" dirty="0"/>
              <a:t>      { </a:t>
            </a:r>
            <a:r>
              <a:rPr lang="en-US" altLang="en-US" sz="2400" u="sng" dirty="0"/>
              <a:t>feed forward x(n) to network to get y(n)</a:t>
            </a:r>
          </a:p>
          <a:p>
            <a:r>
              <a:rPr lang="en-US" altLang="en-US" sz="2400" dirty="0"/>
              <a:t>             e(n)=0.5*[y(n)-t(n)]^2  ;    //t(n)=teacher of sample x(n)</a:t>
            </a:r>
          </a:p>
          <a:p>
            <a:r>
              <a:rPr lang="en-US" altLang="en-US" sz="2400" dirty="0"/>
              <a:t>        </a:t>
            </a:r>
            <a:r>
              <a:rPr lang="en-US" altLang="en-US" sz="2400" u="sng" dirty="0"/>
              <a:t>back propagate e(n) to the network, </a:t>
            </a:r>
          </a:p>
          <a:p>
            <a:r>
              <a:rPr lang="en-US" altLang="en-US" sz="2400" dirty="0">
                <a:sym typeface="Symbol" pitchFamily="18" charset="2"/>
              </a:rPr>
              <a:t>          //showed earlier if w=-</a:t>
            </a:r>
            <a:r>
              <a:rPr lang="en-US" altLang="en-US" sz="2400" i="1" dirty="0">
                <a:sym typeface="Symbol" pitchFamily="18" charset="2"/>
              </a:rPr>
              <a:t>*</a:t>
            </a:r>
            <a:r>
              <a:rPr lang="en-US" altLang="en-US" sz="2400" dirty="0">
                <a:sym typeface="Symbol" pitchFamily="18" charset="2"/>
              </a:rPr>
              <a:t>E/w , and </a:t>
            </a:r>
            <a:r>
              <a:rPr lang="en-US" altLang="en-US" sz="2400" dirty="0" err="1">
                <a:sym typeface="Symbol" pitchFamily="18" charset="2"/>
              </a:rPr>
              <a:t>w</a:t>
            </a:r>
            <a:r>
              <a:rPr lang="en-US" altLang="en-US" sz="2400" baseline="-25000" dirty="0" err="1">
                <a:sym typeface="Symbol" pitchFamily="18" charset="2"/>
              </a:rPr>
              <a:t>new</a:t>
            </a:r>
            <a:r>
              <a:rPr lang="en-US" altLang="en-US" sz="2400" dirty="0">
                <a:sym typeface="Symbol" pitchFamily="18" charset="2"/>
              </a:rPr>
              <a:t>=</a:t>
            </a:r>
            <a:r>
              <a:rPr lang="en-US" altLang="en-US" sz="2400" dirty="0" err="1">
                <a:sym typeface="Symbol" pitchFamily="18" charset="2"/>
              </a:rPr>
              <a:t>w</a:t>
            </a:r>
            <a:r>
              <a:rPr lang="en-US" altLang="en-US" sz="2400" baseline="-25000" dirty="0" err="1">
                <a:sym typeface="Symbol" pitchFamily="18" charset="2"/>
              </a:rPr>
              <a:t>old</a:t>
            </a:r>
            <a:r>
              <a:rPr lang="en-US" altLang="en-US" sz="2400" dirty="0">
                <a:sym typeface="Symbol" pitchFamily="18" charset="2"/>
              </a:rPr>
              <a:t>+ </a:t>
            </a:r>
            <a:r>
              <a:rPr lang="en-US" altLang="en-US" sz="2400" i="1" dirty="0">
                <a:sym typeface="Symbol" pitchFamily="18" charset="2"/>
              </a:rPr>
              <a:t> </a:t>
            </a:r>
            <a:r>
              <a:rPr lang="en-US" altLang="en-US" sz="2400" dirty="0">
                <a:sym typeface="Symbol" pitchFamily="18" charset="2"/>
              </a:rPr>
              <a:t>w</a:t>
            </a:r>
          </a:p>
          <a:p>
            <a:r>
              <a:rPr lang="en-US" altLang="en-US" sz="2400" dirty="0">
                <a:sym typeface="Symbol" pitchFamily="18" charset="2"/>
              </a:rPr>
              <a:t>          //output y(n) will be closer to t(n) hence e(n) will decrease</a:t>
            </a:r>
          </a:p>
          <a:p>
            <a:r>
              <a:rPr lang="en-US" altLang="en-US" sz="2400" dirty="0"/>
              <a:t>          find </a:t>
            </a:r>
            <a:r>
              <a:rPr lang="en-US" altLang="en-US" sz="2400" dirty="0">
                <a:sym typeface="Symbol" pitchFamily="18" charset="2"/>
              </a:rPr>
              <a:t>w=-</a:t>
            </a:r>
            <a:r>
              <a:rPr lang="en-US" altLang="en-US" sz="2400" i="1" dirty="0">
                <a:sym typeface="Symbol" pitchFamily="18" charset="2"/>
              </a:rPr>
              <a:t>*(</a:t>
            </a:r>
            <a:r>
              <a:rPr lang="en-US" altLang="en-US" sz="2400" dirty="0">
                <a:sym typeface="Symbol" pitchFamily="18" charset="2"/>
              </a:rPr>
              <a:t>E/w);    //E will decrease. </a:t>
            </a:r>
            <a:r>
              <a:rPr lang="en-US" altLang="en-US" sz="2400" i="1" dirty="0">
                <a:sym typeface="Symbol" pitchFamily="18" charset="2"/>
              </a:rPr>
              <a:t>0.1=</a:t>
            </a:r>
            <a:r>
              <a:rPr lang="en-US" altLang="en-US" sz="2400" dirty="0">
                <a:sym typeface="Symbol" pitchFamily="18" charset="2"/>
              </a:rPr>
              <a:t>learning rate</a:t>
            </a:r>
          </a:p>
          <a:p>
            <a:r>
              <a:rPr lang="en-US" altLang="en-US" sz="2400" dirty="0">
                <a:sym typeface="Symbol" pitchFamily="18" charset="2"/>
              </a:rPr>
              <a:t>          update </a:t>
            </a:r>
            <a:r>
              <a:rPr lang="en-US" altLang="en-US" sz="2400" dirty="0" err="1">
                <a:sym typeface="Symbol" pitchFamily="18" charset="2"/>
              </a:rPr>
              <a:t>w</a:t>
            </a:r>
            <a:r>
              <a:rPr lang="en-US" altLang="en-US" sz="2400" baseline="-25000" dirty="0" err="1">
                <a:sym typeface="Symbol" pitchFamily="18" charset="2"/>
              </a:rPr>
              <a:t>new</a:t>
            </a:r>
            <a:r>
              <a:rPr lang="en-US" altLang="en-US" sz="2400" dirty="0">
                <a:sym typeface="Symbol" pitchFamily="18" charset="2"/>
              </a:rPr>
              <a:t>=</a:t>
            </a:r>
            <a:r>
              <a:rPr lang="en-US" altLang="en-US" sz="2400" dirty="0" err="1">
                <a:sym typeface="Symbol" pitchFamily="18" charset="2"/>
              </a:rPr>
              <a:t>w</a:t>
            </a:r>
            <a:r>
              <a:rPr lang="en-US" altLang="en-US" sz="2400" baseline="-25000" dirty="0" err="1">
                <a:sym typeface="Symbol" pitchFamily="18" charset="2"/>
              </a:rPr>
              <a:t>old</a:t>
            </a:r>
            <a:r>
              <a:rPr lang="en-US" altLang="en-US" sz="2400" dirty="0">
                <a:sym typeface="Symbol" pitchFamily="18" charset="2"/>
              </a:rPr>
              <a:t>+ w =</a:t>
            </a:r>
            <a:r>
              <a:rPr lang="en-US" altLang="en-US" sz="2400" dirty="0" err="1">
                <a:sym typeface="Symbol" pitchFamily="18" charset="2"/>
              </a:rPr>
              <a:t>w</a:t>
            </a:r>
            <a:r>
              <a:rPr lang="en-US" altLang="en-US" sz="2400" baseline="-25000" dirty="0" err="1">
                <a:sym typeface="Symbol" pitchFamily="18" charset="2"/>
              </a:rPr>
              <a:t>old</a:t>
            </a:r>
            <a:r>
              <a:rPr lang="en-US" altLang="en-US" sz="2400" dirty="0">
                <a:sym typeface="Symbol" pitchFamily="18" charset="2"/>
              </a:rPr>
              <a:t>-</a:t>
            </a:r>
            <a:r>
              <a:rPr lang="en-US" altLang="en-US" sz="2400" i="1" dirty="0">
                <a:sym typeface="Symbol" pitchFamily="18" charset="2"/>
              </a:rPr>
              <a:t>*</a:t>
            </a:r>
            <a:r>
              <a:rPr lang="en-US" altLang="en-US" sz="2400" dirty="0">
                <a:sym typeface="Symbol" pitchFamily="18" charset="2"/>
              </a:rPr>
              <a:t>E/w ;  //for weight update</a:t>
            </a:r>
          </a:p>
          <a:p>
            <a:r>
              <a:rPr lang="en-US" altLang="en-US" sz="2400" dirty="0">
                <a:sym typeface="Symbol" pitchFamily="18" charset="2"/>
              </a:rPr>
              <a:t>          Similarity  update </a:t>
            </a:r>
            <a:r>
              <a:rPr lang="en-US" altLang="en-US" sz="2400" dirty="0" err="1">
                <a:sym typeface="Symbol" pitchFamily="18" charset="2"/>
              </a:rPr>
              <a:t>b</a:t>
            </a:r>
            <a:r>
              <a:rPr lang="en-US" altLang="en-US" sz="2400" baseline="-25000" dirty="0" err="1">
                <a:sym typeface="Symbol" pitchFamily="18" charset="2"/>
              </a:rPr>
              <a:t>new</a:t>
            </a:r>
            <a:r>
              <a:rPr lang="en-US" altLang="en-US" sz="2400" dirty="0">
                <a:sym typeface="Symbol" pitchFamily="18" charset="2"/>
              </a:rPr>
              <a:t>=b</a:t>
            </a:r>
            <a:r>
              <a:rPr lang="en-US" altLang="en-US" sz="2400" baseline="-25000" dirty="0">
                <a:sym typeface="Symbol" pitchFamily="18" charset="2"/>
              </a:rPr>
              <a:t>old</a:t>
            </a:r>
            <a:r>
              <a:rPr lang="en-US" altLang="en-US" sz="2400" dirty="0">
                <a:sym typeface="Symbol" pitchFamily="18" charset="2"/>
              </a:rPr>
              <a:t>+ b =</a:t>
            </a:r>
            <a:r>
              <a:rPr lang="en-US" altLang="en-US" sz="2400" dirty="0" err="1">
                <a:sym typeface="Symbol" pitchFamily="18" charset="2"/>
              </a:rPr>
              <a:t>w</a:t>
            </a:r>
            <a:r>
              <a:rPr lang="en-US" altLang="en-US" sz="2400" baseline="-25000" dirty="0" err="1">
                <a:sym typeface="Symbol" pitchFamily="18" charset="2"/>
              </a:rPr>
              <a:t>old</a:t>
            </a:r>
            <a:r>
              <a:rPr lang="en-US" altLang="en-US" sz="2400" dirty="0">
                <a:sym typeface="Symbol" pitchFamily="18" charset="2"/>
              </a:rPr>
              <a:t>-</a:t>
            </a:r>
            <a:r>
              <a:rPr lang="en-US" altLang="en-US" sz="2400" i="1" dirty="0">
                <a:sym typeface="Symbol" pitchFamily="18" charset="2"/>
              </a:rPr>
              <a:t>*</a:t>
            </a:r>
            <a:r>
              <a:rPr lang="en-US" altLang="en-US" sz="2400" dirty="0">
                <a:sym typeface="Symbol" pitchFamily="18" charset="2"/>
              </a:rPr>
              <a:t>e/b ;  //for bias</a:t>
            </a:r>
          </a:p>
          <a:p>
            <a:r>
              <a:rPr lang="en-US" altLang="en-US" sz="2400" dirty="0">
                <a:sym typeface="Symbol" pitchFamily="18" charset="2"/>
              </a:rPr>
              <a:t>       </a:t>
            </a:r>
            <a:r>
              <a:rPr lang="en-US" altLang="en-US" sz="2000" dirty="0"/>
              <a:t>}</a:t>
            </a:r>
          </a:p>
          <a:p>
            <a:r>
              <a:rPr lang="en-US" altLang="en-US" sz="2400" dirty="0"/>
              <a:t>      E=</a:t>
            </a:r>
            <a:r>
              <a:rPr lang="en-US" altLang="en-US" sz="2400" dirty="0" err="1"/>
              <a:t>sum_all_n</a:t>
            </a:r>
            <a:r>
              <a:rPr lang="en-US" altLang="en-US" sz="2400" dirty="0"/>
              <a:t> (e(n))</a:t>
            </a:r>
          </a:p>
          <a:p>
            <a:r>
              <a:rPr lang="en-US" altLang="en-US" sz="2400" dirty="0"/>
              <a:t>}</a:t>
            </a:r>
          </a:p>
        </p:txBody>
      </p:sp>
      <p:sp>
        <p:nvSpPr>
          <p:cNvPr id="3584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p>
        </p:txBody>
      </p:sp>
      <p:sp>
        <p:nvSpPr>
          <p:cNvPr id="3584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E9E5FCE-C40F-4BFC-9E2D-CFA39DECEE0A}" type="slidenum">
              <a:rPr lang="en-US" altLang="zh-HK" sz="1200">
                <a:solidFill>
                  <a:srgbClr val="898989"/>
                </a:solidFill>
              </a:rPr>
              <a:pPr>
                <a:spcBef>
                  <a:spcPct val="0"/>
                </a:spcBef>
                <a:buFontTx/>
                <a:buNone/>
              </a:pPr>
              <a:t>49</a:t>
            </a:fld>
            <a:endParaRPr lang="en-US" altLang="zh-HK" sz="1200">
              <a:solidFill>
                <a:srgbClr val="898989"/>
              </a:solidFill>
            </a:endParaRPr>
          </a:p>
        </p:txBody>
      </p:sp>
      <p:pic>
        <p:nvPicPr>
          <p:cNvPr id="35846" name="Picture 6" descr="C:\Users\khwong.PC91075\AppData\Local\Microsoft\Windows\Temporary Internet Files\Content.IE5\1WMQXF1A\gym-297059_64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47244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A1F1AB8-717F-7BFD-41ED-0565BFEBF795}"/>
              </a:ext>
            </a:extLst>
          </p:cNvPr>
          <p:cNvSpPr txBox="1"/>
          <p:nvPr/>
        </p:nvSpPr>
        <p:spPr>
          <a:xfrm>
            <a:off x="5638800" y="5149334"/>
            <a:ext cx="1369286" cy="369332"/>
          </a:xfrm>
          <a:prstGeom prst="rect">
            <a:avLst/>
          </a:prstGeom>
          <a:noFill/>
          <a:ln>
            <a:solidFill>
              <a:schemeClr val="accent1"/>
            </a:solidFill>
          </a:ln>
        </p:spPr>
        <p:txBody>
          <a:bodyPr wrap="none" rtlCol="0">
            <a:spAutoFit/>
          </a:bodyPr>
          <a:lstStyle/>
          <a:p>
            <a:r>
              <a:rPr lang="el-GR" b="0" i="1" dirty="0">
                <a:solidFill>
                  <a:srgbClr val="EA4335"/>
                </a:solidFill>
                <a:effectLst/>
                <a:latin typeface="arial" panose="020B0604020202020204" pitchFamily="34" charset="0"/>
              </a:rPr>
              <a:t>η</a:t>
            </a:r>
            <a:r>
              <a:rPr lang="el-GR" b="0" i="0" dirty="0">
                <a:solidFill>
                  <a:srgbClr val="4D5156"/>
                </a:solidFill>
                <a:effectLst/>
                <a:latin typeface="arial" panose="020B0604020202020204" pitchFamily="34" charset="0"/>
              </a:rPr>
              <a:t>. /'</a:t>
            </a:r>
            <a:r>
              <a:rPr lang="en-US" b="0" i="0" dirty="0">
                <a:solidFill>
                  <a:srgbClr val="4D5156"/>
                </a:solidFill>
                <a:effectLst/>
                <a:latin typeface="arial" panose="020B0604020202020204" pitchFamily="34" charset="0"/>
              </a:rPr>
              <a:t>i:tə/. eta</a:t>
            </a:r>
            <a:endParaRPr lang="en-US" dirty="0"/>
          </a:p>
        </p:txBody>
      </p:sp>
    </p:spTree>
    <p:extLst>
      <p:ext uri="{BB962C8B-B14F-4D97-AF65-F5344CB8AC3E}">
        <p14:creationId xmlns:p14="http://schemas.microsoft.com/office/powerpoint/2010/main" val="2425990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r>
              <a:rPr lang="en-US" altLang="zh-HK"/>
              <a:t>Different types of artificial neural networks</a:t>
            </a:r>
            <a:endParaRPr lang="zh-HK" altLang="en-US"/>
          </a:p>
        </p:txBody>
      </p:sp>
      <p:sp>
        <p:nvSpPr>
          <p:cNvPr id="7171" name="Content Placeholder 2"/>
          <p:cNvSpPr>
            <a:spLocks noGrp="1"/>
          </p:cNvSpPr>
          <p:nvPr>
            <p:ph idx="1"/>
          </p:nvPr>
        </p:nvSpPr>
        <p:spPr/>
        <p:txBody>
          <a:bodyPr>
            <a:normAutofit fontScale="85000" lnSpcReduction="20000"/>
          </a:bodyPr>
          <a:lstStyle/>
          <a:p>
            <a:r>
              <a:rPr lang="en-US" altLang="zh-HK" dirty="0" err="1">
                <a:hlinkClick r:id="rId2" tooltip="Autoencoder"/>
              </a:rPr>
              <a:t>Autoencoder</a:t>
            </a:r>
            <a:endParaRPr lang="en-US" altLang="zh-HK" dirty="0"/>
          </a:p>
          <a:p>
            <a:r>
              <a:rPr lang="en-US" altLang="zh-HK" b="1" dirty="0">
                <a:hlinkClick r:id="rId3"/>
              </a:rPr>
              <a:t>DNN Deep neural network</a:t>
            </a:r>
            <a:r>
              <a:rPr lang="en-US" altLang="zh-HK" dirty="0">
                <a:hlinkClick r:id="rId3"/>
              </a:rPr>
              <a:t>  &amp; Deep learning</a:t>
            </a:r>
            <a:endParaRPr lang="en-US" altLang="zh-HK" dirty="0"/>
          </a:p>
          <a:p>
            <a:r>
              <a:rPr lang="en-US" altLang="zh-HK" b="1" dirty="0">
                <a:hlinkClick r:id="rId4"/>
              </a:rPr>
              <a:t>MLP Multilayer perceptron</a:t>
            </a:r>
            <a:endParaRPr lang="en-US" altLang="zh-HK" dirty="0"/>
          </a:p>
          <a:p>
            <a:r>
              <a:rPr lang="en-US" altLang="zh-HK" dirty="0">
                <a:hlinkClick r:id="rId5" tooltip="Recurrent neural network"/>
              </a:rPr>
              <a:t>RNN</a:t>
            </a:r>
            <a:r>
              <a:rPr lang="en-US" altLang="zh-HK" dirty="0"/>
              <a:t> (Recurrent Neural Networks), LSTM (Long Short-term memory)</a:t>
            </a:r>
          </a:p>
          <a:p>
            <a:r>
              <a:rPr lang="en-US" altLang="zh-HK" dirty="0">
                <a:hlinkClick r:id="rId6" tooltip="Restricted Boltzmann machine"/>
              </a:rPr>
              <a:t>RBM Restricted Boltzmann machine</a:t>
            </a:r>
            <a:endParaRPr lang="en-US" altLang="zh-HK" dirty="0"/>
          </a:p>
          <a:p>
            <a:r>
              <a:rPr lang="en-US" altLang="zh-HK" dirty="0">
                <a:hlinkClick r:id="rId7" tooltip="Self-organizing map"/>
              </a:rPr>
              <a:t>SOM</a:t>
            </a:r>
            <a:r>
              <a:rPr lang="en-US" altLang="zh-HK" dirty="0"/>
              <a:t> (Self-organizing map)</a:t>
            </a:r>
          </a:p>
          <a:p>
            <a:r>
              <a:rPr lang="en-US" altLang="zh-HK" dirty="0">
                <a:hlinkClick r:id="rId8" tooltip="Convolutional neural network"/>
              </a:rPr>
              <a:t>Convolutional neural network</a:t>
            </a:r>
            <a:r>
              <a:rPr lang="en-US" altLang="zh-HK" dirty="0"/>
              <a:t> CNN</a:t>
            </a:r>
          </a:p>
          <a:p>
            <a:r>
              <a:rPr lang="en-US" altLang="zh-HK" dirty="0">
                <a:hlinkClick r:id="rId9"/>
              </a:rPr>
              <a:t>Transformer model</a:t>
            </a:r>
            <a:endParaRPr lang="en-US" altLang="zh-HK" dirty="0"/>
          </a:p>
          <a:p>
            <a:r>
              <a:rPr lang="en-US" altLang="zh-HK" sz="2000" dirty="0"/>
              <a:t>From </a:t>
            </a:r>
            <a:r>
              <a:rPr lang="en-US" altLang="zh-HK" sz="2000" dirty="0">
                <a:hlinkClick r:id="rId10"/>
              </a:rPr>
              <a:t>https://en.wikipedia.org/wiki/Artificial_neural_network</a:t>
            </a:r>
            <a:endParaRPr lang="en-US" altLang="zh-HK" sz="2000" dirty="0"/>
          </a:p>
          <a:p>
            <a:r>
              <a:rPr lang="en-US" altLang="zh-HK" sz="2000" dirty="0"/>
              <a:t>The method discussed in this power point can be applied to many of the above nets.</a:t>
            </a:r>
            <a:endParaRPr lang="zh-HK" altLang="en-US" sz="2000" dirty="0"/>
          </a:p>
        </p:txBody>
      </p:sp>
      <p:sp>
        <p:nvSpPr>
          <p:cNvPr id="717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p>
        </p:txBody>
      </p:sp>
      <p:sp>
        <p:nvSpPr>
          <p:cNvPr id="717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40EB2CD-2B63-4866-BD50-AC303DBC0C88}" type="slidenum">
              <a:rPr lang="en-US" altLang="zh-HK" sz="1200">
                <a:solidFill>
                  <a:srgbClr val="898989"/>
                </a:solidFill>
              </a:rPr>
              <a:pPr>
                <a:spcBef>
                  <a:spcPct val="0"/>
                </a:spcBef>
                <a:buFontTx/>
                <a:buNone/>
              </a:pPr>
              <a:t>5</a:t>
            </a:fld>
            <a:endParaRPr lang="en-US" altLang="zh-HK" sz="1200">
              <a:solidFill>
                <a:srgbClr val="898989"/>
              </a:solidFill>
            </a:endParaRPr>
          </a:p>
        </p:txBody>
      </p:sp>
    </p:spTree>
    <p:extLst>
      <p:ext uri="{BB962C8B-B14F-4D97-AF65-F5344CB8AC3E}">
        <p14:creationId xmlns:p14="http://schemas.microsoft.com/office/powerpoint/2010/main" val="39136793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t>How to calculate </a:t>
            </a:r>
            <a:r>
              <a:rPr lang="en-US" altLang="en-US" sz="4000" dirty="0">
                <a:sym typeface="Symbol" pitchFamily="18" charset="2"/>
              </a:rPr>
              <a:t>w, b of all neurons during training</a:t>
            </a:r>
            <a:r>
              <a:rPr lang="en-US" sz="4000" dirty="0"/>
              <a:t> </a:t>
            </a:r>
          </a:p>
        </p:txBody>
      </p:sp>
      <p:sp>
        <p:nvSpPr>
          <p:cNvPr id="3" name="Content Placeholder 2"/>
          <p:cNvSpPr>
            <a:spLocks noGrp="1"/>
          </p:cNvSpPr>
          <p:nvPr>
            <p:ph type="subTitle" idx="1"/>
          </p:nvPr>
        </p:nvSpPr>
        <p:spPr/>
        <p:txBody>
          <a:bodyPr/>
          <a:lstStyle/>
          <a:p>
            <a:r>
              <a:rPr lang="en-US" dirty="0"/>
              <a:t>Formulas and code</a:t>
            </a:r>
          </a:p>
        </p:txBody>
      </p:sp>
      <p:sp>
        <p:nvSpPr>
          <p:cNvPr id="4" name="Footer Placeholder 3"/>
          <p:cNvSpPr>
            <a:spLocks noGrp="1"/>
          </p:cNvSpPr>
          <p:nvPr>
            <p:ph type="ftr" sz="quarter" idx="11"/>
          </p:nvPr>
        </p:nvSpPr>
        <p:spPr/>
        <p:txBody>
          <a:bodyPr/>
          <a:lstStyle/>
          <a:p>
            <a:pPr>
              <a:defRPr/>
            </a:pPr>
            <a:r>
              <a:rPr lang="en-US" altLang="zh-HK"/>
              <a:t>Neural Networks. , v.250210a</a:t>
            </a:r>
          </a:p>
        </p:txBody>
      </p:sp>
      <p:sp>
        <p:nvSpPr>
          <p:cNvPr id="5" name="Slide Number Placeholder 4"/>
          <p:cNvSpPr>
            <a:spLocks noGrp="1"/>
          </p:cNvSpPr>
          <p:nvPr>
            <p:ph type="sldNum" sz="quarter" idx="12"/>
          </p:nvPr>
        </p:nvSpPr>
        <p:spPr/>
        <p:txBody>
          <a:bodyPr/>
          <a:lstStyle/>
          <a:p>
            <a:fld id="{B28686DF-4AC6-44BB-9261-A3C12E8BDC53}" type="slidenum">
              <a:rPr lang="en-US" altLang="zh-HK" smtClean="0"/>
              <a:pPr/>
              <a:t>50</a:t>
            </a:fld>
            <a:endParaRPr lang="en-US" altLang="zh-HK"/>
          </a:p>
        </p:txBody>
      </p:sp>
    </p:spTree>
    <p:extLst>
      <p:ext uri="{BB962C8B-B14F-4D97-AF65-F5344CB8AC3E}">
        <p14:creationId xmlns:p14="http://schemas.microsoft.com/office/powerpoint/2010/main" val="28634998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84" y="0"/>
            <a:ext cx="8229600" cy="563562"/>
          </a:xfrm>
        </p:spPr>
        <p:txBody>
          <a:bodyPr>
            <a:noAutofit/>
          </a:bodyPr>
          <a:lstStyle/>
          <a:p>
            <a:r>
              <a:rPr lang="en-US" sz="3200" dirty="0"/>
              <a:t>Now use this  indexing scheme </a:t>
            </a:r>
            <a:r>
              <a:rPr lang="en-US" sz="3200" i="1" dirty="0">
                <a:solidFill>
                  <a:srgbClr val="FF0000"/>
                </a:solidFill>
              </a:rPr>
              <a:t>(</a:t>
            </a:r>
            <a:r>
              <a:rPr lang="en-US" sz="3200" i="1" dirty="0" err="1">
                <a:solidFill>
                  <a:srgbClr val="FF0000"/>
                </a:solidFill>
                <a:latin typeface="Bell MT" panose="02020503060305020303" pitchFamily="18" charset="0"/>
              </a:rPr>
              <a:t>k,j,i</a:t>
            </a:r>
            <a:r>
              <a:rPr lang="en-US" sz="3200" i="1" dirty="0">
                <a:solidFill>
                  <a:srgbClr val="FF0000"/>
                </a:solidFill>
              </a:rPr>
              <a:t>)</a:t>
            </a:r>
            <a:r>
              <a:rPr lang="en-US" sz="3200" i="1" dirty="0"/>
              <a:t> </a:t>
            </a:r>
            <a:r>
              <a:rPr lang="en-US" sz="3200" dirty="0"/>
              <a:t>now</a:t>
            </a:r>
          </a:p>
        </p:txBody>
      </p:sp>
      <p:sp>
        <p:nvSpPr>
          <p:cNvPr id="3" name="Content Placeholder 2"/>
          <p:cNvSpPr>
            <a:spLocks noGrp="1"/>
          </p:cNvSpPr>
          <p:nvPr>
            <p:ph idx="1"/>
          </p:nvPr>
        </p:nvSpPr>
        <p:spPr>
          <a:xfrm>
            <a:off x="457200" y="1608642"/>
            <a:ext cx="8229600" cy="4525963"/>
          </a:xfrm>
        </p:spPr>
        <p:txBody>
          <a:bodyPr/>
          <a:lstStyle/>
          <a:p>
            <a:r>
              <a:rPr lang="en-US" dirty="0"/>
              <a:t>  </a:t>
            </a:r>
          </a:p>
        </p:txBody>
      </p:sp>
      <p:sp>
        <p:nvSpPr>
          <p:cNvPr id="4" name="Footer Placeholder 3"/>
          <p:cNvSpPr>
            <a:spLocks noGrp="1"/>
          </p:cNvSpPr>
          <p:nvPr>
            <p:ph type="ftr" sz="quarter" idx="11"/>
          </p:nvPr>
        </p:nvSpPr>
        <p:spPr/>
        <p:txBody>
          <a:bodyPr/>
          <a:lstStyle/>
          <a:p>
            <a:pPr>
              <a:defRPr/>
            </a:pPr>
            <a:r>
              <a:rPr lang="en-US" altLang="zh-HK"/>
              <a:t>Neural Networks. , v.250210a</a:t>
            </a:r>
          </a:p>
        </p:txBody>
      </p:sp>
      <p:sp>
        <p:nvSpPr>
          <p:cNvPr id="5" name="Slide Number Placeholder 4"/>
          <p:cNvSpPr>
            <a:spLocks noGrp="1"/>
          </p:cNvSpPr>
          <p:nvPr>
            <p:ph type="sldNum" sz="quarter" idx="12"/>
          </p:nvPr>
        </p:nvSpPr>
        <p:spPr/>
        <p:txBody>
          <a:bodyPr/>
          <a:lstStyle/>
          <a:p>
            <a:fld id="{B28686DF-4AC6-44BB-9261-A3C12E8BDC53}" type="slidenum">
              <a:rPr lang="en-US" altLang="zh-HK" smtClean="0"/>
              <a:pPr/>
              <a:t>51</a:t>
            </a:fld>
            <a:endParaRPr lang="en-US" altLang="zh-HK"/>
          </a:p>
        </p:txBody>
      </p:sp>
      <p:sp>
        <p:nvSpPr>
          <p:cNvPr id="6" name="Oval 5"/>
          <p:cNvSpPr/>
          <p:nvPr/>
        </p:nvSpPr>
        <p:spPr>
          <a:xfrm>
            <a:off x="5341124" y="2455898"/>
            <a:ext cx="9144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7" name="Straight Arrow Connector 6"/>
          <p:cNvCxnSpPr>
            <a:stCxn id="17" idx="6"/>
            <a:endCxn id="6" idx="2"/>
          </p:cNvCxnSpPr>
          <p:nvPr/>
        </p:nvCxnSpPr>
        <p:spPr>
          <a:xfrm>
            <a:off x="4136211" y="2347948"/>
            <a:ext cx="1204913" cy="527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endCxn id="17" idx="2"/>
          </p:cNvCxnSpPr>
          <p:nvPr/>
        </p:nvCxnSpPr>
        <p:spPr>
          <a:xfrm flipV="1">
            <a:off x="1986736" y="2347948"/>
            <a:ext cx="1235075" cy="652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263461" y="2874998"/>
            <a:ext cx="6778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719058" y="2714661"/>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2" name="Oval 11"/>
          <p:cNvSpPr/>
          <p:nvPr/>
        </p:nvSpPr>
        <p:spPr>
          <a:xfrm>
            <a:off x="4715670" y="2851979"/>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3" name="Straight Arrow Connector 12"/>
          <p:cNvCxnSpPr>
            <a:stCxn id="18" idx="6"/>
            <a:endCxn id="6" idx="2"/>
          </p:cNvCxnSpPr>
          <p:nvPr/>
        </p:nvCxnSpPr>
        <p:spPr>
          <a:xfrm flipV="1">
            <a:off x="4245749" y="2874998"/>
            <a:ext cx="1095375" cy="5603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719057" y="2985218"/>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graphicFrame>
        <p:nvGraphicFramePr>
          <p:cNvPr id="15" name="Object 13"/>
          <p:cNvGraphicFramePr>
            <a:graphicFrameLocks noChangeAspect="1"/>
          </p:cNvGraphicFramePr>
          <p:nvPr/>
        </p:nvGraphicFramePr>
        <p:xfrm>
          <a:off x="5805610" y="2646397"/>
          <a:ext cx="501650" cy="503238"/>
        </p:xfrm>
        <a:graphic>
          <a:graphicData uri="http://schemas.openxmlformats.org/presentationml/2006/ole">
            <mc:AlternateContent xmlns:mc="http://schemas.openxmlformats.org/markup-compatibility/2006">
              <mc:Choice xmlns:v="urn:schemas-microsoft-com:vml" Requires="v">
                <p:oleObj name="Equation" r:id="rId2" imgW="241200" imgH="241200" progId="Equation.3">
                  <p:embed/>
                </p:oleObj>
              </mc:Choice>
              <mc:Fallback>
                <p:oleObj name="Equation" r:id="rId2" imgW="241200" imgH="241200" progId="Equation.3">
                  <p:embed/>
                  <p:pic>
                    <p:nvPicPr>
                      <p:cNvPr id="0" name=""/>
                      <p:cNvPicPr>
                        <a:picLocks noChangeAspect="1" noChangeArrowheads="1"/>
                      </p:cNvPicPr>
                      <p:nvPr/>
                    </p:nvPicPr>
                    <p:blipFill>
                      <a:blip r:embed="rId3"/>
                      <a:srcRect/>
                      <a:stretch>
                        <a:fillRect/>
                      </a:stretch>
                    </p:blipFill>
                    <p:spPr bwMode="auto">
                      <a:xfrm>
                        <a:off x="5805610" y="2646397"/>
                        <a:ext cx="5016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Oval 16"/>
          <p:cNvSpPr/>
          <p:nvPr/>
        </p:nvSpPr>
        <p:spPr>
          <a:xfrm>
            <a:off x="3221811" y="1928848"/>
            <a:ext cx="9144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8" name="Oval 17"/>
          <p:cNvSpPr/>
          <p:nvPr/>
        </p:nvSpPr>
        <p:spPr>
          <a:xfrm>
            <a:off x="3331349" y="3016285"/>
            <a:ext cx="9144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9" name="TextBox 17"/>
          <p:cNvSpPr txBox="1">
            <a:spLocks noChangeArrowheads="1"/>
          </p:cNvSpPr>
          <p:nvPr/>
        </p:nvSpPr>
        <p:spPr bwMode="auto">
          <a:xfrm>
            <a:off x="5109047" y="4525928"/>
            <a:ext cx="18390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2000" dirty="0">
                <a:solidFill>
                  <a:srgbClr val="FF0000"/>
                </a:solidFill>
              </a:rPr>
              <a:t>Output layer </a:t>
            </a:r>
            <a:r>
              <a:rPr lang="en-US" altLang="en-US" sz="2000" i="1" dirty="0">
                <a:solidFill>
                  <a:srgbClr val="FF0000"/>
                </a:solidFill>
              </a:rPr>
              <a:t>(</a:t>
            </a:r>
            <a:r>
              <a:rPr lang="en-US" altLang="en-US" sz="2000" i="1" dirty="0">
                <a:solidFill>
                  <a:srgbClr val="FF0000"/>
                </a:solidFill>
                <a:latin typeface="Bodoni MT" panose="02070603080606020203" pitchFamily="18" charset="0"/>
              </a:rPr>
              <a:t>l</a:t>
            </a:r>
            <a:r>
              <a:rPr lang="en-US" altLang="en-US" sz="2000" i="1" dirty="0">
                <a:solidFill>
                  <a:srgbClr val="FF0000"/>
                </a:solidFill>
              </a:rPr>
              <a:t>)</a:t>
            </a:r>
            <a:r>
              <a:rPr lang="en-US" altLang="en-US" sz="2000" dirty="0">
                <a:solidFill>
                  <a:srgbClr val="FF0000"/>
                </a:solidFill>
              </a:rPr>
              <a:t> </a:t>
            </a:r>
          </a:p>
          <a:p>
            <a:r>
              <a:rPr lang="en-US" altLang="en-US" sz="2000" dirty="0">
                <a:solidFill>
                  <a:srgbClr val="FF0000"/>
                </a:solidFill>
              </a:rPr>
              <a:t>indexed by </a:t>
            </a:r>
            <a:r>
              <a:rPr lang="en-US" altLang="en-US" sz="2000" i="1" dirty="0" err="1">
                <a:solidFill>
                  <a:srgbClr val="FF0000"/>
                </a:solidFill>
              </a:rPr>
              <a:t>i</a:t>
            </a:r>
            <a:endParaRPr lang="en-US" altLang="en-US" sz="2000" i="1" dirty="0">
              <a:solidFill>
                <a:srgbClr val="FF0000"/>
              </a:solidFill>
            </a:endParaRPr>
          </a:p>
        </p:txBody>
      </p:sp>
      <p:sp>
        <p:nvSpPr>
          <p:cNvPr id="21" name="TextBox 43"/>
          <p:cNvSpPr txBox="1">
            <a:spLocks noChangeArrowheads="1"/>
          </p:cNvSpPr>
          <p:nvPr/>
        </p:nvSpPr>
        <p:spPr bwMode="auto">
          <a:xfrm>
            <a:off x="3051267" y="4549914"/>
            <a:ext cx="18519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2000" dirty="0">
                <a:solidFill>
                  <a:srgbClr val="FF0000"/>
                </a:solidFill>
              </a:rPr>
              <a:t>Hidden layer </a:t>
            </a:r>
            <a:r>
              <a:rPr lang="en-US" altLang="en-US" sz="2000" i="1" dirty="0">
                <a:solidFill>
                  <a:srgbClr val="FF0000"/>
                </a:solidFill>
                <a:latin typeface="Bell MT" panose="02020503060305020303" pitchFamily="18" charset="0"/>
              </a:rPr>
              <a:t>l-1</a:t>
            </a:r>
          </a:p>
          <a:p>
            <a:r>
              <a:rPr lang="en-US" altLang="en-US" sz="2000" dirty="0">
                <a:solidFill>
                  <a:srgbClr val="FF0000"/>
                </a:solidFill>
              </a:rPr>
              <a:t>Indexed by </a:t>
            </a:r>
            <a:r>
              <a:rPr lang="en-US" altLang="en-US" sz="2000" i="1" dirty="0">
                <a:solidFill>
                  <a:srgbClr val="FF0000"/>
                </a:solidFill>
              </a:rPr>
              <a:t>j</a:t>
            </a:r>
          </a:p>
        </p:txBody>
      </p:sp>
      <p:graphicFrame>
        <p:nvGraphicFramePr>
          <p:cNvPr id="23" name="Object 13"/>
          <p:cNvGraphicFramePr>
            <a:graphicFrameLocks noChangeAspect="1"/>
          </p:cNvGraphicFramePr>
          <p:nvPr/>
        </p:nvGraphicFramePr>
        <p:xfrm>
          <a:off x="3727233" y="2040719"/>
          <a:ext cx="531812" cy="556466"/>
        </p:xfrm>
        <a:graphic>
          <a:graphicData uri="http://schemas.openxmlformats.org/presentationml/2006/ole">
            <mc:AlternateContent xmlns:mc="http://schemas.openxmlformats.org/markup-compatibility/2006">
              <mc:Choice xmlns:v="urn:schemas-microsoft-com:vml" Requires="v">
                <p:oleObj name="Equation" r:id="rId4" imgW="253800" imgH="253800" progId="Equation.3">
                  <p:embed/>
                </p:oleObj>
              </mc:Choice>
              <mc:Fallback>
                <p:oleObj name="Equation" r:id="rId4" imgW="253800" imgH="253800" progId="Equation.3">
                  <p:embed/>
                  <p:pic>
                    <p:nvPicPr>
                      <p:cNvPr id="0" name=""/>
                      <p:cNvPicPr>
                        <a:picLocks noChangeAspect="1" noChangeArrowheads="1"/>
                      </p:cNvPicPr>
                      <p:nvPr/>
                    </p:nvPicPr>
                    <p:blipFill>
                      <a:blip r:embed="rId5"/>
                      <a:srcRect/>
                      <a:stretch>
                        <a:fillRect/>
                      </a:stretch>
                    </p:blipFill>
                    <p:spPr bwMode="auto">
                      <a:xfrm>
                        <a:off x="3727233" y="2040719"/>
                        <a:ext cx="531812" cy="556466"/>
                      </a:xfrm>
                      <a:prstGeom prst="rect">
                        <a:avLst/>
                      </a:prstGeom>
                      <a:noFill/>
                      <a:ln>
                        <a:noFill/>
                      </a:ln>
                    </p:spPr>
                  </p:pic>
                </p:oleObj>
              </mc:Fallback>
            </mc:AlternateContent>
          </a:graphicData>
        </a:graphic>
      </p:graphicFrame>
      <p:graphicFrame>
        <p:nvGraphicFramePr>
          <p:cNvPr id="26" name="Object 13"/>
          <p:cNvGraphicFramePr>
            <a:graphicFrameLocks noChangeAspect="1"/>
          </p:cNvGraphicFramePr>
          <p:nvPr/>
        </p:nvGraphicFramePr>
        <p:xfrm>
          <a:off x="6393636" y="2403484"/>
          <a:ext cx="504825" cy="503238"/>
        </p:xfrm>
        <a:graphic>
          <a:graphicData uri="http://schemas.openxmlformats.org/presentationml/2006/ole">
            <mc:AlternateContent xmlns:mc="http://schemas.openxmlformats.org/markup-compatibility/2006">
              <mc:Choice xmlns:v="urn:schemas-microsoft-com:vml" Requires="v">
                <p:oleObj name="Equation" r:id="rId6" imgW="241200" imgH="241200" progId="Equation.3">
                  <p:embed/>
                </p:oleObj>
              </mc:Choice>
              <mc:Fallback>
                <p:oleObj name="Equation" r:id="rId6" imgW="241200" imgH="241200" progId="Equation.3">
                  <p:embed/>
                  <p:pic>
                    <p:nvPicPr>
                      <p:cNvPr id="0" name=""/>
                      <p:cNvPicPr>
                        <a:picLocks noChangeAspect="1" noChangeArrowheads="1"/>
                      </p:cNvPicPr>
                      <p:nvPr/>
                    </p:nvPicPr>
                    <p:blipFill>
                      <a:blip r:embed="rId7"/>
                      <a:srcRect/>
                      <a:stretch>
                        <a:fillRect/>
                      </a:stretch>
                    </p:blipFill>
                    <p:spPr bwMode="auto">
                      <a:xfrm>
                        <a:off x="6393636" y="2403484"/>
                        <a:ext cx="5048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13"/>
          <p:cNvGraphicFramePr>
            <a:graphicFrameLocks noChangeAspect="1"/>
          </p:cNvGraphicFramePr>
          <p:nvPr/>
        </p:nvGraphicFramePr>
        <p:xfrm>
          <a:off x="3862309" y="3204718"/>
          <a:ext cx="371475" cy="528638"/>
        </p:xfrm>
        <a:graphic>
          <a:graphicData uri="http://schemas.openxmlformats.org/presentationml/2006/ole">
            <mc:AlternateContent xmlns:mc="http://schemas.openxmlformats.org/markup-compatibility/2006">
              <mc:Choice xmlns:v="urn:schemas-microsoft-com:vml" Requires="v">
                <p:oleObj name="Equation" r:id="rId8" imgW="177480" imgH="253800" progId="Equation.3">
                  <p:embed/>
                </p:oleObj>
              </mc:Choice>
              <mc:Fallback>
                <p:oleObj name="Equation" r:id="rId8" imgW="177480" imgH="253800" progId="Equation.3">
                  <p:embed/>
                  <p:pic>
                    <p:nvPicPr>
                      <p:cNvPr id="0" name=""/>
                      <p:cNvPicPr>
                        <a:picLocks noChangeAspect="1" noChangeArrowheads="1"/>
                      </p:cNvPicPr>
                      <p:nvPr/>
                    </p:nvPicPr>
                    <p:blipFill>
                      <a:blip r:embed="rId9"/>
                      <a:srcRect/>
                      <a:stretch>
                        <a:fillRect/>
                      </a:stretch>
                    </p:blipFill>
                    <p:spPr bwMode="auto">
                      <a:xfrm>
                        <a:off x="3862309" y="3204718"/>
                        <a:ext cx="37147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13"/>
          <p:cNvGraphicFramePr>
            <a:graphicFrameLocks noChangeAspect="1"/>
          </p:cNvGraphicFramePr>
          <p:nvPr/>
        </p:nvGraphicFramePr>
        <p:xfrm>
          <a:off x="4355286" y="2100272"/>
          <a:ext cx="879475" cy="530225"/>
        </p:xfrm>
        <a:graphic>
          <a:graphicData uri="http://schemas.openxmlformats.org/presentationml/2006/ole">
            <mc:AlternateContent xmlns:mc="http://schemas.openxmlformats.org/markup-compatibility/2006">
              <mc:Choice xmlns:v="urn:schemas-microsoft-com:vml" Requires="v">
                <p:oleObj name="Equation" r:id="rId10" imgW="419040" imgH="253800" progId="Equation.3">
                  <p:embed/>
                </p:oleObj>
              </mc:Choice>
              <mc:Fallback>
                <p:oleObj name="Equation" r:id="rId10" imgW="419040" imgH="253800" progId="Equation.3">
                  <p:embed/>
                  <p:pic>
                    <p:nvPicPr>
                      <p:cNvPr id="0" name=""/>
                      <p:cNvPicPr>
                        <a:picLocks noChangeAspect="1" noChangeArrowheads="1"/>
                      </p:cNvPicPr>
                      <p:nvPr/>
                    </p:nvPicPr>
                    <p:blipFill>
                      <a:blip r:embed="rId11"/>
                      <a:srcRect/>
                      <a:stretch>
                        <a:fillRect/>
                      </a:stretch>
                    </p:blipFill>
                    <p:spPr bwMode="auto">
                      <a:xfrm>
                        <a:off x="4355286" y="2100272"/>
                        <a:ext cx="8794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13"/>
          <p:cNvGraphicFramePr>
            <a:graphicFrameLocks noChangeAspect="1"/>
          </p:cNvGraphicFramePr>
          <p:nvPr/>
        </p:nvGraphicFramePr>
        <p:xfrm>
          <a:off x="4604933" y="3171066"/>
          <a:ext cx="533400" cy="528637"/>
        </p:xfrm>
        <a:graphic>
          <a:graphicData uri="http://schemas.openxmlformats.org/presentationml/2006/ole">
            <mc:AlternateContent xmlns:mc="http://schemas.openxmlformats.org/markup-compatibility/2006">
              <mc:Choice xmlns:v="urn:schemas-microsoft-com:vml" Requires="v">
                <p:oleObj name="Equation" r:id="rId12" imgW="253800" imgH="253800" progId="Equation.3">
                  <p:embed/>
                </p:oleObj>
              </mc:Choice>
              <mc:Fallback>
                <p:oleObj name="Equation" r:id="rId12" imgW="253800" imgH="253800" progId="Equation.3">
                  <p:embed/>
                  <p:pic>
                    <p:nvPicPr>
                      <p:cNvPr id="0" name=""/>
                      <p:cNvPicPr>
                        <a:picLocks noChangeAspect="1" noChangeArrowheads="1"/>
                      </p:cNvPicPr>
                      <p:nvPr/>
                    </p:nvPicPr>
                    <p:blipFill>
                      <a:blip r:embed="rId13"/>
                      <a:srcRect/>
                      <a:stretch>
                        <a:fillRect/>
                      </a:stretch>
                    </p:blipFill>
                    <p:spPr bwMode="auto">
                      <a:xfrm>
                        <a:off x="4604933" y="3171066"/>
                        <a:ext cx="533400"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Oval 29"/>
          <p:cNvSpPr/>
          <p:nvPr/>
        </p:nvSpPr>
        <p:spPr>
          <a:xfrm>
            <a:off x="1072336" y="1510554"/>
            <a:ext cx="9144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1" name="Oval 30"/>
          <p:cNvSpPr/>
          <p:nvPr/>
        </p:nvSpPr>
        <p:spPr>
          <a:xfrm>
            <a:off x="1072336" y="2597185"/>
            <a:ext cx="9144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2" name="Oval 31"/>
          <p:cNvSpPr/>
          <p:nvPr/>
        </p:nvSpPr>
        <p:spPr>
          <a:xfrm>
            <a:off x="1047776" y="3597533"/>
            <a:ext cx="9144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3" name="TextBox 43"/>
          <p:cNvSpPr txBox="1">
            <a:spLocks noChangeArrowheads="1"/>
          </p:cNvSpPr>
          <p:nvPr/>
        </p:nvSpPr>
        <p:spPr bwMode="auto">
          <a:xfrm>
            <a:off x="533400" y="4435733"/>
            <a:ext cx="212564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2000" dirty="0"/>
              <a:t>Hidden layer </a:t>
            </a:r>
            <a:r>
              <a:rPr lang="en-US" altLang="en-US" sz="2000" i="1" dirty="0">
                <a:latin typeface="Bell MT" panose="02020503060305020303" pitchFamily="18" charset="0"/>
              </a:rPr>
              <a:t>l-2</a:t>
            </a:r>
          </a:p>
          <a:p>
            <a:r>
              <a:rPr lang="en-US" altLang="en-US" sz="2000" dirty="0">
                <a:solidFill>
                  <a:srgbClr val="FF0000"/>
                </a:solidFill>
              </a:rPr>
              <a:t>Indexed by </a:t>
            </a:r>
            <a:r>
              <a:rPr lang="en-US" altLang="en-US" sz="2000" i="1" dirty="0">
                <a:solidFill>
                  <a:srgbClr val="FF0000"/>
                </a:solidFill>
              </a:rPr>
              <a:t>k</a:t>
            </a:r>
          </a:p>
        </p:txBody>
      </p:sp>
      <p:cxnSp>
        <p:nvCxnSpPr>
          <p:cNvPr id="34" name="Straight Arrow Connector 33"/>
          <p:cNvCxnSpPr>
            <a:stCxn id="30" idx="6"/>
            <a:endCxn id="17" idx="2"/>
          </p:cNvCxnSpPr>
          <p:nvPr/>
        </p:nvCxnSpPr>
        <p:spPr>
          <a:xfrm>
            <a:off x="1986736" y="1929654"/>
            <a:ext cx="1235075" cy="4182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2" idx="6"/>
            <a:endCxn id="17" idx="2"/>
          </p:cNvCxnSpPr>
          <p:nvPr/>
        </p:nvCxnSpPr>
        <p:spPr>
          <a:xfrm flipV="1">
            <a:off x="1962176" y="2347948"/>
            <a:ext cx="1259635" cy="16686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1" idx="6"/>
          </p:cNvCxnSpPr>
          <p:nvPr/>
        </p:nvCxnSpPr>
        <p:spPr>
          <a:xfrm>
            <a:off x="1986736" y="3016285"/>
            <a:ext cx="1344613" cy="238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0" idx="6"/>
          </p:cNvCxnSpPr>
          <p:nvPr/>
        </p:nvCxnSpPr>
        <p:spPr>
          <a:xfrm>
            <a:off x="1986736" y="1929654"/>
            <a:ext cx="1344613" cy="1324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2" idx="6"/>
          </p:cNvCxnSpPr>
          <p:nvPr/>
        </p:nvCxnSpPr>
        <p:spPr>
          <a:xfrm flipV="1">
            <a:off x="1962176" y="3263280"/>
            <a:ext cx="1409569" cy="7533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5349061" y="3644936"/>
            <a:ext cx="9144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56" name="Straight Arrow Connector 55"/>
          <p:cNvCxnSpPr/>
          <p:nvPr/>
        </p:nvCxnSpPr>
        <p:spPr>
          <a:xfrm flipV="1">
            <a:off x="6286478" y="4064036"/>
            <a:ext cx="6778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58" name="Object 13"/>
          <p:cNvGraphicFramePr>
            <a:graphicFrameLocks noChangeAspect="1"/>
          </p:cNvGraphicFramePr>
          <p:nvPr/>
        </p:nvGraphicFramePr>
        <p:xfrm>
          <a:off x="5821342" y="3900623"/>
          <a:ext cx="369888" cy="503238"/>
        </p:xfrm>
        <a:graphic>
          <a:graphicData uri="http://schemas.openxmlformats.org/presentationml/2006/ole">
            <mc:AlternateContent xmlns:mc="http://schemas.openxmlformats.org/markup-compatibility/2006">
              <mc:Choice xmlns:v="urn:schemas-microsoft-com:vml" Requires="v">
                <p:oleObj name="Equation" r:id="rId14" imgW="177480" imgH="241200" progId="Equation.3">
                  <p:embed/>
                </p:oleObj>
              </mc:Choice>
              <mc:Fallback>
                <p:oleObj name="Equation" r:id="rId14" imgW="177480" imgH="241200" progId="Equation.3">
                  <p:embed/>
                  <p:pic>
                    <p:nvPicPr>
                      <p:cNvPr id="0" name=""/>
                      <p:cNvPicPr>
                        <a:picLocks noChangeAspect="1" noChangeArrowheads="1"/>
                      </p:cNvPicPr>
                      <p:nvPr/>
                    </p:nvPicPr>
                    <p:blipFill>
                      <a:blip r:embed="rId15"/>
                      <a:srcRect/>
                      <a:stretch>
                        <a:fillRect/>
                      </a:stretch>
                    </p:blipFill>
                    <p:spPr bwMode="auto">
                      <a:xfrm>
                        <a:off x="5821342" y="3900623"/>
                        <a:ext cx="36988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0" name="Object 13"/>
          <p:cNvGraphicFramePr>
            <a:graphicFrameLocks noChangeAspect="1"/>
          </p:cNvGraphicFramePr>
          <p:nvPr/>
        </p:nvGraphicFramePr>
        <p:xfrm>
          <a:off x="6468248" y="3459368"/>
          <a:ext cx="371475" cy="503238"/>
        </p:xfrm>
        <a:graphic>
          <a:graphicData uri="http://schemas.openxmlformats.org/presentationml/2006/ole">
            <mc:AlternateContent xmlns:mc="http://schemas.openxmlformats.org/markup-compatibility/2006">
              <mc:Choice xmlns:v="urn:schemas-microsoft-com:vml" Requires="v">
                <p:oleObj name="Equation" r:id="rId16" imgW="177480" imgH="241200" progId="Equation.3">
                  <p:embed/>
                </p:oleObj>
              </mc:Choice>
              <mc:Fallback>
                <p:oleObj name="Equation" r:id="rId16" imgW="177480" imgH="241200" progId="Equation.3">
                  <p:embed/>
                  <p:pic>
                    <p:nvPicPr>
                      <p:cNvPr id="0" name=""/>
                      <p:cNvPicPr>
                        <a:picLocks noChangeAspect="1" noChangeArrowheads="1"/>
                      </p:cNvPicPr>
                      <p:nvPr/>
                    </p:nvPicPr>
                    <p:blipFill>
                      <a:blip r:embed="rId17"/>
                      <a:srcRect/>
                      <a:stretch>
                        <a:fillRect/>
                      </a:stretch>
                    </p:blipFill>
                    <p:spPr bwMode="auto">
                      <a:xfrm>
                        <a:off x="6468248" y="3459368"/>
                        <a:ext cx="3714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 name="Oval 60"/>
          <p:cNvSpPr/>
          <p:nvPr/>
        </p:nvSpPr>
        <p:spPr>
          <a:xfrm>
            <a:off x="3727232" y="2799765"/>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62" name="Oval 61"/>
          <p:cNvSpPr/>
          <p:nvPr/>
        </p:nvSpPr>
        <p:spPr>
          <a:xfrm>
            <a:off x="3727233" y="2914371"/>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69" name="Oval 68"/>
          <p:cNvSpPr/>
          <p:nvPr/>
        </p:nvSpPr>
        <p:spPr>
          <a:xfrm>
            <a:off x="5812400" y="3357167"/>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70" name="Oval 69"/>
          <p:cNvSpPr/>
          <p:nvPr/>
        </p:nvSpPr>
        <p:spPr>
          <a:xfrm>
            <a:off x="5821341" y="3482439"/>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71" name="Oval 70"/>
          <p:cNvSpPr/>
          <p:nvPr/>
        </p:nvSpPr>
        <p:spPr>
          <a:xfrm>
            <a:off x="5821342" y="3687319"/>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graphicFrame>
        <p:nvGraphicFramePr>
          <p:cNvPr id="72" name="Object 71"/>
          <p:cNvGraphicFramePr>
            <a:graphicFrameLocks noChangeAspect="1"/>
          </p:cNvGraphicFramePr>
          <p:nvPr/>
        </p:nvGraphicFramePr>
        <p:xfrm>
          <a:off x="1264424" y="1620847"/>
          <a:ext cx="530225" cy="503237"/>
        </p:xfrm>
        <a:graphic>
          <a:graphicData uri="http://schemas.openxmlformats.org/presentationml/2006/ole">
            <mc:AlternateContent xmlns:mc="http://schemas.openxmlformats.org/markup-compatibility/2006">
              <mc:Choice xmlns:v="urn:schemas-microsoft-com:vml" Requires="v">
                <p:oleObj name="Equation" r:id="rId18" imgW="253800" imgH="241200" progId="Equation.3">
                  <p:embed/>
                </p:oleObj>
              </mc:Choice>
              <mc:Fallback>
                <p:oleObj name="Equation" r:id="rId18" imgW="253800" imgH="241200" progId="Equation.3">
                  <p:embed/>
                  <p:pic>
                    <p:nvPicPr>
                      <p:cNvPr id="0" name=""/>
                      <p:cNvPicPr>
                        <a:picLocks noChangeAspect="1" noChangeArrowheads="1"/>
                      </p:cNvPicPr>
                      <p:nvPr/>
                    </p:nvPicPr>
                    <p:blipFill>
                      <a:blip r:embed="rId19"/>
                      <a:srcRect/>
                      <a:stretch>
                        <a:fillRect/>
                      </a:stretch>
                    </p:blipFill>
                    <p:spPr bwMode="auto">
                      <a:xfrm>
                        <a:off x="1264424" y="1620847"/>
                        <a:ext cx="5302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3" name="Object 72"/>
          <p:cNvGraphicFramePr>
            <a:graphicFrameLocks noChangeAspect="1"/>
          </p:cNvGraphicFramePr>
          <p:nvPr/>
        </p:nvGraphicFramePr>
        <p:xfrm>
          <a:off x="1343799" y="2760672"/>
          <a:ext cx="371475" cy="503237"/>
        </p:xfrm>
        <a:graphic>
          <a:graphicData uri="http://schemas.openxmlformats.org/presentationml/2006/ole">
            <mc:AlternateContent xmlns:mc="http://schemas.openxmlformats.org/markup-compatibility/2006">
              <mc:Choice xmlns:v="urn:schemas-microsoft-com:vml" Requires="v">
                <p:oleObj name="Equation" r:id="rId20" imgW="177480" imgH="241200" progId="Equation.3">
                  <p:embed/>
                </p:oleObj>
              </mc:Choice>
              <mc:Fallback>
                <p:oleObj name="Equation" r:id="rId20" imgW="177480" imgH="241200" progId="Equation.3">
                  <p:embed/>
                  <p:pic>
                    <p:nvPicPr>
                      <p:cNvPr id="0" name=""/>
                      <p:cNvPicPr>
                        <a:picLocks noChangeAspect="1" noChangeArrowheads="1"/>
                      </p:cNvPicPr>
                      <p:nvPr/>
                    </p:nvPicPr>
                    <p:blipFill>
                      <a:blip r:embed="rId21"/>
                      <a:srcRect/>
                      <a:stretch>
                        <a:fillRect/>
                      </a:stretch>
                    </p:blipFill>
                    <p:spPr bwMode="auto">
                      <a:xfrm>
                        <a:off x="1343799" y="2760672"/>
                        <a:ext cx="3714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4" name="Oval 73"/>
          <p:cNvSpPr/>
          <p:nvPr/>
        </p:nvSpPr>
        <p:spPr>
          <a:xfrm>
            <a:off x="1528027" y="2432879"/>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75" name="Oval 74"/>
          <p:cNvSpPr/>
          <p:nvPr/>
        </p:nvSpPr>
        <p:spPr>
          <a:xfrm>
            <a:off x="1465052" y="3505458"/>
            <a:ext cx="46037"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graphicFrame>
        <p:nvGraphicFramePr>
          <p:cNvPr id="76" name="Object 75"/>
          <p:cNvGraphicFramePr>
            <a:graphicFrameLocks noChangeAspect="1"/>
          </p:cNvGraphicFramePr>
          <p:nvPr/>
        </p:nvGraphicFramePr>
        <p:xfrm>
          <a:off x="2270899" y="1608147"/>
          <a:ext cx="933450" cy="530225"/>
        </p:xfrm>
        <a:graphic>
          <a:graphicData uri="http://schemas.openxmlformats.org/presentationml/2006/ole">
            <mc:AlternateContent xmlns:mc="http://schemas.openxmlformats.org/markup-compatibility/2006">
              <mc:Choice xmlns:v="urn:schemas-microsoft-com:vml" Requires="v">
                <p:oleObj name="Equation" r:id="rId22" imgW="444240" imgH="253800" progId="Equation.3">
                  <p:embed/>
                </p:oleObj>
              </mc:Choice>
              <mc:Fallback>
                <p:oleObj name="Equation" r:id="rId22" imgW="444240" imgH="253800" progId="Equation.3">
                  <p:embed/>
                  <p:pic>
                    <p:nvPicPr>
                      <p:cNvPr id="0" name=""/>
                      <p:cNvPicPr>
                        <a:picLocks noChangeAspect="1" noChangeArrowheads="1"/>
                      </p:cNvPicPr>
                      <p:nvPr/>
                    </p:nvPicPr>
                    <p:blipFill>
                      <a:blip r:embed="rId23"/>
                      <a:srcRect/>
                      <a:stretch>
                        <a:fillRect/>
                      </a:stretch>
                    </p:blipFill>
                    <p:spPr bwMode="auto">
                      <a:xfrm>
                        <a:off x="2270899" y="1608147"/>
                        <a:ext cx="9334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8" name="Straight Arrow Connector 77"/>
          <p:cNvCxnSpPr/>
          <p:nvPr/>
        </p:nvCxnSpPr>
        <p:spPr>
          <a:xfrm flipH="1" flipV="1">
            <a:off x="7473136" y="2874998"/>
            <a:ext cx="762000" cy="230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8235136" y="2650082"/>
            <a:ext cx="482824" cy="369332"/>
          </a:xfrm>
          <a:prstGeom prst="rect">
            <a:avLst/>
          </a:prstGeom>
          <a:noFill/>
        </p:spPr>
        <p:txBody>
          <a:bodyPr wrap="none" rtlCol="0">
            <a:spAutoFit/>
          </a:bodyPr>
          <a:lstStyle/>
          <a:p>
            <a:r>
              <a:rPr lang="en-US" i="1" dirty="0" err="1"/>
              <a:t>t</a:t>
            </a:r>
            <a:r>
              <a:rPr lang="en-US" i="1" baseline="-25000" dirty="0" err="1">
                <a:latin typeface="Bell MT" panose="02020503060305020303" pitchFamily="18" charset="0"/>
              </a:rPr>
              <a:t>i</a:t>
            </a:r>
            <a:r>
              <a:rPr lang="en-US" i="1" baseline="-25000" dirty="0">
                <a:latin typeface="Bell MT" panose="02020503060305020303" pitchFamily="18" charset="0"/>
              </a:rPr>
              <a:t>=1</a:t>
            </a:r>
          </a:p>
        </p:txBody>
      </p:sp>
      <p:sp>
        <p:nvSpPr>
          <p:cNvPr id="80" name="TextBox 79"/>
          <p:cNvSpPr txBox="1"/>
          <p:nvPr/>
        </p:nvSpPr>
        <p:spPr>
          <a:xfrm>
            <a:off x="8235136" y="3848988"/>
            <a:ext cx="304892" cy="369332"/>
          </a:xfrm>
          <a:prstGeom prst="rect">
            <a:avLst/>
          </a:prstGeom>
          <a:noFill/>
        </p:spPr>
        <p:txBody>
          <a:bodyPr wrap="none" rtlCol="0">
            <a:spAutoFit/>
          </a:bodyPr>
          <a:lstStyle/>
          <a:p>
            <a:r>
              <a:rPr lang="en-US" i="1" dirty="0" err="1"/>
              <a:t>t</a:t>
            </a:r>
            <a:r>
              <a:rPr lang="en-US" i="1" baseline="-25000" dirty="0" err="1">
                <a:latin typeface="Bell MT" panose="02020503060305020303" pitchFamily="18" charset="0"/>
              </a:rPr>
              <a:t>i</a:t>
            </a:r>
            <a:endParaRPr lang="en-US" i="1" baseline="-25000" dirty="0">
              <a:latin typeface="Bell MT" panose="02020503060305020303" pitchFamily="18" charset="0"/>
            </a:endParaRPr>
          </a:p>
        </p:txBody>
      </p:sp>
      <p:cxnSp>
        <p:nvCxnSpPr>
          <p:cNvPr id="81" name="Straight Arrow Connector 80"/>
          <p:cNvCxnSpPr/>
          <p:nvPr/>
        </p:nvCxnSpPr>
        <p:spPr>
          <a:xfrm flipH="1" flipV="1">
            <a:off x="7241387" y="4044884"/>
            <a:ext cx="762000" cy="230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6509620" y="1984384"/>
            <a:ext cx="2048061" cy="369332"/>
          </a:xfrm>
          <a:prstGeom prst="rect">
            <a:avLst/>
          </a:prstGeom>
          <a:noFill/>
        </p:spPr>
        <p:txBody>
          <a:bodyPr wrap="none" rtlCol="0">
            <a:spAutoFit/>
          </a:bodyPr>
          <a:lstStyle/>
          <a:p>
            <a:r>
              <a:rPr lang="en-US" dirty="0"/>
              <a:t>Output         teacher</a:t>
            </a:r>
          </a:p>
        </p:txBody>
      </p:sp>
      <p:graphicFrame>
        <p:nvGraphicFramePr>
          <p:cNvPr id="83" name="Object 82"/>
          <p:cNvGraphicFramePr>
            <a:graphicFrameLocks noChangeAspect="1"/>
          </p:cNvGraphicFramePr>
          <p:nvPr/>
        </p:nvGraphicFramePr>
        <p:xfrm>
          <a:off x="4616450" y="5184775"/>
          <a:ext cx="4516438" cy="1219200"/>
        </p:xfrm>
        <a:graphic>
          <a:graphicData uri="http://schemas.openxmlformats.org/presentationml/2006/ole">
            <mc:AlternateContent xmlns:mc="http://schemas.openxmlformats.org/markup-compatibility/2006">
              <mc:Choice xmlns:v="urn:schemas-microsoft-com:vml" Requires="v">
                <p:oleObj name="Equation" r:id="rId24" imgW="3047760" imgH="825480" progId="Equation.3">
                  <p:embed/>
                </p:oleObj>
              </mc:Choice>
              <mc:Fallback>
                <p:oleObj name="Equation" r:id="rId24" imgW="3047760" imgH="825480" progId="Equation.3">
                  <p:embed/>
                  <p:pic>
                    <p:nvPicPr>
                      <p:cNvPr id="0" name=""/>
                      <p:cNvPicPr>
                        <a:picLocks noChangeAspect="1" noChangeArrowheads="1"/>
                      </p:cNvPicPr>
                      <p:nvPr/>
                    </p:nvPicPr>
                    <p:blipFill>
                      <a:blip r:embed="rId25"/>
                      <a:srcRect/>
                      <a:stretch>
                        <a:fillRect/>
                      </a:stretch>
                    </p:blipFill>
                    <p:spPr bwMode="auto">
                      <a:xfrm>
                        <a:off x="4616450" y="5184775"/>
                        <a:ext cx="4516438" cy="1219200"/>
                      </a:xfrm>
                      <a:prstGeom prst="rect">
                        <a:avLst/>
                      </a:prstGeom>
                      <a:noFill/>
                      <a:ln>
                        <a:solidFill>
                          <a:schemeClr val="accent1"/>
                        </a:solidFill>
                      </a:ln>
                    </p:spPr>
                  </p:pic>
                </p:oleObj>
              </mc:Fallback>
            </mc:AlternateContent>
          </a:graphicData>
        </a:graphic>
      </p:graphicFrame>
      <p:graphicFrame>
        <p:nvGraphicFramePr>
          <p:cNvPr id="84" name="Object 83"/>
          <p:cNvGraphicFramePr>
            <a:graphicFrameLocks noChangeAspect="1"/>
          </p:cNvGraphicFramePr>
          <p:nvPr/>
        </p:nvGraphicFramePr>
        <p:xfrm>
          <a:off x="34925" y="5306006"/>
          <a:ext cx="4568831" cy="1101143"/>
        </p:xfrm>
        <a:graphic>
          <a:graphicData uri="http://schemas.openxmlformats.org/presentationml/2006/ole">
            <mc:AlternateContent xmlns:mc="http://schemas.openxmlformats.org/markup-compatibility/2006">
              <mc:Choice xmlns:v="urn:schemas-microsoft-com:vml" Requires="v">
                <p:oleObj name="Equation" r:id="rId26" imgW="3149280" imgH="761760" progId="Equation.3">
                  <p:embed/>
                </p:oleObj>
              </mc:Choice>
              <mc:Fallback>
                <p:oleObj name="Equation" r:id="rId26" imgW="3149280" imgH="761760" progId="Equation.3">
                  <p:embed/>
                  <p:pic>
                    <p:nvPicPr>
                      <p:cNvPr id="0" name=""/>
                      <p:cNvPicPr>
                        <a:picLocks noChangeAspect="1" noChangeArrowheads="1"/>
                      </p:cNvPicPr>
                      <p:nvPr/>
                    </p:nvPicPr>
                    <p:blipFill>
                      <a:blip r:embed="rId27"/>
                      <a:srcRect/>
                      <a:stretch>
                        <a:fillRect/>
                      </a:stretch>
                    </p:blipFill>
                    <p:spPr bwMode="auto">
                      <a:xfrm>
                        <a:off x="34925" y="5306006"/>
                        <a:ext cx="4568831" cy="1101143"/>
                      </a:xfrm>
                      <a:prstGeom prst="rect">
                        <a:avLst/>
                      </a:prstGeom>
                      <a:noFill/>
                      <a:ln>
                        <a:solidFill>
                          <a:schemeClr val="accent1"/>
                        </a:solidFill>
                      </a:ln>
                    </p:spPr>
                  </p:pic>
                </p:oleObj>
              </mc:Fallback>
            </mc:AlternateContent>
          </a:graphicData>
        </a:graphic>
      </p:graphicFrame>
      <p:cxnSp>
        <p:nvCxnSpPr>
          <p:cNvPr id="87" name="Straight Arrow Connector 86"/>
          <p:cNvCxnSpPr/>
          <p:nvPr/>
        </p:nvCxnSpPr>
        <p:spPr>
          <a:xfrm flipV="1">
            <a:off x="1650734" y="3597533"/>
            <a:ext cx="2326492" cy="1660267"/>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endCxn id="58" idx="2"/>
          </p:cNvCxnSpPr>
          <p:nvPr/>
        </p:nvCxnSpPr>
        <p:spPr>
          <a:xfrm flipV="1">
            <a:off x="5701507" y="4403861"/>
            <a:ext cx="304779" cy="768399"/>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453309" y="474703"/>
            <a:ext cx="4427302" cy="369332"/>
          </a:xfrm>
          <a:prstGeom prst="rect">
            <a:avLst/>
          </a:prstGeom>
        </p:spPr>
        <p:txBody>
          <a:bodyPr wrap="none">
            <a:spAutoFit/>
          </a:bodyPr>
          <a:lstStyle/>
          <a:p>
            <a:r>
              <a:rPr lang="en-US" dirty="0"/>
              <a:t>http://cogprints.org/5869/1/cnn_tutorial.pdf</a:t>
            </a:r>
          </a:p>
        </p:txBody>
      </p:sp>
      <p:cxnSp>
        <p:nvCxnSpPr>
          <p:cNvPr id="93" name="Straight Connector 92"/>
          <p:cNvCxnSpPr>
            <a:stCxn id="17" idx="0"/>
            <a:endCxn id="17" idx="4"/>
          </p:cNvCxnSpPr>
          <p:nvPr/>
        </p:nvCxnSpPr>
        <p:spPr>
          <a:xfrm>
            <a:off x="3679011" y="1928848"/>
            <a:ext cx="0" cy="83820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4" name="Object 93"/>
          <p:cNvGraphicFramePr>
            <a:graphicFrameLocks noChangeAspect="1"/>
          </p:cNvGraphicFramePr>
          <p:nvPr/>
        </p:nvGraphicFramePr>
        <p:xfrm>
          <a:off x="3267075" y="2089150"/>
          <a:ext cx="531813" cy="528638"/>
        </p:xfrm>
        <a:graphic>
          <a:graphicData uri="http://schemas.openxmlformats.org/presentationml/2006/ole">
            <mc:AlternateContent xmlns:mc="http://schemas.openxmlformats.org/markup-compatibility/2006">
              <mc:Choice xmlns:v="urn:schemas-microsoft-com:vml" Requires="v">
                <p:oleObj name="Equation" r:id="rId28" imgW="253800" imgH="241200" progId="Equation.3">
                  <p:embed/>
                </p:oleObj>
              </mc:Choice>
              <mc:Fallback>
                <p:oleObj name="Equation" r:id="rId28" imgW="253800" imgH="241200" progId="Equation.3">
                  <p:embed/>
                  <p:pic>
                    <p:nvPicPr>
                      <p:cNvPr id="0" name=""/>
                      <p:cNvPicPr>
                        <a:picLocks noChangeAspect="1" noChangeArrowheads="1"/>
                      </p:cNvPicPr>
                      <p:nvPr/>
                    </p:nvPicPr>
                    <p:blipFill>
                      <a:blip r:embed="rId29"/>
                      <a:srcRect/>
                      <a:stretch>
                        <a:fillRect/>
                      </a:stretch>
                    </p:blipFill>
                    <p:spPr bwMode="auto">
                      <a:xfrm>
                        <a:off x="3267075" y="2089150"/>
                        <a:ext cx="531813"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5" name="Object 94"/>
          <p:cNvGraphicFramePr>
            <a:graphicFrameLocks noChangeAspect="1"/>
          </p:cNvGraphicFramePr>
          <p:nvPr/>
        </p:nvGraphicFramePr>
        <p:xfrm>
          <a:off x="5349875" y="2593975"/>
          <a:ext cx="503238" cy="501650"/>
        </p:xfrm>
        <a:graphic>
          <a:graphicData uri="http://schemas.openxmlformats.org/presentationml/2006/ole">
            <mc:AlternateContent xmlns:mc="http://schemas.openxmlformats.org/markup-compatibility/2006">
              <mc:Choice xmlns:v="urn:schemas-microsoft-com:vml" Requires="v">
                <p:oleObj name="Equation" r:id="rId30" imgW="241200" imgH="228600" progId="Equation.3">
                  <p:embed/>
                </p:oleObj>
              </mc:Choice>
              <mc:Fallback>
                <p:oleObj name="Equation" r:id="rId30" imgW="241200" imgH="228600" progId="Equation.3">
                  <p:embed/>
                  <p:pic>
                    <p:nvPicPr>
                      <p:cNvPr id="0" name=""/>
                      <p:cNvPicPr>
                        <a:picLocks noChangeAspect="1" noChangeArrowheads="1"/>
                      </p:cNvPicPr>
                      <p:nvPr/>
                    </p:nvPicPr>
                    <p:blipFill>
                      <a:blip r:embed="rId31"/>
                      <a:srcRect/>
                      <a:stretch>
                        <a:fillRect/>
                      </a:stretch>
                    </p:blipFill>
                    <p:spPr bwMode="auto">
                      <a:xfrm>
                        <a:off x="5349875" y="2593975"/>
                        <a:ext cx="503238"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96" name="Straight Connector 95"/>
          <p:cNvCxnSpPr/>
          <p:nvPr/>
        </p:nvCxnSpPr>
        <p:spPr>
          <a:xfrm>
            <a:off x="5830670" y="2434008"/>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5830670" y="3672043"/>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788549" y="3028809"/>
            <a:ext cx="0" cy="83820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0" name="Object 99"/>
          <p:cNvGraphicFramePr>
            <a:graphicFrameLocks noChangeAspect="1"/>
          </p:cNvGraphicFramePr>
          <p:nvPr/>
        </p:nvGraphicFramePr>
        <p:xfrm>
          <a:off x="3378776" y="3204718"/>
          <a:ext cx="371475" cy="528638"/>
        </p:xfrm>
        <a:graphic>
          <a:graphicData uri="http://schemas.openxmlformats.org/presentationml/2006/ole">
            <mc:AlternateContent xmlns:mc="http://schemas.openxmlformats.org/markup-compatibility/2006">
              <mc:Choice xmlns:v="urn:schemas-microsoft-com:vml" Requires="v">
                <p:oleObj name="Equation" r:id="rId32" imgW="177480" imgH="241200" progId="Equation.3">
                  <p:embed/>
                </p:oleObj>
              </mc:Choice>
              <mc:Fallback>
                <p:oleObj name="Equation" r:id="rId32" imgW="177480" imgH="241200" progId="Equation.3">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378776" y="3204718"/>
                        <a:ext cx="37147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1" name="Object 100"/>
          <p:cNvGraphicFramePr>
            <a:graphicFrameLocks noChangeAspect="1"/>
          </p:cNvGraphicFramePr>
          <p:nvPr/>
        </p:nvGraphicFramePr>
        <p:xfrm>
          <a:off x="5432425" y="3821113"/>
          <a:ext cx="319088" cy="500062"/>
        </p:xfrm>
        <a:graphic>
          <a:graphicData uri="http://schemas.openxmlformats.org/presentationml/2006/ole">
            <mc:AlternateContent xmlns:mc="http://schemas.openxmlformats.org/markup-compatibility/2006">
              <mc:Choice xmlns:v="urn:schemas-microsoft-com:vml" Requires="v">
                <p:oleObj name="Equation" r:id="rId34" imgW="152280" imgH="228600" progId="Equation.3">
                  <p:embed/>
                </p:oleObj>
              </mc:Choice>
              <mc:Fallback>
                <p:oleObj name="Equation" r:id="rId34" imgW="152280" imgH="228600" progId="Equation.3">
                  <p:embed/>
                  <p:pic>
                    <p:nvPicPr>
                      <p:cNvPr id="0" name=""/>
                      <p:cNvPicPr>
                        <a:picLocks noChangeAspect="1" noChangeArrowheads="1"/>
                      </p:cNvPicPr>
                      <p:nvPr/>
                    </p:nvPicPr>
                    <p:blipFill>
                      <a:blip r:embed="rId35"/>
                      <a:srcRect/>
                      <a:stretch>
                        <a:fillRect/>
                      </a:stretch>
                    </p:blipFill>
                    <p:spPr bwMode="auto">
                      <a:xfrm>
                        <a:off x="5432425" y="3821113"/>
                        <a:ext cx="31908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p:cNvSpPr txBox="1"/>
          <p:nvPr/>
        </p:nvSpPr>
        <p:spPr>
          <a:xfrm>
            <a:off x="1072336" y="741112"/>
            <a:ext cx="1234633" cy="769441"/>
          </a:xfrm>
          <a:prstGeom prst="rect">
            <a:avLst/>
          </a:prstGeom>
          <a:noFill/>
        </p:spPr>
        <p:txBody>
          <a:bodyPr wrap="none" rtlCol="0">
            <a:spAutoFit/>
          </a:bodyPr>
          <a:lstStyle/>
          <a:p>
            <a:r>
              <a:rPr lang="en-US" sz="4400" i="1" dirty="0" err="1">
                <a:solidFill>
                  <a:srgbClr val="FF0000"/>
                </a:solidFill>
              </a:rPr>
              <a:t>K</a:t>
            </a:r>
            <a:r>
              <a:rPr lang="en-US" sz="4400" i="1" baseline="-25000" dirty="0" err="1">
                <a:solidFill>
                  <a:srgbClr val="FF0000"/>
                </a:solidFill>
              </a:rPr>
              <a:t>layer</a:t>
            </a:r>
            <a:endParaRPr lang="en-US" sz="4400" i="1" baseline="-25000" dirty="0">
              <a:solidFill>
                <a:srgbClr val="FF0000"/>
              </a:solidFill>
            </a:endParaRPr>
          </a:p>
        </p:txBody>
      </p:sp>
      <p:sp>
        <p:nvSpPr>
          <p:cNvPr id="66" name="TextBox 65"/>
          <p:cNvSpPr txBox="1"/>
          <p:nvPr/>
        </p:nvSpPr>
        <p:spPr>
          <a:xfrm>
            <a:off x="3331349" y="749621"/>
            <a:ext cx="1075936" cy="769441"/>
          </a:xfrm>
          <a:prstGeom prst="rect">
            <a:avLst/>
          </a:prstGeom>
          <a:noFill/>
        </p:spPr>
        <p:txBody>
          <a:bodyPr wrap="none" rtlCol="0">
            <a:spAutoFit/>
          </a:bodyPr>
          <a:lstStyle/>
          <a:p>
            <a:r>
              <a:rPr lang="en-US" sz="4400" i="1" dirty="0" err="1">
                <a:solidFill>
                  <a:srgbClr val="FF0000"/>
                </a:solidFill>
              </a:rPr>
              <a:t>j</a:t>
            </a:r>
            <a:r>
              <a:rPr lang="en-US" sz="4400" i="1" baseline="-25000" dirty="0" err="1">
                <a:solidFill>
                  <a:srgbClr val="FF0000"/>
                </a:solidFill>
              </a:rPr>
              <a:t>layer</a:t>
            </a:r>
            <a:endParaRPr lang="en-US" sz="4400" i="1" baseline="-25000" dirty="0">
              <a:solidFill>
                <a:srgbClr val="FF0000"/>
              </a:solidFill>
            </a:endParaRPr>
          </a:p>
        </p:txBody>
      </p:sp>
      <p:sp>
        <p:nvSpPr>
          <p:cNvPr id="67" name="TextBox 66"/>
          <p:cNvSpPr txBox="1"/>
          <p:nvPr/>
        </p:nvSpPr>
        <p:spPr>
          <a:xfrm>
            <a:off x="5438493" y="749621"/>
            <a:ext cx="1071127" cy="769441"/>
          </a:xfrm>
          <a:prstGeom prst="rect">
            <a:avLst/>
          </a:prstGeom>
          <a:noFill/>
        </p:spPr>
        <p:txBody>
          <a:bodyPr wrap="none" rtlCol="0">
            <a:spAutoFit/>
          </a:bodyPr>
          <a:lstStyle/>
          <a:p>
            <a:r>
              <a:rPr lang="en-US" sz="4400" i="1" dirty="0" err="1">
                <a:solidFill>
                  <a:srgbClr val="FF0000"/>
                </a:solidFill>
              </a:rPr>
              <a:t>i</a:t>
            </a:r>
            <a:r>
              <a:rPr lang="en-US" sz="4400" i="1" baseline="-25000" dirty="0" err="1">
                <a:solidFill>
                  <a:srgbClr val="FF0000"/>
                </a:solidFill>
              </a:rPr>
              <a:t>layer</a:t>
            </a:r>
            <a:endParaRPr lang="en-US" sz="4400" i="1" baseline="-25000" dirty="0">
              <a:solidFill>
                <a:srgbClr val="FF0000"/>
              </a:solidFill>
            </a:endParaRPr>
          </a:p>
        </p:txBody>
      </p:sp>
    </p:spTree>
    <p:extLst>
      <p:ext uri="{BB962C8B-B14F-4D97-AF65-F5344CB8AC3E}">
        <p14:creationId xmlns:p14="http://schemas.microsoft.com/office/powerpoint/2010/main" val="25593500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96F6D-237C-4835-A1EB-CCFC38236D5B}"/>
              </a:ext>
            </a:extLst>
          </p:cNvPr>
          <p:cNvSpPr>
            <a:spLocks noGrp="1"/>
          </p:cNvSpPr>
          <p:nvPr>
            <p:ph type="ctrTitle"/>
          </p:nvPr>
        </p:nvSpPr>
        <p:spPr>
          <a:xfrm>
            <a:off x="609600" y="838200"/>
            <a:ext cx="7772400" cy="1470025"/>
          </a:xfrm>
        </p:spPr>
        <p:txBody>
          <a:bodyPr/>
          <a:lstStyle/>
          <a:p>
            <a:r>
              <a:rPr lang="en-US" altLang="en-US" sz="4400" dirty="0"/>
              <a:t>Case 1 of weight updating</a:t>
            </a:r>
            <a:endParaRPr lang="en-US" dirty="0"/>
          </a:p>
        </p:txBody>
      </p:sp>
      <p:sp>
        <p:nvSpPr>
          <p:cNvPr id="3" name="Content Placeholder 2">
            <a:extLst>
              <a:ext uri="{FF2B5EF4-FFF2-40B4-BE49-F238E27FC236}">
                <a16:creationId xmlns:a16="http://schemas.microsoft.com/office/drawing/2014/main" id="{18A6A35E-1652-4123-92B9-28AE360BBD14}"/>
              </a:ext>
            </a:extLst>
          </p:cNvPr>
          <p:cNvSpPr>
            <a:spLocks noGrp="1"/>
          </p:cNvSpPr>
          <p:nvPr>
            <p:ph type="subTitle" idx="1"/>
          </p:nvPr>
        </p:nvSpPr>
        <p:spPr>
          <a:xfrm>
            <a:off x="1447800" y="2327819"/>
            <a:ext cx="6400800" cy="1752600"/>
          </a:xfrm>
        </p:spPr>
        <p:txBody>
          <a:bodyPr/>
          <a:lstStyle/>
          <a:p>
            <a:r>
              <a:rPr lang="en-US" altLang="en-US" sz="3200" dirty="0"/>
              <a:t>if the neuron in </a:t>
            </a:r>
            <a:r>
              <a:rPr lang="en-US" altLang="en-US" sz="3200" dirty="0">
                <a:solidFill>
                  <a:srgbClr val="FF0000"/>
                </a:solidFill>
              </a:rPr>
              <a:t>between</a:t>
            </a:r>
            <a:r>
              <a:rPr lang="en-US" altLang="en-US" sz="3200" dirty="0"/>
              <a:t> </a:t>
            </a:r>
            <a:r>
              <a:rPr lang="en-US" altLang="en-US" sz="3200" dirty="0">
                <a:solidFill>
                  <a:srgbClr val="FF0000"/>
                </a:solidFill>
              </a:rPr>
              <a:t>the hidden layer and the output layer</a:t>
            </a:r>
            <a:endParaRPr lang="en-US" dirty="0"/>
          </a:p>
        </p:txBody>
      </p:sp>
      <p:sp>
        <p:nvSpPr>
          <p:cNvPr id="4" name="Footer Placeholder 3">
            <a:extLst>
              <a:ext uri="{FF2B5EF4-FFF2-40B4-BE49-F238E27FC236}">
                <a16:creationId xmlns:a16="http://schemas.microsoft.com/office/drawing/2014/main" id="{F5764FD7-26E3-4A4E-9691-AE5AA97AD857}"/>
              </a:ext>
            </a:extLst>
          </p:cNvPr>
          <p:cNvSpPr>
            <a:spLocks noGrp="1"/>
          </p:cNvSpPr>
          <p:nvPr>
            <p:ph type="ftr" sz="quarter" idx="11"/>
          </p:nvPr>
        </p:nvSpPr>
        <p:spPr/>
        <p:txBody>
          <a:bodyPr/>
          <a:lstStyle/>
          <a:p>
            <a:pPr>
              <a:defRPr/>
            </a:pPr>
            <a:r>
              <a:rPr lang="en-US" altLang="zh-HK"/>
              <a:t>Neural Networks. , v.250210a</a:t>
            </a:r>
          </a:p>
        </p:txBody>
      </p:sp>
      <p:sp>
        <p:nvSpPr>
          <p:cNvPr id="5" name="Slide Number Placeholder 4">
            <a:extLst>
              <a:ext uri="{FF2B5EF4-FFF2-40B4-BE49-F238E27FC236}">
                <a16:creationId xmlns:a16="http://schemas.microsoft.com/office/drawing/2014/main" id="{0E064A7C-E348-4BF6-9A3F-B3FFA955F967}"/>
              </a:ext>
            </a:extLst>
          </p:cNvPr>
          <p:cNvSpPr>
            <a:spLocks noGrp="1"/>
          </p:cNvSpPr>
          <p:nvPr>
            <p:ph type="sldNum" sz="quarter" idx="12"/>
          </p:nvPr>
        </p:nvSpPr>
        <p:spPr/>
        <p:txBody>
          <a:bodyPr/>
          <a:lstStyle/>
          <a:p>
            <a:fld id="{B28686DF-4AC6-44BB-9261-A3C12E8BDC53}" type="slidenum">
              <a:rPr lang="en-US" altLang="zh-HK" smtClean="0"/>
              <a:pPr/>
              <a:t>52</a:t>
            </a:fld>
            <a:endParaRPr lang="en-US" altLang="zh-HK"/>
          </a:p>
        </p:txBody>
      </p:sp>
      <p:pic>
        <p:nvPicPr>
          <p:cNvPr id="6" name="Picture 22">
            <a:extLst>
              <a:ext uri="{FF2B5EF4-FFF2-40B4-BE49-F238E27FC236}">
                <a16:creationId xmlns:a16="http://schemas.microsoft.com/office/drawing/2014/main" id="{77F50A1C-4FE4-9938-4454-4A5F80582F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33524" y="3539729"/>
            <a:ext cx="5334000" cy="285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a:extLst>
              <a:ext uri="{FF2B5EF4-FFF2-40B4-BE49-F238E27FC236}">
                <a16:creationId xmlns:a16="http://schemas.microsoft.com/office/drawing/2014/main" id="{59C29842-FFF3-A3C7-1DED-F8836EDE3B09}"/>
              </a:ext>
            </a:extLst>
          </p:cNvPr>
          <p:cNvSpPr/>
          <p:nvPr/>
        </p:nvSpPr>
        <p:spPr>
          <a:xfrm>
            <a:off x="7643949" y="3920081"/>
            <a:ext cx="152400" cy="228600"/>
          </a:xfrm>
          <a:prstGeom prst="ellipse">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A4F4BDF9-6497-8E28-5A18-1E90C6BCFD8B}"/>
              </a:ext>
            </a:extLst>
          </p:cNvPr>
          <p:cNvCxnSpPr/>
          <p:nvPr/>
        </p:nvCxnSpPr>
        <p:spPr>
          <a:xfrm>
            <a:off x="5029200" y="2743200"/>
            <a:ext cx="2690949" cy="1176881"/>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16945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0925" y="4492625"/>
            <a:ext cx="390207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1"/>
          <p:cNvSpPr>
            <a:spLocks noGrp="1"/>
          </p:cNvSpPr>
          <p:nvPr>
            <p:ph type="title"/>
          </p:nvPr>
        </p:nvSpPr>
        <p:spPr>
          <a:xfrm>
            <a:off x="-3177" y="101876"/>
            <a:ext cx="3227218" cy="563563"/>
          </a:xfrm>
        </p:spPr>
        <p:txBody>
          <a:bodyPr>
            <a:noAutofit/>
          </a:bodyPr>
          <a:lstStyle/>
          <a:p>
            <a:pPr algn="l"/>
            <a:r>
              <a:rPr lang="en-US" altLang="en-US" sz="1600" dirty="0"/>
              <a:t>Case 1 of weight updating</a:t>
            </a:r>
            <a:br>
              <a:rPr lang="en-US" altLang="en-US" sz="1600" dirty="0"/>
            </a:br>
            <a:r>
              <a:rPr lang="en-US" altLang="en-US" sz="1600" dirty="0"/>
              <a:t>(</a:t>
            </a:r>
            <a:r>
              <a:rPr lang="en-US" altLang="en-US" sz="1600" dirty="0" err="1"/>
              <a:t>i</a:t>
            </a:r>
            <a:r>
              <a:rPr lang="en-US" altLang="en-US" sz="1600" dirty="0"/>
              <a:t>): if the neuron in </a:t>
            </a:r>
            <a:r>
              <a:rPr lang="en-US" altLang="en-US" sz="1600" dirty="0">
                <a:solidFill>
                  <a:srgbClr val="FF0000"/>
                </a:solidFill>
              </a:rPr>
              <a:t>between</a:t>
            </a:r>
            <a:r>
              <a:rPr lang="en-US" altLang="en-US" sz="1600" dirty="0"/>
              <a:t> </a:t>
            </a:r>
            <a:r>
              <a:rPr lang="en-US" altLang="en-US" sz="1600" dirty="0">
                <a:solidFill>
                  <a:srgbClr val="FF0000"/>
                </a:solidFill>
              </a:rPr>
              <a:t>the hidden layer and the output layer</a:t>
            </a:r>
            <a:br>
              <a:rPr lang="en-US" altLang="en-US" sz="1800" dirty="0">
                <a:solidFill>
                  <a:srgbClr val="FF0000"/>
                </a:solidFill>
              </a:rPr>
            </a:br>
            <a:endParaRPr lang="en-US" altLang="en-US" sz="1800" i="1" baseline="-25000" dirty="0">
              <a:solidFill>
                <a:srgbClr val="FF0000"/>
              </a:solidFill>
            </a:endParaRPr>
          </a:p>
        </p:txBody>
      </p:sp>
      <p:sp>
        <p:nvSpPr>
          <p:cNvPr id="37892" name="Content Placeholder 2"/>
          <p:cNvSpPr>
            <a:spLocks noGrp="1"/>
          </p:cNvSpPr>
          <p:nvPr>
            <p:ph idx="1"/>
          </p:nvPr>
        </p:nvSpPr>
        <p:spPr>
          <a:xfrm>
            <a:off x="8229600" y="5791200"/>
            <a:ext cx="457200" cy="334963"/>
          </a:xfrm>
        </p:spPr>
        <p:txBody>
          <a:bodyPr>
            <a:normAutofit fontScale="55000" lnSpcReduction="20000"/>
          </a:bodyPr>
          <a:lstStyle/>
          <a:p>
            <a:r>
              <a:rPr lang="en-US" altLang="en-US"/>
              <a:t> </a:t>
            </a:r>
          </a:p>
        </p:txBody>
      </p:sp>
      <p:sp>
        <p:nvSpPr>
          <p:cNvPr id="37893" name="Footer Placeholder 3"/>
          <p:cNvSpPr>
            <a:spLocks noGrp="1"/>
          </p:cNvSpPr>
          <p:nvPr>
            <p:ph type="ftr" sz="quarter" idx="11"/>
          </p:nvPr>
        </p:nvSpPr>
        <p:spPr bwMode="auto">
          <a:xfrm>
            <a:off x="5799138"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endParaRPr lang="en-US" altLang="zh-HK" sz="1200" dirty="0">
              <a:solidFill>
                <a:srgbClr val="898989"/>
              </a:solidFill>
            </a:endParaRPr>
          </a:p>
        </p:txBody>
      </p:sp>
      <p:sp>
        <p:nvSpPr>
          <p:cNvPr id="3789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028D2F6-5CA3-43E8-9DF1-2D06CEA395FD}" type="slidenum">
              <a:rPr lang="en-US" altLang="zh-HK" sz="1200">
                <a:solidFill>
                  <a:srgbClr val="898989"/>
                </a:solidFill>
              </a:rPr>
              <a:pPr>
                <a:spcBef>
                  <a:spcPct val="0"/>
                </a:spcBef>
                <a:buFontTx/>
                <a:buNone/>
              </a:pPr>
              <a:t>53</a:t>
            </a:fld>
            <a:endParaRPr lang="en-US" altLang="zh-HK" sz="1200">
              <a:solidFill>
                <a:srgbClr val="898989"/>
              </a:solidFill>
            </a:endParaRPr>
          </a:p>
        </p:txBody>
      </p:sp>
      <p:graphicFrame>
        <p:nvGraphicFramePr>
          <p:cNvPr id="37895" name="Object 5"/>
          <p:cNvGraphicFramePr>
            <a:graphicFrameLocks noChangeAspect="1"/>
          </p:cNvGraphicFramePr>
          <p:nvPr>
            <p:extLst>
              <p:ext uri="{D42A27DB-BD31-4B8C-83A1-F6EECF244321}">
                <p14:modId xmlns:p14="http://schemas.microsoft.com/office/powerpoint/2010/main" val="3325552281"/>
              </p:ext>
            </p:extLst>
          </p:nvPr>
        </p:nvGraphicFramePr>
        <p:xfrm>
          <a:off x="57958" y="634961"/>
          <a:ext cx="4857750" cy="5545137"/>
        </p:xfrm>
        <a:graphic>
          <a:graphicData uri="http://schemas.openxmlformats.org/presentationml/2006/ole">
            <mc:AlternateContent xmlns:mc="http://schemas.openxmlformats.org/markup-compatibility/2006">
              <mc:Choice xmlns:v="urn:schemas-microsoft-com:vml" Requires="v">
                <p:oleObj name="Equation" r:id="rId4" imgW="4292280" imgH="4902120" progId="Equation.3">
                  <p:embed/>
                </p:oleObj>
              </mc:Choice>
              <mc:Fallback>
                <p:oleObj name="Equation" r:id="rId4" imgW="4292280" imgH="4902120" progId="Equation.3">
                  <p:embed/>
                  <p:pic>
                    <p:nvPicPr>
                      <p:cNvPr id="0" name=""/>
                      <p:cNvPicPr>
                        <a:picLocks noChangeAspect="1" noChangeArrowheads="1"/>
                      </p:cNvPicPr>
                      <p:nvPr/>
                    </p:nvPicPr>
                    <p:blipFill>
                      <a:blip r:embed="rId5"/>
                      <a:srcRect/>
                      <a:stretch>
                        <a:fillRect/>
                      </a:stretch>
                    </p:blipFill>
                    <p:spPr bwMode="auto">
                      <a:xfrm>
                        <a:off x="57958" y="634961"/>
                        <a:ext cx="4857750" cy="5545137"/>
                      </a:xfrm>
                      <a:prstGeom prst="rect">
                        <a:avLst/>
                      </a:prstGeom>
                      <a:noFill/>
                      <a:ln>
                        <a:noFill/>
                      </a:ln>
                    </p:spPr>
                  </p:pic>
                </p:oleObj>
              </mc:Fallback>
            </mc:AlternateContent>
          </a:graphicData>
        </a:graphic>
      </p:graphicFrame>
      <p:sp>
        <p:nvSpPr>
          <p:cNvPr id="7" name="Oval 6"/>
          <p:cNvSpPr/>
          <p:nvPr/>
        </p:nvSpPr>
        <p:spPr>
          <a:xfrm>
            <a:off x="6112971" y="1874569"/>
            <a:ext cx="9144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8" name="Straight Arrow Connector 7"/>
          <p:cNvCxnSpPr/>
          <p:nvPr/>
        </p:nvCxnSpPr>
        <p:spPr>
          <a:xfrm>
            <a:off x="5298583" y="2109519"/>
            <a:ext cx="814388" cy="698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350971" y="2407969"/>
            <a:ext cx="762000" cy="23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035308" y="2293669"/>
            <a:ext cx="6778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7" idx="4"/>
          </p:cNvCxnSpPr>
          <p:nvPr/>
        </p:nvCxnSpPr>
        <p:spPr>
          <a:xfrm>
            <a:off x="6570171" y="1874569"/>
            <a:ext cx="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5474796" y="2179369"/>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7" name="Oval 16"/>
          <p:cNvSpPr/>
          <p:nvPr/>
        </p:nvSpPr>
        <p:spPr>
          <a:xfrm>
            <a:off x="5503371" y="2331769"/>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8" name="Straight Arrow Connector 17"/>
          <p:cNvCxnSpPr>
            <a:endCxn id="7" idx="3"/>
          </p:cNvCxnSpPr>
          <p:nvPr/>
        </p:nvCxnSpPr>
        <p:spPr>
          <a:xfrm flipV="1">
            <a:off x="5350971" y="2590532"/>
            <a:ext cx="896937" cy="73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528771" y="2506394"/>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7905" name="TextBox 19"/>
          <p:cNvSpPr txBox="1">
            <a:spLocks noChangeArrowheads="1"/>
          </p:cNvSpPr>
          <p:nvPr/>
        </p:nvSpPr>
        <p:spPr bwMode="auto">
          <a:xfrm>
            <a:off x="7065471" y="1985694"/>
            <a:ext cx="857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Output</a:t>
            </a:r>
          </a:p>
          <a:p>
            <a:pPr eaLnBrk="1" hangingPunct="1">
              <a:spcBef>
                <a:spcPct val="0"/>
              </a:spcBef>
              <a:buFontTx/>
              <a:buNone/>
            </a:pPr>
            <a:endParaRPr lang="en-US" altLang="en-US" sz="1800" i="1" baseline="-25000"/>
          </a:p>
        </p:txBody>
      </p:sp>
      <p:cxnSp>
        <p:nvCxnSpPr>
          <p:cNvPr id="25" name="Straight Arrow Connector 24"/>
          <p:cNvCxnSpPr/>
          <p:nvPr/>
        </p:nvCxnSpPr>
        <p:spPr>
          <a:xfrm flipH="1">
            <a:off x="6193933" y="2788969"/>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908" name="TextBox 1"/>
          <p:cNvSpPr txBox="1">
            <a:spLocks noChangeArrowheads="1"/>
          </p:cNvSpPr>
          <p:nvPr/>
        </p:nvSpPr>
        <p:spPr bwMode="auto">
          <a:xfrm>
            <a:off x="5078413" y="3902075"/>
            <a:ext cx="3027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Neuron </a:t>
            </a:r>
            <a:r>
              <a:rPr lang="en-US" altLang="en-US" sz="1800" i="1"/>
              <a:t>n</a:t>
            </a:r>
            <a:r>
              <a:rPr lang="en-US" altLang="en-US" sz="1800"/>
              <a:t> as an output neuron</a:t>
            </a:r>
          </a:p>
        </p:txBody>
      </p:sp>
      <p:sp>
        <p:nvSpPr>
          <p:cNvPr id="2" name="Oval 1"/>
          <p:cNvSpPr/>
          <p:nvPr/>
        </p:nvSpPr>
        <p:spPr>
          <a:xfrm>
            <a:off x="8247063" y="4572000"/>
            <a:ext cx="515937" cy="2286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cxnSp>
        <p:nvCxnSpPr>
          <p:cNvPr id="5" name="Straight Arrow Connector 4"/>
          <p:cNvCxnSpPr>
            <a:stCxn id="2" idx="0"/>
            <a:endCxn id="7" idx="5"/>
          </p:cNvCxnSpPr>
          <p:nvPr/>
        </p:nvCxnSpPr>
        <p:spPr>
          <a:xfrm flipH="1" flipV="1">
            <a:off x="6893460" y="2590017"/>
            <a:ext cx="1611572" cy="1981983"/>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graphicFrame>
        <p:nvGraphicFramePr>
          <p:cNvPr id="37915" name="Object 13"/>
          <p:cNvGraphicFramePr>
            <a:graphicFrameLocks noChangeAspect="1"/>
          </p:cNvGraphicFramePr>
          <p:nvPr/>
        </p:nvGraphicFramePr>
        <p:xfrm>
          <a:off x="6193933" y="2895600"/>
          <a:ext cx="1014413" cy="250073"/>
        </p:xfrm>
        <a:graphic>
          <a:graphicData uri="http://schemas.openxmlformats.org/presentationml/2006/ole">
            <mc:AlternateContent xmlns:mc="http://schemas.openxmlformats.org/markup-compatibility/2006">
              <mc:Choice xmlns:v="urn:schemas-microsoft-com:vml" Requires="v">
                <p:oleObj name="Equation" r:id="rId6" imgW="927000" imgH="228600" progId="Equation.3">
                  <p:embed/>
                </p:oleObj>
              </mc:Choice>
              <mc:Fallback>
                <p:oleObj name="Equation" r:id="rId6" imgW="927000" imgH="228600" progId="Equation.3">
                  <p:embed/>
                  <p:pic>
                    <p:nvPicPr>
                      <p:cNvPr id="0" name=""/>
                      <p:cNvPicPr>
                        <a:picLocks noChangeAspect="1" noChangeArrowheads="1"/>
                      </p:cNvPicPr>
                      <p:nvPr/>
                    </p:nvPicPr>
                    <p:blipFill>
                      <a:blip r:embed="rId7"/>
                      <a:srcRect/>
                      <a:stretch>
                        <a:fillRect/>
                      </a:stretch>
                    </p:blipFill>
                    <p:spPr bwMode="auto">
                      <a:xfrm>
                        <a:off x="6193933" y="2895600"/>
                        <a:ext cx="1014413" cy="250073"/>
                      </a:xfrm>
                      <a:prstGeom prst="rect">
                        <a:avLst/>
                      </a:prstGeom>
                      <a:noFill/>
                      <a:ln>
                        <a:noFill/>
                      </a:ln>
                    </p:spPr>
                  </p:pic>
                </p:oleObj>
              </mc:Fallback>
            </mc:AlternateContent>
          </a:graphicData>
        </a:graphic>
      </p:graphicFrame>
      <p:graphicFrame>
        <p:nvGraphicFramePr>
          <p:cNvPr id="37916" name="Object 13"/>
          <p:cNvGraphicFramePr>
            <a:graphicFrameLocks noChangeAspect="1"/>
          </p:cNvGraphicFramePr>
          <p:nvPr/>
        </p:nvGraphicFramePr>
        <p:xfrm>
          <a:off x="6636846" y="2069832"/>
          <a:ext cx="319087" cy="474662"/>
        </p:xfrm>
        <a:graphic>
          <a:graphicData uri="http://schemas.openxmlformats.org/presentationml/2006/ole">
            <mc:AlternateContent xmlns:mc="http://schemas.openxmlformats.org/markup-compatibility/2006">
              <mc:Choice xmlns:v="urn:schemas-microsoft-com:vml" Requires="v">
                <p:oleObj name="Equation" r:id="rId8" imgW="152280" imgH="228600" progId="Equation.3">
                  <p:embed/>
                </p:oleObj>
              </mc:Choice>
              <mc:Fallback>
                <p:oleObj name="Equation" r:id="rId8" imgW="152280" imgH="228600" progId="Equation.3">
                  <p:embed/>
                  <p:pic>
                    <p:nvPicPr>
                      <p:cNvPr id="0" name=""/>
                      <p:cNvPicPr>
                        <a:picLocks noChangeAspect="1" noChangeArrowheads="1"/>
                      </p:cNvPicPr>
                      <p:nvPr/>
                    </p:nvPicPr>
                    <p:blipFill>
                      <a:blip r:embed="rId9"/>
                      <a:srcRect/>
                      <a:stretch>
                        <a:fillRect/>
                      </a:stretch>
                    </p:blipFill>
                    <p:spPr bwMode="auto">
                      <a:xfrm>
                        <a:off x="6636846" y="2069832"/>
                        <a:ext cx="319087"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917" name="Object 13"/>
          <p:cNvGraphicFramePr>
            <a:graphicFrameLocks noChangeAspect="1"/>
          </p:cNvGraphicFramePr>
          <p:nvPr/>
        </p:nvGraphicFramePr>
        <p:xfrm>
          <a:off x="6253163" y="2087563"/>
          <a:ext cx="317500" cy="477837"/>
        </p:xfrm>
        <a:graphic>
          <a:graphicData uri="http://schemas.openxmlformats.org/presentationml/2006/ole">
            <mc:AlternateContent xmlns:mc="http://schemas.openxmlformats.org/markup-compatibility/2006">
              <mc:Choice xmlns:v="urn:schemas-microsoft-com:vml" Requires="v">
                <p:oleObj name="Equation" r:id="rId10" imgW="152280" imgH="228600" progId="Equation.3">
                  <p:embed/>
                </p:oleObj>
              </mc:Choice>
              <mc:Fallback>
                <p:oleObj name="Equation" r:id="rId10" imgW="152280" imgH="228600" progId="Equation.3">
                  <p:embed/>
                  <p:pic>
                    <p:nvPicPr>
                      <p:cNvPr id="0" name=""/>
                      <p:cNvPicPr>
                        <a:picLocks noChangeAspect="1" noChangeArrowheads="1"/>
                      </p:cNvPicPr>
                      <p:nvPr/>
                    </p:nvPicPr>
                    <p:blipFill>
                      <a:blip r:embed="rId11"/>
                      <a:srcRect/>
                      <a:stretch>
                        <a:fillRect/>
                      </a:stretch>
                    </p:blipFill>
                    <p:spPr bwMode="auto">
                      <a:xfrm>
                        <a:off x="6253163" y="2087563"/>
                        <a:ext cx="3175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918" name="Object 13"/>
          <p:cNvGraphicFramePr>
            <a:graphicFrameLocks noChangeAspect="1"/>
          </p:cNvGraphicFramePr>
          <p:nvPr/>
        </p:nvGraphicFramePr>
        <p:xfrm>
          <a:off x="7229475" y="2476898"/>
          <a:ext cx="1914525" cy="947738"/>
        </p:xfrm>
        <a:graphic>
          <a:graphicData uri="http://schemas.openxmlformats.org/presentationml/2006/ole">
            <mc:AlternateContent xmlns:mc="http://schemas.openxmlformats.org/markup-compatibility/2006">
              <mc:Choice xmlns:v="urn:schemas-microsoft-com:vml" Requires="v">
                <p:oleObj name="Equation" r:id="rId12" imgW="1384200" imgH="685800" progId="Equation.3">
                  <p:embed/>
                </p:oleObj>
              </mc:Choice>
              <mc:Fallback>
                <p:oleObj name="Equation" r:id="rId12" imgW="1384200" imgH="685800" progId="Equation.3">
                  <p:embed/>
                  <p:pic>
                    <p:nvPicPr>
                      <p:cNvPr id="0" name=""/>
                      <p:cNvPicPr>
                        <a:picLocks noChangeAspect="1" noChangeArrowheads="1"/>
                      </p:cNvPicPr>
                      <p:nvPr/>
                    </p:nvPicPr>
                    <p:blipFill>
                      <a:blip r:embed="rId13"/>
                      <a:srcRect/>
                      <a:stretch>
                        <a:fillRect/>
                      </a:stretch>
                    </p:blipFill>
                    <p:spPr bwMode="auto">
                      <a:xfrm>
                        <a:off x="7229475" y="2476898"/>
                        <a:ext cx="191452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919" name="Object 13"/>
          <p:cNvGraphicFramePr>
            <a:graphicFrameLocks noChangeAspect="1"/>
          </p:cNvGraphicFramePr>
          <p:nvPr/>
        </p:nvGraphicFramePr>
        <p:xfrm>
          <a:off x="5497814" y="1745456"/>
          <a:ext cx="531812" cy="503238"/>
        </p:xfrm>
        <a:graphic>
          <a:graphicData uri="http://schemas.openxmlformats.org/presentationml/2006/ole">
            <mc:AlternateContent xmlns:mc="http://schemas.openxmlformats.org/markup-compatibility/2006">
              <mc:Choice xmlns:v="urn:schemas-microsoft-com:vml" Requires="v">
                <p:oleObj name="Equation" r:id="rId14" imgW="253800" imgH="241200" progId="Equation.3">
                  <p:embed/>
                </p:oleObj>
              </mc:Choice>
              <mc:Fallback>
                <p:oleObj name="Equation" r:id="rId14" imgW="253800" imgH="241200" progId="Equation.3">
                  <p:embed/>
                  <p:pic>
                    <p:nvPicPr>
                      <p:cNvPr id="0" name=""/>
                      <p:cNvPicPr>
                        <a:picLocks noChangeAspect="1" noChangeArrowheads="1"/>
                      </p:cNvPicPr>
                      <p:nvPr/>
                    </p:nvPicPr>
                    <p:blipFill>
                      <a:blip r:embed="rId15"/>
                      <a:srcRect/>
                      <a:stretch>
                        <a:fillRect/>
                      </a:stretch>
                    </p:blipFill>
                    <p:spPr bwMode="auto">
                      <a:xfrm>
                        <a:off x="5497814" y="1745456"/>
                        <a:ext cx="531812" cy="503238"/>
                      </a:xfrm>
                      <a:prstGeom prst="rect">
                        <a:avLst/>
                      </a:prstGeom>
                      <a:noFill/>
                      <a:ln>
                        <a:noFill/>
                      </a:ln>
                    </p:spPr>
                  </p:pic>
                </p:oleObj>
              </mc:Fallback>
            </mc:AlternateContent>
          </a:graphicData>
        </a:graphic>
      </p:graphicFrame>
      <p:graphicFrame>
        <p:nvGraphicFramePr>
          <p:cNvPr id="37921" name="Object 13"/>
          <p:cNvGraphicFramePr>
            <a:graphicFrameLocks noChangeAspect="1"/>
          </p:cNvGraphicFramePr>
          <p:nvPr/>
        </p:nvGraphicFramePr>
        <p:xfrm>
          <a:off x="4792171" y="1834882"/>
          <a:ext cx="371475" cy="503237"/>
        </p:xfrm>
        <a:graphic>
          <a:graphicData uri="http://schemas.openxmlformats.org/presentationml/2006/ole">
            <mc:AlternateContent xmlns:mc="http://schemas.openxmlformats.org/markup-compatibility/2006">
              <mc:Choice xmlns:v="urn:schemas-microsoft-com:vml" Requires="v">
                <p:oleObj name="Equation" r:id="rId16" imgW="177480" imgH="241200" progId="Equation.3">
                  <p:embed/>
                </p:oleObj>
              </mc:Choice>
              <mc:Fallback>
                <p:oleObj name="Equation" r:id="rId16" imgW="177480" imgH="241200" progId="Equation.3">
                  <p:embed/>
                  <p:pic>
                    <p:nvPicPr>
                      <p:cNvPr id="0" name=""/>
                      <p:cNvPicPr>
                        <a:picLocks noChangeAspect="1" noChangeArrowheads="1"/>
                      </p:cNvPicPr>
                      <p:nvPr/>
                    </p:nvPicPr>
                    <p:blipFill>
                      <a:blip r:embed="rId17"/>
                      <a:srcRect/>
                      <a:stretch>
                        <a:fillRect/>
                      </a:stretch>
                    </p:blipFill>
                    <p:spPr bwMode="auto">
                      <a:xfrm>
                        <a:off x="4792171" y="1834882"/>
                        <a:ext cx="3714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9" name="Straight Arrow Connector 8"/>
          <p:cNvCxnSpPr>
            <a:endCxn id="37919" idx="1"/>
          </p:cNvCxnSpPr>
          <p:nvPr/>
        </p:nvCxnSpPr>
        <p:spPr>
          <a:xfrm>
            <a:off x="533400" y="1219200"/>
            <a:ext cx="4964414" cy="777875"/>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8156575" y="2282445"/>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610554" y="2100912"/>
            <a:ext cx="304892" cy="369332"/>
          </a:xfrm>
          <a:prstGeom prst="rect">
            <a:avLst/>
          </a:prstGeom>
          <a:noFill/>
        </p:spPr>
        <p:txBody>
          <a:bodyPr wrap="none" rtlCol="0">
            <a:spAutoFit/>
          </a:bodyPr>
          <a:lstStyle/>
          <a:p>
            <a:r>
              <a:rPr lang="en-US" i="1" dirty="0" err="1"/>
              <a:t>t</a:t>
            </a:r>
            <a:r>
              <a:rPr lang="en-US" i="1" baseline="-25000" dirty="0" err="1">
                <a:latin typeface="Bell MT" panose="02020503060305020303" pitchFamily="18" charset="0"/>
              </a:rPr>
              <a:t>i</a:t>
            </a:r>
            <a:endParaRPr lang="en-US" i="1" baseline="-25000" dirty="0">
              <a:latin typeface="Bell MT" panose="02020503060305020303" pitchFamily="18" charset="0"/>
            </a:endParaRPr>
          </a:p>
        </p:txBody>
      </p:sp>
      <p:sp>
        <p:nvSpPr>
          <p:cNvPr id="30" name="TextBox 29"/>
          <p:cNvSpPr txBox="1"/>
          <p:nvPr/>
        </p:nvSpPr>
        <p:spPr>
          <a:xfrm>
            <a:off x="3966057" y="1208325"/>
            <a:ext cx="1112356" cy="369332"/>
          </a:xfrm>
          <a:prstGeom prst="rect">
            <a:avLst/>
          </a:prstGeom>
          <a:noFill/>
        </p:spPr>
        <p:txBody>
          <a:bodyPr wrap="none" rtlCol="0">
            <a:spAutoFit/>
          </a:bodyPr>
          <a:lstStyle/>
          <a:p>
            <a:r>
              <a:rPr lang="en-US" dirty="0"/>
              <a:t>Definition</a:t>
            </a:r>
          </a:p>
        </p:txBody>
      </p:sp>
      <p:cxnSp>
        <p:nvCxnSpPr>
          <p:cNvPr id="32" name="Straight Connector 31"/>
          <p:cNvCxnSpPr/>
          <p:nvPr/>
        </p:nvCxnSpPr>
        <p:spPr>
          <a:xfrm>
            <a:off x="3657600" y="4724401"/>
            <a:ext cx="838200"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7966605" y="4787375"/>
            <a:ext cx="179000" cy="1524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cxnSp>
        <p:nvCxnSpPr>
          <p:cNvPr id="36" name="Straight Arrow Connector 35"/>
          <p:cNvCxnSpPr/>
          <p:nvPr/>
        </p:nvCxnSpPr>
        <p:spPr>
          <a:xfrm flipH="1" flipV="1">
            <a:off x="5705777" y="2100912"/>
            <a:ext cx="2350329" cy="2623489"/>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458200" y="4863575"/>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458200" y="4939775"/>
            <a:ext cx="630301" cy="276999"/>
          </a:xfrm>
          <a:prstGeom prst="rect">
            <a:avLst/>
          </a:prstGeom>
          <a:noFill/>
        </p:spPr>
        <p:txBody>
          <a:bodyPr wrap="none" rtlCol="0">
            <a:spAutoFit/>
          </a:bodyPr>
          <a:lstStyle/>
          <a:p>
            <a:r>
              <a:rPr lang="en-US" sz="1200" dirty="0"/>
              <a:t>Output</a:t>
            </a:r>
          </a:p>
        </p:txBody>
      </p:sp>
      <p:sp>
        <p:nvSpPr>
          <p:cNvPr id="21" name="TextBox 20"/>
          <p:cNvSpPr txBox="1"/>
          <p:nvPr/>
        </p:nvSpPr>
        <p:spPr>
          <a:xfrm>
            <a:off x="0" y="6173325"/>
            <a:ext cx="4495800" cy="646331"/>
          </a:xfrm>
          <a:prstGeom prst="rect">
            <a:avLst/>
          </a:prstGeom>
          <a:noFill/>
        </p:spPr>
        <p:txBody>
          <a:bodyPr wrap="square" rtlCol="0">
            <a:spAutoFit/>
          </a:bodyPr>
          <a:lstStyle/>
          <a:p>
            <a:r>
              <a:rPr lang="en-US" dirty="0"/>
              <a:t>s2 = 1*</a:t>
            </a:r>
            <a:r>
              <a:rPr lang="en-US" dirty="0" err="1"/>
              <a:t>diag</a:t>
            </a:r>
            <a:r>
              <a:rPr lang="en-US" dirty="0"/>
              <a:t>(df2) * e(:,</a:t>
            </a:r>
            <a:r>
              <a:rPr lang="en-US" dirty="0" err="1"/>
              <a:t>i</a:t>
            </a:r>
            <a:r>
              <a:rPr lang="en-US" dirty="0"/>
              <a:t>); %e=A2-T; </a:t>
            </a:r>
          </a:p>
          <a:p>
            <a:r>
              <a:rPr lang="en-US" dirty="0"/>
              <a:t>df2=f’=f(1-f) of layer2, in </a:t>
            </a:r>
            <a:r>
              <a:rPr lang="en-US" dirty="0" err="1"/>
              <a:t>bnppx.m</a:t>
            </a:r>
            <a:endParaRPr lang="en-US" dirty="0"/>
          </a:p>
        </p:txBody>
      </p:sp>
      <p:sp>
        <p:nvSpPr>
          <p:cNvPr id="22" name="Right Brace 21"/>
          <p:cNvSpPr/>
          <p:nvPr/>
        </p:nvSpPr>
        <p:spPr>
          <a:xfrm rot="16200000" flipH="1">
            <a:off x="1784539" y="5297637"/>
            <a:ext cx="184053" cy="158087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2376254" y="5996046"/>
            <a:ext cx="1555234" cy="369332"/>
          </a:xfrm>
          <a:prstGeom prst="rect">
            <a:avLst/>
          </a:prstGeom>
          <a:noFill/>
        </p:spPr>
        <p:txBody>
          <a:bodyPr wrap="none" rtlCol="0">
            <a:spAutoFit/>
          </a:bodyPr>
          <a:lstStyle/>
          <a:p>
            <a:r>
              <a:rPr lang="en-US" dirty="0"/>
              <a:t>Sensitivity (S2)</a:t>
            </a:r>
          </a:p>
        </p:txBody>
      </p:sp>
      <p:cxnSp>
        <p:nvCxnSpPr>
          <p:cNvPr id="6" name="Straight Arrow Connector 5"/>
          <p:cNvCxnSpPr>
            <a:endCxn id="37916" idx="0"/>
          </p:cNvCxnSpPr>
          <p:nvPr/>
        </p:nvCxnSpPr>
        <p:spPr>
          <a:xfrm>
            <a:off x="3657600" y="762000"/>
            <a:ext cx="3138789" cy="1307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37917" idx="0"/>
          </p:cNvCxnSpPr>
          <p:nvPr/>
        </p:nvCxnSpPr>
        <p:spPr>
          <a:xfrm>
            <a:off x="4495800" y="762000"/>
            <a:ext cx="1916113" cy="1325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9" name="Object 28"/>
          <p:cNvGraphicFramePr>
            <a:graphicFrameLocks noChangeAspect="1"/>
          </p:cNvGraphicFramePr>
          <p:nvPr>
            <p:extLst>
              <p:ext uri="{D42A27DB-BD31-4B8C-83A1-F6EECF244321}">
                <p14:modId xmlns:p14="http://schemas.microsoft.com/office/powerpoint/2010/main" val="1220630727"/>
              </p:ext>
            </p:extLst>
          </p:nvPr>
        </p:nvGraphicFramePr>
        <p:xfrm>
          <a:off x="3339608" y="-19317"/>
          <a:ext cx="5708650" cy="1516063"/>
        </p:xfrm>
        <a:graphic>
          <a:graphicData uri="http://schemas.openxmlformats.org/presentationml/2006/ole">
            <mc:AlternateContent xmlns:mc="http://schemas.openxmlformats.org/markup-compatibility/2006">
              <mc:Choice xmlns:v="urn:schemas-microsoft-com:vml" Requires="v">
                <p:oleObj name="Equation" r:id="rId18" imgW="3098520" imgH="825480" progId="Equation.3">
                  <p:embed/>
                </p:oleObj>
              </mc:Choice>
              <mc:Fallback>
                <p:oleObj name="Equation" r:id="rId18" imgW="3098520" imgH="825480" progId="Equation.3">
                  <p:embed/>
                  <p:pic>
                    <p:nvPicPr>
                      <p:cNvPr id="0" name=""/>
                      <p:cNvPicPr>
                        <a:picLocks noChangeAspect="1" noChangeArrowheads="1"/>
                      </p:cNvPicPr>
                      <p:nvPr/>
                    </p:nvPicPr>
                    <p:blipFill>
                      <a:blip r:embed="rId19"/>
                      <a:srcRect/>
                      <a:stretch>
                        <a:fillRect/>
                      </a:stretch>
                    </p:blipFill>
                    <p:spPr bwMode="auto">
                      <a:xfrm>
                        <a:off x="3339608" y="-19317"/>
                        <a:ext cx="5708650" cy="151606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 name="TextBox 50"/>
          <p:cNvSpPr txBox="1"/>
          <p:nvPr/>
        </p:nvSpPr>
        <p:spPr>
          <a:xfrm>
            <a:off x="4924344" y="3276600"/>
            <a:ext cx="1645827" cy="369332"/>
          </a:xfrm>
          <a:prstGeom prst="rect">
            <a:avLst/>
          </a:prstGeom>
          <a:solidFill>
            <a:schemeClr val="bg2">
              <a:lumMod val="90000"/>
            </a:schemeClr>
          </a:solidFill>
        </p:spPr>
        <p:txBody>
          <a:bodyPr wrap="square" rtlCol="0">
            <a:spAutoFit/>
          </a:bodyPr>
          <a:lstStyle/>
          <a:p>
            <a:r>
              <a:rPr lang="en-US" dirty="0"/>
              <a:t>Overall picture</a:t>
            </a:r>
          </a:p>
        </p:txBody>
      </p:sp>
      <p:cxnSp>
        <p:nvCxnSpPr>
          <p:cNvPr id="4" name="Straight Arrow Connector 3"/>
          <p:cNvCxnSpPr/>
          <p:nvPr/>
        </p:nvCxnSpPr>
        <p:spPr>
          <a:xfrm>
            <a:off x="1876565" y="6182354"/>
            <a:ext cx="547454" cy="7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6036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0925" y="4492625"/>
            <a:ext cx="390207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1"/>
          <p:cNvSpPr>
            <a:spLocks noGrp="1"/>
          </p:cNvSpPr>
          <p:nvPr>
            <p:ph type="title"/>
          </p:nvPr>
        </p:nvSpPr>
        <p:spPr>
          <a:xfrm>
            <a:off x="152400" y="175419"/>
            <a:ext cx="3397081" cy="2202388"/>
          </a:xfrm>
        </p:spPr>
        <p:txBody>
          <a:bodyPr>
            <a:noAutofit/>
          </a:bodyPr>
          <a:lstStyle/>
          <a:p>
            <a:pPr algn="l"/>
            <a:br>
              <a:rPr lang="en-US" altLang="en-US" sz="2400" dirty="0"/>
            </a:br>
            <a:r>
              <a:rPr lang="en-US" altLang="en-US" sz="2400" dirty="0"/>
              <a:t>Case 1 of weight updating : (ii) if the neuron in </a:t>
            </a:r>
            <a:r>
              <a:rPr lang="en-US" altLang="en-US" sz="2400" dirty="0">
                <a:solidFill>
                  <a:srgbClr val="FF0000"/>
                </a:solidFill>
              </a:rPr>
              <a:t>between the hidden layer and the output layer</a:t>
            </a:r>
            <a:br>
              <a:rPr lang="en-US" altLang="en-US" sz="2400" dirty="0"/>
            </a:br>
            <a:r>
              <a:rPr lang="en-US" altLang="en-US" sz="2400" u="sng" dirty="0">
                <a:solidFill>
                  <a:srgbClr val="FF0000"/>
                </a:solidFill>
              </a:rPr>
              <a:t>More Explanation for term1</a:t>
            </a:r>
            <a:br>
              <a:rPr lang="en-US" altLang="en-US" sz="2400" dirty="0"/>
            </a:br>
            <a:endParaRPr lang="en-US" altLang="en-US" sz="2400" i="1" baseline="-25000" dirty="0"/>
          </a:p>
        </p:txBody>
      </p:sp>
      <p:sp>
        <p:nvSpPr>
          <p:cNvPr id="37892" name="Content Placeholder 2"/>
          <p:cNvSpPr>
            <a:spLocks noGrp="1"/>
          </p:cNvSpPr>
          <p:nvPr>
            <p:ph idx="1"/>
          </p:nvPr>
        </p:nvSpPr>
        <p:spPr>
          <a:xfrm>
            <a:off x="8229600" y="5791200"/>
            <a:ext cx="457200" cy="334963"/>
          </a:xfrm>
        </p:spPr>
        <p:txBody>
          <a:bodyPr>
            <a:normAutofit fontScale="55000" lnSpcReduction="20000"/>
          </a:bodyPr>
          <a:lstStyle/>
          <a:p>
            <a:r>
              <a:rPr lang="en-US" altLang="en-US"/>
              <a:t> </a:t>
            </a:r>
          </a:p>
        </p:txBody>
      </p:sp>
      <p:sp>
        <p:nvSpPr>
          <p:cNvPr id="37893" name="Footer Placeholder 3"/>
          <p:cNvSpPr>
            <a:spLocks noGrp="1"/>
          </p:cNvSpPr>
          <p:nvPr>
            <p:ph type="ftr" sz="quarter" idx="11"/>
          </p:nvPr>
        </p:nvSpPr>
        <p:spPr bwMode="auto">
          <a:xfrm>
            <a:off x="5799138"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endParaRPr lang="en-US" altLang="zh-HK" sz="1200" dirty="0">
              <a:solidFill>
                <a:srgbClr val="898989"/>
              </a:solidFill>
            </a:endParaRPr>
          </a:p>
        </p:txBody>
      </p:sp>
      <p:sp>
        <p:nvSpPr>
          <p:cNvPr id="3789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028D2F6-5CA3-43E8-9DF1-2D06CEA395FD}" type="slidenum">
              <a:rPr lang="en-US" altLang="zh-HK" sz="1200">
                <a:solidFill>
                  <a:srgbClr val="898989"/>
                </a:solidFill>
              </a:rPr>
              <a:pPr>
                <a:spcBef>
                  <a:spcPct val="0"/>
                </a:spcBef>
                <a:buFontTx/>
                <a:buNone/>
              </a:pPr>
              <a:t>54</a:t>
            </a:fld>
            <a:endParaRPr lang="en-US" altLang="zh-HK" sz="1200">
              <a:solidFill>
                <a:srgbClr val="898989"/>
              </a:solidFill>
            </a:endParaRPr>
          </a:p>
        </p:txBody>
      </p:sp>
      <p:graphicFrame>
        <p:nvGraphicFramePr>
          <p:cNvPr id="37895" name="Object 5"/>
          <p:cNvGraphicFramePr>
            <a:graphicFrameLocks noChangeAspect="1"/>
          </p:cNvGraphicFramePr>
          <p:nvPr>
            <p:extLst>
              <p:ext uri="{D42A27DB-BD31-4B8C-83A1-F6EECF244321}">
                <p14:modId xmlns:p14="http://schemas.microsoft.com/office/powerpoint/2010/main" val="1743137746"/>
              </p:ext>
            </p:extLst>
          </p:nvPr>
        </p:nvGraphicFramePr>
        <p:xfrm>
          <a:off x="228881" y="2431782"/>
          <a:ext cx="3756025" cy="3979863"/>
        </p:xfrm>
        <a:graphic>
          <a:graphicData uri="http://schemas.openxmlformats.org/presentationml/2006/ole">
            <mc:AlternateContent xmlns:mc="http://schemas.openxmlformats.org/markup-compatibility/2006">
              <mc:Choice xmlns:v="urn:schemas-microsoft-com:vml" Requires="v">
                <p:oleObj name="Equation" r:id="rId4" imgW="2489040" imgH="2641320" progId="Equation.3">
                  <p:embed/>
                </p:oleObj>
              </mc:Choice>
              <mc:Fallback>
                <p:oleObj name="Equation" r:id="rId4" imgW="2489040" imgH="2641320" progId="Equation.3">
                  <p:embed/>
                  <p:pic>
                    <p:nvPicPr>
                      <p:cNvPr id="0" name=""/>
                      <p:cNvPicPr>
                        <a:picLocks noChangeAspect="1" noChangeArrowheads="1"/>
                      </p:cNvPicPr>
                      <p:nvPr/>
                    </p:nvPicPr>
                    <p:blipFill>
                      <a:blip r:embed="rId5"/>
                      <a:srcRect/>
                      <a:stretch>
                        <a:fillRect/>
                      </a:stretch>
                    </p:blipFill>
                    <p:spPr bwMode="auto">
                      <a:xfrm>
                        <a:off x="228881" y="2431782"/>
                        <a:ext cx="3756025" cy="3979863"/>
                      </a:xfrm>
                      <a:prstGeom prst="rect">
                        <a:avLst/>
                      </a:prstGeom>
                      <a:noFill/>
                      <a:ln>
                        <a:noFill/>
                      </a:ln>
                    </p:spPr>
                  </p:pic>
                </p:oleObj>
              </mc:Fallback>
            </mc:AlternateContent>
          </a:graphicData>
        </a:graphic>
      </p:graphicFrame>
      <p:sp>
        <p:nvSpPr>
          <p:cNvPr id="7" name="Oval 6"/>
          <p:cNvSpPr/>
          <p:nvPr/>
        </p:nvSpPr>
        <p:spPr>
          <a:xfrm>
            <a:off x="6112971" y="1874569"/>
            <a:ext cx="9144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8" name="Straight Arrow Connector 7"/>
          <p:cNvCxnSpPr/>
          <p:nvPr/>
        </p:nvCxnSpPr>
        <p:spPr>
          <a:xfrm>
            <a:off x="5298583" y="2109519"/>
            <a:ext cx="814388" cy="698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350971" y="2407969"/>
            <a:ext cx="762000" cy="23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035308" y="2293669"/>
            <a:ext cx="6778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7" idx="4"/>
          </p:cNvCxnSpPr>
          <p:nvPr/>
        </p:nvCxnSpPr>
        <p:spPr>
          <a:xfrm>
            <a:off x="6570171" y="1874569"/>
            <a:ext cx="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5474796" y="2179369"/>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7" name="Oval 16"/>
          <p:cNvSpPr/>
          <p:nvPr/>
        </p:nvSpPr>
        <p:spPr>
          <a:xfrm>
            <a:off x="5503371" y="2331769"/>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8" name="Straight Arrow Connector 17"/>
          <p:cNvCxnSpPr>
            <a:endCxn id="7" idx="3"/>
          </p:cNvCxnSpPr>
          <p:nvPr/>
        </p:nvCxnSpPr>
        <p:spPr>
          <a:xfrm flipV="1">
            <a:off x="5350971" y="2590532"/>
            <a:ext cx="896937" cy="73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528771" y="2506394"/>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7905" name="TextBox 19"/>
          <p:cNvSpPr txBox="1">
            <a:spLocks noChangeArrowheads="1"/>
          </p:cNvSpPr>
          <p:nvPr/>
        </p:nvSpPr>
        <p:spPr bwMode="auto">
          <a:xfrm>
            <a:off x="7065471" y="1985694"/>
            <a:ext cx="857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Output</a:t>
            </a:r>
          </a:p>
          <a:p>
            <a:pPr eaLnBrk="1" hangingPunct="1">
              <a:spcBef>
                <a:spcPct val="0"/>
              </a:spcBef>
              <a:buFontTx/>
              <a:buNone/>
            </a:pPr>
            <a:endParaRPr lang="en-US" altLang="en-US" sz="1800" i="1" baseline="-25000"/>
          </a:p>
        </p:txBody>
      </p:sp>
      <p:cxnSp>
        <p:nvCxnSpPr>
          <p:cNvPr id="25" name="Straight Arrow Connector 24"/>
          <p:cNvCxnSpPr/>
          <p:nvPr/>
        </p:nvCxnSpPr>
        <p:spPr>
          <a:xfrm flipH="1">
            <a:off x="6193933" y="2788969"/>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908" name="TextBox 1"/>
          <p:cNvSpPr txBox="1">
            <a:spLocks noChangeArrowheads="1"/>
          </p:cNvSpPr>
          <p:nvPr/>
        </p:nvSpPr>
        <p:spPr bwMode="auto">
          <a:xfrm>
            <a:off x="5078413" y="3902075"/>
            <a:ext cx="3027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Neuron </a:t>
            </a:r>
            <a:r>
              <a:rPr lang="en-US" altLang="en-US" sz="1800" i="1"/>
              <a:t>n</a:t>
            </a:r>
            <a:r>
              <a:rPr lang="en-US" altLang="en-US" sz="1800"/>
              <a:t> as an output neuron</a:t>
            </a:r>
          </a:p>
        </p:txBody>
      </p:sp>
      <p:sp>
        <p:nvSpPr>
          <p:cNvPr id="2" name="Oval 1"/>
          <p:cNvSpPr/>
          <p:nvPr/>
        </p:nvSpPr>
        <p:spPr>
          <a:xfrm>
            <a:off x="8247063" y="4572000"/>
            <a:ext cx="515937" cy="2286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cxnSp>
        <p:nvCxnSpPr>
          <p:cNvPr id="5" name="Straight Arrow Connector 4"/>
          <p:cNvCxnSpPr>
            <a:stCxn id="2" idx="0"/>
            <a:endCxn id="7" idx="5"/>
          </p:cNvCxnSpPr>
          <p:nvPr/>
        </p:nvCxnSpPr>
        <p:spPr>
          <a:xfrm flipH="1" flipV="1">
            <a:off x="6893460" y="2590017"/>
            <a:ext cx="1611572" cy="1981983"/>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graphicFrame>
        <p:nvGraphicFramePr>
          <p:cNvPr id="37915" name="Object 13"/>
          <p:cNvGraphicFramePr>
            <a:graphicFrameLocks noChangeAspect="1"/>
          </p:cNvGraphicFramePr>
          <p:nvPr/>
        </p:nvGraphicFramePr>
        <p:xfrm>
          <a:off x="6193933" y="2895600"/>
          <a:ext cx="1014413" cy="250073"/>
        </p:xfrm>
        <a:graphic>
          <a:graphicData uri="http://schemas.openxmlformats.org/presentationml/2006/ole">
            <mc:AlternateContent xmlns:mc="http://schemas.openxmlformats.org/markup-compatibility/2006">
              <mc:Choice xmlns:v="urn:schemas-microsoft-com:vml" Requires="v">
                <p:oleObj name="Equation" r:id="rId6" imgW="927000" imgH="228600" progId="Equation.3">
                  <p:embed/>
                </p:oleObj>
              </mc:Choice>
              <mc:Fallback>
                <p:oleObj name="Equation" r:id="rId6" imgW="927000" imgH="228600" progId="Equation.3">
                  <p:embed/>
                  <p:pic>
                    <p:nvPicPr>
                      <p:cNvPr id="0" name=""/>
                      <p:cNvPicPr>
                        <a:picLocks noChangeAspect="1" noChangeArrowheads="1"/>
                      </p:cNvPicPr>
                      <p:nvPr/>
                    </p:nvPicPr>
                    <p:blipFill>
                      <a:blip r:embed="rId7"/>
                      <a:srcRect/>
                      <a:stretch>
                        <a:fillRect/>
                      </a:stretch>
                    </p:blipFill>
                    <p:spPr bwMode="auto">
                      <a:xfrm>
                        <a:off x="6193933" y="2895600"/>
                        <a:ext cx="1014413" cy="250073"/>
                      </a:xfrm>
                      <a:prstGeom prst="rect">
                        <a:avLst/>
                      </a:prstGeom>
                      <a:noFill/>
                      <a:ln>
                        <a:noFill/>
                      </a:ln>
                    </p:spPr>
                  </p:pic>
                </p:oleObj>
              </mc:Fallback>
            </mc:AlternateContent>
          </a:graphicData>
        </a:graphic>
      </p:graphicFrame>
      <p:graphicFrame>
        <p:nvGraphicFramePr>
          <p:cNvPr id="37916" name="Object 13"/>
          <p:cNvGraphicFramePr>
            <a:graphicFrameLocks noChangeAspect="1"/>
          </p:cNvGraphicFramePr>
          <p:nvPr/>
        </p:nvGraphicFramePr>
        <p:xfrm>
          <a:off x="6636846" y="2069832"/>
          <a:ext cx="319087" cy="474662"/>
        </p:xfrm>
        <a:graphic>
          <a:graphicData uri="http://schemas.openxmlformats.org/presentationml/2006/ole">
            <mc:AlternateContent xmlns:mc="http://schemas.openxmlformats.org/markup-compatibility/2006">
              <mc:Choice xmlns:v="urn:schemas-microsoft-com:vml" Requires="v">
                <p:oleObj name="Equation" r:id="rId8" imgW="152280" imgH="228600" progId="Equation.3">
                  <p:embed/>
                </p:oleObj>
              </mc:Choice>
              <mc:Fallback>
                <p:oleObj name="Equation" r:id="rId8" imgW="152280" imgH="228600" progId="Equation.3">
                  <p:embed/>
                  <p:pic>
                    <p:nvPicPr>
                      <p:cNvPr id="0" name=""/>
                      <p:cNvPicPr>
                        <a:picLocks noChangeAspect="1" noChangeArrowheads="1"/>
                      </p:cNvPicPr>
                      <p:nvPr/>
                    </p:nvPicPr>
                    <p:blipFill>
                      <a:blip r:embed="rId9"/>
                      <a:srcRect/>
                      <a:stretch>
                        <a:fillRect/>
                      </a:stretch>
                    </p:blipFill>
                    <p:spPr bwMode="auto">
                      <a:xfrm>
                        <a:off x="6636846" y="2069832"/>
                        <a:ext cx="319087"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917" name="Object 13"/>
          <p:cNvGraphicFramePr>
            <a:graphicFrameLocks noChangeAspect="1"/>
          </p:cNvGraphicFramePr>
          <p:nvPr/>
        </p:nvGraphicFramePr>
        <p:xfrm>
          <a:off x="6253163" y="2087563"/>
          <a:ext cx="317500" cy="477837"/>
        </p:xfrm>
        <a:graphic>
          <a:graphicData uri="http://schemas.openxmlformats.org/presentationml/2006/ole">
            <mc:AlternateContent xmlns:mc="http://schemas.openxmlformats.org/markup-compatibility/2006">
              <mc:Choice xmlns:v="urn:schemas-microsoft-com:vml" Requires="v">
                <p:oleObj name="Equation" r:id="rId10" imgW="152280" imgH="228600" progId="Equation.3">
                  <p:embed/>
                </p:oleObj>
              </mc:Choice>
              <mc:Fallback>
                <p:oleObj name="Equation" r:id="rId10" imgW="152280" imgH="228600" progId="Equation.3">
                  <p:embed/>
                  <p:pic>
                    <p:nvPicPr>
                      <p:cNvPr id="0" name=""/>
                      <p:cNvPicPr>
                        <a:picLocks noChangeAspect="1" noChangeArrowheads="1"/>
                      </p:cNvPicPr>
                      <p:nvPr/>
                    </p:nvPicPr>
                    <p:blipFill>
                      <a:blip r:embed="rId11"/>
                      <a:srcRect/>
                      <a:stretch>
                        <a:fillRect/>
                      </a:stretch>
                    </p:blipFill>
                    <p:spPr bwMode="auto">
                      <a:xfrm>
                        <a:off x="6253163" y="2087563"/>
                        <a:ext cx="3175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918" name="Object 13"/>
          <p:cNvGraphicFramePr>
            <a:graphicFrameLocks noChangeAspect="1"/>
          </p:cNvGraphicFramePr>
          <p:nvPr>
            <p:extLst>
              <p:ext uri="{D42A27DB-BD31-4B8C-83A1-F6EECF244321}">
                <p14:modId xmlns:p14="http://schemas.microsoft.com/office/powerpoint/2010/main" val="2927156698"/>
              </p:ext>
            </p:extLst>
          </p:nvPr>
        </p:nvGraphicFramePr>
        <p:xfrm>
          <a:off x="7263765" y="2431782"/>
          <a:ext cx="1914525" cy="947738"/>
        </p:xfrm>
        <a:graphic>
          <a:graphicData uri="http://schemas.openxmlformats.org/presentationml/2006/ole">
            <mc:AlternateContent xmlns:mc="http://schemas.openxmlformats.org/markup-compatibility/2006">
              <mc:Choice xmlns:v="urn:schemas-microsoft-com:vml" Requires="v">
                <p:oleObj name="Equation" r:id="rId12" imgW="1384200" imgH="685800" progId="Equation.3">
                  <p:embed/>
                </p:oleObj>
              </mc:Choice>
              <mc:Fallback>
                <p:oleObj name="Equation" r:id="rId12" imgW="1384200" imgH="685800" progId="Equation.3">
                  <p:embed/>
                  <p:pic>
                    <p:nvPicPr>
                      <p:cNvPr id="0" name=""/>
                      <p:cNvPicPr>
                        <a:picLocks noChangeAspect="1" noChangeArrowheads="1"/>
                      </p:cNvPicPr>
                      <p:nvPr/>
                    </p:nvPicPr>
                    <p:blipFill>
                      <a:blip r:embed="rId13"/>
                      <a:srcRect/>
                      <a:stretch>
                        <a:fillRect/>
                      </a:stretch>
                    </p:blipFill>
                    <p:spPr bwMode="auto">
                      <a:xfrm>
                        <a:off x="7263765" y="2431782"/>
                        <a:ext cx="191452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919" name="Object 13"/>
          <p:cNvGraphicFramePr>
            <a:graphicFrameLocks noChangeAspect="1"/>
          </p:cNvGraphicFramePr>
          <p:nvPr/>
        </p:nvGraphicFramePr>
        <p:xfrm>
          <a:off x="5497814" y="1745456"/>
          <a:ext cx="531812" cy="503238"/>
        </p:xfrm>
        <a:graphic>
          <a:graphicData uri="http://schemas.openxmlformats.org/presentationml/2006/ole">
            <mc:AlternateContent xmlns:mc="http://schemas.openxmlformats.org/markup-compatibility/2006">
              <mc:Choice xmlns:v="urn:schemas-microsoft-com:vml" Requires="v">
                <p:oleObj name="Equation" r:id="rId14" imgW="253800" imgH="241200" progId="Equation.3">
                  <p:embed/>
                </p:oleObj>
              </mc:Choice>
              <mc:Fallback>
                <p:oleObj name="Equation" r:id="rId14" imgW="253800" imgH="241200" progId="Equation.3">
                  <p:embed/>
                  <p:pic>
                    <p:nvPicPr>
                      <p:cNvPr id="0" name=""/>
                      <p:cNvPicPr>
                        <a:picLocks noChangeAspect="1" noChangeArrowheads="1"/>
                      </p:cNvPicPr>
                      <p:nvPr/>
                    </p:nvPicPr>
                    <p:blipFill>
                      <a:blip r:embed="rId15"/>
                      <a:srcRect/>
                      <a:stretch>
                        <a:fillRect/>
                      </a:stretch>
                    </p:blipFill>
                    <p:spPr bwMode="auto">
                      <a:xfrm>
                        <a:off x="5497814" y="1745456"/>
                        <a:ext cx="531812" cy="503238"/>
                      </a:xfrm>
                      <a:prstGeom prst="rect">
                        <a:avLst/>
                      </a:prstGeom>
                      <a:noFill/>
                      <a:ln>
                        <a:noFill/>
                      </a:ln>
                    </p:spPr>
                  </p:pic>
                </p:oleObj>
              </mc:Fallback>
            </mc:AlternateContent>
          </a:graphicData>
        </a:graphic>
      </p:graphicFrame>
      <p:graphicFrame>
        <p:nvGraphicFramePr>
          <p:cNvPr id="37921" name="Object 13"/>
          <p:cNvGraphicFramePr>
            <a:graphicFrameLocks noChangeAspect="1"/>
          </p:cNvGraphicFramePr>
          <p:nvPr/>
        </p:nvGraphicFramePr>
        <p:xfrm>
          <a:off x="4792171" y="1834882"/>
          <a:ext cx="371475" cy="503237"/>
        </p:xfrm>
        <a:graphic>
          <a:graphicData uri="http://schemas.openxmlformats.org/presentationml/2006/ole">
            <mc:AlternateContent xmlns:mc="http://schemas.openxmlformats.org/markup-compatibility/2006">
              <mc:Choice xmlns:v="urn:schemas-microsoft-com:vml" Requires="v">
                <p:oleObj name="Equation" r:id="rId16" imgW="177480" imgH="241200" progId="Equation.3">
                  <p:embed/>
                </p:oleObj>
              </mc:Choice>
              <mc:Fallback>
                <p:oleObj name="Equation" r:id="rId16" imgW="177480" imgH="241200" progId="Equation.3">
                  <p:embed/>
                  <p:pic>
                    <p:nvPicPr>
                      <p:cNvPr id="0" name=""/>
                      <p:cNvPicPr>
                        <a:picLocks noChangeAspect="1" noChangeArrowheads="1"/>
                      </p:cNvPicPr>
                      <p:nvPr/>
                    </p:nvPicPr>
                    <p:blipFill>
                      <a:blip r:embed="rId17"/>
                      <a:srcRect/>
                      <a:stretch>
                        <a:fillRect/>
                      </a:stretch>
                    </p:blipFill>
                    <p:spPr bwMode="auto">
                      <a:xfrm>
                        <a:off x="4792171" y="1834882"/>
                        <a:ext cx="3714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6" name="Straight Arrow Connector 25"/>
          <p:cNvCxnSpPr/>
          <p:nvPr/>
        </p:nvCxnSpPr>
        <p:spPr>
          <a:xfrm flipH="1">
            <a:off x="8156575" y="2282445"/>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610554" y="2100912"/>
            <a:ext cx="304892" cy="369332"/>
          </a:xfrm>
          <a:prstGeom prst="rect">
            <a:avLst/>
          </a:prstGeom>
          <a:noFill/>
        </p:spPr>
        <p:txBody>
          <a:bodyPr wrap="none" rtlCol="0">
            <a:spAutoFit/>
          </a:bodyPr>
          <a:lstStyle/>
          <a:p>
            <a:r>
              <a:rPr lang="en-US" i="1" dirty="0" err="1"/>
              <a:t>t</a:t>
            </a:r>
            <a:r>
              <a:rPr lang="en-US" i="1" baseline="-25000" dirty="0" err="1">
                <a:latin typeface="Bell MT" panose="02020503060305020303" pitchFamily="18" charset="0"/>
              </a:rPr>
              <a:t>i</a:t>
            </a:r>
            <a:endParaRPr lang="en-US" i="1" baseline="-25000" dirty="0">
              <a:latin typeface="Bell MT" panose="02020503060305020303" pitchFamily="18" charset="0"/>
            </a:endParaRPr>
          </a:p>
        </p:txBody>
      </p:sp>
      <p:graphicFrame>
        <p:nvGraphicFramePr>
          <p:cNvPr id="28" name="Object 27"/>
          <p:cNvGraphicFramePr>
            <a:graphicFrameLocks noChangeAspect="1"/>
          </p:cNvGraphicFramePr>
          <p:nvPr/>
        </p:nvGraphicFramePr>
        <p:xfrm>
          <a:off x="3340100" y="0"/>
          <a:ext cx="5708650" cy="1516063"/>
        </p:xfrm>
        <a:graphic>
          <a:graphicData uri="http://schemas.openxmlformats.org/presentationml/2006/ole">
            <mc:AlternateContent xmlns:mc="http://schemas.openxmlformats.org/markup-compatibility/2006">
              <mc:Choice xmlns:v="urn:schemas-microsoft-com:vml" Requires="v">
                <p:oleObj name="Equation" r:id="rId18" imgW="3098520" imgH="825480" progId="Equation.3">
                  <p:embed/>
                </p:oleObj>
              </mc:Choice>
              <mc:Fallback>
                <p:oleObj name="Equation" r:id="rId18" imgW="3098520" imgH="825480" progId="Equation.3">
                  <p:embed/>
                  <p:pic>
                    <p:nvPicPr>
                      <p:cNvPr id="0" name=""/>
                      <p:cNvPicPr>
                        <a:picLocks noChangeAspect="1" noChangeArrowheads="1"/>
                      </p:cNvPicPr>
                      <p:nvPr/>
                    </p:nvPicPr>
                    <p:blipFill>
                      <a:blip r:embed="rId19"/>
                      <a:srcRect/>
                      <a:stretch>
                        <a:fillRect/>
                      </a:stretch>
                    </p:blipFill>
                    <p:spPr bwMode="auto">
                      <a:xfrm>
                        <a:off x="3340100" y="0"/>
                        <a:ext cx="5708650" cy="1516063"/>
                      </a:xfrm>
                      <a:prstGeom prst="rect">
                        <a:avLst/>
                      </a:prstGeom>
                      <a:noFill/>
                      <a:ln w="9525">
                        <a:solidFill>
                          <a:schemeClr val="accent1"/>
                        </a:solidFill>
                        <a:miter lim="800000"/>
                        <a:headEnd/>
                        <a:tailEnd/>
                      </a:ln>
                    </p:spPr>
                  </p:pic>
                </p:oleObj>
              </mc:Fallback>
            </mc:AlternateContent>
          </a:graphicData>
        </a:graphic>
      </p:graphicFrame>
      <p:sp>
        <p:nvSpPr>
          <p:cNvPr id="30" name="TextBox 29"/>
          <p:cNvSpPr txBox="1"/>
          <p:nvPr/>
        </p:nvSpPr>
        <p:spPr>
          <a:xfrm>
            <a:off x="4860925" y="1034534"/>
            <a:ext cx="1112356" cy="369332"/>
          </a:xfrm>
          <a:prstGeom prst="rect">
            <a:avLst/>
          </a:prstGeom>
          <a:noFill/>
        </p:spPr>
        <p:txBody>
          <a:bodyPr wrap="none" rtlCol="0">
            <a:spAutoFit/>
          </a:bodyPr>
          <a:lstStyle/>
          <a:p>
            <a:r>
              <a:rPr lang="en-US" dirty="0"/>
              <a:t>Definition</a:t>
            </a:r>
          </a:p>
        </p:txBody>
      </p:sp>
      <p:sp>
        <p:nvSpPr>
          <p:cNvPr id="35" name="Oval 34"/>
          <p:cNvSpPr/>
          <p:nvPr/>
        </p:nvSpPr>
        <p:spPr>
          <a:xfrm>
            <a:off x="7966605" y="4787375"/>
            <a:ext cx="179000" cy="1524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cxnSp>
        <p:nvCxnSpPr>
          <p:cNvPr id="36" name="Straight Arrow Connector 35"/>
          <p:cNvCxnSpPr/>
          <p:nvPr/>
        </p:nvCxnSpPr>
        <p:spPr>
          <a:xfrm flipH="1" flipV="1">
            <a:off x="5705777" y="2100912"/>
            <a:ext cx="2350329" cy="2623489"/>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458200" y="4863575"/>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458200" y="4939775"/>
            <a:ext cx="630301" cy="276999"/>
          </a:xfrm>
          <a:prstGeom prst="rect">
            <a:avLst/>
          </a:prstGeom>
          <a:noFill/>
        </p:spPr>
        <p:txBody>
          <a:bodyPr wrap="none" rtlCol="0">
            <a:spAutoFit/>
          </a:bodyPr>
          <a:lstStyle/>
          <a:p>
            <a:r>
              <a:rPr lang="en-US" sz="1200" dirty="0"/>
              <a:t>Output</a:t>
            </a:r>
          </a:p>
        </p:txBody>
      </p:sp>
      <p:cxnSp>
        <p:nvCxnSpPr>
          <p:cNvPr id="48" name="Straight Arrow Connector 47"/>
          <p:cNvCxnSpPr/>
          <p:nvPr/>
        </p:nvCxnSpPr>
        <p:spPr>
          <a:xfrm>
            <a:off x="4495800" y="685800"/>
            <a:ext cx="1916113" cy="1401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37916" idx="0"/>
          </p:cNvCxnSpPr>
          <p:nvPr/>
        </p:nvCxnSpPr>
        <p:spPr>
          <a:xfrm>
            <a:off x="3581400" y="685800"/>
            <a:ext cx="3214989" cy="1384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Freeform 53"/>
          <p:cNvSpPr/>
          <p:nvPr/>
        </p:nvSpPr>
        <p:spPr>
          <a:xfrm>
            <a:off x="548640" y="1626581"/>
            <a:ext cx="4876800" cy="446059"/>
          </a:xfrm>
          <a:custGeom>
            <a:avLst/>
            <a:gdLst>
              <a:gd name="connsiteX0" fmla="*/ 0 w 4876800"/>
              <a:gd name="connsiteY0" fmla="*/ 446059 h 446059"/>
              <a:gd name="connsiteX1" fmla="*/ 2743200 w 4876800"/>
              <a:gd name="connsiteY1" fmla="*/ 4099 h 446059"/>
              <a:gd name="connsiteX2" fmla="*/ 4876800 w 4876800"/>
              <a:gd name="connsiteY2" fmla="*/ 263179 h 446059"/>
            </a:gdLst>
            <a:ahLst/>
            <a:cxnLst>
              <a:cxn ang="0">
                <a:pos x="connsiteX0" y="connsiteY0"/>
              </a:cxn>
              <a:cxn ang="0">
                <a:pos x="connsiteX1" y="connsiteY1"/>
              </a:cxn>
              <a:cxn ang="0">
                <a:pos x="connsiteX2" y="connsiteY2"/>
              </a:cxn>
            </a:cxnLst>
            <a:rect l="l" t="t" r="r" b="b"/>
            <a:pathLst>
              <a:path w="4876800" h="446059">
                <a:moveTo>
                  <a:pt x="0" y="446059"/>
                </a:moveTo>
                <a:cubicBezTo>
                  <a:pt x="965200" y="240319"/>
                  <a:pt x="1930400" y="34579"/>
                  <a:pt x="2743200" y="4099"/>
                </a:cubicBezTo>
                <a:cubicBezTo>
                  <a:pt x="3556000" y="-26381"/>
                  <a:pt x="4216400" y="118399"/>
                  <a:pt x="4876800" y="263179"/>
                </a:cubicBezTo>
              </a:path>
            </a:pathLst>
          </a:cu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Oval 2">
            <a:extLst>
              <a:ext uri="{FF2B5EF4-FFF2-40B4-BE49-F238E27FC236}">
                <a16:creationId xmlns:a16="http://schemas.microsoft.com/office/drawing/2014/main" id="{2AC0B61E-3BEE-4298-99C7-825A19880FE1}"/>
              </a:ext>
            </a:extLst>
          </p:cNvPr>
          <p:cNvSpPr/>
          <p:nvPr/>
        </p:nvSpPr>
        <p:spPr>
          <a:xfrm>
            <a:off x="883746" y="2377807"/>
            <a:ext cx="487854" cy="767866"/>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0441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0925" y="4492625"/>
            <a:ext cx="390207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1"/>
          <p:cNvSpPr>
            <a:spLocks noGrp="1"/>
          </p:cNvSpPr>
          <p:nvPr>
            <p:ph type="title"/>
          </p:nvPr>
        </p:nvSpPr>
        <p:spPr>
          <a:xfrm>
            <a:off x="152400" y="198436"/>
            <a:ext cx="3106737" cy="639763"/>
          </a:xfrm>
        </p:spPr>
        <p:txBody>
          <a:bodyPr>
            <a:noAutofit/>
          </a:bodyPr>
          <a:lstStyle/>
          <a:p>
            <a:pPr algn="l"/>
            <a:r>
              <a:rPr lang="en-US" altLang="en-US" sz="1800" dirty="0"/>
              <a:t>Case 1 of weight updating(iii): if the neuron in </a:t>
            </a:r>
            <a:r>
              <a:rPr lang="en-US" altLang="en-US" sz="1800" dirty="0">
                <a:solidFill>
                  <a:srgbClr val="FF0000"/>
                </a:solidFill>
              </a:rPr>
              <a:t>between the output and the hidden layer</a:t>
            </a:r>
            <a:br>
              <a:rPr lang="en-US" altLang="en-US" sz="1800" dirty="0"/>
            </a:br>
            <a:endParaRPr lang="en-US" altLang="en-US" sz="1800" i="1" baseline="-25000" dirty="0"/>
          </a:p>
        </p:txBody>
      </p:sp>
      <p:sp>
        <p:nvSpPr>
          <p:cNvPr id="37892" name="Content Placeholder 2"/>
          <p:cNvSpPr>
            <a:spLocks noGrp="1"/>
          </p:cNvSpPr>
          <p:nvPr>
            <p:ph idx="1"/>
          </p:nvPr>
        </p:nvSpPr>
        <p:spPr>
          <a:xfrm>
            <a:off x="8229600" y="5791200"/>
            <a:ext cx="457200" cy="334963"/>
          </a:xfrm>
        </p:spPr>
        <p:txBody>
          <a:bodyPr>
            <a:normAutofit fontScale="55000" lnSpcReduction="20000"/>
          </a:bodyPr>
          <a:lstStyle/>
          <a:p>
            <a:r>
              <a:rPr lang="en-US" altLang="en-US"/>
              <a:t> </a:t>
            </a:r>
          </a:p>
        </p:txBody>
      </p:sp>
      <p:sp>
        <p:nvSpPr>
          <p:cNvPr id="37893" name="Footer Placeholder 3"/>
          <p:cNvSpPr>
            <a:spLocks noGrp="1"/>
          </p:cNvSpPr>
          <p:nvPr>
            <p:ph type="ftr" sz="quarter" idx="11"/>
          </p:nvPr>
        </p:nvSpPr>
        <p:spPr bwMode="auto">
          <a:xfrm>
            <a:off x="5799138"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endParaRPr lang="en-US" altLang="zh-HK" sz="1200" dirty="0">
              <a:solidFill>
                <a:srgbClr val="898989"/>
              </a:solidFill>
            </a:endParaRPr>
          </a:p>
        </p:txBody>
      </p:sp>
      <p:sp>
        <p:nvSpPr>
          <p:cNvPr id="3789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028D2F6-5CA3-43E8-9DF1-2D06CEA395FD}" type="slidenum">
              <a:rPr lang="en-US" altLang="zh-HK" sz="1200">
                <a:solidFill>
                  <a:srgbClr val="898989"/>
                </a:solidFill>
              </a:rPr>
              <a:pPr>
                <a:spcBef>
                  <a:spcPct val="0"/>
                </a:spcBef>
                <a:buFontTx/>
                <a:buNone/>
              </a:pPr>
              <a:t>55</a:t>
            </a:fld>
            <a:endParaRPr lang="en-US" altLang="zh-HK" sz="1200">
              <a:solidFill>
                <a:srgbClr val="898989"/>
              </a:solidFill>
            </a:endParaRPr>
          </a:p>
        </p:txBody>
      </p:sp>
      <p:graphicFrame>
        <p:nvGraphicFramePr>
          <p:cNvPr id="37895" name="Object 5"/>
          <p:cNvGraphicFramePr>
            <a:graphicFrameLocks noChangeAspect="1"/>
          </p:cNvGraphicFramePr>
          <p:nvPr>
            <p:extLst>
              <p:ext uri="{D42A27DB-BD31-4B8C-83A1-F6EECF244321}">
                <p14:modId xmlns:p14="http://schemas.microsoft.com/office/powerpoint/2010/main" val="333916191"/>
              </p:ext>
            </p:extLst>
          </p:nvPr>
        </p:nvGraphicFramePr>
        <p:xfrm>
          <a:off x="105240" y="1881602"/>
          <a:ext cx="5175297" cy="3196671"/>
        </p:xfrm>
        <a:graphic>
          <a:graphicData uri="http://schemas.openxmlformats.org/presentationml/2006/ole">
            <mc:AlternateContent xmlns:mc="http://schemas.openxmlformats.org/markup-compatibility/2006">
              <mc:Choice xmlns:v="urn:schemas-microsoft-com:vml" Requires="v">
                <p:oleObj name="Equation" r:id="rId4" imgW="2565360" imgH="1587240" progId="Equation.3">
                  <p:embed/>
                </p:oleObj>
              </mc:Choice>
              <mc:Fallback>
                <p:oleObj name="Equation" r:id="rId4" imgW="2565360" imgH="1587240" progId="Equation.3">
                  <p:embed/>
                  <p:pic>
                    <p:nvPicPr>
                      <p:cNvPr id="0" name=""/>
                      <p:cNvPicPr>
                        <a:picLocks noChangeAspect="1" noChangeArrowheads="1"/>
                      </p:cNvPicPr>
                      <p:nvPr/>
                    </p:nvPicPr>
                    <p:blipFill>
                      <a:blip r:embed="rId5"/>
                      <a:srcRect/>
                      <a:stretch>
                        <a:fillRect/>
                      </a:stretch>
                    </p:blipFill>
                    <p:spPr bwMode="auto">
                      <a:xfrm>
                        <a:off x="105240" y="1881602"/>
                        <a:ext cx="5175297" cy="3196671"/>
                      </a:xfrm>
                      <a:prstGeom prst="rect">
                        <a:avLst/>
                      </a:prstGeom>
                      <a:noFill/>
                      <a:ln>
                        <a:noFill/>
                      </a:ln>
                    </p:spPr>
                  </p:pic>
                </p:oleObj>
              </mc:Fallback>
            </mc:AlternateContent>
          </a:graphicData>
        </a:graphic>
      </p:graphicFrame>
      <p:sp>
        <p:nvSpPr>
          <p:cNvPr id="7" name="Oval 6"/>
          <p:cNvSpPr/>
          <p:nvPr/>
        </p:nvSpPr>
        <p:spPr>
          <a:xfrm>
            <a:off x="6112971" y="1874569"/>
            <a:ext cx="9144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8" name="Straight Arrow Connector 7"/>
          <p:cNvCxnSpPr/>
          <p:nvPr/>
        </p:nvCxnSpPr>
        <p:spPr>
          <a:xfrm>
            <a:off x="5298583" y="2109519"/>
            <a:ext cx="814388" cy="698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350971" y="2407969"/>
            <a:ext cx="762000" cy="23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035308" y="2293669"/>
            <a:ext cx="6778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7" idx="4"/>
          </p:cNvCxnSpPr>
          <p:nvPr/>
        </p:nvCxnSpPr>
        <p:spPr>
          <a:xfrm>
            <a:off x="6570171" y="1874569"/>
            <a:ext cx="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5474796" y="2179369"/>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7" name="Oval 16"/>
          <p:cNvSpPr/>
          <p:nvPr/>
        </p:nvSpPr>
        <p:spPr>
          <a:xfrm>
            <a:off x="5503371" y="2331769"/>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8" name="Straight Arrow Connector 17"/>
          <p:cNvCxnSpPr>
            <a:endCxn id="7" idx="3"/>
          </p:cNvCxnSpPr>
          <p:nvPr/>
        </p:nvCxnSpPr>
        <p:spPr>
          <a:xfrm flipV="1">
            <a:off x="5350971" y="2590532"/>
            <a:ext cx="896937" cy="73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528771" y="2506394"/>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7905" name="TextBox 19"/>
          <p:cNvSpPr txBox="1">
            <a:spLocks noChangeArrowheads="1"/>
          </p:cNvSpPr>
          <p:nvPr/>
        </p:nvSpPr>
        <p:spPr bwMode="auto">
          <a:xfrm>
            <a:off x="7065471" y="1985694"/>
            <a:ext cx="857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Output</a:t>
            </a:r>
          </a:p>
          <a:p>
            <a:pPr eaLnBrk="1" hangingPunct="1">
              <a:spcBef>
                <a:spcPct val="0"/>
              </a:spcBef>
              <a:buFontTx/>
              <a:buNone/>
            </a:pPr>
            <a:endParaRPr lang="en-US" altLang="en-US" sz="1800" i="1" baseline="-25000"/>
          </a:p>
        </p:txBody>
      </p:sp>
      <p:cxnSp>
        <p:nvCxnSpPr>
          <p:cNvPr id="25" name="Straight Arrow Connector 24"/>
          <p:cNvCxnSpPr/>
          <p:nvPr/>
        </p:nvCxnSpPr>
        <p:spPr>
          <a:xfrm flipH="1">
            <a:off x="6193933" y="2788969"/>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908" name="TextBox 1"/>
          <p:cNvSpPr txBox="1">
            <a:spLocks noChangeArrowheads="1"/>
          </p:cNvSpPr>
          <p:nvPr/>
        </p:nvSpPr>
        <p:spPr bwMode="auto">
          <a:xfrm>
            <a:off x="5078413" y="3902075"/>
            <a:ext cx="3027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Neuron </a:t>
            </a:r>
            <a:r>
              <a:rPr lang="en-US" altLang="en-US" sz="1800" i="1"/>
              <a:t>n</a:t>
            </a:r>
            <a:r>
              <a:rPr lang="en-US" altLang="en-US" sz="1800"/>
              <a:t> as an output neuron</a:t>
            </a:r>
          </a:p>
        </p:txBody>
      </p:sp>
      <p:sp>
        <p:nvSpPr>
          <p:cNvPr id="2" name="Oval 1"/>
          <p:cNvSpPr/>
          <p:nvPr/>
        </p:nvSpPr>
        <p:spPr>
          <a:xfrm>
            <a:off x="8247063" y="4572000"/>
            <a:ext cx="515937" cy="2286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cxnSp>
        <p:nvCxnSpPr>
          <p:cNvPr id="5" name="Straight Arrow Connector 4"/>
          <p:cNvCxnSpPr>
            <a:stCxn id="2" idx="0"/>
            <a:endCxn id="7" idx="5"/>
          </p:cNvCxnSpPr>
          <p:nvPr/>
        </p:nvCxnSpPr>
        <p:spPr>
          <a:xfrm flipH="1" flipV="1">
            <a:off x="6893460" y="2590017"/>
            <a:ext cx="1611572" cy="1981983"/>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graphicFrame>
        <p:nvGraphicFramePr>
          <p:cNvPr id="37915" name="Object 13"/>
          <p:cNvGraphicFramePr>
            <a:graphicFrameLocks noChangeAspect="1"/>
          </p:cNvGraphicFramePr>
          <p:nvPr/>
        </p:nvGraphicFramePr>
        <p:xfrm>
          <a:off x="6193933" y="2895600"/>
          <a:ext cx="1014413" cy="250073"/>
        </p:xfrm>
        <a:graphic>
          <a:graphicData uri="http://schemas.openxmlformats.org/presentationml/2006/ole">
            <mc:AlternateContent xmlns:mc="http://schemas.openxmlformats.org/markup-compatibility/2006">
              <mc:Choice xmlns:v="urn:schemas-microsoft-com:vml" Requires="v">
                <p:oleObj name="Equation" r:id="rId6" imgW="927000" imgH="228600" progId="Equation.3">
                  <p:embed/>
                </p:oleObj>
              </mc:Choice>
              <mc:Fallback>
                <p:oleObj name="Equation" r:id="rId6" imgW="927000" imgH="228600" progId="Equation.3">
                  <p:embed/>
                  <p:pic>
                    <p:nvPicPr>
                      <p:cNvPr id="0" name=""/>
                      <p:cNvPicPr>
                        <a:picLocks noChangeAspect="1" noChangeArrowheads="1"/>
                      </p:cNvPicPr>
                      <p:nvPr/>
                    </p:nvPicPr>
                    <p:blipFill>
                      <a:blip r:embed="rId7"/>
                      <a:srcRect/>
                      <a:stretch>
                        <a:fillRect/>
                      </a:stretch>
                    </p:blipFill>
                    <p:spPr bwMode="auto">
                      <a:xfrm>
                        <a:off x="6193933" y="2895600"/>
                        <a:ext cx="1014413" cy="250073"/>
                      </a:xfrm>
                      <a:prstGeom prst="rect">
                        <a:avLst/>
                      </a:prstGeom>
                      <a:noFill/>
                      <a:ln>
                        <a:noFill/>
                      </a:ln>
                    </p:spPr>
                  </p:pic>
                </p:oleObj>
              </mc:Fallback>
            </mc:AlternateContent>
          </a:graphicData>
        </a:graphic>
      </p:graphicFrame>
      <p:graphicFrame>
        <p:nvGraphicFramePr>
          <p:cNvPr id="37916" name="Object 13"/>
          <p:cNvGraphicFramePr>
            <a:graphicFrameLocks noChangeAspect="1"/>
          </p:cNvGraphicFramePr>
          <p:nvPr/>
        </p:nvGraphicFramePr>
        <p:xfrm>
          <a:off x="6636846" y="2069832"/>
          <a:ext cx="319087" cy="474662"/>
        </p:xfrm>
        <a:graphic>
          <a:graphicData uri="http://schemas.openxmlformats.org/presentationml/2006/ole">
            <mc:AlternateContent xmlns:mc="http://schemas.openxmlformats.org/markup-compatibility/2006">
              <mc:Choice xmlns:v="urn:schemas-microsoft-com:vml" Requires="v">
                <p:oleObj name="Equation" r:id="rId8" imgW="152280" imgH="228600" progId="Equation.3">
                  <p:embed/>
                </p:oleObj>
              </mc:Choice>
              <mc:Fallback>
                <p:oleObj name="Equation" r:id="rId8" imgW="152280" imgH="228600" progId="Equation.3">
                  <p:embed/>
                  <p:pic>
                    <p:nvPicPr>
                      <p:cNvPr id="0" name=""/>
                      <p:cNvPicPr>
                        <a:picLocks noChangeAspect="1" noChangeArrowheads="1"/>
                      </p:cNvPicPr>
                      <p:nvPr/>
                    </p:nvPicPr>
                    <p:blipFill>
                      <a:blip r:embed="rId9"/>
                      <a:srcRect/>
                      <a:stretch>
                        <a:fillRect/>
                      </a:stretch>
                    </p:blipFill>
                    <p:spPr bwMode="auto">
                      <a:xfrm>
                        <a:off x="6636846" y="2069832"/>
                        <a:ext cx="319087"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917" name="Object 13"/>
          <p:cNvGraphicFramePr>
            <a:graphicFrameLocks noChangeAspect="1"/>
          </p:cNvGraphicFramePr>
          <p:nvPr/>
        </p:nvGraphicFramePr>
        <p:xfrm>
          <a:off x="6253163" y="2087563"/>
          <a:ext cx="317500" cy="477837"/>
        </p:xfrm>
        <a:graphic>
          <a:graphicData uri="http://schemas.openxmlformats.org/presentationml/2006/ole">
            <mc:AlternateContent xmlns:mc="http://schemas.openxmlformats.org/markup-compatibility/2006">
              <mc:Choice xmlns:v="urn:schemas-microsoft-com:vml" Requires="v">
                <p:oleObj name="Equation" r:id="rId10" imgW="152280" imgH="228600" progId="Equation.3">
                  <p:embed/>
                </p:oleObj>
              </mc:Choice>
              <mc:Fallback>
                <p:oleObj name="Equation" r:id="rId10" imgW="152280" imgH="228600" progId="Equation.3">
                  <p:embed/>
                  <p:pic>
                    <p:nvPicPr>
                      <p:cNvPr id="0" name=""/>
                      <p:cNvPicPr>
                        <a:picLocks noChangeAspect="1" noChangeArrowheads="1"/>
                      </p:cNvPicPr>
                      <p:nvPr/>
                    </p:nvPicPr>
                    <p:blipFill>
                      <a:blip r:embed="rId11"/>
                      <a:srcRect/>
                      <a:stretch>
                        <a:fillRect/>
                      </a:stretch>
                    </p:blipFill>
                    <p:spPr bwMode="auto">
                      <a:xfrm>
                        <a:off x="6253163" y="2087563"/>
                        <a:ext cx="3175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918" name="Object 13"/>
          <p:cNvGraphicFramePr>
            <a:graphicFrameLocks noChangeAspect="1"/>
          </p:cNvGraphicFramePr>
          <p:nvPr/>
        </p:nvGraphicFramePr>
        <p:xfrm>
          <a:off x="7229475" y="2476898"/>
          <a:ext cx="1914525" cy="947738"/>
        </p:xfrm>
        <a:graphic>
          <a:graphicData uri="http://schemas.openxmlformats.org/presentationml/2006/ole">
            <mc:AlternateContent xmlns:mc="http://schemas.openxmlformats.org/markup-compatibility/2006">
              <mc:Choice xmlns:v="urn:schemas-microsoft-com:vml" Requires="v">
                <p:oleObj name="Equation" r:id="rId12" imgW="1384200" imgH="685800" progId="Equation.3">
                  <p:embed/>
                </p:oleObj>
              </mc:Choice>
              <mc:Fallback>
                <p:oleObj name="Equation" r:id="rId12" imgW="1384200" imgH="685800" progId="Equation.3">
                  <p:embed/>
                  <p:pic>
                    <p:nvPicPr>
                      <p:cNvPr id="0" name=""/>
                      <p:cNvPicPr>
                        <a:picLocks noChangeAspect="1" noChangeArrowheads="1"/>
                      </p:cNvPicPr>
                      <p:nvPr/>
                    </p:nvPicPr>
                    <p:blipFill>
                      <a:blip r:embed="rId13"/>
                      <a:srcRect/>
                      <a:stretch>
                        <a:fillRect/>
                      </a:stretch>
                    </p:blipFill>
                    <p:spPr bwMode="auto">
                      <a:xfrm>
                        <a:off x="7229475" y="2476898"/>
                        <a:ext cx="191452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919" name="Object 13"/>
          <p:cNvGraphicFramePr>
            <a:graphicFrameLocks noChangeAspect="1"/>
          </p:cNvGraphicFramePr>
          <p:nvPr/>
        </p:nvGraphicFramePr>
        <p:xfrm>
          <a:off x="5497814" y="1745456"/>
          <a:ext cx="531812" cy="503238"/>
        </p:xfrm>
        <a:graphic>
          <a:graphicData uri="http://schemas.openxmlformats.org/presentationml/2006/ole">
            <mc:AlternateContent xmlns:mc="http://schemas.openxmlformats.org/markup-compatibility/2006">
              <mc:Choice xmlns:v="urn:schemas-microsoft-com:vml" Requires="v">
                <p:oleObj name="Equation" r:id="rId14" imgW="253800" imgH="241200" progId="Equation.3">
                  <p:embed/>
                </p:oleObj>
              </mc:Choice>
              <mc:Fallback>
                <p:oleObj name="Equation" r:id="rId14" imgW="253800" imgH="241200" progId="Equation.3">
                  <p:embed/>
                  <p:pic>
                    <p:nvPicPr>
                      <p:cNvPr id="0" name=""/>
                      <p:cNvPicPr>
                        <a:picLocks noChangeAspect="1" noChangeArrowheads="1"/>
                      </p:cNvPicPr>
                      <p:nvPr/>
                    </p:nvPicPr>
                    <p:blipFill>
                      <a:blip r:embed="rId15"/>
                      <a:srcRect/>
                      <a:stretch>
                        <a:fillRect/>
                      </a:stretch>
                    </p:blipFill>
                    <p:spPr bwMode="auto">
                      <a:xfrm>
                        <a:off x="5497814" y="1745456"/>
                        <a:ext cx="531812" cy="503238"/>
                      </a:xfrm>
                      <a:prstGeom prst="rect">
                        <a:avLst/>
                      </a:prstGeom>
                      <a:noFill/>
                      <a:ln>
                        <a:noFill/>
                      </a:ln>
                    </p:spPr>
                  </p:pic>
                </p:oleObj>
              </mc:Fallback>
            </mc:AlternateContent>
          </a:graphicData>
        </a:graphic>
      </p:graphicFrame>
      <p:graphicFrame>
        <p:nvGraphicFramePr>
          <p:cNvPr id="37921" name="Object 13"/>
          <p:cNvGraphicFramePr>
            <a:graphicFrameLocks noChangeAspect="1"/>
          </p:cNvGraphicFramePr>
          <p:nvPr/>
        </p:nvGraphicFramePr>
        <p:xfrm>
          <a:off x="4792171" y="1834882"/>
          <a:ext cx="371475" cy="503237"/>
        </p:xfrm>
        <a:graphic>
          <a:graphicData uri="http://schemas.openxmlformats.org/presentationml/2006/ole">
            <mc:AlternateContent xmlns:mc="http://schemas.openxmlformats.org/markup-compatibility/2006">
              <mc:Choice xmlns:v="urn:schemas-microsoft-com:vml" Requires="v">
                <p:oleObj name="Equation" r:id="rId16" imgW="177480" imgH="241200" progId="Equation.3">
                  <p:embed/>
                </p:oleObj>
              </mc:Choice>
              <mc:Fallback>
                <p:oleObj name="Equation" r:id="rId16" imgW="177480" imgH="241200" progId="Equation.3">
                  <p:embed/>
                  <p:pic>
                    <p:nvPicPr>
                      <p:cNvPr id="0" name=""/>
                      <p:cNvPicPr>
                        <a:picLocks noChangeAspect="1" noChangeArrowheads="1"/>
                      </p:cNvPicPr>
                      <p:nvPr/>
                    </p:nvPicPr>
                    <p:blipFill>
                      <a:blip r:embed="rId17"/>
                      <a:srcRect/>
                      <a:stretch>
                        <a:fillRect/>
                      </a:stretch>
                    </p:blipFill>
                    <p:spPr bwMode="auto">
                      <a:xfrm>
                        <a:off x="4792171" y="1834882"/>
                        <a:ext cx="3714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6" name="Straight Arrow Connector 25"/>
          <p:cNvCxnSpPr/>
          <p:nvPr/>
        </p:nvCxnSpPr>
        <p:spPr>
          <a:xfrm flipH="1">
            <a:off x="8156575" y="2282445"/>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610554" y="2100912"/>
            <a:ext cx="304892" cy="369332"/>
          </a:xfrm>
          <a:prstGeom prst="rect">
            <a:avLst/>
          </a:prstGeom>
          <a:noFill/>
        </p:spPr>
        <p:txBody>
          <a:bodyPr wrap="none" rtlCol="0">
            <a:spAutoFit/>
          </a:bodyPr>
          <a:lstStyle/>
          <a:p>
            <a:r>
              <a:rPr lang="en-US" i="1" dirty="0" err="1"/>
              <a:t>t</a:t>
            </a:r>
            <a:r>
              <a:rPr lang="en-US" i="1" baseline="-25000" dirty="0" err="1">
                <a:latin typeface="Bell MT" panose="02020503060305020303" pitchFamily="18" charset="0"/>
              </a:rPr>
              <a:t>i</a:t>
            </a:r>
            <a:endParaRPr lang="en-US" i="1" baseline="-25000" dirty="0">
              <a:latin typeface="Bell MT" panose="02020503060305020303" pitchFamily="18" charset="0"/>
            </a:endParaRPr>
          </a:p>
        </p:txBody>
      </p:sp>
      <p:sp>
        <p:nvSpPr>
          <p:cNvPr id="35" name="Oval 34"/>
          <p:cNvSpPr/>
          <p:nvPr/>
        </p:nvSpPr>
        <p:spPr>
          <a:xfrm>
            <a:off x="7966605" y="4787375"/>
            <a:ext cx="179000" cy="1524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cxnSp>
        <p:nvCxnSpPr>
          <p:cNvPr id="36" name="Straight Arrow Connector 35"/>
          <p:cNvCxnSpPr/>
          <p:nvPr/>
        </p:nvCxnSpPr>
        <p:spPr>
          <a:xfrm flipH="1" flipV="1">
            <a:off x="5705777" y="2100912"/>
            <a:ext cx="2350329" cy="2623489"/>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458200" y="4863575"/>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458200" y="4939775"/>
            <a:ext cx="630301" cy="276999"/>
          </a:xfrm>
          <a:prstGeom prst="rect">
            <a:avLst/>
          </a:prstGeom>
          <a:noFill/>
        </p:spPr>
        <p:txBody>
          <a:bodyPr wrap="none" rtlCol="0">
            <a:spAutoFit/>
          </a:bodyPr>
          <a:lstStyle/>
          <a:p>
            <a:r>
              <a:rPr lang="en-US" sz="1200" dirty="0"/>
              <a:t>Output</a:t>
            </a:r>
          </a:p>
        </p:txBody>
      </p:sp>
      <p:sp>
        <p:nvSpPr>
          <p:cNvPr id="4" name="Rectangle 3"/>
          <p:cNvSpPr/>
          <p:nvPr/>
        </p:nvSpPr>
        <p:spPr>
          <a:xfrm>
            <a:off x="0" y="1069031"/>
            <a:ext cx="3659271" cy="461665"/>
          </a:xfrm>
          <a:prstGeom prst="rect">
            <a:avLst/>
          </a:prstGeom>
        </p:spPr>
        <p:txBody>
          <a:bodyPr wrap="none">
            <a:spAutoFit/>
          </a:bodyPr>
          <a:lstStyle/>
          <a:p>
            <a:r>
              <a:rPr lang="en-US" altLang="en-US" sz="2400" dirty="0">
                <a:solidFill>
                  <a:srgbClr val="FF0000"/>
                </a:solidFill>
              </a:rPr>
              <a:t>More Explanation for term2</a:t>
            </a:r>
            <a:endParaRPr lang="en-US" sz="2400" dirty="0"/>
          </a:p>
        </p:txBody>
      </p:sp>
      <p:graphicFrame>
        <p:nvGraphicFramePr>
          <p:cNvPr id="6" name="Object 5"/>
          <p:cNvGraphicFramePr>
            <a:graphicFrameLocks noChangeAspect="1"/>
          </p:cNvGraphicFramePr>
          <p:nvPr/>
        </p:nvGraphicFramePr>
        <p:xfrm>
          <a:off x="3517900" y="30163"/>
          <a:ext cx="5708650" cy="1516062"/>
        </p:xfrm>
        <a:graphic>
          <a:graphicData uri="http://schemas.openxmlformats.org/presentationml/2006/ole">
            <mc:AlternateContent xmlns:mc="http://schemas.openxmlformats.org/markup-compatibility/2006">
              <mc:Choice xmlns:v="urn:schemas-microsoft-com:vml" Requires="v">
                <p:oleObj name="Equation" r:id="rId18" imgW="3098520" imgH="825480" progId="Equation.3">
                  <p:embed/>
                </p:oleObj>
              </mc:Choice>
              <mc:Fallback>
                <p:oleObj name="Equation" r:id="rId18" imgW="3098520" imgH="825480" progId="Equation.3">
                  <p:embed/>
                  <p:pic>
                    <p:nvPicPr>
                      <p:cNvPr id="0" name=""/>
                      <p:cNvPicPr>
                        <a:picLocks noChangeAspect="1" noChangeArrowheads="1"/>
                      </p:cNvPicPr>
                      <p:nvPr/>
                    </p:nvPicPr>
                    <p:blipFill>
                      <a:blip r:embed="rId19"/>
                      <a:srcRect/>
                      <a:stretch>
                        <a:fillRect/>
                      </a:stretch>
                    </p:blipFill>
                    <p:spPr bwMode="auto">
                      <a:xfrm>
                        <a:off x="3517900" y="30163"/>
                        <a:ext cx="5708650" cy="151606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4" name="Straight Arrow Connector 43"/>
          <p:cNvCxnSpPr/>
          <p:nvPr/>
        </p:nvCxnSpPr>
        <p:spPr>
          <a:xfrm>
            <a:off x="3810000" y="685800"/>
            <a:ext cx="2986389" cy="1384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37917" idx="0"/>
          </p:cNvCxnSpPr>
          <p:nvPr/>
        </p:nvCxnSpPr>
        <p:spPr>
          <a:xfrm>
            <a:off x="4572000" y="685800"/>
            <a:ext cx="1839913" cy="1401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Freeform 26"/>
          <p:cNvSpPr/>
          <p:nvPr/>
        </p:nvSpPr>
        <p:spPr>
          <a:xfrm>
            <a:off x="548640" y="1626581"/>
            <a:ext cx="4876800" cy="446059"/>
          </a:xfrm>
          <a:custGeom>
            <a:avLst/>
            <a:gdLst>
              <a:gd name="connsiteX0" fmla="*/ 0 w 4876800"/>
              <a:gd name="connsiteY0" fmla="*/ 446059 h 446059"/>
              <a:gd name="connsiteX1" fmla="*/ 2743200 w 4876800"/>
              <a:gd name="connsiteY1" fmla="*/ 4099 h 446059"/>
              <a:gd name="connsiteX2" fmla="*/ 4876800 w 4876800"/>
              <a:gd name="connsiteY2" fmla="*/ 263179 h 446059"/>
            </a:gdLst>
            <a:ahLst/>
            <a:cxnLst>
              <a:cxn ang="0">
                <a:pos x="connsiteX0" y="connsiteY0"/>
              </a:cxn>
              <a:cxn ang="0">
                <a:pos x="connsiteX1" y="connsiteY1"/>
              </a:cxn>
              <a:cxn ang="0">
                <a:pos x="connsiteX2" y="connsiteY2"/>
              </a:cxn>
            </a:cxnLst>
            <a:rect l="l" t="t" r="r" b="b"/>
            <a:pathLst>
              <a:path w="4876800" h="446059">
                <a:moveTo>
                  <a:pt x="0" y="446059"/>
                </a:moveTo>
                <a:cubicBezTo>
                  <a:pt x="965200" y="240319"/>
                  <a:pt x="1930400" y="34579"/>
                  <a:pt x="2743200" y="4099"/>
                </a:cubicBezTo>
                <a:cubicBezTo>
                  <a:pt x="3556000" y="-26381"/>
                  <a:pt x="4216400" y="118399"/>
                  <a:pt x="4876800" y="263179"/>
                </a:cubicBezTo>
              </a:path>
            </a:pathLst>
          </a:cu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Oval 38">
            <a:extLst>
              <a:ext uri="{FF2B5EF4-FFF2-40B4-BE49-F238E27FC236}">
                <a16:creationId xmlns:a16="http://schemas.microsoft.com/office/drawing/2014/main" id="{D175774C-D25F-4164-B146-0735A69BA694}"/>
              </a:ext>
            </a:extLst>
          </p:cNvPr>
          <p:cNvSpPr/>
          <p:nvPr/>
        </p:nvSpPr>
        <p:spPr>
          <a:xfrm>
            <a:off x="1614508" y="1834882"/>
            <a:ext cx="573559" cy="954087"/>
          </a:xfrm>
          <a:prstGeom prst="ellipse">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73273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0925" y="4492625"/>
            <a:ext cx="390207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1"/>
          <p:cNvSpPr>
            <a:spLocks noGrp="1"/>
          </p:cNvSpPr>
          <p:nvPr>
            <p:ph type="title"/>
          </p:nvPr>
        </p:nvSpPr>
        <p:spPr>
          <a:xfrm>
            <a:off x="169863" y="152400"/>
            <a:ext cx="4325937" cy="487363"/>
          </a:xfrm>
        </p:spPr>
        <p:txBody>
          <a:bodyPr>
            <a:noAutofit/>
          </a:bodyPr>
          <a:lstStyle/>
          <a:p>
            <a:pPr algn="l"/>
            <a:r>
              <a:rPr lang="en-US" altLang="en-US" sz="1800" dirty="0"/>
              <a:t>Case 1(iv): if the neuron in </a:t>
            </a:r>
            <a:r>
              <a:rPr lang="en-US" altLang="en-US" sz="1800" dirty="0">
                <a:solidFill>
                  <a:srgbClr val="FF0000"/>
                </a:solidFill>
              </a:rPr>
              <a:t>between the output and the hidden layer</a:t>
            </a:r>
            <a:br>
              <a:rPr lang="en-US" altLang="en-US" sz="1800" dirty="0"/>
            </a:br>
            <a:endParaRPr lang="en-US" altLang="en-US" sz="1800" i="1" baseline="-25000" dirty="0"/>
          </a:p>
        </p:txBody>
      </p:sp>
      <p:sp>
        <p:nvSpPr>
          <p:cNvPr id="37892" name="Content Placeholder 2"/>
          <p:cNvSpPr>
            <a:spLocks noGrp="1"/>
          </p:cNvSpPr>
          <p:nvPr>
            <p:ph idx="1"/>
          </p:nvPr>
        </p:nvSpPr>
        <p:spPr>
          <a:xfrm>
            <a:off x="8229600" y="5791200"/>
            <a:ext cx="457200" cy="334963"/>
          </a:xfrm>
        </p:spPr>
        <p:txBody>
          <a:bodyPr>
            <a:normAutofit fontScale="55000" lnSpcReduction="20000"/>
          </a:bodyPr>
          <a:lstStyle/>
          <a:p>
            <a:r>
              <a:rPr lang="en-US" altLang="en-US"/>
              <a:t> </a:t>
            </a:r>
          </a:p>
        </p:txBody>
      </p:sp>
      <p:sp>
        <p:nvSpPr>
          <p:cNvPr id="37893" name="Footer Placeholder 3"/>
          <p:cNvSpPr>
            <a:spLocks noGrp="1"/>
          </p:cNvSpPr>
          <p:nvPr>
            <p:ph type="ftr" sz="quarter" idx="11"/>
          </p:nvPr>
        </p:nvSpPr>
        <p:spPr bwMode="auto">
          <a:xfrm>
            <a:off x="5799138"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endParaRPr lang="en-US" altLang="zh-HK" sz="1200" dirty="0">
              <a:solidFill>
                <a:srgbClr val="898989"/>
              </a:solidFill>
            </a:endParaRPr>
          </a:p>
        </p:txBody>
      </p:sp>
      <p:sp>
        <p:nvSpPr>
          <p:cNvPr id="3789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028D2F6-5CA3-43E8-9DF1-2D06CEA395FD}" type="slidenum">
              <a:rPr lang="en-US" altLang="zh-HK" sz="1200">
                <a:solidFill>
                  <a:srgbClr val="898989"/>
                </a:solidFill>
              </a:rPr>
              <a:pPr>
                <a:spcBef>
                  <a:spcPct val="0"/>
                </a:spcBef>
                <a:buFontTx/>
                <a:buNone/>
              </a:pPr>
              <a:t>56</a:t>
            </a:fld>
            <a:endParaRPr lang="en-US" altLang="zh-HK" sz="1200">
              <a:solidFill>
                <a:srgbClr val="898989"/>
              </a:solidFill>
            </a:endParaRPr>
          </a:p>
        </p:txBody>
      </p:sp>
      <p:graphicFrame>
        <p:nvGraphicFramePr>
          <p:cNvPr id="37895" name="Object 5"/>
          <p:cNvGraphicFramePr>
            <a:graphicFrameLocks noChangeAspect="1"/>
          </p:cNvGraphicFramePr>
          <p:nvPr/>
        </p:nvGraphicFramePr>
        <p:xfrm>
          <a:off x="152400" y="1404937"/>
          <a:ext cx="4327525" cy="4994275"/>
        </p:xfrm>
        <a:graphic>
          <a:graphicData uri="http://schemas.openxmlformats.org/presentationml/2006/ole">
            <mc:AlternateContent xmlns:mc="http://schemas.openxmlformats.org/markup-compatibility/2006">
              <mc:Choice xmlns:v="urn:schemas-microsoft-com:vml" Requires="v">
                <p:oleObj name="Equation" r:id="rId4" imgW="2286000" imgH="2641320" progId="Equation.3">
                  <p:embed/>
                </p:oleObj>
              </mc:Choice>
              <mc:Fallback>
                <p:oleObj name="Equation" r:id="rId4" imgW="2286000" imgH="2641320" progId="Equation.3">
                  <p:embed/>
                  <p:pic>
                    <p:nvPicPr>
                      <p:cNvPr id="0" name=""/>
                      <p:cNvPicPr>
                        <a:picLocks noChangeAspect="1" noChangeArrowheads="1"/>
                      </p:cNvPicPr>
                      <p:nvPr/>
                    </p:nvPicPr>
                    <p:blipFill>
                      <a:blip r:embed="rId5"/>
                      <a:srcRect/>
                      <a:stretch>
                        <a:fillRect/>
                      </a:stretch>
                    </p:blipFill>
                    <p:spPr bwMode="auto">
                      <a:xfrm>
                        <a:off x="152400" y="1404937"/>
                        <a:ext cx="4327525" cy="4994275"/>
                      </a:xfrm>
                      <a:prstGeom prst="rect">
                        <a:avLst/>
                      </a:prstGeom>
                      <a:noFill/>
                      <a:ln>
                        <a:noFill/>
                      </a:ln>
                    </p:spPr>
                  </p:pic>
                </p:oleObj>
              </mc:Fallback>
            </mc:AlternateContent>
          </a:graphicData>
        </a:graphic>
      </p:graphicFrame>
      <p:sp>
        <p:nvSpPr>
          <p:cNvPr id="7" name="Oval 6"/>
          <p:cNvSpPr/>
          <p:nvPr/>
        </p:nvSpPr>
        <p:spPr>
          <a:xfrm>
            <a:off x="6112971" y="1874569"/>
            <a:ext cx="9144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8" name="Straight Arrow Connector 7"/>
          <p:cNvCxnSpPr/>
          <p:nvPr/>
        </p:nvCxnSpPr>
        <p:spPr>
          <a:xfrm>
            <a:off x="5298583" y="2109519"/>
            <a:ext cx="814388" cy="698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350971" y="2407969"/>
            <a:ext cx="762000" cy="23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035308" y="2293669"/>
            <a:ext cx="6778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7" idx="4"/>
          </p:cNvCxnSpPr>
          <p:nvPr/>
        </p:nvCxnSpPr>
        <p:spPr>
          <a:xfrm>
            <a:off x="6570171" y="1874569"/>
            <a:ext cx="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5474796" y="2179369"/>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7" name="Oval 16"/>
          <p:cNvSpPr/>
          <p:nvPr/>
        </p:nvSpPr>
        <p:spPr>
          <a:xfrm>
            <a:off x="5503371" y="2331769"/>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8" name="Straight Arrow Connector 17"/>
          <p:cNvCxnSpPr>
            <a:endCxn id="7" idx="3"/>
          </p:cNvCxnSpPr>
          <p:nvPr/>
        </p:nvCxnSpPr>
        <p:spPr>
          <a:xfrm flipV="1">
            <a:off x="5350971" y="2590532"/>
            <a:ext cx="896937" cy="73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528771" y="2506394"/>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7905" name="TextBox 19"/>
          <p:cNvSpPr txBox="1">
            <a:spLocks noChangeArrowheads="1"/>
          </p:cNvSpPr>
          <p:nvPr/>
        </p:nvSpPr>
        <p:spPr bwMode="auto">
          <a:xfrm>
            <a:off x="7065471" y="1985694"/>
            <a:ext cx="857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Output</a:t>
            </a:r>
          </a:p>
          <a:p>
            <a:pPr eaLnBrk="1" hangingPunct="1">
              <a:spcBef>
                <a:spcPct val="0"/>
              </a:spcBef>
              <a:buFontTx/>
              <a:buNone/>
            </a:pPr>
            <a:endParaRPr lang="en-US" altLang="en-US" sz="1800" i="1" baseline="-25000"/>
          </a:p>
        </p:txBody>
      </p:sp>
      <p:cxnSp>
        <p:nvCxnSpPr>
          <p:cNvPr id="25" name="Straight Arrow Connector 24"/>
          <p:cNvCxnSpPr/>
          <p:nvPr/>
        </p:nvCxnSpPr>
        <p:spPr>
          <a:xfrm flipH="1">
            <a:off x="6193933" y="2788969"/>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908" name="TextBox 1"/>
          <p:cNvSpPr txBox="1">
            <a:spLocks noChangeArrowheads="1"/>
          </p:cNvSpPr>
          <p:nvPr/>
        </p:nvSpPr>
        <p:spPr bwMode="auto">
          <a:xfrm>
            <a:off x="5078413" y="3902075"/>
            <a:ext cx="3027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Neuron </a:t>
            </a:r>
            <a:r>
              <a:rPr lang="en-US" altLang="en-US" sz="1800" i="1"/>
              <a:t>n</a:t>
            </a:r>
            <a:r>
              <a:rPr lang="en-US" altLang="en-US" sz="1800"/>
              <a:t> as an output neuron</a:t>
            </a:r>
          </a:p>
        </p:txBody>
      </p:sp>
      <p:sp>
        <p:nvSpPr>
          <p:cNvPr id="2" name="Oval 1"/>
          <p:cNvSpPr/>
          <p:nvPr/>
        </p:nvSpPr>
        <p:spPr>
          <a:xfrm>
            <a:off x="8247063" y="4572000"/>
            <a:ext cx="515937" cy="2286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cxnSp>
        <p:nvCxnSpPr>
          <p:cNvPr id="5" name="Straight Arrow Connector 4"/>
          <p:cNvCxnSpPr>
            <a:stCxn id="2" idx="0"/>
            <a:endCxn id="7" idx="5"/>
          </p:cNvCxnSpPr>
          <p:nvPr/>
        </p:nvCxnSpPr>
        <p:spPr>
          <a:xfrm flipH="1" flipV="1">
            <a:off x="6893460" y="2590017"/>
            <a:ext cx="1611572" cy="1981983"/>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graphicFrame>
        <p:nvGraphicFramePr>
          <p:cNvPr id="37915" name="Object 13"/>
          <p:cNvGraphicFramePr>
            <a:graphicFrameLocks noChangeAspect="1"/>
          </p:cNvGraphicFramePr>
          <p:nvPr/>
        </p:nvGraphicFramePr>
        <p:xfrm>
          <a:off x="6193933" y="2895600"/>
          <a:ext cx="1014413" cy="250073"/>
        </p:xfrm>
        <a:graphic>
          <a:graphicData uri="http://schemas.openxmlformats.org/presentationml/2006/ole">
            <mc:AlternateContent xmlns:mc="http://schemas.openxmlformats.org/markup-compatibility/2006">
              <mc:Choice xmlns:v="urn:schemas-microsoft-com:vml" Requires="v">
                <p:oleObj name="Equation" r:id="rId6" imgW="927000" imgH="228600" progId="Equation.3">
                  <p:embed/>
                </p:oleObj>
              </mc:Choice>
              <mc:Fallback>
                <p:oleObj name="Equation" r:id="rId6" imgW="927000" imgH="228600" progId="Equation.3">
                  <p:embed/>
                  <p:pic>
                    <p:nvPicPr>
                      <p:cNvPr id="0" name=""/>
                      <p:cNvPicPr>
                        <a:picLocks noChangeAspect="1" noChangeArrowheads="1"/>
                      </p:cNvPicPr>
                      <p:nvPr/>
                    </p:nvPicPr>
                    <p:blipFill>
                      <a:blip r:embed="rId7"/>
                      <a:srcRect/>
                      <a:stretch>
                        <a:fillRect/>
                      </a:stretch>
                    </p:blipFill>
                    <p:spPr bwMode="auto">
                      <a:xfrm>
                        <a:off x="6193933" y="2895600"/>
                        <a:ext cx="1014413" cy="250073"/>
                      </a:xfrm>
                      <a:prstGeom prst="rect">
                        <a:avLst/>
                      </a:prstGeom>
                      <a:noFill/>
                      <a:ln>
                        <a:noFill/>
                      </a:ln>
                    </p:spPr>
                  </p:pic>
                </p:oleObj>
              </mc:Fallback>
            </mc:AlternateContent>
          </a:graphicData>
        </a:graphic>
      </p:graphicFrame>
      <p:graphicFrame>
        <p:nvGraphicFramePr>
          <p:cNvPr id="37916" name="Object 13"/>
          <p:cNvGraphicFramePr>
            <a:graphicFrameLocks noChangeAspect="1"/>
          </p:cNvGraphicFramePr>
          <p:nvPr/>
        </p:nvGraphicFramePr>
        <p:xfrm>
          <a:off x="6636846" y="2069832"/>
          <a:ext cx="319087" cy="474662"/>
        </p:xfrm>
        <a:graphic>
          <a:graphicData uri="http://schemas.openxmlformats.org/presentationml/2006/ole">
            <mc:AlternateContent xmlns:mc="http://schemas.openxmlformats.org/markup-compatibility/2006">
              <mc:Choice xmlns:v="urn:schemas-microsoft-com:vml" Requires="v">
                <p:oleObj name="Equation" r:id="rId8" imgW="152280" imgH="228600" progId="Equation.3">
                  <p:embed/>
                </p:oleObj>
              </mc:Choice>
              <mc:Fallback>
                <p:oleObj name="Equation" r:id="rId8" imgW="152280" imgH="228600" progId="Equation.3">
                  <p:embed/>
                  <p:pic>
                    <p:nvPicPr>
                      <p:cNvPr id="0" name=""/>
                      <p:cNvPicPr>
                        <a:picLocks noChangeAspect="1" noChangeArrowheads="1"/>
                      </p:cNvPicPr>
                      <p:nvPr/>
                    </p:nvPicPr>
                    <p:blipFill>
                      <a:blip r:embed="rId9"/>
                      <a:srcRect/>
                      <a:stretch>
                        <a:fillRect/>
                      </a:stretch>
                    </p:blipFill>
                    <p:spPr bwMode="auto">
                      <a:xfrm>
                        <a:off x="6636846" y="2069832"/>
                        <a:ext cx="319087"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917" name="Object 13"/>
          <p:cNvGraphicFramePr>
            <a:graphicFrameLocks noChangeAspect="1"/>
          </p:cNvGraphicFramePr>
          <p:nvPr/>
        </p:nvGraphicFramePr>
        <p:xfrm>
          <a:off x="6253163" y="2087563"/>
          <a:ext cx="317500" cy="477837"/>
        </p:xfrm>
        <a:graphic>
          <a:graphicData uri="http://schemas.openxmlformats.org/presentationml/2006/ole">
            <mc:AlternateContent xmlns:mc="http://schemas.openxmlformats.org/markup-compatibility/2006">
              <mc:Choice xmlns:v="urn:schemas-microsoft-com:vml" Requires="v">
                <p:oleObj name="Equation" r:id="rId10" imgW="152280" imgH="228600" progId="Equation.3">
                  <p:embed/>
                </p:oleObj>
              </mc:Choice>
              <mc:Fallback>
                <p:oleObj name="Equation" r:id="rId10" imgW="152280" imgH="228600" progId="Equation.3">
                  <p:embed/>
                  <p:pic>
                    <p:nvPicPr>
                      <p:cNvPr id="0" name=""/>
                      <p:cNvPicPr>
                        <a:picLocks noChangeAspect="1" noChangeArrowheads="1"/>
                      </p:cNvPicPr>
                      <p:nvPr/>
                    </p:nvPicPr>
                    <p:blipFill>
                      <a:blip r:embed="rId11"/>
                      <a:srcRect/>
                      <a:stretch>
                        <a:fillRect/>
                      </a:stretch>
                    </p:blipFill>
                    <p:spPr bwMode="auto">
                      <a:xfrm>
                        <a:off x="6253163" y="2087563"/>
                        <a:ext cx="3175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918" name="Object 13"/>
          <p:cNvGraphicFramePr>
            <a:graphicFrameLocks noChangeAspect="1"/>
          </p:cNvGraphicFramePr>
          <p:nvPr/>
        </p:nvGraphicFramePr>
        <p:xfrm>
          <a:off x="7229475" y="2476898"/>
          <a:ext cx="1914525" cy="947738"/>
        </p:xfrm>
        <a:graphic>
          <a:graphicData uri="http://schemas.openxmlformats.org/presentationml/2006/ole">
            <mc:AlternateContent xmlns:mc="http://schemas.openxmlformats.org/markup-compatibility/2006">
              <mc:Choice xmlns:v="urn:schemas-microsoft-com:vml" Requires="v">
                <p:oleObj name="Equation" r:id="rId12" imgW="1384200" imgH="685800" progId="Equation.3">
                  <p:embed/>
                </p:oleObj>
              </mc:Choice>
              <mc:Fallback>
                <p:oleObj name="Equation" r:id="rId12" imgW="1384200" imgH="685800" progId="Equation.3">
                  <p:embed/>
                  <p:pic>
                    <p:nvPicPr>
                      <p:cNvPr id="0" name=""/>
                      <p:cNvPicPr>
                        <a:picLocks noChangeAspect="1" noChangeArrowheads="1"/>
                      </p:cNvPicPr>
                      <p:nvPr/>
                    </p:nvPicPr>
                    <p:blipFill>
                      <a:blip r:embed="rId13"/>
                      <a:srcRect/>
                      <a:stretch>
                        <a:fillRect/>
                      </a:stretch>
                    </p:blipFill>
                    <p:spPr bwMode="auto">
                      <a:xfrm>
                        <a:off x="7229475" y="2476898"/>
                        <a:ext cx="191452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919" name="Object 13"/>
          <p:cNvGraphicFramePr>
            <a:graphicFrameLocks noChangeAspect="1"/>
          </p:cNvGraphicFramePr>
          <p:nvPr/>
        </p:nvGraphicFramePr>
        <p:xfrm>
          <a:off x="5497814" y="1745456"/>
          <a:ext cx="531812" cy="503238"/>
        </p:xfrm>
        <a:graphic>
          <a:graphicData uri="http://schemas.openxmlformats.org/presentationml/2006/ole">
            <mc:AlternateContent xmlns:mc="http://schemas.openxmlformats.org/markup-compatibility/2006">
              <mc:Choice xmlns:v="urn:schemas-microsoft-com:vml" Requires="v">
                <p:oleObj name="Equation" r:id="rId14" imgW="253800" imgH="241200" progId="Equation.3">
                  <p:embed/>
                </p:oleObj>
              </mc:Choice>
              <mc:Fallback>
                <p:oleObj name="Equation" r:id="rId14" imgW="253800" imgH="241200" progId="Equation.3">
                  <p:embed/>
                  <p:pic>
                    <p:nvPicPr>
                      <p:cNvPr id="0" name=""/>
                      <p:cNvPicPr>
                        <a:picLocks noChangeAspect="1" noChangeArrowheads="1"/>
                      </p:cNvPicPr>
                      <p:nvPr/>
                    </p:nvPicPr>
                    <p:blipFill>
                      <a:blip r:embed="rId15"/>
                      <a:srcRect/>
                      <a:stretch>
                        <a:fillRect/>
                      </a:stretch>
                    </p:blipFill>
                    <p:spPr bwMode="auto">
                      <a:xfrm>
                        <a:off x="5497814" y="1745456"/>
                        <a:ext cx="531812" cy="503238"/>
                      </a:xfrm>
                      <a:prstGeom prst="rect">
                        <a:avLst/>
                      </a:prstGeom>
                      <a:noFill/>
                      <a:ln>
                        <a:noFill/>
                      </a:ln>
                    </p:spPr>
                  </p:pic>
                </p:oleObj>
              </mc:Fallback>
            </mc:AlternateContent>
          </a:graphicData>
        </a:graphic>
      </p:graphicFrame>
      <p:graphicFrame>
        <p:nvGraphicFramePr>
          <p:cNvPr id="37921" name="Object 13"/>
          <p:cNvGraphicFramePr>
            <a:graphicFrameLocks noChangeAspect="1"/>
          </p:cNvGraphicFramePr>
          <p:nvPr/>
        </p:nvGraphicFramePr>
        <p:xfrm>
          <a:off x="4792171" y="1834882"/>
          <a:ext cx="371475" cy="503237"/>
        </p:xfrm>
        <a:graphic>
          <a:graphicData uri="http://schemas.openxmlformats.org/presentationml/2006/ole">
            <mc:AlternateContent xmlns:mc="http://schemas.openxmlformats.org/markup-compatibility/2006">
              <mc:Choice xmlns:v="urn:schemas-microsoft-com:vml" Requires="v">
                <p:oleObj name="Equation" r:id="rId16" imgW="177480" imgH="241200" progId="Equation.3">
                  <p:embed/>
                </p:oleObj>
              </mc:Choice>
              <mc:Fallback>
                <p:oleObj name="Equation" r:id="rId16" imgW="177480" imgH="241200" progId="Equation.3">
                  <p:embed/>
                  <p:pic>
                    <p:nvPicPr>
                      <p:cNvPr id="0" name=""/>
                      <p:cNvPicPr>
                        <a:picLocks noChangeAspect="1" noChangeArrowheads="1"/>
                      </p:cNvPicPr>
                      <p:nvPr/>
                    </p:nvPicPr>
                    <p:blipFill>
                      <a:blip r:embed="rId17"/>
                      <a:srcRect/>
                      <a:stretch>
                        <a:fillRect/>
                      </a:stretch>
                    </p:blipFill>
                    <p:spPr bwMode="auto">
                      <a:xfrm>
                        <a:off x="4792171" y="1834882"/>
                        <a:ext cx="3714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6" name="Straight Arrow Connector 25"/>
          <p:cNvCxnSpPr/>
          <p:nvPr/>
        </p:nvCxnSpPr>
        <p:spPr>
          <a:xfrm flipH="1">
            <a:off x="8156575" y="2282445"/>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610554" y="2100912"/>
            <a:ext cx="304892" cy="369332"/>
          </a:xfrm>
          <a:prstGeom prst="rect">
            <a:avLst/>
          </a:prstGeom>
          <a:noFill/>
        </p:spPr>
        <p:txBody>
          <a:bodyPr wrap="none" rtlCol="0">
            <a:spAutoFit/>
          </a:bodyPr>
          <a:lstStyle/>
          <a:p>
            <a:r>
              <a:rPr lang="en-US" i="1" dirty="0" err="1"/>
              <a:t>t</a:t>
            </a:r>
            <a:r>
              <a:rPr lang="en-US" i="1" baseline="-25000" dirty="0" err="1">
                <a:latin typeface="Bell MT" panose="02020503060305020303" pitchFamily="18" charset="0"/>
              </a:rPr>
              <a:t>i</a:t>
            </a:r>
            <a:endParaRPr lang="en-US" i="1" baseline="-25000" dirty="0">
              <a:latin typeface="Bell MT" panose="02020503060305020303" pitchFamily="18" charset="0"/>
            </a:endParaRPr>
          </a:p>
        </p:txBody>
      </p:sp>
      <p:graphicFrame>
        <p:nvGraphicFramePr>
          <p:cNvPr id="28" name="Object 27"/>
          <p:cNvGraphicFramePr>
            <a:graphicFrameLocks noChangeAspect="1"/>
          </p:cNvGraphicFramePr>
          <p:nvPr/>
        </p:nvGraphicFramePr>
        <p:xfrm>
          <a:off x="3985418" y="43111"/>
          <a:ext cx="5135563" cy="1363662"/>
        </p:xfrm>
        <a:graphic>
          <a:graphicData uri="http://schemas.openxmlformats.org/presentationml/2006/ole">
            <mc:AlternateContent xmlns:mc="http://schemas.openxmlformats.org/markup-compatibility/2006">
              <mc:Choice xmlns:v="urn:schemas-microsoft-com:vml" Requires="v">
                <p:oleObj name="Equation" r:id="rId18" imgW="3098520" imgH="825480" progId="Equation.3">
                  <p:embed/>
                </p:oleObj>
              </mc:Choice>
              <mc:Fallback>
                <p:oleObj name="Equation" r:id="rId18" imgW="3098520" imgH="825480" progId="Equation.3">
                  <p:embed/>
                  <p:pic>
                    <p:nvPicPr>
                      <p:cNvPr id="0" name=""/>
                      <p:cNvPicPr>
                        <a:picLocks noChangeAspect="1" noChangeArrowheads="1"/>
                      </p:cNvPicPr>
                      <p:nvPr/>
                    </p:nvPicPr>
                    <p:blipFill>
                      <a:blip r:embed="rId19"/>
                      <a:srcRect/>
                      <a:stretch>
                        <a:fillRect/>
                      </a:stretch>
                    </p:blipFill>
                    <p:spPr bwMode="auto">
                      <a:xfrm>
                        <a:off x="3985418" y="43111"/>
                        <a:ext cx="5135563" cy="1363662"/>
                      </a:xfrm>
                      <a:prstGeom prst="rect">
                        <a:avLst/>
                      </a:prstGeom>
                      <a:noFill/>
                      <a:ln w="9525">
                        <a:solidFill>
                          <a:schemeClr val="accent1"/>
                        </a:solidFill>
                        <a:miter lim="800000"/>
                        <a:headEnd/>
                        <a:tailEnd/>
                      </a:ln>
                    </p:spPr>
                  </p:pic>
                </p:oleObj>
              </mc:Fallback>
            </mc:AlternateContent>
          </a:graphicData>
        </a:graphic>
      </p:graphicFrame>
      <p:sp>
        <p:nvSpPr>
          <p:cNvPr id="30" name="TextBox 29"/>
          <p:cNvSpPr txBox="1"/>
          <p:nvPr/>
        </p:nvSpPr>
        <p:spPr>
          <a:xfrm>
            <a:off x="4993230" y="774944"/>
            <a:ext cx="1112356" cy="369332"/>
          </a:xfrm>
          <a:prstGeom prst="rect">
            <a:avLst/>
          </a:prstGeom>
          <a:noFill/>
        </p:spPr>
        <p:txBody>
          <a:bodyPr wrap="none" rtlCol="0">
            <a:spAutoFit/>
          </a:bodyPr>
          <a:lstStyle/>
          <a:p>
            <a:r>
              <a:rPr lang="en-US" dirty="0"/>
              <a:t>Definition</a:t>
            </a:r>
          </a:p>
        </p:txBody>
      </p:sp>
      <p:sp>
        <p:nvSpPr>
          <p:cNvPr id="35" name="Oval 34"/>
          <p:cNvSpPr/>
          <p:nvPr/>
        </p:nvSpPr>
        <p:spPr>
          <a:xfrm>
            <a:off x="7966605" y="4787375"/>
            <a:ext cx="179000" cy="1524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cxnSp>
        <p:nvCxnSpPr>
          <p:cNvPr id="36" name="Straight Arrow Connector 35"/>
          <p:cNvCxnSpPr/>
          <p:nvPr/>
        </p:nvCxnSpPr>
        <p:spPr>
          <a:xfrm flipH="1" flipV="1">
            <a:off x="5705777" y="2100912"/>
            <a:ext cx="2350329" cy="2623489"/>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458200" y="4863575"/>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458200" y="4939775"/>
            <a:ext cx="630301" cy="276999"/>
          </a:xfrm>
          <a:prstGeom prst="rect">
            <a:avLst/>
          </a:prstGeom>
          <a:noFill/>
        </p:spPr>
        <p:txBody>
          <a:bodyPr wrap="none" rtlCol="0">
            <a:spAutoFit/>
          </a:bodyPr>
          <a:lstStyle/>
          <a:p>
            <a:r>
              <a:rPr lang="en-US" sz="1200" dirty="0"/>
              <a:t>Output</a:t>
            </a:r>
          </a:p>
        </p:txBody>
      </p:sp>
      <p:sp>
        <p:nvSpPr>
          <p:cNvPr id="42" name="Rectangle 41"/>
          <p:cNvSpPr/>
          <p:nvPr/>
        </p:nvSpPr>
        <p:spPr>
          <a:xfrm>
            <a:off x="152400" y="497945"/>
            <a:ext cx="3659271" cy="461665"/>
          </a:xfrm>
          <a:prstGeom prst="rect">
            <a:avLst/>
          </a:prstGeom>
        </p:spPr>
        <p:txBody>
          <a:bodyPr wrap="none">
            <a:spAutoFit/>
          </a:bodyPr>
          <a:lstStyle/>
          <a:p>
            <a:r>
              <a:rPr lang="en-US" altLang="en-US" sz="2400" dirty="0">
                <a:solidFill>
                  <a:srgbClr val="FF0000"/>
                </a:solidFill>
              </a:rPr>
              <a:t>More Explanation for term3</a:t>
            </a:r>
            <a:endParaRPr lang="en-US" sz="2400" dirty="0"/>
          </a:p>
        </p:txBody>
      </p:sp>
      <p:cxnSp>
        <p:nvCxnSpPr>
          <p:cNvPr id="43" name="Straight Arrow Connector 42"/>
          <p:cNvCxnSpPr>
            <a:endCxn id="37917" idx="0"/>
          </p:cNvCxnSpPr>
          <p:nvPr/>
        </p:nvCxnSpPr>
        <p:spPr>
          <a:xfrm>
            <a:off x="5078413" y="685800"/>
            <a:ext cx="1333500" cy="1401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37916" idx="0"/>
          </p:cNvCxnSpPr>
          <p:nvPr/>
        </p:nvCxnSpPr>
        <p:spPr>
          <a:xfrm>
            <a:off x="4343400" y="685800"/>
            <a:ext cx="2452989" cy="1384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Freeform 3"/>
          <p:cNvSpPr/>
          <p:nvPr/>
        </p:nvSpPr>
        <p:spPr>
          <a:xfrm>
            <a:off x="472687" y="1130771"/>
            <a:ext cx="5105153" cy="758989"/>
          </a:xfrm>
          <a:custGeom>
            <a:avLst/>
            <a:gdLst>
              <a:gd name="connsiteX0" fmla="*/ 45473 w 5105153"/>
              <a:gd name="connsiteY0" fmla="*/ 393229 h 758989"/>
              <a:gd name="connsiteX1" fmla="*/ 350273 w 5105153"/>
              <a:gd name="connsiteY1" fmla="*/ 301789 h 758989"/>
              <a:gd name="connsiteX2" fmla="*/ 2636273 w 5105153"/>
              <a:gd name="connsiteY2" fmla="*/ 12229 h 758989"/>
              <a:gd name="connsiteX3" fmla="*/ 5105153 w 5105153"/>
              <a:gd name="connsiteY3" fmla="*/ 758989 h 758989"/>
            </a:gdLst>
            <a:ahLst/>
            <a:cxnLst>
              <a:cxn ang="0">
                <a:pos x="connsiteX0" y="connsiteY0"/>
              </a:cxn>
              <a:cxn ang="0">
                <a:pos x="connsiteX1" y="connsiteY1"/>
              </a:cxn>
              <a:cxn ang="0">
                <a:pos x="connsiteX2" y="connsiteY2"/>
              </a:cxn>
              <a:cxn ang="0">
                <a:pos x="connsiteX3" y="connsiteY3"/>
              </a:cxn>
            </a:cxnLst>
            <a:rect l="l" t="t" r="r" b="b"/>
            <a:pathLst>
              <a:path w="5105153" h="758989">
                <a:moveTo>
                  <a:pt x="45473" y="393229"/>
                </a:moveTo>
                <a:cubicBezTo>
                  <a:pt x="-18027" y="379259"/>
                  <a:pt x="-81527" y="365289"/>
                  <a:pt x="350273" y="301789"/>
                </a:cubicBezTo>
                <a:cubicBezTo>
                  <a:pt x="782073" y="238289"/>
                  <a:pt x="1843793" y="-63971"/>
                  <a:pt x="2636273" y="12229"/>
                </a:cubicBezTo>
                <a:cubicBezTo>
                  <a:pt x="3428753" y="88429"/>
                  <a:pt x="4266953" y="423709"/>
                  <a:pt x="5105153" y="758989"/>
                </a:cubicBezTo>
              </a:path>
            </a:pathLst>
          </a:custGeom>
          <a:ln>
            <a:solidFill>
              <a:srgbClr val="FF0000"/>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Oval 39">
            <a:extLst>
              <a:ext uri="{FF2B5EF4-FFF2-40B4-BE49-F238E27FC236}">
                <a16:creationId xmlns:a16="http://schemas.microsoft.com/office/drawing/2014/main" id="{932E084C-CF5F-4BD7-9036-8927487F0048}"/>
              </a:ext>
            </a:extLst>
          </p:cNvPr>
          <p:cNvSpPr/>
          <p:nvPr/>
        </p:nvSpPr>
        <p:spPr>
          <a:xfrm>
            <a:off x="2188067" y="1332106"/>
            <a:ext cx="780895" cy="1022682"/>
          </a:xfrm>
          <a:prstGeom prst="ellipse">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14581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0925" y="4492625"/>
            <a:ext cx="390207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1"/>
          <p:cNvSpPr>
            <a:spLocks noGrp="1"/>
          </p:cNvSpPr>
          <p:nvPr>
            <p:ph type="title"/>
          </p:nvPr>
        </p:nvSpPr>
        <p:spPr>
          <a:xfrm>
            <a:off x="169863" y="152400"/>
            <a:ext cx="4325937" cy="487363"/>
          </a:xfrm>
        </p:spPr>
        <p:txBody>
          <a:bodyPr>
            <a:noAutofit/>
          </a:bodyPr>
          <a:lstStyle/>
          <a:p>
            <a:pPr algn="l"/>
            <a:r>
              <a:rPr lang="en-US" altLang="en-US" sz="1800" dirty="0"/>
              <a:t>Case 1(v): if the neuron in </a:t>
            </a:r>
            <a:r>
              <a:rPr lang="en-US" altLang="en-US" sz="1800" dirty="0">
                <a:solidFill>
                  <a:srgbClr val="FF0000"/>
                </a:solidFill>
              </a:rPr>
              <a:t>between the output and the hidden layer</a:t>
            </a:r>
            <a:br>
              <a:rPr lang="en-US" altLang="en-US" sz="1800" dirty="0"/>
            </a:br>
            <a:endParaRPr lang="en-US" altLang="en-US" sz="1800" i="1" baseline="-25000" dirty="0"/>
          </a:p>
        </p:txBody>
      </p:sp>
      <p:sp>
        <p:nvSpPr>
          <p:cNvPr id="37892" name="Content Placeholder 2"/>
          <p:cNvSpPr>
            <a:spLocks noGrp="1"/>
          </p:cNvSpPr>
          <p:nvPr>
            <p:ph idx="1"/>
          </p:nvPr>
        </p:nvSpPr>
        <p:spPr>
          <a:xfrm>
            <a:off x="8229600" y="5791200"/>
            <a:ext cx="457200" cy="334963"/>
          </a:xfrm>
        </p:spPr>
        <p:txBody>
          <a:bodyPr>
            <a:normAutofit fontScale="55000" lnSpcReduction="20000"/>
          </a:bodyPr>
          <a:lstStyle/>
          <a:p>
            <a:r>
              <a:rPr lang="en-US" altLang="en-US"/>
              <a:t> </a:t>
            </a:r>
          </a:p>
        </p:txBody>
      </p:sp>
      <p:sp>
        <p:nvSpPr>
          <p:cNvPr id="37893" name="Footer Placeholder 3"/>
          <p:cNvSpPr>
            <a:spLocks noGrp="1"/>
          </p:cNvSpPr>
          <p:nvPr>
            <p:ph type="ftr" sz="quarter" idx="11"/>
          </p:nvPr>
        </p:nvSpPr>
        <p:spPr bwMode="auto">
          <a:xfrm>
            <a:off x="5799138"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endParaRPr lang="en-US" altLang="zh-HK" sz="1200" dirty="0">
              <a:solidFill>
                <a:srgbClr val="898989"/>
              </a:solidFill>
            </a:endParaRPr>
          </a:p>
        </p:txBody>
      </p:sp>
      <p:sp>
        <p:nvSpPr>
          <p:cNvPr id="3789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028D2F6-5CA3-43E8-9DF1-2D06CEA395FD}" type="slidenum">
              <a:rPr lang="en-US" altLang="zh-HK" sz="1200">
                <a:solidFill>
                  <a:srgbClr val="898989"/>
                </a:solidFill>
              </a:rPr>
              <a:pPr>
                <a:spcBef>
                  <a:spcPct val="0"/>
                </a:spcBef>
                <a:buFontTx/>
                <a:buNone/>
              </a:pPr>
              <a:t>57</a:t>
            </a:fld>
            <a:endParaRPr lang="en-US" altLang="zh-HK" sz="1200">
              <a:solidFill>
                <a:srgbClr val="898989"/>
              </a:solidFill>
            </a:endParaRPr>
          </a:p>
        </p:txBody>
      </p:sp>
      <p:graphicFrame>
        <p:nvGraphicFramePr>
          <p:cNvPr id="37895" name="Object 5"/>
          <p:cNvGraphicFramePr>
            <a:graphicFrameLocks noChangeAspect="1"/>
          </p:cNvGraphicFramePr>
          <p:nvPr>
            <p:extLst>
              <p:ext uri="{D42A27DB-BD31-4B8C-83A1-F6EECF244321}">
                <p14:modId xmlns:p14="http://schemas.microsoft.com/office/powerpoint/2010/main" val="1761213321"/>
              </p:ext>
            </p:extLst>
          </p:nvPr>
        </p:nvGraphicFramePr>
        <p:xfrm>
          <a:off x="98425" y="1519238"/>
          <a:ext cx="4979988" cy="4764087"/>
        </p:xfrm>
        <a:graphic>
          <a:graphicData uri="http://schemas.openxmlformats.org/presentationml/2006/ole">
            <mc:AlternateContent xmlns:mc="http://schemas.openxmlformats.org/markup-compatibility/2006">
              <mc:Choice xmlns:v="urn:schemas-microsoft-com:vml" Requires="v">
                <p:oleObj name="Equation" r:id="rId4" imgW="2412720" imgH="2311200" progId="Equation.3">
                  <p:embed/>
                </p:oleObj>
              </mc:Choice>
              <mc:Fallback>
                <p:oleObj name="Equation" r:id="rId4" imgW="2412720" imgH="2311200" progId="Equation.3">
                  <p:embed/>
                  <p:pic>
                    <p:nvPicPr>
                      <p:cNvPr id="0" name=""/>
                      <p:cNvPicPr>
                        <a:picLocks noChangeAspect="1" noChangeArrowheads="1"/>
                      </p:cNvPicPr>
                      <p:nvPr/>
                    </p:nvPicPr>
                    <p:blipFill>
                      <a:blip r:embed="rId5"/>
                      <a:srcRect/>
                      <a:stretch>
                        <a:fillRect/>
                      </a:stretch>
                    </p:blipFill>
                    <p:spPr bwMode="auto">
                      <a:xfrm>
                        <a:off x="98425" y="1519238"/>
                        <a:ext cx="4979988" cy="4764087"/>
                      </a:xfrm>
                      <a:prstGeom prst="rect">
                        <a:avLst/>
                      </a:prstGeom>
                      <a:noFill/>
                      <a:ln>
                        <a:noFill/>
                      </a:ln>
                    </p:spPr>
                  </p:pic>
                </p:oleObj>
              </mc:Fallback>
            </mc:AlternateContent>
          </a:graphicData>
        </a:graphic>
      </p:graphicFrame>
      <p:sp>
        <p:nvSpPr>
          <p:cNvPr id="7" name="Oval 6"/>
          <p:cNvSpPr/>
          <p:nvPr/>
        </p:nvSpPr>
        <p:spPr>
          <a:xfrm>
            <a:off x="6112971" y="1874569"/>
            <a:ext cx="9144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8" name="Straight Arrow Connector 7"/>
          <p:cNvCxnSpPr/>
          <p:nvPr/>
        </p:nvCxnSpPr>
        <p:spPr>
          <a:xfrm>
            <a:off x="5298583" y="2109519"/>
            <a:ext cx="814388" cy="698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350971" y="2407969"/>
            <a:ext cx="762000" cy="23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035308" y="2293669"/>
            <a:ext cx="6778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7" idx="4"/>
          </p:cNvCxnSpPr>
          <p:nvPr/>
        </p:nvCxnSpPr>
        <p:spPr>
          <a:xfrm>
            <a:off x="6570171" y="1874569"/>
            <a:ext cx="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5474796" y="2179369"/>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7" name="Oval 16"/>
          <p:cNvSpPr/>
          <p:nvPr/>
        </p:nvSpPr>
        <p:spPr>
          <a:xfrm>
            <a:off x="5503371" y="2331769"/>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8" name="Straight Arrow Connector 17"/>
          <p:cNvCxnSpPr>
            <a:endCxn id="7" idx="3"/>
          </p:cNvCxnSpPr>
          <p:nvPr/>
        </p:nvCxnSpPr>
        <p:spPr>
          <a:xfrm flipV="1">
            <a:off x="5350971" y="2590532"/>
            <a:ext cx="896937" cy="73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528771" y="2506394"/>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7905" name="TextBox 19"/>
          <p:cNvSpPr txBox="1">
            <a:spLocks noChangeArrowheads="1"/>
          </p:cNvSpPr>
          <p:nvPr/>
        </p:nvSpPr>
        <p:spPr bwMode="auto">
          <a:xfrm>
            <a:off x="7065471" y="1985694"/>
            <a:ext cx="857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Output</a:t>
            </a:r>
          </a:p>
          <a:p>
            <a:pPr eaLnBrk="1" hangingPunct="1">
              <a:spcBef>
                <a:spcPct val="0"/>
              </a:spcBef>
              <a:buFontTx/>
              <a:buNone/>
            </a:pPr>
            <a:endParaRPr lang="en-US" altLang="en-US" sz="1800" i="1" baseline="-25000"/>
          </a:p>
        </p:txBody>
      </p:sp>
      <p:cxnSp>
        <p:nvCxnSpPr>
          <p:cNvPr id="25" name="Straight Arrow Connector 24"/>
          <p:cNvCxnSpPr/>
          <p:nvPr/>
        </p:nvCxnSpPr>
        <p:spPr>
          <a:xfrm flipH="1">
            <a:off x="6193933" y="2788969"/>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908" name="TextBox 1"/>
          <p:cNvSpPr txBox="1">
            <a:spLocks noChangeArrowheads="1"/>
          </p:cNvSpPr>
          <p:nvPr/>
        </p:nvSpPr>
        <p:spPr bwMode="auto">
          <a:xfrm>
            <a:off x="5078413" y="3902075"/>
            <a:ext cx="3027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Neuron </a:t>
            </a:r>
            <a:r>
              <a:rPr lang="en-US" altLang="en-US" sz="1800" i="1" dirty="0"/>
              <a:t>n</a:t>
            </a:r>
            <a:r>
              <a:rPr lang="en-US" altLang="en-US" sz="1800" dirty="0"/>
              <a:t> as an output neuron</a:t>
            </a:r>
          </a:p>
        </p:txBody>
      </p:sp>
      <p:sp>
        <p:nvSpPr>
          <p:cNvPr id="2" name="Oval 1"/>
          <p:cNvSpPr/>
          <p:nvPr/>
        </p:nvSpPr>
        <p:spPr>
          <a:xfrm>
            <a:off x="8247063" y="4572000"/>
            <a:ext cx="515937" cy="2286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cxnSp>
        <p:nvCxnSpPr>
          <p:cNvPr id="5" name="Straight Arrow Connector 4"/>
          <p:cNvCxnSpPr>
            <a:stCxn id="2" idx="0"/>
            <a:endCxn id="7" idx="5"/>
          </p:cNvCxnSpPr>
          <p:nvPr/>
        </p:nvCxnSpPr>
        <p:spPr>
          <a:xfrm flipH="1" flipV="1">
            <a:off x="6893460" y="2590017"/>
            <a:ext cx="1611572" cy="1981983"/>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graphicFrame>
        <p:nvGraphicFramePr>
          <p:cNvPr id="37915" name="Object 13"/>
          <p:cNvGraphicFramePr>
            <a:graphicFrameLocks noChangeAspect="1"/>
          </p:cNvGraphicFramePr>
          <p:nvPr/>
        </p:nvGraphicFramePr>
        <p:xfrm>
          <a:off x="6193933" y="2895600"/>
          <a:ext cx="1014413" cy="250073"/>
        </p:xfrm>
        <a:graphic>
          <a:graphicData uri="http://schemas.openxmlformats.org/presentationml/2006/ole">
            <mc:AlternateContent xmlns:mc="http://schemas.openxmlformats.org/markup-compatibility/2006">
              <mc:Choice xmlns:v="urn:schemas-microsoft-com:vml" Requires="v">
                <p:oleObj name="Equation" r:id="rId6" imgW="927000" imgH="228600" progId="Equation.3">
                  <p:embed/>
                </p:oleObj>
              </mc:Choice>
              <mc:Fallback>
                <p:oleObj name="Equation" r:id="rId6" imgW="927000" imgH="228600" progId="Equation.3">
                  <p:embed/>
                  <p:pic>
                    <p:nvPicPr>
                      <p:cNvPr id="0" name=""/>
                      <p:cNvPicPr>
                        <a:picLocks noChangeAspect="1" noChangeArrowheads="1"/>
                      </p:cNvPicPr>
                      <p:nvPr/>
                    </p:nvPicPr>
                    <p:blipFill>
                      <a:blip r:embed="rId7"/>
                      <a:srcRect/>
                      <a:stretch>
                        <a:fillRect/>
                      </a:stretch>
                    </p:blipFill>
                    <p:spPr bwMode="auto">
                      <a:xfrm>
                        <a:off x="6193933" y="2895600"/>
                        <a:ext cx="1014413" cy="250073"/>
                      </a:xfrm>
                      <a:prstGeom prst="rect">
                        <a:avLst/>
                      </a:prstGeom>
                      <a:noFill/>
                      <a:ln>
                        <a:noFill/>
                      </a:ln>
                    </p:spPr>
                  </p:pic>
                </p:oleObj>
              </mc:Fallback>
            </mc:AlternateContent>
          </a:graphicData>
        </a:graphic>
      </p:graphicFrame>
      <p:graphicFrame>
        <p:nvGraphicFramePr>
          <p:cNvPr id="37916" name="Object 13"/>
          <p:cNvGraphicFramePr>
            <a:graphicFrameLocks noChangeAspect="1"/>
          </p:cNvGraphicFramePr>
          <p:nvPr/>
        </p:nvGraphicFramePr>
        <p:xfrm>
          <a:off x="6636846" y="2069832"/>
          <a:ext cx="319087" cy="474662"/>
        </p:xfrm>
        <a:graphic>
          <a:graphicData uri="http://schemas.openxmlformats.org/presentationml/2006/ole">
            <mc:AlternateContent xmlns:mc="http://schemas.openxmlformats.org/markup-compatibility/2006">
              <mc:Choice xmlns:v="urn:schemas-microsoft-com:vml" Requires="v">
                <p:oleObj name="Equation" r:id="rId8" imgW="152280" imgH="228600" progId="Equation.3">
                  <p:embed/>
                </p:oleObj>
              </mc:Choice>
              <mc:Fallback>
                <p:oleObj name="Equation" r:id="rId8" imgW="152280" imgH="228600" progId="Equation.3">
                  <p:embed/>
                  <p:pic>
                    <p:nvPicPr>
                      <p:cNvPr id="0" name=""/>
                      <p:cNvPicPr>
                        <a:picLocks noChangeAspect="1" noChangeArrowheads="1"/>
                      </p:cNvPicPr>
                      <p:nvPr/>
                    </p:nvPicPr>
                    <p:blipFill>
                      <a:blip r:embed="rId9"/>
                      <a:srcRect/>
                      <a:stretch>
                        <a:fillRect/>
                      </a:stretch>
                    </p:blipFill>
                    <p:spPr bwMode="auto">
                      <a:xfrm>
                        <a:off x="6636846" y="2069832"/>
                        <a:ext cx="319087"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917" name="Object 13"/>
          <p:cNvGraphicFramePr>
            <a:graphicFrameLocks noChangeAspect="1"/>
          </p:cNvGraphicFramePr>
          <p:nvPr/>
        </p:nvGraphicFramePr>
        <p:xfrm>
          <a:off x="6253163" y="2087563"/>
          <a:ext cx="317500" cy="477837"/>
        </p:xfrm>
        <a:graphic>
          <a:graphicData uri="http://schemas.openxmlformats.org/presentationml/2006/ole">
            <mc:AlternateContent xmlns:mc="http://schemas.openxmlformats.org/markup-compatibility/2006">
              <mc:Choice xmlns:v="urn:schemas-microsoft-com:vml" Requires="v">
                <p:oleObj name="Equation" r:id="rId10" imgW="152280" imgH="228600" progId="Equation.3">
                  <p:embed/>
                </p:oleObj>
              </mc:Choice>
              <mc:Fallback>
                <p:oleObj name="Equation" r:id="rId10" imgW="152280" imgH="228600" progId="Equation.3">
                  <p:embed/>
                  <p:pic>
                    <p:nvPicPr>
                      <p:cNvPr id="0" name=""/>
                      <p:cNvPicPr>
                        <a:picLocks noChangeAspect="1" noChangeArrowheads="1"/>
                      </p:cNvPicPr>
                      <p:nvPr/>
                    </p:nvPicPr>
                    <p:blipFill>
                      <a:blip r:embed="rId11"/>
                      <a:srcRect/>
                      <a:stretch>
                        <a:fillRect/>
                      </a:stretch>
                    </p:blipFill>
                    <p:spPr bwMode="auto">
                      <a:xfrm>
                        <a:off x="6253163" y="2087563"/>
                        <a:ext cx="3175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918" name="Object 13"/>
          <p:cNvGraphicFramePr>
            <a:graphicFrameLocks noChangeAspect="1"/>
          </p:cNvGraphicFramePr>
          <p:nvPr/>
        </p:nvGraphicFramePr>
        <p:xfrm>
          <a:off x="7229475" y="2476898"/>
          <a:ext cx="1914525" cy="947738"/>
        </p:xfrm>
        <a:graphic>
          <a:graphicData uri="http://schemas.openxmlformats.org/presentationml/2006/ole">
            <mc:AlternateContent xmlns:mc="http://schemas.openxmlformats.org/markup-compatibility/2006">
              <mc:Choice xmlns:v="urn:schemas-microsoft-com:vml" Requires="v">
                <p:oleObj name="Equation" r:id="rId12" imgW="1384200" imgH="685800" progId="Equation.3">
                  <p:embed/>
                </p:oleObj>
              </mc:Choice>
              <mc:Fallback>
                <p:oleObj name="Equation" r:id="rId12" imgW="1384200" imgH="685800" progId="Equation.3">
                  <p:embed/>
                  <p:pic>
                    <p:nvPicPr>
                      <p:cNvPr id="0" name=""/>
                      <p:cNvPicPr>
                        <a:picLocks noChangeAspect="1" noChangeArrowheads="1"/>
                      </p:cNvPicPr>
                      <p:nvPr/>
                    </p:nvPicPr>
                    <p:blipFill>
                      <a:blip r:embed="rId13"/>
                      <a:srcRect/>
                      <a:stretch>
                        <a:fillRect/>
                      </a:stretch>
                    </p:blipFill>
                    <p:spPr bwMode="auto">
                      <a:xfrm>
                        <a:off x="7229475" y="2476898"/>
                        <a:ext cx="191452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919" name="Object 13"/>
          <p:cNvGraphicFramePr>
            <a:graphicFrameLocks noChangeAspect="1"/>
          </p:cNvGraphicFramePr>
          <p:nvPr/>
        </p:nvGraphicFramePr>
        <p:xfrm>
          <a:off x="5510151" y="1601451"/>
          <a:ext cx="531812" cy="503238"/>
        </p:xfrm>
        <a:graphic>
          <a:graphicData uri="http://schemas.openxmlformats.org/presentationml/2006/ole">
            <mc:AlternateContent xmlns:mc="http://schemas.openxmlformats.org/markup-compatibility/2006">
              <mc:Choice xmlns:v="urn:schemas-microsoft-com:vml" Requires="v">
                <p:oleObj name="Equation" r:id="rId14" imgW="253800" imgH="241200" progId="Equation.3">
                  <p:embed/>
                </p:oleObj>
              </mc:Choice>
              <mc:Fallback>
                <p:oleObj name="Equation" r:id="rId14" imgW="253800" imgH="241200" progId="Equation.3">
                  <p:embed/>
                  <p:pic>
                    <p:nvPicPr>
                      <p:cNvPr id="0" name=""/>
                      <p:cNvPicPr>
                        <a:picLocks noChangeAspect="1" noChangeArrowheads="1"/>
                      </p:cNvPicPr>
                      <p:nvPr/>
                    </p:nvPicPr>
                    <p:blipFill>
                      <a:blip r:embed="rId15"/>
                      <a:srcRect/>
                      <a:stretch>
                        <a:fillRect/>
                      </a:stretch>
                    </p:blipFill>
                    <p:spPr bwMode="auto">
                      <a:xfrm>
                        <a:off x="5510151" y="1601451"/>
                        <a:ext cx="531812" cy="503238"/>
                      </a:xfrm>
                      <a:prstGeom prst="rect">
                        <a:avLst/>
                      </a:prstGeom>
                      <a:noFill/>
                      <a:ln>
                        <a:noFill/>
                      </a:ln>
                    </p:spPr>
                  </p:pic>
                </p:oleObj>
              </mc:Fallback>
            </mc:AlternateContent>
          </a:graphicData>
        </a:graphic>
      </p:graphicFrame>
      <p:graphicFrame>
        <p:nvGraphicFramePr>
          <p:cNvPr id="37921" name="Object 13"/>
          <p:cNvGraphicFramePr>
            <a:graphicFrameLocks noChangeAspect="1"/>
          </p:cNvGraphicFramePr>
          <p:nvPr/>
        </p:nvGraphicFramePr>
        <p:xfrm>
          <a:off x="4792171" y="1834882"/>
          <a:ext cx="371475" cy="503237"/>
        </p:xfrm>
        <a:graphic>
          <a:graphicData uri="http://schemas.openxmlformats.org/presentationml/2006/ole">
            <mc:AlternateContent xmlns:mc="http://schemas.openxmlformats.org/markup-compatibility/2006">
              <mc:Choice xmlns:v="urn:schemas-microsoft-com:vml" Requires="v">
                <p:oleObj name="Equation" r:id="rId16" imgW="177480" imgH="241200" progId="Equation.3">
                  <p:embed/>
                </p:oleObj>
              </mc:Choice>
              <mc:Fallback>
                <p:oleObj name="Equation" r:id="rId16" imgW="177480" imgH="241200" progId="Equation.3">
                  <p:embed/>
                  <p:pic>
                    <p:nvPicPr>
                      <p:cNvPr id="0" name=""/>
                      <p:cNvPicPr>
                        <a:picLocks noChangeAspect="1" noChangeArrowheads="1"/>
                      </p:cNvPicPr>
                      <p:nvPr/>
                    </p:nvPicPr>
                    <p:blipFill>
                      <a:blip r:embed="rId17"/>
                      <a:srcRect/>
                      <a:stretch>
                        <a:fillRect/>
                      </a:stretch>
                    </p:blipFill>
                    <p:spPr bwMode="auto">
                      <a:xfrm>
                        <a:off x="4792171" y="1834882"/>
                        <a:ext cx="3714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6" name="Straight Arrow Connector 25"/>
          <p:cNvCxnSpPr/>
          <p:nvPr/>
        </p:nvCxnSpPr>
        <p:spPr>
          <a:xfrm flipH="1">
            <a:off x="8156575" y="2282445"/>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610554" y="2100912"/>
            <a:ext cx="304892" cy="369332"/>
          </a:xfrm>
          <a:prstGeom prst="rect">
            <a:avLst/>
          </a:prstGeom>
          <a:noFill/>
        </p:spPr>
        <p:txBody>
          <a:bodyPr wrap="none" rtlCol="0">
            <a:spAutoFit/>
          </a:bodyPr>
          <a:lstStyle/>
          <a:p>
            <a:r>
              <a:rPr lang="en-US" i="1" dirty="0" err="1"/>
              <a:t>t</a:t>
            </a:r>
            <a:r>
              <a:rPr lang="en-US" i="1" baseline="-25000" dirty="0" err="1">
                <a:latin typeface="Bell MT" panose="02020503060305020303" pitchFamily="18" charset="0"/>
              </a:rPr>
              <a:t>i</a:t>
            </a:r>
            <a:endParaRPr lang="en-US" i="1" baseline="-25000" dirty="0">
              <a:latin typeface="Bell MT" panose="02020503060305020303" pitchFamily="18"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3524570848"/>
              </p:ext>
            </p:extLst>
          </p:nvPr>
        </p:nvGraphicFramePr>
        <p:xfrm>
          <a:off x="3886200" y="152400"/>
          <a:ext cx="5135563" cy="1363662"/>
        </p:xfrm>
        <a:graphic>
          <a:graphicData uri="http://schemas.openxmlformats.org/presentationml/2006/ole">
            <mc:AlternateContent xmlns:mc="http://schemas.openxmlformats.org/markup-compatibility/2006">
              <mc:Choice xmlns:v="urn:schemas-microsoft-com:vml" Requires="v">
                <p:oleObj name="Equation" r:id="rId18" imgW="3098520" imgH="825480" progId="Equation.3">
                  <p:embed/>
                </p:oleObj>
              </mc:Choice>
              <mc:Fallback>
                <p:oleObj name="Equation" r:id="rId18" imgW="3098520" imgH="825480" progId="Equation.3">
                  <p:embed/>
                  <p:pic>
                    <p:nvPicPr>
                      <p:cNvPr id="0" name=""/>
                      <p:cNvPicPr>
                        <a:picLocks noChangeAspect="1" noChangeArrowheads="1"/>
                      </p:cNvPicPr>
                      <p:nvPr/>
                    </p:nvPicPr>
                    <p:blipFill>
                      <a:blip r:embed="rId19"/>
                      <a:srcRect/>
                      <a:stretch>
                        <a:fillRect/>
                      </a:stretch>
                    </p:blipFill>
                    <p:spPr bwMode="auto">
                      <a:xfrm>
                        <a:off x="3886200" y="152400"/>
                        <a:ext cx="5135563" cy="1363662"/>
                      </a:xfrm>
                      <a:prstGeom prst="rect">
                        <a:avLst/>
                      </a:prstGeom>
                      <a:noFill/>
                      <a:ln w="9525">
                        <a:solidFill>
                          <a:schemeClr val="accent1"/>
                        </a:solidFill>
                        <a:miter lim="800000"/>
                        <a:headEnd/>
                        <a:tailEnd/>
                      </a:ln>
                    </p:spPr>
                  </p:pic>
                </p:oleObj>
              </mc:Fallback>
            </mc:AlternateContent>
          </a:graphicData>
        </a:graphic>
      </p:graphicFrame>
      <p:sp>
        <p:nvSpPr>
          <p:cNvPr id="30" name="TextBox 29"/>
          <p:cNvSpPr txBox="1"/>
          <p:nvPr/>
        </p:nvSpPr>
        <p:spPr>
          <a:xfrm>
            <a:off x="4993230" y="774944"/>
            <a:ext cx="1112356" cy="369332"/>
          </a:xfrm>
          <a:prstGeom prst="rect">
            <a:avLst/>
          </a:prstGeom>
          <a:noFill/>
        </p:spPr>
        <p:txBody>
          <a:bodyPr wrap="none" rtlCol="0">
            <a:spAutoFit/>
          </a:bodyPr>
          <a:lstStyle/>
          <a:p>
            <a:r>
              <a:rPr lang="en-US" dirty="0"/>
              <a:t>Definition</a:t>
            </a:r>
          </a:p>
        </p:txBody>
      </p:sp>
      <p:sp>
        <p:nvSpPr>
          <p:cNvPr id="35" name="Oval 34"/>
          <p:cNvSpPr/>
          <p:nvPr/>
        </p:nvSpPr>
        <p:spPr>
          <a:xfrm>
            <a:off x="7966605" y="4787375"/>
            <a:ext cx="179000" cy="1524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cxnSp>
        <p:nvCxnSpPr>
          <p:cNvPr id="36" name="Straight Arrow Connector 35"/>
          <p:cNvCxnSpPr/>
          <p:nvPr/>
        </p:nvCxnSpPr>
        <p:spPr>
          <a:xfrm flipH="1" flipV="1">
            <a:off x="5705777" y="2100912"/>
            <a:ext cx="2350329" cy="2623489"/>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458200" y="4863575"/>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458200" y="4939775"/>
            <a:ext cx="630301" cy="276999"/>
          </a:xfrm>
          <a:prstGeom prst="rect">
            <a:avLst/>
          </a:prstGeom>
          <a:noFill/>
        </p:spPr>
        <p:txBody>
          <a:bodyPr wrap="none" rtlCol="0">
            <a:spAutoFit/>
          </a:bodyPr>
          <a:lstStyle/>
          <a:p>
            <a:r>
              <a:rPr lang="en-US" sz="1200" dirty="0"/>
              <a:t>Output</a:t>
            </a:r>
          </a:p>
        </p:txBody>
      </p:sp>
      <p:sp>
        <p:nvSpPr>
          <p:cNvPr id="42" name="Rectangle 41"/>
          <p:cNvSpPr/>
          <p:nvPr/>
        </p:nvSpPr>
        <p:spPr>
          <a:xfrm>
            <a:off x="152400" y="497945"/>
            <a:ext cx="2776337" cy="830997"/>
          </a:xfrm>
          <a:prstGeom prst="rect">
            <a:avLst/>
          </a:prstGeom>
        </p:spPr>
        <p:txBody>
          <a:bodyPr wrap="none">
            <a:spAutoFit/>
          </a:bodyPr>
          <a:lstStyle/>
          <a:p>
            <a:r>
              <a:rPr lang="en-US" altLang="en-US" sz="2400" dirty="0">
                <a:solidFill>
                  <a:srgbClr val="FF0000"/>
                </a:solidFill>
              </a:rPr>
              <a:t>More Explanation  </a:t>
            </a:r>
          </a:p>
          <a:p>
            <a:r>
              <a:rPr lang="en-US" altLang="en-US" sz="2400" dirty="0">
                <a:solidFill>
                  <a:srgbClr val="FF0000"/>
                </a:solidFill>
              </a:rPr>
              <a:t>term1*term2*term3</a:t>
            </a:r>
            <a:endParaRPr lang="en-US" sz="2400" dirty="0"/>
          </a:p>
        </p:txBody>
      </p:sp>
      <p:cxnSp>
        <p:nvCxnSpPr>
          <p:cNvPr id="38" name="Straight Arrow Connector 37"/>
          <p:cNvCxnSpPr>
            <a:cxnSpLocks/>
          </p:cNvCxnSpPr>
          <p:nvPr/>
        </p:nvCxnSpPr>
        <p:spPr>
          <a:xfrm>
            <a:off x="4114800" y="685800"/>
            <a:ext cx="2681589" cy="1384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cxnSpLocks/>
          </p:cNvCxnSpPr>
          <p:nvPr/>
        </p:nvCxnSpPr>
        <p:spPr>
          <a:xfrm>
            <a:off x="4724400" y="685800"/>
            <a:ext cx="1600200" cy="1384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Freeform 43"/>
          <p:cNvSpPr/>
          <p:nvPr/>
        </p:nvSpPr>
        <p:spPr>
          <a:xfrm>
            <a:off x="672608" y="1348211"/>
            <a:ext cx="4876800" cy="446059"/>
          </a:xfrm>
          <a:custGeom>
            <a:avLst/>
            <a:gdLst>
              <a:gd name="connsiteX0" fmla="*/ 0 w 4876800"/>
              <a:gd name="connsiteY0" fmla="*/ 446059 h 446059"/>
              <a:gd name="connsiteX1" fmla="*/ 2743200 w 4876800"/>
              <a:gd name="connsiteY1" fmla="*/ 4099 h 446059"/>
              <a:gd name="connsiteX2" fmla="*/ 4876800 w 4876800"/>
              <a:gd name="connsiteY2" fmla="*/ 263179 h 446059"/>
            </a:gdLst>
            <a:ahLst/>
            <a:cxnLst>
              <a:cxn ang="0">
                <a:pos x="connsiteX0" y="connsiteY0"/>
              </a:cxn>
              <a:cxn ang="0">
                <a:pos x="connsiteX1" y="connsiteY1"/>
              </a:cxn>
              <a:cxn ang="0">
                <a:pos x="connsiteX2" y="connsiteY2"/>
              </a:cxn>
            </a:cxnLst>
            <a:rect l="l" t="t" r="r" b="b"/>
            <a:pathLst>
              <a:path w="4876800" h="446059">
                <a:moveTo>
                  <a:pt x="0" y="446059"/>
                </a:moveTo>
                <a:cubicBezTo>
                  <a:pt x="965200" y="240319"/>
                  <a:pt x="1930400" y="34579"/>
                  <a:pt x="2743200" y="4099"/>
                </a:cubicBezTo>
                <a:cubicBezTo>
                  <a:pt x="3556000" y="-26381"/>
                  <a:pt x="4216400" y="118399"/>
                  <a:pt x="4876800" y="263179"/>
                </a:cubicBezTo>
              </a:path>
            </a:pathLst>
          </a:cu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Oval 40">
            <a:extLst>
              <a:ext uri="{FF2B5EF4-FFF2-40B4-BE49-F238E27FC236}">
                <a16:creationId xmlns:a16="http://schemas.microsoft.com/office/drawing/2014/main" id="{23CB50ED-D720-49DC-949E-51A48E2A21F2}"/>
              </a:ext>
            </a:extLst>
          </p:cNvPr>
          <p:cNvSpPr/>
          <p:nvPr/>
        </p:nvSpPr>
        <p:spPr>
          <a:xfrm>
            <a:off x="963613" y="1332105"/>
            <a:ext cx="1322387" cy="1257911"/>
          </a:xfrm>
          <a:prstGeom prst="ellipse">
            <a:avLst/>
          </a:prstGeom>
          <a:no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388D7E9F-3793-4CA1-8E3C-85B398C4A208}"/>
              </a:ext>
            </a:extLst>
          </p:cNvPr>
          <p:cNvSpPr/>
          <p:nvPr/>
        </p:nvSpPr>
        <p:spPr>
          <a:xfrm>
            <a:off x="3834606" y="2801369"/>
            <a:ext cx="1322387" cy="1257911"/>
          </a:xfrm>
          <a:prstGeom prst="ellipse">
            <a:avLst/>
          </a:prstGeom>
          <a:no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Brace 2">
            <a:extLst>
              <a:ext uri="{FF2B5EF4-FFF2-40B4-BE49-F238E27FC236}">
                <a16:creationId xmlns:a16="http://schemas.microsoft.com/office/drawing/2014/main" id="{82648C3D-A5F3-4A35-B24C-6089FC26CFFC}"/>
              </a:ext>
            </a:extLst>
          </p:cNvPr>
          <p:cNvSpPr/>
          <p:nvPr/>
        </p:nvSpPr>
        <p:spPr>
          <a:xfrm rot="5400000">
            <a:off x="1044036" y="4465268"/>
            <a:ext cx="122485" cy="67413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Right Brace 44">
            <a:extLst>
              <a:ext uri="{FF2B5EF4-FFF2-40B4-BE49-F238E27FC236}">
                <a16:creationId xmlns:a16="http://schemas.microsoft.com/office/drawing/2014/main" id="{C7A12B81-05BD-4172-86DD-6FACCC9D6C87}"/>
              </a:ext>
            </a:extLst>
          </p:cNvPr>
          <p:cNvSpPr/>
          <p:nvPr/>
        </p:nvSpPr>
        <p:spPr>
          <a:xfrm rot="5400000">
            <a:off x="2579381" y="3861558"/>
            <a:ext cx="228522" cy="192791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235629A1-62F0-4C9A-8CC2-5B8CFE0B135D}"/>
              </a:ext>
            </a:extLst>
          </p:cNvPr>
          <p:cNvSpPr txBox="1"/>
          <p:nvPr/>
        </p:nvSpPr>
        <p:spPr>
          <a:xfrm>
            <a:off x="802592" y="4714995"/>
            <a:ext cx="770722" cy="369332"/>
          </a:xfrm>
          <a:prstGeom prst="rect">
            <a:avLst/>
          </a:prstGeom>
          <a:noFill/>
        </p:spPr>
        <p:txBody>
          <a:bodyPr wrap="square" rtlCol="0">
            <a:spAutoFit/>
          </a:bodyPr>
          <a:lstStyle/>
          <a:p>
            <a:r>
              <a:rPr lang="en-US" dirty="0"/>
              <a:t>term1</a:t>
            </a:r>
          </a:p>
        </p:txBody>
      </p:sp>
      <p:sp>
        <p:nvSpPr>
          <p:cNvPr id="46" name="TextBox 45">
            <a:extLst>
              <a:ext uri="{FF2B5EF4-FFF2-40B4-BE49-F238E27FC236}">
                <a16:creationId xmlns:a16="http://schemas.microsoft.com/office/drawing/2014/main" id="{A426054E-30AC-43C8-A295-167557D020E8}"/>
              </a:ext>
            </a:extLst>
          </p:cNvPr>
          <p:cNvSpPr txBox="1"/>
          <p:nvPr/>
        </p:nvSpPr>
        <p:spPr>
          <a:xfrm>
            <a:off x="2286000" y="4800600"/>
            <a:ext cx="756041" cy="369332"/>
          </a:xfrm>
          <a:prstGeom prst="rect">
            <a:avLst/>
          </a:prstGeom>
          <a:noFill/>
        </p:spPr>
        <p:txBody>
          <a:bodyPr wrap="none" rtlCol="0">
            <a:spAutoFit/>
          </a:bodyPr>
          <a:lstStyle/>
          <a:p>
            <a:r>
              <a:rPr lang="en-US" dirty="0"/>
              <a:t>term2</a:t>
            </a:r>
          </a:p>
        </p:txBody>
      </p:sp>
    </p:spTree>
    <p:extLst>
      <p:ext uri="{BB962C8B-B14F-4D97-AF65-F5344CB8AC3E}">
        <p14:creationId xmlns:p14="http://schemas.microsoft.com/office/powerpoint/2010/main" val="7552320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96F6D-237C-4835-A1EB-CCFC38236D5B}"/>
              </a:ext>
            </a:extLst>
          </p:cNvPr>
          <p:cNvSpPr>
            <a:spLocks noGrp="1"/>
          </p:cNvSpPr>
          <p:nvPr>
            <p:ph type="ctrTitle"/>
          </p:nvPr>
        </p:nvSpPr>
        <p:spPr>
          <a:xfrm>
            <a:off x="533400" y="1258072"/>
            <a:ext cx="7772400" cy="1470025"/>
          </a:xfrm>
        </p:spPr>
        <p:txBody>
          <a:bodyPr/>
          <a:lstStyle/>
          <a:p>
            <a:r>
              <a:rPr lang="en-US" altLang="en-US" sz="4400" dirty="0">
                <a:solidFill>
                  <a:srgbClr val="0070C0"/>
                </a:solidFill>
              </a:rPr>
              <a:t>Case2 of weight updating</a:t>
            </a:r>
            <a:endParaRPr lang="en-US" dirty="0"/>
          </a:p>
        </p:txBody>
      </p:sp>
      <p:sp>
        <p:nvSpPr>
          <p:cNvPr id="3" name="Content Placeholder 2">
            <a:extLst>
              <a:ext uri="{FF2B5EF4-FFF2-40B4-BE49-F238E27FC236}">
                <a16:creationId xmlns:a16="http://schemas.microsoft.com/office/drawing/2014/main" id="{18A6A35E-1652-4123-92B9-28AE360BBD14}"/>
              </a:ext>
            </a:extLst>
          </p:cNvPr>
          <p:cNvSpPr>
            <a:spLocks noGrp="1"/>
          </p:cNvSpPr>
          <p:nvPr>
            <p:ph type="subTitle" idx="1"/>
          </p:nvPr>
        </p:nvSpPr>
        <p:spPr>
          <a:xfrm>
            <a:off x="1194933" y="2625453"/>
            <a:ext cx="6400800" cy="1752600"/>
          </a:xfrm>
        </p:spPr>
        <p:txBody>
          <a:bodyPr>
            <a:normAutofit/>
          </a:bodyPr>
          <a:lstStyle/>
          <a:p>
            <a:r>
              <a:rPr lang="en-US" altLang="en-US" sz="3200" dirty="0"/>
              <a:t>if neuron in </a:t>
            </a:r>
            <a:r>
              <a:rPr lang="en-US" altLang="en-US" sz="3200" b="1" dirty="0">
                <a:solidFill>
                  <a:srgbClr val="FF0000"/>
                </a:solidFill>
              </a:rPr>
              <a:t>between a hidden and hidden  layer</a:t>
            </a:r>
            <a:endParaRPr lang="en-US" dirty="0"/>
          </a:p>
        </p:txBody>
      </p:sp>
      <p:sp>
        <p:nvSpPr>
          <p:cNvPr id="4" name="Footer Placeholder 3">
            <a:extLst>
              <a:ext uri="{FF2B5EF4-FFF2-40B4-BE49-F238E27FC236}">
                <a16:creationId xmlns:a16="http://schemas.microsoft.com/office/drawing/2014/main" id="{F5764FD7-26E3-4A4E-9691-AE5AA97AD857}"/>
              </a:ext>
            </a:extLst>
          </p:cNvPr>
          <p:cNvSpPr>
            <a:spLocks noGrp="1"/>
          </p:cNvSpPr>
          <p:nvPr>
            <p:ph type="ftr" sz="quarter" idx="11"/>
          </p:nvPr>
        </p:nvSpPr>
        <p:spPr/>
        <p:txBody>
          <a:bodyPr/>
          <a:lstStyle/>
          <a:p>
            <a:pPr>
              <a:defRPr/>
            </a:pPr>
            <a:r>
              <a:rPr lang="en-US" altLang="zh-HK"/>
              <a:t>Neural Networks. , v.250210a</a:t>
            </a:r>
          </a:p>
        </p:txBody>
      </p:sp>
      <p:sp>
        <p:nvSpPr>
          <p:cNvPr id="5" name="Slide Number Placeholder 4">
            <a:extLst>
              <a:ext uri="{FF2B5EF4-FFF2-40B4-BE49-F238E27FC236}">
                <a16:creationId xmlns:a16="http://schemas.microsoft.com/office/drawing/2014/main" id="{0E064A7C-E348-4BF6-9A3F-B3FFA955F967}"/>
              </a:ext>
            </a:extLst>
          </p:cNvPr>
          <p:cNvSpPr>
            <a:spLocks noGrp="1"/>
          </p:cNvSpPr>
          <p:nvPr>
            <p:ph type="sldNum" sz="quarter" idx="12"/>
          </p:nvPr>
        </p:nvSpPr>
        <p:spPr/>
        <p:txBody>
          <a:bodyPr/>
          <a:lstStyle/>
          <a:p>
            <a:fld id="{B28686DF-4AC6-44BB-9261-A3C12E8BDC53}" type="slidenum">
              <a:rPr lang="en-US" altLang="zh-HK" smtClean="0"/>
              <a:pPr/>
              <a:t>58</a:t>
            </a:fld>
            <a:endParaRPr lang="en-US" altLang="zh-HK"/>
          </a:p>
        </p:txBody>
      </p:sp>
      <p:pic>
        <p:nvPicPr>
          <p:cNvPr id="6" name="Picture 22">
            <a:extLst>
              <a:ext uri="{FF2B5EF4-FFF2-40B4-BE49-F238E27FC236}">
                <a16:creationId xmlns:a16="http://schemas.microsoft.com/office/drawing/2014/main" id="{DF08848E-6D7C-12D3-F846-32B47C0C39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33524" y="3539729"/>
            <a:ext cx="5334000" cy="285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A81D416E-2E78-4194-48D5-D36FF080A911}"/>
              </a:ext>
            </a:extLst>
          </p:cNvPr>
          <p:cNvSpPr/>
          <p:nvPr/>
        </p:nvSpPr>
        <p:spPr>
          <a:xfrm>
            <a:off x="5486400" y="3981178"/>
            <a:ext cx="152400" cy="228600"/>
          </a:xfrm>
          <a:prstGeom prst="ellipse">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425B2949-7A56-6BB8-938F-59BD52D2B5FB}"/>
              </a:ext>
            </a:extLst>
          </p:cNvPr>
          <p:cNvCxnSpPr/>
          <p:nvPr/>
        </p:nvCxnSpPr>
        <p:spPr>
          <a:xfrm>
            <a:off x="4648200" y="3124200"/>
            <a:ext cx="838200" cy="856978"/>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53435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54454" y="218069"/>
            <a:ext cx="8077200" cy="487362"/>
          </a:xfrm>
        </p:spPr>
        <p:txBody>
          <a:bodyPr>
            <a:normAutofit fontScale="90000"/>
          </a:bodyPr>
          <a:lstStyle/>
          <a:p>
            <a:pPr algn="l"/>
            <a:r>
              <a:rPr lang="en-US" altLang="en-US" sz="2000" dirty="0">
                <a:solidFill>
                  <a:srgbClr val="0070C0"/>
                </a:solidFill>
              </a:rPr>
              <a:t>Case2 of weight updating</a:t>
            </a:r>
            <a:br>
              <a:rPr lang="en-US" altLang="en-US" sz="2000" dirty="0"/>
            </a:br>
            <a:r>
              <a:rPr lang="en-US" altLang="en-US" sz="2000" dirty="0"/>
              <a:t>(</a:t>
            </a:r>
            <a:r>
              <a:rPr lang="en-US" altLang="en-US" sz="2000" dirty="0" err="1"/>
              <a:t>i</a:t>
            </a:r>
            <a:r>
              <a:rPr lang="en-US" altLang="en-US" sz="2000" dirty="0"/>
              <a:t>) : if neuron in </a:t>
            </a:r>
            <a:r>
              <a:rPr lang="en-US" altLang="en-US" sz="2000" b="1" dirty="0">
                <a:solidFill>
                  <a:srgbClr val="FF0000"/>
                </a:solidFill>
              </a:rPr>
              <a:t>between a hidden and hidden  layer</a:t>
            </a:r>
            <a:r>
              <a:rPr lang="en-US" altLang="en-US" sz="2000" dirty="0"/>
              <a:t>. We want to find</a:t>
            </a:r>
          </a:p>
        </p:txBody>
      </p:sp>
      <p:sp>
        <p:nvSpPr>
          <p:cNvPr id="39939" name="Content Placeholder 2"/>
          <p:cNvSpPr>
            <a:spLocks noGrp="1"/>
          </p:cNvSpPr>
          <p:nvPr>
            <p:ph idx="1"/>
          </p:nvPr>
        </p:nvSpPr>
        <p:spPr>
          <a:xfrm>
            <a:off x="8283162" y="5927170"/>
            <a:ext cx="457200" cy="334962"/>
          </a:xfrm>
        </p:spPr>
        <p:txBody>
          <a:bodyPr>
            <a:normAutofit fontScale="55000" lnSpcReduction="20000"/>
          </a:bodyPr>
          <a:lstStyle/>
          <a:p>
            <a:r>
              <a:rPr lang="en-US" altLang="en-US" dirty="0"/>
              <a:t> </a:t>
            </a:r>
          </a:p>
        </p:txBody>
      </p:sp>
      <p:sp>
        <p:nvSpPr>
          <p:cNvPr id="39940" name="Footer Placeholder 3"/>
          <p:cNvSpPr>
            <a:spLocks noGrp="1"/>
          </p:cNvSpPr>
          <p:nvPr>
            <p:ph type="ftr" sz="quarter" idx="11"/>
          </p:nvPr>
        </p:nvSpPr>
        <p:spPr bwMode="auto">
          <a:xfrm>
            <a:off x="5705062" y="6236732"/>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endParaRPr lang="en-US" altLang="zh-HK" sz="1200" dirty="0">
              <a:solidFill>
                <a:srgbClr val="898989"/>
              </a:solidFill>
            </a:endParaRPr>
          </a:p>
        </p:txBody>
      </p:sp>
      <p:sp>
        <p:nvSpPr>
          <p:cNvPr id="39941" name="Slide Number Placeholder 4"/>
          <p:cNvSpPr>
            <a:spLocks noGrp="1"/>
          </p:cNvSpPr>
          <p:nvPr>
            <p:ph type="sldNum" sz="quarter" idx="12"/>
          </p:nvPr>
        </p:nvSpPr>
        <p:spPr bwMode="auto">
          <a:xfrm>
            <a:off x="6486112" y="61922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42BD951-374D-439C-A469-471C14ADE979}" type="slidenum">
              <a:rPr lang="en-US" altLang="zh-HK" sz="1200">
                <a:solidFill>
                  <a:srgbClr val="898989"/>
                </a:solidFill>
              </a:rPr>
              <a:pPr>
                <a:spcBef>
                  <a:spcPct val="0"/>
                </a:spcBef>
                <a:buFontTx/>
                <a:buNone/>
              </a:pPr>
              <a:t>59</a:t>
            </a:fld>
            <a:endParaRPr lang="en-US" altLang="zh-HK" sz="1200">
              <a:solidFill>
                <a:srgbClr val="898989"/>
              </a:solidFill>
            </a:endParaRPr>
          </a:p>
        </p:txBody>
      </p:sp>
      <mc:AlternateContent xmlns:mc="http://schemas.openxmlformats.org/markup-compatibility/2006" xmlns:a14="http://schemas.microsoft.com/office/drawing/2010/main">
        <mc:Choice Requires="a14">
          <p:sp>
            <p:nvSpPr>
              <p:cNvPr id="39942" name="Object 5"/>
              <p:cNvSpPr txBox="1"/>
              <p:nvPr/>
            </p:nvSpPr>
            <p:spPr bwMode="auto">
              <a:xfrm>
                <a:off x="93663" y="858838"/>
                <a:ext cx="5235575" cy="5260975"/>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f>
                        <m:fPr>
                          <m:ctrlPr>
                            <a:rPr lang="en-HK" sz="1400" i="1">
                              <a:solidFill>
                                <a:srgbClr val="000000"/>
                              </a:solidFill>
                              <a:latin typeface="Cambria Math" panose="02040503050406030204" pitchFamily="18" charset="0"/>
                            </a:rPr>
                          </m:ctrlPr>
                        </m:fPr>
                        <m:num>
                          <m:r>
                            <a:rPr lang="en-HK" sz="1400" i="1">
                              <a:solidFill>
                                <a:srgbClr val="000000"/>
                              </a:solidFill>
                              <a:latin typeface="Cambria Math" panose="02040503050406030204" pitchFamily="18" charset="0"/>
                            </a:rPr>
                            <m:t>𝜕𝜀</m:t>
                          </m:r>
                        </m:num>
                        <m:den>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𝑤</m:t>
                              </m:r>
                            </m:e>
                            <m:sub>
                              <m:r>
                                <a:rPr lang="en-HK" sz="1400" i="1">
                                  <a:solidFill>
                                    <a:srgbClr val="000000"/>
                                  </a:solidFill>
                                  <a:latin typeface="Cambria Math" panose="02040503050406030204" pitchFamily="18" charset="0"/>
                                </a:rPr>
                                <m:t>𝑘</m:t>
                              </m:r>
                              <m:r>
                                <a:rPr lang="en-HK" sz="1400" i="1">
                                  <a:solidFill>
                                    <a:srgbClr val="000000"/>
                                  </a:solidFill>
                                  <a:latin typeface="Cambria Math" panose="02040503050406030204" pitchFamily="18" charset="0"/>
                                </a:rPr>
                                <m:t>,</m:t>
                              </m:r>
                              <m:r>
                                <a:rPr lang="en-HK" sz="1400" i="1">
                                  <a:solidFill>
                                    <a:srgbClr val="000000"/>
                                  </a:solidFill>
                                  <a:latin typeface="Cambria Math" panose="02040503050406030204" pitchFamily="18" charset="0"/>
                                </a:rPr>
                                <m:t>𝑗</m:t>
                              </m:r>
                            </m:sub>
                          </m:sSub>
                        </m:den>
                      </m:f>
                      <m:r>
                        <a:rPr lang="en-HK" sz="1400" i="1">
                          <a:solidFill>
                            <a:srgbClr val="000000"/>
                          </a:solidFill>
                          <a:latin typeface="Cambria Math" panose="02040503050406030204" pitchFamily="18" charset="0"/>
                        </a:rPr>
                        <m:t>=</m:t>
                      </m:r>
                      <m:f>
                        <m:fPr>
                          <m:ctrlPr>
                            <a:rPr lang="en-HK" sz="1400" i="1">
                              <a:solidFill>
                                <a:srgbClr val="000000"/>
                              </a:solidFill>
                              <a:latin typeface="Cambria Math" panose="02040503050406030204" pitchFamily="18" charset="0"/>
                            </a:rPr>
                          </m:ctrlPr>
                        </m:fPr>
                        <m:num>
                          <m:r>
                            <a:rPr lang="en-HK" sz="1400" i="1">
                              <a:solidFill>
                                <a:srgbClr val="000000"/>
                              </a:solidFill>
                              <a:latin typeface="Cambria Math" panose="02040503050406030204" pitchFamily="18" charset="0"/>
                            </a:rPr>
                            <m:t>𝜕𝜀</m:t>
                          </m:r>
                        </m:num>
                        <m:den>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𝑥</m:t>
                              </m:r>
                            </m:e>
                            <m:sub>
                              <m:r>
                                <a:rPr lang="en-HK" sz="1400" i="1">
                                  <a:solidFill>
                                    <a:srgbClr val="000000"/>
                                  </a:solidFill>
                                  <a:latin typeface="Cambria Math" panose="02040503050406030204" pitchFamily="18" charset="0"/>
                                </a:rPr>
                                <m:t>𝑗</m:t>
                              </m:r>
                            </m:sub>
                          </m:sSub>
                        </m:den>
                      </m:f>
                      <m:r>
                        <a:rPr lang="en-HK" sz="1400" i="0">
                          <a:solidFill>
                            <a:srgbClr val="000000"/>
                          </a:solidFill>
                          <a:latin typeface="Cambria Math" panose="02040503050406030204" pitchFamily="18" charset="0"/>
                        </a:rPr>
                        <m:t> </m:t>
                      </m:r>
                      <m:r>
                        <a:rPr lang="en-HK" sz="1400" i="1">
                          <a:solidFill>
                            <a:srgbClr val="000000"/>
                          </a:solidFill>
                          <a:latin typeface="Cambria Math" panose="02040503050406030204" pitchFamily="18" charset="0"/>
                        </a:rPr>
                        <m:t>⋅</m:t>
                      </m:r>
                      <m:r>
                        <a:rPr lang="en-HK" sz="1400" i="0">
                          <a:solidFill>
                            <a:srgbClr val="000000"/>
                          </a:solidFill>
                          <a:latin typeface="Cambria Math" panose="02040503050406030204" pitchFamily="18" charset="0"/>
                        </a:rPr>
                        <m:t> </m:t>
                      </m:r>
                      <m:f>
                        <m:fPr>
                          <m:ctrlPr>
                            <a:rPr lang="en-HK" sz="1400" i="1">
                              <a:solidFill>
                                <a:srgbClr val="000000"/>
                              </a:solidFill>
                              <a:latin typeface="Cambria Math" panose="02040503050406030204" pitchFamily="18" charset="0"/>
                            </a:rPr>
                          </m:ctrlPr>
                        </m:fPr>
                        <m:num>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𝑥</m:t>
                              </m:r>
                            </m:e>
                            <m:sub>
                              <m:r>
                                <a:rPr lang="en-HK" sz="1400" i="1">
                                  <a:solidFill>
                                    <a:srgbClr val="000000"/>
                                  </a:solidFill>
                                  <a:latin typeface="Cambria Math" panose="02040503050406030204" pitchFamily="18" charset="0"/>
                                </a:rPr>
                                <m:t>𝑗</m:t>
                              </m:r>
                            </m:sub>
                          </m:sSub>
                        </m:num>
                        <m:den>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𝑢</m:t>
                              </m:r>
                            </m:e>
                            <m:sub>
                              <m:r>
                                <a:rPr lang="en-HK" sz="1400" i="1">
                                  <a:solidFill>
                                    <a:srgbClr val="000000"/>
                                  </a:solidFill>
                                  <a:latin typeface="Cambria Math" panose="02040503050406030204" pitchFamily="18" charset="0"/>
                                </a:rPr>
                                <m:t>𝑗</m:t>
                              </m:r>
                            </m:sub>
                          </m:sSub>
                        </m:den>
                      </m:f>
                      <m:r>
                        <a:rPr lang="en-HK" sz="1400" i="0">
                          <a:solidFill>
                            <a:srgbClr val="000000"/>
                          </a:solidFill>
                          <a:latin typeface="Cambria Math" panose="02040503050406030204" pitchFamily="18" charset="0"/>
                        </a:rPr>
                        <m:t> </m:t>
                      </m:r>
                      <m:r>
                        <a:rPr lang="en-HK" sz="1400" i="1">
                          <a:solidFill>
                            <a:srgbClr val="000000"/>
                          </a:solidFill>
                          <a:latin typeface="Cambria Math" panose="02040503050406030204" pitchFamily="18" charset="0"/>
                        </a:rPr>
                        <m:t>⋅</m:t>
                      </m:r>
                      <m:r>
                        <a:rPr lang="en-HK" sz="1400" i="0">
                          <a:solidFill>
                            <a:srgbClr val="000000"/>
                          </a:solidFill>
                          <a:latin typeface="Cambria Math" panose="02040503050406030204" pitchFamily="18" charset="0"/>
                        </a:rPr>
                        <m:t> </m:t>
                      </m:r>
                      <m:f>
                        <m:fPr>
                          <m:ctrlPr>
                            <a:rPr lang="en-HK" sz="1400" i="1">
                              <a:solidFill>
                                <a:srgbClr val="000000"/>
                              </a:solidFill>
                              <a:latin typeface="Cambria Math" panose="02040503050406030204" pitchFamily="18" charset="0"/>
                            </a:rPr>
                          </m:ctrlPr>
                        </m:fPr>
                        <m:num>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𝑢</m:t>
                              </m:r>
                            </m:e>
                            <m:sub>
                              <m:r>
                                <a:rPr lang="en-HK" sz="1400" i="1">
                                  <a:solidFill>
                                    <a:srgbClr val="000000"/>
                                  </a:solidFill>
                                  <a:latin typeface="Cambria Math" panose="02040503050406030204" pitchFamily="18" charset="0"/>
                                </a:rPr>
                                <m:t>𝑗</m:t>
                              </m:r>
                            </m:sub>
                          </m:sSub>
                        </m:num>
                        <m:den>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𝑤</m:t>
                              </m:r>
                            </m:e>
                            <m:sub>
                              <m:r>
                                <a:rPr lang="en-HK" sz="1400" i="1">
                                  <a:solidFill>
                                    <a:srgbClr val="000000"/>
                                  </a:solidFill>
                                  <a:latin typeface="Cambria Math" panose="02040503050406030204" pitchFamily="18" charset="0"/>
                                </a:rPr>
                                <m:t>𝑘</m:t>
                              </m:r>
                              <m:r>
                                <a:rPr lang="en-HK" sz="1400" i="1">
                                  <a:solidFill>
                                    <a:srgbClr val="000000"/>
                                  </a:solidFill>
                                  <a:latin typeface="Cambria Math" panose="02040503050406030204" pitchFamily="18" charset="0"/>
                                </a:rPr>
                                <m:t>,</m:t>
                              </m:r>
                              <m:r>
                                <a:rPr lang="en-HK" sz="1400" i="1">
                                  <a:solidFill>
                                    <a:srgbClr val="000000"/>
                                  </a:solidFill>
                                  <a:latin typeface="Cambria Math" panose="02040503050406030204" pitchFamily="18" charset="0"/>
                                </a:rPr>
                                <m:t>𝑗</m:t>
                              </m:r>
                            </m:sub>
                          </m:sSub>
                        </m:den>
                      </m:f>
                      <m:r>
                        <m:rPr>
                          <m:nor/>
                        </m:rPr>
                        <a:rPr lang="en-HK" sz="1400" i="0">
                          <a:solidFill>
                            <a:srgbClr val="000000"/>
                          </a:solidFill>
                          <a:latin typeface="Cambria Math" panose="02040503050406030204" pitchFamily="18" charset="0"/>
                        </a:rPr>
                        <m:t> ,  </m:t>
                      </m:r>
                    </m:oMath>
                    <m:oMath xmlns:m="http://schemas.openxmlformats.org/officeDocument/2006/math">
                      <m:r>
                        <m:rPr>
                          <m:nor/>
                        </m:rPr>
                        <a:rPr lang="en-HK" sz="1400" i="0">
                          <a:solidFill>
                            <a:srgbClr val="000000"/>
                          </a:solidFill>
                          <a:latin typeface="Cambria Math" panose="02040503050406030204" pitchFamily="18" charset="0"/>
                        </a:rPr>
                        <m:t>                      </m:t>
                      </m:r>
                      <m:r>
                        <a:rPr lang="en-HK" sz="1400" i="1">
                          <a:solidFill>
                            <a:srgbClr val="000000"/>
                          </a:solidFill>
                          <a:latin typeface="Cambria Math" panose="02040503050406030204" pitchFamily="18" charset="0"/>
                        </a:rPr>
                        <m:t>=</m:t>
                      </m:r>
                      <m:r>
                        <m:rPr>
                          <m:nor/>
                        </m:rPr>
                        <a:rPr lang="en-HK" sz="1400" i="0">
                          <a:solidFill>
                            <a:srgbClr val="000000"/>
                          </a:solidFill>
                          <a:latin typeface="Cambria Math" panose="02040503050406030204" pitchFamily="18" charset="0"/>
                        </a:rPr>
                        <m:t>term</m:t>
                      </m:r>
                      <m:r>
                        <m:rPr>
                          <m:nor/>
                        </m:rPr>
                        <a:rPr lang="en-HK" sz="1400" i="0">
                          <a:solidFill>
                            <a:srgbClr val="000000"/>
                          </a:solidFill>
                          <a:latin typeface="Cambria Math" panose="02040503050406030204" pitchFamily="18" charset="0"/>
                        </a:rPr>
                        <m:t>1 </m:t>
                      </m:r>
                      <m:r>
                        <a:rPr lang="en-HK" sz="1400" i="1">
                          <a:solidFill>
                            <a:srgbClr val="000000"/>
                          </a:solidFill>
                          <a:latin typeface="Cambria Math" panose="02040503050406030204" pitchFamily="18" charset="0"/>
                        </a:rPr>
                        <m:t>⋅</m:t>
                      </m:r>
                      <m:r>
                        <m:rPr>
                          <m:nor/>
                        </m:rPr>
                        <a:rPr lang="en-HK" sz="1400" i="0">
                          <a:solidFill>
                            <a:srgbClr val="000000"/>
                          </a:solidFill>
                          <a:latin typeface="Cambria Math" panose="02040503050406030204" pitchFamily="18" charset="0"/>
                        </a:rPr>
                        <m:t> </m:t>
                      </m:r>
                      <m:r>
                        <m:rPr>
                          <m:nor/>
                        </m:rPr>
                        <a:rPr lang="en-HK" sz="1400" i="0">
                          <a:solidFill>
                            <a:srgbClr val="000000"/>
                          </a:solidFill>
                          <a:latin typeface="Cambria Math" panose="02040503050406030204" pitchFamily="18" charset="0"/>
                        </a:rPr>
                        <m:t>term</m:t>
                      </m:r>
                      <m:r>
                        <m:rPr>
                          <m:nor/>
                        </m:rPr>
                        <a:rPr lang="en-HK" sz="1400" i="0">
                          <a:solidFill>
                            <a:srgbClr val="000000"/>
                          </a:solidFill>
                          <a:latin typeface="Cambria Math" panose="02040503050406030204" pitchFamily="18" charset="0"/>
                        </a:rPr>
                        <m:t>2 </m:t>
                      </m:r>
                      <m:r>
                        <a:rPr lang="en-HK" sz="1400" i="1">
                          <a:solidFill>
                            <a:srgbClr val="000000"/>
                          </a:solidFill>
                          <a:latin typeface="Cambria Math" panose="02040503050406030204" pitchFamily="18" charset="0"/>
                        </a:rPr>
                        <m:t>⋅</m:t>
                      </m:r>
                      <m:r>
                        <m:rPr>
                          <m:nor/>
                        </m:rPr>
                        <a:rPr lang="en-HK" sz="1400" i="0">
                          <a:solidFill>
                            <a:srgbClr val="000000"/>
                          </a:solidFill>
                          <a:latin typeface="Cambria Math" panose="02040503050406030204" pitchFamily="18" charset="0"/>
                        </a:rPr>
                        <m:t> </m:t>
                      </m:r>
                      <m:r>
                        <m:rPr>
                          <m:nor/>
                        </m:rPr>
                        <a:rPr lang="en-HK" sz="1400" i="0">
                          <a:solidFill>
                            <a:srgbClr val="000000"/>
                          </a:solidFill>
                          <a:latin typeface="Cambria Math" panose="02040503050406030204" pitchFamily="18" charset="0"/>
                        </a:rPr>
                        <m:t>term</m:t>
                      </m:r>
                      <m:r>
                        <m:rPr>
                          <m:nor/>
                        </m:rPr>
                        <a:rPr lang="en-HK" sz="1400" i="0">
                          <a:solidFill>
                            <a:srgbClr val="000000"/>
                          </a:solidFill>
                          <a:latin typeface="Cambria Math" panose="02040503050406030204" pitchFamily="18" charset="0"/>
                        </a:rPr>
                        <m:t>3</m:t>
                      </m:r>
                    </m:oMath>
                    <m:oMath xmlns:m="http://schemas.openxmlformats.org/officeDocument/2006/math">
                      <m:r>
                        <m:rPr>
                          <m:nor/>
                        </m:rPr>
                        <a:rPr lang="en-HK" sz="1400" i="0">
                          <a:solidFill>
                            <a:srgbClr val="000000"/>
                          </a:solidFill>
                          <a:latin typeface="Cambria Math" panose="02040503050406030204" pitchFamily="18" charset="0"/>
                        </a:rPr>
                        <m:t>term</m:t>
                      </m:r>
                      <m:r>
                        <m:rPr>
                          <m:nor/>
                        </m:rPr>
                        <a:rPr lang="en-HK" sz="1400" i="0">
                          <a:solidFill>
                            <a:srgbClr val="000000"/>
                          </a:solidFill>
                          <a:latin typeface="Cambria Math" panose="02040503050406030204" pitchFamily="18" charset="0"/>
                        </a:rPr>
                        <m:t>1</m:t>
                      </m:r>
                      <m:r>
                        <a:rPr lang="en-HK" sz="1400" i="1">
                          <a:solidFill>
                            <a:srgbClr val="000000"/>
                          </a:solidFill>
                          <a:latin typeface="Cambria Math" panose="02040503050406030204" pitchFamily="18" charset="0"/>
                        </a:rPr>
                        <m:t>:</m:t>
                      </m:r>
                      <m:f>
                        <m:fPr>
                          <m:ctrlPr>
                            <a:rPr lang="en-HK" sz="1400" i="1">
                              <a:solidFill>
                                <a:srgbClr val="000000"/>
                              </a:solidFill>
                              <a:latin typeface="Cambria Math" panose="02040503050406030204" pitchFamily="18" charset="0"/>
                            </a:rPr>
                          </m:ctrlPr>
                        </m:fPr>
                        <m:num>
                          <m:r>
                            <a:rPr lang="en-HK" sz="1400" i="1">
                              <a:solidFill>
                                <a:srgbClr val="000000"/>
                              </a:solidFill>
                              <a:latin typeface="Cambria Math" panose="02040503050406030204" pitchFamily="18" charset="0"/>
                            </a:rPr>
                            <m:t>𝜕𝜀</m:t>
                          </m:r>
                        </m:num>
                        <m:den>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𝑥</m:t>
                              </m:r>
                            </m:e>
                            <m:sub>
                              <m:r>
                                <a:rPr lang="en-HK" sz="1400" i="1">
                                  <a:solidFill>
                                    <a:srgbClr val="000000"/>
                                  </a:solidFill>
                                  <a:latin typeface="Cambria Math" panose="02040503050406030204" pitchFamily="18" charset="0"/>
                                </a:rPr>
                                <m:t>𝑗</m:t>
                              </m:r>
                            </m:sub>
                          </m:sSub>
                        </m:den>
                      </m:f>
                      <m:r>
                        <a:rPr lang="en-HK" sz="1400" i="1">
                          <a:solidFill>
                            <a:srgbClr val="000000"/>
                          </a:solidFill>
                          <a:latin typeface="Cambria Math" panose="02040503050406030204" pitchFamily="18" charset="0"/>
                        </a:rPr>
                        <m:t>=</m:t>
                      </m:r>
                      <m:nary>
                        <m:naryPr>
                          <m:chr m:val="∑"/>
                          <m:ctrlPr>
                            <a:rPr lang="en-HK" sz="1400" i="1">
                              <a:solidFill>
                                <a:srgbClr val="000000"/>
                              </a:solidFill>
                              <a:latin typeface="Cambria Math" panose="02040503050406030204" pitchFamily="18" charset="0"/>
                            </a:rPr>
                          </m:ctrlPr>
                        </m:naryPr>
                        <m:sub>
                          <m:r>
                            <a:rPr lang="en-HK" sz="1400" i="1">
                              <a:solidFill>
                                <a:srgbClr val="000000"/>
                              </a:solidFill>
                              <a:latin typeface="Cambria Math" panose="02040503050406030204" pitchFamily="18" charset="0"/>
                            </a:rPr>
                            <m:t>𝑖</m:t>
                          </m:r>
                          <m:r>
                            <a:rPr lang="en-HK" sz="1400" i="1">
                              <a:solidFill>
                                <a:srgbClr val="000000"/>
                              </a:solidFill>
                              <a:latin typeface="Cambria Math" panose="02040503050406030204" pitchFamily="18" charset="0"/>
                            </a:rPr>
                            <m:t>=1</m:t>
                          </m:r>
                        </m:sub>
                        <m:sup>
                          <m:r>
                            <a:rPr lang="en-HK" sz="1400" i="1">
                              <a:solidFill>
                                <a:srgbClr val="000000"/>
                              </a:solidFill>
                              <a:latin typeface="Cambria Math" panose="02040503050406030204" pitchFamily="18" charset="0"/>
                            </a:rPr>
                            <m:t>𝑖</m:t>
                          </m:r>
                          <m:r>
                            <a:rPr lang="en-HK" sz="1400" i="1">
                              <a:solidFill>
                                <a:srgbClr val="000000"/>
                              </a:solidFill>
                              <a:latin typeface="Cambria Math" panose="02040503050406030204" pitchFamily="18" charset="0"/>
                            </a:rPr>
                            <m:t>=</m:t>
                          </m:r>
                          <m:r>
                            <a:rPr lang="en-HK" sz="1400" i="1">
                              <a:solidFill>
                                <a:srgbClr val="000000"/>
                              </a:solidFill>
                              <a:latin typeface="Cambria Math" panose="02040503050406030204" pitchFamily="18" charset="0"/>
                            </a:rPr>
                            <m:t>𝐼</m:t>
                          </m:r>
                        </m:sup>
                        <m:e>
                          <m:d>
                            <m:dPr>
                              <m:ctrlPr>
                                <a:rPr lang="en-HK" sz="1400" i="1">
                                  <a:solidFill>
                                    <a:srgbClr val="000000"/>
                                  </a:solidFill>
                                  <a:latin typeface="Cambria Math" panose="02040503050406030204" pitchFamily="18" charset="0"/>
                                </a:rPr>
                              </m:ctrlPr>
                            </m:dPr>
                            <m:e>
                              <m:f>
                                <m:fPr>
                                  <m:ctrlPr>
                                    <a:rPr lang="en-HK" sz="1400" i="1">
                                      <a:solidFill>
                                        <a:srgbClr val="000000"/>
                                      </a:solidFill>
                                      <a:latin typeface="Cambria Math" panose="02040503050406030204" pitchFamily="18" charset="0"/>
                                    </a:rPr>
                                  </m:ctrlPr>
                                </m:fPr>
                                <m:num>
                                  <m:r>
                                    <a:rPr lang="en-HK" sz="1400" i="1">
                                      <a:solidFill>
                                        <a:srgbClr val="000000"/>
                                      </a:solidFill>
                                      <a:latin typeface="Cambria Math" panose="02040503050406030204" pitchFamily="18" charset="0"/>
                                    </a:rPr>
                                    <m:t>𝜕𝜀</m:t>
                                  </m:r>
                                </m:num>
                                <m:den>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𝑢</m:t>
                                      </m:r>
                                    </m:e>
                                    <m:sub>
                                      <m:r>
                                        <a:rPr lang="en-HK" sz="1400" i="1">
                                          <a:solidFill>
                                            <a:srgbClr val="000000"/>
                                          </a:solidFill>
                                          <a:latin typeface="Cambria Math" panose="02040503050406030204" pitchFamily="18" charset="0"/>
                                        </a:rPr>
                                        <m:t>𝑖</m:t>
                                      </m:r>
                                    </m:sub>
                                  </m:sSub>
                                </m:den>
                              </m:f>
                              <m:r>
                                <a:rPr lang="en-HK" sz="1400" i="1">
                                  <a:solidFill>
                                    <a:srgbClr val="000000"/>
                                  </a:solidFill>
                                  <a:latin typeface="Cambria Math" panose="02040503050406030204" pitchFamily="18" charset="0"/>
                                </a:rPr>
                                <m:t>•</m:t>
                              </m:r>
                              <m:f>
                                <m:fPr>
                                  <m:ctrlPr>
                                    <a:rPr lang="en-HK" sz="1400" i="1">
                                      <a:solidFill>
                                        <a:srgbClr val="000000"/>
                                      </a:solidFill>
                                      <a:latin typeface="Cambria Math" panose="02040503050406030204" pitchFamily="18" charset="0"/>
                                    </a:rPr>
                                  </m:ctrlPr>
                                </m:fPr>
                                <m:num>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𝑢</m:t>
                                      </m:r>
                                    </m:e>
                                    <m:sub>
                                      <m:r>
                                        <a:rPr lang="en-HK" sz="1400" i="1">
                                          <a:solidFill>
                                            <a:srgbClr val="000000"/>
                                          </a:solidFill>
                                          <a:latin typeface="Cambria Math" panose="02040503050406030204" pitchFamily="18" charset="0"/>
                                        </a:rPr>
                                        <m:t>𝑖</m:t>
                                      </m:r>
                                    </m:sub>
                                  </m:sSub>
                                </m:num>
                                <m:den>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𝑥</m:t>
                                      </m:r>
                                    </m:e>
                                    <m:sub>
                                      <m:r>
                                        <a:rPr lang="en-HK" sz="1400" i="1">
                                          <a:solidFill>
                                            <a:srgbClr val="000000"/>
                                          </a:solidFill>
                                          <a:latin typeface="Cambria Math" panose="02040503050406030204" pitchFamily="18" charset="0"/>
                                        </a:rPr>
                                        <m:t>𝑗</m:t>
                                      </m:r>
                                    </m:sub>
                                  </m:sSub>
                                </m:den>
                              </m:f>
                            </m:e>
                          </m:d>
                        </m:e>
                      </m:nary>
                      <m:r>
                        <a:rPr lang="en-HK" sz="1400" i="1">
                          <a:solidFill>
                            <a:srgbClr val="000000"/>
                          </a:solidFill>
                          <a:latin typeface="Cambria Math" panose="02040503050406030204" pitchFamily="18" charset="0"/>
                        </a:rPr>
                        <m:t>=</m:t>
                      </m:r>
                      <m:nary>
                        <m:naryPr>
                          <m:chr m:val="∑"/>
                          <m:ctrlPr>
                            <a:rPr lang="en-HK" sz="1400" i="1">
                              <a:solidFill>
                                <a:srgbClr val="000000"/>
                              </a:solidFill>
                              <a:latin typeface="Cambria Math" panose="02040503050406030204" pitchFamily="18" charset="0"/>
                            </a:rPr>
                          </m:ctrlPr>
                        </m:naryPr>
                        <m:sub>
                          <m:r>
                            <a:rPr lang="en-HK" sz="1400" i="1">
                              <a:solidFill>
                                <a:srgbClr val="000000"/>
                              </a:solidFill>
                              <a:latin typeface="Cambria Math" panose="02040503050406030204" pitchFamily="18" charset="0"/>
                            </a:rPr>
                            <m:t>𝑖</m:t>
                          </m:r>
                          <m:r>
                            <a:rPr lang="en-HK" sz="1400" i="1">
                              <a:solidFill>
                                <a:srgbClr val="000000"/>
                              </a:solidFill>
                              <a:latin typeface="Cambria Math" panose="02040503050406030204" pitchFamily="18" charset="0"/>
                            </a:rPr>
                            <m:t>=1</m:t>
                          </m:r>
                        </m:sub>
                        <m:sup>
                          <m:r>
                            <a:rPr lang="en-HK" sz="1400" i="1">
                              <a:solidFill>
                                <a:srgbClr val="000000"/>
                              </a:solidFill>
                              <a:latin typeface="Cambria Math" panose="02040503050406030204" pitchFamily="18" charset="0"/>
                            </a:rPr>
                            <m:t>𝑖</m:t>
                          </m:r>
                          <m:r>
                            <a:rPr lang="en-HK" sz="1400" i="1">
                              <a:solidFill>
                                <a:srgbClr val="000000"/>
                              </a:solidFill>
                              <a:latin typeface="Cambria Math" panose="02040503050406030204" pitchFamily="18" charset="0"/>
                            </a:rPr>
                            <m:t>=</m:t>
                          </m:r>
                          <m:r>
                            <a:rPr lang="en-HK" sz="1400" i="1">
                              <a:solidFill>
                                <a:srgbClr val="000000"/>
                              </a:solidFill>
                              <a:latin typeface="Cambria Math" panose="02040503050406030204" pitchFamily="18" charset="0"/>
                            </a:rPr>
                            <m:t>𝐼</m:t>
                          </m:r>
                        </m:sup>
                        <m:e>
                          <m:d>
                            <m:dPr>
                              <m:ctrlPr>
                                <a:rPr lang="en-HK" sz="1400" i="1">
                                  <a:solidFill>
                                    <a:srgbClr val="000000"/>
                                  </a:solidFill>
                                  <a:latin typeface="Cambria Math" panose="02040503050406030204" pitchFamily="18" charset="0"/>
                                </a:rPr>
                              </m:ctrlPr>
                            </m:dPr>
                            <m:e>
                              <m:r>
                                <m:rPr>
                                  <m:nor/>
                                </m:rPr>
                                <a:rPr lang="en-HK" sz="1400" i="0">
                                  <a:solidFill>
                                    <a:srgbClr val="000000"/>
                                  </a:solidFill>
                                  <a:latin typeface="Cambria Math" panose="02040503050406030204" pitchFamily="18" charset="0"/>
                                </a:rPr>
                                <m:t>part</m:t>
                              </m:r>
                              <m:r>
                                <m:rPr>
                                  <m:nor/>
                                </m:rPr>
                                <a:rPr lang="en-HK" sz="1400" i="0">
                                  <a:solidFill>
                                    <a:srgbClr val="000000"/>
                                  </a:solidFill>
                                  <a:latin typeface="Cambria Math" panose="02040503050406030204" pitchFamily="18" charset="0"/>
                                </a:rPr>
                                <m:t>1</m:t>
                              </m:r>
                              <m:r>
                                <m:rPr>
                                  <m:nor/>
                                </m:rPr>
                                <a:rPr lang="en-HK" sz="1400" i="0">
                                  <a:solidFill>
                                    <a:srgbClr val="000000"/>
                                  </a:solidFill>
                                  <a:latin typeface="Cambria Math" panose="02040503050406030204" pitchFamily="18" charset="0"/>
                                </a:rPr>
                                <m:t>a</m:t>
                              </m:r>
                              <m:r>
                                <a:rPr lang="en-HK" sz="1400" i="1">
                                  <a:solidFill>
                                    <a:srgbClr val="000000"/>
                                  </a:solidFill>
                                  <a:latin typeface="Cambria Math" panose="02040503050406030204" pitchFamily="18" charset="0"/>
                                </a:rPr>
                                <m:t>•</m:t>
                              </m:r>
                              <m:r>
                                <m:rPr>
                                  <m:nor/>
                                </m:rPr>
                                <a:rPr lang="en-HK" sz="1400" i="0">
                                  <a:solidFill>
                                    <a:srgbClr val="000000"/>
                                  </a:solidFill>
                                  <a:latin typeface="Cambria Math" panose="02040503050406030204" pitchFamily="18" charset="0"/>
                                </a:rPr>
                                <m:t>part</m:t>
                              </m:r>
                              <m:r>
                                <m:rPr>
                                  <m:nor/>
                                </m:rPr>
                                <a:rPr lang="en-HK" sz="1400" i="0">
                                  <a:solidFill>
                                    <a:srgbClr val="000000"/>
                                  </a:solidFill>
                                  <a:latin typeface="Cambria Math" panose="02040503050406030204" pitchFamily="18" charset="0"/>
                                </a:rPr>
                                <m:t>1</m:t>
                              </m:r>
                              <m:r>
                                <m:rPr>
                                  <m:nor/>
                                </m:rPr>
                                <a:rPr lang="en-HK" sz="1400" i="0">
                                  <a:solidFill>
                                    <a:srgbClr val="000000"/>
                                  </a:solidFill>
                                  <a:latin typeface="Cambria Math" panose="02040503050406030204" pitchFamily="18" charset="0"/>
                                </a:rPr>
                                <m:t>b</m:t>
                              </m:r>
                            </m:e>
                          </m:d>
                        </m:e>
                      </m:nary>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m:t>
                          </m:r>
                        </m:e>
                        <m:sub/>
                      </m:sSub>
                      <m:r>
                        <m:rPr>
                          <m:nor/>
                        </m:rPr>
                        <a:rPr lang="en-HK" sz="1400" i="0">
                          <a:solidFill>
                            <a:srgbClr val="000000"/>
                          </a:solidFill>
                          <a:latin typeface="Cambria Math" panose="02040503050406030204" pitchFamily="18" charset="0"/>
                        </a:rPr>
                        <m:t>              </m:t>
                      </m:r>
                    </m:oMath>
                    <m:oMath xmlns:m="http://schemas.openxmlformats.org/officeDocument/2006/math">
                      <m:r>
                        <m:rPr>
                          <m:nor/>
                        </m:rPr>
                        <a:rPr lang="en-HK" sz="1400" i="0">
                          <a:solidFill>
                            <a:srgbClr val="000000"/>
                          </a:solidFill>
                          <a:latin typeface="Cambria Math" panose="02040503050406030204" pitchFamily="18" charset="0"/>
                        </a:rPr>
                        <m:t>part</m:t>
                      </m:r>
                      <m:r>
                        <m:rPr>
                          <m:nor/>
                        </m:rPr>
                        <a:rPr lang="en-HK" sz="1400" i="0">
                          <a:solidFill>
                            <a:srgbClr val="000000"/>
                          </a:solidFill>
                          <a:latin typeface="Cambria Math" panose="02040503050406030204" pitchFamily="18" charset="0"/>
                        </a:rPr>
                        <m:t>1</m:t>
                      </m:r>
                      <m:r>
                        <m:rPr>
                          <m:nor/>
                        </m:rPr>
                        <a:rPr lang="en-HK" sz="1400" i="0">
                          <a:solidFill>
                            <a:srgbClr val="000000"/>
                          </a:solidFill>
                          <a:latin typeface="Cambria Math" panose="02040503050406030204" pitchFamily="18" charset="0"/>
                        </a:rPr>
                        <m:t>a</m:t>
                      </m:r>
                      <m:r>
                        <m:rPr>
                          <m:nor/>
                        </m:rPr>
                        <a:rPr lang="en-HK" sz="1400" i="0">
                          <a:solidFill>
                            <a:srgbClr val="000000"/>
                          </a:solidFill>
                          <a:latin typeface="Cambria Math" panose="02040503050406030204" pitchFamily="18" charset="0"/>
                        </a:rPr>
                        <m:t>:</m:t>
                      </m:r>
                      <m:f>
                        <m:fPr>
                          <m:ctrlPr>
                            <a:rPr lang="en-HK" sz="1400" i="1">
                              <a:solidFill>
                                <a:srgbClr val="000000"/>
                              </a:solidFill>
                              <a:latin typeface="Cambria Math" panose="02040503050406030204" pitchFamily="18" charset="0"/>
                            </a:rPr>
                          </m:ctrlPr>
                        </m:fPr>
                        <m:num>
                          <m:r>
                            <a:rPr lang="en-HK" sz="1400" i="1">
                              <a:solidFill>
                                <a:srgbClr val="000000"/>
                              </a:solidFill>
                              <a:latin typeface="Cambria Math" panose="02040503050406030204" pitchFamily="18" charset="0"/>
                            </a:rPr>
                            <m:t>𝜕𝜀</m:t>
                          </m:r>
                        </m:num>
                        <m:den>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𝑢</m:t>
                              </m:r>
                            </m:e>
                            <m:sub>
                              <m:r>
                                <a:rPr lang="en-HK" sz="1400" i="1">
                                  <a:solidFill>
                                    <a:srgbClr val="000000"/>
                                  </a:solidFill>
                                  <a:latin typeface="Cambria Math" panose="02040503050406030204" pitchFamily="18" charset="0"/>
                                </a:rPr>
                                <m:t>𝑖</m:t>
                              </m:r>
                            </m:sub>
                          </m:sSub>
                        </m:den>
                      </m:f>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𝑠</m:t>
                          </m:r>
                        </m:e>
                        <m:sub>
                          <m:r>
                            <a:rPr lang="en-HK" sz="1400" i="1">
                              <a:solidFill>
                                <a:srgbClr val="000000"/>
                              </a:solidFill>
                              <a:latin typeface="Cambria Math" panose="02040503050406030204" pitchFamily="18" charset="0"/>
                            </a:rPr>
                            <m:t>𝑖</m:t>
                          </m:r>
                        </m:sub>
                      </m:sSub>
                      <m:r>
                        <a:rPr lang="en-HK" sz="1400" i="0">
                          <a:solidFill>
                            <a:srgbClr val="000000"/>
                          </a:solidFill>
                          <a:latin typeface="Cambria Math" panose="02040503050406030204" pitchFamily="18" charset="0"/>
                        </a:rPr>
                        <m:t> </m:t>
                      </m:r>
                      <m:r>
                        <a:rPr lang="en-HK" sz="1400" i="1">
                          <a:solidFill>
                            <a:srgbClr val="000000"/>
                          </a:solidFill>
                          <a:latin typeface="Cambria Math" panose="02040503050406030204" pitchFamily="18" charset="0"/>
                        </a:rPr>
                        <m:t>(</m:t>
                      </m:r>
                      <m:r>
                        <m:rPr>
                          <m:nor/>
                        </m:rPr>
                        <a:rPr lang="en-HK" sz="1400" i="0">
                          <a:solidFill>
                            <a:srgbClr val="000000"/>
                          </a:solidFill>
                          <a:latin typeface="Cambria Math" panose="02040503050406030204" pitchFamily="18" charset="0"/>
                        </a:rPr>
                        <m:t>sensitivity</m:t>
                      </m:r>
                      <m:r>
                        <m:rPr>
                          <m:nor/>
                        </m:rPr>
                        <a:rPr lang="en-HK" sz="1400" i="0">
                          <a:solidFill>
                            <a:srgbClr val="000000"/>
                          </a:solidFill>
                          <a:latin typeface="Cambria Math" panose="02040503050406030204" pitchFamily="18" charset="0"/>
                        </a:rPr>
                        <m:t> </m:t>
                      </m:r>
                      <m:r>
                        <m:rPr>
                          <m:nor/>
                        </m:rPr>
                        <a:rPr lang="en-HK" sz="1400" i="0">
                          <a:solidFill>
                            <a:srgbClr val="000000"/>
                          </a:solidFill>
                          <a:latin typeface="Cambria Math" panose="02040503050406030204" pitchFamily="18" charset="0"/>
                        </a:rPr>
                        <m:t>in</m:t>
                      </m:r>
                      <m:r>
                        <m:rPr>
                          <m:nor/>
                        </m:rPr>
                        <a:rPr lang="en-HK" sz="1400" i="0">
                          <a:solidFill>
                            <a:srgbClr val="000000"/>
                          </a:solidFill>
                          <a:latin typeface="Cambria Math" panose="02040503050406030204" pitchFamily="18" charset="0"/>
                        </a:rPr>
                        <m:t> </m:t>
                      </m:r>
                      <m:r>
                        <m:rPr>
                          <m:nor/>
                        </m:rPr>
                        <a:rPr lang="en-HK" sz="1400" i="0">
                          <a:solidFill>
                            <a:srgbClr val="000000"/>
                          </a:solidFill>
                          <a:latin typeface="Cambria Math" panose="02040503050406030204" pitchFamily="18" charset="0"/>
                        </a:rPr>
                        <m:t>layer</m:t>
                      </m:r>
                      <m:r>
                        <m:rPr>
                          <m:nor/>
                        </m:rPr>
                        <a:rPr lang="en-HK" sz="1400" i="0">
                          <a:solidFill>
                            <a:srgbClr val="000000"/>
                          </a:solidFill>
                          <a:latin typeface="Cambria Math" panose="02040503050406030204" pitchFamily="18" charset="0"/>
                        </a:rPr>
                        <m:t> </m:t>
                      </m:r>
                      <m:r>
                        <m:rPr>
                          <m:nor/>
                        </m:rPr>
                        <a:rPr lang="en-HK" sz="1400" i="0">
                          <a:solidFill>
                            <a:srgbClr val="000000"/>
                          </a:solidFill>
                          <a:latin typeface="Cambria Math" panose="02040503050406030204" pitchFamily="18" charset="0"/>
                        </a:rPr>
                        <m:t>indexed</m:t>
                      </m:r>
                      <m:r>
                        <m:rPr>
                          <m:nor/>
                        </m:rPr>
                        <a:rPr lang="en-HK" sz="1400" i="0">
                          <a:solidFill>
                            <a:srgbClr val="000000"/>
                          </a:solidFill>
                          <a:latin typeface="Cambria Math" panose="02040503050406030204" pitchFamily="18" charset="0"/>
                        </a:rPr>
                        <m:t> </m:t>
                      </m:r>
                      <m:r>
                        <m:rPr>
                          <m:nor/>
                        </m:rPr>
                        <a:rPr lang="en-HK" sz="1400" i="0">
                          <a:solidFill>
                            <a:srgbClr val="000000"/>
                          </a:solidFill>
                          <a:latin typeface="Cambria Math" panose="02040503050406030204" pitchFamily="18" charset="0"/>
                        </a:rPr>
                        <m:t>by</m:t>
                      </m:r>
                      <m:r>
                        <m:rPr>
                          <m:nor/>
                        </m:rPr>
                        <a:rPr lang="en-HK" sz="1400" i="0">
                          <a:solidFill>
                            <a:srgbClr val="000000"/>
                          </a:solidFill>
                          <a:latin typeface="Cambria Math" panose="02040503050406030204" pitchFamily="18" charset="0"/>
                        </a:rPr>
                        <m:t> </m:t>
                      </m:r>
                      <m:r>
                        <a:rPr lang="en-HK" sz="1400" i="1">
                          <a:solidFill>
                            <a:srgbClr val="000000"/>
                          </a:solidFill>
                          <a:latin typeface="Cambria Math" panose="02040503050406030204" pitchFamily="18" charset="0"/>
                        </a:rPr>
                        <m:t>𝑖</m:t>
                      </m:r>
                      <m:r>
                        <a:rPr lang="en-HK" sz="1400" i="0">
                          <a:solidFill>
                            <a:srgbClr val="000000"/>
                          </a:solidFill>
                          <a:latin typeface="Cambria Math" panose="02040503050406030204" pitchFamily="18" charset="0"/>
                        </a:rPr>
                        <m:t>,</m:t>
                      </m:r>
                    </m:oMath>
                    <m:oMath xmlns:m="http://schemas.openxmlformats.org/officeDocument/2006/math">
                      <m:r>
                        <a:rPr lang="en-HK" sz="1400" i="1">
                          <a:solidFill>
                            <a:srgbClr val="000000"/>
                          </a:solidFill>
                          <a:latin typeface="Cambria Math" panose="02040503050406030204" pitchFamily="18" charset="0"/>
                        </a:rPr>
                        <m:t>=</m:t>
                      </m:r>
                      <m:r>
                        <m:rPr>
                          <m:nor/>
                        </m:rPr>
                        <a:rPr lang="en-HK" sz="1400" i="0">
                          <a:solidFill>
                            <a:srgbClr val="000000"/>
                          </a:solidFill>
                          <a:latin typeface="Cambria Math" panose="02040503050406030204" pitchFamily="18" charset="0"/>
                        </a:rPr>
                        <m:t>term</m:t>
                      </m:r>
                      <m:r>
                        <m:rPr>
                          <m:nor/>
                        </m:rPr>
                        <a:rPr lang="en-HK" sz="1400" i="0">
                          <a:solidFill>
                            <a:srgbClr val="000000"/>
                          </a:solidFill>
                          <a:latin typeface="Cambria Math" panose="02040503050406030204" pitchFamily="18" charset="0"/>
                        </a:rPr>
                        <m:t>1∗</m:t>
                      </m:r>
                      <m:r>
                        <m:rPr>
                          <m:nor/>
                        </m:rPr>
                        <a:rPr lang="en-HK" sz="1400" i="0">
                          <a:solidFill>
                            <a:srgbClr val="000000"/>
                          </a:solidFill>
                          <a:latin typeface="Cambria Math" panose="02040503050406030204" pitchFamily="18" charset="0"/>
                        </a:rPr>
                        <m:t>term</m:t>
                      </m:r>
                      <m:r>
                        <m:rPr>
                          <m:nor/>
                        </m:rPr>
                        <a:rPr lang="en-HK" sz="1400" i="0">
                          <a:solidFill>
                            <a:srgbClr val="000000"/>
                          </a:solidFill>
                          <a:latin typeface="Cambria Math" panose="02040503050406030204" pitchFamily="18" charset="0"/>
                        </a:rPr>
                        <m:t>2 </m:t>
                      </m:r>
                      <m:r>
                        <m:rPr>
                          <m:nor/>
                        </m:rPr>
                        <a:rPr lang="en-HK" sz="1400" i="0">
                          <a:solidFill>
                            <a:srgbClr val="000000"/>
                          </a:solidFill>
                          <a:latin typeface="Cambria Math" panose="02040503050406030204" pitchFamily="18" charset="0"/>
                        </a:rPr>
                        <m:t>in</m:t>
                      </m:r>
                      <m:r>
                        <m:rPr>
                          <m:nor/>
                        </m:rPr>
                        <a:rPr lang="en-HK" sz="1400" i="0">
                          <a:solidFill>
                            <a:srgbClr val="000000"/>
                          </a:solidFill>
                          <a:latin typeface="Cambria Math" panose="02040503050406030204" pitchFamily="18" charset="0"/>
                        </a:rPr>
                        <m:t> </m:t>
                      </m:r>
                      <m:r>
                        <m:rPr>
                          <m:nor/>
                        </m:rPr>
                        <a:rPr lang="en-HK" sz="1400" i="0">
                          <a:solidFill>
                            <a:srgbClr val="000000"/>
                          </a:solidFill>
                          <a:latin typeface="Cambria Math" panose="02040503050406030204" pitchFamily="18" charset="0"/>
                        </a:rPr>
                        <m:t>previous</m:t>
                      </m:r>
                      <m:r>
                        <m:rPr>
                          <m:nor/>
                        </m:rPr>
                        <a:rPr lang="en-HK" sz="1400" i="0">
                          <a:solidFill>
                            <a:srgbClr val="000000"/>
                          </a:solidFill>
                          <a:latin typeface="Cambria Math" panose="02040503050406030204" pitchFamily="18" charset="0"/>
                        </a:rPr>
                        <m:t> </m:t>
                      </m:r>
                      <m:r>
                        <m:rPr>
                          <m:nor/>
                        </m:rPr>
                        <a:rPr lang="en-HK" sz="1400" i="0">
                          <a:solidFill>
                            <a:srgbClr val="000000"/>
                          </a:solidFill>
                          <a:latin typeface="Cambria Math" panose="02040503050406030204" pitchFamily="18" charset="0"/>
                        </a:rPr>
                        <m:t>slide</m:t>
                      </m:r>
                      <m:r>
                        <a:rPr lang="en-HK" sz="1400" i="1">
                          <a:solidFill>
                            <a:srgbClr val="000000"/>
                          </a:solidFill>
                          <a:latin typeface="Cambria Math" panose="02040503050406030204" pitchFamily="18" charset="0"/>
                        </a:rPr>
                        <m:t>)</m:t>
                      </m:r>
                    </m:oMath>
                    <m:oMath xmlns:m="http://schemas.openxmlformats.org/officeDocument/2006/math">
                      <m:r>
                        <m:rPr>
                          <m:nor/>
                        </m:rPr>
                        <a:rPr lang="en-HK" sz="1400" i="0">
                          <a:solidFill>
                            <a:srgbClr val="000000"/>
                          </a:solidFill>
                          <a:latin typeface="Cambria Math" panose="02040503050406030204" pitchFamily="18" charset="0"/>
                        </a:rPr>
                        <m:t>part</m:t>
                      </m:r>
                      <m:r>
                        <m:rPr>
                          <m:nor/>
                        </m:rPr>
                        <a:rPr lang="en-HK" sz="1400" i="0">
                          <a:solidFill>
                            <a:srgbClr val="000000"/>
                          </a:solidFill>
                          <a:latin typeface="Cambria Math" panose="02040503050406030204" pitchFamily="18" charset="0"/>
                        </a:rPr>
                        <m:t>1</m:t>
                      </m:r>
                      <m:r>
                        <m:rPr>
                          <m:nor/>
                        </m:rPr>
                        <a:rPr lang="en-HK" sz="1400" i="0">
                          <a:solidFill>
                            <a:srgbClr val="000000"/>
                          </a:solidFill>
                          <a:latin typeface="Cambria Math" panose="02040503050406030204" pitchFamily="18" charset="0"/>
                        </a:rPr>
                        <m:t>b</m:t>
                      </m:r>
                      <m:r>
                        <m:rPr>
                          <m:nor/>
                        </m:rPr>
                        <a:rPr lang="en-HK" sz="1400" i="0">
                          <a:solidFill>
                            <a:srgbClr val="000000"/>
                          </a:solidFill>
                          <a:latin typeface="Cambria Math" panose="02040503050406030204" pitchFamily="18" charset="0"/>
                        </a:rPr>
                        <m:t>:</m:t>
                      </m:r>
                      <m:f>
                        <m:fPr>
                          <m:ctrlPr>
                            <a:rPr lang="en-HK" sz="1400" i="1">
                              <a:solidFill>
                                <a:srgbClr val="000000"/>
                              </a:solidFill>
                              <a:latin typeface="Cambria Math" panose="02040503050406030204" pitchFamily="18" charset="0"/>
                            </a:rPr>
                          </m:ctrlPr>
                        </m:fPr>
                        <m:num>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𝑢</m:t>
                              </m:r>
                            </m:e>
                            <m:sub>
                              <m:r>
                                <a:rPr lang="en-HK" sz="1400" i="1">
                                  <a:solidFill>
                                    <a:srgbClr val="000000"/>
                                  </a:solidFill>
                                  <a:latin typeface="Cambria Math" panose="02040503050406030204" pitchFamily="18" charset="0"/>
                                </a:rPr>
                                <m:t>𝑖</m:t>
                              </m:r>
                            </m:sub>
                          </m:sSub>
                        </m:num>
                        <m:den>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𝑥</m:t>
                              </m:r>
                            </m:e>
                            <m:sub>
                              <m:r>
                                <a:rPr lang="en-HK" sz="1400" i="1">
                                  <a:solidFill>
                                    <a:srgbClr val="000000"/>
                                  </a:solidFill>
                                  <a:latin typeface="Cambria Math" panose="02040503050406030204" pitchFamily="18" charset="0"/>
                                </a:rPr>
                                <m:t>𝑗</m:t>
                              </m:r>
                            </m:sub>
                          </m:sSub>
                        </m:den>
                      </m:f>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𝑤</m:t>
                          </m:r>
                        </m:e>
                        <m:sub>
                          <m:r>
                            <a:rPr lang="en-HK" sz="1400" i="1">
                              <a:solidFill>
                                <a:srgbClr val="000000"/>
                              </a:solidFill>
                              <a:latin typeface="Cambria Math" panose="02040503050406030204" pitchFamily="18" charset="0"/>
                            </a:rPr>
                            <m:t>𝑗</m:t>
                          </m:r>
                          <m:r>
                            <a:rPr lang="en-HK" sz="1400" i="1">
                              <a:solidFill>
                                <a:srgbClr val="000000"/>
                              </a:solidFill>
                              <a:latin typeface="Cambria Math" panose="02040503050406030204" pitchFamily="18" charset="0"/>
                            </a:rPr>
                            <m:t>,</m:t>
                          </m:r>
                          <m:r>
                            <a:rPr lang="en-HK" sz="1400" i="1">
                              <a:solidFill>
                                <a:srgbClr val="000000"/>
                              </a:solidFill>
                              <a:latin typeface="Cambria Math" panose="02040503050406030204" pitchFamily="18" charset="0"/>
                            </a:rPr>
                            <m:t>𝑖</m:t>
                          </m:r>
                        </m:sub>
                      </m:sSub>
                      <m:r>
                        <a:rPr lang="en-HK" sz="1400" i="1">
                          <a:solidFill>
                            <a:srgbClr val="000000"/>
                          </a:solidFill>
                          <a:latin typeface="Cambria Math" panose="02040503050406030204" pitchFamily="18" charset="0"/>
                        </a:rPr>
                        <m:t>,</m:t>
                      </m:r>
                      <m:r>
                        <m:rPr>
                          <m:nor/>
                        </m:rPr>
                        <a:rPr lang="en-HK" sz="1400" i="0">
                          <a:solidFill>
                            <a:srgbClr val="000000"/>
                          </a:solidFill>
                          <a:latin typeface="Cambria Math" panose="02040503050406030204" pitchFamily="18" charset="0"/>
                        </a:rPr>
                        <m:t>   </m:t>
                      </m:r>
                      <m:r>
                        <m:rPr>
                          <m:nor/>
                        </m:rPr>
                        <a:rPr lang="en-HK" sz="1400" i="0">
                          <a:solidFill>
                            <a:srgbClr val="000000"/>
                          </a:solidFill>
                          <a:latin typeface="Cambria Math" panose="02040503050406030204" pitchFamily="18" charset="0"/>
                        </a:rPr>
                        <m:t>since</m:t>
                      </m:r>
                      <m:r>
                        <m:rPr>
                          <m:nor/>
                        </m:rPr>
                        <a:rPr lang="en-HK" sz="1400" i="0">
                          <a:solidFill>
                            <a:srgbClr val="000000"/>
                          </a:solidFill>
                          <a:latin typeface="Cambria Math" panose="02040503050406030204" pitchFamily="18" charset="0"/>
                        </a:rPr>
                        <m:t> </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𝑢</m:t>
                          </m:r>
                        </m:e>
                        <m:sub>
                          <m:r>
                            <a:rPr lang="en-HK" sz="1400" i="1">
                              <a:solidFill>
                                <a:srgbClr val="000000"/>
                              </a:solidFill>
                              <a:latin typeface="Cambria Math" panose="02040503050406030204" pitchFamily="18" charset="0"/>
                            </a:rPr>
                            <m:t>𝑖</m:t>
                          </m:r>
                        </m:sub>
                      </m:sSub>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𝑤</m:t>
                          </m:r>
                        </m:e>
                        <m:sub>
                          <m:r>
                            <a:rPr lang="en-HK" sz="1400" i="1">
                              <a:solidFill>
                                <a:srgbClr val="000000"/>
                              </a:solidFill>
                              <a:latin typeface="Cambria Math" panose="02040503050406030204" pitchFamily="18" charset="0"/>
                            </a:rPr>
                            <m:t>𝑗</m:t>
                          </m:r>
                          <m:r>
                            <a:rPr lang="en-HK" sz="1400" i="1">
                              <a:solidFill>
                                <a:srgbClr val="000000"/>
                              </a:solidFill>
                              <a:latin typeface="Cambria Math" panose="02040503050406030204" pitchFamily="18" charset="0"/>
                            </a:rPr>
                            <m:t>,</m:t>
                          </m:r>
                          <m:r>
                            <a:rPr lang="en-HK" sz="1400" i="1">
                              <a:solidFill>
                                <a:srgbClr val="000000"/>
                              </a:solidFill>
                              <a:latin typeface="Cambria Math" panose="02040503050406030204" pitchFamily="18" charset="0"/>
                            </a:rPr>
                            <m:t>𝑖</m:t>
                          </m:r>
                        </m:sub>
                      </m:sSub>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𝑥</m:t>
                          </m:r>
                        </m:e>
                        <m:sub>
                          <m:r>
                            <a:rPr lang="en-HK" sz="1400" i="1">
                              <a:solidFill>
                                <a:srgbClr val="000000"/>
                              </a:solidFill>
                              <a:latin typeface="Cambria Math" panose="02040503050406030204" pitchFamily="18" charset="0"/>
                            </a:rPr>
                            <m:t>𝑗</m:t>
                          </m:r>
                        </m:sub>
                      </m:sSub>
                      <m:r>
                        <m:rPr>
                          <m:nor/>
                        </m:rPr>
                        <a:rPr lang="en-HK" sz="1400" i="0">
                          <a:solidFill>
                            <a:srgbClr val="000000"/>
                          </a:solidFill>
                          <a:latin typeface="Cambria Math" panose="02040503050406030204" pitchFamily="18" charset="0"/>
                        </a:rPr>
                        <m:t> </m:t>
                      </m:r>
                      <m:r>
                        <m:rPr>
                          <m:nor/>
                        </m:rPr>
                        <a:rPr lang="en-HK" sz="1400" i="0">
                          <a:solidFill>
                            <a:srgbClr val="000000"/>
                          </a:solidFill>
                          <a:latin typeface="Cambria Math" panose="02040503050406030204" pitchFamily="18" charset="0"/>
                        </a:rPr>
                        <m:t>for</m:t>
                      </m:r>
                      <m:r>
                        <m:rPr>
                          <m:nor/>
                        </m:rPr>
                        <a:rPr lang="en-HK" sz="1400" i="0">
                          <a:solidFill>
                            <a:srgbClr val="000000"/>
                          </a:solidFill>
                          <a:latin typeface="Cambria Math" panose="02040503050406030204" pitchFamily="18" charset="0"/>
                        </a:rPr>
                        <m:t> </m:t>
                      </m:r>
                      <m:r>
                        <m:rPr>
                          <m:nor/>
                        </m:rPr>
                        <a:rPr lang="en-HK" sz="1400" i="0">
                          <a:solidFill>
                            <a:srgbClr val="000000"/>
                          </a:solidFill>
                          <a:latin typeface="Cambria Math" panose="02040503050406030204" pitchFamily="18" charset="0"/>
                        </a:rPr>
                        <m:t>the</m:t>
                      </m:r>
                      <m:r>
                        <a:rPr lang="en-HK" sz="1400" i="1">
                          <a:solidFill>
                            <a:srgbClr val="000000"/>
                          </a:solidFill>
                          <a:latin typeface="Cambria Math" panose="02040503050406030204" pitchFamily="18" charset="0"/>
                        </a:rPr>
                        <m:t> (</m:t>
                      </m:r>
                      <m:r>
                        <a:rPr lang="en-HK" sz="1400" i="1">
                          <a:solidFill>
                            <a:srgbClr val="000000"/>
                          </a:solidFill>
                          <a:latin typeface="Cambria Math" panose="02040503050406030204" pitchFamily="18" charset="0"/>
                        </a:rPr>
                        <m:t>𝑗</m:t>
                      </m:r>
                      <m:r>
                        <a:rPr lang="en-HK" sz="1400" i="1">
                          <a:solidFill>
                            <a:srgbClr val="000000"/>
                          </a:solidFill>
                          <a:latin typeface="Cambria Math" panose="02040503050406030204" pitchFamily="18" charset="0"/>
                        </a:rPr>
                        <m:t>,</m:t>
                      </m:r>
                      <m:r>
                        <a:rPr lang="en-HK" sz="1400" i="1">
                          <a:solidFill>
                            <a:srgbClr val="000000"/>
                          </a:solidFill>
                          <a:latin typeface="Cambria Math" panose="02040503050406030204" pitchFamily="18" charset="0"/>
                        </a:rPr>
                        <m:t>𝑖</m:t>
                      </m:r>
                      <m:r>
                        <a:rPr lang="en-HK" sz="1400" i="1">
                          <a:solidFill>
                            <a:srgbClr val="000000"/>
                          </a:solidFill>
                          <a:latin typeface="Cambria Math" panose="02040503050406030204" pitchFamily="18" charset="0"/>
                        </a:rPr>
                        <m:t>)</m:t>
                      </m:r>
                      <m:r>
                        <m:rPr>
                          <m:nor/>
                        </m:rPr>
                        <a:rPr lang="en-HK" sz="1400" i="0">
                          <a:solidFill>
                            <a:srgbClr val="000000"/>
                          </a:solidFill>
                          <a:latin typeface="Cambria Math" panose="02040503050406030204" pitchFamily="18" charset="0"/>
                        </a:rPr>
                        <m:t> </m:t>
                      </m:r>
                      <m:r>
                        <m:rPr>
                          <m:nor/>
                        </m:rPr>
                        <a:rPr lang="en-HK" sz="1400" i="0">
                          <a:solidFill>
                            <a:srgbClr val="000000"/>
                          </a:solidFill>
                          <a:latin typeface="Cambria Math" panose="02040503050406030204" pitchFamily="18" charset="0"/>
                        </a:rPr>
                        <m:t>pair</m:t>
                      </m:r>
                    </m:oMath>
                    <m:oMath xmlns:m="http://schemas.openxmlformats.org/officeDocument/2006/math">
                      <m:r>
                        <m:rPr>
                          <m:nor/>
                        </m:rPr>
                        <a:rPr lang="en-HK" sz="1400" i="0">
                          <a:solidFill>
                            <a:srgbClr val="000000"/>
                          </a:solidFill>
                          <a:latin typeface="Cambria Math" panose="02040503050406030204" pitchFamily="18" charset="0"/>
                        </a:rPr>
                        <m:t>So</m:t>
                      </m:r>
                      <m:r>
                        <m:rPr>
                          <m:nor/>
                        </m:rPr>
                        <a:rPr lang="en-HK" sz="1400" i="0">
                          <a:solidFill>
                            <a:srgbClr val="000000"/>
                          </a:solidFill>
                          <a:latin typeface="Cambria Math" panose="02040503050406030204" pitchFamily="18" charset="0"/>
                        </a:rPr>
                        <m:t> </m:t>
                      </m:r>
                      <m:r>
                        <m:rPr>
                          <m:nor/>
                        </m:rPr>
                        <a:rPr lang="en-HK" sz="1400" i="0">
                          <a:solidFill>
                            <a:srgbClr val="000000"/>
                          </a:solidFill>
                          <a:latin typeface="Cambria Math" panose="02040503050406030204" pitchFamily="18" charset="0"/>
                        </a:rPr>
                        <m:t>put</m:t>
                      </m:r>
                      <m:r>
                        <m:rPr>
                          <m:nor/>
                        </m:rPr>
                        <a:rPr lang="en-HK" sz="1400" i="0">
                          <a:solidFill>
                            <a:srgbClr val="000000"/>
                          </a:solidFill>
                          <a:latin typeface="Cambria Math" panose="02040503050406030204" pitchFamily="18" charset="0"/>
                        </a:rPr>
                        <m:t> </m:t>
                      </m:r>
                      <m:r>
                        <m:rPr>
                          <m:nor/>
                        </m:rPr>
                        <a:rPr lang="en-HK" sz="1400" i="0">
                          <a:solidFill>
                            <a:srgbClr val="000000"/>
                          </a:solidFill>
                          <a:latin typeface="Cambria Math" panose="02040503050406030204" pitchFamily="18" charset="0"/>
                        </a:rPr>
                        <m:t>the</m:t>
                      </m:r>
                      <m:r>
                        <m:rPr>
                          <m:nor/>
                        </m:rPr>
                        <a:rPr lang="en-HK" sz="1400" i="0">
                          <a:solidFill>
                            <a:srgbClr val="000000"/>
                          </a:solidFill>
                          <a:latin typeface="Cambria Math" panose="02040503050406030204" pitchFamily="18" charset="0"/>
                        </a:rPr>
                        <m:t> </m:t>
                      </m:r>
                      <m:r>
                        <m:rPr>
                          <m:nor/>
                        </m:rPr>
                        <a:rPr lang="en-HK" sz="1400" i="0">
                          <a:solidFill>
                            <a:srgbClr val="000000"/>
                          </a:solidFill>
                          <a:latin typeface="Cambria Math" panose="02040503050406030204" pitchFamily="18" charset="0"/>
                        </a:rPr>
                        <m:t>above</m:t>
                      </m:r>
                      <m:r>
                        <m:rPr>
                          <m:nor/>
                        </m:rPr>
                        <a:rPr lang="en-HK" sz="1400" i="0">
                          <a:solidFill>
                            <a:srgbClr val="000000"/>
                          </a:solidFill>
                          <a:latin typeface="Cambria Math" panose="02040503050406030204" pitchFamily="18" charset="0"/>
                        </a:rPr>
                        <m:t> </m:t>
                      </m:r>
                      <m:r>
                        <m:rPr>
                          <m:nor/>
                        </m:rPr>
                        <a:rPr lang="en-HK" sz="1400" i="0">
                          <a:solidFill>
                            <a:srgbClr val="000000"/>
                          </a:solidFill>
                          <a:latin typeface="Cambria Math" panose="02040503050406030204" pitchFamily="18" charset="0"/>
                        </a:rPr>
                        <m:t>in</m:t>
                      </m:r>
                      <m:r>
                        <m:rPr>
                          <m:nor/>
                        </m:rPr>
                        <a:rPr lang="en-HK" sz="1400" i="0">
                          <a:solidFill>
                            <a:srgbClr val="000000"/>
                          </a:solidFill>
                          <a:latin typeface="Cambria Math" panose="02040503050406030204" pitchFamily="18" charset="0"/>
                        </a:rPr>
                        <m:t>∗</m:t>
                      </m:r>
                      <m:r>
                        <a:rPr lang="en-HK" sz="1400" i="1">
                          <a:solidFill>
                            <a:srgbClr val="000000"/>
                          </a:solidFill>
                          <a:latin typeface="Cambria Math" panose="02040503050406030204" pitchFamily="18" charset="0"/>
                        </a:rPr>
                        <m:t>(</m:t>
                      </m:r>
                      <m:r>
                        <m:rPr>
                          <m:nor/>
                        </m:rPr>
                        <a:rPr lang="en-HK" sz="1400" i="0">
                          <a:solidFill>
                            <a:srgbClr val="000000"/>
                          </a:solidFill>
                          <a:latin typeface="Cambria Math" panose="02040503050406030204" pitchFamily="18" charset="0"/>
                        </a:rPr>
                        <m:t>see</m:t>
                      </m:r>
                      <m:r>
                        <m:rPr>
                          <m:nor/>
                        </m:rPr>
                        <a:rPr lang="en-HK" sz="1400" i="0">
                          <a:solidFill>
                            <a:srgbClr val="000000"/>
                          </a:solidFill>
                          <a:latin typeface="Cambria Math" panose="02040503050406030204" pitchFamily="18" charset="0"/>
                        </a:rPr>
                        <m:t> </m:t>
                      </m:r>
                      <m:r>
                        <m:rPr>
                          <m:nor/>
                        </m:rPr>
                        <a:rPr lang="en-HK" sz="1400" i="0">
                          <a:solidFill>
                            <a:srgbClr val="000000"/>
                          </a:solidFill>
                          <a:latin typeface="Cambria Math" panose="02040503050406030204" pitchFamily="18" charset="0"/>
                        </a:rPr>
                        <m:t>above</m:t>
                      </m:r>
                      <m:r>
                        <a:rPr lang="en-HK" sz="1400" i="1">
                          <a:solidFill>
                            <a:srgbClr val="000000"/>
                          </a:solidFill>
                          <a:latin typeface="Cambria Math" panose="02040503050406030204" pitchFamily="18" charset="0"/>
                        </a:rPr>
                        <m:t>)</m:t>
                      </m:r>
                      <m:r>
                        <m:rPr>
                          <m:nor/>
                        </m:rPr>
                        <a:rPr lang="en-HK" sz="1400" i="0">
                          <a:solidFill>
                            <a:srgbClr val="000000"/>
                          </a:solidFill>
                          <a:latin typeface="Cambria Math" panose="02040503050406030204" pitchFamily="18" charset="0"/>
                        </a:rPr>
                        <m:t> </m:t>
                      </m:r>
                      <m:r>
                        <m:rPr>
                          <m:nor/>
                        </m:rPr>
                        <a:rPr lang="en-HK" sz="1400" i="0">
                          <a:solidFill>
                            <a:srgbClr val="000000"/>
                          </a:solidFill>
                          <a:latin typeface="Cambria Math" panose="02040503050406030204" pitchFamily="18" charset="0"/>
                        </a:rPr>
                        <m:t>to</m:t>
                      </m:r>
                      <m:r>
                        <m:rPr>
                          <m:nor/>
                        </m:rPr>
                        <a:rPr lang="en-HK" sz="1400" i="0">
                          <a:solidFill>
                            <a:srgbClr val="000000"/>
                          </a:solidFill>
                          <a:latin typeface="Cambria Math" panose="02040503050406030204" pitchFamily="18" charset="0"/>
                        </a:rPr>
                        <m:t> </m:t>
                      </m:r>
                      <m:r>
                        <m:rPr>
                          <m:nor/>
                        </m:rPr>
                        <a:rPr lang="en-HK" sz="1400" i="0">
                          <a:solidFill>
                            <a:srgbClr val="000000"/>
                          </a:solidFill>
                          <a:latin typeface="Cambria Math" panose="02040503050406030204" pitchFamily="18" charset="0"/>
                        </a:rPr>
                        <m:t>find</m:t>
                      </m:r>
                      <m:r>
                        <m:rPr>
                          <m:nor/>
                        </m:rPr>
                        <a:rPr lang="en-HK" sz="1400" i="0">
                          <a:solidFill>
                            <a:srgbClr val="000000"/>
                          </a:solidFill>
                          <a:latin typeface="Cambria Math" panose="02040503050406030204" pitchFamily="18" charset="0"/>
                        </a:rPr>
                        <m:t> </m:t>
                      </m:r>
                      <m:r>
                        <m:rPr>
                          <m:nor/>
                        </m:rPr>
                        <a:rPr lang="en-HK" sz="1400" i="0">
                          <a:solidFill>
                            <a:srgbClr val="000000"/>
                          </a:solidFill>
                          <a:latin typeface="Cambria Math" panose="02040503050406030204" pitchFamily="18" charset="0"/>
                        </a:rPr>
                        <m:t>term</m:t>
                      </m:r>
                      <m:r>
                        <m:rPr>
                          <m:nor/>
                        </m:rPr>
                        <a:rPr lang="en-HK" sz="1400" i="0">
                          <a:solidFill>
                            <a:srgbClr val="000000"/>
                          </a:solidFill>
                          <a:latin typeface="Cambria Math" panose="02040503050406030204" pitchFamily="18" charset="0"/>
                        </a:rPr>
                        <m:t>1, </m:t>
                      </m:r>
                      <m:r>
                        <m:rPr>
                          <m:nor/>
                        </m:rPr>
                        <a:rPr lang="en-HK" sz="1400" i="0">
                          <a:solidFill>
                            <a:srgbClr val="000000"/>
                          </a:solidFill>
                          <a:latin typeface="Cambria Math" panose="02040503050406030204" pitchFamily="18" charset="0"/>
                        </a:rPr>
                        <m:t>hence</m:t>
                      </m:r>
                      <m:f>
                        <m:fPr>
                          <m:ctrlPr>
                            <a:rPr lang="en-HK" sz="1400" i="1">
                              <a:solidFill>
                                <a:srgbClr val="000000"/>
                              </a:solidFill>
                              <a:latin typeface="Cambria Math" panose="02040503050406030204" pitchFamily="18" charset="0"/>
                            </a:rPr>
                          </m:ctrlPr>
                        </m:fPr>
                        <m:num>
                          <m:r>
                            <a:rPr lang="en-HK" sz="1400" i="1">
                              <a:solidFill>
                                <a:srgbClr val="000000"/>
                              </a:solidFill>
                              <a:latin typeface="Cambria Math" panose="02040503050406030204" pitchFamily="18" charset="0"/>
                            </a:rPr>
                            <m:t>𝜕𝜀</m:t>
                          </m:r>
                        </m:num>
                        <m:den>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𝑥</m:t>
                              </m:r>
                            </m:e>
                            <m:sub>
                              <m:r>
                                <a:rPr lang="en-HK" sz="1400" i="1">
                                  <a:solidFill>
                                    <a:srgbClr val="000000"/>
                                  </a:solidFill>
                                  <a:latin typeface="Cambria Math" panose="02040503050406030204" pitchFamily="18" charset="0"/>
                                </a:rPr>
                                <m:t>𝑗</m:t>
                              </m:r>
                            </m:sub>
                          </m:sSub>
                        </m:den>
                      </m:f>
                      <m:r>
                        <a:rPr lang="en-HK" sz="1400" i="1">
                          <a:solidFill>
                            <a:srgbClr val="000000"/>
                          </a:solidFill>
                          <a:latin typeface="Cambria Math" panose="02040503050406030204" pitchFamily="18" charset="0"/>
                        </a:rPr>
                        <m:t>=</m:t>
                      </m:r>
                      <m:nary>
                        <m:naryPr>
                          <m:chr m:val="∑"/>
                          <m:ctrlPr>
                            <a:rPr lang="en-HK" sz="1400" i="1">
                              <a:solidFill>
                                <a:srgbClr val="000000"/>
                              </a:solidFill>
                              <a:latin typeface="Cambria Math" panose="02040503050406030204" pitchFamily="18" charset="0"/>
                            </a:rPr>
                          </m:ctrlPr>
                        </m:naryPr>
                        <m:sub>
                          <m:r>
                            <a:rPr lang="en-HK" sz="1400" i="1">
                              <a:solidFill>
                                <a:srgbClr val="000000"/>
                              </a:solidFill>
                              <a:latin typeface="Cambria Math" panose="02040503050406030204" pitchFamily="18" charset="0"/>
                            </a:rPr>
                            <m:t>𝑖</m:t>
                          </m:r>
                          <m:r>
                            <a:rPr lang="en-HK" sz="1400" i="1">
                              <a:solidFill>
                                <a:srgbClr val="000000"/>
                              </a:solidFill>
                              <a:latin typeface="Cambria Math" panose="02040503050406030204" pitchFamily="18" charset="0"/>
                            </a:rPr>
                            <m:t>=1</m:t>
                          </m:r>
                        </m:sub>
                        <m:sup>
                          <m:r>
                            <a:rPr lang="en-HK" sz="1400" i="1">
                              <a:solidFill>
                                <a:srgbClr val="000000"/>
                              </a:solidFill>
                              <a:latin typeface="Cambria Math" panose="02040503050406030204" pitchFamily="18" charset="0"/>
                            </a:rPr>
                            <m:t>𝑖</m:t>
                          </m:r>
                          <m:r>
                            <a:rPr lang="en-HK" sz="1400" i="1">
                              <a:solidFill>
                                <a:srgbClr val="000000"/>
                              </a:solidFill>
                              <a:latin typeface="Cambria Math" panose="02040503050406030204" pitchFamily="18" charset="0"/>
                            </a:rPr>
                            <m:t>=</m:t>
                          </m:r>
                          <m:r>
                            <a:rPr lang="en-HK" sz="1400" i="1">
                              <a:solidFill>
                                <a:srgbClr val="000000"/>
                              </a:solidFill>
                              <a:latin typeface="Cambria Math" panose="02040503050406030204" pitchFamily="18" charset="0"/>
                            </a:rPr>
                            <m:t>𝐼</m:t>
                          </m:r>
                        </m:sup>
                        <m:e>
                          <m:d>
                            <m:dPr>
                              <m:ctrlPr>
                                <a:rPr lang="en-HK" sz="1400" i="1">
                                  <a:solidFill>
                                    <a:srgbClr val="000000"/>
                                  </a:solidFill>
                                  <a:latin typeface="Cambria Math" panose="02040503050406030204" pitchFamily="18" charset="0"/>
                                </a:rPr>
                              </m:ctrlPr>
                            </m:dPr>
                            <m:e>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𝑠</m:t>
                                  </m:r>
                                </m:e>
                                <m:sub>
                                  <m:r>
                                    <a:rPr lang="en-HK" sz="1400" i="1">
                                      <a:solidFill>
                                        <a:srgbClr val="000000"/>
                                      </a:solidFill>
                                      <a:latin typeface="Cambria Math" panose="02040503050406030204" pitchFamily="18" charset="0"/>
                                    </a:rPr>
                                    <m:t>𝑖</m:t>
                                  </m:r>
                                </m:sub>
                              </m:sSub>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𝑤</m:t>
                                  </m:r>
                                </m:e>
                                <m:sub>
                                  <m:r>
                                    <a:rPr lang="en-HK" sz="1400" i="1">
                                      <a:solidFill>
                                        <a:srgbClr val="000000"/>
                                      </a:solidFill>
                                      <a:latin typeface="Cambria Math" panose="02040503050406030204" pitchFamily="18" charset="0"/>
                                    </a:rPr>
                                    <m:t>𝑗</m:t>
                                  </m:r>
                                  <m:r>
                                    <a:rPr lang="en-HK" sz="1400" i="1">
                                      <a:solidFill>
                                        <a:srgbClr val="000000"/>
                                      </a:solidFill>
                                      <a:latin typeface="Cambria Math" panose="02040503050406030204" pitchFamily="18" charset="0"/>
                                    </a:rPr>
                                    <m:t>,</m:t>
                                  </m:r>
                                  <m:r>
                                    <a:rPr lang="en-HK" sz="1400" i="1">
                                      <a:solidFill>
                                        <a:srgbClr val="000000"/>
                                      </a:solidFill>
                                      <a:latin typeface="Cambria Math" panose="02040503050406030204" pitchFamily="18" charset="0"/>
                                    </a:rPr>
                                    <m:t>𝑖</m:t>
                                  </m:r>
                                </m:sub>
                              </m:sSub>
                            </m:e>
                          </m:d>
                        </m:e>
                      </m:nary>
                    </m:oMath>
                    <m:oMath xmlns:m="http://schemas.openxmlformats.org/officeDocument/2006/math">
                      <m:r>
                        <m:rPr>
                          <m:nor/>
                        </m:rPr>
                        <a:rPr lang="en-HK" sz="1400" i="0">
                          <a:solidFill>
                            <a:srgbClr val="000000"/>
                          </a:solidFill>
                          <a:latin typeface="Cambria Math" panose="02040503050406030204" pitchFamily="18" charset="0"/>
                        </a:rPr>
                        <m:t>term</m:t>
                      </m:r>
                      <m:r>
                        <m:rPr>
                          <m:nor/>
                        </m:rPr>
                        <a:rPr lang="en-HK" sz="1400" i="0">
                          <a:solidFill>
                            <a:srgbClr val="000000"/>
                          </a:solidFill>
                          <a:latin typeface="Cambria Math" panose="02040503050406030204" pitchFamily="18" charset="0"/>
                        </a:rPr>
                        <m:t>2</m:t>
                      </m:r>
                      <m:r>
                        <a:rPr lang="en-HK" sz="1400" i="1">
                          <a:solidFill>
                            <a:srgbClr val="000000"/>
                          </a:solidFill>
                          <a:latin typeface="Cambria Math" panose="02040503050406030204" pitchFamily="18" charset="0"/>
                        </a:rPr>
                        <m:t>=</m:t>
                      </m:r>
                      <m:f>
                        <m:fPr>
                          <m:ctrlPr>
                            <a:rPr lang="en-HK" sz="1400" i="1">
                              <a:solidFill>
                                <a:srgbClr val="000000"/>
                              </a:solidFill>
                              <a:latin typeface="Cambria Math" panose="02040503050406030204" pitchFamily="18" charset="0"/>
                            </a:rPr>
                          </m:ctrlPr>
                        </m:fPr>
                        <m:num>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𝑥</m:t>
                              </m:r>
                            </m:e>
                            <m:sub>
                              <m:r>
                                <a:rPr lang="en-HK" sz="1400" i="1">
                                  <a:solidFill>
                                    <a:srgbClr val="000000"/>
                                  </a:solidFill>
                                  <a:latin typeface="Cambria Math" panose="02040503050406030204" pitchFamily="18" charset="0"/>
                                </a:rPr>
                                <m:t>𝑗</m:t>
                              </m:r>
                            </m:sub>
                          </m:sSub>
                        </m:num>
                        <m:den>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𝑢</m:t>
                              </m:r>
                            </m:e>
                            <m:sub>
                              <m:r>
                                <a:rPr lang="en-HK" sz="1400" i="1">
                                  <a:solidFill>
                                    <a:srgbClr val="000000"/>
                                  </a:solidFill>
                                  <a:latin typeface="Cambria Math" panose="02040503050406030204" pitchFamily="18" charset="0"/>
                                </a:rPr>
                                <m:t>𝑗</m:t>
                              </m:r>
                            </m:sub>
                          </m:sSub>
                        </m:den>
                      </m:f>
                      <m:r>
                        <a:rPr lang="en-HK" sz="1400" i="1">
                          <a:solidFill>
                            <a:srgbClr val="000000"/>
                          </a:solidFill>
                          <a:latin typeface="Cambria Math" panose="02040503050406030204" pitchFamily="18" charset="0"/>
                        </a:rPr>
                        <m:t>=</m:t>
                      </m:r>
                      <m:d>
                        <m:dPr>
                          <m:begChr m:val="["/>
                          <m:endChr m:val="]"/>
                          <m:ctrlPr>
                            <a:rPr lang="en-HK" sz="1400" i="1">
                              <a:solidFill>
                                <a:srgbClr val="000000"/>
                              </a:solidFill>
                              <a:latin typeface="Cambria Math" panose="02040503050406030204" pitchFamily="18" charset="0"/>
                            </a:rPr>
                          </m:ctrlPr>
                        </m:dPr>
                        <m:e>
                          <m:r>
                            <a:rPr lang="en-HK" sz="1400" i="1">
                              <a:solidFill>
                                <a:srgbClr val="000000"/>
                              </a:solidFill>
                              <a:latin typeface="Cambria Math" panose="02040503050406030204" pitchFamily="18" charset="0"/>
                            </a:rPr>
                            <m:t>𝑓</m:t>
                          </m:r>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𝑢</m:t>
                              </m:r>
                            </m:e>
                            <m:sub>
                              <m:r>
                                <a:rPr lang="en-HK" sz="1400" i="1">
                                  <a:solidFill>
                                    <a:srgbClr val="000000"/>
                                  </a:solidFill>
                                  <a:latin typeface="Cambria Math" panose="02040503050406030204" pitchFamily="18" charset="0"/>
                                </a:rPr>
                                <m:t>𝑗</m:t>
                              </m:r>
                            </m:sub>
                          </m:sSub>
                          <m:r>
                            <a:rPr lang="en-HK" sz="1400" i="1">
                              <a:solidFill>
                                <a:srgbClr val="000000"/>
                              </a:solidFill>
                              <a:latin typeface="Cambria Math" panose="02040503050406030204" pitchFamily="18" charset="0"/>
                            </a:rPr>
                            <m:t>)</m:t>
                          </m:r>
                          <m:d>
                            <m:dPr>
                              <m:ctrlPr>
                                <a:rPr lang="en-HK" sz="1400" i="1">
                                  <a:solidFill>
                                    <a:srgbClr val="000000"/>
                                  </a:solidFill>
                                  <a:latin typeface="Cambria Math" panose="02040503050406030204" pitchFamily="18" charset="0"/>
                                </a:rPr>
                              </m:ctrlPr>
                            </m:dPr>
                            <m:e>
                              <m:r>
                                <a:rPr lang="en-HK" sz="1400" i="1">
                                  <a:solidFill>
                                    <a:srgbClr val="000000"/>
                                  </a:solidFill>
                                  <a:latin typeface="Cambria Math" panose="02040503050406030204" pitchFamily="18" charset="0"/>
                                </a:rPr>
                                <m:t>1−</m:t>
                              </m:r>
                              <m:r>
                                <a:rPr lang="en-HK" sz="1400" i="1">
                                  <a:solidFill>
                                    <a:srgbClr val="000000"/>
                                  </a:solidFill>
                                  <a:latin typeface="Cambria Math" panose="02040503050406030204" pitchFamily="18" charset="0"/>
                                </a:rPr>
                                <m:t>𝑓</m:t>
                              </m:r>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𝑢</m:t>
                                  </m:r>
                                </m:e>
                                <m:sub>
                                  <m:r>
                                    <a:rPr lang="en-HK" sz="1400" i="1">
                                      <a:solidFill>
                                        <a:srgbClr val="000000"/>
                                      </a:solidFill>
                                      <a:latin typeface="Cambria Math" panose="02040503050406030204" pitchFamily="18" charset="0"/>
                                    </a:rPr>
                                    <m:t>𝑗</m:t>
                                  </m:r>
                                </m:sub>
                              </m:sSub>
                              <m:r>
                                <a:rPr lang="en-HK" sz="1400" i="1">
                                  <a:solidFill>
                                    <a:srgbClr val="000000"/>
                                  </a:solidFill>
                                  <a:latin typeface="Cambria Math" panose="02040503050406030204" pitchFamily="18" charset="0"/>
                                </a:rPr>
                                <m:t>)</m:t>
                              </m:r>
                            </m:e>
                          </m:d>
                        </m:e>
                      </m:d>
                      <m:r>
                        <a:rPr lang="en-HK" sz="1400" i="1">
                          <a:solidFill>
                            <a:srgbClr val="000000"/>
                          </a:solidFill>
                          <a:latin typeface="Cambria Math" panose="02040503050406030204" pitchFamily="18" charset="0"/>
                        </a:rPr>
                        <m:t>=</m:t>
                      </m:r>
                      <m:r>
                        <m:rPr>
                          <m:nor/>
                        </m:rPr>
                        <a:rPr lang="en-HK" sz="1400" i="0">
                          <a:solidFill>
                            <a:srgbClr val="000000"/>
                          </a:solidFill>
                          <a:latin typeface="Cambria Math" panose="02040503050406030204" pitchFamily="18" charset="0"/>
                        </a:rPr>
                        <m:t>df</m:t>
                      </m:r>
                      <m:r>
                        <m:rPr>
                          <m:nor/>
                        </m:rPr>
                        <a:rPr lang="en-HK" sz="1400" i="0">
                          <a:solidFill>
                            <a:srgbClr val="000000"/>
                          </a:solidFill>
                          <a:latin typeface="Cambria Math" panose="02040503050406030204" pitchFamily="18" charset="0"/>
                        </a:rPr>
                        <m:t>1  </m:t>
                      </m:r>
                      <m:r>
                        <m:rPr>
                          <m:nor/>
                        </m:rPr>
                        <a:rPr lang="en-HK" sz="1400" i="0">
                          <a:solidFill>
                            <a:srgbClr val="000000"/>
                          </a:solidFill>
                          <a:latin typeface="Cambria Math" panose="02040503050406030204" pitchFamily="18" charset="0"/>
                        </a:rPr>
                        <m:t>in</m:t>
                      </m:r>
                      <m:r>
                        <m:rPr>
                          <m:nor/>
                        </m:rPr>
                        <a:rPr lang="en-HK" sz="1400" i="0">
                          <a:solidFill>
                            <a:srgbClr val="000000"/>
                          </a:solidFill>
                          <a:latin typeface="Cambria Math" panose="02040503050406030204" pitchFamily="18" charset="0"/>
                        </a:rPr>
                        <m:t> </m:t>
                      </m:r>
                      <m:r>
                        <m:rPr>
                          <m:nor/>
                        </m:rPr>
                        <a:rPr lang="en-HK" sz="1400" i="0">
                          <a:solidFill>
                            <a:srgbClr val="000000"/>
                          </a:solidFill>
                          <a:latin typeface="Cambria Math" panose="02040503050406030204" pitchFamily="18" charset="0"/>
                        </a:rPr>
                        <m:t>bnppx</m:t>
                      </m:r>
                      <m:r>
                        <m:rPr>
                          <m:nor/>
                        </m:rPr>
                        <a:rPr lang="en-HK" sz="1400" i="0">
                          <a:solidFill>
                            <a:srgbClr val="000000"/>
                          </a:solidFill>
                          <a:latin typeface="Cambria Math" panose="02040503050406030204" pitchFamily="18" charset="0"/>
                        </a:rPr>
                        <m:t>.</m:t>
                      </m:r>
                      <m:r>
                        <m:rPr>
                          <m:nor/>
                        </m:rPr>
                        <a:rPr lang="en-HK" sz="1400" i="0">
                          <a:solidFill>
                            <a:srgbClr val="000000"/>
                          </a:solidFill>
                          <a:latin typeface="Cambria Math" panose="02040503050406030204" pitchFamily="18" charset="0"/>
                        </a:rPr>
                        <m:t>m</m:t>
                      </m:r>
                      <m:r>
                        <a:rPr lang="en-HK" sz="1400" i="1">
                          <a:solidFill>
                            <a:srgbClr val="000000"/>
                          </a:solidFill>
                          <a:latin typeface="Cambria Math" panose="02040503050406030204" pitchFamily="18" charset="0"/>
                        </a:rPr>
                        <m:t>,</m:t>
                      </m:r>
                      <m:r>
                        <m:rPr>
                          <m:nor/>
                        </m:rPr>
                        <a:rPr lang="en-HK" sz="1400" i="0">
                          <a:solidFill>
                            <a:srgbClr val="000000"/>
                          </a:solidFill>
                          <a:latin typeface="Cambria Math" panose="02040503050406030204" pitchFamily="18" charset="0"/>
                        </a:rPr>
                        <m:t>since</m:t>
                      </m:r>
                      <m:r>
                        <m:rPr>
                          <m:nor/>
                        </m:rPr>
                        <a:rPr lang="en-HK" sz="1400" i="0">
                          <a:solidFill>
                            <a:srgbClr val="000000"/>
                          </a:solidFill>
                          <a:latin typeface="Cambria Math" panose="02040503050406030204" pitchFamily="18" charset="0"/>
                        </a:rPr>
                        <m:t> </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𝑥</m:t>
                          </m:r>
                        </m:e>
                        <m:sub>
                          <m:r>
                            <a:rPr lang="en-HK" sz="1400" i="1">
                              <a:solidFill>
                                <a:srgbClr val="000000"/>
                              </a:solidFill>
                              <a:latin typeface="Cambria Math" panose="02040503050406030204" pitchFamily="18" charset="0"/>
                            </a:rPr>
                            <m:t>𝑗</m:t>
                          </m:r>
                        </m:sub>
                      </m:sSub>
                      <m:r>
                        <a:rPr lang="en-HK" sz="1400" i="1">
                          <a:solidFill>
                            <a:srgbClr val="000000"/>
                          </a:solidFill>
                          <a:latin typeface="Cambria Math" panose="02040503050406030204" pitchFamily="18" charset="0"/>
                        </a:rPr>
                        <m:t>=</m:t>
                      </m:r>
                      <m:r>
                        <a:rPr lang="en-HK" sz="1400" i="1">
                          <a:solidFill>
                            <a:srgbClr val="000000"/>
                          </a:solidFill>
                          <a:latin typeface="Cambria Math" panose="02040503050406030204" pitchFamily="18" charset="0"/>
                        </a:rPr>
                        <m:t>𝑓</m:t>
                      </m:r>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𝑢</m:t>
                          </m:r>
                        </m:e>
                        <m:sub>
                          <m:r>
                            <a:rPr lang="en-HK" sz="1400" i="1">
                              <a:solidFill>
                                <a:srgbClr val="000000"/>
                              </a:solidFill>
                              <a:latin typeface="Cambria Math" panose="02040503050406030204" pitchFamily="18" charset="0"/>
                            </a:rPr>
                            <m:t>𝑗</m:t>
                          </m:r>
                        </m:sub>
                      </m:sSub>
                      <m:r>
                        <a:rPr lang="en-HK" sz="1400" i="1">
                          <a:solidFill>
                            <a:srgbClr val="000000"/>
                          </a:solidFill>
                          <a:latin typeface="Cambria Math" panose="02040503050406030204" pitchFamily="18" charset="0"/>
                        </a:rPr>
                        <m:t>)</m:t>
                      </m:r>
                      <m:r>
                        <a:rPr lang="en-HK" sz="1400" i="0">
                          <a:solidFill>
                            <a:srgbClr val="000000"/>
                          </a:solidFill>
                          <a:latin typeface="Cambria Math" panose="02040503050406030204" pitchFamily="18" charset="0"/>
                        </a:rPr>
                        <m:t> </m:t>
                      </m:r>
                    </m:oMath>
                    <m:oMath xmlns:m="http://schemas.openxmlformats.org/officeDocument/2006/math">
                      <m:r>
                        <m:rPr>
                          <m:nor/>
                        </m:rPr>
                        <a:rPr lang="en-HK" sz="1400" i="0">
                          <a:solidFill>
                            <a:srgbClr val="000000"/>
                          </a:solidFill>
                          <a:latin typeface="Cambria Math" panose="02040503050406030204" pitchFamily="18" charset="0"/>
                        </a:rPr>
                        <m:t>term</m:t>
                      </m:r>
                      <m:r>
                        <m:rPr>
                          <m:nor/>
                        </m:rPr>
                        <a:rPr lang="en-HK" sz="1400" i="0">
                          <a:solidFill>
                            <a:srgbClr val="000000"/>
                          </a:solidFill>
                          <a:latin typeface="Cambria Math" panose="02040503050406030204" pitchFamily="18" charset="0"/>
                        </a:rPr>
                        <m:t>3</m:t>
                      </m:r>
                      <m:r>
                        <a:rPr lang="en-HK" sz="1400" i="1">
                          <a:solidFill>
                            <a:srgbClr val="000000"/>
                          </a:solidFill>
                          <a:latin typeface="Cambria Math" panose="02040503050406030204" pitchFamily="18" charset="0"/>
                        </a:rPr>
                        <m:t>=</m:t>
                      </m:r>
                      <m:f>
                        <m:fPr>
                          <m:ctrlPr>
                            <a:rPr lang="en-HK" sz="1400" i="1">
                              <a:solidFill>
                                <a:srgbClr val="000000"/>
                              </a:solidFill>
                              <a:latin typeface="Cambria Math" panose="02040503050406030204" pitchFamily="18" charset="0"/>
                            </a:rPr>
                          </m:ctrlPr>
                        </m:fPr>
                        <m:num>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𝑢</m:t>
                              </m:r>
                            </m:e>
                            <m:sub>
                              <m:r>
                                <a:rPr lang="en-HK" sz="1400" i="1">
                                  <a:solidFill>
                                    <a:srgbClr val="000000"/>
                                  </a:solidFill>
                                  <a:latin typeface="Cambria Math" panose="02040503050406030204" pitchFamily="18" charset="0"/>
                                </a:rPr>
                                <m:t>𝑗</m:t>
                              </m:r>
                            </m:sub>
                          </m:sSub>
                        </m:num>
                        <m:den>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𝑤</m:t>
                              </m:r>
                            </m:e>
                            <m:sub>
                              <m:r>
                                <a:rPr lang="en-HK" sz="1400" i="1">
                                  <a:solidFill>
                                    <a:srgbClr val="000000"/>
                                  </a:solidFill>
                                  <a:latin typeface="Cambria Math" panose="02040503050406030204" pitchFamily="18" charset="0"/>
                                </a:rPr>
                                <m:t>𝑘</m:t>
                              </m:r>
                              <m:r>
                                <a:rPr lang="en-HK" sz="1400" i="1">
                                  <a:solidFill>
                                    <a:srgbClr val="000000"/>
                                  </a:solidFill>
                                  <a:latin typeface="Cambria Math" panose="02040503050406030204" pitchFamily="18" charset="0"/>
                                </a:rPr>
                                <m:t>,</m:t>
                              </m:r>
                              <m:r>
                                <a:rPr lang="en-HK" sz="1400" i="1">
                                  <a:solidFill>
                                    <a:srgbClr val="000000"/>
                                  </a:solidFill>
                                  <a:latin typeface="Cambria Math" panose="02040503050406030204" pitchFamily="18" charset="0"/>
                                </a:rPr>
                                <m:t>𝑗</m:t>
                              </m:r>
                            </m:sub>
                          </m:sSub>
                        </m:den>
                      </m:f>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𝑥</m:t>
                          </m:r>
                        </m:e>
                        <m:sub>
                          <m:r>
                            <a:rPr lang="en-HK" sz="1400" i="1">
                              <a:solidFill>
                                <a:srgbClr val="000000"/>
                              </a:solidFill>
                              <a:latin typeface="Cambria Math" panose="02040503050406030204" pitchFamily="18" charset="0"/>
                            </a:rPr>
                            <m:t>𝑘</m:t>
                          </m:r>
                        </m:sub>
                      </m:sSub>
                      <m:r>
                        <a:rPr lang="en-HK" sz="1400" i="1">
                          <a:solidFill>
                            <a:srgbClr val="000000"/>
                          </a:solidFill>
                          <a:latin typeface="Cambria Math" panose="02040503050406030204" pitchFamily="18" charset="0"/>
                        </a:rPr>
                        <m:t>,</m:t>
                      </m:r>
                      <m:r>
                        <m:rPr>
                          <m:nor/>
                        </m:rPr>
                        <a:rPr lang="en-HK" sz="1400" i="0">
                          <a:solidFill>
                            <a:srgbClr val="000000"/>
                          </a:solidFill>
                          <a:latin typeface="Cambria Math" panose="02040503050406030204" pitchFamily="18" charset="0"/>
                        </a:rPr>
                        <m:t>since</m:t>
                      </m:r>
                      <m:r>
                        <m:rPr>
                          <m:nor/>
                        </m:rPr>
                        <a:rPr lang="en-HK" sz="1400" i="0">
                          <a:solidFill>
                            <a:srgbClr val="000000"/>
                          </a:solidFill>
                          <a:latin typeface="Cambria Math" panose="02040503050406030204" pitchFamily="18" charset="0"/>
                        </a:rPr>
                        <m:t> </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𝑢</m:t>
                          </m:r>
                        </m:e>
                        <m:sub>
                          <m:r>
                            <a:rPr lang="en-HK" sz="1400" i="1">
                              <a:solidFill>
                                <a:srgbClr val="000000"/>
                              </a:solidFill>
                              <a:latin typeface="Cambria Math" panose="02040503050406030204" pitchFamily="18" charset="0"/>
                            </a:rPr>
                            <m:t>𝑗</m:t>
                          </m:r>
                        </m:sub>
                      </m:sSub>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𝑤</m:t>
                          </m:r>
                        </m:e>
                        <m:sub>
                          <m:r>
                            <a:rPr lang="en-HK" sz="1400" i="1">
                              <a:solidFill>
                                <a:srgbClr val="000000"/>
                              </a:solidFill>
                              <a:latin typeface="Cambria Math" panose="02040503050406030204" pitchFamily="18" charset="0"/>
                            </a:rPr>
                            <m:t>𝑘</m:t>
                          </m:r>
                          <m:r>
                            <a:rPr lang="en-HK" sz="1400" i="1">
                              <a:solidFill>
                                <a:srgbClr val="000000"/>
                              </a:solidFill>
                              <a:latin typeface="Cambria Math" panose="02040503050406030204" pitchFamily="18" charset="0"/>
                            </a:rPr>
                            <m:t>,</m:t>
                          </m:r>
                          <m:r>
                            <a:rPr lang="en-HK" sz="1400" i="1">
                              <a:solidFill>
                                <a:srgbClr val="000000"/>
                              </a:solidFill>
                              <a:latin typeface="Cambria Math" panose="02040503050406030204" pitchFamily="18" charset="0"/>
                            </a:rPr>
                            <m:t>𝑗</m:t>
                          </m:r>
                        </m:sub>
                      </m:sSub>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𝑥</m:t>
                          </m:r>
                        </m:e>
                        <m:sub>
                          <m:r>
                            <a:rPr lang="en-HK" sz="1400" i="1">
                              <a:solidFill>
                                <a:srgbClr val="000000"/>
                              </a:solidFill>
                              <a:latin typeface="Cambria Math" panose="02040503050406030204" pitchFamily="18" charset="0"/>
                            </a:rPr>
                            <m:t>𝑘</m:t>
                          </m:r>
                        </m:sub>
                      </m:sSub>
                      <m:r>
                        <m:rPr>
                          <m:nor/>
                        </m:rPr>
                        <a:rPr lang="en-HK" sz="1400" i="0">
                          <a:solidFill>
                            <a:srgbClr val="000000"/>
                          </a:solidFill>
                          <a:latin typeface="Cambria Math" panose="02040503050406030204" pitchFamily="18" charset="0"/>
                        </a:rPr>
                        <m:t> </m:t>
                      </m:r>
                      <m:r>
                        <m:rPr>
                          <m:nor/>
                        </m:rPr>
                        <a:rPr lang="en-HK" sz="1400" i="0">
                          <a:solidFill>
                            <a:srgbClr val="000000"/>
                          </a:solidFill>
                          <a:latin typeface="Cambria Math" panose="02040503050406030204" pitchFamily="18" charset="0"/>
                        </a:rPr>
                        <m:t>for</m:t>
                      </m:r>
                      <m:r>
                        <m:rPr>
                          <m:nor/>
                        </m:rPr>
                        <a:rPr lang="en-HK" sz="1400" i="0">
                          <a:solidFill>
                            <a:srgbClr val="000000"/>
                          </a:solidFill>
                          <a:latin typeface="Cambria Math" panose="02040503050406030204" pitchFamily="18" charset="0"/>
                        </a:rPr>
                        <m:t> </m:t>
                      </m:r>
                      <m:r>
                        <m:rPr>
                          <m:nor/>
                        </m:rPr>
                        <a:rPr lang="en-HK" sz="1400" i="0">
                          <a:solidFill>
                            <a:srgbClr val="000000"/>
                          </a:solidFill>
                          <a:latin typeface="Cambria Math" panose="02040503050406030204" pitchFamily="18" charset="0"/>
                        </a:rPr>
                        <m:t>the</m:t>
                      </m:r>
                      <m:r>
                        <a:rPr lang="en-HK" sz="1400" i="1">
                          <a:solidFill>
                            <a:srgbClr val="000000"/>
                          </a:solidFill>
                          <a:latin typeface="Cambria Math" panose="02040503050406030204" pitchFamily="18" charset="0"/>
                        </a:rPr>
                        <m:t> (</m:t>
                      </m:r>
                      <m:r>
                        <a:rPr lang="en-HK" sz="1400" i="1">
                          <a:solidFill>
                            <a:srgbClr val="000000"/>
                          </a:solidFill>
                          <a:latin typeface="Cambria Math" panose="02040503050406030204" pitchFamily="18" charset="0"/>
                        </a:rPr>
                        <m:t>𝑘</m:t>
                      </m:r>
                      <m:r>
                        <a:rPr lang="en-HK" sz="1400" i="1">
                          <a:solidFill>
                            <a:srgbClr val="000000"/>
                          </a:solidFill>
                          <a:latin typeface="Cambria Math" panose="02040503050406030204" pitchFamily="18" charset="0"/>
                        </a:rPr>
                        <m:t>,</m:t>
                      </m:r>
                      <m:r>
                        <a:rPr lang="en-HK" sz="1400" i="1">
                          <a:solidFill>
                            <a:srgbClr val="000000"/>
                          </a:solidFill>
                          <a:latin typeface="Cambria Math" panose="02040503050406030204" pitchFamily="18" charset="0"/>
                        </a:rPr>
                        <m:t>𝑗</m:t>
                      </m:r>
                      <m:r>
                        <a:rPr lang="en-HK" sz="1400" i="1">
                          <a:solidFill>
                            <a:srgbClr val="000000"/>
                          </a:solidFill>
                          <a:latin typeface="Cambria Math" panose="02040503050406030204" pitchFamily="18" charset="0"/>
                        </a:rPr>
                        <m:t>)</m:t>
                      </m:r>
                      <m:r>
                        <m:rPr>
                          <m:nor/>
                        </m:rPr>
                        <a:rPr lang="en-HK" sz="1400" i="0">
                          <a:solidFill>
                            <a:srgbClr val="000000"/>
                          </a:solidFill>
                          <a:latin typeface="Cambria Math" panose="02040503050406030204" pitchFamily="18" charset="0"/>
                        </a:rPr>
                        <m:t> </m:t>
                      </m:r>
                      <m:r>
                        <m:rPr>
                          <m:nor/>
                        </m:rPr>
                        <a:rPr lang="en-HK" sz="1400" i="0">
                          <a:solidFill>
                            <a:srgbClr val="000000"/>
                          </a:solidFill>
                          <a:latin typeface="Cambria Math" panose="02040503050406030204" pitchFamily="18" charset="0"/>
                        </a:rPr>
                        <m:t>pair</m:t>
                      </m:r>
                    </m:oMath>
                    <m:oMath xmlns:m="http://schemas.openxmlformats.org/officeDocument/2006/math">
                      <m:f>
                        <m:fPr>
                          <m:ctrlPr>
                            <a:rPr lang="en-HK" sz="1400" i="1">
                              <a:solidFill>
                                <a:srgbClr val="000000"/>
                              </a:solidFill>
                              <a:latin typeface="Cambria Math" panose="02040503050406030204" pitchFamily="18" charset="0"/>
                            </a:rPr>
                          </m:ctrlPr>
                        </m:fPr>
                        <m:num>
                          <m:r>
                            <a:rPr lang="en-HK" sz="1400" i="1">
                              <a:solidFill>
                                <a:srgbClr val="000000"/>
                              </a:solidFill>
                              <a:latin typeface="Cambria Math" panose="02040503050406030204" pitchFamily="18" charset="0"/>
                            </a:rPr>
                            <m:t>𝜕𝜀</m:t>
                          </m:r>
                        </m:num>
                        <m:den>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𝑤</m:t>
                              </m:r>
                            </m:e>
                            <m:sub>
                              <m:r>
                                <a:rPr lang="en-HK" sz="1400" i="1">
                                  <a:solidFill>
                                    <a:srgbClr val="000000"/>
                                  </a:solidFill>
                                  <a:latin typeface="Cambria Math" panose="02040503050406030204" pitchFamily="18" charset="0"/>
                                </a:rPr>
                                <m:t>𝑘</m:t>
                              </m:r>
                              <m:r>
                                <a:rPr lang="en-HK" sz="1400" i="1">
                                  <a:solidFill>
                                    <a:srgbClr val="000000"/>
                                  </a:solidFill>
                                  <a:latin typeface="Cambria Math" panose="02040503050406030204" pitchFamily="18" charset="0"/>
                                </a:rPr>
                                <m:t>,</m:t>
                              </m:r>
                              <m:r>
                                <a:rPr lang="en-HK" sz="1400" i="1">
                                  <a:solidFill>
                                    <a:srgbClr val="000000"/>
                                  </a:solidFill>
                                  <a:latin typeface="Cambria Math" panose="02040503050406030204" pitchFamily="18" charset="0"/>
                                </a:rPr>
                                <m:t>𝑗</m:t>
                              </m:r>
                            </m:sub>
                          </m:sSub>
                        </m:den>
                      </m:f>
                      <m:r>
                        <a:rPr lang="en-HK" sz="1400" i="1">
                          <a:solidFill>
                            <a:srgbClr val="000000"/>
                          </a:solidFill>
                          <a:latin typeface="Cambria Math" panose="02040503050406030204" pitchFamily="18" charset="0"/>
                        </a:rPr>
                        <m:t>=</m:t>
                      </m:r>
                      <m:d>
                        <m:dPr>
                          <m:ctrlPr>
                            <a:rPr lang="en-HK" sz="1400" i="1">
                              <a:solidFill>
                                <a:srgbClr val="000000"/>
                              </a:solidFill>
                              <a:latin typeface="Cambria Math" panose="02040503050406030204" pitchFamily="18" charset="0"/>
                            </a:rPr>
                          </m:ctrlPr>
                        </m:dPr>
                        <m:e>
                          <m:nary>
                            <m:naryPr>
                              <m:chr m:val="∑"/>
                              <m:ctrlPr>
                                <a:rPr lang="en-HK" sz="1400" i="1">
                                  <a:solidFill>
                                    <a:srgbClr val="000000"/>
                                  </a:solidFill>
                                  <a:latin typeface="Cambria Math" panose="02040503050406030204" pitchFamily="18" charset="0"/>
                                </a:rPr>
                              </m:ctrlPr>
                            </m:naryPr>
                            <m:sub>
                              <m:r>
                                <a:rPr lang="en-HK" sz="1400" i="1">
                                  <a:solidFill>
                                    <a:srgbClr val="000000"/>
                                  </a:solidFill>
                                  <a:latin typeface="Cambria Math" panose="02040503050406030204" pitchFamily="18" charset="0"/>
                                </a:rPr>
                                <m:t>𝑖</m:t>
                              </m:r>
                              <m:r>
                                <a:rPr lang="en-HK" sz="1400" i="1">
                                  <a:solidFill>
                                    <a:srgbClr val="000000"/>
                                  </a:solidFill>
                                  <a:latin typeface="Cambria Math" panose="02040503050406030204" pitchFamily="18" charset="0"/>
                                </a:rPr>
                                <m:t>=1</m:t>
                              </m:r>
                            </m:sub>
                            <m:sup>
                              <m:r>
                                <a:rPr lang="en-HK" sz="1400" i="1">
                                  <a:solidFill>
                                    <a:srgbClr val="000000"/>
                                  </a:solidFill>
                                  <a:latin typeface="Cambria Math" panose="02040503050406030204" pitchFamily="18" charset="0"/>
                                </a:rPr>
                                <m:t>𝑖</m:t>
                              </m:r>
                              <m:r>
                                <a:rPr lang="en-HK" sz="1400" i="1">
                                  <a:solidFill>
                                    <a:srgbClr val="000000"/>
                                  </a:solidFill>
                                  <a:latin typeface="Cambria Math" panose="02040503050406030204" pitchFamily="18" charset="0"/>
                                </a:rPr>
                                <m:t>=</m:t>
                              </m:r>
                              <m:r>
                                <a:rPr lang="en-HK" sz="1400" i="1">
                                  <a:solidFill>
                                    <a:srgbClr val="000000"/>
                                  </a:solidFill>
                                  <a:latin typeface="Cambria Math" panose="02040503050406030204" pitchFamily="18" charset="0"/>
                                </a:rPr>
                                <m:t>𝐼</m:t>
                              </m:r>
                            </m:sup>
                            <m:e>
                              <m:d>
                                <m:dPr>
                                  <m:ctrlPr>
                                    <a:rPr lang="en-HK" sz="1400" i="1">
                                      <a:solidFill>
                                        <a:srgbClr val="000000"/>
                                      </a:solidFill>
                                      <a:latin typeface="Cambria Math" panose="02040503050406030204" pitchFamily="18" charset="0"/>
                                    </a:rPr>
                                  </m:ctrlPr>
                                </m:dPr>
                                <m:e>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𝑠</m:t>
                                      </m:r>
                                    </m:e>
                                    <m:sub>
                                      <m:r>
                                        <a:rPr lang="en-HK" sz="1400" i="1">
                                          <a:solidFill>
                                            <a:srgbClr val="000000"/>
                                          </a:solidFill>
                                          <a:latin typeface="Cambria Math" panose="02040503050406030204" pitchFamily="18" charset="0"/>
                                        </a:rPr>
                                        <m:t>𝑖</m:t>
                                      </m:r>
                                    </m:sub>
                                  </m:sSub>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𝑤</m:t>
                                      </m:r>
                                    </m:e>
                                    <m:sub>
                                      <m:r>
                                        <a:rPr lang="en-HK" sz="1400" i="1">
                                          <a:solidFill>
                                            <a:srgbClr val="000000"/>
                                          </a:solidFill>
                                          <a:latin typeface="Cambria Math" panose="02040503050406030204" pitchFamily="18" charset="0"/>
                                        </a:rPr>
                                        <m:t>𝑗</m:t>
                                      </m:r>
                                      <m:r>
                                        <a:rPr lang="en-HK" sz="1400" i="1">
                                          <a:solidFill>
                                            <a:srgbClr val="000000"/>
                                          </a:solidFill>
                                          <a:latin typeface="Cambria Math" panose="02040503050406030204" pitchFamily="18" charset="0"/>
                                        </a:rPr>
                                        <m:t>,</m:t>
                                      </m:r>
                                      <m:r>
                                        <a:rPr lang="en-HK" sz="1400" i="1">
                                          <a:solidFill>
                                            <a:srgbClr val="000000"/>
                                          </a:solidFill>
                                          <a:latin typeface="Cambria Math" panose="02040503050406030204" pitchFamily="18" charset="0"/>
                                        </a:rPr>
                                        <m:t>𝑖</m:t>
                                      </m:r>
                                    </m:sub>
                                  </m:sSub>
                                </m:e>
                              </m:d>
                            </m:e>
                          </m:nary>
                        </m:e>
                      </m:d>
                      <m:r>
                        <a:rPr lang="en-HK" sz="1400" i="1">
                          <a:solidFill>
                            <a:srgbClr val="000000"/>
                          </a:solidFill>
                          <a:latin typeface="Cambria Math" panose="02040503050406030204" pitchFamily="18" charset="0"/>
                        </a:rPr>
                        <m:t>⋅</m:t>
                      </m:r>
                      <m:d>
                        <m:dPr>
                          <m:begChr m:val="["/>
                          <m:endChr m:val="]"/>
                          <m:ctrlPr>
                            <a:rPr lang="en-HK" sz="1400" i="1">
                              <a:solidFill>
                                <a:srgbClr val="000000"/>
                              </a:solidFill>
                              <a:latin typeface="Cambria Math" panose="02040503050406030204" pitchFamily="18" charset="0"/>
                            </a:rPr>
                          </m:ctrlPr>
                        </m:dPr>
                        <m:e>
                          <m:r>
                            <a:rPr lang="en-HK" sz="1400" i="1">
                              <a:solidFill>
                                <a:srgbClr val="000000"/>
                              </a:solidFill>
                              <a:latin typeface="Cambria Math" panose="02040503050406030204" pitchFamily="18" charset="0"/>
                            </a:rPr>
                            <m:t>𝑓</m:t>
                          </m:r>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𝑢</m:t>
                              </m:r>
                            </m:e>
                            <m:sub>
                              <m:r>
                                <a:rPr lang="en-HK" sz="1400" i="1">
                                  <a:solidFill>
                                    <a:srgbClr val="000000"/>
                                  </a:solidFill>
                                  <a:latin typeface="Cambria Math" panose="02040503050406030204" pitchFamily="18" charset="0"/>
                                </a:rPr>
                                <m:t>𝑗</m:t>
                              </m:r>
                            </m:sub>
                          </m:sSub>
                          <m:r>
                            <a:rPr lang="en-HK" sz="1400" i="1">
                              <a:solidFill>
                                <a:srgbClr val="000000"/>
                              </a:solidFill>
                              <a:latin typeface="Cambria Math" panose="02040503050406030204" pitchFamily="18" charset="0"/>
                            </a:rPr>
                            <m:t>)</m:t>
                          </m:r>
                          <m:d>
                            <m:dPr>
                              <m:ctrlPr>
                                <a:rPr lang="en-HK" sz="1400" i="1">
                                  <a:solidFill>
                                    <a:srgbClr val="000000"/>
                                  </a:solidFill>
                                  <a:latin typeface="Cambria Math" panose="02040503050406030204" pitchFamily="18" charset="0"/>
                                </a:rPr>
                              </m:ctrlPr>
                            </m:dPr>
                            <m:e>
                              <m:r>
                                <a:rPr lang="en-HK" sz="1400" i="1">
                                  <a:solidFill>
                                    <a:srgbClr val="000000"/>
                                  </a:solidFill>
                                  <a:latin typeface="Cambria Math" panose="02040503050406030204" pitchFamily="18" charset="0"/>
                                </a:rPr>
                                <m:t>1−</m:t>
                              </m:r>
                              <m:r>
                                <a:rPr lang="en-HK" sz="1400" i="1">
                                  <a:solidFill>
                                    <a:srgbClr val="000000"/>
                                  </a:solidFill>
                                  <a:latin typeface="Cambria Math" panose="02040503050406030204" pitchFamily="18" charset="0"/>
                                </a:rPr>
                                <m:t>𝑓</m:t>
                              </m:r>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𝑢</m:t>
                                  </m:r>
                                </m:e>
                                <m:sub>
                                  <m:r>
                                    <a:rPr lang="en-HK" sz="1400" i="1">
                                      <a:solidFill>
                                        <a:srgbClr val="000000"/>
                                      </a:solidFill>
                                      <a:latin typeface="Cambria Math" panose="02040503050406030204" pitchFamily="18" charset="0"/>
                                    </a:rPr>
                                    <m:t>𝑗</m:t>
                                  </m:r>
                                </m:sub>
                              </m:sSub>
                              <m:r>
                                <a:rPr lang="en-HK" sz="1400" i="1">
                                  <a:solidFill>
                                    <a:srgbClr val="000000"/>
                                  </a:solidFill>
                                  <a:latin typeface="Cambria Math" panose="02040503050406030204" pitchFamily="18" charset="0"/>
                                </a:rPr>
                                <m:t>)</m:t>
                              </m:r>
                            </m:e>
                          </m:d>
                        </m:e>
                      </m:d>
                      <m:r>
                        <a:rPr lang="en-HK" sz="1400" i="1">
                          <a:solidFill>
                            <a:srgbClr val="000000"/>
                          </a:solidFill>
                          <a:latin typeface="Cambria Math" panose="02040503050406030204" pitchFamily="18" charset="0"/>
                        </a:rPr>
                        <m:t>⋅</m:t>
                      </m:r>
                      <m:sSub>
                        <m:sSubPr>
                          <m:ctrlPr>
                            <a:rPr lang="en-HK" sz="1400" i="1">
                              <a:solidFill>
                                <a:srgbClr val="000000"/>
                              </a:solidFill>
                              <a:latin typeface="Cambria Math" panose="02040503050406030204" pitchFamily="18" charset="0"/>
                            </a:rPr>
                          </m:ctrlPr>
                        </m:sSubPr>
                        <m:e>
                          <m:r>
                            <a:rPr lang="en-HK" sz="1400" i="1">
                              <a:solidFill>
                                <a:srgbClr val="000000"/>
                              </a:solidFill>
                              <a:latin typeface="Cambria Math" panose="02040503050406030204" pitchFamily="18" charset="0"/>
                            </a:rPr>
                            <m:t>𝑥</m:t>
                          </m:r>
                        </m:e>
                        <m:sub>
                          <m:r>
                            <a:rPr lang="en-HK" sz="1400" i="1">
                              <a:solidFill>
                                <a:srgbClr val="000000"/>
                              </a:solidFill>
                              <a:latin typeface="Cambria Math" panose="02040503050406030204" pitchFamily="18" charset="0"/>
                            </a:rPr>
                            <m:t>𝑘</m:t>
                          </m:r>
                        </m:sub>
                      </m:sSub>
                    </m:oMath>
                  </m:oMathPara>
                </a14:m>
                <a:endParaRPr lang="en-HK" sz="1400" dirty="0"/>
              </a:p>
            </p:txBody>
          </p:sp>
        </mc:Choice>
        <mc:Fallback xmlns="">
          <p:sp>
            <p:nvSpPr>
              <p:cNvPr id="39942" name="Object 5"/>
              <p:cNvSpPr txBox="1">
                <a:spLocks noRot="1" noChangeAspect="1" noMove="1" noResize="1" noEditPoints="1" noAdjustHandles="1" noChangeArrowheads="1" noChangeShapeType="1" noTextEdit="1"/>
              </p:cNvSpPr>
              <p:nvPr/>
            </p:nvSpPr>
            <p:spPr bwMode="auto">
              <a:xfrm>
                <a:off x="93663" y="858838"/>
                <a:ext cx="5235575" cy="5260975"/>
              </a:xfrm>
              <a:prstGeom prst="rect">
                <a:avLst/>
              </a:prstGeom>
              <a:blipFill>
                <a:blip r:embed="rId3"/>
                <a:stretch>
                  <a:fillRect b="-14021"/>
                </a:stretch>
              </a:blipFill>
              <a:ln>
                <a:noFill/>
              </a:ln>
            </p:spPr>
            <p:txBody>
              <a:bodyPr/>
              <a:lstStyle/>
              <a:p>
                <a:r>
                  <a:rPr lang="en-HK">
                    <a:noFill/>
                  </a:rPr>
                  <a:t> </a:t>
                </a:r>
              </a:p>
            </p:txBody>
          </p:sp>
        </mc:Fallback>
      </mc:AlternateContent>
      <p:sp>
        <p:nvSpPr>
          <p:cNvPr id="7" name="Oval 6"/>
          <p:cNvSpPr/>
          <p:nvPr/>
        </p:nvSpPr>
        <p:spPr>
          <a:xfrm>
            <a:off x="6976650" y="1207532"/>
            <a:ext cx="1490662"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8" name="Straight Arrow Connector 7"/>
          <p:cNvCxnSpPr>
            <a:stCxn id="27" idx="6"/>
            <a:endCxn id="7" idx="2"/>
          </p:cNvCxnSpPr>
          <p:nvPr/>
        </p:nvCxnSpPr>
        <p:spPr>
          <a:xfrm>
            <a:off x="6190837" y="1722676"/>
            <a:ext cx="785813" cy="132556"/>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7" idx="6"/>
          </p:cNvCxnSpPr>
          <p:nvPr/>
        </p:nvCxnSpPr>
        <p:spPr>
          <a:xfrm>
            <a:off x="6190837" y="1722676"/>
            <a:ext cx="841375" cy="1221581"/>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7" idx="0"/>
            <a:endCxn id="7" idx="4"/>
          </p:cNvCxnSpPr>
          <p:nvPr/>
        </p:nvCxnSpPr>
        <p:spPr>
          <a:xfrm>
            <a:off x="7721981" y="1207532"/>
            <a:ext cx="0" cy="129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6"/>
          </p:cNvCxnSpPr>
          <p:nvPr/>
        </p:nvCxnSpPr>
        <p:spPr>
          <a:xfrm>
            <a:off x="8467312" y="1855232"/>
            <a:ext cx="27709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5053256" y="1207532"/>
            <a:ext cx="1137581" cy="10302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33" name="Straight Connector 32"/>
          <p:cNvCxnSpPr>
            <a:stCxn id="27" idx="0"/>
            <a:endCxn id="27" idx="4"/>
          </p:cNvCxnSpPr>
          <p:nvPr/>
        </p:nvCxnSpPr>
        <p:spPr>
          <a:xfrm>
            <a:off x="5622047" y="1207532"/>
            <a:ext cx="0" cy="1030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7" idx="6"/>
            <a:endCxn id="66" idx="2"/>
          </p:cNvCxnSpPr>
          <p:nvPr/>
        </p:nvCxnSpPr>
        <p:spPr>
          <a:xfrm>
            <a:off x="6190837" y="1722676"/>
            <a:ext cx="925768" cy="3182859"/>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9952" name="Object 53"/>
          <p:cNvGraphicFramePr>
            <a:graphicFrameLocks noChangeAspect="1"/>
          </p:cNvGraphicFramePr>
          <p:nvPr/>
        </p:nvGraphicFramePr>
        <p:xfrm>
          <a:off x="7775575" y="1482725"/>
          <a:ext cx="503238" cy="479425"/>
        </p:xfrm>
        <a:graphic>
          <a:graphicData uri="http://schemas.openxmlformats.org/presentationml/2006/ole">
            <mc:AlternateContent xmlns:mc="http://schemas.openxmlformats.org/markup-compatibility/2006">
              <mc:Choice xmlns:v="urn:schemas-microsoft-com:vml" Requires="v">
                <p:oleObj name="Equation" r:id="rId4" imgW="241200" imgH="228600" progId="Equation.3">
                  <p:embed/>
                </p:oleObj>
              </mc:Choice>
              <mc:Fallback>
                <p:oleObj name="Equation" r:id="rId4" imgW="241200" imgH="228600" progId="Equation.3">
                  <p:embed/>
                  <p:pic>
                    <p:nvPicPr>
                      <p:cNvPr id="0" name=""/>
                      <p:cNvPicPr>
                        <a:picLocks noChangeAspect="1" noChangeArrowheads="1"/>
                      </p:cNvPicPr>
                      <p:nvPr/>
                    </p:nvPicPr>
                    <p:blipFill>
                      <a:blip r:embed="rId5"/>
                      <a:srcRect/>
                      <a:stretch>
                        <a:fillRect/>
                      </a:stretch>
                    </p:blipFill>
                    <p:spPr bwMode="auto">
                      <a:xfrm>
                        <a:off x="7775575" y="1482725"/>
                        <a:ext cx="503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1" name="Straight Arrow Connector 70"/>
          <p:cNvCxnSpPr/>
          <p:nvPr/>
        </p:nvCxnSpPr>
        <p:spPr>
          <a:xfrm flipH="1">
            <a:off x="5222046" y="2301580"/>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9956" name="Object 71"/>
          <p:cNvGraphicFramePr>
            <a:graphicFrameLocks noChangeAspect="1"/>
          </p:cNvGraphicFramePr>
          <p:nvPr/>
        </p:nvGraphicFramePr>
        <p:xfrm>
          <a:off x="7529680" y="1914699"/>
          <a:ext cx="433387" cy="591104"/>
        </p:xfrm>
        <a:graphic>
          <a:graphicData uri="http://schemas.openxmlformats.org/presentationml/2006/ole">
            <mc:AlternateContent xmlns:mc="http://schemas.openxmlformats.org/markup-compatibility/2006">
              <mc:Choice xmlns:v="urn:schemas-microsoft-com:vml" Requires="v">
                <p:oleObj name="Equation" r:id="rId6" imgW="228600" imgH="228600" progId="Equation.3">
                  <p:embed/>
                </p:oleObj>
              </mc:Choice>
              <mc:Fallback>
                <p:oleObj name="Equation" r:id="rId6" imgW="228600" imgH="228600" progId="Equation.3">
                  <p:embed/>
                  <p:pic>
                    <p:nvPicPr>
                      <p:cNvPr id="0" name=""/>
                      <p:cNvPicPr>
                        <a:picLocks noChangeAspect="1" noChangeArrowheads="1"/>
                      </p:cNvPicPr>
                      <p:nvPr/>
                    </p:nvPicPr>
                    <p:blipFill>
                      <a:blip r:embed="rId7"/>
                      <a:srcRect/>
                      <a:stretch>
                        <a:fillRect/>
                      </a:stretch>
                    </p:blipFill>
                    <p:spPr bwMode="auto">
                      <a:xfrm>
                        <a:off x="7529680" y="1914699"/>
                        <a:ext cx="433387" cy="591104"/>
                      </a:xfrm>
                      <a:prstGeom prst="rect">
                        <a:avLst/>
                      </a:prstGeom>
                      <a:noFill/>
                      <a:ln>
                        <a:noFill/>
                      </a:ln>
                    </p:spPr>
                  </p:pic>
                </p:oleObj>
              </mc:Fallback>
            </mc:AlternateContent>
          </a:graphicData>
        </a:graphic>
      </p:graphicFrame>
      <p:cxnSp>
        <p:nvCxnSpPr>
          <p:cNvPr id="47" name="Straight Arrow Connector 46"/>
          <p:cNvCxnSpPr/>
          <p:nvPr/>
        </p:nvCxnSpPr>
        <p:spPr>
          <a:xfrm>
            <a:off x="4377512" y="1775857"/>
            <a:ext cx="675744" cy="1"/>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9958" name="Object 1"/>
          <p:cNvGraphicFramePr>
            <a:graphicFrameLocks noChangeAspect="1"/>
          </p:cNvGraphicFramePr>
          <p:nvPr/>
        </p:nvGraphicFramePr>
        <p:xfrm>
          <a:off x="3979049" y="1365658"/>
          <a:ext cx="398463" cy="514350"/>
        </p:xfrm>
        <a:graphic>
          <a:graphicData uri="http://schemas.openxmlformats.org/presentationml/2006/ole">
            <mc:AlternateContent xmlns:mc="http://schemas.openxmlformats.org/markup-compatibility/2006">
              <mc:Choice xmlns:v="urn:schemas-microsoft-com:vml" Requires="v">
                <p:oleObj name="Equation" r:id="rId8" imgW="177480" imgH="228600" progId="Equation.3">
                  <p:embed/>
                </p:oleObj>
              </mc:Choice>
              <mc:Fallback>
                <p:oleObj name="Equation" r:id="rId8" imgW="177480" imgH="228600" progId="Equation.3">
                  <p:embed/>
                  <p:pic>
                    <p:nvPicPr>
                      <p:cNvPr id="0" name=""/>
                      <p:cNvPicPr>
                        <a:picLocks noChangeAspect="1" noChangeArrowheads="1"/>
                      </p:cNvPicPr>
                      <p:nvPr/>
                    </p:nvPicPr>
                    <p:blipFill>
                      <a:blip r:embed="rId9"/>
                      <a:srcRect/>
                      <a:stretch>
                        <a:fillRect/>
                      </a:stretch>
                    </p:blipFill>
                    <p:spPr bwMode="auto">
                      <a:xfrm>
                        <a:off x="3979049" y="1365658"/>
                        <a:ext cx="39846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59" name="Object 28"/>
          <p:cNvGraphicFramePr>
            <a:graphicFrameLocks noChangeAspect="1"/>
          </p:cNvGraphicFramePr>
          <p:nvPr/>
        </p:nvGraphicFramePr>
        <p:xfrm>
          <a:off x="6229801" y="1532573"/>
          <a:ext cx="707884" cy="512762"/>
        </p:xfrm>
        <a:graphic>
          <a:graphicData uri="http://schemas.openxmlformats.org/presentationml/2006/ole">
            <mc:AlternateContent xmlns:mc="http://schemas.openxmlformats.org/markup-compatibility/2006">
              <mc:Choice xmlns:v="urn:schemas-microsoft-com:vml" Requires="v">
                <p:oleObj name="Equation" r:id="rId10" imgW="330120" imgH="241200" progId="Equation.3">
                  <p:embed/>
                </p:oleObj>
              </mc:Choice>
              <mc:Fallback>
                <p:oleObj name="Equation" r:id="rId10" imgW="330120" imgH="241200" progId="Equation.3">
                  <p:embed/>
                  <p:pic>
                    <p:nvPicPr>
                      <p:cNvPr id="0" name=""/>
                      <p:cNvPicPr>
                        <a:picLocks noChangeAspect="1" noChangeArrowheads="1"/>
                      </p:cNvPicPr>
                      <p:nvPr/>
                    </p:nvPicPr>
                    <p:blipFill>
                      <a:blip r:embed="rId11"/>
                      <a:srcRect/>
                      <a:stretch>
                        <a:fillRect/>
                      </a:stretch>
                    </p:blipFill>
                    <p:spPr bwMode="auto">
                      <a:xfrm>
                        <a:off x="6229801" y="1532573"/>
                        <a:ext cx="707884" cy="512762"/>
                      </a:xfrm>
                      <a:prstGeom prst="rect">
                        <a:avLst/>
                      </a:prstGeom>
                      <a:noFill/>
                      <a:ln>
                        <a:noFill/>
                      </a:ln>
                    </p:spPr>
                  </p:pic>
                </p:oleObj>
              </mc:Fallback>
            </mc:AlternateContent>
          </a:graphicData>
        </a:graphic>
      </p:graphicFrame>
      <p:sp>
        <p:nvSpPr>
          <p:cNvPr id="57" name="Oval 56"/>
          <p:cNvSpPr/>
          <p:nvPr/>
        </p:nvSpPr>
        <p:spPr>
          <a:xfrm>
            <a:off x="7032212" y="2583895"/>
            <a:ext cx="1486694" cy="1181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58" name="Straight Connector 57"/>
          <p:cNvCxnSpPr>
            <a:stCxn id="57" idx="0"/>
            <a:endCxn id="57" idx="4"/>
          </p:cNvCxnSpPr>
          <p:nvPr/>
        </p:nvCxnSpPr>
        <p:spPr>
          <a:xfrm>
            <a:off x="7775559" y="2583895"/>
            <a:ext cx="0" cy="1181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7" idx="6"/>
          </p:cNvCxnSpPr>
          <p:nvPr/>
        </p:nvCxnSpPr>
        <p:spPr>
          <a:xfrm flipV="1">
            <a:off x="8518906" y="3161023"/>
            <a:ext cx="225497" cy="134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7398364" y="3276600"/>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7116605" y="4269026"/>
            <a:ext cx="1321594" cy="12730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67" name="Straight Connector 66"/>
          <p:cNvCxnSpPr/>
          <p:nvPr/>
        </p:nvCxnSpPr>
        <p:spPr>
          <a:xfrm>
            <a:off x="7805022" y="4269026"/>
            <a:ext cx="0" cy="1273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66" idx="6"/>
          </p:cNvCxnSpPr>
          <p:nvPr/>
        </p:nvCxnSpPr>
        <p:spPr>
          <a:xfrm>
            <a:off x="8438199" y="4905535"/>
            <a:ext cx="2722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7410345" y="4980068"/>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9969" name="Object 13"/>
          <p:cNvGraphicFramePr>
            <a:graphicFrameLocks noChangeAspect="1"/>
          </p:cNvGraphicFramePr>
          <p:nvPr/>
        </p:nvGraphicFramePr>
        <p:xfrm>
          <a:off x="7015163" y="1458913"/>
          <a:ext cx="504825" cy="476250"/>
        </p:xfrm>
        <a:graphic>
          <a:graphicData uri="http://schemas.openxmlformats.org/presentationml/2006/ole">
            <mc:AlternateContent xmlns:mc="http://schemas.openxmlformats.org/markup-compatibility/2006">
              <mc:Choice xmlns:v="urn:schemas-microsoft-com:vml" Requires="v">
                <p:oleObj name="Equation" r:id="rId12" imgW="241200" imgH="228600" progId="Equation.3">
                  <p:embed/>
                </p:oleObj>
              </mc:Choice>
              <mc:Fallback>
                <p:oleObj name="Equation" r:id="rId12" imgW="241200" imgH="228600" progId="Equation.3">
                  <p:embed/>
                  <p:pic>
                    <p:nvPicPr>
                      <p:cNvPr id="0" name=""/>
                      <p:cNvPicPr>
                        <a:picLocks noChangeAspect="1" noChangeArrowheads="1"/>
                      </p:cNvPicPr>
                      <p:nvPr/>
                    </p:nvPicPr>
                    <p:blipFill>
                      <a:blip r:embed="rId13"/>
                      <a:srcRect/>
                      <a:stretch>
                        <a:fillRect/>
                      </a:stretch>
                    </p:blipFill>
                    <p:spPr bwMode="auto">
                      <a:xfrm>
                        <a:off x="7015163" y="1458913"/>
                        <a:ext cx="5048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76" name="Object 13"/>
          <p:cNvGraphicFramePr>
            <a:graphicFrameLocks noChangeAspect="1"/>
          </p:cNvGraphicFramePr>
          <p:nvPr/>
        </p:nvGraphicFramePr>
        <p:xfrm>
          <a:off x="5172075" y="1471613"/>
          <a:ext cx="371475" cy="503237"/>
        </p:xfrm>
        <a:graphic>
          <a:graphicData uri="http://schemas.openxmlformats.org/presentationml/2006/ole">
            <mc:AlternateContent xmlns:mc="http://schemas.openxmlformats.org/markup-compatibility/2006">
              <mc:Choice xmlns:v="urn:schemas-microsoft-com:vml" Requires="v">
                <p:oleObj name="Equation" r:id="rId14" imgW="177480" imgH="241200" progId="Equation.3">
                  <p:embed/>
                </p:oleObj>
              </mc:Choice>
              <mc:Fallback>
                <p:oleObj name="Equation" r:id="rId14" imgW="177480" imgH="241200" progId="Equation.3">
                  <p:embed/>
                  <p:pic>
                    <p:nvPicPr>
                      <p:cNvPr id="0" name=""/>
                      <p:cNvPicPr>
                        <a:picLocks noChangeAspect="1" noChangeArrowheads="1"/>
                      </p:cNvPicPr>
                      <p:nvPr/>
                    </p:nvPicPr>
                    <p:blipFill>
                      <a:blip r:embed="rId15"/>
                      <a:srcRect/>
                      <a:stretch>
                        <a:fillRect/>
                      </a:stretch>
                    </p:blipFill>
                    <p:spPr bwMode="auto">
                      <a:xfrm>
                        <a:off x="5172075" y="1471613"/>
                        <a:ext cx="3714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77" name="Object 53"/>
          <p:cNvGraphicFramePr>
            <a:graphicFrameLocks noChangeAspect="1"/>
          </p:cNvGraphicFramePr>
          <p:nvPr/>
        </p:nvGraphicFramePr>
        <p:xfrm>
          <a:off x="5732463" y="1446213"/>
          <a:ext cx="368300" cy="514350"/>
        </p:xfrm>
        <a:graphic>
          <a:graphicData uri="http://schemas.openxmlformats.org/presentationml/2006/ole">
            <mc:AlternateContent xmlns:mc="http://schemas.openxmlformats.org/markup-compatibility/2006">
              <mc:Choice xmlns:v="urn:schemas-microsoft-com:vml" Requires="v">
                <p:oleObj name="Equation" r:id="rId16" imgW="177480" imgH="241200" progId="Equation.3">
                  <p:embed/>
                </p:oleObj>
              </mc:Choice>
              <mc:Fallback>
                <p:oleObj name="Equation" r:id="rId16" imgW="177480" imgH="241200" progId="Equation.3">
                  <p:embed/>
                  <p:pic>
                    <p:nvPicPr>
                      <p:cNvPr id="0" name=""/>
                      <p:cNvPicPr>
                        <a:picLocks noChangeAspect="1" noChangeArrowheads="1"/>
                      </p:cNvPicPr>
                      <p:nvPr/>
                    </p:nvPicPr>
                    <p:blipFill>
                      <a:blip r:embed="rId17"/>
                      <a:srcRect/>
                      <a:stretch>
                        <a:fillRect/>
                      </a:stretch>
                    </p:blipFill>
                    <p:spPr bwMode="auto">
                      <a:xfrm>
                        <a:off x="5732463" y="1446213"/>
                        <a:ext cx="3683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80" name="Object 2"/>
          <p:cNvGraphicFramePr>
            <a:graphicFrameLocks noChangeAspect="1"/>
          </p:cNvGraphicFramePr>
          <p:nvPr/>
        </p:nvGraphicFramePr>
        <p:xfrm>
          <a:off x="4268878" y="1003356"/>
          <a:ext cx="893011" cy="747825"/>
        </p:xfrm>
        <a:graphic>
          <a:graphicData uri="http://schemas.openxmlformats.org/presentationml/2006/ole">
            <mc:AlternateContent xmlns:mc="http://schemas.openxmlformats.org/markup-compatibility/2006">
              <mc:Choice xmlns:v="urn:schemas-microsoft-com:vml" Requires="v">
                <p:oleObj name="Equation" r:id="rId18" imgW="266400" imgH="241200" progId="Equation.3">
                  <p:embed/>
                </p:oleObj>
              </mc:Choice>
              <mc:Fallback>
                <p:oleObj name="Equation" r:id="rId18" imgW="266400" imgH="241200" progId="Equation.3">
                  <p:embed/>
                  <p:pic>
                    <p:nvPicPr>
                      <p:cNvPr id="0" name=""/>
                      <p:cNvPicPr>
                        <a:picLocks noChangeAspect="1" noChangeArrowheads="1"/>
                      </p:cNvPicPr>
                      <p:nvPr/>
                    </p:nvPicPr>
                    <p:blipFill>
                      <a:blip r:embed="rId19"/>
                      <a:srcRect/>
                      <a:stretch>
                        <a:fillRect/>
                      </a:stretch>
                    </p:blipFill>
                    <p:spPr bwMode="auto">
                      <a:xfrm>
                        <a:off x="4268878" y="1003356"/>
                        <a:ext cx="893011" cy="747825"/>
                      </a:xfrm>
                      <a:prstGeom prst="rect">
                        <a:avLst/>
                      </a:prstGeom>
                      <a:noFill/>
                      <a:ln>
                        <a:noFill/>
                      </a:ln>
                    </p:spPr>
                  </p:pic>
                </p:oleObj>
              </mc:Fallback>
            </mc:AlternateContent>
          </a:graphicData>
        </a:graphic>
      </p:graphicFrame>
      <p:sp>
        <p:nvSpPr>
          <p:cNvPr id="6" name="TextBox 5"/>
          <p:cNvSpPr txBox="1"/>
          <p:nvPr/>
        </p:nvSpPr>
        <p:spPr>
          <a:xfrm>
            <a:off x="7582276" y="5717232"/>
            <a:ext cx="856325" cy="646331"/>
          </a:xfrm>
          <a:prstGeom prst="rect">
            <a:avLst/>
          </a:prstGeom>
          <a:noFill/>
        </p:spPr>
        <p:txBody>
          <a:bodyPr wrap="none" rtlCol="0">
            <a:spAutoFit/>
          </a:bodyPr>
          <a:lstStyle/>
          <a:p>
            <a:r>
              <a:rPr lang="en-US" dirty="0"/>
              <a:t>Output</a:t>
            </a:r>
          </a:p>
          <a:p>
            <a:r>
              <a:rPr lang="en-US" dirty="0"/>
              <a:t>layer</a:t>
            </a:r>
          </a:p>
        </p:txBody>
      </p:sp>
      <p:sp>
        <p:nvSpPr>
          <p:cNvPr id="51" name="TextBox 50"/>
          <p:cNvSpPr txBox="1"/>
          <p:nvPr/>
        </p:nvSpPr>
        <p:spPr>
          <a:xfrm>
            <a:off x="5404679" y="821407"/>
            <a:ext cx="434734" cy="369332"/>
          </a:xfrm>
          <a:prstGeom prst="rect">
            <a:avLst/>
          </a:prstGeom>
          <a:noFill/>
        </p:spPr>
        <p:txBody>
          <a:bodyPr wrap="none" rtlCol="0">
            <a:spAutoFit/>
          </a:bodyPr>
          <a:lstStyle/>
          <a:p>
            <a:r>
              <a:rPr lang="en-US" dirty="0"/>
              <a:t>A1</a:t>
            </a:r>
          </a:p>
        </p:txBody>
      </p:sp>
      <p:graphicFrame>
        <p:nvGraphicFramePr>
          <p:cNvPr id="11" name="Object 10"/>
          <p:cNvGraphicFramePr>
            <a:graphicFrameLocks noChangeAspect="1"/>
          </p:cNvGraphicFramePr>
          <p:nvPr/>
        </p:nvGraphicFramePr>
        <p:xfrm>
          <a:off x="5440363" y="2301875"/>
          <a:ext cx="314325" cy="463550"/>
        </p:xfrm>
        <a:graphic>
          <a:graphicData uri="http://schemas.openxmlformats.org/presentationml/2006/ole">
            <mc:AlternateContent xmlns:mc="http://schemas.openxmlformats.org/markup-compatibility/2006">
              <mc:Choice xmlns:v="urn:schemas-microsoft-com:vml" Requires="v">
                <p:oleObj name="Equation" r:id="rId20" imgW="164880" imgH="241200" progId="Equation.3">
                  <p:embed/>
                </p:oleObj>
              </mc:Choice>
              <mc:Fallback>
                <p:oleObj name="Equation" r:id="rId20" imgW="164880" imgH="241200" progId="Equation.3">
                  <p:embed/>
                  <p:pic>
                    <p:nvPicPr>
                      <p:cNvPr id="0" name=""/>
                      <p:cNvPicPr>
                        <a:picLocks noChangeAspect="1" noChangeArrowheads="1"/>
                      </p:cNvPicPr>
                      <p:nvPr/>
                    </p:nvPicPr>
                    <p:blipFill>
                      <a:blip r:embed="rId21"/>
                      <a:srcRect/>
                      <a:stretch>
                        <a:fillRect/>
                      </a:stretch>
                    </p:blipFill>
                    <p:spPr bwMode="auto">
                      <a:xfrm>
                        <a:off x="5440363" y="2301875"/>
                        <a:ext cx="3143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5" name="Straight Arrow Connector 54"/>
          <p:cNvCxnSpPr/>
          <p:nvPr/>
        </p:nvCxnSpPr>
        <p:spPr>
          <a:xfrm flipH="1">
            <a:off x="7352887" y="1981200"/>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7746374" y="3886200"/>
            <a:ext cx="5723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767488" y="4070525"/>
            <a:ext cx="5723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095708" y="858798"/>
            <a:ext cx="1312090" cy="369332"/>
          </a:xfrm>
          <a:prstGeom prst="rect">
            <a:avLst/>
          </a:prstGeom>
          <a:noFill/>
        </p:spPr>
        <p:txBody>
          <a:bodyPr wrap="none" rtlCol="0">
            <a:spAutoFit/>
          </a:bodyPr>
          <a:lstStyle/>
          <a:p>
            <a:r>
              <a:rPr lang="en-US" dirty="0">
                <a:solidFill>
                  <a:srgbClr val="FF0000"/>
                </a:solidFill>
              </a:rPr>
              <a:t>Indexed by </a:t>
            </a:r>
            <a:r>
              <a:rPr lang="en-US" i="1" dirty="0">
                <a:solidFill>
                  <a:srgbClr val="FF0000"/>
                </a:solidFill>
              </a:rPr>
              <a:t>i</a:t>
            </a:r>
          </a:p>
        </p:txBody>
      </p:sp>
      <p:graphicFrame>
        <p:nvGraphicFramePr>
          <p:cNvPr id="21" name="Object 20"/>
          <p:cNvGraphicFramePr>
            <a:graphicFrameLocks noChangeAspect="1"/>
          </p:cNvGraphicFramePr>
          <p:nvPr/>
        </p:nvGraphicFramePr>
        <p:xfrm>
          <a:off x="8583613" y="1309688"/>
          <a:ext cx="355600" cy="357187"/>
        </p:xfrm>
        <a:graphic>
          <a:graphicData uri="http://schemas.openxmlformats.org/presentationml/2006/ole">
            <mc:AlternateContent xmlns:mc="http://schemas.openxmlformats.org/markup-compatibility/2006">
              <mc:Choice xmlns:v="urn:schemas-microsoft-com:vml" Requires="v">
                <p:oleObj name="Equation" r:id="rId22" imgW="228600" imgH="228600" progId="Equation.3">
                  <p:embed/>
                </p:oleObj>
              </mc:Choice>
              <mc:Fallback>
                <p:oleObj name="Equation" r:id="rId22" imgW="228600" imgH="228600" progId="Equation.3">
                  <p:embed/>
                  <p:pic>
                    <p:nvPicPr>
                      <p:cNvPr id="0" name=""/>
                      <p:cNvPicPr/>
                      <p:nvPr/>
                    </p:nvPicPr>
                    <p:blipFill>
                      <a:blip r:embed="rId23"/>
                      <a:stretch>
                        <a:fillRect/>
                      </a:stretch>
                    </p:blipFill>
                    <p:spPr>
                      <a:xfrm>
                        <a:off x="8583613" y="1309688"/>
                        <a:ext cx="355600" cy="357187"/>
                      </a:xfrm>
                      <a:prstGeom prst="rect">
                        <a:avLst/>
                      </a:prstGeom>
                      <a:ln>
                        <a:solidFill>
                          <a:srgbClr val="FF0000"/>
                        </a:solidFill>
                      </a:ln>
                    </p:spPr>
                  </p:pic>
                </p:oleObj>
              </mc:Fallback>
            </mc:AlternateContent>
          </a:graphicData>
        </a:graphic>
      </p:graphicFrame>
      <p:sp>
        <p:nvSpPr>
          <p:cNvPr id="23" name="Rectangle 22"/>
          <p:cNvSpPr/>
          <p:nvPr/>
        </p:nvSpPr>
        <p:spPr>
          <a:xfrm>
            <a:off x="8783582" y="1722676"/>
            <a:ext cx="131818" cy="3916124"/>
          </a:xfrm>
          <a:prstGeom prst="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6190837" y="904964"/>
            <a:ext cx="908262" cy="646331"/>
          </a:xfrm>
          <a:prstGeom prst="rect">
            <a:avLst/>
          </a:prstGeom>
          <a:noFill/>
        </p:spPr>
        <p:txBody>
          <a:bodyPr wrap="none" rtlCol="0">
            <a:spAutoFit/>
          </a:bodyPr>
          <a:lstStyle/>
          <a:p>
            <a:r>
              <a:rPr lang="en-US" dirty="0">
                <a:solidFill>
                  <a:srgbClr val="FF0000"/>
                </a:solidFill>
              </a:rPr>
              <a:t>Weight </a:t>
            </a:r>
          </a:p>
          <a:p>
            <a:r>
              <a:rPr lang="en-US" dirty="0">
                <a:solidFill>
                  <a:srgbClr val="FF0000"/>
                </a:solidFill>
              </a:rPr>
              <a:t>Layer L</a:t>
            </a:r>
            <a:endParaRPr lang="en-US" i="1" dirty="0">
              <a:solidFill>
                <a:srgbClr val="FF0000"/>
              </a:solidFill>
            </a:endParaRPr>
          </a:p>
        </p:txBody>
      </p:sp>
      <p:graphicFrame>
        <p:nvGraphicFramePr>
          <p:cNvPr id="2" name="Object 1"/>
          <p:cNvGraphicFramePr>
            <a:graphicFrameLocks noChangeAspect="1"/>
          </p:cNvGraphicFramePr>
          <p:nvPr/>
        </p:nvGraphicFramePr>
        <p:xfrm>
          <a:off x="6477000" y="2163598"/>
          <a:ext cx="891127" cy="599389"/>
        </p:xfrm>
        <a:graphic>
          <a:graphicData uri="http://schemas.openxmlformats.org/presentationml/2006/ole">
            <mc:AlternateContent xmlns:mc="http://schemas.openxmlformats.org/markup-compatibility/2006">
              <mc:Choice xmlns:v="urn:schemas-microsoft-com:vml" Requires="v">
                <p:oleObj name="Equation" r:id="rId24" imgW="355320" imgH="241200" progId="Equation.3">
                  <p:embed/>
                </p:oleObj>
              </mc:Choice>
              <mc:Fallback>
                <p:oleObj name="Equation" r:id="rId24" imgW="355320" imgH="241200" progId="Equation.3">
                  <p:embed/>
                  <p:pic>
                    <p:nvPicPr>
                      <p:cNvPr id="0" name=""/>
                      <p:cNvPicPr>
                        <a:picLocks noChangeAspect="1" noChangeArrowheads="1"/>
                      </p:cNvPicPr>
                      <p:nvPr/>
                    </p:nvPicPr>
                    <p:blipFill>
                      <a:blip r:embed="rId25"/>
                      <a:srcRect/>
                      <a:stretch>
                        <a:fillRect/>
                      </a:stretch>
                    </p:blipFill>
                    <p:spPr bwMode="auto">
                      <a:xfrm>
                        <a:off x="6477000" y="2163598"/>
                        <a:ext cx="891127" cy="599389"/>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nvGraphicFramePr>
        <p:xfrm>
          <a:off x="7086600" y="2800350"/>
          <a:ext cx="531813" cy="476250"/>
        </p:xfrm>
        <a:graphic>
          <a:graphicData uri="http://schemas.openxmlformats.org/presentationml/2006/ole">
            <mc:AlternateContent xmlns:mc="http://schemas.openxmlformats.org/markup-compatibility/2006">
              <mc:Choice xmlns:v="urn:schemas-microsoft-com:vml" Requires="v">
                <p:oleObj name="Equation" r:id="rId26" imgW="253800" imgH="228600" progId="Equation.3">
                  <p:embed/>
                </p:oleObj>
              </mc:Choice>
              <mc:Fallback>
                <p:oleObj name="Equation" r:id="rId26" imgW="253800" imgH="228600" progId="Equation.3">
                  <p:embed/>
                  <p:pic>
                    <p:nvPicPr>
                      <p:cNvPr id="0" name=""/>
                      <p:cNvPicPr>
                        <a:picLocks noChangeAspect="1" noChangeArrowheads="1"/>
                      </p:cNvPicPr>
                      <p:nvPr/>
                    </p:nvPicPr>
                    <p:blipFill>
                      <a:blip r:embed="rId27"/>
                      <a:srcRect/>
                      <a:stretch>
                        <a:fillRect/>
                      </a:stretch>
                    </p:blipFill>
                    <p:spPr bwMode="auto">
                      <a:xfrm>
                        <a:off x="7086600" y="2800350"/>
                        <a:ext cx="5318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nvGraphicFramePr>
        <p:xfrm>
          <a:off x="7246938" y="4429125"/>
          <a:ext cx="531812" cy="476250"/>
        </p:xfrm>
        <a:graphic>
          <a:graphicData uri="http://schemas.openxmlformats.org/presentationml/2006/ole">
            <mc:AlternateContent xmlns:mc="http://schemas.openxmlformats.org/markup-compatibility/2006">
              <mc:Choice xmlns:v="urn:schemas-microsoft-com:vml" Requires="v">
                <p:oleObj name="Equation" r:id="rId28" imgW="253800" imgH="228600" progId="Equation.3">
                  <p:embed/>
                </p:oleObj>
              </mc:Choice>
              <mc:Fallback>
                <p:oleObj name="Equation" r:id="rId28" imgW="253800" imgH="228600" progId="Equation.3">
                  <p:embed/>
                  <p:pic>
                    <p:nvPicPr>
                      <p:cNvPr id="0" name=""/>
                      <p:cNvPicPr>
                        <a:picLocks noChangeAspect="1" noChangeArrowheads="1"/>
                      </p:cNvPicPr>
                      <p:nvPr/>
                    </p:nvPicPr>
                    <p:blipFill>
                      <a:blip r:embed="rId29"/>
                      <a:srcRect/>
                      <a:stretch>
                        <a:fillRect/>
                      </a:stretch>
                    </p:blipFill>
                    <p:spPr bwMode="auto">
                      <a:xfrm>
                        <a:off x="7246938" y="4429125"/>
                        <a:ext cx="5318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nvGraphicFramePr>
        <p:xfrm>
          <a:off x="7859713" y="2774950"/>
          <a:ext cx="530225" cy="479425"/>
        </p:xfrm>
        <a:graphic>
          <a:graphicData uri="http://schemas.openxmlformats.org/presentationml/2006/ole">
            <mc:AlternateContent xmlns:mc="http://schemas.openxmlformats.org/markup-compatibility/2006">
              <mc:Choice xmlns:v="urn:schemas-microsoft-com:vml" Requires="v">
                <p:oleObj name="Equation" r:id="rId30" imgW="253800" imgH="228600" progId="Equation.3">
                  <p:embed/>
                </p:oleObj>
              </mc:Choice>
              <mc:Fallback>
                <p:oleObj name="Equation" r:id="rId30" imgW="253800" imgH="228600" progId="Equation.3">
                  <p:embed/>
                  <p:pic>
                    <p:nvPicPr>
                      <p:cNvPr id="0" name=""/>
                      <p:cNvPicPr>
                        <a:picLocks noChangeAspect="1" noChangeArrowheads="1"/>
                      </p:cNvPicPr>
                      <p:nvPr/>
                    </p:nvPicPr>
                    <p:blipFill>
                      <a:blip r:embed="rId31"/>
                      <a:srcRect/>
                      <a:stretch>
                        <a:fillRect/>
                      </a:stretch>
                    </p:blipFill>
                    <p:spPr bwMode="auto">
                      <a:xfrm>
                        <a:off x="7859713" y="2774950"/>
                        <a:ext cx="5302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nvGraphicFramePr>
        <p:xfrm>
          <a:off x="7759700" y="4425950"/>
          <a:ext cx="528638" cy="479425"/>
        </p:xfrm>
        <a:graphic>
          <a:graphicData uri="http://schemas.openxmlformats.org/presentationml/2006/ole">
            <mc:AlternateContent xmlns:mc="http://schemas.openxmlformats.org/markup-compatibility/2006">
              <mc:Choice xmlns:v="urn:schemas-microsoft-com:vml" Requires="v">
                <p:oleObj name="Equation" r:id="rId32" imgW="253800" imgH="228600" progId="Equation.3">
                  <p:embed/>
                </p:oleObj>
              </mc:Choice>
              <mc:Fallback>
                <p:oleObj name="Equation" r:id="rId32" imgW="253800" imgH="228600" progId="Equation.3">
                  <p:embed/>
                  <p:pic>
                    <p:nvPicPr>
                      <p:cNvPr id="0" name=""/>
                      <p:cNvPicPr>
                        <a:picLocks noChangeAspect="1" noChangeArrowheads="1"/>
                      </p:cNvPicPr>
                      <p:nvPr/>
                    </p:nvPicPr>
                    <p:blipFill>
                      <a:blip r:embed="rId33"/>
                      <a:srcRect/>
                      <a:stretch>
                        <a:fillRect/>
                      </a:stretch>
                    </p:blipFill>
                    <p:spPr bwMode="auto">
                      <a:xfrm>
                        <a:off x="7759700" y="4425950"/>
                        <a:ext cx="5286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nvGraphicFramePr>
        <p:xfrm>
          <a:off x="7518400" y="3160713"/>
          <a:ext cx="457200" cy="590550"/>
        </p:xfrm>
        <a:graphic>
          <a:graphicData uri="http://schemas.openxmlformats.org/presentationml/2006/ole">
            <mc:AlternateContent xmlns:mc="http://schemas.openxmlformats.org/markup-compatibility/2006">
              <mc:Choice xmlns:v="urn:schemas-microsoft-com:vml" Requires="v">
                <p:oleObj name="Equation" r:id="rId34" imgW="241200" imgH="228600" progId="Equation.3">
                  <p:embed/>
                </p:oleObj>
              </mc:Choice>
              <mc:Fallback>
                <p:oleObj name="Equation" r:id="rId34" imgW="241200" imgH="228600" progId="Equation.3">
                  <p:embed/>
                  <p:pic>
                    <p:nvPicPr>
                      <p:cNvPr id="0" name=""/>
                      <p:cNvPicPr>
                        <a:picLocks noChangeAspect="1" noChangeArrowheads="1"/>
                      </p:cNvPicPr>
                      <p:nvPr/>
                    </p:nvPicPr>
                    <p:blipFill>
                      <a:blip r:embed="rId35"/>
                      <a:srcRect/>
                      <a:stretch>
                        <a:fillRect/>
                      </a:stretch>
                    </p:blipFill>
                    <p:spPr bwMode="auto">
                      <a:xfrm>
                        <a:off x="7518400" y="3160713"/>
                        <a:ext cx="457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nvGraphicFramePr>
        <p:xfrm>
          <a:off x="7596188" y="4946650"/>
          <a:ext cx="457200" cy="590550"/>
        </p:xfrm>
        <a:graphic>
          <a:graphicData uri="http://schemas.openxmlformats.org/presentationml/2006/ole">
            <mc:AlternateContent xmlns:mc="http://schemas.openxmlformats.org/markup-compatibility/2006">
              <mc:Choice xmlns:v="urn:schemas-microsoft-com:vml" Requires="v">
                <p:oleObj name="Equation" r:id="rId36" imgW="241200" imgH="228600" progId="Equation.3">
                  <p:embed/>
                </p:oleObj>
              </mc:Choice>
              <mc:Fallback>
                <p:oleObj name="Equation" r:id="rId36" imgW="241200" imgH="228600" progId="Equation.3">
                  <p:embed/>
                  <p:pic>
                    <p:nvPicPr>
                      <p:cNvPr id="0" name=""/>
                      <p:cNvPicPr>
                        <a:picLocks noChangeAspect="1" noChangeArrowheads="1"/>
                      </p:cNvPicPr>
                      <p:nvPr/>
                    </p:nvPicPr>
                    <p:blipFill>
                      <a:blip r:embed="rId37"/>
                      <a:srcRect/>
                      <a:stretch>
                        <a:fillRect/>
                      </a:stretch>
                    </p:blipFill>
                    <p:spPr bwMode="auto">
                      <a:xfrm>
                        <a:off x="7596188" y="4946650"/>
                        <a:ext cx="457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nvGraphicFramePr>
        <p:xfrm>
          <a:off x="6484712" y="3429634"/>
          <a:ext cx="983876" cy="663750"/>
        </p:xfrm>
        <a:graphic>
          <a:graphicData uri="http://schemas.openxmlformats.org/presentationml/2006/ole">
            <mc:AlternateContent xmlns:mc="http://schemas.openxmlformats.org/markup-compatibility/2006">
              <mc:Choice xmlns:v="urn:schemas-microsoft-com:vml" Requires="v">
                <p:oleObj name="Equation" r:id="rId38" imgW="355320" imgH="241200" progId="Equation.3">
                  <p:embed/>
                </p:oleObj>
              </mc:Choice>
              <mc:Fallback>
                <p:oleObj name="Equation" r:id="rId38" imgW="355320" imgH="241200" progId="Equation.3">
                  <p:embed/>
                  <p:pic>
                    <p:nvPicPr>
                      <p:cNvPr id="0" name=""/>
                      <p:cNvPicPr>
                        <a:picLocks noChangeAspect="1" noChangeArrowheads="1"/>
                      </p:cNvPicPr>
                      <p:nvPr/>
                    </p:nvPicPr>
                    <p:blipFill>
                      <a:blip r:embed="rId39"/>
                      <a:srcRect/>
                      <a:stretch>
                        <a:fillRect/>
                      </a:stretch>
                    </p:blipFill>
                    <p:spPr bwMode="auto">
                      <a:xfrm>
                        <a:off x="6484712" y="3429634"/>
                        <a:ext cx="983876" cy="663750"/>
                      </a:xfrm>
                      <a:prstGeom prst="rect">
                        <a:avLst/>
                      </a:prstGeom>
                      <a:noFill/>
                      <a:ln>
                        <a:noFill/>
                      </a:ln>
                    </p:spPr>
                  </p:pic>
                </p:oleObj>
              </mc:Fallback>
            </mc:AlternateContent>
          </a:graphicData>
        </a:graphic>
      </p:graphicFrame>
      <p:sp>
        <p:nvSpPr>
          <p:cNvPr id="36" name="TextBox 35"/>
          <p:cNvSpPr txBox="1"/>
          <p:nvPr/>
        </p:nvSpPr>
        <p:spPr>
          <a:xfrm>
            <a:off x="4191000" y="4495800"/>
            <a:ext cx="2868349" cy="338554"/>
          </a:xfrm>
          <a:prstGeom prst="rect">
            <a:avLst/>
          </a:prstGeom>
          <a:noFill/>
          <a:ln>
            <a:solidFill>
              <a:schemeClr val="accent1"/>
            </a:solidFill>
          </a:ln>
        </p:spPr>
        <p:txBody>
          <a:bodyPr wrap="none" rtlCol="0">
            <a:spAutoFit/>
          </a:bodyPr>
          <a:lstStyle/>
          <a:p>
            <a:r>
              <a:rPr lang="en-US" sz="1600" dirty="0"/>
              <a:t> sensitivity of layer indexed by </a:t>
            </a:r>
            <a:r>
              <a:rPr lang="en-US" sz="1600" i="1" dirty="0"/>
              <a:t>i</a:t>
            </a:r>
          </a:p>
        </p:txBody>
      </p:sp>
      <p:sp>
        <p:nvSpPr>
          <p:cNvPr id="53" name="TextBox 52"/>
          <p:cNvSpPr txBox="1"/>
          <p:nvPr/>
        </p:nvSpPr>
        <p:spPr>
          <a:xfrm>
            <a:off x="4114800" y="6400800"/>
            <a:ext cx="2690352" cy="369332"/>
          </a:xfrm>
          <a:prstGeom prst="rect">
            <a:avLst/>
          </a:prstGeom>
          <a:noFill/>
        </p:spPr>
        <p:txBody>
          <a:bodyPr wrap="none" rtlCol="0">
            <a:spAutoFit/>
          </a:bodyPr>
          <a:lstStyle/>
          <a:p>
            <a:r>
              <a:rPr lang="en-US" i="1" dirty="0" err="1"/>
              <a:t>S</a:t>
            </a:r>
            <a:r>
              <a:rPr lang="en-US" i="1" baseline="-25000" dirty="0" err="1"/>
              <a:t>j</a:t>
            </a:r>
            <a:r>
              <a:rPr lang="en-US" dirty="0"/>
              <a:t>: sensitivity for layer </a:t>
            </a:r>
            <a:r>
              <a:rPr lang="en-US" i="1" dirty="0"/>
              <a:t>j</a:t>
            </a:r>
            <a:r>
              <a:rPr lang="en-US" dirty="0"/>
              <a:t> to </a:t>
            </a:r>
            <a:r>
              <a:rPr lang="en-US" i="1" dirty="0"/>
              <a:t>i</a:t>
            </a:r>
          </a:p>
        </p:txBody>
      </p:sp>
      <p:cxnSp>
        <p:nvCxnSpPr>
          <p:cNvPr id="39944" name="Straight Arrow Connector 39943"/>
          <p:cNvCxnSpPr>
            <a:cxnSpLocks/>
          </p:cNvCxnSpPr>
          <p:nvPr/>
        </p:nvCxnSpPr>
        <p:spPr>
          <a:xfrm flipH="1" flipV="1">
            <a:off x="5222046" y="3314105"/>
            <a:ext cx="492954" cy="11816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9" name="Object 8"/>
          <p:cNvGraphicFramePr>
            <a:graphicFrameLocks noChangeAspect="1"/>
          </p:cNvGraphicFramePr>
          <p:nvPr/>
        </p:nvGraphicFramePr>
        <p:xfrm>
          <a:off x="4190693" y="2712720"/>
          <a:ext cx="2065333" cy="570905"/>
        </p:xfrm>
        <a:graphic>
          <a:graphicData uri="http://schemas.openxmlformats.org/presentationml/2006/ole">
            <mc:AlternateContent xmlns:mc="http://schemas.openxmlformats.org/markup-compatibility/2006">
              <mc:Choice xmlns:v="urn:schemas-microsoft-com:vml" Requires="v">
                <p:oleObj name="Equation" r:id="rId40" imgW="1562040" imgH="431640" progId="Equation.3">
                  <p:embed/>
                </p:oleObj>
              </mc:Choice>
              <mc:Fallback>
                <p:oleObj name="Equation" r:id="rId40" imgW="1562040" imgH="431640" progId="Equation.3">
                  <p:embed/>
                  <p:pic>
                    <p:nvPicPr>
                      <p:cNvPr id="0" name=""/>
                      <p:cNvPicPr/>
                      <p:nvPr/>
                    </p:nvPicPr>
                    <p:blipFill>
                      <a:blip r:embed="rId41"/>
                      <a:stretch>
                        <a:fillRect/>
                      </a:stretch>
                    </p:blipFill>
                    <p:spPr>
                      <a:xfrm>
                        <a:off x="4190693" y="2712720"/>
                        <a:ext cx="2065333" cy="570905"/>
                      </a:xfrm>
                      <a:prstGeom prst="rect">
                        <a:avLst/>
                      </a:prstGeom>
                      <a:ln>
                        <a:solidFill>
                          <a:srgbClr val="FF0000"/>
                        </a:solidFill>
                      </a:ln>
                    </p:spPr>
                  </p:pic>
                </p:oleObj>
              </mc:Fallback>
            </mc:AlternateContent>
          </a:graphicData>
        </a:graphic>
      </p:graphicFrame>
      <p:sp>
        <p:nvSpPr>
          <p:cNvPr id="22" name="Freeform 21"/>
          <p:cNvSpPr/>
          <p:nvPr/>
        </p:nvSpPr>
        <p:spPr>
          <a:xfrm>
            <a:off x="487680" y="710765"/>
            <a:ext cx="4145280" cy="493195"/>
          </a:xfrm>
          <a:custGeom>
            <a:avLst/>
            <a:gdLst>
              <a:gd name="connsiteX0" fmla="*/ 0 w 4145280"/>
              <a:gd name="connsiteY0" fmla="*/ 279835 h 493195"/>
              <a:gd name="connsiteX1" fmla="*/ 1859280 w 4145280"/>
              <a:gd name="connsiteY1" fmla="*/ 5515 h 493195"/>
              <a:gd name="connsiteX2" fmla="*/ 3550920 w 4145280"/>
              <a:gd name="connsiteY2" fmla="*/ 127435 h 493195"/>
              <a:gd name="connsiteX3" fmla="*/ 4145280 w 4145280"/>
              <a:gd name="connsiteY3" fmla="*/ 493195 h 493195"/>
            </a:gdLst>
            <a:ahLst/>
            <a:cxnLst>
              <a:cxn ang="0">
                <a:pos x="connsiteX0" y="connsiteY0"/>
              </a:cxn>
              <a:cxn ang="0">
                <a:pos x="connsiteX1" y="connsiteY1"/>
              </a:cxn>
              <a:cxn ang="0">
                <a:pos x="connsiteX2" y="connsiteY2"/>
              </a:cxn>
              <a:cxn ang="0">
                <a:pos x="connsiteX3" y="connsiteY3"/>
              </a:cxn>
            </a:cxnLst>
            <a:rect l="l" t="t" r="r" b="b"/>
            <a:pathLst>
              <a:path w="4145280" h="493195">
                <a:moveTo>
                  <a:pt x="0" y="279835"/>
                </a:moveTo>
                <a:cubicBezTo>
                  <a:pt x="633730" y="155375"/>
                  <a:pt x="1267460" y="30915"/>
                  <a:pt x="1859280" y="5515"/>
                </a:cubicBezTo>
                <a:cubicBezTo>
                  <a:pt x="2451100" y="-19885"/>
                  <a:pt x="3169920" y="46155"/>
                  <a:pt x="3550920" y="127435"/>
                </a:cubicBezTo>
                <a:cubicBezTo>
                  <a:pt x="3931920" y="208715"/>
                  <a:pt x="4038600" y="350955"/>
                  <a:pt x="4145280" y="493195"/>
                </a:cubicBezTo>
              </a:path>
            </a:pathLst>
          </a:custGeom>
          <a:ln w="254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p:cNvSpPr txBox="1"/>
          <p:nvPr/>
        </p:nvSpPr>
        <p:spPr>
          <a:xfrm>
            <a:off x="4900998" y="5777247"/>
            <a:ext cx="1562864" cy="369332"/>
          </a:xfrm>
          <a:prstGeom prst="rect">
            <a:avLst/>
          </a:prstGeom>
          <a:solidFill>
            <a:schemeClr val="bg2">
              <a:lumMod val="90000"/>
            </a:schemeClr>
          </a:solidFill>
        </p:spPr>
        <p:txBody>
          <a:bodyPr wrap="none" rtlCol="0">
            <a:spAutoFit/>
          </a:bodyPr>
          <a:lstStyle/>
          <a:p>
            <a:r>
              <a:rPr lang="en-US" dirty="0"/>
              <a:t>Overall picture</a:t>
            </a:r>
          </a:p>
        </p:txBody>
      </p:sp>
    </p:spTree>
    <p:extLst>
      <p:ext uri="{BB962C8B-B14F-4D97-AF65-F5344CB8AC3E}">
        <p14:creationId xmlns:p14="http://schemas.microsoft.com/office/powerpoint/2010/main" val="1326707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z="3200" dirty="0"/>
              <a:t>Theory of </a:t>
            </a:r>
            <a:br>
              <a:rPr lang="en-US" altLang="en-US" sz="3200" dirty="0"/>
            </a:br>
            <a:r>
              <a:rPr lang="en-US" altLang="en-US" sz="3200" dirty="0"/>
              <a:t>Back Propagation Neural Net (BPNN)</a:t>
            </a:r>
            <a:endParaRPr lang="en-US" altLang="en-US" sz="4800" dirty="0"/>
          </a:p>
        </p:txBody>
      </p:sp>
      <p:sp>
        <p:nvSpPr>
          <p:cNvPr id="8195" name="Content Placeholder 2"/>
          <p:cNvSpPr>
            <a:spLocks noGrp="1"/>
          </p:cNvSpPr>
          <p:nvPr>
            <p:ph idx="1"/>
          </p:nvPr>
        </p:nvSpPr>
        <p:spPr/>
        <p:txBody>
          <a:bodyPr/>
          <a:lstStyle/>
          <a:p>
            <a:r>
              <a:rPr lang="en-US" altLang="en-US" dirty="0"/>
              <a:t>Use many samples to train the weights (W) &amp; Biases (b), so it can be used to classify an unknown input into different classes</a:t>
            </a:r>
          </a:p>
          <a:p>
            <a:r>
              <a:rPr lang="en-US" altLang="en-US" dirty="0"/>
              <a:t>Will explain</a:t>
            </a:r>
          </a:p>
          <a:p>
            <a:pPr lvl="1"/>
            <a:r>
              <a:rPr lang="en-US" altLang="en-US" dirty="0"/>
              <a:t>How to use it after training: forward pass (classify /or  the recognition of the input )</a:t>
            </a:r>
          </a:p>
          <a:p>
            <a:pPr lvl="1"/>
            <a:r>
              <a:rPr lang="en-US" altLang="en-US" dirty="0"/>
              <a:t>How to train it: how to train the weights and biases (using forward and backward passes)</a:t>
            </a:r>
          </a:p>
          <a:p>
            <a:endParaRPr lang="en-US" altLang="en-US" dirty="0"/>
          </a:p>
        </p:txBody>
      </p:sp>
      <p:sp>
        <p:nvSpPr>
          <p:cNvPr id="819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p>
        </p:txBody>
      </p:sp>
      <p:sp>
        <p:nvSpPr>
          <p:cNvPr id="819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0F1E37F-73AB-42C3-B4BF-2B95B9FCB1E6}" type="slidenum">
              <a:rPr lang="en-US" altLang="zh-HK" sz="1200">
                <a:solidFill>
                  <a:srgbClr val="898989"/>
                </a:solidFill>
              </a:rPr>
              <a:pPr>
                <a:spcBef>
                  <a:spcPct val="0"/>
                </a:spcBef>
                <a:buFontTx/>
                <a:buNone/>
              </a:pPr>
              <a:t>6</a:t>
            </a:fld>
            <a:endParaRPr lang="en-US" altLang="zh-HK" sz="1200">
              <a:solidFill>
                <a:srgbClr val="898989"/>
              </a:solidFill>
            </a:endParaRPr>
          </a:p>
        </p:txBody>
      </p:sp>
    </p:spTree>
    <p:extLst>
      <p:ext uri="{BB962C8B-B14F-4D97-AF65-F5344CB8AC3E}">
        <p14:creationId xmlns:p14="http://schemas.microsoft.com/office/powerpoint/2010/main" val="23129002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54454" y="218069"/>
            <a:ext cx="8077200" cy="487362"/>
          </a:xfrm>
        </p:spPr>
        <p:txBody>
          <a:bodyPr>
            <a:noAutofit/>
          </a:bodyPr>
          <a:lstStyle/>
          <a:p>
            <a:pPr algn="l"/>
            <a:r>
              <a:rPr lang="en-US" altLang="en-US" sz="2000" dirty="0">
                <a:solidFill>
                  <a:srgbClr val="0070C0"/>
                </a:solidFill>
              </a:rPr>
              <a:t>Case2 of weight updating (ii) </a:t>
            </a:r>
            <a:r>
              <a:rPr lang="en-US" altLang="en-US" sz="2000" dirty="0"/>
              <a:t>: if neuron in </a:t>
            </a:r>
            <a:r>
              <a:rPr lang="en-US" altLang="en-US" sz="2000" b="1" dirty="0">
                <a:solidFill>
                  <a:srgbClr val="FF0000"/>
                </a:solidFill>
              </a:rPr>
              <a:t>between a hidden and hidden  layer</a:t>
            </a:r>
            <a:r>
              <a:rPr lang="en-US" altLang="en-US" sz="2000" dirty="0"/>
              <a:t>. We want to find</a:t>
            </a:r>
          </a:p>
        </p:txBody>
      </p:sp>
      <p:sp>
        <p:nvSpPr>
          <p:cNvPr id="39939" name="Content Placeholder 2"/>
          <p:cNvSpPr>
            <a:spLocks noGrp="1"/>
          </p:cNvSpPr>
          <p:nvPr>
            <p:ph idx="1"/>
          </p:nvPr>
        </p:nvSpPr>
        <p:spPr>
          <a:xfrm>
            <a:off x="8283162" y="5927170"/>
            <a:ext cx="457200" cy="334962"/>
          </a:xfrm>
        </p:spPr>
        <p:txBody>
          <a:bodyPr>
            <a:normAutofit fontScale="55000" lnSpcReduction="20000"/>
          </a:bodyPr>
          <a:lstStyle/>
          <a:p>
            <a:r>
              <a:rPr lang="en-US" altLang="en-US" dirty="0"/>
              <a:t> </a:t>
            </a:r>
          </a:p>
        </p:txBody>
      </p:sp>
      <p:sp>
        <p:nvSpPr>
          <p:cNvPr id="39940" name="Footer Placeholder 3"/>
          <p:cNvSpPr>
            <a:spLocks noGrp="1"/>
          </p:cNvSpPr>
          <p:nvPr>
            <p:ph type="ftr" sz="quarter" idx="11"/>
          </p:nvPr>
        </p:nvSpPr>
        <p:spPr bwMode="auto">
          <a:xfrm>
            <a:off x="5705062" y="6236732"/>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endParaRPr lang="en-US" altLang="zh-HK" sz="1200" dirty="0">
              <a:solidFill>
                <a:srgbClr val="898989"/>
              </a:solidFill>
            </a:endParaRPr>
          </a:p>
        </p:txBody>
      </p:sp>
      <p:sp>
        <p:nvSpPr>
          <p:cNvPr id="39941" name="Slide Number Placeholder 4"/>
          <p:cNvSpPr>
            <a:spLocks noGrp="1"/>
          </p:cNvSpPr>
          <p:nvPr>
            <p:ph type="sldNum" sz="quarter" idx="12"/>
          </p:nvPr>
        </p:nvSpPr>
        <p:spPr bwMode="auto">
          <a:xfrm>
            <a:off x="6486112" y="61922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42BD951-374D-439C-A469-471C14ADE979}" type="slidenum">
              <a:rPr lang="en-US" altLang="zh-HK" sz="1200">
                <a:solidFill>
                  <a:srgbClr val="898989"/>
                </a:solidFill>
              </a:rPr>
              <a:pPr>
                <a:spcBef>
                  <a:spcPct val="0"/>
                </a:spcBef>
                <a:buFontTx/>
                <a:buNone/>
              </a:pPr>
              <a:t>60</a:t>
            </a:fld>
            <a:endParaRPr lang="en-US" altLang="zh-HK" sz="1200">
              <a:solidFill>
                <a:srgbClr val="898989"/>
              </a:solidFill>
            </a:endParaRPr>
          </a:p>
        </p:txBody>
      </p:sp>
      <p:graphicFrame>
        <p:nvGraphicFramePr>
          <p:cNvPr id="39942" name="Object 5"/>
          <p:cNvGraphicFramePr>
            <a:graphicFrameLocks noChangeAspect="1"/>
          </p:cNvGraphicFramePr>
          <p:nvPr>
            <p:extLst>
              <p:ext uri="{D42A27DB-BD31-4B8C-83A1-F6EECF244321}">
                <p14:modId xmlns:p14="http://schemas.microsoft.com/office/powerpoint/2010/main" val="2720203226"/>
              </p:ext>
            </p:extLst>
          </p:nvPr>
        </p:nvGraphicFramePr>
        <p:xfrm>
          <a:off x="138630" y="1522651"/>
          <a:ext cx="4014787" cy="4572000"/>
        </p:xfrm>
        <a:graphic>
          <a:graphicData uri="http://schemas.openxmlformats.org/presentationml/2006/ole">
            <mc:AlternateContent xmlns:mc="http://schemas.openxmlformats.org/markup-compatibility/2006">
              <mc:Choice xmlns:v="urn:schemas-microsoft-com:vml" Requires="v">
                <p:oleObj name="Equation" r:id="rId3" imgW="2260440" imgH="2577960" progId="Equation.3">
                  <p:embed/>
                </p:oleObj>
              </mc:Choice>
              <mc:Fallback>
                <p:oleObj name="Equation" r:id="rId3" imgW="2260440" imgH="2577960" progId="Equation.3">
                  <p:embed/>
                  <p:pic>
                    <p:nvPicPr>
                      <p:cNvPr id="0" name=""/>
                      <p:cNvPicPr>
                        <a:picLocks noChangeAspect="1" noChangeArrowheads="1"/>
                      </p:cNvPicPr>
                      <p:nvPr/>
                    </p:nvPicPr>
                    <p:blipFill>
                      <a:blip r:embed="rId4"/>
                      <a:srcRect/>
                      <a:stretch>
                        <a:fillRect/>
                      </a:stretch>
                    </p:blipFill>
                    <p:spPr bwMode="auto">
                      <a:xfrm>
                        <a:off x="138630" y="1522651"/>
                        <a:ext cx="4014787" cy="4572000"/>
                      </a:xfrm>
                      <a:prstGeom prst="rect">
                        <a:avLst/>
                      </a:prstGeom>
                      <a:noFill/>
                      <a:ln>
                        <a:noFill/>
                      </a:ln>
                    </p:spPr>
                  </p:pic>
                </p:oleObj>
              </mc:Fallback>
            </mc:AlternateContent>
          </a:graphicData>
        </a:graphic>
      </p:graphicFrame>
      <p:sp>
        <p:nvSpPr>
          <p:cNvPr id="7" name="Oval 6"/>
          <p:cNvSpPr/>
          <p:nvPr/>
        </p:nvSpPr>
        <p:spPr>
          <a:xfrm>
            <a:off x="6976650" y="1207532"/>
            <a:ext cx="1490662"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8" name="Straight Arrow Connector 7"/>
          <p:cNvCxnSpPr>
            <a:stCxn id="27" idx="6"/>
            <a:endCxn id="7" idx="2"/>
          </p:cNvCxnSpPr>
          <p:nvPr/>
        </p:nvCxnSpPr>
        <p:spPr>
          <a:xfrm>
            <a:off x="6190837" y="1722676"/>
            <a:ext cx="785813" cy="132556"/>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7" idx="6"/>
          </p:cNvCxnSpPr>
          <p:nvPr/>
        </p:nvCxnSpPr>
        <p:spPr>
          <a:xfrm>
            <a:off x="6190837" y="1722676"/>
            <a:ext cx="841375" cy="1221581"/>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7" idx="0"/>
            <a:endCxn id="7" idx="4"/>
          </p:cNvCxnSpPr>
          <p:nvPr/>
        </p:nvCxnSpPr>
        <p:spPr>
          <a:xfrm>
            <a:off x="7721981" y="1207532"/>
            <a:ext cx="0" cy="129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6"/>
          </p:cNvCxnSpPr>
          <p:nvPr/>
        </p:nvCxnSpPr>
        <p:spPr>
          <a:xfrm>
            <a:off x="8467312" y="1855232"/>
            <a:ext cx="27709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5053256" y="1207532"/>
            <a:ext cx="1137581" cy="10302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33" name="Straight Connector 32"/>
          <p:cNvCxnSpPr>
            <a:stCxn id="27" idx="0"/>
            <a:endCxn id="27" idx="4"/>
          </p:cNvCxnSpPr>
          <p:nvPr/>
        </p:nvCxnSpPr>
        <p:spPr>
          <a:xfrm>
            <a:off x="5622047" y="1207532"/>
            <a:ext cx="0" cy="1030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7" idx="6"/>
            <a:endCxn id="66" idx="2"/>
          </p:cNvCxnSpPr>
          <p:nvPr/>
        </p:nvCxnSpPr>
        <p:spPr>
          <a:xfrm>
            <a:off x="6190837" y="1722676"/>
            <a:ext cx="925768" cy="3182859"/>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9952" name="Object 53"/>
          <p:cNvGraphicFramePr>
            <a:graphicFrameLocks noChangeAspect="1"/>
          </p:cNvGraphicFramePr>
          <p:nvPr/>
        </p:nvGraphicFramePr>
        <p:xfrm>
          <a:off x="7775575" y="1482725"/>
          <a:ext cx="503238" cy="479425"/>
        </p:xfrm>
        <a:graphic>
          <a:graphicData uri="http://schemas.openxmlformats.org/presentationml/2006/ole">
            <mc:AlternateContent xmlns:mc="http://schemas.openxmlformats.org/markup-compatibility/2006">
              <mc:Choice xmlns:v="urn:schemas-microsoft-com:vml" Requires="v">
                <p:oleObj name="Equation" r:id="rId5" imgW="241200" imgH="228600" progId="Equation.3">
                  <p:embed/>
                </p:oleObj>
              </mc:Choice>
              <mc:Fallback>
                <p:oleObj name="Equation" r:id="rId5" imgW="241200" imgH="228600" progId="Equation.3">
                  <p:embed/>
                  <p:pic>
                    <p:nvPicPr>
                      <p:cNvPr id="0" name=""/>
                      <p:cNvPicPr>
                        <a:picLocks noChangeAspect="1" noChangeArrowheads="1"/>
                      </p:cNvPicPr>
                      <p:nvPr/>
                    </p:nvPicPr>
                    <p:blipFill>
                      <a:blip r:embed="rId6"/>
                      <a:srcRect/>
                      <a:stretch>
                        <a:fillRect/>
                      </a:stretch>
                    </p:blipFill>
                    <p:spPr bwMode="auto">
                      <a:xfrm>
                        <a:off x="7775575" y="1482725"/>
                        <a:ext cx="503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1" name="Straight Arrow Connector 70"/>
          <p:cNvCxnSpPr/>
          <p:nvPr/>
        </p:nvCxnSpPr>
        <p:spPr>
          <a:xfrm flipH="1">
            <a:off x="5222046" y="2301580"/>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9956" name="Object 71"/>
          <p:cNvGraphicFramePr>
            <a:graphicFrameLocks noChangeAspect="1"/>
          </p:cNvGraphicFramePr>
          <p:nvPr/>
        </p:nvGraphicFramePr>
        <p:xfrm>
          <a:off x="7529680" y="1914699"/>
          <a:ext cx="433387" cy="591104"/>
        </p:xfrm>
        <a:graphic>
          <a:graphicData uri="http://schemas.openxmlformats.org/presentationml/2006/ole">
            <mc:AlternateContent xmlns:mc="http://schemas.openxmlformats.org/markup-compatibility/2006">
              <mc:Choice xmlns:v="urn:schemas-microsoft-com:vml" Requires="v">
                <p:oleObj name="Equation" r:id="rId7" imgW="228600" imgH="228600" progId="Equation.3">
                  <p:embed/>
                </p:oleObj>
              </mc:Choice>
              <mc:Fallback>
                <p:oleObj name="Equation" r:id="rId7" imgW="228600" imgH="228600" progId="Equation.3">
                  <p:embed/>
                  <p:pic>
                    <p:nvPicPr>
                      <p:cNvPr id="0" name=""/>
                      <p:cNvPicPr>
                        <a:picLocks noChangeAspect="1" noChangeArrowheads="1"/>
                      </p:cNvPicPr>
                      <p:nvPr/>
                    </p:nvPicPr>
                    <p:blipFill>
                      <a:blip r:embed="rId8"/>
                      <a:srcRect/>
                      <a:stretch>
                        <a:fillRect/>
                      </a:stretch>
                    </p:blipFill>
                    <p:spPr bwMode="auto">
                      <a:xfrm>
                        <a:off x="7529680" y="1914699"/>
                        <a:ext cx="433387" cy="591104"/>
                      </a:xfrm>
                      <a:prstGeom prst="rect">
                        <a:avLst/>
                      </a:prstGeom>
                      <a:noFill/>
                      <a:ln>
                        <a:noFill/>
                      </a:ln>
                    </p:spPr>
                  </p:pic>
                </p:oleObj>
              </mc:Fallback>
            </mc:AlternateContent>
          </a:graphicData>
        </a:graphic>
      </p:graphicFrame>
      <p:cxnSp>
        <p:nvCxnSpPr>
          <p:cNvPr id="47" name="Straight Arrow Connector 46"/>
          <p:cNvCxnSpPr/>
          <p:nvPr/>
        </p:nvCxnSpPr>
        <p:spPr>
          <a:xfrm>
            <a:off x="4377512" y="1775857"/>
            <a:ext cx="675744" cy="1"/>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9958" name="Object 1"/>
          <p:cNvGraphicFramePr>
            <a:graphicFrameLocks noChangeAspect="1"/>
          </p:cNvGraphicFramePr>
          <p:nvPr/>
        </p:nvGraphicFramePr>
        <p:xfrm>
          <a:off x="3979049" y="1365658"/>
          <a:ext cx="398463" cy="514350"/>
        </p:xfrm>
        <a:graphic>
          <a:graphicData uri="http://schemas.openxmlformats.org/presentationml/2006/ole">
            <mc:AlternateContent xmlns:mc="http://schemas.openxmlformats.org/markup-compatibility/2006">
              <mc:Choice xmlns:v="urn:schemas-microsoft-com:vml" Requires="v">
                <p:oleObj name="Equation" r:id="rId9" imgW="177480" imgH="228600" progId="Equation.3">
                  <p:embed/>
                </p:oleObj>
              </mc:Choice>
              <mc:Fallback>
                <p:oleObj name="Equation" r:id="rId9" imgW="177480" imgH="228600" progId="Equation.3">
                  <p:embed/>
                  <p:pic>
                    <p:nvPicPr>
                      <p:cNvPr id="0" name=""/>
                      <p:cNvPicPr>
                        <a:picLocks noChangeAspect="1" noChangeArrowheads="1"/>
                      </p:cNvPicPr>
                      <p:nvPr/>
                    </p:nvPicPr>
                    <p:blipFill>
                      <a:blip r:embed="rId10"/>
                      <a:srcRect/>
                      <a:stretch>
                        <a:fillRect/>
                      </a:stretch>
                    </p:blipFill>
                    <p:spPr bwMode="auto">
                      <a:xfrm>
                        <a:off x="3979049" y="1365658"/>
                        <a:ext cx="39846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59" name="Object 28"/>
          <p:cNvGraphicFramePr>
            <a:graphicFrameLocks noChangeAspect="1"/>
          </p:cNvGraphicFramePr>
          <p:nvPr/>
        </p:nvGraphicFramePr>
        <p:xfrm>
          <a:off x="6334125" y="1468438"/>
          <a:ext cx="707884" cy="512762"/>
        </p:xfrm>
        <a:graphic>
          <a:graphicData uri="http://schemas.openxmlformats.org/presentationml/2006/ole">
            <mc:AlternateContent xmlns:mc="http://schemas.openxmlformats.org/markup-compatibility/2006">
              <mc:Choice xmlns:v="urn:schemas-microsoft-com:vml" Requires="v">
                <p:oleObj name="Equation" r:id="rId11" imgW="330120" imgH="241200" progId="Equation.3">
                  <p:embed/>
                </p:oleObj>
              </mc:Choice>
              <mc:Fallback>
                <p:oleObj name="Equation" r:id="rId11" imgW="330120" imgH="241200" progId="Equation.3">
                  <p:embed/>
                  <p:pic>
                    <p:nvPicPr>
                      <p:cNvPr id="0" name=""/>
                      <p:cNvPicPr>
                        <a:picLocks noChangeAspect="1" noChangeArrowheads="1"/>
                      </p:cNvPicPr>
                      <p:nvPr/>
                    </p:nvPicPr>
                    <p:blipFill>
                      <a:blip r:embed="rId12"/>
                      <a:srcRect/>
                      <a:stretch>
                        <a:fillRect/>
                      </a:stretch>
                    </p:blipFill>
                    <p:spPr bwMode="auto">
                      <a:xfrm>
                        <a:off x="6334125" y="1468438"/>
                        <a:ext cx="707884" cy="512762"/>
                      </a:xfrm>
                      <a:prstGeom prst="rect">
                        <a:avLst/>
                      </a:prstGeom>
                      <a:noFill/>
                      <a:ln>
                        <a:noFill/>
                      </a:ln>
                    </p:spPr>
                  </p:pic>
                </p:oleObj>
              </mc:Fallback>
            </mc:AlternateContent>
          </a:graphicData>
        </a:graphic>
      </p:graphicFrame>
      <p:sp>
        <p:nvSpPr>
          <p:cNvPr id="57" name="Oval 56"/>
          <p:cNvSpPr/>
          <p:nvPr/>
        </p:nvSpPr>
        <p:spPr>
          <a:xfrm>
            <a:off x="7032212" y="2583895"/>
            <a:ext cx="1486694" cy="1181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58" name="Straight Connector 57"/>
          <p:cNvCxnSpPr>
            <a:stCxn id="57" idx="0"/>
            <a:endCxn id="57" idx="4"/>
          </p:cNvCxnSpPr>
          <p:nvPr/>
        </p:nvCxnSpPr>
        <p:spPr>
          <a:xfrm>
            <a:off x="7775559" y="2583895"/>
            <a:ext cx="0" cy="1181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7" idx="6"/>
          </p:cNvCxnSpPr>
          <p:nvPr/>
        </p:nvCxnSpPr>
        <p:spPr>
          <a:xfrm flipV="1">
            <a:off x="8518906" y="3161023"/>
            <a:ext cx="225497" cy="134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7398364" y="3276600"/>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7116605" y="4269026"/>
            <a:ext cx="1321594" cy="12730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67" name="Straight Connector 66"/>
          <p:cNvCxnSpPr/>
          <p:nvPr/>
        </p:nvCxnSpPr>
        <p:spPr>
          <a:xfrm>
            <a:off x="7805022" y="4269026"/>
            <a:ext cx="0" cy="1273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66" idx="6"/>
          </p:cNvCxnSpPr>
          <p:nvPr/>
        </p:nvCxnSpPr>
        <p:spPr>
          <a:xfrm>
            <a:off x="8438199" y="4905535"/>
            <a:ext cx="2722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7410345" y="4980068"/>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9969" name="Object 13"/>
          <p:cNvGraphicFramePr>
            <a:graphicFrameLocks noChangeAspect="1"/>
          </p:cNvGraphicFramePr>
          <p:nvPr/>
        </p:nvGraphicFramePr>
        <p:xfrm>
          <a:off x="7015163" y="1458913"/>
          <a:ext cx="504825" cy="476250"/>
        </p:xfrm>
        <a:graphic>
          <a:graphicData uri="http://schemas.openxmlformats.org/presentationml/2006/ole">
            <mc:AlternateContent xmlns:mc="http://schemas.openxmlformats.org/markup-compatibility/2006">
              <mc:Choice xmlns:v="urn:schemas-microsoft-com:vml" Requires="v">
                <p:oleObj name="Equation" r:id="rId13" imgW="241200" imgH="228600" progId="Equation.3">
                  <p:embed/>
                </p:oleObj>
              </mc:Choice>
              <mc:Fallback>
                <p:oleObj name="Equation" r:id="rId13" imgW="241200" imgH="228600" progId="Equation.3">
                  <p:embed/>
                  <p:pic>
                    <p:nvPicPr>
                      <p:cNvPr id="0" name=""/>
                      <p:cNvPicPr>
                        <a:picLocks noChangeAspect="1" noChangeArrowheads="1"/>
                      </p:cNvPicPr>
                      <p:nvPr/>
                    </p:nvPicPr>
                    <p:blipFill>
                      <a:blip r:embed="rId14"/>
                      <a:srcRect/>
                      <a:stretch>
                        <a:fillRect/>
                      </a:stretch>
                    </p:blipFill>
                    <p:spPr bwMode="auto">
                      <a:xfrm>
                        <a:off x="7015163" y="1458913"/>
                        <a:ext cx="5048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76" name="Object 13"/>
          <p:cNvGraphicFramePr>
            <a:graphicFrameLocks noChangeAspect="1"/>
          </p:cNvGraphicFramePr>
          <p:nvPr/>
        </p:nvGraphicFramePr>
        <p:xfrm>
          <a:off x="5172075" y="1471613"/>
          <a:ext cx="371475" cy="503237"/>
        </p:xfrm>
        <a:graphic>
          <a:graphicData uri="http://schemas.openxmlformats.org/presentationml/2006/ole">
            <mc:AlternateContent xmlns:mc="http://schemas.openxmlformats.org/markup-compatibility/2006">
              <mc:Choice xmlns:v="urn:schemas-microsoft-com:vml" Requires="v">
                <p:oleObj name="Equation" r:id="rId15" imgW="177480" imgH="241200" progId="Equation.3">
                  <p:embed/>
                </p:oleObj>
              </mc:Choice>
              <mc:Fallback>
                <p:oleObj name="Equation" r:id="rId15" imgW="177480" imgH="241200" progId="Equation.3">
                  <p:embed/>
                  <p:pic>
                    <p:nvPicPr>
                      <p:cNvPr id="0" name=""/>
                      <p:cNvPicPr>
                        <a:picLocks noChangeAspect="1" noChangeArrowheads="1"/>
                      </p:cNvPicPr>
                      <p:nvPr/>
                    </p:nvPicPr>
                    <p:blipFill>
                      <a:blip r:embed="rId16"/>
                      <a:srcRect/>
                      <a:stretch>
                        <a:fillRect/>
                      </a:stretch>
                    </p:blipFill>
                    <p:spPr bwMode="auto">
                      <a:xfrm>
                        <a:off x="5172075" y="1471613"/>
                        <a:ext cx="3714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77" name="Object 53"/>
          <p:cNvGraphicFramePr>
            <a:graphicFrameLocks noChangeAspect="1"/>
          </p:cNvGraphicFramePr>
          <p:nvPr/>
        </p:nvGraphicFramePr>
        <p:xfrm>
          <a:off x="5732463" y="1446213"/>
          <a:ext cx="368300" cy="514350"/>
        </p:xfrm>
        <a:graphic>
          <a:graphicData uri="http://schemas.openxmlformats.org/presentationml/2006/ole">
            <mc:AlternateContent xmlns:mc="http://schemas.openxmlformats.org/markup-compatibility/2006">
              <mc:Choice xmlns:v="urn:schemas-microsoft-com:vml" Requires="v">
                <p:oleObj name="Equation" r:id="rId17" imgW="177480" imgH="241200" progId="Equation.3">
                  <p:embed/>
                </p:oleObj>
              </mc:Choice>
              <mc:Fallback>
                <p:oleObj name="Equation" r:id="rId17" imgW="177480" imgH="241200" progId="Equation.3">
                  <p:embed/>
                  <p:pic>
                    <p:nvPicPr>
                      <p:cNvPr id="0" name=""/>
                      <p:cNvPicPr>
                        <a:picLocks noChangeAspect="1" noChangeArrowheads="1"/>
                      </p:cNvPicPr>
                      <p:nvPr/>
                    </p:nvPicPr>
                    <p:blipFill>
                      <a:blip r:embed="rId18"/>
                      <a:srcRect/>
                      <a:stretch>
                        <a:fillRect/>
                      </a:stretch>
                    </p:blipFill>
                    <p:spPr bwMode="auto">
                      <a:xfrm>
                        <a:off x="5732463" y="1446213"/>
                        <a:ext cx="3683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7582276" y="5717232"/>
            <a:ext cx="856325" cy="646331"/>
          </a:xfrm>
          <a:prstGeom prst="rect">
            <a:avLst/>
          </a:prstGeom>
          <a:noFill/>
        </p:spPr>
        <p:txBody>
          <a:bodyPr wrap="none" rtlCol="0">
            <a:spAutoFit/>
          </a:bodyPr>
          <a:lstStyle/>
          <a:p>
            <a:r>
              <a:rPr lang="en-US" dirty="0"/>
              <a:t>Output</a:t>
            </a:r>
          </a:p>
          <a:p>
            <a:r>
              <a:rPr lang="en-US" dirty="0"/>
              <a:t>layer</a:t>
            </a:r>
          </a:p>
        </p:txBody>
      </p:sp>
      <p:sp>
        <p:nvSpPr>
          <p:cNvPr id="51" name="TextBox 50"/>
          <p:cNvSpPr txBox="1"/>
          <p:nvPr/>
        </p:nvSpPr>
        <p:spPr>
          <a:xfrm>
            <a:off x="5404679" y="821407"/>
            <a:ext cx="434734" cy="369332"/>
          </a:xfrm>
          <a:prstGeom prst="rect">
            <a:avLst/>
          </a:prstGeom>
          <a:noFill/>
        </p:spPr>
        <p:txBody>
          <a:bodyPr wrap="none" rtlCol="0">
            <a:spAutoFit/>
          </a:bodyPr>
          <a:lstStyle/>
          <a:p>
            <a:r>
              <a:rPr lang="en-US" dirty="0"/>
              <a:t>A1</a:t>
            </a:r>
          </a:p>
        </p:txBody>
      </p:sp>
      <p:graphicFrame>
        <p:nvGraphicFramePr>
          <p:cNvPr id="11" name="Object 10"/>
          <p:cNvGraphicFramePr>
            <a:graphicFrameLocks noChangeAspect="1"/>
          </p:cNvGraphicFramePr>
          <p:nvPr/>
        </p:nvGraphicFramePr>
        <p:xfrm>
          <a:off x="5440363" y="2301875"/>
          <a:ext cx="314325" cy="463550"/>
        </p:xfrm>
        <a:graphic>
          <a:graphicData uri="http://schemas.openxmlformats.org/presentationml/2006/ole">
            <mc:AlternateContent xmlns:mc="http://schemas.openxmlformats.org/markup-compatibility/2006">
              <mc:Choice xmlns:v="urn:schemas-microsoft-com:vml" Requires="v">
                <p:oleObj name="Equation" r:id="rId19" imgW="164880" imgH="241200" progId="Equation.3">
                  <p:embed/>
                </p:oleObj>
              </mc:Choice>
              <mc:Fallback>
                <p:oleObj name="Equation" r:id="rId19" imgW="164880" imgH="241200" progId="Equation.3">
                  <p:embed/>
                  <p:pic>
                    <p:nvPicPr>
                      <p:cNvPr id="0" name=""/>
                      <p:cNvPicPr>
                        <a:picLocks noChangeAspect="1" noChangeArrowheads="1"/>
                      </p:cNvPicPr>
                      <p:nvPr/>
                    </p:nvPicPr>
                    <p:blipFill>
                      <a:blip r:embed="rId20"/>
                      <a:srcRect/>
                      <a:stretch>
                        <a:fillRect/>
                      </a:stretch>
                    </p:blipFill>
                    <p:spPr bwMode="auto">
                      <a:xfrm>
                        <a:off x="5440363" y="2301875"/>
                        <a:ext cx="3143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5" name="Straight Arrow Connector 54"/>
          <p:cNvCxnSpPr/>
          <p:nvPr/>
        </p:nvCxnSpPr>
        <p:spPr>
          <a:xfrm flipH="1">
            <a:off x="7352887" y="1981200"/>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7746374" y="3886200"/>
            <a:ext cx="5723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767488" y="4070525"/>
            <a:ext cx="5723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095708" y="858798"/>
            <a:ext cx="1312090" cy="369332"/>
          </a:xfrm>
          <a:prstGeom prst="rect">
            <a:avLst/>
          </a:prstGeom>
          <a:noFill/>
        </p:spPr>
        <p:txBody>
          <a:bodyPr wrap="none" rtlCol="0">
            <a:spAutoFit/>
          </a:bodyPr>
          <a:lstStyle/>
          <a:p>
            <a:r>
              <a:rPr lang="en-US" dirty="0">
                <a:solidFill>
                  <a:srgbClr val="FF0000"/>
                </a:solidFill>
              </a:rPr>
              <a:t>Indexed by </a:t>
            </a:r>
            <a:r>
              <a:rPr lang="en-US" i="1" dirty="0">
                <a:solidFill>
                  <a:srgbClr val="FF0000"/>
                </a:solidFill>
              </a:rPr>
              <a:t>i</a:t>
            </a:r>
          </a:p>
        </p:txBody>
      </p:sp>
      <p:sp>
        <p:nvSpPr>
          <p:cNvPr id="23" name="Rectangle 22"/>
          <p:cNvSpPr/>
          <p:nvPr/>
        </p:nvSpPr>
        <p:spPr>
          <a:xfrm>
            <a:off x="8783582" y="1722676"/>
            <a:ext cx="131818" cy="3916124"/>
          </a:xfrm>
          <a:prstGeom prst="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6190837" y="904964"/>
            <a:ext cx="908262" cy="646331"/>
          </a:xfrm>
          <a:prstGeom prst="rect">
            <a:avLst/>
          </a:prstGeom>
          <a:noFill/>
        </p:spPr>
        <p:txBody>
          <a:bodyPr wrap="none" rtlCol="0">
            <a:spAutoFit/>
          </a:bodyPr>
          <a:lstStyle/>
          <a:p>
            <a:r>
              <a:rPr lang="en-US" dirty="0">
                <a:solidFill>
                  <a:srgbClr val="FF0000"/>
                </a:solidFill>
              </a:rPr>
              <a:t>Weight </a:t>
            </a:r>
          </a:p>
          <a:p>
            <a:r>
              <a:rPr lang="en-US" dirty="0">
                <a:solidFill>
                  <a:srgbClr val="FF0000"/>
                </a:solidFill>
              </a:rPr>
              <a:t>Layer L</a:t>
            </a:r>
            <a:endParaRPr lang="en-US" i="1" dirty="0">
              <a:solidFill>
                <a:srgbClr val="FF0000"/>
              </a:solidFill>
            </a:endParaRPr>
          </a:p>
        </p:txBody>
      </p:sp>
      <p:graphicFrame>
        <p:nvGraphicFramePr>
          <p:cNvPr id="2" name="Object 1"/>
          <p:cNvGraphicFramePr>
            <a:graphicFrameLocks noChangeAspect="1"/>
          </p:cNvGraphicFramePr>
          <p:nvPr/>
        </p:nvGraphicFramePr>
        <p:xfrm>
          <a:off x="6499225" y="2122488"/>
          <a:ext cx="922828" cy="620712"/>
        </p:xfrm>
        <a:graphic>
          <a:graphicData uri="http://schemas.openxmlformats.org/presentationml/2006/ole">
            <mc:AlternateContent xmlns:mc="http://schemas.openxmlformats.org/markup-compatibility/2006">
              <mc:Choice xmlns:v="urn:schemas-microsoft-com:vml" Requires="v">
                <p:oleObj name="Equation" r:id="rId21" imgW="355320" imgH="241200" progId="Equation.3">
                  <p:embed/>
                </p:oleObj>
              </mc:Choice>
              <mc:Fallback>
                <p:oleObj name="Equation" r:id="rId21" imgW="355320" imgH="241200" progId="Equation.3">
                  <p:embed/>
                  <p:pic>
                    <p:nvPicPr>
                      <p:cNvPr id="0" name=""/>
                      <p:cNvPicPr>
                        <a:picLocks noChangeAspect="1" noChangeArrowheads="1"/>
                      </p:cNvPicPr>
                      <p:nvPr/>
                    </p:nvPicPr>
                    <p:blipFill>
                      <a:blip r:embed="rId22"/>
                      <a:srcRect/>
                      <a:stretch>
                        <a:fillRect/>
                      </a:stretch>
                    </p:blipFill>
                    <p:spPr bwMode="auto">
                      <a:xfrm>
                        <a:off x="6499225" y="2122488"/>
                        <a:ext cx="922828" cy="620712"/>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nvGraphicFramePr>
        <p:xfrm>
          <a:off x="7086600" y="2800350"/>
          <a:ext cx="531813" cy="476250"/>
        </p:xfrm>
        <a:graphic>
          <a:graphicData uri="http://schemas.openxmlformats.org/presentationml/2006/ole">
            <mc:AlternateContent xmlns:mc="http://schemas.openxmlformats.org/markup-compatibility/2006">
              <mc:Choice xmlns:v="urn:schemas-microsoft-com:vml" Requires="v">
                <p:oleObj name="Equation" r:id="rId23" imgW="253800" imgH="228600" progId="Equation.3">
                  <p:embed/>
                </p:oleObj>
              </mc:Choice>
              <mc:Fallback>
                <p:oleObj name="Equation" r:id="rId23" imgW="253800" imgH="228600" progId="Equation.3">
                  <p:embed/>
                  <p:pic>
                    <p:nvPicPr>
                      <p:cNvPr id="0" name=""/>
                      <p:cNvPicPr>
                        <a:picLocks noChangeAspect="1" noChangeArrowheads="1"/>
                      </p:cNvPicPr>
                      <p:nvPr/>
                    </p:nvPicPr>
                    <p:blipFill>
                      <a:blip r:embed="rId24"/>
                      <a:srcRect/>
                      <a:stretch>
                        <a:fillRect/>
                      </a:stretch>
                    </p:blipFill>
                    <p:spPr bwMode="auto">
                      <a:xfrm>
                        <a:off x="7086600" y="2800350"/>
                        <a:ext cx="5318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nvGraphicFramePr>
        <p:xfrm>
          <a:off x="7246938" y="4429125"/>
          <a:ext cx="531812" cy="476250"/>
        </p:xfrm>
        <a:graphic>
          <a:graphicData uri="http://schemas.openxmlformats.org/presentationml/2006/ole">
            <mc:AlternateContent xmlns:mc="http://schemas.openxmlformats.org/markup-compatibility/2006">
              <mc:Choice xmlns:v="urn:schemas-microsoft-com:vml" Requires="v">
                <p:oleObj name="Equation" r:id="rId25" imgW="253800" imgH="228600" progId="Equation.3">
                  <p:embed/>
                </p:oleObj>
              </mc:Choice>
              <mc:Fallback>
                <p:oleObj name="Equation" r:id="rId25" imgW="253800" imgH="228600" progId="Equation.3">
                  <p:embed/>
                  <p:pic>
                    <p:nvPicPr>
                      <p:cNvPr id="0" name=""/>
                      <p:cNvPicPr>
                        <a:picLocks noChangeAspect="1" noChangeArrowheads="1"/>
                      </p:cNvPicPr>
                      <p:nvPr/>
                    </p:nvPicPr>
                    <p:blipFill>
                      <a:blip r:embed="rId26"/>
                      <a:srcRect/>
                      <a:stretch>
                        <a:fillRect/>
                      </a:stretch>
                    </p:blipFill>
                    <p:spPr bwMode="auto">
                      <a:xfrm>
                        <a:off x="7246938" y="4429125"/>
                        <a:ext cx="5318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nvGraphicFramePr>
        <p:xfrm>
          <a:off x="7859713" y="2774950"/>
          <a:ext cx="530225" cy="479425"/>
        </p:xfrm>
        <a:graphic>
          <a:graphicData uri="http://schemas.openxmlformats.org/presentationml/2006/ole">
            <mc:AlternateContent xmlns:mc="http://schemas.openxmlformats.org/markup-compatibility/2006">
              <mc:Choice xmlns:v="urn:schemas-microsoft-com:vml" Requires="v">
                <p:oleObj name="Equation" r:id="rId27" imgW="253800" imgH="228600" progId="Equation.3">
                  <p:embed/>
                </p:oleObj>
              </mc:Choice>
              <mc:Fallback>
                <p:oleObj name="Equation" r:id="rId27" imgW="253800" imgH="228600" progId="Equation.3">
                  <p:embed/>
                  <p:pic>
                    <p:nvPicPr>
                      <p:cNvPr id="0" name=""/>
                      <p:cNvPicPr>
                        <a:picLocks noChangeAspect="1" noChangeArrowheads="1"/>
                      </p:cNvPicPr>
                      <p:nvPr/>
                    </p:nvPicPr>
                    <p:blipFill>
                      <a:blip r:embed="rId28"/>
                      <a:srcRect/>
                      <a:stretch>
                        <a:fillRect/>
                      </a:stretch>
                    </p:blipFill>
                    <p:spPr bwMode="auto">
                      <a:xfrm>
                        <a:off x="7859713" y="2774950"/>
                        <a:ext cx="5302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nvGraphicFramePr>
        <p:xfrm>
          <a:off x="7759700" y="4425950"/>
          <a:ext cx="528638" cy="479425"/>
        </p:xfrm>
        <a:graphic>
          <a:graphicData uri="http://schemas.openxmlformats.org/presentationml/2006/ole">
            <mc:AlternateContent xmlns:mc="http://schemas.openxmlformats.org/markup-compatibility/2006">
              <mc:Choice xmlns:v="urn:schemas-microsoft-com:vml" Requires="v">
                <p:oleObj name="Equation" r:id="rId29" imgW="253800" imgH="228600" progId="Equation.3">
                  <p:embed/>
                </p:oleObj>
              </mc:Choice>
              <mc:Fallback>
                <p:oleObj name="Equation" r:id="rId29" imgW="253800" imgH="228600" progId="Equation.3">
                  <p:embed/>
                  <p:pic>
                    <p:nvPicPr>
                      <p:cNvPr id="0" name=""/>
                      <p:cNvPicPr>
                        <a:picLocks noChangeAspect="1" noChangeArrowheads="1"/>
                      </p:cNvPicPr>
                      <p:nvPr/>
                    </p:nvPicPr>
                    <p:blipFill>
                      <a:blip r:embed="rId30"/>
                      <a:srcRect/>
                      <a:stretch>
                        <a:fillRect/>
                      </a:stretch>
                    </p:blipFill>
                    <p:spPr bwMode="auto">
                      <a:xfrm>
                        <a:off x="7759700" y="4425950"/>
                        <a:ext cx="5286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nvGraphicFramePr>
        <p:xfrm>
          <a:off x="7518400" y="3160713"/>
          <a:ext cx="457200" cy="590550"/>
        </p:xfrm>
        <a:graphic>
          <a:graphicData uri="http://schemas.openxmlformats.org/presentationml/2006/ole">
            <mc:AlternateContent xmlns:mc="http://schemas.openxmlformats.org/markup-compatibility/2006">
              <mc:Choice xmlns:v="urn:schemas-microsoft-com:vml" Requires="v">
                <p:oleObj name="Equation" r:id="rId31" imgW="241200" imgH="228600" progId="Equation.3">
                  <p:embed/>
                </p:oleObj>
              </mc:Choice>
              <mc:Fallback>
                <p:oleObj name="Equation" r:id="rId31" imgW="241200" imgH="228600" progId="Equation.3">
                  <p:embed/>
                  <p:pic>
                    <p:nvPicPr>
                      <p:cNvPr id="0" name=""/>
                      <p:cNvPicPr>
                        <a:picLocks noChangeAspect="1" noChangeArrowheads="1"/>
                      </p:cNvPicPr>
                      <p:nvPr/>
                    </p:nvPicPr>
                    <p:blipFill>
                      <a:blip r:embed="rId32"/>
                      <a:srcRect/>
                      <a:stretch>
                        <a:fillRect/>
                      </a:stretch>
                    </p:blipFill>
                    <p:spPr bwMode="auto">
                      <a:xfrm>
                        <a:off x="7518400" y="3160713"/>
                        <a:ext cx="457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nvGraphicFramePr>
        <p:xfrm>
          <a:off x="7596188" y="4946650"/>
          <a:ext cx="457200" cy="590550"/>
        </p:xfrm>
        <a:graphic>
          <a:graphicData uri="http://schemas.openxmlformats.org/presentationml/2006/ole">
            <mc:AlternateContent xmlns:mc="http://schemas.openxmlformats.org/markup-compatibility/2006">
              <mc:Choice xmlns:v="urn:schemas-microsoft-com:vml" Requires="v">
                <p:oleObj name="Equation" r:id="rId33" imgW="241200" imgH="228600" progId="Equation.3">
                  <p:embed/>
                </p:oleObj>
              </mc:Choice>
              <mc:Fallback>
                <p:oleObj name="Equation" r:id="rId33" imgW="241200" imgH="228600" progId="Equation.3">
                  <p:embed/>
                  <p:pic>
                    <p:nvPicPr>
                      <p:cNvPr id="0" name=""/>
                      <p:cNvPicPr>
                        <a:picLocks noChangeAspect="1" noChangeArrowheads="1"/>
                      </p:cNvPicPr>
                      <p:nvPr/>
                    </p:nvPicPr>
                    <p:blipFill>
                      <a:blip r:embed="rId34"/>
                      <a:srcRect/>
                      <a:stretch>
                        <a:fillRect/>
                      </a:stretch>
                    </p:blipFill>
                    <p:spPr bwMode="auto">
                      <a:xfrm>
                        <a:off x="7596188" y="4946650"/>
                        <a:ext cx="457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nvGraphicFramePr>
        <p:xfrm>
          <a:off x="6583743" y="3491446"/>
          <a:ext cx="778421" cy="525144"/>
        </p:xfrm>
        <a:graphic>
          <a:graphicData uri="http://schemas.openxmlformats.org/presentationml/2006/ole">
            <mc:AlternateContent xmlns:mc="http://schemas.openxmlformats.org/markup-compatibility/2006">
              <mc:Choice xmlns:v="urn:schemas-microsoft-com:vml" Requires="v">
                <p:oleObj name="Equation" r:id="rId35" imgW="355320" imgH="241200" progId="Equation.3">
                  <p:embed/>
                </p:oleObj>
              </mc:Choice>
              <mc:Fallback>
                <p:oleObj name="Equation" r:id="rId35" imgW="355320" imgH="241200" progId="Equation.3">
                  <p:embed/>
                  <p:pic>
                    <p:nvPicPr>
                      <p:cNvPr id="0" name=""/>
                      <p:cNvPicPr>
                        <a:picLocks noChangeAspect="1" noChangeArrowheads="1"/>
                      </p:cNvPicPr>
                      <p:nvPr/>
                    </p:nvPicPr>
                    <p:blipFill>
                      <a:blip r:embed="rId36"/>
                      <a:srcRect/>
                      <a:stretch>
                        <a:fillRect/>
                      </a:stretch>
                    </p:blipFill>
                    <p:spPr bwMode="auto">
                      <a:xfrm>
                        <a:off x="6583743" y="3491446"/>
                        <a:ext cx="778421" cy="525144"/>
                      </a:xfrm>
                      <a:prstGeom prst="rect">
                        <a:avLst/>
                      </a:prstGeom>
                      <a:noFill/>
                      <a:ln>
                        <a:noFill/>
                      </a:ln>
                    </p:spPr>
                  </p:pic>
                </p:oleObj>
              </mc:Fallback>
            </mc:AlternateContent>
          </a:graphicData>
        </a:graphic>
      </p:graphicFrame>
      <p:sp>
        <p:nvSpPr>
          <p:cNvPr id="4" name="TextBox 3"/>
          <p:cNvSpPr txBox="1"/>
          <p:nvPr/>
        </p:nvSpPr>
        <p:spPr>
          <a:xfrm>
            <a:off x="4050201" y="3237974"/>
            <a:ext cx="2343689" cy="2062103"/>
          </a:xfrm>
          <a:prstGeom prst="rect">
            <a:avLst/>
          </a:prstGeom>
          <a:noFill/>
          <a:ln>
            <a:solidFill>
              <a:srgbClr val="FF0000"/>
            </a:solidFill>
          </a:ln>
        </p:spPr>
        <p:txBody>
          <a:bodyPr wrap="square" rtlCol="0">
            <a:spAutoFit/>
          </a:bodyPr>
          <a:lstStyle/>
          <a:p>
            <a:r>
              <a:rPr lang="en-US" sz="3200" dirty="0"/>
              <a:t>Note:  back-propagate to </a:t>
            </a:r>
            <a:r>
              <a:rPr lang="en-US" sz="3200" i="1" dirty="0" err="1"/>
              <a:t>w</a:t>
            </a:r>
            <a:r>
              <a:rPr lang="en-US" sz="3200" i="1" baseline="-25000" dirty="0" err="1"/>
              <a:t>k,j</a:t>
            </a:r>
            <a:r>
              <a:rPr lang="en-US" sz="3200" dirty="0"/>
              <a:t> depends on all </a:t>
            </a:r>
            <a:r>
              <a:rPr lang="en-US" sz="3200" i="1" dirty="0" err="1"/>
              <a:t>w</a:t>
            </a:r>
            <a:r>
              <a:rPr lang="en-US" sz="3200" i="1" baseline="-25000" dirty="0" err="1"/>
              <a:t>j,i</a:t>
            </a:r>
            <a:r>
              <a:rPr lang="en-US" sz="3200" i="1" baseline="-25000" dirty="0"/>
              <a:t>=1,,.I</a:t>
            </a:r>
            <a:r>
              <a:rPr lang="en-US" sz="3200" i="1" dirty="0"/>
              <a:t> </a:t>
            </a:r>
          </a:p>
        </p:txBody>
      </p:sp>
      <p:cxnSp>
        <p:nvCxnSpPr>
          <p:cNvPr id="25" name="Straight Arrow Connector 24"/>
          <p:cNvCxnSpPr>
            <a:endCxn id="39959" idx="2"/>
          </p:cNvCxnSpPr>
          <p:nvPr/>
        </p:nvCxnSpPr>
        <p:spPr>
          <a:xfrm flipV="1">
            <a:off x="5839413" y="1981200"/>
            <a:ext cx="848654" cy="3124200"/>
          </a:xfrm>
          <a:prstGeom prst="straightConnector1">
            <a:avLst/>
          </a:prstGeom>
          <a:ln>
            <a:prstDash val="dashDot"/>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5839413" y="2583895"/>
            <a:ext cx="814308" cy="2521506"/>
          </a:xfrm>
          <a:prstGeom prst="straightConnector1">
            <a:avLst/>
          </a:prstGeom>
          <a:ln>
            <a:prstDash val="dashDot"/>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5839413" y="3909059"/>
            <a:ext cx="772111" cy="1196341"/>
          </a:xfrm>
          <a:prstGeom prst="straightConnector1">
            <a:avLst/>
          </a:prstGeom>
          <a:ln>
            <a:prstDash val="dashDot"/>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4507506" y="1554885"/>
            <a:ext cx="394756" cy="2570288"/>
          </a:xfrm>
          <a:prstGeom prst="straightConnector1">
            <a:avLst/>
          </a:prstGeom>
          <a:ln>
            <a:prstDash val="dashDot"/>
            <a:tailEnd type="arrow"/>
          </a:ln>
        </p:spPr>
        <p:style>
          <a:lnRef idx="1">
            <a:schemeClr val="accent1"/>
          </a:lnRef>
          <a:fillRef idx="0">
            <a:schemeClr val="accent1"/>
          </a:fillRef>
          <a:effectRef idx="0">
            <a:schemeClr val="accent1"/>
          </a:effectRef>
          <a:fontRef idx="minor">
            <a:schemeClr val="tx1"/>
          </a:fontRef>
        </p:style>
      </p:cxnSp>
      <p:graphicFrame>
        <p:nvGraphicFramePr>
          <p:cNvPr id="38" name="Object 37"/>
          <p:cNvGraphicFramePr>
            <a:graphicFrameLocks noChangeAspect="1"/>
          </p:cNvGraphicFramePr>
          <p:nvPr/>
        </p:nvGraphicFramePr>
        <p:xfrm>
          <a:off x="4268788" y="1003300"/>
          <a:ext cx="893762" cy="747713"/>
        </p:xfrm>
        <a:graphic>
          <a:graphicData uri="http://schemas.openxmlformats.org/presentationml/2006/ole">
            <mc:AlternateContent xmlns:mc="http://schemas.openxmlformats.org/markup-compatibility/2006">
              <mc:Choice xmlns:v="urn:schemas-microsoft-com:vml" Requires="v">
                <p:oleObj name="Equation" r:id="rId37" imgW="266400" imgH="241200" progId="Equation.3">
                  <p:embed/>
                </p:oleObj>
              </mc:Choice>
              <mc:Fallback>
                <p:oleObj name="Equation" r:id="rId37" imgW="266400" imgH="241200" progId="Equation.3">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268788" y="1003300"/>
                        <a:ext cx="89376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 name="Freeform 39"/>
          <p:cNvSpPr/>
          <p:nvPr/>
        </p:nvSpPr>
        <p:spPr>
          <a:xfrm>
            <a:off x="1935480" y="5151120"/>
            <a:ext cx="5638800" cy="747114"/>
          </a:xfrm>
          <a:custGeom>
            <a:avLst/>
            <a:gdLst>
              <a:gd name="connsiteX0" fmla="*/ 0 w 5638800"/>
              <a:gd name="connsiteY0" fmla="*/ 0 h 747114"/>
              <a:gd name="connsiteX1" fmla="*/ 3124200 w 5638800"/>
              <a:gd name="connsiteY1" fmla="*/ 746760 h 747114"/>
              <a:gd name="connsiteX2" fmla="*/ 5638800 w 5638800"/>
              <a:gd name="connsiteY2" fmla="*/ 106680 h 747114"/>
            </a:gdLst>
            <a:ahLst/>
            <a:cxnLst>
              <a:cxn ang="0">
                <a:pos x="connsiteX0" y="connsiteY0"/>
              </a:cxn>
              <a:cxn ang="0">
                <a:pos x="connsiteX1" y="connsiteY1"/>
              </a:cxn>
              <a:cxn ang="0">
                <a:pos x="connsiteX2" y="connsiteY2"/>
              </a:cxn>
            </a:cxnLst>
            <a:rect l="l" t="t" r="r" b="b"/>
            <a:pathLst>
              <a:path w="5638800" h="747114">
                <a:moveTo>
                  <a:pt x="0" y="0"/>
                </a:moveTo>
                <a:cubicBezTo>
                  <a:pt x="1092200" y="364490"/>
                  <a:pt x="2184400" y="728980"/>
                  <a:pt x="3124200" y="746760"/>
                </a:cubicBezTo>
                <a:cubicBezTo>
                  <a:pt x="4064000" y="764540"/>
                  <a:pt x="5638800" y="106680"/>
                  <a:pt x="5638800" y="106680"/>
                </a:cubicBezTo>
              </a:path>
            </a:pathLst>
          </a:custGeom>
          <a:ln>
            <a:solidFill>
              <a:srgbClr val="00B050"/>
            </a:solidFill>
            <a:prstDash val="dash"/>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41" name="Object 40"/>
          <p:cNvGraphicFramePr>
            <a:graphicFrameLocks noChangeAspect="1"/>
          </p:cNvGraphicFramePr>
          <p:nvPr/>
        </p:nvGraphicFramePr>
        <p:xfrm>
          <a:off x="8583613" y="1309688"/>
          <a:ext cx="355600" cy="357187"/>
        </p:xfrm>
        <a:graphic>
          <a:graphicData uri="http://schemas.openxmlformats.org/presentationml/2006/ole">
            <mc:AlternateContent xmlns:mc="http://schemas.openxmlformats.org/markup-compatibility/2006">
              <mc:Choice xmlns:v="urn:schemas-microsoft-com:vml" Requires="v">
                <p:oleObj name="Equation" r:id="rId39" imgW="228600" imgH="228600" progId="Equation.3">
                  <p:embed/>
                </p:oleObj>
              </mc:Choice>
              <mc:Fallback>
                <p:oleObj name="Equation" r:id="rId39" imgW="228600" imgH="228600" progId="Equation.3">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8583613" y="1309688"/>
                        <a:ext cx="355600" cy="3571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reeform 2"/>
          <p:cNvSpPr/>
          <p:nvPr/>
        </p:nvSpPr>
        <p:spPr>
          <a:xfrm>
            <a:off x="441431" y="669776"/>
            <a:ext cx="3819070" cy="747806"/>
          </a:xfrm>
          <a:custGeom>
            <a:avLst/>
            <a:gdLst>
              <a:gd name="connsiteX0" fmla="*/ 121277 w 3819070"/>
              <a:gd name="connsiteY0" fmla="*/ 726945 h 747806"/>
              <a:gd name="connsiteX1" fmla="*/ 221760 w 3819070"/>
              <a:gd name="connsiteY1" fmla="*/ 656606 h 747806"/>
              <a:gd name="connsiteX2" fmla="*/ 2151044 w 3819070"/>
              <a:gd name="connsiteY2" fmla="*/ 3464 h 747806"/>
              <a:gd name="connsiteX3" fmla="*/ 3819070 w 3819070"/>
              <a:gd name="connsiteY3" fmla="*/ 445591 h 747806"/>
            </a:gdLst>
            <a:ahLst/>
            <a:cxnLst>
              <a:cxn ang="0">
                <a:pos x="connsiteX0" y="connsiteY0"/>
              </a:cxn>
              <a:cxn ang="0">
                <a:pos x="connsiteX1" y="connsiteY1"/>
              </a:cxn>
              <a:cxn ang="0">
                <a:pos x="connsiteX2" y="connsiteY2"/>
              </a:cxn>
              <a:cxn ang="0">
                <a:pos x="connsiteX3" y="connsiteY3"/>
              </a:cxn>
            </a:cxnLst>
            <a:rect l="l" t="t" r="r" b="b"/>
            <a:pathLst>
              <a:path w="3819070" h="747806">
                <a:moveTo>
                  <a:pt x="121277" y="726945"/>
                </a:moveTo>
                <a:cubicBezTo>
                  <a:pt x="2371" y="752065"/>
                  <a:pt x="-116534" y="777186"/>
                  <a:pt x="221760" y="656606"/>
                </a:cubicBezTo>
                <a:cubicBezTo>
                  <a:pt x="560054" y="536026"/>
                  <a:pt x="1551492" y="38633"/>
                  <a:pt x="2151044" y="3464"/>
                </a:cubicBezTo>
                <a:cubicBezTo>
                  <a:pt x="2750596" y="-31705"/>
                  <a:pt x="3284833" y="206943"/>
                  <a:pt x="3819070" y="445591"/>
                </a:cubicBezTo>
              </a:path>
            </a:pathLst>
          </a:custGeom>
          <a:noFill/>
          <a:ln>
            <a:solidFill>
              <a:srgbClr val="FF0000"/>
            </a:solidFill>
            <a:prstDash val="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6769920D-E999-4413-B311-5B85D08B02E2}"/>
              </a:ext>
            </a:extLst>
          </p:cNvPr>
          <p:cNvSpPr/>
          <p:nvPr/>
        </p:nvSpPr>
        <p:spPr>
          <a:xfrm>
            <a:off x="1015344" y="1517487"/>
            <a:ext cx="589836" cy="794423"/>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37AC5727-1CB0-4432-8AB2-234229C2715B}"/>
              </a:ext>
            </a:extLst>
          </p:cNvPr>
          <p:cNvSpPr/>
          <p:nvPr/>
        </p:nvSpPr>
        <p:spPr>
          <a:xfrm>
            <a:off x="873482" y="2840029"/>
            <a:ext cx="589836" cy="794423"/>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01771DE-6420-4D11-9DB0-4909678620BE}"/>
              </a:ext>
            </a:extLst>
          </p:cNvPr>
          <p:cNvSpPr/>
          <p:nvPr/>
        </p:nvSpPr>
        <p:spPr>
          <a:xfrm>
            <a:off x="2057400" y="2765425"/>
            <a:ext cx="413940" cy="985838"/>
          </a:xfrm>
          <a:prstGeom prst="rect">
            <a:avLst/>
          </a:prstGeom>
          <a:no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ED5BB16-7AF8-4B67-B81E-D599A3FAEB56}"/>
              </a:ext>
            </a:extLst>
          </p:cNvPr>
          <p:cNvSpPr/>
          <p:nvPr/>
        </p:nvSpPr>
        <p:spPr>
          <a:xfrm>
            <a:off x="1031555" y="4412456"/>
            <a:ext cx="413940" cy="985838"/>
          </a:xfrm>
          <a:prstGeom prst="rect">
            <a:avLst/>
          </a:prstGeom>
          <a:no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A203516-DB4E-458F-A781-EE65644BBB42}"/>
              </a:ext>
            </a:extLst>
          </p:cNvPr>
          <p:cNvSpPr/>
          <p:nvPr/>
        </p:nvSpPr>
        <p:spPr>
          <a:xfrm>
            <a:off x="764566" y="3909059"/>
            <a:ext cx="698751" cy="359968"/>
          </a:xfrm>
          <a:prstGeom prst="rect">
            <a:avLst/>
          </a:prstGeom>
          <a:no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1946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54454" y="218069"/>
            <a:ext cx="8077200" cy="487362"/>
          </a:xfrm>
        </p:spPr>
        <p:txBody>
          <a:bodyPr>
            <a:normAutofit fontScale="90000"/>
          </a:bodyPr>
          <a:lstStyle/>
          <a:p>
            <a:pPr algn="l"/>
            <a:r>
              <a:rPr lang="en-US" altLang="en-US" sz="2000" dirty="0">
                <a:solidFill>
                  <a:srgbClr val="0070C0"/>
                </a:solidFill>
              </a:rPr>
              <a:t>Case2(iii) </a:t>
            </a:r>
            <a:r>
              <a:rPr lang="en-US" altLang="en-US" sz="2000" dirty="0"/>
              <a:t>: if neuron in </a:t>
            </a:r>
            <a:r>
              <a:rPr lang="en-US" altLang="en-US" sz="2000" b="1" dirty="0">
                <a:solidFill>
                  <a:srgbClr val="FF0000"/>
                </a:solidFill>
              </a:rPr>
              <a:t>between a hidden and hidden  layer</a:t>
            </a:r>
            <a:r>
              <a:rPr lang="en-US" altLang="en-US" sz="2000" dirty="0"/>
              <a:t>. We want to find</a:t>
            </a:r>
          </a:p>
        </p:txBody>
      </p:sp>
      <p:sp>
        <p:nvSpPr>
          <p:cNvPr id="39939" name="Content Placeholder 2"/>
          <p:cNvSpPr>
            <a:spLocks noGrp="1"/>
          </p:cNvSpPr>
          <p:nvPr>
            <p:ph idx="1"/>
          </p:nvPr>
        </p:nvSpPr>
        <p:spPr>
          <a:xfrm>
            <a:off x="8283162" y="5927170"/>
            <a:ext cx="457200" cy="334962"/>
          </a:xfrm>
        </p:spPr>
        <p:txBody>
          <a:bodyPr>
            <a:normAutofit fontScale="55000" lnSpcReduction="20000"/>
          </a:bodyPr>
          <a:lstStyle/>
          <a:p>
            <a:r>
              <a:rPr lang="en-US" altLang="en-US" dirty="0"/>
              <a:t> </a:t>
            </a:r>
          </a:p>
        </p:txBody>
      </p:sp>
      <p:sp>
        <p:nvSpPr>
          <p:cNvPr id="39940" name="Footer Placeholder 3"/>
          <p:cNvSpPr>
            <a:spLocks noGrp="1"/>
          </p:cNvSpPr>
          <p:nvPr>
            <p:ph type="ftr" sz="quarter" idx="11"/>
          </p:nvPr>
        </p:nvSpPr>
        <p:spPr bwMode="auto">
          <a:xfrm>
            <a:off x="5705062" y="6236732"/>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endParaRPr lang="en-US" altLang="zh-HK" sz="1200" dirty="0">
              <a:solidFill>
                <a:srgbClr val="898989"/>
              </a:solidFill>
            </a:endParaRPr>
          </a:p>
        </p:txBody>
      </p:sp>
      <p:sp>
        <p:nvSpPr>
          <p:cNvPr id="39941" name="Slide Number Placeholder 4"/>
          <p:cNvSpPr>
            <a:spLocks noGrp="1"/>
          </p:cNvSpPr>
          <p:nvPr>
            <p:ph type="sldNum" sz="quarter" idx="12"/>
          </p:nvPr>
        </p:nvSpPr>
        <p:spPr bwMode="auto">
          <a:xfrm>
            <a:off x="6486112" y="61922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42BD951-374D-439C-A469-471C14ADE979}" type="slidenum">
              <a:rPr lang="en-US" altLang="zh-HK" sz="1200">
                <a:solidFill>
                  <a:srgbClr val="898989"/>
                </a:solidFill>
              </a:rPr>
              <a:pPr>
                <a:spcBef>
                  <a:spcPct val="0"/>
                </a:spcBef>
                <a:buFontTx/>
                <a:buNone/>
              </a:pPr>
              <a:t>61</a:t>
            </a:fld>
            <a:endParaRPr lang="en-US" altLang="zh-HK" sz="1200">
              <a:solidFill>
                <a:srgbClr val="898989"/>
              </a:solidFill>
            </a:endParaRPr>
          </a:p>
        </p:txBody>
      </p:sp>
      <p:graphicFrame>
        <p:nvGraphicFramePr>
          <p:cNvPr id="39942" name="Object 5"/>
          <p:cNvGraphicFramePr>
            <a:graphicFrameLocks noChangeAspect="1"/>
          </p:cNvGraphicFramePr>
          <p:nvPr>
            <p:extLst>
              <p:ext uri="{D42A27DB-BD31-4B8C-83A1-F6EECF244321}">
                <p14:modId xmlns:p14="http://schemas.microsoft.com/office/powerpoint/2010/main" val="3003261765"/>
              </p:ext>
            </p:extLst>
          </p:nvPr>
        </p:nvGraphicFramePr>
        <p:xfrm>
          <a:off x="492347" y="1981200"/>
          <a:ext cx="5683250" cy="4660900"/>
        </p:xfrm>
        <a:graphic>
          <a:graphicData uri="http://schemas.openxmlformats.org/presentationml/2006/ole">
            <mc:AlternateContent xmlns:mc="http://schemas.openxmlformats.org/markup-compatibility/2006">
              <mc:Choice xmlns:v="urn:schemas-microsoft-com:vml" Requires="v">
                <p:oleObj name="Equation" r:id="rId2" imgW="2908080" imgH="2387520" progId="Equation.3">
                  <p:embed/>
                </p:oleObj>
              </mc:Choice>
              <mc:Fallback>
                <p:oleObj name="Equation" r:id="rId2" imgW="2908080" imgH="2387520" progId="Equation.3">
                  <p:embed/>
                  <p:pic>
                    <p:nvPicPr>
                      <p:cNvPr id="0" name=""/>
                      <p:cNvPicPr>
                        <a:picLocks noChangeAspect="1" noChangeArrowheads="1"/>
                      </p:cNvPicPr>
                      <p:nvPr/>
                    </p:nvPicPr>
                    <p:blipFill>
                      <a:blip r:embed="rId3"/>
                      <a:srcRect/>
                      <a:stretch>
                        <a:fillRect/>
                      </a:stretch>
                    </p:blipFill>
                    <p:spPr bwMode="auto">
                      <a:xfrm>
                        <a:off x="492347" y="1981200"/>
                        <a:ext cx="5683250" cy="4660900"/>
                      </a:xfrm>
                      <a:prstGeom prst="rect">
                        <a:avLst/>
                      </a:prstGeom>
                      <a:noFill/>
                      <a:ln>
                        <a:noFill/>
                      </a:ln>
                    </p:spPr>
                  </p:pic>
                </p:oleObj>
              </mc:Fallback>
            </mc:AlternateContent>
          </a:graphicData>
        </a:graphic>
      </p:graphicFrame>
      <p:sp>
        <p:nvSpPr>
          <p:cNvPr id="7" name="Oval 6"/>
          <p:cNvSpPr/>
          <p:nvPr/>
        </p:nvSpPr>
        <p:spPr>
          <a:xfrm>
            <a:off x="6976650" y="1207532"/>
            <a:ext cx="1490662"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8" name="Straight Arrow Connector 7"/>
          <p:cNvCxnSpPr>
            <a:stCxn id="27" idx="6"/>
            <a:endCxn id="7" idx="2"/>
          </p:cNvCxnSpPr>
          <p:nvPr/>
        </p:nvCxnSpPr>
        <p:spPr>
          <a:xfrm>
            <a:off x="6190837" y="1722676"/>
            <a:ext cx="785813" cy="132556"/>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7" idx="6"/>
          </p:cNvCxnSpPr>
          <p:nvPr/>
        </p:nvCxnSpPr>
        <p:spPr>
          <a:xfrm>
            <a:off x="6190837" y="1722676"/>
            <a:ext cx="841375" cy="1221581"/>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7" idx="0"/>
            <a:endCxn id="7" idx="4"/>
          </p:cNvCxnSpPr>
          <p:nvPr/>
        </p:nvCxnSpPr>
        <p:spPr>
          <a:xfrm>
            <a:off x="7721981" y="1207532"/>
            <a:ext cx="0" cy="129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6"/>
          </p:cNvCxnSpPr>
          <p:nvPr/>
        </p:nvCxnSpPr>
        <p:spPr>
          <a:xfrm>
            <a:off x="8467312" y="1855232"/>
            <a:ext cx="27709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5053256" y="1207532"/>
            <a:ext cx="1137581" cy="10302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33" name="Straight Connector 32"/>
          <p:cNvCxnSpPr>
            <a:stCxn id="27" idx="0"/>
            <a:endCxn id="27" idx="4"/>
          </p:cNvCxnSpPr>
          <p:nvPr/>
        </p:nvCxnSpPr>
        <p:spPr>
          <a:xfrm>
            <a:off x="5622047" y="1207532"/>
            <a:ext cx="0" cy="1030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7" idx="6"/>
            <a:endCxn id="66" idx="2"/>
          </p:cNvCxnSpPr>
          <p:nvPr/>
        </p:nvCxnSpPr>
        <p:spPr>
          <a:xfrm>
            <a:off x="6190837" y="1722676"/>
            <a:ext cx="925768" cy="3182859"/>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9952" name="Object 53"/>
          <p:cNvGraphicFramePr>
            <a:graphicFrameLocks noChangeAspect="1"/>
          </p:cNvGraphicFramePr>
          <p:nvPr/>
        </p:nvGraphicFramePr>
        <p:xfrm>
          <a:off x="7775575" y="1482725"/>
          <a:ext cx="503238" cy="479425"/>
        </p:xfrm>
        <a:graphic>
          <a:graphicData uri="http://schemas.openxmlformats.org/presentationml/2006/ole">
            <mc:AlternateContent xmlns:mc="http://schemas.openxmlformats.org/markup-compatibility/2006">
              <mc:Choice xmlns:v="urn:schemas-microsoft-com:vml" Requires="v">
                <p:oleObj name="Equation" r:id="rId4" imgW="241200" imgH="228600" progId="Equation.3">
                  <p:embed/>
                </p:oleObj>
              </mc:Choice>
              <mc:Fallback>
                <p:oleObj name="Equation" r:id="rId4" imgW="241200" imgH="228600" progId="Equation.3">
                  <p:embed/>
                  <p:pic>
                    <p:nvPicPr>
                      <p:cNvPr id="0" name=""/>
                      <p:cNvPicPr>
                        <a:picLocks noChangeAspect="1" noChangeArrowheads="1"/>
                      </p:cNvPicPr>
                      <p:nvPr/>
                    </p:nvPicPr>
                    <p:blipFill>
                      <a:blip r:embed="rId5"/>
                      <a:srcRect/>
                      <a:stretch>
                        <a:fillRect/>
                      </a:stretch>
                    </p:blipFill>
                    <p:spPr bwMode="auto">
                      <a:xfrm>
                        <a:off x="7775575" y="1482725"/>
                        <a:ext cx="503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1" name="Straight Arrow Connector 70"/>
          <p:cNvCxnSpPr/>
          <p:nvPr/>
        </p:nvCxnSpPr>
        <p:spPr>
          <a:xfrm flipH="1">
            <a:off x="5222046" y="2301580"/>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9956" name="Object 71"/>
          <p:cNvGraphicFramePr>
            <a:graphicFrameLocks noChangeAspect="1"/>
          </p:cNvGraphicFramePr>
          <p:nvPr/>
        </p:nvGraphicFramePr>
        <p:xfrm>
          <a:off x="7529680" y="1914699"/>
          <a:ext cx="433387" cy="591104"/>
        </p:xfrm>
        <a:graphic>
          <a:graphicData uri="http://schemas.openxmlformats.org/presentationml/2006/ole">
            <mc:AlternateContent xmlns:mc="http://schemas.openxmlformats.org/markup-compatibility/2006">
              <mc:Choice xmlns:v="urn:schemas-microsoft-com:vml" Requires="v">
                <p:oleObj name="Equation" r:id="rId6" imgW="228600" imgH="228600" progId="Equation.3">
                  <p:embed/>
                </p:oleObj>
              </mc:Choice>
              <mc:Fallback>
                <p:oleObj name="Equation" r:id="rId6" imgW="228600" imgH="228600" progId="Equation.3">
                  <p:embed/>
                  <p:pic>
                    <p:nvPicPr>
                      <p:cNvPr id="0" name=""/>
                      <p:cNvPicPr>
                        <a:picLocks noChangeAspect="1" noChangeArrowheads="1"/>
                      </p:cNvPicPr>
                      <p:nvPr/>
                    </p:nvPicPr>
                    <p:blipFill>
                      <a:blip r:embed="rId7"/>
                      <a:srcRect/>
                      <a:stretch>
                        <a:fillRect/>
                      </a:stretch>
                    </p:blipFill>
                    <p:spPr bwMode="auto">
                      <a:xfrm>
                        <a:off x="7529680" y="1914699"/>
                        <a:ext cx="433387" cy="591104"/>
                      </a:xfrm>
                      <a:prstGeom prst="rect">
                        <a:avLst/>
                      </a:prstGeom>
                      <a:noFill/>
                      <a:ln>
                        <a:noFill/>
                      </a:ln>
                    </p:spPr>
                  </p:pic>
                </p:oleObj>
              </mc:Fallback>
            </mc:AlternateContent>
          </a:graphicData>
        </a:graphic>
      </p:graphicFrame>
      <p:cxnSp>
        <p:nvCxnSpPr>
          <p:cNvPr id="47" name="Straight Arrow Connector 46"/>
          <p:cNvCxnSpPr/>
          <p:nvPr/>
        </p:nvCxnSpPr>
        <p:spPr>
          <a:xfrm flipV="1">
            <a:off x="4377512" y="1775858"/>
            <a:ext cx="675744" cy="13096"/>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9958" name="Object 1"/>
          <p:cNvGraphicFramePr>
            <a:graphicFrameLocks noChangeAspect="1"/>
          </p:cNvGraphicFramePr>
          <p:nvPr/>
        </p:nvGraphicFramePr>
        <p:xfrm>
          <a:off x="4299089" y="1654790"/>
          <a:ext cx="398463" cy="514350"/>
        </p:xfrm>
        <a:graphic>
          <a:graphicData uri="http://schemas.openxmlformats.org/presentationml/2006/ole">
            <mc:AlternateContent xmlns:mc="http://schemas.openxmlformats.org/markup-compatibility/2006">
              <mc:Choice xmlns:v="urn:schemas-microsoft-com:vml" Requires="v">
                <p:oleObj name="Equation" r:id="rId8" imgW="177480" imgH="228600" progId="Equation.3">
                  <p:embed/>
                </p:oleObj>
              </mc:Choice>
              <mc:Fallback>
                <p:oleObj name="Equation" r:id="rId8" imgW="177480" imgH="228600" progId="Equation.3">
                  <p:embed/>
                  <p:pic>
                    <p:nvPicPr>
                      <p:cNvPr id="0" name=""/>
                      <p:cNvPicPr>
                        <a:picLocks noChangeAspect="1" noChangeArrowheads="1"/>
                      </p:cNvPicPr>
                      <p:nvPr/>
                    </p:nvPicPr>
                    <p:blipFill>
                      <a:blip r:embed="rId9"/>
                      <a:srcRect/>
                      <a:stretch>
                        <a:fillRect/>
                      </a:stretch>
                    </p:blipFill>
                    <p:spPr bwMode="auto">
                      <a:xfrm>
                        <a:off x="4299089" y="1654790"/>
                        <a:ext cx="39846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59" name="Object 28"/>
          <p:cNvGraphicFramePr>
            <a:graphicFrameLocks noChangeAspect="1"/>
          </p:cNvGraphicFramePr>
          <p:nvPr/>
        </p:nvGraphicFramePr>
        <p:xfrm>
          <a:off x="6229801" y="1532573"/>
          <a:ext cx="707884" cy="512762"/>
        </p:xfrm>
        <a:graphic>
          <a:graphicData uri="http://schemas.openxmlformats.org/presentationml/2006/ole">
            <mc:AlternateContent xmlns:mc="http://schemas.openxmlformats.org/markup-compatibility/2006">
              <mc:Choice xmlns:v="urn:schemas-microsoft-com:vml" Requires="v">
                <p:oleObj name="Equation" r:id="rId10" imgW="330120" imgH="241200" progId="Equation.3">
                  <p:embed/>
                </p:oleObj>
              </mc:Choice>
              <mc:Fallback>
                <p:oleObj name="Equation" r:id="rId10" imgW="330120" imgH="241200" progId="Equation.3">
                  <p:embed/>
                  <p:pic>
                    <p:nvPicPr>
                      <p:cNvPr id="0" name=""/>
                      <p:cNvPicPr>
                        <a:picLocks noChangeAspect="1" noChangeArrowheads="1"/>
                      </p:cNvPicPr>
                      <p:nvPr/>
                    </p:nvPicPr>
                    <p:blipFill>
                      <a:blip r:embed="rId11"/>
                      <a:srcRect/>
                      <a:stretch>
                        <a:fillRect/>
                      </a:stretch>
                    </p:blipFill>
                    <p:spPr bwMode="auto">
                      <a:xfrm>
                        <a:off x="6229801" y="1532573"/>
                        <a:ext cx="707884" cy="512762"/>
                      </a:xfrm>
                      <a:prstGeom prst="rect">
                        <a:avLst/>
                      </a:prstGeom>
                      <a:noFill/>
                      <a:ln>
                        <a:noFill/>
                      </a:ln>
                    </p:spPr>
                  </p:pic>
                </p:oleObj>
              </mc:Fallback>
            </mc:AlternateContent>
          </a:graphicData>
        </a:graphic>
      </p:graphicFrame>
      <p:sp>
        <p:nvSpPr>
          <p:cNvPr id="57" name="Oval 56"/>
          <p:cNvSpPr/>
          <p:nvPr/>
        </p:nvSpPr>
        <p:spPr>
          <a:xfrm>
            <a:off x="7032212" y="2583895"/>
            <a:ext cx="1486694" cy="1181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58" name="Straight Connector 57"/>
          <p:cNvCxnSpPr>
            <a:stCxn id="57" idx="0"/>
            <a:endCxn id="57" idx="4"/>
          </p:cNvCxnSpPr>
          <p:nvPr/>
        </p:nvCxnSpPr>
        <p:spPr>
          <a:xfrm>
            <a:off x="7775559" y="2583895"/>
            <a:ext cx="0" cy="1181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7" idx="6"/>
          </p:cNvCxnSpPr>
          <p:nvPr/>
        </p:nvCxnSpPr>
        <p:spPr>
          <a:xfrm flipV="1">
            <a:off x="8518906" y="3161023"/>
            <a:ext cx="225497" cy="134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7398364" y="3276600"/>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7116605" y="4269026"/>
            <a:ext cx="1321594" cy="12730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67" name="Straight Connector 66"/>
          <p:cNvCxnSpPr/>
          <p:nvPr/>
        </p:nvCxnSpPr>
        <p:spPr>
          <a:xfrm>
            <a:off x="7805022" y="4269026"/>
            <a:ext cx="0" cy="1273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66" idx="6"/>
          </p:cNvCxnSpPr>
          <p:nvPr/>
        </p:nvCxnSpPr>
        <p:spPr>
          <a:xfrm>
            <a:off x="8438199" y="4905535"/>
            <a:ext cx="2722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7410345" y="4980068"/>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9969" name="Object 13"/>
          <p:cNvGraphicFramePr>
            <a:graphicFrameLocks noChangeAspect="1"/>
          </p:cNvGraphicFramePr>
          <p:nvPr/>
        </p:nvGraphicFramePr>
        <p:xfrm>
          <a:off x="7015163" y="1458913"/>
          <a:ext cx="504825" cy="476250"/>
        </p:xfrm>
        <a:graphic>
          <a:graphicData uri="http://schemas.openxmlformats.org/presentationml/2006/ole">
            <mc:AlternateContent xmlns:mc="http://schemas.openxmlformats.org/markup-compatibility/2006">
              <mc:Choice xmlns:v="urn:schemas-microsoft-com:vml" Requires="v">
                <p:oleObj name="Equation" r:id="rId12" imgW="241200" imgH="228600" progId="Equation.3">
                  <p:embed/>
                </p:oleObj>
              </mc:Choice>
              <mc:Fallback>
                <p:oleObj name="Equation" r:id="rId12" imgW="241200" imgH="228600" progId="Equation.3">
                  <p:embed/>
                  <p:pic>
                    <p:nvPicPr>
                      <p:cNvPr id="0" name=""/>
                      <p:cNvPicPr>
                        <a:picLocks noChangeAspect="1" noChangeArrowheads="1"/>
                      </p:cNvPicPr>
                      <p:nvPr/>
                    </p:nvPicPr>
                    <p:blipFill>
                      <a:blip r:embed="rId13"/>
                      <a:srcRect/>
                      <a:stretch>
                        <a:fillRect/>
                      </a:stretch>
                    </p:blipFill>
                    <p:spPr bwMode="auto">
                      <a:xfrm>
                        <a:off x="7015163" y="1458913"/>
                        <a:ext cx="5048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76" name="Object 13"/>
          <p:cNvGraphicFramePr>
            <a:graphicFrameLocks noChangeAspect="1"/>
          </p:cNvGraphicFramePr>
          <p:nvPr/>
        </p:nvGraphicFramePr>
        <p:xfrm>
          <a:off x="5172075" y="1471613"/>
          <a:ext cx="371475" cy="503237"/>
        </p:xfrm>
        <a:graphic>
          <a:graphicData uri="http://schemas.openxmlformats.org/presentationml/2006/ole">
            <mc:AlternateContent xmlns:mc="http://schemas.openxmlformats.org/markup-compatibility/2006">
              <mc:Choice xmlns:v="urn:schemas-microsoft-com:vml" Requires="v">
                <p:oleObj name="Equation" r:id="rId14" imgW="177480" imgH="241200" progId="Equation.3">
                  <p:embed/>
                </p:oleObj>
              </mc:Choice>
              <mc:Fallback>
                <p:oleObj name="Equation" r:id="rId14" imgW="177480" imgH="241200" progId="Equation.3">
                  <p:embed/>
                  <p:pic>
                    <p:nvPicPr>
                      <p:cNvPr id="0" name=""/>
                      <p:cNvPicPr>
                        <a:picLocks noChangeAspect="1" noChangeArrowheads="1"/>
                      </p:cNvPicPr>
                      <p:nvPr/>
                    </p:nvPicPr>
                    <p:blipFill>
                      <a:blip r:embed="rId15"/>
                      <a:srcRect/>
                      <a:stretch>
                        <a:fillRect/>
                      </a:stretch>
                    </p:blipFill>
                    <p:spPr bwMode="auto">
                      <a:xfrm>
                        <a:off x="5172075" y="1471613"/>
                        <a:ext cx="3714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77" name="Object 53"/>
          <p:cNvGraphicFramePr>
            <a:graphicFrameLocks noChangeAspect="1"/>
          </p:cNvGraphicFramePr>
          <p:nvPr/>
        </p:nvGraphicFramePr>
        <p:xfrm>
          <a:off x="5732463" y="1446213"/>
          <a:ext cx="368300" cy="514350"/>
        </p:xfrm>
        <a:graphic>
          <a:graphicData uri="http://schemas.openxmlformats.org/presentationml/2006/ole">
            <mc:AlternateContent xmlns:mc="http://schemas.openxmlformats.org/markup-compatibility/2006">
              <mc:Choice xmlns:v="urn:schemas-microsoft-com:vml" Requires="v">
                <p:oleObj name="Equation" r:id="rId16" imgW="177480" imgH="241200" progId="Equation.3">
                  <p:embed/>
                </p:oleObj>
              </mc:Choice>
              <mc:Fallback>
                <p:oleObj name="Equation" r:id="rId16" imgW="177480" imgH="241200" progId="Equation.3">
                  <p:embed/>
                  <p:pic>
                    <p:nvPicPr>
                      <p:cNvPr id="0" name=""/>
                      <p:cNvPicPr>
                        <a:picLocks noChangeAspect="1" noChangeArrowheads="1"/>
                      </p:cNvPicPr>
                      <p:nvPr/>
                    </p:nvPicPr>
                    <p:blipFill>
                      <a:blip r:embed="rId17"/>
                      <a:srcRect/>
                      <a:stretch>
                        <a:fillRect/>
                      </a:stretch>
                    </p:blipFill>
                    <p:spPr bwMode="auto">
                      <a:xfrm>
                        <a:off x="5732463" y="1446213"/>
                        <a:ext cx="3683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80" name="Object 2"/>
          <p:cNvGraphicFramePr>
            <a:graphicFrameLocks noChangeAspect="1"/>
          </p:cNvGraphicFramePr>
          <p:nvPr/>
        </p:nvGraphicFramePr>
        <p:xfrm>
          <a:off x="4268878" y="1003356"/>
          <a:ext cx="893011" cy="747825"/>
        </p:xfrm>
        <a:graphic>
          <a:graphicData uri="http://schemas.openxmlformats.org/presentationml/2006/ole">
            <mc:AlternateContent xmlns:mc="http://schemas.openxmlformats.org/markup-compatibility/2006">
              <mc:Choice xmlns:v="urn:schemas-microsoft-com:vml" Requires="v">
                <p:oleObj name="Equation" r:id="rId18" imgW="266400" imgH="241200" progId="Equation.3">
                  <p:embed/>
                </p:oleObj>
              </mc:Choice>
              <mc:Fallback>
                <p:oleObj name="Equation" r:id="rId18" imgW="266400" imgH="241200" progId="Equation.3">
                  <p:embed/>
                  <p:pic>
                    <p:nvPicPr>
                      <p:cNvPr id="0" name=""/>
                      <p:cNvPicPr>
                        <a:picLocks noChangeAspect="1" noChangeArrowheads="1"/>
                      </p:cNvPicPr>
                      <p:nvPr/>
                    </p:nvPicPr>
                    <p:blipFill>
                      <a:blip r:embed="rId19"/>
                      <a:srcRect/>
                      <a:stretch>
                        <a:fillRect/>
                      </a:stretch>
                    </p:blipFill>
                    <p:spPr bwMode="auto">
                      <a:xfrm>
                        <a:off x="4268878" y="1003356"/>
                        <a:ext cx="893011" cy="747825"/>
                      </a:xfrm>
                      <a:prstGeom prst="rect">
                        <a:avLst/>
                      </a:prstGeom>
                      <a:noFill/>
                      <a:ln>
                        <a:noFill/>
                      </a:ln>
                    </p:spPr>
                  </p:pic>
                </p:oleObj>
              </mc:Fallback>
            </mc:AlternateContent>
          </a:graphicData>
        </a:graphic>
      </p:graphicFrame>
      <p:sp>
        <p:nvSpPr>
          <p:cNvPr id="6" name="TextBox 5"/>
          <p:cNvSpPr txBox="1"/>
          <p:nvPr/>
        </p:nvSpPr>
        <p:spPr>
          <a:xfrm>
            <a:off x="7582276" y="5717232"/>
            <a:ext cx="856325" cy="646331"/>
          </a:xfrm>
          <a:prstGeom prst="rect">
            <a:avLst/>
          </a:prstGeom>
          <a:noFill/>
        </p:spPr>
        <p:txBody>
          <a:bodyPr wrap="none" rtlCol="0">
            <a:spAutoFit/>
          </a:bodyPr>
          <a:lstStyle/>
          <a:p>
            <a:r>
              <a:rPr lang="en-US" dirty="0"/>
              <a:t>Output</a:t>
            </a:r>
          </a:p>
          <a:p>
            <a:r>
              <a:rPr lang="en-US" dirty="0"/>
              <a:t>layer</a:t>
            </a:r>
          </a:p>
        </p:txBody>
      </p:sp>
      <p:sp>
        <p:nvSpPr>
          <p:cNvPr id="51" name="TextBox 50"/>
          <p:cNvSpPr txBox="1"/>
          <p:nvPr/>
        </p:nvSpPr>
        <p:spPr>
          <a:xfrm>
            <a:off x="5404679" y="821407"/>
            <a:ext cx="434734" cy="369332"/>
          </a:xfrm>
          <a:prstGeom prst="rect">
            <a:avLst/>
          </a:prstGeom>
          <a:noFill/>
        </p:spPr>
        <p:txBody>
          <a:bodyPr wrap="none" rtlCol="0">
            <a:spAutoFit/>
          </a:bodyPr>
          <a:lstStyle/>
          <a:p>
            <a:r>
              <a:rPr lang="en-US" dirty="0"/>
              <a:t>A1</a:t>
            </a:r>
          </a:p>
        </p:txBody>
      </p:sp>
      <p:graphicFrame>
        <p:nvGraphicFramePr>
          <p:cNvPr id="11" name="Object 10"/>
          <p:cNvGraphicFramePr>
            <a:graphicFrameLocks noChangeAspect="1"/>
          </p:cNvGraphicFramePr>
          <p:nvPr/>
        </p:nvGraphicFramePr>
        <p:xfrm>
          <a:off x="5440363" y="2301875"/>
          <a:ext cx="314325" cy="463550"/>
        </p:xfrm>
        <a:graphic>
          <a:graphicData uri="http://schemas.openxmlformats.org/presentationml/2006/ole">
            <mc:AlternateContent xmlns:mc="http://schemas.openxmlformats.org/markup-compatibility/2006">
              <mc:Choice xmlns:v="urn:schemas-microsoft-com:vml" Requires="v">
                <p:oleObj name="Equation" r:id="rId20" imgW="164880" imgH="241200" progId="Equation.3">
                  <p:embed/>
                </p:oleObj>
              </mc:Choice>
              <mc:Fallback>
                <p:oleObj name="Equation" r:id="rId20" imgW="164880" imgH="241200" progId="Equation.3">
                  <p:embed/>
                  <p:pic>
                    <p:nvPicPr>
                      <p:cNvPr id="0" name=""/>
                      <p:cNvPicPr>
                        <a:picLocks noChangeAspect="1" noChangeArrowheads="1"/>
                      </p:cNvPicPr>
                      <p:nvPr/>
                    </p:nvPicPr>
                    <p:blipFill>
                      <a:blip r:embed="rId21"/>
                      <a:srcRect/>
                      <a:stretch>
                        <a:fillRect/>
                      </a:stretch>
                    </p:blipFill>
                    <p:spPr bwMode="auto">
                      <a:xfrm>
                        <a:off x="5440363" y="2301875"/>
                        <a:ext cx="3143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5" name="Straight Arrow Connector 54"/>
          <p:cNvCxnSpPr/>
          <p:nvPr/>
        </p:nvCxnSpPr>
        <p:spPr>
          <a:xfrm flipH="1">
            <a:off x="7352887" y="1981200"/>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7746374" y="3886200"/>
            <a:ext cx="5723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767488" y="4070525"/>
            <a:ext cx="5723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095708" y="858798"/>
            <a:ext cx="1312090" cy="369332"/>
          </a:xfrm>
          <a:prstGeom prst="rect">
            <a:avLst/>
          </a:prstGeom>
          <a:noFill/>
        </p:spPr>
        <p:txBody>
          <a:bodyPr wrap="none" rtlCol="0">
            <a:spAutoFit/>
          </a:bodyPr>
          <a:lstStyle/>
          <a:p>
            <a:r>
              <a:rPr lang="en-US" dirty="0">
                <a:solidFill>
                  <a:srgbClr val="FF0000"/>
                </a:solidFill>
              </a:rPr>
              <a:t>Indexed by </a:t>
            </a:r>
            <a:r>
              <a:rPr lang="en-US" i="1" dirty="0">
                <a:solidFill>
                  <a:srgbClr val="FF0000"/>
                </a:solidFill>
              </a:rPr>
              <a:t>i</a:t>
            </a:r>
          </a:p>
        </p:txBody>
      </p:sp>
      <p:sp>
        <p:nvSpPr>
          <p:cNvPr id="23" name="Rectangle 22"/>
          <p:cNvSpPr/>
          <p:nvPr/>
        </p:nvSpPr>
        <p:spPr>
          <a:xfrm>
            <a:off x="8783582" y="1722676"/>
            <a:ext cx="131818" cy="3916124"/>
          </a:xfrm>
          <a:prstGeom prst="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6190837" y="904964"/>
            <a:ext cx="908262" cy="646331"/>
          </a:xfrm>
          <a:prstGeom prst="rect">
            <a:avLst/>
          </a:prstGeom>
          <a:noFill/>
        </p:spPr>
        <p:txBody>
          <a:bodyPr wrap="none" rtlCol="0">
            <a:spAutoFit/>
          </a:bodyPr>
          <a:lstStyle/>
          <a:p>
            <a:r>
              <a:rPr lang="en-US" dirty="0">
                <a:solidFill>
                  <a:srgbClr val="FF0000"/>
                </a:solidFill>
              </a:rPr>
              <a:t>Weight </a:t>
            </a:r>
          </a:p>
          <a:p>
            <a:r>
              <a:rPr lang="en-US" dirty="0">
                <a:solidFill>
                  <a:srgbClr val="FF0000"/>
                </a:solidFill>
              </a:rPr>
              <a:t>Layer L</a:t>
            </a:r>
            <a:endParaRPr lang="en-US" i="1" dirty="0">
              <a:solidFill>
                <a:srgbClr val="FF0000"/>
              </a:solidFill>
            </a:endParaRPr>
          </a:p>
        </p:txBody>
      </p:sp>
      <p:graphicFrame>
        <p:nvGraphicFramePr>
          <p:cNvPr id="2" name="Object 1"/>
          <p:cNvGraphicFramePr>
            <a:graphicFrameLocks noChangeAspect="1"/>
          </p:cNvGraphicFramePr>
          <p:nvPr/>
        </p:nvGraphicFramePr>
        <p:xfrm>
          <a:off x="6477000" y="2163598"/>
          <a:ext cx="891127" cy="599389"/>
        </p:xfrm>
        <a:graphic>
          <a:graphicData uri="http://schemas.openxmlformats.org/presentationml/2006/ole">
            <mc:AlternateContent xmlns:mc="http://schemas.openxmlformats.org/markup-compatibility/2006">
              <mc:Choice xmlns:v="urn:schemas-microsoft-com:vml" Requires="v">
                <p:oleObj name="Equation" r:id="rId22" imgW="355320" imgH="241200" progId="Equation.3">
                  <p:embed/>
                </p:oleObj>
              </mc:Choice>
              <mc:Fallback>
                <p:oleObj name="Equation" r:id="rId22" imgW="355320" imgH="241200" progId="Equation.3">
                  <p:embed/>
                  <p:pic>
                    <p:nvPicPr>
                      <p:cNvPr id="0" name=""/>
                      <p:cNvPicPr>
                        <a:picLocks noChangeAspect="1" noChangeArrowheads="1"/>
                      </p:cNvPicPr>
                      <p:nvPr/>
                    </p:nvPicPr>
                    <p:blipFill>
                      <a:blip r:embed="rId23"/>
                      <a:srcRect/>
                      <a:stretch>
                        <a:fillRect/>
                      </a:stretch>
                    </p:blipFill>
                    <p:spPr bwMode="auto">
                      <a:xfrm>
                        <a:off x="6477000" y="2163598"/>
                        <a:ext cx="891127" cy="599389"/>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nvGraphicFramePr>
        <p:xfrm>
          <a:off x="7086600" y="2800350"/>
          <a:ext cx="531813" cy="476250"/>
        </p:xfrm>
        <a:graphic>
          <a:graphicData uri="http://schemas.openxmlformats.org/presentationml/2006/ole">
            <mc:AlternateContent xmlns:mc="http://schemas.openxmlformats.org/markup-compatibility/2006">
              <mc:Choice xmlns:v="urn:schemas-microsoft-com:vml" Requires="v">
                <p:oleObj name="Equation" r:id="rId24" imgW="253800" imgH="228600" progId="Equation.3">
                  <p:embed/>
                </p:oleObj>
              </mc:Choice>
              <mc:Fallback>
                <p:oleObj name="Equation" r:id="rId24" imgW="253800" imgH="228600" progId="Equation.3">
                  <p:embed/>
                  <p:pic>
                    <p:nvPicPr>
                      <p:cNvPr id="0" name=""/>
                      <p:cNvPicPr>
                        <a:picLocks noChangeAspect="1" noChangeArrowheads="1"/>
                      </p:cNvPicPr>
                      <p:nvPr/>
                    </p:nvPicPr>
                    <p:blipFill>
                      <a:blip r:embed="rId25"/>
                      <a:srcRect/>
                      <a:stretch>
                        <a:fillRect/>
                      </a:stretch>
                    </p:blipFill>
                    <p:spPr bwMode="auto">
                      <a:xfrm>
                        <a:off x="7086600" y="2800350"/>
                        <a:ext cx="5318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nvGraphicFramePr>
        <p:xfrm>
          <a:off x="7246938" y="4429125"/>
          <a:ext cx="531812" cy="476250"/>
        </p:xfrm>
        <a:graphic>
          <a:graphicData uri="http://schemas.openxmlformats.org/presentationml/2006/ole">
            <mc:AlternateContent xmlns:mc="http://schemas.openxmlformats.org/markup-compatibility/2006">
              <mc:Choice xmlns:v="urn:schemas-microsoft-com:vml" Requires="v">
                <p:oleObj name="Equation" r:id="rId26" imgW="253800" imgH="228600" progId="Equation.3">
                  <p:embed/>
                </p:oleObj>
              </mc:Choice>
              <mc:Fallback>
                <p:oleObj name="Equation" r:id="rId26" imgW="253800" imgH="228600" progId="Equation.3">
                  <p:embed/>
                  <p:pic>
                    <p:nvPicPr>
                      <p:cNvPr id="0" name=""/>
                      <p:cNvPicPr>
                        <a:picLocks noChangeAspect="1" noChangeArrowheads="1"/>
                      </p:cNvPicPr>
                      <p:nvPr/>
                    </p:nvPicPr>
                    <p:blipFill>
                      <a:blip r:embed="rId27"/>
                      <a:srcRect/>
                      <a:stretch>
                        <a:fillRect/>
                      </a:stretch>
                    </p:blipFill>
                    <p:spPr bwMode="auto">
                      <a:xfrm>
                        <a:off x="7246938" y="4429125"/>
                        <a:ext cx="5318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nvGraphicFramePr>
        <p:xfrm>
          <a:off x="7859713" y="2774950"/>
          <a:ext cx="530225" cy="479425"/>
        </p:xfrm>
        <a:graphic>
          <a:graphicData uri="http://schemas.openxmlformats.org/presentationml/2006/ole">
            <mc:AlternateContent xmlns:mc="http://schemas.openxmlformats.org/markup-compatibility/2006">
              <mc:Choice xmlns:v="urn:schemas-microsoft-com:vml" Requires="v">
                <p:oleObj name="Equation" r:id="rId28" imgW="253800" imgH="228600" progId="Equation.3">
                  <p:embed/>
                </p:oleObj>
              </mc:Choice>
              <mc:Fallback>
                <p:oleObj name="Equation" r:id="rId28" imgW="253800" imgH="228600" progId="Equation.3">
                  <p:embed/>
                  <p:pic>
                    <p:nvPicPr>
                      <p:cNvPr id="0" name=""/>
                      <p:cNvPicPr>
                        <a:picLocks noChangeAspect="1" noChangeArrowheads="1"/>
                      </p:cNvPicPr>
                      <p:nvPr/>
                    </p:nvPicPr>
                    <p:blipFill>
                      <a:blip r:embed="rId29"/>
                      <a:srcRect/>
                      <a:stretch>
                        <a:fillRect/>
                      </a:stretch>
                    </p:blipFill>
                    <p:spPr bwMode="auto">
                      <a:xfrm>
                        <a:off x="7859713" y="2774950"/>
                        <a:ext cx="5302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nvGraphicFramePr>
        <p:xfrm>
          <a:off x="7759700" y="4425950"/>
          <a:ext cx="528638" cy="479425"/>
        </p:xfrm>
        <a:graphic>
          <a:graphicData uri="http://schemas.openxmlformats.org/presentationml/2006/ole">
            <mc:AlternateContent xmlns:mc="http://schemas.openxmlformats.org/markup-compatibility/2006">
              <mc:Choice xmlns:v="urn:schemas-microsoft-com:vml" Requires="v">
                <p:oleObj name="Equation" r:id="rId30" imgW="253800" imgH="228600" progId="Equation.3">
                  <p:embed/>
                </p:oleObj>
              </mc:Choice>
              <mc:Fallback>
                <p:oleObj name="Equation" r:id="rId30" imgW="253800" imgH="228600" progId="Equation.3">
                  <p:embed/>
                  <p:pic>
                    <p:nvPicPr>
                      <p:cNvPr id="0" name=""/>
                      <p:cNvPicPr>
                        <a:picLocks noChangeAspect="1" noChangeArrowheads="1"/>
                      </p:cNvPicPr>
                      <p:nvPr/>
                    </p:nvPicPr>
                    <p:blipFill>
                      <a:blip r:embed="rId31"/>
                      <a:srcRect/>
                      <a:stretch>
                        <a:fillRect/>
                      </a:stretch>
                    </p:blipFill>
                    <p:spPr bwMode="auto">
                      <a:xfrm>
                        <a:off x="7759700" y="4425950"/>
                        <a:ext cx="5286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nvGraphicFramePr>
        <p:xfrm>
          <a:off x="7518400" y="3160713"/>
          <a:ext cx="457200" cy="590550"/>
        </p:xfrm>
        <a:graphic>
          <a:graphicData uri="http://schemas.openxmlformats.org/presentationml/2006/ole">
            <mc:AlternateContent xmlns:mc="http://schemas.openxmlformats.org/markup-compatibility/2006">
              <mc:Choice xmlns:v="urn:schemas-microsoft-com:vml" Requires="v">
                <p:oleObj name="Equation" r:id="rId32" imgW="241200" imgH="228600" progId="Equation.3">
                  <p:embed/>
                </p:oleObj>
              </mc:Choice>
              <mc:Fallback>
                <p:oleObj name="Equation" r:id="rId32" imgW="241200" imgH="228600" progId="Equation.3">
                  <p:embed/>
                  <p:pic>
                    <p:nvPicPr>
                      <p:cNvPr id="0" name=""/>
                      <p:cNvPicPr>
                        <a:picLocks noChangeAspect="1" noChangeArrowheads="1"/>
                      </p:cNvPicPr>
                      <p:nvPr/>
                    </p:nvPicPr>
                    <p:blipFill>
                      <a:blip r:embed="rId33"/>
                      <a:srcRect/>
                      <a:stretch>
                        <a:fillRect/>
                      </a:stretch>
                    </p:blipFill>
                    <p:spPr bwMode="auto">
                      <a:xfrm>
                        <a:off x="7518400" y="3160713"/>
                        <a:ext cx="457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nvGraphicFramePr>
        <p:xfrm>
          <a:off x="7596188" y="4946650"/>
          <a:ext cx="457200" cy="590550"/>
        </p:xfrm>
        <a:graphic>
          <a:graphicData uri="http://schemas.openxmlformats.org/presentationml/2006/ole">
            <mc:AlternateContent xmlns:mc="http://schemas.openxmlformats.org/markup-compatibility/2006">
              <mc:Choice xmlns:v="urn:schemas-microsoft-com:vml" Requires="v">
                <p:oleObj name="Equation" r:id="rId34" imgW="241200" imgH="228600" progId="Equation.3">
                  <p:embed/>
                </p:oleObj>
              </mc:Choice>
              <mc:Fallback>
                <p:oleObj name="Equation" r:id="rId34" imgW="241200" imgH="228600" progId="Equation.3">
                  <p:embed/>
                  <p:pic>
                    <p:nvPicPr>
                      <p:cNvPr id="0" name=""/>
                      <p:cNvPicPr>
                        <a:picLocks noChangeAspect="1" noChangeArrowheads="1"/>
                      </p:cNvPicPr>
                      <p:nvPr/>
                    </p:nvPicPr>
                    <p:blipFill>
                      <a:blip r:embed="rId35"/>
                      <a:srcRect/>
                      <a:stretch>
                        <a:fillRect/>
                      </a:stretch>
                    </p:blipFill>
                    <p:spPr bwMode="auto">
                      <a:xfrm>
                        <a:off x="7596188" y="4946650"/>
                        <a:ext cx="457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nvGraphicFramePr>
        <p:xfrm>
          <a:off x="6484712" y="3429634"/>
          <a:ext cx="983876" cy="663750"/>
        </p:xfrm>
        <a:graphic>
          <a:graphicData uri="http://schemas.openxmlformats.org/presentationml/2006/ole">
            <mc:AlternateContent xmlns:mc="http://schemas.openxmlformats.org/markup-compatibility/2006">
              <mc:Choice xmlns:v="urn:schemas-microsoft-com:vml" Requires="v">
                <p:oleObj name="Equation" r:id="rId36" imgW="355320" imgH="241200" progId="Equation.3">
                  <p:embed/>
                </p:oleObj>
              </mc:Choice>
              <mc:Fallback>
                <p:oleObj name="Equation" r:id="rId36" imgW="355320" imgH="241200" progId="Equation.3">
                  <p:embed/>
                  <p:pic>
                    <p:nvPicPr>
                      <p:cNvPr id="0" name=""/>
                      <p:cNvPicPr>
                        <a:picLocks noChangeAspect="1" noChangeArrowheads="1"/>
                      </p:cNvPicPr>
                      <p:nvPr/>
                    </p:nvPicPr>
                    <p:blipFill>
                      <a:blip r:embed="rId37"/>
                      <a:srcRect/>
                      <a:stretch>
                        <a:fillRect/>
                      </a:stretch>
                    </p:blipFill>
                    <p:spPr bwMode="auto">
                      <a:xfrm>
                        <a:off x="6484712" y="3429634"/>
                        <a:ext cx="983876" cy="663750"/>
                      </a:xfrm>
                      <a:prstGeom prst="rect">
                        <a:avLst/>
                      </a:prstGeom>
                      <a:noFill/>
                      <a:ln>
                        <a:noFill/>
                      </a:ln>
                    </p:spPr>
                  </p:pic>
                </p:oleObj>
              </mc:Fallback>
            </mc:AlternateContent>
          </a:graphicData>
        </a:graphic>
      </p:graphicFrame>
      <p:sp>
        <p:nvSpPr>
          <p:cNvPr id="24" name="Freeform 23"/>
          <p:cNvSpPr/>
          <p:nvPr/>
        </p:nvSpPr>
        <p:spPr>
          <a:xfrm>
            <a:off x="914400" y="935450"/>
            <a:ext cx="3495761" cy="1138204"/>
          </a:xfrm>
          <a:custGeom>
            <a:avLst/>
            <a:gdLst>
              <a:gd name="connsiteX0" fmla="*/ 207276 w 4093476"/>
              <a:gd name="connsiteY0" fmla="*/ 1397600 h 1460677"/>
              <a:gd name="connsiteX1" fmla="*/ 252996 w 4093476"/>
              <a:gd name="connsiteY1" fmla="*/ 1306160 h 1460677"/>
              <a:gd name="connsiteX2" fmla="*/ 2721876 w 4093476"/>
              <a:gd name="connsiteY2" fmla="*/ 56480 h 1460677"/>
              <a:gd name="connsiteX3" fmla="*/ 4093476 w 4093476"/>
              <a:gd name="connsiteY3" fmla="*/ 330800 h 1460677"/>
            </a:gdLst>
            <a:ahLst/>
            <a:cxnLst>
              <a:cxn ang="0">
                <a:pos x="connsiteX0" y="connsiteY0"/>
              </a:cxn>
              <a:cxn ang="0">
                <a:pos x="connsiteX1" y="connsiteY1"/>
              </a:cxn>
              <a:cxn ang="0">
                <a:pos x="connsiteX2" y="connsiteY2"/>
              </a:cxn>
              <a:cxn ang="0">
                <a:pos x="connsiteX3" y="connsiteY3"/>
              </a:cxn>
            </a:cxnLst>
            <a:rect l="l" t="t" r="r" b="b"/>
            <a:pathLst>
              <a:path w="4093476" h="1460677">
                <a:moveTo>
                  <a:pt x="207276" y="1397600"/>
                </a:moveTo>
                <a:cubicBezTo>
                  <a:pt x="20586" y="1463640"/>
                  <a:pt x="-166104" y="1529680"/>
                  <a:pt x="252996" y="1306160"/>
                </a:cubicBezTo>
                <a:cubicBezTo>
                  <a:pt x="672096" y="1082640"/>
                  <a:pt x="2081796" y="219040"/>
                  <a:pt x="2721876" y="56480"/>
                </a:cubicBezTo>
                <a:cubicBezTo>
                  <a:pt x="3361956" y="-106080"/>
                  <a:pt x="3727716" y="112360"/>
                  <a:pt x="4093476" y="330800"/>
                </a:cubicBezTo>
              </a:path>
            </a:pathLst>
          </a:custGeom>
          <a:ln w="31750">
            <a:solidFill>
              <a:srgbClr val="FF0000"/>
            </a:solidFill>
            <a:prstDash val="dash"/>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5" name="Object 24"/>
          <p:cNvGraphicFramePr>
            <a:graphicFrameLocks noChangeAspect="1"/>
          </p:cNvGraphicFramePr>
          <p:nvPr/>
        </p:nvGraphicFramePr>
        <p:xfrm>
          <a:off x="8583613" y="1309688"/>
          <a:ext cx="355600" cy="357187"/>
        </p:xfrm>
        <a:graphic>
          <a:graphicData uri="http://schemas.openxmlformats.org/presentationml/2006/ole">
            <mc:AlternateContent xmlns:mc="http://schemas.openxmlformats.org/markup-compatibility/2006">
              <mc:Choice xmlns:v="urn:schemas-microsoft-com:vml" Requires="v">
                <p:oleObj name="Equation" r:id="rId38" imgW="228600" imgH="228600" progId="Equation.3">
                  <p:embed/>
                </p:oleObj>
              </mc:Choice>
              <mc:Fallback>
                <p:oleObj name="Equation" r:id="rId38" imgW="228600" imgH="228600" progId="Equation.3">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8583613" y="1309688"/>
                        <a:ext cx="355600" cy="3571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Rounded Corners 2">
            <a:extLst>
              <a:ext uri="{FF2B5EF4-FFF2-40B4-BE49-F238E27FC236}">
                <a16:creationId xmlns:a16="http://schemas.microsoft.com/office/drawing/2014/main" id="{052F3BED-EEA7-447F-B4A5-D87B41E6641B}"/>
              </a:ext>
            </a:extLst>
          </p:cNvPr>
          <p:cNvSpPr/>
          <p:nvPr/>
        </p:nvSpPr>
        <p:spPr>
          <a:xfrm>
            <a:off x="3200400" y="3352800"/>
            <a:ext cx="533400" cy="1073150"/>
          </a:xfrm>
          <a:prstGeom prst="roundRect">
            <a:avLst/>
          </a:prstGeom>
          <a:noFill/>
          <a:ln>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FA1C173D-D0EF-4BC6-BD69-C42D629E1BC8}"/>
              </a:ext>
            </a:extLst>
          </p:cNvPr>
          <p:cNvSpPr/>
          <p:nvPr/>
        </p:nvSpPr>
        <p:spPr>
          <a:xfrm>
            <a:off x="1447800" y="5163582"/>
            <a:ext cx="533400" cy="1073150"/>
          </a:xfrm>
          <a:prstGeom prst="roundRect">
            <a:avLst/>
          </a:prstGeom>
          <a:noFill/>
          <a:ln>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D775C86B-E731-4826-8F22-C1491DA6A188}"/>
              </a:ext>
            </a:extLst>
          </p:cNvPr>
          <p:cNvSpPr/>
          <p:nvPr/>
        </p:nvSpPr>
        <p:spPr>
          <a:xfrm>
            <a:off x="3506279" y="4618196"/>
            <a:ext cx="792810" cy="411004"/>
          </a:xfrm>
          <a:prstGeom prst="roundRect">
            <a:avLst/>
          </a:prstGeom>
          <a:noFill/>
          <a:ln>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47D0BB7E-98D0-4911-AFD0-BD656B7AA868}"/>
              </a:ext>
            </a:extLst>
          </p:cNvPr>
          <p:cNvSpPr/>
          <p:nvPr/>
        </p:nvSpPr>
        <p:spPr>
          <a:xfrm>
            <a:off x="1437559" y="2073654"/>
            <a:ext cx="589836" cy="794423"/>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14DDCB36-189F-40C7-A14F-9D4B78DA738D}"/>
              </a:ext>
            </a:extLst>
          </p:cNvPr>
          <p:cNvSpPr/>
          <p:nvPr/>
        </p:nvSpPr>
        <p:spPr>
          <a:xfrm>
            <a:off x="1276056" y="3438188"/>
            <a:ext cx="609349" cy="930971"/>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68773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54454" y="218069"/>
            <a:ext cx="8077200" cy="487362"/>
          </a:xfrm>
        </p:spPr>
        <p:txBody>
          <a:bodyPr>
            <a:normAutofit fontScale="90000"/>
          </a:bodyPr>
          <a:lstStyle/>
          <a:p>
            <a:pPr algn="l"/>
            <a:r>
              <a:rPr lang="en-US" altLang="en-US" sz="2000" dirty="0">
                <a:solidFill>
                  <a:srgbClr val="0070C0"/>
                </a:solidFill>
              </a:rPr>
              <a:t>Case2(iv) </a:t>
            </a:r>
            <a:r>
              <a:rPr lang="en-US" altLang="en-US" sz="2000" dirty="0"/>
              <a:t>: if neuron in </a:t>
            </a:r>
            <a:r>
              <a:rPr lang="en-US" altLang="en-US" sz="2000" b="1" dirty="0">
                <a:solidFill>
                  <a:srgbClr val="FF0000"/>
                </a:solidFill>
              </a:rPr>
              <a:t>between a hidden and hidden  layer</a:t>
            </a:r>
            <a:r>
              <a:rPr lang="en-US" altLang="en-US" sz="2000" dirty="0"/>
              <a:t>. We want to find</a:t>
            </a:r>
          </a:p>
        </p:txBody>
      </p:sp>
      <p:sp>
        <p:nvSpPr>
          <p:cNvPr id="39939" name="Content Placeholder 2"/>
          <p:cNvSpPr>
            <a:spLocks noGrp="1"/>
          </p:cNvSpPr>
          <p:nvPr>
            <p:ph idx="1"/>
          </p:nvPr>
        </p:nvSpPr>
        <p:spPr>
          <a:xfrm>
            <a:off x="8283162" y="5927170"/>
            <a:ext cx="457200" cy="334962"/>
          </a:xfrm>
        </p:spPr>
        <p:txBody>
          <a:bodyPr>
            <a:normAutofit fontScale="55000" lnSpcReduction="20000"/>
          </a:bodyPr>
          <a:lstStyle/>
          <a:p>
            <a:r>
              <a:rPr lang="en-US" altLang="en-US" dirty="0"/>
              <a:t> </a:t>
            </a:r>
          </a:p>
        </p:txBody>
      </p:sp>
      <p:sp>
        <p:nvSpPr>
          <p:cNvPr id="39940" name="Footer Placeholder 3"/>
          <p:cNvSpPr>
            <a:spLocks noGrp="1"/>
          </p:cNvSpPr>
          <p:nvPr>
            <p:ph type="ftr" sz="quarter" idx="11"/>
          </p:nvPr>
        </p:nvSpPr>
        <p:spPr bwMode="auto">
          <a:xfrm>
            <a:off x="5705062" y="6236732"/>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endParaRPr lang="en-US" altLang="zh-HK" sz="1200" dirty="0">
              <a:solidFill>
                <a:srgbClr val="898989"/>
              </a:solidFill>
            </a:endParaRPr>
          </a:p>
        </p:txBody>
      </p:sp>
      <p:sp>
        <p:nvSpPr>
          <p:cNvPr id="39941" name="Slide Number Placeholder 4"/>
          <p:cNvSpPr>
            <a:spLocks noGrp="1"/>
          </p:cNvSpPr>
          <p:nvPr>
            <p:ph type="sldNum" sz="quarter" idx="12"/>
          </p:nvPr>
        </p:nvSpPr>
        <p:spPr bwMode="auto">
          <a:xfrm>
            <a:off x="6486112" y="61922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42BD951-374D-439C-A469-471C14ADE979}" type="slidenum">
              <a:rPr lang="en-US" altLang="zh-HK" sz="1200">
                <a:solidFill>
                  <a:srgbClr val="898989"/>
                </a:solidFill>
              </a:rPr>
              <a:pPr>
                <a:spcBef>
                  <a:spcPct val="0"/>
                </a:spcBef>
                <a:buFontTx/>
                <a:buNone/>
              </a:pPr>
              <a:t>62</a:t>
            </a:fld>
            <a:endParaRPr lang="en-US" altLang="zh-HK" sz="1200">
              <a:solidFill>
                <a:srgbClr val="898989"/>
              </a:solidFill>
            </a:endParaRPr>
          </a:p>
        </p:txBody>
      </p:sp>
      <p:graphicFrame>
        <p:nvGraphicFramePr>
          <p:cNvPr id="39942" name="Object 5"/>
          <p:cNvGraphicFramePr>
            <a:graphicFrameLocks noChangeAspect="1"/>
          </p:cNvGraphicFramePr>
          <p:nvPr>
            <p:extLst>
              <p:ext uri="{D42A27DB-BD31-4B8C-83A1-F6EECF244321}">
                <p14:modId xmlns:p14="http://schemas.microsoft.com/office/powerpoint/2010/main" val="1743745150"/>
              </p:ext>
            </p:extLst>
          </p:nvPr>
        </p:nvGraphicFramePr>
        <p:xfrm>
          <a:off x="267161" y="1271401"/>
          <a:ext cx="4435475" cy="5546725"/>
        </p:xfrm>
        <a:graphic>
          <a:graphicData uri="http://schemas.openxmlformats.org/presentationml/2006/ole">
            <mc:AlternateContent xmlns:mc="http://schemas.openxmlformats.org/markup-compatibility/2006">
              <mc:Choice xmlns:v="urn:schemas-microsoft-com:vml" Requires="v">
                <p:oleObj name="Equation" r:id="rId2" imgW="2476440" imgH="3098520" progId="Equation.3">
                  <p:embed/>
                </p:oleObj>
              </mc:Choice>
              <mc:Fallback>
                <p:oleObj name="Equation" r:id="rId2" imgW="2476440" imgH="3098520" progId="Equation.3">
                  <p:embed/>
                  <p:pic>
                    <p:nvPicPr>
                      <p:cNvPr id="0" name=""/>
                      <p:cNvPicPr>
                        <a:picLocks noChangeAspect="1" noChangeArrowheads="1"/>
                      </p:cNvPicPr>
                      <p:nvPr/>
                    </p:nvPicPr>
                    <p:blipFill>
                      <a:blip r:embed="rId3"/>
                      <a:srcRect/>
                      <a:stretch>
                        <a:fillRect/>
                      </a:stretch>
                    </p:blipFill>
                    <p:spPr bwMode="auto">
                      <a:xfrm>
                        <a:off x="267161" y="1271401"/>
                        <a:ext cx="4435475" cy="5546725"/>
                      </a:xfrm>
                      <a:prstGeom prst="rect">
                        <a:avLst/>
                      </a:prstGeom>
                      <a:noFill/>
                      <a:ln>
                        <a:noFill/>
                      </a:ln>
                    </p:spPr>
                  </p:pic>
                </p:oleObj>
              </mc:Fallback>
            </mc:AlternateContent>
          </a:graphicData>
        </a:graphic>
      </p:graphicFrame>
      <p:sp>
        <p:nvSpPr>
          <p:cNvPr id="7" name="Oval 6"/>
          <p:cNvSpPr/>
          <p:nvPr/>
        </p:nvSpPr>
        <p:spPr>
          <a:xfrm>
            <a:off x="6976650" y="1207532"/>
            <a:ext cx="1490662"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8" name="Straight Arrow Connector 7"/>
          <p:cNvCxnSpPr>
            <a:stCxn id="27" idx="6"/>
            <a:endCxn id="7" idx="2"/>
          </p:cNvCxnSpPr>
          <p:nvPr/>
        </p:nvCxnSpPr>
        <p:spPr>
          <a:xfrm>
            <a:off x="6190837" y="1722676"/>
            <a:ext cx="785813" cy="132556"/>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7" idx="6"/>
          </p:cNvCxnSpPr>
          <p:nvPr/>
        </p:nvCxnSpPr>
        <p:spPr>
          <a:xfrm>
            <a:off x="6190837" y="1722676"/>
            <a:ext cx="841375" cy="1221581"/>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7" idx="0"/>
            <a:endCxn id="7" idx="4"/>
          </p:cNvCxnSpPr>
          <p:nvPr/>
        </p:nvCxnSpPr>
        <p:spPr>
          <a:xfrm>
            <a:off x="7721981" y="1207532"/>
            <a:ext cx="0" cy="129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6"/>
          </p:cNvCxnSpPr>
          <p:nvPr/>
        </p:nvCxnSpPr>
        <p:spPr>
          <a:xfrm>
            <a:off x="8467312" y="1855232"/>
            <a:ext cx="27709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5053256" y="1207532"/>
            <a:ext cx="1137581" cy="10302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33" name="Straight Connector 32"/>
          <p:cNvCxnSpPr>
            <a:stCxn id="27" idx="0"/>
            <a:endCxn id="27" idx="4"/>
          </p:cNvCxnSpPr>
          <p:nvPr/>
        </p:nvCxnSpPr>
        <p:spPr>
          <a:xfrm>
            <a:off x="5622047" y="1207532"/>
            <a:ext cx="0" cy="1030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7" idx="6"/>
            <a:endCxn id="66" idx="2"/>
          </p:cNvCxnSpPr>
          <p:nvPr/>
        </p:nvCxnSpPr>
        <p:spPr>
          <a:xfrm>
            <a:off x="6190837" y="1722676"/>
            <a:ext cx="925768" cy="3182859"/>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9952" name="Object 53"/>
          <p:cNvGraphicFramePr>
            <a:graphicFrameLocks noChangeAspect="1"/>
          </p:cNvGraphicFramePr>
          <p:nvPr/>
        </p:nvGraphicFramePr>
        <p:xfrm>
          <a:off x="7775575" y="1482725"/>
          <a:ext cx="503238" cy="479425"/>
        </p:xfrm>
        <a:graphic>
          <a:graphicData uri="http://schemas.openxmlformats.org/presentationml/2006/ole">
            <mc:AlternateContent xmlns:mc="http://schemas.openxmlformats.org/markup-compatibility/2006">
              <mc:Choice xmlns:v="urn:schemas-microsoft-com:vml" Requires="v">
                <p:oleObj name="Equation" r:id="rId4" imgW="241200" imgH="228600" progId="Equation.3">
                  <p:embed/>
                </p:oleObj>
              </mc:Choice>
              <mc:Fallback>
                <p:oleObj name="Equation" r:id="rId4" imgW="241200" imgH="228600" progId="Equation.3">
                  <p:embed/>
                  <p:pic>
                    <p:nvPicPr>
                      <p:cNvPr id="0" name=""/>
                      <p:cNvPicPr>
                        <a:picLocks noChangeAspect="1" noChangeArrowheads="1"/>
                      </p:cNvPicPr>
                      <p:nvPr/>
                    </p:nvPicPr>
                    <p:blipFill>
                      <a:blip r:embed="rId5"/>
                      <a:srcRect/>
                      <a:stretch>
                        <a:fillRect/>
                      </a:stretch>
                    </p:blipFill>
                    <p:spPr bwMode="auto">
                      <a:xfrm>
                        <a:off x="7775575" y="1482725"/>
                        <a:ext cx="503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1" name="Straight Arrow Connector 70"/>
          <p:cNvCxnSpPr/>
          <p:nvPr/>
        </p:nvCxnSpPr>
        <p:spPr>
          <a:xfrm flipH="1">
            <a:off x="5222046" y="2301580"/>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9956" name="Object 71"/>
          <p:cNvGraphicFramePr>
            <a:graphicFrameLocks noChangeAspect="1"/>
          </p:cNvGraphicFramePr>
          <p:nvPr/>
        </p:nvGraphicFramePr>
        <p:xfrm>
          <a:off x="7529680" y="1914699"/>
          <a:ext cx="433387" cy="591104"/>
        </p:xfrm>
        <a:graphic>
          <a:graphicData uri="http://schemas.openxmlformats.org/presentationml/2006/ole">
            <mc:AlternateContent xmlns:mc="http://schemas.openxmlformats.org/markup-compatibility/2006">
              <mc:Choice xmlns:v="urn:schemas-microsoft-com:vml" Requires="v">
                <p:oleObj name="Equation" r:id="rId6" imgW="228600" imgH="228600" progId="Equation.3">
                  <p:embed/>
                </p:oleObj>
              </mc:Choice>
              <mc:Fallback>
                <p:oleObj name="Equation" r:id="rId6" imgW="228600" imgH="228600" progId="Equation.3">
                  <p:embed/>
                  <p:pic>
                    <p:nvPicPr>
                      <p:cNvPr id="0" name=""/>
                      <p:cNvPicPr>
                        <a:picLocks noChangeAspect="1" noChangeArrowheads="1"/>
                      </p:cNvPicPr>
                      <p:nvPr/>
                    </p:nvPicPr>
                    <p:blipFill>
                      <a:blip r:embed="rId7"/>
                      <a:srcRect/>
                      <a:stretch>
                        <a:fillRect/>
                      </a:stretch>
                    </p:blipFill>
                    <p:spPr bwMode="auto">
                      <a:xfrm>
                        <a:off x="7529680" y="1914699"/>
                        <a:ext cx="433387" cy="591104"/>
                      </a:xfrm>
                      <a:prstGeom prst="rect">
                        <a:avLst/>
                      </a:prstGeom>
                      <a:noFill/>
                      <a:ln>
                        <a:noFill/>
                      </a:ln>
                    </p:spPr>
                  </p:pic>
                </p:oleObj>
              </mc:Fallback>
            </mc:AlternateContent>
          </a:graphicData>
        </a:graphic>
      </p:graphicFrame>
      <p:cxnSp>
        <p:nvCxnSpPr>
          <p:cNvPr id="47" name="Straight Arrow Connector 46"/>
          <p:cNvCxnSpPr/>
          <p:nvPr/>
        </p:nvCxnSpPr>
        <p:spPr>
          <a:xfrm>
            <a:off x="4377512" y="1775857"/>
            <a:ext cx="675744" cy="1"/>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9958" name="Object 1"/>
          <p:cNvGraphicFramePr>
            <a:graphicFrameLocks noChangeAspect="1"/>
          </p:cNvGraphicFramePr>
          <p:nvPr/>
        </p:nvGraphicFramePr>
        <p:xfrm>
          <a:off x="4316921" y="1724025"/>
          <a:ext cx="398463" cy="514350"/>
        </p:xfrm>
        <a:graphic>
          <a:graphicData uri="http://schemas.openxmlformats.org/presentationml/2006/ole">
            <mc:AlternateContent xmlns:mc="http://schemas.openxmlformats.org/markup-compatibility/2006">
              <mc:Choice xmlns:v="urn:schemas-microsoft-com:vml" Requires="v">
                <p:oleObj name="Equation" r:id="rId8" imgW="177480" imgH="228600" progId="Equation.3">
                  <p:embed/>
                </p:oleObj>
              </mc:Choice>
              <mc:Fallback>
                <p:oleObj name="Equation" r:id="rId8" imgW="177480" imgH="228600" progId="Equation.3">
                  <p:embed/>
                  <p:pic>
                    <p:nvPicPr>
                      <p:cNvPr id="0" name=""/>
                      <p:cNvPicPr>
                        <a:picLocks noChangeAspect="1" noChangeArrowheads="1"/>
                      </p:cNvPicPr>
                      <p:nvPr/>
                    </p:nvPicPr>
                    <p:blipFill>
                      <a:blip r:embed="rId9"/>
                      <a:srcRect/>
                      <a:stretch>
                        <a:fillRect/>
                      </a:stretch>
                    </p:blipFill>
                    <p:spPr bwMode="auto">
                      <a:xfrm>
                        <a:off x="4316921" y="1724025"/>
                        <a:ext cx="398463" cy="514350"/>
                      </a:xfrm>
                      <a:prstGeom prst="rect">
                        <a:avLst/>
                      </a:prstGeom>
                      <a:noFill/>
                      <a:ln>
                        <a:noFill/>
                      </a:ln>
                    </p:spPr>
                  </p:pic>
                </p:oleObj>
              </mc:Fallback>
            </mc:AlternateContent>
          </a:graphicData>
        </a:graphic>
      </p:graphicFrame>
      <p:graphicFrame>
        <p:nvGraphicFramePr>
          <p:cNvPr id="39959" name="Object 28"/>
          <p:cNvGraphicFramePr>
            <a:graphicFrameLocks noChangeAspect="1"/>
          </p:cNvGraphicFramePr>
          <p:nvPr/>
        </p:nvGraphicFramePr>
        <p:xfrm>
          <a:off x="6229801" y="1532573"/>
          <a:ext cx="707884" cy="512762"/>
        </p:xfrm>
        <a:graphic>
          <a:graphicData uri="http://schemas.openxmlformats.org/presentationml/2006/ole">
            <mc:AlternateContent xmlns:mc="http://schemas.openxmlformats.org/markup-compatibility/2006">
              <mc:Choice xmlns:v="urn:schemas-microsoft-com:vml" Requires="v">
                <p:oleObj name="Equation" r:id="rId10" imgW="330120" imgH="241200" progId="Equation.3">
                  <p:embed/>
                </p:oleObj>
              </mc:Choice>
              <mc:Fallback>
                <p:oleObj name="Equation" r:id="rId10" imgW="330120" imgH="241200" progId="Equation.3">
                  <p:embed/>
                  <p:pic>
                    <p:nvPicPr>
                      <p:cNvPr id="0" name=""/>
                      <p:cNvPicPr>
                        <a:picLocks noChangeAspect="1" noChangeArrowheads="1"/>
                      </p:cNvPicPr>
                      <p:nvPr/>
                    </p:nvPicPr>
                    <p:blipFill>
                      <a:blip r:embed="rId11"/>
                      <a:srcRect/>
                      <a:stretch>
                        <a:fillRect/>
                      </a:stretch>
                    </p:blipFill>
                    <p:spPr bwMode="auto">
                      <a:xfrm>
                        <a:off x="6229801" y="1532573"/>
                        <a:ext cx="707884" cy="512762"/>
                      </a:xfrm>
                      <a:prstGeom prst="rect">
                        <a:avLst/>
                      </a:prstGeom>
                      <a:noFill/>
                      <a:ln>
                        <a:noFill/>
                      </a:ln>
                    </p:spPr>
                  </p:pic>
                </p:oleObj>
              </mc:Fallback>
            </mc:AlternateContent>
          </a:graphicData>
        </a:graphic>
      </p:graphicFrame>
      <p:sp>
        <p:nvSpPr>
          <p:cNvPr id="57" name="Oval 56"/>
          <p:cNvSpPr/>
          <p:nvPr/>
        </p:nvSpPr>
        <p:spPr>
          <a:xfrm>
            <a:off x="7032212" y="2583895"/>
            <a:ext cx="1486694" cy="1181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58" name="Straight Connector 57"/>
          <p:cNvCxnSpPr>
            <a:stCxn id="57" idx="0"/>
            <a:endCxn id="57" idx="4"/>
          </p:cNvCxnSpPr>
          <p:nvPr/>
        </p:nvCxnSpPr>
        <p:spPr>
          <a:xfrm>
            <a:off x="7775559" y="2583895"/>
            <a:ext cx="0" cy="1181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7" idx="6"/>
          </p:cNvCxnSpPr>
          <p:nvPr/>
        </p:nvCxnSpPr>
        <p:spPr>
          <a:xfrm flipV="1">
            <a:off x="8518906" y="3161023"/>
            <a:ext cx="225497" cy="134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7398364" y="3276600"/>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7116605" y="4269026"/>
            <a:ext cx="1321594" cy="12730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67" name="Straight Connector 66"/>
          <p:cNvCxnSpPr/>
          <p:nvPr/>
        </p:nvCxnSpPr>
        <p:spPr>
          <a:xfrm>
            <a:off x="7805022" y="4269026"/>
            <a:ext cx="0" cy="1273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66" idx="6"/>
          </p:cNvCxnSpPr>
          <p:nvPr/>
        </p:nvCxnSpPr>
        <p:spPr>
          <a:xfrm>
            <a:off x="8438199" y="4905535"/>
            <a:ext cx="2722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7410345" y="4980068"/>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9969" name="Object 13"/>
          <p:cNvGraphicFramePr>
            <a:graphicFrameLocks noChangeAspect="1"/>
          </p:cNvGraphicFramePr>
          <p:nvPr/>
        </p:nvGraphicFramePr>
        <p:xfrm>
          <a:off x="7015163" y="1458913"/>
          <a:ext cx="504825" cy="476250"/>
        </p:xfrm>
        <a:graphic>
          <a:graphicData uri="http://schemas.openxmlformats.org/presentationml/2006/ole">
            <mc:AlternateContent xmlns:mc="http://schemas.openxmlformats.org/markup-compatibility/2006">
              <mc:Choice xmlns:v="urn:schemas-microsoft-com:vml" Requires="v">
                <p:oleObj name="Equation" r:id="rId12" imgW="241200" imgH="228600" progId="Equation.3">
                  <p:embed/>
                </p:oleObj>
              </mc:Choice>
              <mc:Fallback>
                <p:oleObj name="Equation" r:id="rId12" imgW="241200" imgH="228600" progId="Equation.3">
                  <p:embed/>
                  <p:pic>
                    <p:nvPicPr>
                      <p:cNvPr id="0" name=""/>
                      <p:cNvPicPr>
                        <a:picLocks noChangeAspect="1" noChangeArrowheads="1"/>
                      </p:cNvPicPr>
                      <p:nvPr/>
                    </p:nvPicPr>
                    <p:blipFill>
                      <a:blip r:embed="rId13"/>
                      <a:srcRect/>
                      <a:stretch>
                        <a:fillRect/>
                      </a:stretch>
                    </p:blipFill>
                    <p:spPr bwMode="auto">
                      <a:xfrm>
                        <a:off x="7015163" y="1458913"/>
                        <a:ext cx="5048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76" name="Object 13"/>
          <p:cNvGraphicFramePr>
            <a:graphicFrameLocks noChangeAspect="1"/>
          </p:cNvGraphicFramePr>
          <p:nvPr/>
        </p:nvGraphicFramePr>
        <p:xfrm>
          <a:off x="5172075" y="1471613"/>
          <a:ext cx="371475" cy="503237"/>
        </p:xfrm>
        <a:graphic>
          <a:graphicData uri="http://schemas.openxmlformats.org/presentationml/2006/ole">
            <mc:AlternateContent xmlns:mc="http://schemas.openxmlformats.org/markup-compatibility/2006">
              <mc:Choice xmlns:v="urn:schemas-microsoft-com:vml" Requires="v">
                <p:oleObj name="Equation" r:id="rId14" imgW="177480" imgH="241200" progId="Equation.3">
                  <p:embed/>
                </p:oleObj>
              </mc:Choice>
              <mc:Fallback>
                <p:oleObj name="Equation" r:id="rId14" imgW="177480" imgH="241200" progId="Equation.3">
                  <p:embed/>
                  <p:pic>
                    <p:nvPicPr>
                      <p:cNvPr id="0" name=""/>
                      <p:cNvPicPr>
                        <a:picLocks noChangeAspect="1" noChangeArrowheads="1"/>
                      </p:cNvPicPr>
                      <p:nvPr/>
                    </p:nvPicPr>
                    <p:blipFill>
                      <a:blip r:embed="rId15"/>
                      <a:srcRect/>
                      <a:stretch>
                        <a:fillRect/>
                      </a:stretch>
                    </p:blipFill>
                    <p:spPr bwMode="auto">
                      <a:xfrm>
                        <a:off x="5172075" y="1471613"/>
                        <a:ext cx="3714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77" name="Object 53"/>
          <p:cNvGraphicFramePr>
            <a:graphicFrameLocks noChangeAspect="1"/>
          </p:cNvGraphicFramePr>
          <p:nvPr/>
        </p:nvGraphicFramePr>
        <p:xfrm>
          <a:off x="5732463" y="1446213"/>
          <a:ext cx="368300" cy="514350"/>
        </p:xfrm>
        <a:graphic>
          <a:graphicData uri="http://schemas.openxmlformats.org/presentationml/2006/ole">
            <mc:AlternateContent xmlns:mc="http://schemas.openxmlformats.org/markup-compatibility/2006">
              <mc:Choice xmlns:v="urn:schemas-microsoft-com:vml" Requires="v">
                <p:oleObj name="Equation" r:id="rId16" imgW="177480" imgH="241200" progId="Equation.3">
                  <p:embed/>
                </p:oleObj>
              </mc:Choice>
              <mc:Fallback>
                <p:oleObj name="Equation" r:id="rId16" imgW="177480" imgH="241200" progId="Equation.3">
                  <p:embed/>
                  <p:pic>
                    <p:nvPicPr>
                      <p:cNvPr id="0" name=""/>
                      <p:cNvPicPr>
                        <a:picLocks noChangeAspect="1" noChangeArrowheads="1"/>
                      </p:cNvPicPr>
                      <p:nvPr/>
                    </p:nvPicPr>
                    <p:blipFill>
                      <a:blip r:embed="rId17"/>
                      <a:srcRect/>
                      <a:stretch>
                        <a:fillRect/>
                      </a:stretch>
                    </p:blipFill>
                    <p:spPr bwMode="auto">
                      <a:xfrm>
                        <a:off x="5732463" y="1446213"/>
                        <a:ext cx="3683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80" name="Object 2"/>
          <p:cNvGraphicFramePr>
            <a:graphicFrameLocks noChangeAspect="1"/>
          </p:cNvGraphicFramePr>
          <p:nvPr/>
        </p:nvGraphicFramePr>
        <p:xfrm>
          <a:off x="4268878" y="957362"/>
          <a:ext cx="893011" cy="747825"/>
        </p:xfrm>
        <a:graphic>
          <a:graphicData uri="http://schemas.openxmlformats.org/presentationml/2006/ole">
            <mc:AlternateContent xmlns:mc="http://schemas.openxmlformats.org/markup-compatibility/2006">
              <mc:Choice xmlns:v="urn:schemas-microsoft-com:vml" Requires="v">
                <p:oleObj name="Equation" r:id="rId18" imgW="266400" imgH="241200" progId="Equation.3">
                  <p:embed/>
                </p:oleObj>
              </mc:Choice>
              <mc:Fallback>
                <p:oleObj name="Equation" r:id="rId18" imgW="266400" imgH="241200" progId="Equation.3">
                  <p:embed/>
                  <p:pic>
                    <p:nvPicPr>
                      <p:cNvPr id="0" name=""/>
                      <p:cNvPicPr>
                        <a:picLocks noChangeAspect="1" noChangeArrowheads="1"/>
                      </p:cNvPicPr>
                      <p:nvPr/>
                    </p:nvPicPr>
                    <p:blipFill>
                      <a:blip r:embed="rId19"/>
                      <a:srcRect/>
                      <a:stretch>
                        <a:fillRect/>
                      </a:stretch>
                    </p:blipFill>
                    <p:spPr bwMode="auto">
                      <a:xfrm>
                        <a:off x="4268878" y="957362"/>
                        <a:ext cx="893011" cy="747825"/>
                      </a:xfrm>
                      <a:prstGeom prst="rect">
                        <a:avLst/>
                      </a:prstGeom>
                      <a:noFill/>
                      <a:ln>
                        <a:noFill/>
                      </a:ln>
                    </p:spPr>
                  </p:pic>
                </p:oleObj>
              </mc:Fallback>
            </mc:AlternateContent>
          </a:graphicData>
        </a:graphic>
      </p:graphicFrame>
      <p:sp>
        <p:nvSpPr>
          <p:cNvPr id="6" name="TextBox 5"/>
          <p:cNvSpPr txBox="1"/>
          <p:nvPr/>
        </p:nvSpPr>
        <p:spPr>
          <a:xfrm>
            <a:off x="7582276" y="5717232"/>
            <a:ext cx="856325" cy="646331"/>
          </a:xfrm>
          <a:prstGeom prst="rect">
            <a:avLst/>
          </a:prstGeom>
          <a:noFill/>
        </p:spPr>
        <p:txBody>
          <a:bodyPr wrap="none" rtlCol="0">
            <a:spAutoFit/>
          </a:bodyPr>
          <a:lstStyle/>
          <a:p>
            <a:r>
              <a:rPr lang="en-US" dirty="0"/>
              <a:t>Output</a:t>
            </a:r>
          </a:p>
          <a:p>
            <a:r>
              <a:rPr lang="en-US" dirty="0"/>
              <a:t>layer</a:t>
            </a:r>
          </a:p>
        </p:txBody>
      </p:sp>
      <p:sp>
        <p:nvSpPr>
          <p:cNvPr id="51" name="TextBox 50"/>
          <p:cNvSpPr txBox="1"/>
          <p:nvPr/>
        </p:nvSpPr>
        <p:spPr>
          <a:xfrm>
            <a:off x="5404679" y="821407"/>
            <a:ext cx="434734" cy="369332"/>
          </a:xfrm>
          <a:prstGeom prst="rect">
            <a:avLst/>
          </a:prstGeom>
          <a:noFill/>
        </p:spPr>
        <p:txBody>
          <a:bodyPr wrap="none" rtlCol="0">
            <a:spAutoFit/>
          </a:bodyPr>
          <a:lstStyle/>
          <a:p>
            <a:r>
              <a:rPr lang="en-US" dirty="0"/>
              <a:t>A1</a:t>
            </a:r>
          </a:p>
        </p:txBody>
      </p:sp>
      <p:graphicFrame>
        <p:nvGraphicFramePr>
          <p:cNvPr id="11" name="Object 10"/>
          <p:cNvGraphicFramePr>
            <a:graphicFrameLocks noChangeAspect="1"/>
          </p:cNvGraphicFramePr>
          <p:nvPr/>
        </p:nvGraphicFramePr>
        <p:xfrm>
          <a:off x="5440363" y="2301875"/>
          <a:ext cx="314325" cy="463550"/>
        </p:xfrm>
        <a:graphic>
          <a:graphicData uri="http://schemas.openxmlformats.org/presentationml/2006/ole">
            <mc:AlternateContent xmlns:mc="http://schemas.openxmlformats.org/markup-compatibility/2006">
              <mc:Choice xmlns:v="urn:schemas-microsoft-com:vml" Requires="v">
                <p:oleObj name="Equation" r:id="rId20" imgW="164880" imgH="241200" progId="Equation.3">
                  <p:embed/>
                </p:oleObj>
              </mc:Choice>
              <mc:Fallback>
                <p:oleObj name="Equation" r:id="rId20" imgW="164880" imgH="241200" progId="Equation.3">
                  <p:embed/>
                  <p:pic>
                    <p:nvPicPr>
                      <p:cNvPr id="0" name=""/>
                      <p:cNvPicPr>
                        <a:picLocks noChangeAspect="1" noChangeArrowheads="1"/>
                      </p:cNvPicPr>
                      <p:nvPr/>
                    </p:nvPicPr>
                    <p:blipFill>
                      <a:blip r:embed="rId21"/>
                      <a:srcRect/>
                      <a:stretch>
                        <a:fillRect/>
                      </a:stretch>
                    </p:blipFill>
                    <p:spPr bwMode="auto">
                      <a:xfrm>
                        <a:off x="5440363" y="2301875"/>
                        <a:ext cx="3143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5" name="Straight Arrow Connector 54"/>
          <p:cNvCxnSpPr/>
          <p:nvPr/>
        </p:nvCxnSpPr>
        <p:spPr>
          <a:xfrm flipH="1">
            <a:off x="7352887" y="1981200"/>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7746374" y="3886200"/>
            <a:ext cx="5723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767488" y="4070525"/>
            <a:ext cx="5723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095708" y="858798"/>
            <a:ext cx="1312090" cy="369332"/>
          </a:xfrm>
          <a:prstGeom prst="rect">
            <a:avLst/>
          </a:prstGeom>
          <a:noFill/>
        </p:spPr>
        <p:txBody>
          <a:bodyPr wrap="none" rtlCol="0">
            <a:spAutoFit/>
          </a:bodyPr>
          <a:lstStyle/>
          <a:p>
            <a:r>
              <a:rPr lang="en-US" dirty="0">
                <a:solidFill>
                  <a:srgbClr val="FF0000"/>
                </a:solidFill>
              </a:rPr>
              <a:t>Indexed by </a:t>
            </a:r>
            <a:r>
              <a:rPr lang="en-US" i="1" dirty="0">
                <a:solidFill>
                  <a:srgbClr val="FF0000"/>
                </a:solidFill>
              </a:rPr>
              <a:t>i</a:t>
            </a:r>
          </a:p>
        </p:txBody>
      </p:sp>
      <p:sp>
        <p:nvSpPr>
          <p:cNvPr id="23" name="Rectangle 22"/>
          <p:cNvSpPr/>
          <p:nvPr/>
        </p:nvSpPr>
        <p:spPr>
          <a:xfrm>
            <a:off x="8783582" y="1722676"/>
            <a:ext cx="131818" cy="3916124"/>
          </a:xfrm>
          <a:prstGeom prst="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6190837" y="904964"/>
            <a:ext cx="908262" cy="646331"/>
          </a:xfrm>
          <a:prstGeom prst="rect">
            <a:avLst/>
          </a:prstGeom>
          <a:noFill/>
        </p:spPr>
        <p:txBody>
          <a:bodyPr wrap="none" rtlCol="0">
            <a:spAutoFit/>
          </a:bodyPr>
          <a:lstStyle/>
          <a:p>
            <a:r>
              <a:rPr lang="en-US" dirty="0">
                <a:solidFill>
                  <a:srgbClr val="FF0000"/>
                </a:solidFill>
              </a:rPr>
              <a:t>Weight </a:t>
            </a:r>
          </a:p>
          <a:p>
            <a:r>
              <a:rPr lang="en-US" dirty="0">
                <a:solidFill>
                  <a:srgbClr val="FF0000"/>
                </a:solidFill>
              </a:rPr>
              <a:t>Layer L</a:t>
            </a:r>
            <a:endParaRPr lang="en-US" i="1" dirty="0">
              <a:solidFill>
                <a:srgbClr val="FF0000"/>
              </a:solidFill>
            </a:endParaRPr>
          </a:p>
        </p:txBody>
      </p:sp>
      <p:graphicFrame>
        <p:nvGraphicFramePr>
          <p:cNvPr id="2" name="Object 1"/>
          <p:cNvGraphicFramePr>
            <a:graphicFrameLocks noChangeAspect="1"/>
          </p:cNvGraphicFramePr>
          <p:nvPr/>
        </p:nvGraphicFramePr>
        <p:xfrm>
          <a:off x="6477000" y="2163598"/>
          <a:ext cx="891127" cy="599389"/>
        </p:xfrm>
        <a:graphic>
          <a:graphicData uri="http://schemas.openxmlformats.org/presentationml/2006/ole">
            <mc:AlternateContent xmlns:mc="http://schemas.openxmlformats.org/markup-compatibility/2006">
              <mc:Choice xmlns:v="urn:schemas-microsoft-com:vml" Requires="v">
                <p:oleObj name="Equation" r:id="rId22" imgW="355320" imgH="241200" progId="Equation.3">
                  <p:embed/>
                </p:oleObj>
              </mc:Choice>
              <mc:Fallback>
                <p:oleObj name="Equation" r:id="rId22" imgW="355320" imgH="241200" progId="Equation.3">
                  <p:embed/>
                  <p:pic>
                    <p:nvPicPr>
                      <p:cNvPr id="0" name=""/>
                      <p:cNvPicPr>
                        <a:picLocks noChangeAspect="1" noChangeArrowheads="1"/>
                      </p:cNvPicPr>
                      <p:nvPr/>
                    </p:nvPicPr>
                    <p:blipFill>
                      <a:blip r:embed="rId23"/>
                      <a:srcRect/>
                      <a:stretch>
                        <a:fillRect/>
                      </a:stretch>
                    </p:blipFill>
                    <p:spPr bwMode="auto">
                      <a:xfrm>
                        <a:off x="6477000" y="2163598"/>
                        <a:ext cx="891127" cy="599389"/>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nvGraphicFramePr>
        <p:xfrm>
          <a:off x="7086600" y="2800350"/>
          <a:ext cx="531813" cy="476250"/>
        </p:xfrm>
        <a:graphic>
          <a:graphicData uri="http://schemas.openxmlformats.org/presentationml/2006/ole">
            <mc:AlternateContent xmlns:mc="http://schemas.openxmlformats.org/markup-compatibility/2006">
              <mc:Choice xmlns:v="urn:schemas-microsoft-com:vml" Requires="v">
                <p:oleObj name="Equation" r:id="rId24" imgW="253800" imgH="228600" progId="Equation.3">
                  <p:embed/>
                </p:oleObj>
              </mc:Choice>
              <mc:Fallback>
                <p:oleObj name="Equation" r:id="rId24" imgW="253800" imgH="228600" progId="Equation.3">
                  <p:embed/>
                  <p:pic>
                    <p:nvPicPr>
                      <p:cNvPr id="0" name=""/>
                      <p:cNvPicPr>
                        <a:picLocks noChangeAspect="1" noChangeArrowheads="1"/>
                      </p:cNvPicPr>
                      <p:nvPr/>
                    </p:nvPicPr>
                    <p:blipFill>
                      <a:blip r:embed="rId25"/>
                      <a:srcRect/>
                      <a:stretch>
                        <a:fillRect/>
                      </a:stretch>
                    </p:blipFill>
                    <p:spPr bwMode="auto">
                      <a:xfrm>
                        <a:off x="7086600" y="2800350"/>
                        <a:ext cx="5318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nvGraphicFramePr>
        <p:xfrm>
          <a:off x="7246938" y="4429125"/>
          <a:ext cx="531812" cy="476250"/>
        </p:xfrm>
        <a:graphic>
          <a:graphicData uri="http://schemas.openxmlformats.org/presentationml/2006/ole">
            <mc:AlternateContent xmlns:mc="http://schemas.openxmlformats.org/markup-compatibility/2006">
              <mc:Choice xmlns:v="urn:schemas-microsoft-com:vml" Requires="v">
                <p:oleObj name="Equation" r:id="rId26" imgW="253800" imgH="228600" progId="Equation.3">
                  <p:embed/>
                </p:oleObj>
              </mc:Choice>
              <mc:Fallback>
                <p:oleObj name="Equation" r:id="rId26" imgW="253800" imgH="228600" progId="Equation.3">
                  <p:embed/>
                  <p:pic>
                    <p:nvPicPr>
                      <p:cNvPr id="0" name=""/>
                      <p:cNvPicPr>
                        <a:picLocks noChangeAspect="1" noChangeArrowheads="1"/>
                      </p:cNvPicPr>
                      <p:nvPr/>
                    </p:nvPicPr>
                    <p:blipFill>
                      <a:blip r:embed="rId27"/>
                      <a:srcRect/>
                      <a:stretch>
                        <a:fillRect/>
                      </a:stretch>
                    </p:blipFill>
                    <p:spPr bwMode="auto">
                      <a:xfrm>
                        <a:off x="7246938" y="4429125"/>
                        <a:ext cx="5318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nvGraphicFramePr>
        <p:xfrm>
          <a:off x="7859713" y="2774950"/>
          <a:ext cx="530225" cy="479425"/>
        </p:xfrm>
        <a:graphic>
          <a:graphicData uri="http://schemas.openxmlformats.org/presentationml/2006/ole">
            <mc:AlternateContent xmlns:mc="http://schemas.openxmlformats.org/markup-compatibility/2006">
              <mc:Choice xmlns:v="urn:schemas-microsoft-com:vml" Requires="v">
                <p:oleObj name="Equation" r:id="rId28" imgW="253800" imgH="228600" progId="Equation.3">
                  <p:embed/>
                </p:oleObj>
              </mc:Choice>
              <mc:Fallback>
                <p:oleObj name="Equation" r:id="rId28" imgW="253800" imgH="228600" progId="Equation.3">
                  <p:embed/>
                  <p:pic>
                    <p:nvPicPr>
                      <p:cNvPr id="0" name=""/>
                      <p:cNvPicPr>
                        <a:picLocks noChangeAspect="1" noChangeArrowheads="1"/>
                      </p:cNvPicPr>
                      <p:nvPr/>
                    </p:nvPicPr>
                    <p:blipFill>
                      <a:blip r:embed="rId29"/>
                      <a:srcRect/>
                      <a:stretch>
                        <a:fillRect/>
                      </a:stretch>
                    </p:blipFill>
                    <p:spPr bwMode="auto">
                      <a:xfrm>
                        <a:off x="7859713" y="2774950"/>
                        <a:ext cx="5302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nvGraphicFramePr>
        <p:xfrm>
          <a:off x="7759700" y="4425950"/>
          <a:ext cx="528638" cy="479425"/>
        </p:xfrm>
        <a:graphic>
          <a:graphicData uri="http://schemas.openxmlformats.org/presentationml/2006/ole">
            <mc:AlternateContent xmlns:mc="http://schemas.openxmlformats.org/markup-compatibility/2006">
              <mc:Choice xmlns:v="urn:schemas-microsoft-com:vml" Requires="v">
                <p:oleObj name="Equation" r:id="rId30" imgW="253800" imgH="228600" progId="Equation.3">
                  <p:embed/>
                </p:oleObj>
              </mc:Choice>
              <mc:Fallback>
                <p:oleObj name="Equation" r:id="rId30" imgW="253800" imgH="228600" progId="Equation.3">
                  <p:embed/>
                  <p:pic>
                    <p:nvPicPr>
                      <p:cNvPr id="0" name=""/>
                      <p:cNvPicPr>
                        <a:picLocks noChangeAspect="1" noChangeArrowheads="1"/>
                      </p:cNvPicPr>
                      <p:nvPr/>
                    </p:nvPicPr>
                    <p:blipFill>
                      <a:blip r:embed="rId31"/>
                      <a:srcRect/>
                      <a:stretch>
                        <a:fillRect/>
                      </a:stretch>
                    </p:blipFill>
                    <p:spPr bwMode="auto">
                      <a:xfrm>
                        <a:off x="7759700" y="4425950"/>
                        <a:ext cx="5286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nvGraphicFramePr>
        <p:xfrm>
          <a:off x="7518400" y="3160713"/>
          <a:ext cx="457200" cy="590550"/>
        </p:xfrm>
        <a:graphic>
          <a:graphicData uri="http://schemas.openxmlformats.org/presentationml/2006/ole">
            <mc:AlternateContent xmlns:mc="http://schemas.openxmlformats.org/markup-compatibility/2006">
              <mc:Choice xmlns:v="urn:schemas-microsoft-com:vml" Requires="v">
                <p:oleObj name="Equation" r:id="rId32" imgW="241200" imgH="228600" progId="Equation.3">
                  <p:embed/>
                </p:oleObj>
              </mc:Choice>
              <mc:Fallback>
                <p:oleObj name="Equation" r:id="rId32" imgW="241200" imgH="228600" progId="Equation.3">
                  <p:embed/>
                  <p:pic>
                    <p:nvPicPr>
                      <p:cNvPr id="0" name=""/>
                      <p:cNvPicPr>
                        <a:picLocks noChangeAspect="1" noChangeArrowheads="1"/>
                      </p:cNvPicPr>
                      <p:nvPr/>
                    </p:nvPicPr>
                    <p:blipFill>
                      <a:blip r:embed="rId33"/>
                      <a:srcRect/>
                      <a:stretch>
                        <a:fillRect/>
                      </a:stretch>
                    </p:blipFill>
                    <p:spPr bwMode="auto">
                      <a:xfrm>
                        <a:off x="7518400" y="3160713"/>
                        <a:ext cx="457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nvGraphicFramePr>
        <p:xfrm>
          <a:off x="7596188" y="4946650"/>
          <a:ext cx="457200" cy="590550"/>
        </p:xfrm>
        <a:graphic>
          <a:graphicData uri="http://schemas.openxmlformats.org/presentationml/2006/ole">
            <mc:AlternateContent xmlns:mc="http://schemas.openxmlformats.org/markup-compatibility/2006">
              <mc:Choice xmlns:v="urn:schemas-microsoft-com:vml" Requires="v">
                <p:oleObj name="Equation" r:id="rId34" imgW="241200" imgH="228600" progId="Equation.3">
                  <p:embed/>
                </p:oleObj>
              </mc:Choice>
              <mc:Fallback>
                <p:oleObj name="Equation" r:id="rId34" imgW="241200" imgH="228600" progId="Equation.3">
                  <p:embed/>
                  <p:pic>
                    <p:nvPicPr>
                      <p:cNvPr id="0" name=""/>
                      <p:cNvPicPr>
                        <a:picLocks noChangeAspect="1" noChangeArrowheads="1"/>
                      </p:cNvPicPr>
                      <p:nvPr/>
                    </p:nvPicPr>
                    <p:blipFill>
                      <a:blip r:embed="rId35"/>
                      <a:srcRect/>
                      <a:stretch>
                        <a:fillRect/>
                      </a:stretch>
                    </p:blipFill>
                    <p:spPr bwMode="auto">
                      <a:xfrm>
                        <a:off x="7596188" y="4946650"/>
                        <a:ext cx="457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nvGraphicFramePr>
        <p:xfrm>
          <a:off x="6484712" y="3429634"/>
          <a:ext cx="983876" cy="663750"/>
        </p:xfrm>
        <a:graphic>
          <a:graphicData uri="http://schemas.openxmlformats.org/presentationml/2006/ole">
            <mc:AlternateContent xmlns:mc="http://schemas.openxmlformats.org/markup-compatibility/2006">
              <mc:Choice xmlns:v="urn:schemas-microsoft-com:vml" Requires="v">
                <p:oleObj name="Equation" r:id="rId36" imgW="355320" imgH="241200" progId="Equation.3">
                  <p:embed/>
                </p:oleObj>
              </mc:Choice>
              <mc:Fallback>
                <p:oleObj name="Equation" r:id="rId36" imgW="355320" imgH="241200" progId="Equation.3">
                  <p:embed/>
                  <p:pic>
                    <p:nvPicPr>
                      <p:cNvPr id="0" name=""/>
                      <p:cNvPicPr>
                        <a:picLocks noChangeAspect="1" noChangeArrowheads="1"/>
                      </p:cNvPicPr>
                      <p:nvPr/>
                    </p:nvPicPr>
                    <p:blipFill>
                      <a:blip r:embed="rId37"/>
                      <a:srcRect/>
                      <a:stretch>
                        <a:fillRect/>
                      </a:stretch>
                    </p:blipFill>
                    <p:spPr bwMode="auto">
                      <a:xfrm>
                        <a:off x="6484712" y="3429634"/>
                        <a:ext cx="983876" cy="663750"/>
                      </a:xfrm>
                      <a:prstGeom prst="rect">
                        <a:avLst/>
                      </a:prstGeom>
                      <a:noFill/>
                      <a:ln>
                        <a:noFill/>
                      </a:ln>
                    </p:spPr>
                  </p:pic>
                </p:oleObj>
              </mc:Fallback>
            </mc:AlternateContent>
          </a:graphicData>
        </a:graphic>
      </p:graphicFrame>
      <p:sp>
        <p:nvSpPr>
          <p:cNvPr id="4" name="Freeform 3"/>
          <p:cNvSpPr/>
          <p:nvPr/>
        </p:nvSpPr>
        <p:spPr>
          <a:xfrm>
            <a:off x="843112" y="746219"/>
            <a:ext cx="3627120" cy="628314"/>
          </a:xfrm>
          <a:custGeom>
            <a:avLst/>
            <a:gdLst>
              <a:gd name="connsiteX0" fmla="*/ 0 w 3627120"/>
              <a:gd name="connsiteY0" fmla="*/ 628314 h 628314"/>
              <a:gd name="connsiteX1" fmla="*/ 1569720 w 3627120"/>
              <a:gd name="connsiteY1" fmla="*/ 18714 h 628314"/>
              <a:gd name="connsiteX2" fmla="*/ 3185160 w 3627120"/>
              <a:gd name="connsiteY2" fmla="*/ 171114 h 628314"/>
              <a:gd name="connsiteX3" fmla="*/ 3627120 w 3627120"/>
              <a:gd name="connsiteY3" fmla="*/ 323514 h 628314"/>
            </a:gdLst>
            <a:ahLst/>
            <a:cxnLst>
              <a:cxn ang="0">
                <a:pos x="connsiteX0" y="connsiteY0"/>
              </a:cxn>
              <a:cxn ang="0">
                <a:pos x="connsiteX1" y="connsiteY1"/>
              </a:cxn>
              <a:cxn ang="0">
                <a:pos x="connsiteX2" y="connsiteY2"/>
              </a:cxn>
              <a:cxn ang="0">
                <a:pos x="connsiteX3" y="connsiteY3"/>
              </a:cxn>
            </a:cxnLst>
            <a:rect l="l" t="t" r="r" b="b"/>
            <a:pathLst>
              <a:path w="3627120" h="628314">
                <a:moveTo>
                  <a:pt x="0" y="628314"/>
                </a:moveTo>
                <a:cubicBezTo>
                  <a:pt x="519430" y="361614"/>
                  <a:pt x="1038860" y="94914"/>
                  <a:pt x="1569720" y="18714"/>
                </a:cubicBezTo>
                <a:cubicBezTo>
                  <a:pt x="2100580" y="-57486"/>
                  <a:pt x="2842260" y="120314"/>
                  <a:pt x="3185160" y="171114"/>
                </a:cubicBezTo>
                <a:cubicBezTo>
                  <a:pt x="3528060" y="221914"/>
                  <a:pt x="3577590" y="272714"/>
                  <a:pt x="3627120" y="323514"/>
                </a:cubicBezTo>
              </a:path>
            </a:pathLst>
          </a:custGeom>
          <a:ln w="22225">
            <a:solidFill>
              <a:srgbClr val="FF0000"/>
            </a:solidFill>
            <a:prstDash val="dash"/>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4" name="Object 23"/>
          <p:cNvGraphicFramePr>
            <a:graphicFrameLocks noChangeAspect="1"/>
          </p:cNvGraphicFramePr>
          <p:nvPr/>
        </p:nvGraphicFramePr>
        <p:xfrm>
          <a:off x="8583613" y="1309688"/>
          <a:ext cx="355600" cy="357187"/>
        </p:xfrm>
        <a:graphic>
          <a:graphicData uri="http://schemas.openxmlformats.org/presentationml/2006/ole">
            <mc:AlternateContent xmlns:mc="http://schemas.openxmlformats.org/markup-compatibility/2006">
              <mc:Choice xmlns:v="urn:schemas-microsoft-com:vml" Requires="v">
                <p:oleObj name="Equation" r:id="rId38" imgW="228600" imgH="228600" progId="Equation.3">
                  <p:embed/>
                </p:oleObj>
              </mc:Choice>
              <mc:Fallback>
                <p:oleObj name="Equation" r:id="rId38" imgW="228600" imgH="228600" progId="Equation.3">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8583613" y="1309688"/>
                        <a:ext cx="355600" cy="3571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 name="Oval 51">
            <a:extLst>
              <a:ext uri="{FF2B5EF4-FFF2-40B4-BE49-F238E27FC236}">
                <a16:creationId xmlns:a16="http://schemas.microsoft.com/office/drawing/2014/main" id="{5B277CF6-08B3-41B4-8F8C-27D0703D9CD4}"/>
              </a:ext>
            </a:extLst>
          </p:cNvPr>
          <p:cNvSpPr/>
          <p:nvPr/>
        </p:nvSpPr>
        <p:spPr>
          <a:xfrm>
            <a:off x="1676399" y="1242673"/>
            <a:ext cx="490951" cy="954087"/>
          </a:xfrm>
          <a:prstGeom prst="ellipse">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D8A5D757-FF3F-441C-B175-9434BF4B95E9}"/>
              </a:ext>
            </a:extLst>
          </p:cNvPr>
          <p:cNvSpPr/>
          <p:nvPr/>
        </p:nvSpPr>
        <p:spPr>
          <a:xfrm>
            <a:off x="1159591" y="2476615"/>
            <a:ext cx="490951" cy="954087"/>
          </a:xfrm>
          <a:prstGeom prst="ellipse">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264BF9BD-DD30-4452-8841-09284B6D8FAD}"/>
              </a:ext>
            </a:extLst>
          </p:cNvPr>
          <p:cNvSpPr/>
          <p:nvPr/>
        </p:nvSpPr>
        <p:spPr>
          <a:xfrm>
            <a:off x="2266224" y="1215443"/>
            <a:ext cx="780895" cy="1022682"/>
          </a:xfrm>
          <a:prstGeom prst="ellipse">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BFE2F6F3-050C-4B9D-99D8-BD58844BC193}"/>
              </a:ext>
            </a:extLst>
          </p:cNvPr>
          <p:cNvSpPr/>
          <p:nvPr/>
        </p:nvSpPr>
        <p:spPr>
          <a:xfrm>
            <a:off x="1140188" y="3761509"/>
            <a:ext cx="780895" cy="1022682"/>
          </a:xfrm>
          <a:prstGeom prst="ellipse">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50074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54454" y="218069"/>
            <a:ext cx="8077200" cy="487362"/>
          </a:xfrm>
        </p:spPr>
        <p:txBody>
          <a:bodyPr>
            <a:normAutofit/>
          </a:bodyPr>
          <a:lstStyle/>
          <a:p>
            <a:pPr algn="l"/>
            <a:r>
              <a:rPr lang="en-US" altLang="en-US" sz="2000" dirty="0"/>
              <a:t> </a:t>
            </a:r>
          </a:p>
        </p:txBody>
      </p:sp>
      <p:sp>
        <p:nvSpPr>
          <p:cNvPr id="39939" name="Content Placeholder 2"/>
          <p:cNvSpPr>
            <a:spLocks noGrp="1"/>
          </p:cNvSpPr>
          <p:nvPr>
            <p:ph idx="1"/>
          </p:nvPr>
        </p:nvSpPr>
        <p:spPr>
          <a:xfrm>
            <a:off x="8283162" y="5927170"/>
            <a:ext cx="457200" cy="334962"/>
          </a:xfrm>
        </p:spPr>
        <p:txBody>
          <a:bodyPr>
            <a:normAutofit fontScale="55000" lnSpcReduction="20000"/>
          </a:bodyPr>
          <a:lstStyle/>
          <a:p>
            <a:r>
              <a:rPr lang="en-US" altLang="en-US" dirty="0"/>
              <a:t> </a:t>
            </a:r>
          </a:p>
        </p:txBody>
      </p:sp>
      <p:sp>
        <p:nvSpPr>
          <p:cNvPr id="39940" name="Footer Placeholder 3"/>
          <p:cNvSpPr>
            <a:spLocks noGrp="1"/>
          </p:cNvSpPr>
          <p:nvPr>
            <p:ph type="ftr" sz="quarter" idx="11"/>
          </p:nvPr>
        </p:nvSpPr>
        <p:spPr bwMode="auto">
          <a:xfrm>
            <a:off x="5456584"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endParaRPr lang="en-US" altLang="zh-HK" sz="1200" dirty="0">
              <a:solidFill>
                <a:srgbClr val="898989"/>
              </a:solidFill>
            </a:endParaRPr>
          </a:p>
        </p:txBody>
      </p:sp>
      <p:sp>
        <p:nvSpPr>
          <p:cNvPr id="39941" name="Slide Number Placeholder 4"/>
          <p:cNvSpPr>
            <a:spLocks noGrp="1"/>
          </p:cNvSpPr>
          <p:nvPr>
            <p:ph type="sldNum" sz="quarter" idx="12"/>
          </p:nvPr>
        </p:nvSpPr>
        <p:spPr bwMode="auto">
          <a:xfrm>
            <a:off x="6486112" y="61922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42BD951-374D-439C-A469-471C14ADE979}" type="slidenum">
              <a:rPr lang="en-US" altLang="zh-HK" sz="1200">
                <a:solidFill>
                  <a:srgbClr val="898989"/>
                </a:solidFill>
              </a:rPr>
              <a:pPr>
                <a:spcBef>
                  <a:spcPct val="0"/>
                </a:spcBef>
                <a:buFontTx/>
                <a:buNone/>
              </a:pPr>
              <a:t>63</a:t>
            </a:fld>
            <a:endParaRPr lang="en-US" altLang="zh-HK" sz="1200">
              <a:solidFill>
                <a:srgbClr val="898989"/>
              </a:solidFill>
            </a:endParaRPr>
          </a:p>
        </p:txBody>
      </p:sp>
      <mc:AlternateContent xmlns:mc="http://schemas.openxmlformats.org/markup-compatibility/2006" xmlns:a14="http://schemas.microsoft.com/office/drawing/2010/main">
        <mc:Choice Requires="a14">
          <p:sp>
            <p:nvSpPr>
              <p:cNvPr id="39942" name="Object 5"/>
              <p:cNvSpPr txBox="1"/>
              <p:nvPr/>
            </p:nvSpPr>
            <p:spPr bwMode="auto">
              <a:xfrm>
                <a:off x="177247" y="765314"/>
                <a:ext cx="6879536" cy="6092686"/>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m:rPr>
                          <m:nor/>
                        </m:rPr>
                        <a:rPr lang="en-US" sz="2400" i="0" smtClean="0">
                          <a:solidFill>
                            <a:schemeClr val="tx1"/>
                          </a:solidFill>
                          <a:latin typeface="Cambria Math" panose="02040503050406030204" pitchFamily="18" charset="0"/>
                        </a:rPr>
                        <m:t>Sigmoid</m:t>
                      </m:r>
                      <m:r>
                        <a:rPr lang="en-US" sz="2400" b="0" i="1" smtClean="0">
                          <a:solidFill>
                            <a:schemeClr val="tx1"/>
                          </a:solidFill>
                          <a:latin typeface="Cambria Math" panose="02040503050406030204" pitchFamily="18" charset="0"/>
                        </a:rPr>
                        <m:t>_</m:t>
                      </m:r>
                      <m:r>
                        <a:rPr lang="en-US" sz="2400" b="0" i="1" smtClean="0">
                          <a:solidFill>
                            <a:schemeClr val="tx1"/>
                          </a:solidFill>
                          <a:latin typeface="Cambria Math" panose="02040503050406030204" pitchFamily="18" charset="0"/>
                        </a:rPr>
                        <m:t>𝑓</m:t>
                      </m:r>
                      <m:d>
                        <m:dPr>
                          <m:ctrlPr>
                            <a:rPr lang="en-US" sz="2400" i="1">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𝑢</m:t>
                          </m:r>
                        </m:e>
                      </m:d>
                      <m:r>
                        <a:rPr lang="en-US" sz="2400" i="1">
                          <a:solidFill>
                            <a:schemeClr val="tx1"/>
                          </a:solidFill>
                          <a:latin typeface="Cambria Math" panose="02040503050406030204" pitchFamily="18" charset="0"/>
                        </a:rPr>
                        <m:t>=</m:t>
                      </m:r>
                      <m:f>
                        <m:fPr>
                          <m:ctrlPr>
                            <a:rPr lang="en-US"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1</m:t>
                          </m:r>
                        </m:num>
                        <m:den>
                          <m:r>
                            <a:rPr lang="en-US" sz="2400" i="1">
                              <a:solidFill>
                                <a:schemeClr val="tx1"/>
                              </a:solidFill>
                              <a:latin typeface="Cambria Math" panose="02040503050406030204" pitchFamily="18" charset="0"/>
                            </a:rPr>
                            <m:t>1+</m:t>
                          </m:r>
                          <m:sSup>
                            <m:sSupPr>
                              <m:ctrlPr>
                                <a:rPr lang="en-US" sz="2400" i="1">
                                  <a:solidFill>
                                    <a:schemeClr val="tx1"/>
                                  </a:solidFill>
                                  <a:latin typeface="Cambria Math" panose="02040503050406030204" pitchFamily="18" charset="0"/>
                                </a:rPr>
                              </m:ctrlPr>
                            </m:sSupPr>
                            <m:e>
                              <m:r>
                                <a:rPr lang="en-US" sz="2400" i="1">
                                  <a:solidFill>
                                    <a:schemeClr val="tx1"/>
                                  </a:solidFill>
                                  <a:latin typeface="Cambria Math" panose="02040503050406030204" pitchFamily="18" charset="0"/>
                                </a:rPr>
                                <m:t>𝑒</m:t>
                              </m:r>
                            </m:e>
                            <m:sup>
                              <m:r>
                                <a:rPr lang="en-US" sz="2400" i="1">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𝑢</m:t>
                              </m:r>
                            </m:sup>
                          </m:sSup>
                        </m:den>
                      </m:f>
                    </m:oMath>
                  </m:oMathPara>
                </a14:m>
                <a:endParaRPr lang="en-US" sz="2400" i="0" dirty="0">
                  <a:solidFill>
                    <a:schemeClr val="tx1"/>
                  </a:solidFill>
                  <a:latin typeface="Cambria Math" panose="02040503050406030204" pitchFamily="18" charset="0"/>
                </a:endParaRPr>
              </a:p>
              <a:p>
                <a14:m>
                  <m:oMath xmlns:m="http://schemas.openxmlformats.org/officeDocument/2006/math">
                    <m:r>
                      <m:rPr>
                        <m:sty m:val="p"/>
                      </m:rPr>
                      <a:rPr lang="en-US" sz="2400" b="0" i="0" smtClean="0">
                        <a:solidFill>
                          <a:schemeClr val="tx1"/>
                        </a:solidFill>
                        <a:latin typeface="Cambria Math" panose="02040503050406030204" pitchFamily="18" charset="0"/>
                      </a:rPr>
                      <m:t>Tanh</m:t>
                    </m:r>
                    <m:r>
                      <a:rPr lang="en-US" sz="2400" b="0" i="1" smtClean="0">
                        <a:solidFill>
                          <a:schemeClr val="tx1"/>
                        </a:solidFill>
                        <a:latin typeface="Cambria Math" panose="02040503050406030204" pitchFamily="18" charset="0"/>
                      </a:rPr>
                      <m:t>⁡_(</m:t>
                    </m:r>
                    <m:r>
                      <a:rPr lang="en-US" sz="2400" b="0" i="1" smtClean="0">
                        <a:solidFill>
                          <a:schemeClr val="tx1"/>
                        </a:solidFill>
                        <a:latin typeface="Cambria Math" panose="02040503050406030204" pitchFamily="18" charset="0"/>
                      </a:rPr>
                      <m:t>𝑢</m:t>
                    </m:r>
                    <m:r>
                      <a:rPr lang="en-US" sz="2400" b="0" i="1" smtClean="0">
                        <a:solidFill>
                          <a:schemeClr val="tx1"/>
                        </a:solidFill>
                        <a:latin typeface="Cambria Math" panose="02040503050406030204" pitchFamily="18" charset="0"/>
                      </a:rPr>
                      <m:t>)=</m:t>
                    </m:r>
                    <m:f>
                      <m:fPr>
                        <m:ctrlPr>
                          <a:rPr lang="en-US" sz="2400" i="1">
                            <a:solidFill>
                              <a:schemeClr val="tx1"/>
                            </a:solidFill>
                            <a:latin typeface="Cambria Math" panose="02040503050406030204" pitchFamily="18" charset="0"/>
                          </a:rPr>
                        </m:ctrlPr>
                      </m:fPr>
                      <m:num>
                        <m:func>
                          <m:funcPr>
                            <m:ctrlPr>
                              <a:rPr lang="en-US" sz="2400" i="1">
                                <a:solidFill>
                                  <a:schemeClr val="tx1"/>
                                </a:solidFill>
                                <a:latin typeface="Cambria Math" panose="02040503050406030204" pitchFamily="18" charset="0"/>
                              </a:rPr>
                            </m:ctrlPr>
                          </m:funcPr>
                          <m:fName>
                            <m:r>
                              <m:rPr>
                                <m:sty m:val="p"/>
                              </m:rPr>
                              <a:rPr lang="en-US" sz="2400" i="0">
                                <a:solidFill>
                                  <a:schemeClr val="tx1"/>
                                </a:solidFill>
                                <a:latin typeface="Cambria Math" panose="02040503050406030204" pitchFamily="18" charset="0"/>
                              </a:rPr>
                              <m:t>sinh</m:t>
                            </m:r>
                          </m:fName>
                          <m:e>
                            <m:r>
                              <a:rPr lang="en-US" sz="2400" i="1">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𝑢</m:t>
                            </m:r>
                          </m:e>
                        </m:func>
                        <m:r>
                          <a:rPr lang="en-US" sz="2400" i="1">
                            <a:solidFill>
                              <a:schemeClr val="tx1"/>
                            </a:solidFill>
                            <a:latin typeface="Cambria Math" panose="02040503050406030204" pitchFamily="18" charset="0"/>
                          </a:rPr>
                          <m:t>)</m:t>
                        </m:r>
                      </m:num>
                      <m:den>
                        <m:func>
                          <m:funcPr>
                            <m:ctrlPr>
                              <a:rPr lang="en-US" sz="2400" i="1">
                                <a:solidFill>
                                  <a:schemeClr val="tx1"/>
                                </a:solidFill>
                                <a:latin typeface="Cambria Math" panose="02040503050406030204" pitchFamily="18" charset="0"/>
                              </a:rPr>
                            </m:ctrlPr>
                          </m:funcPr>
                          <m:fName>
                            <m:r>
                              <m:rPr>
                                <m:sty m:val="p"/>
                              </m:rPr>
                              <a:rPr lang="en-US" sz="2400" i="0">
                                <a:solidFill>
                                  <a:schemeClr val="tx1"/>
                                </a:solidFill>
                                <a:latin typeface="Cambria Math" panose="02040503050406030204" pitchFamily="18" charset="0"/>
                              </a:rPr>
                              <m:t>cosh</m:t>
                            </m:r>
                          </m:fName>
                          <m:e>
                            <m:r>
                              <a:rPr lang="en-US" sz="2400" i="1">
                                <a:solidFill>
                                  <a:schemeClr val="tx1"/>
                                </a:solidFill>
                                <a:latin typeface="Cambria Math" panose="02040503050406030204" pitchFamily="18" charset="0"/>
                              </a:rPr>
                              <m:t>(</m:t>
                            </m:r>
                          </m:e>
                        </m:func>
                        <m:r>
                          <a:rPr lang="en-US" sz="2400" b="0" i="1" smtClean="0">
                            <a:solidFill>
                              <a:schemeClr val="tx1"/>
                            </a:solidFill>
                            <a:latin typeface="Cambria Math" panose="02040503050406030204" pitchFamily="18" charset="0"/>
                          </a:rPr>
                          <m:t>𝑢</m:t>
                        </m:r>
                        <m:r>
                          <a:rPr lang="en-US" sz="2400" i="1">
                            <a:solidFill>
                              <a:schemeClr val="tx1"/>
                            </a:solidFill>
                            <a:latin typeface="Cambria Math" panose="02040503050406030204" pitchFamily="18" charset="0"/>
                          </a:rPr>
                          <m:t>)</m:t>
                        </m:r>
                      </m:den>
                    </m:f>
                    <m:r>
                      <a:rPr lang="en-US" sz="2400" b="0" i="1" smtClean="0">
                        <a:solidFill>
                          <a:schemeClr val="tx1"/>
                        </a:solidFill>
                        <a:latin typeface="Cambria Math" panose="020405030504060302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r>
                              <a:rPr lang="en-US" sz="2400" i="1">
                                <a:latin typeface="Cambria Math" panose="02040503050406030204" pitchFamily="18" charset="0"/>
                                <a:ea typeface="Calibri" panose="020F0502020204030204" pitchFamily="34" charset="0"/>
                                <a:cs typeface="Times New Roman" panose="02020603050405020304" pitchFamily="18" charset="0"/>
                              </a:rPr>
                              <m:t>𝑒</m:t>
                            </m:r>
                          </m:e>
                          <m:sup>
                            <m:r>
                              <a:rPr lang="en-US" sz="2400" i="1">
                                <a:latin typeface="Cambria Math" panose="02040503050406030204" pitchFamily="18" charset="0"/>
                                <a:ea typeface="Calibri" panose="020F0502020204030204" pitchFamily="34" charset="0"/>
                                <a:cs typeface="Times New Roman" panose="02020603050405020304" pitchFamily="18" charset="0"/>
                              </a:rPr>
                              <m:t>𝑢</m:t>
                            </m:r>
                          </m:sup>
                        </m:sSup>
                        <m:r>
                          <a:rPr lang="en-US" sz="24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r>
                              <a:rPr lang="en-US" sz="2400" i="1">
                                <a:latin typeface="Cambria Math" panose="02040503050406030204" pitchFamily="18" charset="0"/>
                                <a:ea typeface="Calibri" panose="020F0502020204030204" pitchFamily="34" charset="0"/>
                                <a:cs typeface="Times New Roman" panose="02020603050405020304" pitchFamily="18" charset="0"/>
                              </a:rPr>
                              <m:t>𝑒</m:t>
                            </m:r>
                          </m:e>
                          <m:sup>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𝑢</m:t>
                            </m:r>
                          </m:sup>
                        </m:sSup>
                      </m:num>
                      <m:den>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r>
                              <a:rPr lang="en-US" sz="2400" i="1">
                                <a:latin typeface="Cambria Math" panose="02040503050406030204" pitchFamily="18" charset="0"/>
                                <a:ea typeface="Calibri" panose="020F0502020204030204" pitchFamily="34" charset="0"/>
                                <a:cs typeface="Times New Roman" panose="02020603050405020304" pitchFamily="18" charset="0"/>
                              </a:rPr>
                              <m:t>𝑒</m:t>
                            </m:r>
                          </m:e>
                          <m:sup>
                            <m:r>
                              <a:rPr lang="en-US" sz="2400" i="1">
                                <a:latin typeface="Cambria Math" panose="02040503050406030204" pitchFamily="18" charset="0"/>
                                <a:ea typeface="Calibri" panose="020F0502020204030204" pitchFamily="34" charset="0"/>
                                <a:cs typeface="Times New Roman" panose="02020603050405020304" pitchFamily="18" charset="0"/>
                              </a:rPr>
                              <m:t>𝑢</m:t>
                            </m:r>
                          </m:sup>
                        </m:sSup>
                        <m:r>
                          <a:rPr lang="en-US" sz="24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r>
                              <a:rPr lang="en-US" sz="2400" i="1">
                                <a:latin typeface="Cambria Math" panose="02040503050406030204" pitchFamily="18" charset="0"/>
                                <a:ea typeface="Calibri" panose="020F0502020204030204" pitchFamily="34" charset="0"/>
                                <a:cs typeface="Times New Roman" panose="02020603050405020304" pitchFamily="18" charset="0"/>
                              </a:rPr>
                              <m:t>𝑒</m:t>
                            </m:r>
                          </m:e>
                          <m:sup>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𝑢</m:t>
                            </m:r>
                          </m:sup>
                        </m:sSup>
                      </m:den>
                    </m:f>
                  </m:oMath>
                </a14:m>
                <a:r>
                  <a:rPr lang="en-US" sz="2400" i="1" dirty="0">
                    <a:solidFill>
                      <a:schemeClr val="tx1"/>
                    </a:solidFill>
                    <a:latin typeface="Cambria Math" panose="02040503050406030204" pitchFamily="18" charset="0"/>
                  </a:rPr>
                  <a:t>,</a:t>
                </a:r>
              </a:p>
              <a:p>
                <a:pPr/>
                <a14:m>
                  <m:oMathPara xmlns:m="http://schemas.openxmlformats.org/officeDocument/2006/math">
                    <m:oMathParaPr>
                      <m:jc m:val="left"/>
                    </m:oMathParaPr>
                    <m:oMath xmlns:m="http://schemas.openxmlformats.org/officeDocument/2006/math">
                      <m:r>
                        <m:rPr>
                          <m:nor/>
                        </m:rPr>
                        <a:rPr lang="en-US" sz="2400" b="0" i="0" smtClean="0">
                          <a:solidFill>
                            <a:schemeClr val="tx1"/>
                          </a:solidFill>
                          <a:latin typeface="Cambria Math" panose="02040503050406030204" pitchFamily="18" charset="0"/>
                        </a:rPr>
                        <m:t>Relu</m:t>
                      </m:r>
                      <m:r>
                        <m:rPr>
                          <m:nor/>
                        </m:rPr>
                        <a:rPr lang="en-US" sz="2400" b="0" i="0" smtClean="0">
                          <a:solidFill>
                            <a:schemeClr val="tx1"/>
                          </a:solidFill>
                          <a:latin typeface="Cambria Math" panose="02040503050406030204" pitchFamily="18" charset="0"/>
                        </a:rPr>
                        <m:t>_</m:t>
                      </m:r>
                      <m:r>
                        <a:rPr lang="en-US" sz="2400" b="0" i="1" smtClean="0">
                          <a:solidFill>
                            <a:schemeClr val="tx1"/>
                          </a:solidFill>
                          <a:latin typeface="Cambria Math" panose="02040503050406030204" pitchFamily="18" charset="0"/>
                        </a:rPr>
                        <m:t>𝑓</m:t>
                      </m:r>
                      <m:r>
                        <a:rPr lang="en-US" sz="2400" i="1">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𝑢</m:t>
                      </m:r>
                      <m:r>
                        <a:rPr lang="en-US" sz="2400" i="1">
                          <a:solidFill>
                            <a:schemeClr val="tx1"/>
                          </a:solidFill>
                          <a:latin typeface="Cambria Math" panose="02040503050406030204" pitchFamily="18" charset="0"/>
                        </a:rPr>
                        <m:t>)=</m:t>
                      </m:r>
                      <m:func>
                        <m:funcPr>
                          <m:ctrlPr>
                            <a:rPr lang="en-US" sz="2400" i="1">
                              <a:solidFill>
                                <a:schemeClr val="tx1"/>
                              </a:solidFill>
                              <a:latin typeface="Cambria Math" panose="02040503050406030204" pitchFamily="18" charset="0"/>
                            </a:rPr>
                          </m:ctrlPr>
                        </m:funcPr>
                        <m:fName>
                          <m:r>
                            <m:rPr>
                              <m:sty m:val="p"/>
                            </m:rPr>
                            <a:rPr lang="en-US" sz="2400" i="0">
                              <a:solidFill>
                                <a:schemeClr val="tx1"/>
                              </a:solidFill>
                              <a:latin typeface="Cambria Math" panose="02040503050406030204" pitchFamily="18" charset="0"/>
                            </a:rPr>
                            <m:t>max</m:t>
                          </m:r>
                        </m:fName>
                        <m:e>
                          <m:r>
                            <a:rPr lang="en-US" sz="2400" i="1">
                              <a:solidFill>
                                <a:schemeClr val="tx1"/>
                              </a:solidFill>
                              <a:latin typeface="Cambria Math" panose="02040503050406030204" pitchFamily="18" charset="0"/>
                            </a:rPr>
                            <m:t>(</m:t>
                          </m:r>
                        </m:e>
                      </m:func>
                      <m:r>
                        <a:rPr lang="en-US" sz="2400" i="1">
                          <a:solidFill>
                            <a:schemeClr val="tx1"/>
                          </a:solidFill>
                          <a:latin typeface="Cambria Math" panose="02040503050406030204" pitchFamily="18" charset="0"/>
                        </a:rPr>
                        <m:t>0,</m:t>
                      </m:r>
                      <m:r>
                        <a:rPr lang="en-US" sz="2400" b="0" i="1" smtClean="0">
                          <a:solidFill>
                            <a:schemeClr val="tx1"/>
                          </a:solidFill>
                          <a:latin typeface="Cambria Math" panose="02040503050406030204" pitchFamily="18" charset="0"/>
                        </a:rPr>
                        <m:t>𝑢</m:t>
                      </m:r>
                      <m:r>
                        <a:rPr lang="en-US" sz="2400" i="1">
                          <a:solidFill>
                            <a:schemeClr val="tx1"/>
                          </a:solidFill>
                          <a:latin typeface="Cambria Math" panose="02040503050406030204" pitchFamily="18" charset="0"/>
                        </a:rPr>
                        <m:t>),</m:t>
                      </m:r>
                    </m:oMath>
                  </m:oMathPara>
                </a14:m>
                <a:endParaRPr lang="en-US" sz="2400" i="1" dirty="0">
                  <a:solidFill>
                    <a:schemeClr val="tx1"/>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sz="2400" b="0" i="1" smtClean="0">
                              <a:solidFill>
                                <a:srgbClr val="000000"/>
                              </a:solidFill>
                              <a:latin typeface="Cambria Math" panose="02040503050406030204" pitchFamily="18" charset="0"/>
                            </a:rPr>
                          </m:ctrlPr>
                        </m:sSubPr>
                        <m:e>
                          <m:r>
                            <a:rPr lang="en-US" sz="2400" b="0" i="1" smtClean="0">
                              <a:solidFill>
                                <a:srgbClr val="000000"/>
                              </a:solidFill>
                              <a:latin typeface="Cambria Math" panose="02040503050406030204" pitchFamily="18" charset="0"/>
                            </a:rPr>
                            <m:t>𝑦</m:t>
                          </m:r>
                        </m:e>
                        <m:sub>
                          <m:r>
                            <a:rPr lang="en-US" sz="2400" b="0" i="1" smtClean="0">
                              <a:solidFill>
                                <a:srgbClr val="000000"/>
                              </a:solidFill>
                              <a:latin typeface="Cambria Math" panose="02040503050406030204" pitchFamily="18" charset="0"/>
                            </a:rPr>
                            <m:t>𝑖</m:t>
                          </m:r>
                        </m:sub>
                      </m:sSub>
                      <m:r>
                        <m:rPr>
                          <m:nor/>
                        </m:rPr>
                        <a:rPr lang="en-US" sz="2400" b="0" i="0" smtClean="0">
                          <a:solidFill>
                            <a:srgbClr val="000000"/>
                          </a:solidFill>
                          <a:latin typeface="Cambria Math" panose="02040503050406030204" pitchFamily="18" charset="0"/>
                        </a:rPr>
                        <m:t>=</m:t>
                      </m:r>
                      <m:r>
                        <m:rPr>
                          <m:nor/>
                        </m:rPr>
                        <a:rPr lang="en-US" sz="2400" b="0" i="0" smtClean="0">
                          <a:solidFill>
                            <a:srgbClr val="000000"/>
                          </a:solidFill>
                          <a:latin typeface="Cambria Math" panose="02040503050406030204" pitchFamily="18" charset="0"/>
                        </a:rPr>
                        <m:t>SoftMax</m:t>
                      </m:r>
                      <m:d>
                        <m:dPr>
                          <m:ctrlPr>
                            <a:rPr lang="en-US" sz="2400" i="1">
                              <a:solidFill>
                                <a:srgbClr val="000000"/>
                              </a:solidFill>
                              <a:latin typeface="Cambria Math" panose="02040503050406030204" pitchFamily="18" charset="0"/>
                            </a:rPr>
                          </m:ctrlPr>
                        </m:dPr>
                        <m:e>
                          <m:sSub>
                            <m:sSubPr>
                              <m:ctrlPr>
                                <a:rPr lang="en-US" sz="2400" i="1">
                                  <a:solidFill>
                                    <a:srgbClr val="000000"/>
                                  </a:solidFill>
                                  <a:latin typeface="Cambria Math" panose="02040503050406030204" pitchFamily="18" charset="0"/>
                                </a:rPr>
                              </m:ctrlPr>
                            </m:sSubPr>
                            <m:e>
                              <m:r>
                                <a:rPr lang="en-US" sz="2400" b="0" i="1" smtClean="0">
                                  <a:solidFill>
                                    <a:srgbClr val="000000"/>
                                  </a:solidFill>
                                  <a:latin typeface="Cambria Math" panose="02040503050406030204" pitchFamily="18" charset="0"/>
                                </a:rPr>
                                <m:t>𝑧</m:t>
                              </m:r>
                            </m:e>
                            <m:sub>
                              <m:r>
                                <a:rPr lang="en-US" sz="2400" b="0" i="1" smtClean="0">
                                  <a:solidFill>
                                    <a:srgbClr val="000000"/>
                                  </a:solidFill>
                                  <a:latin typeface="Cambria Math" panose="02040503050406030204" pitchFamily="18" charset="0"/>
                                </a:rPr>
                                <m:t>𝑖</m:t>
                              </m:r>
                            </m:sub>
                          </m:sSub>
                        </m:e>
                      </m:d>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func>
                            <m:funcPr>
                              <m:ctrlPr>
                                <a:rPr lang="en-US" sz="2400" i="1">
                                  <a:solidFill>
                                    <a:srgbClr val="000000"/>
                                  </a:solidFill>
                                  <a:latin typeface="Cambria Math" panose="02040503050406030204" pitchFamily="18" charset="0"/>
                                </a:rPr>
                              </m:ctrlPr>
                            </m:funcPr>
                            <m:fName>
                              <m:r>
                                <m:rPr>
                                  <m:sty m:val="p"/>
                                </m:rPr>
                                <a:rPr lang="en-US" sz="2400" i="0">
                                  <a:solidFill>
                                    <a:srgbClr val="000000"/>
                                  </a:solidFill>
                                  <a:latin typeface="Cambria Math" panose="02040503050406030204" pitchFamily="18" charset="0"/>
                                </a:rPr>
                                <m:t>exp</m:t>
                              </m:r>
                            </m:fName>
                            <m:e>
                              <m:r>
                                <a:rPr lang="en-US" sz="2400" i="1">
                                  <a:solidFill>
                                    <a:srgbClr val="000000"/>
                                  </a:solidFill>
                                  <a:latin typeface="Cambria Math" panose="02040503050406030204" pitchFamily="18" charset="0"/>
                                </a:rPr>
                                <m:t>(</m:t>
                              </m:r>
                            </m:e>
                          </m:func>
                          <m:sSub>
                            <m:sSubPr>
                              <m:ctrlPr>
                                <a:rPr lang="en-US" sz="2400" i="1">
                                  <a:solidFill>
                                    <a:srgbClr val="000000"/>
                                  </a:solidFill>
                                  <a:latin typeface="Cambria Math" panose="02040503050406030204" pitchFamily="18" charset="0"/>
                                </a:rPr>
                              </m:ctrlPr>
                            </m:sSubPr>
                            <m:e>
                              <m:r>
                                <a:rPr lang="en-US" sz="2400" b="0" i="1" smtClean="0">
                                  <a:solidFill>
                                    <a:srgbClr val="000000"/>
                                  </a:solidFill>
                                  <a:latin typeface="Cambria Math" panose="02040503050406030204" pitchFamily="18" charset="0"/>
                                </a:rPr>
                                <m:t>𝑧</m:t>
                              </m:r>
                            </m:e>
                            <m:sub>
                              <m:r>
                                <a:rPr lang="en-US" sz="2400" b="0" i="1" smtClean="0">
                                  <a:solidFill>
                                    <a:srgbClr val="000000"/>
                                  </a:solidFill>
                                  <a:latin typeface="Cambria Math" panose="02040503050406030204" pitchFamily="18" charset="0"/>
                                </a:rPr>
                                <m:t>𝑖</m:t>
                              </m:r>
                            </m:sub>
                          </m:sSub>
                          <m:r>
                            <a:rPr lang="en-US" sz="2400" i="1">
                              <a:solidFill>
                                <a:srgbClr val="000000"/>
                              </a:solidFill>
                              <a:latin typeface="Cambria Math" panose="02040503050406030204" pitchFamily="18" charset="0"/>
                            </a:rPr>
                            <m:t>)</m:t>
                          </m:r>
                        </m:num>
                        <m:den>
                          <m:nary>
                            <m:naryPr>
                              <m:chr m:val="∑"/>
                              <m:ctrlPr>
                                <a:rPr lang="en-US" sz="2400" i="1">
                                  <a:solidFill>
                                    <a:srgbClr val="000000"/>
                                  </a:solidFill>
                                  <a:latin typeface="Cambria Math" panose="02040503050406030204" pitchFamily="18" charset="0"/>
                                </a:rPr>
                              </m:ctrlPr>
                            </m:naryPr>
                            <m:sub>
                              <m:r>
                                <a:rPr lang="en-US" sz="2400" b="0" i="1" smtClean="0">
                                  <a:solidFill>
                                    <a:srgbClr val="000000"/>
                                  </a:solidFill>
                                  <a:latin typeface="Cambria Math" panose="02040503050406030204" pitchFamily="18" charset="0"/>
                                </a:rPr>
                                <m:t>𝑗</m:t>
                              </m:r>
                              <m:r>
                                <a:rPr lang="en-US" sz="2400" i="1">
                                  <a:solidFill>
                                    <a:srgbClr val="000000"/>
                                  </a:solidFill>
                                  <a:latin typeface="Cambria Math" panose="02040503050406030204" pitchFamily="18" charset="0"/>
                                </a:rPr>
                                <m:t>=1</m:t>
                              </m:r>
                            </m:sub>
                            <m:sup>
                              <m:r>
                                <a:rPr lang="en-US" sz="2400" b="0" i="1" smtClean="0">
                                  <a:solidFill>
                                    <a:srgbClr val="000000"/>
                                  </a:solidFill>
                                  <a:latin typeface="Cambria Math" panose="02040503050406030204" pitchFamily="18" charset="0"/>
                                </a:rPr>
                                <m:t>𝐾</m:t>
                              </m:r>
                            </m:sup>
                            <m:e>
                              <m:func>
                                <m:funcPr>
                                  <m:ctrlPr>
                                    <a:rPr lang="en-US" sz="2400" i="1">
                                      <a:solidFill>
                                        <a:srgbClr val="000000"/>
                                      </a:solidFill>
                                      <a:latin typeface="Cambria Math" panose="02040503050406030204" pitchFamily="18" charset="0"/>
                                    </a:rPr>
                                  </m:ctrlPr>
                                </m:funcPr>
                                <m:fName>
                                  <m:r>
                                    <m:rPr>
                                      <m:sty m:val="p"/>
                                    </m:rPr>
                                    <a:rPr lang="en-US" sz="2400" i="0">
                                      <a:solidFill>
                                        <a:srgbClr val="000000"/>
                                      </a:solidFill>
                                      <a:latin typeface="Cambria Math" panose="02040503050406030204" pitchFamily="18" charset="0"/>
                                    </a:rPr>
                                    <m:t>exp</m:t>
                                  </m:r>
                                </m:fName>
                                <m:e>
                                  <m:r>
                                    <a:rPr lang="en-US" sz="2400" i="1">
                                      <a:solidFill>
                                        <a:srgbClr val="000000"/>
                                      </a:solidFill>
                                      <a:latin typeface="Cambria Math" panose="02040503050406030204" pitchFamily="18" charset="0"/>
                                    </a:rPr>
                                    <m:t>(</m:t>
                                  </m:r>
                                </m:e>
                              </m:func>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𝑧</m:t>
                                  </m:r>
                                </m:e>
                                <m:sub>
                                  <m:r>
                                    <a:rPr lang="en-US" sz="2400" b="0" i="1" smtClean="0">
                                      <a:solidFill>
                                        <a:srgbClr val="000000"/>
                                      </a:solidFill>
                                      <a:latin typeface="Cambria Math" panose="02040503050406030204" pitchFamily="18" charset="0"/>
                                    </a:rPr>
                                    <m:t>𝑗</m:t>
                                  </m:r>
                                </m:sub>
                              </m:sSub>
                              <m:r>
                                <a:rPr lang="en-US" sz="2400" i="1">
                                  <a:solidFill>
                                    <a:srgbClr val="000000"/>
                                  </a:solidFill>
                                  <a:latin typeface="Cambria Math" panose="02040503050406030204" pitchFamily="18" charset="0"/>
                                </a:rPr>
                                <m:t>)</m:t>
                              </m:r>
                            </m:e>
                          </m:nary>
                        </m:den>
                      </m:f>
                      <m:r>
                        <a:rPr lang="en-US" sz="2400" i="1">
                          <a:solidFill>
                            <a:srgbClr val="000000"/>
                          </a:solidFill>
                          <a:latin typeface="Cambria Math" panose="02040503050406030204" pitchFamily="18" charset="0"/>
                        </a:rPr>
                        <m:t>,</m:t>
                      </m:r>
                    </m:oMath>
                  </m:oMathPara>
                </a14:m>
                <a:endParaRPr lang="en-US" sz="2400" i="1" dirty="0">
                  <a:solidFill>
                    <a:schemeClr val="tx1"/>
                  </a:solidFill>
                  <a:latin typeface="Cambria Math" panose="02040503050406030204" pitchFamily="18" charset="0"/>
                </a:endParaRPr>
              </a:p>
              <a:p>
                <a:r>
                  <a:rPr lang="en-US" altLang="en-US" sz="2400" dirty="0">
                    <a:solidFill>
                      <a:schemeClr val="tx1"/>
                    </a:solidFill>
                  </a:rPr>
                  <a:t>Case 1: neuron in between output and hidden layer</a:t>
                </a:r>
                <a:endParaRPr lang="en-HK" sz="2400" i="0" dirty="0">
                  <a:solidFill>
                    <a:schemeClr val="tx1"/>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f>
                        <m:fPr>
                          <m:ctrlPr>
                            <a:rPr lang="en-HK" sz="2400" i="1" smtClean="0">
                              <a:solidFill>
                                <a:schemeClr val="tx1"/>
                              </a:solidFill>
                              <a:latin typeface="Cambria Math" panose="02040503050406030204" pitchFamily="18" charset="0"/>
                            </a:rPr>
                          </m:ctrlPr>
                        </m:fPr>
                        <m:num>
                          <m:r>
                            <a:rPr lang="en-HK" sz="2400" i="1">
                              <a:solidFill>
                                <a:schemeClr val="tx1"/>
                              </a:solidFill>
                              <a:latin typeface="Cambria Math" panose="02040503050406030204" pitchFamily="18" charset="0"/>
                            </a:rPr>
                            <m:t>𝜕𝜀</m:t>
                          </m:r>
                        </m:num>
                        <m:den>
                          <m:r>
                            <a:rPr lang="en-HK" sz="2400" i="1">
                              <a:solidFill>
                                <a:schemeClr val="tx1"/>
                              </a:solidFill>
                              <a:latin typeface="Cambria Math" panose="02040503050406030204" pitchFamily="18" charset="0"/>
                            </a:rPr>
                            <m:t>𝜕</m:t>
                          </m:r>
                          <m:sSub>
                            <m:sSubPr>
                              <m:ctrlPr>
                                <a:rPr lang="en-HK" sz="2400" i="1">
                                  <a:solidFill>
                                    <a:schemeClr val="tx1"/>
                                  </a:solidFill>
                                  <a:latin typeface="Cambria Math" panose="02040503050406030204" pitchFamily="18" charset="0"/>
                                </a:rPr>
                              </m:ctrlPr>
                            </m:sSubPr>
                            <m:e>
                              <m:r>
                                <a:rPr lang="en-HK" sz="2400" i="1">
                                  <a:solidFill>
                                    <a:schemeClr val="tx1"/>
                                  </a:solidFill>
                                  <a:latin typeface="Cambria Math" panose="02040503050406030204" pitchFamily="18" charset="0"/>
                                </a:rPr>
                                <m:t>𝑤</m:t>
                              </m:r>
                            </m:e>
                            <m:sub>
                              <m:r>
                                <a:rPr lang="en-HK" sz="2400" i="1">
                                  <a:solidFill>
                                    <a:schemeClr val="tx1"/>
                                  </a:solidFill>
                                  <a:latin typeface="Cambria Math" panose="02040503050406030204" pitchFamily="18" charset="0"/>
                                </a:rPr>
                                <m:t>𝑗</m:t>
                              </m:r>
                              <m:r>
                                <a:rPr lang="en-HK" sz="2400" i="1">
                                  <a:solidFill>
                                    <a:schemeClr val="tx1"/>
                                  </a:solidFill>
                                  <a:latin typeface="Cambria Math" panose="02040503050406030204" pitchFamily="18" charset="0"/>
                                </a:rPr>
                                <m:t>,</m:t>
                              </m:r>
                              <m:r>
                                <a:rPr lang="en-HK" sz="2400" i="1">
                                  <a:solidFill>
                                    <a:schemeClr val="tx1"/>
                                  </a:solidFill>
                                  <a:latin typeface="Cambria Math" panose="02040503050406030204" pitchFamily="18" charset="0"/>
                                </a:rPr>
                                <m:t>𝑖</m:t>
                              </m:r>
                            </m:sub>
                          </m:sSub>
                        </m:den>
                      </m:f>
                      <m:r>
                        <a:rPr lang="en-HK" sz="2400" i="1">
                          <a:solidFill>
                            <a:schemeClr val="tx1"/>
                          </a:solidFill>
                          <a:latin typeface="Cambria Math" panose="02040503050406030204" pitchFamily="18" charset="0"/>
                        </a:rPr>
                        <m:t>=</m:t>
                      </m:r>
                      <m:sSub>
                        <m:sSubPr>
                          <m:ctrlPr>
                            <a:rPr lang="en-HK" sz="2400" i="1">
                              <a:solidFill>
                                <a:schemeClr val="tx1"/>
                              </a:solidFill>
                              <a:latin typeface="Cambria Math" panose="02040503050406030204" pitchFamily="18" charset="0"/>
                            </a:rPr>
                          </m:ctrlPr>
                        </m:sSubPr>
                        <m:e>
                          <m:r>
                            <a:rPr lang="en-HK" sz="2400" i="1">
                              <a:solidFill>
                                <a:schemeClr val="tx1"/>
                              </a:solidFill>
                              <a:latin typeface="Cambria Math" panose="02040503050406030204" pitchFamily="18" charset="0"/>
                            </a:rPr>
                            <m:t>𝑠</m:t>
                          </m:r>
                        </m:e>
                        <m:sub>
                          <m:r>
                            <a:rPr lang="en-HK" sz="2400" i="1">
                              <a:solidFill>
                                <a:schemeClr val="tx1"/>
                              </a:solidFill>
                              <a:latin typeface="Cambria Math" panose="02040503050406030204" pitchFamily="18" charset="0"/>
                            </a:rPr>
                            <m:t>𝑖</m:t>
                          </m:r>
                        </m:sub>
                      </m:sSub>
                      <m:r>
                        <a:rPr lang="en-HK" sz="2400" i="1">
                          <a:solidFill>
                            <a:schemeClr val="tx1"/>
                          </a:solidFill>
                          <a:latin typeface="Cambria Math" panose="02040503050406030204" pitchFamily="18" charset="0"/>
                        </a:rPr>
                        <m:t>⋅</m:t>
                      </m:r>
                      <m:sSub>
                        <m:sSubPr>
                          <m:ctrlPr>
                            <a:rPr lang="en-HK" sz="2400" i="1">
                              <a:solidFill>
                                <a:schemeClr val="tx1"/>
                              </a:solidFill>
                              <a:latin typeface="Cambria Math" panose="02040503050406030204" pitchFamily="18" charset="0"/>
                            </a:rPr>
                          </m:ctrlPr>
                        </m:sSubPr>
                        <m:e>
                          <m:r>
                            <a:rPr lang="en-HK" sz="2400" i="1">
                              <a:solidFill>
                                <a:schemeClr val="tx1"/>
                              </a:solidFill>
                              <a:latin typeface="Cambria Math" panose="02040503050406030204" pitchFamily="18" charset="0"/>
                            </a:rPr>
                            <m:t>𝑥</m:t>
                          </m:r>
                        </m:e>
                        <m:sub>
                          <m:r>
                            <a:rPr lang="en-HK" sz="2400" i="1">
                              <a:solidFill>
                                <a:schemeClr val="tx1"/>
                              </a:solidFill>
                              <a:latin typeface="Cambria Math" panose="02040503050406030204" pitchFamily="18" charset="0"/>
                            </a:rPr>
                            <m:t>𝑗</m:t>
                          </m:r>
                        </m:sub>
                      </m:sSub>
                      <m:r>
                        <a:rPr lang="en-HK" sz="2400" i="1">
                          <a:solidFill>
                            <a:schemeClr val="tx1"/>
                          </a:solidFill>
                          <a:latin typeface="Cambria Math" panose="02040503050406030204" pitchFamily="18" charset="0"/>
                        </a:rPr>
                        <m:t>=</m:t>
                      </m:r>
                      <m:d>
                        <m:dPr>
                          <m:begChr m:val="["/>
                          <m:endChr m:val="]"/>
                          <m:ctrlPr>
                            <a:rPr lang="en-HK" sz="2400" i="1">
                              <a:solidFill>
                                <a:schemeClr val="tx1"/>
                              </a:solidFill>
                              <a:latin typeface="Cambria Math" panose="02040503050406030204" pitchFamily="18" charset="0"/>
                            </a:rPr>
                          </m:ctrlPr>
                        </m:dPr>
                        <m:e>
                          <m:d>
                            <m:dPr>
                              <m:ctrlPr>
                                <a:rPr lang="en-HK" sz="2400" i="1">
                                  <a:solidFill>
                                    <a:schemeClr val="tx1"/>
                                  </a:solidFill>
                                  <a:latin typeface="Cambria Math" panose="02040503050406030204" pitchFamily="18" charset="0"/>
                                </a:rPr>
                              </m:ctrlPr>
                            </m:dPr>
                            <m:e>
                              <m:sSub>
                                <m:sSubPr>
                                  <m:ctrlPr>
                                    <a:rPr lang="en-HK" sz="2400" i="1">
                                      <a:solidFill>
                                        <a:schemeClr val="tx1"/>
                                      </a:solidFill>
                                      <a:latin typeface="Cambria Math" panose="02040503050406030204" pitchFamily="18" charset="0"/>
                                    </a:rPr>
                                  </m:ctrlPr>
                                </m:sSubPr>
                                <m:e>
                                  <m:r>
                                    <a:rPr lang="en-HK" sz="2400" i="1">
                                      <a:solidFill>
                                        <a:schemeClr val="tx1"/>
                                      </a:solidFill>
                                      <a:latin typeface="Cambria Math" panose="02040503050406030204" pitchFamily="18" charset="0"/>
                                    </a:rPr>
                                    <m:t>𝑥</m:t>
                                  </m:r>
                                </m:e>
                                <m:sub>
                                  <m:r>
                                    <a:rPr lang="en-HK" sz="2400" i="1">
                                      <a:solidFill>
                                        <a:schemeClr val="tx1"/>
                                      </a:solidFill>
                                      <a:latin typeface="Cambria Math" panose="02040503050406030204" pitchFamily="18" charset="0"/>
                                    </a:rPr>
                                    <m:t>𝑖</m:t>
                                  </m:r>
                                </m:sub>
                              </m:sSub>
                              <m:r>
                                <a:rPr lang="en-HK" sz="2400" i="1">
                                  <a:solidFill>
                                    <a:schemeClr val="tx1"/>
                                  </a:solidFill>
                                  <a:latin typeface="Cambria Math" panose="02040503050406030204" pitchFamily="18" charset="0"/>
                                </a:rPr>
                                <m:t>−</m:t>
                              </m:r>
                              <m:sSub>
                                <m:sSubPr>
                                  <m:ctrlPr>
                                    <a:rPr lang="en-HK" sz="2400" i="1">
                                      <a:solidFill>
                                        <a:schemeClr val="tx1"/>
                                      </a:solidFill>
                                      <a:latin typeface="Cambria Math" panose="02040503050406030204" pitchFamily="18" charset="0"/>
                                    </a:rPr>
                                  </m:ctrlPr>
                                </m:sSubPr>
                                <m:e>
                                  <m:r>
                                    <a:rPr lang="en-HK" sz="2400" i="1">
                                      <a:solidFill>
                                        <a:schemeClr val="tx1"/>
                                      </a:solidFill>
                                      <a:latin typeface="Cambria Math" panose="02040503050406030204" pitchFamily="18" charset="0"/>
                                    </a:rPr>
                                    <m:t>𝑡</m:t>
                                  </m:r>
                                </m:e>
                                <m:sub>
                                  <m:r>
                                    <a:rPr lang="en-HK" sz="2400" i="1">
                                      <a:solidFill>
                                        <a:schemeClr val="tx1"/>
                                      </a:solidFill>
                                      <a:latin typeface="Cambria Math" panose="02040503050406030204" pitchFamily="18" charset="0"/>
                                    </a:rPr>
                                    <m:t>𝑖</m:t>
                                  </m:r>
                                </m:sub>
                              </m:sSub>
                            </m:e>
                          </m:d>
                          <m:r>
                            <a:rPr lang="en-HK" sz="2400" i="1">
                              <a:solidFill>
                                <a:schemeClr val="tx1"/>
                              </a:solidFill>
                              <a:latin typeface="Cambria Math" panose="02040503050406030204" pitchFamily="18" charset="0"/>
                            </a:rPr>
                            <m:t>⋅</m:t>
                          </m:r>
                          <m:r>
                            <a:rPr lang="en-HK" sz="2400" i="1">
                              <a:solidFill>
                                <a:schemeClr val="tx1"/>
                              </a:solidFill>
                              <a:latin typeface="Cambria Math" panose="02040503050406030204" pitchFamily="18" charset="0"/>
                            </a:rPr>
                            <m:t>𝑓</m:t>
                          </m:r>
                          <m:r>
                            <a:rPr lang="en-HK" sz="2400" i="1">
                              <a:solidFill>
                                <a:schemeClr val="tx1"/>
                              </a:solidFill>
                              <a:latin typeface="Cambria Math" panose="02040503050406030204" pitchFamily="18" charset="0"/>
                            </a:rPr>
                            <m:t>(</m:t>
                          </m:r>
                          <m:sSub>
                            <m:sSubPr>
                              <m:ctrlPr>
                                <a:rPr lang="en-HK" sz="2400" i="1">
                                  <a:solidFill>
                                    <a:schemeClr val="tx1"/>
                                  </a:solidFill>
                                  <a:latin typeface="Cambria Math" panose="02040503050406030204" pitchFamily="18" charset="0"/>
                                </a:rPr>
                              </m:ctrlPr>
                            </m:sSubPr>
                            <m:e>
                              <m:r>
                                <a:rPr lang="en-HK" sz="2400" i="1">
                                  <a:solidFill>
                                    <a:schemeClr val="tx1"/>
                                  </a:solidFill>
                                  <a:latin typeface="Cambria Math" panose="02040503050406030204" pitchFamily="18" charset="0"/>
                                </a:rPr>
                                <m:t>𝑢</m:t>
                              </m:r>
                            </m:e>
                            <m:sub>
                              <m:r>
                                <a:rPr lang="en-HK" sz="2400" i="1">
                                  <a:solidFill>
                                    <a:schemeClr val="tx1"/>
                                  </a:solidFill>
                                  <a:latin typeface="Cambria Math" panose="02040503050406030204" pitchFamily="18" charset="0"/>
                                </a:rPr>
                                <m:t>𝑖</m:t>
                              </m:r>
                            </m:sub>
                          </m:sSub>
                          <m:r>
                            <a:rPr lang="en-HK" sz="2400" i="1">
                              <a:solidFill>
                                <a:schemeClr val="tx1"/>
                              </a:solidFill>
                              <a:latin typeface="Cambria Math" panose="02040503050406030204" pitchFamily="18" charset="0"/>
                            </a:rPr>
                            <m:t>)</m:t>
                          </m:r>
                          <m:d>
                            <m:dPr>
                              <m:ctrlPr>
                                <a:rPr lang="en-HK" sz="2400" i="1">
                                  <a:solidFill>
                                    <a:schemeClr val="tx1"/>
                                  </a:solidFill>
                                  <a:latin typeface="Cambria Math" panose="02040503050406030204" pitchFamily="18" charset="0"/>
                                </a:rPr>
                              </m:ctrlPr>
                            </m:dPr>
                            <m:e>
                              <m:r>
                                <a:rPr lang="en-HK" sz="2400" i="1">
                                  <a:solidFill>
                                    <a:schemeClr val="tx1"/>
                                  </a:solidFill>
                                  <a:latin typeface="Cambria Math" panose="02040503050406030204" pitchFamily="18" charset="0"/>
                                </a:rPr>
                                <m:t>1−</m:t>
                              </m:r>
                              <m:r>
                                <a:rPr lang="en-HK" sz="2400" i="1">
                                  <a:solidFill>
                                    <a:schemeClr val="tx1"/>
                                  </a:solidFill>
                                  <a:latin typeface="Cambria Math" panose="02040503050406030204" pitchFamily="18" charset="0"/>
                                </a:rPr>
                                <m:t>𝑓</m:t>
                              </m:r>
                              <m:r>
                                <a:rPr lang="en-HK" sz="2400" i="1">
                                  <a:solidFill>
                                    <a:schemeClr val="tx1"/>
                                  </a:solidFill>
                                  <a:latin typeface="Cambria Math" panose="02040503050406030204" pitchFamily="18" charset="0"/>
                                </a:rPr>
                                <m:t>(</m:t>
                              </m:r>
                              <m:sSub>
                                <m:sSubPr>
                                  <m:ctrlPr>
                                    <a:rPr lang="en-HK" sz="2400" i="1">
                                      <a:solidFill>
                                        <a:schemeClr val="tx1"/>
                                      </a:solidFill>
                                      <a:latin typeface="Cambria Math" panose="02040503050406030204" pitchFamily="18" charset="0"/>
                                    </a:rPr>
                                  </m:ctrlPr>
                                </m:sSubPr>
                                <m:e>
                                  <m:r>
                                    <a:rPr lang="en-HK" sz="2400" i="1">
                                      <a:solidFill>
                                        <a:schemeClr val="tx1"/>
                                      </a:solidFill>
                                      <a:latin typeface="Cambria Math" panose="02040503050406030204" pitchFamily="18" charset="0"/>
                                    </a:rPr>
                                    <m:t>𝑢</m:t>
                                  </m:r>
                                </m:e>
                                <m:sub>
                                  <m:r>
                                    <a:rPr lang="en-HK" sz="2400" i="1">
                                      <a:solidFill>
                                        <a:schemeClr val="tx1"/>
                                      </a:solidFill>
                                      <a:latin typeface="Cambria Math" panose="02040503050406030204" pitchFamily="18" charset="0"/>
                                    </a:rPr>
                                    <m:t>𝑖</m:t>
                                  </m:r>
                                </m:sub>
                              </m:sSub>
                              <m:r>
                                <a:rPr lang="en-HK" sz="2400" i="1">
                                  <a:solidFill>
                                    <a:schemeClr val="tx1"/>
                                  </a:solidFill>
                                  <a:latin typeface="Cambria Math" panose="02040503050406030204" pitchFamily="18" charset="0"/>
                                </a:rPr>
                                <m:t>)</m:t>
                              </m:r>
                            </m:e>
                          </m:d>
                        </m:e>
                      </m:d>
                      <m:r>
                        <a:rPr lang="en-HK" sz="2400" i="1">
                          <a:solidFill>
                            <a:schemeClr val="tx1"/>
                          </a:solidFill>
                          <a:latin typeface="Cambria Math" panose="02040503050406030204" pitchFamily="18" charset="0"/>
                        </a:rPr>
                        <m:t>⋅</m:t>
                      </m:r>
                      <m:sSub>
                        <m:sSubPr>
                          <m:ctrlPr>
                            <a:rPr lang="en-HK" sz="2400" i="1">
                              <a:solidFill>
                                <a:schemeClr val="tx1"/>
                              </a:solidFill>
                              <a:latin typeface="Cambria Math" panose="02040503050406030204" pitchFamily="18" charset="0"/>
                            </a:rPr>
                          </m:ctrlPr>
                        </m:sSubPr>
                        <m:e>
                          <m:r>
                            <a:rPr lang="en-HK" sz="2400" i="1">
                              <a:solidFill>
                                <a:schemeClr val="tx1"/>
                              </a:solidFill>
                              <a:latin typeface="Cambria Math" panose="02040503050406030204" pitchFamily="18" charset="0"/>
                            </a:rPr>
                            <m:t>𝑥</m:t>
                          </m:r>
                        </m:e>
                        <m:sub>
                          <m:r>
                            <a:rPr lang="en-HK" sz="2400" i="1">
                              <a:solidFill>
                                <a:schemeClr val="tx1"/>
                              </a:solidFill>
                              <a:latin typeface="Cambria Math" panose="02040503050406030204" pitchFamily="18" charset="0"/>
                            </a:rPr>
                            <m:t>𝑗</m:t>
                          </m:r>
                        </m:sub>
                      </m:sSub>
                    </m:oMath>
                  </m:oMathPara>
                </a14:m>
                <a:endParaRPr lang="en-HK" sz="2400" i="1" dirty="0">
                  <a:solidFill>
                    <a:schemeClr val="tx1"/>
                  </a:solidFill>
                  <a:latin typeface="Cambria Math" panose="02040503050406030204" pitchFamily="18" charset="0"/>
                </a:endParaRPr>
              </a:p>
              <a:p>
                <a:pPr/>
                <a:r>
                  <a:rPr lang="en-HK" sz="2400" i="0" dirty="0">
                    <a:solidFill>
                      <a:schemeClr val="tx1"/>
                    </a:solidFill>
                    <a:latin typeface="Cambria Math" panose="02040503050406030204" pitchFamily="18" charset="0"/>
                  </a:rPr>
                  <a:t>Case 2:</a:t>
                </a:r>
                <a:r>
                  <a:rPr lang="en-US" altLang="en-US" sz="2400" dirty="0">
                    <a:solidFill>
                      <a:schemeClr val="tx1"/>
                    </a:solidFill>
                  </a:rPr>
                  <a:t> </a:t>
                </a:r>
                <a:r>
                  <a:rPr lang="en-US" altLang="en-US" sz="2400" dirty="0"/>
                  <a:t>neuron in between hidden and hidden layer.</a:t>
                </a:r>
                <a:br>
                  <a:rPr lang="en-HK" sz="2400" i="0" dirty="0">
                    <a:solidFill>
                      <a:schemeClr val="tx1"/>
                    </a:solidFill>
                    <a:latin typeface="Cambria Math" panose="02040503050406030204" pitchFamily="18" charset="0"/>
                  </a:rPr>
                </a:br>
                <a14:m>
                  <m:oMathPara xmlns:m="http://schemas.openxmlformats.org/officeDocument/2006/math">
                    <m:oMathParaPr>
                      <m:jc m:val="left"/>
                    </m:oMathParaPr>
                    <m:oMath xmlns:m="http://schemas.openxmlformats.org/officeDocument/2006/math">
                      <m:f>
                        <m:fPr>
                          <m:ctrlPr>
                            <a:rPr lang="en-HK" sz="2400" i="1">
                              <a:solidFill>
                                <a:schemeClr val="tx1"/>
                              </a:solidFill>
                              <a:latin typeface="Cambria Math" panose="02040503050406030204" pitchFamily="18" charset="0"/>
                            </a:rPr>
                          </m:ctrlPr>
                        </m:fPr>
                        <m:num>
                          <m:r>
                            <a:rPr lang="en-HK" sz="2400" i="1">
                              <a:solidFill>
                                <a:schemeClr val="tx1"/>
                              </a:solidFill>
                              <a:latin typeface="Cambria Math" panose="02040503050406030204" pitchFamily="18" charset="0"/>
                            </a:rPr>
                            <m:t>𝜕𝜀</m:t>
                          </m:r>
                        </m:num>
                        <m:den>
                          <m:r>
                            <a:rPr lang="en-HK" sz="2400" i="1">
                              <a:solidFill>
                                <a:schemeClr val="tx1"/>
                              </a:solidFill>
                              <a:latin typeface="Cambria Math" panose="02040503050406030204" pitchFamily="18" charset="0"/>
                            </a:rPr>
                            <m:t>𝜕</m:t>
                          </m:r>
                          <m:sSub>
                            <m:sSubPr>
                              <m:ctrlPr>
                                <a:rPr lang="en-HK" sz="2400" i="1">
                                  <a:solidFill>
                                    <a:schemeClr val="tx1"/>
                                  </a:solidFill>
                                  <a:latin typeface="Cambria Math" panose="02040503050406030204" pitchFamily="18" charset="0"/>
                                </a:rPr>
                              </m:ctrlPr>
                            </m:sSubPr>
                            <m:e>
                              <m:r>
                                <a:rPr lang="en-HK" sz="2400" i="1">
                                  <a:solidFill>
                                    <a:schemeClr val="tx1"/>
                                  </a:solidFill>
                                  <a:latin typeface="Cambria Math" panose="02040503050406030204" pitchFamily="18" charset="0"/>
                                </a:rPr>
                                <m:t>𝑤</m:t>
                              </m:r>
                            </m:e>
                            <m:sub>
                              <m:r>
                                <a:rPr lang="en-HK" sz="2400" i="1">
                                  <a:solidFill>
                                    <a:schemeClr val="tx1"/>
                                  </a:solidFill>
                                  <a:latin typeface="Cambria Math" panose="02040503050406030204" pitchFamily="18" charset="0"/>
                                </a:rPr>
                                <m:t>𝑘</m:t>
                              </m:r>
                              <m:r>
                                <a:rPr lang="en-HK" sz="2400" i="1">
                                  <a:solidFill>
                                    <a:schemeClr val="tx1"/>
                                  </a:solidFill>
                                  <a:latin typeface="Cambria Math" panose="02040503050406030204" pitchFamily="18" charset="0"/>
                                </a:rPr>
                                <m:t>,</m:t>
                              </m:r>
                              <m:r>
                                <a:rPr lang="en-HK" sz="2400" i="1">
                                  <a:solidFill>
                                    <a:schemeClr val="tx1"/>
                                  </a:solidFill>
                                  <a:latin typeface="Cambria Math" panose="02040503050406030204" pitchFamily="18" charset="0"/>
                                </a:rPr>
                                <m:t>𝑗</m:t>
                              </m:r>
                            </m:sub>
                          </m:sSub>
                        </m:den>
                      </m:f>
                      <m:r>
                        <a:rPr lang="en-HK" sz="2400" i="1">
                          <a:solidFill>
                            <a:schemeClr val="tx1"/>
                          </a:solidFill>
                          <a:latin typeface="Cambria Math" panose="02040503050406030204" pitchFamily="18" charset="0"/>
                        </a:rPr>
                        <m:t>=</m:t>
                      </m:r>
                      <m:d>
                        <m:dPr>
                          <m:ctrlPr>
                            <a:rPr lang="en-HK" sz="2400" i="1">
                              <a:solidFill>
                                <a:schemeClr val="tx1"/>
                              </a:solidFill>
                              <a:latin typeface="Cambria Math" panose="02040503050406030204" pitchFamily="18" charset="0"/>
                            </a:rPr>
                          </m:ctrlPr>
                        </m:dPr>
                        <m:e>
                          <m:nary>
                            <m:naryPr>
                              <m:chr m:val="∑"/>
                              <m:ctrlPr>
                                <a:rPr lang="en-HK" sz="2400" i="1">
                                  <a:solidFill>
                                    <a:schemeClr val="tx1"/>
                                  </a:solidFill>
                                  <a:latin typeface="Cambria Math" panose="02040503050406030204" pitchFamily="18" charset="0"/>
                                </a:rPr>
                              </m:ctrlPr>
                            </m:naryPr>
                            <m:sub>
                              <m:r>
                                <a:rPr lang="en-HK" sz="2400" i="1">
                                  <a:solidFill>
                                    <a:schemeClr val="tx1"/>
                                  </a:solidFill>
                                  <a:latin typeface="Cambria Math" panose="02040503050406030204" pitchFamily="18" charset="0"/>
                                </a:rPr>
                                <m:t>𝑖</m:t>
                              </m:r>
                              <m:r>
                                <a:rPr lang="en-HK" sz="2400" i="1">
                                  <a:solidFill>
                                    <a:schemeClr val="tx1"/>
                                  </a:solidFill>
                                  <a:latin typeface="Cambria Math" panose="02040503050406030204" pitchFamily="18" charset="0"/>
                                </a:rPr>
                                <m:t>=1</m:t>
                              </m:r>
                            </m:sub>
                            <m:sup>
                              <m:r>
                                <a:rPr lang="en-HK" sz="2400" i="1">
                                  <a:solidFill>
                                    <a:schemeClr val="tx1"/>
                                  </a:solidFill>
                                  <a:latin typeface="Cambria Math" panose="02040503050406030204" pitchFamily="18" charset="0"/>
                                </a:rPr>
                                <m:t>𝑖</m:t>
                              </m:r>
                              <m:r>
                                <a:rPr lang="en-HK" sz="2400" i="1">
                                  <a:solidFill>
                                    <a:schemeClr val="tx1"/>
                                  </a:solidFill>
                                  <a:latin typeface="Cambria Math" panose="02040503050406030204" pitchFamily="18" charset="0"/>
                                </a:rPr>
                                <m:t>=</m:t>
                              </m:r>
                              <m:r>
                                <a:rPr lang="en-HK" sz="2400" i="1">
                                  <a:solidFill>
                                    <a:schemeClr val="tx1"/>
                                  </a:solidFill>
                                  <a:latin typeface="Cambria Math" panose="02040503050406030204" pitchFamily="18" charset="0"/>
                                </a:rPr>
                                <m:t>𝐼</m:t>
                              </m:r>
                            </m:sup>
                            <m:e>
                              <m:d>
                                <m:dPr>
                                  <m:ctrlPr>
                                    <a:rPr lang="en-HK" sz="2400" i="1">
                                      <a:solidFill>
                                        <a:schemeClr val="tx1"/>
                                      </a:solidFill>
                                      <a:latin typeface="Cambria Math" panose="02040503050406030204" pitchFamily="18" charset="0"/>
                                    </a:rPr>
                                  </m:ctrlPr>
                                </m:dPr>
                                <m:e>
                                  <m:sSub>
                                    <m:sSubPr>
                                      <m:ctrlPr>
                                        <a:rPr lang="en-HK" sz="2400" i="1">
                                          <a:solidFill>
                                            <a:schemeClr val="tx1"/>
                                          </a:solidFill>
                                          <a:latin typeface="Cambria Math" panose="02040503050406030204" pitchFamily="18" charset="0"/>
                                        </a:rPr>
                                      </m:ctrlPr>
                                    </m:sSubPr>
                                    <m:e>
                                      <m:r>
                                        <a:rPr lang="en-HK" sz="2400" i="1">
                                          <a:solidFill>
                                            <a:schemeClr val="tx1"/>
                                          </a:solidFill>
                                          <a:latin typeface="Cambria Math" panose="02040503050406030204" pitchFamily="18" charset="0"/>
                                        </a:rPr>
                                        <m:t>𝑠</m:t>
                                      </m:r>
                                    </m:e>
                                    <m:sub>
                                      <m:r>
                                        <a:rPr lang="en-HK" sz="2400" i="1">
                                          <a:solidFill>
                                            <a:schemeClr val="tx1"/>
                                          </a:solidFill>
                                          <a:latin typeface="Cambria Math" panose="02040503050406030204" pitchFamily="18" charset="0"/>
                                        </a:rPr>
                                        <m:t>𝑖</m:t>
                                      </m:r>
                                    </m:sub>
                                  </m:sSub>
                                  <m:r>
                                    <a:rPr lang="en-HK" sz="2400" i="1">
                                      <a:solidFill>
                                        <a:schemeClr val="tx1"/>
                                      </a:solidFill>
                                      <a:latin typeface="Cambria Math" panose="02040503050406030204" pitchFamily="18" charset="0"/>
                                    </a:rPr>
                                    <m:t>⋅</m:t>
                                  </m:r>
                                  <m:sSub>
                                    <m:sSubPr>
                                      <m:ctrlPr>
                                        <a:rPr lang="en-HK" sz="2400" i="1">
                                          <a:solidFill>
                                            <a:schemeClr val="tx1"/>
                                          </a:solidFill>
                                          <a:latin typeface="Cambria Math" panose="02040503050406030204" pitchFamily="18" charset="0"/>
                                        </a:rPr>
                                      </m:ctrlPr>
                                    </m:sSubPr>
                                    <m:e>
                                      <m:r>
                                        <a:rPr lang="en-HK" sz="2400" i="1">
                                          <a:solidFill>
                                            <a:schemeClr val="tx1"/>
                                          </a:solidFill>
                                          <a:latin typeface="Cambria Math" panose="02040503050406030204" pitchFamily="18" charset="0"/>
                                        </a:rPr>
                                        <m:t>𝑤</m:t>
                                      </m:r>
                                    </m:e>
                                    <m:sub>
                                      <m:r>
                                        <a:rPr lang="en-HK" sz="2400" i="1">
                                          <a:solidFill>
                                            <a:schemeClr val="tx1"/>
                                          </a:solidFill>
                                          <a:latin typeface="Cambria Math" panose="02040503050406030204" pitchFamily="18" charset="0"/>
                                        </a:rPr>
                                        <m:t>𝑗</m:t>
                                      </m:r>
                                      <m:r>
                                        <a:rPr lang="en-HK" sz="2400" i="1">
                                          <a:solidFill>
                                            <a:schemeClr val="tx1"/>
                                          </a:solidFill>
                                          <a:latin typeface="Cambria Math" panose="02040503050406030204" pitchFamily="18" charset="0"/>
                                        </a:rPr>
                                        <m:t>,</m:t>
                                      </m:r>
                                      <m:r>
                                        <a:rPr lang="en-HK" sz="2400" i="1">
                                          <a:solidFill>
                                            <a:schemeClr val="tx1"/>
                                          </a:solidFill>
                                          <a:latin typeface="Cambria Math" panose="02040503050406030204" pitchFamily="18" charset="0"/>
                                        </a:rPr>
                                        <m:t>𝑖</m:t>
                                      </m:r>
                                    </m:sub>
                                  </m:sSub>
                                </m:e>
                              </m:d>
                            </m:e>
                          </m:nary>
                        </m:e>
                      </m:d>
                      <m:r>
                        <a:rPr lang="en-HK" sz="2400" i="1">
                          <a:solidFill>
                            <a:schemeClr val="tx1"/>
                          </a:solidFill>
                          <a:latin typeface="Cambria Math" panose="02040503050406030204" pitchFamily="18" charset="0"/>
                        </a:rPr>
                        <m:t>⋅</m:t>
                      </m:r>
                      <m:d>
                        <m:dPr>
                          <m:begChr m:val="["/>
                          <m:endChr m:val="]"/>
                          <m:ctrlPr>
                            <a:rPr lang="en-HK" sz="2400" i="1">
                              <a:solidFill>
                                <a:schemeClr val="tx1"/>
                              </a:solidFill>
                              <a:latin typeface="Cambria Math" panose="02040503050406030204" pitchFamily="18" charset="0"/>
                            </a:rPr>
                          </m:ctrlPr>
                        </m:dPr>
                        <m:e>
                          <m:r>
                            <a:rPr lang="en-HK" sz="2400" i="1">
                              <a:solidFill>
                                <a:schemeClr val="tx1"/>
                              </a:solidFill>
                              <a:latin typeface="Cambria Math" panose="02040503050406030204" pitchFamily="18" charset="0"/>
                            </a:rPr>
                            <m:t>𝑓</m:t>
                          </m:r>
                          <m:r>
                            <a:rPr lang="en-HK" sz="2400" i="1">
                              <a:solidFill>
                                <a:schemeClr val="tx1"/>
                              </a:solidFill>
                              <a:latin typeface="Cambria Math" panose="02040503050406030204" pitchFamily="18" charset="0"/>
                            </a:rPr>
                            <m:t>(</m:t>
                          </m:r>
                          <m:sSub>
                            <m:sSubPr>
                              <m:ctrlPr>
                                <a:rPr lang="en-HK" sz="2400" i="1">
                                  <a:solidFill>
                                    <a:schemeClr val="tx1"/>
                                  </a:solidFill>
                                  <a:latin typeface="Cambria Math" panose="02040503050406030204" pitchFamily="18" charset="0"/>
                                </a:rPr>
                              </m:ctrlPr>
                            </m:sSubPr>
                            <m:e>
                              <m:r>
                                <a:rPr lang="en-HK" sz="2400" i="1">
                                  <a:solidFill>
                                    <a:schemeClr val="tx1"/>
                                  </a:solidFill>
                                  <a:latin typeface="Cambria Math" panose="02040503050406030204" pitchFamily="18" charset="0"/>
                                </a:rPr>
                                <m:t>𝑢</m:t>
                              </m:r>
                            </m:e>
                            <m:sub>
                              <m:r>
                                <a:rPr lang="en-HK" sz="2400" i="1">
                                  <a:solidFill>
                                    <a:schemeClr val="tx1"/>
                                  </a:solidFill>
                                  <a:latin typeface="Cambria Math" panose="02040503050406030204" pitchFamily="18" charset="0"/>
                                </a:rPr>
                                <m:t>𝑗</m:t>
                              </m:r>
                            </m:sub>
                          </m:sSub>
                          <m:r>
                            <a:rPr lang="en-HK" sz="2400" i="1">
                              <a:solidFill>
                                <a:schemeClr val="tx1"/>
                              </a:solidFill>
                              <a:latin typeface="Cambria Math" panose="02040503050406030204" pitchFamily="18" charset="0"/>
                            </a:rPr>
                            <m:t>)</m:t>
                          </m:r>
                          <m:d>
                            <m:dPr>
                              <m:ctrlPr>
                                <a:rPr lang="en-HK" sz="2400" i="1">
                                  <a:solidFill>
                                    <a:schemeClr val="tx1"/>
                                  </a:solidFill>
                                  <a:latin typeface="Cambria Math" panose="02040503050406030204" pitchFamily="18" charset="0"/>
                                </a:rPr>
                              </m:ctrlPr>
                            </m:dPr>
                            <m:e>
                              <m:r>
                                <a:rPr lang="en-HK" sz="2400" i="1">
                                  <a:solidFill>
                                    <a:schemeClr val="tx1"/>
                                  </a:solidFill>
                                  <a:latin typeface="Cambria Math" panose="02040503050406030204" pitchFamily="18" charset="0"/>
                                </a:rPr>
                                <m:t>1−</m:t>
                              </m:r>
                              <m:r>
                                <a:rPr lang="en-HK" sz="2400" i="1">
                                  <a:solidFill>
                                    <a:schemeClr val="tx1"/>
                                  </a:solidFill>
                                  <a:latin typeface="Cambria Math" panose="02040503050406030204" pitchFamily="18" charset="0"/>
                                </a:rPr>
                                <m:t>𝑓</m:t>
                              </m:r>
                              <m:r>
                                <a:rPr lang="en-HK" sz="2400" i="1">
                                  <a:solidFill>
                                    <a:schemeClr val="tx1"/>
                                  </a:solidFill>
                                  <a:latin typeface="Cambria Math" panose="02040503050406030204" pitchFamily="18" charset="0"/>
                                </a:rPr>
                                <m:t>(</m:t>
                              </m:r>
                              <m:sSub>
                                <m:sSubPr>
                                  <m:ctrlPr>
                                    <a:rPr lang="en-HK" sz="2400" i="1">
                                      <a:solidFill>
                                        <a:schemeClr val="tx1"/>
                                      </a:solidFill>
                                      <a:latin typeface="Cambria Math" panose="02040503050406030204" pitchFamily="18" charset="0"/>
                                    </a:rPr>
                                  </m:ctrlPr>
                                </m:sSubPr>
                                <m:e>
                                  <m:r>
                                    <a:rPr lang="en-HK" sz="2400" i="1">
                                      <a:solidFill>
                                        <a:schemeClr val="tx1"/>
                                      </a:solidFill>
                                      <a:latin typeface="Cambria Math" panose="02040503050406030204" pitchFamily="18" charset="0"/>
                                    </a:rPr>
                                    <m:t>𝑢</m:t>
                                  </m:r>
                                </m:e>
                                <m:sub>
                                  <m:r>
                                    <a:rPr lang="en-HK" sz="2400" i="1">
                                      <a:solidFill>
                                        <a:schemeClr val="tx1"/>
                                      </a:solidFill>
                                      <a:latin typeface="Cambria Math" panose="02040503050406030204" pitchFamily="18" charset="0"/>
                                    </a:rPr>
                                    <m:t>𝑗</m:t>
                                  </m:r>
                                </m:sub>
                              </m:sSub>
                              <m:r>
                                <a:rPr lang="en-HK" sz="2400" i="1">
                                  <a:solidFill>
                                    <a:schemeClr val="tx1"/>
                                  </a:solidFill>
                                  <a:latin typeface="Cambria Math" panose="02040503050406030204" pitchFamily="18" charset="0"/>
                                </a:rPr>
                                <m:t>)</m:t>
                              </m:r>
                            </m:e>
                          </m:d>
                        </m:e>
                      </m:d>
                      <m:r>
                        <a:rPr lang="en-HK" sz="2400" i="1">
                          <a:solidFill>
                            <a:schemeClr val="tx1"/>
                          </a:solidFill>
                          <a:latin typeface="Cambria Math" panose="02040503050406030204" pitchFamily="18" charset="0"/>
                        </a:rPr>
                        <m:t>⋅</m:t>
                      </m:r>
                      <m:sSub>
                        <m:sSubPr>
                          <m:ctrlPr>
                            <a:rPr lang="en-HK" sz="2400" i="1">
                              <a:solidFill>
                                <a:schemeClr val="tx1"/>
                              </a:solidFill>
                              <a:latin typeface="Cambria Math" panose="02040503050406030204" pitchFamily="18" charset="0"/>
                            </a:rPr>
                          </m:ctrlPr>
                        </m:sSubPr>
                        <m:e>
                          <m:r>
                            <a:rPr lang="en-HK" sz="2400" i="1">
                              <a:solidFill>
                                <a:schemeClr val="tx1"/>
                              </a:solidFill>
                              <a:latin typeface="Cambria Math" panose="02040503050406030204" pitchFamily="18" charset="0"/>
                            </a:rPr>
                            <m:t>𝑥</m:t>
                          </m:r>
                        </m:e>
                        <m:sub>
                          <m:r>
                            <a:rPr lang="en-HK" sz="2400" i="1">
                              <a:solidFill>
                                <a:schemeClr val="tx1"/>
                              </a:solidFill>
                              <a:latin typeface="Cambria Math" panose="02040503050406030204" pitchFamily="18" charset="0"/>
                            </a:rPr>
                            <m:t>𝑘</m:t>
                          </m:r>
                        </m:sub>
                      </m:sSub>
                    </m:oMath>
                  </m:oMathPara>
                </a14:m>
                <a:endParaRPr lang="en-HK" sz="2400" dirty="0">
                  <a:solidFill>
                    <a:schemeClr val="tx1"/>
                  </a:solidFill>
                </a:endParaRPr>
              </a:p>
            </p:txBody>
          </p:sp>
        </mc:Choice>
        <mc:Fallback xmlns="">
          <p:sp>
            <p:nvSpPr>
              <p:cNvPr id="39942" name="Object 5"/>
              <p:cNvSpPr txBox="1">
                <a:spLocks noRot="1" noChangeAspect="1" noMove="1" noResize="1" noEditPoints="1" noAdjustHandles="1" noChangeArrowheads="1" noChangeShapeType="1" noTextEdit="1"/>
              </p:cNvSpPr>
              <p:nvPr/>
            </p:nvSpPr>
            <p:spPr bwMode="auto">
              <a:xfrm>
                <a:off x="177247" y="765314"/>
                <a:ext cx="6879536" cy="6092686"/>
              </a:xfrm>
              <a:prstGeom prst="rect">
                <a:avLst/>
              </a:prstGeom>
              <a:blipFill>
                <a:blip r:embed="rId2"/>
                <a:stretch>
                  <a:fillRect l="-1329"/>
                </a:stretch>
              </a:blipFill>
              <a:ln>
                <a:noFill/>
              </a:ln>
            </p:spPr>
            <p:txBody>
              <a:bodyPr/>
              <a:lstStyle/>
              <a:p>
                <a:r>
                  <a:rPr lang="en-HK">
                    <a:noFill/>
                  </a:rPr>
                  <a:t> </a:t>
                </a:r>
              </a:p>
            </p:txBody>
          </p:sp>
        </mc:Fallback>
      </mc:AlternateContent>
      <p:sp>
        <p:nvSpPr>
          <p:cNvPr id="7" name="Oval 6"/>
          <p:cNvSpPr/>
          <p:nvPr/>
        </p:nvSpPr>
        <p:spPr>
          <a:xfrm>
            <a:off x="6976650" y="1207532"/>
            <a:ext cx="1490662"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8" name="Straight Arrow Connector 7"/>
          <p:cNvCxnSpPr>
            <a:stCxn id="27" idx="6"/>
            <a:endCxn id="7" idx="2"/>
          </p:cNvCxnSpPr>
          <p:nvPr/>
        </p:nvCxnSpPr>
        <p:spPr>
          <a:xfrm>
            <a:off x="6190837" y="1722676"/>
            <a:ext cx="785813" cy="132556"/>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7" idx="6"/>
          </p:cNvCxnSpPr>
          <p:nvPr/>
        </p:nvCxnSpPr>
        <p:spPr>
          <a:xfrm>
            <a:off x="6190837" y="1722676"/>
            <a:ext cx="841375" cy="1221581"/>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7" idx="0"/>
            <a:endCxn id="7" idx="4"/>
          </p:cNvCxnSpPr>
          <p:nvPr/>
        </p:nvCxnSpPr>
        <p:spPr>
          <a:xfrm>
            <a:off x="7721981" y="1207532"/>
            <a:ext cx="0" cy="129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6"/>
          </p:cNvCxnSpPr>
          <p:nvPr/>
        </p:nvCxnSpPr>
        <p:spPr>
          <a:xfrm>
            <a:off x="8467312" y="1855232"/>
            <a:ext cx="27709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5053256" y="1207532"/>
            <a:ext cx="1137581" cy="10302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33" name="Straight Connector 32"/>
          <p:cNvCxnSpPr>
            <a:stCxn id="27" idx="0"/>
            <a:endCxn id="27" idx="4"/>
          </p:cNvCxnSpPr>
          <p:nvPr/>
        </p:nvCxnSpPr>
        <p:spPr>
          <a:xfrm>
            <a:off x="5622047" y="1207532"/>
            <a:ext cx="0" cy="1030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7" idx="6"/>
            <a:endCxn id="66" idx="2"/>
          </p:cNvCxnSpPr>
          <p:nvPr/>
        </p:nvCxnSpPr>
        <p:spPr>
          <a:xfrm>
            <a:off x="6190837" y="1722676"/>
            <a:ext cx="925768" cy="3182859"/>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9952" name="Object 53"/>
          <p:cNvGraphicFramePr>
            <a:graphicFrameLocks noChangeAspect="1"/>
          </p:cNvGraphicFramePr>
          <p:nvPr/>
        </p:nvGraphicFramePr>
        <p:xfrm>
          <a:off x="7775575" y="1482725"/>
          <a:ext cx="503238" cy="479425"/>
        </p:xfrm>
        <a:graphic>
          <a:graphicData uri="http://schemas.openxmlformats.org/presentationml/2006/ole">
            <mc:AlternateContent xmlns:mc="http://schemas.openxmlformats.org/markup-compatibility/2006">
              <mc:Choice xmlns:v="urn:schemas-microsoft-com:vml" Requires="v">
                <p:oleObj name="Equation" r:id="rId3" imgW="241200" imgH="228600" progId="Equation.3">
                  <p:embed/>
                </p:oleObj>
              </mc:Choice>
              <mc:Fallback>
                <p:oleObj name="Equation" r:id="rId3" imgW="241200" imgH="228600" progId="Equation.3">
                  <p:embed/>
                  <p:pic>
                    <p:nvPicPr>
                      <p:cNvPr id="39952" name="Object 53"/>
                      <p:cNvPicPr>
                        <a:picLocks noChangeAspect="1" noChangeArrowheads="1"/>
                      </p:cNvPicPr>
                      <p:nvPr/>
                    </p:nvPicPr>
                    <p:blipFill>
                      <a:blip r:embed="rId4"/>
                      <a:srcRect/>
                      <a:stretch>
                        <a:fillRect/>
                      </a:stretch>
                    </p:blipFill>
                    <p:spPr bwMode="auto">
                      <a:xfrm>
                        <a:off x="7775575" y="1482725"/>
                        <a:ext cx="503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1" name="Straight Arrow Connector 70"/>
          <p:cNvCxnSpPr/>
          <p:nvPr/>
        </p:nvCxnSpPr>
        <p:spPr>
          <a:xfrm flipH="1">
            <a:off x="5222046" y="2301580"/>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9956" name="Object 71"/>
          <p:cNvGraphicFramePr>
            <a:graphicFrameLocks noChangeAspect="1"/>
          </p:cNvGraphicFramePr>
          <p:nvPr/>
        </p:nvGraphicFramePr>
        <p:xfrm>
          <a:off x="7529680" y="1914699"/>
          <a:ext cx="433387" cy="591104"/>
        </p:xfrm>
        <a:graphic>
          <a:graphicData uri="http://schemas.openxmlformats.org/presentationml/2006/ole">
            <mc:AlternateContent xmlns:mc="http://schemas.openxmlformats.org/markup-compatibility/2006">
              <mc:Choice xmlns:v="urn:schemas-microsoft-com:vml" Requires="v">
                <p:oleObj name="Equation" r:id="rId5" imgW="228600" imgH="228600" progId="Equation.3">
                  <p:embed/>
                </p:oleObj>
              </mc:Choice>
              <mc:Fallback>
                <p:oleObj name="Equation" r:id="rId5" imgW="228600" imgH="228600" progId="Equation.3">
                  <p:embed/>
                  <p:pic>
                    <p:nvPicPr>
                      <p:cNvPr id="39956" name="Object 71"/>
                      <p:cNvPicPr>
                        <a:picLocks noChangeAspect="1" noChangeArrowheads="1"/>
                      </p:cNvPicPr>
                      <p:nvPr/>
                    </p:nvPicPr>
                    <p:blipFill>
                      <a:blip r:embed="rId6"/>
                      <a:srcRect/>
                      <a:stretch>
                        <a:fillRect/>
                      </a:stretch>
                    </p:blipFill>
                    <p:spPr bwMode="auto">
                      <a:xfrm>
                        <a:off x="7529680" y="1914699"/>
                        <a:ext cx="433387" cy="591104"/>
                      </a:xfrm>
                      <a:prstGeom prst="rect">
                        <a:avLst/>
                      </a:prstGeom>
                      <a:noFill/>
                      <a:ln>
                        <a:noFill/>
                      </a:ln>
                    </p:spPr>
                  </p:pic>
                </p:oleObj>
              </mc:Fallback>
            </mc:AlternateContent>
          </a:graphicData>
        </a:graphic>
      </p:graphicFrame>
      <p:cxnSp>
        <p:nvCxnSpPr>
          <p:cNvPr id="47" name="Straight Arrow Connector 46"/>
          <p:cNvCxnSpPr/>
          <p:nvPr/>
        </p:nvCxnSpPr>
        <p:spPr>
          <a:xfrm>
            <a:off x="4377512" y="1775857"/>
            <a:ext cx="675744" cy="1"/>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9958" name="Object 1"/>
          <p:cNvGraphicFramePr>
            <a:graphicFrameLocks noChangeAspect="1"/>
          </p:cNvGraphicFramePr>
          <p:nvPr/>
        </p:nvGraphicFramePr>
        <p:xfrm>
          <a:off x="4316921" y="1724025"/>
          <a:ext cx="398463" cy="514350"/>
        </p:xfrm>
        <a:graphic>
          <a:graphicData uri="http://schemas.openxmlformats.org/presentationml/2006/ole">
            <mc:AlternateContent xmlns:mc="http://schemas.openxmlformats.org/markup-compatibility/2006">
              <mc:Choice xmlns:v="urn:schemas-microsoft-com:vml" Requires="v">
                <p:oleObj name="Equation" r:id="rId7" imgW="177480" imgH="228600" progId="Equation.3">
                  <p:embed/>
                </p:oleObj>
              </mc:Choice>
              <mc:Fallback>
                <p:oleObj name="Equation" r:id="rId7" imgW="177480" imgH="228600" progId="Equation.3">
                  <p:embed/>
                  <p:pic>
                    <p:nvPicPr>
                      <p:cNvPr id="39958" name="Object 1"/>
                      <p:cNvPicPr>
                        <a:picLocks noChangeAspect="1" noChangeArrowheads="1"/>
                      </p:cNvPicPr>
                      <p:nvPr/>
                    </p:nvPicPr>
                    <p:blipFill>
                      <a:blip r:embed="rId8"/>
                      <a:srcRect/>
                      <a:stretch>
                        <a:fillRect/>
                      </a:stretch>
                    </p:blipFill>
                    <p:spPr bwMode="auto">
                      <a:xfrm>
                        <a:off x="4316921" y="1724025"/>
                        <a:ext cx="398463" cy="514350"/>
                      </a:xfrm>
                      <a:prstGeom prst="rect">
                        <a:avLst/>
                      </a:prstGeom>
                      <a:noFill/>
                      <a:ln>
                        <a:noFill/>
                      </a:ln>
                    </p:spPr>
                  </p:pic>
                </p:oleObj>
              </mc:Fallback>
            </mc:AlternateContent>
          </a:graphicData>
        </a:graphic>
      </p:graphicFrame>
      <p:graphicFrame>
        <p:nvGraphicFramePr>
          <p:cNvPr id="39959" name="Object 28"/>
          <p:cNvGraphicFramePr>
            <a:graphicFrameLocks noChangeAspect="1"/>
          </p:cNvGraphicFramePr>
          <p:nvPr/>
        </p:nvGraphicFramePr>
        <p:xfrm>
          <a:off x="6229801" y="1532573"/>
          <a:ext cx="707884" cy="512762"/>
        </p:xfrm>
        <a:graphic>
          <a:graphicData uri="http://schemas.openxmlformats.org/presentationml/2006/ole">
            <mc:AlternateContent xmlns:mc="http://schemas.openxmlformats.org/markup-compatibility/2006">
              <mc:Choice xmlns:v="urn:schemas-microsoft-com:vml" Requires="v">
                <p:oleObj name="Equation" r:id="rId9" imgW="330120" imgH="241200" progId="Equation.3">
                  <p:embed/>
                </p:oleObj>
              </mc:Choice>
              <mc:Fallback>
                <p:oleObj name="Equation" r:id="rId9" imgW="330120" imgH="241200" progId="Equation.3">
                  <p:embed/>
                  <p:pic>
                    <p:nvPicPr>
                      <p:cNvPr id="39959" name="Object 28"/>
                      <p:cNvPicPr>
                        <a:picLocks noChangeAspect="1" noChangeArrowheads="1"/>
                      </p:cNvPicPr>
                      <p:nvPr/>
                    </p:nvPicPr>
                    <p:blipFill>
                      <a:blip r:embed="rId10"/>
                      <a:srcRect/>
                      <a:stretch>
                        <a:fillRect/>
                      </a:stretch>
                    </p:blipFill>
                    <p:spPr bwMode="auto">
                      <a:xfrm>
                        <a:off x="6229801" y="1532573"/>
                        <a:ext cx="707884" cy="512762"/>
                      </a:xfrm>
                      <a:prstGeom prst="rect">
                        <a:avLst/>
                      </a:prstGeom>
                      <a:noFill/>
                      <a:ln>
                        <a:noFill/>
                      </a:ln>
                    </p:spPr>
                  </p:pic>
                </p:oleObj>
              </mc:Fallback>
            </mc:AlternateContent>
          </a:graphicData>
        </a:graphic>
      </p:graphicFrame>
      <p:sp>
        <p:nvSpPr>
          <p:cNvPr id="57" name="Oval 56"/>
          <p:cNvSpPr/>
          <p:nvPr/>
        </p:nvSpPr>
        <p:spPr>
          <a:xfrm>
            <a:off x="7032212" y="2583895"/>
            <a:ext cx="1486694" cy="1181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58" name="Straight Connector 57"/>
          <p:cNvCxnSpPr>
            <a:stCxn id="57" idx="0"/>
            <a:endCxn id="57" idx="4"/>
          </p:cNvCxnSpPr>
          <p:nvPr/>
        </p:nvCxnSpPr>
        <p:spPr>
          <a:xfrm>
            <a:off x="7775559" y="2583895"/>
            <a:ext cx="0" cy="1181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7" idx="6"/>
          </p:cNvCxnSpPr>
          <p:nvPr/>
        </p:nvCxnSpPr>
        <p:spPr>
          <a:xfrm flipV="1">
            <a:off x="8518906" y="3161023"/>
            <a:ext cx="225497" cy="134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7398364" y="3276600"/>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7116605" y="4269026"/>
            <a:ext cx="1321594" cy="12730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67" name="Straight Connector 66"/>
          <p:cNvCxnSpPr/>
          <p:nvPr/>
        </p:nvCxnSpPr>
        <p:spPr>
          <a:xfrm>
            <a:off x="7805022" y="4269026"/>
            <a:ext cx="0" cy="1273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66" idx="6"/>
          </p:cNvCxnSpPr>
          <p:nvPr/>
        </p:nvCxnSpPr>
        <p:spPr>
          <a:xfrm>
            <a:off x="8438199" y="4905535"/>
            <a:ext cx="2722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7410345" y="4980068"/>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9969" name="Object 13"/>
          <p:cNvGraphicFramePr>
            <a:graphicFrameLocks noChangeAspect="1"/>
          </p:cNvGraphicFramePr>
          <p:nvPr/>
        </p:nvGraphicFramePr>
        <p:xfrm>
          <a:off x="7015163" y="1458913"/>
          <a:ext cx="504825" cy="476250"/>
        </p:xfrm>
        <a:graphic>
          <a:graphicData uri="http://schemas.openxmlformats.org/presentationml/2006/ole">
            <mc:AlternateContent xmlns:mc="http://schemas.openxmlformats.org/markup-compatibility/2006">
              <mc:Choice xmlns:v="urn:schemas-microsoft-com:vml" Requires="v">
                <p:oleObj name="Equation" r:id="rId11" imgW="241200" imgH="228600" progId="Equation.3">
                  <p:embed/>
                </p:oleObj>
              </mc:Choice>
              <mc:Fallback>
                <p:oleObj name="Equation" r:id="rId11" imgW="241200" imgH="228600" progId="Equation.3">
                  <p:embed/>
                  <p:pic>
                    <p:nvPicPr>
                      <p:cNvPr id="39969" name="Object 13"/>
                      <p:cNvPicPr>
                        <a:picLocks noChangeAspect="1" noChangeArrowheads="1"/>
                      </p:cNvPicPr>
                      <p:nvPr/>
                    </p:nvPicPr>
                    <p:blipFill>
                      <a:blip r:embed="rId12"/>
                      <a:srcRect/>
                      <a:stretch>
                        <a:fillRect/>
                      </a:stretch>
                    </p:blipFill>
                    <p:spPr bwMode="auto">
                      <a:xfrm>
                        <a:off x="7015163" y="1458913"/>
                        <a:ext cx="5048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76" name="Object 13"/>
          <p:cNvGraphicFramePr>
            <a:graphicFrameLocks noChangeAspect="1"/>
          </p:cNvGraphicFramePr>
          <p:nvPr/>
        </p:nvGraphicFramePr>
        <p:xfrm>
          <a:off x="5172075" y="1471613"/>
          <a:ext cx="371475" cy="503237"/>
        </p:xfrm>
        <a:graphic>
          <a:graphicData uri="http://schemas.openxmlformats.org/presentationml/2006/ole">
            <mc:AlternateContent xmlns:mc="http://schemas.openxmlformats.org/markup-compatibility/2006">
              <mc:Choice xmlns:v="urn:schemas-microsoft-com:vml" Requires="v">
                <p:oleObj name="Equation" r:id="rId13" imgW="177480" imgH="241200" progId="Equation.3">
                  <p:embed/>
                </p:oleObj>
              </mc:Choice>
              <mc:Fallback>
                <p:oleObj name="Equation" r:id="rId13" imgW="177480" imgH="241200" progId="Equation.3">
                  <p:embed/>
                  <p:pic>
                    <p:nvPicPr>
                      <p:cNvPr id="39976" name="Object 13"/>
                      <p:cNvPicPr>
                        <a:picLocks noChangeAspect="1" noChangeArrowheads="1"/>
                      </p:cNvPicPr>
                      <p:nvPr/>
                    </p:nvPicPr>
                    <p:blipFill>
                      <a:blip r:embed="rId14"/>
                      <a:srcRect/>
                      <a:stretch>
                        <a:fillRect/>
                      </a:stretch>
                    </p:blipFill>
                    <p:spPr bwMode="auto">
                      <a:xfrm>
                        <a:off x="5172075" y="1471613"/>
                        <a:ext cx="3714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77" name="Object 53"/>
          <p:cNvGraphicFramePr>
            <a:graphicFrameLocks noChangeAspect="1"/>
          </p:cNvGraphicFramePr>
          <p:nvPr/>
        </p:nvGraphicFramePr>
        <p:xfrm>
          <a:off x="5732463" y="1446213"/>
          <a:ext cx="368300" cy="514350"/>
        </p:xfrm>
        <a:graphic>
          <a:graphicData uri="http://schemas.openxmlformats.org/presentationml/2006/ole">
            <mc:AlternateContent xmlns:mc="http://schemas.openxmlformats.org/markup-compatibility/2006">
              <mc:Choice xmlns:v="urn:schemas-microsoft-com:vml" Requires="v">
                <p:oleObj name="Equation" r:id="rId15" imgW="177480" imgH="241200" progId="Equation.3">
                  <p:embed/>
                </p:oleObj>
              </mc:Choice>
              <mc:Fallback>
                <p:oleObj name="Equation" r:id="rId15" imgW="177480" imgH="241200" progId="Equation.3">
                  <p:embed/>
                  <p:pic>
                    <p:nvPicPr>
                      <p:cNvPr id="39977" name="Object 53"/>
                      <p:cNvPicPr>
                        <a:picLocks noChangeAspect="1" noChangeArrowheads="1"/>
                      </p:cNvPicPr>
                      <p:nvPr/>
                    </p:nvPicPr>
                    <p:blipFill>
                      <a:blip r:embed="rId16"/>
                      <a:srcRect/>
                      <a:stretch>
                        <a:fillRect/>
                      </a:stretch>
                    </p:blipFill>
                    <p:spPr bwMode="auto">
                      <a:xfrm>
                        <a:off x="5732463" y="1446213"/>
                        <a:ext cx="3683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80" name="Object 2"/>
          <p:cNvGraphicFramePr>
            <a:graphicFrameLocks noChangeAspect="1"/>
          </p:cNvGraphicFramePr>
          <p:nvPr/>
        </p:nvGraphicFramePr>
        <p:xfrm>
          <a:off x="4268878" y="957362"/>
          <a:ext cx="893011" cy="747825"/>
        </p:xfrm>
        <a:graphic>
          <a:graphicData uri="http://schemas.openxmlformats.org/presentationml/2006/ole">
            <mc:AlternateContent xmlns:mc="http://schemas.openxmlformats.org/markup-compatibility/2006">
              <mc:Choice xmlns:v="urn:schemas-microsoft-com:vml" Requires="v">
                <p:oleObj name="Equation" r:id="rId17" imgW="266400" imgH="241200" progId="Equation.3">
                  <p:embed/>
                </p:oleObj>
              </mc:Choice>
              <mc:Fallback>
                <p:oleObj name="Equation" r:id="rId17" imgW="266400" imgH="241200" progId="Equation.3">
                  <p:embed/>
                  <p:pic>
                    <p:nvPicPr>
                      <p:cNvPr id="39980" name="Object 2"/>
                      <p:cNvPicPr>
                        <a:picLocks noChangeAspect="1" noChangeArrowheads="1"/>
                      </p:cNvPicPr>
                      <p:nvPr/>
                    </p:nvPicPr>
                    <p:blipFill>
                      <a:blip r:embed="rId18"/>
                      <a:srcRect/>
                      <a:stretch>
                        <a:fillRect/>
                      </a:stretch>
                    </p:blipFill>
                    <p:spPr bwMode="auto">
                      <a:xfrm>
                        <a:off x="4268878" y="957362"/>
                        <a:ext cx="893011" cy="747825"/>
                      </a:xfrm>
                      <a:prstGeom prst="rect">
                        <a:avLst/>
                      </a:prstGeom>
                      <a:noFill/>
                      <a:ln>
                        <a:noFill/>
                      </a:ln>
                    </p:spPr>
                  </p:pic>
                </p:oleObj>
              </mc:Fallback>
            </mc:AlternateContent>
          </a:graphicData>
        </a:graphic>
      </p:graphicFrame>
      <p:sp>
        <p:nvSpPr>
          <p:cNvPr id="6" name="TextBox 5"/>
          <p:cNvSpPr txBox="1"/>
          <p:nvPr/>
        </p:nvSpPr>
        <p:spPr>
          <a:xfrm>
            <a:off x="7582276" y="5717232"/>
            <a:ext cx="856325" cy="646331"/>
          </a:xfrm>
          <a:prstGeom prst="rect">
            <a:avLst/>
          </a:prstGeom>
          <a:noFill/>
        </p:spPr>
        <p:txBody>
          <a:bodyPr wrap="none" rtlCol="0">
            <a:spAutoFit/>
          </a:bodyPr>
          <a:lstStyle/>
          <a:p>
            <a:r>
              <a:rPr lang="en-US" dirty="0"/>
              <a:t>Output</a:t>
            </a:r>
          </a:p>
          <a:p>
            <a:r>
              <a:rPr lang="en-US" dirty="0"/>
              <a:t>layer</a:t>
            </a:r>
          </a:p>
        </p:txBody>
      </p:sp>
      <p:sp>
        <p:nvSpPr>
          <p:cNvPr id="51" name="TextBox 50"/>
          <p:cNvSpPr txBox="1"/>
          <p:nvPr/>
        </p:nvSpPr>
        <p:spPr>
          <a:xfrm>
            <a:off x="5404679" y="821407"/>
            <a:ext cx="434734" cy="369332"/>
          </a:xfrm>
          <a:prstGeom prst="rect">
            <a:avLst/>
          </a:prstGeom>
          <a:noFill/>
        </p:spPr>
        <p:txBody>
          <a:bodyPr wrap="none" rtlCol="0">
            <a:spAutoFit/>
          </a:bodyPr>
          <a:lstStyle/>
          <a:p>
            <a:r>
              <a:rPr lang="en-US" dirty="0"/>
              <a:t>A1</a:t>
            </a:r>
          </a:p>
        </p:txBody>
      </p:sp>
      <p:graphicFrame>
        <p:nvGraphicFramePr>
          <p:cNvPr id="11" name="Object 10"/>
          <p:cNvGraphicFramePr>
            <a:graphicFrameLocks noChangeAspect="1"/>
          </p:cNvGraphicFramePr>
          <p:nvPr/>
        </p:nvGraphicFramePr>
        <p:xfrm>
          <a:off x="5808111" y="2093153"/>
          <a:ext cx="314325" cy="463550"/>
        </p:xfrm>
        <a:graphic>
          <a:graphicData uri="http://schemas.openxmlformats.org/presentationml/2006/ole">
            <mc:AlternateContent xmlns:mc="http://schemas.openxmlformats.org/markup-compatibility/2006">
              <mc:Choice xmlns:v="urn:schemas-microsoft-com:vml" Requires="v">
                <p:oleObj name="Equation" r:id="rId19" imgW="164880" imgH="241200" progId="Equation.3">
                  <p:embed/>
                </p:oleObj>
              </mc:Choice>
              <mc:Fallback>
                <p:oleObj name="Equation" r:id="rId19" imgW="164880" imgH="241200" progId="Equation.3">
                  <p:embed/>
                  <p:pic>
                    <p:nvPicPr>
                      <p:cNvPr id="11" name="Object 10"/>
                      <p:cNvPicPr>
                        <a:picLocks noChangeAspect="1" noChangeArrowheads="1"/>
                      </p:cNvPicPr>
                      <p:nvPr/>
                    </p:nvPicPr>
                    <p:blipFill>
                      <a:blip r:embed="rId20"/>
                      <a:srcRect/>
                      <a:stretch>
                        <a:fillRect/>
                      </a:stretch>
                    </p:blipFill>
                    <p:spPr bwMode="auto">
                      <a:xfrm>
                        <a:off x="5808111" y="2093153"/>
                        <a:ext cx="3143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5" name="Straight Arrow Connector 54"/>
          <p:cNvCxnSpPr/>
          <p:nvPr/>
        </p:nvCxnSpPr>
        <p:spPr>
          <a:xfrm flipH="1">
            <a:off x="7352887" y="1981200"/>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7746374" y="3886200"/>
            <a:ext cx="5723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767488" y="4070525"/>
            <a:ext cx="5723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095708" y="858798"/>
            <a:ext cx="1312090" cy="369332"/>
          </a:xfrm>
          <a:prstGeom prst="rect">
            <a:avLst/>
          </a:prstGeom>
          <a:noFill/>
        </p:spPr>
        <p:txBody>
          <a:bodyPr wrap="none" rtlCol="0">
            <a:spAutoFit/>
          </a:bodyPr>
          <a:lstStyle/>
          <a:p>
            <a:r>
              <a:rPr lang="en-US" dirty="0">
                <a:solidFill>
                  <a:srgbClr val="FF0000"/>
                </a:solidFill>
              </a:rPr>
              <a:t>Indexed by </a:t>
            </a:r>
            <a:r>
              <a:rPr lang="en-US" i="1" dirty="0">
                <a:solidFill>
                  <a:srgbClr val="FF0000"/>
                </a:solidFill>
              </a:rPr>
              <a:t>i</a:t>
            </a:r>
          </a:p>
        </p:txBody>
      </p:sp>
      <p:sp>
        <p:nvSpPr>
          <p:cNvPr id="23" name="Rectangle 22"/>
          <p:cNvSpPr/>
          <p:nvPr/>
        </p:nvSpPr>
        <p:spPr>
          <a:xfrm>
            <a:off x="8783582" y="1722676"/>
            <a:ext cx="131818" cy="3916124"/>
          </a:xfrm>
          <a:prstGeom prst="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6190837" y="904964"/>
            <a:ext cx="908262" cy="646331"/>
          </a:xfrm>
          <a:prstGeom prst="rect">
            <a:avLst/>
          </a:prstGeom>
          <a:noFill/>
        </p:spPr>
        <p:txBody>
          <a:bodyPr wrap="none" rtlCol="0">
            <a:spAutoFit/>
          </a:bodyPr>
          <a:lstStyle/>
          <a:p>
            <a:r>
              <a:rPr lang="en-US" dirty="0">
                <a:solidFill>
                  <a:srgbClr val="FF0000"/>
                </a:solidFill>
              </a:rPr>
              <a:t>Weight </a:t>
            </a:r>
          </a:p>
          <a:p>
            <a:r>
              <a:rPr lang="en-US" dirty="0">
                <a:solidFill>
                  <a:srgbClr val="FF0000"/>
                </a:solidFill>
              </a:rPr>
              <a:t>Layer L</a:t>
            </a:r>
            <a:endParaRPr lang="en-US" i="1" dirty="0">
              <a:solidFill>
                <a:srgbClr val="FF0000"/>
              </a:solidFill>
            </a:endParaRPr>
          </a:p>
        </p:txBody>
      </p:sp>
      <p:graphicFrame>
        <p:nvGraphicFramePr>
          <p:cNvPr id="2" name="Object 1"/>
          <p:cNvGraphicFramePr>
            <a:graphicFrameLocks noChangeAspect="1"/>
          </p:cNvGraphicFramePr>
          <p:nvPr/>
        </p:nvGraphicFramePr>
        <p:xfrm>
          <a:off x="6477000" y="2163598"/>
          <a:ext cx="891127" cy="599389"/>
        </p:xfrm>
        <a:graphic>
          <a:graphicData uri="http://schemas.openxmlformats.org/presentationml/2006/ole">
            <mc:AlternateContent xmlns:mc="http://schemas.openxmlformats.org/markup-compatibility/2006">
              <mc:Choice xmlns:v="urn:schemas-microsoft-com:vml" Requires="v">
                <p:oleObj name="Equation" r:id="rId21" imgW="355320" imgH="241200" progId="Equation.3">
                  <p:embed/>
                </p:oleObj>
              </mc:Choice>
              <mc:Fallback>
                <p:oleObj name="Equation" r:id="rId21" imgW="355320" imgH="241200" progId="Equation.3">
                  <p:embed/>
                  <p:pic>
                    <p:nvPicPr>
                      <p:cNvPr id="2" name="Object 1"/>
                      <p:cNvPicPr>
                        <a:picLocks noChangeAspect="1" noChangeArrowheads="1"/>
                      </p:cNvPicPr>
                      <p:nvPr/>
                    </p:nvPicPr>
                    <p:blipFill>
                      <a:blip r:embed="rId22"/>
                      <a:srcRect/>
                      <a:stretch>
                        <a:fillRect/>
                      </a:stretch>
                    </p:blipFill>
                    <p:spPr bwMode="auto">
                      <a:xfrm>
                        <a:off x="6477000" y="2163598"/>
                        <a:ext cx="891127" cy="599389"/>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nvGraphicFramePr>
        <p:xfrm>
          <a:off x="7086600" y="2800350"/>
          <a:ext cx="531813" cy="476250"/>
        </p:xfrm>
        <a:graphic>
          <a:graphicData uri="http://schemas.openxmlformats.org/presentationml/2006/ole">
            <mc:AlternateContent xmlns:mc="http://schemas.openxmlformats.org/markup-compatibility/2006">
              <mc:Choice xmlns:v="urn:schemas-microsoft-com:vml" Requires="v">
                <p:oleObj name="Equation" r:id="rId23" imgW="253800" imgH="228600" progId="Equation.3">
                  <p:embed/>
                </p:oleObj>
              </mc:Choice>
              <mc:Fallback>
                <p:oleObj name="Equation" r:id="rId23" imgW="253800" imgH="228600" progId="Equation.3">
                  <p:embed/>
                  <p:pic>
                    <p:nvPicPr>
                      <p:cNvPr id="12" name="Object 11"/>
                      <p:cNvPicPr>
                        <a:picLocks noChangeAspect="1" noChangeArrowheads="1"/>
                      </p:cNvPicPr>
                      <p:nvPr/>
                    </p:nvPicPr>
                    <p:blipFill>
                      <a:blip r:embed="rId24"/>
                      <a:srcRect/>
                      <a:stretch>
                        <a:fillRect/>
                      </a:stretch>
                    </p:blipFill>
                    <p:spPr bwMode="auto">
                      <a:xfrm>
                        <a:off x="7086600" y="2800350"/>
                        <a:ext cx="5318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nvGraphicFramePr>
        <p:xfrm>
          <a:off x="7246938" y="4429125"/>
          <a:ext cx="531812" cy="476250"/>
        </p:xfrm>
        <a:graphic>
          <a:graphicData uri="http://schemas.openxmlformats.org/presentationml/2006/ole">
            <mc:AlternateContent xmlns:mc="http://schemas.openxmlformats.org/markup-compatibility/2006">
              <mc:Choice xmlns:v="urn:schemas-microsoft-com:vml" Requires="v">
                <p:oleObj name="Equation" r:id="rId25" imgW="253800" imgH="228600" progId="Equation.3">
                  <p:embed/>
                </p:oleObj>
              </mc:Choice>
              <mc:Fallback>
                <p:oleObj name="Equation" r:id="rId25" imgW="253800" imgH="228600" progId="Equation.3">
                  <p:embed/>
                  <p:pic>
                    <p:nvPicPr>
                      <p:cNvPr id="13" name="Object 12"/>
                      <p:cNvPicPr>
                        <a:picLocks noChangeAspect="1" noChangeArrowheads="1"/>
                      </p:cNvPicPr>
                      <p:nvPr/>
                    </p:nvPicPr>
                    <p:blipFill>
                      <a:blip r:embed="rId26"/>
                      <a:srcRect/>
                      <a:stretch>
                        <a:fillRect/>
                      </a:stretch>
                    </p:blipFill>
                    <p:spPr bwMode="auto">
                      <a:xfrm>
                        <a:off x="7246938" y="4429125"/>
                        <a:ext cx="5318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nvGraphicFramePr>
        <p:xfrm>
          <a:off x="7859713" y="2774950"/>
          <a:ext cx="530225" cy="479425"/>
        </p:xfrm>
        <a:graphic>
          <a:graphicData uri="http://schemas.openxmlformats.org/presentationml/2006/ole">
            <mc:AlternateContent xmlns:mc="http://schemas.openxmlformats.org/markup-compatibility/2006">
              <mc:Choice xmlns:v="urn:schemas-microsoft-com:vml" Requires="v">
                <p:oleObj name="Equation" r:id="rId27" imgW="253800" imgH="228600" progId="Equation.3">
                  <p:embed/>
                </p:oleObj>
              </mc:Choice>
              <mc:Fallback>
                <p:oleObj name="Equation" r:id="rId27" imgW="253800" imgH="228600" progId="Equation.3">
                  <p:embed/>
                  <p:pic>
                    <p:nvPicPr>
                      <p:cNvPr id="14" name="Object 13"/>
                      <p:cNvPicPr>
                        <a:picLocks noChangeAspect="1" noChangeArrowheads="1"/>
                      </p:cNvPicPr>
                      <p:nvPr/>
                    </p:nvPicPr>
                    <p:blipFill>
                      <a:blip r:embed="rId28"/>
                      <a:srcRect/>
                      <a:stretch>
                        <a:fillRect/>
                      </a:stretch>
                    </p:blipFill>
                    <p:spPr bwMode="auto">
                      <a:xfrm>
                        <a:off x="7859713" y="2774950"/>
                        <a:ext cx="5302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nvGraphicFramePr>
        <p:xfrm>
          <a:off x="7759700" y="4425950"/>
          <a:ext cx="528638" cy="479425"/>
        </p:xfrm>
        <a:graphic>
          <a:graphicData uri="http://schemas.openxmlformats.org/presentationml/2006/ole">
            <mc:AlternateContent xmlns:mc="http://schemas.openxmlformats.org/markup-compatibility/2006">
              <mc:Choice xmlns:v="urn:schemas-microsoft-com:vml" Requires="v">
                <p:oleObj name="Equation" r:id="rId29" imgW="253800" imgH="228600" progId="Equation.3">
                  <p:embed/>
                </p:oleObj>
              </mc:Choice>
              <mc:Fallback>
                <p:oleObj name="Equation" r:id="rId29" imgW="253800" imgH="228600" progId="Equation.3">
                  <p:embed/>
                  <p:pic>
                    <p:nvPicPr>
                      <p:cNvPr id="15" name="Object 14"/>
                      <p:cNvPicPr>
                        <a:picLocks noChangeAspect="1" noChangeArrowheads="1"/>
                      </p:cNvPicPr>
                      <p:nvPr/>
                    </p:nvPicPr>
                    <p:blipFill>
                      <a:blip r:embed="rId30"/>
                      <a:srcRect/>
                      <a:stretch>
                        <a:fillRect/>
                      </a:stretch>
                    </p:blipFill>
                    <p:spPr bwMode="auto">
                      <a:xfrm>
                        <a:off x="7759700" y="4425950"/>
                        <a:ext cx="5286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nvGraphicFramePr>
        <p:xfrm>
          <a:off x="7518400" y="3160713"/>
          <a:ext cx="457200" cy="590550"/>
        </p:xfrm>
        <a:graphic>
          <a:graphicData uri="http://schemas.openxmlformats.org/presentationml/2006/ole">
            <mc:AlternateContent xmlns:mc="http://schemas.openxmlformats.org/markup-compatibility/2006">
              <mc:Choice xmlns:v="urn:schemas-microsoft-com:vml" Requires="v">
                <p:oleObj name="Equation" r:id="rId31" imgW="241200" imgH="228600" progId="Equation.3">
                  <p:embed/>
                </p:oleObj>
              </mc:Choice>
              <mc:Fallback>
                <p:oleObj name="Equation" r:id="rId31" imgW="241200" imgH="228600" progId="Equation.3">
                  <p:embed/>
                  <p:pic>
                    <p:nvPicPr>
                      <p:cNvPr id="17" name="Object 16"/>
                      <p:cNvPicPr>
                        <a:picLocks noChangeAspect="1" noChangeArrowheads="1"/>
                      </p:cNvPicPr>
                      <p:nvPr/>
                    </p:nvPicPr>
                    <p:blipFill>
                      <a:blip r:embed="rId32"/>
                      <a:srcRect/>
                      <a:stretch>
                        <a:fillRect/>
                      </a:stretch>
                    </p:blipFill>
                    <p:spPr bwMode="auto">
                      <a:xfrm>
                        <a:off x="7518400" y="3160713"/>
                        <a:ext cx="457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nvGraphicFramePr>
        <p:xfrm>
          <a:off x="7596188" y="4946650"/>
          <a:ext cx="457200" cy="590550"/>
        </p:xfrm>
        <a:graphic>
          <a:graphicData uri="http://schemas.openxmlformats.org/presentationml/2006/ole">
            <mc:AlternateContent xmlns:mc="http://schemas.openxmlformats.org/markup-compatibility/2006">
              <mc:Choice xmlns:v="urn:schemas-microsoft-com:vml" Requires="v">
                <p:oleObj name="Equation" r:id="rId33" imgW="241200" imgH="228600" progId="Equation.3">
                  <p:embed/>
                </p:oleObj>
              </mc:Choice>
              <mc:Fallback>
                <p:oleObj name="Equation" r:id="rId33" imgW="241200" imgH="228600" progId="Equation.3">
                  <p:embed/>
                  <p:pic>
                    <p:nvPicPr>
                      <p:cNvPr id="19" name="Object 18"/>
                      <p:cNvPicPr>
                        <a:picLocks noChangeAspect="1" noChangeArrowheads="1"/>
                      </p:cNvPicPr>
                      <p:nvPr/>
                    </p:nvPicPr>
                    <p:blipFill>
                      <a:blip r:embed="rId34"/>
                      <a:srcRect/>
                      <a:stretch>
                        <a:fillRect/>
                      </a:stretch>
                    </p:blipFill>
                    <p:spPr bwMode="auto">
                      <a:xfrm>
                        <a:off x="7596188" y="4946650"/>
                        <a:ext cx="457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nvGraphicFramePr>
        <p:xfrm>
          <a:off x="6484712" y="3429634"/>
          <a:ext cx="983876" cy="663750"/>
        </p:xfrm>
        <a:graphic>
          <a:graphicData uri="http://schemas.openxmlformats.org/presentationml/2006/ole">
            <mc:AlternateContent xmlns:mc="http://schemas.openxmlformats.org/markup-compatibility/2006">
              <mc:Choice xmlns:v="urn:schemas-microsoft-com:vml" Requires="v">
                <p:oleObj name="Equation" r:id="rId35" imgW="355320" imgH="241200" progId="Equation.3">
                  <p:embed/>
                </p:oleObj>
              </mc:Choice>
              <mc:Fallback>
                <p:oleObj name="Equation" r:id="rId35" imgW="355320" imgH="241200" progId="Equation.3">
                  <p:embed/>
                  <p:pic>
                    <p:nvPicPr>
                      <p:cNvPr id="26" name="Object 25"/>
                      <p:cNvPicPr>
                        <a:picLocks noChangeAspect="1" noChangeArrowheads="1"/>
                      </p:cNvPicPr>
                      <p:nvPr/>
                    </p:nvPicPr>
                    <p:blipFill>
                      <a:blip r:embed="rId36"/>
                      <a:srcRect/>
                      <a:stretch>
                        <a:fillRect/>
                      </a:stretch>
                    </p:blipFill>
                    <p:spPr bwMode="auto">
                      <a:xfrm>
                        <a:off x="6484712" y="3429634"/>
                        <a:ext cx="983876" cy="663750"/>
                      </a:xfrm>
                      <a:prstGeom prst="rect">
                        <a:avLst/>
                      </a:prstGeom>
                      <a:noFill/>
                      <a:ln>
                        <a:noFill/>
                      </a:ln>
                    </p:spPr>
                  </p:pic>
                </p:oleObj>
              </mc:Fallback>
            </mc:AlternateContent>
          </a:graphicData>
        </a:graphic>
      </p:graphicFrame>
      <p:graphicFrame>
        <p:nvGraphicFramePr>
          <p:cNvPr id="24" name="Object 23"/>
          <p:cNvGraphicFramePr>
            <a:graphicFrameLocks noChangeAspect="1"/>
          </p:cNvGraphicFramePr>
          <p:nvPr/>
        </p:nvGraphicFramePr>
        <p:xfrm>
          <a:off x="8583613" y="1309688"/>
          <a:ext cx="355600" cy="357187"/>
        </p:xfrm>
        <a:graphic>
          <a:graphicData uri="http://schemas.openxmlformats.org/presentationml/2006/ole">
            <mc:AlternateContent xmlns:mc="http://schemas.openxmlformats.org/markup-compatibility/2006">
              <mc:Choice xmlns:v="urn:schemas-microsoft-com:vml" Requires="v">
                <p:oleObj name="Equation" r:id="rId37" imgW="228600" imgH="228600" progId="Equation.3">
                  <p:embed/>
                </p:oleObj>
              </mc:Choice>
              <mc:Fallback>
                <p:oleObj name="Equation" r:id="rId37" imgW="228600" imgH="228600" progId="Equation.3">
                  <p:embed/>
                  <p:pic>
                    <p:nvPicPr>
                      <p:cNvPr id="24" name="Object 23"/>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8583613" y="1309688"/>
                        <a:ext cx="355600" cy="3571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itle 1">
            <a:extLst>
              <a:ext uri="{FF2B5EF4-FFF2-40B4-BE49-F238E27FC236}">
                <a16:creationId xmlns:a16="http://schemas.microsoft.com/office/drawing/2014/main" id="{B8A5CBDE-AFE2-7552-80D5-825D9C29BADA}"/>
              </a:ext>
            </a:extLst>
          </p:cNvPr>
          <p:cNvSpPr txBox="1">
            <a:spLocks/>
          </p:cNvSpPr>
          <p:nvPr/>
        </p:nvSpPr>
        <p:spPr>
          <a:xfrm>
            <a:off x="390110" y="1"/>
            <a:ext cx="7886700" cy="7056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Neural networks: useful formulas</a:t>
            </a:r>
          </a:p>
        </p:txBody>
      </p:sp>
    </p:spTree>
    <p:extLst>
      <p:ext uri="{BB962C8B-B14F-4D97-AF65-F5344CB8AC3E}">
        <p14:creationId xmlns:p14="http://schemas.microsoft.com/office/powerpoint/2010/main" val="4181941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Essential MATLAB code in </a:t>
            </a:r>
            <a:r>
              <a:rPr lang="en-US" dirty="0" err="1"/>
              <a:t>bpnn</a:t>
            </a:r>
            <a:r>
              <a:rPr lang="en-US" dirty="0"/>
              <a:t>(</a:t>
            </a:r>
            <a:r>
              <a:rPr lang="en-US" dirty="0" err="1"/>
              <a:t>versionx</a:t>
            </a:r>
            <a:r>
              <a:rPr lang="en-US" dirty="0"/>
              <a:t>).m </a:t>
            </a:r>
            <a:br>
              <a:rPr lang="en-US" dirty="0"/>
            </a:br>
            <a:r>
              <a:rPr lang="en-US" dirty="0"/>
              <a:t>see appendix for source listing</a:t>
            </a:r>
          </a:p>
        </p:txBody>
      </p:sp>
      <p:sp>
        <p:nvSpPr>
          <p:cNvPr id="3" name="Content Placeholder 2"/>
          <p:cNvSpPr>
            <a:spLocks noGrp="1"/>
          </p:cNvSpPr>
          <p:nvPr>
            <p:ph idx="1"/>
          </p:nvPr>
        </p:nvSpPr>
        <p:spPr/>
        <p:txBody>
          <a:bodyPr>
            <a:normAutofit/>
          </a:bodyPr>
          <a:lstStyle/>
          <a:p>
            <a:r>
              <a:rPr lang="en-US" sz="1600" dirty="0"/>
              <a:t>%back propagation pass</a:t>
            </a:r>
          </a:p>
          <a:p>
            <a:r>
              <a:rPr lang="en-US" sz="1600" dirty="0"/>
              <a:t>df1=A1(:,</a:t>
            </a:r>
            <a:r>
              <a:rPr lang="en-US" sz="1600" dirty="0" err="1"/>
              <a:t>i</a:t>
            </a:r>
            <a:r>
              <a:rPr lang="en-US" sz="1600" dirty="0"/>
              <a:t>).*(1-A1(:,</a:t>
            </a:r>
            <a:r>
              <a:rPr lang="en-US" sz="1600" dirty="0" err="1"/>
              <a:t>i</a:t>
            </a:r>
            <a:r>
              <a:rPr lang="en-US" sz="1600" dirty="0"/>
              <a:t>)); % derivative of A1</a:t>
            </a:r>
          </a:p>
          <a:p>
            <a:r>
              <a:rPr lang="en-US" sz="1600" dirty="0"/>
              <a:t>df2=A2(:,</a:t>
            </a:r>
            <a:r>
              <a:rPr lang="en-US" sz="1600" dirty="0" err="1"/>
              <a:t>i</a:t>
            </a:r>
            <a:r>
              <a:rPr lang="en-US" sz="1600" dirty="0"/>
              <a:t>).*(1-A2(:,</a:t>
            </a:r>
            <a:r>
              <a:rPr lang="en-US" sz="1600" dirty="0" err="1"/>
              <a:t>i</a:t>
            </a:r>
            <a:r>
              <a:rPr lang="en-US" sz="1600" dirty="0"/>
              <a:t>)); % derivative of A2</a:t>
            </a:r>
          </a:p>
          <a:p>
            <a:r>
              <a:rPr lang="en-US" sz="1600" dirty="0"/>
              <a:t>s2 = 1*</a:t>
            </a:r>
            <a:r>
              <a:rPr lang="en-US" sz="1600" dirty="0" err="1"/>
              <a:t>diag</a:t>
            </a:r>
            <a:r>
              <a:rPr lang="en-US" sz="1600" dirty="0"/>
              <a:t>(df2) * e(:,</a:t>
            </a:r>
            <a:r>
              <a:rPr lang="en-US" sz="1600" dirty="0" err="1"/>
              <a:t>i</a:t>
            </a:r>
            <a:r>
              <a:rPr lang="en-US" sz="1600" dirty="0"/>
              <a:t>); %e=A2-T; df2=f’=f(1-f) of layer2</a:t>
            </a:r>
          </a:p>
          <a:p>
            <a:r>
              <a:rPr lang="en-US" sz="1600" dirty="0"/>
              <a:t>s1 = </a:t>
            </a:r>
            <a:r>
              <a:rPr lang="en-US" sz="1600" dirty="0" err="1"/>
              <a:t>diag</a:t>
            </a:r>
            <a:r>
              <a:rPr lang="en-US" sz="1600" dirty="0"/>
              <a:t>(df1)* W2'* s2; % </a:t>
            </a:r>
            <a:r>
              <a:rPr lang="en-US" sz="1600" dirty="0" err="1"/>
              <a:t>eq</a:t>
            </a:r>
            <a:r>
              <a:rPr lang="en-US" sz="1600" dirty="0"/>
              <a:t>(3),feedback, from s2 to  S1</a:t>
            </a:r>
          </a:p>
          <a:p>
            <a:r>
              <a:rPr lang="en-US" sz="1600" dirty="0"/>
              <a:t>W2 = W2-0.1*s2*A1(:,</a:t>
            </a:r>
            <a:r>
              <a:rPr lang="en-US" sz="1600" dirty="0" err="1"/>
              <a:t>i</a:t>
            </a:r>
            <a:r>
              <a:rPr lang="en-US" sz="1600" dirty="0"/>
              <a:t>)'; %learning rate=0.1, </a:t>
            </a:r>
            <a:r>
              <a:rPr lang="en-US" sz="1600" dirty="0" err="1"/>
              <a:t>equ</a:t>
            </a:r>
            <a:r>
              <a:rPr lang="en-US" sz="1600" dirty="0"/>
              <a:t>(2) output case</a:t>
            </a:r>
          </a:p>
          <a:p>
            <a:r>
              <a:rPr lang="en-US" sz="1600" dirty="0"/>
              <a:t>b2 = b2-0.1*s2; %threshold </a:t>
            </a:r>
          </a:p>
          <a:p>
            <a:r>
              <a:rPr lang="en-US" sz="1600" dirty="0"/>
              <a:t>  </a:t>
            </a:r>
          </a:p>
          <a:p>
            <a:r>
              <a:rPr lang="en-US" sz="1600" dirty="0"/>
              <a:t>W1 = W1-0.1*s1*P(:,</a:t>
            </a:r>
            <a:r>
              <a:rPr lang="en-US" sz="1600" dirty="0" err="1"/>
              <a:t>i</a:t>
            </a:r>
            <a:r>
              <a:rPr lang="en-US" sz="1600" dirty="0"/>
              <a:t>)';% update W1 in layer 1, see </a:t>
            </a:r>
            <a:r>
              <a:rPr lang="en-US" sz="1600" dirty="0" err="1"/>
              <a:t>equ</a:t>
            </a:r>
            <a:r>
              <a:rPr lang="en-US" sz="1600" dirty="0"/>
              <a:t>(3) hidden case</a:t>
            </a:r>
          </a:p>
          <a:p>
            <a:r>
              <a:rPr lang="en-US" sz="1600" dirty="0"/>
              <a:t>b1 = b1-0.1*s1;%threshold</a:t>
            </a:r>
          </a:p>
          <a:p>
            <a:r>
              <a:rPr lang="en-US" sz="1600" dirty="0"/>
              <a:t>%forward pass again</a:t>
            </a:r>
          </a:p>
          <a:p>
            <a:r>
              <a:rPr lang="en-US" sz="1600" dirty="0"/>
              <a:t>A1(:,</a:t>
            </a:r>
            <a:r>
              <a:rPr lang="en-US" sz="1600" dirty="0" err="1"/>
              <a:t>i</a:t>
            </a:r>
            <a:r>
              <a:rPr lang="en-US" sz="1600" dirty="0"/>
              <a:t>)=</a:t>
            </a:r>
            <a:r>
              <a:rPr lang="en-US" sz="1600" dirty="0" err="1"/>
              <a:t>logsig</a:t>
            </a:r>
            <a:r>
              <a:rPr lang="en-US" sz="1600" dirty="0"/>
              <a:t>(W1*P(:,</a:t>
            </a:r>
            <a:r>
              <a:rPr lang="en-US" sz="1600" dirty="0" err="1"/>
              <a:t>i</a:t>
            </a:r>
            <a:r>
              <a:rPr lang="en-US" sz="1600" dirty="0"/>
              <a:t>)+b1);%forward again</a:t>
            </a:r>
          </a:p>
          <a:p>
            <a:r>
              <a:rPr lang="en-US" sz="1600" dirty="0"/>
              <a:t>A2(:,</a:t>
            </a:r>
            <a:r>
              <a:rPr lang="en-US" sz="1600" dirty="0" err="1"/>
              <a:t>i</a:t>
            </a:r>
            <a:r>
              <a:rPr lang="en-US" sz="1600" dirty="0"/>
              <a:t>)=</a:t>
            </a:r>
            <a:r>
              <a:rPr lang="en-US" sz="1600" dirty="0" err="1"/>
              <a:t>logsig</a:t>
            </a:r>
            <a:r>
              <a:rPr lang="en-US" sz="1600" dirty="0"/>
              <a:t>(W2*A1(:,</a:t>
            </a:r>
            <a:r>
              <a:rPr lang="en-US" sz="1600" dirty="0" err="1"/>
              <a:t>i</a:t>
            </a:r>
            <a:r>
              <a:rPr lang="en-US" sz="1600" dirty="0"/>
              <a:t>)+b2);%forward again</a:t>
            </a:r>
          </a:p>
        </p:txBody>
      </p:sp>
      <p:sp>
        <p:nvSpPr>
          <p:cNvPr id="4" name="Footer Placeholder 3"/>
          <p:cNvSpPr>
            <a:spLocks noGrp="1"/>
          </p:cNvSpPr>
          <p:nvPr>
            <p:ph type="ftr" sz="quarter" idx="11"/>
          </p:nvPr>
        </p:nvSpPr>
        <p:spPr/>
        <p:txBody>
          <a:bodyPr/>
          <a:lstStyle/>
          <a:p>
            <a:pPr>
              <a:defRPr/>
            </a:pPr>
            <a:r>
              <a:rPr lang="en-US" altLang="zh-HK"/>
              <a:t>Neural Networks. , v.250210a</a:t>
            </a:r>
          </a:p>
        </p:txBody>
      </p:sp>
      <p:sp>
        <p:nvSpPr>
          <p:cNvPr id="5" name="Slide Number Placeholder 4"/>
          <p:cNvSpPr>
            <a:spLocks noGrp="1"/>
          </p:cNvSpPr>
          <p:nvPr>
            <p:ph type="sldNum" sz="quarter" idx="12"/>
          </p:nvPr>
        </p:nvSpPr>
        <p:spPr/>
        <p:txBody>
          <a:bodyPr/>
          <a:lstStyle/>
          <a:p>
            <a:fld id="{B28686DF-4AC6-44BB-9261-A3C12E8BDC53}" type="slidenum">
              <a:rPr lang="en-US" altLang="zh-HK" smtClean="0"/>
              <a:pPr/>
              <a:t>64</a:t>
            </a:fld>
            <a:endParaRPr lang="en-US" altLang="zh-HK"/>
          </a:p>
        </p:txBody>
      </p:sp>
    </p:spTree>
    <p:extLst>
      <p:ext uri="{BB962C8B-B14F-4D97-AF65-F5344CB8AC3E}">
        <p14:creationId xmlns:p14="http://schemas.microsoft.com/office/powerpoint/2010/main" val="30334033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686800" cy="609600"/>
          </a:xfrm>
        </p:spPr>
        <p:txBody>
          <a:bodyPr>
            <a:noAutofit/>
          </a:bodyPr>
          <a:lstStyle/>
          <a:p>
            <a:r>
              <a:rPr lang="en-US" sz="2400" dirty="0"/>
              <a:t>Exercise 6: question on output layer see reference code in appendix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0985" y="482600"/>
                <a:ext cx="8763000" cy="6096000"/>
              </a:xfrm>
            </p:spPr>
            <p:txBody>
              <a:bodyPr>
                <a:normAutofit lnSpcReduction="10000"/>
              </a:bodyPr>
              <a:lstStyle/>
              <a:p>
                <a:r>
                  <a:rPr lang="en-US" sz="2000" b="1" dirty="0"/>
                  <a:t>Case 1</a:t>
                </a:r>
                <a:r>
                  <a:rPr lang="en-US" sz="2000" dirty="0"/>
                  <a:t> of weight updating as discuses earlier</a:t>
                </a:r>
              </a:p>
              <a:p>
                <a14:m>
                  <m:oMath xmlns:m="http://schemas.openxmlformats.org/officeDocument/2006/math">
                    <m:r>
                      <m:rPr>
                        <m:nor/>
                      </m:rPr>
                      <a:rPr lang="en-US" sz="2800" i="1" smtClean="0">
                        <a:solidFill>
                          <a:srgbClr val="000000"/>
                        </a:solidFill>
                        <a:latin typeface="Cambria Math" panose="02040503050406030204" pitchFamily="18" charset="0"/>
                      </a:rPr>
                      <m:t>de</m:t>
                    </m:r>
                    <m:r>
                      <m:rPr>
                        <m:nor/>
                      </m:rPr>
                      <a:rPr lang="en-US" sz="2800" i="1" smtClean="0">
                        <a:solidFill>
                          <a:srgbClr val="000000"/>
                        </a:solidFill>
                        <a:latin typeface="Cambria Math" panose="02040503050406030204" pitchFamily="18" charset="0"/>
                      </a:rPr>
                      <m:t>/</m:t>
                    </m:r>
                    <m:r>
                      <m:rPr>
                        <m:nor/>
                      </m:rPr>
                      <a:rPr lang="en-US" sz="2800" i="1" smtClean="0">
                        <a:solidFill>
                          <a:srgbClr val="000000"/>
                        </a:solidFill>
                        <a:latin typeface="Cambria Math" panose="02040503050406030204" pitchFamily="18" charset="0"/>
                      </a:rPr>
                      <m:t>dwj</m:t>
                    </m:r>
                    <m:r>
                      <m:rPr>
                        <m:nor/>
                      </m:rPr>
                      <a:rPr lang="en-US" sz="2800" b="0" i="1" baseline="-25000" smtClean="0">
                        <a:solidFill>
                          <a:srgbClr val="000000"/>
                        </a:solidFill>
                        <a:latin typeface="Cambria Math" panose="02040503050406030204" pitchFamily="18" charset="0"/>
                      </a:rPr>
                      <m:t>,</m:t>
                    </m:r>
                    <m:r>
                      <m:rPr>
                        <m:nor/>
                      </m:rPr>
                      <a:rPr lang="en-US" sz="2800" b="0" i="1" baseline="-25000" smtClean="0">
                        <a:solidFill>
                          <a:srgbClr val="000000"/>
                        </a:solidFill>
                        <a:latin typeface="Cambria Math" panose="02040503050406030204" pitchFamily="18" charset="0"/>
                      </a:rPr>
                      <m:t>i</m:t>
                    </m:r>
                    <m:r>
                      <a:rPr lang="en-US" sz="2800" b="0" i="1" baseline="-25000" smtClean="0">
                        <a:solidFill>
                          <a:srgbClr val="000000"/>
                        </a:solidFill>
                        <a:latin typeface="Cambria Math" panose="02040503050406030204" pitchFamily="18" charset="0"/>
                      </a:rPr>
                      <m:t> </m:t>
                    </m:r>
                  </m:oMath>
                </a14:m>
                <a:r>
                  <a:rPr lang="en-US" sz="2800" i="1" dirty="0"/>
                  <a:t>=(x</a:t>
                </a:r>
                <a:r>
                  <a:rPr lang="en-US" sz="2800" i="1" baseline="-25000" dirty="0"/>
                  <a:t>i</a:t>
                </a:r>
                <a:r>
                  <a:rPr lang="en-US" sz="2800" i="1" dirty="0"/>
                  <a:t>-</a:t>
                </a:r>
                <a:r>
                  <a:rPr lang="en-US" sz="2800" i="1" dirty="0" err="1"/>
                  <a:t>t</a:t>
                </a:r>
                <a:r>
                  <a:rPr lang="en-US" sz="2800" i="1" baseline="-25000" dirty="0" err="1"/>
                  <a:t>i</a:t>
                </a:r>
                <a:r>
                  <a:rPr lang="en-US" sz="2800" i="1" dirty="0"/>
                  <a:t>)*f(</a:t>
                </a:r>
                <a:r>
                  <a:rPr lang="en-US" sz="2800" i="1" dirty="0" err="1"/>
                  <a:t>u</a:t>
                </a:r>
                <a:r>
                  <a:rPr lang="en-US" sz="2800" i="1" baseline="-25000" dirty="0" err="1"/>
                  <a:t>i</a:t>
                </a:r>
                <a:r>
                  <a:rPr lang="en-US" sz="2800" i="1" dirty="0"/>
                  <a:t>)*(1-f(</a:t>
                </a:r>
                <a:r>
                  <a:rPr lang="en-US" sz="2800" i="1" dirty="0" err="1"/>
                  <a:t>u</a:t>
                </a:r>
                <a:r>
                  <a:rPr lang="en-US" sz="2800" i="1" baseline="-25000" dirty="0" err="1"/>
                  <a:t>i</a:t>
                </a:r>
                <a:r>
                  <a:rPr lang="en-US" sz="2800" i="1" dirty="0"/>
                  <a:t>))*</a:t>
                </a:r>
                <a:r>
                  <a:rPr lang="en-US" sz="2800" i="1" dirty="0" err="1"/>
                  <a:t>x</a:t>
                </a:r>
                <a:r>
                  <a:rPr lang="en-US" sz="2800" i="1" baseline="-25000" dirty="0" err="1"/>
                  <a:t>j</a:t>
                </a:r>
                <a:r>
                  <a:rPr lang="en-US" sz="2800" i="1" dirty="0"/>
                  <a:t>= </a:t>
                </a:r>
                <a:r>
                  <a:rPr lang="en-US" sz="2800" i="1" dirty="0" err="1"/>
                  <a:t>s</a:t>
                </a:r>
                <a:r>
                  <a:rPr lang="en-US" sz="2800" i="1" baseline="-25000" dirty="0" err="1"/>
                  <a:t>i</a:t>
                </a:r>
                <a:r>
                  <a:rPr lang="en-US" sz="2800" i="1" baseline="-25000" dirty="0"/>
                  <a:t> </a:t>
                </a:r>
                <a:r>
                  <a:rPr lang="en-US" sz="2800" i="1" dirty="0"/>
                  <a:t>* </a:t>
                </a:r>
                <a:r>
                  <a:rPr lang="en-US" sz="2800" i="1" dirty="0" err="1"/>
                  <a:t>x</a:t>
                </a:r>
                <a:r>
                  <a:rPr lang="en-US" sz="2800" i="1" baseline="-25000" dirty="0" err="1"/>
                  <a:t>j</a:t>
                </a:r>
                <a:r>
                  <a:rPr lang="en-US" sz="2800" i="1" baseline="-25000" dirty="0"/>
                  <a:t> </a:t>
                </a:r>
                <a:r>
                  <a:rPr lang="en-US" sz="2800" i="1" dirty="0"/>
                  <a:t>, </a:t>
                </a:r>
                <a:r>
                  <a:rPr lang="en-US" sz="2800" i="1" dirty="0" err="1"/>
                  <a:t>s</a:t>
                </a:r>
                <a:r>
                  <a:rPr lang="en-US" sz="2800" i="1" baseline="-25000" dirty="0" err="1"/>
                  <a:t>i</a:t>
                </a:r>
                <a:r>
                  <a:rPr lang="en-US" sz="2800" i="1" dirty="0"/>
                  <a:t>=sensitivity</a:t>
                </a:r>
              </a:p>
              <a:p>
                <a:r>
                  <a:rPr lang="en-US" sz="2000" i="1" dirty="0"/>
                  <a:t>                     term1,       term2               term3</a:t>
                </a:r>
              </a:p>
              <a:p>
                <a:r>
                  <a:rPr lang="en-US" sz="2800" i="1" dirty="0" err="1"/>
                  <a:t>s</a:t>
                </a:r>
                <a:r>
                  <a:rPr lang="en-US" sz="2800" i="1" baseline="-25000" dirty="0" err="1"/>
                  <a:t>i</a:t>
                </a:r>
                <a:r>
                  <a:rPr lang="en-US" sz="2800" i="1" dirty="0"/>
                  <a:t>=term1*term2=(x</a:t>
                </a:r>
                <a:r>
                  <a:rPr lang="en-US" sz="2800" i="1" baseline="-25000" dirty="0"/>
                  <a:t>i</a:t>
                </a:r>
                <a:r>
                  <a:rPr lang="en-US" sz="2800" i="1" dirty="0"/>
                  <a:t>-</a:t>
                </a:r>
                <a:r>
                  <a:rPr lang="en-US" sz="2800" i="1" dirty="0" err="1"/>
                  <a:t>t</a:t>
                </a:r>
                <a:r>
                  <a:rPr lang="en-US" sz="2800" i="1" baseline="-25000" dirty="0" err="1"/>
                  <a:t>i</a:t>
                </a:r>
                <a:r>
                  <a:rPr lang="en-US" sz="2800" i="1" dirty="0"/>
                  <a:t>)*f(</a:t>
                </a:r>
                <a:r>
                  <a:rPr lang="en-US" sz="2800" i="1" dirty="0" err="1"/>
                  <a:t>u</a:t>
                </a:r>
                <a:r>
                  <a:rPr lang="en-US" sz="2800" i="1" baseline="-25000" dirty="0" err="1"/>
                  <a:t>i</a:t>
                </a:r>
                <a:r>
                  <a:rPr lang="en-US" sz="2800" i="1" dirty="0"/>
                  <a:t>)*(1-f(</a:t>
                </a:r>
                <a:r>
                  <a:rPr lang="en-US" sz="2800" i="1" dirty="0" err="1"/>
                  <a:t>u</a:t>
                </a:r>
                <a:r>
                  <a:rPr lang="en-US" sz="2800" i="1" baseline="-25000" dirty="0" err="1"/>
                  <a:t>i</a:t>
                </a:r>
                <a:r>
                  <a:rPr lang="en-US" sz="2800" i="1" dirty="0"/>
                  <a:t>))=0.25</a:t>
                </a:r>
              </a:p>
              <a:p>
                <a:r>
                  <a:rPr lang="en-US" sz="2800" i="1" dirty="0"/>
                  <a:t>Input =</a:t>
                </a:r>
                <a:r>
                  <a:rPr lang="en-US" sz="2800" i="1" dirty="0" err="1"/>
                  <a:t>x</a:t>
                </a:r>
                <a:r>
                  <a:rPr lang="en-US" sz="2800" i="1" baseline="-25000" dirty="0" err="1"/>
                  <a:t>j</a:t>
                </a:r>
                <a:r>
                  <a:rPr lang="en-US" sz="2800" i="1" dirty="0"/>
                  <a:t>=0.4945</a:t>
                </a:r>
              </a:p>
              <a:p>
                <a:r>
                  <a:rPr lang="en-US" sz="2800" i="1" dirty="0" err="1"/>
                  <a:t>t</a:t>
                </a:r>
                <a:r>
                  <a:rPr lang="en-US" sz="2800" i="1" baseline="-25000" dirty="0" err="1"/>
                  <a:t>i</a:t>
                </a:r>
                <a:r>
                  <a:rPr lang="en-US" sz="2800" i="1" dirty="0"/>
                  <a:t>=1=target</a:t>
                </a:r>
              </a:p>
              <a:p>
                <a:r>
                  <a:rPr lang="en-US" sz="2800" dirty="0"/>
                  <a:t>Output </a:t>
                </a:r>
                <a:r>
                  <a:rPr lang="en-US" sz="2800" i="1" dirty="0"/>
                  <a:t>=x</a:t>
                </a:r>
                <a:r>
                  <a:rPr lang="en-US" sz="2800" i="1" baseline="-25000" dirty="0"/>
                  <a:t>i</a:t>
                </a:r>
                <a:r>
                  <a:rPr lang="en-US" sz="2800" dirty="0"/>
                  <a:t>=0.5310</a:t>
                </a:r>
              </a:p>
              <a:p>
                <a14:m>
                  <m:oMath xmlns:m="http://schemas.openxmlformats.org/officeDocument/2006/math">
                    <m:r>
                      <a:rPr lang="en-US" sz="2000" i="1" smtClean="0">
                        <a:solidFill>
                          <a:srgbClr val="000000"/>
                        </a:solidFill>
                        <a:latin typeface="Cambria Math" panose="02040503050406030204" pitchFamily="18" charset="0"/>
                      </a:rPr>
                      <m:t>(</m:t>
                    </m:r>
                    <m:r>
                      <a:rPr lang="en-US" sz="2000" b="0" i="1" smtClean="0">
                        <a:solidFill>
                          <a:srgbClr val="000000"/>
                        </a:solidFill>
                        <a:latin typeface="Cambria Math" panose="02040503050406030204" pitchFamily="18" charset="0"/>
                      </a:rPr>
                      <m:t>6</m:t>
                    </m:r>
                    <m:r>
                      <m:rPr>
                        <m:sty m:val="p"/>
                      </m:rPr>
                      <a:rPr lang="en-US" sz="2000" i="0">
                        <a:solidFill>
                          <a:srgbClr val="000000"/>
                        </a:solidFill>
                        <a:latin typeface="Cambria Math" panose="02040503050406030204" pitchFamily="18" charset="0"/>
                      </a:rPr>
                      <m:t>a</m:t>
                    </m:r>
                    <m:r>
                      <a:rPr lang="en-US" sz="2000" i="1">
                        <a:solidFill>
                          <a:srgbClr val="000000"/>
                        </a:solidFill>
                        <a:latin typeface="Cambria Math" panose="02040503050406030204" pitchFamily="18" charset="0"/>
                      </a:rPr>
                      <m:t>).</m:t>
                    </m:r>
                  </m:oMath>
                </a14:m>
                <a:r>
                  <a:rPr lang="en-US" sz="2000" i="1" dirty="0">
                    <a:solidFill>
                      <a:srgbClr val="000000"/>
                    </a:solidFill>
                    <a:latin typeface="Cambria Math" panose="02040503050406030204" pitchFamily="18" charset="0"/>
                  </a:rPr>
                  <a:t> </a:t>
                </a:r>
              </a:p>
              <a:p>
                <a:endParaRPr lang="en-US" sz="2000" i="0" dirty="0">
                  <a:solidFill>
                    <a:srgbClr val="000000"/>
                  </a:solidFill>
                  <a:latin typeface="Cambria Math" panose="02040503050406030204" pitchFamily="18" charset="0"/>
                </a:endParaRPr>
              </a:p>
              <a:p>
                <a:endParaRPr lang="en-US" sz="2000" i="0" dirty="0">
                  <a:solidFill>
                    <a:srgbClr val="000000"/>
                  </a:solidFill>
                  <a:latin typeface="Cambria Math" panose="02040503050406030204" pitchFamily="18" charset="0"/>
                </a:endParaRPr>
              </a:p>
              <a:p>
                <a:endParaRPr lang="en-US" sz="2000" i="0" dirty="0">
                  <a:solidFill>
                    <a:srgbClr val="000000"/>
                  </a:solidFill>
                  <a:latin typeface="Cambria Math" panose="02040503050406030204" pitchFamily="18" charset="0"/>
                </a:endParaRPr>
              </a:p>
              <a:p>
                <a:endParaRPr lang="en-US" sz="2000" i="0" dirty="0">
                  <a:solidFill>
                    <a:srgbClr val="000000"/>
                  </a:solidFill>
                  <a:latin typeface="Cambria Math" panose="02040503050406030204" pitchFamily="18" charset="0"/>
                </a:endParaRPr>
              </a:p>
              <a:p>
                <a:endParaRPr lang="en-US" sz="2000" b="0" i="0" dirty="0">
                  <a:solidFill>
                    <a:srgbClr val="000000"/>
                  </a:solidFill>
                  <a:latin typeface="Cambria Math" panose="02040503050406030204" pitchFamily="18" charset="0"/>
                </a:endParaRPr>
              </a:p>
              <a:p>
                <a14:m>
                  <m:oMath xmlns:m="http://schemas.openxmlformats.org/officeDocument/2006/math">
                    <m:d>
                      <m:dPr>
                        <m:ctrlPr>
                          <a:rPr lang="en-US" sz="2000" i="1">
                            <a:solidFill>
                              <a:srgbClr val="000000"/>
                            </a:solidFill>
                            <a:latin typeface="Cambria Math" panose="02040503050406030204" pitchFamily="18" charset="0"/>
                          </a:rPr>
                        </m:ctrlPr>
                      </m:dPr>
                      <m:e>
                        <m:r>
                          <a:rPr lang="en-US" sz="2000">
                            <a:solidFill>
                              <a:srgbClr val="000000"/>
                            </a:solidFill>
                            <a:latin typeface="Cambria Math" panose="02040503050406030204" pitchFamily="18" charset="0"/>
                          </a:rPr>
                          <m:t>6</m:t>
                        </m:r>
                        <m:r>
                          <m:rPr>
                            <m:sty m:val="p"/>
                          </m:rPr>
                          <a:rPr lang="en-US" sz="2000">
                            <a:solidFill>
                              <a:srgbClr val="000000"/>
                            </a:solidFill>
                            <a:latin typeface="Cambria Math" panose="02040503050406030204" pitchFamily="18" charset="0"/>
                          </a:rPr>
                          <m:t>b</m:t>
                        </m:r>
                      </m:e>
                    </m:d>
                    <m:r>
                      <m:rPr>
                        <m:nor/>
                      </m:rPr>
                      <a:rPr lang="en-US" sz="2000">
                        <a:solidFill>
                          <a:srgbClr val="000000"/>
                        </a:solidFill>
                        <a:latin typeface="Cambria Math" panose="02040503050406030204" pitchFamily="18" charset="0"/>
                      </a:rPr>
                      <m:t> </m:t>
                    </m:r>
                    <m:r>
                      <m:rPr>
                        <m:nor/>
                      </m:rPr>
                      <a:rPr lang="en-US" sz="2000">
                        <a:solidFill>
                          <a:srgbClr val="000000"/>
                        </a:solidFill>
                        <a:latin typeface="Cambria Math" panose="02040503050406030204" pitchFamily="18" charset="0"/>
                      </a:rPr>
                      <m:t>Find</m:t>
                    </m:r>
                    <m:r>
                      <m:rPr>
                        <m:nor/>
                      </m:rPr>
                      <a:rPr lang="en-US" sz="2000">
                        <a:solidFill>
                          <a:srgbClr val="000000"/>
                        </a:solidFill>
                        <a:latin typeface="Cambria Math" panose="02040503050406030204" pitchFamily="18" charset="0"/>
                      </a:rPr>
                      <m:t> </m:t>
                    </m:r>
                    <m:r>
                      <m:rPr>
                        <m:nor/>
                      </m:rPr>
                      <a:rPr lang="en-US" sz="2000" i="1">
                        <a:solidFill>
                          <a:srgbClr val="000000"/>
                        </a:solidFill>
                        <a:latin typeface="Cambria Math" panose="02040503050406030204" pitchFamily="18" charset="0"/>
                      </a:rPr>
                      <m:t>de</m:t>
                    </m:r>
                    <m:r>
                      <m:rPr>
                        <m:nor/>
                      </m:rPr>
                      <a:rPr lang="en-US" sz="2000" i="1">
                        <a:solidFill>
                          <a:srgbClr val="000000"/>
                        </a:solidFill>
                        <a:latin typeface="Cambria Math" panose="02040503050406030204" pitchFamily="18" charset="0"/>
                      </a:rPr>
                      <m:t>/</m:t>
                    </m:r>
                    <m:r>
                      <m:rPr>
                        <m:nor/>
                      </m:rPr>
                      <a:rPr lang="en-US" sz="2000" i="1">
                        <a:solidFill>
                          <a:srgbClr val="000000"/>
                        </a:solidFill>
                        <a:latin typeface="Cambria Math" panose="02040503050406030204" pitchFamily="18" charset="0"/>
                      </a:rPr>
                      <m:t>dw</m:t>
                    </m:r>
                    <m:r>
                      <a:rPr lang="en-US" sz="2000" i="1" baseline="-25000">
                        <a:solidFill>
                          <a:srgbClr val="000000"/>
                        </a:solidFill>
                        <a:latin typeface="Cambria Math" panose="02040503050406030204" pitchFamily="18" charset="0"/>
                      </a:rPr>
                      <m:t>𝑗</m:t>
                    </m:r>
                    <m:r>
                      <a:rPr lang="en-US" sz="2000" i="1" baseline="-25000">
                        <a:solidFill>
                          <a:srgbClr val="000000"/>
                        </a:solidFill>
                        <a:latin typeface="Cambria Math" panose="02040503050406030204" pitchFamily="18" charset="0"/>
                      </a:rPr>
                      <m:t>,</m:t>
                    </m:r>
                    <m:r>
                      <a:rPr lang="en-US" sz="2000" i="1" baseline="-25000">
                        <a:solidFill>
                          <a:srgbClr val="000000"/>
                        </a:solidFill>
                        <a:latin typeface="Cambria Math" panose="02040503050406030204" pitchFamily="18" charset="0"/>
                      </a:rPr>
                      <m:t>𝑖</m:t>
                    </m:r>
                  </m:oMath>
                </a14:m>
                <a:r>
                  <a:rPr lang="en-US" sz="2000" dirty="0">
                    <a:solidFill>
                      <a:srgbClr val="000000"/>
                    </a:solidFill>
                    <a:latin typeface="Cambria Math" panose="02040503050406030204" pitchFamily="18" charset="0"/>
                  </a:rPr>
                  <a:t>.</a:t>
                </a:r>
              </a:p>
              <a:p>
                <a:r>
                  <a:rPr lang="en-US" sz="2000" dirty="0">
                    <a:solidFill>
                      <a:srgbClr val="000000"/>
                    </a:solidFill>
                    <a:latin typeface="Cambria Math" panose="02040503050406030204" pitchFamily="18" charset="0"/>
                  </a:rPr>
                  <a:t>(6c)</a:t>
                </a:r>
                <a14:m>
                  <m:oMath xmlns:m="http://schemas.openxmlformats.org/officeDocument/2006/math">
                    <m:r>
                      <a:rPr lang="en-US" sz="2000">
                        <a:solidFill>
                          <a:srgbClr val="000000"/>
                        </a:solidFill>
                        <a:latin typeface="Cambria Math" panose="02040503050406030204" pitchFamily="18" charset="0"/>
                      </a:rPr>
                      <m:t> </m:t>
                    </m:r>
                    <m:r>
                      <m:rPr>
                        <m:nor/>
                      </m:rPr>
                      <a:rPr lang="en-US" sz="2000">
                        <a:solidFill>
                          <a:srgbClr val="000000"/>
                        </a:solidFill>
                        <a:latin typeface="Cambria Math" panose="02040503050406030204" pitchFamily="18" charset="0"/>
                      </a:rPr>
                      <m:t>Why</m:t>
                    </m:r>
                    <m:r>
                      <m:rPr>
                        <m:nor/>
                      </m:rPr>
                      <a:rPr lang="en-US" sz="2000">
                        <a:solidFill>
                          <a:srgbClr val="000000"/>
                        </a:solidFill>
                        <a:latin typeface="Cambria Math" panose="02040503050406030204" pitchFamily="18" charset="0"/>
                      </a:rPr>
                      <m:t> </m:t>
                    </m:r>
                    <m:r>
                      <m:rPr>
                        <m:nor/>
                      </m:rPr>
                      <a:rPr lang="en-US" sz="2000">
                        <a:solidFill>
                          <a:srgbClr val="000000"/>
                        </a:solidFill>
                        <a:latin typeface="Cambria Math" panose="02040503050406030204" pitchFamily="18" charset="0"/>
                      </a:rPr>
                      <m:t>do</m:t>
                    </m:r>
                    <m:r>
                      <m:rPr>
                        <m:nor/>
                      </m:rPr>
                      <a:rPr lang="en-US" sz="2000">
                        <a:solidFill>
                          <a:srgbClr val="000000"/>
                        </a:solidFill>
                        <a:latin typeface="Cambria Math" panose="02040503050406030204" pitchFamily="18" charset="0"/>
                      </a:rPr>
                      <m:t> </m:t>
                    </m:r>
                    <m:r>
                      <m:rPr>
                        <m:nor/>
                      </m:rPr>
                      <a:rPr lang="en-US" sz="2000">
                        <a:solidFill>
                          <a:srgbClr val="000000"/>
                        </a:solidFill>
                        <a:latin typeface="Cambria Math" panose="02040503050406030204" pitchFamily="18" charset="0"/>
                      </a:rPr>
                      <m:t>we</m:t>
                    </m:r>
                    <m:r>
                      <m:rPr>
                        <m:nor/>
                      </m:rPr>
                      <a:rPr lang="en-US" sz="2000">
                        <a:solidFill>
                          <a:srgbClr val="000000"/>
                        </a:solidFill>
                        <a:latin typeface="Cambria Math" panose="02040503050406030204" pitchFamily="18" charset="0"/>
                      </a:rPr>
                      <m:t> </m:t>
                    </m:r>
                    <m:r>
                      <m:rPr>
                        <m:nor/>
                      </m:rPr>
                      <a:rPr lang="en-US" sz="2000">
                        <a:solidFill>
                          <a:srgbClr val="000000"/>
                        </a:solidFill>
                        <a:latin typeface="Cambria Math" panose="02040503050406030204" pitchFamily="18" charset="0"/>
                      </a:rPr>
                      <m:t>need</m:t>
                    </m:r>
                    <m:r>
                      <m:rPr>
                        <m:nor/>
                      </m:rPr>
                      <a:rPr lang="en-US" sz="2000">
                        <a:solidFill>
                          <a:srgbClr val="000000"/>
                        </a:solidFill>
                        <a:latin typeface="Cambria Math" panose="02040503050406030204" pitchFamily="18" charset="0"/>
                      </a:rPr>
                      <m:t> </m:t>
                    </m:r>
                    <m:r>
                      <m:rPr>
                        <m:nor/>
                      </m:rPr>
                      <a:rPr lang="en-US" sz="2000">
                        <a:solidFill>
                          <a:srgbClr val="000000"/>
                        </a:solidFill>
                        <a:latin typeface="Cambria Math" panose="02040503050406030204" pitchFamily="18" charset="0"/>
                      </a:rPr>
                      <m:t>to</m:t>
                    </m:r>
                    <m:r>
                      <m:rPr>
                        <m:nor/>
                      </m:rPr>
                      <a:rPr lang="en-US" sz="2000">
                        <a:solidFill>
                          <a:srgbClr val="000000"/>
                        </a:solidFill>
                        <a:latin typeface="Cambria Math" panose="02040503050406030204" pitchFamily="18" charset="0"/>
                      </a:rPr>
                      <m:t> </m:t>
                    </m:r>
                    <m:r>
                      <m:rPr>
                        <m:nor/>
                      </m:rPr>
                      <a:rPr lang="en-US" sz="2000">
                        <a:solidFill>
                          <a:srgbClr val="000000"/>
                        </a:solidFill>
                        <a:latin typeface="Cambria Math" panose="02040503050406030204" pitchFamily="18" charset="0"/>
                      </a:rPr>
                      <m:t>find</m:t>
                    </m:r>
                    <m:r>
                      <m:rPr>
                        <m:nor/>
                      </m:rPr>
                      <a:rPr lang="en-US" sz="2000" i="1">
                        <a:solidFill>
                          <a:srgbClr val="000000"/>
                        </a:solidFill>
                        <a:latin typeface="Cambria Math" panose="02040503050406030204" pitchFamily="18" charset="0"/>
                      </a:rPr>
                      <m:t>  </m:t>
                    </m:r>
                    <m:r>
                      <m:rPr>
                        <m:nor/>
                      </m:rPr>
                      <a:rPr lang="en-US" sz="2000" i="1">
                        <a:solidFill>
                          <a:srgbClr val="000000"/>
                        </a:solidFill>
                        <a:latin typeface="Cambria Math" panose="02040503050406030204" pitchFamily="18" charset="0"/>
                      </a:rPr>
                      <m:t>de</m:t>
                    </m:r>
                    <m:r>
                      <m:rPr>
                        <m:nor/>
                      </m:rPr>
                      <a:rPr lang="en-US" sz="2000" i="1">
                        <a:solidFill>
                          <a:srgbClr val="000000"/>
                        </a:solidFill>
                        <a:latin typeface="Cambria Math" panose="02040503050406030204" pitchFamily="18" charset="0"/>
                      </a:rPr>
                      <m:t>/</m:t>
                    </m:r>
                    <m:r>
                      <m:rPr>
                        <m:nor/>
                      </m:rPr>
                      <a:rPr lang="en-US" sz="2000" i="1">
                        <a:solidFill>
                          <a:srgbClr val="000000"/>
                        </a:solidFill>
                        <a:latin typeface="Cambria Math" panose="02040503050406030204" pitchFamily="18" charset="0"/>
                      </a:rPr>
                      <m:t>dw</m:t>
                    </m:r>
                    <m:r>
                      <a:rPr lang="en-US" sz="2000" i="1" baseline="-25000">
                        <a:solidFill>
                          <a:srgbClr val="000000"/>
                        </a:solidFill>
                        <a:latin typeface="Cambria Math" panose="02040503050406030204" pitchFamily="18" charset="0"/>
                      </a:rPr>
                      <m:t> </m:t>
                    </m:r>
                    <m:r>
                      <a:rPr lang="en-US" sz="2000" b="0" i="1" baseline="-25000" smtClean="0">
                        <a:solidFill>
                          <a:srgbClr val="000000"/>
                        </a:solidFill>
                        <a:latin typeface="Cambria Math" panose="02040503050406030204" pitchFamily="18" charset="0"/>
                      </a:rPr>
                      <m:t>𝑗</m:t>
                    </m:r>
                    <m:r>
                      <a:rPr lang="en-US" sz="2000" b="0" i="1" baseline="-25000" smtClean="0">
                        <a:solidFill>
                          <a:srgbClr val="000000"/>
                        </a:solidFill>
                        <a:latin typeface="Cambria Math" panose="02040503050406030204" pitchFamily="18" charset="0"/>
                      </a:rPr>
                      <m:t>,</m:t>
                    </m:r>
                    <m:r>
                      <a:rPr lang="en-US" sz="2000" b="0" i="1" baseline="-25000" smtClean="0">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m:t>
                    </m:r>
                  </m:oMath>
                </a14:m>
                <a:endParaRPr lang="en-US" sz="2000" dirty="0"/>
              </a:p>
              <a:p>
                <a:endParaRPr lang="en-US" sz="2000" dirty="0"/>
              </a:p>
              <a:p>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0985" y="482600"/>
                <a:ext cx="8763000" cy="6096000"/>
              </a:xfrm>
              <a:blipFill>
                <a:blip r:embed="rId3"/>
                <a:stretch>
                  <a:fillRect l="-1252" t="-1000"/>
                </a:stretch>
              </a:blipFill>
            </p:spPr>
            <p:txBody>
              <a:bodyPr/>
              <a:lstStyle/>
              <a:p>
                <a:r>
                  <a:rPr lang="en-HK">
                    <a:noFill/>
                  </a:rPr>
                  <a:t> </a:t>
                </a:r>
              </a:p>
            </p:txBody>
          </p:sp>
        </mc:Fallback>
      </mc:AlternateContent>
      <p:sp>
        <p:nvSpPr>
          <p:cNvPr id="4" name="Footer Placeholder 3"/>
          <p:cNvSpPr>
            <a:spLocks noGrp="1"/>
          </p:cNvSpPr>
          <p:nvPr>
            <p:ph type="ftr" sz="quarter" idx="11"/>
          </p:nvPr>
        </p:nvSpPr>
        <p:spPr>
          <a:xfrm>
            <a:off x="5791200" y="6400800"/>
            <a:ext cx="2895600" cy="365125"/>
          </a:xfrm>
        </p:spPr>
        <p:txBody>
          <a:bodyPr/>
          <a:lstStyle/>
          <a:p>
            <a:pPr>
              <a:defRPr/>
            </a:pPr>
            <a:r>
              <a:rPr lang="en-US" altLang="zh-HK"/>
              <a:t>Neural Networks. , v.250210a</a:t>
            </a:r>
            <a:endParaRPr lang="en-US" altLang="zh-HK" dirty="0"/>
          </a:p>
        </p:txBody>
      </p:sp>
      <p:sp>
        <p:nvSpPr>
          <p:cNvPr id="5" name="Slide Number Placeholder 4"/>
          <p:cNvSpPr>
            <a:spLocks noGrp="1"/>
          </p:cNvSpPr>
          <p:nvPr>
            <p:ph type="sldNum" sz="quarter" idx="12"/>
          </p:nvPr>
        </p:nvSpPr>
        <p:spPr/>
        <p:txBody>
          <a:bodyPr/>
          <a:lstStyle/>
          <a:p>
            <a:fld id="{B28686DF-4AC6-44BB-9261-A3C12E8BDC53}" type="slidenum">
              <a:rPr lang="en-US" altLang="zh-HK" smtClean="0"/>
              <a:pPr/>
              <a:t>65</a:t>
            </a:fld>
            <a:endParaRPr lang="en-US" altLang="zh-HK"/>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AAA7968-50D2-25FB-C7CD-09C08C183987}"/>
                  </a:ext>
                </a:extLst>
              </p:cNvPr>
              <p:cNvSpPr txBox="1"/>
              <p:nvPr/>
            </p:nvSpPr>
            <p:spPr>
              <a:xfrm>
                <a:off x="685800" y="3886200"/>
                <a:ext cx="6400800" cy="1470980"/>
              </a:xfrm>
              <a:prstGeom prst="rect">
                <a:avLst/>
              </a:prstGeom>
              <a:noFill/>
              <a:ln>
                <a:solidFill>
                  <a:schemeClr val="tx1"/>
                </a:solidFill>
              </a:ln>
            </p:spPr>
            <p:txBody>
              <a:bodyPr wrap="square">
                <a:spAutoFit/>
              </a:bodyPr>
              <a:lstStyle/>
              <a:p>
                <a:pPr/>
                <a14:m>
                  <m:oMathPara xmlns:m="http://schemas.openxmlformats.org/officeDocument/2006/math">
                    <m:oMathParaPr>
                      <m:jc m:val="left"/>
                    </m:oMathParaPr>
                    <m:oMath xmlns:m="http://schemas.openxmlformats.org/officeDocument/2006/math">
                      <m:r>
                        <m:rPr>
                          <m:nor/>
                        </m:rPr>
                        <a:rPr lang="en-US" i="1" dirty="0" smtClean="0">
                          <a:solidFill>
                            <a:schemeClr val="tx1"/>
                          </a:solidFill>
                          <a:latin typeface="Cambria Math" panose="02040503050406030204" pitchFamily="18" charset="0"/>
                        </a:rPr>
                        <m:t>Mc</m:t>
                      </m:r>
                      <m:r>
                        <m:rPr>
                          <m:nor/>
                        </m:rPr>
                        <a:rPr lang="en-US" i="1" dirty="0" smtClean="0">
                          <a:solidFill>
                            <a:schemeClr val="tx1"/>
                          </a:solidFill>
                          <a:latin typeface="Cambria Math" panose="02040503050406030204" pitchFamily="18" charset="0"/>
                        </a:rPr>
                        <m:t>. </m:t>
                      </m:r>
                      <m:r>
                        <m:rPr>
                          <m:nor/>
                        </m:rPr>
                        <a:rPr lang="en-US" i="1" dirty="0" smtClean="0">
                          <a:solidFill>
                            <a:schemeClr val="tx1"/>
                          </a:solidFill>
                          <a:latin typeface="Cambria Math" panose="02040503050406030204" pitchFamily="18" charset="0"/>
                        </a:rPr>
                        <m:t>Question</m:t>
                      </m:r>
                      <m:r>
                        <m:rPr>
                          <m:nor/>
                        </m:rPr>
                        <a:rPr lang="en-US" i="1" dirty="0" smtClean="0">
                          <a:solidFill>
                            <a:schemeClr val="tx1"/>
                          </a:solidFill>
                          <a:latin typeface="Cambria Math" panose="02040503050406030204" pitchFamily="18" charset="0"/>
                        </a:rPr>
                        <m:t>.</m:t>
                      </m:r>
                      <m:r>
                        <m:rPr>
                          <m:nor/>
                        </m:rPr>
                        <a:rPr lang="en-US" b="0" i="0" dirty="0" smtClean="0">
                          <a:solidFill>
                            <a:schemeClr val="tx1"/>
                          </a:solidFill>
                          <a:latin typeface="Cambria Math" panose="02040503050406030204" pitchFamily="18" charset="0"/>
                        </a:rPr>
                        <m:t> </m:t>
                      </m:r>
                      <m:r>
                        <m:rPr>
                          <m:nor/>
                        </m:rPr>
                        <a:rPr lang="en-US" b="0" i="0" dirty="0" smtClean="0">
                          <a:solidFill>
                            <a:schemeClr val="tx1"/>
                          </a:solidFill>
                          <a:latin typeface="Cambria Math" panose="02040503050406030204" pitchFamily="18" charset="0"/>
                        </a:rPr>
                        <m:t>Which</m:t>
                      </m:r>
                      <m:r>
                        <m:rPr>
                          <m:nor/>
                        </m:rPr>
                        <a:rPr lang="en-US" b="0" i="0" dirty="0" smtClean="0">
                          <a:solidFill>
                            <a:schemeClr val="tx1"/>
                          </a:solidFill>
                          <a:latin typeface="Cambria Math" panose="02040503050406030204" pitchFamily="18" charset="0"/>
                        </a:rPr>
                        <m:t> </m:t>
                      </m:r>
                      <m:r>
                        <m:rPr>
                          <m:nor/>
                        </m:rPr>
                        <a:rPr lang="en-US" b="0" i="0" dirty="0" smtClean="0">
                          <a:solidFill>
                            <a:schemeClr val="tx1"/>
                          </a:solidFill>
                          <a:latin typeface="Cambria Math" panose="02040503050406030204" pitchFamily="18" charset="0"/>
                        </a:rPr>
                        <m:t>choice</m:t>
                      </m:r>
                      <m:r>
                        <m:rPr>
                          <m:nor/>
                        </m:rPr>
                        <a:rPr lang="en-US" b="0" i="0" dirty="0" smtClean="0">
                          <a:solidFill>
                            <a:schemeClr val="tx1"/>
                          </a:solidFill>
                          <a:latin typeface="Cambria Math" panose="02040503050406030204" pitchFamily="18" charset="0"/>
                        </a:rPr>
                        <m:t> </m:t>
                      </m:r>
                      <m:r>
                        <m:rPr>
                          <m:nor/>
                        </m:rPr>
                        <a:rPr lang="en-US" b="0" i="0" dirty="0" smtClean="0">
                          <a:solidFill>
                            <a:schemeClr val="tx1"/>
                          </a:solidFill>
                          <a:latin typeface="Cambria Math" panose="02040503050406030204" pitchFamily="18" charset="0"/>
                        </a:rPr>
                        <m:t>is</m:t>
                      </m:r>
                      <m:r>
                        <m:rPr>
                          <m:nor/>
                        </m:rPr>
                        <a:rPr lang="en-US" b="0" i="0" dirty="0" smtClean="0">
                          <a:solidFill>
                            <a:schemeClr val="tx1"/>
                          </a:solidFill>
                          <a:latin typeface="Cambria Math" panose="02040503050406030204" pitchFamily="18" charset="0"/>
                        </a:rPr>
                        <m:t> </m:t>
                      </m:r>
                      <m:r>
                        <m:rPr>
                          <m:nor/>
                        </m:rPr>
                        <a:rPr lang="en-US" b="0" i="0" dirty="0" smtClean="0">
                          <a:solidFill>
                            <a:schemeClr val="tx1"/>
                          </a:solidFill>
                          <a:latin typeface="Cambria Math" panose="02040503050406030204" pitchFamily="18" charset="0"/>
                        </a:rPr>
                        <m:t>correct</m:t>
                      </m:r>
                      <m:r>
                        <m:rPr>
                          <m:nor/>
                        </m:rPr>
                        <a:rPr lang="en-US" b="0" i="0" dirty="0" smtClean="0">
                          <a:solidFill>
                            <a:schemeClr val="tx1"/>
                          </a:solidFill>
                          <a:latin typeface="Cambria Math" panose="02040503050406030204" pitchFamily="18" charset="0"/>
                        </a:rPr>
                        <m:t> </m:t>
                      </m:r>
                      <m:r>
                        <m:rPr>
                          <m:nor/>
                        </m:rPr>
                        <a:rPr lang="en-US" b="0" i="0" dirty="0" smtClean="0">
                          <a:solidFill>
                            <a:schemeClr val="tx1"/>
                          </a:solidFill>
                          <a:latin typeface="Cambria Math" panose="02040503050406030204" pitchFamily="18" charset="0"/>
                        </a:rPr>
                        <m:t>for</m:t>
                      </m:r>
                      <m:r>
                        <m:rPr>
                          <m:nor/>
                        </m:rPr>
                        <a:rPr lang="en-US" sz="1800" b="0" i="0" smtClean="0">
                          <a:solidFill>
                            <a:schemeClr val="tx1"/>
                          </a:solidFill>
                          <a:latin typeface="Cambria Math" panose="02040503050406030204" pitchFamily="18" charset="0"/>
                        </a:rPr>
                        <m:t> </m:t>
                      </m:r>
                      <m:r>
                        <m:rPr>
                          <m:nor/>
                        </m:rPr>
                        <a:rPr lang="en-US" sz="1800" b="0" i="1" smtClean="0">
                          <a:solidFill>
                            <a:schemeClr val="tx1"/>
                          </a:solidFill>
                          <a:latin typeface="Cambria Math" panose="02040503050406030204" pitchFamily="18" charset="0"/>
                        </a:rPr>
                        <m:t>de</m:t>
                      </m:r>
                      <m:r>
                        <m:rPr>
                          <m:nor/>
                        </m:rPr>
                        <a:rPr lang="en-US" sz="1800" b="0" i="1" smtClean="0">
                          <a:solidFill>
                            <a:schemeClr val="tx1"/>
                          </a:solidFill>
                          <a:latin typeface="Cambria Math" panose="02040503050406030204" pitchFamily="18" charset="0"/>
                        </a:rPr>
                        <m:t>/</m:t>
                      </m:r>
                      <m:r>
                        <m:rPr>
                          <m:nor/>
                        </m:rPr>
                        <a:rPr lang="en-US" sz="1800" b="0" i="1" smtClean="0">
                          <a:solidFill>
                            <a:schemeClr val="tx1"/>
                          </a:solidFill>
                          <a:latin typeface="Cambria Math" panose="02040503050406030204" pitchFamily="18" charset="0"/>
                        </a:rPr>
                        <m:t>dwj</m:t>
                      </m:r>
                      <m:r>
                        <m:rPr>
                          <m:nor/>
                        </m:rPr>
                        <a:rPr lang="en-US" sz="1800" b="0" i="1" baseline="-25000" smtClean="0">
                          <a:solidFill>
                            <a:schemeClr val="tx1"/>
                          </a:solidFill>
                          <a:latin typeface="Cambria Math" panose="02040503050406030204" pitchFamily="18" charset="0"/>
                        </a:rPr>
                        <m:t>,</m:t>
                      </m:r>
                      <m:r>
                        <m:rPr>
                          <m:nor/>
                        </m:rPr>
                        <a:rPr lang="en-US" sz="1800" b="0" i="1" baseline="-25000" smtClean="0">
                          <a:solidFill>
                            <a:schemeClr val="tx1"/>
                          </a:solidFill>
                          <a:latin typeface="Cambria Math" panose="02040503050406030204" pitchFamily="18" charset="0"/>
                        </a:rPr>
                        <m:t>i</m:t>
                      </m:r>
                    </m:oMath>
                  </m:oMathPara>
                </a14:m>
                <a:endParaRPr lang="en-US" sz="1800" i="1" baseline="-25000" dirty="0">
                  <a:solidFill>
                    <a:schemeClr val="tx1"/>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sty m:val="p"/>
                        </m:rPr>
                        <a:rPr lang="en-US" i="1" smtClean="0">
                          <a:solidFill>
                            <a:schemeClr val="tx1"/>
                          </a:solidFill>
                          <a:latin typeface="Cambria Math" panose="02040503050406030204" pitchFamily="18" charset="0"/>
                        </a:rPr>
                        <m:t>c</m:t>
                      </m:r>
                      <m:r>
                        <a:rPr lang="en-US" i="1" smtClean="0">
                          <a:solidFill>
                            <a:schemeClr val="tx1"/>
                          </a:solidFill>
                          <a:latin typeface="Cambria Math" panose="02040503050406030204" pitchFamily="18" charset="0"/>
                        </a:rPr>
                        <m:t>h𝑜𝑖𝑐𝑒</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1</m:t>
                          </m:r>
                        </m:e>
                      </m:d>
                      <m:r>
                        <a:rPr lang="en-US" i="1">
                          <a:solidFill>
                            <a:schemeClr val="tx1"/>
                          </a:solidFill>
                          <a:latin typeface="Cambria Math" panose="02040503050406030204" pitchFamily="18" charset="0"/>
                        </a:rPr>
                        <m:t>:</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0.4945−1</m:t>
                          </m:r>
                        </m:e>
                      </m:d>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0.25</m:t>
                      </m:r>
                      <m:r>
                        <a:rPr lang="en-US" b="0" i="1" smtClean="0">
                          <a:solidFill>
                            <a:schemeClr val="tx1"/>
                          </a:solidFill>
                          <a:latin typeface="Cambria Math" panose="02040503050406030204" pitchFamily="18" charset="0"/>
                        </a:rPr>
                        <m:t>/0.4945)</m:t>
                      </m:r>
                      <m:r>
                        <a:rPr lang="en-US" i="1">
                          <a:solidFill>
                            <a:schemeClr val="tx1"/>
                          </a:solidFill>
                          <a:latin typeface="Cambria Math" panose="02040503050406030204" pitchFamily="18" charset="0"/>
                        </a:rPr>
                        <m:t>∗0.5310</m:t>
                      </m:r>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sty m:val="p"/>
                        </m:rPr>
                        <a:rPr lang="en-US" i="1" smtClean="0">
                          <a:solidFill>
                            <a:schemeClr val="tx1"/>
                          </a:solidFill>
                          <a:latin typeface="Cambria Math" panose="02040503050406030204" pitchFamily="18" charset="0"/>
                        </a:rPr>
                        <m:t>c</m:t>
                      </m:r>
                      <m:r>
                        <a:rPr lang="en-US" b="0" i="1" smtClean="0">
                          <a:solidFill>
                            <a:schemeClr val="tx1"/>
                          </a:solidFill>
                          <a:latin typeface="Cambria Math" panose="02040503050406030204" pitchFamily="18" charset="0"/>
                        </a:rPr>
                        <m:t>h𝑜𝑖𝑐𝑒</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2</m:t>
                          </m:r>
                        </m:e>
                      </m:d>
                      <m:r>
                        <a:rPr lang="en-US" b="0" i="1" smtClean="0">
                          <a:solidFill>
                            <a:schemeClr val="tx1"/>
                          </a:solidFill>
                          <a:latin typeface="Cambria Math" panose="02040503050406030204" pitchFamily="18" charset="0"/>
                        </a:rPr>
                        <m:t>:</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1−</m:t>
                          </m:r>
                          <m:r>
                            <a:rPr lang="en-US" i="1" smtClean="0">
                              <a:solidFill>
                                <a:schemeClr val="tx1"/>
                              </a:solidFill>
                              <a:latin typeface="Cambria Math" panose="02040503050406030204" pitchFamily="18" charset="0"/>
                            </a:rPr>
                            <m:t>0.4945</m:t>
                          </m:r>
                        </m:e>
                      </m:d>
                      <m:r>
                        <a:rPr lang="en-US" i="1">
                          <a:latin typeface="Cambria Math" panose="02040503050406030204" pitchFamily="18" charset="0"/>
                        </a:rPr>
                        <m:t>∗(0.25/0.4945)∗0.5310</m:t>
                      </m:r>
                    </m:oMath>
                  </m:oMathPara>
                </a14:m>
                <a:endParaRPr lang="en-US"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sty m:val="p"/>
                        </m:rPr>
                        <a:rPr lang="en-US" i="1" smtClean="0">
                          <a:solidFill>
                            <a:schemeClr val="tx1"/>
                          </a:solidFill>
                          <a:latin typeface="Cambria Math" panose="02040503050406030204" pitchFamily="18" charset="0"/>
                        </a:rPr>
                        <m:t>c</m:t>
                      </m:r>
                      <m:r>
                        <a:rPr lang="en-US" b="0" i="1" smtClean="0">
                          <a:solidFill>
                            <a:schemeClr val="tx1"/>
                          </a:solidFill>
                          <a:latin typeface="Cambria Math" panose="02040503050406030204" pitchFamily="18" charset="0"/>
                        </a:rPr>
                        <m:t>h𝑜𝑖𝑐𝑒</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3</m:t>
                          </m:r>
                        </m:e>
                      </m:d>
                      <m:r>
                        <a:rPr lang="en-US" b="0" i="1" smtClean="0">
                          <a:solidFill>
                            <a:schemeClr val="tx1"/>
                          </a:solidFill>
                          <a:latin typeface="Cambria Math" panose="02040503050406030204" pitchFamily="18" charset="0"/>
                        </a:rPr>
                        <m:t>:</m:t>
                      </m:r>
                      <m:d>
                        <m:dPr>
                          <m:ctrlPr>
                            <a:rPr lang="en-US" i="1" smtClean="0">
                              <a:solidFill>
                                <a:schemeClr val="tx1"/>
                              </a:solidFill>
                              <a:latin typeface="Cambria Math" panose="02040503050406030204" pitchFamily="18" charset="0"/>
                            </a:rPr>
                          </m:ctrlPr>
                        </m:dPr>
                        <m:e>
                          <m:r>
                            <a:rPr lang="en-US" i="1" smtClean="0">
                              <a:solidFill>
                                <a:schemeClr val="tx1"/>
                              </a:solidFill>
                              <a:latin typeface="Cambria Math" panose="02040503050406030204" pitchFamily="18" charset="0"/>
                            </a:rPr>
                            <m:t>0.4945−1</m:t>
                          </m:r>
                        </m:e>
                      </m:d>
                      <m:r>
                        <a:rPr lang="en-US" i="1" smtClean="0">
                          <a:solidFill>
                            <a:schemeClr val="tx1"/>
                          </a:solidFill>
                          <a:latin typeface="Cambria Math" panose="02040503050406030204" pitchFamily="18" charset="0"/>
                        </a:rPr>
                        <m:t>∗</m:t>
                      </m:r>
                      <m:r>
                        <a:rPr lang="en-US" i="1">
                          <a:latin typeface="Cambria Math" panose="02040503050406030204" pitchFamily="18" charset="0"/>
                        </a:rPr>
                        <m:t>(0.25/0.4945)∗0.5310</m:t>
                      </m:r>
                    </m:oMath>
                  </m:oMathPara>
                </a14:m>
                <a:endParaRPr lang="en-US" i="1" dirty="0">
                  <a:latin typeface="Cambria Math" panose="02040503050406030204" pitchFamily="18" charset="0"/>
                </a:endParaRPr>
              </a:p>
              <a:p>
                <a14:m>
                  <m:oMath xmlns:m="http://schemas.openxmlformats.org/officeDocument/2006/math">
                    <m:r>
                      <m:rPr>
                        <m:sty m:val="p"/>
                      </m:rPr>
                      <a:rPr lang="en-US" i="1" smtClean="0">
                        <a:solidFill>
                          <a:schemeClr val="tx1"/>
                        </a:solidFill>
                        <a:latin typeface="Cambria Math" panose="02040503050406030204" pitchFamily="18" charset="0"/>
                      </a:rPr>
                      <m:t>c</m:t>
                    </m:r>
                    <m:r>
                      <a:rPr lang="en-US" b="0" i="1" smtClean="0">
                        <a:solidFill>
                          <a:schemeClr val="tx1"/>
                        </a:solidFill>
                        <a:latin typeface="Cambria Math" panose="02040503050406030204" pitchFamily="18" charset="0"/>
                      </a:rPr>
                      <m:t>h𝑜𝑖𝑐𝑒</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4</m:t>
                        </m:r>
                      </m:e>
                    </m:d>
                    <m:r>
                      <a:rPr lang="en-US" b="0" i="1" smtClean="0">
                        <a:solidFill>
                          <a:schemeClr val="tx1"/>
                        </a:solidFill>
                        <a:latin typeface="Cambria Math" panose="02040503050406030204" pitchFamily="18" charset="0"/>
                      </a:rPr>
                      <m:t>:</m:t>
                    </m:r>
                    <m:r>
                      <a:rPr lang="en-US" i="1" smtClean="0">
                        <a:solidFill>
                          <a:schemeClr val="tx1"/>
                        </a:solidFill>
                        <a:latin typeface="Cambria Math" panose="02040503050406030204" pitchFamily="18" charset="0"/>
                      </a:rPr>
                      <m:t>(0.4945−1)∗</m:t>
                    </m:r>
                    <m:r>
                      <a:rPr lang="en-US" i="1">
                        <a:latin typeface="Cambria Math" panose="02040503050406030204" pitchFamily="18" charset="0"/>
                      </a:rPr>
                      <m:t>(0.4945</m:t>
                    </m:r>
                    <m:r>
                      <a:rPr lang="en-US" b="0" i="1" smtClean="0">
                        <a:latin typeface="Cambria Math" panose="02040503050406030204" pitchFamily="18" charset="0"/>
                      </a:rPr>
                      <m:t>/0.25</m:t>
                    </m:r>
                    <m:r>
                      <a:rPr lang="en-US" i="1">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∗0.5310</m:t>
                    </m:r>
                  </m:oMath>
                </a14:m>
                <a:endParaRPr lang="en-US" i="1" dirty="0">
                  <a:latin typeface="Cambria Math" panose="02040503050406030204" pitchFamily="18" charset="0"/>
                </a:endParaRPr>
              </a:p>
            </p:txBody>
          </p:sp>
        </mc:Choice>
        <mc:Fallback xmlns="">
          <p:sp>
            <p:nvSpPr>
              <p:cNvPr id="8" name="TextBox 7">
                <a:extLst>
                  <a:ext uri="{FF2B5EF4-FFF2-40B4-BE49-F238E27FC236}">
                    <a16:creationId xmlns:a16="http://schemas.microsoft.com/office/drawing/2014/main" id="{5AAA7968-50D2-25FB-C7CD-09C08C183987}"/>
                  </a:ext>
                </a:extLst>
              </p:cNvPr>
              <p:cNvSpPr txBox="1">
                <a:spLocks noRot="1" noChangeAspect="1" noMove="1" noResize="1" noEditPoints="1" noAdjustHandles="1" noChangeArrowheads="1" noChangeShapeType="1" noTextEdit="1"/>
              </p:cNvSpPr>
              <p:nvPr/>
            </p:nvSpPr>
            <p:spPr>
              <a:xfrm>
                <a:off x="685800" y="3886200"/>
                <a:ext cx="6400800" cy="1470980"/>
              </a:xfrm>
              <a:prstGeom prst="rect">
                <a:avLst/>
              </a:prstGeom>
              <a:blipFill>
                <a:blip r:embed="rId4"/>
                <a:stretch>
                  <a:fillRect b="-2058"/>
                </a:stretch>
              </a:blipFill>
              <a:ln>
                <a:solidFill>
                  <a:schemeClr val="tx1"/>
                </a:solidFill>
              </a:ln>
            </p:spPr>
            <p:txBody>
              <a:bodyPr/>
              <a:lstStyle/>
              <a:p>
                <a:r>
                  <a:rPr lang="en-US">
                    <a:noFill/>
                  </a:rPr>
                  <a:t> </a:t>
                </a:r>
              </a:p>
            </p:txBody>
          </p:sp>
        </mc:Fallback>
      </mc:AlternateContent>
      <p:pic>
        <p:nvPicPr>
          <p:cNvPr id="11" name="Picture 2">
            <a:extLst>
              <a:ext uri="{FF2B5EF4-FFF2-40B4-BE49-F238E27FC236}">
                <a16:creationId xmlns:a16="http://schemas.microsoft.com/office/drawing/2014/main" id="{BD4DA204-B5D2-FDDE-CCD2-9A8C685C95C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7600" y="4648200"/>
            <a:ext cx="1381759" cy="1381759"/>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3D5BAE77-4050-B920-ECE4-135A2EF9D5D9}"/>
              </a:ext>
            </a:extLst>
          </p:cNvPr>
          <p:cNvSpPr/>
          <p:nvPr/>
        </p:nvSpPr>
        <p:spPr>
          <a:xfrm>
            <a:off x="5984892" y="2327275"/>
            <a:ext cx="9144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9" name="Straight Arrow Connector 8">
            <a:extLst>
              <a:ext uri="{FF2B5EF4-FFF2-40B4-BE49-F238E27FC236}">
                <a16:creationId xmlns:a16="http://schemas.microsoft.com/office/drawing/2014/main" id="{C6EA2124-C95C-7A95-0622-466739D6E85E}"/>
              </a:ext>
            </a:extLst>
          </p:cNvPr>
          <p:cNvCxnSpPr/>
          <p:nvPr/>
        </p:nvCxnSpPr>
        <p:spPr>
          <a:xfrm>
            <a:off x="5170504" y="2562225"/>
            <a:ext cx="814388" cy="698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B87633E-1C12-B3DD-9D0C-6C824D9DB2FB}"/>
              </a:ext>
            </a:extLst>
          </p:cNvPr>
          <p:cNvCxnSpPr/>
          <p:nvPr/>
        </p:nvCxnSpPr>
        <p:spPr>
          <a:xfrm flipV="1">
            <a:off x="5222892" y="2860675"/>
            <a:ext cx="762000" cy="23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9AE880A-DA36-858B-3D0F-C233EE1DA20B}"/>
              </a:ext>
            </a:extLst>
          </p:cNvPr>
          <p:cNvCxnSpPr/>
          <p:nvPr/>
        </p:nvCxnSpPr>
        <p:spPr>
          <a:xfrm flipV="1">
            <a:off x="6907229" y="2746375"/>
            <a:ext cx="6778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FE43A04-F0CF-1C2A-2EE7-E4F869FB7490}"/>
              </a:ext>
            </a:extLst>
          </p:cNvPr>
          <p:cNvCxnSpPr>
            <a:endCxn id="7" idx="4"/>
          </p:cNvCxnSpPr>
          <p:nvPr/>
        </p:nvCxnSpPr>
        <p:spPr>
          <a:xfrm>
            <a:off x="6442092" y="2327275"/>
            <a:ext cx="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501831E-5ACB-7E4D-9083-013B9905A376}"/>
              </a:ext>
            </a:extLst>
          </p:cNvPr>
          <p:cNvSpPr/>
          <p:nvPr/>
        </p:nvSpPr>
        <p:spPr>
          <a:xfrm>
            <a:off x="5346717" y="2632075"/>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5" name="Oval 14">
            <a:extLst>
              <a:ext uri="{FF2B5EF4-FFF2-40B4-BE49-F238E27FC236}">
                <a16:creationId xmlns:a16="http://schemas.microsoft.com/office/drawing/2014/main" id="{E2A947ED-7BB5-E019-2185-A9EE7742F321}"/>
              </a:ext>
            </a:extLst>
          </p:cNvPr>
          <p:cNvSpPr/>
          <p:nvPr/>
        </p:nvSpPr>
        <p:spPr>
          <a:xfrm>
            <a:off x="5375292" y="2784475"/>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6" name="Straight Arrow Connector 15">
            <a:extLst>
              <a:ext uri="{FF2B5EF4-FFF2-40B4-BE49-F238E27FC236}">
                <a16:creationId xmlns:a16="http://schemas.microsoft.com/office/drawing/2014/main" id="{E03727A8-2583-6DFF-08F9-BF8A46857211}"/>
              </a:ext>
            </a:extLst>
          </p:cNvPr>
          <p:cNvCxnSpPr>
            <a:endCxn id="7" idx="3"/>
          </p:cNvCxnSpPr>
          <p:nvPr/>
        </p:nvCxnSpPr>
        <p:spPr>
          <a:xfrm flipV="1">
            <a:off x="5222892" y="3043238"/>
            <a:ext cx="896937" cy="73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5C440132-2406-B64B-3C9F-01865D74081E}"/>
              </a:ext>
            </a:extLst>
          </p:cNvPr>
          <p:cNvSpPr/>
          <p:nvPr/>
        </p:nvSpPr>
        <p:spPr>
          <a:xfrm>
            <a:off x="5400692" y="2959100"/>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8" name="TextBox 19">
            <a:extLst>
              <a:ext uri="{FF2B5EF4-FFF2-40B4-BE49-F238E27FC236}">
                <a16:creationId xmlns:a16="http://schemas.microsoft.com/office/drawing/2014/main" id="{2545C26E-7745-5559-9C63-69819B3A5310}"/>
              </a:ext>
            </a:extLst>
          </p:cNvPr>
          <p:cNvSpPr txBox="1">
            <a:spLocks noChangeArrowheads="1"/>
          </p:cNvSpPr>
          <p:nvPr/>
        </p:nvSpPr>
        <p:spPr bwMode="auto">
          <a:xfrm>
            <a:off x="6937392" y="2438400"/>
            <a:ext cx="857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Output</a:t>
            </a:r>
          </a:p>
          <a:p>
            <a:pPr eaLnBrk="1" hangingPunct="1">
              <a:spcBef>
                <a:spcPct val="0"/>
              </a:spcBef>
              <a:buFontTx/>
              <a:buNone/>
            </a:pPr>
            <a:endParaRPr lang="en-US" altLang="en-US" sz="1800" i="1" baseline="-25000" dirty="0"/>
          </a:p>
        </p:txBody>
      </p:sp>
      <p:cxnSp>
        <p:nvCxnSpPr>
          <p:cNvPr id="19" name="Straight Arrow Connector 18">
            <a:extLst>
              <a:ext uri="{FF2B5EF4-FFF2-40B4-BE49-F238E27FC236}">
                <a16:creationId xmlns:a16="http://schemas.microsoft.com/office/drawing/2014/main" id="{5F3187C4-177E-9F7C-6722-874D20438E86}"/>
              </a:ext>
            </a:extLst>
          </p:cNvPr>
          <p:cNvCxnSpPr/>
          <p:nvPr/>
        </p:nvCxnSpPr>
        <p:spPr>
          <a:xfrm flipH="1">
            <a:off x="6065854" y="3241675"/>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aphicFrame>
        <p:nvGraphicFramePr>
          <p:cNvPr id="20" name="Object 13">
            <a:extLst>
              <a:ext uri="{FF2B5EF4-FFF2-40B4-BE49-F238E27FC236}">
                <a16:creationId xmlns:a16="http://schemas.microsoft.com/office/drawing/2014/main" id="{9DFA589B-4001-9944-6285-4FDB9DA6CF9B}"/>
              </a:ext>
            </a:extLst>
          </p:cNvPr>
          <p:cNvGraphicFramePr>
            <a:graphicFrameLocks noChangeAspect="1"/>
          </p:cNvGraphicFramePr>
          <p:nvPr>
            <p:extLst>
              <p:ext uri="{D42A27DB-BD31-4B8C-83A1-F6EECF244321}">
                <p14:modId xmlns:p14="http://schemas.microsoft.com/office/powerpoint/2010/main" val="2038794178"/>
              </p:ext>
            </p:extLst>
          </p:nvPr>
        </p:nvGraphicFramePr>
        <p:xfrm>
          <a:off x="6065854" y="3348306"/>
          <a:ext cx="1014413" cy="250073"/>
        </p:xfrm>
        <a:graphic>
          <a:graphicData uri="http://schemas.openxmlformats.org/presentationml/2006/ole">
            <mc:AlternateContent xmlns:mc="http://schemas.openxmlformats.org/markup-compatibility/2006">
              <mc:Choice xmlns:v="urn:schemas-microsoft-com:vml" Requires="v">
                <p:oleObj name="Equation" r:id="rId6" imgW="927000" imgH="228600" progId="Equation.3">
                  <p:embed/>
                </p:oleObj>
              </mc:Choice>
              <mc:Fallback>
                <p:oleObj name="Equation" r:id="rId6" imgW="927000" imgH="228600" progId="Equation.3">
                  <p:embed/>
                  <p:pic>
                    <p:nvPicPr>
                      <p:cNvPr id="37915" name="Object 13"/>
                      <p:cNvPicPr>
                        <a:picLocks noChangeAspect="1" noChangeArrowheads="1"/>
                      </p:cNvPicPr>
                      <p:nvPr/>
                    </p:nvPicPr>
                    <p:blipFill>
                      <a:blip r:embed="rId7"/>
                      <a:srcRect/>
                      <a:stretch>
                        <a:fillRect/>
                      </a:stretch>
                    </p:blipFill>
                    <p:spPr bwMode="auto">
                      <a:xfrm>
                        <a:off x="6065854" y="3348306"/>
                        <a:ext cx="1014413" cy="250073"/>
                      </a:xfrm>
                      <a:prstGeom prst="rect">
                        <a:avLst/>
                      </a:prstGeom>
                      <a:noFill/>
                      <a:ln>
                        <a:noFill/>
                      </a:ln>
                    </p:spPr>
                  </p:pic>
                </p:oleObj>
              </mc:Fallback>
            </mc:AlternateContent>
          </a:graphicData>
        </a:graphic>
      </p:graphicFrame>
      <p:graphicFrame>
        <p:nvGraphicFramePr>
          <p:cNvPr id="21" name="Object 13">
            <a:extLst>
              <a:ext uri="{FF2B5EF4-FFF2-40B4-BE49-F238E27FC236}">
                <a16:creationId xmlns:a16="http://schemas.microsoft.com/office/drawing/2014/main" id="{31999685-981A-9694-C927-375D07728F68}"/>
              </a:ext>
            </a:extLst>
          </p:cNvPr>
          <p:cNvGraphicFramePr>
            <a:graphicFrameLocks noChangeAspect="1"/>
          </p:cNvGraphicFramePr>
          <p:nvPr>
            <p:extLst>
              <p:ext uri="{D42A27DB-BD31-4B8C-83A1-F6EECF244321}">
                <p14:modId xmlns:p14="http://schemas.microsoft.com/office/powerpoint/2010/main" val="3691080009"/>
              </p:ext>
            </p:extLst>
          </p:nvPr>
        </p:nvGraphicFramePr>
        <p:xfrm>
          <a:off x="6508767" y="2522538"/>
          <a:ext cx="319087" cy="474662"/>
        </p:xfrm>
        <a:graphic>
          <a:graphicData uri="http://schemas.openxmlformats.org/presentationml/2006/ole">
            <mc:AlternateContent xmlns:mc="http://schemas.openxmlformats.org/markup-compatibility/2006">
              <mc:Choice xmlns:v="urn:schemas-microsoft-com:vml" Requires="v">
                <p:oleObj name="Equation" r:id="rId8" imgW="152280" imgH="228600" progId="Equation.3">
                  <p:embed/>
                </p:oleObj>
              </mc:Choice>
              <mc:Fallback>
                <p:oleObj name="Equation" r:id="rId8" imgW="152280" imgH="228600" progId="Equation.3">
                  <p:embed/>
                  <p:pic>
                    <p:nvPicPr>
                      <p:cNvPr id="37916" name="Object 13"/>
                      <p:cNvPicPr>
                        <a:picLocks noChangeAspect="1" noChangeArrowheads="1"/>
                      </p:cNvPicPr>
                      <p:nvPr/>
                    </p:nvPicPr>
                    <p:blipFill>
                      <a:blip r:embed="rId9"/>
                      <a:srcRect/>
                      <a:stretch>
                        <a:fillRect/>
                      </a:stretch>
                    </p:blipFill>
                    <p:spPr bwMode="auto">
                      <a:xfrm>
                        <a:off x="6508767" y="2522538"/>
                        <a:ext cx="319087"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13">
            <a:extLst>
              <a:ext uri="{FF2B5EF4-FFF2-40B4-BE49-F238E27FC236}">
                <a16:creationId xmlns:a16="http://schemas.microsoft.com/office/drawing/2014/main" id="{D2C1DE17-C473-8F59-DBF5-341649043112}"/>
              </a:ext>
            </a:extLst>
          </p:cNvPr>
          <p:cNvGraphicFramePr>
            <a:graphicFrameLocks noChangeAspect="1"/>
          </p:cNvGraphicFramePr>
          <p:nvPr>
            <p:extLst>
              <p:ext uri="{D42A27DB-BD31-4B8C-83A1-F6EECF244321}">
                <p14:modId xmlns:p14="http://schemas.microsoft.com/office/powerpoint/2010/main" val="2181906139"/>
              </p:ext>
            </p:extLst>
          </p:nvPr>
        </p:nvGraphicFramePr>
        <p:xfrm>
          <a:off x="6125084" y="2540269"/>
          <a:ext cx="317500" cy="477837"/>
        </p:xfrm>
        <a:graphic>
          <a:graphicData uri="http://schemas.openxmlformats.org/presentationml/2006/ole">
            <mc:AlternateContent xmlns:mc="http://schemas.openxmlformats.org/markup-compatibility/2006">
              <mc:Choice xmlns:v="urn:schemas-microsoft-com:vml" Requires="v">
                <p:oleObj name="Equation" r:id="rId10" imgW="152280" imgH="228600" progId="Equation.3">
                  <p:embed/>
                </p:oleObj>
              </mc:Choice>
              <mc:Fallback>
                <p:oleObj name="Equation" r:id="rId10" imgW="152280" imgH="228600" progId="Equation.3">
                  <p:embed/>
                  <p:pic>
                    <p:nvPicPr>
                      <p:cNvPr id="37917" name="Object 13"/>
                      <p:cNvPicPr>
                        <a:picLocks noChangeAspect="1" noChangeArrowheads="1"/>
                      </p:cNvPicPr>
                      <p:nvPr/>
                    </p:nvPicPr>
                    <p:blipFill>
                      <a:blip r:embed="rId11"/>
                      <a:srcRect/>
                      <a:stretch>
                        <a:fillRect/>
                      </a:stretch>
                    </p:blipFill>
                    <p:spPr bwMode="auto">
                      <a:xfrm>
                        <a:off x="6125084" y="2540269"/>
                        <a:ext cx="3175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3" name="Object 13">
                <a:extLst>
                  <a:ext uri="{FF2B5EF4-FFF2-40B4-BE49-F238E27FC236}">
                    <a16:creationId xmlns:a16="http://schemas.microsoft.com/office/drawing/2014/main" id="{A6C2526E-6E81-5EA4-BA8D-4794F1277E62}"/>
                  </a:ext>
                </a:extLst>
              </p:cNvPr>
              <p:cNvSpPr txBox="1"/>
              <p:nvPr/>
            </p:nvSpPr>
            <p:spPr bwMode="auto">
              <a:xfrm>
                <a:off x="7101396" y="2929604"/>
                <a:ext cx="2057400" cy="947738"/>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m:rPr>
                          <m:nor/>
                        </m:rPr>
                        <a:rPr lang="en-HK" sz="2000" i="0" smtClean="0">
                          <a:solidFill>
                            <a:srgbClr val="000000"/>
                          </a:solidFill>
                          <a:latin typeface="Cambria Math" panose="02040503050406030204" pitchFamily="18" charset="0"/>
                        </a:rPr>
                        <m:t>difference</m:t>
                      </m:r>
                      <m:r>
                        <m:rPr>
                          <m:nor/>
                        </m:rPr>
                        <a:rPr lang="en-HK" sz="2000" i="0" smtClean="0">
                          <a:solidFill>
                            <a:srgbClr val="000000"/>
                          </a:solidFill>
                          <a:latin typeface="Cambria Math" panose="02040503050406030204" pitchFamily="18" charset="0"/>
                        </a:rPr>
                        <m:t> </m:t>
                      </m:r>
                      <m:r>
                        <m:rPr>
                          <m:nor/>
                        </m:rPr>
                        <a:rPr lang="en-HK" sz="2000" i="0" smtClean="0">
                          <a:solidFill>
                            <a:srgbClr val="000000"/>
                          </a:solidFill>
                          <a:latin typeface="Cambria Math" panose="02040503050406030204" pitchFamily="18" charset="0"/>
                        </a:rPr>
                        <m:t>between</m:t>
                      </m:r>
                      <m:r>
                        <m:rPr>
                          <m:nor/>
                        </m:rPr>
                        <a:rPr lang="en-HK" sz="2000" i="0" smtClean="0">
                          <a:solidFill>
                            <a:srgbClr val="000000"/>
                          </a:solidFill>
                          <a:latin typeface="Cambria Math" panose="02040503050406030204" pitchFamily="18" charset="0"/>
                        </a:rPr>
                        <m:t> </m:t>
                      </m:r>
                    </m:oMath>
                    <m:oMath xmlns:m="http://schemas.openxmlformats.org/officeDocument/2006/math">
                      <m:r>
                        <m:rPr>
                          <m:nor/>
                        </m:rPr>
                        <a:rPr lang="en-HK" sz="2000" i="0">
                          <a:solidFill>
                            <a:srgbClr val="000000"/>
                          </a:solidFill>
                          <a:latin typeface="Cambria Math" panose="02040503050406030204" pitchFamily="18" charset="0"/>
                        </a:rPr>
                        <m:t>output</m:t>
                      </m:r>
                      <m:r>
                        <m:rPr>
                          <m:nor/>
                        </m:rPr>
                        <a:rPr lang="en-HK" sz="2000" i="0">
                          <a:solidFill>
                            <a:srgbClr val="000000"/>
                          </a:solidFill>
                          <a:latin typeface="Cambria Math" panose="02040503050406030204" pitchFamily="18" charset="0"/>
                        </a:rPr>
                        <m:t> </m:t>
                      </m:r>
                      <m:sSub>
                        <m:sSubPr>
                          <m:ctrlPr>
                            <a:rPr lang="en-HK" sz="2000" i="1">
                              <a:solidFill>
                                <a:srgbClr val="000000"/>
                              </a:solidFill>
                              <a:latin typeface="Cambria Math" panose="02040503050406030204" pitchFamily="18" charset="0"/>
                            </a:rPr>
                          </m:ctrlPr>
                        </m:sSubPr>
                        <m:e>
                          <m:r>
                            <a:rPr lang="en-HK" sz="2000" i="1">
                              <a:solidFill>
                                <a:srgbClr val="000000"/>
                              </a:solidFill>
                              <a:latin typeface="Cambria Math" panose="02040503050406030204" pitchFamily="18" charset="0"/>
                            </a:rPr>
                            <m:t>𝑥</m:t>
                          </m:r>
                        </m:e>
                        <m:sub>
                          <m:r>
                            <a:rPr lang="en-HK" sz="2000" i="1">
                              <a:solidFill>
                                <a:srgbClr val="000000"/>
                              </a:solidFill>
                              <a:latin typeface="Cambria Math" panose="02040503050406030204" pitchFamily="18" charset="0"/>
                            </a:rPr>
                            <m:t>𝑖</m:t>
                          </m:r>
                        </m:sub>
                      </m:sSub>
                      <m:r>
                        <m:rPr>
                          <m:nor/>
                        </m:rPr>
                        <a:rPr lang="en-HK" sz="2000" i="0">
                          <a:solidFill>
                            <a:srgbClr val="000000"/>
                          </a:solidFill>
                          <a:latin typeface="Cambria Math" panose="02040503050406030204" pitchFamily="18" charset="0"/>
                        </a:rPr>
                        <m:t>and</m:t>
                      </m:r>
                      <m:r>
                        <m:rPr>
                          <m:nor/>
                        </m:rPr>
                        <a:rPr lang="en-HK" sz="2000" i="0">
                          <a:solidFill>
                            <a:srgbClr val="000000"/>
                          </a:solidFill>
                          <a:latin typeface="Cambria Math" panose="02040503050406030204" pitchFamily="18" charset="0"/>
                        </a:rPr>
                        <m:t> </m:t>
                      </m:r>
                      <m:r>
                        <m:rPr>
                          <m:nor/>
                        </m:rPr>
                        <a:rPr lang="en-HK" sz="2000" i="0">
                          <a:solidFill>
                            <a:srgbClr val="000000"/>
                          </a:solidFill>
                          <a:latin typeface="Cambria Math" panose="02040503050406030204" pitchFamily="18" charset="0"/>
                        </a:rPr>
                        <m:t>teacher</m:t>
                      </m:r>
                      <m:r>
                        <m:rPr>
                          <m:nor/>
                        </m:rPr>
                        <a:rPr lang="en-HK" sz="2000" i="0">
                          <a:solidFill>
                            <a:srgbClr val="000000"/>
                          </a:solidFill>
                          <a:latin typeface="Cambria Math" panose="02040503050406030204" pitchFamily="18" charset="0"/>
                        </a:rPr>
                        <m:t> </m:t>
                      </m:r>
                      <m:sSub>
                        <m:sSubPr>
                          <m:ctrlPr>
                            <a:rPr lang="en-HK" sz="2000" i="1">
                              <a:solidFill>
                                <a:srgbClr val="000000"/>
                              </a:solidFill>
                              <a:latin typeface="Cambria Math" panose="02040503050406030204" pitchFamily="18" charset="0"/>
                            </a:rPr>
                          </m:ctrlPr>
                        </m:sSubPr>
                        <m:e>
                          <m:r>
                            <a:rPr lang="en-HK" sz="2000" i="1">
                              <a:solidFill>
                                <a:srgbClr val="000000"/>
                              </a:solidFill>
                              <a:latin typeface="Cambria Math" panose="02040503050406030204" pitchFamily="18" charset="0"/>
                            </a:rPr>
                            <m:t>𝑡</m:t>
                          </m:r>
                        </m:e>
                        <m:sub>
                          <m:r>
                            <a:rPr lang="en-HK" sz="2000" i="1">
                              <a:solidFill>
                                <a:srgbClr val="000000"/>
                              </a:solidFill>
                              <a:latin typeface="Cambria Math" panose="02040503050406030204" pitchFamily="18" charset="0"/>
                            </a:rPr>
                            <m:t>𝑖</m:t>
                          </m:r>
                        </m:sub>
                      </m:sSub>
                    </m:oMath>
                    <m:oMath xmlns:m="http://schemas.openxmlformats.org/officeDocument/2006/math">
                      <m:r>
                        <a:rPr lang="en-US" sz="2000" b="0" i="1" smtClean="0">
                          <a:solidFill>
                            <a:srgbClr val="000000"/>
                          </a:solidFill>
                          <a:latin typeface="Cambria Math" panose="02040503050406030204" pitchFamily="18" charset="0"/>
                        </a:rPr>
                        <m:t>𝑒</m:t>
                      </m:r>
                      <m:r>
                        <a:rPr lang="en-HK" sz="2000" i="1">
                          <a:solidFill>
                            <a:srgbClr val="000000"/>
                          </a:solidFill>
                          <a:latin typeface="Cambria Math" panose="02040503050406030204" pitchFamily="18" charset="0"/>
                        </a:rPr>
                        <m:t>=0.5(</m:t>
                      </m:r>
                      <m:sSub>
                        <m:sSubPr>
                          <m:ctrlPr>
                            <a:rPr lang="en-HK" sz="2000" i="1">
                              <a:solidFill>
                                <a:srgbClr val="000000"/>
                              </a:solidFill>
                              <a:latin typeface="Cambria Math" panose="02040503050406030204" pitchFamily="18" charset="0"/>
                            </a:rPr>
                          </m:ctrlPr>
                        </m:sSubPr>
                        <m:e>
                          <m:r>
                            <a:rPr lang="en-HK" sz="2000" i="1">
                              <a:solidFill>
                                <a:srgbClr val="000000"/>
                              </a:solidFill>
                              <a:latin typeface="Cambria Math" panose="02040503050406030204" pitchFamily="18" charset="0"/>
                            </a:rPr>
                            <m:t>𝑥</m:t>
                          </m:r>
                        </m:e>
                        <m:sub>
                          <m:r>
                            <a:rPr lang="en-HK" sz="2000" i="1">
                              <a:solidFill>
                                <a:srgbClr val="000000"/>
                              </a:solidFill>
                              <a:latin typeface="Cambria Math" panose="02040503050406030204" pitchFamily="18" charset="0"/>
                            </a:rPr>
                            <m:t>𝑖</m:t>
                          </m:r>
                        </m:sub>
                      </m:sSub>
                      <m:r>
                        <a:rPr lang="en-HK" sz="2000" i="1">
                          <a:solidFill>
                            <a:srgbClr val="000000"/>
                          </a:solidFill>
                          <a:latin typeface="Cambria Math" panose="02040503050406030204" pitchFamily="18" charset="0"/>
                        </a:rPr>
                        <m:t>−</m:t>
                      </m:r>
                      <m:sSub>
                        <m:sSubPr>
                          <m:ctrlPr>
                            <a:rPr lang="en-HK" sz="2000" i="1">
                              <a:solidFill>
                                <a:srgbClr val="000000"/>
                              </a:solidFill>
                              <a:latin typeface="Cambria Math" panose="02040503050406030204" pitchFamily="18" charset="0"/>
                            </a:rPr>
                          </m:ctrlPr>
                        </m:sSubPr>
                        <m:e>
                          <m:r>
                            <a:rPr lang="en-HK" sz="2000" i="1">
                              <a:solidFill>
                                <a:srgbClr val="000000"/>
                              </a:solidFill>
                              <a:latin typeface="Cambria Math" panose="02040503050406030204" pitchFamily="18" charset="0"/>
                            </a:rPr>
                            <m:t>𝑡</m:t>
                          </m:r>
                        </m:e>
                        <m:sub>
                          <m:r>
                            <a:rPr lang="en-HK" sz="2000" i="1">
                              <a:solidFill>
                                <a:srgbClr val="000000"/>
                              </a:solidFill>
                              <a:latin typeface="Cambria Math" panose="02040503050406030204" pitchFamily="18" charset="0"/>
                            </a:rPr>
                            <m:t>𝑖</m:t>
                          </m:r>
                        </m:sub>
                      </m:sSub>
                      <m:sSup>
                        <m:sSupPr>
                          <m:ctrlPr>
                            <a:rPr lang="en-HK" sz="2000" i="1">
                              <a:solidFill>
                                <a:srgbClr val="000000"/>
                              </a:solidFill>
                              <a:latin typeface="Cambria Math" panose="02040503050406030204" pitchFamily="18" charset="0"/>
                            </a:rPr>
                          </m:ctrlPr>
                        </m:sSupPr>
                        <m:e>
                          <m:r>
                            <a:rPr lang="en-HK" sz="2000" i="1">
                              <a:solidFill>
                                <a:srgbClr val="000000"/>
                              </a:solidFill>
                              <a:latin typeface="Cambria Math" panose="02040503050406030204" pitchFamily="18" charset="0"/>
                            </a:rPr>
                            <m:t>)</m:t>
                          </m:r>
                        </m:e>
                        <m:sup>
                          <m:r>
                            <a:rPr lang="en-HK" sz="2000" i="1">
                              <a:solidFill>
                                <a:srgbClr val="000000"/>
                              </a:solidFill>
                              <a:latin typeface="Cambria Math" panose="02040503050406030204" pitchFamily="18" charset="0"/>
                            </a:rPr>
                            <m:t>2</m:t>
                          </m:r>
                        </m:sup>
                      </m:sSup>
                    </m:oMath>
                  </m:oMathPara>
                </a14:m>
                <a:endParaRPr lang="en-HK" sz="2000" dirty="0"/>
              </a:p>
            </p:txBody>
          </p:sp>
        </mc:Choice>
        <mc:Fallback xmlns="">
          <p:sp>
            <p:nvSpPr>
              <p:cNvPr id="23" name="Object 13">
                <a:extLst>
                  <a:ext uri="{FF2B5EF4-FFF2-40B4-BE49-F238E27FC236}">
                    <a16:creationId xmlns:a16="http://schemas.microsoft.com/office/drawing/2014/main" id="{A6C2526E-6E81-5EA4-BA8D-4794F1277E62}"/>
                  </a:ext>
                </a:extLst>
              </p:cNvPr>
              <p:cNvSpPr txBox="1">
                <a:spLocks noRot="1" noChangeAspect="1" noMove="1" noResize="1" noEditPoints="1" noAdjustHandles="1" noChangeArrowheads="1" noChangeShapeType="1" noTextEdit="1"/>
              </p:cNvSpPr>
              <p:nvPr/>
            </p:nvSpPr>
            <p:spPr bwMode="auto">
              <a:xfrm>
                <a:off x="7101396" y="2929604"/>
                <a:ext cx="2057400" cy="947738"/>
              </a:xfrm>
              <a:prstGeom prst="rect">
                <a:avLst/>
              </a:prstGeom>
              <a:blipFill>
                <a:blip r:embed="rId12"/>
                <a:stretch>
                  <a:fillRect l="-890" b="-76129"/>
                </a:stretch>
              </a:blipFill>
              <a:ln>
                <a:noFill/>
              </a:ln>
            </p:spPr>
            <p:txBody>
              <a:bodyPr/>
              <a:lstStyle/>
              <a:p>
                <a:r>
                  <a:rPr lang="en-HK">
                    <a:noFill/>
                  </a:rPr>
                  <a:t> </a:t>
                </a:r>
              </a:p>
            </p:txBody>
          </p:sp>
        </mc:Fallback>
      </mc:AlternateContent>
      <p:graphicFrame>
        <p:nvGraphicFramePr>
          <p:cNvPr id="24" name="Object 13">
            <a:extLst>
              <a:ext uri="{FF2B5EF4-FFF2-40B4-BE49-F238E27FC236}">
                <a16:creationId xmlns:a16="http://schemas.microsoft.com/office/drawing/2014/main" id="{93CCD03D-735B-B742-B604-3107959759D2}"/>
              </a:ext>
            </a:extLst>
          </p:cNvPr>
          <p:cNvGraphicFramePr>
            <a:graphicFrameLocks noChangeAspect="1"/>
          </p:cNvGraphicFramePr>
          <p:nvPr>
            <p:extLst>
              <p:ext uri="{D42A27DB-BD31-4B8C-83A1-F6EECF244321}">
                <p14:modId xmlns:p14="http://schemas.microsoft.com/office/powerpoint/2010/main" val="2510406478"/>
              </p:ext>
            </p:extLst>
          </p:nvPr>
        </p:nvGraphicFramePr>
        <p:xfrm>
          <a:off x="5424996" y="2548604"/>
          <a:ext cx="531812" cy="503238"/>
        </p:xfrm>
        <a:graphic>
          <a:graphicData uri="http://schemas.openxmlformats.org/presentationml/2006/ole">
            <mc:AlternateContent xmlns:mc="http://schemas.openxmlformats.org/markup-compatibility/2006">
              <mc:Choice xmlns:v="urn:schemas-microsoft-com:vml" Requires="v">
                <p:oleObj name="Equation" r:id="rId13" imgW="253800" imgH="241200" progId="Equation.3">
                  <p:embed/>
                </p:oleObj>
              </mc:Choice>
              <mc:Fallback>
                <p:oleObj name="Equation" r:id="rId13" imgW="253800" imgH="241200" progId="Equation.3">
                  <p:embed/>
                  <p:pic>
                    <p:nvPicPr>
                      <p:cNvPr id="37919" name="Object 13"/>
                      <p:cNvPicPr>
                        <a:picLocks noChangeAspect="1" noChangeArrowheads="1"/>
                      </p:cNvPicPr>
                      <p:nvPr/>
                    </p:nvPicPr>
                    <p:blipFill>
                      <a:blip r:embed="rId14"/>
                      <a:srcRect/>
                      <a:stretch>
                        <a:fillRect/>
                      </a:stretch>
                    </p:blipFill>
                    <p:spPr bwMode="auto">
                      <a:xfrm>
                        <a:off x="5424996" y="2548604"/>
                        <a:ext cx="531812" cy="503238"/>
                      </a:xfrm>
                      <a:prstGeom prst="rect">
                        <a:avLst/>
                      </a:prstGeom>
                      <a:noFill/>
                      <a:ln>
                        <a:noFill/>
                      </a:ln>
                    </p:spPr>
                  </p:pic>
                </p:oleObj>
              </mc:Fallback>
            </mc:AlternateContent>
          </a:graphicData>
        </a:graphic>
      </p:graphicFrame>
      <p:graphicFrame>
        <p:nvGraphicFramePr>
          <p:cNvPr id="25" name="Object 13">
            <a:extLst>
              <a:ext uri="{FF2B5EF4-FFF2-40B4-BE49-F238E27FC236}">
                <a16:creationId xmlns:a16="http://schemas.microsoft.com/office/drawing/2014/main" id="{39BA5E97-F374-8793-6F83-6E3587920C44}"/>
              </a:ext>
            </a:extLst>
          </p:cNvPr>
          <p:cNvGraphicFramePr>
            <a:graphicFrameLocks noChangeAspect="1"/>
          </p:cNvGraphicFramePr>
          <p:nvPr>
            <p:extLst>
              <p:ext uri="{D42A27DB-BD31-4B8C-83A1-F6EECF244321}">
                <p14:modId xmlns:p14="http://schemas.microsoft.com/office/powerpoint/2010/main" val="3642006973"/>
              </p:ext>
            </p:extLst>
          </p:nvPr>
        </p:nvGraphicFramePr>
        <p:xfrm>
          <a:off x="4664092" y="2287588"/>
          <a:ext cx="371475" cy="503237"/>
        </p:xfrm>
        <a:graphic>
          <a:graphicData uri="http://schemas.openxmlformats.org/presentationml/2006/ole">
            <mc:AlternateContent xmlns:mc="http://schemas.openxmlformats.org/markup-compatibility/2006">
              <mc:Choice xmlns:v="urn:schemas-microsoft-com:vml" Requires="v">
                <p:oleObj name="Equation" r:id="rId15" imgW="177480" imgH="241200" progId="Equation.3">
                  <p:embed/>
                </p:oleObj>
              </mc:Choice>
              <mc:Fallback>
                <p:oleObj name="Equation" r:id="rId15" imgW="177480" imgH="241200" progId="Equation.3">
                  <p:embed/>
                  <p:pic>
                    <p:nvPicPr>
                      <p:cNvPr id="37921" name="Object 13"/>
                      <p:cNvPicPr>
                        <a:picLocks noChangeAspect="1" noChangeArrowheads="1"/>
                      </p:cNvPicPr>
                      <p:nvPr/>
                    </p:nvPicPr>
                    <p:blipFill>
                      <a:blip r:embed="rId16"/>
                      <a:srcRect/>
                      <a:stretch>
                        <a:fillRect/>
                      </a:stretch>
                    </p:blipFill>
                    <p:spPr bwMode="auto">
                      <a:xfrm>
                        <a:off x="4664092" y="2287588"/>
                        <a:ext cx="3714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6" name="Straight Arrow Connector 25">
            <a:extLst>
              <a:ext uri="{FF2B5EF4-FFF2-40B4-BE49-F238E27FC236}">
                <a16:creationId xmlns:a16="http://schemas.microsoft.com/office/drawing/2014/main" id="{923E70DD-F16C-AD02-7B15-C08310264757}"/>
              </a:ext>
            </a:extLst>
          </p:cNvPr>
          <p:cNvCxnSpPr/>
          <p:nvPr/>
        </p:nvCxnSpPr>
        <p:spPr>
          <a:xfrm flipH="1">
            <a:off x="8028496" y="2735151"/>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96BA7AC-27AD-3C71-4713-9339A31647B6}"/>
              </a:ext>
            </a:extLst>
          </p:cNvPr>
          <p:cNvSpPr txBox="1"/>
          <p:nvPr/>
        </p:nvSpPr>
        <p:spPr>
          <a:xfrm>
            <a:off x="8482475" y="2553618"/>
            <a:ext cx="344966" cy="461665"/>
          </a:xfrm>
          <a:prstGeom prst="rect">
            <a:avLst/>
          </a:prstGeom>
          <a:noFill/>
        </p:spPr>
        <p:txBody>
          <a:bodyPr wrap="none" rtlCol="0">
            <a:spAutoFit/>
          </a:bodyPr>
          <a:lstStyle/>
          <a:p>
            <a:r>
              <a:rPr lang="en-US" sz="2400" i="1" dirty="0" err="1"/>
              <a:t>t</a:t>
            </a:r>
            <a:r>
              <a:rPr lang="en-US" sz="2400" i="1" baseline="-25000" dirty="0" err="1">
                <a:latin typeface="Bell MT" panose="02020503060305020303" pitchFamily="18" charset="0"/>
              </a:rPr>
              <a:t>i</a:t>
            </a:r>
            <a:endParaRPr lang="en-US" sz="2400" i="1" baseline="-25000" dirty="0">
              <a:latin typeface="Bell MT" panose="02020503060305020303" pitchFamily="18" charset="0"/>
            </a:endParaRPr>
          </a:p>
        </p:txBody>
      </p:sp>
      <p:sp>
        <p:nvSpPr>
          <p:cNvPr id="28" name="Right Brace 27">
            <a:extLst>
              <a:ext uri="{FF2B5EF4-FFF2-40B4-BE49-F238E27FC236}">
                <a16:creationId xmlns:a16="http://schemas.microsoft.com/office/drawing/2014/main" id="{0DFEC3FE-07CE-0EBE-3D00-99AFAF164097}"/>
              </a:ext>
            </a:extLst>
          </p:cNvPr>
          <p:cNvSpPr/>
          <p:nvPr/>
        </p:nvSpPr>
        <p:spPr>
          <a:xfrm rot="5400000">
            <a:off x="2000250" y="971550"/>
            <a:ext cx="114300" cy="762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a:p>
        </p:txBody>
      </p:sp>
      <p:sp>
        <p:nvSpPr>
          <p:cNvPr id="29" name="Right Brace 28">
            <a:extLst>
              <a:ext uri="{FF2B5EF4-FFF2-40B4-BE49-F238E27FC236}">
                <a16:creationId xmlns:a16="http://schemas.microsoft.com/office/drawing/2014/main" id="{D02B5BA8-8038-3D8B-0433-5213DB442093}"/>
              </a:ext>
            </a:extLst>
          </p:cNvPr>
          <p:cNvSpPr/>
          <p:nvPr/>
        </p:nvSpPr>
        <p:spPr>
          <a:xfrm rot="5400000">
            <a:off x="3352800" y="457200"/>
            <a:ext cx="76200" cy="1752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a:p>
        </p:txBody>
      </p:sp>
      <p:sp>
        <p:nvSpPr>
          <p:cNvPr id="30" name="Right Brace 29">
            <a:extLst>
              <a:ext uri="{FF2B5EF4-FFF2-40B4-BE49-F238E27FC236}">
                <a16:creationId xmlns:a16="http://schemas.microsoft.com/office/drawing/2014/main" id="{23446C09-EC24-61E5-59BC-E0F8E874F2F0}"/>
              </a:ext>
            </a:extLst>
          </p:cNvPr>
          <p:cNvSpPr/>
          <p:nvPr/>
        </p:nvSpPr>
        <p:spPr>
          <a:xfrm rot="5400000">
            <a:off x="4514850" y="1200150"/>
            <a:ext cx="114300" cy="304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a:p>
        </p:txBody>
      </p:sp>
      <p:sp>
        <p:nvSpPr>
          <p:cNvPr id="31" name="TextBox 30">
            <a:extLst>
              <a:ext uri="{FF2B5EF4-FFF2-40B4-BE49-F238E27FC236}">
                <a16:creationId xmlns:a16="http://schemas.microsoft.com/office/drawing/2014/main" id="{997CB4B4-F271-72B1-D02A-CD7312DE1188}"/>
              </a:ext>
            </a:extLst>
          </p:cNvPr>
          <p:cNvSpPr txBox="1"/>
          <p:nvPr/>
        </p:nvSpPr>
        <p:spPr>
          <a:xfrm>
            <a:off x="3581400" y="2590800"/>
            <a:ext cx="1622560" cy="369332"/>
          </a:xfrm>
          <a:prstGeom prst="rect">
            <a:avLst/>
          </a:prstGeom>
          <a:noFill/>
        </p:spPr>
        <p:txBody>
          <a:bodyPr wrap="none" rtlCol="0">
            <a:spAutoFit/>
          </a:bodyPr>
          <a:lstStyle/>
          <a:p>
            <a:r>
              <a:rPr lang="en-US" sz="1800" i="1" dirty="0"/>
              <a:t>Input </a:t>
            </a:r>
            <a:r>
              <a:rPr lang="en-US" sz="1800" i="1" dirty="0" err="1"/>
              <a:t>x</a:t>
            </a:r>
            <a:r>
              <a:rPr lang="en-US" sz="1800" i="1" baseline="-25000" dirty="0" err="1"/>
              <a:t>j</a:t>
            </a:r>
            <a:r>
              <a:rPr lang="en-US" sz="1800" i="1" dirty="0"/>
              <a:t>=0.4945</a:t>
            </a:r>
          </a:p>
        </p:txBody>
      </p:sp>
      <p:sp>
        <p:nvSpPr>
          <p:cNvPr id="33" name="TextBox 32">
            <a:extLst>
              <a:ext uri="{FF2B5EF4-FFF2-40B4-BE49-F238E27FC236}">
                <a16:creationId xmlns:a16="http://schemas.microsoft.com/office/drawing/2014/main" id="{4838A672-9B2C-F3D8-D854-59DC0427395D}"/>
              </a:ext>
            </a:extLst>
          </p:cNvPr>
          <p:cNvSpPr txBox="1"/>
          <p:nvPr/>
        </p:nvSpPr>
        <p:spPr>
          <a:xfrm>
            <a:off x="6858000" y="2209800"/>
            <a:ext cx="1981200" cy="369332"/>
          </a:xfrm>
          <a:prstGeom prst="rect">
            <a:avLst/>
          </a:prstGeom>
          <a:noFill/>
        </p:spPr>
        <p:txBody>
          <a:bodyPr wrap="square">
            <a:spAutoFit/>
          </a:bodyPr>
          <a:lstStyle/>
          <a:p>
            <a:r>
              <a:rPr lang="en-US" sz="1800" dirty="0"/>
              <a:t>Output=</a:t>
            </a:r>
            <a:r>
              <a:rPr lang="en-US" sz="1800" i="1" dirty="0"/>
              <a:t>x</a:t>
            </a:r>
            <a:r>
              <a:rPr lang="en-US" sz="1800" i="1" baseline="-25000" dirty="0"/>
              <a:t>i</a:t>
            </a:r>
            <a:r>
              <a:rPr lang="en-US" sz="1800" dirty="0"/>
              <a:t>=0.5310</a:t>
            </a:r>
          </a:p>
        </p:txBody>
      </p:sp>
      <p:sp>
        <p:nvSpPr>
          <p:cNvPr id="34" name="TextBox 33">
            <a:extLst>
              <a:ext uri="{FF2B5EF4-FFF2-40B4-BE49-F238E27FC236}">
                <a16:creationId xmlns:a16="http://schemas.microsoft.com/office/drawing/2014/main" id="{9E89E62A-C9FB-DC6A-5A4B-F8F569236EDB}"/>
              </a:ext>
            </a:extLst>
          </p:cNvPr>
          <p:cNvSpPr txBox="1"/>
          <p:nvPr/>
        </p:nvSpPr>
        <p:spPr>
          <a:xfrm>
            <a:off x="5424996" y="3539204"/>
            <a:ext cx="1471172" cy="369332"/>
          </a:xfrm>
          <a:prstGeom prst="rect">
            <a:avLst/>
          </a:prstGeom>
          <a:noFill/>
        </p:spPr>
        <p:txBody>
          <a:bodyPr wrap="none" rtlCol="0">
            <a:spAutoFit/>
          </a:bodyPr>
          <a:lstStyle/>
          <a:p>
            <a:r>
              <a:rPr lang="en-US" i="1" dirty="0"/>
              <a:t>Output layer </a:t>
            </a:r>
            <a:r>
              <a:rPr lang="en-US" i="1" dirty="0" err="1"/>
              <a:t>i</a:t>
            </a:r>
            <a:endParaRPr lang="en-HK" i="1" dirty="0"/>
          </a:p>
        </p:txBody>
      </p:sp>
      <p:sp>
        <p:nvSpPr>
          <p:cNvPr id="35" name="TextBox 34">
            <a:extLst>
              <a:ext uri="{FF2B5EF4-FFF2-40B4-BE49-F238E27FC236}">
                <a16:creationId xmlns:a16="http://schemas.microsoft.com/office/drawing/2014/main" id="{88F1EC6C-FA2A-AABE-8990-6497B9BD0E7E}"/>
              </a:ext>
            </a:extLst>
          </p:cNvPr>
          <p:cNvSpPr txBox="1"/>
          <p:nvPr/>
        </p:nvSpPr>
        <p:spPr>
          <a:xfrm>
            <a:off x="7329996" y="2396204"/>
            <a:ext cx="184731" cy="369332"/>
          </a:xfrm>
          <a:prstGeom prst="rect">
            <a:avLst/>
          </a:prstGeom>
          <a:noFill/>
        </p:spPr>
        <p:txBody>
          <a:bodyPr wrap="none" rtlCol="0">
            <a:spAutoFit/>
          </a:bodyPr>
          <a:lstStyle/>
          <a:p>
            <a:endParaRPr lang="en-HK" dirty="0"/>
          </a:p>
        </p:txBody>
      </p:sp>
    </p:spTree>
    <p:extLst>
      <p:ext uri="{BB962C8B-B14F-4D97-AF65-F5344CB8AC3E}">
        <p14:creationId xmlns:p14="http://schemas.microsoft.com/office/powerpoint/2010/main" val="9175556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531"/>
            <a:ext cx="8991600" cy="609600"/>
          </a:xfrm>
        </p:spPr>
        <p:txBody>
          <a:bodyPr>
            <a:noAutofit/>
          </a:bodyPr>
          <a:lstStyle/>
          <a:p>
            <a:r>
              <a:rPr lang="en-US" sz="2400" dirty="0">
                <a:solidFill>
                  <a:srgbClr val="FF0000"/>
                </a:solidFill>
              </a:rPr>
              <a:t>Answer 6 </a:t>
            </a:r>
            <a:r>
              <a:rPr lang="en-US" sz="2400" dirty="0" err="1">
                <a:solidFill>
                  <a:srgbClr val="FF0000"/>
                </a:solidFill>
              </a:rPr>
              <a:t>a,b</a:t>
            </a:r>
            <a:r>
              <a:rPr lang="en-US" sz="2400" dirty="0">
                <a:solidFill>
                  <a:srgbClr val="FF0000"/>
                </a:solidFill>
              </a:rPr>
              <a:t>: question</a:t>
            </a:r>
            <a:r>
              <a:rPr lang="en-US" sz="2400" dirty="0"/>
              <a:t> on output layer see reference code in appendix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0985" y="482600"/>
                <a:ext cx="8763000" cy="6096000"/>
              </a:xfrm>
            </p:spPr>
            <p:txBody>
              <a:bodyPr>
                <a:normAutofit fontScale="92500" lnSpcReduction="10000"/>
              </a:bodyPr>
              <a:lstStyle/>
              <a:p>
                <a:r>
                  <a:rPr lang="en-US" sz="2000" b="1" dirty="0"/>
                  <a:t>Case 1</a:t>
                </a:r>
                <a:r>
                  <a:rPr lang="en-US" sz="2000" dirty="0"/>
                  <a:t> of weight updating as discuses earlier</a:t>
                </a:r>
              </a:p>
              <a:p>
                <a14:m>
                  <m:oMath xmlns:m="http://schemas.openxmlformats.org/officeDocument/2006/math">
                    <m:r>
                      <m:rPr>
                        <m:nor/>
                      </m:rPr>
                      <a:rPr lang="en-US" sz="2800" i="1" smtClean="0">
                        <a:solidFill>
                          <a:srgbClr val="000000"/>
                        </a:solidFill>
                        <a:latin typeface="Cambria Math" panose="02040503050406030204" pitchFamily="18" charset="0"/>
                      </a:rPr>
                      <m:t>de</m:t>
                    </m:r>
                    <m:r>
                      <m:rPr>
                        <m:nor/>
                      </m:rPr>
                      <a:rPr lang="en-US" sz="2800" i="1" smtClean="0">
                        <a:solidFill>
                          <a:srgbClr val="000000"/>
                        </a:solidFill>
                        <a:latin typeface="Cambria Math" panose="02040503050406030204" pitchFamily="18" charset="0"/>
                      </a:rPr>
                      <m:t>/</m:t>
                    </m:r>
                    <m:r>
                      <m:rPr>
                        <m:nor/>
                      </m:rPr>
                      <a:rPr lang="en-US" sz="2800" i="1" smtClean="0">
                        <a:solidFill>
                          <a:srgbClr val="000000"/>
                        </a:solidFill>
                        <a:latin typeface="Cambria Math" panose="02040503050406030204" pitchFamily="18" charset="0"/>
                      </a:rPr>
                      <m:t>dwj</m:t>
                    </m:r>
                    <m:r>
                      <m:rPr>
                        <m:nor/>
                      </m:rPr>
                      <a:rPr lang="en-US" sz="2800" b="0" i="1" baseline="-25000" smtClean="0">
                        <a:solidFill>
                          <a:srgbClr val="000000"/>
                        </a:solidFill>
                        <a:latin typeface="Cambria Math" panose="02040503050406030204" pitchFamily="18" charset="0"/>
                      </a:rPr>
                      <m:t>,</m:t>
                    </m:r>
                    <m:r>
                      <m:rPr>
                        <m:nor/>
                      </m:rPr>
                      <a:rPr lang="en-US" sz="2800" b="0" i="1" baseline="-25000" smtClean="0">
                        <a:solidFill>
                          <a:srgbClr val="000000"/>
                        </a:solidFill>
                        <a:latin typeface="Cambria Math" panose="02040503050406030204" pitchFamily="18" charset="0"/>
                      </a:rPr>
                      <m:t>i</m:t>
                    </m:r>
                    <m:r>
                      <a:rPr lang="en-US" sz="2800" b="0" i="1" baseline="-25000" smtClean="0">
                        <a:solidFill>
                          <a:srgbClr val="000000"/>
                        </a:solidFill>
                        <a:latin typeface="Cambria Math" panose="02040503050406030204" pitchFamily="18" charset="0"/>
                      </a:rPr>
                      <m:t> </m:t>
                    </m:r>
                  </m:oMath>
                </a14:m>
                <a:r>
                  <a:rPr lang="en-US" sz="2800" i="1" dirty="0"/>
                  <a:t>=(x</a:t>
                </a:r>
                <a:r>
                  <a:rPr lang="en-US" sz="2800" i="1" baseline="-25000" dirty="0"/>
                  <a:t>i</a:t>
                </a:r>
                <a:r>
                  <a:rPr lang="en-US" sz="2800" i="1" dirty="0"/>
                  <a:t>-</a:t>
                </a:r>
                <a:r>
                  <a:rPr lang="en-US" sz="2800" i="1" dirty="0" err="1"/>
                  <a:t>t</a:t>
                </a:r>
                <a:r>
                  <a:rPr lang="en-US" sz="2800" i="1" baseline="-25000" dirty="0" err="1"/>
                  <a:t>i</a:t>
                </a:r>
                <a:r>
                  <a:rPr lang="en-US" sz="2800" i="1" dirty="0"/>
                  <a:t>)*f(</a:t>
                </a:r>
                <a:r>
                  <a:rPr lang="en-US" sz="2800" i="1" dirty="0" err="1"/>
                  <a:t>u</a:t>
                </a:r>
                <a:r>
                  <a:rPr lang="en-US" sz="2800" i="1" baseline="-25000" dirty="0" err="1"/>
                  <a:t>i</a:t>
                </a:r>
                <a:r>
                  <a:rPr lang="en-US" sz="2800" i="1" dirty="0"/>
                  <a:t>)*(1-f(</a:t>
                </a:r>
                <a:r>
                  <a:rPr lang="en-US" sz="2800" i="1" dirty="0" err="1"/>
                  <a:t>u</a:t>
                </a:r>
                <a:r>
                  <a:rPr lang="en-US" sz="2800" i="1" baseline="-25000" dirty="0" err="1"/>
                  <a:t>i</a:t>
                </a:r>
                <a:r>
                  <a:rPr lang="en-US" sz="2800" i="1" dirty="0"/>
                  <a:t>))*</a:t>
                </a:r>
                <a:r>
                  <a:rPr lang="en-US" sz="2800" i="1" dirty="0" err="1"/>
                  <a:t>x</a:t>
                </a:r>
                <a:r>
                  <a:rPr lang="en-US" sz="2800" i="1" baseline="-25000" dirty="0" err="1"/>
                  <a:t>j</a:t>
                </a:r>
                <a:r>
                  <a:rPr lang="en-US" sz="2800" i="1" dirty="0"/>
                  <a:t>= </a:t>
                </a:r>
                <a:r>
                  <a:rPr lang="en-US" sz="2800" i="1" dirty="0" err="1"/>
                  <a:t>s</a:t>
                </a:r>
                <a:r>
                  <a:rPr lang="en-US" sz="2800" i="1" baseline="-25000" dirty="0" err="1"/>
                  <a:t>i</a:t>
                </a:r>
                <a:r>
                  <a:rPr lang="en-US" sz="2800" i="1" baseline="-25000" dirty="0"/>
                  <a:t> </a:t>
                </a:r>
                <a:r>
                  <a:rPr lang="en-US" sz="2800" i="1" dirty="0"/>
                  <a:t>* </a:t>
                </a:r>
                <a:r>
                  <a:rPr lang="en-US" sz="2800" i="1" dirty="0" err="1"/>
                  <a:t>x</a:t>
                </a:r>
                <a:r>
                  <a:rPr lang="en-US" sz="2800" i="1" baseline="-25000" dirty="0" err="1"/>
                  <a:t>j</a:t>
                </a:r>
                <a:r>
                  <a:rPr lang="en-US" sz="2800" i="1" baseline="-25000" dirty="0"/>
                  <a:t> </a:t>
                </a:r>
                <a:r>
                  <a:rPr lang="en-US" sz="2800" i="1" dirty="0"/>
                  <a:t>, </a:t>
                </a:r>
                <a:r>
                  <a:rPr lang="en-US" sz="2800" i="1" dirty="0" err="1"/>
                  <a:t>s</a:t>
                </a:r>
                <a:r>
                  <a:rPr lang="en-US" sz="2800" i="1" baseline="-25000" dirty="0" err="1"/>
                  <a:t>i</a:t>
                </a:r>
                <a:r>
                  <a:rPr lang="en-US" sz="2800" i="1" dirty="0"/>
                  <a:t>=sensitivity</a:t>
                </a:r>
              </a:p>
              <a:p>
                <a:r>
                  <a:rPr lang="en-US" sz="2000" i="1" dirty="0"/>
                  <a:t>                     term1,       term2               term3</a:t>
                </a:r>
              </a:p>
              <a:p>
                <a:r>
                  <a:rPr lang="en-US" sz="2800" i="1" dirty="0" err="1"/>
                  <a:t>s</a:t>
                </a:r>
                <a:r>
                  <a:rPr lang="en-US" sz="2800" i="1" baseline="-25000" dirty="0" err="1"/>
                  <a:t>i</a:t>
                </a:r>
                <a:r>
                  <a:rPr lang="en-US" sz="2800" i="1" dirty="0"/>
                  <a:t>=term1*term2=(x</a:t>
                </a:r>
                <a:r>
                  <a:rPr lang="en-US" sz="2800" i="1" baseline="-25000" dirty="0"/>
                  <a:t>i</a:t>
                </a:r>
                <a:r>
                  <a:rPr lang="en-US" sz="2800" i="1" dirty="0"/>
                  <a:t>-</a:t>
                </a:r>
                <a:r>
                  <a:rPr lang="en-US" sz="2800" i="1" dirty="0" err="1"/>
                  <a:t>t</a:t>
                </a:r>
                <a:r>
                  <a:rPr lang="en-US" sz="2800" i="1" baseline="-25000" dirty="0" err="1"/>
                  <a:t>i</a:t>
                </a:r>
                <a:r>
                  <a:rPr lang="en-US" sz="2800" i="1" dirty="0"/>
                  <a:t>)*f(</a:t>
                </a:r>
                <a:r>
                  <a:rPr lang="en-US" sz="2800" i="1" dirty="0" err="1"/>
                  <a:t>u</a:t>
                </a:r>
                <a:r>
                  <a:rPr lang="en-US" sz="2800" i="1" baseline="-25000" dirty="0" err="1"/>
                  <a:t>i</a:t>
                </a:r>
                <a:r>
                  <a:rPr lang="en-US" sz="2800" i="1" dirty="0"/>
                  <a:t>)*(1-f(</a:t>
                </a:r>
                <a:r>
                  <a:rPr lang="en-US" sz="2800" i="1" dirty="0" err="1"/>
                  <a:t>u</a:t>
                </a:r>
                <a:r>
                  <a:rPr lang="en-US" sz="2800" i="1" baseline="-25000" dirty="0" err="1"/>
                  <a:t>i</a:t>
                </a:r>
                <a:r>
                  <a:rPr lang="en-US" sz="2800" i="1" dirty="0"/>
                  <a:t>))=0.25</a:t>
                </a:r>
              </a:p>
              <a:p>
                <a:r>
                  <a:rPr lang="en-US" sz="2800" i="1" dirty="0"/>
                  <a:t>Term2= 0.25/ </a:t>
                </a:r>
                <a:r>
                  <a:rPr lang="en-US" sz="2800" i="1" dirty="0" err="1"/>
                  <a:t>x</a:t>
                </a:r>
                <a:r>
                  <a:rPr lang="en-US" sz="2800" i="1" baseline="-25000" dirty="0" err="1"/>
                  <a:t>j</a:t>
                </a:r>
                <a:r>
                  <a:rPr lang="en-US" sz="2800" i="1" dirty="0"/>
                  <a:t>= 0.25/ 0.4945</a:t>
                </a:r>
              </a:p>
              <a:p>
                <a:r>
                  <a:rPr lang="en-US" sz="2800" i="1" dirty="0"/>
                  <a:t>Input =</a:t>
                </a:r>
                <a:r>
                  <a:rPr lang="en-US" sz="2800" i="1" dirty="0" err="1"/>
                  <a:t>x</a:t>
                </a:r>
                <a:r>
                  <a:rPr lang="en-US" sz="2800" i="1" baseline="-25000" dirty="0" err="1"/>
                  <a:t>j</a:t>
                </a:r>
                <a:r>
                  <a:rPr lang="en-US" sz="2800" i="1" dirty="0"/>
                  <a:t>=0.4945</a:t>
                </a:r>
              </a:p>
              <a:p>
                <a:r>
                  <a:rPr lang="en-US" sz="2800" i="1" dirty="0" err="1"/>
                  <a:t>t</a:t>
                </a:r>
                <a:r>
                  <a:rPr lang="en-US" sz="2800" i="1" baseline="-25000" dirty="0" err="1"/>
                  <a:t>i</a:t>
                </a:r>
                <a:r>
                  <a:rPr lang="en-US" sz="2800" i="1" dirty="0"/>
                  <a:t>=1=target</a:t>
                </a:r>
              </a:p>
              <a:p>
                <a:r>
                  <a:rPr lang="en-US" sz="2800" dirty="0"/>
                  <a:t>Output </a:t>
                </a:r>
                <a:r>
                  <a:rPr lang="en-US" sz="2800" i="1" dirty="0"/>
                  <a:t>=x</a:t>
                </a:r>
                <a:r>
                  <a:rPr lang="en-US" sz="2800" i="1" baseline="-25000" dirty="0"/>
                  <a:t>i</a:t>
                </a:r>
                <a:r>
                  <a:rPr lang="en-US" sz="2800" dirty="0"/>
                  <a:t>=0.5310</a:t>
                </a:r>
              </a:p>
              <a:p>
                <a14:m>
                  <m:oMath xmlns:m="http://schemas.openxmlformats.org/officeDocument/2006/math">
                    <m:r>
                      <a:rPr lang="en-US" sz="2000" i="1" smtClean="0">
                        <a:solidFill>
                          <a:srgbClr val="000000"/>
                        </a:solidFill>
                        <a:latin typeface="Cambria Math" panose="02040503050406030204" pitchFamily="18" charset="0"/>
                      </a:rPr>
                      <m:t>(</m:t>
                    </m:r>
                    <m:r>
                      <a:rPr lang="en-US" sz="2000" b="0" i="1" smtClean="0">
                        <a:solidFill>
                          <a:srgbClr val="000000"/>
                        </a:solidFill>
                        <a:latin typeface="Cambria Math" panose="02040503050406030204" pitchFamily="18" charset="0"/>
                      </a:rPr>
                      <m:t>6</m:t>
                    </m:r>
                    <m:r>
                      <m:rPr>
                        <m:sty m:val="p"/>
                      </m:rPr>
                      <a:rPr lang="en-US" sz="2000" i="0">
                        <a:solidFill>
                          <a:srgbClr val="000000"/>
                        </a:solidFill>
                        <a:latin typeface="Cambria Math" panose="02040503050406030204" pitchFamily="18" charset="0"/>
                      </a:rPr>
                      <m:t>a</m:t>
                    </m:r>
                    <m:r>
                      <a:rPr lang="en-US" sz="2000" i="1">
                        <a:solidFill>
                          <a:srgbClr val="000000"/>
                        </a:solidFill>
                        <a:latin typeface="Cambria Math" panose="02040503050406030204" pitchFamily="18" charset="0"/>
                      </a:rPr>
                      <m:t>).</m:t>
                    </m:r>
                  </m:oMath>
                </a14:m>
                <a:r>
                  <a:rPr lang="en-US" sz="2000" i="1" dirty="0">
                    <a:solidFill>
                      <a:srgbClr val="000000"/>
                    </a:solidFill>
                    <a:latin typeface="Cambria Math" panose="02040503050406030204" pitchFamily="18" charset="0"/>
                  </a:rPr>
                  <a:t> </a:t>
                </a:r>
              </a:p>
              <a:p>
                <a:endParaRPr lang="en-US" sz="2000" i="0" dirty="0">
                  <a:solidFill>
                    <a:srgbClr val="000000"/>
                  </a:solidFill>
                  <a:latin typeface="Cambria Math" panose="02040503050406030204" pitchFamily="18" charset="0"/>
                </a:endParaRPr>
              </a:p>
              <a:p>
                <a:endParaRPr lang="en-US" sz="2000" i="0" dirty="0">
                  <a:solidFill>
                    <a:srgbClr val="000000"/>
                  </a:solidFill>
                  <a:latin typeface="Cambria Math" panose="02040503050406030204" pitchFamily="18" charset="0"/>
                </a:endParaRPr>
              </a:p>
              <a:p>
                <a:endParaRPr lang="en-US" sz="2000" i="0" dirty="0">
                  <a:solidFill>
                    <a:srgbClr val="000000"/>
                  </a:solidFill>
                  <a:latin typeface="Cambria Math" panose="02040503050406030204" pitchFamily="18" charset="0"/>
                </a:endParaRPr>
              </a:p>
              <a:p>
                <a:endParaRPr lang="en-US" sz="2000" i="0" dirty="0">
                  <a:solidFill>
                    <a:srgbClr val="000000"/>
                  </a:solidFill>
                  <a:latin typeface="Cambria Math" panose="02040503050406030204" pitchFamily="18" charset="0"/>
                </a:endParaRPr>
              </a:p>
              <a:p>
                <a:endParaRPr lang="en-US" sz="2000" b="0" i="0" dirty="0">
                  <a:solidFill>
                    <a:srgbClr val="000000"/>
                  </a:solidFill>
                  <a:latin typeface="Cambria Math" panose="02040503050406030204" pitchFamily="18" charset="0"/>
                </a:endParaRPr>
              </a:p>
              <a:p>
                <a14:m>
                  <m:oMath xmlns:m="http://schemas.openxmlformats.org/officeDocument/2006/math">
                    <m:d>
                      <m:dPr>
                        <m:ctrlPr>
                          <a:rPr lang="en-US" sz="2000" i="1">
                            <a:solidFill>
                              <a:srgbClr val="000000"/>
                            </a:solidFill>
                            <a:latin typeface="Cambria Math" panose="02040503050406030204" pitchFamily="18" charset="0"/>
                          </a:rPr>
                        </m:ctrlPr>
                      </m:dPr>
                      <m:e>
                        <m:r>
                          <a:rPr lang="en-US" sz="2000" b="0" i="0" smtClean="0">
                            <a:solidFill>
                              <a:srgbClr val="000000"/>
                            </a:solidFill>
                            <a:latin typeface="Cambria Math" panose="02040503050406030204" pitchFamily="18" charset="0"/>
                          </a:rPr>
                          <m:t>6</m:t>
                        </m:r>
                        <m:r>
                          <m:rPr>
                            <m:sty m:val="p"/>
                          </m:rPr>
                          <a:rPr lang="en-US" sz="2000" b="0" i="0" smtClean="0">
                            <a:solidFill>
                              <a:srgbClr val="000000"/>
                            </a:solidFill>
                            <a:latin typeface="Cambria Math" panose="02040503050406030204" pitchFamily="18" charset="0"/>
                          </a:rPr>
                          <m:t>b</m:t>
                        </m:r>
                      </m:e>
                    </m:d>
                    <m:r>
                      <m:rPr>
                        <m:nor/>
                      </m:rPr>
                      <a:rPr lang="en-US" sz="2000" i="0">
                        <a:solidFill>
                          <a:srgbClr val="000000"/>
                        </a:solidFill>
                        <a:latin typeface="Cambria Math" panose="02040503050406030204" pitchFamily="18" charset="0"/>
                      </a:rPr>
                      <m:t> </m:t>
                    </m:r>
                    <m:r>
                      <m:rPr>
                        <m:nor/>
                      </m:rPr>
                      <a:rPr lang="en-US" sz="2000" b="0" i="0" smtClean="0">
                        <a:solidFill>
                          <a:srgbClr val="000000"/>
                        </a:solidFill>
                        <a:latin typeface="Cambria Math" panose="02040503050406030204" pitchFamily="18" charset="0"/>
                      </a:rPr>
                      <m:t>Find</m:t>
                    </m:r>
                    <m:r>
                      <m:rPr>
                        <m:nor/>
                      </m:rPr>
                      <a:rPr lang="en-US" sz="2000" b="0" i="0" smtClean="0">
                        <a:solidFill>
                          <a:srgbClr val="000000"/>
                        </a:solidFill>
                        <a:latin typeface="Cambria Math" panose="02040503050406030204" pitchFamily="18" charset="0"/>
                      </a:rPr>
                      <m:t> </m:t>
                    </m:r>
                    <m:r>
                      <m:rPr>
                        <m:nor/>
                      </m:rPr>
                      <a:rPr lang="en-US" sz="2000" i="1" smtClean="0">
                        <a:solidFill>
                          <a:srgbClr val="000000"/>
                        </a:solidFill>
                        <a:latin typeface="Cambria Math" panose="02040503050406030204" pitchFamily="18" charset="0"/>
                      </a:rPr>
                      <m:t>de</m:t>
                    </m:r>
                    <m:r>
                      <m:rPr>
                        <m:nor/>
                      </m:rPr>
                      <a:rPr lang="en-US" sz="2000" i="1" smtClean="0">
                        <a:solidFill>
                          <a:srgbClr val="000000"/>
                        </a:solidFill>
                        <a:latin typeface="Cambria Math" panose="02040503050406030204" pitchFamily="18" charset="0"/>
                      </a:rPr>
                      <m:t>/</m:t>
                    </m:r>
                    <m:r>
                      <m:rPr>
                        <m:nor/>
                      </m:rPr>
                      <a:rPr lang="en-US" sz="2000" i="1" smtClean="0">
                        <a:solidFill>
                          <a:srgbClr val="000000"/>
                        </a:solidFill>
                        <a:latin typeface="Cambria Math" panose="02040503050406030204" pitchFamily="18" charset="0"/>
                      </a:rPr>
                      <m:t>dw</m:t>
                    </m:r>
                    <m:r>
                      <a:rPr lang="en-US" sz="2000" b="0" i="1" baseline="-25000" smtClean="0">
                        <a:solidFill>
                          <a:srgbClr val="000000"/>
                        </a:solidFill>
                        <a:latin typeface="Cambria Math" panose="02040503050406030204" pitchFamily="18" charset="0"/>
                      </a:rPr>
                      <m:t>𝑗</m:t>
                    </m:r>
                    <m:r>
                      <a:rPr lang="en-US" sz="2000" b="0" i="1" baseline="-25000" smtClean="0">
                        <a:solidFill>
                          <a:srgbClr val="000000"/>
                        </a:solidFill>
                        <a:latin typeface="Cambria Math" panose="02040503050406030204" pitchFamily="18" charset="0"/>
                      </a:rPr>
                      <m:t>,</m:t>
                    </m:r>
                    <m:r>
                      <a:rPr lang="en-US" sz="2000" b="0" i="1" baseline="-25000" smtClean="0">
                        <a:solidFill>
                          <a:srgbClr val="000000"/>
                        </a:solidFill>
                        <a:latin typeface="Cambria Math" panose="02040503050406030204" pitchFamily="18" charset="0"/>
                      </a:rPr>
                      <m:t>𝑖</m:t>
                    </m:r>
                  </m:oMath>
                </a14:m>
                <a:r>
                  <a:rPr lang="en-US" sz="2000" i="0" dirty="0">
                    <a:solidFill>
                      <a:srgbClr val="000000"/>
                    </a:solidFill>
                    <a:latin typeface="Cambria Math" panose="02040503050406030204" pitchFamily="18" charset="0"/>
                  </a:rPr>
                  <a:t>. </a:t>
                </a:r>
                <a:r>
                  <a:rPr lang="en-US" sz="2000" i="0" dirty="0">
                    <a:solidFill>
                      <a:srgbClr val="FF0000"/>
                    </a:solidFill>
                    <a:latin typeface="Cambria Math" panose="02040503050406030204" pitchFamily="18" charset="0"/>
                  </a:rPr>
                  <a:t>Ans=</a:t>
                </a:r>
                <a14:m>
                  <m:oMath xmlns:m="http://schemas.openxmlformats.org/officeDocument/2006/math">
                    <m:d>
                      <m:dPr>
                        <m:ctrlPr>
                          <a:rPr lang="en-US" sz="2000" i="1">
                            <a:solidFill>
                              <a:srgbClr val="FF0000"/>
                            </a:solidFill>
                            <a:latin typeface="Cambria Math" panose="02040503050406030204" pitchFamily="18" charset="0"/>
                          </a:rPr>
                        </m:ctrlPr>
                      </m:dPr>
                      <m:e>
                        <m:r>
                          <a:rPr lang="en-US" sz="2000" i="1">
                            <a:solidFill>
                              <a:srgbClr val="FF0000"/>
                            </a:solidFill>
                            <a:latin typeface="Cambria Math" panose="02040503050406030204" pitchFamily="18" charset="0"/>
                          </a:rPr>
                          <m:t>0.4945−1</m:t>
                        </m:r>
                      </m:e>
                    </m:d>
                    <m:r>
                      <a:rPr lang="en-US" sz="2000" i="1">
                        <a:solidFill>
                          <a:srgbClr val="FF0000"/>
                        </a:solidFill>
                        <a:latin typeface="Cambria Math" panose="02040503050406030204" pitchFamily="18" charset="0"/>
                      </a:rPr>
                      <m:t>∗0.25∗0.5310 </m:t>
                    </m:r>
                  </m:oMath>
                </a14:m>
                <a:r>
                  <a:rPr lang="en-US" sz="2000" i="1" dirty="0">
                    <a:solidFill>
                      <a:srgbClr val="FF0000"/>
                    </a:solidFill>
                    <a:latin typeface="Cambria Math" panose="02040503050406030204" pitchFamily="18" charset="0"/>
                  </a:rPr>
                  <a:t>=</a:t>
                </a:r>
                <a:r>
                  <a:rPr lang="en-HK" sz="2000" i="1" dirty="0">
                    <a:solidFill>
                      <a:srgbClr val="FF0000"/>
                    </a:solidFill>
                    <a:latin typeface="Cambria Math" panose="02040503050406030204" pitchFamily="18" charset="0"/>
                  </a:rPr>
                  <a:t> -0.0671</a:t>
                </a:r>
                <a:endParaRPr lang="en-US" sz="2000" i="1" dirty="0">
                  <a:solidFill>
                    <a:srgbClr val="FF0000"/>
                  </a:solidFill>
                  <a:latin typeface="Cambria Math" panose="02040503050406030204" pitchFamily="18" charset="0"/>
                </a:endParaRPr>
              </a:p>
              <a:p>
                <a:r>
                  <a:rPr lang="en-US" sz="2000" i="0" dirty="0">
                    <a:solidFill>
                      <a:srgbClr val="000000"/>
                    </a:solidFill>
                    <a:latin typeface="Cambria Math" panose="02040503050406030204" pitchFamily="18" charset="0"/>
                  </a:rPr>
                  <a:t>(6c)</a:t>
                </a:r>
                <a14:m>
                  <m:oMath xmlns:m="http://schemas.openxmlformats.org/officeDocument/2006/math">
                    <m:r>
                      <a:rPr lang="en-US" sz="2000" b="0" i="0" smtClean="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Why</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do</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we</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need</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to</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find</m:t>
                    </m:r>
                    <m:r>
                      <m:rPr>
                        <m:nor/>
                      </m:rPr>
                      <a:rPr lang="en-US" sz="2000" b="0" i="1" smtClean="0">
                        <a:solidFill>
                          <a:srgbClr val="000000"/>
                        </a:solidFill>
                        <a:latin typeface="Cambria Math" panose="02040503050406030204" pitchFamily="18" charset="0"/>
                      </a:rPr>
                      <m:t>  </m:t>
                    </m:r>
                    <m:r>
                      <m:rPr>
                        <m:nor/>
                      </m:rPr>
                      <a:rPr lang="en-US" sz="2000" i="1">
                        <a:solidFill>
                          <a:srgbClr val="000000"/>
                        </a:solidFill>
                        <a:latin typeface="Cambria Math" panose="02040503050406030204" pitchFamily="18" charset="0"/>
                      </a:rPr>
                      <m:t>de</m:t>
                    </m:r>
                    <m:r>
                      <m:rPr>
                        <m:nor/>
                      </m:rPr>
                      <a:rPr lang="en-US" sz="2000" i="1">
                        <a:solidFill>
                          <a:srgbClr val="000000"/>
                        </a:solidFill>
                        <a:latin typeface="Cambria Math" panose="02040503050406030204" pitchFamily="18" charset="0"/>
                      </a:rPr>
                      <m:t>/</m:t>
                    </m:r>
                    <m:r>
                      <m:rPr>
                        <m:nor/>
                      </m:rPr>
                      <a:rPr lang="en-US" sz="2000" i="1">
                        <a:solidFill>
                          <a:srgbClr val="000000"/>
                        </a:solidFill>
                        <a:latin typeface="Cambria Math" panose="02040503050406030204" pitchFamily="18" charset="0"/>
                      </a:rPr>
                      <m:t>dwj</m:t>
                    </m:r>
                    <m:r>
                      <m:rPr>
                        <m:nor/>
                      </m:rPr>
                      <a:rPr lang="en-US" sz="2000" b="0" i="1" baseline="-25000" smtClean="0">
                        <a:solidFill>
                          <a:srgbClr val="000000"/>
                        </a:solidFill>
                        <a:latin typeface="Cambria Math" panose="02040503050406030204" pitchFamily="18" charset="0"/>
                      </a:rPr>
                      <m:t>,</m:t>
                    </m:r>
                    <m:r>
                      <m:rPr>
                        <m:nor/>
                      </m:rPr>
                      <a:rPr lang="en-US" sz="2000" b="0" i="1" baseline="-25000" smtClean="0">
                        <a:solidFill>
                          <a:srgbClr val="000000"/>
                        </a:solidFill>
                        <a:latin typeface="Cambria Math" panose="02040503050406030204" pitchFamily="18" charset="0"/>
                      </a:rPr>
                      <m:t>i</m:t>
                    </m:r>
                    <m:r>
                      <a:rPr lang="en-US" sz="2000" b="0" i="1" baseline="-25000" smtClean="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m:t>
                    </m:r>
                  </m:oMath>
                </a14:m>
                <a:endParaRPr lang="en-US" sz="2000" dirty="0"/>
              </a:p>
              <a:p>
                <a:endParaRPr lang="en-US" sz="2000" dirty="0"/>
              </a:p>
              <a:p>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0985" y="482600"/>
                <a:ext cx="8763000" cy="6096000"/>
              </a:xfrm>
              <a:blipFill>
                <a:blip r:embed="rId3"/>
                <a:stretch>
                  <a:fillRect l="-1043" t="-1000"/>
                </a:stretch>
              </a:blipFill>
            </p:spPr>
            <p:txBody>
              <a:bodyPr/>
              <a:lstStyle/>
              <a:p>
                <a:r>
                  <a:rPr lang="en-US">
                    <a:noFill/>
                  </a:rPr>
                  <a:t> </a:t>
                </a:r>
              </a:p>
            </p:txBody>
          </p:sp>
        </mc:Fallback>
      </mc:AlternateContent>
      <p:sp>
        <p:nvSpPr>
          <p:cNvPr id="4" name="Footer Placeholder 3"/>
          <p:cNvSpPr>
            <a:spLocks noGrp="1"/>
          </p:cNvSpPr>
          <p:nvPr>
            <p:ph type="ftr" sz="quarter" idx="11"/>
          </p:nvPr>
        </p:nvSpPr>
        <p:spPr>
          <a:xfrm>
            <a:off x="5791200" y="6400800"/>
            <a:ext cx="2895600" cy="365125"/>
          </a:xfrm>
        </p:spPr>
        <p:txBody>
          <a:bodyPr/>
          <a:lstStyle/>
          <a:p>
            <a:pPr>
              <a:defRPr/>
            </a:pPr>
            <a:r>
              <a:rPr lang="en-US" altLang="zh-HK"/>
              <a:t>Neural Networks. , v.250210a</a:t>
            </a:r>
            <a:endParaRPr lang="en-US" altLang="zh-HK" dirty="0"/>
          </a:p>
        </p:txBody>
      </p:sp>
      <p:sp>
        <p:nvSpPr>
          <p:cNvPr id="5" name="Slide Number Placeholder 4"/>
          <p:cNvSpPr>
            <a:spLocks noGrp="1"/>
          </p:cNvSpPr>
          <p:nvPr>
            <p:ph type="sldNum" sz="quarter" idx="12"/>
          </p:nvPr>
        </p:nvSpPr>
        <p:spPr/>
        <p:txBody>
          <a:bodyPr/>
          <a:lstStyle/>
          <a:p>
            <a:fld id="{B28686DF-4AC6-44BB-9261-A3C12E8BDC53}" type="slidenum">
              <a:rPr lang="en-US" altLang="zh-HK" smtClean="0"/>
              <a:pPr/>
              <a:t>66</a:t>
            </a:fld>
            <a:endParaRPr lang="en-US" altLang="zh-HK"/>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AAA7968-50D2-25FB-C7CD-09C08C183987}"/>
                  </a:ext>
                </a:extLst>
              </p:cNvPr>
              <p:cNvSpPr txBox="1"/>
              <p:nvPr/>
            </p:nvSpPr>
            <p:spPr>
              <a:xfrm>
                <a:off x="676841" y="4039483"/>
                <a:ext cx="6219327" cy="1470980"/>
              </a:xfrm>
              <a:prstGeom prst="rect">
                <a:avLst/>
              </a:prstGeom>
              <a:noFill/>
              <a:ln>
                <a:solidFill>
                  <a:schemeClr val="tx1"/>
                </a:solidFill>
              </a:ln>
            </p:spPr>
            <p:txBody>
              <a:bodyPr wrap="square">
                <a:spAutoFit/>
              </a:bodyPr>
              <a:lstStyle/>
              <a:p>
                <a:pPr/>
                <a14:m>
                  <m:oMathPara xmlns:m="http://schemas.openxmlformats.org/officeDocument/2006/math">
                    <m:oMathParaPr>
                      <m:jc m:val="left"/>
                    </m:oMathParaPr>
                    <m:oMath xmlns:m="http://schemas.openxmlformats.org/officeDocument/2006/math">
                      <m:r>
                        <m:rPr>
                          <m:nor/>
                        </m:rPr>
                        <a:rPr lang="en-US" i="1" dirty="0" smtClean="0">
                          <a:solidFill>
                            <a:srgbClr val="000000"/>
                          </a:solidFill>
                          <a:latin typeface="Cambria Math" panose="02040503050406030204" pitchFamily="18" charset="0"/>
                        </a:rPr>
                        <m:t>Mc</m:t>
                      </m:r>
                      <m:r>
                        <m:rPr>
                          <m:nor/>
                        </m:rPr>
                        <a:rPr lang="en-US" i="1" dirty="0" smtClean="0">
                          <a:solidFill>
                            <a:srgbClr val="000000"/>
                          </a:solidFill>
                          <a:latin typeface="Cambria Math" panose="02040503050406030204" pitchFamily="18" charset="0"/>
                        </a:rPr>
                        <m:t>. </m:t>
                      </m:r>
                      <m:r>
                        <m:rPr>
                          <m:nor/>
                        </m:rPr>
                        <a:rPr lang="en-US" i="1" dirty="0" smtClean="0">
                          <a:solidFill>
                            <a:srgbClr val="000000"/>
                          </a:solidFill>
                          <a:latin typeface="Cambria Math" panose="02040503050406030204" pitchFamily="18" charset="0"/>
                        </a:rPr>
                        <m:t>Question</m:t>
                      </m:r>
                      <m:r>
                        <m:rPr>
                          <m:nor/>
                        </m:rPr>
                        <a:rPr lang="en-US" i="1" dirty="0" smtClean="0">
                          <a:solidFill>
                            <a:srgbClr val="000000"/>
                          </a:solidFill>
                          <a:latin typeface="Cambria Math" panose="02040503050406030204" pitchFamily="18" charset="0"/>
                        </a:rPr>
                        <m:t>.</m:t>
                      </m:r>
                      <m:r>
                        <m:rPr>
                          <m:nor/>
                        </m:rPr>
                        <a:rPr lang="en-US" dirty="0" smtClean="0">
                          <a:latin typeface="Cambria Math" panose="02040503050406030204" pitchFamily="18" charset="0"/>
                        </a:rPr>
                        <m:t>Which</m:t>
                      </m:r>
                      <m:r>
                        <m:rPr>
                          <m:nor/>
                        </m:rPr>
                        <a:rPr lang="en-US" dirty="0" smtClean="0">
                          <a:latin typeface="Cambria Math" panose="02040503050406030204" pitchFamily="18" charset="0"/>
                        </a:rPr>
                        <m:t> </m:t>
                      </m:r>
                      <m:r>
                        <m:rPr>
                          <m:nor/>
                        </m:rPr>
                        <a:rPr lang="en-US" dirty="0" smtClean="0">
                          <a:latin typeface="Cambria Math" panose="02040503050406030204" pitchFamily="18" charset="0"/>
                        </a:rPr>
                        <m:t>choice</m:t>
                      </m:r>
                      <m:r>
                        <m:rPr>
                          <m:nor/>
                        </m:rPr>
                        <a:rPr lang="en-US" dirty="0" smtClean="0">
                          <a:latin typeface="Cambria Math" panose="02040503050406030204" pitchFamily="18" charset="0"/>
                        </a:rPr>
                        <m:t> </m:t>
                      </m:r>
                      <m:r>
                        <m:rPr>
                          <m:nor/>
                        </m:rPr>
                        <a:rPr lang="en-US" dirty="0" smtClean="0">
                          <a:latin typeface="Cambria Math" panose="02040503050406030204" pitchFamily="18" charset="0"/>
                        </a:rPr>
                        <m:t>is</m:t>
                      </m:r>
                      <m:r>
                        <m:rPr>
                          <m:nor/>
                        </m:rPr>
                        <a:rPr lang="en-US" dirty="0" smtClean="0">
                          <a:latin typeface="Cambria Math" panose="02040503050406030204" pitchFamily="18" charset="0"/>
                        </a:rPr>
                        <m:t> </m:t>
                      </m:r>
                      <m:r>
                        <m:rPr>
                          <m:nor/>
                        </m:rPr>
                        <a:rPr lang="en-US" dirty="0" smtClean="0">
                          <a:latin typeface="Cambria Math" panose="02040503050406030204" pitchFamily="18" charset="0"/>
                        </a:rPr>
                        <m:t>correct</m:t>
                      </m:r>
                      <m:r>
                        <m:rPr>
                          <m:nor/>
                        </m:rPr>
                        <a:rPr lang="en-US" dirty="0" smtClean="0">
                          <a:latin typeface="Cambria Math" panose="02040503050406030204" pitchFamily="18" charset="0"/>
                        </a:rPr>
                        <m:t> </m:t>
                      </m:r>
                      <m:r>
                        <m:rPr>
                          <m:nor/>
                        </m:rPr>
                        <a:rPr lang="en-US" dirty="0" smtClean="0">
                          <a:latin typeface="Cambria Math" panose="02040503050406030204" pitchFamily="18" charset="0"/>
                        </a:rPr>
                        <m:t>for</m:t>
                      </m:r>
                      <m:r>
                        <m:rPr>
                          <m:nor/>
                        </m:rPr>
                        <a:rPr lang="en-US" b="0" i="1" dirty="0" smtClean="0">
                          <a:latin typeface="Cambria Math" panose="02040503050406030204" pitchFamily="18" charset="0"/>
                        </a:rPr>
                        <m:t> </m:t>
                      </m:r>
                      <m:r>
                        <m:rPr>
                          <m:nor/>
                        </m:rPr>
                        <a:rPr lang="en-US" sz="1800" b="0" i="1" smtClean="0">
                          <a:solidFill>
                            <a:srgbClr val="000000"/>
                          </a:solidFill>
                          <a:latin typeface="Cambria Math" panose="02040503050406030204" pitchFamily="18" charset="0"/>
                        </a:rPr>
                        <m:t>de</m:t>
                      </m:r>
                      <m:r>
                        <m:rPr>
                          <m:nor/>
                        </m:rPr>
                        <a:rPr lang="en-US" sz="1800" b="0" i="1" smtClean="0">
                          <a:solidFill>
                            <a:srgbClr val="000000"/>
                          </a:solidFill>
                          <a:latin typeface="Cambria Math" panose="02040503050406030204" pitchFamily="18" charset="0"/>
                        </a:rPr>
                        <m:t>/</m:t>
                      </m:r>
                      <m:r>
                        <m:rPr>
                          <m:nor/>
                        </m:rPr>
                        <a:rPr lang="en-US" sz="1800" b="0" i="1" smtClean="0">
                          <a:solidFill>
                            <a:srgbClr val="000000"/>
                          </a:solidFill>
                          <a:latin typeface="Cambria Math" panose="02040503050406030204" pitchFamily="18" charset="0"/>
                        </a:rPr>
                        <m:t>dwj</m:t>
                      </m:r>
                      <m:r>
                        <m:rPr>
                          <m:nor/>
                        </m:rPr>
                        <a:rPr lang="en-US" sz="1800" b="0" i="1" baseline="-25000" smtClean="0">
                          <a:solidFill>
                            <a:srgbClr val="000000"/>
                          </a:solidFill>
                          <a:latin typeface="Cambria Math" panose="02040503050406030204" pitchFamily="18" charset="0"/>
                        </a:rPr>
                        <m:t>,</m:t>
                      </m:r>
                      <m:r>
                        <m:rPr>
                          <m:nor/>
                        </m:rPr>
                        <a:rPr lang="en-US" sz="1800" b="0" i="1" baseline="-25000" smtClean="0">
                          <a:solidFill>
                            <a:srgbClr val="000000"/>
                          </a:solidFill>
                          <a:latin typeface="Cambria Math" panose="02040503050406030204" pitchFamily="18" charset="0"/>
                        </a:rPr>
                        <m:t>i</m:t>
                      </m:r>
                    </m:oMath>
                  </m:oMathPara>
                </a14:m>
                <a:endParaRPr lang="en-US" sz="1800" i="1" baseline="-25000" dirty="0">
                  <a:solidFill>
                    <a:srgbClr val="0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sty m:val="p"/>
                        </m:rPr>
                        <a:rPr lang="en-US" i="1" smtClean="0">
                          <a:solidFill>
                            <a:srgbClr val="FF0000"/>
                          </a:solidFill>
                          <a:latin typeface="Cambria Math" panose="02040503050406030204" pitchFamily="18" charset="0"/>
                        </a:rPr>
                        <m:t>c</m:t>
                      </m:r>
                      <m:r>
                        <a:rPr lang="en-US" i="1" smtClean="0">
                          <a:solidFill>
                            <a:srgbClr val="FF0000"/>
                          </a:solidFill>
                          <a:latin typeface="Cambria Math" panose="02040503050406030204" pitchFamily="18" charset="0"/>
                        </a:rPr>
                        <m:t>h𝑜𝑖𝑐𝑒</m:t>
                      </m:r>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1</m:t>
                          </m:r>
                        </m:e>
                      </m:d>
                      <m:r>
                        <a:rPr lang="en-US" i="1">
                          <a:solidFill>
                            <a:srgbClr val="FF0000"/>
                          </a:solidFill>
                          <a:latin typeface="Cambria Math" panose="02040503050406030204" pitchFamily="18" charset="0"/>
                        </a:rPr>
                        <m:t>:</m:t>
                      </m:r>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0.4945−1</m:t>
                          </m:r>
                        </m:e>
                      </m:d>
                      <m:r>
                        <a:rPr lang="en-US" i="1">
                          <a:solidFill>
                            <a:srgbClr val="FF0000"/>
                          </a:solidFill>
                          <a:latin typeface="Cambria Math" panose="02040503050406030204" pitchFamily="18" charset="0"/>
                        </a:rPr>
                        <m:t>∗</m:t>
                      </m:r>
                      <m:r>
                        <a:rPr lang="en-US" i="1" smtClean="0">
                          <a:solidFill>
                            <a:srgbClr val="FF0000"/>
                          </a:solidFill>
                          <a:latin typeface="Cambria Math" panose="02040503050406030204" pitchFamily="18" charset="0"/>
                        </a:rPr>
                        <m:t>(0.25/0.4945)</m:t>
                      </m:r>
                      <m:r>
                        <a:rPr lang="en-US" i="1">
                          <a:solidFill>
                            <a:srgbClr val="FF0000"/>
                          </a:solidFill>
                          <a:latin typeface="Cambria Math" panose="02040503050406030204" pitchFamily="18" charset="0"/>
                        </a:rPr>
                        <m:t>∗0.5310</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𝑖𝑠</m:t>
                      </m:r>
                      <m:r>
                        <a:rPr lang="en-US" b="0" i="1" smtClean="0">
                          <a:solidFill>
                            <a:srgbClr val="FF0000"/>
                          </a:solidFill>
                          <a:latin typeface="Cambria Math" panose="02040503050406030204" pitchFamily="18" charset="0"/>
                        </a:rPr>
                        <m:t>_</m:t>
                      </m:r>
                      <m:r>
                        <a:rPr lang="en-US" b="0" i="1" smtClean="0">
                          <a:solidFill>
                            <a:srgbClr val="FF0000"/>
                          </a:solidFill>
                          <a:latin typeface="Cambria Math" panose="02040503050406030204" pitchFamily="18" charset="0"/>
                        </a:rPr>
                        <m:t>𝑐𝑜𝑟𝑟𝑒𝑐𝑡</m:t>
                      </m:r>
                    </m:oMath>
                  </m:oMathPara>
                </a14:m>
                <a:endParaRPr lang="en-US" i="1" dirty="0">
                  <a:solidFill>
                    <a:srgbClr val="FF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sty m:val="p"/>
                        </m:rPr>
                        <a:rPr lang="en-US" i="1">
                          <a:latin typeface="Cambria Math" panose="02040503050406030204" pitchFamily="18" charset="0"/>
                        </a:rPr>
                        <m:t>c</m:t>
                      </m:r>
                      <m:r>
                        <a:rPr lang="en-US" i="1">
                          <a:latin typeface="Cambria Math" panose="02040503050406030204" pitchFamily="18" charset="0"/>
                        </a:rPr>
                        <m:t>h𝑜𝑖𝑐𝑒</m:t>
                      </m:r>
                      <m:d>
                        <m:dPr>
                          <m:ctrlPr>
                            <a:rPr lang="en-US" i="1">
                              <a:latin typeface="Cambria Math" panose="02040503050406030204" pitchFamily="18" charset="0"/>
                            </a:rPr>
                          </m:ctrlPr>
                        </m:dPr>
                        <m:e>
                          <m:r>
                            <a:rPr lang="en-US" i="1">
                              <a:latin typeface="Cambria Math" panose="02040503050406030204" pitchFamily="18" charset="0"/>
                            </a:rPr>
                            <m:t>2</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1−0.4945</m:t>
                          </m:r>
                        </m:e>
                      </m:d>
                      <m:r>
                        <a:rPr lang="en-US" i="1">
                          <a:latin typeface="Cambria Math" panose="02040503050406030204" pitchFamily="18" charset="0"/>
                        </a:rPr>
                        <m:t>∗(0.25/0.4945)∗0.5310</m:t>
                      </m:r>
                    </m:oMath>
                  </m:oMathPara>
                </a14:m>
                <a:endParaRPr lang="en-US"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sty m:val="p"/>
                        </m:rPr>
                        <a:rPr lang="en-US" i="1">
                          <a:latin typeface="Cambria Math" panose="02040503050406030204" pitchFamily="18" charset="0"/>
                        </a:rPr>
                        <m:t>c</m:t>
                      </m:r>
                      <m:r>
                        <a:rPr lang="en-US" i="1">
                          <a:latin typeface="Cambria Math" panose="02040503050406030204" pitchFamily="18" charset="0"/>
                        </a:rPr>
                        <m:t>h𝑜𝑖𝑐𝑒</m:t>
                      </m:r>
                      <m:d>
                        <m:dPr>
                          <m:ctrlPr>
                            <a:rPr lang="en-US" i="1">
                              <a:latin typeface="Cambria Math" panose="02040503050406030204" pitchFamily="18" charset="0"/>
                            </a:rPr>
                          </m:ctrlPr>
                        </m:dPr>
                        <m:e>
                          <m:r>
                            <a:rPr lang="en-US" i="1">
                              <a:latin typeface="Cambria Math" panose="02040503050406030204" pitchFamily="18" charset="0"/>
                            </a:rPr>
                            <m:t>3</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0.4945−1</m:t>
                          </m:r>
                        </m:e>
                      </m:d>
                      <m:r>
                        <a:rPr lang="en-US" i="1">
                          <a:latin typeface="Cambria Math" panose="02040503050406030204" pitchFamily="18" charset="0"/>
                        </a:rPr>
                        <m:t>∗(0.25/0.4945)∗0.5310</m:t>
                      </m:r>
                    </m:oMath>
                  </m:oMathPara>
                </a14:m>
                <a:endParaRPr lang="en-US" i="1" dirty="0">
                  <a:latin typeface="Cambria Math" panose="02040503050406030204" pitchFamily="18" charset="0"/>
                </a:endParaRPr>
              </a:p>
              <a:p>
                <a14:m>
                  <m:oMath xmlns:m="http://schemas.openxmlformats.org/officeDocument/2006/math">
                    <m:r>
                      <m:rPr>
                        <m:sty m:val="p"/>
                      </m:rPr>
                      <a:rPr lang="en-US" i="1">
                        <a:latin typeface="Cambria Math" panose="02040503050406030204" pitchFamily="18" charset="0"/>
                      </a:rPr>
                      <m:t>c</m:t>
                    </m:r>
                    <m:r>
                      <a:rPr lang="en-US" i="1">
                        <a:latin typeface="Cambria Math" panose="02040503050406030204" pitchFamily="18" charset="0"/>
                      </a:rPr>
                      <m:t>h𝑜𝑖𝑐𝑒</m:t>
                    </m:r>
                    <m:d>
                      <m:dPr>
                        <m:ctrlPr>
                          <a:rPr lang="en-US" i="1">
                            <a:latin typeface="Cambria Math" panose="02040503050406030204" pitchFamily="18" charset="0"/>
                          </a:rPr>
                        </m:ctrlPr>
                      </m:dPr>
                      <m:e>
                        <m:r>
                          <a:rPr lang="en-US" i="1">
                            <a:latin typeface="Cambria Math" panose="02040503050406030204" pitchFamily="18" charset="0"/>
                          </a:rPr>
                          <m:t>4</m:t>
                        </m:r>
                      </m:e>
                    </m:d>
                    <m:r>
                      <a:rPr lang="en-US" i="1">
                        <a:latin typeface="Cambria Math" panose="02040503050406030204" pitchFamily="18" charset="0"/>
                      </a:rPr>
                      <m:t>:(0.4945−1)∗(0.4945/0.25)</m:t>
                    </m:r>
                  </m:oMath>
                </a14:m>
                <a:r>
                  <a:rPr lang="en-US" dirty="0"/>
                  <a:t> </a:t>
                </a:r>
                <a14:m>
                  <m:oMath xmlns:m="http://schemas.openxmlformats.org/officeDocument/2006/math">
                    <m:r>
                      <a:rPr lang="en-US" i="1">
                        <a:latin typeface="Cambria Math" panose="02040503050406030204" pitchFamily="18" charset="0"/>
                      </a:rPr>
                      <m:t>∗0.5310</m:t>
                    </m:r>
                  </m:oMath>
                </a14:m>
                <a:endParaRPr lang="en-US" dirty="0"/>
              </a:p>
            </p:txBody>
          </p:sp>
        </mc:Choice>
        <mc:Fallback xmlns="">
          <p:sp>
            <p:nvSpPr>
              <p:cNvPr id="8" name="TextBox 7">
                <a:extLst>
                  <a:ext uri="{FF2B5EF4-FFF2-40B4-BE49-F238E27FC236}">
                    <a16:creationId xmlns:a16="http://schemas.microsoft.com/office/drawing/2014/main" id="{5AAA7968-50D2-25FB-C7CD-09C08C183987}"/>
                  </a:ext>
                </a:extLst>
              </p:cNvPr>
              <p:cNvSpPr txBox="1">
                <a:spLocks noRot="1" noChangeAspect="1" noMove="1" noResize="1" noEditPoints="1" noAdjustHandles="1" noChangeArrowheads="1" noChangeShapeType="1" noTextEdit="1"/>
              </p:cNvSpPr>
              <p:nvPr/>
            </p:nvSpPr>
            <p:spPr>
              <a:xfrm>
                <a:off x="676841" y="4039483"/>
                <a:ext cx="6219327" cy="1470980"/>
              </a:xfrm>
              <a:prstGeom prst="rect">
                <a:avLst/>
              </a:prstGeom>
              <a:blipFill>
                <a:blip r:embed="rId4"/>
                <a:stretch>
                  <a:fillRect b="-2058"/>
                </a:stretch>
              </a:blipFill>
              <a:ln>
                <a:solidFill>
                  <a:schemeClr val="tx1"/>
                </a:solidFill>
              </a:ln>
            </p:spPr>
            <p:txBody>
              <a:bodyPr/>
              <a:lstStyle/>
              <a:p>
                <a:r>
                  <a:rPr lang="en-US">
                    <a:noFill/>
                  </a:rPr>
                  <a:t> </a:t>
                </a:r>
              </a:p>
            </p:txBody>
          </p:sp>
        </mc:Fallback>
      </mc:AlternateContent>
      <p:sp>
        <p:nvSpPr>
          <p:cNvPr id="7" name="Oval 6">
            <a:extLst>
              <a:ext uri="{FF2B5EF4-FFF2-40B4-BE49-F238E27FC236}">
                <a16:creationId xmlns:a16="http://schemas.microsoft.com/office/drawing/2014/main" id="{3D5BAE77-4050-B920-ECE4-135A2EF9D5D9}"/>
              </a:ext>
            </a:extLst>
          </p:cNvPr>
          <p:cNvSpPr/>
          <p:nvPr/>
        </p:nvSpPr>
        <p:spPr>
          <a:xfrm>
            <a:off x="5984892" y="2327275"/>
            <a:ext cx="9144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9" name="Straight Arrow Connector 8">
            <a:extLst>
              <a:ext uri="{FF2B5EF4-FFF2-40B4-BE49-F238E27FC236}">
                <a16:creationId xmlns:a16="http://schemas.microsoft.com/office/drawing/2014/main" id="{C6EA2124-C95C-7A95-0622-466739D6E85E}"/>
              </a:ext>
            </a:extLst>
          </p:cNvPr>
          <p:cNvCxnSpPr/>
          <p:nvPr/>
        </p:nvCxnSpPr>
        <p:spPr>
          <a:xfrm>
            <a:off x="5170504" y="2562225"/>
            <a:ext cx="814388" cy="698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B87633E-1C12-B3DD-9D0C-6C824D9DB2FB}"/>
              </a:ext>
            </a:extLst>
          </p:cNvPr>
          <p:cNvCxnSpPr/>
          <p:nvPr/>
        </p:nvCxnSpPr>
        <p:spPr>
          <a:xfrm flipV="1">
            <a:off x="5222892" y="2860675"/>
            <a:ext cx="762000" cy="23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9AE880A-DA36-858B-3D0F-C233EE1DA20B}"/>
              </a:ext>
            </a:extLst>
          </p:cNvPr>
          <p:cNvCxnSpPr/>
          <p:nvPr/>
        </p:nvCxnSpPr>
        <p:spPr>
          <a:xfrm flipV="1">
            <a:off x="6907229" y="2746375"/>
            <a:ext cx="6778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FE43A04-F0CF-1C2A-2EE7-E4F869FB7490}"/>
              </a:ext>
            </a:extLst>
          </p:cNvPr>
          <p:cNvCxnSpPr>
            <a:endCxn id="7" idx="4"/>
          </p:cNvCxnSpPr>
          <p:nvPr/>
        </p:nvCxnSpPr>
        <p:spPr>
          <a:xfrm>
            <a:off x="6442092" y="2327275"/>
            <a:ext cx="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501831E-5ACB-7E4D-9083-013B9905A376}"/>
              </a:ext>
            </a:extLst>
          </p:cNvPr>
          <p:cNvSpPr/>
          <p:nvPr/>
        </p:nvSpPr>
        <p:spPr>
          <a:xfrm>
            <a:off x="5346717" y="2632075"/>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5" name="Oval 14">
            <a:extLst>
              <a:ext uri="{FF2B5EF4-FFF2-40B4-BE49-F238E27FC236}">
                <a16:creationId xmlns:a16="http://schemas.microsoft.com/office/drawing/2014/main" id="{E2A947ED-7BB5-E019-2185-A9EE7742F321}"/>
              </a:ext>
            </a:extLst>
          </p:cNvPr>
          <p:cNvSpPr/>
          <p:nvPr/>
        </p:nvSpPr>
        <p:spPr>
          <a:xfrm>
            <a:off x="5375292" y="2784475"/>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6" name="Straight Arrow Connector 15">
            <a:extLst>
              <a:ext uri="{FF2B5EF4-FFF2-40B4-BE49-F238E27FC236}">
                <a16:creationId xmlns:a16="http://schemas.microsoft.com/office/drawing/2014/main" id="{E03727A8-2583-6DFF-08F9-BF8A46857211}"/>
              </a:ext>
            </a:extLst>
          </p:cNvPr>
          <p:cNvCxnSpPr>
            <a:endCxn id="7" idx="3"/>
          </p:cNvCxnSpPr>
          <p:nvPr/>
        </p:nvCxnSpPr>
        <p:spPr>
          <a:xfrm flipV="1">
            <a:off x="5222892" y="3043238"/>
            <a:ext cx="896937" cy="73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5C440132-2406-B64B-3C9F-01865D74081E}"/>
              </a:ext>
            </a:extLst>
          </p:cNvPr>
          <p:cNvSpPr/>
          <p:nvPr/>
        </p:nvSpPr>
        <p:spPr>
          <a:xfrm>
            <a:off x="5400692" y="2959100"/>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8" name="TextBox 19">
            <a:extLst>
              <a:ext uri="{FF2B5EF4-FFF2-40B4-BE49-F238E27FC236}">
                <a16:creationId xmlns:a16="http://schemas.microsoft.com/office/drawing/2014/main" id="{2545C26E-7745-5559-9C63-69819B3A5310}"/>
              </a:ext>
            </a:extLst>
          </p:cNvPr>
          <p:cNvSpPr txBox="1">
            <a:spLocks noChangeArrowheads="1"/>
          </p:cNvSpPr>
          <p:nvPr/>
        </p:nvSpPr>
        <p:spPr bwMode="auto">
          <a:xfrm>
            <a:off x="6937392" y="2438400"/>
            <a:ext cx="857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Output</a:t>
            </a:r>
          </a:p>
          <a:p>
            <a:pPr eaLnBrk="1" hangingPunct="1">
              <a:spcBef>
                <a:spcPct val="0"/>
              </a:spcBef>
              <a:buFontTx/>
              <a:buNone/>
            </a:pPr>
            <a:endParaRPr lang="en-US" altLang="en-US" sz="1800" i="1" baseline="-25000" dirty="0"/>
          </a:p>
        </p:txBody>
      </p:sp>
      <p:cxnSp>
        <p:nvCxnSpPr>
          <p:cNvPr id="19" name="Straight Arrow Connector 18">
            <a:extLst>
              <a:ext uri="{FF2B5EF4-FFF2-40B4-BE49-F238E27FC236}">
                <a16:creationId xmlns:a16="http://schemas.microsoft.com/office/drawing/2014/main" id="{5F3187C4-177E-9F7C-6722-874D20438E86}"/>
              </a:ext>
            </a:extLst>
          </p:cNvPr>
          <p:cNvCxnSpPr/>
          <p:nvPr/>
        </p:nvCxnSpPr>
        <p:spPr>
          <a:xfrm flipH="1">
            <a:off x="6065854" y="3241675"/>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aphicFrame>
        <p:nvGraphicFramePr>
          <p:cNvPr id="20" name="Object 13">
            <a:extLst>
              <a:ext uri="{FF2B5EF4-FFF2-40B4-BE49-F238E27FC236}">
                <a16:creationId xmlns:a16="http://schemas.microsoft.com/office/drawing/2014/main" id="{9DFA589B-4001-9944-6285-4FDB9DA6CF9B}"/>
              </a:ext>
            </a:extLst>
          </p:cNvPr>
          <p:cNvGraphicFramePr>
            <a:graphicFrameLocks noChangeAspect="1"/>
          </p:cNvGraphicFramePr>
          <p:nvPr/>
        </p:nvGraphicFramePr>
        <p:xfrm>
          <a:off x="6065854" y="3348306"/>
          <a:ext cx="1014413" cy="250073"/>
        </p:xfrm>
        <a:graphic>
          <a:graphicData uri="http://schemas.openxmlformats.org/presentationml/2006/ole">
            <mc:AlternateContent xmlns:mc="http://schemas.openxmlformats.org/markup-compatibility/2006">
              <mc:Choice xmlns:v="urn:schemas-microsoft-com:vml" Requires="v">
                <p:oleObj name="Equation" r:id="rId5" imgW="927000" imgH="228600" progId="Equation.3">
                  <p:embed/>
                </p:oleObj>
              </mc:Choice>
              <mc:Fallback>
                <p:oleObj name="Equation" r:id="rId5" imgW="927000" imgH="228600" progId="Equation.3">
                  <p:embed/>
                  <p:pic>
                    <p:nvPicPr>
                      <p:cNvPr id="20" name="Object 13">
                        <a:extLst>
                          <a:ext uri="{FF2B5EF4-FFF2-40B4-BE49-F238E27FC236}">
                            <a16:creationId xmlns:a16="http://schemas.microsoft.com/office/drawing/2014/main" id="{9DFA589B-4001-9944-6285-4FDB9DA6CF9B}"/>
                          </a:ext>
                        </a:extLst>
                      </p:cNvPr>
                      <p:cNvPicPr>
                        <a:picLocks noChangeAspect="1" noChangeArrowheads="1"/>
                      </p:cNvPicPr>
                      <p:nvPr/>
                    </p:nvPicPr>
                    <p:blipFill>
                      <a:blip r:embed="rId6"/>
                      <a:srcRect/>
                      <a:stretch>
                        <a:fillRect/>
                      </a:stretch>
                    </p:blipFill>
                    <p:spPr bwMode="auto">
                      <a:xfrm>
                        <a:off x="6065854" y="3348306"/>
                        <a:ext cx="1014413" cy="250073"/>
                      </a:xfrm>
                      <a:prstGeom prst="rect">
                        <a:avLst/>
                      </a:prstGeom>
                      <a:noFill/>
                      <a:ln>
                        <a:noFill/>
                      </a:ln>
                    </p:spPr>
                  </p:pic>
                </p:oleObj>
              </mc:Fallback>
            </mc:AlternateContent>
          </a:graphicData>
        </a:graphic>
      </p:graphicFrame>
      <p:graphicFrame>
        <p:nvGraphicFramePr>
          <p:cNvPr id="21" name="Object 13">
            <a:extLst>
              <a:ext uri="{FF2B5EF4-FFF2-40B4-BE49-F238E27FC236}">
                <a16:creationId xmlns:a16="http://schemas.microsoft.com/office/drawing/2014/main" id="{31999685-981A-9694-C927-375D07728F68}"/>
              </a:ext>
            </a:extLst>
          </p:cNvPr>
          <p:cNvGraphicFramePr>
            <a:graphicFrameLocks noChangeAspect="1"/>
          </p:cNvGraphicFramePr>
          <p:nvPr/>
        </p:nvGraphicFramePr>
        <p:xfrm>
          <a:off x="6508767" y="2522538"/>
          <a:ext cx="319087" cy="474662"/>
        </p:xfrm>
        <a:graphic>
          <a:graphicData uri="http://schemas.openxmlformats.org/presentationml/2006/ole">
            <mc:AlternateContent xmlns:mc="http://schemas.openxmlformats.org/markup-compatibility/2006">
              <mc:Choice xmlns:v="urn:schemas-microsoft-com:vml" Requires="v">
                <p:oleObj name="Equation" r:id="rId7" imgW="152280" imgH="228600" progId="Equation.3">
                  <p:embed/>
                </p:oleObj>
              </mc:Choice>
              <mc:Fallback>
                <p:oleObj name="Equation" r:id="rId7" imgW="152280" imgH="228600" progId="Equation.3">
                  <p:embed/>
                  <p:pic>
                    <p:nvPicPr>
                      <p:cNvPr id="21" name="Object 13">
                        <a:extLst>
                          <a:ext uri="{FF2B5EF4-FFF2-40B4-BE49-F238E27FC236}">
                            <a16:creationId xmlns:a16="http://schemas.microsoft.com/office/drawing/2014/main" id="{31999685-981A-9694-C927-375D07728F68}"/>
                          </a:ext>
                        </a:extLst>
                      </p:cNvPr>
                      <p:cNvPicPr>
                        <a:picLocks noChangeAspect="1" noChangeArrowheads="1"/>
                      </p:cNvPicPr>
                      <p:nvPr/>
                    </p:nvPicPr>
                    <p:blipFill>
                      <a:blip r:embed="rId8"/>
                      <a:srcRect/>
                      <a:stretch>
                        <a:fillRect/>
                      </a:stretch>
                    </p:blipFill>
                    <p:spPr bwMode="auto">
                      <a:xfrm>
                        <a:off x="6508767" y="2522538"/>
                        <a:ext cx="319087"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13">
            <a:extLst>
              <a:ext uri="{FF2B5EF4-FFF2-40B4-BE49-F238E27FC236}">
                <a16:creationId xmlns:a16="http://schemas.microsoft.com/office/drawing/2014/main" id="{D2C1DE17-C473-8F59-DBF5-341649043112}"/>
              </a:ext>
            </a:extLst>
          </p:cNvPr>
          <p:cNvGraphicFramePr>
            <a:graphicFrameLocks noChangeAspect="1"/>
          </p:cNvGraphicFramePr>
          <p:nvPr/>
        </p:nvGraphicFramePr>
        <p:xfrm>
          <a:off x="6125084" y="2540269"/>
          <a:ext cx="317500" cy="477837"/>
        </p:xfrm>
        <a:graphic>
          <a:graphicData uri="http://schemas.openxmlformats.org/presentationml/2006/ole">
            <mc:AlternateContent xmlns:mc="http://schemas.openxmlformats.org/markup-compatibility/2006">
              <mc:Choice xmlns:v="urn:schemas-microsoft-com:vml" Requires="v">
                <p:oleObj name="Equation" r:id="rId9" imgW="152280" imgH="228600" progId="Equation.3">
                  <p:embed/>
                </p:oleObj>
              </mc:Choice>
              <mc:Fallback>
                <p:oleObj name="Equation" r:id="rId9" imgW="152280" imgH="228600" progId="Equation.3">
                  <p:embed/>
                  <p:pic>
                    <p:nvPicPr>
                      <p:cNvPr id="22" name="Object 13">
                        <a:extLst>
                          <a:ext uri="{FF2B5EF4-FFF2-40B4-BE49-F238E27FC236}">
                            <a16:creationId xmlns:a16="http://schemas.microsoft.com/office/drawing/2014/main" id="{D2C1DE17-C473-8F59-DBF5-341649043112}"/>
                          </a:ext>
                        </a:extLst>
                      </p:cNvPr>
                      <p:cNvPicPr>
                        <a:picLocks noChangeAspect="1" noChangeArrowheads="1"/>
                      </p:cNvPicPr>
                      <p:nvPr/>
                    </p:nvPicPr>
                    <p:blipFill>
                      <a:blip r:embed="rId10"/>
                      <a:srcRect/>
                      <a:stretch>
                        <a:fillRect/>
                      </a:stretch>
                    </p:blipFill>
                    <p:spPr bwMode="auto">
                      <a:xfrm>
                        <a:off x="6125084" y="2540269"/>
                        <a:ext cx="3175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3" name="Object 13">
                <a:extLst>
                  <a:ext uri="{FF2B5EF4-FFF2-40B4-BE49-F238E27FC236}">
                    <a16:creationId xmlns:a16="http://schemas.microsoft.com/office/drawing/2014/main" id="{A6C2526E-6E81-5EA4-BA8D-4794F1277E62}"/>
                  </a:ext>
                </a:extLst>
              </p:cNvPr>
              <p:cNvSpPr txBox="1"/>
              <p:nvPr/>
            </p:nvSpPr>
            <p:spPr bwMode="auto">
              <a:xfrm>
                <a:off x="7101396" y="2929604"/>
                <a:ext cx="2057400" cy="947738"/>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m:rPr>
                          <m:nor/>
                        </m:rPr>
                        <a:rPr lang="en-HK" sz="2000" i="0" smtClean="0">
                          <a:solidFill>
                            <a:srgbClr val="000000"/>
                          </a:solidFill>
                          <a:latin typeface="Cambria Math" panose="02040503050406030204" pitchFamily="18" charset="0"/>
                        </a:rPr>
                        <m:t>difference</m:t>
                      </m:r>
                      <m:r>
                        <m:rPr>
                          <m:nor/>
                        </m:rPr>
                        <a:rPr lang="en-HK" sz="2000" i="0" smtClean="0">
                          <a:solidFill>
                            <a:srgbClr val="000000"/>
                          </a:solidFill>
                          <a:latin typeface="Cambria Math" panose="02040503050406030204" pitchFamily="18" charset="0"/>
                        </a:rPr>
                        <m:t> </m:t>
                      </m:r>
                      <m:r>
                        <m:rPr>
                          <m:nor/>
                        </m:rPr>
                        <a:rPr lang="en-HK" sz="2000" i="0" smtClean="0">
                          <a:solidFill>
                            <a:srgbClr val="000000"/>
                          </a:solidFill>
                          <a:latin typeface="Cambria Math" panose="02040503050406030204" pitchFamily="18" charset="0"/>
                        </a:rPr>
                        <m:t>between</m:t>
                      </m:r>
                      <m:r>
                        <m:rPr>
                          <m:nor/>
                        </m:rPr>
                        <a:rPr lang="en-HK" sz="2000" i="0" smtClean="0">
                          <a:solidFill>
                            <a:srgbClr val="000000"/>
                          </a:solidFill>
                          <a:latin typeface="Cambria Math" panose="02040503050406030204" pitchFamily="18" charset="0"/>
                        </a:rPr>
                        <m:t> </m:t>
                      </m:r>
                    </m:oMath>
                    <m:oMath xmlns:m="http://schemas.openxmlformats.org/officeDocument/2006/math">
                      <m:r>
                        <m:rPr>
                          <m:nor/>
                        </m:rPr>
                        <a:rPr lang="en-HK" sz="2000" i="0">
                          <a:solidFill>
                            <a:srgbClr val="000000"/>
                          </a:solidFill>
                          <a:latin typeface="Cambria Math" panose="02040503050406030204" pitchFamily="18" charset="0"/>
                        </a:rPr>
                        <m:t>output</m:t>
                      </m:r>
                      <m:r>
                        <m:rPr>
                          <m:nor/>
                        </m:rPr>
                        <a:rPr lang="en-HK" sz="2000" i="0">
                          <a:solidFill>
                            <a:srgbClr val="000000"/>
                          </a:solidFill>
                          <a:latin typeface="Cambria Math" panose="02040503050406030204" pitchFamily="18" charset="0"/>
                        </a:rPr>
                        <m:t> </m:t>
                      </m:r>
                      <m:sSub>
                        <m:sSubPr>
                          <m:ctrlPr>
                            <a:rPr lang="en-HK" sz="2000" i="1">
                              <a:solidFill>
                                <a:srgbClr val="000000"/>
                              </a:solidFill>
                              <a:latin typeface="Cambria Math" panose="02040503050406030204" pitchFamily="18" charset="0"/>
                            </a:rPr>
                          </m:ctrlPr>
                        </m:sSubPr>
                        <m:e>
                          <m:r>
                            <a:rPr lang="en-HK" sz="2000" i="1">
                              <a:solidFill>
                                <a:srgbClr val="000000"/>
                              </a:solidFill>
                              <a:latin typeface="Cambria Math" panose="02040503050406030204" pitchFamily="18" charset="0"/>
                            </a:rPr>
                            <m:t>𝑥</m:t>
                          </m:r>
                        </m:e>
                        <m:sub>
                          <m:r>
                            <a:rPr lang="en-HK" sz="2000" i="1">
                              <a:solidFill>
                                <a:srgbClr val="000000"/>
                              </a:solidFill>
                              <a:latin typeface="Cambria Math" panose="02040503050406030204" pitchFamily="18" charset="0"/>
                            </a:rPr>
                            <m:t>𝑖</m:t>
                          </m:r>
                        </m:sub>
                      </m:sSub>
                      <m:r>
                        <m:rPr>
                          <m:nor/>
                        </m:rPr>
                        <a:rPr lang="en-HK" sz="2000" i="0">
                          <a:solidFill>
                            <a:srgbClr val="000000"/>
                          </a:solidFill>
                          <a:latin typeface="Cambria Math" panose="02040503050406030204" pitchFamily="18" charset="0"/>
                        </a:rPr>
                        <m:t>and</m:t>
                      </m:r>
                      <m:r>
                        <m:rPr>
                          <m:nor/>
                        </m:rPr>
                        <a:rPr lang="en-HK" sz="2000" i="0">
                          <a:solidFill>
                            <a:srgbClr val="000000"/>
                          </a:solidFill>
                          <a:latin typeface="Cambria Math" panose="02040503050406030204" pitchFamily="18" charset="0"/>
                        </a:rPr>
                        <m:t> </m:t>
                      </m:r>
                      <m:r>
                        <m:rPr>
                          <m:nor/>
                        </m:rPr>
                        <a:rPr lang="en-HK" sz="2000" i="0">
                          <a:solidFill>
                            <a:srgbClr val="000000"/>
                          </a:solidFill>
                          <a:latin typeface="Cambria Math" panose="02040503050406030204" pitchFamily="18" charset="0"/>
                        </a:rPr>
                        <m:t>teacher</m:t>
                      </m:r>
                      <m:r>
                        <m:rPr>
                          <m:nor/>
                        </m:rPr>
                        <a:rPr lang="en-HK" sz="2000" i="0">
                          <a:solidFill>
                            <a:srgbClr val="000000"/>
                          </a:solidFill>
                          <a:latin typeface="Cambria Math" panose="02040503050406030204" pitchFamily="18" charset="0"/>
                        </a:rPr>
                        <m:t> </m:t>
                      </m:r>
                      <m:sSub>
                        <m:sSubPr>
                          <m:ctrlPr>
                            <a:rPr lang="en-HK" sz="2000" i="1">
                              <a:solidFill>
                                <a:srgbClr val="000000"/>
                              </a:solidFill>
                              <a:latin typeface="Cambria Math" panose="02040503050406030204" pitchFamily="18" charset="0"/>
                            </a:rPr>
                          </m:ctrlPr>
                        </m:sSubPr>
                        <m:e>
                          <m:r>
                            <a:rPr lang="en-HK" sz="2000" i="1">
                              <a:solidFill>
                                <a:srgbClr val="000000"/>
                              </a:solidFill>
                              <a:latin typeface="Cambria Math" panose="02040503050406030204" pitchFamily="18" charset="0"/>
                            </a:rPr>
                            <m:t>𝑡</m:t>
                          </m:r>
                        </m:e>
                        <m:sub>
                          <m:r>
                            <a:rPr lang="en-HK" sz="2000" i="1">
                              <a:solidFill>
                                <a:srgbClr val="000000"/>
                              </a:solidFill>
                              <a:latin typeface="Cambria Math" panose="02040503050406030204" pitchFamily="18" charset="0"/>
                            </a:rPr>
                            <m:t>𝑖</m:t>
                          </m:r>
                        </m:sub>
                      </m:sSub>
                    </m:oMath>
                    <m:oMath xmlns:m="http://schemas.openxmlformats.org/officeDocument/2006/math">
                      <m:r>
                        <a:rPr lang="en-US" sz="2000" b="0" i="1" smtClean="0">
                          <a:solidFill>
                            <a:srgbClr val="000000"/>
                          </a:solidFill>
                          <a:latin typeface="Cambria Math" panose="02040503050406030204" pitchFamily="18" charset="0"/>
                        </a:rPr>
                        <m:t>𝑒</m:t>
                      </m:r>
                      <m:r>
                        <a:rPr lang="en-HK" sz="2000" i="1">
                          <a:solidFill>
                            <a:srgbClr val="000000"/>
                          </a:solidFill>
                          <a:latin typeface="Cambria Math" panose="02040503050406030204" pitchFamily="18" charset="0"/>
                        </a:rPr>
                        <m:t>=0.5(</m:t>
                      </m:r>
                      <m:sSub>
                        <m:sSubPr>
                          <m:ctrlPr>
                            <a:rPr lang="en-HK" sz="2000" i="1">
                              <a:solidFill>
                                <a:srgbClr val="000000"/>
                              </a:solidFill>
                              <a:latin typeface="Cambria Math" panose="02040503050406030204" pitchFamily="18" charset="0"/>
                            </a:rPr>
                          </m:ctrlPr>
                        </m:sSubPr>
                        <m:e>
                          <m:r>
                            <a:rPr lang="en-HK" sz="2000" i="1">
                              <a:solidFill>
                                <a:srgbClr val="000000"/>
                              </a:solidFill>
                              <a:latin typeface="Cambria Math" panose="02040503050406030204" pitchFamily="18" charset="0"/>
                            </a:rPr>
                            <m:t>𝑥</m:t>
                          </m:r>
                        </m:e>
                        <m:sub>
                          <m:r>
                            <a:rPr lang="en-HK" sz="2000" i="1">
                              <a:solidFill>
                                <a:srgbClr val="000000"/>
                              </a:solidFill>
                              <a:latin typeface="Cambria Math" panose="02040503050406030204" pitchFamily="18" charset="0"/>
                            </a:rPr>
                            <m:t>𝑖</m:t>
                          </m:r>
                        </m:sub>
                      </m:sSub>
                      <m:r>
                        <a:rPr lang="en-HK" sz="2000" i="1">
                          <a:solidFill>
                            <a:srgbClr val="000000"/>
                          </a:solidFill>
                          <a:latin typeface="Cambria Math" panose="02040503050406030204" pitchFamily="18" charset="0"/>
                        </a:rPr>
                        <m:t>−</m:t>
                      </m:r>
                      <m:sSub>
                        <m:sSubPr>
                          <m:ctrlPr>
                            <a:rPr lang="en-HK" sz="2000" i="1">
                              <a:solidFill>
                                <a:srgbClr val="000000"/>
                              </a:solidFill>
                              <a:latin typeface="Cambria Math" panose="02040503050406030204" pitchFamily="18" charset="0"/>
                            </a:rPr>
                          </m:ctrlPr>
                        </m:sSubPr>
                        <m:e>
                          <m:r>
                            <a:rPr lang="en-HK" sz="2000" i="1">
                              <a:solidFill>
                                <a:srgbClr val="000000"/>
                              </a:solidFill>
                              <a:latin typeface="Cambria Math" panose="02040503050406030204" pitchFamily="18" charset="0"/>
                            </a:rPr>
                            <m:t>𝑡</m:t>
                          </m:r>
                        </m:e>
                        <m:sub>
                          <m:r>
                            <a:rPr lang="en-HK" sz="2000" i="1">
                              <a:solidFill>
                                <a:srgbClr val="000000"/>
                              </a:solidFill>
                              <a:latin typeface="Cambria Math" panose="02040503050406030204" pitchFamily="18" charset="0"/>
                            </a:rPr>
                            <m:t>𝑖</m:t>
                          </m:r>
                        </m:sub>
                      </m:sSub>
                      <m:sSup>
                        <m:sSupPr>
                          <m:ctrlPr>
                            <a:rPr lang="en-HK" sz="2000" i="1">
                              <a:solidFill>
                                <a:srgbClr val="000000"/>
                              </a:solidFill>
                              <a:latin typeface="Cambria Math" panose="02040503050406030204" pitchFamily="18" charset="0"/>
                            </a:rPr>
                          </m:ctrlPr>
                        </m:sSupPr>
                        <m:e>
                          <m:r>
                            <a:rPr lang="en-HK" sz="2000" i="1">
                              <a:solidFill>
                                <a:srgbClr val="000000"/>
                              </a:solidFill>
                              <a:latin typeface="Cambria Math" panose="02040503050406030204" pitchFamily="18" charset="0"/>
                            </a:rPr>
                            <m:t>)</m:t>
                          </m:r>
                        </m:e>
                        <m:sup>
                          <m:r>
                            <a:rPr lang="en-HK" sz="2000" i="1">
                              <a:solidFill>
                                <a:srgbClr val="000000"/>
                              </a:solidFill>
                              <a:latin typeface="Cambria Math" panose="02040503050406030204" pitchFamily="18" charset="0"/>
                            </a:rPr>
                            <m:t>2</m:t>
                          </m:r>
                        </m:sup>
                      </m:sSup>
                    </m:oMath>
                  </m:oMathPara>
                </a14:m>
                <a:endParaRPr lang="en-HK" sz="2000" dirty="0"/>
              </a:p>
            </p:txBody>
          </p:sp>
        </mc:Choice>
        <mc:Fallback xmlns="">
          <p:sp>
            <p:nvSpPr>
              <p:cNvPr id="23" name="Object 13">
                <a:extLst>
                  <a:ext uri="{FF2B5EF4-FFF2-40B4-BE49-F238E27FC236}">
                    <a16:creationId xmlns:a16="http://schemas.microsoft.com/office/drawing/2014/main" id="{A6C2526E-6E81-5EA4-BA8D-4794F1277E62}"/>
                  </a:ext>
                </a:extLst>
              </p:cNvPr>
              <p:cNvSpPr txBox="1">
                <a:spLocks noRot="1" noChangeAspect="1" noMove="1" noResize="1" noEditPoints="1" noAdjustHandles="1" noChangeArrowheads="1" noChangeShapeType="1" noTextEdit="1"/>
              </p:cNvSpPr>
              <p:nvPr/>
            </p:nvSpPr>
            <p:spPr bwMode="auto">
              <a:xfrm>
                <a:off x="7101396" y="2929604"/>
                <a:ext cx="2057400" cy="947738"/>
              </a:xfrm>
              <a:prstGeom prst="rect">
                <a:avLst/>
              </a:prstGeom>
              <a:blipFill>
                <a:blip r:embed="rId11"/>
                <a:stretch>
                  <a:fillRect l="-890" b="-76129"/>
                </a:stretch>
              </a:blipFill>
              <a:ln>
                <a:noFill/>
              </a:ln>
            </p:spPr>
            <p:txBody>
              <a:bodyPr/>
              <a:lstStyle/>
              <a:p>
                <a:r>
                  <a:rPr lang="en-HK">
                    <a:noFill/>
                  </a:rPr>
                  <a:t> </a:t>
                </a:r>
              </a:p>
            </p:txBody>
          </p:sp>
        </mc:Fallback>
      </mc:AlternateContent>
      <p:graphicFrame>
        <p:nvGraphicFramePr>
          <p:cNvPr id="24" name="Object 13">
            <a:extLst>
              <a:ext uri="{FF2B5EF4-FFF2-40B4-BE49-F238E27FC236}">
                <a16:creationId xmlns:a16="http://schemas.microsoft.com/office/drawing/2014/main" id="{93CCD03D-735B-B742-B604-3107959759D2}"/>
              </a:ext>
            </a:extLst>
          </p:cNvPr>
          <p:cNvGraphicFramePr>
            <a:graphicFrameLocks noChangeAspect="1"/>
          </p:cNvGraphicFramePr>
          <p:nvPr/>
        </p:nvGraphicFramePr>
        <p:xfrm>
          <a:off x="5424996" y="2548604"/>
          <a:ext cx="531812" cy="503238"/>
        </p:xfrm>
        <a:graphic>
          <a:graphicData uri="http://schemas.openxmlformats.org/presentationml/2006/ole">
            <mc:AlternateContent xmlns:mc="http://schemas.openxmlformats.org/markup-compatibility/2006">
              <mc:Choice xmlns:v="urn:schemas-microsoft-com:vml" Requires="v">
                <p:oleObj name="Equation" r:id="rId12" imgW="253800" imgH="241200" progId="Equation.3">
                  <p:embed/>
                </p:oleObj>
              </mc:Choice>
              <mc:Fallback>
                <p:oleObj name="Equation" r:id="rId12" imgW="253800" imgH="241200" progId="Equation.3">
                  <p:embed/>
                  <p:pic>
                    <p:nvPicPr>
                      <p:cNvPr id="24" name="Object 13">
                        <a:extLst>
                          <a:ext uri="{FF2B5EF4-FFF2-40B4-BE49-F238E27FC236}">
                            <a16:creationId xmlns:a16="http://schemas.microsoft.com/office/drawing/2014/main" id="{93CCD03D-735B-B742-B604-3107959759D2}"/>
                          </a:ext>
                        </a:extLst>
                      </p:cNvPr>
                      <p:cNvPicPr>
                        <a:picLocks noChangeAspect="1" noChangeArrowheads="1"/>
                      </p:cNvPicPr>
                      <p:nvPr/>
                    </p:nvPicPr>
                    <p:blipFill>
                      <a:blip r:embed="rId13"/>
                      <a:srcRect/>
                      <a:stretch>
                        <a:fillRect/>
                      </a:stretch>
                    </p:blipFill>
                    <p:spPr bwMode="auto">
                      <a:xfrm>
                        <a:off x="5424996" y="2548604"/>
                        <a:ext cx="531812" cy="503238"/>
                      </a:xfrm>
                      <a:prstGeom prst="rect">
                        <a:avLst/>
                      </a:prstGeom>
                      <a:noFill/>
                      <a:ln>
                        <a:noFill/>
                      </a:ln>
                    </p:spPr>
                  </p:pic>
                </p:oleObj>
              </mc:Fallback>
            </mc:AlternateContent>
          </a:graphicData>
        </a:graphic>
      </p:graphicFrame>
      <p:graphicFrame>
        <p:nvGraphicFramePr>
          <p:cNvPr id="25" name="Object 13">
            <a:extLst>
              <a:ext uri="{FF2B5EF4-FFF2-40B4-BE49-F238E27FC236}">
                <a16:creationId xmlns:a16="http://schemas.microsoft.com/office/drawing/2014/main" id="{39BA5E97-F374-8793-6F83-6E3587920C44}"/>
              </a:ext>
            </a:extLst>
          </p:cNvPr>
          <p:cNvGraphicFramePr>
            <a:graphicFrameLocks noChangeAspect="1"/>
          </p:cNvGraphicFramePr>
          <p:nvPr/>
        </p:nvGraphicFramePr>
        <p:xfrm>
          <a:off x="4664092" y="2287588"/>
          <a:ext cx="371475" cy="503237"/>
        </p:xfrm>
        <a:graphic>
          <a:graphicData uri="http://schemas.openxmlformats.org/presentationml/2006/ole">
            <mc:AlternateContent xmlns:mc="http://schemas.openxmlformats.org/markup-compatibility/2006">
              <mc:Choice xmlns:v="urn:schemas-microsoft-com:vml" Requires="v">
                <p:oleObj name="Equation" r:id="rId14" imgW="177480" imgH="241200" progId="Equation.3">
                  <p:embed/>
                </p:oleObj>
              </mc:Choice>
              <mc:Fallback>
                <p:oleObj name="Equation" r:id="rId14" imgW="177480" imgH="241200" progId="Equation.3">
                  <p:embed/>
                  <p:pic>
                    <p:nvPicPr>
                      <p:cNvPr id="25" name="Object 13">
                        <a:extLst>
                          <a:ext uri="{FF2B5EF4-FFF2-40B4-BE49-F238E27FC236}">
                            <a16:creationId xmlns:a16="http://schemas.microsoft.com/office/drawing/2014/main" id="{39BA5E97-F374-8793-6F83-6E3587920C44}"/>
                          </a:ext>
                        </a:extLst>
                      </p:cNvPr>
                      <p:cNvPicPr>
                        <a:picLocks noChangeAspect="1" noChangeArrowheads="1"/>
                      </p:cNvPicPr>
                      <p:nvPr/>
                    </p:nvPicPr>
                    <p:blipFill>
                      <a:blip r:embed="rId15"/>
                      <a:srcRect/>
                      <a:stretch>
                        <a:fillRect/>
                      </a:stretch>
                    </p:blipFill>
                    <p:spPr bwMode="auto">
                      <a:xfrm>
                        <a:off x="4664092" y="2287588"/>
                        <a:ext cx="3714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6" name="Straight Arrow Connector 25">
            <a:extLst>
              <a:ext uri="{FF2B5EF4-FFF2-40B4-BE49-F238E27FC236}">
                <a16:creationId xmlns:a16="http://schemas.microsoft.com/office/drawing/2014/main" id="{923E70DD-F16C-AD02-7B15-C08310264757}"/>
              </a:ext>
            </a:extLst>
          </p:cNvPr>
          <p:cNvCxnSpPr/>
          <p:nvPr/>
        </p:nvCxnSpPr>
        <p:spPr>
          <a:xfrm flipH="1">
            <a:off x="8028496" y="2735151"/>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96BA7AC-27AD-3C71-4713-9339A31647B6}"/>
              </a:ext>
            </a:extLst>
          </p:cNvPr>
          <p:cNvSpPr txBox="1"/>
          <p:nvPr/>
        </p:nvSpPr>
        <p:spPr>
          <a:xfrm>
            <a:off x="8482475" y="2553618"/>
            <a:ext cx="344966" cy="461665"/>
          </a:xfrm>
          <a:prstGeom prst="rect">
            <a:avLst/>
          </a:prstGeom>
          <a:noFill/>
        </p:spPr>
        <p:txBody>
          <a:bodyPr wrap="none" rtlCol="0">
            <a:spAutoFit/>
          </a:bodyPr>
          <a:lstStyle/>
          <a:p>
            <a:r>
              <a:rPr lang="en-US" sz="2400" i="1" dirty="0" err="1"/>
              <a:t>t</a:t>
            </a:r>
            <a:r>
              <a:rPr lang="en-US" sz="2400" i="1" baseline="-25000" dirty="0" err="1">
                <a:latin typeface="Bell MT" panose="02020503060305020303" pitchFamily="18" charset="0"/>
              </a:rPr>
              <a:t>i</a:t>
            </a:r>
            <a:endParaRPr lang="en-US" sz="2400" i="1" baseline="-25000" dirty="0">
              <a:latin typeface="Bell MT" panose="02020503060305020303" pitchFamily="18" charset="0"/>
            </a:endParaRPr>
          </a:p>
        </p:txBody>
      </p:sp>
      <p:sp>
        <p:nvSpPr>
          <p:cNvPr id="28" name="Right Brace 27">
            <a:extLst>
              <a:ext uri="{FF2B5EF4-FFF2-40B4-BE49-F238E27FC236}">
                <a16:creationId xmlns:a16="http://schemas.microsoft.com/office/drawing/2014/main" id="{0DFEC3FE-07CE-0EBE-3D00-99AFAF164097}"/>
              </a:ext>
            </a:extLst>
          </p:cNvPr>
          <p:cNvSpPr/>
          <p:nvPr/>
        </p:nvSpPr>
        <p:spPr>
          <a:xfrm rot="5400000">
            <a:off x="2000250" y="971550"/>
            <a:ext cx="114300" cy="762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a:p>
        </p:txBody>
      </p:sp>
      <p:sp>
        <p:nvSpPr>
          <p:cNvPr id="29" name="Right Brace 28">
            <a:extLst>
              <a:ext uri="{FF2B5EF4-FFF2-40B4-BE49-F238E27FC236}">
                <a16:creationId xmlns:a16="http://schemas.microsoft.com/office/drawing/2014/main" id="{D02B5BA8-8038-3D8B-0433-5213DB442093}"/>
              </a:ext>
            </a:extLst>
          </p:cNvPr>
          <p:cNvSpPr/>
          <p:nvPr/>
        </p:nvSpPr>
        <p:spPr>
          <a:xfrm rot="5400000">
            <a:off x="3352800" y="457200"/>
            <a:ext cx="76200" cy="1752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a:p>
        </p:txBody>
      </p:sp>
      <p:sp>
        <p:nvSpPr>
          <p:cNvPr id="30" name="Right Brace 29">
            <a:extLst>
              <a:ext uri="{FF2B5EF4-FFF2-40B4-BE49-F238E27FC236}">
                <a16:creationId xmlns:a16="http://schemas.microsoft.com/office/drawing/2014/main" id="{23446C09-EC24-61E5-59BC-E0F8E874F2F0}"/>
              </a:ext>
            </a:extLst>
          </p:cNvPr>
          <p:cNvSpPr/>
          <p:nvPr/>
        </p:nvSpPr>
        <p:spPr>
          <a:xfrm rot="5400000">
            <a:off x="4514850" y="1200150"/>
            <a:ext cx="114300" cy="304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a:p>
        </p:txBody>
      </p:sp>
      <p:sp>
        <p:nvSpPr>
          <p:cNvPr id="31" name="TextBox 30">
            <a:extLst>
              <a:ext uri="{FF2B5EF4-FFF2-40B4-BE49-F238E27FC236}">
                <a16:creationId xmlns:a16="http://schemas.microsoft.com/office/drawing/2014/main" id="{997CB4B4-F271-72B1-D02A-CD7312DE1188}"/>
              </a:ext>
            </a:extLst>
          </p:cNvPr>
          <p:cNvSpPr txBox="1"/>
          <p:nvPr/>
        </p:nvSpPr>
        <p:spPr>
          <a:xfrm>
            <a:off x="3581400" y="2590800"/>
            <a:ext cx="1622560" cy="369332"/>
          </a:xfrm>
          <a:prstGeom prst="rect">
            <a:avLst/>
          </a:prstGeom>
          <a:noFill/>
        </p:spPr>
        <p:txBody>
          <a:bodyPr wrap="none" rtlCol="0">
            <a:spAutoFit/>
          </a:bodyPr>
          <a:lstStyle/>
          <a:p>
            <a:r>
              <a:rPr lang="en-US" sz="1800" i="1" dirty="0"/>
              <a:t>Input </a:t>
            </a:r>
            <a:r>
              <a:rPr lang="en-US" sz="1800" i="1" dirty="0" err="1"/>
              <a:t>x</a:t>
            </a:r>
            <a:r>
              <a:rPr lang="en-US" sz="1800" i="1" baseline="-25000" dirty="0" err="1"/>
              <a:t>j</a:t>
            </a:r>
            <a:r>
              <a:rPr lang="en-US" sz="1800" i="1" dirty="0"/>
              <a:t>=0.4945</a:t>
            </a:r>
          </a:p>
        </p:txBody>
      </p:sp>
      <p:sp>
        <p:nvSpPr>
          <p:cNvPr id="33" name="TextBox 32">
            <a:extLst>
              <a:ext uri="{FF2B5EF4-FFF2-40B4-BE49-F238E27FC236}">
                <a16:creationId xmlns:a16="http://schemas.microsoft.com/office/drawing/2014/main" id="{4838A672-9B2C-F3D8-D854-59DC0427395D}"/>
              </a:ext>
            </a:extLst>
          </p:cNvPr>
          <p:cNvSpPr txBox="1"/>
          <p:nvPr/>
        </p:nvSpPr>
        <p:spPr>
          <a:xfrm>
            <a:off x="6858000" y="2209800"/>
            <a:ext cx="1981200" cy="369332"/>
          </a:xfrm>
          <a:prstGeom prst="rect">
            <a:avLst/>
          </a:prstGeom>
          <a:noFill/>
        </p:spPr>
        <p:txBody>
          <a:bodyPr wrap="square">
            <a:spAutoFit/>
          </a:bodyPr>
          <a:lstStyle/>
          <a:p>
            <a:r>
              <a:rPr lang="en-US" sz="1800" dirty="0"/>
              <a:t>Output=</a:t>
            </a:r>
            <a:r>
              <a:rPr lang="en-US" sz="1800" i="1" dirty="0"/>
              <a:t>x</a:t>
            </a:r>
            <a:r>
              <a:rPr lang="en-US" sz="1800" i="1" baseline="-25000" dirty="0"/>
              <a:t>i</a:t>
            </a:r>
            <a:r>
              <a:rPr lang="en-US" sz="1800" dirty="0"/>
              <a:t>=0.5310</a:t>
            </a:r>
          </a:p>
        </p:txBody>
      </p:sp>
      <p:sp>
        <p:nvSpPr>
          <p:cNvPr id="34" name="TextBox 33">
            <a:extLst>
              <a:ext uri="{FF2B5EF4-FFF2-40B4-BE49-F238E27FC236}">
                <a16:creationId xmlns:a16="http://schemas.microsoft.com/office/drawing/2014/main" id="{9E89E62A-C9FB-DC6A-5A4B-F8F569236EDB}"/>
              </a:ext>
            </a:extLst>
          </p:cNvPr>
          <p:cNvSpPr txBox="1"/>
          <p:nvPr/>
        </p:nvSpPr>
        <p:spPr>
          <a:xfrm>
            <a:off x="5424996" y="3539204"/>
            <a:ext cx="1471172" cy="369332"/>
          </a:xfrm>
          <a:prstGeom prst="rect">
            <a:avLst/>
          </a:prstGeom>
          <a:noFill/>
        </p:spPr>
        <p:txBody>
          <a:bodyPr wrap="none" rtlCol="0">
            <a:spAutoFit/>
          </a:bodyPr>
          <a:lstStyle/>
          <a:p>
            <a:r>
              <a:rPr lang="en-US" i="1" dirty="0"/>
              <a:t>Output layer </a:t>
            </a:r>
            <a:r>
              <a:rPr lang="en-US" i="1" dirty="0" err="1"/>
              <a:t>i</a:t>
            </a:r>
            <a:endParaRPr lang="en-HK" i="1" dirty="0"/>
          </a:p>
        </p:txBody>
      </p:sp>
      <p:sp>
        <p:nvSpPr>
          <p:cNvPr id="35" name="TextBox 34">
            <a:extLst>
              <a:ext uri="{FF2B5EF4-FFF2-40B4-BE49-F238E27FC236}">
                <a16:creationId xmlns:a16="http://schemas.microsoft.com/office/drawing/2014/main" id="{88F1EC6C-FA2A-AABE-8990-6497B9BD0E7E}"/>
              </a:ext>
            </a:extLst>
          </p:cNvPr>
          <p:cNvSpPr txBox="1"/>
          <p:nvPr/>
        </p:nvSpPr>
        <p:spPr>
          <a:xfrm>
            <a:off x="7329996" y="2396204"/>
            <a:ext cx="184731" cy="369332"/>
          </a:xfrm>
          <a:prstGeom prst="rect">
            <a:avLst/>
          </a:prstGeom>
          <a:noFill/>
        </p:spPr>
        <p:txBody>
          <a:bodyPr wrap="none" rtlCol="0">
            <a:spAutoFit/>
          </a:bodyPr>
          <a:lstStyle/>
          <a:p>
            <a:endParaRPr lang="en-HK" dirty="0"/>
          </a:p>
        </p:txBody>
      </p:sp>
      <p:cxnSp>
        <p:nvCxnSpPr>
          <p:cNvPr id="39" name="Straight Arrow Connector 38">
            <a:extLst>
              <a:ext uri="{FF2B5EF4-FFF2-40B4-BE49-F238E27FC236}">
                <a16:creationId xmlns:a16="http://schemas.microsoft.com/office/drawing/2014/main" id="{BCA667D7-64E6-9597-D8E6-CD54F6CC256A}"/>
              </a:ext>
            </a:extLst>
          </p:cNvPr>
          <p:cNvCxnSpPr>
            <a:cxnSpLocks/>
          </p:cNvCxnSpPr>
          <p:nvPr/>
        </p:nvCxnSpPr>
        <p:spPr>
          <a:xfrm flipH="1" flipV="1">
            <a:off x="1905000" y="2884488"/>
            <a:ext cx="411487" cy="1382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46BBFC6-F3C4-34FD-4360-6F77873BEFE8}"/>
              </a:ext>
            </a:extLst>
          </p:cNvPr>
          <p:cNvCxnSpPr>
            <a:cxnSpLocks/>
          </p:cNvCxnSpPr>
          <p:nvPr/>
        </p:nvCxnSpPr>
        <p:spPr>
          <a:xfrm flipH="1" flipV="1">
            <a:off x="838200" y="3048000"/>
            <a:ext cx="2098183" cy="13501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B718C72-6CBC-8221-2C4D-2A6ED20B6058}"/>
              </a:ext>
            </a:extLst>
          </p:cNvPr>
          <p:cNvCxnSpPr>
            <a:cxnSpLocks/>
          </p:cNvCxnSpPr>
          <p:nvPr/>
        </p:nvCxnSpPr>
        <p:spPr>
          <a:xfrm flipH="1" flipV="1">
            <a:off x="3200400" y="3539204"/>
            <a:ext cx="1774326" cy="858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170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Answer </a:t>
            </a:r>
            <a:br>
              <a:rPr lang="en-US" dirty="0">
                <a:solidFill>
                  <a:srgbClr val="FF0000"/>
                </a:solidFill>
              </a:rPr>
            </a:br>
            <a:r>
              <a:rPr lang="en-US" dirty="0">
                <a:solidFill>
                  <a:srgbClr val="FF0000"/>
                </a:solidFill>
              </a:rPr>
              <a:t>(6c)</a:t>
            </a:r>
            <a:r>
              <a:rPr lang="en-US" dirty="0"/>
              <a:t> </a:t>
            </a:r>
            <a:r>
              <a:rPr lang="en-US" dirty="0">
                <a:solidFill>
                  <a:srgbClr val="FF0000"/>
                </a:solidFill>
              </a:rPr>
              <a:t>on output layer</a:t>
            </a:r>
            <a:endParaRPr lang="en-US" dirty="0"/>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pPr>
              <a:defRPr/>
            </a:pPr>
            <a:r>
              <a:rPr lang="en-US" altLang="zh-HK"/>
              <a:t>Neural Networks. , v.250210a</a:t>
            </a:r>
          </a:p>
        </p:txBody>
      </p:sp>
      <p:sp>
        <p:nvSpPr>
          <p:cNvPr id="5" name="Slide Number Placeholder 4"/>
          <p:cNvSpPr>
            <a:spLocks noGrp="1"/>
          </p:cNvSpPr>
          <p:nvPr>
            <p:ph type="sldNum" sz="quarter" idx="12"/>
          </p:nvPr>
        </p:nvSpPr>
        <p:spPr/>
        <p:txBody>
          <a:bodyPr/>
          <a:lstStyle/>
          <a:p>
            <a:fld id="{B28686DF-4AC6-44BB-9261-A3C12E8BDC53}" type="slidenum">
              <a:rPr lang="en-US" altLang="zh-HK" smtClean="0"/>
              <a:pPr/>
              <a:t>67</a:t>
            </a:fld>
            <a:endParaRPr lang="en-US" altLang="zh-HK"/>
          </a:p>
        </p:txBody>
      </p:sp>
      <p:graphicFrame>
        <p:nvGraphicFramePr>
          <p:cNvPr id="6" name="Object 5"/>
          <p:cNvGraphicFramePr>
            <a:graphicFrameLocks noChangeAspect="1"/>
          </p:cNvGraphicFramePr>
          <p:nvPr>
            <p:extLst>
              <p:ext uri="{D42A27DB-BD31-4B8C-83A1-F6EECF244321}">
                <p14:modId xmlns:p14="http://schemas.microsoft.com/office/powerpoint/2010/main" val="2880041264"/>
              </p:ext>
            </p:extLst>
          </p:nvPr>
        </p:nvGraphicFramePr>
        <p:xfrm>
          <a:off x="1371600" y="2133600"/>
          <a:ext cx="5714718" cy="1981200"/>
        </p:xfrm>
        <a:graphic>
          <a:graphicData uri="http://schemas.openxmlformats.org/presentationml/2006/ole">
            <mc:AlternateContent xmlns:mc="http://schemas.openxmlformats.org/markup-compatibility/2006">
              <mc:Choice xmlns:v="urn:schemas-microsoft-com:vml" Requires="v">
                <p:oleObj name="Equation" r:id="rId2" imgW="2489040" imgH="863280" progId="Equation.3">
                  <p:embed/>
                </p:oleObj>
              </mc:Choice>
              <mc:Fallback>
                <p:oleObj name="Equation" r:id="rId2" imgW="2489040" imgH="863280" progId="Equation.3">
                  <p:embed/>
                  <p:pic>
                    <p:nvPicPr>
                      <p:cNvPr id="0" name=""/>
                      <p:cNvPicPr>
                        <a:picLocks noChangeAspect="1" noChangeArrowheads="1"/>
                      </p:cNvPicPr>
                      <p:nvPr/>
                    </p:nvPicPr>
                    <p:blipFill>
                      <a:blip r:embed="rId3"/>
                      <a:srcRect/>
                      <a:stretch>
                        <a:fillRect/>
                      </a:stretch>
                    </p:blipFill>
                    <p:spPr bwMode="auto">
                      <a:xfrm>
                        <a:off x="1371600" y="2133600"/>
                        <a:ext cx="5714718" cy="1981200"/>
                      </a:xfrm>
                      <a:prstGeom prst="rect">
                        <a:avLst/>
                      </a:prstGeom>
                      <a:noFill/>
                      <a:ln w="9525">
                        <a:solidFill>
                          <a:srgbClr val="385D8A"/>
                        </a:solidFill>
                        <a:miter lim="800000"/>
                        <a:headEnd/>
                        <a:tailEnd/>
                      </a:ln>
                    </p:spPr>
                  </p:pic>
                </p:oleObj>
              </mc:Fallback>
            </mc:AlternateContent>
          </a:graphicData>
        </a:graphic>
      </p:graphicFrame>
    </p:spTree>
    <p:extLst>
      <p:ext uri="{BB962C8B-B14F-4D97-AF65-F5344CB8AC3E}">
        <p14:creationId xmlns:p14="http://schemas.microsoft.com/office/powerpoint/2010/main" val="25768132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2438400"/>
                <a:ext cx="4617883" cy="4582131"/>
              </a:xfrm>
            </p:spPr>
            <p:txBody>
              <a:bodyPr>
                <a:noAutofit/>
              </a:bodyPr>
              <a:lstStyle/>
              <a:p>
                <a:r>
                  <a:rPr lang="en-US" sz="2400" u="sng" dirty="0"/>
                  <a:t>Exercise 7a</a:t>
                </a:r>
                <a:r>
                  <a:rPr lang="en-US" sz="2400" dirty="0"/>
                  <a:t> on hidden layer (case 2 of weight updating. Given:</a:t>
                </a:r>
              </a:p>
              <a:p>
                <a:r>
                  <a:rPr lang="en-HK" sz="2000" dirty="0">
                    <a:solidFill>
                      <a:srgbClr val="000000"/>
                    </a:solidFill>
                  </a:rPr>
                  <a:t>df1=</a:t>
                </a:r>
                <a14:m>
                  <m:oMath xmlns:m="http://schemas.openxmlformats.org/officeDocument/2006/math">
                    <m:d>
                      <m:dPr>
                        <m:begChr m:val="["/>
                        <m:endChr m:val="]"/>
                        <m:ctrlPr>
                          <a:rPr lang="en-HK" sz="2000" i="1" smtClean="0">
                            <a:solidFill>
                              <a:srgbClr val="000000"/>
                            </a:solidFill>
                            <a:latin typeface="Cambria Math" panose="02040503050406030204" pitchFamily="18" charset="0"/>
                          </a:rPr>
                        </m:ctrlPr>
                      </m:dPr>
                      <m:e>
                        <m:r>
                          <a:rPr lang="en-HK" sz="2000" i="1">
                            <a:solidFill>
                              <a:srgbClr val="000000"/>
                            </a:solidFill>
                            <a:latin typeface="Cambria Math" panose="02040503050406030204" pitchFamily="18" charset="0"/>
                          </a:rPr>
                          <m:t>𝑓</m:t>
                        </m:r>
                        <m:r>
                          <a:rPr lang="en-HK" sz="2000" i="1">
                            <a:solidFill>
                              <a:srgbClr val="000000"/>
                            </a:solidFill>
                            <a:latin typeface="Cambria Math" panose="02040503050406030204" pitchFamily="18" charset="0"/>
                          </a:rPr>
                          <m:t>(</m:t>
                        </m:r>
                        <m:sSub>
                          <m:sSubPr>
                            <m:ctrlPr>
                              <a:rPr lang="en-HK" sz="2000" i="1">
                                <a:solidFill>
                                  <a:srgbClr val="000000"/>
                                </a:solidFill>
                                <a:latin typeface="Cambria Math" panose="02040503050406030204" pitchFamily="18" charset="0"/>
                              </a:rPr>
                            </m:ctrlPr>
                          </m:sSubPr>
                          <m:e>
                            <m:r>
                              <a:rPr lang="en-HK" sz="2000" i="1">
                                <a:solidFill>
                                  <a:srgbClr val="000000"/>
                                </a:solidFill>
                                <a:latin typeface="Cambria Math" panose="02040503050406030204" pitchFamily="18" charset="0"/>
                              </a:rPr>
                              <m:t>𝑢</m:t>
                            </m:r>
                          </m:e>
                          <m:sub>
                            <m:r>
                              <a:rPr lang="en-US" sz="2000" b="0" i="1" smtClean="0">
                                <a:solidFill>
                                  <a:srgbClr val="000000"/>
                                </a:solidFill>
                                <a:latin typeface="Cambria Math" panose="02040503050406030204" pitchFamily="18" charset="0"/>
                              </a:rPr>
                              <m:t>𝑗</m:t>
                            </m:r>
                          </m:sub>
                        </m:sSub>
                        <m:r>
                          <a:rPr lang="en-HK" sz="2000" i="1">
                            <a:solidFill>
                              <a:srgbClr val="000000"/>
                            </a:solidFill>
                            <a:latin typeface="Cambria Math" panose="02040503050406030204" pitchFamily="18" charset="0"/>
                          </a:rPr>
                          <m:t>)</m:t>
                        </m:r>
                        <m:d>
                          <m:dPr>
                            <m:ctrlPr>
                              <a:rPr lang="en-HK" sz="2000" i="1">
                                <a:solidFill>
                                  <a:srgbClr val="000000"/>
                                </a:solidFill>
                                <a:latin typeface="Cambria Math" panose="02040503050406030204" pitchFamily="18" charset="0"/>
                              </a:rPr>
                            </m:ctrlPr>
                          </m:dPr>
                          <m:e>
                            <m:r>
                              <a:rPr lang="en-HK" sz="2000" i="1">
                                <a:solidFill>
                                  <a:srgbClr val="000000"/>
                                </a:solidFill>
                                <a:latin typeface="Cambria Math" panose="02040503050406030204" pitchFamily="18" charset="0"/>
                              </a:rPr>
                              <m:t>1−</m:t>
                            </m:r>
                            <m:r>
                              <a:rPr lang="en-HK" sz="2000" i="1">
                                <a:solidFill>
                                  <a:srgbClr val="000000"/>
                                </a:solidFill>
                                <a:latin typeface="Cambria Math" panose="02040503050406030204" pitchFamily="18" charset="0"/>
                              </a:rPr>
                              <m:t>𝑓</m:t>
                            </m:r>
                            <m:r>
                              <a:rPr lang="en-HK" sz="2000" i="1">
                                <a:solidFill>
                                  <a:srgbClr val="000000"/>
                                </a:solidFill>
                                <a:latin typeface="Cambria Math" panose="02040503050406030204" pitchFamily="18" charset="0"/>
                              </a:rPr>
                              <m:t>(</m:t>
                            </m:r>
                            <m:sSub>
                              <m:sSubPr>
                                <m:ctrlPr>
                                  <a:rPr lang="en-HK" sz="2000" i="1">
                                    <a:solidFill>
                                      <a:srgbClr val="000000"/>
                                    </a:solidFill>
                                    <a:latin typeface="Cambria Math" panose="02040503050406030204" pitchFamily="18" charset="0"/>
                                  </a:rPr>
                                </m:ctrlPr>
                              </m:sSubPr>
                              <m:e>
                                <m:r>
                                  <a:rPr lang="en-HK" sz="2000" i="1">
                                    <a:solidFill>
                                      <a:srgbClr val="000000"/>
                                    </a:solidFill>
                                    <a:latin typeface="Cambria Math" panose="02040503050406030204" pitchFamily="18" charset="0"/>
                                  </a:rPr>
                                  <m:t>𝑢</m:t>
                                </m:r>
                              </m:e>
                              <m:sub>
                                <m:r>
                                  <a:rPr lang="en-US" sz="2000" b="0" i="1" smtClean="0">
                                    <a:solidFill>
                                      <a:srgbClr val="000000"/>
                                    </a:solidFill>
                                    <a:latin typeface="Cambria Math" panose="02040503050406030204" pitchFamily="18" charset="0"/>
                                  </a:rPr>
                                  <m:t>𝑗</m:t>
                                </m:r>
                              </m:sub>
                            </m:sSub>
                            <m:r>
                              <a:rPr lang="en-HK" sz="2000" i="1">
                                <a:solidFill>
                                  <a:srgbClr val="000000"/>
                                </a:solidFill>
                                <a:latin typeface="Cambria Math" panose="02040503050406030204" pitchFamily="18" charset="0"/>
                              </a:rPr>
                              <m:t>)</m:t>
                            </m:r>
                          </m:e>
                        </m:d>
                      </m:e>
                    </m:d>
                    <m:r>
                      <a:rPr lang="en-HK" sz="2000" i="1">
                        <a:solidFill>
                          <a:srgbClr val="000000"/>
                        </a:solidFill>
                        <a:latin typeface="Cambria Math" panose="02040503050406030204" pitchFamily="18" charset="0"/>
                      </a:rPr>
                      <m:t> </m:t>
                    </m:r>
                  </m:oMath>
                </a14:m>
                <a:r>
                  <a:rPr lang="en-US" sz="2400" dirty="0"/>
                  <a:t>= 0.2490 </a:t>
                </a:r>
              </a:p>
              <a:p>
                <a14:m>
                  <m:oMath xmlns:m="http://schemas.openxmlformats.org/officeDocument/2006/math">
                    <m:sSub>
                      <m:sSubPr>
                        <m:ctrlPr>
                          <a:rPr lang="en-HK" sz="280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𝑥</m:t>
                        </m:r>
                      </m:e>
                      <m:sub>
                        <m:r>
                          <a:rPr lang="en-HK" sz="2800" i="1">
                            <a:solidFill>
                              <a:srgbClr val="000000"/>
                            </a:solidFill>
                            <a:latin typeface="Cambria Math" panose="02040503050406030204" pitchFamily="18" charset="0"/>
                          </a:rPr>
                          <m:t>𝑘</m:t>
                        </m:r>
                      </m:sub>
                    </m:sSub>
                    <m:r>
                      <a:rPr lang="en-HK" sz="2800" i="1">
                        <a:solidFill>
                          <a:srgbClr val="000000"/>
                        </a:solidFill>
                        <a:latin typeface="Cambria Math" panose="02040503050406030204" pitchFamily="18" charset="0"/>
                      </a:rPr>
                      <m:t> </m:t>
                    </m:r>
                  </m:oMath>
                </a14:m>
                <a:r>
                  <a:rPr lang="en-US" sz="2400" dirty="0"/>
                  <a:t>= 0.7656 </a:t>
                </a:r>
              </a:p>
              <a:p>
                <a:r>
                  <a:rPr lang="en-US" sz="2400" dirty="0">
                    <a:solidFill>
                      <a:srgbClr val="00B050"/>
                    </a:solidFill>
                    <a:sym typeface="Symbol"/>
                  </a:rPr>
                  <a:t>s2=[</a:t>
                </a:r>
                <a:r>
                  <a:rPr lang="en-US" sz="2400" dirty="0">
                    <a:solidFill>
                      <a:srgbClr val="00B050"/>
                    </a:solidFill>
                  </a:rPr>
                  <a:t>  -0.2527     0.2237   0.2707] </a:t>
                </a:r>
                <a:r>
                  <a:rPr lang="en-US" sz="2400" dirty="0">
                    <a:solidFill>
                      <a:srgbClr val="FF0000"/>
                    </a:solidFill>
                  </a:rPr>
                  <a:t>w2= [-0.0026   -0.1581   0.2898 ]</a:t>
                </a: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2438400"/>
                <a:ext cx="4617883" cy="4582131"/>
              </a:xfrm>
              <a:blipFill>
                <a:blip r:embed="rId2"/>
                <a:stretch>
                  <a:fillRect l="-1849" t="-1064" r="-2774"/>
                </a:stretch>
              </a:blipFill>
            </p:spPr>
            <p:txBody>
              <a:bodyPr/>
              <a:lstStyle/>
              <a:p>
                <a:r>
                  <a:rPr lang="en-HK">
                    <a:noFill/>
                  </a:rPr>
                  <a:t> </a:t>
                </a:r>
              </a:p>
            </p:txBody>
          </p:sp>
        </mc:Fallback>
      </mc:AlternateContent>
      <p:sp>
        <p:nvSpPr>
          <p:cNvPr id="4" name="Footer Placeholder 3"/>
          <p:cNvSpPr>
            <a:spLocks noGrp="1"/>
          </p:cNvSpPr>
          <p:nvPr>
            <p:ph type="ftr" sz="quarter" idx="11"/>
          </p:nvPr>
        </p:nvSpPr>
        <p:spPr>
          <a:xfrm>
            <a:off x="4343400" y="2743200"/>
            <a:ext cx="2895600" cy="365125"/>
          </a:xfrm>
        </p:spPr>
        <p:txBody>
          <a:bodyPr/>
          <a:lstStyle/>
          <a:p>
            <a:pPr>
              <a:defRPr/>
            </a:pPr>
            <a:r>
              <a:rPr lang="en-US" altLang="zh-HK"/>
              <a:t>Neural Networks. , v.250210a</a:t>
            </a:r>
            <a:endParaRPr lang="en-US" altLang="zh-HK" dirty="0"/>
          </a:p>
        </p:txBody>
      </p:sp>
      <p:sp>
        <p:nvSpPr>
          <p:cNvPr id="5" name="Slide Number Placeholder 4"/>
          <p:cNvSpPr>
            <a:spLocks noGrp="1"/>
          </p:cNvSpPr>
          <p:nvPr>
            <p:ph type="sldNum" sz="quarter" idx="12"/>
          </p:nvPr>
        </p:nvSpPr>
        <p:spPr>
          <a:xfrm>
            <a:off x="6934200" y="6462395"/>
            <a:ext cx="2133600" cy="365125"/>
          </a:xfrm>
        </p:spPr>
        <p:txBody>
          <a:bodyPr/>
          <a:lstStyle/>
          <a:p>
            <a:fld id="{B28686DF-4AC6-44BB-9261-A3C12E8BDC53}" type="slidenum">
              <a:rPr lang="en-US" altLang="zh-HK" smtClean="0"/>
              <a:pPr/>
              <a:t>68</a:t>
            </a:fld>
            <a:endParaRPr lang="en-US" altLang="zh-HK" dirty="0"/>
          </a:p>
        </p:txBody>
      </p:sp>
      <mc:AlternateContent xmlns:mc="http://schemas.openxmlformats.org/markup-compatibility/2006" xmlns:a14="http://schemas.microsoft.com/office/drawing/2010/main">
        <mc:Choice Requires="a14">
          <p:sp>
            <p:nvSpPr>
              <p:cNvPr id="6" name="Object 5"/>
              <p:cNvSpPr txBox="1"/>
              <p:nvPr/>
            </p:nvSpPr>
            <p:spPr>
              <a:xfrm>
                <a:off x="8709" y="381000"/>
                <a:ext cx="4715691" cy="1717675"/>
              </a:xfrm>
              <a:prstGeom prst="rect">
                <a:avLst/>
              </a:prstGeom>
            </p:spPr>
            <p:txBody>
              <a:bodyPr>
                <a:noAutofit/>
              </a:bodyPr>
              <a:lstStyle/>
              <a:p>
                <a:pPr/>
                <a14:m>
                  <m:oMathPara xmlns:m="http://schemas.openxmlformats.org/officeDocument/2006/math">
                    <m:oMathParaPr>
                      <m:jc m:val="left"/>
                    </m:oMathParaPr>
                    <m:oMath xmlns:m="http://schemas.openxmlformats.org/officeDocument/2006/math">
                      <m:f>
                        <m:fPr>
                          <m:ctrlPr>
                            <a:rPr lang="en-HK" i="1" smtClean="0">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m:t>
                          </m:r>
                          <m:r>
                            <m:rPr>
                              <m:sty m:val="p"/>
                            </m:rPr>
                            <a:rPr lang="en-HK" i="0">
                              <a:solidFill>
                                <a:srgbClr val="000000"/>
                              </a:solidFill>
                              <a:latin typeface="Cambria Math" panose="02040503050406030204" pitchFamily="18" charset="0"/>
                            </a:rPr>
                            <m:t>e</m:t>
                          </m:r>
                        </m:num>
                        <m:den>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𝑤</m:t>
                              </m:r>
                            </m:e>
                            <m:sub>
                              <m:r>
                                <a:rPr lang="en-US" b="0" i="1" smtClean="0">
                                  <a:solidFill>
                                    <a:srgbClr val="000000"/>
                                  </a:solidFill>
                                  <a:latin typeface="Cambria Math" panose="02040503050406030204" pitchFamily="18" charset="0"/>
                                </a:rPr>
                                <m:t>𝑘</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𝑗</m:t>
                              </m:r>
                            </m:sub>
                          </m:sSub>
                        </m:den>
                      </m:f>
                      <m:r>
                        <a:rPr lang="en-HK" i="1">
                          <a:solidFill>
                            <a:srgbClr val="000000"/>
                          </a:solidFill>
                          <a:latin typeface="Cambria Math" panose="02040503050406030204" pitchFamily="18" charset="0"/>
                        </a:rPr>
                        <m:t>=</m:t>
                      </m:r>
                      <m:d>
                        <m:dPr>
                          <m:begChr m:val="["/>
                          <m:endChr m:val="]"/>
                          <m:ctrlPr>
                            <a:rPr lang="en-HK" i="1">
                              <a:solidFill>
                                <a:srgbClr val="000000"/>
                              </a:solidFill>
                              <a:latin typeface="Cambria Math" panose="02040503050406030204" pitchFamily="18" charset="0"/>
                            </a:rPr>
                          </m:ctrlPr>
                        </m:dPr>
                        <m:e>
                          <m:nary>
                            <m:naryPr>
                              <m:chr m:val="∑"/>
                              <m:ctrlPr>
                                <a:rPr lang="en-HK" i="1">
                                  <a:solidFill>
                                    <a:srgbClr val="000000"/>
                                  </a:solidFill>
                                  <a:latin typeface="Cambria Math" panose="02040503050406030204" pitchFamily="18" charset="0"/>
                                </a:rPr>
                              </m:ctrlPr>
                            </m:naryPr>
                            <m:sub>
                              <m:r>
                                <a:rPr lang="en-US" b="0" i="1" smtClean="0">
                                  <a:solidFill>
                                    <a:srgbClr val="000000"/>
                                  </a:solidFill>
                                  <a:latin typeface="Cambria Math" panose="02040503050406030204" pitchFamily="18" charset="0"/>
                                </a:rPr>
                                <m:t>𝑖</m:t>
                              </m:r>
                              <m:r>
                                <a:rPr lang="en-US" b="0" i="1" smtClean="0">
                                  <a:solidFill>
                                    <a:srgbClr val="000000"/>
                                  </a:solidFill>
                                  <a:latin typeface="Cambria Math" panose="02040503050406030204" pitchFamily="18" charset="0"/>
                                </a:rPr>
                                <m:t>=1</m:t>
                              </m:r>
                            </m:sub>
                            <m:sup>
                              <m:r>
                                <a:rPr lang="en-US" b="0" i="1" smtClean="0">
                                  <a:solidFill>
                                    <a:srgbClr val="000000"/>
                                  </a:solidFill>
                                  <a:latin typeface="Cambria Math" panose="02040503050406030204" pitchFamily="18" charset="0"/>
                                </a:rPr>
                                <m:t>𝑖</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𝐼</m:t>
                              </m:r>
                            </m:sup>
                            <m:e>
                              <m:d>
                                <m:dPr>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𝑠</m:t>
                                      </m:r>
                                    </m:e>
                                    <m:sub>
                                      <m:r>
                                        <a:rPr lang="en-US" b="0" i="1" smtClean="0">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𝑤</m:t>
                                      </m:r>
                                    </m:e>
                                    <m:sub>
                                      <m:r>
                                        <a:rPr lang="en-HK" i="1">
                                          <a:solidFill>
                                            <a:srgbClr val="000000"/>
                                          </a:solidFill>
                                          <a:latin typeface="Cambria Math" panose="02040503050406030204" pitchFamily="18" charset="0"/>
                                        </a:rPr>
                                        <m:t>𝑘</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𝑗</m:t>
                                      </m:r>
                                    </m:sub>
                                  </m:sSub>
                                </m:e>
                              </m:d>
                            </m:e>
                          </m:nary>
                        </m:e>
                      </m:d>
                      <m:r>
                        <a:rPr lang="en-HK" i="1">
                          <a:solidFill>
                            <a:srgbClr val="000000"/>
                          </a:solidFill>
                          <a:latin typeface="Cambria Math" panose="02040503050406030204" pitchFamily="18" charset="0"/>
                        </a:rPr>
                        <m:t>⋅</m:t>
                      </m:r>
                      <m:d>
                        <m:dPr>
                          <m:begChr m:val="["/>
                          <m:endChr m:val="]"/>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𝑓</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𝑢</m:t>
                              </m:r>
                            </m:e>
                            <m:sub>
                              <m:r>
                                <a:rPr lang="en-US" b="0" i="1" smtClean="0">
                                  <a:solidFill>
                                    <a:srgbClr val="000000"/>
                                  </a:solidFill>
                                  <a:latin typeface="Cambria Math" panose="02040503050406030204" pitchFamily="18" charset="0"/>
                                </a:rPr>
                                <m:t>𝑗</m:t>
                              </m:r>
                            </m:sub>
                          </m:sSub>
                          <m:r>
                            <a:rPr lang="en-HK" i="1">
                              <a:solidFill>
                                <a:srgbClr val="000000"/>
                              </a:solidFill>
                              <a:latin typeface="Cambria Math" panose="02040503050406030204" pitchFamily="18" charset="0"/>
                            </a:rPr>
                            <m:t>)</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1−</m:t>
                              </m:r>
                              <m:r>
                                <a:rPr lang="en-HK" i="1">
                                  <a:solidFill>
                                    <a:srgbClr val="000000"/>
                                  </a:solidFill>
                                  <a:latin typeface="Cambria Math" panose="02040503050406030204" pitchFamily="18" charset="0"/>
                                </a:rPr>
                                <m:t>𝑓</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𝑢</m:t>
                                  </m:r>
                                </m:e>
                                <m:sub>
                                  <m:r>
                                    <a:rPr lang="en-US" b="0" i="1" smtClean="0">
                                      <a:solidFill>
                                        <a:srgbClr val="000000"/>
                                      </a:solidFill>
                                      <a:latin typeface="Cambria Math" panose="02040503050406030204" pitchFamily="18" charset="0"/>
                                    </a:rPr>
                                    <m:t>𝑗</m:t>
                                  </m:r>
                                </m:sub>
                              </m:sSub>
                              <m:r>
                                <a:rPr lang="en-HK" i="1">
                                  <a:solidFill>
                                    <a:srgbClr val="000000"/>
                                  </a:solidFill>
                                  <a:latin typeface="Cambria Math" panose="02040503050406030204" pitchFamily="18" charset="0"/>
                                </a:rPr>
                                <m:t>)</m:t>
                              </m:r>
                            </m:e>
                          </m:d>
                        </m:e>
                      </m:d>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US" b="0" i="1" smtClean="0">
                              <a:solidFill>
                                <a:srgbClr val="000000"/>
                              </a:solidFill>
                              <a:latin typeface="Cambria Math" panose="02040503050406030204" pitchFamily="18" charset="0"/>
                            </a:rPr>
                            <m:t>𝑘</m:t>
                          </m:r>
                        </m:sub>
                      </m:sSub>
                    </m:oMath>
                    <m:oMath xmlns:m="http://schemas.openxmlformats.org/officeDocument/2006/math">
                      <m:r>
                        <a:rPr lang="en-HK" i="1">
                          <a:solidFill>
                            <a:srgbClr val="000000"/>
                          </a:solidFill>
                          <a:latin typeface="Cambria Math" panose="02040503050406030204" pitchFamily="18" charset="0"/>
                        </a:rPr>
                        <m:t>𝑓𝑖𝑛𝑑</m:t>
                      </m:r>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m:t>
                          </m:r>
                          <m:r>
                            <m:rPr>
                              <m:sty m:val="p"/>
                            </m:rPr>
                            <a:rPr lang="en-HK" i="0">
                              <a:solidFill>
                                <a:srgbClr val="000000"/>
                              </a:solidFill>
                              <a:latin typeface="Cambria Math" panose="02040503050406030204" pitchFamily="18" charset="0"/>
                            </a:rPr>
                            <m:t>e</m:t>
                          </m:r>
                        </m:num>
                        <m:den>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𝑤</m:t>
                              </m:r>
                            </m:e>
                            <m:sub>
                              <m:r>
                                <a:rPr lang="en-US" b="0" i="1" smtClean="0">
                                  <a:solidFill>
                                    <a:srgbClr val="000000"/>
                                  </a:solidFill>
                                  <a:latin typeface="Cambria Math" panose="02040503050406030204" pitchFamily="18" charset="0"/>
                                </a:rPr>
                                <m:t>𝑘</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𝑗</m:t>
                              </m:r>
                            </m:sub>
                          </m:sSub>
                        </m:den>
                      </m:f>
                    </m:oMath>
                  </m:oMathPara>
                </a14:m>
                <a:endParaRPr lang="en-HK" dirty="0"/>
              </a:p>
            </p:txBody>
          </p:sp>
        </mc:Choice>
        <mc:Fallback xmlns="">
          <p:sp>
            <p:nvSpPr>
              <p:cNvPr id="6" name="Object 5"/>
              <p:cNvSpPr txBox="1">
                <a:spLocks noRot="1" noChangeAspect="1" noMove="1" noResize="1" noEditPoints="1" noAdjustHandles="1" noChangeArrowheads="1" noChangeShapeType="1" noTextEdit="1"/>
              </p:cNvSpPr>
              <p:nvPr/>
            </p:nvSpPr>
            <p:spPr>
              <a:xfrm>
                <a:off x="8709" y="381000"/>
                <a:ext cx="4715691" cy="1717675"/>
              </a:xfrm>
              <a:prstGeom prst="rect">
                <a:avLst/>
              </a:prstGeom>
              <a:blipFill>
                <a:blip r:embed="rId3"/>
                <a:stretch>
                  <a:fillRect b="-23488"/>
                </a:stretch>
              </a:blipFill>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9BC7673-0175-4BEE-9D0A-90267AD0F013}"/>
                  </a:ext>
                </a:extLst>
              </p:cNvPr>
              <p:cNvSpPr txBox="1"/>
              <p:nvPr/>
            </p:nvSpPr>
            <p:spPr>
              <a:xfrm>
                <a:off x="287499" y="117299"/>
                <a:ext cx="5122701" cy="369332"/>
              </a:xfrm>
              <a:prstGeom prst="rect">
                <a:avLst/>
              </a:prstGeom>
              <a:noFill/>
            </p:spPr>
            <p:txBody>
              <a:bodyPr wrap="square" rtlCol="0">
                <a:spAutoFit/>
              </a:bodyPr>
              <a:lstStyle/>
              <a:p>
                <a14:m>
                  <m:oMath xmlns:m="http://schemas.openxmlformats.org/officeDocument/2006/math">
                    <m:r>
                      <m:rPr>
                        <m:nor/>
                      </m:rPr>
                      <a:rPr lang="en-HK" i="0" smtClean="0">
                        <a:solidFill>
                          <a:srgbClr val="000000"/>
                        </a:solidFill>
                        <a:latin typeface="Cambria Math" panose="02040503050406030204" pitchFamily="18" charset="0"/>
                      </a:rPr>
                      <m:t>Exercise</m:t>
                    </m:r>
                    <m:r>
                      <m:rPr>
                        <m:nor/>
                      </m:rPr>
                      <a:rPr lang="en-HK" i="0" smtClean="0">
                        <a:solidFill>
                          <a:srgbClr val="000000"/>
                        </a:solidFill>
                        <a:latin typeface="Cambria Math" panose="02040503050406030204" pitchFamily="18" charset="0"/>
                      </a:rPr>
                      <m:t>7</m:t>
                    </m:r>
                    <m:r>
                      <a:rPr lang="en-HK" i="1">
                        <a:solidFill>
                          <a:srgbClr val="000000"/>
                        </a:solidFill>
                        <a:latin typeface="Cambria Math" panose="02040503050406030204" pitchFamily="18" charset="0"/>
                      </a:rPr>
                      <m:t>:</m:t>
                    </m:r>
                  </m:oMath>
                </a14:m>
                <a:r>
                  <a:rPr lang="en-US" dirty="0"/>
                  <a:t> Example of Case 2 of weight updating</a:t>
                </a:r>
              </a:p>
            </p:txBody>
          </p:sp>
        </mc:Choice>
        <mc:Fallback xmlns="">
          <p:sp>
            <p:nvSpPr>
              <p:cNvPr id="12" name="TextBox 11">
                <a:extLst>
                  <a:ext uri="{FF2B5EF4-FFF2-40B4-BE49-F238E27FC236}">
                    <a16:creationId xmlns:a16="http://schemas.microsoft.com/office/drawing/2014/main" id="{59BC7673-0175-4BEE-9D0A-90267AD0F013}"/>
                  </a:ext>
                </a:extLst>
              </p:cNvPr>
              <p:cNvSpPr txBox="1">
                <a:spLocks noRot="1" noChangeAspect="1" noMove="1" noResize="1" noEditPoints="1" noAdjustHandles="1" noChangeArrowheads="1" noChangeShapeType="1" noTextEdit="1"/>
              </p:cNvSpPr>
              <p:nvPr/>
            </p:nvSpPr>
            <p:spPr>
              <a:xfrm>
                <a:off x="287499" y="117299"/>
                <a:ext cx="5122701" cy="369332"/>
              </a:xfrm>
              <a:prstGeom prst="rect">
                <a:avLst/>
              </a:prstGeom>
              <a:blipFill>
                <a:blip r:embed="rId4"/>
                <a:stretch>
                  <a:fillRect t="-8197" b="-24590"/>
                </a:stretch>
              </a:blipFill>
            </p:spPr>
            <p:txBody>
              <a:bodyPr/>
              <a:lstStyle/>
              <a:p>
                <a:r>
                  <a:rPr lang="en-HK">
                    <a:noFill/>
                  </a:rPr>
                  <a:t> </a:t>
                </a:r>
              </a:p>
            </p:txBody>
          </p:sp>
        </mc:Fallback>
      </mc:AlternateContent>
      <p:pic>
        <p:nvPicPr>
          <p:cNvPr id="13" name="Picture 2">
            <a:extLst>
              <a:ext uri="{FF2B5EF4-FFF2-40B4-BE49-F238E27FC236}">
                <a16:creationId xmlns:a16="http://schemas.microsoft.com/office/drawing/2014/main" id="{F2E297A4-B0B3-3EEA-71B3-588C217824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3505200"/>
            <a:ext cx="1447800" cy="1447800"/>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18">
            <a:extLst>
              <a:ext uri="{FF2B5EF4-FFF2-40B4-BE49-F238E27FC236}">
                <a16:creationId xmlns:a16="http://schemas.microsoft.com/office/drawing/2014/main" id="{9DF52311-9D2D-D47C-F0AF-27B519476101}"/>
              </a:ext>
            </a:extLst>
          </p:cNvPr>
          <p:cNvSpPr>
            <a:spLocks noGrp="1"/>
          </p:cNvSpPr>
          <p:nvPr>
            <p:ph type="title"/>
          </p:nvPr>
        </p:nvSpPr>
        <p:spPr>
          <a:xfrm>
            <a:off x="7162800" y="609600"/>
            <a:ext cx="1524000" cy="808038"/>
          </a:xfrm>
        </p:spPr>
        <p:txBody>
          <a:bodyPr/>
          <a:lstStyle/>
          <a:p>
            <a:r>
              <a:rPr lang="en-US" dirty="0"/>
              <a:t> </a:t>
            </a:r>
            <a:endParaRPr lang="en-HK" dirty="0"/>
          </a:p>
        </p:txBody>
      </p:sp>
      <p:sp>
        <p:nvSpPr>
          <p:cNvPr id="21" name="Oval 20">
            <a:extLst>
              <a:ext uri="{FF2B5EF4-FFF2-40B4-BE49-F238E27FC236}">
                <a16:creationId xmlns:a16="http://schemas.microsoft.com/office/drawing/2014/main" id="{48A9B66B-3FC5-45DC-1C8B-3782D9F65D95}"/>
              </a:ext>
            </a:extLst>
          </p:cNvPr>
          <p:cNvSpPr/>
          <p:nvPr/>
        </p:nvSpPr>
        <p:spPr>
          <a:xfrm>
            <a:off x="6876394" y="685800"/>
            <a:ext cx="1490662"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22" name="Straight Arrow Connector 21">
            <a:extLst>
              <a:ext uri="{FF2B5EF4-FFF2-40B4-BE49-F238E27FC236}">
                <a16:creationId xmlns:a16="http://schemas.microsoft.com/office/drawing/2014/main" id="{AA4E9EC1-9D94-CBF2-5197-9920C7E5BC8B}"/>
              </a:ext>
            </a:extLst>
          </p:cNvPr>
          <p:cNvCxnSpPr>
            <a:stCxn id="26" idx="6"/>
            <a:endCxn id="21" idx="2"/>
          </p:cNvCxnSpPr>
          <p:nvPr/>
        </p:nvCxnSpPr>
        <p:spPr>
          <a:xfrm>
            <a:off x="6090581" y="1200944"/>
            <a:ext cx="785813" cy="132556"/>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88205E8-36C3-473C-74D7-35F92C8F24FE}"/>
              </a:ext>
            </a:extLst>
          </p:cNvPr>
          <p:cNvCxnSpPr>
            <a:stCxn id="26" idx="6"/>
          </p:cNvCxnSpPr>
          <p:nvPr/>
        </p:nvCxnSpPr>
        <p:spPr>
          <a:xfrm>
            <a:off x="6090581" y="1200944"/>
            <a:ext cx="841375" cy="1221581"/>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0037784-8D57-EFF6-5E35-A6EEF5EE3231}"/>
              </a:ext>
            </a:extLst>
          </p:cNvPr>
          <p:cNvCxnSpPr>
            <a:stCxn id="21" idx="0"/>
            <a:endCxn id="21" idx="4"/>
          </p:cNvCxnSpPr>
          <p:nvPr/>
        </p:nvCxnSpPr>
        <p:spPr>
          <a:xfrm>
            <a:off x="7621725" y="685800"/>
            <a:ext cx="0" cy="129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0CC0A00-97C7-382B-4E17-B142EAD6FF9D}"/>
              </a:ext>
            </a:extLst>
          </p:cNvPr>
          <p:cNvCxnSpPr>
            <a:stCxn id="21" idx="6"/>
          </p:cNvCxnSpPr>
          <p:nvPr/>
        </p:nvCxnSpPr>
        <p:spPr>
          <a:xfrm>
            <a:off x="8367056" y="1333500"/>
            <a:ext cx="27709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B7453840-6C72-B17A-9907-5E0DA4FE4759}"/>
              </a:ext>
            </a:extLst>
          </p:cNvPr>
          <p:cNvSpPr/>
          <p:nvPr/>
        </p:nvSpPr>
        <p:spPr>
          <a:xfrm>
            <a:off x="4953000" y="685800"/>
            <a:ext cx="1137581" cy="10302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27" name="Straight Connector 26">
            <a:extLst>
              <a:ext uri="{FF2B5EF4-FFF2-40B4-BE49-F238E27FC236}">
                <a16:creationId xmlns:a16="http://schemas.microsoft.com/office/drawing/2014/main" id="{946BE7CA-22E4-D538-EEB1-B3792F16F317}"/>
              </a:ext>
            </a:extLst>
          </p:cNvPr>
          <p:cNvCxnSpPr>
            <a:stCxn id="26" idx="0"/>
            <a:endCxn id="26" idx="4"/>
          </p:cNvCxnSpPr>
          <p:nvPr/>
        </p:nvCxnSpPr>
        <p:spPr>
          <a:xfrm>
            <a:off x="5521791" y="685800"/>
            <a:ext cx="0" cy="1030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548F2DF-3352-DAC4-CBD8-3850D50BB2E3}"/>
              </a:ext>
            </a:extLst>
          </p:cNvPr>
          <p:cNvCxnSpPr>
            <a:stCxn id="26" idx="6"/>
            <a:endCxn id="39" idx="2"/>
          </p:cNvCxnSpPr>
          <p:nvPr/>
        </p:nvCxnSpPr>
        <p:spPr>
          <a:xfrm>
            <a:off x="6090581" y="1200944"/>
            <a:ext cx="925768" cy="3182859"/>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9" name="Object 28">
            <a:extLst>
              <a:ext uri="{FF2B5EF4-FFF2-40B4-BE49-F238E27FC236}">
                <a16:creationId xmlns:a16="http://schemas.microsoft.com/office/drawing/2014/main" id="{C522FD10-5C87-FC47-435D-E73E80E8DAFC}"/>
              </a:ext>
            </a:extLst>
          </p:cNvPr>
          <p:cNvGraphicFramePr>
            <a:graphicFrameLocks noChangeAspect="1"/>
          </p:cNvGraphicFramePr>
          <p:nvPr>
            <p:extLst>
              <p:ext uri="{D42A27DB-BD31-4B8C-83A1-F6EECF244321}">
                <p14:modId xmlns:p14="http://schemas.microsoft.com/office/powerpoint/2010/main" val="619396758"/>
              </p:ext>
            </p:extLst>
          </p:nvPr>
        </p:nvGraphicFramePr>
        <p:xfrm>
          <a:off x="7675319" y="960993"/>
          <a:ext cx="503238" cy="479425"/>
        </p:xfrm>
        <a:graphic>
          <a:graphicData uri="http://schemas.openxmlformats.org/presentationml/2006/ole">
            <mc:AlternateContent xmlns:mc="http://schemas.openxmlformats.org/markup-compatibility/2006">
              <mc:Choice xmlns:v="urn:schemas-microsoft-com:vml" Requires="v">
                <p:oleObj name="Equation" r:id="rId6" imgW="241200" imgH="228600" progId="Equation.3">
                  <p:embed/>
                </p:oleObj>
              </mc:Choice>
              <mc:Fallback>
                <p:oleObj name="Equation" r:id="rId6" imgW="241200" imgH="228600" progId="Equation.3">
                  <p:embed/>
                  <p:pic>
                    <p:nvPicPr>
                      <p:cNvPr id="54" name="Object 53">
                        <a:extLst>
                          <a:ext uri="{FF2B5EF4-FFF2-40B4-BE49-F238E27FC236}">
                            <a16:creationId xmlns:a16="http://schemas.microsoft.com/office/drawing/2014/main" id="{EDA1D381-91DE-B06F-C5F5-FB95A94664B8}"/>
                          </a:ext>
                        </a:extLst>
                      </p:cNvPr>
                      <p:cNvPicPr>
                        <a:picLocks noChangeAspect="1" noChangeArrowheads="1"/>
                      </p:cNvPicPr>
                      <p:nvPr/>
                    </p:nvPicPr>
                    <p:blipFill>
                      <a:blip r:embed="rId7"/>
                      <a:srcRect/>
                      <a:stretch>
                        <a:fillRect/>
                      </a:stretch>
                    </p:blipFill>
                    <p:spPr bwMode="auto">
                      <a:xfrm>
                        <a:off x="7675319" y="960993"/>
                        <a:ext cx="503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0" name="Straight Arrow Connector 29">
            <a:extLst>
              <a:ext uri="{FF2B5EF4-FFF2-40B4-BE49-F238E27FC236}">
                <a16:creationId xmlns:a16="http://schemas.microsoft.com/office/drawing/2014/main" id="{3BFB1D93-6E23-8F10-DE11-9C1A4F1AF35D}"/>
              </a:ext>
            </a:extLst>
          </p:cNvPr>
          <p:cNvCxnSpPr/>
          <p:nvPr/>
        </p:nvCxnSpPr>
        <p:spPr>
          <a:xfrm flipH="1">
            <a:off x="5121790" y="1779848"/>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1" name="Object 71">
            <a:extLst>
              <a:ext uri="{FF2B5EF4-FFF2-40B4-BE49-F238E27FC236}">
                <a16:creationId xmlns:a16="http://schemas.microsoft.com/office/drawing/2014/main" id="{6F7E9D78-89CE-4BD3-DF06-C381D7417095}"/>
              </a:ext>
            </a:extLst>
          </p:cNvPr>
          <p:cNvGraphicFramePr>
            <a:graphicFrameLocks noChangeAspect="1"/>
          </p:cNvGraphicFramePr>
          <p:nvPr>
            <p:extLst>
              <p:ext uri="{D42A27DB-BD31-4B8C-83A1-F6EECF244321}">
                <p14:modId xmlns:p14="http://schemas.microsoft.com/office/powerpoint/2010/main" val="3381651747"/>
              </p:ext>
            </p:extLst>
          </p:nvPr>
        </p:nvGraphicFramePr>
        <p:xfrm>
          <a:off x="7429424" y="1392967"/>
          <a:ext cx="433387" cy="591104"/>
        </p:xfrm>
        <a:graphic>
          <a:graphicData uri="http://schemas.openxmlformats.org/presentationml/2006/ole">
            <mc:AlternateContent xmlns:mc="http://schemas.openxmlformats.org/markup-compatibility/2006">
              <mc:Choice xmlns:v="urn:schemas-microsoft-com:vml" Requires="v">
                <p:oleObj name="Equation" r:id="rId8" imgW="228600" imgH="228600" progId="Equation.3">
                  <p:embed/>
                </p:oleObj>
              </mc:Choice>
              <mc:Fallback>
                <p:oleObj name="Equation" r:id="rId8" imgW="228600" imgH="228600" progId="Equation.3">
                  <p:embed/>
                  <p:pic>
                    <p:nvPicPr>
                      <p:cNvPr id="59" name="Object 71">
                        <a:extLst>
                          <a:ext uri="{FF2B5EF4-FFF2-40B4-BE49-F238E27FC236}">
                            <a16:creationId xmlns:a16="http://schemas.microsoft.com/office/drawing/2014/main" id="{173F4B0B-C4D3-5D0A-2A9C-F3F639D4A216}"/>
                          </a:ext>
                        </a:extLst>
                      </p:cNvPr>
                      <p:cNvPicPr>
                        <a:picLocks noChangeAspect="1" noChangeArrowheads="1"/>
                      </p:cNvPicPr>
                      <p:nvPr/>
                    </p:nvPicPr>
                    <p:blipFill>
                      <a:blip r:embed="rId9"/>
                      <a:srcRect/>
                      <a:stretch>
                        <a:fillRect/>
                      </a:stretch>
                    </p:blipFill>
                    <p:spPr bwMode="auto">
                      <a:xfrm>
                        <a:off x="7429424" y="1392967"/>
                        <a:ext cx="433387" cy="591104"/>
                      </a:xfrm>
                      <a:prstGeom prst="rect">
                        <a:avLst/>
                      </a:prstGeom>
                      <a:noFill/>
                      <a:ln>
                        <a:noFill/>
                      </a:ln>
                    </p:spPr>
                  </p:pic>
                </p:oleObj>
              </mc:Fallback>
            </mc:AlternateContent>
          </a:graphicData>
        </a:graphic>
      </p:graphicFrame>
      <p:cxnSp>
        <p:nvCxnSpPr>
          <p:cNvPr id="32" name="Straight Arrow Connector 31">
            <a:extLst>
              <a:ext uri="{FF2B5EF4-FFF2-40B4-BE49-F238E27FC236}">
                <a16:creationId xmlns:a16="http://schemas.microsoft.com/office/drawing/2014/main" id="{E4B2B2BA-7F4F-FF7C-5C75-88881075B522}"/>
              </a:ext>
            </a:extLst>
          </p:cNvPr>
          <p:cNvCxnSpPr>
            <a:cxnSpLocks/>
          </p:cNvCxnSpPr>
          <p:nvPr/>
        </p:nvCxnSpPr>
        <p:spPr>
          <a:xfrm>
            <a:off x="4724400" y="1254126"/>
            <a:ext cx="228600"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3" name="Object 1">
            <a:extLst>
              <a:ext uri="{FF2B5EF4-FFF2-40B4-BE49-F238E27FC236}">
                <a16:creationId xmlns:a16="http://schemas.microsoft.com/office/drawing/2014/main" id="{C5557946-9ACE-A73F-B5D3-6225CC6B4A56}"/>
              </a:ext>
            </a:extLst>
          </p:cNvPr>
          <p:cNvGraphicFramePr>
            <a:graphicFrameLocks noChangeAspect="1"/>
          </p:cNvGraphicFramePr>
          <p:nvPr>
            <p:extLst>
              <p:ext uri="{D42A27DB-BD31-4B8C-83A1-F6EECF244321}">
                <p14:modId xmlns:p14="http://schemas.microsoft.com/office/powerpoint/2010/main" val="2225749078"/>
              </p:ext>
            </p:extLst>
          </p:nvPr>
        </p:nvGraphicFramePr>
        <p:xfrm>
          <a:off x="4343400" y="838200"/>
          <a:ext cx="398463" cy="514350"/>
        </p:xfrm>
        <a:graphic>
          <a:graphicData uri="http://schemas.openxmlformats.org/presentationml/2006/ole">
            <mc:AlternateContent xmlns:mc="http://schemas.openxmlformats.org/markup-compatibility/2006">
              <mc:Choice xmlns:v="urn:schemas-microsoft-com:vml" Requires="v">
                <p:oleObj name="Equation" r:id="rId10" imgW="177480" imgH="228600" progId="Equation.3">
                  <p:embed/>
                </p:oleObj>
              </mc:Choice>
              <mc:Fallback>
                <p:oleObj name="Equation" r:id="rId10" imgW="177480" imgH="228600" progId="Equation.3">
                  <p:embed/>
                  <p:pic>
                    <p:nvPicPr>
                      <p:cNvPr id="61" name="Object 1">
                        <a:extLst>
                          <a:ext uri="{FF2B5EF4-FFF2-40B4-BE49-F238E27FC236}">
                            <a16:creationId xmlns:a16="http://schemas.microsoft.com/office/drawing/2014/main" id="{EA6B691A-AE43-2D70-17B4-8DE51CA7CD4B}"/>
                          </a:ext>
                        </a:extLst>
                      </p:cNvPr>
                      <p:cNvPicPr>
                        <a:picLocks noChangeAspect="1" noChangeArrowheads="1"/>
                      </p:cNvPicPr>
                      <p:nvPr/>
                    </p:nvPicPr>
                    <p:blipFill>
                      <a:blip r:embed="rId11"/>
                      <a:srcRect/>
                      <a:stretch>
                        <a:fillRect/>
                      </a:stretch>
                    </p:blipFill>
                    <p:spPr bwMode="auto">
                      <a:xfrm>
                        <a:off x="4343400" y="838200"/>
                        <a:ext cx="398463" cy="514350"/>
                      </a:xfrm>
                      <a:prstGeom prst="rect">
                        <a:avLst/>
                      </a:prstGeom>
                      <a:noFill/>
                      <a:ln>
                        <a:noFill/>
                      </a:ln>
                    </p:spPr>
                  </p:pic>
                </p:oleObj>
              </mc:Fallback>
            </mc:AlternateContent>
          </a:graphicData>
        </a:graphic>
      </p:graphicFrame>
      <p:graphicFrame>
        <p:nvGraphicFramePr>
          <p:cNvPr id="34" name="Object 28">
            <a:extLst>
              <a:ext uri="{FF2B5EF4-FFF2-40B4-BE49-F238E27FC236}">
                <a16:creationId xmlns:a16="http://schemas.microsoft.com/office/drawing/2014/main" id="{70DD797B-290A-3FE0-126B-A88DEF76ECF7}"/>
              </a:ext>
            </a:extLst>
          </p:cNvPr>
          <p:cNvGraphicFramePr>
            <a:graphicFrameLocks noChangeAspect="1"/>
          </p:cNvGraphicFramePr>
          <p:nvPr>
            <p:extLst>
              <p:ext uri="{D42A27DB-BD31-4B8C-83A1-F6EECF244321}">
                <p14:modId xmlns:p14="http://schemas.microsoft.com/office/powerpoint/2010/main" val="2211006277"/>
              </p:ext>
            </p:extLst>
          </p:nvPr>
        </p:nvGraphicFramePr>
        <p:xfrm>
          <a:off x="6129545" y="1010841"/>
          <a:ext cx="707884" cy="512762"/>
        </p:xfrm>
        <a:graphic>
          <a:graphicData uri="http://schemas.openxmlformats.org/presentationml/2006/ole">
            <mc:AlternateContent xmlns:mc="http://schemas.openxmlformats.org/markup-compatibility/2006">
              <mc:Choice xmlns:v="urn:schemas-microsoft-com:vml" Requires="v">
                <p:oleObj name="Equation" r:id="rId12" imgW="330120" imgH="241200" progId="Equation.3">
                  <p:embed/>
                </p:oleObj>
              </mc:Choice>
              <mc:Fallback>
                <p:oleObj name="Equation" r:id="rId12" imgW="330120" imgH="241200" progId="Equation.3">
                  <p:embed/>
                  <p:pic>
                    <p:nvPicPr>
                      <p:cNvPr id="63" name="Object 28">
                        <a:extLst>
                          <a:ext uri="{FF2B5EF4-FFF2-40B4-BE49-F238E27FC236}">
                            <a16:creationId xmlns:a16="http://schemas.microsoft.com/office/drawing/2014/main" id="{2C35869E-4CFC-11B6-21E4-4849DBB4D60F}"/>
                          </a:ext>
                        </a:extLst>
                      </p:cNvPr>
                      <p:cNvPicPr>
                        <a:picLocks noChangeAspect="1" noChangeArrowheads="1"/>
                      </p:cNvPicPr>
                      <p:nvPr/>
                    </p:nvPicPr>
                    <p:blipFill>
                      <a:blip r:embed="rId13"/>
                      <a:srcRect/>
                      <a:stretch>
                        <a:fillRect/>
                      </a:stretch>
                    </p:blipFill>
                    <p:spPr bwMode="auto">
                      <a:xfrm>
                        <a:off x="6129545" y="1010841"/>
                        <a:ext cx="707884" cy="512762"/>
                      </a:xfrm>
                      <a:prstGeom prst="rect">
                        <a:avLst/>
                      </a:prstGeom>
                      <a:noFill/>
                      <a:ln>
                        <a:noFill/>
                      </a:ln>
                    </p:spPr>
                  </p:pic>
                </p:oleObj>
              </mc:Fallback>
            </mc:AlternateContent>
          </a:graphicData>
        </a:graphic>
      </p:graphicFrame>
      <p:sp>
        <p:nvSpPr>
          <p:cNvPr id="35" name="Oval 34">
            <a:extLst>
              <a:ext uri="{FF2B5EF4-FFF2-40B4-BE49-F238E27FC236}">
                <a16:creationId xmlns:a16="http://schemas.microsoft.com/office/drawing/2014/main" id="{93B7AFD9-B066-8F1A-7F89-B44F978869EC}"/>
              </a:ext>
            </a:extLst>
          </p:cNvPr>
          <p:cNvSpPr/>
          <p:nvPr/>
        </p:nvSpPr>
        <p:spPr>
          <a:xfrm>
            <a:off x="6931956" y="2062163"/>
            <a:ext cx="1486694" cy="1181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36" name="Straight Connector 35">
            <a:extLst>
              <a:ext uri="{FF2B5EF4-FFF2-40B4-BE49-F238E27FC236}">
                <a16:creationId xmlns:a16="http://schemas.microsoft.com/office/drawing/2014/main" id="{0FC15C6F-885D-458D-35A3-60C074766C49}"/>
              </a:ext>
            </a:extLst>
          </p:cNvPr>
          <p:cNvCxnSpPr>
            <a:stCxn id="35" idx="0"/>
            <a:endCxn id="35" idx="4"/>
          </p:cNvCxnSpPr>
          <p:nvPr/>
        </p:nvCxnSpPr>
        <p:spPr>
          <a:xfrm>
            <a:off x="7675303" y="2062163"/>
            <a:ext cx="0" cy="1181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82F6E305-3508-88A5-566A-E97BB4B025A6}"/>
              </a:ext>
            </a:extLst>
          </p:cNvPr>
          <p:cNvCxnSpPr>
            <a:stCxn id="35" idx="6"/>
          </p:cNvCxnSpPr>
          <p:nvPr/>
        </p:nvCxnSpPr>
        <p:spPr>
          <a:xfrm flipV="1">
            <a:off x="8418650" y="2639291"/>
            <a:ext cx="225497" cy="134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B0DD8F8-2738-AA3B-5F6F-00EBD982AC80}"/>
              </a:ext>
            </a:extLst>
          </p:cNvPr>
          <p:cNvCxnSpPr/>
          <p:nvPr/>
        </p:nvCxnSpPr>
        <p:spPr>
          <a:xfrm flipH="1">
            <a:off x="7298108" y="2754868"/>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BD8D7FAC-5976-E5CF-6844-8A5856B63566}"/>
              </a:ext>
            </a:extLst>
          </p:cNvPr>
          <p:cNvSpPr/>
          <p:nvPr/>
        </p:nvSpPr>
        <p:spPr>
          <a:xfrm>
            <a:off x="7016349" y="3747294"/>
            <a:ext cx="1321594" cy="12730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40" name="Straight Connector 39">
            <a:extLst>
              <a:ext uri="{FF2B5EF4-FFF2-40B4-BE49-F238E27FC236}">
                <a16:creationId xmlns:a16="http://schemas.microsoft.com/office/drawing/2014/main" id="{BC60BFF6-FD34-8999-7666-57F9DBB95470}"/>
              </a:ext>
            </a:extLst>
          </p:cNvPr>
          <p:cNvCxnSpPr/>
          <p:nvPr/>
        </p:nvCxnSpPr>
        <p:spPr>
          <a:xfrm>
            <a:off x="7704766" y="3747294"/>
            <a:ext cx="0" cy="1273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F33CA8BD-DF61-B5A2-B600-6D8AEFC0F26C}"/>
              </a:ext>
            </a:extLst>
          </p:cNvPr>
          <p:cNvCxnSpPr>
            <a:stCxn id="39" idx="6"/>
          </p:cNvCxnSpPr>
          <p:nvPr/>
        </p:nvCxnSpPr>
        <p:spPr>
          <a:xfrm>
            <a:off x="8337943" y="4383803"/>
            <a:ext cx="2722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88098552-A4FF-1486-F1F7-6BAAE4ECC18A}"/>
              </a:ext>
            </a:extLst>
          </p:cNvPr>
          <p:cNvCxnSpPr/>
          <p:nvPr/>
        </p:nvCxnSpPr>
        <p:spPr>
          <a:xfrm flipH="1">
            <a:off x="7310089" y="4458336"/>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43" name="Object 13">
            <a:extLst>
              <a:ext uri="{FF2B5EF4-FFF2-40B4-BE49-F238E27FC236}">
                <a16:creationId xmlns:a16="http://schemas.microsoft.com/office/drawing/2014/main" id="{D1EC1303-E1DC-9581-7B57-661B8DD5F588}"/>
              </a:ext>
            </a:extLst>
          </p:cNvPr>
          <p:cNvGraphicFramePr>
            <a:graphicFrameLocks noChangeAspect="1"/>
          </p:cNvGraphicFramePr>
          <p:nvPr>
            <p:extLst>
              <p:ext uri="{D42A27DB-BD31-4B8C-83A1-F6EECF244321}">
                <p14:modId xmlns:p14="http://schemas.microsoft.com/office/powerpoint/2010/main" val="1735798565"/>
              </p:ext>
            </p:extLst>
          </p:nvPr>
        </p:nvGraphicFramePr>
        <p:xfrm>
          <a:off x="6914907" y="937181"/>
          <a:ext cx="504825" cy="476250"/>
        </p:xfrm>
        <a:graphic>
          <a:graphicData uri="http://schemas.openxmlformats.org/presentationml/2006/ole">
            <mc:AlternateContent xmlns:mc="http://schemas.openxmlformats.org/markup-compatibility/2006">
              <mc:Choice xmlns:v="urn:schemas-microsoft-com:vml" Requires="v">
                <p:oleObj name="Equation" r:id="rId14" imgW="241200" imgH="228600" progId="Equation.3">
                  <p:embed/>
                </p:oleObj>
              </mc:Choice>
              <mc:Fallback>
                <p:oleObj name="Equation" r:id="rId14" imgW="241200" imgH="228600" progId="Equation.3">
                  <p:embed/>
                  <p:pic>
                    <p:nvPicPr>
                      <p:cNvPr id="77" name="Object 13">
                        <a:extLst>
                          <a:ext uri="{FF2B5EF4-FFF2-40B4-BE49-F238E27FC236}">
                            <a16:creationId xmlns:a16="http://schemas.microsoft.com/office/drawing/2014/main" id="{D99F4D47-2E0B-9C55-523B-81EF9F72ED2B}"/>
                          </a:ext>
                        </a:extLst>
                      </p:cNvPr>
                      <p:cNvPicPr>
                        <a:picLocks noChangeAspect="1" noChangeArrowheads="1"/>
                      </p:cNvPicPr>
                      <p:nvPr/>
                    </p:nvPicPr>
                    <p:blipFill>
                      <a:blip r:embed="rId15"/>
                      <a:srcRect/>
                      <a:stretch>
                        <a:fillRect/>
                      </a:stretch>
                    </p:blipFill>
                    <p:spPr bwMode="auto">
                      <a:xfrm>
                        <a:off x="6914907" y="937181"/>
                        <a:ext cx="5048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 name="Object 13">
            <a:extLst>
              <a:ext uri="{FF2B5EF4-FFF2-40B4-BE49-F238E27FC236}">
                <a16:creationId xmlns:a16="http://schemas.microsoft.com/office/drawing/2014/main" id="{99C01A41-CF1C-8D23-6810-550CDDA646BE}"/>
              </a:ext>
            </a:extLst>
          </p:cNvPr>
          <p:cNvGraphicFramePr>
            <a:graphicFrameLocks noChangeAspect="1"/>
          </p:cNvGraphicFramePr>
          <p:nvPr>
            <p:extLst>
              <p:ext uri="{D42A27DB-BD31-4B8C-83A1-F6EECF244321}">
                <p14:modId xmlns:p14="http://schemas.microsoft.com/office/powerpoint/2010/main" val="504196533"/>
              </p:ext>
            </p:extLst>
          </p:nvPr>
        </p:nvGraphicFramePr>
        <p:xfrm>
          <a:off x="5071819" y="949881"/>
          <a:ext cx="371475" cy="503237"/>
        </p:xfrm>
        <a:graphic>
          <a:graphicData uri="http://schemas.openxmlformats.org/presentationml/2006/ole">
            <mc:AlternateContent xmlns:mc="http://schemas.openxmlformats.org/markup-compatibility/2006">
              <mc:Choice xmlns:v="urn:schemas-microsoft-com:vml" Requires="v">
                <p:oleObj name="Equation" r:id="rId16" imgW="177480" imgH="241200" progId="Equation.3">
                  <p:embed/>
                </p:oleObj>
              </mc:Choice>
              <mc:Fallback>
                <p:oleObj name="Equation" r:id="rId16" imgW="177480" imgH="241200" progId="Equation.3">
                  <p:embed/>
                  <p:pic>
                    <p:nvPicPr>
                      <p:cNvPr id="78" name="Object 13">
                        <a:extLst>
                          <a:ext uri="{FF2B5EF4-FFF2-40B4-BE49-F238E27FC236}">
                            <a16:creationId xmlns:a16="http://schemas.microsoft.com/office/drawing/2014/main" id="{113DCE4C-326C-C7DA-A5A1-161234C9CA05}"/>
                          </a:ext>
                        </a:extLst>
                      </p:cNvPr>
                      <p:cNvPicPr>
                        <a:picLocks noChangeAspect="1" noChangeArrowheads="1"/>
                      </p:cNvPicPr>
                      <p:nvPr/>
                    </p:nvPicPr>
                    <p:blipFill>
                      <a:blip r:embed="rId17"/>
                      <a:srcRect/>
                      <a:stretch>
                        <a:fillRect/>
                      </a:stretch>
                    </p:blipFill>
                    <p:spPr bwMode="auto">
                      <a:xfrm>
                        <a:off x="5071819" y="949881"/>
                        <a:ext cx="3714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 name="Object 53">
            <a:extLst>
              <a:ext uri="{FF2B5EF4-FFF2-40B4-BE49-F238E27FC236}">
                <a16:creationId xmlns:a16="http://schemas.microsoft.com/office/drawing/2014/main" id="{B0824B48-D37F-6015-B08E-A45F60CEE301}"/>
              </a:ext>
            </a:extLst>
          </p:cNvPr>
          <p:cNvGraphicFramePr>
            <a:graphicFrameLocks noChangeAspect="1"/>
          </p:cNvGraphicFramePr>
          <p:nvPr>
            <p:extLst>
              <p:ext uri="{D42A27DB-BD31-4B8C-83A1-F6EECF244321}">
                <p14:modId xmlns:p14="http://schemas.microsoft.com/office/powerpoint/2010/main" val="2628681998"/>
              </p:ext>
            </p:extLst>
          </p:nvPr>
        </p:nvGraphicFramePr>
        <p:xfrm>
          <a:off x="5632207" y="924481"/>
          <a:ext cx="368300" cy="514350"/>
        </p:xfrm>
        <a:graphic>
          <a:graphicData uri="http://schemas.openxmlformats.org/presentationml/2006/ole">
            <mc:AlternateContent xmlns:mc="http://schemas.openxmlformats.org/markup-compatibility/2006">
              <mc:Choice xmlns:v="urn:schemas-microsoft-com:vml" Requires="v">
                <p:oleObj name="Equation" r:id="rId18" imgW="177480" imgH="241200" progId="Equation.3">
                  <p:embed/>
                </p:oleObj>
              </mc:Choice>
              <mc:Fallback>
                <p:oleObj name="Equation" r:id="rId18" imgW="177480" imgH="241200" progId="Equation.3">
                  <p:embed/>
                  <p:pic>
                    <p:nvPicPr>
                      <p:cNvPr id="79" name="Object 53">
                        <a:extLst>
                          <a:ext uri="{FF2B5EF4-FFF2-40B4-BE49-F238E27FC236}">
                            <a16:creationId xmlns:a16="http://schemas.microsoft.com/office/drawing/2014/main" id="{C4B418A0-0900-28D8-1E02-277ABD45740B}"/>
                          </a:ext>
                        </a:extLst>
                      </p:cNvPr>
                      <p:cNvPicPr>
                        <a:picLocks noChangeAspect="1" noChangeArrowheads="1"/>
                      </p:cNvPicPr>
                      <p:nvPr/>
                    </p:nvPicPr>
                    <p:blipFill>
                      <a:blip r:embed="rId19"/>
                      <a:srcRect/>
                      <a:stretch>
                        <a:fillRect/>
                      </a:stretch>
                    </p:blipFill>
                    <p:spPr bwMode="auto">
                      <a:xfrm>
                        <a:off x="5632207" y="924481"/>
                        <a:ext cx="3683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46" name="Object 2">
                <a:extLst>
                  <a:ext uri="{FF2B5EF4-FFF2-40B4-BE49-F238E27FC236}">
                    <a16:creationId xmlns:a16="http://schemas.microsoft.com/office/drawing/2014/main" id="{F511CD49-22C6-B58B-30E1-08B486116CB7}"/>
                  </a:ext>
                </a:extLst>
              </p:cNvPr>
              <p:cNvSpPr txBox="1"/>
              <p:nvPr/>
            </p:nvSpPr>
            <p:spPr bwMode="auto">
              <a:xfrm>
                <a:off x="6172200" y="838200"/>
                <a:ext cx="892175" cy="747713"/>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𝑤</m:t>
                          </m:r>
                        </m:e>
                        <m:sub>
                          <m:r>
                            <a:rPr lang="en-HK" i="1">
                              <a:solidFill>
                                <a:srgbClr val="000000"/>
                              </a:solidFill>
                              <a:latin typeface="Cambria Math" panose="02040503050406030204" pitchFamily="18" charset="0"/>
                            </a:rPr>
                            <m:t>𝑘</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𝑗</m:t>
                          </m:r>
                        </m:sub>
                      </m:sSub>
                    </m:oMath>
                  </m:oMathPara>
                </a14:m>
                <a:endParaRPr lang="en-HK" dirty="0"/>
              </a:p>
            </p:txBody>
          </p:sp>
        </mc:Choice>
        <mc:Fallback xmlns="">
          <p:sp>
            <p:nvSpPr>
              <p:cNvPr id="46" name="Object 2">
                <a:extLst>
                  <a:ext uri="{FF2B5EF4-FFF2-40B4-BE49-F238E27FC236}">
                    <a16:creationId xmlns:a16="http://schemas.microsoft.com/office/drawing/2014/main" id="{F511CD49-22C6-B58B-30E1-08B486116CB7}"/>
                  </a:ext>
                </a:extLst>
              </p:cNvPr>
              <p:cNvSpPr txBox="1">
                <a:spLocks noRot="1" noChangeAspect="1" noMove="1" noResize="1" noEditPoints="1" noAdjustHandles="1" noChangeArrowheads="1" noChangeShapeType="1" noTextEdit="1"/>
              </p:cNvSpPr>
              <p:nvPr/>
            </p:nvSpPr>
            <p:spPr bwMode="auto">
              <a:xfrm>
                <a:off x="6172200" y="838200"/>
                <a:ext cx="892175" cy="747713"/>
              </a:xfrm>
              <a:prstGeom prst="rect">
                <a:avLst/>
              </a:prstGeom>
              <a:blipFill>
                <a:blip r:embed="rId20"/>
                <a:stretch>
                  <a:fillRect/>
                </a:stretch>
              </a:blipFill>
              <a:ln>
                <a:noFill/>
              </a:ln>
            </p:spPr>
            <p:txBody>
              <a:bodyPr/>
              <a:lstStyle/>
              <a:p>
                <a:r>
                  <a:rPr lang="en-HK">
                    <a:noFill/>
                  </a:rPr>
                  <a:t> </a:t>
                </a:r>
              </a:p>
            </p:txBody>
          </p:sp>
        </mc:Fallback>
      </mc:AlternateContent>
      <p:graphicFrame>
        <p:nvGraphicFramePr>
          <p:cNvPr id="47" name="Object 46">
            <a:extLst>
              <a:ext uri="{FF2B5EF4-FFF2-40B4-BE49-F238E27FC236}">
                <a16:creationId xmlns:a16="http://schemas.microsoft.com/office/drawing/2014/main" id="{68B9EFE8-24F5-C10F-AAB5-ADE214B2639E}"/>
              </a:ext>
            </a:extLst>
          </p:cNvPr>
          <p:cNvGraphicFramePr>
            <a:graphicFrameLocks noChangeAspect="1"/>
          </p:cNvGraphicFramePr>
          <p:nvPr>
            <p:extLst>
              <p:ext uri="{D42A27DB-BD31-4B8C-83A1-F6EECF244321}">
                <p14:modId xmlns:p14="http://schemas.microsoft.com/office/powerpoint/2010/main" val="742883511"/>
              </p:ext>
            </p:extLst>
          </p:nvPr>
        </p:nvGraphicFramePr>
        <p:xfrm>
          <a:off x="5340107" y="1780143"/>
          <a:ext cx="314325" cy="463550"/>
        </p:xfrm>
        <a:graphic>
          <a:graphicData uri="http://schemas.openxmlformats.org/presentationml/2006/ole">
            <mc:AlternateContent xmlns:mc="http://schemas.openxmlformats.org/markup-compatibility/2006">
              <mc:Choice xmlns:v="urn:schemas-microsoft-com:vml" Requires="v">
                <p:oleObj name="Equation" r:id="rId21" imgW="164880" imgH="241200" progId="Equation.3">
                  <p:embed/>
                </p:oleObj>
              </mc:Choice>
              <mc:Fallback>
                <p:oleObj name="Equation" r:id="rId21" imgW="164880" imgH="241200" progId="Equation.3">
                  <p:embed/>
                  <p:pic>
                    <p:nvPicPr>
                      <p:cNvPr id="83" name="Object 82">
                        <a:extLst>
                          <a:ext uri="{FF2B5EF4-FFF2-40B4-BE49-F238E27FC236}">
                            <a16:creationId xmlns:a16="http://schemas.microsoft.com/office/drawing/2014/main" id="{AC9FD4BC-B4FB-53BC-8D0A-CFE03E0EED37}"/>
                          </a:ext>
                        </a:extLst>
                      </p:cNvPr>
                      <p:cNvPicPr>
                        <a:picLocks noChangeAspect="1" noChangeArrowheads="1"/>
                      </p:cNvPicPr>
                      <p:nvPr/>
                    </p:nvPicPr>
                    <p:blipFill>
                      <a:blip r:embed="rId22"/>
                      <a:srcRect/>
                      <a:stretch>
                        <a:fillRect/>
                      </a:stretch>
                    </p:blipFill>
                    <p:spPr bwMode="auto">
                      <a:xfrm>
                        <a:off x="5340107" y="1780143"/>
                        <a:ext cx="3143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8" name="Straight Arrow Connector 47">
            <a:extLst>
              <a:ext uri="{FF2B5EF4-FFF2-40B4-BE49-F238E27FC236}">
                <a16:creationId xmlns:a16="http://schemas.microsoft.com/office/drawing/2014/main" id="{971158A8-7358-5B43-A578-69D369928F31}"/>
              </a:ext>
            </a:extLst>
          </p:cNvPr>
          <p:cNvCxnSpPr/>
          <p:nvPr/>
        </p:nvCxnSpPr>
        <p:spPr>
          <a:xfrm flipH="1">
            <a:off x="7252631" y="1459468"/>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4D39C62A-1E7A-04C7-D60A-704DC3F940E9}"/>
              </a:ext>
            </a:extLst>
          </p:cNvPr>
          <p:cNvSpPr/>
          <p:nvPr/>
        </p:nvSpPr>
        <p:spPr>
          <a:xfrm>
            <a:off x="7646118" y="3364468"/>
            <a:ext cx="5723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94921FA3-8A67-CFD0-1764-4D0A1ECA3392}"/>
              </a:ext>
            </a:extLst>
          </p:cNvPr>
          <p:cNvSpPr/>
          <p:nvPr/>
        </p:nvSpPr>
        <p:spPr>
          <a:xfrm>
            <a:off x="7667232" y="3548793"/>
            <a:ext cx="5723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68724BD6-7045-C9C8-BCE3-A58DD1200F16}"/>
              </a:ext>
            </a:extLst>
          </p:cNvPr>
          <p:cNvSpPr txBox="1"/>
          <p:nvPr/>
        </p:nvSpPr>
        <p:spPr>
          <a:xfrm>
            <a:off x="6995452" y="337066"/>
            <a:ext cx="1312090" cy="369332"/>
          </a:xfrm>
          <a:prstGeom prst="rect">
            <a:avLst/>
          </a:prstGeom>
          <a:noFill/>
        </p:spPr>
        <p:txBody>
          <a:bodyPr wrap="none" rtlCol="0">
            <a:spAutoFit/>
          </a:bodyPr>
          <a:lstStyle/>
          <a:p>
            <a:r>
              <a:rPr lang="en-US" dirty="0">
                <a:solidFill>
                  <a:srgbClr val="FF0000"/>
                </a:solidFill>
              </a:rPr>
              <a:t>Indexed by </a:t>
            </a:r>
            <a:r>
              <a:rPr lang="en-US" i="1" dirty="0">
                <a:solidFill>
                  <a:srgbClr val="FF0000"/>
                </a:solidFill>
              </a:rPr>
              <a:t>i</a:t>
            </a:r>
          </a:p>
        </p:txBody>
      </p:sp>
      <p:sp>
        <p:nvSpPr>
          <p:cNvPr id="52" name="Rectangle 51">
            <a:extLst>
              <a:ext uri="{FF2B5EF4-FFF2-40B4-BE49-F238E27FC236}">
                <a16:creationId xmlns:a16="http://schemas.microsoft.com/office/drawing/2014/main" id="{FC5AB66D-1C17-BD6C-8535-7CCA81E9BC4F}"/>
              </a:ext>
            </a:extLst>
          </p:cNvPr>
          <p:cNvSpPr/>
          <p:nvPr/>
        </p:nvSpPr>
        <p:spPr>
          <a:xfrm>
            <a:off x="8683326" y="1200944"/>
            <a:ext cx="131818" cy="3916124"/>
          </a:xfrm>
          <a:prstGeom prst="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0EF9896-D4CF-38C2-96CA-DD4D5389A4DE}"/>
              </a:ext>
            </a:extLst>
          </p:cNvPr>
          <p:cNvSpPr txBox="1"/>
          <p:nvPr/>
        </p:nvSpPr>
        <p:spPr>
          <a:xfrm>
            <a:off x="6090581" y="383232"/>
            <a:ext cx="908262" cy="646331"/>
          </a:xfrm>
          <a:prstGeom prst="rect">
            <a:avLst/>
          </a:prstGeom>
          <a:noFill/>
        </p:spPr>
        <p:txBody>
          <a:bodyPr wrap="none" rtlCol="0">
            <a:spAutoFit/>
          </a:bodyPr>
          <a:lstStyle/>
          <a:p>
            <a:r>
              <a:rPr lang="en-US" dirty="0">
                <a:solidFill>
                  <a:srgbClr val="FF0000"/>
                </a:solidFill>
              </a:rPr>
              <a:t>Weight </a:t>
            </a:r>
          </a:p>
          <a:p>
            <a:r>
              <a:rPr lang="en-US" dirty="0">
                <a:solidFill>
                  <a:srgbClr val="FF0000"/>
                </a:solidFill>
              </a:rPr>
              <a:t>Layer j</a:t>
            </a:r>
            <a:endParaRPr lang="en-US" i="1" dirty="0">
              <a:solidFill>
                <a:srgbClr val="FF0000"/>
              </a:solidFill>
            </a:endParaRPr>
          </a:p>
        </p:txBody>
      </p:sp>
      <p:graphicFrame>
        <p:nvGraphicFramePr>
          <p:cNvPr id="54" name="Object 53">
            <a:extLst>
              <a:ext uri="{FF2B5EF4-FFF2-40B4-BE49-F238E27FC236}">
                <a16:creationId xmlns:a16="http://schemas.microsoft.com/office/drawing/2014/main" id="{879C4BD1-B5AF-5732-AF10-080760C99E97}"/>
              </a:ext>
            </a:extLst>
          </p:cNvPr>
          <p:cNvGraphicFramePr>
            <a:graphicFrameLocks noChangeAspect="1"/>
          </p:cNvGraphicFramePr>
          <p:nvPr>
            <p:extLst>
              <p:ext uri="{D42A27DB-BD31-4B8C-83A1-F6EECF244321}">
                <p14:modId xmlns:p14="http://schemas.microsoft.com/office/powerpoint/2010/main" val="2097397260"/>
              </p:ext>
            </p:extLst>
          </p:nvPr>
        </p:nvGraphicFramePr>
        <p:xfrm>
          <a:off x="6376744" y="1641866"/>
          <a:ext cx="891127" cy="599389"/>
        </p:xfrm>
        <a:graphic>
          <a:graphicData uri="http://schemas.openxmlformats.org/presentationml/2006/ole">
            <mc:AlternateContent xmlns:mc="http://schemas.openxmlformats.org/markup-compatibility/2006">
              <mc:Choice xmlns:v="urn:schemas-microsoft-com:vml" Requires="v">
                <p:oleObj name="Equation" r:id="rId23" imgW="355320" imgH="241200" progId="Equation.3">
                  <p:embed/>
                </p:oleObj>
              </mc:Choice>
              <mc:Fallback>
                <p:oleObj name="Equation" r:id="rId23" imgW="355320" imgH="241200" progId="Equation.3">
                  <p:embed/>
                  <p:pic>
                    <p:nvPicPr>
                      <p:cNvPr id="90" name="Object 89">
                        <a:extLst>
                          <a:ext uri="{FF2B5EF4-FFF2-40B4-BE49-F238E27FC236}">
                            <a16:creationId xmlns:a16="http://schemas.microsoft.com/office/drawing/2014/main" id="{6B6C5091-5306-6E11-B08D-5E55761F30D4}"/>
                          </a:ext>
                        </a:extLst>
                      </p:cNvPr>
                      <p:cNvPicPr>
                        <a:picLocks noChangeAspect="1" noChangeArrowheads="1"/>
                      </p:cNvPicPr>
                      <p:nvPr/>
                    </p:nvPicPr>
                    <p:blipFill>
                      <a:blip r:embed="rId24"/>
                      <a:srcRect/>
                      <a:stretch>
                        <a:fillRect/>
                      </a:stretch>
                    </p:blipFill>
                    <p:spPr bwMode="auto">
                      <a:xfrm>
                        <a:off x="6376744" y="1641866"/>
                        <a:ext cx="891127" cy="599389"/>
                      </a:xfrm>
                      <a:prstGeom prst="rect">
                        <a:avLst/>
                      </a:prstGeom>
                      <a:noFill/>
                      <a:ln>
                        <a:noFill/>
                      </a:ln>
                    </p:spPr>
                  </p:pic>
                </p:oleObj>
              </mc:Fallback>
            </mc:AlternateContent>
          </a:graphicData>
        </a:graphic>
      </p:graphicFrame>
      <p:graphicFrame>
        <p:nvGraphicFramePr>
          <p:cNvPr id="55" name="Object 54">
            <a:extLst>
              <a:ext uri="{FF2B5EF4-FFF2-40B4-BE49-F238E27FC236}">
                <a16:creationId xmlns:a16="http://schemas.microsoft.com/office/drawing/2014/main" id="{BD129A5C-E7B5-1E1E-F8C9-ACA186542B0E}"/>
              </a:ext>
            </a:extLst>
          </p:cNvPr>
          <p:cNvGraphicFramePr>
            <a:graphicFrameLocks noChangeAspect="1"/>
          </p:cNvGraphicFramePr>
          <p:nvPr>
            <p:extLst>
              <p:ext uri="{D42A27DB-BD31-4B8C-83A1-F6EECF244321}">
                <p14:modId xmlns:p14="http://schemas.microsoft.com/office/powerpoint/2010/main" val="2798023073"/>
              </p:ext>
            </p:extLst>
          </p:nvPr>
        </p:nvGraphicFramePr>
        <p:xfrm>
          <a:off x="6986344" y="2278618"/>
          <a:ext cx="531813" cy="476250"/>
        </p:xfrm>
        <a:graphic>
          <a:graphicData uri="http://schemas.openxmlformats.org/presentationml/2006/ole">
            <mc:AlternateContent xmlns:mc="http://schemas.openxmlformats.org/markup-compatibility/2006">
              <mc:Choice xmlns:v="urn:schemas-microsoft-com:vml" Requires="v">
                <p:oleObj name="Equation" r:id="rId25" imgW="253800" imgH="228600" progId="Equation.3">
                  <p:embed/>
                </p:oleObj>
              </mc:Choice>
              <mc:Fallback>
                <p:oleObj name="Equation" r:id="rId25" imgW="253800" imgH="228600" progId="Equation.3">
                  <p:embed/>
                  <p:pic>
                    <p:nvPicPr>
                      <p:cNvPr id="91" name="Object 90">
                        <a:extLst>
                          <a:ext uri="{FF2B5EF4-FFF2-40B4-BE49-F238E27FC236}">
                            <a16:creationId xmlns:a16="http://schemas.microsoft.com/office/drawing/2014/main" id="{D865BF90-DFE3-B10A-2A8A-840F4652B719}"/>
                          </a:ext>
                        </a:extLst>
                      </p:cNvPr>
                      <p:cNvPicPr>
                        <a:picLocks noChangeAspect="1" noChangeArrowheads="1"/>
                      </p:cNvPicPr>
                      <p:nvPr/>
                    </p:nvPicPr>
                    <p:blipFill>
                      <a:blip r:embed="rId26"/>
                      <a:srcRect/>
                      <a:stretch>
                        <a:fillRect/>
                      </a:stretch>
                    </p:blipFill>
                    <p:spPr bwMode="auto">
                      <a:xfrm>
                        <a:off x="6986344" y="2278618"/>
                        <a:ext cx="5318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6" name="Object 55">
            <a:extLst>
              <a:ext uri="{FF2B5EF4-FFF2-40B4-BE49-F238E27FC236}">
                <a16:creationId xmlns:a16="http://schemas.microsoft.com/office/drawing/2014/main" id="{DC2DCC60-2459-6952-6087-C35F99209FCC}"/>
              </a:ext>
            </a:extLst>
          </p:cNvPr>
          <p:cNvGraphicFramePr>
            <a:graphicFrameLocks noChangeAspect="1"/>
          </p:cNvGraphicFramePr>
          <p:nvPr>
            <p:extLst>
              <p:ext uri="{D42A27DB-BD31-4B8C-83A1-F6EECF244321}">
                <p14:modId xmlns:p14="http://schemas.microsoft.com/office/powerpoint/2010/main" val="476511027"/>
              </p:ext>
            </p:extLst>
          </p:nvPr>
        </p:nvGraphicFramePr>
        <p:xfrm>
          <a:off x="7146682" y="3907393"/>
          <a:ext cx="531812" cy="476250"/>
        </p:xfrm>
        <a:graphic>
          <a:graphicData uri="http://schemas.openxmlformats.org/presentationml/2006/ole">
            <mc:AlternateContent xmlns:mc="http://schemas.openxmlformats.org/markup-compatibility/2006">
              <mc:Choice xmlns:v="urn:schemas-microsoft-com:vml" Requires="v">
                <p:oleObj name="Equation" r:id="rId27" imgW="253800" imgH="228600" progId="Equation.3">
                  <p:embed/>
                </p:oleObj>
              </mc:Choice>
              <mc:Fallback>
                <p:oleObj name="Equation" r:id="rId27" imgW="253800" imgH="228600" progId="Equation.3">
                  <p:embed/>
                  <p:pic>
                    <p:nvPicPr>
                      <p:cNvPr id="92" name="Object 91">
                        <a:extLst>
                          <a:ext uri="{FF2B5EF4-FFF2-40B4-BE49-F238E27FC236}">
                            <a16:creationId xmlns:a16="http://schemas.microsoft.com/office/drawing/2014/main" id="{FAEE7359-71FB-D51A-430E-4F66011C9879}"/>
                          </a:ext>
                        </a:extLst>
                      </p:cNvPr>
                      <p:cNvPicPr>
                        <a:picLocks noChangeAspect="1" noChangeArrowheads="1"/>
                      </p:cNvPicPr>
                      <p:nvPr/>
                    </p:nvPicPr>
                    <p:blipFill>
                      <a:blip r:embed="rId28"/>
                      <a:srcRect/>
                      <a:stretch>
                        <a:fillRect/>
                      </a:stretch>
                    </p:blipFill>
                    <p:spPr bwMode="auto">
                      <a:xfrm>
                        <a:off x="7146682" y="3907393"/>
                        <a:ext cx="5318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7" name="Object 56">
            <a:extLst>
              <a:ext uri="{FF2B5EF4-FFF2-40B4-BE49-F238E27FC236}">
                <a16:creationId xmlns:a16="http://schemas.microsoft.com/office/drawing/2014/main" id="{960DCFB1-D9E0-E99C-764A-B4DEAF517EFD}"/>
              </a:ext>
            </a:extLst>
          </p:cNvPr>
          <p:cNvGraphicFramePr>
            <a:graphicFrameLocks noChangeAspect="1"/>
          </p:cNvGraphicFramePr>
          <p:nvPr>
            <p:extLst>
              <p:ext uri="{D42A27DB-BD31-4B8C-83A1-F6EECF244321}">
                <p14:modId xmlns:p14="http://schemas.microsoft.com/office/powerpoint/2010/main" val="1146322273"/>
              </p:ext>
            </p:extLst>
          </p:nvPr>
        </p:nvGraphicFramePr>
        <p:xfrm>
          <a:off x="7759457" y="2253218"/>
          <a:ext cx="530225" cy="479425"/>
        </p:xfrm>
        <a:graphic>
          <a:graphicData uri="http://schemas.openxmlformats.org/presentationml/2006/ole">
            <mc:AlternateContent xmlns:mc="http://schemas.openxmlformats.org/markup-compatibility/2006">
              <mc:Choice xmlns:v="urn:schemas-microsoft-com:vml" Requires="v">
                <p:oleObj name="Equation" r:id="rId29" imgW="253800" imgH="228600" progId="Equation.3">
                  <p:embed/>
                </p:oleObj>
              </mc:Choice>
              <mc:Fallback>
                <p:oleObj name="Equation" r:id="rId29" imgW="253800" imgH="228600" progId="Equation.3">
                  <p:embed/>
                  <p:pic>
                    <p:nvPicPr>
                      <p:cNvPr id="93" name="Object 92">
                        <a:extLst>
                          <a:ext uri="{FF2B5EF4-FFF2-40B4-BE49-F238E27FC236}">
                            <a16:creationId xmlns:a16="http://schemas.microsoft.com/office/drawing/2014/main" id="{F3C803F5-E550-2C26-8857-84DBDC3ECB56}"/>
                          </a:ext>
                        </a:extLst>
                      </p:cNvPr>
                      <p:cNvPicPr>
                        <a:picLocks noChangeAspect="1" noChangeArrowheads="1"/>
                      </p:cNvPicPr>
                      <p:nvPr/>
                    </p:nvPicPr>
                    <p:blipFill>
                      <a:blip r:embed="rId30"/>
                      <a:srcRect/>
                      <a:stretch>
                        <a:fillRect/>
                      </a:stretch>
                    </p:blipFill>
                    <p:spPr bwMode="auto">
                      <a:xfrm>
                        <a:off x="7759457" y="2253218"/>
                        <a:ext cx="5302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8" name="Object 57">
            <a:extLst>
              <a:ext uri="{FF2B5EF4-FFF2-40B4-BE49-F238E27FC236}">
                <a16:creationId xmlns:a16="http://schemas.microsoft.com/office/drawing/2014/main" id="{0C94FA21-E8A1-F47F-72E0-80A9D8367A5F}"/>
              </a:ext>
            </a:extLst>
          </p:cNvPr>
          <p:cNvGraphicFramePr>
            <a:graphicFrameLocks noChangeAspect="1"/>
          </p:cNvGraphicFramePr>
          <p:nvPr>
            <p:extLst>
              <p:ext uri="{D42A27DB-BD31-4B8C-83A1-F6EECF244321}">
                <p14:modId xmlns:p14="http://schemas.microsoft.com/office/powerpoint/2010/main" val="3258867734"/>
              </p:ext>
            </p:extLst>
          </p:nvPr>
        </p:nvGraphicFramePr>
        <p:xfrm>
          <a:off x="7659444" y="3904218"/>
          <a:ext cx="528638" cy="479425"/>
        </p:xfrm>
        <a:graphic>
          <a:graphicData uri="http://schemas.openxmlformats.org/presentationml/2006/ole">
            <mc:AlternateContent xmlns:mc="http://schemas.openxmlformats.org/markup-compatibility/2006">
              <mc:Choice xmlns:v="urn:schemas-microsoft-com:vml" Requires="v">
                <p:oleObj name="Equation" r:id="rId31" imgW="253800" imgH="228600" progId="Equation.3">
                  <p:embed/>
                </p:oleObj>
              </mc:Choice>
              <mc:Fallback>
                <p:oleObj name="Equation" r:id="rId31" imgW="253800" imgH="228600" progId="Equation.3">
                  <p:embed/>
                  <p:pic>
                    <p:nvPicPr>
                      <p:cNvPr id="94" name="Object 93">
                        <a:extLst>
                          <a:ext uri="{FF2B5EF4-FFF2-40B4-BE49-F238E27FC236}">
                            <a16:creationId xmlns:a16="http://schemas.microsoft.com/office/drawing/2014/main" id="{FE514A09-A625-E393-3C51-BD2C05238BC4}"/>
                          </a:ext>
                        </a:extLst>
                      </p:cNvPr>
                      <p:cNvPicPr>
                        <a:picLocks noChangeAspect="1" noChangeArrowheads="1"/>
                      </p:cNvPicPr>
                      <p:nvPr/>
                    </p:nvPicPr>
                    <p:blipFill>
                      <a:blip r:embed="rId32"/>
                      <a:srcRect/>
                      <a:stretch>
                        <a:fillRect/>
                      </a:stretch>
                    </p:blipFill>
                    <p:spPr bwMode="auto">
                      <a:xfrm>
                        <a:off x="7659444" y="3904218"/>
                        <a:ext cx="5286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9" name="Object 58">
            <a:extLst>
              <a:ext uri="{FF2B5EF4-FFF2-40B4-BE49-F238E27FC236}">
                <a16:creationId xmlns:a16="http://schemas.microsoft.com/office/drawing/2014/main" id="{0CF218B3-3340-CBB7-0683-35CE726FAD84}"/>
              </a:ext>
            </a:extLst>
          </p:cNvPr>
          <p:cNvGraphicFramePr>
            <a:graphicFrameLocks noChangeAspect="1"/>
          </p:cNvGraphicFramePr>
          <p:nvPr>
            <p:extLst>
              <p:ext uri="{D42A27DB-BD31-4B8C-83A1-F6EECF244321}">
                <p14:modId xmlns:p14="http://schemas.microsoft.com/office/powerpoint/2010/main" val="2382080515"/>
              </p:ext>
            </p:extLst>
          </p:nvPr>
        </p:nvGraphicFramePr>
        <p:xfrm>
          <a:off x="7385981" y="2669232"/>
          <a:ext cx="457200" cy="590550"/>
        </p:xfrm>
        <a:graphic>
          <a:graphicData uri="http://schemas.openxmlformats.org/presentationml/2006/ole">
            <mc:AlternateContent xmlns:mc="http://schemas.openxmlformats.org/markup-compatibility/2006">
              <mc:Choice xmlns:v="urn:schemas-microsoft-com:vml" Requires="v">
                <p:oleObj name="Equation" r:id="rId33" imgW="241200" imgH="228600" progId="Equation.3">
                  <p:embed/>
                </p:oleObj>
              </mc:Choice>
              <mc:Fallback>
                <p:oleObj name="Equation" r:id="rId33" imgW="241200" imgH="228600" progId="Equation.3">
                  <p:embed/>
                  <p:pic>
                    <p:nvPicPr>
                      <p:cNvPr id="95" name="Object 94">
                        <a:extLst>
                          <a:ext uri="{FF2B5EF4-FFF2-40B4-BE49-F238E27FC236}">
                            <a16:creationId xmlns:a16="http://schemas.microsoft.com/office/drawing/2014/main" id="{64F51A5B-8098-6C2A-0C39-31639572035D}"/>
                          </a:ext>
                        </a:extLst>
                      </p:cNvPr>
                      <p:cNvPicPr>
                        <a:picLocks noChangeAspect="1" noChangeArrowheads="1"/>
                      </p:cNvPicPr>
                      <p:nvPr/>
                    </p:nvPicPr>
                    <p:blipFill>
                      <a:blip r:embed="rId34"/>
                      <a:srcRect/>
                      <a:stretch>
                        <a:fillRect/>
                      </a:stretch>
                    </p:blipFill>
                    <p:spPr bwMode="auto">
                      <a:xfrm>
                        <a:off x="7385981" y="2669232"/>
                        <a:ext cx="457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0" name="Object 59">
            <a:extLst>
              <a:ext uri="{FF2B5EF4-FFF2-40B4-BE49-F238E27FC236}">
                <a16:creationId xmlns:a16="http://schemas.microsoft.com/office/drawing/2014/main" id="{5C139349-D6CC-EB50-9BD4-88F64087C010}"/>
              </a:ext>
            </a:extLst>
          </p:cNvPr>
          <p:cNvGraphicFramePr>
            <a:graphicFrameLocks noChangeAspect="1"/>
          </p:cNvGraphicFramePr>
          <p:nvPr>
            <p:extLst>
              <p:ext uri="{D42A27DB-BD31-4B8C-83A1-F6EECF244321}">
                <p14:modId xmlns:p14="http://schemas.microsoft.com/office/powerpoint/2010/main" val="904058885"/>
              </p:ext>
            </p:extLst>
          </p:nvPr>
        </p:nvGraphicFramePr>
        <p:xfrm>
          <a:off x="7495932" y="4424918"/>
          <a:ext cx="457200" cy="590550"/>
        </p:xfrm>
        <a:graphic>
          <a:graphicData uri="http://schemas.openxmlformats.org/presentationml/2006/ole">
            <mc:AlternateContent xmlns:mc="http://schemas.openxmlformats.org/markup-compatibility/2006">
              <mc:Choice xmlns:v="urn:schemas-microsoft-com:vml" Requires="v">
                <p:oleObj name="Equation" r:id="rId35" imgW="241200" imgH="228600" progId="Equation.3">
                  <p:embed/>
                </p:oleObj>
              </mc:Choice>
              <mc:Fallback>
                <p:oleObj name="Equation" r:id="rId35" imgW="241200" imgH="228600" progId="Equation.3">
                  <p:embed/>
                  <p:pic>
                    <p:nvPicPr>
                      <p:cNvPr id="96" name="Object 95">
                        <a:extLst>
                          <a:ext uri="{FF2B5EF4-FFF2-40B4-BE49-F238E27FC236}">
                            <a16:creationId xmlns:a16="http://schemas.microsoft.com/office/drawing/2014/main" id="{FE361BDA-D999-3A9C-7ED8-D888952621EF}"/>
                          </a:ext>
                        </a:extLst>
                      </p:cNvPr>
                      <p:cNvPicPr>
                        <a:picLocks noChangeAspect="1" noChangeArrowheads="1"/>
                      </p:cNvPicPr>
                      <p:nvPr/>
                    </p:nvPicPr>
                    <p:blipFill>
                      <a:blip r:embed="rId36"/>
                      <a:srcRect/>
                      <a:stretch>
                        <a:fillRect/>
                      </a:stretch>
                    </p:blipFill>
                    <p:spPr bwMode="auto">
                      <a:xfrm>
                        <a:off x="7495932" y="4424918"/>
                        <a:ext cx="457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 name="Object 60">
            <a:extLst>
              <a:ext uri="{FF2B5EF4-FFF2-40B4-BE49-F238E27FC236}">
                <a16:creationId xmlns:a16="http://schemas.microsoft.com/office/drawing/2014/main" id="{6282C766-8B38-7050-FF3D-09E0D39360F7}"/>
              </a:ext>
            </a:extLst>
          </p:cNvPr>
          <p:cNvGraphicFramePr>
            <a:graphicFrameLocks noChangeAspect="1"/>
          </p:cNvGraphicFramePr>
          <p:nvPr>
            <p:extLst>
              <p:ext uri="{D42A27DB-BD31-4B8C-83A1-F6EECF244321}">
                <p14:modId xmlns:p14="http://schemas.microsoft.com/office/powerpoint/2010/main" val="4032225724"/>
              </p:ext>
            </p:extLst>
          </p:nvPr>
        </p:nvGraphicFramePr>
        <p:xfrm>
          <a:off x="6384456" y="2907902"/>
          <a:ext cx="983876" cy="663750"/>
        </p:xfrm>
        <a:graphic>
          <a:graphicData uri="http://schemas.openxmlformats.org/presentationml/2006/ole">
            <mc:AlternateContent xmlns:mc="http://schemas.openxmlformats.org/markup-compatibility/2006">
              <mc:Choice xmlns:v="urn:schemas-microsoft-com:vml" Requires="v">
                <p:oleObj name="Equation" r:id="rId37" imgW="355320" imgH="241200" progId="Equation.3">
                  <p:embed/>
                </p:oleObj>
              </mc:Choice>
              <mc:Fallback>
                <p:oleObj name="Equation" r:id="rId37" imgW="355320" imgH="241200" progId="Equation.3">
                  <p:embed/>
                  <p:pic>
                    <p:nvPicPr>
                      <p:cNvPr id="97" name="Object 96">
                        <a:extLst>
                          <a:ext uri="{FF2B5EF4-FFF2-40B4-BE49-F238E27FC236}">
                            <a16:creationId xmlns:a16="http://schemas.microsoft.com/office/drawing/2014/main" id="{D2958865-5A30-9CEE-84DB-70026D0051B0}"/>
                          </a:ext>
                        </a:extLst>
                      </p:cNvPr>
                      <p:cNvPicPr>
                        <a:picLocks noChangeAspect="1" noChangeArrowheads="1"/>
                      </p:cNvPicPr>
                      <p:nvPr/>
                    </p:nvPicPr>
                    <p:blipFill>
                      <a:blip r:embed="rId38"/>
                      <a:srcRect/>
                      <a:stretch>
                        <a:fillRect/>
                      </a:stretch>
                    </p:blipFill>
                    <p:spPr bwMode="auto">
                      <a:xfrm>
                        <a:off x="6384456" y="2907902"/>
                        <a:ext cx="983876" cy="663750"/>
                      </a:xfrm>
                      <a:prstGeom prst="rect">
                        <a:avLst/>
                      </a:prstGeom>
                      <a:noFill/>
                      <a:ln>
                        <a:noFill/>
                      </a:ln>
                    </p:spPr>
                  </p:pic>
                </p:oleObj>
              </mc:Fallback>
            </mc:AlternateContent>
          </a:graphicData>
        </a:graphic>
      </p:graphicFrame>
      <p:graphicFrame>
        <p:nvGraphicFramePr>
          <p:cNvPr id="62" name="Object 61">
            <a:extLst>
              <a:ext uri="{FF2B5EF4-FFF2-40B4-BE49-F238E27FC236}">
                <a16:creationId xmlns:a16="http://schemas.microsoft.com/office/drawing/2014/main" id="{41A74670-BD64-B224-1066-BEBE3216CE9D}"/>
              </a:ext>
            </a:extLst>
          </p:cNvPr>
          <p:cNvGraphicFramePr>
            <a:graphicFrameLocks noChangeAspect="1"/>
          </p:cNvGraphicFramePr>
          <p:nvPr>
            <p:extLst>
              <p:ext uri="{D42A27DB-BD31-4B8C-83A1-F6EECF244321}">
                <p14:modId xmlns:p14="http://schemas.microsoft.com/office/powerpoint/2010/main" val="1092147781"/>
              </p:ext>
            </p:extLst>
          </p:nvPr>
        </p:nvGraphicFramePr>
        <p:xfrm>
          <a:off x="8483357" y="787956"/>
          <a:ext cx="355600" cy="357187"/>
        </p:xfrm>
        <a:graphic>
          <a:graphicData uri="http://schemas.openxmlformats.org/presentationml/2006/ole">
            <mc:AlternateContent xmlns:mc="http://schemas.openxmlformats.org/markup-compatibility/2006">
              <mc:Choice xmlns:v="urn:schemas-microsoft-com:vml" Requires="v">
                <p:oleObj name="Equation" r:id="rId39" imgW="228600" imgH="228600" progId="Equation.3">
                  <p:embed/>
                </p:oleObj>
              </mc:Choice>
              <mc:Fallback>
                <p:oleObj name="Equation" r:id="rId39" imgW="228600" imgH="228600" progId="Equation.3">
                  <p:embed/>
                  <p:pic>
                    <p:nvPicPr>
                      <p:cNvPr id="98" name="Object 97">
                        <a:extLst>
                          <a:ext uri="{FF2B5EF4-FFF2-40B4-BE49-F238E27FC236}">
                            <a16:creationId xmlns:a16="http://schemas.microsoft.com/office/drawing/2014/main" id="{1141F9F0-11EB-D3D2-A170-911568CE15DE}"/>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8483357" y="787956"/>
                        <a:ext cx="355600" cy="3571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 name="TextBox 62">
            <a:extLst>
              <a:ext uri="{FF2B5EF4-FFF2-40B4-BE49-F238E27FC236}">
                <a16:creationId xmlns:a16="http://schemas.microsoft.com/office/drawing/2014/main" id="{6DD5E794-27D6-6C9C-5E46-93132072F618}"/>
              </a:ext>
            </a:extLst>
          </p:cNvPr>
          <p:cNvSpPr txBox="1"/>
          <p:nvPr/>
        </p:nvSpPr>
        <p:spPr>
          <a:xfrm>
            <a:off x="7843181" y="1526232"/>
            <a:ext cx="1219200" cy="369332"/>
          </a:xfrm>
          <a:prstGeom prst="rect">
            <a:avLst/>
          </a:prstGeom>
          <a:noFill/>
        </p:spPr>
        <p:txBody>
          <a:bodyPr wrap="square">
            <a:spAutoFit/>
          </a:bodyPr>
          <a:lstStyle/>
          <a:p>
            <a:r>
              <a:rPr lang="en-US" dirty="0">
                <a:solidFill>
                  <a:srgbClr val="00B050"/>
                </a:solidFill>
                <a:sym typeface="Symbol"/>
              </a:rPr>
              <a:t>=</a:t>
            </a:r>
            <a:r>
              <a:rPr lang="en-US" sz="1800" dirty="0">
                <a:solidFill>
                  <a:srgbClr val="00B050"/>
                </a:solidFill>
              </a:rPr>
              <a:t> -0.2527 </a:t>
            </a:r>
          </a:p>
        </p:txBody>
      </p:sp>
      <p:sp>
        <p:nvSpPr>
          <p:cNvPr id="64" name="TextBox 63">
            <a:extLst>
              <a:ext uri="{FF2B5EF4-FFF2-40B4-BE49-F238E27FC236}">
                <a16:creationId xmlns:a16="http://schemas.microsoft.com/office/drawing/2014/main" id="{6CCAA7A5-FABF-81E2-7387-020674EEC686}"/>
              </a:ext>
            </a:extLst>
          </p:cNvPr>
          <p:cNvSpPr txBox="1"/>
          <p:nvPr/>
        </p:nvSpPr>
        <p:spPr>
          <a:xfrm>
            <a:off x="7843181" y="2897832"/>
            <a:ext cx="1219200" cy="369332"/>
          </a:xfrm>
          <a:prstGeom prst="rect">
            <a:avLst/>
          </a:prstGeom>
          <a:noFill/>
        </p:spPr>
        <p:txBody>
          <a:bodyPr wrap="square">
            <a:spAutoFit/>
          </a:bodyPr>
          <a:lstStyle/>
          <a:p>
            <a:r>
              <a:rPr lang="en-US" sz="1800" dirty="0">
                <a:solidFill>
                  <a:srgbClr val="00B050"/>
                </a:solidFill>
              </a:rPr>
              <a:t>=0.2237</a:t>
            </a:r>
          </a:p>
        </p:txBody>
      </p:sp>
      <p:sp>
        <p:nvSpPr>
          <p:cNvPr id="65" name="TextBox 64">
            <a:extLst>
              <a:ext uri="{FF2B5EF4-FFF2-40B4-BE49-F238E27FC236}">
                <a16:creationId xmlns:a16="http://schemas.microsoft.com/office/drawing/2014/main" id="{FAAB94FD-E3E9-D72F-D92B-04E2E09DB0AE}"/>
              </a:ext>
            </a:extLst>
          </p:cNvPr>
          <p:cNvSpPr txBox="1"/>
          <p:nvPr/>
        </p:nvSpPr>
        <p:spPr>
          <a:xfrm>
            <a:off x="7919381" y="4650432"/>
            <a:ext cx="1143000" cy="369332"/>
          </a:xfrm>
          <a:prstGeom prst="rect">
            <a:avLst/>
          </a:prstGeom>
          <a:noFill/>
        </p:spPr>
        <p:txBody>
          <a:bodyPr wrap="square">
            <a:spAutoFit/>
          </a:bodyPr>
          <a:lstStyle/>
          <a:p>
            <a:r>
              <a:rPr lang="en-US" sz="1800" dirty="0">
                <a:solidFill>
                  <a:srgbClr val="00B050"/>
                </a:solidFill>
              </a:rPr>
              <a:t>=0.2707]</a:t>
            </a:r>
          </a:p>
        </p:txBody>
      </p:sp>
      <p:sp>
        <p:nvSpPr>
          <p:cNvPr id="66" name="TextBox 65">
            <a:extLst>
              <a:ext uri="{FF2B5EF4-FFF2-40B4-BE49-F238E27FC236}">
                <a16:creationId xmlns:a16="http://schemas.microsoft.com/office/drawing/2014/main" id="{4826E616-95C6-67F0-6DD8-D468560DD5FB}"/>
              </a:ext>
            </a:extLst>
          </p:cNvPr>
          <p:cNvSpPr txBox="1"/>
          <p:nvPr/>
        </p:nvSpPr>
        <p:spPr>
          <a:xfrm>
            <a:off x="6096000" y="1371600"/>
            <a:ext cx="1148419" cy="369332"/>
          </a:xfrm>
          <a:prstGeom prst="rect">
            <a:avLst/>
          </a:prstGeom>
          <a:noFill/>
        </p:spPr>
        <p:txBody>
          <a:bodyPr wrap="square">
            <a:spAutoFit/>
          </a:bodyPr>
          <a:lstStyle/>
          <a:p>
            <a:r>
              <a:rPr lang="en-US" sz="1800" dirty="0">
                <a:solidFill>
                  <a:srgbClr val="FF0000"/>
                </a:solidFill>
              </a:rPr>
              <a:t>=-0.0026</a:t>
            </a:r>
          </a:p>
        </p:txBody>
      </p:sp>
      <p:sp>
        <p:nvSpPr>
          <p:cNvPr id="67" name="TextBox 66">
            <a:extLst>
              <a:ext uri="{FF2B5EF4-FFF2-40B4-BE49-F238E27FC236}">
                <a16:creationId xmlns:a16="http://schemas.microsoft.com/office/drawing/2014/main" id="{3B2FBB55-588D-EF2F-335F-8A73B5E9B960}"/>
              </a:ext>
            </a:extLst>
          </p:cNvPr>
          <p:cNvSpPr txBox="1"/>
          <p:nvPr/>
        </p:nvSpPr>
        <p:spPr>
          <a:xfrm>
            <a:off x="0" y="5011341"/>
            <a:ext cx="8153194" cy="1846659"/>
          </a:xfrm>
          <a:prstGeom prst="rect">
            <a:avLst/>
          </a:prstGeom>
          <a:noFill/>
        </p:spPr>
        <p:txBody>
          <a:bodyPr wrap="none" rtlCol="0">
            <a:spAutoFit/>
          </a:bodyPr>
          <a:lstStyle/>
          <a:p>
            <a:r>
              <a:rPr lang="en-US" sz="2400" dirty="0"/>
              <a:t>%Question (7a): Find  de/</a:t>
            </a:r>
            <a:r>
              <a:rPr lang="en-US" sz="2400" dirty="0" err="1"/>
              <a:t>dw</a:t>
            </a:r>
            <a:r>
              <a:rPr lang="en-US" sz="2400" baseline="-25000" dirty="0" err="1"/>
              <a:t>k,j</a:t>
            </a:r>
            <a:r>
              <a:rPr lang="en-US" sz="2400" dirty="0"/>
              <a:t>=__? Mc question, choices</a:t>
            </a:r>
          </a:p>
          <a:p>
            <a:r>
              <a:rPr lang="en-US" dirty="0"/>
              <a:t>(1) =[ (-0.2527*-0.0026) * (0.2237* 0.2707) * (-0.1581 * 0.2898 )]*0.2490*0.7656 </a:t>
            </a:r>
          </a:p>
          <a:p>
            <a:r>
              <a:rPr lang="en-US" dirty="0"/>
              <a:t>(2) = [(-0.2527* 0.2898) + (0.2237* -0.1581) + (0.2707* -0.0026 ) ]*0.2490*0.7656 </a:t>
            </a:r>
          </a:p>
          <a:p>
            <a:r>
              <a:rPr lang="en-US" dirty="0"/>
              <a:t>(3) = [ (-0.2527*-0.0026) + (0.2237* -0.1581) + (0.2707 * 0.2898 ))] *0.2490*0.7656 . </a:t>
            </a:r>
          </a:p>
          <a:p>
            <a:r>
              <a:rPr lang="en-US" dirty="0"/>
              <a:t>(4) =[ (-0.2527* 0.2898) * (0.2237* -0.1581) * (0.2707* -0.0026 )] *0.2490*0.7656 </a:t>
            </a:r>
          </a:p>
          <a:p>
            <a:r>
              <a:rPr lang="en-US" dirty="0"/>
              <a:t> %Question (7b): Draw the diagram of the related neurons</a:t>
            </a:r>
            <a:endParaRPr lang="en-HK" dirty="0"/>
          </a:p>
        </p:txBody>
      </p:sp>
      <p:sp>
        <p:nvSpPr>
          <p:cNvPr id="70" name="TextBox 69">
            <a:extLst>
              <a:ext uri="{FF2B5EF4-FFF2-40B4-BE49-F238E27FC236}">
                <a16:creationId xmlns:a16="http://schemas.microsoft.com/office/drawing/2014/main" id="{E5D838C4-3BFA-9AAE-FB99-DA3547A862EB}"/>
              </a:ext>
            </a:extLst>
          </p:cNvPr>
          <p:cNvSpPr txBox="1"/>
          <p:nvPr/>
        </p:nvSpPr>
        <p:spPr>
          <a:xfrm>
            <a:off x="4648200" y="304800"/>
            <a:ext cx="1313693" cy="369332"/>
          </a:xfrm>
          <a:prstGeom prst="rect">
            <a:avLst/>
          </a:prstGeom>
          <a:noFill/>
        </p:spPr>
        <p:txBody>
          <a:bodyPr wrap="none" rtlCol="0">
            <a:spAutoFit/>
          </a:bodyPr>
          <a:lstStyle/>
          <a:p>
            <a:r>
              <a:rPr lang="en-US" dirty="0">
                <a:solidFill>
                  <a:srgbClr val="FF0000"/>
                </a:solidFill>
              </a:rPr>
              <a:t>Indexed by </a:t>
            </a:r>
            <a:r>
              <a:rPr lang="en-US" i="1" dirty="0">
                <a:solidFill>
                  <a:srgbClr val="FF0000"/>
                </a:solidFill>
              </a:rPr>
              <a:t>j</a:t>
            </a:r>
          </a:p>
        </p:txBody>
      </p:sp>
      <p:sp>
        <p:nvSpPr>
          <p:cNvPr id="73" name="TextBox 72">
            <a:extLst>
              <a:ext uri="{FF2B5EF4-FFF2-40B4-BE49-F238E27FC236}">
                <a16:creationId xmlns:a16="http://schemas.microsoft.com/office/drawing/2014/main" id="{B3F38C49-2158-1B41-E8E6-C8EE1BA282F9}"/>
              </a:ext>
            </a:extLst>
          </p:cNvPr>
          <p:cNvSpPr txBox="1"/>
          <p:nvPr/>
        </p:nvSpPr>
        <p:spPr>
          <a:xfrm>
            <a:off x="6248400" y="2133600"/>
            <a:ext cx="2895600" cy="369332"/>
          </a:xfrm>
          <a:prstGeom prst="rect">
            <a:avLst/>
          </a:prstGeom>
          <a:noFill/>
        </p:spPr>
        <p:txBody>
          <a:bodyPr wrap="square">
            <a:spAutoFit/>
          </a:bodyPr>
          <a:lstStyle/>
          <a:p>
            <a:r>
              <a:rPr lang="en-US" sz="1800" dirty="0">
                <a:solidFill>
                  <a:srgbClr val="FF0000"/>
                </a:solidFill>
              </a:rPr>
              <a:t>=-0.1581 </a:t>
            </a:r>
            <a:endParaRPr lang="en-HK" dirty="0"/>
          </a:p>
        </p:txBody>
      </p:sp>
      <p:sp>
        <p:nvSpPr>
          <p:cNvPr id="75" name="TextBox 74">
            <a:extLst>
              <a:ext uri="{FF2B5EF4-FFF2-40B4-BE49-F238E27FC236}">
                <a16:creationId xmlns:a16="http://schemas.microsoft.com/office/drawing/2014/main" id="{A8CE392C-67AC-3978-37AF-8D3EAD65686C}"/>
              </a:ext>
            </a:extLst>
          </p:cNvPr>
          <p:cNvSpPr txBox="1"/>
          <p:nvPr/>
        </p:nvSpPr>
        <p:spPr>
          <a:xfrm>
            <a:off x="6781800" y="3505200"/>
            <a:ext cx="1295400" cy="369332"/>
          </a:xfrm>
          <a:prstGeom prst="rect">
            <a:avLst/>
          </a:prstGeom>
          <a:noFill/>
        </p:spPr>
        <p:txBody>
          <a:bodyPr wrap="square">
            <a:spAutoFit/>
          </a:bodyPr>
          <a:lstStyle/>
          <a:p>
            <a:r>
              <a:rPr lang="en-US" sz="1800" dirty="0">
                <a:solidFill>
                  <a:srgbClr val="FF0000"/>
                </a:solidFill>
              </a:rPr>
              <a:t>=0.2898</a:t>
            </a:r>
            <a:endParaRPr lang="en-HK" dirty="0"/>
          </a:p>
        </p:txBody>
      </p:sp>
      <mc:AlternateContent xmlns:mc="http://schemas.openxmlformats.org/markup-compatibility/2006" xmlns:a14="http://schemas.microsoft.com/office/drawing/2010/main">
        <mc:Choice Requires="a14">
          <p:sp>
            <p:nvSpPr>
              <p:cNvPr id="76" name="Object 2">
                <a:extLst>
                  <a:ext uri="{FF2B5EF4-FFF2-40B4-BE49-F238E27FC236}">
                    <a16:creationId xmlns:a16="http://schemas.microsoft.com/office/drawing/2014/main" id="{D9A31892-E322-BE54-AC55-CBDC4D55CCA3}"/>
                  </a:ext>
                </a:extLst>
              </p:cNvPr>
              <p:cNvSpPr txBox="1"/>
              <p:nvPr/>
            </p:nvSpPr>
            <p:spPr bwMode="auto">
              <a:xfrm>
                <a:off x="4572000" y="685800"/>
                <a:ext cx="893763" cy="747713"/>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𝑤</m:t>
                          </m:r>
                        </m:e>
                        <m:sub>
                          <m:r>
                            <a:rPr lang="en-HK" i="1">
                              <a:solidFill>
                                <a:srgbClr val="000000"/>
                              </a:solidFill>
                              <a:latin typeface="Cambria Math" panose="02040503050406030204" pitchFamily="18" charset="0"/>
                            </a:rPr>
                            <m:t>𝑘</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𝑗</m:t>
                          </m:r>
                        </m:sub>
                      </m:sSub>
                    </m:oMath>
                  </m:oMathPara>
                </a14:m>
                <a:endParaRPr lang="en-HK" dirty="0"/>
              </a:p>
            </p:txBody>
          </p:sp>
        </mc:Choice>
        <mc:Fallback xmlns="">
          <p:sp>
            <p:nvSpPr>
              <p:cNvPr id="76" name="Object 2">
                <a:extLst>
                  <a:ext uri="{FF2B5EF4-FFF2-40B4-BE49-F238E27FC236}">
                    <a16:creationId xmlns:a16="http://schemas.microsoft.com/office/drawing/2014/main" id="{D9A31892-E322-BE54-AC55-CBDC4D55CCA3}"/>
                  </a:ext>
                </a:extLst>
              </p:cNvPr>
              <p:cNvSpPr txBox="1">
                <a:spLocks noRot="1" noChangeAspect="1" noMove="1" noResize="1" noEditPoints="1" noAdjustHandles="1" noChangeArrowheads="1" noChangeShapeType="1" noTextEdit="1"/>
              </p:cNvSpPr>
              <p:nvPr/>
            </p:nvSpPr>
            <p:spPr bwMode="auto">
              <a:xfrm>
                <a:off x="4572000" y="685800"/>
                <a:ext cx="893763" cy="747713"/>
              </a:xfrm>
              <a:prstGeom prst="rect">
                <a:avLst/>
              </a:prstGeom>
              <a:blipFill>
                <a:blip r:embed="rId41"/>
                <a:stretch>
                  <a:fillRect/>
                </a:stretch>
              </a:blipFill>
              <a:ln>
                <a:noFill/>
              </a:ln>
            </p:spPr>
            <p:txBody>
              <a:bodyPr/>
              <a:lstStyle/>
              <a:p>
                <a:r>
                  <a:rPr lang="en-HK">
                    <a:noFill/>
                  </a:rPr>
                  <a:t> </a:t>
                </a:r>
              </a:p>
            </p:txBody>
          </p:sp>
        </mc:Fallback>
      </mc:AlternateContent>
    </p:spTree>
    <p:extLst>
      <p:ext uri="{BB962C8B-B14F-4D97-AF65-F5344CB8AC3E}">
        <p14:creationId xmlns:p14="http://schemas.microsoft.com/office/powerpoint/2010/main" val="8347114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687" y="152400"/>
            <a:ext cx="8229600" cy="1143000"/>
          </a:xfrm>
        </p:spPr>
        <p:txBody>
          <a:bodyPr>
            <a:noAutofit/>
          </a:bodyPr>
          <a:lstStyle/>
          <a:p>
            <a:pPr algn="l"/>
            <a:r>
              <a:rPr lang="en-US" sz="2400" dirty="0">
                <a:solidFill>
                  <a:srgbClr val="FF0000"/>
                </a:solidFill>
              </a:rPr>
              <a:t>Answer (7a,7b) on </a:t>
            </a:r>
            <a:br>
              <a:rPr lang="en-US" sz="2400" dirty="0">
                <a:solidFill>
                  <a:srgbClr val="FF0000"/>
                </a:solidFill>
              </a:rPr>
            </a:br>
            <a:r>
              <a:rPr lang="en-US" sz="2400" dirty="0">
                <a:solidFill>
                  <a:srgbClr val="FF0000"/>
                </a:solidFill>
              </a:rPr>
              <a:t>hidden to hidden layer</a:t>
            </a:r>
            <a:br>
              <a:rPr lang="en-US" sz="2400" dirty="0">
                <a:solidFill>
                  <a:srgbClr val="FF0000"/>
                </a:solidFill>
              </a:rPr>
            </a:br>
            <a:r>
              <a:rPr lang="en-US" sz="2400" dirty="0">
                <a:solidFill>
                  <a:srgbClr val="FF0000"/>
                </a:solidFill>
              </a:rPr>
              <a:t>Case 2</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3124200"/>
                <a:ext cx="6781800" cy="4403149"/>
              </a:xfrm>
            </p:spPr>
            <p:txBody>
              <a:bodyPr>
                <a:normAutofit/>
              </a:bodyPr>
              <a:lstStyle/>
              <a:p>
                <a14:m>
                  <m:oMath xmlns:m="http://schemas.openxmlformats.org/officeDocument/2006/math">
                    <m:f>
                      <m:fPr>
                        <m:ctrlPr>
                          <a:rPr lang="en-HK" sz="2000" i="1" smtClean="0">
                            <a:solidFill>
                              <a:srgbClr val="000000"/>
                            </a:solidFill>
                            <a:latin typeface="Cambria Math" panose="02040503050406030204" pitchFamily="18" charset="0"/>
                          </a:rPr>
                        </m:ctrlPr>
                      </m:fPr>
                      <m:num>
                        <m:r>
                          <a:rPr lang="en-HK" sz="2000" i="1">
                            <a:solidFill>
                              <a:srgbClr val="000000"/>
                            </a:solidFill>
                            <a:latin typeface="Cambria Math" panose="02040503050406030204" pitchFamily="18" charset="0"/>
                          </a:rPr>
                          <m:t>𝜕</m:t>
                        </m:r>
                        <m:r>
                          <m:rPr>
                            <m:sty m:val="p"/>
                          </m:rPr>
                          <a:rPr lang="en-HK" sz="2000">
                            <a:solidFill>
                              <a:srgbClr val="000000"/>
                            </a:solidFill>
                            <a:latin typeface="Cambria Math" panose="02040503050406030204" pitchFamily="18" charset="0"/>
                          </a:rPr>
                          <m:t>e</m:t>
                        </m:r>
                      </m:num>
                      <m:den>
                        <m:r>
                          <a:rPr lang="en-HK" sz="2000" i="1">
                            <a:solidFill>
                              <a:srgbClr val="000000"/>
                            </a:solidFill>
                            <a:latin typeface="Cambria Math" panose="02040503050406030204" pitchFamily="18" charset="0"/>
                          </a:rPr>
                          <m:t>𝜕</m:t>
                        </m:r>
                        <m:sSub>
                          <m:sSubPr>
                            <m:ctrlPr>
                              <a:rPr lang="en-HK" sz="2000" i="1">
                                <a:solidFill>
                                  <a:srgbClr val="000000"/>
                                </a:solidFill>
                                <a:latin typeface="Cambria Math" panose="02040503050406030204" pitchFamily="18" charset="0"/>
                              </a:rPr>
                            </m:ctrlPr>
                          </m:sSubPr>
                          <m:e>
                            <m:r>
                              <a:rPr lang="en-HK" sz="2000" i="1">
                                <a:solidFill>
                                  <a:srgbClr val="000000"/>
                                </a:solidFill>
                                <a:latin typeface="Cambria Math" panose="02040503050406030204" pitchFamily="18" charset="0"/>
                              </a:rPr>
                              <m:t>𝑤</m:t>
                            </m:r>
                          </m:e>
                          <m:sub>
                            <m:r>
                              <a:rPr lang="en-US" sz="2000" i="1">
                                <a:solidFill>
                                  <a:srgbClr val="000000"/>
                                </a:solidFill>
                                <a:latin typeface="Cambria Math" panose="02040503050406030204" pitchFamily="18" charset="0"/>
                              </a:rPr>
                              <m:t>𝑘</m:t>
                            </m:r>
                            <m:r>
                              <a:rPr lang="en-HK" sz="2000" i="1">
                                <a:solidFill>
                                  <a:srgbClr val="000000"/>
                                </a:solidFill>
                                <a:latin typeface="Cambria Math" panose="02040503050406030204" pitchFamily="18" charset="0"/>
                              </a:rPr>
                              <m:t>,</m:t>
                            </m:r>
                            <m:r>
                              <a:rPr lang="en-HK" sz="2000" i="1">
                                <a:solidFill>
                                  <a:srgbClr val="000000"/>
                                </a:solidFill>
                                <a:latin typeface="Cambria Math" panose="02040503050406030204" pitchFamily="18" charset="0"/>
                              </a:rPr>
                              <m:t>𝑗</m:t>
                            </m:r>
                          </m:sub>
                        </m:sSub>
                      </m:den>
                    </m:f>
                    <m:r>
                      <a:rPr lang="en-HK" sz="2000" i="1">
                        <a:solidFill>
                          <a:srgbClr val="000000"/>
                        </a:solidFill>
                        <a:latin typeface="Cambria Math" panose="02040503050406030204" pitchFamily="18" charset="0"/>
                      </a:rPr>
                      <m:t> </m:t>
                    </m:r>
                  </m:oMath>
                </a14:m>
                <a:r>
                  <a:rPr lang="en-US" sz="2000" dirty="0"/>
                  <a:t>=</a:t>
                </a:r>
                <a:r>
                  <a:rPr lang="en-US" sz="2000" dirty="0">
                    <a:solidFill>
                      <a:srgbClr val="FF0000"/>
                    </a:solidFill>
                  </a:rPr>
                  <a:t>ss*transpose(w2)</a:t>
                </a:r>
                <a:r>
                  <a:rPr lang="en-US" sz="2000" dirty="0"/>
                  <a:t>*</a:t>
                </a:r>
                <a:r>
                  <a:rPr lang="en-US" sz="2000" dirty="0">
                    <a:solidFill>
                      <a:srgbClr val="0070C0"/>
                    </a:solidFill>
                  </a:rPr>
                  <a:t>df1*</a:t>
                </a:r>
                <a:r>
                  <a:rPr lang="en-HK" sz="2000" i="1" dirty="0">
                    <a:solidFill>
                      <a:srgbClr val="000000"/>
                    </a:solidFill>
                  </a:rPr>
                  <a:t> x</a:t>
                </a:r>
                <a14:m>
                  <m:oMath xmlns:m="http://schemas.openxmlformats.org/officeDocument/2006/math">
                    <m:r>
                      <m:rPr>
                        <m:nor/>
                      </m:rPr>
                      <a:rPr lang="en-US" sz="2000" b="0" i="1" baseline="-25000" smtClean="0">
                        <a:solidFill>
                          <a:srgbClr val="000000"/>
                        </a:solidFill>
                        <a:latin typeface="Cambria Math" panose="02040503050406030204" pitchFamily="18" charset="0"/>
                      </a:rPr>
                      <m:t>k</m:t>
                    </m:r>
                  </m:oMath>
                </a14:m>
                <a:endParaRPr lang="en-US" sz="2000" dirty="0"/>
              </a:p>
              <a:p>
                <a:r>
                  <a:rPr lang="en-US" sz="2000" dirty="0"/>
                  <a:t>=[ </a:t>
                </a:r>
                <a:r>
                  <a:rPr lang="en-US" sz="2000" dirty="0">
                    <a:solidFill>
                      <a:srgbClr val="00B050"/>
                    </a:solidFill>
                  </a:rPr>
                  <a:t>(-0.2527</a:t>
                </a:r>
                <a:r>
                  <a:rPr lang="en-US" sz="2000" dirty="0">
                    <a:solidFill>
                      <a:srgbClr val="FF0000"/>
                    </a:solidFill>
                  </a:rPr>
                  <a:t>*-0.0026) + (</a:t>
                </a:r>
                <a:r>
                  <a:rPr lang="en-US" sz="2000" dirty="0">
                    <a:solidFill>
                      <a:srgbClr val="00B050"/>
                    </a:solidFill>
                  </a:rPr>
                  <a:t>0.2237</a:t>
                </a:r>
                <a:r>
                  <a:rPr lang="en-US" sz="2000" dirty="0">
                    <a:solidFill>
                      <a:srgbClr val="FF0000"/>
                    </a:solidFill>
                  </a:rPr>
                  <a:t>* -0.1581) + (</a:t>
                </a:r>
                <a:r>
                  <a:rPr lang="en-US" sz="2000" dirty="0">
                    <a:solidFill>
                      <a:srgbClr val="00B050"/>
                    </a:solidFill>
                  </a:rPr>
                  <a:t>0.2707 </a:t>
                </a:r>
                <a:r>
                  <a:rPr lang="en-US" sz="2000" dirty="0">
                    <a:solidFill>
                      <a:srgbClr val="FF0000"/>
                    </a:solidFill>
                  </a:rPr>
                  <a:t>* 0.2898 ))] </a:t>
                </a:r>
                <a:r>
                  <a:rPr lang="en-US" sz="2000" dirty="0"/>
                  <a:t>*</a:t>
                </a:r>
                <a:r>
                  <a:rPr lang="en-US" sz="2000" dirty="0">
                    <a:solidFill>
                      <a:srgbClr val="0070C0"/>
                    </a:solidFill>
                  </a:rPr>
                  <a:t>0.2490</a:t>
                </a:r>
                <a:r>
                  <a:rPr lang="en-US" sz="2000" dirty="0"/>
                  <a:t>*0.7656 . </a:t>
                </a:r>
                <a:r>
                  <a:rPr lang="en-US" sz="2000" dirty="0">
                    <a:solidFill>
                      <a:srgbClr val="FF0000"/>
                    </a:solidFill>
                  </a:rPr>
                  <a:t>(choice 3 is correct)</a:t>
                </a:r>
              </a:p>
              <a:p>
                <a14:m>
                  <m:oMath xmlns:m="http://schemas.openxmlformats.org/officeDocument/2006/math">
                    <m:f>
                      <m:fPr>
                        <m:ctrlPr>
                          <a:rPr lang="en-HK" sz="1800" i="1" smtClean="0">
                            <a:solidFill>
                              <a:srgbClr val="000000"/>
                            </a:solidFill>
                            <a:latin typeface="Cambria Math" panose="02040503050406030204" pitchFamily="18" charset="0"/>
                          </a:rPr>
                        </m:ctrlPr>
                      </m:fPr>
                      <m:num>
                        <m:r>
                          <a:rPr lang="en-HK" sz="1800" i="1">
                            <a:solidFill>
                              <a:srgbClr val="000000"/>
                            </a:solidFill>
                            <a:latin typeface="Cambria Math" panose="02040503050406030204" pitchFamily="18" charset="0"/>
                          </a:rPr>
                          <m:t>𝜕</m:t>
                        </m:r>
                        <m:r>
                          <m:rPr>
                            <m:sty m:val="p"/>
                          </m:rPr>
                          <a:rPr lang="en-HK" sz="1800">
                            <a:solidFill>
                              <a:srgbClr val="000000"/>
                            </a:solidFill>
                            <a:latin typeface="Cambria Math" panose="02040503050406030204" pitchFamily="18" charset="0"/>
                          </a:rPr>
                          <m:t>e</m:t>
                        </m:r>
                      </m:num>
                      <m:den>
                        <m:r>
                          <a:rPr lang="en-HK" sz="1800" i="1">
                            <a:solidFill>
                              <a:srgbClr val="000000"/>
                            </a:solidFill>
                            <a:latin typeface="Cambria Math" panose="02040503050406030204" pitchFamily="18" charset="0"/>
                          </a:rPr>
                          <m:t>𝜕</m:t>
                        </m:r>
                        <m:sSub>
                          <m:sSubPr>
                            <m:ctrlPr>
                              <a:rPr lang="en-HK" sz="1800" i="1">
                                <a:solidFill>
                                  <a:srgbClr val="000000"/>
                                </a:solidFill>
                                <a:latin typeface="Cambria Math" panose="02040503050406030204" pitchFamily="18" charset="0"/>
                              </a:rPr>
                            </m:ctrlPr>
                          </m:sSubPr>
                          <m:e>
                            <m:r>
                              <a:rPr lang="en-HK" sz="1800" i="1">
                                <a:solidFill>
                                  <a:srgbClr val="000000"/>
                                </a:solidFill>
                                <a:latin typeface="Cambria Math" panose="02040503050406030204" pitchFamily="18" charset="0"/>
                              </a:rPr>
                              <m:t>𝑤</m:t>
                            </m:r>
                          </m:e>
                          <m:sub>
                            <m:r>
                              <a:rPr lang="en-US" sz="1800" i="1">
                                <a:solidFill>
                                  <a:srgbClr val="000000"/>
                                </a:solidFill>
                                <a:latin typeface="Cambria Math" panose="02040503050406030204" pitchFamily="18" charset="0"/>
                              </a:rPr>
                              <m:t>𝑘</m:t>
                            </m:r>
                            <m:r>
                              <a:rPr lang="en-HK" sz="1800" i="1">
                                <a:solidFill>
                                  <a:srgbClr val="000000"/>
                                </a:solidFill>
                                <a:latin typeface="Cambria Math" panose="02040503050406030204" pitchFamily="18" charset="0"/>
                              </a:rPr>
                              <m:t>,</m:t>
                            </m:r>
                            <m:r>
                              <a:rPr lang="en-HK" sz="1800" i="1">
                                <a:solidFill>
                                  <a:srgbClr val="000000"/>
                                </a:solidFill>
                                <a:latin typeface="Cambria Math" panose="02040503050406030204" pitchFamily="18" charset="0"/>
                              </a:rPr>
                              <m:t>𝑗</m:t>
                            </m:r>
                          </m:sub>
                        </m:sSub>
                      </m:den>
                    </m:f>
                    <m:r>
                      <a:rPr lang="en-HK" sz="1800" i="1">
                        <a:solidFill>
                          <a:srgbClr val="000000"/>
                        </a:solidFill>
                        <a:latin typeface="Cambria Math" panose="02040503050406030204" pitchFamily="18" charset="0"/>
                      </a:rPr>
                      <m:t> </m:t>
                    </m:r>
                  </m:oMath>
                </a14:m>
                <a:r>
                  <a:rPr lang="en-US" sz="1800" dirty="0"/>
                  <a:t>= 0.0083</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3124200"/>
                <a:ext cx="6781800" cy="4403149"/>
              </a:xfrm>
              <a:blipFill>
                <a:blip r:embed="rId2"/>
                <a:stretch>
                  <a:fillRect l="-809" r="-270"/>
                </a:stretch>
              </a:blipFill>
            </p:spPr>
            <p:txBody>
              <a:bodyPr/>
              <a:lstStyle/>
              <a:p>
                <a:r>
                  <a:rPr lang="en-HK">
                    <a:noFill/>
                  </a:rPr>
                  <a:t> </a:t>
                </a:r>
              </a:p>
            </p:txBody>
          </p:sp>
        </mc:Fallback>
      </mc:AlternateContent>
      <p:sp>
        <p:nvSpPr>
          <p:cNvPr id="4" name="Footer Placeholder 3"/>
          <p:cNvSpPr>
            <a:spLocks noGrp="1"/>
          </p:cNvSpPr>
          <p:nvPr>
            <p:ph type="ftr" sz="quarter" idx="11"/>
          </p:nvPr>
        </p:nvSpPr>
        <p:spPr/>
        <p:txBody>
          <a:bodyPr/>
          <a:lstStyle/>
          <a:p>
            <a:pPr>
              <a:defRPr/>
            </a:pPr>
            <a:r>
              <a:rPr lang="en-US" altLang="zh-HK"/>
              <a:t>Neural Networks. , v.250210a</a:t>
            </a:r>
            <a:endParaRPr lang="en-US" altLang="zh-HK" dirty="0"/>
          </a:p>
        </p:txBody>
      </p:sp>
      <p:sp>
        <p:nvSpPr>
          <p:cNvPr id="5" name="Slide Number Placeholder 4"/>
          <p:cNvSpPr>
            <a:spLocks noGrp="1"/>
          </p:cNvSpPr>
          <p:nvPr>
            <p:ph type="sldNum" sz="quarter" idx="12"/>
          </p:nvPr>
        </p:nvSpPr>
        <p:spPr/>
        <p:txBody>
          <a:bodyPr/>
          <a:lstStyle/>
          <a:p>
            <a:fld id="{B28686DF-4AC6-44BB-9261-A3C12E8BDC53}" type="slidenum">
              <a:rPr lang="en-US" altLang="zh-HK" smtClean="0"/>
              <a:pPr/>
              <a:t>69</a:t>
            </a:fld>
            <a:endParaRPr lang="en-US" altLang="zh-HK"/>
          </a:p>
        </p:txBody>
      </p:sp>
      <mc:AlternateContent xmlns:mc="http://schemas.openxmlformats.org/markup-compatibility/2006" xmlns:a14="http://schemas.microsoft.com/office/drawing/2010/main">
        <mc:Choice Requires="a14">
          <p:sp>
            <p:nvSpPr>
              <p:cNvPr id="45" name="Object 44"/>
              <p:cNvSpPr txBox="1"/>
              <p:nvPr/>
            </p:nvSpPr>
            <p:spPr bwMode="auto">
              <a:xfrm>
                <a:off x="1219200" y="2133600"/>
                <a:ext cx="1841500" cy="925513"/>
              </a:xfrm>
              <a:prstGeom prst="rect">
                <a:avLst/>
              </a:prstGeom>
              <a:noFill/>
              <a:ln>
                <a:noFill/>
              </a:ln>
            </p:spPr>
            <p:txBody>
              <a:bodyPr>
                <a:normAutofit fontScale="92500"/>
              </a:bodyPr>
              <a:lstStyle/>
              <a:p>
                <a:pPr/>
                <a14:m>
                  <m:oMathPara xmlns:m="http://schemas.openxmlformats.org/officeDocument/2006/math">
                    <m:oMathParaPr>
                      <m:jc m:val="left"/>
                    </m:oMathParaPr>
                    <m:oMath xmlns:m="http://schemas.openxmlformats.org/officeDocument/2006/math">
                      <m:d>
                        <m:dPr>
                          <m:begChr m:val="["/>
                          <m:endChr m:val="]"/>
                          <m:ctrlPr>
                            <a:rPr lang="en-HK" i="1" smtClean="0">
                              <a:solidFill>
                                <a:srgbClr val="000000"/>
                              </a:solidFill>
                              <a:latin typeface="Cambria Math" panose="02040503050406030204" pitchFamily="18" charset="0"/>
                            </a:rPr>
                          </m:ctrlPr>
                        </m:dPr>
                        <m:e>
                          <m:nary>
                            <m:naryPr>
                              <m:chr m:val="∑"/>
                              <m:ctrlPr>
                                <a:rPr lang="en-HK" i="1">
                                  <a:solidFill>
                                    <a:srgbClr val="000000"/>
                                  </a:solidFill>
                                  <a:latin typeface="Cambria Math" panose="02040503050406030204" pitchFamily="18" charset="0"/>
                                </a:rPr>
                              </m:ctrlPr>
                            </m:naryPr>
                            <m:sub>
                              <m:r>
                                <a:rPr lang="en-US" b="0" i="1" smtClean="0">
                                  <a:solidFill>
                                    <a:srgbClr val="000000"/>
                                  </a:solidFill>
                                  <a:latin typeface="Cambria Math" panose="02040503050406030204" pitchFamily="18" charset="0"/>
                                </a:rPr>
                                <m:t>𝑖</m:t>
                              </m:r>
                              <m:r>
                                <a:rPr lang="en-HK" i="1">
                                  <a:solidFill>
                                    <a:srgbClr val="000000"/>
                                  </a:solidFill>
                                  <a:latin typeface="Cambria Math" panose="02040503050406030204" pitchFamily="18" charset="0"/>
                                </a:rPr>
                                <m:t>=1</m:t>
                              </m:r>
                            </m:sub>
                            <m:sup>
                              <m:r>
                                <a:rPr lang="en-US" b="0" i="1" smtClean="0">
                                  <a:solidFill>
                                    <a:srgbClr val="000000"/>
                                  </a:solidFill>
                                  <a:latin typeface="Cambria Math" panose="02040503050406030204" pitchFamily="18" charset="0"/>
                                </a:rPr>
                                <m:t>𝑖</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𝐼</m:t>
                              </m:r>
                            </m:sup>
                            <m:e>
                              <m:d>
                                <m:dPr>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𝑠</m:t>
                                      </m:r>
                                    </m:e>
                                    <m:sub>
                                      <m:r>
                                        <a:rPr lang="en-US" b="0" i="1" smtClean="0">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𝑤</m:t>
                                      </m:r>
                                    </m:e>
                                    <m:sub>
                                      <m:r>
                                        <a:rPr lang="en-HK" i="1">
                                          <a:solidFill>
                                            <a:srgbClr val="000000"/>
                                          </a:solidFill>
                                          <a:latin typeface="Cambria Math" panose="02040503050406030204" pitchFamily="18" charset="0"/>
                                        </a:rPr>
                                        <m:t>𝑗</m:t>
                                      </m:r>
                                      <m:r>
                                        <a:rPr lang="en-HK" i="1">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𝑖</m:t>
                                      </m:r>
                                    </m:sub>
                                  </m:sSub>
                                </m:e>
                              </m:d>
                            </m:e>
                          </m:nary>
                        </m:e>
                      </m:d>
                      <m:r>
                        <a:rPr lang="en-HK" i="1">
                          <a:solidFill>
                            <a:srgbClr val="000000"/>
                          </a:solidFill>
                          <a:latin typeface="Cambria Math" panose="02040503050406030204" pitchFamily="18" charset="0"/>
                        </a:rPr>
                        <m:t>⋅</m:t>
                      </m:r>
                    </m:oMath>
                  </m:oMathPara>
                </a14:m>
                <a:endParaRPr lang="en-HK" dirty="0"/>
              </a:p>
            </p:txBody>
          </p:sp>
        </mc:Choice>
        <mc:Fallback xmlns="">
          <p:sp>
            <p:nvSpPr>
              <p:cNvPr id="45" name="Object 44"/>
              <p:cNvSpPr txBox="1">
                <a:spLocks noRot="1" noChangeAspect="1" noMove="1" noResize="1" noEditPoints="1" noAdjustHandles="1" noChangeArrowheads="1" noChangeShapeType="1" noTextEdit="1"/>
              </p:cNvSpPr>
              <p:nvPr/>
            </p:nvSpPr>
            <p:spPr bwMode="auto">
              <a:xfrm>
                <a:off x="1219200" y="2133600"/>
                <a:ext cx="1841500" cy="925513"/>
              </a:xfrm>
              <a:prstGeom prst="rect">
                <a:avLst/>
              </a:prstGeom>
              <a:blipFill>
                <a:blip r:embed="rId3"/>
                <a:stretch>
                  <a:fillRect/>
                </a:stretch>
              </a:blipFill>
              <a:ln>
                <a:noFill/>
              </a:ln>
            </p:spPr>
            <p:txBody>
              <a:bodyPr/>
              <a:lstStyle/>
              <a:p>
                <a:r>
                  <a:rPr lang="en-HK">
                    <a:noFill/>
                  </a:rPr>
                  <a:t> </a:t>
                </a:r>
              </a:p>
            </p:txBody>
          </p:sp>
        </mc:Fallback>
      </mc:AlternateContent>
      <p:sp>
        <p:nvSpPr>
          <p:cNvPr id="49" name="Right Brace 48"/>
          <p:cNvSpPr/>
          <p:nvPr/>
        </p:nvSpPr>
        <p:spPr>
          <a:xfrm rot="16200000">
            <a:off x="1871109" y="2167491"/>
            <a:ext cx="296382" cy="1905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TextBox 65">
            <a:extLst>
              <a:ext uri="{FF2B5EF4-FFF2-40B4-BE49-F238E27FC236}">
                <a16:creationId xmlns:a16="http://schemas.microsoft.com/office/drawing/2014/main" id="{56F0AC30-0E12-47EA-BDF1-7E32340CC78B}"/>
              </a:ext>
            </a:extLst>
          </p:cNvPr>
          <p:cNvSpPr txBox="1"/>
          <p:nvPr/>
        </p:nvSpPr>
        <p:spPr>
          <a:xfrm>
            <a:off x="3886200" y="5257800"/>
            <a:ext cx="4860177" cy="369332"/>
          </a:xfrm>
          <a:prstGeom prst="rect">
            <a:avLst/>
          </a:prstGeom>
          <a:noFill/>
        </p:spPr>
        <p:txBody>
          <a:bodyPr wrap="none" rtlCol="0">
            <a:spAutoFit/>
          </a:bodyPr>
          <a:lstStyle/>
          <a:p>
            <a:r>
              <a:rPr lang="en-US" dirty="0"/>
              <a:t>Case2:Term*term2=sensitivity 1 (ss1 for later use)</a:t>
            </a:r>
          </a:p>
        </p:txBody>
      </p:sp>
      <p:sp>
        <p:nvSpPr>
          <p:cNvPr id="15" name="Content Placeholder 2">
            <a:extLst>
              <a:ext uri="{FF2B5EF4-FFF2-40B4-BE49-F238E27FC236}">
                <a16:creationId xmlns:a16="http://schemas.microsoft.com/office/drawing/2014/main" id="{BEB478E9-27C3-7C8D-C5C8-BE89C4EF8A40}"/>
              </a:ext>
            </a:extLst>
          </p:cNvPr>
          <p:cNvSpPr txBox="1">
            <a:spLocks/>
          </p:cNvSpPr>
          <p:nvPr/>
        </p:nvSpPr>
        <p:spPr>
          <a:xfrm>
            <a:off x="8283162" y="5927170"/>
            <a:ext cx="457200" cy="334962"/>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ltLang="en-US"/>
              <a:t> </a:t>
            </a:r>
            <a:endParaRPr lang="en-US" altLang="en-US" dirty="0"/>
          </a:p>
        </p:txBody>
      </p:sp>
      <p:sp>
        <p:nvSpPr>
          <p:cNvPr id="18" name="Slide Number Placeholder 4">
            <a:extLst>
              <a:ext uri="{FF2B5EF4-FFF2-40B4-BE49-F238E27FC236}">
                <a16:creationId xmlns:a16="http://schemas.microsoft.com/office/drawing/2014/main" id="{6439CA60-CC7D-1B34-E65A-B6F2515771ED}"/>
              </a:ext>
            </a:extLst>
          </p:cNvPr>
          <p:cNvSpPr txBox="1">
            <a:spLocks/>
          </p:cNvSpPr>
          <p:nvPr/>
        </p:nvSpPr>
        <p:spPr bwMode="auto">
          <a:xfrm>
            <a:off x="6486112" y="6192282"/>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rtl="0" eaLnBrk="0" fontAlgn="base" hangingPunct="0">
              <a:spcBef>
                <a:spcPct val="20000"/>
              </a:spcBef>
              <a:spcAft>
                <a:spcPct val="0"/>
              </a:spcAft>
              <a:buFont typeface="Arial" charset="0"/>
              <a:buChar char="•"/>
              <a:defRPr sz="3200" kern="1200">
                <a:solidFill>
                  <a:schemeClr val="tx1"/>
                </a:solidFill>
                <a:latin typeface="Calibri" pitchFamily="34" charset="0"/>
                <a:ea typeface="+mn-ea"/>
                <a:cs typeface="Arial"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Calibri" pitchFamily="34" charset="0"/>
                <a:ea typeface="+mn-ea"/>
                <a:cs typeface="Arial"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alibri" pitchFamily="34" charset="0"/>
                <a:ea typeface="+mn-ea"/>
                <a:cs typeface="Arial"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5pPr>
            <a:lvl6pPr marL="25146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6pPr>
            <a:lvl7pPr marL="29718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7pPr>
            <a:lvl8pPr marL="34290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8pPr>
            <a:lvl9pPr marL="38862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9pPr>
          </a:lstStyle>
          <a:p>
            <a:pPr>
              <a:spcBef>
                <a:spcPct val="0"/>
              </a:spcBef>
              <a:buFontTx/>
              <a:buNone/>
            </a:pPr>
            <a:fld id="{F42BD951-374D-439C-A469-471C14ADE979}" type="slidenum">
              <a:rPr lang="en-US" altLang="zh-HK" sz="1200" smtClean="0">
                <a:solidFill>
                  <a:srgbClr val="898989"/>
                </a:solidFill>
              </a:rPr>
              <a:pPr>
                <a:spcBef>
                  <a:spcPct val="0"/>
                </a:spcBef>
                <a:buFontTx/>
                <a:buNone/>
              </a:pPr>
              <a:t>69</a:t>
            </a:fld>
            <a:endParaRPr lang="en-US" altLang="zh-HK" sz="1200">
              <a:solidFill>
                <a:srgbClr val="898989"/>
              </a:solidFill>
            </a:endParaRPr>
          </a:p>
        </p:txBody>
      </p:sp>
      <p:sp>
        <p:nvSpPr>
          <p:cNvPr id="20" name="Oval 19">
            <a:extLst>
              <a:ext uri="{FF2B5EF4-FFF2-40B4-BE49-F238E27FC236}">
                <a16:creationId xmlns:a16="http://schemas.microsoft.com/office/drawing/2014/main" id="{6F8AD6B4-0850-4D79-07B2-7D647F32578B}"/>
              </a:ext>
            </a:extLst>
          </p:cNvPr>
          <p:cNvSpPr/>
          <p:nvPr/>
        </p:nvSpPr>
        <p:spPr>
          <a:xfrm>
            <a:off x="6881813" y="683568"/>
            <a:ext cx="1490662"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22" name="Straight Arrow Connector 21">
            <a:extLst>
              <a:ext uri="{FF2B5EF4-FFF2-40B4-BE49-F238E27FC236}">
                <a16:creationId xmlns:a16="http://schemas.microsoft.com/office/drawing/2014/main" id="{2B697C82-9F2C-E429-8FEB-A12B2B05A5F5}"/>
              </a:ext>
            </a:extLst>
          </p:cNvPr>
          <p:cNvCxnSpPr>
            <a:stCxn id="42" idx="6"/>
            <a:endCxn id="20" idx="2"/>
          </p:cNvCxnSpPr>
          <p:nvPr/>
        </p:nvCxnSpPr>
        <p:spPr>
          <a:xfrm>
            <a:off x="6096000" y="1198712"/>
            <a:ext cx="785813" cy="132556"/>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D4A6776-669C-FC12-33D2-94D18934E12F}"/>
              </a:ext>
            </a:extLst>
          </p:cNvPr>
          <p:cNvCxnSpPr>
            <a:stCxn id="42" idx="6"/>
          </p:cNvCxnSpPr>
          <p:nvPr/>
        </p:nvCxnSpPr>
        <p:spPr>
          <a:xfrm>
            <a:off x="6096000" y="1198712"/>
            <a:ext cx="841375" cy="1221581"/>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F2C47EB-F0DB-E3A6-6F46-B7FD5EF70A36}"/>
              </a:ext>
            </a:extLst>
          </p:cNvPr>
          <p:cNvCxnSpPr>
            <a:stCxn id="20" idx="0"/>
            <a:endCxn id="20" idx="4"/>
          </p:cNvCxnSpPr>
          <p:nvPr/>
        </p:nvCxnSpPr>
        <p:spPr>
          <a:xfrm>
            <a:off x="7627144" y="683568"/>
            <a:ext cx="0" cy="129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38B7176-0335-CFF6-FC01-3AE1CD73E1A4}"/>
              </a:ext>
            </a:extLst>
          </p:cNvPr>
          <p:cNvCxnSpPr>
            <a:stCxn id="20" idx="6"/>
          </p:cNvCxnSpPr>
          <p:nvPr/>
        </p:nvCxnSpPr>
        <p:spPr>
          <a:xfrm>
            <a:off x="8372475" y="1331268"/>
            <a:ext cx="27709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275F8F67-8372-7F35-290F-A94198A5599C}"/>
              </a:ext>
            </a:extLst>
          </p:cNvPr>
          <p:cNvSpPr/>
          <p:nvPr/>
        </p:nvSpPr>
        <p:spPr>
          <a:xfrm>
            <a:off x="4958419" y="683568"/>
            <a:ext cx="1137581" cy="10302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50" name="Straight Connector 49">
            <a:extLst>
              <a:ext uri="{FF2B5EF4-FFF2-40B4-BE49-F238E27FC236}">
                <a16:creationId xmlns:a16="http://schemas.microsoft.com/office/drawing/2014/main" id="{55C01036-E9F1-F4AE-DB9D-3B52246C7D9E}"/>
              </a:ext>
            </a:extLst>
          </p:cNvPr>
          <p:cNvCxnSpPr>
            <a:stCxn id="42" idx="0"/>
            <a:endCxn id="42" idx="4"/>
          </p:cNvCxnSpPr>
          <p:nvPr/>
        </p:nvCxnSpPr>
        <p:spPr>
          <a:xfrm>
            <a:off x="5527210" y="683568"/>
            <a:ext cx="0" cy="1030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927BC775-9F58-A7EB-3BD0-EDBC767DBCDE}"/>
              </a:ext>
            </a:extLst>
          </p:cNvPr>
          <p:cNvCxnSpPr>
            <a:stCxn id="42" idx="6"/>
            <a:endCxn id="73" idx="2"/>
          </p:cNvCxnSpPr>
          <p:nvPr/>
        </p:nvCxnSpPr>
        <p:spPr>
          <a:xfrm>
            <a:off x="6096000" y="1198712"/>
            <a:ext cx="925768" cy="3182859"/>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4" name="Object 53">
            <a:extLst>
              <a:ext uri="{FF2B5EF4-FFF2-40B4-BE49-F238E27FC236}">
                <a16:creationId xmlns:a16="http://schemas.microsoft.com/office/drawing/2014/main" id="{EDA1D381-91DE-B06F-C5F5-FB95A94664B8}"/>
              </a:ext>
            </a:extLst>
          </p:cNvPr>
          <p:cNvGraphicFramePr>
            <a:graphicFrameLocks noChangeAspect="1"/>
          </p:cNvGraphicFramePr>
          <p:nvPr>
            <p:extLst>
              <p:ext uri="{D42A27DB-BD31-4B8C-83A1-F6EECF244321}">
                <p14:modId xmlns:p14="http://schemas.microsoft.com/office/powerpoint/2010/main" val="3163285263"/>
              </p:ext>
            </p:extLst>
          </p:nvPr>
        </p:nvGraphicFramePr>
        <p:xfrm>
          <a:off x="7680738" y="958761"/>
          <a:ext cx="503238" cy="479425"/>
        </p:xfrm>
        <a:graphic>
          <a:graphicData uri="http://schemas.openxmlformats.org/presentationml/2006/ole">
            <mc:AlternateContent xmlns:mc="http://schemas.openxmlformats.org/markup-compatibility/2006">
              <mc:Choice xmlns:v="urn:schemas-microsoft-com:vml" Requires="v">
                <p:oleObj name="Equation" r:id="rId4" imgW="241200" imgH="228600" progId="Equation.3">
                  <p:embed/>
                </p:oleObj>
              </mc:Choice>
              <mc:Fallback>
                <p:oleObj name="Equation" r:id="rId4" imgW="241200" imgH="228600" progId="Equation.3">
                  <p:embed/>
                  <p:pic>
                    <p:nvPicPr>
                      <p:cNvPr id="39952" name="Object 53"/>
                      <p:cNvPicPr>
                        <a:picLocks noChangeAspect="1" noChangeArrowheads="1"/>
                      </p:cNvPicPr>
                      <p:nvPr/>
                    </p:nvPicPr>
                    <p:blipFill>
                      <a:blip r:embed="rId5"/>
                      <a:srcRect/>
                      <a:stretch>
                        <a:fillRect/>
                      </a:stretch>
                    </p:blipFill>
                    <p:spPr bwMode="auto">
                      <a:xfrm>
                        <a:off x="7680738" y="958761"/>
                        <a:ext cx="503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7" name="Straight Arrow Connector 56">
            <a:extLst>
              <a:ext uri="{FF2B5EF4-FFF2-40B4-BE49-F238E27FC236}">
                <a16:creationId xmlns:a16="http://schemas.microsoft.com/office/drawing/2014/main" id="{98C88875-C6FC-CDDA-13DD-744A1C80EF72}"/>
              </a:ext>
            </a:extLst>
          </p:cNvPr>
          <p:cNvCxnSpPr/>
          <p:nvPr/>
        </p:nvCxnSpPr>
        <p:spPr>
          <a:xfrm flipH="1">
            <a:off x="5127209" y="1777616"/>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59" name="Object 71">
            <a:extLst>
              <a:ext uri="{FF2B5EF4-FFF2-40B4-BE49-F238E27FC236}">
                <a16:creationId xmlns:a16="http://schemas.microsoft.com/office/drawing/2014/main" id="{173F4B0B-C4D3-5D0A-2A9C-F3F639D4A216}"/>
              </a:ext>
            </a:extLst>
          </p:cNvPr>
          <p:cNvGraphicFramePr>
            <a:graphicFrameLocks noChangeAspect="1"/>
          </p:cNvGraphicFramePr>
          <p:nvPr>
            <p:extLst>
              <p:ext uri="{D42A27DB-BD31-4B8C-83A1-F6EECF244321}">
                <p14:modId xmlns:p14="http://schemas.microsoft.com/office/powerpoint/2010/main" val="1246930625"/>
              </p:ext>
            </p:extLst>
          </p:nvPr>
        </p:nvGraphicFramePr>
        <p:xfrm>
          <a:off x="7434843" y="1390735"/>
          <a:ext cx="433387" cy="591104"/>
        </p:xfrm>
        <a:graphic>
          <a:graphicData uri="http://schemas.openxmlformats.org/presentationml/2006/ole">
            <mc:AlternateContent xmlns:mc="http://schemas.openxmlformats.org/markup-compatibility/2006">
              <mc:Choice xmlns:v="urn:schemas-microsoft-com:vml" Requires="v">
                <p:oleObj name="Equation" r:id="rId6" imgW="228600" imgH="228600" progId="Equation.3">
                  <p:embed/>
                </p:oleObj>
              </mc:Choice>
              <mc:Fallback>
                <p:oleObj name="Equation" r:id="rId6" imgW="228600" imgH="228600" progId="Equation.3">
                  <p:embed/>
                  <p:pic>
                    <p:nvPicPr>
                      <p:cNvPr id="39956" name="Object 71"/>
                      <p:cNvPicPr>
                        <a:picLocks noChangeAspect="1" noChangeArrowheads="1"/>
                      </p:cNvPicPr>
                      <p:nvPr/>
                    </p:nvPicPr>
                    <p:blipFill>
                      <a:blip r:embed="rId7"/>
                      <a:srcRect/>
                      <a:stretch>
                        <a:fillRect/>
                      </a:stretch>
                    </p:blipFill>
                    <p:spPr bwMode="auto">
                      <a:xfrm>
                        <a:off x="7434843" y="1390735"/>
                        <a:ext cx="433387" cy="591104"/>
                      </a:xfrm>
                      <a:prstGeom prst="rect">
                        <a:avLst/>
                      </a:prstGeom>
                      <a:noFill/>
                      <a:ln>
                        <a:noFill/>
                      </a:ln>
                    </p:spPr>
                  </p:pic>
                </p:oleObj>
              </mc:Fallback>
            </mc:AlternateContent>
          </a:graphicData>
        </a:graphic>
      </p:graphicFrame>
      <p:cxnSp>
        <p:nvCxnSpPr>
          <p:cNvPr id="60" name="Straight Arrow Connector 59">
            <a:extLst>
              <a:ext uri="{FF2B5EF4-FFF2-40B4-BE49-F238E27FC236}">
                <a16:creationId xmlns:a16="http://schemas.microsoft.com/office/drawing/2014/main" id="{B5D8E9D3-85AA-2F5D-1DE5-AA8CE0AD8863}"/>
              </a:ext>
            </a:extLst>
          </p:cNvPr>
          <p:cNvCxnSpPr/>
          <p:nvPr/>
        </p:nvCxnSpPr>
        <p:spPr>
          <a:xfrm>
            <a:off x="4282675" y="1251893"/>
            <a:ext cx="675744" cy="1"/>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1" name="Object 1">
            <a:extLst>
              <a:ext uri="{FF2B5EF4-FFF2-40B4-BE49-F238E27FC236}">
                <a16:creationId xmlns:a16="http://schemas.microsoft.com/office/drawing/2014/main" id="{EA6B691A-AE43-2D70-17B4-8DE51CA7CD4B}"/>
              </a:ext>
            </a:extLst>
          </p:cNvPr>
          <p:cNvGraphicFramePr>
            <a:graphicFrameLocks noChangeAspect="1"/>
          </p:cNvGraphicFramePr>
          <p:nvPr>
            <p:extLst>
              <p:ext uri="{D42A27DB-BD31-4B8C-83A1-F6EECF244321}">
                <p14:modId xmlns:p14="http://schemas.microsoft.com/office/powerpoint/2010/main" val="528833643"/>
              </p:ext>
            </p:extLst>
          </p:nvPr>
        </p:nvGraphicFramePr>
        <p:xfrm>
          <a:off x="3886200" y="990600"/>
          <a:ext cx="398463" cy="514350"/>
        </p:xfrm>
        <a:graphic>
          <a:graphicData uri="http://schemas.openxmlformats.org/presentationml/2006/ole">
            <mc:AlternateContent xmlns:mc="http://schemas.openxmlformats.org/markup-compatibility/2006">
              <mc:Choice xmlns:v="urn:schemas-microsoft-com:vml" Requires="v">
                <p:oleObj name="Equation" r:id="rId8" imgW="177480" imgH="228600" progId="Equation.3">
                  <p:embed/>
                </p:oleObj>
              </mc:Choice>
              <mc:Fallback>
                <p:oleObj name="Equation" r:id="rId8" imgW="177480" imgH="228600" progId="Equation.3">
                  <p:embed/>
                  <p:pic>
                    <p:nvPicPr>
                      <p:cNvPr id="39958" name="Object 1"/>
                      <p:cNvPicPr>
                        <a:picLocks noChangeAspect="1" noChangeArrowheads="1"/>
                      </p:cNvPicPr>
                      <p:nvPr/>
                    </p:nvPicPr>
                    <p:blipFill>
                      <a:blip r:embed="rId9"/>
                      <a:srcRect/>
                      <a:stretch>
                        <a:fillRect/>
                      </a:stretch>
                    </p:blipFill>
                    <p:spPr bwMode="auto">
                      <a:xfrm>
                        <a:off x="3886200" y="990600"/>
                        <a:ext cx="398463" cy="514350"/>
                      </a:xfrm>
                      <a:prstGeom prst="rect">
                        <a:avLst/>
                      </a:prstGeom>
                      <a:noFill/>
                      <a:ln>
                        <a:noFill/>
                      </a:ln>
                    </p:spPr>
                  </p:pic>
                </p:oleObj>
              </mc:Fallback>
            </mc:AlternateContent>
          </a:graphicData>
        </a:graphic>
      </p:graphicFrame>
      <p:graphicFrame>
        <p:nvGraphicFramePr>
          <p:cNvPr id="63" name="Object 28">
            <a:extLst>
              <a:ext uri="{FF2B5EF4-FFF2-40B4-BE49-F238E27FC236}">
                <a16:creationId xmlns:a16="http://schemas.microsoft.com/office/drawing/2014/main" id="{2C35869E-4CFC-11B6-21E4-4849DBB4D60F}"/>
              </a:ext>
            </a:extLst>
          </p:cNvPr>
          <p:cNvGraphicFramePr>
            <a:graphicFrameLocks noChangeAspect="1"/>
          </p:cNvGraphicFramePr>
          <p:nvPr>
            <p:extLst>
              <p:ext uri="{D42A27DB-BD31-4B8C-83A1-F6EECF244321}">
                <p14:modId xmlns:p14="http://schemas.microsoft.com/office/powerpoint/2010/main" val="2494174046"/>
              </p:ext>
            </p:extLst>
          </p:nvPr>
        </p:nvGraphicFramePr>
        <p:xfrm>
          <a:off x="6134964" y="1008609"/>
          <a:ext cx="707884" cy="512762"/>
        </p:xfrm>
        <a:graphic>
          <a:graphicData uri="http://schemas.openxmlformats.org/presentationml/2006/ole">
            <mc:AlternateContent xmlns:mc="http://schemas.openxmlformats.org/markup-compatibility/2006">
              <mc:Choice xmlns:v="urn:schemas-microsoft-com:vml" Requires="v">
                <p:oleObj name="Equation" r:id="rId10" imgW="330120" imgH="241200" progId="Equation.3">
                  <p:embed/>
                </p:oleObj>
              </mc:Choice>
              <mc:Fallback>
                <p:oleObj name="Equation" r:id="rId10" imgW="330120" imgH="241200" progId="Equation.3">
                  <p:embed/>
                  <p:pic>
                    <p:nvPicPr>
                      <p:cNvPr id="39959" name="Object 28"/>
                      <p:cNvPicPr>
                        <a:picLocks noChangeAspect="1" noChangeArrowheads="1"/>
                      </p:cNvPicPr>
                      <p:nvPr/>
                    </p:nvPicPr>
                    <p:blipFill>
                      <a:blip r:embed="rId11"/>
                      <a:srcRect/>
                      <a:stretch>
                        <a:fillRect/>
                      </a:stretch>
                    </p:blipFill>
                    <p:spPr bwMode="auto">
                      <a:xfrm>
                        <a:off x="6134964" y="1008609"/>
                        <a:ext cx="707884" cy="512762"/>
                      </a:xfrm>
                      <a:prstGeom prst="rect">
                        <a:avLst/>
                      </a:prstGeom>
                      <a:noFill/>
                      <a:ln>
                        <a:noFill/>
                      </a:ln>
                    </p:spPr>
                  </p:pic>
                </p:oleObj>
              </mc:Fallback>
            </mc:AlternateContent>
          </a:graphicData>
        </a:graphic>
      </p:graphicFrame>
      <p:sp>
        <p:nvSpPr>
          <p:cNvPr id="64" name="Oval 63">
            <a:extLst>
              <a:ext uri="{FF2B5EF4-FFF2-40B4-BE49-F238E27FC236}">
                <a16:creationId xmlns:a16="http://schemas.microsoft.com/office/drawing/2014/main" id="{C5A80BB9-EDA6-B5CB-C293-E84C1DE81F3F}"/>
              </a:ext>
            </a:extLst>
          </p:cNvPr>
          <p:cNvSpPr/>
          <p:nvPr/>
        </p:nvSpPr>
        <p:spPr>
          <a:xfrm>
            <a:off x="6937375" y="2059931"/>
            <a:ext cx="1486694" cy="1181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68" name="Straight Connector 67">
            <a:extLst>
              <a:ext uri="{FF2B5EF4-FFF2-40B4-BE49-F238E27FC236}">
                <a16:creationId xmlns:a16="http://schemas.microsoft.com/office/drawing/2014/main" id="{5ABE40C6-213A-FCD2-FC35-F950F6792252}"/>
              </a:ext>
            </a:extLst>
          </p:cNvPr>
          <p:cNvCxnSpPr>
            <a:stCxn id="64" idx="0"/>
            <a:endCxn id="64" idx="4"/>
          </p:cNvCxnSpPr>
          <p:nvPr/>
        </p:nvCxnSpPr>
        <p:spPr>
          <a:xfrm>
            <a:off x="7680722" y="2059931"/>
            <a:ext cx="0" cy="1181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7E5DE788-1910-8963-FC43-CA90C8E5F31D}"/>
              </a:ext>
            </a:extLst>
          </p:cNvPr>
          <p:cNvCxnSpPr>
            <a:stCxn id="64" idx="6"/>
          </p:cNvCxnSpPr>
          <p:nvPr/>
        </p:nvCxnSpPr>
        <p:spPr>
          <a:xfrm flipV="1">
            <a:off x="8424069" y="2637059"/>
            <a:ext cx="225497" cy="134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6CE05D42-8C10-5DD5-622B-B3CB61B0CF69}"/>
              </a:ext>
            </a:extLst>
          </p:cNvPr>
          <p:cNvCxnSpPr/>
          <p:nvPr/>
        </p:nvCxnSpPr>
        <p:spPr>
          <a:xfrm flipH="1">
            <a:off x="7303527" y="2752636"/>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id="{839D50C3-7439-ADE4-E7F0-20A0F96790F8}"/>
              </a:ext>
            </a:extLst>
          </p:cNvPr>
          <p:cNvSpPr/>
          <p:nvPr/>
        </p:nvSpPr>
        <p:spPr>
          <a:xfrm>
            <a:off x="7021768" y="3745062"/>
            <a:ext cx="1321594" cy="12730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74" name="Straight Connector 73">
            <a:extLst>
              <a:ext uri="{FF2B5EF4-FFF2-40B4-BE49-F238E27FC236}">
                <a16:creationId xmlns:a16="http://schemas.microsoft.com/office/drawing/2014/main" id="{B13E482F-6F2A-3575-14A7-7378E6D62FAB}"/>
              </a:ext>
            </a:extLst>
          </p:cNvPr>
          <p:cNvCxnSpPr/>
          <p:nvPr/>
        </p:nvCxnSpPr>
        <p:spPr>
          <a:xfrm>
            <a:off x="7710185" y="3745062"/>
            <a:ext cx="0" cy="1273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B2241689-EE90-28A2-D059-2BB4106CED42}"/>
              </a:ext>
            </a:extLst>
          </p:cNvPr>
          <p:cNvCxnSpPr>
            <a:stCxn id="73" idx="6"/>
          </p:cNvCxnSpPr>
          <p:nvPr/>
        </p:nvCxnSpPr>
        <p:spPr>
          <a:xfrm>
            <a:off x="8343362" y="4381571"/>
            <a:ext cx="2722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2F540D03-5B66-D2D2-5B4A-36D36294AAE7}"/>
              </a:ext>
            </a:extLst>
          </p:cNvPr>
          <p:cNvCxnSpPr/>
          <p:nvPr/>
        </p:nvCxnSpPr>
        <p:spPr>
          <a:xfrm flipH="1">
            <a:off x="7315508" y="4456104"/>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77" name="Object 13">
            <a:extLst>
              <a:ext uri="{FF2B5EF4-FFF2-40B4-BE49-F238E27FC236}">
                <a16:creationId xmlns:a16="http://schemas.microsoft.com/office/drawing/2014/main" id="{D99F4D47-2E0B-9C55-523B-81EF9F72ED2B}"/>
              </a:ext>
            </a:extLst>
          </p:cNvPr>
          <p:cNvGraphicFramePr>
            <a:graphicFrameLocks noChangeAspect="1"/>
          </p:cNvGraphicFramePr>
          <p:nvPr>
            <p:extLst>
              <p:ext uri="{D42A27DB-BD31-4B8C-83A1-F6EECF244321}">
                <p14:modId xmlns:p14="http://schemas.microsoft.com/office/powerpoint/2010/main" val="3031080945"/>
              </p:ext>
            </p:extLst>
          </p:nvPr>
        </p:nvGraphicFramePr>
        <p:xfrm>
          <a:off x="6920326" y="934949"/>
          <a:ext cx="504825" cy="476250"/>
        </p:xfrm>
        <a:graphic>
          <a:graphicData uri="http://schemas.openxmlformats.org/presentationml/2006/ole">
            <mc:AlternateContent xmlns:mc="http://schemas.openxmlformats.org/markup-compatibility/2006">
              <mc:Choice xmlns:v="urn:schemas-microsoft-com:vml" Requires="v">
                <p:oleObj name="Equation" r:id="rId12" imgW="241200" imgH="228600" progId="Equation.3">
                  <p:embed/>
                </p:oleObj>
              </mc:Choice>
              <mc:Fallback>
                <p:oleObj name="Equation" r:id="rId12" imgW="241200" imgH="228600" progId="Equation.3">
                  <p:embed/>
                  <p:pic>
                    <p:nvPicPr>
                      <p:cNvPr id="39969" name="Object 13"/>
                      <p:cNvPicPr>
                        <a:picLocks noChangeAspect="1" noChangeArrowheads="1"/>
                      </p:cNvPicPr>
                      <p:nvPr/>
                    </p:nvPicPr>
                    <p:blipFill>
                      <a:blip r:embed="rId13"/>
                      <a:srcRect/>
                      <a:stretch>
                        <a:fillRect/>
                      </a:stretch>
                    </p:blipFill>
                    <p:spPr bwMode="auto">
                      <a:xfrm>
                        <a:off x="6920326" y="934949"/>
                        <a:ext cx="5048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8" name="Object 13">
            <a:extLst>
              <a:ext uri="{FF2B5EF4-FFF2-40B4-BE49-F238E27FC236}">
                <a16:creationId xmlns:a16="http://schemas.microsoft.com/office/drawing/2014/main" id="{113DCE4C-326C-C7DA-A5A1-161234C9CA05}"/>
              </a:ext>
            </a:extLst>
          </p:cNvPr>
          <p:cNvGraphicFramePr>
            <a:graphicFrameLocks noChangeAspect="1"/>
          </p:cNvGraphicFramePr>
          <p:nvPr>
            <p:extLst>
              <p:ext uri="{D42A27DB-BD31-4B8C-83A1-F6EECF244321}">
                <p14:modId xmlns:p14="http://schemas.microsoft.com/office/powerpoint/2010/main" val="2104455916"/>
              </p:ext>
            </p:extLst>
          </p:nvPr>
        </p:nvGraphicFramePr>
        <p:xfrm>
          <a:off x="5077238" y="947649"/>
          <a:ext cx="371475" cy="503237"/>
        </p:xfrm>
        <a:graphic>
          <a:graphicData uri="http://schemas.openxmlformats.org/presentationml/2006/ole">
            <mc:AlternateContent xmlns:mc="http://schemas.openxmlformats.org/markup-compatibility/2006">
              <mc:Choice xmlns:v="urn:schemas-microsoft-com:vml" Requires="v">
                <p:oleObj name="Equation" r:id="rId14" imgW="177480" imgH="241200" progId="Equation.3">
                  <p:embed/>
                </p:oleObj>
              </mc:Choice>
              <mc:Fallback>
                <p:oleObj name="Equation" r:id="rId14" imgW="177480" imgH="241200" progId="Equation.3">
                  <p:embed/>
                  <p:pic>
                    <p:nvPicPr>
                      <p:cNvPr id="39976" name="Object 13"/>
                      <p:cNvPicPr>
                        <a:picLocks noChangeAspect="1" noChangeArrowheads="1"/>
                      </p:cNvPicPr>
                      <p:nvPr/>
                    </p:nvPicPr>
                    <p:blipFill>
                      <a:blip r:embed="rId15"/>
                      <a:srcRect/>
                      <a:stretch>
                        <a:fillRect/>
                      </a:stretch>
                    </p:blipFill>
                    <p:spPr bwMode="auto">
                      <a:xfrm>
                        <a:off x="5077238" y="947649"/>
                        <a:ext cx="3714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9" name="Object 53">
            <a:extLst>
              <a:ext uri="{FF2B5EF4-FFF2-40B4-BE49-F238E27FC236}">
                <a16:creationId xmlns:a16="http://schemas.microsoft.com/office/drawing/2014/main" id="{C4B418A0-0900-28D8-1E02-277ABD45740B}"/>
              </a:ext>
            </a:extLst>
          </p:cNvPr>
          <p:cNvGraphicFramePr>
            <a:graphicFrameLocks noChangeAspect="1"/>
          </p:cNvGraphicFramePr>
          <p:nvPr>
            <p:extLst>
              <p:ext uri="{D42A27DB-BD31-4B8C-83A1-F6EECF244321}">
                <p14:modId xmlns:p14="http://schemas.microsoft.com/office/powerpoint/2010/main" val="1702584988"/>
              </p:ext>
            </p:extLst>
          </p:nvPr>
        </p:nvGraphicFramePr>
        <p:xfrm>
          <a:off x="5637626" y="922249"/>
          <a:ext cx="368300" cy="514350"/>
        </p:xfrm>
        <a:graphic>
          <a:graphicData uri="http://schemas.openxmlformats.org/presentationml/2006/ole">
            <mc:AlternateContent xmlns:mc="http://schemas.openxmlformats.org/markup-compatibility/2006">
              <mc:Choice xmlns:v="urn:schemas-microsoft-com:vml" Requires="v">
                <p:oleObj name="Equation" r:id="rId16" imgW="177480" imgH="241200" progId="Equation.3">
                  <p:embed/>
                </p:oleObj>
              </mc:Choice>
              <mc:Fallback>
                <p:oleObj name="Equation" r:id="rId16" imgW="177480" imgH="241200" progId="Equation.3">
                  <p:embed/>
                  <p:pic>
                    <p:nvPicPr>
                      <p:cNvPr id="39977" name="Object 53"/>
                      <p:cNvPicPr>
                        <a:picLocks noChangeAspect="1" noChangeArrowheads="1"/>
                      </p:cNvPicPr>
                      <p:nvPr/>
                    </p:nvPicPr>
                    <p:blipFill>
                      <a:blip r:embed="rId17"/>
                      <a:srcRect/>
                      <a:stretch>
                        <a:fillRect/>
                      </a:stretch>
                    </p:blipFill>
                    <p:spPr bwMode="auto">
                      <a:xfrm>
                        <a:off x="5637626" y="922249"/>
                        <a:ext cx="3683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80" name="Object 2">
                <a:extLst>
                  <a:ext uri="{FF2B5EF4-FFF2-40B4-BE49-F238E27FC236}">
                    <a16:creationId xmlns:a16="http://schemas.microsoft.com/office/drawing/2014/main" id="{56BF0F14-5F8D-7E2C-CF59-C5997087C091}"/>
                  </a:ext>
                </a:extLst>
              </p:cNvPr>
              <p:cNvSpPr txBox="1"/>
              <p:nvPr/>
            </p:nvSpPr>
            <p:spPr bwMode="auto">
              <a:xfrm>
                <a:off x="4267200" y="762000"/>
                <a:ext cx="893762" cy="747712"/>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𝑤</m:t>
                          </m:r>
                        </m:e>
                        <m:sub>
                          <m:r>
                            <a:rPr lang="en-HK" i="1">
                              <a:solidFill>
                                <a:srgbClr val="000000"/>
                              </a:solidFill>
                              <a:latin typeface="Cambria Math" panose="02040503050406030204" pitchFamily="18" charset="0"/>
                            </a:rPr>
                            <m:t>𝑘</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𝑗</m:t>
                          </m:r>
                        </m:sub>
                      </m:sSub>
                    </m:oMath>
                  </m:oMathPara>
                </a14:m>
                <a:endParaRPr lang="en-HK" dirty="0"/>
              </a:p>
            </p:txBody>
          </p:sp>
        </mc:Choice>
        <mc:Fallback xmlns="">
          <p:sp>
            <p:nvSpPr>
              <p:cNvPr id="80" name="Object 2">
                <a:extLst>
                  <a:ext uri="{FF2B5EF4-FFF2-40B4-BE49-F238E27FC236}">
                    <a16:creationId xmlns:a16="http://schemas.microsoft.com/office/drawing/2014/main" id="{56BF0F14-5F8D-7E2C-CF59-C5997087C091}"/>
                  </a:ext>
                </a:extLst>
              </p:cNvPr>
              <p:cNvSpPr txBox="1">
                <a:spLocks noRot="1" noChangeAspect="1" noMove="1" noResize="1" noEditPoints="1" noAdjustHandles="1" noChangeArrowheads="1" noChangeShapeType="1" noTextEdit="1"/>
              </p:cNvSpPr>
              <p:nvPr/>
            </p:nvSpPr>
            <p:spPr bwMode="auto">
              <a:xfrm>
                <a:off x="4267200" y="762000"/>
                <a:ext cx="893762" cy="747712"/>
              </a:xfrm>
              <a:prstGeom prst="rect">
                <a:avLst/>
              </a:prstGeom>
              <a:blipFill>
                <a:blip r:embed="rId18"/>
                <a:stretch>
                  <a:fillRect/>
                </a:stretch>
              </a:blipFill>
              <a:ln>
                <a:noFill/>
              </a:ln>
            </p:spPr>
            <p:txBody>
              <a:bodyPr/>
              <a:lstStyle/>
              <a:p>
                <a:r>
                  <a:rPr lang="en-HK">
                    <a:noFill/>
                  </a:rPr>
                  <a:t> </a:t>
                </a:r>
              </a:p>
            </p:txBody>
          </p:sp>
        </mc:Fallback>
      </mc:AlternateContent>
      <p:sp>
        <p:nvSpPr>
          <p:cNvPr id="81" name="TextBox 80">
            <a:extLst>
              <a:ext uri="{FF2B5EF4-FFF2-40B4-BE49-F238E27FC236}">
                <a16:creationId xmlns:a16="http://schemas.microsoft.com/office/drawing/2014/main" id="{BCB32207-E736-1034-071D-D8E2EAA7A7B8}"/>
              </a:ext>
            </a:extLst>
          </p:cNvPr>
          <p:cNvSpPr txBox="1"/>
          <p:nvPr/>
        </p:nvSpPr>
        <p:spPr>
          <a:xfrm>
            <a:off x="7582276" y="5717232"/>
            <a:ext cx="856325" cy="646331"/>
          </a:xfrm>
          <a:prstGeom prst="rect">
            <a:avLst/>
          </a:prstGeom>
          <a:noFill/>
        </p:spPr>
        <p:txBody>
          <a:bodyPr wrap="none" rtlCol="0">
            <a:spAutoFit/>
          </a:bodyPr>
          <a:lstStyle/>
          <a:p>
            <a:r>
              <a:rPr lang="en-US" dirty="0"/>
              <a:t>Output</a:t>
            </a:r>
          </a:p>
          <a:p>
            <a:r>
              <a:rPr lang="en-US" dirty="0"/>
              <a:t>layer</a:t>
            </a:r>
          </a:p>
        </p:txBody>
      </p:sp>
      <p:graphicFrame>
        <p:nvGraphicFramePr>
          <p:cNvPr id="83" name="Object 82">
            <a:extLst>
              <a:ext uri="{FF2B5EF4-FFF2-40B4-BE49-F238E27FC236}">
                <a16:creationId xmlns:a16="http://schemas.microsoft.com/office/drawing/2014/main" id="{AC9FD4BC-B4FB-53BC-8D0A-CFE03E0EED37}"/>
              </a:ext>
            </a:extLst>
          </p:cNvPr>
          <p:cNvGraphicFramePr>
            <a:graphicFrameLocks noChangeAspect="1"/>
          </p:cNvGraphicFramePr>
          <p:nvPr>
            <p:extLst>
              <p:ext uri="{D42A27DB-BD31-4B8C-83A1-F6EECF244321}">
                <p14:modId xmlns:p14="http://schemas.microsoft.com/office/powerpoint/2010/main" val="3072532536"/>
              </p:ext>
            </p:extLst>
          </p:nvPr>
        </p:nvGraphicFramePr>
        <p:xfrm>
          <a:off x="5345526" y="1777911"/>
          <a:ext cx="314325" cy="463550"/>
        </p:xfrm>
        <a:graphic>
          <a:graphicData uri="http://schemas.openxmlformats.org/presentationml/2006/ole">
            <mc:AlternateContent xmlns:mc="http://schemas.openxmlformats.org/markup-compatibility/2006">
              <mc:Choice xmlns:v="urn:schemas-microsoft-com:vml" Requires="v">
                <p:oleObj name="Equation" r:id="rId19" imgW="164880" imgH="241200" progId="Equation.3">
                  <p:embed/>
                </p:oleObj>
              </mc:Choice>
              <mc:Fallback>
                <p:oleObj name="Equation" r:id="rId19" imgW="164880" imgH="241200" progId="Equation.3">
                  <p:embed/>
                  <p:pic>
                    <p:nvPicPr>
                      <p:cNvPr id="11" name="Object 10"/>
                      <p:cNvPicPr>
                        <a:picLocks noChangeAspect="1" noChangeArrowheads="1"/>
                      </p:cNvPicPr>
                      <p:nvPr/>
                    </p:nvPicPr>
                    <p:blipFill>
                      <a:blip r:embed="rId20"/>
                      <a:srcRect/>
                      <a:stretch>
                        <a:fillRect/>
                      </a:stretch>
                    </p:blipFill>
                    <p:spPr bwMode="auto">
                      <a:xfrm>
                        <a:off x="5345526" y="1777911"/>
                        <a:ext cx="3143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4" name="Straight Arrow Connector 83">
            <a:extLst>
              <a:ext uri="{FF2B5EF4-FFF2-40B4-BE49-F238E27FC236}">
                <a16:creationId xmlns:a16="http://schemas.microsoft.com/office/drawing/2014/main" id="{6BDC674D-FF47-3671-2028-68DA8BA74831}"/>
              </a:ext>
            </a:extLst>
          </p:cNvPr>
          <p:cNvCxnSpPr/>
          <p:nvPr/>
        </p:nvCxnSpPr>
        <p:spPr>
          <a:xfrm flipH="1">
            <a:off x="7258050" y="1457236"/>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FB98C280-2E2D-70DA-F11E-ABEA543FBC0C}"/>
              </a:ext>
            </a:extLst>
          </p:cNvPr>
          <p:cNvSpPr/>
          <p:nvPr/>
        </p:nvSpPr>
        <p:spPr>
          <a:xfrm>
            <a:off x="7651537" y="3362236"/>
            <a:ext cx="5723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E9E57275-DD0E-039B-4BFB-45F987A4FAEA}"/>
              </a:ext>
            </a:extLst>
          </p:cNvPr>
          <p:cNvSpPr/>
          <p:nvPr/>
        </p:nvSpPr>
        <p:spPr>
          <a:xfrm>
            <a:off x="7672651" y="3546561"/>
            <a:ext cx="5723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064C64D5-B823-E5E8-D42E-909A12A3C75A}"/>
              </a:ext>
            </a:extLst>
          </p:cNvPr>
          <p:cNvSpPr txBox="1"/>
          <p:nvPr/>
        </p:nvSpPr>
        <p:spPr>
          <a:xfrm>
            <a:off x="7000871" y="334834"/>
            <a:ext cx="1312090" cy="369332"/>
          </a:xfrm>
          <a:prstGeom prst="rect">
            <a:avLst/>
          </a:prstGeom>
          <a:noFill/>
        </p:spPr>
        <p:txBody>
          <a:bodyPr wrap="none" rtlCol="0">
            <a:spAutoFit/>
          </a:bodyPr>
          <a:lstStyle/>
          <a:p>
            <a:r>
              <a:rPr lang="en-US" dirty="0">
                <a:solidFill>
                  <a:srgbClr val="FF0000"/>
                </a:solidFill>
              </a:rPr>
              <a:t>Indexed by </a:t>
            </a:r>
            <a:r>
              <a:rPr lang="en-US" i="1" dirty="0">
                <a:solidFill>
                  <a:srgbClr val="FF0000"/>
                </a:solidFill>
              </a:rPr>
              <a:t>i</a:t>
            </a:r>
          </a:p>
        </p:txBody>
      </p:sp>
      <p:sp>
        <p:nvSpPr>
          <p:cNvPr id="88" name="Rectangle 87">
            <a:extLst>
              <a:ext uri="{FF2B5EF4-FFF2-40B4-BE49-F238E27FC236}">
                <a16:creationId xmlns:a16="http://schemas.microsoft.com/office/drawing/2014/main" id="{992C6F2C-CD47-D50E-2819-FC7F866ACE88}"/>
              </a:ext>
            </a:extLst>
          </p:cNvPr>
          <p:cNvSpPr/>
          <p:nvPr/>
        </p:nvSpPr>
        <p:spPr>
          <a:xfrm>
            <a:off x="8688745" y="1198712"/>
            <a:ext cx="131818" cy="3916124"/>
          </a:xfrm>
          <a:prstGeom prst="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7439C15-F2FF-BF25-5177-3984258CB2D0}"/>
              </a:ext>
            </a:extLst>
          </p:cNvPr>
          <p:cNvSpPr txBox="1"/>
          <p:nvPr/>
        </p:nvSpPr>
        <p:spPr>
          <a:xfrm>
            <a:off x="6096000" y="381000"/>
            <a:ext cx="908262" cy="646331"/>
          </a:xfrm>
          <a:prstGeom prst="rect">
            <a:avLst/>
          </a:prstGeom>
          <a:noFill/>
        </p:spPr>
        <p:txBody>
          <a:bodyPr wrap="none" rtlCol="0">
            <a:spAutoFit/>
          </a:bodyPr>
          <a:lstStyle/>
          <a:p>
            <a:r>
              <a:rPr lang="en-US" dirty="0">
                <a:solidFill>
                  <a:srgbClr val="FF0000"/>
                </a:solidFill>
              </a:rPr>
              <a:t>Weight </a:t>
            </a:r>
          </a:p>
          <a:p>
            <a:r>
              <a:rPr lang="en-US" dirty="0">
                <a:solidFill>
                  <a:srgbClr val="FF0000"/>
                </a:solidFill>
              </a:rPr>
              <a:t>Layer L</a:t>
            </a:r>
            <a:endParaRPr lang="en-US" i="1" dirty="0">
              <a:solidFill>
                <a:srgbClr val="FF0000"/>
              </a:solidFill>
            </a:endParaRPr>
          </a:p>
        </p:txBody>
      </p:sp>
      <p:graphicFrame>
        <p:nvGraphicFramePr>
          <p:cNvPr id="90" name="Object 89">
            <a:extLst>
              <a:ext uri="{FF2B5EF4-FFF2-40B4-BE49-F238E27FC236}">
                <a16:creationId xmlns:a16="http://schemas.microsoft.com/office/drawing/2014/main" id="{6B6C5091-5306-6E11-B08D-5E55761F30D4}"/>
              </a:ext>
            </a:extLst>
          </p:cNvPr>
          <p:cNvGraphicFramePr>
            <a:graphicFrameLocks noChangeAspect="1"/>
          </p:cNvGraphicFramePr>
          <p:nvPr>
            <p:extLst>
              <p:ext uri="{D42A27DB-BD31-4B8C-83A1-F6EECF244321}">
                <p14:modId xmlns:p14="http://schemas.microsoft.com/office/powerpoint/2010/main" val="2003450445"/>
              </p:ext>
            </p:extLst>
          </p:nvPr>
        </p:nvGraphicFramePr>
        <p:xfrm>
          <a:off x="6382163" y="1639634"/>
          <a:ext cx="891127" cy="599389"/>
        </p:xfrm>
        <a:graphic>
          <a:graphicData uri="http://schemas.openxmlformats.org/presentationml/2006/ole">
            <mc:AlternateContent xmlns:mc="http://schemas.openxmlformats.org/markup-compatibility/2006">
              <mc:Choice xmlns:v="urn:schemas-microsoft-com:vml" Requires="v">
                <p:oleObj name="Equation" r:id="rId21" imgW="355320" imgH="241200" progId="Equation.3">
                  <p:embed/>
                </p:oleObj>
              </mc:Choice>
              <mc:Fallback>
                <p:oleObj name="Equation" r:id="rId21" imgW="355320" imgH="241200" progId="Equation.3">
                  <p:embed/>
                  <p:pic>
                    <p:nvPicPr>
                      <p:cNvPr id="2" name="Object 1"/>
                      <p:cNvPicPr>
                        <a:picLocks noChangeAspect="1" noChangeArrowheads="1"/>
                      </p:cNvPicPr>
                      <p:nvPr/>
                    </p:nvPicPr>
                    <p:blipFill>
                      <a:blip r:embed="rId22"/>
                      <a:srcRect/>
                      <a:stretch>
                        <a:fillRect/>
                      </a:stretch>
                    </p:blipFill>
                    <p:spPr bwMode="auto">
                      <a:xfrm>
                        <a:off x="6382163" y="1639634"/>
                        <a:ext cx="891127" cy="599389"/>
                      </a:xfrm>
                      <a:prstGeom prst="rect">
                        <a:avLst/>
                      </a:prstGeom>
                      <a:noFill/>
                      <a:ln>
                        <a:noFill/>
                      </a:ln>
                    </p:spPr>
                  </p:pic>
                </p:oleObj>
              </mc:Fallback>
            </mc:AlternateContent>
          </a:graphicData>
        </a:graphic>
      </p:graphicFrame>
      <p:graphicFrame>
        <p:nvGraphicFramePr>
          <p:cNvPr id="91" name="Object 90">
            <a:extLst>
              <a:ext uri="{FF2B5EF4-FFF2-40B4-BE49-F238E27FC236}">
                <a16:creationId xmlns:a16="http://schemas.microsoft.com/office/drawing/2014/main" id="{D865BF90-DFE3-B10A-2A8A-840F4652B719}"/>
              </a:ext>
            </a:extLst>
          </p:cNvPr>
          <p:cNvGraphicFramePr>
            <a:graphicFrameLocks noChangeAspect="1"/>
          </p:cNvGraphicFramePr>
          <p:nvPr>
            <p:extLst>
              <p:ext uri="{D42A27DB-BD31-4B8C-83A1-F6EECF244321}">
                <p14:modId xmlns:p14="http://schemas.microsoft.com/office/powerpoint/2010/main" val="804369806"/>
              </p:ext>
            </p:extLst>
          </p:nvPr>
        </p:nvGraphicFramePr>
        <p:xfrm>
          <a:off x="6991763" y="2276386"/>
          <a:ext cx="531813" cy="476250"/>
        </p:xfrm>
        <a:graphic>
          <a:graphicData uri="http://schemas.openxmlformats.org/presentationml/2006/ole">
            <mc:AlternateContent xmlns:mc="http://schemas.openxmlformats.org/markup-compatibility/2006">
              <mc:Choice xmlns:v="urn:schemas-microsoft-com:vml" Requires="v">
                <p:oleObj name="Equation" r:id="rId23" imgW="253800" imgH="228600" progId="Equation.3">
                  <p:embed/>
                </p:oleObj>
              </mc:Choice>
              <mc:Fallback>
                <p:oleObj name="Equation" r:id="rId23" imgW="253800" imgH="228600" progId="Equation.3">
                  <p:embed/>
                  <p:pic>
                    <p:nvPicPr>
                      <p:cNvPr id="12" name="Object 11"/>
                      <p:cNvPicPr>
                        <a:picLocks noChangeAspect="1" noChangeArrowheads="1"/>
                      </p:cNvPicPr>
                      <p:nvPr/>
                    </p:nvPicPr>
                    <p:blipFill>
                      <a:blip r:embed="rId24"/>
                      <a:srcRect/>
                      <a:stretch>
                        <a:fillRect/>
                      </a:stretch>
                    </p:blipFill>
                    <p:spPr bwMode="auto">
                      <a:xfrm>
                        <a:off x="6991763" y="2276386"/>
                        <a:ext cx="5318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 name="Object 91">
            <a:extLst>
              <a:ext uri="{FF2B5EF4-FFF2-40B4-BE49-F238E27FC236}">
                <a16:creationId xmlns:a16="http://schemas.microsoft.com/office/drawing/2014/main" id="{FAEE7359-71FB-D51A-430E-4F66011C9879}"/>
              </a:ext>
            </a:extLst>
          </p:cNvPr>
          <p:cNvGraphicFramePr>
            <a:graphicFrameLocks noChangeAspect="1"/>
          </p:cNvGraphicFramePr>
          <p:nvPr>
            <p:extLst>
              <p:ext uri="{D42A27DB-BD31-4B8C-83A1-F6EECF244321}">
                <p14:modId xmlns:p14="http://schemas.microsoft.com/office/powerpoint/2010/main" val="2920316945"/>
              </p:ext>
            </p:extLst>
          </p:nvPr>
        </p:nvGraphicFramePr>
        <p:xfrm>
          <a:off x="7152101" y="3905161"/>
          <a:ext cx="531812" cy="476250"/>
        </p:xfrm>
        <a:graphic>
          <a:graphicData uri="http://schemas.openxmlformats.org/presentationml/2006/ole">
            <mc:AlternateContent xmlns:mc="http://schemas.openxmlformats.org/markup-compatibility/2006">
              <mc:Choice xmlns:v="urn:schemas-microsoft-com:vml" Requires="v">
                <p:oleObj name="Equation" r:id="rId25" imgW="253800" imgH="228600" progId="Equation.3">
                  <p:embed/>
                </p:oleObj>
              </mc:Choice>
              <mc:Fallback>
                <p:oleObj name="Equation" r:id="rId25" imgW="253800" imgH="228600" progId="Equation.3">
                  <p:embed/>
                  <p:pic>
                    <p:nvPicPr>
                      <p:cNvPr id="13" name="Object 12"/>
                      <p:cNvPicPr>
                        <a:picLocks noChangeAspect="1" noChangeArrowheads="1"/>
                      </p:cNvPicPr>
                      <p:nvPr/>
                    </p:nvPicPr>
                    <p:blipFill>
                      <a:blip r:embed="rId26"/>
                      <a:srcRect/>
                      <a:stretch>
                        <a:fillRect/>
                      </a:stretch>
                    </p:blipFill>
                    <p:spPr bwMode="auto">
                      <a:xfrm>
                        <a:off x="7152101" y="3905161"/>
                        <a:ext cx="5318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3" name="Object 92">
            <a:extLst>
              <a:ext uri="{FF2B5EF4-FFF2-40B4-BE49-F238E27FC236}">
                <a16:creationId xmlns:a16="http://schemas.microsoft.com/office/drawing/2014/main" id="{F3C803F5-E550-2C26-8857-84DBDC3ECB56}"/>
              </a:ext>
            </a:extLst>
          </p:cNvPr>
          <p:cNvGraphicFramePr>
            <a:graphicFrameLocks noChangeAspect="1"/>
          </p:cNvGraphicFramePr>
          <p:nvPr>
            <p:extLst>
              <p:ext uri="{D42A27DB-BD31-4B8C-83A1-F6EECF244321}">
                <p14:modId xmlns:p14="http://schemas.microsoft.com/office/powerpoint/2010/main" val="1286530149"/>
              </p:ext>
            </p:extLst>
          </p:nvPr>
        </p:nvGraphicFramePr>
        <p:xfrm>
          <a:off x="7764876" y="2250986"/>
          <a:ext cx="530225" cy="479425"/>
        </p:xfrm>
        <a:graphic>
          <a:graphicData uri="http://schemas.openxmlformats.org/presentationml/2006/ole">
            <mc:AlternateContent xmlns:mc="http://schemas.openxmlformats.org/markup-compatibility/2006">
              <mc:Choice xmlns:v="urn:schemas-microsoft-com:vml" Requires="v">
                <p:oleObj name="Equation" r:id="rId27" imgW="253800" imgH="228600" progId="Equation.3">
                  <p:embed/>
                </p:oleObj>
              </mc:Choice>
              <mc:Fallback>
                <p:oleObj name="Equation" r:id="rId27" imgW="253800" imgH="228600" progId="Equation.3">
                  <p:embed/>
                  <p:pic>
                    <p:nvPicPr>
                      <p:cNvPr id="14" name="Object 13"/>
                      <p:cNvPicPr>
                        <a:picLocks noChangeAspect="1" noChangeArrowheads="1"/>
                      </p:cNvPicPr>
                      <p:nvPr/>
                    </p:nvPicPr>
                    <p:blipFill>
                      <a:blip r:embed="rId28"/>
                      <a:srcRect/>
                      <a:stretch>
                        <a:fillRect/>
                      </a:stretch>
                    </p:blipFill>
                    <p:spPr bwMode="auto">
                      <a:xfrm>
                        <a:off x="7764876" y="2250986"/>
                        <a:ext cx="5302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4" name="Object 93">
            <a:extLst>
              <a:ext uri="{FF2B5EF4-FFF2-40B4-BE49-F238E27FC236}">
                <a16:creationId xmlns:a16="http://schemas.microsoft.com/office/drawing/2014/main" id="{FE514A09-A625-E393-3C51-BD2C05238BC4}"/>
              </a:ext>
            </a:extLst>
          </p:cNvPr>
          <p:cNvGraphicFramePr>
            <a:graphicFrameLocks noChangeAspect="1"/>
          </p:cNvGraphicFramePr>
          <p:nvPr>
            <p:extLst>
              <p:ext uri="{D42A27DB-BD31-4B8C-83A1-F6EECF244321}">
                <p14:modId xmlns:p14="http://schemas.microsoft.com/office/powerpoint/2010/main" val="471143513"/>
              </p:ext>
            </p:extLst>
          </p:nvPr>
        </p:nvGraphicFramePr>
        <p:xfrm>
          <a:off x="7664863" y="3901986"/>
          <a:ext cx="528638" cy="479425"/>
        </p:xfrm>
        <a:graphic>
          <a:graphicData uri="http://schemas.openxmlformats.org/presentationml/2006/ole">
            <mc:AlternateContent xmlns:mc="http://schemas.openxmlformats.org/markup-compatibility/2006">
              <mc:Choice xmlns:v="urn:schemas-microsoft-com:vml" Requires="v">
                <p:oleObj name="Equation" r:id="rId29" imgW="253800" imgH="228600" progId="Equation.3">
                  <p:embed/>
                </p:oleObj>
              </mc:Choice>
              <mc:Fallback>
                <p:oleObj name="Equation" r:id="rId29" imgW="253800" imgH="228600" progId="Equation.3">
                  <p:embed/>
                  <p:pic>
                    <p:nvPicPr>
                      <p:cNvPr id="15" name="Object 14"/>
                      <p:cNvPicPr>
                        <a:picLocks noChangeAspect="1" noChangeArrowheads="1"/>
                      </p:cNvPicPr>
                      <p:nvPr/>
                    </p:nvPicPr>
                    <p:blipFill>
                      <a:blip r:embed="rId30"/>
                      <a:srcRect/>
                      <a:stretch>
                        <a:fillRect/>
                      </a:stretch>
                    </p:blipFill>
                    <p:spPr bwMode="auto">
                      <a:xfrm>
                        <a:off x="7664863" y="3901986"/>
                        <a:ext cx="5286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5" name="Object 94">
            <a:extLst>
              <a:ext uri="{FF2B5EF4-FFF2-40B4-BE49-F238E27FC236}">
                <a16:creationId xmlns:a16="http://schemas.microsoft.com/office/drawing/2014/main" id="{64F51A5B-8098-6C2A-0C39-31639572035D}"/>
              </a:ext>
            </a:extLst>
          </p:cNvPr>
          <p:cNvGraphicFramePr>
            <a:graphicFrameLocks noChangeAspect="1"/>
          </p:cNvGraphicFramePr>
          <p:nvPr>
            <p:extLst>
              <p:ext uri="{D42A27DB-BD31-4B8C-83A1-F6EECF244321}">
                <p14:modId xmlns:p14="http://schemas.microsoft.com/office/powerpoint/2010/main" val="1225522763"/>
              </p:ext>
            </p:extLst>
          </p:nvPr>
        </p:nvGraphicFramePr>
        <p:xfrm>
          <a:off x="7391400" y="2667000"/>
          <a:ext cx="457200" cy="590550"/>
        </p:xfrm>
        <a:graphic>
          <a:graphicData uri="http://schemas.openxmlformats.org/presentationml/2006/ole">
            <mc:AlternateContent xmlns:mc="http://schemas.openxmlformats.org/markup-compatibility/2006">
              <mc:Choice xmlns:v="urn:schemas-microsoft-com:vml" Requires="v">
                <p:oleObj name="Equation" r:id="rId31" imgW="241200" imgH="228600" progId="Equation.3">
                  <p:embed/>
                </p:oleObj>
              </mc:Choice>
              <mc:Fallback>
                <p:oleObj name="Equation" r:id="rId31" imgW="241200" imgH="228600" progId="Equation.3">
                  <p:embed/>
                  <p:pic>
                    <p:nvPicPr>
                      <p:cNvPr id="17" name="Object 16"/>
                      <p:cNvPicPr>
                        <a:picLocks noChangeAspect="1" noChangeArrowheads="1"/>
                      </p:cNvPicPr>
                      <p:nvPr/>
                    </p:nvPicPr>
                    <p:blipFill>
                      <a:blip r:embed="rId32"/>
                      <a:srcRect/>
                      <a:stretch>
                        <a:fillRect/>
                      </a:stretch>
                    </p:blipFill>
                    <p:spPr bwMode="auto">
                      <a:xfrm>
                        <a:off x="7391400" y="2667000"/>
                        <a:ext cx="457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6" name="Object 95">
            <a:extLst>
              <a:ext uri="{FF2B5EF4-FFF2-40B4-BE49-F238E27FC236}">
                <a16:creationId xmlns:a16="http://schemas.microsoft.com/office/drawing/2014/main" id="{FE361BDA-D999-3A9C-7ED8-D888952621EF}"/>
              </a:ext>
            </a:extLst>
          </p:cNvPr>
          <p:cNvGraphicFramePr>
            <a:graphicFrameLocks noChangeAspect="1"/>
          </p:cNvGraphicFramePr>
          <p:nvPr>
            <p:extLst>
              <p:ext uri="{D42A27DB-BD31-4B8C-83A1-F6EECF244321}">
                <p14:modId xmlns:p14="http://schemas.microsoft.com/office/powerpoint/2010/main" val="350408307"/>
              </p:ext>
            </p:extLst>
          </p:nvPr>
        </p:nvGraphicFramePr>
        <p:xfrm>
          <a:off x="7501351" y="4422686"/>
          <a:ext cx="457200" cy="590550"/>
        </p:xfrm>
        <a:graphic>
          <a:graphicData uri="http://schemas.openxmlformats.org/presentationml/2006/ole">
            <mc:AlternateContent xmlns:mc="http://schemas.openxmlformats.org/markup-compatibility/2006">
              <mc:Choice xmlns:v="urn:schemas-microsoft-com:vml" Requires="v">
                <p:oleObj name="Equation" r:id="rId33" imgW="241200" imgH="228600" progId="Equation.3">
                  <p:embed/>
                </p:oleObj>
              </mc:Choice>
              <mc:Fallback>
                <p:oleObj name="Equation" r:id="rId33" imgW="241200" imgH="228600" progId="Equation.3">
                  <p:embed/>
                  <p:pic>
                    <p:nvPicPr>
                      <p:cNvPr id="19" name="Object 18"/>
                      <p:cNvPicPr>
                        <a:picLocks noChangeAspect="1" noChangeArrowheads="1"/>
                      </p:cNvPicPr>
                      <p:nvPr/>
                    </p:nvPicPr>
                    <p:blipFill>
                      <a:blip r:embed="rId34"/>
                      <a:srcRect/>
                      <a:stretch>
                        <a:fillRect/>
                      </a:stretch>
                    </p:blipFill>
                    <p:spPr bwMode="auto">
                      <a:xfrm>
                        <a:off x="7501351" y="4422686"/>
                        <a:ext cx="457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7" name="Object 96">
            <a:extLst>
              <a:ext uri="{FF2B5EF4-FFF2-40B4-BE49-F238E27FC236}">
                <a16:creationId xmlns:a16="http://schemas.microsoft.com/office/drawing/2014/main" id="{D2958865-5A30-9CEE-84DB-70026D0051B0}"/>
              </a:ext>
            </a:extLst>
          </p:cNvPr>
          <p:cNvGraphicFramePr>
            <a:graphicFrameLocks noChangeAspect="1"/>
          </p:cNvGraphicFramePr>
          <p:nvPr>
            <p:extLst>
              <p:ext uri="{D42A27DB-BD31-4B8C-83A1-F6EECF244321}">
                <p14:modId xmlns:p14="http://schemas.microsoft.com/office/powerpoint/2010/main" val="980992357"/>
              </p:ext>
            </p:extLst>
          </p:nvPr>
        </p:nvGraphicFramePr>
        <p:xfrm>
          <a:off x="6389875" y="2905670"/>
          <a:ext cx="983876" cy="663750"/>
        </p:xfrm>
        <a:graphic>
          <a:graphicData uri="http://schemas.openxmlformats.org/presentationml/2006/ole">
            <mc:AlternateContent xmlns:mc="http://schemas.openxmlformats.org/markup-compatibility/2006">
              <mc:Choice xmlns:v="urn:schemas-microsoft-com:vml" Requires="v">
                <p:oleObj name="Equation" r:id="rId35" imgW="355320" imgH="241200" progId="Equation.3">
                  <p:embed/>
                </p:oleObj>
              </mc:Choice>
              <mc:Fallback>
                <p:oleObj name="Equation" r:id="rId35" imgW="355320" imgH="241200" progId="Equation.3">
                  <p:embed/>
                  <p:pic>
                    <p:nvPicPr>
                      <p:cNvPr id="26" name="Object 25"/>
                      <p:cNvPicPr>
                        <a:picLocks noChangeAspect="1" noChangeArrowheads="1"/>
                      </p:cNvPicPr>
                      <p:nvPr/>
                    </p:nvPicPr>
                    <p:blipFill>
                      <a:blip r:embed="rId36"/>
                      <a:srcRect/>
                      <a:stretch>
                        <a:fillRect/>
                      </a:stretch>
                    </p:blipFill>
                    <p:spPr bwMode="auto">
                      <a:xfrm>
                        <a:off x="6389875" y="2905670"/>
                        <a:ext cx="983876" cy="663750"/>
                      </a:xfrm>
                      <a:prstGeom prst="rect">
                        <a:avLst/>
                      </a:prstGeom>
                      <a:noFill/>
                      <a:ln>
                        <a:noFill/>
                      </a:ln>
                    </p:spPr>
                  </p:pic>
                </p:oleObj>
              </mc:Fallback>
            </mc:AlternateContent>
          </a:graphicData>
        </a:graphic>
      </p:graphicFrame>
      <p:graphicFrame>
        <p:nvGraphicFramePr>
          <p:cNvPr id="98" name="Object 97">
            <a:extLst>
              <a:ext uri="{FF2B5EF4-FFF2-40B4-BE49-F238E27FC236}">
                <a16:creationId xmlns:a16="http://schemas.microsoft.com/office/drawing/2014/main" id="{1141F9F0-11EB-D3D2-A170-911568CE15DE}"/>
              </a:ext>
            </a:extLst>
          </p:cNvPr>
          <p:cNvGraphicFramePr>
            <a:graphicFrameLocks noChangeAspect="1"/>
          </p:cNvGraphicFramePr>
          <p:nvPr>
            <p:extLst>
              <p:ext uri="{D42A27DB-BD31-4B8C-83A1-F6EECF244321}">
                <p14:modId xmlns:p14="http://schemas.microsoft.com/office/powerpoint/2010/main" val="221902824"/>
              </p:ext>
            </p:extLst>
          </p:nvPr>
        </p:nvGraphicFramePr>
        <p:xfrm>
          <a:off x="8488776" y="785724"/>
          <a:ext cx="355600" cy="357187"/>
        </p:xfrm>
        <a:graphic>
          <a:graphicData uri="http://schemas.openxmlformats.org/presentationml/2006/ole">
            <mc:AlternateContent xmlns:mc="http://schemas.openxmlformats.org/markup-compatibility/2006">
              <mc:Choice xmlns:v="urn:schemas-microsoft-com:vml" Requires="v">
                <p:oleObj name="Equation" r:id="rId37" imgW="228600" imgH="228600" progId="Equation.3">
                  <p:embed/>
                </p:oleObj>
              </mc:Choice>
              <mc:Fallback>
                <p:oleObj name="Equation" r:id="rId37" imgW="228600" imgH="228600" progId="Equation.3">
                  <p:embed/>
                  <p:pic>
                    <p:nvPicPr>
                      <p:cNvPr id="24" name="Object 23"/>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8488776" y="785724"/>
                        <a:ext cx="355600" cy="3571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0" name="TextBox 99">
            <a:extLst>
              <a:ext uri="{FF2B5EF4-FFF2-40B4-BE49-F238E27FC236}">
                <a16:creationId xmlns:a16="http://schemas.microsoft.com/office/drawing/2014/main" id="{24F9FE51-4C29-64FC-393A-9D568F0C1FAB}"/>
              </a:ext>
            </a:extLst>
          </p:cNvPr>
          <p:cNvSpPr txBox="1"/>
          <p:nvPr/>
        </p:nvSpPr>
        <p:spPr>
          <a:xfrm>
            <a:off x="7848600" y="1524000"/>
            <a:ext cx="1219200" cy="369332"/>
          </a:xfrm>
          <a:prstGeom prst="rect">
            <a:avLst/>
          </a:prstGeom>
          <a:noFill/>
        </p:spPr>
        <p:txBody>
          <a:bodyPr wrap="square">
            <a:spAutoFit/>
          </a:bodyPr>
          <a:lstStyle/>
          <a:p>
            <a:r>
              <a:rPr lang="en-US" dirty="0">
                <a:solidFill>
                  <a:srgbClr val="00B050"/>
                </a:solidFill>
                <a:sym typeface="Symbol"/>
              </a:rPr>
              <a:t>=</a:t>
            </a:r>
            <a:r>
              <a:rPr lang="en-US" sz="1800" dirty="0">
                <a:solidFill>
                  <a:srgbClr val="00B050"/>
                </a:solidFill>
              </a:rPr>
              <a:t> -0.2527 </a:t>
            </a:r>
          </a:p>
        </p:txBody>
      </p:sp>
      <p:sp>
        <p:nvSpPr>
          <p:cNvPr id="104" name="TextBox 103">
            <a:extLst>
              <a:ext uri="{FF2B5EF4-FFF2-40B4-BE49-F238E27FC236}">
                <a16:creationId xmlns:a16="http://schemas.microsoft.com/office/drawing/2014/main" id="{8F7B241E-CBCA-7710-CAB9-0E2A06AD54F2}"/>
              </a:ext>
            </a:extLst>
          </p:cNvPr>
          <p:cNvSpPr txBox="1"/>
          <p:nvPr/>
        </p:nvSpPr>
        <p:spPr>
          <a:xfrm>
            <a:off x="7848600" y="2895600"/>
            <a:ext cx="1219200" cy="369332"/>
          </a:xfrm>
          <a:prstGeom prst="rect">
            <a:avLst/>
          </a:prstGeom>
          <a:noFill/>
        </p:spPr>
        <p:txBody>
          <a:bodyPr wrap="square">
            <a:spAutoFit/>
          </a:bodyPr>
          <a:lstStyle/>
          <a:p>
            <a:r>
              <a:rPr lang="en-US" sz="1800" dirty="0">
                <a:solidFill>
                  <a:srgbClr val="00B050"/>
                </a:solidFill>
              </a:rPr>
              <a:t>=0.2237</a:t>
            </a:r>
          </a:p>
        </p:txBody>
      </p:sp>
      <p:sp>
        <p:nvSpPr>
          <p:cNvPr id="106" name="TextBox 105">
            <a:extLst>
              <a:ext uri="{FF2B5EF4-FFF2-40B4-BE49-F238E27FC236}">
                <a16:creationId xmlns:a16="http://schemas.microsoft.com/office/drawing/2014/main" id="{4649D0A1-946A-B8E9-CAFB-7580480FBD47}"/>
              </a:ext>
            </a:extLst>
          </p:cNvPr>
          <p:cNvSpPr txBox="1"/>
          <p:nvPr/>
        </p:nvSpPr>
        <p:spPr>
          <a:xfrm>
            <a:off x="7924800" y="4648200"/>
            <a:ext cx="1143000" cy="369332"/>
          </a:xfrm>
          <a:prstGeom prst="rect">
            <a:avLst/>
          </a:prstGeom>
          <a:noFill/>
        </p:spPr>
        <p:txBody>
          <a:bodyPr wrap="square">
            <a:spAutoFit/>
          </a:bodyPr>
          <a:lstStyle/>
          <a:p>
            <a:r>
              <a:rPr lang="en-US" sz="1800" dirty="0">
                <a:solidFill>
                  <a:srgbClr val="00B050"/>
                </a:solidFill>
              </a:rPr>
              <a:t>=0.2707]</a:t>
            </a:r>
          </a:p>
        </p:txBody>
      </p:sp>
      <p:sp>
        <p:nvSpPr>
          <p:cNvPr id="108" name="TextBox 107">
            <a:extLst>
              <a:ext uri="{FF2B5EF4-FFF2-40B4-BE49-F238E27FC236}">
                <a16:creationId xmlns:a16="http://schemas.microsoft.com/office/drawing/2014/main" id="{FB4C5B7A-1DBF-FF61-2803-606C8DDF3EFA}"/>
              </a:ext>
            </a:extLst>
          </p:cNvPr>
          <p:cNvSpPr txBox="1"/>
          <p:nvPr/>
        </p:nvSpPr>
        <p:spPr>
          <a:xfrm>
            <a:off x="6096000" y="1371600"/>
            <a:ext cx="1143000" cy="369332"/>
          </a:xfrm>
          <a:prstGeom prst="rect">
            <a:avLst/>
          </a:prstGeom>
          <a:noFill/>
        </p:spPr>
        <p:txBody>
          <a:bodyPr wrap="square">
            <a:spAutoFit/>
          </a:bodyPr>
          <a:lstStyle/>
          <a:p>
            <a:r>
              <a:rPr lang="en-US" sz="1800" dirty="0">
                <a:solidFill>
                  <a:srgbClr val="FF0000"/>
                </a:solidFill>
              </a:rPr>
              <a:t>=-0.0026</a:t>
            </a:r>
          </a:p>
        </p:txBody>
      </p:sp>
      <p:sp>
        <p:nvSpPr>
          <p:cNvPr id="110" name="TextBox 109">
            <a:extLst>
              <a:ext uri="{FF2B5EF4-FFF2-40B4-BE49-F238E27FC236}">
                <a16:creationId xmlns:a16="http://schemas.microsoft.com/office/drawing/2014/main" id="{2E8FFCD0-4441-D100-0C63-A58112B9DD08}"/>
              </a:ext>
            </a:extLst>
          </p:cNvPr>
          <p:cNvSpPr txBox="1"/>
          <p:nvPr/>
        </p:nvSpPr>
        <p:spPr>
          <a:xfrm>
            <a:off x="6324600" y="2057400"/>
            <a:ext cx="2133600" cy="369332"/>
          </a:xfrm>
          <a:prstGeom prst="rect">
            <a:avLst/>
          </a:prstGeom>
          <a:noFill/>
        </p:spPr>
        <p:txBody>
          <a:bodyPr wrap="square">
            <a:spAutoFit/>
          </a:bodyPr>
          <a:lstStyle/>
          <a:p>
            <a:r>
              <a:rPr lang="en-US" sz="1800" dirty="0">
                <a:solidFill>
                  <a:srgbClr val="FF0000"/>
                </a:solidFill>
              </a:rPr>
              <a:t>=-0.1581 </a:t>
            </a:r>
            <a:endParaRPr lang="en-HK" dirty="0"/>
          </a:p>
        </p:txBody>
      </p:sp>
      <p:sp>
        <p:nvSpPr>
          <p:cNvPr id="112" name="TextBox 111">
            <a:extLst>
              <a:ext uri="{FF2B5EF4-FFF2-40B4-BE49-F238E27FC236}">
                <a16:creationId xmlns:a16="http://schemas.microsoft.com/office/drawing/2014/main" id="{52743DE5-CD66-1E13-0877-4A25FF9EFF80}"/>
              </a:ext>
            </a:extLst>
          </p:cNvPr>
          <p:cNvSpPr txBox="1"/>
          <p:nvPr/>
        </p:nvSpPr>
        <p:spPr>
          <a:xfrm>
            <a:off x="6553200" y="3352800"/>
            <a:ext cx="2514600" cy="369332"/>
          </a:xfrm>
          <a:prstGeom prst="rect">
            <a:avLst/>
          </a:prstGeom>
          <a:noFill/>
        </p:spPr>
        <p:txBody>
          <a:bodyPr wrap="square">
            <a:spAutoFit/>
          </a:bodyPr>
          <a:lstStyle/>
          <a:p>
            <a:r>
              <a:rPr lang="en-US" sz="1800" dirty="0">
                <a:solidFill>
                  <a:srgbClr val="FF0000"/>
                </a:solidFill>
              </a:rPr>
              <a:t> =0.2898</a:t>
            </a:r>
            <a:endParaRPr lang="en-HK" dirty="0"/>
          </a:p>
        </p:txBody>
      </p:sp>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7D6B4FE4-733A-A483-C41E-70D86C8DA483}"/>
                  </a:ext>
                </a:extLst>
              </p:cNvPr>
              <p:cNvSpPr txBox="1"/>
              <p:nvPr/>
            </p:nvSpPr>
            <p:spPr>
              <a:xfrm>
                <a:off x="228600" y="1295400"/>
                <a:ext cx="3457613" cy="1049198"/>
              </a:xfrm>
              <a:prstGeom prst="rect">
                <a:avLst/>
              </a:prstGeom>
              <a:noFill/>
            </p:spPr>
            <p:txBody>
              <a:bodyPr wrap="none" rtlCol="0">
                <a:spAutoFit/>
              </a:bodyPr>
              <a:lstStyle/>
              <a:p>
                <a:r>
                  <a:rPr lang="en-HK" sz="1800" dirty="0">
                    <a:solidFill>
                      <a:srgbClr val="000000"/>
                    </a:solidFill>
                  </a:rPr>
                  <a:t>df1=</a:t>
                </a:r>
                <a14:m>
                  <m:oMath xmlns:m="http://schemas.openxmlformats.org/officeDocument/2006/math">
                    <m:d>
                      <m:dPr>
                        <m:begChr m:val="["/>
                        <m:endChr m:val="]"/>
                        <m:ctrlPr>
                          <a:rPr lang="en-HK" sz="1800" i="1" smtClean="0">
                            <a:solidFill>
                              <a:srgbClr val="000000"/>
                            </a:solidFill>
                            <a:latin typeface="Cambria Math" panose="02040503050406030204" pitchFamily="18" charset="0"/>
                          </a:rPr>
                        </m:ctrlPr>
                      </m:dPr>
                      <m:e>
                        <m:r>
                          <a:rPr lang="en-HK" sz="1800" i="1">
                            <a:solidFill>
                              <a:srgbClr val="000000"/>
                            </a:solidFill>
                            <a:latin typeface="Cambria Math" panose="02040503050406030204" pitchFamily="18" charset="0"/>
                          </a:rPr>
                          <m:t>𝑓</m:t>
                        </m:r>
                        <m:r>
                          <a:rPr lang="en-HK" sz="1800" i="1">
                            <a:solidFill>
                              <a:srgbClr val="000000"/>
                            </a:solidFill>
                            <a:latin typeface="Cambria Math" panose="02040503050406030204" pitchFamily="18" charset="0"/>
                          </a:rPr>
                          <m:t>(</m:t>
                        </m:r>
                        <m:sSub>
                          <m:sSubPr>
                            <m:ctrlPr>
                              <a:rPr lang="en-HK" sz="1800" i="1">
                                <a:solidFill>
                                  <a:srgbClr val="000000"/>
                                </a:solidFill>
                                <a:latin typeface="Cambria Math" panose="02040503050406030204" pitchFamily="18" charset="0"/>
                              </a:rPr>
                            </m:ctrlPr>
                          </m:sSubPr>
                          <m:e>
                            <m:r>
                              <a:rPr lang="en-HK" sz="1800" i="1">
                                <a:solidFill>
                                  <a:srgbClr val="000000"/>
                                </a:solidFill>
                                <a:latin typeface="Cambria Math" panose="02040503050406030204" pitchFamily="18" charset="0"/>
                              </a:rPr>
                              <m:t>𝑢</m:t>
                            </m:r>
                          </m:e>
                          <m:sub>
                            <m:r>
                              <a:rPr lang="en-US" sz="1800" b="0" i="1" smtClean="0">
                                <a:solidFill>
                                  <a:srgbClr val="000000"/>
                                </a:solidFill>
                                <a:latin typeface="Cambria Math" panose="02040503050406030204" pitchFamily="18" charset="0"/>
                              </a:rPr>
                              <m:t>𝑗</m:t>
                            </m:r>
                          </m:sub>
                        </m:sSub>
                        <m:r>
                          <a:rPr lang="en-HK" sz="1800" i="1">
                            <a:solidFill>
                              <a:srgbClr val="000000"/>
                            </a:solidFill>
                            <a:latin typeface="Cambria Math" panose="02040503050406030204" pitchFamily="18" charset="0"/>
                          </a:rPr>
                          <m:t>)</m:t>
                        </m:r>
                        <m:d>
                          <m:dPr>
                            <m:ctrlPr>
                              <a:rPr lang="en-HK" sz="1800" i="1">
                                <a:solidFill>
                                  <a:srgbClr val="000000"/>
                                </a:solidFill>
                                <a:latin typeface="Cambria Math" panose="02040503050406030204" pitchFamily="18" charset="0"/>
                              </a:rPr>
                            </m:ctrlPr>
                          </m:dPr>
                          <m:e>
                            <m:r>
                              <a:rPr lang="en-HK" sz="1800" i="1">
                                <a:solidFill>
                                  <a:srgbClr val="000000"/>
                                </a:solidFill>
                                <a:latin typeface="Cambria Math" panose="02040503050406030204" pitchFamily="18" charset="0"/>
                              </a:rPr>
                              <m:t>1−</m:t>
                            </m:r>
                            <m:r>
                              <a:rPr lang="en-HK" sz="1800" i="1">
                                <a:solidFill>
                                  <a:srgbClr val="000000"/>
                                </a:solidFill>
                                <a:latin typeface="Cambria Math" panose="02040503050406030204" pitchFamily="18" charset="0"/>
                              </a:rPr>
                              <m:t>𝑓</m:t>
                            </m:r>
                            <m:r>
                              <a:rPr lang="en-HK" sz="1800" i="1">
                                <a:solidFill>
                                  <a:srgbClr val="000000"/>
                                </a:solidFill>
                                <a:latin typeface="Cambria Math" panose="02040503050406030204" pitchFamily="18" charset="0"/>
                              </a:rPr>
                              <m:t>(</m:t>
                            </m:r>
                            <m:sSub>
                              <m:sSubPr>
                                <m:ctrlPr>
                                  <a:rPr lang="en-HK" sz="1800" i="1">
                                    <a:solidFill>
                                      <a:srgbClr val="000000"/>
                                    </a:solidFill>
                                    <a:latin typeface="Cambria Math" panose="02040503050406030204" pitchFamily="18" charset="0"/>
                                  </a:rPr>
                                </m:ctrlPr>
                              </m:sSubPr>
                              <m:e>
                                <m:r>
                                  <a:rPr lang="en-HK" sz="1800" i="1">
                                    <a:solidFill>
                                      <a:srgbClr val="000000"/>
                                    </a:solidFill>
                                    <a:latin typeface="Cambria Math" panose="02040503050406030204" pitchFamily="18" charset="0"/>
                                  </a:rPr>
                                  <m:t>𝑢</m:t>
                                </m:r>
                              </m:e>
                              <m:sub>
                                <m:r>
                                  <a:rPr lang="en-US" sz="1800" b="0" i="1" smtClean="0">
                                    <a:solidFill>
                                      <a:srgbClr val="000000"/>
                                    </a:solidFill>
                                    <a:latin typeface="Cambria Math" panose="02040503050406030204" pitchFamily="18" charset="0"/>
                                  </a:rPr>
                                  <m:t>𝑗</m:t>
                                </m:r>
                              </m:sub>
                            </m:sSub>
                            <m:r>
                              <a:rPr lang="en-HK" sz="1800" i="1">
                                <a:solidFill>
                                  <a:srgbClr val="000000"/>
                                </a:solidFill>
                                <a:latin typeface="Cambria Math" panose="02040503050406030204" pitchFamily="18" charset="0"/>
                              </a:rPr>
                              <m:t>)</m:t>
                            </m:r>
                          </m:e>
                        </m:d>
                      </m:e>
                    </m:d>
                    <m:r>
                      <a:rPr lang="en-HK" sz="1800" i="1">
                        <a:solidFill>
                          <a:srgbClr val="000000"/>
                        </a:solidFill>
                        <a:latin typeface="Cambria Math" panose="02040503050406030204" pitchFamily="18" charset="0"/>
                      </a:rPr>
                      <m:t> </m:t>
                    </m:r>
                  </m:oMath>
                </a14:m>
                <a:r>
                  <a:rPr lang="en-US" sz="2000" dirty="0"/>
                  <a:t>= 0.2490 </a:t>
                </a:r>
              </a:p>
              <a:p>
                <a14:m>
                  <m:oMath xmlns:m="http://schemas.openxmlformats.org/officeDocument/2006/math">
                    <m:sSub>
                      <m:sSubPr>
                        <m:ctrlPr>
                          <a:rPr lang="en-HK" sz="2400" i="1" smtClean="0">
                            <a:solidFill>
                              <a:srgbClr val="000000"/>
                            </a:solidFill>
                            <a:latin typeface="Cambria Math" panose="02040503050406030204" pitchFamily="18" charset="0"/>
                          </a:rPr>
                        </m:ctrlPr>
                      </m:sSubPr>
                      <m:e>
                        <m:r>
                          <a:rPr lang="en-US" sz="2400" b="0" i="1" smtClean="0">
                            <a:solidFill>
                              <a:srgbClr val="000000"/>
                            </a:solidFill>
                            <a:latin typeface="Cambria Math" panose="02040503050406030204" pitchFamily="18" charset="0"/>
                          </a:rPr>
                          <m:t>𝑥</m:t>
                        </m:r>
                      </m:e>
                      <m:sub>
                        <m:r>
                          <a:rPr lang="en-HK" sz="2400" i="1">
                            <a:solidFill>
                              <a:srgbClr val="000000"/>
                            </a:solidFill>
                            <a:latin typeface="Cambria Math" panose="02040503050406030204" pitchFamily="18" charset="0"/>
                          </a:rPr>
                          <m:t>𝑘</m:t>
                        </m:r>
                      </m:sub>
                    </m:sSub>
                    <m:r>
                      <a:rPr lang="en-HK" sz="2400" i="1">
                        <a:solidFill>
                          <a:srgbClr val="000000"/>
                        </a:solidFill>
                        <a:latin typeface="Cambria Math" panose="02040503050406030204" pitchFamily="18" charset="0"/>
                      </a:rPr>
                      <m:t> </m:t>
                    </m:r>
                  </m:oMath>
                </a14:m>
                <a:r>
                  <a:rPr lang="en-US" sz="2000" dirty="0"/>
                  <a:t>= 0.7656 </a:t>
                </a:r>
              </a:p>
              <a:p>
                <a:endParaRPr lang="en-HK" dirty="0"/>
              </a:p>
            </p:txBody>
          </p:sp>
        </mc:Choice>
        <mc:Fallback xmlns="">
          <p:sp>
            <p:nvSpPr>
              <p:cNvPr id="117" name="TextBox 116">
                <a:extLst>
                  <a:ext uri="{FF2B5EF4-FFF2-40B4-BE49-F238E27FC236}">
                    <a16:creationId xmlns:a16="http://schemas.microsoft.com/office/drawing/2014/main" id="{7D6B4FE4-733A-A483-C41E-70D86C8DA483}"/>
                  </a:ext>
                </a:extLst>
              </p:cNvPr>
              <p:cNvSpPr txBox="1">
                <a:spLocks noRot="1" noChangeAspect="1" noMove="1" noResize="1" noEditPoints="1" noAdjustHandles="1" noChangeArrowheads="1" noChangeShapeType="1" noTextEdit="1"/>
              </p:cNvSpPr>
              <p:nvPr/>
            </p:nvSpPr>
            <p:spPr>
              <a:xfrm>
                <a:off x="228600" y="1295400"/>
                <a:ext cx="3457613" cy="1049198"/>
              </a:xfrm>
              <a:prstGeom prst="rect">
                <a:avLst/>
              </a:prstGeom>
              <a:blipFill>
                <a:blip r:embed="rId39"/>
                <a:stretch>
                  <a:fillRect l="-1587" t="-3488" r="-705"/>
                </a:stretch>
              </a:blipFill>
            </p:spPr>
            <p:txBody>
              <a:bodyPr/>
              <a:lstStyle/>
              <a:p>
                <a:r>
                  <a:rPr lang="en-HK">
                    <a:noFill/>
                  </a:rPr>
                  <a:t> </a:t>
                </a:r>
              </a:p>
            </p:txBody>
          </p:sp>
        </mc:Fallback>
      </mc:AlternateContent>
    </p:spTree>
    <p:extLst>
      <p:ext uri="{BB962C8B-B14F-4D97-AF65-F5344CB8AC3E}">
        <p14:creationId xmlns:p14="http://schemas.microsoft.com/office/powerpoint/2010/main" val="947439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r>
              <a:rPr lang="en-US" altLang="zh-HK" sz="3600"/>
              <a:t>Back propagation is an essential step in many artificial network designs</a:t>
            </a:r>
            <a:endParaRPr lang="zh-HK" altLang="en-US" sz="3600"/>
          </a:p>
        </p:txBody>
      </p:sp>
      <p:sp>
        <p:nvSpPr>
          <p:cNvPr id="9219" name="Content Placeholder 2"/>
          <p:cNvSpPr>
            <a:spLocks noGrp="1"/>
          </p:cNvSpPr>
          <p:nvPr>
            <p:ph idx="1"/>
          </p:nvPr>
        </p:nvSpPr>
        <p:spPr/>
        <p:txBody>
          <a:bodyPr>
            <a:normAutofit lnSpcReduction="10000"/>
          </a:bodyPr>
          <a:lstStyle/>
          <a:p>
            <a:r>
              <a:rPr lang="en-US" altLang="zh-HK" sz="2800" dirty="0"/>
              <a:t>Used to train an artificial neural network</a:t>
            </a:r>
          </a:p>
          <a:p>
            <a:r>
              <a:rPr lang="en-US" altLang="zh-HK" sz="2800" dirty="0"/>
              <a:t>For each training example x</a:t>
            </a:r>
            <a:r>
              <a:rPr lang="en-US" altLang="zh-HK" sz="2800" baseline="-25000" dirty="0"/>
              <a:t>i</a:t>
            </a:r>
            <a:r>
              <a:rPr lang="en-US" altLang="zh-HK" sz="2800" dirty="0"/>
              <a:t>, a supervised (teacher) output </a:t>
            </a:r>
            <a:r>
              <a:rPr lang="en-US" altLang="zh-HK" sz="2800" dirty="0" err="1">
                <a:solidFill>
                  <a:srgbClr val="FF0000"/>
                </a:solidFill>
              </a:rPr>
              <a:t>t</a:t>
            </a:r>
            <a:r>
              <a:rPr lang="en-US" altLang="zh-HK" sz="2800" baseline="-25000" dirty="0" err="1">
                <a:solidFill>
                  <a:srgbClr val="FF0000"/>
                </a:solidFill>
              </a:rPr>
              <a:t>i</a:t>
            </a:r>
            <a:r>
              <a:rPr lang="en-US" altLang="zh-HK" sz="2800" dirty="0"/>
              <a:t> is given. </a:t>
            </a:r>
          </a:p>
          <a:p>
            <a:r>
              <a:rPr lang="en-US" altLang="zh-HK" sz="2800" dirty="0"/>
              <a:t>For each </a:t>
            </a:r>
            <a:r>
              <a:rPr lang="en-US" altLang="zh-HK" sz="2800" dirty="0" err="1"/>
              <a:t>i</a:t>
            </a:r>
            <a:r>
              <a:rPr lang="en-US" altLang="zh-HK" sz="2800" baseline="30000" dirty="0" err="1"/>
              <a:t>th</a:t>
            </a:r>
            <a:r>
              <a:rPr lang="en-US" altLang="zh-HK" sz="2800" dirty="0"/>
              <a:t> training sample x: x</a:t>
            </a:r>
            <a:r>
              <a:rPr lang="en-US" altLang="zh-HK" sz="2800" baseline="-25000" dirty="0"/>
              <a:t>i</a:t>
            </a:r>
          </a:p>
          <a:p>
            <a:pPr marL="971550" lvl="1" indent="-514350">
              <a:buFont typeface="Calibri" pitchFamily="34" charset="0"/>
              <a:buAutoNum type="arabicParenR"/>
            </a:pPr>
            <a:r>
              <a:rPr lang="en-US" altLang="zh-HK" sz="2400" dirty="0"/>
              <a:t>Feed forward propagation: feed x</a:t>
            </a:r>
            <a:r>
              <a:rPr lang="en-US" altLang="zh-HK" sz="2400" baseline="-25000" dirty="0"/>
              <a:t>i</a:t>
            </a:r>
            <a:r>
              <a:rPr lang="en-US" altLang="zh-HK" sz="2400" dirty="0"/>
              <a:t> to the neural net, obtain output </a:t>
            </a:r>
            <a:r>
              <a:rPr lang="en-US" altLang="zh-HK" sz="2400" dirty="0" err="1"/>
              <a:t>y</a:t>
            </a:r>
            <a:r>
              <a:rPr lang="en-US" altLang="zh-HK" sz="2400" baseline="-25000" dirty="0" err="1"/>
              <a:t>i</a:t>
            </a:r>
            <a:r>
              <a:rPr lang="en-US" altLang="zh-HK" sz="2400" dirty="0"/>
              <a:t>. Error </a:t>
            </a:r>
            <a:r>
              <a:rPr lang="en-US" altLang="zh-HK" sz="2400" dirty="0" err="1"/>
              <a:t>e</a:t>
            </a:r>
            <a:r>
              <a:rPr lang="en-US" altLang="zh-HK" sz="2400" baseline="-25000" dirty="0" err="1"/>
              <a:t>i</a:t>
            </a:r>
            <a:r>
              <a:rPr lang="en-US" altLang="zh-HK" sz="2400" dirty="0"/>
              <a:t> </a:t>
            </a:r>
            <a:r>
              <a:rPr lang="en-US" altLang="zh-HK" sz="2400" dirty="0">
                <a:sym typeface="Symbol" pitchFamily="18" charset="2"/>
              </a:rPr>
              <a:t></a:t>
            </a:r>
            <a:r>
              <a:rPr lang="en-US" altLang="zh-HK" sz="2400" dirty="0"/>
              <a:t>|</a:t>
            </a:r>
            <a:r>
              <a:rPr lang="en-US" altLang="zh-HK" sz="2400" dirty="0">
                <a:solidFill>
                  <a:srgbClr val="FF0000"/>
                </a:solidFill>
              </a:rPr>
              <a:t>t</a:t>
            </a:r>
            <a:r>
              <a:rPr lang="en-US" altLang="zh-HK" sz="2400" baseline="-25000" dirty="0">
                <a:solidFill>
                  <a:srgbClr val="FF0000"/>
                </a:solidFill>
              </a:rPr>
              <a:t>i</a:t>
            </a:r>
            <a:r>
              <a:rPr lang="en-US" altLang="zh-HK" sz="2400" dirty="0"/>
              <a:t>-y</a:t>
            </a:r>
            <a:r>
              <a:rPr lang="en-US" altLang="zh-HK" sz="2400" baseline="-25000" dirty="0"/>
              <a:t>i</a:t>
            </a:r>
            <a:r>
              <a:rPr lang="en-US" altLang="zh-HK" sz="2400" dirty="0"/>
              <a:t>|</a:t>
            </a:r>
            <a:r>
              <a:rPr lang="en-US" altLang="zh-HK" sz="2400" baseline="30000" dirty="0"/>
              <a:t>2</a:t>
            </a:r>
            <a:r>
              <a:rPr lang="en-US" altLang="zh-HK" sz="2400" dirty="0"/>
              <a:t> </a:t>
            </a:r>
          </a:p>
          <a:p>
            <a:pPr marL="971550" lvl="1" indent="-514350">
              <a:buFont typeface="Calibri" pitchFamily="34" charset="0"/>
              <a:buAutoNum type="arabicParenR"/>
            </a:pPr>
            <a:r>
              <a:rPr lang="en-US" altLang="zh-HK" sz="2400" dirty="0"/>
              <a:t>Back propagation: feed </a:t>
            </a:r>
            <a:r>
              <a:rPr lang="en-US" altLang="zh-HK" sz="2400" dirty="0" err="1"/>
              <a:t>e</a:t>
            </a:r>
            <a:r>
              <a:rPr lang="en-US" altLang="zh-HK" sz="2400" baseline="-25000" dirty="0" err="1"/>
              <a:t>i</a:t>
            </a:r>
            <a:r>
              <a:rPr lang="en-US" altLang="zh-HK" sz="2400" baseline="-25000" dirty="0"/>
              <a:t> </a:t>
            </a:r>
            <a:r>
              <a:rPr lang="en-US" altLang="zh-HK" sz="2400" dirty="0"/>
              <a:t> back to net from the output side and adjust weight w (by finding ∆w) to minimize e.</a:t>
            </a:r>
          </a:p>
          <a:p>
            <a:r>
              <a:rPr lang="en-US" altLang="zh-HK" dirty="0"/>
              <a:t>Repeat 1) and 2) for all samples until  E is 0 or very small.</a:t>
            </a:r>
          </a:p>
        </p:txBody>
      </p:sp>
      <p:sp>
        <p:nvSpPr>
          <p:cNvPr id="922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p>
        </p:txBody>
      </p:sp>
      <p:sp>
        <p:nvSpPr>
          <p:cNvPr id="922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8920DEAF-E5A4-4A89-A45A-78404A6BB504}" type="slidenum">
              <a:rPr lang="en-US" altLang="zh-HK" sz="1200">
                <a:solidFill>
                  <a:srgbClr val="898989"/>
                </a:solidFill>
              </a:rPr>
              <a:pPr>
                <a:spcBef>
                  <a:spcPct val="0"/>
                </a:spcBef>
                <a:buFontTx/>
                <a:buNone/>
              </a:pPr>
              <a:t>7</a:t>
            </a:fld>
            <a:endParaRPr lang="en-US" altLang="zh-HK" sz="1200">
              <a:solidFill>
                <a:srgbClr val="898989"/>
              </a:solidFill>
            </a:endParaRPr>
          </a:p>
        </p:txBody>
      </p:sp>
    </p:spTree>
    <p:extLst>
      <p:ext uri="{BB962C8B-B14F-4D97-AF65-F5344CB8AC3E}">
        <p14:creationId xmlns:p14="http://schemas.microsoft.com/office/powerpoint/2010/main" val="27093216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304800"/>
            <a:ext cx="8229600" cy="1143000"/>
          </a:xfrm>
        </p:spPr>
        <p:txBody>
          <a:bodyPr>
            <a:normAutofit fontScale="90000"/>
          </a:bodyPr>
          <a:lstStyle/>
          <a:p>
            <a:r>
              <a:rPr lang="en-US" altLang="en-US" sz="4000" dirty="0"/>
              <a:t>Finally, all  (</a:t>
            </a:r>
            <a:r>
              <a:rPr lang="en-US" altLang="en-US" sz="4000" dirty="0">
                <a:sym typeface="Symbol" pitchFamily="18" charset="2"/>
              </a:rPr>
              <a:t>e/w) terms </a:t>
            </a:r>
            <a:r>
              <a:rPr lang="en-US" altLang="en-US" sz="4000" dirty="0"/>
              <a:t>are found after you solved case1 and case2  </a:t>
            </a:r>
          </a:p>
        </p:txBody>
      </p:sp>
      <p:sp>
        <p:nvSpPr>
          <p:cNvPr id="41987" name="Content Placeholder 2"/>
          <p:cNvSpPr>
            <a:spLocks noGrp="1"/>
          </p:cNvSpPr>
          <p:nvPr>
            <p:ph idx="1"/>
          </p:nvPr>
        </p:nvSpPr>
        <p:spPr>
          <a:xfrm>
            <a:off x="8077200" y="5334000"/>
            <a:ext cx="1047750" cy="792163"/>
          </a:xfrm>
        </p:spPr>
        <p:txBody>
          <a:bodyPr/>
          <a:lstStyle/>
          <a:p>
            <a:r>
              <a:rPr lang="en-US" altLang="en-US"/>
              <a:t> </a:t>
            </a:r>
          </a:p>
        </p:txBody>
      </p:sp>
      <p:sp>
        <p:nvSpPr>
          <p:cNvPr id="4198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p>
        </p:txBody>
      </p:sp>
      <p:sp>
        <p:nvSpPr>
          <p:cNvPr id="4198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14B37B6-9085-4F05-87FE-69645A29CF02}" type="slidenum">
              <a:rPr lang="en-US" altLang="zh-HK" sz="1200">
                <a:solidFill>
                  <a:srgbClr val="898989"/>
                </a:solidFill>
              </a:rPr>
              <a:pPr>
                <a:spcBef>
                  <a:spcPct val="0"/>
                </a:spcBef>
                <a:buFontTx/>
                <a:buNone/>
              </a:pPr>
              <a:t>70</a:t>
            </a:fld>
            <a:endParaRPr lang="en-US" altLang="zh-HK" sz="1200">
              <a:solidFill>
                <a:srgbClr val="898989"/>
              </a:solidFill>
            </a:endParaRPr>
          </a:p>
        </p:txBody>
      </p:sp>
      <p:graphicFrame>
        <p:nvGraphicFramePr>
          <p:cNvPr id="41990" name="Object 5"/>
          <p:cNvGraphicFramePr>
            <a:graphicFrameLocks noChangeAspect="1"/>
          </p:cNvGraphicFramePr>
          <p:nvPr>
            <p:extLst>
              <p:ext uri="{D42A27DB-BD31-4B8C-83A1-F6EECF244321}">
                <p14:modId xmlns:p14="http://schemas.microsoft.com/office/powerpoint/2010/main" val="142948811"/>
              </p:ext>
            </p:extLst>
          </p:nvPr>
        </p:nvGraphicFramePr>
        <p:xfrm>
          <a:off x="787400" y="1798320"/>
          <a:ext cx="7569200" cy="4254500"/>
        </p:xfrm>
        <a:graphic>
          <a:graphicData uri="http://schemas.openxmlformats.org/presentationml/2006/ole">
            <mc:AlternateContent xmlns:mc="http://schemas.openxmlformats.org/markup-compatibility/2006">
              <mc:Choice xmlns:v="urn:schemas-microsoft-com:vml" Requires="v">
                <p:oleObj name="Equation" r:id="rId3" imgW="3073320" imgH="1726920" progId="Equation.3">
                  <p:embed/>
                </p:oleObj>
              </mc:Choice>
              <mc:Fallback>
                <p:oleObj name="Equation" r:id="rId3" imgW="3073320" imgH="1726920" progId="Equation.3">
                  <p:embed/>
                  <p:pic>
                    <p:nvPicPr>
                      <p:cNvPr id="0" name=""/>
                      <p:cNvPicPr>
                        <a:picLocks noChangeAspect="1" noChangeArrowheads="1"/>
                      </p:cNvPicPr>
                      <p:nvPr/>
                    </p:nvPicPr>
                    <p:blipFill>
                      <a:blip r:embed="rId4"/>
                      <a:srcRect/>
                      <a:stretch>
                        <a:fillRect/>
                      </a:stretch>
                    </p:blipFill>
                    <p:spPr bwMode="auto">
                      <a:xfrm>
                        <a:off x="787400" y="1798320"/>
                        <a:ext cx="756920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381000" y="5029200"/>
            <a:ext cx="43434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Tree>
    <p:extLst>
      <p:ext uri="{BB962C8B-B14F-4D97-AF65-F5344CB8AC3E}">
        <p14:creationId xmlns:p14="http://schemas.microsoft.com/office/powerpoint/2010/main" val="7986662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76200"/>
            <a:ext cx="8229600" cy="182562"/>
          </a:xfrm>
        </p:spPr>
        <p:txBody>
          <a:bodyPr>
            <a:noAutofit/>
          </a:bodyPr>
          <a:lstStyle/>
          <a:p>
            <a:r>
              <a:rPr lang="en-US" altLang="en-US" sz="2800" dirty="0"/>
              <a:t>Exercise 8: The training algorithm </a:t>
            </a:r>
          </a:p>
        </p:txBody>
      </p:sp>
      <p:sp>
        <p:nvSpPr>
          <p:cNvPr id="47107" name="Content Placeholder 2"/>
          <p:cNvSpPr>
            <a:spLocks noGrp="1"/>
          </p:cNvSpPr>
          <p:nvPr>
            <p:ph idx="1"/>
          </p:nvPr>
        </p:nvSpPr>
        <p:spPr>
          <a:xfrm>
            <a:off x="381000" y="304800"/>
            <a:ext cx="8229600" cy="4525963"/>
          </a:xfrm>
        </p:spPr>
        <p:txBody>
          <a:bodyPr>
            <a:noAutofit/>
          </a:bodyPr>
          <a:lstStyle/>
          <a:p>
            <a:r>
              <a:rPr lang="en-US" altLang="en-US" sz="2000" dirty="0" err="1"/>
              <a:t>Iter</a:t>
            </a:r>
            <a:r>
              <a:rPr lang="en-US" altLang="en-US" sz="2000" dirty="0"/>
              <a:t>=1: </a:t>
            </a:r>
            <a:r>
              <a:rPr lang="en-US" altLang="en-US" sz="2000" dirty="0" err="1"/>
              <a:t>all_epochs</a:t>
            </a:r>
            <a:r>
              <a:rPr lang="en-US" altLang="en-US" sz="2000" dirty="0"/>
              <a:t> (or break when E is very small)</a:t>
            </a:r>
          </a:p>
          <a:p>
            <a:r>
              <a:rPr lang="en-US" altLang="en-US" sz="2000" dirty="0"/>
              <a:t>{     For n=1:N_all_training_samples</a:t>
            </a:r>
          </a:p>
          <a:p>
            <a:r>
              <a:rPr lang="en-US" altLang="en-US" sz="2000" dirty="0"/>
              <a:t>      { feed forward x(n) to network to get y(n)</a:t>
            </a:r>
          </a:p>
          <a:p>
            <a:r>
              <a:rPr lang="en-US" altLang="en-US" sz="2000" dirty="0"/>
              <a:t>              e(n)=0.5*[y(n)-t(n)]^2  ;//t(n)=teacher of sample x(n)</a:t>
            </a:r>
          </a:p>
          <a:p>
            <a:r>
              <a:rPr lang="en-US" altLang="en-US" sz="2000" dirty="0"/>
              <a:t>        back propagate e(n) to the network, </a:t>
            </a:r>
          </a:p>
          <a:p>
            <a:r>
              <a:rPr lang="en-US" altLang="en-US" sz="2000" dirty="0">
                <a:sym typeface="Symbol" pitchFamily="18" charset="2"/>
              </a:rPr>
              <a:t>       //showed earlier if w=-</a:t>
            </a:r>
            <a:r>
              <a:rPr lang="en-US" altLang="en-US" sz="2000" i="1" dirty="0">
                <a:sym typeface="Symbol" pitchFamily="18" charset="2"/>
              </a:rPr>
              <a:t>*</a:t>
            </a:r>
            <a:r>
              <a:rPr lang="en-US" altLang="en-US" sz="2000" dirty="0">
                <a:sym typeface="Symbol" pitchFamily="18" charset="2"/>
              </a:rPr>
              <a:t>E/w , and </a:t>
            </a:r>
            <a:r>
              <a:rPr lang="en-US" altLang="en-US" sz="2000" dirty="0" err="1">
                <a:sym typeface="Symbol" pitchFamily="18" charset="2"/>
              </a:rPr>
              <a:t>w</a:t>
            </a:r>
            <a:r>
              <a:rPr lang="en-US" altLang="en-US" sz="2000" baseline="-25000" dirty="0" err="1">
                <a:sym typeface="Symbol" pitchFamily="18" charset="2"/>
              </a:rPr>
              <a:t>new</a:t>
            </a:r>
            <a:r>
              <a:rPr lang="en-US" altLang="en-US" sz="2000" dirty="0">
                <a:sym typeface="Symbol" pitchFamily="18" charset="2"/>
              </a:rPr>
              <a:t>=</a:t>
            </a:r>
            <a:r>
              <a:rPr lang="en-US" altLang="en-US" sz="2000" dirty="0" err="1">
                <a:sym typeface="Symbol" pitchFamily="18" charset="2"/>
              </a:rPr>
              <a:t>w</a:t>
            </a:r>
            <a:r>
              <a:rPr lang="en-US" altLang="en-US" sz="2000" baseline="-25000" dirty="0" err="1">
                <a:sym typeface="Symbol" pitchFamily="18" charset="2"/>
              </a:rPr>
              <a:t>old</a:t>
            </a:r>
            <a:r>
              <a:rPr lang="en-US" altLang="en-US" sz="2000" dirty="0">
                <a:sym typeface="Symbol" pitchFamily="18" charset="2"/>
              </a:rPr>
              <a:t>+ w</a:t>
            </a:r>
          </a:p>
          <a:p>
            <a:r>
              <a:rPr lang="en-US" altLang="en-US" sz="2000" dirty="0">
                <a:sym typeface="Symbol" pitchFamily="18" charset="2"/>
              </a:rPr>
              <a:t>       //output y(n) will be closer to t(n) hence e(n) will decrease</a:t>
            </a:r>
          </a:p>
          <a:p>
            <a:r>
              <a:rPr lang="en-US" altLang="en-US" sz="2000" dirty="0"/>
              <a:t>        find </a:t>
            </a:r>
            <a:r>
              <a:rPr lang="en-US" altLang="en-US" sz="2000" dirty="0">
                <a:sym typeface="Symbol" pitchFamily="18" charset="2"/>
              </a:rPr>
              <a:t>w=-</a:t>
            </a:r>
            <a:r>
              <a:rPr lang="en-US" altLang="en-US" sz="2000" i="1" dirty="0">
                <a:sym typeface="Symbol" pitchFamily="18" charset="2"/>
              </a:rPr>
              <a:t>*</a:t>
            </a:r>
            <a:r>
              <a:rPr lang="en-US" altLang="en-US" sz="2000" dirty="0">
                <a:sym typeface="Symbol" pitchFamily="18" charset="2"/>
              </a:rPr>
              <a:t>E/w //E will decrease. </a:t>
            </a:r>
            <a:r>
              <a:rPr lang="en-US" altLang="en-US" sz="2000" i="1" dirty="0">
                <a:sym typeface="Symbol" pitchFamily="18" charset="2"/>
              </a:rPr>
              <a:t>0.1=</a:t>
            </a:r>
            <a:r>
              <a:rPr lang="en-US" altLang="en-US" sz="2000" dirty="0">
                <a:sym typeface="Symbol" pitchFamily="18" charset="2"/>
              </a:rPr>
              <a:t>learning rate</a:t>
            </a:r>
          </a:p>
          <a:p>
            <a:r>
              <a:rPr lang="en-US" altLang="en-US" sz="2000" dirty="0">
                <a:sym typeface="Symbol" pitchFamily="18" charset="2"/>
              </a:rPr>
              <a:t>        </a:t>
            </a:r>
            <a:r>
              <a:rPr lang="en-US" altLang="en-US" sz="2000" dirty="0" err="1">
                <a:solidFill>
                  <a:srgbClr val="FF0000"/>
                </a:solidFill>
                <a:sym typeface="Symbol" pitchFamily="18" charset="2"/>
              </a:rPr>
              <a:t>Update_Statement</a:t>
            </a:r>
            <a:r>
              <a:rPr lang="en-US" altLang="en-US" sz="2000" dirty="0">
                <a:solidFill>
                  <a:srgbClr val="FF0000"/>
                </a:solidFill>
                <a:sym typeface="Symbol" pitchFamily="18" charset="2"/>
              </a:rPr>
              <a:t>                                    </a:t>
            </a:r>
          </a:p>
          <a:p>
            <a:r>
              <a:rPr lang="en-US" altLang="en-US" sz="2000" dirty="0">
                <a:solidFill>
                  <a:srgbClr val="FF0000"/>
                </a:solidFill>
                <a:sym typeface="Symbol" pitchFamily="18" charset="2"/>
              </a:rPr>
              <a:t>        </a:t>
            </a:r>
            <a:r>
              <a:rPr lang="en-US" altLang="en-US" sz="2000" dirty="0">
                <a:sym typeface="Symbol" pitchFamily="18" charset="2"/>
              </a:rPr>
              <a:t>Similarity  update </a:t>
            </a:r>
            <a:r>
              <a:rPr lang="en-US" altLang="en-US" sz="2000" dirty="0" err="1">
                <a:sym typeface="Symbol" pitchFamily="18" charset="2"/>
              </a:rPr>
              <a:t>b</a:t>
            </a:r>
            <a:r>
              <a:rPr lang="en-US" altLang="en-US" sz="2000" baseline="-25000" dirty="0" err="1">
                <a:sym typeface="Symbol" pitchFamily="18" charset="2"/>
              </a:rPr>
              <a:t>new</a:t>
            </a:r>
            <a:r>
              <a:rPr lang="en-US" altLang="en-US" sz="2000" dirty="0">
                <a:sym typeface="Symbol" pitchFamily="18" charset="2"/>
              </a:rPr>
              <a:t>=b</a:t>
            </a:r>
            <a:r>
              <a:rPr lang="en-US" altLang="en-US" sz="2000" baseline="-25000" dirty="0">
                <a:sym typeface="Symbol" pitchFamily="18" charset="2"/>
              </a:rPr>
              <a:t>old</a:t>
            </a:r>
            <a:r>
              <a:rPr lang="en-US" altLang="en-US" sz="2000" dirty="0">
                <a:sym typeface="Symbol" pitchFamily="18" charset="2"/>
              </a:rPr>
              <a:t>+ b =b</a:t>
            </a:r>
            <a:r>
              <a:rPr lang="en-US" altLang="en-US" sz="2000" baseline="-25000" dirty="0">
                <a:sym typeface="Symbol" pitchFamily="18" charset="2"/>
              </a:rPr>
              <a:t>old</a:t>
            </a:r>
            <a:r>
              <a:rPr lang="en-US" altLang="en-US" sz="2000" dirty="0">
                <a:sym typeface="Symbol" pitchFamily="18" charset="2"/>
              </a:rPr>
              <a:t>-</a:t>
            </a:r>
            <a:r>
              <a:rPr lang="en-US" altLang="en-US" sz="2000" i="1" dirty="0">
                <a:sym typeface="Symbol" pitchFamily="18" charset="2"/>
              </a:rPr>
              <a:t>*</a:t>
            </a:r>
            <a:r>
              <a:rPr lang="en-US" altLang="en-US" sz="2000" dirty="0">
                <a:sym typeface="Symbol" pitchFamily="18" charset="2"/>
              </a:rPr>
              <a:t>E/b ;//for bias</a:t>
            </a:r>
          </a:p>
          <a:p>
            <a:r>
              <a:rPr lang="en-US" altLang="en-US" sz="2000" dirty="0">
                <a:sym typeface="Symbol" pitchFamily="18" charset="2"/>
              </a:rPr>
              <a:t>       </a:t>
            </a:r>
            <a:r>
              <a:rPr lang="en-US" altLang="en-US" sz="1600" dirty="0"/>
              <a:t>}</a:t>
            </a:r>
          </a:p>
          <a:p>
            <a:r>
              <a:rPr lang="en-US" altLang="en-US" sz="2000" dirty="0"/>
              <a:t>      E=</a:t>
            </a:r>
            <a:r>
              <a:rPr lang="en-US" altLang="en-US" sz="2000" dirty="0" err="1"/>
              <a:t>sum_all_n</a:t>
            </a:r>
            <a:r>
              <a:rPr lang="en-US" altLang="en-US" sz="2000" dirty="0"/>
              <a:t> (e(n))</a:t>
            </a:r>
          </a:p>
          <a:p>
            <a:r>
              <a:rPr lang="en-US" altLang="en-US" sz="2000" dirty="0"/>
              <a:t>} MC question: </a:t>
            </a:r>
            <a:r>
              <a:rPr lang="en-US" altLang="en-US" sz="2000" dirty="0" err="1"/>
              <a:t>Update_statement</a:t>
            </a:r>
            <a:r>
              <a:rPr lang="en-US" altLang="en-US" sz="2000" dirty="0"/>
              <a:t> =</a:t>
            </a:r>
          </a:p>
          <a:p>
            <a:r>
              <a:rPr lang="en-US" altLang="en-US" sz="2000" dirty="0">
                <a:sym typeface="Symbol" pitchFamily="18" charset="2"/>
              </a:rPr>
              <a:t>Choice (1): update </a:t>
            </a:r>
            <a:r>
              <a:rPr lang="en-US" altLang="en-US" sz="2000" dirty="0" err="1">
                <a:sym typeface="Symbol" pitchFamily="18" charset="2"/>
              </a:rPr>
              <a:t>w</a:t>
            </a:r>
            <a:r>
              <a:rPr lang="en-US" altLang="en-US" sz="2000" baseline="-25000" dirty="0" err="1">
                <a:sym typeface="Symbol" pitchFamily="18" charset="2"/>
              </a:rPr>
              <a:t>new</a:t>
            </a:r>
            <a:r>
              <a:rPr lang="en-US" altLang="en-US" sz="2000" dirty="0">
                <a:sym typeface="Symbol" pitchFamily="18" charset="2"/>
              </a:rPr>
              <a:t>=</a:t>
            </a:r>
            <a:r>
              <a:rPr lang="en-US" altLang="en-US" sz="2000" dirty="0" err="1">
                <a:sym typeface="Symbol" pitchFamily="18" charset="2"/>
              </a:rPr>
              <a:t>w</a:t>
            </a:r>
            <a:r>
              <a:rPr lang="en-US" altLang="en-US" sz="2000" baseline="-25000" dirty="0" err="1">
                <a:sym typeface="Symbol" pitchFamily="18" charset="2"/>
              </a:rPr>
              <a:t>old</a:t>
            </a:r>
            <a:r>
              <a:rPr lang="en-US" altLang="en-US" sz="2000" dirty="0">
                <a:sym typeface="Symbol" pitchFamily="18" charset="2"/>
              </a:rPr>
              <a:t>+(</a:t>
            </a:r>
            <a:r>
              <a:rPr lang="en-US" altLang="en-US" sz="2000" i="1" dirty="0">
                <a:sym typeface="Symbol" pitchFamily="18" charset="2"/>
              </a:rPr>
              <a:t>*</a:t>
            </a:r>
            <a:r>
              <a:rPr lang="en-US" altLang="en-US" sz="2000" dirty="0">
                <a:sym typeface="Symbol" pitchFamily="18" charset="2"/>
              </a:rPr>
              <a:t>E/w);</a:t>
            </a:r>
          </a:p>
          <a:p>
            <a:r>
              <a:rPr lang="en-US" altLang="en-US" sz="2000" dirty="0">
                <a:sym typeface="Symbol" pitchFamily="18" charset="2"/>
              </a:rPr>
              <a:t>Choice (2): update </a:t>
            </a:r>
            <a:r>
              <a:rPr lang="en-US" altLang="en-US" sz="2000" dirty="0" err="1">
                <a:sym typeface="Symbol" pitchFamily="18" charset="2"/>
              </a:rPr>
              <a:t>w</a:t>
            </a:r>
            <a:r>
              <a:rPr lang="en-US" altLang="en-US" sz="2000" baseline="-25000" dirty="0" err="1">
                <a:sym typeface="Symbol" pitchFamily="18" charset="2"/>
              </a:rPr>
              <a:t>new</a:t>
            </a:r>
            <a:r>
              <a:rPr lang="en-US" altLang="en-US" sz="2000" dirty="0">
                <a:sym typeface="Symbol" pitchFamily="18" charset="2"/>
              </a:rPr>
              <a:t>=</a:t>
            </a:r>
            <a:r>
              <a:rPr lang="en-US" altLang="en-US" sz="2000" dirty="0" err="1">
                <a:sym typeface="Symbol" pitchFamily="18" charset="2"/>
              </a:rPr>
              <a:t>w</a:t>
            </a:r>
            <a:r>
              <a:rPr lang="en-US" altLang="en-US" sz="2000" baseline="-25000" dirty="0" err="1">
                <a:sym typeface="Symbol" pitchFamily="18" charset="2"/>
              </a:rPr>
              <a:t>old</a:t>
            </a:r>
            <a:r>
              <a:rPr lang="en-US" altLang="en-US" sz="2000" dirty="0">
                <a:sym typeface="Symbol" pitchFamily="18" charset="2"/>
              </a:rPr>
              <a:t> -(</a:t>
            </a:r>
            <a:r>
              <a:rPr lang="en-US" altLang="en-US" sz="2000" i="1" dirty="0">
                <a:sym typeface="Symbol" pitchFamily="18" charset="2"/>
              </a:rPr>
              <a:t>*</a:t>
            </a:r>
            <a:r>
              <a:rPr lang="en-US" altLang="en-US" sz="2000" dirty="0">
                <a:sym typeface="Symbol" pitchFamily="18" charset="2"/>
              </a:rPr>
              <a:t>E/w);</a:t>
            </a:r>
          </a:p>
          <a:p>
            <a:r>
              <a:rPr lang="en-US" altLang="en-US" sz="2000" dirty="0">
                <a:sym typeface="Symbol" pitchFamily="18" charset="2"/>
              </a:rPr>
              <a:t>Choice (3): update </a:t>
            </a:r>
            <a:r>
              <a:rPr lang="en-US" altLang="en-US" sz="2000" dirty="0" err="1">
                <a:sym typeface="Symbol" pitchFamily="18" charset="2"/>
              </a:rPr>
              <a:t>w</a:t>
            </a:r>
            <a:r>
              <a:rPr lang="en-US" altLang="en-US" sz="2000" baseline="-25000" dirty="0" err="1">
                <a:sym typeface="Symbol" pitchFamily="18" charset="2"/>
              </a:rPr>
              <a:t>new</a:t>
            </a:r>
            <a:r>
              <a:rPr lang="en-US" altLang="en-US" sz="2000" dirty="0">
                <a:sym typeface="Symbol" pitchFamily="18" charset="2"/>
              </a:rPr>
              <a:t>=</a:t>
            </a:r>
            <a:r>
              <a:rPr lang="en-US" altLang="en-US" sz="2000" dirty="0" err="1">
                <a:sym typeface="Symbol" pitchFamily="18" charset="2"/>
              </a:rPr>
              <a:t>w</a:t>
            </a:r>
            <a:r>
              <a:rPr lang="en-US" altLang="en-US" sz="2000" baseline="-25000" dirty="0" err="1">
                <a:sym typeface="Symbol" pitchFamily="18" charset="2"/>
              </a:rPr>
              <a:t>old</a:t>
            </a:r>
            <a:r>
              <a:rPr lang="en-US" altLang="en-US" sz="2000" dirty="0">
                <a:sym typeface="Symbol" pitchFamily="18" charset="2"/>
              </a:rPr>
              <a:t>+(</a:t>
            </a:r>
            <a:r>
              <a:rPr lang="en-US" altLang="en-US" sz="2000" i="1" dirty="0">
                <a:sym typeface="Symbol" pitchFamily="18" charset="2"/>
              </a:rPr>
              <a:t>*</a:t>
            </a:r>
            <a:r>
              <a:rPr lang="en-US" altLang="en-US" sz="2000" dirty="0">
                <a:sym typeface="Symbol" pitchFamily="18" charset="2"/>
              </a:rPr>
              <a:t>w/ E);</a:t>
            </a:r>
          </a:p>
          <a:p>
            <a:r>
              <a:rPr lang="en-US" altLang="en-US" sz="2000" dirty="0">
                <a:sym typeface="Symbol" pitchFamily="18" charset="2"/>
              </a:rPr>
              <a:t>Choice (4): update </a:t>
            </a:r>
            <a:r>
              <a:rPr lang="en-US" altLang="en-US" sz="2000" dirty="0" err="1">
                <a:sym typeface="Symbol" pitchFamily="18" charset="2"/>
              </a:rPr>
              <a:t>w</a:t>
            </a:r>
            <a:r>
              <a:rPr lang="en-US" altLang="en-US" sz="2000" baseline="-25000" dirty="0" err="1">
                <a:sym typeface="Symbol" pitchFamily="18" charset="2"/>
              </a:rPr>
              <a:t>new</a:t>
            </a:r>
            <a:r>
              <a:rPr lang="en-US" altLang="en-US" sz="2000" dirty="0">
                <a:sym typeface="Symbol" pitchFamily="18" charset="2"/>
              </a:rPr>
              <a:t>=</a:t>
            </a:r>
            <a:r>
              <a:rPr lang="en-US" altLang="en-US" sz="2000" dirty="0" err="1">
                <a:sym typeface="Symbol" pitchFamily="18" charset="2"/>
              </a:rPr>
              <a:t>w</a:t>
            </a:r>
            <a:r>
              <a:rPr lang="en-US" altLang="en-US" sz="2000" baseline="-25000" dirty="0" err="1">
                <a:sym typeface="Symbol" pitchFamily="18" charset="2"/>
              </a:rPr>
              <a:t>old</a:t>
            </a:r>
            <a:r>
              <a:rPr lang="en-US" altLang="en-US" sz="2000" dirty="0">
                <a:sym typeface="Symbol" pitchFamily="18" charset="2"/>
              </a:rPr>
              <a:t> -(</a:t>
            </a:r>
            <a:r>
              <a:rPr lang="en-US" altLang="en-US" sz="2000" i="1" dirty="0">
                <a:sym typeface="Symbol" pitchFamily="18" charset="2"/>
              </a:rPr>
              <a:t> *</a:t>
            </a:r>
            <a:r>
              <a:rPr lang="en-US" altLang="en-US" sz="2000" dirty="0">
                <a:sym typeface="Symbol" pitchFamily="18" charset="2"/>
              </a:rPr>
              <a:t>w/ E);</a:t>
            </a:r>
          </a:p>
          <a:p>
            <a:endParaRPr lang="en-US" altLang="en-US" sz="2000" dirty="0">
              <a:sym typeface="Symbol" pitchFamily="18" charset="2"/>
            </a:endParaRPr>
          </a:p>
          <a:p>
            <a:endParaRPr lang="en-US" altLang="en-US" sz="2000" dirty="0">
              <a:sym typeface="Symbol" pitchFamily="18" charset="2"/>
            </a:endParaRPr>
          </a:p>
          <a:p>
            <a:endParaRPr lang="en-US" altLang="en-US" sz="2400" dirty="0"/>
          </a:p>
        </p:txBody>
      </p:sp>
      <p:sp>
        <p:nvSpPr>
          <p:cNvPr id="47108" name="Footer Placeholder 3"/>
          <p:cNvSpPr>
            <a:spLocks noGrp="1"/>
          </p:cNvSpPr>
          <p:nvPr>
            <p:ph type="ftr" sz="quarter" idx="11"/>
          </p:nvPr>
        </p:nvSpPr>
        <p:spPr bwMode="auto">
          <a:xfrm>
            <a:off x="5410200" y="640080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endParaRPr lang="en-US" altLang="zh-HK" sz="1200" dirty="0">
              <a:solidFill>
                <a:srgbClr val="898989"/>
              </a:solidFill>
            </a:endParaRPr>
          </a:p>
        </p:txBody>
      </p:sp>
      <p:sp>
        <p:nvSpPr>
          <p:cNvPr id="4710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BC53EC4-40B3-407C-B3FD-A19A26500732}" type="slidenum">
              <a:rPr lang="en-US" altLang="zh-HK" sz="1200">
                <a:solidFill>
                  <a:srgbClr val="898989"/>
                </a:solidFill>
              </a:rPr>
              <a:pPr>
                <a:spcBef>
                  <a:spcPct val="0"/>
                </a:spcBef>
                <a:buFontTx/>
                <a:buNone/>
              </a:pPr>
              <a:t>71</a:t>
            </a:fld>
            <a:endParaRPr lang="en-US" altLang="zh-HK" sz="1200">
              <a:solidFill>
                <a:srgbClr val="898989"/>
              </a:solidFill>
            </a:endParaRPr>
          </a:p>
        </p:txBody>
      </p:sp>
      <p:pic>
        <p:nvPicPr>
          <p:cNvPr id="2" name="Picture 2">
            <a:extLst>
              <a:ext uri="{FF2B5EF4-FFF2-40B4-BE49-F238E27FC236}">
                <a16:creationId xmlns:a16="http://schemas.microsoft.com/office/drawing/2014/main" id="{F0E71435-6716-C641-AB78-10837C3C9F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1950" y="85120"/>
            <a:ext cx="1381759" cy="13817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2B2D332-7021-DA42-4A03-0C482F9AD428}"/>
              </a:ext>
            </a:extLst>
          </p:cNvPr>
          <p:cNvSpPr txBox="1"/>
          <p:nvPr/>
        </p:nvSpPr>
        <p:spPr>
          <a:xfrm>
            <a:off x="5410200" y="3244334"/>
            <a:ext cx="1369286" cy="369332"/>
          </a:xfrm>
          <a:prstGeom prst="rect">
            <a:avLst/>
          </a:prstGeom>
          <a:noFill/>
          <a:ln>
            <a:solidFill>
              <a:schemeClr val="accent1"/>
            </a:solidFill>
          </a:ln>
        </p:spPr>
        <p:txBody>
          <a:bodyPr wrap="none" rtlCol="0">
            <a:spAutoFit/>
          </a:bodyPr>
          <a:lstStyle/>
          <a:p>
            <a:r>
              <a:rPr lang="el-GR" b="0" i="1" dirty="0">
                <a:solidFill>
                  <a:srgbClr val="EA4335"/>
                </a:solidFill>
                <a:effectLst/>
                <a:latin typeface="arial" panose="020B0604020202020204" pitchFamily="34" charset="0"/>
              </a:rPr>
              <a:t>η</a:t>
            </a:r>
            <a:r>
              <a:rPr lang="el-GR" b="0" i="0" dirty="0">
                <a:solidFill>
                  <a:srgbClr val="4D5156"/>
                </a:solidFill>
                <a:effectLst/>
                <a:latin typeface="arial" panose="020B0604020202020204" pitchFamily="34" charset="0"/>
              </a:rPr>
              <a:t>. /'</a:t>
            </a:r>
            <a:r>
              <a:rPr lang="en-US" b="0" i="0" dirty="0">
                <a:solidFill>
                  <a:srgbClr val="4D5156"/>
                </a:solidFill>
                <a:effectLst/>
                <a:latin typeface="arial" panose="020B0604020202020204" pitchFamily="34" charset="0"/>
              </a:rPr>
              <a:t>i:tə/. eta</a:t>
            </a:r>
            <a:endParaRPr lang="en-US" dirty="0"/>
          </a:p>
        </p:txBody>
      </p:sp>
    </p:spTree>
    <p:extLst>
      <p:ext uri="{BB962C8B-B14F-4D97-AF65-F5344CB8AC3E}">
        <p14:creationId xmlns:p14="http://schemas.microsoft.com/office/powerpoint/2010/main" val="3630521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111125"/>
            <a:ext cx="8229600" cy="182562"/>
          </a:xfrm>
        </p:spPr>
        <p:txBody>
          <a:bodyPr>
            <a:noAutofit/>
          </a:bodyPr>
          <a:lstStyle/>
          <a:p>
            <a:r>
              <a:rPr lang="en-US" altLang="en-US" sz="2800" dirty="0">
                <a:solidFill>
                  <a:srgbClr val="FF0000"/>
                </a:solidFill>
              </a:rPr>
              <a:t>Answer 8: The training algorithm </a:t>
            </a:r>
          </a:p>
        </p:txBody>
      </p:sp>
      <p:sp>
        <p:nvSpPr>
          <p:cNvPr id="47107" name="Content Placeholder 2"/>
          <p:cNvSpPr>
            <a:spLocks noGrp="1"/>
          </p:cNvSpPr>
          <p:nvPr>
            <p:ph idx="1"/>
          </p:nvPr>
        </p:nvSpPr>
        <p:spPr>
          <a:xfrm>
            <a:off x="381000" y="304800"/>
            <a:ext cx="8229600" cy="4525963"/>
          </a:xfrm>
        </p:spPr>
        <p:txBody>
          <a:bodyPr>
            <a:noAutofit/>
          </a:bodyPr>
          <a:lstStyle/>
          <a:p>
            <a:r>
              <a:rPr lang="en-US" altLang="en-US" sz="2000" dirty="0" err="1"/>
              <a:t>Iter</a:t>
            </a:r>
            <a:r>
              <a:rPr lang="en-US" altLang="en-US" sz="2000" dirty="0"/>
              <a:t>=1: </a:t>
            </a:r>
            <a:r>
              <a:rPr lang="en-US" altLang="en-US" sz="2000" dirty="0" err="1"/>
              <a:t>all_epochs</a:t>
            </a:r>
            <a:r>
              <a:rPr lang="en-US" altLang="en-US" sz="2000" dirty="0"/>
              <a:t> (or break when E is very small)</a:t>
            </a:r>
          </a:p>
          <a:p>
            <a:r>
              <a:rPr lang="en-US" altLang="en-US" sz="2000" dirty="0"/>
              <a:t>{     For n=1:N_all_training_samples</a:t>
            </a:r>
          </a:p>
          <a:p>
            <a:r>
              <a:rPr lang="en-US" altLang="en-US" sz="2000" dirty="0"/>
              <a:t>      { feed forward x(n) to network to get y(n)</a:t>
            </a:r>
          </a:p>
          <a:p>
            <a:r>
              <a:rPr lang="en-US" altLang="en-US" sz="2000" dirty="0"/>
              <a:t>              e(n)=0.5*[y(n)-t(n)]^2  ;//t(n)=teacher of sample x(n)</a:t>
            </a:r>
          </a:p>
          <a:p>
            <a:r>
              <a:rPr lang="en-US" altLang="en-US" sz="2000" dirty="0"/>
              <a:t>        back propagate e(n) to the network, </a:t>
            </a:r>
          </a:p>
          <a:p>
            <a:r>
              <a:rPr lang="en-US" altLang="en-US" sz="2000" dirty="0">
                <a:sym typeface="Symbol" pitchFamily="18" charset="2"/>
              </a:rPr>
              <a:t>       //showed earlier if w=-</a:t>
            </a:r>
            <a:r>
              <a:rPr lang="en-US" altLang="en-US" sz="2000" i="1" dirty="0">
                <a:sym typeface="Symbol" pitchFamily="18" charset="2"/>
              </a:rPr>
              <a:t>*</a:t>
            </a:r>
            <a:r>
              <a:rPr lang="en-US" altLang="en-US" sz="2000" dirty="0">
                <a:sym typeface="Symbol" pitchFamily="18" charset="2"/>
              </a:rPr>
              <a:t>E/w , and </a:t>
            </a:r>
            <a:r>
              <a:rPr lang="en-US" altLang="en-US" sz="2000" dirty="0" err="1">
                <a:sym typeface="Symbol" pitchFamily="18" charset="2"/>
              </a:rPr>
              <a:t>w</a:t>
            </a:r>
            <a:r>
              <a:rPr lang="en-US" altLang="en-US" sz="2000" baseline="-25000" dirty="0" err="1">
                <a:sym typeface="Symbol" pitchFamily="18" charset="2"/>
              </a:rPr>
              <a:t>new</a:t>
            </a:r>
            <a:r>
              <a:rPr lang="en-US" altLang="en-US" sz="2000" dirty="0">
                <a:sym typeface="Symbol" pitchFamily="18" charset="2"/>
              </a:rPr>
              <a:t>=</a:t>
            </a:r>
            <a:r>
              <a:rPr lang="en-US" altLang="en-US" sz="2000" dirty="0" err="1">
                <a:sym typeface="Symbol" pitchFamily="18" charset="2"/>
              </a:rPr>
              <a:t>w</a:t>
            </a:r>
            <a:r>
              <a:rPr lang="en-US" altLang="en-US" sz="2000" baseline="-25000" dirty="0" err="1">
                <a:sym typeface="Symbol" pitchFamily="18" charset="2"/>
              </a:rPr>
              <a:t>old</a:t>
            </a:r>
            <a:r>
              <a:rPr lang="en-US" altLang="en-US" sz="2000" dirty="0">
                <a:sym typeface="Symbol" pitchFamily="18" charset="2"/>
              </a:rPr>
              <a:t>+ w</a:t>
            </a:r>
          </a:p>
          <a:p>
            <a:r>
              <a:rPr lang="en-US" altLang="en-US" sz="2000" dirty="0">
                <a:sym typeface="Symbol" pitchFamily="18" charset="2"/>
              </a:rPr>
              <a:t>       //output y(n) will be closer to t(n) hence e(n) will decrease</a:t>
            </a:r>
          </a:p>
          <a:p>
            <a:r>
              <a:rPr lang="en-US" altLang="en-US" sz="2000" dirty="0"/>
              <a:t>        find </a:t>
            </a:r>
            <a:r>
              <a:rPr lang="en-US" altLang="en-US" sz="2000" dirty="0">
                <a:sym typeface="Symbol" pitchFamily="18" charset="2"/>
              </a:rPr>
              <a:t>w=-</a:t>
            </a:r>
            <a:r>
              <a:rPr lang="en-US" altLang="en-US" sz="2000" i="1" dirty="0">
                <a:sym typeface="Symbol" pitchFamily="18" charset="2"/>
              </a:rPr>
              <a:t>*</a:t>
            </a:r>
            <a:r>
              <a:rPr lang="en-US" altLang="en-US" sz="2000" dirty="0">
                <a:sym typeface="Symbol" pitchFamily="18" charset="2"/>
              </a:rPr>
              <a:t>E/w //E will decrease. </a:t>
            </a:r>
            <a:r>
              <a:rPr lang="en-US" altLang="en-US" sz="2000" i="1" dirty="0">
                <a:sym typeface="Symbol" pitchFamily="18" charset="2"/>
              </a:rPr>
              <a:t>0.1=</a:t>
            </a:r>
            <a:r>
              <a:rPr lang="en-US" altLang="en-US" sz="2000" dirty="0">
                <a:sym typeface="Symbol" pitchFamily="18" charset="2"/>
              </a:rPr>
              <a:t>learning rate</a:t>
            </a:r>
          </a:p>
          <a:p>
            <a:r>
              <a:rPr lang="en-US" altLang="en-US" sz="2000" dirty="0">
                <a:sym typeface="Symbol" pitchFamily="18" charset="2"/>
              </a:rPr>
              <a:t>        </a:t>
            </a:r>
            <a:r>
              <a:rPr lang="en-US" altLang="en-US" sz="2000" dirty="0" err="1">
                <a:solidFill>
                  <a:srgbClr val="FF0000"/>
                </a:solidFill>
                <a:sym typeface="Symbol" pitchFamily="18" charset="2"/>
              </a:rPr>
              <a:t>Update_Statement</a:t>
            </a:r>
            <a:r>
              <a:rPr lang="en-US" altLang="en-US" sz="2000" dirty="0">
                <a:solidFill>
                  <a:srgbClr val="FF0000"/>
                </a:solidFill>
                <a:sym typeface="Symbol" pitchFamily="18" charset="2"/>
              </a:rPr>
              <a:t> </a:t>
            </a:r>
          </a:p>
          <a:p>
            <a:r>
              <a:rPr lang="en-US" altLang="en-US" sz="2000" dirty="0">
                <a:solidFill>
                  <a:srgbClr val="FF0000"/>
                </a:solidFill>
                <a:sym typeface="Symbol" pitchFamily="18" charset="2"/>
              </a:rPr>
              <a:t>        </a:t>
            </a:r>
            <a:r>
              <a:rPr lang="en-US" altLang="en-US" sz="2000" dirty="0">
                <a:sym typeface="Symbol" pitchFamily="18" charset="2"/>
              </a:rPr>
              <a:t>Similarity  update </a:t>
            </a:r>
            <a:r>
              <a:rPr lang="en-US" altLang="en-US" sz="2000" dirty="0" err="1">
                <a:sym typeface="Symbol" pitchFamily="18" charset="2"/>
              </a:rPr>
              <a:t>b</a:t>
            </a:r>
            <a:r>
              <a:rPr lang="en-US" altLang="en-US" sz="2000" baseline="-25000" dirty="0" err="1">
                <a:sym typeface="Symbol" pitchFamily="18" charset="2"/>
              </a:rPr>
              <a:t>new</a:t>
            </a:r>
            <a:r>
              <a:rPr lang="en-US" altLang="en-US" sz="2000" dirty="0">
                <a:sym typeface="Symbol" pitchFamily="18" charset="2"/>
              </a:rPr>
              <a:t>=b</a:t>
            </a:r>
            <a:r>
              <a:rPr lang="en-US" altLang="en-US" sz="2000" baseline="-25000" dirty="0">
                <a:sym typeface="Symbol" pitchFamily="18" charset="2"/>
              </a:rPr>
              <a:t>old</a:t>
            </a:r>
            <a:r>
              <a:rPr lang="en-US" altLang="en-US" sz="2000" dirty="0">
                <a:sym typeface="Symbol" pitchFamily="18" charset="2"/>
              </a:rPr>
              <a:t>+ b =b</a:t>
            </a:r>
            <a:r>
              <a:rPr lang="en-US" altLang="en-US" sz="2000" baseline="-25000" dirty="0">
                <a:sym typeface="Symbol" pitchFamily="18" charset="2"/>
              </a:rPr>
              <a:t>old</a:t>
            </a:r>
            <a:r>
              <a:rPr lang="en-US" altLang="en-US" sz="2000" dirty="0">
                <a:sym typeface="Symbol" pitchFamily="18" charset="2"/>
              </a:rPr>
              <a:t>-</a:t>
            </a:r>
            <a:r>
              <a:rPr lang="en-US" altLang="en-US" sz="2000" i="1" dirty="0">
                <a:sym typeface="Symbol" pitchFamily="18" charset="2"/>
              </a:rPr>
              <a:t>*</a:t>
            </a:r>
            <a:r>
              <a:rPr lang="en-US" altLang="en-US" sz="2000" dirty="0">
                <a:sym typeface="Symbol" pitchFamily="18" charset="2"/>
              </a:rPr>
              <a:t>E/b ;//for bias</a:t>
            </a:r>
          </a:p>
          <a:p>
            <a:r>
              <a:rPr lang="en-US" altLang="en-US" sz="2000" dirty="0">
                <a:sym typeface="Symbol" pitchFamily="18" charset="2"/>
              </a:rPr>
              <a:t>       </a:t>
            </a:r>
            <a:r>
              <a:rPr lang="en-US" altLang="en-US" sz="1600" dirty="0"/>
              <a:t>}</a:t>
            </a:r>
          </a:p>
          <a:p>
            <a:r>
              <a:rPr lang="en-US" altLang="en-US" sz="2000" dirty="0"/>
              <a:t>      E=</a:t>
            </a:r>
            <a:r>
              <a:rPr lang="en-US" altLang="en-US" sz="2000" dirty="0" err="1"/>
              <a:t>sum_all_n</a:t>
            </a:r>
            <a:r>
              <a:rPr lang="en-US" altLang="en-US" sz="2000" dirty="0"/>
              <a:t> (e(n))</a:t>
            </a:r>
          </a:p>
          <a:p>
            <a:r>
              <a:rPr lang="en-US" altLang="en-US" sz="2000" dirty="0"/>
              <a:t>} MC question: </a:t>
            </a:r>
            <a:r>
              <a:rPr lang="en-US" altLang="en-US" sz="2000" dirty="0" err="1"/>
              <a:t>Update_statement</a:t>
            </a:r>
            <a:r>
              <a:rPr lang="en-US" altLang="en-US" sz="2000" dirty="0"/>
              <a:t> =</a:t>
            </a:r>
          </a:p>
          <a:p>
            <a:r>
              <a:rPr lang="en-US" altLang="en-US" sz="2000" dirty="0">
                <a:sym typeface="Symbol" pitchFamily="18" charset="2"/>
              </a:rPr>
              <a:t>Choice (1): update </a:t>
            </a:r>
            <a:r>
              <a:rPr lang="en-US" altLang="en-US" sz="2000" dirty="0" err="1">
                <a:sym typeface="Symbol" pitchFamily="18" charset="2"/>
              </a:rPr>
              <a:t>w</a:t>
            </a:r>
            <a:r>
              <a:rPr lang="en-US" altLang="en-US" sz="2000" baseline="-25000" dirty="0" err="1">
                <a:sym typeface="Symbol" pitchFamily="18" charset="2"/>
              </a:rPr>
              <a:t>new</a:t>
            </a:r>
            <a:r>
              <a:rPr lang="en-US" altLang="en-US" sz="2000" dirty="0">
                <a:sym typeface="Symbol" pitchFamily="18" charset="2"/>
              </a:rPr>
              <a:t>=</a:t>
            </a:r>
            <a:r>
              <a:rPr lang="en-US" altLang="en-US" sz="2000" dirty="0" err="1">
                <a:sym typeface="Symbol" pitchFamily="18" charset="2"/>
              </a:rPr>
              <a:t>w</a:t>
            </a:r>
            <a:r>
              <a:rPr lang="en-US" altLang="en-US" sz="2000" baseline="-25000" dirty="0" err="1">
                <a:sym typeface="Symbol" pitchFamily="18" charset="2"/>
              </a:rPr>
              <a:t>old</a:t>
            </a:r>
            <a:r>
              <a:rPr lang="en-US" altLang="en-US" sz="2000" dirty="0">
                <a:sym typeface="Symbol" pitchFamily="18" charset="2"/>
              </a:rPr>
              <a:t>+(</a:t>
            </a:r>
            <a:r>
              <a:rPr lang="en-US" altLang="en-US" sz="2000" i="1" dirty="0">
                <a:sym typeface="Symbol" pitchFamily="18" charset="2"/>
              </a:rPr>
              <a:t>*</a:t>
            </a:r>
            <a:r>
              <a:rPr lang="en-US" altLang="en-US" sz="2000" dirty="0">
                <a:sym typeface="Symbol" pitchFamily="18" charset="2"/>
              </a:rPr>
              <a:t>E/w);</a:t>
            </a:r>
          </a:p>
          <a:p>
            <a:r>
              <a:rPr lang="en-US" altLang="en-US" sz="2000" dirty="0">
                <a:solidFill>
                  <a:srgbClr val="FF0000"/>
                </a:solidFill>
                <a:sym typeface="Symbol" pitchFamily="18" charset="2"/>
              </a:rPr>
              <a:t>Choice (2): update </a:t>
            </a:r>
            <a:r>
              <a:rPr lang="en-US" altLang="en-US" sz="2000" dirty="0" err="1">
                <a:solidFill>
                  <a:srgbClr val="FF0000"/>
                </a:solidFill>
                <a:sym typeface="Symbol" pitchFamily="18" charset="2"/>
              </a:rPr>
              <a:t>w</a:t>
            </a:r>
            <a:r>
              <a:rPr lang="en-US" altLang="en-US" sz="2000" baseline="-25000" dirty="0" err="1">
                <a:solidFill>
                  <a:srgbClr val="FF0000"/>
                </a:solidFill>
                <a:sym typeface="Symbol" pitchFamily="18" charset="2"/>
              </a:rPr>
              <a:t>new</a:t>
            </a:r>
            <a:r>
              <a:rPr lang="en-US" altLang="en-US" sz="2000" dirty="0">
                <a:solidFill>
                  <a:srgbClr val="FF0000"/>
                </a:solidFill>
                <a:sym typeface="Symbol" pitchFamily="18" charset="2"/>
              </a:rPr>
              <a:t>=</a:t>
            </a:r>
            <a:r>
              <a:rPr lang="en-US" altLang="en-US" sz="2000" dirty="0" err="1">
                <a:solidFill>
                  <a:srgbClr val="FF0000"/>
                </a:solidFill>
                <a:sym typeface="Symbol" pitchFamily="18" charset="2"/>
              </a:rPr>
              <a:t>w</a:t>
            </a:r>
            <a:r>
              <a:rPr lang="en-US" altLang="en-US" sz="2000" baseline="-25000" dirty="0" err="1">
                <a:solidFill>
                  <a:srgbClr val="FF0000"/>
                </a:solidFill>
                <a:sym typeface="Symbol" pitchFamily="18" charset="2"/>
              </a:rPr>
              <a:t>old</a:t>
            </a:r>
            <a:r>
              <a:rPr lang="en-US" altLang="en-US" sz="2000" dirty="0">
                <a:solidFill>
                  <a:srgbClr val="FF0000"/>
                </a:solidFill>
                <a:sym typeface="Symbol" pitchFamily="18" charset="2"/>
              </a:rPr>
              <a:t> -(</a:t>
            </a:r>
            <a:r>
              <a:rPr lang="en-US" altLang="en-US" sz="2000" i="1" dirty="0">
                <a:solidFill>
                  <a:srgbClr val="FF0000"/>
                </a:solidFill>
                <a:sym typeface="Symbol" pitchFamily="18" charset="2"/>
              </a:rPr>
              <a:t>*</a:t>
            </a:r>
            <a:r>
              <a:rPr lang="en-US" altLang="en-US" sz="2000" dirty="0">
                <a:solidFill>
                  <a:srgbClr val="FF0000"/>
                </a:solidFill>
                <a:sym typeface="Symbol" pitchFamily="18" charset="2"/>
              </a:rPr>
              <a:t>E/w); is correct</a:t>
            </a:r>
          </a:p>
          <a:p>
            <a:r>
              <a:rPr lang="en-US" altLang="en-US" sz="2000" dirty="0">
                <a:sym typeface="Symbol" pitchFamily="18" charset="2"/>
              </a:rPr>
              <a:t>Choice (3): update </a:t>
            </a:r>
            <a:r>
              <a:rPr lang="en-US" altLang="en-US" sz="2000" dirty="0" err="1">
                <a:sym typeface="Symbol" pitchFamily="18" charset="2"/>
              </a:rPr>
              <a:t>w</a:t>
            </a:r>
            <a:r>
              <a:rPr lang="en-US" altLang="en-US" sz="2000" baseline="-25000" dirty="0" err="1">
                <a:sym typeface="Symbol" pitchFamily="18" charset="2"/>
              </a:rPr>
              <a:t>new</a:t>
            </a:r>
            <a:r>
              <a:rPr lang="en-US" altLang="en-US" sz="2000" dirty="0">
                <a:sym typeface="Symbol" pitchFamily="18" charset="2"/>
              </a:rPr>
              <a:t>=</a:t>
            </a:r>
            <a:r>
              <a:rPr lang="en-US" altLang="en-US" sz="2000" dirty="0" err="1">
                <a:sym typeface="Symbol" pitchFamily="18" charset="2"/>
              </a:rPr>
              <a:t>w</a:t>
            </a:r>
            <a:r>
              <a:rPr lang="en-US" altLang="en-US" sz="2000" baseline="-25000" dirty="0" err="1">
                <a:sym typeface="Symbol" pitchFamily="18" charset="2"/>
              </a:rPr>
              <a:t>old</a:t>
            </a:r>
            <a:r>
              <a:rPr lang="en-US" altLang="en-US" sz="2000" dirty="0">
                <a:sym typeface="Symbol" pitchFamily="18" charset="2"/>
              </a:rPr>
              <a:t>+(</a:t>
            </a:r>
            <a:r>
              <a:rPr lang="en-US" altLang="en-US" sz="2000" i="1" dirty="0">
                <a:sym typeface="Symbol" pitchFamily="18" charset="2"/>
              </a:rPr>
              <a:t>*</a:t>
            </a:r>
            <a:r>
              <a:rPr lang="en-US" altLang="en-US" sz="2000" dirty="0">
                <a:sym typeface="Symbol" pitchFamily="18" charset="2"/>
              </a:rPr>
              <a:t>w/ E);</a:t>
            </a:r>
          </a:p>
          <a:p>
            <a:r>
              <a:rPr lang="en-US" altLang="en-US" sz="2000" dirty="0">
                <a:sym typeface="Symbol" pitchFamily="18" charset="2"/>
              </a:rPr>
              <a:t>Choice (4): update </a:t>
            </a:r>
            <a:r>
              <a:rPr lang="en-US" altLang="en-US" sz="2000" dirty="0" err="1">
                <a:sym typeface="Symbol" pitchFamily="18" charset="2"/>
              </a:rPr>
              <a:t>w</a:t>
            </a:r>
            <a:r>
              <a:rPr lang="en-US" altLang="en-US" sz="2000" baseline="-25000" dirty="0" err="1">
                <a:sym typeface="Symbol" pitchFamily="18" charset="2"/>
              </a:rPr>
              <a:t>new</a:t>
            </a:r>
            <a:r>
              <a:rPr lang="en-US" altLang="en-US" sz="2000" dirty="0">
                <a:sym typeface="Symbol" pitchFamily="18" charset="2"/>
              </a:rPr>
              <a:t>=</a:t>
            </a:r>
            <a:r>
              <a:rPr lang="en-US" altLang="en-US" sz="2000" dirty="0" err="1">
                <a:sym typeface="Symbol" pitchFamily="18" charset="2"/>
              </a:rPr>
              <a:t>w</a:t>
            </a:r>
            <a:r>
              <a:rPr lang="en-US" altLang="en-US" sz="2000" baseline="-25000" dirty="0" err="1">
                <a:sym typeface="Symbol" pitchFamily="18" charset="2"/>
              </a:rPr>
              <a:t>old</a:t>
            </a:r>
            <a:r>
              <a:rPr lang="en-US" altLang="en-US" sz="2000" dirty="0">
                <a:sym typeface="Symbol" pitchFamily="18" charset="2"/>
              </a:rPr>
              <a:t> -(</a:t>
            </a:r>
            <a:r>
              <a:rPr lang="en-US" altLang="en-US" sz="2000" i="1" dirty="0">
                <a:sym typeface="Symbol" pitchFamily="18" charset="2"/>
              </a:rPr>
              <a:t> *</a:t>
            </a:r>
            <a:r>
              <a:rPr lang="en-US" altLang="en-US" sz="2000" dirty="0">
                <a:sym typeface="Symbol" pitchFamily="18" charset="2"/>
              </a:rPr>
              <a:t>w/ E);</a:t>
            </a:r>
          </a:p>
          <a:p>
            <a:endParaRPr lang="en-US" altLang="en-US" sz="2000" dirty="0">
              <a:sym typeface="Symbol" pitchFamily="18" charset="2"/>
            </a:endParaRPr>
          </a:p>
          <a:p>
            <a:endParaRPr lang="en-US" altLang="en-US" sz="2000" dirty="0">
              <a:sym typeface="Symbol" pitchFamily="18" charset="2"/>
            </a:endParaRPr>
          </a:p>
          <a:p>
            <a:endParaRPr lang="en-US" altLang="en-US" sz="2400" dirty="0"/>
          </a:p>
        </p:txBody>
      </p:sp>
      <p:sp>
        <p:nvSpPr>
          <p:cNvPr id="47108" name="Footer Placeholder 3"/>
          <p:cNvSpPr>
            <a:spLocks noGrp="1"/>
          </p:cNvSpPr>
          <p:nvPr>
            <p:ph type="ftr" sz="quarter" idx="11"/>
          </p:nvPr>
        </p:nvSpPr>
        <p:spPr bwMode="auto">
          <a:xfrm>
            <a:off x="5410200" y="640080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endParaRPr lang="en-US" altLang="zh-HK" sz="1200" dirty="0">
              <a:solidFill>
                <a:srgbClr val="898989"/>
              </a:solidFill>
            </a:endParaRPr>
          </a:p>
        </p:txBody>
      </p:sp>
      <p:sp>
        <p:nvSpPr>
          <p:cNvPr id="4710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BC53EC4-40B3-407C-B3FD-A19A26500732}" type="slidenum">
              <a:rPr lang="en-US" altLang="zh-HK" sz="1200">
                <a:solidFill>
                  <a:srgbClr val="898989"/>
                </a:solidFill>
              </a:rPr>
              <a:pPr>
                <a:spcBef>
                  <a:spcPct val="0"/>
                </a:spcBef>
                <a:buFontTx/>
                <a:buNone/>
              </a:pPr>
              <a:t>72</a:t>
            </a:fld>
            <a:endParaRPr lang="en-US" altLang="zh-HK" sz="1200">
              <a:solidFill>
                <a:srgbClr val="898989"/>
              </a:solidFill>
            </a:endParaRPr>
          </a:p>
        </p:txBody>
      </p:sp>
      <p:pic>
        <p:nvPicPr>
          <p:cNvPr id="2" name="Picture 2">
            <a:extLst>
              <a:ext uri="{FF2B5EF4-FFF2-40B4-BE49-F238E27FC236}">
                <a16:creationId xmlns:a16="http://schemas.microsoft.com/office/drawing/2014/main" id="{F0E71435-6716-C641-AB78-10837C3C9F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1950" y="85120"/>
            <a:ext cx="1381759" cy="13817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22481B2-4DA4-F3A4-6676-F22734E039AF}"/>
              </a:ext>
            </a:extLst>
          </p:cNvPr>
          <p:cNvSpPr txBox="1"/>
          <p:nvPr/>
        </p:nvSpPr>
        <p:spPr>
          <a:xfrm>
            <a:off x="5410200" y="3244334"/>
            <a:ext cx="1369286" cy="369332"/>
          </a:xfrm>
          <a:prstGeom prst="rect">
            <a:avLst/>
          </a:prstGeom>
          <a:noFill/>
          <a:ln>
            <a:solidFill>
              <a:schemeClr val="accent1"/>
            </a:solidFill>
          </a:ln>
        </p:spPr>
        <p:txBody>
          <a:bodyPr wrap="none" rtlCol="0">
            <a:spAutoFit/>
          </a:bodyPr>
          <a:lstStyle/>
          <a:p>
            <a:r>
              <a:rPr lang="el-GR" b="0" i="1" dirty="0">
                <a:solidFill>
                  <a:srgbClr val="EA4335"/>
                </a:solidFill>
                <a:effectLst/>
                <a:latin typeface="arial" panose="020B0604020202020204" pitchFamily="34" charset="0"/>
              </a:rPr>
              <a:t>η</a:t>
            </a:r>
            <a:r>
              <a:rPr lang="el-GR" b="0" i="0" dirty="0">
                <a:solidFill>
                  <a:srgbClr val="4D5156"/>
                </a:solidFill>
                <a:effectLst/>
                <a:latin typeface="arial" panose="020B0604020202020204" pitchFamily="34" charset="0"/>
              </a:rPr>
              <a:t>. /'</a:t>
            </a:r>
            <a:r>
              <a:rPr lang="en-US" b="0" i="0" dirty="0">
                <a:solidFill>
                  <a:srgbClr val="4D5156"/>
                </a:solidFill>
                <a:effectLst/>
                <a:latin typeface="arial" panose="020B0604020202020204" pitchFamily="34" charset="0"/>
              </a:rPr>
              <a:t>i:tə/. eta</a:t>
            </a:r>
            <a:endParaRPr lang="en-US" dirty="0"/>
          </a:p>
        </p:txBody>
      </p:sp>
    </p:spTree>
    <p:extLst>
      <p:ext uri="{BB962C8B-B14F-4D97-AF65-F5344CB8AC3E}">
        <p14:creationId xmlns:p14="http://schemas.microsoft.com/office/powerpoint/2010/main" val="35711538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noAutofit/>
          </a:bodyPr>
          <a:lstStyle/>
          <a:p>
            <a:pPr algn="l"/>
            <a:r>
              <a:rPr lang="en-US" altLang="en-US" sz="2000" dirty="0">
                <a:solidFill>
                  <a:srgbClr val="FF0000"/>
                </a:solidFill>
              </a:rPr>
              <a:t>Answer 8: The training algorithm </a:t>
            </a:r>
            <a:br>
              <a:rPr lang="en-US" altLang="en-US" sz="2000" dirty="0">
                <a:solidFill>
                  <a:srgbClr val="FF0000"/>
                </a:solidFill>
              </a:rPr>
            </a:br>
            <a:r>
              <a:rPr lang="en-US" altLang="en-US" sz="2000" dirty="0">
                <a:solidFill>
                  <a:srgbClr val="FF0000"/>
                </a:solidFill>
              </a:rPr>
              <a:t>Data structures used can be found in the program at appendix  </a:t>
            </a:r>
          </a:p>
        </p:txBody>
      </p:sp>
      <p:sp>
        <p:nvSpPr>
          <p:cNvPr id="47107" name="Content Placeholder 2"/>
          <p:cNvSpPr>
            <a:spLocks noGrp="1"/>
          </p:cNvSpPr>
          <p:nvPr>
            <p:ph idx="1"/>
          </p:nvPr>
        </p:nvSpPr>
        <p:spPr>
          <a:xfrm>
            <a:off x="457200" y="1143000"/>
            <a:ext cx="8686800" cy="4525963"/>
          </a:xfrm>
        </p:spPr>
        <p:txBody>
          <a:bodyPr>
            <a:normAutofit fontScale="85000" lnSpcReduction="20000"/>
          </a:bodyPr>
          <a:lstStyle/>
          <a:p>
            <a:r>
              <a:rPr lang="en-US" altLang="en-US" sz="2400" dirty="0"/>
              <a:t>Write the data structures required for each step of the training algorithm</a:t>
            </a:r>
          </a:p>
          <a:p>
            <a:r>
              <a:rPr lang="en-US" altLang="en-US" sz="2400" dirty="0" err="1"/>
              <a:t>Iter</a:t>
            </a:r>
            <a:r>
              <a:rPr lang="en-US" altLang="en-US" sz="2400" dirty="0"/>
              <a:t>=1: </a:t>
            </a:r>
            <a:r>
              <a:rPr lang="en-US" altLang="en-US" sz="2400" dirty="0" err="1"/>
              <a:t>all_epochs</a:t>
            </a:r>
            <a:r>
              <a:rPr lang="en-US" altLang="en-US" sz="2400" dirty="0"/>
              <a:t> (or break when E is very small)</a:t>
            </a:r>
          </a:p>
          <a:p>
            <a:r>
              <a:rPr lang="en-US" altLang="en-US" sz="2400" dirty="0"/>
              <a:t>{     For n=1:N_all_training_samples and classes</a:t>
            </a:r>
          </a:p>
          <a:p>
            <a:r>
              <a:rPr lang="en-US" altLang="en-US" sz="2400" dirty="0"/>
              <a:t>      { feed forward x(n) to network to get y(n)</a:t>
            </a:r>
          </a:p>
          <a:p>
            <a:r>
              <a:rPr lang="en-US" altLang="en-US" sz="2400" dirty="0"/>
              <a:t>              e(n)=0.5*[y(n)-t(n)]^2  ;//t(n)=teacher of sample x(n)</a:t>
            </a:r>
          </a:p>
          <a:p>
            <a:r>
              <a:rPr lang="en-US" altLang="en-US" sz="2400" dirty="0"/>
              <a:t>        back propagate e(n) to the network, </a:t>
            </a:r>
          </a:p>
          <a:p>
            <a:r>
              <a:rPr lang="en-US" altLang="en-US" sz="2400" dirty="0">
                <a:sym typeface="Symbol" pitchFamily="18" charset="2"/>
              </a:rPr>
              <a:t>       //showed earlier if w=-</a:t>
            </a:r>
            <a:r>
              <a:rPr lang="en-US" altLang="en-US" sz="2400" i="1" dirty="0">
                <a:sym typeface="Symbol" pitchFamily="18" charset="2"/>
              </a:rPr>
              <a:t>*</a:t>
            </a:r>
            <a:r>
              <a:rPr lang="en-US" altLang="en-US" sz="2400" dirty="0">
                <a:sym typeface="Symbol" pitchFamily="18" charset="2"/>
              </a:rPr>
              <a:t>E/w , and </a:t>
            </a:r>
            <a:r>
              <a:rPr lang="en-US" altLang="en-US" sz="2400" dirty="0" err="1">
                <a:sym typeface="Symbol" pitchFamily="18" charset="2"/>
              </a:rPr>
              <a:t>w</a:t>
            </a:r>
            <a:r>
              <a:rPr lang="en-US" altLang="en-US" sz="2400" baseline="-25000" dirty="0" err="1">
                <a:sym typeface="Symbol" pitchFamily="18" charset="2"/>
              </a:rPr>
              <a:t>new</a:t>
            </a:r>
            <a:r>
              <a:rPr lang="en-US" altLang="en-US" sz="2400" dirty="0">
                <a:sym typeface="Symbol" pitchFamily="18" charset="2"/>
              </a:rPr>
              <a:t>=</a:t>
            </a:r>
            <a:r>
              <a:rPr lang="en-US" altLang="en-US" sz="2400" dirty="0" err="1">
                <a:sym typeface="Symbol" pitchFamily="18" charset="2"/>
              </a:rPr>
              <a:t>w</a:t>
            </a:r>
            <a:r>
              <a:rPr lang="en-US" altLang="en-US" sz="2400" baseline="-25000" dirty="0" err="1">
                <a:sym typeface="Symbol" pitchFamily="18" charset="2"/>
              </a:rPr>
              <a:t>old</a:t>
            </a:r>
            <a:r>
              <a:rPr lang="en-US" altLang="en-US" sz="2400" dirty="0">
                <a:sym typeface="Symbol" pitchFamily="18" charset="2"/>
              </a:rPr>
              <a:t>+ w</a:t>
            </a:r>
          </a:p>
          <a:p>
            <a:r>
              <a:rPr lang="en-US" altLang="en-US" sz="2400" dirty="0">
                <a:sym typeface="Symbol" pitchFamily="18" charset="2"/>
              </a:rPr>
              <a:t>       //output y(n) will be closer to t(n) hence e(n) will decrease</a:t>
            </a:r>
          </a:p>
          <a:p>
            <a:r>
              <a:rPr lang="en-US" altLang="en-US" sz="2400" dirty="0"/>
              <a:t>        find </a:t>
            </a:r>
            <a:r>
              <a:rPr lang="en-US" altLang="en-US" sz="2400" dirty="0">
                <a:sym typeface="Symbol" pitchFamily="18" charset="2"/>
              </a:rPr>
              <a:t>w=-</a:t>
            </a:r>
            <a:r>
              <a:rPr lang="en-US" altLang="en-US" sz="2400" i="1" dirty="0">
                <a:sym typeface="Symbol" pitchFamily="18" charset="2"/>
              </a:rPr>
              <a:t>*</a:t>
            </a:r>
            <a:r>
              <a:rPr lang="en-US" altLang="en-US" sz="2400" dirty="0">
                <a:sym typeface="Symbol" pitchFamily="18" charset="2"/>
              </a:rPr>
              <a:t>E/w        //E will decrease. </a:t>
            </a:r>
            <a:r>
              <a:rPr lang="en-US" altLang="en-US" sz="2400" i="1" dirty="0">
                <a:sym typeface="Symbol" pitchFamily="18" charset="2"/>
              </a:rPr>
              <a:t>0.1=</a:t>
            </a:r>
            <a:r>
              <a:rPr lang="en-US" altLang="en-US" sz="2400" dirty="0">
                <a:sym typeface="Symbol" pitchFamily="18" charset="2"/>
              </a:rPr>
              <a:t>learning rate</a:t>
            </a:r>
          </a:p>
          <a:p>
            <a:r>
              <a:rPr lang="en-US" altLang="en-US" sz="2400" dirty="0">
                <a:sym typeface="Symbol" pitchFamily="18" charset="2"/>
              </a:rPr>
              <a:t>        update </a:t>
            </a:r>
            <a:r>
              <a:rPr lang="en-US" altLang="en-US" sz="2400" dirty="0" err="1">
                <a:sym typeface="Symbol" pitchFamily="18" charset="2"/>
              </a:rPr>
              <a:t>w</a:t>
            </a:r>
            <a:r>
              <a:rPr lang="en-US" altLang="en-US" sz="2400" baseline="-25000" dirty="0" err="1">
                <a:sym typeface="Symbol" pitchFamily="18" charset="2"/>
              </a:rPr>
              <a:t>new</a:t>
            </a:r>
            <a:r>
              <a:rPr lang="en-US" altLang="en-US" sz="2400" dirty="0">
                <a:sym typeface="Symbol" pitchFamily="18" charset="2"/>
              </a:rPr>
              <a:t>=</a:t>
            </a:r>
            <a:r>
              <a:rPr lang="en-US" altLang="en-US" sz="2400" dirty="0" err="1">
                <a:sym typeface="Symbol" pitchFamily="18" charset="2"/>
              </a:rPr>
              <a:t>w</a:t>
            </a:r>
            <a:r>
              <a:rPr lang="en-US" altLang="en-US" sz="2400" baseline="-25000" dirty="0" err="1">
                <a:sym typeface="Symbol" pitchFamily="18" charset="2"/>
              </a:rPr>
              <a:t>old</a:t>
            </a:r>
            <a:r>
              <a:rPr lang="en-US" altLang="en-US" sz="2400" dirty="0">
                <a:sym typeface="Symbol" pitchFamily="18" charset="2"/>
              </a:rPr>
              <a:t>+ w =</a:t>
            </a:r>
            <a:r>
              <a:rPr lang="en-US" altLang="en-US" sz="2400" dirty="0" err="1">
                <a:sym typeface="Symbol" pitchFamily="18" charset="2"/>
              </a:rPr>
              <a:t>w</a:t>
            </a:r>
            <a:r>
              <a:rPr lang="en-US" altLang="en-US" sz="2400" baseline="-25000" dirty="0" err="1">
                <a:sym typeface="Symbol" pitchFamily="18" charset="2"/>
              </a:rPr>
              <a:t>old</a:t>
            </a:r>
            <a:r>
              <a:rPr lang="en-US" altLang="en-US" sz="2400" dirty="0">
                <a:sym typeface="Symbol" pitchFamily="18" charset="2"/>
              </a:rPr>
              <a:t>-</a:t>
            </a:r>
            <a:r>
              <a:rPr lang="en-US" altLang="en-US" sz="2400" i="1" dirty="0">
                <a:sym typeface="Symbol" pitchFamily="18" charset="2"/>
              </a:rPr>
              <a:t>*</a:t>
            </a:r>
            <a:r>
              <a:rPr lang="en-US" altLang="en-US" sz="2400" dirty="0">
                <a:sym typeface="Symbol" pitchFamily="18" charset="2"/>
              </a:rPr>
              <a:t>E/w ;     //for weight</a:t>
            </a:r>
          </a:p>
          <a:p>
            <a:r>
              <a:rPr lang="en-US" altLang="en-US" sz="2400" dirty="0">
                <a:sym typeface="Symbol" pitchFamily="18" charset="2"/>
              </a:rPr>
              <a:t>        Similarity  update </a:t>
            </a:r>
            <a:r>
              <a:rPr lang="en-US" altLang="en-US" sz="2400" dirty="0" err="1">
                <a:sym typeface="Symbol" pitchFamily="18" charset="2"/>
              </a:rPr>
              <a:t>b</a:t>
            </a:r>
            <a:r>
              <a:rPr lang="en-US" altLang="en-US" sz="2400" baseline="-25000" dirty="0" err="1">
                <a:sym typeface="Symbol" pitchFamily="18" charset="2"/>
              </a:rPr>
              <a:t>new</a:t>
            </a:r>
            <a:r>
              <a:rPr lang="en-US" altLang="en-US" sz="2400" dirty="0">
                <a:sym typeface="Symbol" pitchFamily="18" charset="2"/>
              </a:rPr>
              <a:t>=b</a:t>
            </a:r>
            <a:r>
              <a:rPr lang="en-US" altLang="en-US" sz="2400" baseline="-25000" dirty="0">
                <a:sym typeface="Symbol" pitchFamily="18" charset="2"/>
              </a:rPr>
              <a:t>old</a:t>
            </a:r>
            <a:r>
              <a:rPr lang="en-US" altLang="en-US" sz="2400" dirty="0">
                <a:sym typeface="Symbol" pitchFamily="18" charset="2"/>
              </a:rPr>
              <a:t>+ b =b</a:t>
            </a:r>
            <a:r>
              <a:rPr lang="en-US" altLang="en-US" sz="2400" baseline="-25000" dirty="0">
                <a:sym typeface="Symbol" pitchFamily="18" charset="2"/>
              </a:rPr>
              <a:t>old</a:t>
            </a:r>
            <a:r>
              <a:rPr lang="en-US" altLang="en-US" sz="2400" dirty="0">
                <a:sym typeface="Symbol" pitchFamily="18" charset="2"/>
              </a:rPr>
              <a:t>-</a:t>
            </a:r>
            <a:r>
              <a:rPr lang="en-US" altLang="en-US" sz="2400" i="1" dirty="0">
                <a:sym typeface="Symbol" pitchFamily="18" charset="2"/>
              </a:rPr>
              <a:t>*</a:t>
            </a:r>
            <a:r>
              <a:rPr lang="en-US" altLang="en-US" sz="2400" dirty="0">
                <a:sym typeface="Symbol" pitchFamily="18" charset="2"/>
              </a:rPr>
              <a:t>e/b ;    //for bias</a:t>
            </a:r>
          </a:p>
          <a:p>
            <a:r>
              <a:rPr lang="en-US" altLang="en-US" sz="2400" dirty="0">
                <a:sym typeface="Symbol" pitchFamily="18" charset="2"/>
              </a:rPr>
              <a:t>       </a:t>
            </a:r>
            <a:r>
              <a:rPr lang="en-US" altLang="en-US" sz="2000" dirty="0"/>
              <a:t>}</a:t>
            </a:r>
          </a:p>
          <a:p>
            <a:r>
              <a:rPr lang="en-US" altLang="en-US" sz="2400" dirty="0"/>
              <a:t>      E=</a:t>
            </a:r>
            <a:r>
              <a:rPr lang="en-US" altLang="en-US" sz="2400" dirty="0" err="1"/>
              <a:t>sum_all_n</a:t>
            </a:r>
            <a:r>
              <a:rPr lang="en-US" altLang="en-US" sz="2400" dirty="0"/>
              <a:t> (e(n))</a:t>
            </a:r>
          </a:p>
          <a:p>
            <a:r>
              <a:rPr lang="en-US" altLang="en-US" sz="2400" dirty="0"/>
              <a:t>}</a:t>
            </a:r>
          </a:p>
        </p:txBody>
      </p:sp>
      <p:sp>
        <p:nvSpPr>
          <p:cNvPr id="4710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p>
        </p:txBody>
      </p:sp>
      <p:sp>
        <p:nvSpPr>
          <p:cNvPr id="4710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BC53EC4-40B3-407C-B3FD-A19A26500732}" type="slidenum">
              <a:rPr lang="en-US" altLang="zh-HK" sz="1200">
                <a:solidFill>
                  <a:srgbClr val="898989"/>
                </a:solidFill>
              </a:rPr>
              <a:pPr>
                <a:spcBef>
                  <a:spcPct val="0"/>
                </a:spcBef>
                <a:buFontTx/>
                <a:buNone/>
              </a:pPr>
              <a:t>73</a:t>
            </a:fld>
            <a:endParaRPr lang="en-US" altLang="zh-HK" sz="1200">
              <a:solidFill>
                <a:srgbClr val="898989"/>
              </a:solidFill>
            </a:endParaRPr>
          </a:p>
        </p:txBody>
      </p:sp>
    </p:spTree>
    <p:extLst>
      <p:ext uri="{BB962C8B-B14F-4D97-AF65-F5344CB8AC3E}">
        <p14:creationId xmlns:p14="http://schemas.microsoft.com/office/powerpoint/2010/main" val="12168508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pPr>
              <a:defRPr/>
            </a:pPr>
            <a:r>
              <a:rPr lang="en-US" altLang="zh-HK"/>
              <a:t>Neural Networks. , v.250210a</a:t>
            </a:r>
          </a:p>
        </p:txBody>
      </p:sp>
      <p:sp>
        <p:nvSpPr>
          <p:cNvPr id="5" name="Slide Number Placeholder 4"/>
          <p:cNvSpPr>
            <a:spLocks noGrp="1"/>
          </p:cNvSpPr>
          <p:nvPr>
            <p:ph type="sldNum" sz="quarter" idx="12"/>
          </p:nvPr>
        </p:nvSpPr>
        <p:spPr/>
        <p:txBody>
          <a:bodyPr/>
          <a:lstStyle/>
          <a:p>
            <a:fld id="{B28686DF-4AC6-44BB-9261-A3C12E8BDC53}" type="slidenum">
              <a:rPr lang="en-US" altLang="zh-HK" smtClean="0"/>
              <a:pPr/>
              <a:t>74</a:t>
            </a:fld>
            <a:endParaRPr lang="en-US" altLang="zh-HK"/>
          </a:p>
        </p:txBody>
      </p:sp>
      <p:graphicFrame>
        <p:nvGraphicFramePr>
          <p:cNvPr id="7" name="Object 6"/>
          <p:cNvGraphicFramePr>
            <a:graphicFrameLocks noChangeAspect="1"/>
          </p:cNvGraphicFramePr>
          <p:nvPr/>
        </p:nvGraphicFramePr>
        <p:xfrm>
          <a:off x="914400" y="26450"/>
          <a:ext cx="5419387" cy="2168525"/>
        </p:xfrm>
        <a:graphic>
          <a:graphicData uri="http://schemas.openxmlformats.org/presentationml/2006/ole">
            <mc:AlternateContent xmlns:mc="http://schemas.openxmlformats.org/markup-compatibility/2006">
              <mc:Choice xmlns:v="urn:schemas-microsoft-com:vml" Requires="v">
                <p:oleObj name="Equation" r:id="rId2" imgW="2603160" imgH="1041120" progId="Equation.3">
                  <p:embed/>
                </p:oleObj>
              </mc:Choice>
              <mc:Fallback>
                <p:oleObj name="Equation" r:id="rId2" imgW="2603160" imgH="104112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6450"/>
                        <a:ext cx="5419387" cy="2168525"/>
                      </a:xfrm>
                      <a:prstGeom prst="rect">
                        <a:avLst/>
                      </a:prstGeom>
                      <a:noFill/>
                      <a:ln w="9525">
                        <a:noFill/>
                        <a:miter lim="800000"/>
                        <a:headEnd/>
                        <a:tailEnd/>
                      </a:ln>
                    </p:spPr>
                  </p:pic>
                </p:oleObj>
              </mc:Fallback>
            </mc:AlternateContent>
          </a:graphicData>
        </a:graphic>
      </p:graphicFrame>
      <p:sp>
        <p:nvSpPr>
          <p:cNvPr id="8" name="Title 7"/>
          <p:cNvSpPr>
            <a:spLocks noGrp="1"/>
          </p:cNvSpPr>
          <p:nvPr>
            <p:ph type="title"/>
          </p:nvPr>
        </p:nvSpPr>
        <p:spPr/>
        <p:txBody>
          <a:bodyPr/>
          <a:lstStyle/>
          <a:p>
            <a:r>
              <a:rPr lang="en-US" dirty="0"/>
              <a:t> </a:t>
            </a:r>
          </a:p>
        </p:txBody>
      </p:sp>
      <p:sp>
        <p:nvSpPr>
          <p:cNvPr id="9" name="TextBox 8">
            <a:extLst>
              <a:ext uri="{FF2B5EF4-FFF2-40B4-BE49-F238E27FC236}">
                <a16:creationId xmlns:a16="http://schemas.microsoft.com/office/drawing/2014/main" id="{67F3FB15-97EC-41B4-B6A5-E17D67791E11}"/>
              </a:ext>
            </a:extLst>
          </p:cNvPr>
          <p:cNvSpPr txBox="1"/>
          <p:nvPr/>
        </p:nvSpPr>
        <p:spPr>
          <a:xfrm>
            <a:off x="2743200" y="26450"/>
            <a:ext cx="4572000" cy="369332"/>
          </a:xfrm>
          <a:prstGeom prst="rect">
            <a:avLst/>
          </a:prstGeom>
          <a:noFill/>
        </p:spPr>
        <p:txBody>
          <a:bodyPr wrap="square">
            <a:spAutoFit/>
          </a:bodyPr>
          <a:lstStyle/>
          <a:p>
            <a:r>
              <a:rPr lang="en-US" altLang="en-US" dirty="0"/>
              <a:t>(self study question)</a:t>
            </a:r>
            <a:endParaRPr lang="en-US" dirty="0"/>
          </a:p>
        </p:txBody>
      </p:sp>
    </p:spTree>
    <p:extLst>
      <p:ext uri="{BB962C8B-B14F-4D97-AF65-F5344CB8AC3E}">
        <p14:creationId xmlns:p14="http://schemas.microsoft.com/office/powerpoint/2010/main" val="9881437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436" y="4361940"/>
            <a:ext cx="4472263" cy="239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1"/>
          <p:cNvSpPr>
            <a:spLocks noGrp="1"/>
          </p:cNvSpPr>
          <p:nvPr>
            <p:ph type="title"/>
          </p:nvPr>
        </p:nvSpPr>
        <p:spPr>
          <a:xfrm>
            <a:off x="140895" y="260866"/>
            <a:ext cx="3669106" cy="487363"/>
          </a:xfrm>
        </p:spPr>
        <p:txBody>
          <a:bodyPr>
            <a:noAutofit/>
          </a:bodyPr>
          <a:lstStyle/>
          <a:p>
            <a:pPr algn="l"/>
            <a:r>
              <a:rPr lang="en-US" altLang="en-US" sz="1800" dirty="0"/>
              <a:t>Ex10. (self study question)</a:t>
            </a:r>
            <a:br>
              <a:rPr lang="en-US" altLang="en-US" sz="1800" dirty="0"/>
            </a:br>
            <a:r>
              <a:rPr lang="en-US" altLang="en-US" sz="1800" dirty="0"/>
              <a:t>Case 1: when the neuron in between the output and the hidden layer</a:t>
            </a:r>
            <a:br>
              <a:rPr lang="en-US" altLang="en-US" sz="1800" dirty="0"/>
            </a:br>
            <a:endParaRPr lang="en-US" altLang="en-US" sz="1800" i="1" baseline="-25000" dirty="0"/>
          </a:p>
        </p:txBody>
      </p:sp>
      <p:sp>
        <p:nvSpPr>
          <p:cNvPr id="37892" name="Content Placeholder 2"/>
          <p:cNvSpPr>
            <a:spLocks noGrp="1"/>
          </p:cNvSpPr>
          <p:nvPr>
            <p:ph idx="1"/>
          </p:nvPr>
        </p:nvSpPr>
        <p:spPr>
          <a:xfrm>
            <a:off x="8229600" y="5791200"/>
            <a:ext cx="457200" cy="334963"/>
          </a:xfrm>
        </p:spPr>
        <p:txBody>
          <a:bodyPr>
            <a:normAutofit fontScale="55000" lnSpcReduction="20000"/>
          </a:bodyPr>
          <a:lstStyle/>
          <a:p>
            <a:r>
              <a:rPr lang="en-US" altLang="en-US"/>
              <a:t> </a:t>
            </a:r>
          </a:p>
        </p:txBody>
      </p:sp>
      <p:sp>
        <p:nvSpPr>
          <p:cNvPr id="37893" name="Footer Placeholder 3"/>
          <p:cNvSpPr>
            <a:spLocks noGrp="1"/>
          </p:cNvSpPr>
          <p:nvPr>
            <p:ph type="ftr" sz="quarter" idx="11"/>
          </p:nvPr>
        </p:nvSpPr>
        <p:spPr bwMode="auto">
          <a:xfrm>
            <a:off x="2301959" y="6425242"/>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endParaRPr lang="en-US" altLang="zh-HK" sz="1200" dirty="0">
              <a:solidFill>
                <a:srgbClr val="898989"/>
              </a:solidFill>
            </a:endParaRPr>
          </a:p>
        </p:txBody>
      </p:sp>
      <p:sp>
        <p:nvSpPr>
          <p:cNvPr id="3789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028D2F6-5CA3-43E8-9DF1-2D06CEA395FD}" type="slidenum">
              <a:rPr lang="en-US" altLang="zh-HK" sz="1200">
                <a:solidFill>
                  <a:srgbClr val="898989"/>
                </a:solidFill>
              </a:rPr>
              <a:pPr>
                <a:spcBef>
                  <a:spcPct val="0"/>
                </a:spcBef>
                <a:buFontTx/>
                <a:buNone/>
              </a:pPr>
              <a:t>75</a:t>
            </a:fld>
            <a:endParaRPr lang="en-US" altLang="zh-HK" sz="1200">
              <a:solidFill>
                <a:srgbClr val="898989"/>
              </a:solidFill>
            </a:endParaRPr>
          </a:p>
        </p:txBody>
      </p:sp>
      <p:graphicFrame>
        <p:nvGraphicFramePr>
          <p:cNvPr id="37895" name="Object 5"/>
          <p:cNvGraphicFramePr>
            <a:graphicFrameLocks noChangeAspect="1"/>
          </p:cNvGraphicFramePr>
          <p:nvPr/>
        </p:nvGraphicFramePr>
        <p:xfrm>
          <a:off x="41549" y="799708"/>
          <a:ext cx="5398611" cy="5562600"/>
        </p:xfrm>
        <a:graphic>
          <a:graphicData uri="http://schemas.openxmlformats.org/presentationml/2006/ole">
            <mc:AlternateContent xmlns:mc="http://schemas.openxmlformats.org/markup-compatibility/2006">
              <mc:Choice xmlns:v="urn:schemas-microsoft-com:vml" Requires="v">
                <p:oleObj name="Equation" r:id="rId4" imgW="4063680" imgH="4190760" progId="Equation.3">
                  <p:embed/>
                </p:oleObj>
              </mc:Choice>
              <mc:Fallback>
                <p:oleObj name="Equation" r:id="rId4" imgW="4063680" imgH="4190760" progId="Equation.3">
                  <p:embed/>
                  <p:pic>
                    <p:nvPicPr>
                      <p:cNvPr id="0" name=""/>
                      <p:cNvPicPr>
                        <a:picLocks noChangeAspect="1" noChangeArrowheads="1"/>
                      </p:cNvPicPr>
                      <p:nvPr/>
                    </p:nvPicPr>
                    <p:blipFill>
                      <a:blip r:embed="rId5"/>
                      <a:srcRect/>
                      <a:stretch>
                        <a:fillRect/>
                      </a:stretch>
                    </p:blipFill>
                    <p:spPr bwMode="auto">
                      <a:xfrm>
                        <a:off x="41549" y="799708"/>
                        <a:ext cx="5398611" cy="5562600"/>
                      </a:xfrm>
                      <a:prstGeom prst="rect">
                        <a:avLst/>
                      </a:prstGeom>
                      <a:noFill/>
                      <a:ln>
                        <a:noFill/>
                      </a:ln>
                    </p:spPr>
                  </p:pic>
                </p:oleObj>
              </mc:Fallback>
            </mc:AlternateContent>
          </a:graphicData>
        </a:graphic>
      </p:graphicFrame>
      <p:sp>
        <p:nvSpPr>
          <p:cNvPr id="7" name="Oval 6"/>
          <p:cNvSpPr/>
          <p:nvPr/>
        </p:nvSpPr>
        <p:spPr>
          <a:xfrm>
            <a:off x="6112971" y="1874569"/>
            <a:ext cx="9144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8" name="Straight Arrow Connector 7"/>
          <p:cNvCxnSpPr/>
          <p:nvPr/>
        </p:nvCxnSpPr>
        <p:spPr>
          <a:xfrm>
            <a:off x="5298583" y="2109519"/>
            <a:ext cx="814388" cy="698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350971" y="2407969"/>
            <a:ext cx="762000" cy="23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035308" y="2293669"/>
            <a:ext cx="6778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7" idx="4"/>
          </p:cNvCxnSpPr>
          <p:nvPr/>
        </p:nvCxnSpPr>
        <p:spPr>
          <a:xfrm>
            <a:off x="6570171" y="1874569"/>
            <a:ext cx="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5474796" y="2179369"/>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7" name="Oval 16"/>
          <p:cNvSpPr/>
          <p:nvPr/>
        </p:nvSpPr>
        <p:spPr>
          <a:xfrm>
            <a:off x="5503371" y="2331769"/>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8" name="Straight Arrow Connector 17"/>
          <p:cNvCxnSpPr>
            <a:endCxn id="7" idx="3"/>
          </p:cNvCxnSpPr>
          <p:nvPr/>
        </p:nvCxnSpPr>
        <p:spPr>
          <a:xfrm flipV="1">
            <a:off x="5350971" y="2590532"/>
            <a:ext cx="896937" cy="73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528771" y="2506394"/>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7905" name="TextBox 19"/>
          <p:cNvSpPr txBox="1">
            <a:spLocks noChangeArrowheads="1"/>
          </p:cNvSpPr>
          <p:nvPr/>
        </p:nvSpPr>
        <p:spPr bwMode="auto">
          <a:xfrm>
            <a:off x="7065471" y="1985694"/>
            <a:ext cx="857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Output</a:t>
            </a:r>
          </a:p>
          <a:p>
            <a:pPr eaLnBrk="1" hangingPunct="1">
              <a:spcBef>
                <a:spcPct val="0"/>
              </a:spcBef>
              <a:buFontTx/>
              <a:buNone/>
            </a:pPr>
            <a:endParaRPr lang="en-US" altLang="en-US" sz="1800" i="1" baseline="-25000"/>
          </a:p>
        </p:txBody>
      </p:sp>
      <p:cxnSp>
        <p:nvCxnSpPr>
          <p:cNvPr id="25" name="Straight Arrow Connector 24"/>
          <p:cNvCxnSpPr/>
          <p:nvPr/>
        </p:nvCxnSpPr>
        <p:spPr>
          <a:xfrm flipH="1">
            <a:off x="6193933" y="2788969"/>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908" name="TextBox 1"/>
          <p:cNvSpPr txBox="1">
            <a:spLocks noChangeArrowheads="1"/>
          </p:cNvSpPr>
          <p:nvPr/>
        </p:nvSpPr>
        <p:spPr bwMode="auto">
          <a:xfrm>
            <a:off x="5513690" y="3902075"/>
            <a:ext cx="3027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Neuron </a:t>
            </a:r>
            <a:r>
              <a:rPr lang="en-US" altLang="en-US" sz="1800" i="1" dirty="0"/>
              <a:t>n</a:t>
            </a:r>
            <a:r>
              <a:rPr lang="en-US" altLang="en-US" sz="1800" dirty="0"/>
              <a:t> as an output neuron</a:t>
            </a:r>
          </a:p>
        </p:txBody>
      </p:sp>
      <p:sp>
        <p:nvSpPr>
          <p:cNvPr id="2" name="Oval 1"/>
          <p:cNvSpPr/>
          <p:nvPr/>
        </p:nvSpPr>
        <p:spPr>
          <a:xfrm>
            <a:off x="8458201" y="4318619"/>
            <a:ext cx="595312" cy="392556"/>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cxnSp>
        <p:nvCxnSpPr>
          <p:cNvPr id="5" name="Straight Arrow Connector 4"/>
          <p:cNvCxnSpPr>
            <a:stCxn id="2" idx="0"/>
            <a:endCxn id="7" idx="5"/>
          </p:cNvCxnSpPr>
          <p:nvPr/>
        </p:nvCxnSpPr>
        <p:spPr>
          <a:xfrm flipH="1" flipV="1">
            <a:off x="6893460" y="2590017"/>
            <a:ext cx="1862397" cy="1728602"/>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graphicFrame>
        <p:nvGraphicFramePr>
          <p:cNvPr id="37915" name="Object 13"/>
          <p:cNvGraphicFramePr>
            <a:graphicFrameLocks noChangeAspect="1"/>
          </p:cNvGraphicFramePr>
          <p:nvPr/>
        </p:nvGraphicFramePr>
        <p:xfrm>
          <a:off x="6193933" y="2895600"/>
          <a:ext cx="1014413" cy="250073"/>
        </p:xfrm>
        <a:graphic>
          <a:graphicData uri="http://schemas.openxmlformats.org/presentationml/2006/ole">
            <mc:AlternateContent xmlns:mc="http://schemas.openxmlformats.org/markup-compatibility/2006">
              <mc:Choice xmlns:v="urn:schemas-microsoft-com:vml" Requires="v">
                <p:oleObj name="Equation" r:id="rId6" imgW="927000" imgH="228600" progId="Equation.3">
                  <p:embed/>
                </p:oleObj>
              </mc:Choice>
              <mc:Fallback>
                <p:oleObj name="Equation" r:id="rId6" imgW="927000" imgH="228600" progId="Equation.3">
                  <p:embed/>
                  <p:pic>
                    <p:nvPicPr>
                      <p:cNvPr id="0" name=""/>
                      <p:cNvPicPr>
                        <a:picLocks noChangeAspect="1" noChangeArrowheads="1"/>
                      </p:cNvPicPr>
                      <p:nvPr/>
                    </p:nvPicPr>
                    <p:blipFill>
                      <a:blip r:embed="rId7"/>
                      <a:srcRect/>
                      <a:stretch>
                        <a:fillRect/>
                      </a:stretch>
                    </p:blipFill>
                    <p:spPr bwMode="auto">
                      <a:xfrm>
                        <a:off x="6193933" y="2895600"/>
                        <a:ext cx="1014413" cy="250073"/>
                      </a:xfrm>
                      <a:prstGeom prst="rect">
                        <a:avLst/>
                      </a:prstGeom>
                      <a:noFill/>
                      <a:ln>
                        <a:noFill/>
                      </a:ln>
                    </p:spPr>
                  </p:pic>
                </p:oleObj>
              </mc:Fallback>
            </mc:AlternateContent>
          </a:graphicData>
        </a:graphic>
      </p:graphicFrame>
      <p:graphicFrame>
        <p:nvGraphicFramePr>
          <p:cNvPr id="37916" name="Object 13"/>
          <p:cNvGraphicFramePr>
            <a:graphicFrameLocks noChangeAspect="1"/>
          </p:cNvGraphicFramePr>
          <p:nvPr/>
        </p:nvGraphicFramePr>
        <p:xfrm>
          <a:off x="6636846" y="2069832"/>
          <a:ext cx="319087" cy="474662"/>
        </p:xfrm>
        <a:graphic>
          <a:graphicData uri="http://schemas.openxmlformats.org/presentationml/2006/ole">
            <mc:AlternateContent xmlns:mc="http://schemas.openxmlformats.org/markup-compatibility/2006">
              <mc:Choice xmlns:v="urn:schemas-microsoft-com:vml" Requires="v">
                <p:oleObj name="Equation" r:id="rId8" imgW="152280" imgH="228600" progId="Equation.3">
                  <p:embed/>
                </p:oleObj>
              </mc:Choice>
              <mc:Fallback>
                <p:oleObj name="Equation" r:id="rId8" imgW="152280" imgH="228600" progId="Equation.3">
                  <p:embed/>
                  <p:pic>
                    <p:nvPicPr>
                      <p:cNvPr id="0" name=""/>
                      <p:cNvPicPr>
                        <a:picLocks noChangeAspect="1" noChangeArrowheads="1"/>
                      </p:cNvPicPr>
                      <p:nvPr/>
                    </p:nvPicPr>
                    <p:blipFill>
                      <a:blip r:embed="rId9"/>
                      <a:srcRect/>
                      <a:stretch>
                        <a:fillRect/>
                      </a:stretch>
                    </p:blipFill>
                    <p:spPr bwMode="auto">
                      <a:xfrm>
                        <a:off x="6636846" y="2069832"/>
                        <a:ext cx="319087"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917" name="Object 13"/>
          <p:cNvGraphicFramePr>
            <a:graphicFrameLocks noChangeAspect="1"/>
          </p:cNvGraphicFramePr>
          <p:nvPr/>
        </p:nvGraphicFramePr>
        <p:xfrm>
          <a:off x="6253163" y="2087563"/>
          <a:ext cx="317500" cy="477837"/>
        </p:xfrm>
        <a:graphic>
          <a:graphicData uri="http://schemas.openxmlformats.org/presentationml/2006/ole">
            <mc:AlternateContent xmlns:mc="http://schemas.openxmlformats.org/markup-compatibility/2006">
              <mc:Choice xmlns:v="urn:schemas-microsoft-com:vml" Requires="v">
                <p:oleObj name="Equation" r:id="rId10" imgW="152280" imgH="228600" progId="Equation.3">
                  <p:embed/>
                </p:oleObj>
              </mc:Choice>
              <mc:Fallback>
                <p:oleObj name="Equation" r:id="rId10" imgW="152280" imgH="228600" progId="Equation.3">
                  <p:embed/>
                  <p:pic>
                    <p:nvPicPr>
                      <p:cNvPr id="0" name=""/>
                      <p:cNvPicPr>
                        <a:picLocks noChangeAspect="1" noChangeArrowheads="1"/>
                      </p:cNvPicPr>
                      <p:nvPr/>
                    </p:nvPicPr>
                    <p:blipFill>
                      <a:blip r:embed="rId11"/>
                      <a:srcRect/>
                      <a:stretch>
                        <a:fillRect/>
                      </a:stretch>
                    </p:blipFill>
                    <p:spPr bwMode="auto">
                      <a:xfrm>
                        <a:off x="6253163" y="2087563"/>
                        <a:ext cx="3175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918" name="Object 13"/>
          <p:cNvGraphicFramePr>
            <a:graphicFrameLocks noChangeAspect="1"/>
          </p:cNvGraphicFramePr>
          <p:nvPr/>
        </p:nvGraphicFramePr>
        <p:xfrm>
          <a:off x="7229475" y="2476898"/>
          <a:ext cx="1914525" cy="947738"/>
        </p:xfrm>
        <a:graphic>
          <a:graphicData uri="http://schemas.openxmlformats.org/presentationml/2006/ole">
            <mc:AlternateContent xmlns:mc="http://schemas.openxmlformats.org/markup-compatibility/2006">
              <mc:Choice xmlns:v="urn:schemas-microsoft-com:vml" Requires="v">
                <p:oleObj name="Equation" r:id="rId12" imgW="1384200" imgH="685800" progId="Equation.3">
                  <p:embed/>
                </p:oleObj>
              </mc:Choice>
              <mc:Fallback>
                <p:oleObj name="Equation" r:id="rId12" imgW="1384200" imgH="685800" progId="Equation.3">
                  <p:embed/>
                  <p:pic>
                    <p:nvPicPr>
                      <p:cNvPr id="0" name=""/>
                      <p:cNvPicPr>
                        <a:picLocks noChangeAspect="1" noChangeArrowheads="1"/>
                      </p:cNvPicPr>
                      <p:nvPr/>
                    </p:nvPicPr>
                    <p:blipFill>
                      <a:blip r:embed="rId13"/>
                      <a:srcRect/>
                      <a:stretch>
                        <a:fillRect/>
                      </a:stretch>
                    </p:blipFill>
                    <p:spPr bwMode="auto">
                      <a:xfrm>
                        <a:off x="7229475" y="2476898"/>
                        <a:ext cx="191452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919" name="Object 13"/>
          <p:cNvGraphicFramePr>
            <a:graphicFrameLocks noChangeAspect="1"/>
          </p:cNvGraphicFramePr>
          <p:nvPr/>
        </p:nvGraphicFramePr>
        <p:xfrm>
          <a:off x="5497814" y="1745456"/>
          <a:ext cx="531812" cy="503238"/>
        </p:xfrm>
        <a:graphic>
          <a:graphicData uri="http://schemas.openxmlformats.org/presentationml/2006/ole">
            <mc:AlternateContent xmlns:mc="http://schemas.openxmlformats.org/markup-compatibility/2006">
              <mc:Choice xmlns:v="urn:schemas-microsoft-com:vml" Requires="v">
                <p:oleObj name="Equation" r:id="rId14" imgW="253800" imgH="241200" progId="Equation.3">
                  <p:embed/>
                </p:oleObj>
              </mc:Choice>
              <mc:Fallback>
                <p:oleObj name="Equation" r:id="rId14" imgW="253800" imgH="241200" progId="Equation.3">
                  <p:embed/>
                  <p:pic>
                    <p:nvPicPr>
                      <p:cNvPr id="0" name=""/>
                      <p:cNvPicPr>
                        <a:picLocks noChangeAspect="1" noChangeArrowheads="1"/>
                      </p:cNvPicPr>
                      <p:nvPr/>
                    </p:nvPicPr>
                    <p:blipFill>
                      <a:blip r:embed="rId15"/>
                      <a:srcRect/>
                      <a:stretch>
                        <a:fillRect/>
                      </a:stretch>
                    </p:blipFill>
                    <p:spPr bwMode="auto">
                      <a:xfrm>
                        <a:off x="5497814" y="1745456"/>
                        <a:ext cx="531812" cy="503238"/>
                      </a:xfrm>
                      <a:prstGeom prst="rect">
                        <a:avLst/>
                      </a:prstGeom>
                      <a:noFill/>
                      <a:ln>
                        <a:noFill/>
                      </a:ln>
                    </p:spPr>
                  </p:pic>
                </p:oleObj>
              </mc:Fallback>
            </mc:AlternateContent>
          </a:graphicData>
        </a:graphic>
      </p:graphicFrame>
      <p:graphicFrame>
        <p:nvGraphicFramePr>
          <p:cNvPr id="37921" name="Object 13"/>
          <p:cNvGraphicFramePr>
            <a:graphicFrameLocks noChangeAspect="1"/>
          </p:cNvGraphicFramePr>
          <p:nvPr/>
        </p:nvGraphicFramePr>
        <p:xfrm>
          <a:off x="4792171" y="1834882"/>
          <a:ext cx="371475" cy="503237"/>
        </p:xfrm>
        <a:graphic>
          <a:graphicData uri="http://schemas.openxmlformats.org/presentationml/2006/ole">
            <mc:AlternateContent xmlns:mc="http://schemas.openxmlformats.org/markup-compatibility/2006">
              <mc:Choice xmlns:v="urn:schemas-microsoft-com:vml" Requires="v">
                <p:oleObj name="Equation" r:id="rId16" imgW="177480" imgH="241200" progId="Equation.3">
                  <p:embed/>
                </p:oleObj>
              </mc:Choice>
              <mc:Fallback>
                <p:oleObj name="Equation" r:id="rId16" imgW="177480" imgH="241200" progId="Equation.3">
                  <p:embed/>
                  <p:pic>
                    <p:nvPicPr>
                      <p:cNvPr id="0" name=""/>
                      <p:cNvPicPr>
                        <a:picLocks noChangeAspect="1" noChangeArrowheads="1"/>
                      </p:cNvPicPr>
                      <p:nvPr/>
                    </p:nvPicPr>
                    <p:blipFill>
                      <a:blip r:embed="rId17"/>
                      <a:srcRect/>
                      <a:stretch>
                        <a:fillRect/>
                      </a:stretch>
                    </p:blipFill>
                    <p:spPr bwMode="auto">
                      <a:xfrm>
                        <a:off x="4792171" y="1834882"/>
                        <a:ext cx="3714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p:cNvSpPr/>
          <p:nvPr/>
        </p:nvSpPr>
        <p:spPr>
          <a:xfrm>
            <a:off x="76200" y="6477630"/>
            <a:ext cx="2775119" cy="261610"/>
          </a:xfrm>
          <a:prstGeom prst="rect">
            <a:avLst/>
          </a:prstGeom>
        </p:spPr>
        <p:txBody>
          <a:bodyPr wrap="none">
            <a:spAutoFit/>
          </a:bodyPr>
          <a:lstStyle/>
          <a:p>
            <a:r>
              <a:rPr lang="en-US" sz="1100" dirty="0"/>
              <a:t>http://cogprints.org/5869/1/cnn_tutorial.pdf</a:t>
            </a:r>
          </a:p>
        </p:txBody>
      </p:sp>
      <p:cxnSp>
        <p:nvCxnSpPr>
          <p:cNvPr id="9" name="Straight Arrow Connector 8"/>
          <p:cNvCxnSpPr>
            <a:endCxn id="37919" idx="1"/>
          </p:cNvCxnSpPr>
          <p:nvPr/>
        </p:nvCxnSpPr>
        <p:spPr>
          <a:xfrm>
            <a:off x="533400" y="1219200"/>
            <a:ext cx="4964414" cy="777875"/>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8156575" y="2282445"/>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610554" y="2100912"/>
            <a:ext cx="304892" cy="369332"/>
          </a:xfrm>
          <a:prstGeom prst="rect">
            <a:avLst/>
          </a:prstGeom>
          <a:noFill/>
        </p:spPr>
        <p:txBody>
          <a:bodyPr wrap="none" rtlCol="0">
            <a:spAutoFit/>
          </a:bodyPr>
          <a:lstStyle/>
          <a:p>
            <a:r>
              <a:rPr lang="en-US" i="1" dirty="0" err="1"/>
              <a:t>t</a:t>
            </a:r>
            <a:r>
              <a:rPr lang="en-US" i="1" baseline="-25000" dirty="0" err="1">
                <a:latin typeface="Bell MT" panose="02020503060305020303" pitchFamily="18" charset="0"/>
              </a:rPr>
              <a:t>i</a:t>
            </a:r>
            <a:endParaRPr lang="en-US" i="1" baseline="-25000" dirty="0">
              <a:latin typeface="Bell MT" panose="02020503060305020303" pitchFamily="18" charset="0"/>
            </a:endParaRPr>
          </a:p>
        </p:txBody>
      </p:sp>
      <p:graphicFrame>
        <p:nvGraphicFramePr>
          <p:cNvPr id="28" name="Object 27"/>
          <p:cNvGraphicFramePr>
            <a:graphicFrameLocks noChangeAspect="1"/>
          </p:cNvGraphicFramePr>
          <p:nvPr/>
        </p:nvGraphicFramePr>
        <p:xfrm>
          <a:off x="3744913" y="0"/>
          <a:ext cx="5421312" cy="1439863"/>
        </p:xfrm>
        <a:graphic>
          <a:graphicData uri="http://schemas.openxmlformats.org/presentationml/2006/ole">
            <mc:AlternateContent xmlns:mc="http://schemas.openxmlformats.org/markup-compatibility/2006">
              <mc:Choice xmlns:v="urn:schemas-microsoft-com:vml" Requires="v">
                <p:oleObj name="Equation" r:id="rId18" imgW="3098520" imgH="825480" progId="Equation.3">
                  <p:embed/>
                </p:oleObj>
              </mc:Choice>
              <mc:Fallback>
                <p:oleObj name="Equation" r:id="rId18" imgW="3098520" imgH="825480" progId="Equation.3">
                  <p:embed/>
                  <p:pic>
                    <p:nvPicPr>
                      <p:cNvPr id="0" name=""/>
                      <p:cNvPicPr>
                        <a:picLocks noChangeAspect="1" noChangeArrowheads="1"/>
                      </p:cNvPicPr>
                      <p:nvPr/>
                    </p:nvPicPr>
                    <p:blipFill>
                      <a:blip r:embed="rId19"/>
                      <a:srcRect/>
                      <a:stretch>
                        <a:fillRect/>
                      </a:stretch>
                    </p:blipFill>
                    <p:spPr bwMode="auto">
                      <a:xfrm>
                        <a:off x="3744913" y="0"/>
                        <a:ext cx="5421312" cy="1439863"/>
                      </a:xfrm>
                      <a:prstGeom prst="rect">
                        <a:avLst/>
                      </a:prstGeom>
                      <a:noFill/>
                      <a:ln w="9525">
                        <a:solidFill>
                          <a:schemeClr val="accent1"/>
                        </a:solidFill>
                        <a:miter lim="800000"/>
                        <a:headEnd/>
                        <a:tailEnd/>
                      </a:ln>
                    </p:spPr>
                  </p:pic>
                </p:oleObj>
              </mc:Fallback>
            </mc:AlternateContent>
          </a:graphicData>
        </a:graphic>
      </p:graphicFrame>
      <p:sp>
        <p:nvSpPr>
          <p:cNvPr id="30" name="TextBox 29"/>
          <p:cNvSpPr txBox="1"/>
          <p:nvPr/>
        </p:nvSpPr>
        <p:spPr>
          <a:xfrm>
            <a:off x="4860925" y="990600"/>
            <a:ext cx="1112356" cy="369332"/>
          </a:xfrm>
          <a:prstGeom prst="rect">
            <a:avLst/>
          </a:prstGeom>
          <a:noFill/>
        </p:spPr>
        <p:txBody>
          <a:bodyPr wrap="none" rtlCol="0">
            <a:spAutoFit/>
          </a:bodyPr>
          <a:lstStyle/>
          <a:p>
            <a:r>
              <a:rPr lang="en-US" dirty="0"/>
              <a:t>Definition</a:t>
            </a:r>
          </a:p>
        </p:txBody>
      </p:sp>
      <p:cxnSp>
        <p:nvCxnSpPr>
          <p:cNvPr id="32" name="Straight Connector 31"/>
          <p:cNvCxnSpPr/>
          <p:nvPr/>
        </p:nvCxnSpPr>
        <p:spPr>
          <a:xfrm>
            <a:off x="4365540" y="4634975"/>
            <a:ext cx="495385"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8209980" y="4698580"/>
            <a:ext cx="179000" cy="1524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cxnSp>
        <p:nvCxnSpPr>
          <p:cNvPr id="36" name="Straight Arrow Connector 35"/>
          <p:cNvCxnSpPr>
            <a:endCxn id="37919" idx="2"/>
          </p:cNvCxnSpPr>
          <p:nvPr/>
        </p:nvCxnSpPr>
        <p:spPr>
          <a:xfrm flipH="1" flipV="1">
            <a:off x="5763720" y="2248694"/>
            <a:ext cx="2535760" cy="2449886"/>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458200" y="4863575"/>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513699" y="4952370"/>
            <a:ext cx="630301" cy="276999"/>
          </a:xfrm>
          <a:prstGeom prst="rect">
            <a:avLst/>
          </a:prstGeom>
          <a:noFill/>
        </p:spPr>
        <p:txBody>
          <a:bodyPr wrap="none" rtlCol="0">
            <a:spAutoFit/>
          </a:bodyPr>
          <a:lstStyle/>
          <a:p>
            <a:r>
              <a:rPr lang="en-US" sz="1200" dirty="0"/>
              <a:t>Output</a:t>
            </a:r>
          </a:p>
        </p:txBody>
      </p:sp>
    </p:spTree>
    <p:extLst>
      <p:ext uri="{BB962C8B-B14F-4D97-AF65-F5344CB8AC3E}">
        <p14:creationId xmlns:p14="http://schemas.microsoft.com/office/powerpoint/2010/main" val="20111369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54454" y="0"/>
            <a:ext cx="8077200" cy="487362"/>
          </a:xfrm>
        </p:spPr>
        <p:txBody>
          <a:bodyPr>
            <a:normAutofit fontScale="90000"/>
          </a:bodyPr>
          <a:lstStyle/>
          <a:p>
            <a:pPr algn="l"/>
            <a:r>
              <a:rPr lang="en-US" altLang="en-US" sz="2000" dirty="0"/>
              <a:t>Ex.11 (self study question): Case2 : when  neuron in between a hidden and hidden  layer. We want to find</a:t>
            </a:r>
          </a:p>
        </p:txBody>
      </p:sp>
      <p:sp>
        <p:nvSpPr>
          <p:cNvPr id="39939" name="Content Placeholder 2"/>
          <p:cNvSpPr>
            <a:spLocks noGrp="1"/>
          </p:cNvSpPr>
          <p:nvPr>
            <p:ph idx="1"/>
          </p:nvPr>
        </p:nvSpPr>
        <p:spPr>
          <a:xfrm>
            <a:off x="8283162" y="5927170"/>
            <a:ext cx="457200" cy="334962"/>
          </a:xfrm>
        </p:spPr>
        <p:txBody>
          <a:bodyPr>
            <a:normAutofit fontScale="55000" lnSpcReduction="20000"/>
          </a:bodyPr>
          <a:lstStyle/>
          <a:p>
            <a:r>
              <a:rPr lang="en-US" altLang="en-US" dirty="0"/>
              <a:t> </a:t>
            </a:r>
          </a:p>
        </p:txBody>
      </p:sp>
      <p:sp>
        <p:nvSpPr>
          <p:cNvPr id="39940" name="Footer Placeholder 3"/>
          <p:cNvSpPr>
            <a:spLocks noGrp="1"/>
          </p:cNvSpPr>
          <p:nvPr>
            <p:ph type="ftr" sz="quarter" idx="11"/>
          </p:nvPr>
        </p:nvSpPr>
        <p:spPr bwMode="auto">
          <a:xfrm>
            <a:off x="5705062" y="6236732"/>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endParaRPr lang="en-US" altLang="zh-HK" sz="1200" dirty="0">
              <a:solidFill>
                <a:srgbClr val="898989"/>
              </a:solidFill>
            </a:endParaRPr>
          </a:p>
        </p:txBody>
      </p:sp>
      <p:sp>
        <p:nvSpPr>
          <p:cNvPr id="39941" name="Slide Number Placeholder 4"/>
          <p:cNvSpPr>
            <a:spLocks noGrp="1"/>
          </p:cNvSpPr>
          <p:nvPr>
            <p:ph type="sldNum" sz="quarter" idx="12"/>
          </p:nvPr>
        </p:nvSpPr>
        <p:spPr bwMode="auto">
          <a:xfrm>
            <a:off x="6486112" y="61922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42BD951-374D-439C-A469-471C14ADE979}" type="slidenum">
              <a:rPr lang="en-US" altLang="zh-HK" sz="1200">
                <a:solidFill>
                  <a:srgbClr val="898989"/>
                </a:solidFill>
              </a:rPr>
              <a:pPr>
                <a:spcBef>
                  <a:spcPct val="0"/>
                </a:spcBef>
                <a:buFontTx/>
                <a:buNone/>
              </a:pPr>
              <a:t>76</a:t>
            </a:fld>
            <a:endParaRPr lang="en-US" altLang="zh-HK" sz="1200">
              <a:solidFill>
                <a:srgbClr val="898989"/>
              </a:solidFill>
            </a:endParaRPr>
          </a:p>
        </p:txBody>
      </p:sp>
      <p:graphicFrame>
        <p:nvGraphicFramePr>
          <p:cNvPr id="39942" name="Object 5"/>
          <p:cNvGraphicFramePr>
            <a:graphicFrameLocks noChangeAspect="1"/>
          </p:cNvGraphicFramePr>
          <p:nvPr/>
        </p:nvGraphicFramePr>
        <p:xfrm>
          <a:off x="153229" y="512038"/>
          <a:ext cx="5695182" cy="6345962"/>
        </p:xfrm>
        <a:graphic>
          <a:graphicData uri="http://schemas.openxmlformats.org/presentationml/2006/ole">
            <mc:AlternateContent xmlns:mc="http://schemas.openxmlformats.org/markup-compatibility/2006">
              <mc:Choice xmlns:v="urn:schemas-microsoft-com:vml" Requires="v">
                <p:oleObj name="Equation" r:id="rId3" imgW="4279680" imgH="4775040" progId="Equation.3">
                  <p:embed/>
                </p:oleObj>
              </mc:Choice>
              <mc:Fallback>
                <p:oleObj name="Equation" r:id="rId3" imgW="4279680" imgH="4775040" progId="Equation.3">
                  <p:embed/>
                  <p:pic>
                    <p:nvPicPr>
                      <p:cNvPr id="0" name=""/>
                      <p:cNvPicPr>
                        <a:picLocks noChangeAspect="1" noChangeArrowheads="1"/>
                      </p:cNvPicPr>
                      <p:nvPr/>
                    </p:nvPicPr>
                    <p:blipFill>
                      <a:blip r:embed="rId4"/>
                      <a:srcRect/>
                      <a:stretch>
                        <a:fillRect/>
                      </a:stretch>
                    </p:blipFill>
                    <p:spPr bwMode="auto">
                      <a:xfrm>
                        <a:off x="153229" y="512038"/>
                        <a:ext cx="5695182" cy="6345962"/>
                      </a:xfrm>
                      <a:prstGeom prst="rect">
                        <a:avLst/>
                      </a:prstGeom>
                      <a:noFill/>
                      <a:ln>
                        <a:noFill/>
                      </a:ln>
                    </p:spPr>
                  </p:pic>
                </p:oleObj>
              </mc:Fallback>
            </mc:AlternateContent>
          </a:graphicData>
        </a:graphic>
      </p:graphicFrame>
      <p:sp>
        <p:nvSpPr>
          <p:cNvPr id="7" name="Oval 6"/>
          <p:cNvSpPr/>
          <p:nvPr/>
        </p:nvSpPr>
        <p:spPr>
          <a:xfrm>
            <a:off x="6976650" y="1207532"/>
            <a:ext cx="1490662"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8" name="Straight Arrow Connector 7"/>
          <p:cNvCxnSpPr>
            <a:stCxn id="27" idx="6"/>
            <a:endCxn id="7" idx="2"/>
          </p:cNvCxnSpPr>
          <p:nvPr/>
        </p:nvCxnSpPr>
        <p:spPr>
          <a:xfrm>
            <a:off x="6190837" y="1722676"/>
            <a:ext cx="785813" cy="1325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7" idx="6"/>
          </p:cNvCxnSpPr>
          <p:nvPr/>
        </p:nvCxnSpPr>
        <p:spPr>
          <a:xfrm>
            <a:off x="6190837" y="1722676"/>
            <a:ext cx="841375" cy="122158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7" idx="0"/>
            <a:endCxn id="7" idx="4"/>
          </p:cNvCxnSpPr>
          <p:nvPr/>
        </p:nvCxnSpPr>
        <p:spPr>
          <a:xfrm>
            <a:off x="7721981" y="1207532"/>
            <a:ext cx="0" cy="129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6"/>
          </p:cNvCxnSpPr>
          <p:nvPr/>
        </p:nvCxnSpPr>
        <p:spPr>
          <a:xfrm>
            <a:off x="8467312" y="1855232"/>
            <a:ext cx="27709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5053256" y="1207532"/>
            <a:ext cx="1137581" cy="10302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33" name="Straight Connector 32"/>
          <p:cNvCxnSpPr>
            <a:stCxn id="27" idx="0"/>
            <a:endCxn id="27" idx="4"/>
          </p:cNvCxnSpPr>
          <p:nvPr/>
        </p:nvCxnSpPr>
        <p:spPr>
          <a:xfrm>
            <a:off x="5622047" y="1207532"/>
            <a:ext cx="0" cy="1030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7" idx="6"/>
            <a:endCxn id="66" idx="2"/>
          </p:cNvCxnSpPr>
          <p:nvPr/>
        </p:nvCxnSpPr>
        <p:spPr>
          <a:xfrm>
            <a:off x="6190837" y="1722676"/>
            <a:ext cx="925768" cy="318285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aphicFrame>
        <p:nvGraphicFramePr>
          <p:cNvPr id="39952" name="Object 53"/>
          <p:cNvGraphicFramePr>
            <a:graphicFrameLocks noChangeAspect="1"/>
          </p:cNvGraphicFramePr>
          <p:nvPr/>
        </p:nvGraphicFramePr>
        <p:xfrm>
          <a:off x="7775575" y="1482725"/>
          <a:ext cx="503238" cy="479425"/>
        </p:xfrm>
        <a:graphic>
          <a:graphicData uri="http://schemas.openxmlformats.org/presentationml/2006/ole">
            <mc:AlternateContent xmlns:mc="http://schemas.openxmlformats.org/markup-compatibility/2006">
              <mc:Choice xmlns:v="urn:schemas-microsoft-com:vml" Requires="v">
                <p:oleObj name="Equation" r:id="rId5" imgW="241200" imgH="228600" progId="Equation.3">
                  <p:embed/>
                </p:oleObj>
              </mc:Choice>
              <mc:Fallback>
                <p:oleObj name="Equation" r:id="rId5" imgW="241200" imgH="228600" progId="Equation.3">
                  <p:embed/>
                  <p:pic>
                    <p:nvPicPr>
                      <p:cNvPr id="0" name=""/>
                      <p:cNvPicPr>
                        <a:picLocks noChangeAspect="1" noChangeArrowheads="1"/>
                      </p:cNvPicPr>
                      <p:nvPr/>
                    </p:nvPicPr>
                    <p:blipFill>
                      <a:blip r:embed="rId6"/>
                      <a:srcRect/>
                      <a:stretch>
                        <a:fillRect/>
                      </a:stretch>
                    </p:blipFill>
                    <p:spPr bwMode="auto">
                      <a:xfrm>
                        <a:off x="7775575" y="1482725"/>
                        <a:ext cx="503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1" name="Straight Arrow Connector 70"/>
          <p:cNvCxnSpPr/>
          <p:nvPr/>
        </p:nvCxnSpPr>
        <p:spPr>
          <a:xfrm flipH="1">
            <a:off x="5222046" y="2301580"/>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9956" name="Object 71"/>
          <p:cNvGraphicFramePr>
            <a:graphicFrameLocks noChangeAspect="1"/>
          </p:cNvGraphicFramePr>
          <p:nvPr/>
        </p:nvGraphicFramePr>
        <p:xfrm>
          <a:off x="7529680" y="1914699"/>
          <a:ext cx="433387" cy="591104"/>
        </p:xfrm>
        <a:graphic>
          <a:graphicData uri="http://schemas.openxmlformats.org/presentationml/2006/ole">
            <mc:AlternateContent xmlns:mc="http://schemas.openxmlformats.org/markup-compatibility/2006">
              <mc:Choice xmlns:v="urn:schemas-microsoft-com:vml" Requires="v">
                <p:oleObj name="Equation" r:id="rId7" imgW="228600" imgH="228600" progId="Equation.3">
                  <p:embed/>
                </p:oleObj>
              </mc:Choice>
              <mc:Fallback>
                <p:oleObj name="Equation" r:id="rId7" imgW="228600" imgH="228600" progId="Equation.3">
                  <p:embed/>
                  <p:pic>
                    <p:nvPicPr>
                      <p:cNvPr id="0" name=""/>
                      <p:cNvPicPr>
                        <a:picLocks noChangeAspect="1" noChangeArrowheads="1"/>
                      </p:cNvPicPr>
                      <p:nvPr/>
                    </p:nvPicPr>
                    <p:blipFill>
                      <a:blip r:embed="rId8"/>
                      <a:srcRect/>
                      <a:stretch>
                        <a:fillRect/>
                      </a:stretch>
                    </p:blipFill>
                    <p:spPr bwMode="auto">
                      <a:xfrm>
                        <a:off x="7529680" y="1914699"/>
                        <a:ext cx="433387" cy="591104"/>
                      </a:xfrm>
                      <a:prstGeom prst="rect">
                        <a:avLst/>
                      </a:prstGeom>
                      <a:noFill/>
                      <a:ln>
                        <a:noFill/>
                      </a:ln>
                    </p:spPr>
                  </p:pic>
                </p:oleObj>
              </mc:Fallback>
            </mc:AlternateContent>
          </a:graphicData>
        </a:graphic>
      </p:graphicFrame>
      <p:cxnSp>
        <p:nvCxnSpPr>
          <p:cNvPr id="47" name="Straight Arrow Connector 46"/>
          <p:cNvCxnSpPr/>
          <p:nvPr/>
        </p:nvCxnSpPr>
        <p:spPr>
          <a:xfrm>
            <a:off x="4800600" y="1775857"/>
            <a:ext cx="252656" cy="1"/>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9958" name="Object 1"/>
          <p:cNvGraphicFramePr>
            <a:graphicFrameLocks noChangeAspect="1"/>
          </p:cNvGraphicFramePr>
          <p:nvPr/>
        </p:nvGraphicFramePr>
        <p:xfrm>
          <a:off x="4495800" y="1551295"/>
          <a:ext cx="398463" cy="514350"/>
        </p:xfrm>
        <a:graphic>
          <a:graphicData uri="http://schemas.openxmlformats.org/presentationml/2006/ole">
            <mc:AlternateContent xmlns:mc="http://schemas.openxmlformats.org/markup-compatibility/2006">
              <mc:Choice xmlns:v="urn:schemas-microsoft-com:vml" Requires="v">
                <p:oleObj name="Equation" r:id="rId9" imgW="177480" imgH="228600" progId="Equation.3">
                  <p:embed/>
                </p:oleObj>
              </mc:Choice>
              <mc:Fallback>
                <p:oleObj name="Equation" r:id="rId9" imgW="177480" imgH="228600" progId="Equation.3">
                  <p:embed/>
                  <p:pic>
                    <p:nvPicPr>
                      <p:cNvPr id="0" name=""/>
                      <p:cNvPicPr>
                        <a:picLocks noChangeAspect="1" noChangeArrowheads="1"/>
                      </p:cNvPicPr>
                      <p:nvPr/>
                    </p:nvPicPr>
                    <p:blipFill>
                      <a:blip r:embed="rId10"/>
                      <a:srcRect/>
                      <a:stretch>
                        <a:fillRect/>
                      </a:stretch>
                    </p:blipFill>
                    <p:spPr bwMode="auto">
                      <a:xfrm>
                        <a:off x="4495800" y="1551295"/>
                        <a:ext cx="39846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59" name="Object 28"/>
          <p:cNvGraphicFramePr>
            <a:graphicFrameLocks noChangeAspect="1"/>
          </p:cNvGraphicFramePr>
          <p:nvPr/>
        </p:nvGraphicFramePr>
        <p:xfrm>
          <a:off x="6291026" y="1331248"/>
          <a:ext cx="707884" cy="512762"/>
        </p:xfrm>
        <a:graphic>
          <a:graphicData uri="http://schemas.openxmlformats.org/presentationml/2006/ole">
            <mc:AlternateContent xmlns:mc="http://schemas.openxmlformats.org/markup-compatibility/2006">
              <mc:Choice xmlns:v="urn:schemas-microsoft-com:vml" Requires="v">
                <p:oleObj name="Equation" r:id="rId11" imgW="330120" imgH="241200" progId="Equation.3">
                  <p:embed/>
                </p:oleObj>
              </mc:Choice>
              <mc:Fallback>
                <p:oleObj name="Equation" r:id="rId11" imgW="330120" imgH="241200" progId="Equation.3">
                  <p:embed/>
                  <p:pic>
                    <p:nvPicPr>
                      <p:cNvPr id="0" name=""/>
                      <p:cNvPicPr>
                        <a:picLocks noChangeAspect="1" noChangeArrowheads="1"/>
                      </p:cNvPicPr>
                      <p:nvPr/>
                    </p:nvPicPr>
                    <p:blipFill>
                      <a:blip r:embed="rId12"/>
                      <a:srcRect/>
                      <a:stretch>
                        <a:fillRect/>
                      </a:stretch>
                    </p:blipFill>
                    <p:spPr bwMode="auto">
                      <a:xfrm>
                        <a:off x="6291026" y="1331248"/>
                        <a:ext cx="707884" cy="512762"/>
                      </a:xfrm>
                      <a:prstGeom prst="rect">
                        <a:avLst/>
                      </a:prstGeom>
                      <a:noFill/>
                      <a:ln>
                        <a:noFill/>
                      </a:ln>
                    </p:spPr>
                  </p:pic>
                </p:oleObj>
              </mc:Fallback>
            </mc:AlternateContent>
          </a:graphicData>
        </a:graphic>
      </p:graphicFrame>
      <p:sp>
        <p:nvSpPr>
          <p:cNvPr id="57" name="Oval 56"/>
          <p:cNvSpPr/>
          <p:nvPr/>
        </p:nvSpPr>
        <p:spPr>
          <a:xfrm>
            <a:off x="7032212" y="2583895"/>
            <a:ext cx="1486694" cy="1181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58" name="Straight Connector 57"/>
          <p:cNvCxnSpPr>
            <a:stCxn id="57" idx="0"/>
            <a:endCxn id="57" idx="4"/>
          </p:cNvCxnSpPr>
          <p:nvPr/>
        </p:nvCxnSpPr>
        <p:spPr>
          <a:xfrm>
            <a:off x="7775559" y="2583895"/>
            <a:ext cx="0" cy="1181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7" idx="6"/>
          </p:cNvCxnSpPr>
          <p:nvPr/>
        </p:nvCxnSpPr>
        <p:spPr>
          <a:xfrm flipV="1">
            <a:off x="8518906" y="3161023"/>
            <a:ext cx="225497" cy="134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7398364" y="3276600"/>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7116605" y="4269026"/>
            <a:ext cx="1321594" cy="12730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67" name="Straight Connector 66"/>
          <p:cNvCxnSpPr/>
          <p:nvPr/>
        </p:nvCxnSpPr>
        <p:spPr>
          <a:xfrm>
            <a:off x="7805022" y="4269026"/>
            <a:ext cx="0" cy="1273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66" idx="6"/>
          </p:cNvCxnSpPr>
          <p:nvPr/>
        </p:nvCxnSpPr>
        <p:spPr>
          <a:xfrm>
            <a:off x="8438199" y="4905535"/>
            <a:ext cx="2722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7410345" y="4980068"/>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9969" name="Object 13"/>
          <p:cNvGraphicFramePr>
            <a:graphicFrameLocks noChangeAspect="1"/>
          </p:cNvGraphicFramePr>
          <p:nvPr/>
        </p:nvGraphicFramePr>
        <p:xfrm>
          <a:off x="7015163" y="1458913"/>
          <a:ext cx="504825" cy="476250"/>
        </p:xfrm>
        <a:graphic>
          <a:graphicData uri="http://schemas.openxmlformats.org/presentationml/2006/ole">
            <mc:AlternateContent xmlns:mc="http://schemas.openxmlformats.org/markup-compatibility/2006">
              <mc:Choice xmlns:v="urn:schemas-microsoft-com:vml" Requires="v">
                <p:oleObj name="Equation" r:id="rId13" imgW="241200" imgH="228600" progId="Equation.3">
                  <p:embed/>
                </p:oleObj>
              </mc:Choice>
              <mc:Fallback>
                <p:oleObj name="Equation" r:id="rId13" imgW="241200" imgH="228600" progId="Equation.3">
                  <p:embed/>
                  <p:pic>
                    <p:nvPicPr>
                      <p:cNvPr id="0" name=""/>
                      <p:cNvPicPr>
                        <a:picLocks noChangeAspect="1" noChangeArrowheads="1"/>
                      </p:cNvPicPr>
                      <p:nvPr/>
                    </p:nvPicPr>
                    <p:blipFill>
                      <a:blip r:embed="rId14"/>
                      <a:srcRect/>
                      <a:stretch>
                        <a:fillRect/>
                      </a:stretch>
                    </p:blipFill>
                    <p:spPr bwMode="auto">
                      <a:xfrm>
                        <a:off x="7015163" y="1458913"/>
                        <a:ext cx="5048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76" name="Object 13"/>
          <p:cNvGraphicFramePr>
            <a:graphicFrameLocks noChangeAspect="1"/>
          </p:cNvGraphicFramePr>
          <p:nvPr/>
        </p:nvGraphicFramePr>
        <p:xfrm>
          <a:off x="5172075" y="1471613"/>
          <a:ext cx="371475" cy="503237"/>
        </p:xfrm>
        <a:graphic>
          <a:graphicData uri="http://schemas.openxmlformats.org/presentationml/2006/ole">
            <mc:AlternateContent xmlns:mc="http://schemas.openxmlformats.org/markup-compatibility/2006">
              <mc:Choice xmlns:v="urn:schemas-microsoft-com:vml" Requires="v">
                <p:oleObj name="Equation" r:id="rId15" imgW="177480" imgH="241200" progId="Equation.3">
                  <p:embed/>
                </p:oleObj>
              </mc:Choice>
              <mc:Fallback>
                <p:oleObj name="Equation" r:id="rId15" imgW="177480" imgH="241200" progId="Equation.3">
                  <p:embed/>
                  <p:pic>
                    <p:nvPicPr>
                      <p:cNvPr id="0" name=""/>
                      <p:cNvPicPr>
                        <a:picLocks noChangeAspect="1" noChangeArrowheads="1"/>
                      </p:cNvPicPr>
                      <p:nvPr/>
                    </p:nvPicPr>
                    <p:blipFill>
                      <a:blip r:embed="rId16"/>
                      <a:srcRect/>
                      <a:stretch>
                        <a:fillRect/>
                      </a:stretch>
                    </p:blipFill>
                    <p:spPr bwMode="auto">
                      <a:xfrm>
                        <a:off x="5172075" y="1471613"/>
                        <a:ext cx="3714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77" name="Object 53"/>
          <p:cNvGraphicFramePr>
            <a:graphicFrameLocks noChangeAspect="1"/>
          </p:cNvGraphicFramePr>
          <p:nvPr/>
        </p:nvGraphicFramePr>
        <p:xfrm>
          <a:off x="5732463" y="1446213"/>
          <a:ext cx="368300" cy="514350"/>
        </p:xfrm>
        <a:graphic>
          <a:graphicData uri="http://schemas.openxmlformats.org/presentationml/2006/ole">
            <mc:AlternateContent xmlns:mc="http://schemas.openxmlformats.org/markup-compatibility/2006">
              <mc:Choice xmlns:v="urn:schemas-microsoft-com:vml" Requires="v">
                <p:oleObj name="Equation" r:id="rId17" imgW="177480" imgH="241200" progId="Equation.3">
                  <p:embed/>
                </p:oleObj>
              </mc:Choice>
              <mc:Fallback>
                <p:oleObj name="Equation" r:id="rId17" imgW="177480" imgH="241200" progId="Equation.3">
                  <p:embed/>
                  <p:pic>
                    <p:nvPicPr>
                      <p:cNvPr id="0" name=""/>
                      <p:cNvPicPr>
                        <a:picLocks noChangeAspect="1" noChangeArrowheads="1"/>
                      </p:cNvPicPr>
                      <p:nvPr/>
                    </p:nvPicPr>
                    <p:blipFill>
                      <a:blip r:embed="rId18"/>
                      <a:srcRect/>
                      <a:stretch>
                        <a:fillRect/>
                      </a:stretch>
                    </p:blipFill>
                    <p:spPr bwMode="auto">
                      <a:xfrm>
                        <a:off x="5732463" y="1446213"/>
                        <a:ext cx="3683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80" name="Object 2"/>
          <p:cNvGraphicFramePr>
            <a:graphicFrameLocks noChangeAspect="1"/>
          </p:cNvGraphicFramePr>
          <p:nvPr/>
        </p:nvGraphicFramePr>
        <p:xfrm>
          <a:off x="4563702" y="1131324"/>
          <a:ext cx="561975" cy="470609"/>
        </p:xfrm>
        <a:graphic>
          <a:graphicData uri="http://schemas.openxmlformats.org/presentationml/2006/ole">
            <mc:AlternateContent xmlns:mc="http://schemas.openxmlformats.org/markup-compatibility/2006">
              <mc:Choice xmlns:v="urn:schemas-microsoft-com:vml" Requires="v">
                <p:oleObj name="Equation" r:id="rId19" imgW="266400" imgH="241200" progId="Equation.3">
                  <p:embed/>
                </p:oleObj>
              </mc:Choice>
              <mc:Fallback>
                <p:oleObj name="Equation" r:id="rId19" imgW="266400" imgH="241200" progId="Equation.3">
                  <p:embed/>
                  <p:pic>
                    <p:nvPicPr>
                      <p:cNvPr id="0" name=""/>
                      <p:cNvPicPr>
                        <a:picLocks noChangeAspect="1" noChangeArrowheads="1"/>
                      </p:cNvPicPr>
                      <p:nvPr/>
                    </p:nvPicPr>
                    <p:blipFill>
                      <a:blip r:embed="rId20"/>
                      <a:srcRect/>
                      <a:stretch>
                        <a:fillRect/>
                      </a:stretch>
                    </p:blipFill>
                    <p:spPr bwMode="auto">
                      <a:xfrm>
                        <a:off x="4563702" y="1131324"/>
                        <a:ext cx="561975" cy="470609"/>
                      </a:xfrm>
                      <a:prstGeom prst="rect">
                        <a:avLst/>
                      </a:prstGeom>
                      <a:noFill/>
                      <a:ln>
                        <a:noFill/>
                      </a:ln>
                    </p:spPr>
                  </p:pic>
                </p:oleObj>
              </mc:Fallback>
            </mc:AlternateContent>
          </a:graphicData>
        </a:graphic>
      </p:graphicFrame>
      <p:sp>
        <p:nvSpPr>
          <p:cNvPr id="6" name="TextBox 5"/>
          <p:cNvSpPr txBox="1"/>
          <p:nvPr/>
        </p:nvSpPr>
        <p:spPr>
          <a:xfrm>
            <a:off x="7582276" y="5717232"/>
            <a:ext cx="856325" cy="646331"/>
          </a:xfrm>
          <a:prstGeom prst="rect">
            <a:avLst/>
          </a:prstGeom>
          <a:noFill/>
        </p:spPr>
        <p:txBody>
          <a:bodyPr wrap="none" rtlCol="0">
            <a:spAutoFit/>
          </a:bodyPr>
          <a:lstStyle/>
          <a:p>
            <a:r>
              <a:rPr lang="en-US" dirty="0"/>
              <a:t>Output</a:t>
            </a:r>
          </a:p>
          <a:p>
            <a:r>
              <a:rPr lang="en-US" dirty="0"/>
              <a:t>layer</a:t>
            </a:r>
          </a:p>
        </p:txBody>
      </p:sp>
      <p:sp>
        <p:nvSpPr>
          <p:cNvPr id="51" name="TextBox 50"/>
          <p:cNvSpPr txBox="1"/>
          <p:nvPr/>
        </p:nvSpPr>
        <p:spPr>
          <a:xfrm>
            <a:off x="5404679" y="821407"/>
            <a:ext cx="434734" cy="369332"/>
          </a:xfrm>
          <a:prstGeom prst="rect">
            <a:avLst/>
          </a:prstGeom>
          <a:noFill/>
        </p:spPr>
        <p:txBody>
          <a:bodyPr wrap="none" rtlCol="0">
            <a:spAutoFit/>
          </a:bodyPr>
          <a:lstStyle/>
          <a:p>
            <a:r>
              <a:rPr lang="en-US" dirty="0"/>
              <a:t>A1</a:t>
            </a:r>
          </a:p>
        </p:txBody>
      </p:sp>
      <p:graphicFrame>
        <p:nvGraphicFramePr>
          <p:cNvPr id="11" name="Object 10"/>
          <p:cNvGraphicFramePr>
            <a:graphicFrameLocks noChangeAspect="1"/>
          </p:cNvGraphicFramePr>
          <p:nvPr/>
        </p:nvGraphicFramePr>
        <p:xfrm>
          <a:off x="5440363" y="2301875"/>
          <a:ext cx="314325" cy="463550"/>
        </p:xfrm>
        <a:graphic>
          <a:graphicData uri="http://schemas.openxmlformats.org/presentationml/2006/ole">
            <mc:AlternateContent xmlns:mc="http://schemas.openxmlformats.org/markup-compatibility/2006">
              <mc:Choice xmlns:v="urn:schemas-microsoft-com:vml" Requires="v">
                <p:oleObj name="Equation" r:id="rId21" imgW="164880" imgH="241200" progId="Equation.3">
                  <p:embed/>
                </p:oleObj>
              </mc:Choice>
              <mc:Fallback>
                <p:oleObj name="Equation" r:id="rId21" imgW="164880" imgH="241200" progId="Equation.3">
                  <p:embed/>
                  <p:pic>
                    <p:nvPicPr>
                      <p:cNvPr id="0" name=""/>
                      <p:cNvPicPr>
                        <a:picLocks noChangeAspect="1" noChangeArrowheads="1"/>
                      </p:cNvPicPr>
                      <p:nvPr/>
                    </p:nvPicPr>
                    <p:blipFill>
                      <a:blip r:embed="rId22"/>
                      <a:srcRect/>
                      <a:stretch>
                        <a:fillRect/>
                      </a:stretch>
                    </p:blipFill>
                    <p:spPr bwMode="auto">
                      <a:xfrm>
                        <a:off x="5440363" y="2301875"/>
                        <a:ext cx="3143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5" name="Straight Arrow Connector 54"/>
          <p:cNvCxnSpPr/>
          <p:nvPr/>
        </p:nvCxnSpPr>
        <p:spPr>
          <a:xfrm flipH="1">
            <a:off x="7352887" y="1981200"/>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7746374" y="3886200"/>
            <a:ext cx="5723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767488" y="4070525"/>
            <a:ext cx="5723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095708" y="858798"/>
            <a:ext cx="1363387" cy="369332"/>
          </a:xfrm>
          <a:prstGeom prst="rect">
            <a:avLst/>
          </a:prstGeom>
          <a:noFill/>
        </p:spPr>
        <p:txBody>
          <a:bodyPr wrap="none" rtlCol="0">
            <a:spAutoFit/>
          </a:bodyPr>
          <a:lstStyle/>
          <a:p>
            <a:r>
              <a:rPr lang="en-US" dirty="0">
                <a:solidFill>
                  <a:srgbClr val="FF0000"/>
                </a:solidFill>
              </a:rPr>
              <a:t>Indexed by </a:t>
            </a:r>
            <a:r>
              <a:rPr lang="en-US" i="1" dirty="0">
                <a:solidFill>
                  <a:srgbClr val="FF0000"/>
                </a:solidFill>
              </a:rPr>
              <a:t>k</a:t>
            </a:r>
          </a:p>
        </p:txBody>
      </p:sp>
      <p:graphicFrame>
        <p:nvGraphicFramePr>
          <p:cNvPr id="21" name="Object 20"/>
          <p:cNvGraphicFramePr>
            <a:graphicFrameLocks noChangeAspect="1"/>
          </p:cNvGraphicFramePr>
          <p:nvPr/>
        </p:nvGraphicFramePr>
        <p:xfrm>
          <a:off x="8593138" y="1349375"/>
          <a:ext cx="336550" cy="277813"/>
        </p:xfrm>
        <a:graphic>
          <a:graphicData uri="http://schemas.openxmlformats.org/presentationml/2006/ole">
            <mc:AlternateContent xmlns:mc="http://schemas.openxmlformats.org/markup-compatibility/2006">
              <mc:Choice xmlns:v="urn:schemas-microsoft-com:vml" Requires="v">
                <p:oleObj name="Equation" r:id="rId23" imgW="215640" imgH="177480" progId="Equation.3">
                  <p:embed/>
                </p:oleObj>
              </mc:Choice>
              <mc:Fallback>
                <p:oleObj name="Equation" r:id="rId23" imgW="215640" imgH="177480" progId="Equation.3">
                  <p:embed/>
                  <p:pic>
                    <p:nvPicPr>
                      <p:cNvPr id="0" name=""/>
                      <p:cNvPicPr/>
                      <p:nvPr/>
                    </p:nvPicPr>
                    <p:blipFill>
                      <a:blip r:embed="rId24"/>
                      <a:stretch>
                        <a:fillRect/>
                      </a:stretch>
                    </p:blipFill>
                    <p:spPr>
                      <a:xfrm>
                        <a:off x="8593138" y="1349375"/>
                        <a:ext cx="336550" cy="277813"/>
                      </a:xfrm>
                      <a:prstGeom prst="rect">
                        <a:avLst/>
                      </a:prstGeom>
                      <a:ln>
                        <a:solidFill>
                          <a:srgbClr val="FF0000"/>
                        </a:solidFill>
                      </a:ln>
                    </p:spPr>
                  </p:pic>
                </p:oleObj>
              </mc:Fallback>
            </mc:AlternateContent>
          </a:graphicData>
        </a:graphic>
      </p:graphicFrame>
      <p:sp>
        <p:nvSpPr>
          <p:cNvPr id="23" name="Rectangle 22"/>
          <p:cNvSpPr/>
          <p:nvPr/>
        </p:nvSpPr>
        <p:spPr>
          <a:xfrm>
            <a:off x="8783582" y="1722676"/>
            <a:ext cx="131818" cy="3916124"/>
          </a:xfrm>
          <a:prstGeom prst="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flipV="1">
            <a:off x="381000" y="361668"/>
            <a:ext cx="4545928" cy="845864"/>
          </a:xfrm>
          <a:custGeom>
            <a:avLst/>
            <a:gdLst>
              <a:gd name="connsiteX0" fmla="*/ 0 w 3893045"/>
              <a:gd name="connsiteY0" fmla="*/ 191386 h 297711"/>
              <a:gd name="connsiteX1" fmla="*/ 1084521 w 3893045"/>
              <a:gd name="connsiteY1" fmla="*/ 290623 h 297711"/>
              <a:gd name="connsiteX2" fmla="*/ 3069265 w 3893045"/>
              <a:gd name="connsiteY2" fmla="*/ 283535 h 297711"/>
              <a:gd name="connsiteX3" fmla="*/ 3785191 w 3893045"/>
              <a:gd name="connsiteY3" fmla="*/ 233916 h 297711"/>
              <a:gd name="connsiteX4" fmla="*/ 3877340 w 3893045"/>
              <a:gd name="connsiteY4" fmla="*/ 0 h 29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3045" h="297711">
                <a:moveTo>
                  <a:pt x="0" y="191386"/>
                </a:moveTo>
                <a:cubicBezTo>
                  <a:pt x="286488" y="233325"/>
                  <a:pt x="572977" y="275265"/>
                  <a:pt x="1084521" y="290623"/>
                </a:cubicBezTo>
                <a:cubicBezTo>
                  <a:pt x="1596065" y="305981"/>
                  <a:pt x="2619153" y="292986"/>
                  <a:pt x="3069265" y="283535"/>
                </a:cubicBezTo>
                <a:cubicBezTo>
                  <a:pt x="3519377" y="274084"/>
                  <a:pt x="3650512" y="281172"/>
                  <a:pt x="3785191" y="233916"/>
                </a:cubicBezTo>
                <a:cubicBezTo>
                  <a:pt x="3919870" y="186660"/>
                  <a:pt x="3898605" y="93330"/>
                  <a:pt x="3877340" y="0"/>
                </a:cubicBezTo>
              </a:path>
            </a:pathLst>
          </a:custGeom>
          <a:noFill/>
          <a:ln>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6190837" y="720298"/>
            <a:ext cx="908262" cy="646331"/>
          </a:xfrm>
          <a:prstGeom prst="rect">
            <a:avLst/>
          </a:prstGeom>
          <a:noFill/>
        </p:spPr>
        <p:txBody>
          <a:bodyPr wrap="none" rtlCol="0">
            <a:spAutoFit/>
          </a:bodyPr>
          <a:lstStyle/>
          <a:p>
            <a:r>
              <a:rPr lang="en-US" dirty="0">
                <a:solidFill>
                  <a:srgbClr val="FF0000"/>
                </a:solidFill>
              </a:rPr>
              <a:t>Weight </a:t>
            </a:r>
          </a:p>
          <a:p>
            <a:r>
              <a:rPr lang="en-US" dirty="0">
                <a:solidFill>
                  <a:srgbClr val="FF0000"/>
                </a:solidFill>
              </a:rPr>
              <a:t>Layer L</a:t>
            </a:r>
            <a:endParaRPr lang="en-US" i="1" dirty="0">
              <a:solidFill>
                <a:srgbClr val="FF0000"/>
              </a:solidFill>
            </a:endParaRPr>
          </a:p>
        </p:txBody>
      </p:sp>
      <p:graphicFrame>
        <p:nvGraphicFramePr>
          <p:cNvPr id="2" name="Object 1"/>
          <p:cNvGraphicFramePr>
            <a:graphicFrameLocks noChangeAspect="1"/>
          </p:cNvGraphicFramePr>
          <p:nvPr/>
        </p:nvGraphicFramePr>
        <p:xfrm>
          <a:off x="6499225" y="2122488"/>
          <a:ext cx="809540" cy="544512"/>
        </p:xfrm>
        <a:graphic>
          <a:graphicData uri="http://schemas.openxmlformats.org/presentationml/2006/ole">
            <mc:AlternateContent xmlns:mc="http://schemas.openxmlformats.org/markup-compatibility/2006">
              <mc:Choice xmlns:v="urn:schemas-microsoft-com:vml" Requires="v">
                <p:oleObj name="Equation" r:id="rId25" imgW="355320" imgH="241200" progId="Equation.3">
                  <p:embed/>
                </p:oleObj>
              </mc:Choice>
              <mc:Fallback>
                <p:oleObj name="Equation" r:id="rId25" imgW="355320" imgH="241200" progId="Equation.3">
                  <p:embed/>
                  <p:pic>
                    <p:nvPicPr>
                      <p:cNvPr id="0" name=""/>
                      <p:cNvPicPr>
                        <a:picLocks noChangeAspect="1" noChangeArrowheads="1"/>
                      </p:cNvPicPr>
                      <p:nvPr/>
                    </p:nvPicPr>
                    <p:blipFill>
                      <a:blip r:embed="rId26"/>
                      <a:srcRect/>
                      <a:stretch>
                        <a:fillRect/>
                      </a:stretch>
                    </p:blipFill>
                    <p:spPr bwMode="auto">
                      <a:xfrm>
                        <a:off x="6499225" y="2122488"/>
                        <a:ext cx="809540" cy="544512"/>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nvGraphicFramePr>
        <p:xfrm>
          <a:off x="7086600" y="2800350"/>
          <a:ext cx="531813" cy="476250"/>
        </p:xfrm>
        <a:graphic>
          <a:graphicData uri="http://schemas.openxmlformats.org/presentationml/2006/ole">
            <mc:AlternateContent xmlns:mc="http://schemas.openxmlformats.org/markup-compatibility/2006">
              <mc:Choice xmlns:v="urn:schemas-microsoft-com:vml" Requires="v">
                <p:oleObj name="Equation" r:id="rId27" imgW="253800" imgH="228600" progId="Equation.3">
                  <p:embed/>
                </p:oleObj>
              </mc:Choice>
              <mc:Fallback>
                <p:oleObj name="Equation" r:id="rId27" imgW="253800" imgH="228600" progId="Equation.3">
                  <p:embed/>
                  <p:pic>
                    <p:nvPicPr>
                      <p:cNvPr id="0" name=""/>
                      <p:cNvPicPr>
                        <a:picLocks noChangeAspect="1" noChangeArrowheads="1"/>
                      </p:cNvPicPr>
                      <p:nvPr/>
                    </p:nvPicPr>
                    <p:blipFill>
                      <a:blip r:embed="rId28"/>
                      <a:srcRect/>
                      <a:stretch>
                        <a:fillRect/>
                      </a:stretch>
                    </p:blipFill>
                    <p:spPr bwMode="auto">
                      <a:xfrm>
                        <a:off x="7086600" y="2800350"/>
                        <a:ext cx="5318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nvGraphicFramePr>
        <p:xfrm>
          <a:off x="7246938" y="4429125"/>
          <a:ext cx="531812" cy="476250"/>
        </p:xfrm>
        <a:graphic>
          <a:graphicData uri="http://schemas.openxmlformats.org/presentationml/2006/ole">
            <mc:AlternateContent xmlns:mc="http://schemas.openxmlformats.org/markup-compatibility/2006">
              <mc:Choice xmlns:v="urn:schemas-microsoft-com:vml" Requires="v">
                <p:oleObj name="Equation" r:id="rId29" imgW="253800" imgH="228600" progId="Equation.3">
                  <p:embed/>
                </p:oleObj>
              </mc:Choice>
              <mc:Fallback>
                <p:oleObj name="Equation" r:id="rId29" imgW="253800" imgH="228600" progId="Equation.3">
                  <p:embed/>
                  <p:pic>
                    <p:nvPicPr>
                      <p:cNvPr id="0" name=""/>
                      <p:cNvPicPr>
                        <a:picLocks noChangeAspect="1" noChangeArrowheads="1"/>
                      </p:cNvPicPr>
                      <p:nvPr/>
                    </p:nvPicPr>
                    <p:blipFill>
                      <a:blip r:embed="rId30"/>
                      <a:srcRect/>
                      <a:stretch>
                        <a:fillRect/>
                      </a:stretch>
                    </p:blipFill>
                    <p:spPr bwMode="auto">
                      <a:xfrm>
                        <a:off x="7246938" y="4429125"/>
                        <a:ext cx="5318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nvGraphicFramePr>
        <p:xfrm>
          <a:off x="7859713" y="2774950"/>
          <a:ext cx="530225" cy="479425"/>
        </p:xfrm>
        <a:graphic>
          <a:graphicData uri="http://schemas.openxmlformats.org/presentationml/2006/ole">
            <mc:AlternateContent xmlns:mc="http://schemas.openxmlformats.org/markup-compatibility/2006">
              <mc:Choice xmlns:v="urn:schemas-microsoft-com:vml" Requires="v">
                <p:oleObj name="Equation" r:id="rId31" imgW="253800" imgH="228600" progId="Equation.3">
                  <p:embed/>
                </p:oleObj>
              </mc:Choice>
              <mc:Fallback>
                <p:oleObj name="Equation" r:id="rId31" imgW="253800" imgH="228600" progId="Equation.3">
                  <p:embed/>
                  <p:pic>
                    <p:nvPicPr>
                      <p:cNvPr id="0" name=""/>
                      <p:cNvPicPr>
                        <a:picLocks noChangeAspect="1" noChangeArrowheads="1"/>
                      </p:cNvPicPr>
                      <p:nvPr/>
                    </p:nvPicPr>
                    <p:blipFill>
                      <a:blip r:embed="rId32"/>
                      <a:srcRect/>
                      <a:stretch>
                        <a:fillRect/>
                      </a:stretch>
                    </p:blipFill>
                    <p:spPr bwMode="auto">
                      <a:xfrm>
                        <a:off x="7859713" y="2774950"/>
                        <a:ext cx="5302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nvGraphicFramePr>
        <p:xfrm>
          <a:off x="7759700" y="4425950"/>
          <a:ext cx="528638" cy="479425"/>
        </p:xfrm>
        <a:graphic>
          <a:graphicData uri="http://schemas.openxmlformats.org/presentationml/2006/ole">
            <mc:AlternateContent xmlns:mc="http://schemas.openxmlformats.org/markup-compatibility/2006">
              <mc:Choice xmlns:v="urn:schemas-microsoft-com:vml" Requires="v">
                <p:oleObj name="Equation" r:id="rId33" imgW="253800" imgH="228600" progId="Equation.3">
                  <p:embed/>
                </p:oleObj>
              </mc:Choice>
              <mc:Fallback>
                <p:oleObj name="Equation" r:id="rId33" imgW="253800" imgH="228600" progId="Equation.3">
                  <p:embed/>
                  <p:pic>
                    <p:nvPicPr>
                      <p:cNvPr id="0" name=""/>
                      <p:cNvPicPr>
                        <a:picLocks noChangeAspect="1" noChangeArrowheads="1"/>
                      </p:cNvPicPr>
                      <p:nvPr/>
                    </p:nvPicPr>
                    <p:blipFill>
                      <a:blip r:embed="rId34"/>
                      <a:srcRect/>
                      <a:stretch>
                        <a:fillRect/>
                      </a:stretch>
                    </p:blipFill>
                    <p:spPr bwMode="auto">
                      <a:xfrm>
                        <a:off x="7759700" y="4425950"/>
                        <a:ext cx="5286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nvGraphicFramePr>
        <p:xfrm>
          <a:off x="7518400" y="3160713"/>
          <a:ext cx="457200" cy="590550"/>
        </p:xfrm>
        <a:graphic>
          <a:graphicData uri="http://schemas.openxmlformats.org/presentationml/2006/ole">
            <mc:AlternateContent xmlns:mc="http://schemas.openxmlformats.org/markup-compatibility/2006">
              <mc:Choice xmlns:v="urn:schemas-microsoft-com:vml" Requires="v">
                <p:oleObj name="Equation" r:id="rId35" imgW="241200" imgH="228600" progId="Equation.3">
                  <p:embed/>
                </p:oleObj>
              </mc:Choice>
              <mc:Fallback>
                <p:oleObj name="Equation" r:id="rId35" imgW="241200" imgH="228600" progId="Equation.3">
                  <p:embed/>
                  <p:pic>
                    <p:nvPicPr>
                      <p:cNvPr id="0" name=""/>
                      <p:cNvPicPr>
                        <a:picLocks noChangeAspect="1" noChangeArrowheads="1"/>
                      </p:cNvPicPr>
                      <p:nvPr/>
                    </p:nvPicPr>
                    <p:blipFill>
                      <a:blip r:embed="rId36"/>
                      <a:srcRect/>
                      <a:stretch>
                        <a:fillRect/>
                      </a:stretch>
                    </p:blipFill>
                    <p:spPr bwMode="auto">
                      <a:xfrm>
                        <a:off x="7518400" y="3160713"/>
                        <a:ext cx="457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nvGraphicFramePr>
        <p:xfrm>
          <a:off x="7596188" y="4946650"/>
          <a:ext cx="457200" cy="590550"/>
        </p:xfrm>
        <a:graphic>
          <a:graphicData uri="http://schemas.openxmlformats.org/presentationml/2006/ole">
            <mc:AlternateContent xmlns:mc="http://schemas.openxmlformats.org/markup-compatibility/2006">
              <mc:Choice xmlns:v="urn:schemas-microsoft-com:vml" Requires="v">
                <p:oleObj name="Equation" r:id="rId37" imgW="241200" imgH="228600" progId="Equation.3">
                  <p:embed/>
                </p:oleObj>
              </mc:Choice>
              <mc:Fallback>
                <p:oleObj name="Equation" r:id="rId37" imgW="241200" imgH="228600" progId="Equation.3">
                  <p:embed/>
                  <p:pic>
                    <p:nvPicPr>
                      <p:cNvPr id="0" name=""/>
                      <p:cNvPicPr>
                        <a:picLocks noChangeAspect="1" noChangeArrowheads="1"/>
                      </p:cNvPicPr>
                      <p:nvPr/>
                    </p:nvPicPr>
                    <p:blipFill>
                      <a:blip r:embed="rId38"/>
                      <a:srcRect/>
                      <a:stretch>
                        <a:fillRect/>
                      </a:stretch>
                    </p:blipFill>
                    <p:spPr bwMode="auto">
                      <a:xfrm>
                        <a:off x="7596188" y="4946650"/>
                        <a:ext cx="457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nvGraphicFramePr>
        <p:xfrm>
          <a:off x="6643001" y="3540278"/>
          <a:ext cx="778421" cy="525144"/>
        </p:xfrm>
        <a:graphic>
          <a:graphicData uri="http://schemas.openxmlformats.org/presentationml/2006/ole">
            <mc:AlternateContent xmlns:mc="http://schemas.openxmlformats.org/markup-compatibility/2006">
              <mc:Choice xmlns:v="urn:schemas-microsoft-com:vml" Requires="v">
                <p:oleObj name="Equation" r:id="rId39" imgW="355320" imgH="241200" progId="Equation.3">
                  <p:embed/>
                </p:oleObj>
              </mc:Choice>
              <mc:Fallback>
                <p:oleObj name="Equation" r:id="rId39" imgW="355320" imgH="241200" progId="Equation.3">
                  <p:embed/>
                  <p:pic>
                    <p:nvPicPr>
                      <p:cNvPr id="0" name=""/>
                      <p:cNvPicPr>
                        <a:picLocks noChangeAspect="1" noChangeArrowheads="1"/>
                      </p:cNvPicPr>
                      <p:nvPr/>
                    </p:nvPicPr>
                    <p:blipFill>
                      <a:blip r:embed="rId40"/>
                      <a:srcRect/>
                      <a:stretch>
                        <a:fillRect/>
                      </a:stretch>
                    </p:blipFill>
                    <p:spPr bwMode="auto">
                      <a:xfrm>
                        <a:off x="6643001" y="3540278"/>
                        <a:ext cx="778421" cy="525144"/>
                      </a:xfrm>
                      <a:prstGeom prst="rect">
                        <a:avLst/>
                      </a:prstGeom>
                      <a:noFill/>
                      <a:ln>
                        <a:noFill/>
                      </a:ln>
                    </p:spPr>
                  </p:pic>
                </p:oleObj>
              </mc:Fallback>
            </mc:AlternateContent>
          </a:graphicData>
        </a:graphic>
      </p:graphicFrame>
      <p:sp>
        <p:nvSpPr>
          <p:cNvPr id="36" name="TextBox 35"/>
          <p:cNvSpPr txBox="1"/>
          <p:nvPr/>
        </p:nvSpPr>
        <p:spPr>
          <a:xfrm>
            <a:off x="4200422" y="5105400"/>
            <a:ext cx="2916183" cy="338554"/>
          </a:xfrm>
          <a:prstGeom prst="rect">
            <a:avLst/>
          </a:prstGeom>
          <a:noFill/>
          <a:ln>
            <a:solidFill>
              <a:schemeClr val="accent1"/>
            </a:solidFill>
          </a:ln>
        </p:spPr>
        <p:txBody>
          <a:bodyPr wrap="none" rtlCol="0">
            <a:spAutoFit/>
          </a:bodyPr>
          <a:lstStyle/>
          <a:p>
            <a:r>
              <a:rPr lang="en-US" sz="1600" dirty="0"/>
              <a:t>S2= sensitivity of layer 2 neurons</a:t>
            </a:r>
          </a:p>
        </p:txBody>
      </p:sp>
      <p:cxnSp>
        <p:nvCxnSpPr>
          <p:cNvPr id="39" name="Straight Arrow Connector 38"/>
          <p:cNvCxnSpPr>
            <a:stCxn id="36" idx="1"/>
          </p:cNvCxnSpPr>
          <p:nvPr/>
        </p:nvCxnSpPr>
        <p:spPr>
          <a:xfrm flipH="1">
            <a:off x="4078777" y="5274677"/>
            <a:ext cx="121645" cy="4425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944" name="Straight Arrow Connector 39943"/>
          <p:cNvCxnSpPr/>
          <p:nvPr/>
        </p:nvCxnSpPr>
        <p:spPr>
          <a:xfrm flipH="1" flipV="1">
            <a:off x="5222046" y="3429001"/>
            <a:ext cx="1483554" cy="16763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9" name="Object 8"/>
          <p:cNvGraphicFramePr>
            <a:graphicFrameLocks noChangeAspect="1"/>
          </p:cNvGraphicFramePr>
          <p:nvPr/>
        </p:nvGraphicFramePr>
        <p:xfrm>
          <a:off x="4372012" y="2875570"/>
          <a:ext cx="2065333" cy="570905"/>
        </p:xfrm>
        <a:graphic>
          <a:graphicData uri="http://schemas.openxmlformats.org/presentationml/2006/ole">
            <mc:AlternateContent xmlns:mc="http://schemas.openxmlformats.org/markup-compatibility/2006">
              <mc:Choice xmlns:v="urn:schemas-microsoft-com:vml" Requires="v">
                <p:oleObj name="Equation" r:id="rId41" imgW="1562040" imgH="431640" progId="Equation.3">
                  <p:embed/>
                </p:oleObj>
              </mc:Choice>
              <mc:Fallback>
                <p:oleObj name="Equation" r:id="rId41" imgW="1562040" imgH="431640" progId="Equation.3">
                  <p:embed/>
                  <p:pic>
                    <p:nvPicPr>
                      <p:cNvPr id="0" name=""/>
                      <p:cNvPicPr/>
                      <p:nvPr/>
                    </p:nvPicPr>
                    <p:blipFill>
                      <a:blip r:embed="rId42"/>
                      <a:stretch>
                        <a:fillRect/>
                      </a:stretch>
                    </p:blipFill>
                    <p:spPr>
                      <a:xfrm>
                        <a:off x="4372012" y="2875570"/>
                        <a:ext cx="2065333" cy="570905"/>
                      </a:xfrm>
                      <a:prstGeom prst="rect">
                        <a:avLst/>
                      </a:prstGeom>
                      <a:ln>
                        <a:solidFill>
                          <a:srgbClr val="FF0000"/>
                        </a:solidFill>
                      </a:ln>
                    </p:spPr>
                  </p:pic>
                </p:oleObj>
              </mc:Fallback>
            </mc:AlternateContent>
          </a:graphicData>
        </a:graphic>
      </p:graphicFrame>
    </p:spTree>
    <p:extLst>
      <p:ext uri="{BB962C8B-B14F-4D97-AF65-F5344CB8AC3E}">
        <p14:creationId xmlns:p14="http://schemas.microsoft.com/office/powerpoint/2010/main" val="8553953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Ex12a (self study question) </a:t>
            </a:r>
            <a:br>
              <a:rPr lang="en-US" altLang="en-US" dirty="0"/>
            </a:br>
            <a:r>
              <a:rPr lang="en-US" altLang="en-US" dirty="0"/>
              <a:t>Answer can be found in appendix</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t>Give the following diagram (in next slide) showing the parameters of part of a neural network at time k. Other neurons and weights exist but not shown.</a:t>
            </a:r>
            <a:endParaRPr lang="en-US" sz="2800" dirty="0"/>
          </a:p>
          <a:p>
            <a:r>
              <a:rPr lang="en-US" dirty="0"/>
              <a:t> </a:t>
            </a:r>
            <a:endParaRPr lang="en-US" sz="2800" dirty="0"/>
          </a:p>
          <a:p>
            <a:r>
              <a:rPr lang="en-US" dirty="0"/>
              <a:t>The activation function of the neurons is sigmoid.</a:t>
            </a:r>
            <a:endParaRPr lang="en-US" sz="2800" dirty="0"/>
          </a:p>
          <a:p>
            <a:r>
              <a:rPr lang="en-US" dirty="0"/>
              <a:t> </a:t>
            </a:r>
            <a:endParaRPr lang="en-US" sz="2800" dirty="0"/>
          </a:p>
          <a:p>
            <a:pPr lvl="1"/>
            <a:r>
              <a:rPr lang="en-US" dirty="0"/>
              <a:t>Find the output [y1,y2]’ at time k. </a:t>
            </a:r>
            <a:endParaRPr lang="en-US" sz="2400" dirty="0"/>
          </a:p>
          <a:p>
            <a:pPr lvl="1"/>
            <a:r>
              <a:rPr lang="en-US" dirty="0"/>
              <a:t>If the target code is [t1, t2]’=[1,0]’, when training the neural network, find the new w11,w12,w13,w21,w22,w23 at time k+1.</a:t>
            </a:r>
            <a:endParaRPr lang="en-US" sz="2400" dirty="0"/>
          </a:p>
          <a:p>
            <a:pPr lvl="1"/>
            <a:r>
              <a:rPr lang="en-US" dirty="0"/>
              <a:t>Find the new wh1 at time k+1. Assume all the weights will be updated together only after all delta weights (</a:t>
            </a:r>
            <a:r>
              <a:rPr lang="en-US" dirty="0">
                <a:sym typeface="Symbol" panose="05050102010706020507" pitchFamily="18" charset="2"/>
              </a:rPr>
              <a:t></a:t>
            </a:r>
            <a:r>
              <a:rPr lang="en-US" dirty="0"/>
              <a:t>w) have been calculated for each epoch k. </a:t>
            </a:r>
            <a:endParaRPr lang="en-US" sz="2400" dirty="0"/>
          </a:p>
          <a:p>
            <a:endParaRPr lang="en-US" dirty="0"/>
          </a:p>
        </p:txBody>
      </p:sp>
      <p:sp>
        <p:nvSpPr>
          <p:cNvPr id="4" name="Footer Placeholder 3"/>
          <p:cNvSpPr>
            <a:spLocks noGrp="1"/>
          </p:cNvSpPr>
          <p:nvPr>
            <p:ph type="ftr" sz="quarter" idx="11"/>
          </p:nvPr>
        </p:nvSpPr>
        <p:spPr/>
        <p:txBody>
          <a:bodyPr/>
          <a:lstStyle/>
          <a:p>
            <a:pPr>
              <a:defRPr/>
            </a:pPr>
            <a:r>
              <a:rPr lang="en-US" altLang="zh-HK"/>
              <a:t>Neural Networks. , v.250210a</a:t>
            </a:r>
          </a:p>
        </p:txBody>
      </p:sp>
      <p:sp>
        <p:nvSpPr>
          <p:cNvPr id="5" name="Slide Number Placeholder 4"/>
          <p:cNvSpPr>
            <a:spLocks noGrp="1"/>
          </p:cNvSpPr>
          <p:nvPr>
            <p:ph type="sldNum" sz="quarter" idx="12"/>
          </p:nvPr>
        </p:nvSpPr>
        <p:spPr/>
        <p:txBody>
          <a:bodyPr/>
          <a:lstStyle/>
          <a:p>
            <a:fld id="{B28686DF-4AC6-44BB-9261-A3C12E8BDC53}" type="slidenum">
              <a:rPr lang="en-US" altLang="zh-HK" smtClean="0"/>
              <a:pPr/>
              <a:t>77</a:t>
            </a:fld>
            <a:endParaRPr lang="en-US" altLang="zh-HK"/>
          </a:p>
        </p:txBody>
      </p:sp>
    </p:spTree>
    <p:extLst>
      <p:ext uri="{BB962C8B-B14F-4D97-AF65-F5344CB8AC3E}">
        <p14:creationId xmlns:p14="http://schemas.microsoft.com/office/powerpoint/2010/main" val="42777297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
            </a:r>
          </a:p>
        </p:txBody>
      </p:sp>
      <p:sp>
        <p:nvSpPr>
          <p:cNvPr id="3" name="Content Placeholder 2"/>
          <p:cNvSpPr>
            <a:spLocks noGrp="1"/>
          </p:cNvSpPr>
          <p:nvPr>
            <p:ph idx="1"/>
          </p:nvPr>
        </p:nvSpPr>
        <p:spPr/>
        <p:txBody>
          <a:bodyPr/>
          <a:lstStyle/>
          <a:p>
            <a:r>
              <a:rPr lang="en-US" dirty="0"/>
              <a:t>d</a:t>
            </a:r>
          </a:p>
        </p:txBody>
      </p:sp>
      <p:sp>
        <p:nvSpPr>
          <p:cNvPr id="4" name="Footer Placeholder 3"/>
          <p:cNvSpPr>
            <a:spLocks noGrp="1"/>
          </p:cNvSpPr>
          <p:nvPr>
            <p:ph type="ftr" sz="quarter" idx="11"/>
          </p:nvPr>
        </p:nvSpPr>
        <p:spPr/>
        <p:txBody>
          <a:bodyPr/>
          <a:lstStyle/>
          <a:p>
            <a:pPr>
              <a:defRPr/>
            </a:pPr>
            <a:r>
              <a:rPr lang="en-US" altLang="zh-HK"/>
              <a:t>Neural Networks. , v.250210a</a:t>
            </a:r>
          </a:p>
        </p:txBody>
      </p:sp>
      <p:sp>
        <p:nvSpPr>
          <p:cNvPr id="5" name="Slide Number Placeholder 4"/>
          <p:cNvSpPr>
            <a:spLocks noGrp="1"/>
          </p:cNvSpPr>
          <p:nvPr>
            <p:ph type="sldNum" sz="quarter" idx="12"/>
          </p:nvPr>
        </p:nvSpPr>
        <p:spPr/>
        <p:txBody>
          <a:bodyPr/>
          <a:lstStyle/>
          <a:p>
            <a:fld id="{B28686DF-4AC6-44BB-9261-A3C12E8BDC53}" type="slidenum">
              <a:rPr lang="en-US" altLang="zh-HK" smtClean="0"/>
              <a:pPr/>
              <a:t>78</a:t>
            </a:fld>
            <a:endParaRPr lang="en-US" altLang="zh-HK"/>
          </a:p>
        </p:txBody>
      </p:sp>
      <p:pic>
        <p:nvPicPr>
          <p:cNvPr id="48" name="Picture 47"/>
          <p:cNvPicPr>
            <a:picLocks noChangeAspect="1"/>
          </p:cNvPicPr>
          <p:nvPr/>
        </p:nvPicPr>
        <p:blipFill>
          <a:blip r:embed="rId2"/>
          <a:stretch>
            <a:fillRect/>
          </a:stretch>
        </p:blipFill>
        <p:spPr>
          <a:xfrm>
            <a:off x="214312" y="333375"/>
            <a:ext cx="8715375" cy="6191250"/>
          </a:xfrm>
          <a:prstGeom prst="rect">
            <a:avLst/>
          </a:prstGeom>
        </p:spPr>
      </p:pic>
      <p:sp>
        <p:nvSpPr>
          <p:cNvPr id="49" name="TextBox 48"/>
          <p:cNvSpPr txBox="1"/>
          <p:nvPr/>
        </p:nvSpPr>
        <p:spPr>
          <a:xfrm>
            <a:off x="1447800" y="147062"/>
            <a:ext cx="4713534" cy="584775"/>
          </a:xfrm>
          <a:prstGeom prst="rect">
            <a:avLst/>
          </a:prstGeom>
          <a:noFill/>
        </p:spPr>
        <p:txBody>
          <a:bodyPr wrap="none" rtlCol="0">
            <a:spAutoFit/>
          </a:bodyPr>
          <a:lstStyle/>
          <a:p>
            <a:r>
              <a:rPr lang="en-US" sz="3200" dirty="0"/>
              <a:t>EX12b (self study question)</a:t>
            </a:r>
          </a:p>
        </p:txBody>
      </p:sp>
    </p:spTree>
    <p:extLst>
      <p:ext uri="{BB962C8B-B14F-4D97-AF65-F5344CB8AC3E}">
        <p14:creationId xmlns:p14="http://schemas.microsoft.com/office/powerpoint/2010/main" val="19270675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issues</a:t>
            </a:r>
          </a:p>
        </p:txBody>
      </p:sp>
      <p:sp>
        <p:nvSpPr>
          <p:cNvPr id="3" name="Content Placeholder 2"/>
          <p:cNvSpPr>
            <a:spLocks noGrp="1"/>
          </p:cNvSpPr>
          <p:nvPr>
            <p:ph idx="1"/>
          </p:nvPr>
        </p:nvSpPr>
        <p:spPr/>
        <p:txBody>
          <a:bodyPr>
            <a:normAutofit/>
          </a:bodyPr>
          <a:lstStyle/>
          <a:p>
            <a:r>
              <a:rPr lang="en-US" dirty="0"/>
              <a:t>Speed up weight update training : </a:t>
            </a:r>
          </a:p>
          <a:p>
            <a:pPr lvl="1"/>
            <a:r>
              <a:rPr lang="en-US" dirty="0"/>
              <a:t>Full Batch </a:t>
            </a:r>
          </a:p>
          <a:p>
            <a:pPr lvl="1"/>
            <a:r>
              <a:rPr lang="en-US" dirty="0"/>
              <a:t>Mini-batch and </a:t>
            </a:r>
          </a:p>
          <a:p>
            <a:pPr lvl="1"/>
            <a:r>
              <a:rPr lang="en-HK" dirty="0"/>
              <a:t>Stochastic Gradient Descent Algorithm </a:t>
            </a:r>
            <a:r>
              <a:rPr lang="en-US" dirty="0"/>
              <a:t>SGD</a:t>
            </a:r>
          </a:p>
          <a:p>
            <a:r>
              <a:rPr lang="en-US" dirty="0"/>
              <a:t>A Simple Way to Prevent Neural Networks from Overfitting : Dropout</a:t>
            </a:r>
          </a:p>
          <a:p>
            <a:r>
              <a:rPr lang="en-US" dirty="0"/>
              <a:t>Popular optimization algorithm: ADAM</a:t>
            </a:r>
            <a:br>
              <a:rPr lang="en-US" sz="1200" dirty="0"/>
            </a:br>
            <a:endParaRPr lang="en-US" dirty="0"/>
          </a:p>
        </p:txBody>
      </p:sp>
      <p:sp>
        <p:nvSpPr>
          <p:cNvPr id="4" name="Footer Placeholder 3"/>
          <p:cNvSpPr>
            <a:spLocks noGrp="1"/>
          </p:cNvSpPr>
          <p:nvPr>
            <p:ph type="ftr" sz="quarter" idx="11"/>
          </p:nvPr>
        </p:nvSpPr>
        <p:spPr/>
        <p:txBody>
          <a:bodyPr/>
          <a:lstStyle/>
          <a:p>
            <a:pPr>
              <a:defRPr/>
            </a:pPr>
            <a:r>
              <a:rPr lang="en-US" altLang="zh-HK"/>
              <a:t>Neural Networks. , v.250210a</a:t>
            </a:r>
          </a:p>
        </p:txBody>
      </p:sp>
      <p:sp>
        <p:nvSpPr>
          <p:cNvPr id="5" name="Slide Number Placeholder 4"/>
          <p:cNvSpPr>
            <a:spLocks noGrp="1"/>
          </p:cNvSpPr>
          <p:nvPr>
            <p:ph type="sldNum" sz="quarter" idx="12"/>
          </p:nvPr>
        </p:nvSpPr>
        <p:spPr/>
        <p:txBody>
          <a:bodyPr/>
          <a:lstStyle/>
          <a:p>
            <a:fld id="{B28686DF-4AC6-44BB-9261-A3C12E8BDC53}" type="slidenum">
              <a:rPr lang="en-US" altLang="zh-HK" smtClean="0"/>
              <a:pPr/>
              <a:t>79</a:t>
            </a:fld>
            <a:endParaRPr lang="en-US" altLang="zh-HK"/>
          </a:p>
        </p:txBody>
      </p:sp>
    </p:spTree>
    <p:extLst>
      <p:ext uri="{BB962C8B-B14F-4D97-AF65-F5344CB8AC3E}">
        <p14:creationId xmlns:p14="http://schemas.microsoft.com/office/powerpoint/2010/main" val="1800589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609600"/>
            <a:ext cx="8229600" cy="1143000"/>
          </a:xfrm>
        </p:spPr>
        <p:txBody>
          <a:bodyPr>
            <a:normAutofit fontScale="90000"/>
          </a:bodyPr>
          <a:lstStyle/>
          <a:p>
            <a:r>
              <a:rPr lang="en-US" altLang="zh-HK"/>
              <a:t>Example :Optical character recognition OCR</a:t>
            </a:r>
            <a:br>
              <a:rPr lang="en-US" altLang="zh-HK"/>
            </a:br>
            <a:endParaRPr lang="zh-HK" altLang="en-US"/>
          </a:p>
        </p:txBody>
      </p:sp>
      <p:sp>
        <p:nvSpPr>
          <p:cNvPr id="10243" name="Content Placeholder 2"/>
          <p:cNvSpPr>
            <a:spLocks noGrp="1"/>
          </p:cNvSpPr>
          <p:nvPr>
            <p:ph idx="1"/>
          </p:nvPr>
        </p:nvSpPr>
        <p:spPr>
          <a:xfrm>
            <a:off x="457200" y="1570037"/>
            <a:ext cx="8229600" cy="4525963"/>
          </a:xfrm>
        </p:spPr>
        <p:txBody>
          <a:bodyPr/>
          <a:lstStyle/>
          <a:p>
            <a:r>
              <a:rPr lang="en-US" altLang="zh-HK" sz="2800" dirty="0"/>
              <a:t>Training: Train the system first by presenting a lot of samples with known classes to the network</a:t>
            </a:r>
          </a:p>
          <a:p>
            <a:endParaRPr lang="en-US" altLang="zh-HK" dirty="0"/>
          </a:p>
          <a:p>
            <a:endParaRPr lang="en-US" altLang="zh-HK" dirty="0"/>
          </a:p>
          <a:p>
            <a:endParaRPr lang="en-US" altLang="zh-HK" dirty="0"/>
          </a:p>
          <a:p>
            <a:endParaRPr lang="en-US" altLang="zh-HK" dirty="0"/>
          </a:p>
          <a:p>
            <a:r>
              <a:rPr lang="en-US" altLang="zh-HK" dirty="0"/>
              <a:t>Recognition: When an image is input to the system, it will tell what character it is</a:t>
            </a:r>
          </a:p>
          <a:p>
            <a:endParaRPr lang="zh-HK" altLang="en-US" dirty="0"/>
          </a:p>
        </p:txBody>
      </p:sp>
      <p:sp>
        <p:nvSpPr>
          <p:cNvPr id="1024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p>
        </p:txBody>
      </p:sp>
      <p:sp>
        <p:nvSpPr>
          <p:cNvPr id="1024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253290C9-7ADF-4838-8F6D-8D0DDD93D706}" type="slidenum">
              <a:rPr lang="en-US" altLang="zh-HK" sz="1200">
                <a:solidFill>
                  <a:srgbClr val="898989"/>
                </a:solidFill>
              </a:rPr>
              <a:pPr>
                <a:spcBef>
                  <a:spcPct val="0"/>
                </a:spcBef>
                <a:buFontTx/>
                <a:buNone/>
              </a:pPr>
              <a:t>8</a:t>
            </a:fld>
            <a:endParaRPr lang="en-US" altLang="zh-HK" sz="1200">
              <a:solidFill>
                <a:srgbClr val="898989"/>
              </a:solidFill>
            </a:endParaRPr>
          </a:p>
        </p:txBody>
      </p:sp>
      <p:pic>
        <p:nvPicPr>
          <p:cNvPr id="10246" name="Picture 3" descr="D:\11temp\mnist-example-i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895600"/>
            <a:ext cx="23129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3700" y="6096000"/>
            <a:ext cx="31432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a:off x="3276600" y="622935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249" name="TextBox 3"/>
          <p:cNvSpPr txBox="1">
            <a:spLocks noChangeArrowheads="1"/>
          </p:cNvSpPr>
          <p:nvPr/>
        </p:nvSpPr>
        <p:spPr bwMode="auto">
          <a:xfrm>
            <a:off x="3733800" y="6019800"/>
            <a:ext cx="1203325" cy="3698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Neural Net</a:t>
            </a:r>
            <a:endParaRPr lang="zh-HK" altLang="en-US" sz="1800"/>
          </a:p>
        </p:txBody>
      </p:sp>
      <p:cxnSp>
        <p:nvCxnSpPr>
          <p:cNvPr id="11" name="Straight Arrow Connector 10"/>
          <p:cNvCxnSpPr/>
          <p:nvPr/>
        </p:nvCxnSpPr>
        <p:spPr>
          <a:xfrm>
            <a:off x="4937125" y="620395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251" name="TextBox 4"/>
          <p:cNvSpPr txBox="1">
            <a:spLocks noChangeArrowheads="1"/>
          </p:cNvSpPr>
          <p:nvPr/>
        </p:nvSpPr>
        <p:spPr bwMode="auto">
          <a:xfrm>
            <a:off x="5394325" y="5992813"/>
            <a:ext cx="3130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Output3=‘1’, other outputs=‘0’</a:t>
            </a:r>
            <a:endParaRPr lang="zh-HK" altLang="en-US" sz="1800"/>
          </a:p>
        </p:txBody>
      </p:sp>
      <p:sp>
        <p:nvSpPr>
          <p:cNvPr id="10252" name="TextBox 12"/>
          <p:cNvSpPr txBox="1">
            <a:spLocks noChangeArrowheads="1"/>
          </p:cNvSpPr>
          <p:nvPr/>
        </p:nvSpPr>
        <p:spPr bwMode="auto">
          <a:xfrm>
            <a:off x="4937125" y="3663950"/>
            <a:ext cx="1203325" cy="3683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Neural Net</a:t>
            </a:r>
            <a:endParaRPr lang="zh-HK" altLang="en-US" sz="1800"/>
          </a:p>
        </p:txBody>
      </p:sp>
      <p:sp>
        <p:nvSpPr>
          <p:cNvPr id="10253" name="TextBox 5"/>
          <p:cNvSpPr txBox="1">
            <a:spLocks noChangeArrowheads="1"/>
          </p:cNvSpPr>
          <p:nvPr/>
        </p:nvSpPr>
        <p:spPr bwMode="auto">
          <a:xfrm>
            <a:off x="4937125" y="3048000"/>
            <a:ext cx="24876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HK" sz="1800"/>
              <a:t>Training up the network:</a:t>
            </a:r>
          </a:p>
          <a:p>
            <a:pPr eaLnBrk="1" hangingPunct="1">
              <a:spcBef>
                <a:spcPct val="0"/>
              </a:spcBef>
              <a:buFontTx/>
              <a:buNone/>
            </a:pPr>
            <a:r>
              <a:rPr lang="en-US" altLang="zh-HK" sz="1800"/>
              <a:t>weights (W) and bias (b)</a:t>
            </a:r>
            <a:endParaRPr lang="zh-HK" altLang="en-US" sz="1800"/>
          </a:p>
        </p:txBody>
      </p:sp>
      <p:cxnSp>
        <p:nvCxnSpPr>
          <p:cNvPr id="8" name="Straight Arrow Connector 7"/>
          <p:cNvCxnSpPr>
            <a:endCxn id="10252" idx="1"/>
          </p:cNvCxnSpPr>
          <p:nvPr/>
        </p:nvCxnSpPr>
        <p:spPr>
          <a:xfrm>
            <a:off x="4335463" y="3848100"/>
            <a:ext cx="6016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ight Brace 8"/>
          <p:cNvSpPr/>
          <p:nvPr/>
        </p:nvSpPr>
        <p:spPr>
          <a:xfrm>
            <a:off x="4114800" y="3048000"/>
            <a:ext cx="220663" cy="16002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zh-HK" altLang="en-US" sz="1800">
              <a:cs typeface="Arial" charset="0"/>
            </a:endParaRPr>
          </a:p>
        </p:txBody>
      </p:sp>
    </p:spTree>
    <p:extLst>
      <p:ext uri="{BB962C8B-B14F-4D97-AF65-F5344CB8AC3E}">
        <p14:creationId xmlns:p14="http://schemas.microsoft.com/office/powerpoint/2010/main" val="41419547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batch and min-batch</a:t>
            </a:r>
          </a:p>
        </p:txBody>
      </p:sp>
      <p:sp>
        <p:nvSpPr>
          <p:cNvPr id="3" name="Content Placeholder 2"/>
          <p:cNvSpPr>
            <a:spLocks noGrp="1"/>
          </p:cNvSpPr>
          <p:nvPr>
            <p:ph idx="1"/>
          </p:nvPr>
        </p:nvSpPr>
        <p:spPr>
          <a:xfrm>
            <a:off x="457200" y="1462087"/>
            <a:ext cx="8534400" cy="5395913"/>
          </a:xfrm>
        </p:spPr>
        <p:txBody>
          <a:bodyPr>
            <a:normAutofit fontScale="55000" lnSpcReduction="20000"/>
          </a:bodyPr>
          <a:lstStyle/>
          <a:p>
            <a:r>
              <a:rPr lang="en-US" b="1" i="1" u="sng" dirty="0"/>
              <a:t>Full batch: </a:t>
            </a:r>
            <a:r>
              <a:rPr lang="en-US" i="1" dirty="0"/>
              <a:t>Neural networks are trained in a series of </a:t>
            </a:r>
            <a:r>
              <a:rPr lang="en-US" b="1" i="1" dirty="0"/>
              <a:t>epochs</a:t>
            </a:r>
            <a:r>
              <a:rPr lang="en-US" i="1" dirty="0"/>
              <a:t>. Each epoch consists of one forward pass and one </a:t>
            </a:r>
            <a:r>
              <a:rPr lang="en-US" i="1" dirty="0" err="1"/>
              <a:t>backpropogation</a:t>
            </a:r>
            <a:r>
              <a:rPr lang="en-US" i="1" dirty="0"/>
              <a:t> pass over all of the provided training samples. Naively, we can compute the true gradient by computing the gradient value of each training case independently, then summing together the resultant vectors. This is known as </a:t>
            </a:r>
            <a:r>
              <a:rPr lang="en-US" b="1" i="1" dirty="0"/>
              <a:t>full batch learning</a:t>
            </a:r>
            <a:r>
              <a:rPr lang="en-US" i="1" dirty="0"/>
              <a:t>, and it provides an exact answer to the question of which stepping direction is optimal, as far as gradient descent is concerned.</a:t>
            </a:r>
          </a:p>
          <a:p>
            <a:r>
              <a:rPr lang="en-US" b="1" i="1" u="sng" dirty="0"/>
              <a:t>Mini-batch: </a:t>
            </a:r>
            <a:r>
              <a:rPr lang="en-US" i="1" dirty="0"/>
              <a:t>Alternatively, we may choose to update the training weights several times over the course of a single epoch. In this case, we are no longer computing the true gradient; instead we are computing an approximation of the true gradient, using however many training samples (randomly select) are included in each split of the epoch. This is known as </a:t>
            </a:r>
            <a:r>
              <a:rPr lang="en-US" b="1" i="1" dirty="0"/>
              <a:t>mini-batch learning</a:t>
            </a:r>
            <a:r>
              <a:rPr lang="en-US" i="1" dirty="0"/>
              <a:t>. (see example in next slide)</a:t>
            </a:r>
          </a:p>
          <a:p>
            <a:r>
              <a:rPr lang="en-US" b="1" i="0" u="sng" dirty="0">
                <a:effectLst/>
                <a:latin typeface="Inter"/>
              </a:rPr>
              <a:t>Online learning</a:t>
            </a:r>
            <a:r>
              <a:rPr lang="en-US" dirty="0">
                <a:latin typeface="Inter"/>
              </a:rPr>
              <a:t>: </a:t>
            </a:r>
            <a:r>
              <a:rPr lang="en-US" b="0" i="0" dirty="0">
                <a:effectLst/>
                <a:latin typeface="Inter"/>
              </a:rPr>
              <a:t>In the most extreme case we may choose to adjust the gradient after every single forward and backwards pass. This is known as </a:t>
            </a:r>
            <a:r>
              <a:rPr lang="en-US" b="1" i="0" dirty="0">
                <a:effectLst/>
                <a:latin typeface="Inter"/>
              </a:rPr>
              <a:t>online learning</a:t>
            </a:r>
            <a:r>
              <a:rPr lang="en-US" b="0" i="0" dirty="0">
                <a:effectLst/>
                <a:latin typeface="Inter"/>
              </a:rPr>
              <a:t>. </a:t>
            </a:r>
            <a:r>
              <a:rPr lang="en-US" dirty="0">
                <a:latin typeface="Inter"/>
              </a:rPr>
              <a:t>A</a:t>
            </a:r>
            <a:r>
              <a:rPr lang="en-US" b="0" i="0" dirty="0">
                <a:effectLst/>
                <a:latin typeface="Inter"/>
              </a:rPr>
              <a:t>n online batch size would be just 1.</a:t>
            </a:r>
            <a:endParaRPr lang="en-US" i="1" dirty="0"/>
          </a:p>
          <a:p>
            <a:r>
              <a:rPr lang="en-US" i="1" dirty="0"/>
              <a:t>The amount of data included in each sub-epoch weight change is known as the </a:t>
            </a:r>
            <a:r>
              <a:rPr lang="en-US" b="1" i="1" dirty="0"/>
              <a:t>batch size</a:t>
            </a:r>
            <a:r>
              <a:rPr lang="en-US" i="1" dirty="0"/>
              <a:t>. For example, with a training dataset of 1000 samples, a full batch size would be 1000, a mini-batch size would be 500 or 200 or 100 (randomly select from the full set), and an online batch size would be just 1</a:t>
            </a:r>
            <a:r>
              <a:rPr lang="en-US" i="1" u="sng" dirty="0"/>
              <a:t>.</a:t>
            </a:r>
          </a:p>
          <a:p>
            <a:r>
              <a:rPr lang="en-US" dirty="0">
                <a:hlinkClick r:id="rId2"/>
              </a:rPr>
              <a:t>https://www.kaggle.com/residentmario/full-batch-mini-batch-and-online-learning</a:t>
            </a:r>
            <a:r>
              <a:rPr lang="en-US" dirty="0"/>
              <a:t> </a:t>
            </a:r>
          </a:p>
          <a:p>
            <a:r>
              <a:rPr lang="en-US" dirty="0">
                <a:hlinkClick r:id="rId3"/>
              </a:rPr>
              <a:t>https://www.geeksforgeeks.org/ml-stochastic-gradient-descent-sgd/#stochastic-gradient-descent-sgd</a:t>
            </a:r>
            <a:r>
              <a:rPr lang="en-US" dirty="0"/>
              <a:t> </a:t>
            </a:r>
          </a:p>
        </p:txBody>
      </p:sp>
      <p:sp>
        <p:nvSpPr>
          <p:cNvPr id="4" name="Footer Placeholder 3"/>
          <p:cNvSpPr>
            <a:spLocks noGrp="1"/>
          </p:cNvSpPr>
          <p:nvPr>
            <p:ph type="ftr" sz="quarter" idx="11"/>
          </p:nvPr>
        </p:nvSpPr>
        <p:spPr/>
        <p:txBody>
          <a:bodyPr/>
          <a:lstStyle/>
          <a:p>
            <a:pPr>
              <a:defRPr/>
            </a:pPr>
            <a:r>
              <a:rPr lang="en-US" altLang="zh-HK"/>
              <a:t>Neural Networks. , v.250210a</a:t>
            </a:r>
          </a:p>
        </p:txBody>
      </p:sp>
      <p:sp>
        <p:nvSpPr>
          <p:cNvPr id="5" name="Slide Number Placeholder 4"/>
          <p:cNvSpPr>
            <a:spLocks noGrp="1"/>
          </p:cNvSpPr>
          <p:nvPr>
            <p:ph type="sldNum" sz="quarter" idx="12"/>
          </p:nvPr>
        </p:nvSpPr>
        <p:spPr/>
        <p:txBody>
          <a:bodyPr/>
          <a:lstStyle/>
          <a:p>
            <a:fld id="{B28686DF-4AC6-44BB-9261-A3C12E8BDC53}" type="slidenum">
              <a:rPr lang="en-US" altLang="zh-HK" smtClean="0"/>
              <a:pPr/>
              <a:t>80</a:t>
            </a:fld>
            <a:endParaRPr lang="en-US" altLang="zh-HK"/>
          </a:p>
        </p:txBody>
      </p:sp>
    </p:spTree>
    <p:extLst>
      <p:ext uri="{BB962C8B-B14F-4D97-AF65-F5344CB8AC3E}">
        <p14:creationId xmlns:p14="http://schemas.microsoft.com/office/powerpoint/2010/main" val="10961710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C98F9-AA54-542A-C157-1F75BEEA6F80}"/>
              </a:ext>
            </a:extLst>
          </p:cNvPr>
          <p:cNvSpPr>
            <a:spLocks noGrp="1"/>
          </p:cNvSpPr>
          <p:nvPr>
            <p:ph type="title"/>
          </p:nvPr>
        </p:nvSpPr>
        <p:spPr/>
        <p:txBody>
          <a:bodyPr/>
          <a:lstStyle/>
          <a:p>
            <a:r>
              <a:rPr lang="en-US" dirty="0"/>
              <a:t>Epoch, batch size and iterations</a:t>
            </a:r>
          </a:p>
        </p:txBody>
      </p:sp>
      <p:sp>
        <p:nvSpPr>
          <p:cNvPr id="3" name="Content Placeholder 2">
            <a:extLst>
              <a:ext uri="{FF2B5EF4-FFF2-40B4-BE49-F238E27FC236}">
                <a16:creationId xmlns:a16="http://schemas.microsoft.com/office/drawing/2014/main" id="{543947D5-5DC9-DDF1-C1B8-9E4B3443427C}"/>
              </a:ext>
            </a:extLst>
          </p:cNvPr>
          <p:cNvSpPr>
            <a:spLocks noGrp="1"/>
          </p:cNvSpPr>
          <p:nvPr>
            <p:ph idx="1"/>
          </p:nvPr>
        </p:nvSpPr>
        <p:spPr>
          <a:xfrm>
            <a:off x="457200" y="1600200"/>
            <a:ext cx="8305800" cy="5121275"/>
          </a:xfrm>
        </p:spPr>
        <p:txBody>
          <a:bodyPr>
            <a:normAutofit fontScale="62500" lnSpcReduction="20000"/>
          </a:bodyPr>
          <a:lstStyle/>
          <a:p>
            <a:r>
              <a:rPr lang="en-US" sz="3800" i="1" u="sng" dirty="0"/>
              <a:t>Epoch</a:t>
            </a:r>
            <a:r>
              <a:rPr lang="en-US" sz="3800" i="1" dirty="0"/>
              <a:t>: One Epoch is when an ENTIRE dataset is passed forward and backward through the neural network only ONCE.</a:t>
            </a:r>
          </a:p>
          <a:p>
            <a:r>
              <a:rPr lang="en-US" sz="3800" i="1" u="sng" dirty="0"/>
              <a:t>Batch size</a:t>
            </a:r>
            <a:r>
              <a:rPr lang="en-US" sz="3800" i="1" dirty="0"/>
              <a:t> is the total number of training examples present in a single batch.</a:t>
            </a:r>
            <a:r>
              <a:rPr lang="en-US" sz="3800" b="0" i="1" dirty="0">
                <a:solidFill>
                  <a:srgbClr val="292929"/>
                </a:solidFill>
                <a:effectLst/>
                <a:latin typeface="source-serif-pro"/>
              </a:rPr>
              <a:t> I.e.</a:t>
            </a:r>
            <a:r>
              <a:rPr lang="en-US" sz="3800" i="1" dirty="0">
                <a:solidFill>
                  <a:srgbClr val="292929"/>
                </a:solidFill>
                <a:latin typeface="source-serif-pro"/>
              </a:rPr>
              <a:t>, </a:t>
            </a:r>
            <a:r>
              <a:rPr lang="en-US" sz="3800" b="0" i="1" dirty="0">
                <a:solidFill>
                  <a:srgbClr val="292929"/>
                </a:solidFill>
                <a:effectLst/>
                <a:latin typeface="source-serif-pro"/>
              </a:rPr>
              <a:t>the number of batches is equal to number of iterations for one epoch.</a:t>
            </a:r>
            <a:endParaRPr lang="en-US" sz="3800" i="1" dirty="0"/>
          </a:p>
          <a:p>
            <a:r>
              <a:rPr lang="en-US" sz="3800" i="1" u="sng" dirty="0"/>
              <a:t>Iterations</a:t>
            </a:r>
            <a:r>
              <a:rPr lang="en-US" sz="3800" i="1" dirty="0"/>
              <a:t> is the number of batches needed to complete one epoch.</a:t>
            </a:r>
          </a:p>
          <a:p>
            <a:r>
              <a:rPr lang="en-US" sz="3800" i="1" dirty="0"/>
              <a:t>Example: The training set has 2000 examples.  We can divide the dataset of 2000 examples into batches of 500 then it will take 4 iterations to complete 1 epoch. </a:t>
            </a:r>
          </a:p>
          <a:p>
            <a:endParaRPr lang="en-US" dirty="0"/>
          </a:p>
          <a:p>
            <a:r>
              <a:rPr lang="en-US" dirty="0"/>
              <a:t>From </a:t>
            </a:r>
            <a:r>
              <a:rPr lang="en-US" sz="3200" dirty="0">
                <a:hlinkClick r:id="rId2"/>
              </a:rPr>
              <a:t>https://towardsdatascience.com/epoch-vs-iterations-vs-batch-size-4dfb9c7ce9c9</a:t>
            </a:r>
            <a:r>
              <a:rPr lang="en-US" sz="3200" dirty="0"/>
              <a:t> </a:t>
            </a:r>
          </a:p>
          <a:p>
            <a:r>
              <a:rPr lang="en-US" dirty="0"/>
              <a:t> </a:t>
            </a:r>
          </a:p>
          <a:p>
            <a:endParaRPr lang="en-US" dirty="0"/>
          </a:p>
        </p:txBody>
      </p:sp>
      <p:sp>
        <p:nvSpPr>
          <p:cNvPr id="4" name="Footer Placeholder 3">
            <a:extLst>
              <a:ext uri="{FF2B5EF4-FFF2-40B4-BE49-F238E27FC236}">
                <a16:creationId xmlns:a16="http://schemas.microsoft.com/office/drawing/2014/main" id="{3617632D-523D-6A6A-C785-25E6E05B7650}"/>
              </a:ext>
            </a:extLst>
          </p:cNvPr>
          <p:cNvSpPr>
            <a:spLocks noGrp="1"/>
          </p:cNvSpPr>
          <p:nvPr>
            <p:ph type="ftr" sz="quarter" idx="11"/>
          </p:nvPr>
        </p:nvSpPr>
        <p:spPr/>
        <p:txBody>
          <a:bodyPr/>
          <a:lstStyle/>
          <a:p>
            <a:pPr>
              <a:defRPr/>
            </a:pPr>
            <a:r>
              <a:rPr lang="en-US" altLang="zh-HK"/>
              <a:t>Neural Networks. , v.250210a</a:t>
            </a:r>
          </a:p>
        </p:txBody>
      </p:sp>
      <p:sp>
        <p:nvSpPr>
          <p:cNvPr id="5" name="Slide Number Placeholder 4">
            <a:extLst>
              <a:ext uri="{FF2B5EF4-FFF2-40B4-BE49-F238E27FC236}">
                <a16:creationId xmlns:a16="http://schemas.microsoft.com/office/drawing/2014/main" id="{6B4AE443-482A-87B8-0593-258159097780}"/>
              </a:ext>
            </a:extLst>
          </p:cNvPr>
          <p:cNvSpPr>
            <a:spLocks noGrp="1"/>
          </p:cNvSpPr>
          <p:nvPr>
            <p:ph type="sldNum" sz="quarter" idx="12"/>
          </p:nvPr>
        </p:nvSpPr>
        <p:spPr/>
        <p:txBody>
          <a:bodyPr/>
          <a:lstStyle/>
          <a:p>
            <a:fld id="{B28686DF-4AC6-44BB-9261-A3C12E8BDC53}" type="slidenum">
              <a:rPr lang="en-US" altLang="zh-HK" smtClean="0"/>
              <a:pPr/>
              <a:t>81</a:t>
            </a:fld>
            <a:endParaRPr lang="en-US" altLang="zh-HK"/>
          </a:p>
        </p:txBody>
      </p:sp>
    </p:spTree>
    <p:extLst>
      <p:ext uri="{BB962C8B-B14F-4D97-AF65-F5344CB8AC3E}">
        <p14:creationId xmlns:p14="http://schemas.microsoft.com/office/powerpoint/2010/main" val="12001775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Mini_batch</a:t>
            </a:r>
            <a:r>
              <a:rPr lang="en-US" dirty="0"/>
              <a:t> weight update by averaging, a typical method</a:t>
            </a:r>
          </a:p>
        </p:txBody>
      </p:sp>
      <p:sp>
        <p:nvSpPr>
          <p:cNvPr id="3" name="Content Placeholder 2"/>
          <p:cNvSpPr>
            <a:spLocks noGrp="1"/>
          </p:cNvSpPr>
          <p:nvPr>
            <p:ph idx="1"/>
          </p:nvPr>
        </p:nvSpPr>
        <p:spPr>
          <a:xfrm>
            <a:off x="152400" y="1568728"/>
            <a:ext cx="8839200" cy="4525963"/>
          </a:xfrm>
        </p:spPr>
        <p:txBody>
          <a:bodyPr>
            <a:normAutofit fontScale="77500" lnSpcReduction="20000"/>
          </a:bodyPr>
          <a:lstStyle/>
          <a:p>
            <a:r>
              <a:rPr lang="en-US" sz="2800" i="1" dirty="0"/>
              <a:t>If your model has 5 weights and you have a mini-batch size of 2 (2 samples or examples) then you might get this:</a:t>
            </a:r>
          </a:p>
          <a:p>
            <a:r>
              <a:rPr lang="en-US" sz="2800" i="1" dirty="0"/>
              <a:t>sample 1. Loss=2, gradients = (1.5,−2.0,1.1,0.4,−0.9)</a:t>
            </a:r>
          </a:p>
          <a:p>
            <a:r>
              <a:rPr lang="en-US" sz="2800" i="1" dirty="0"/>
              <a:t>sample 2. Loss=3, gradients=(1.2,2.3,−1.1,−0.8,−0.7)</a:t>
            </a:r>
          </a:p>
          <a:p>
            <a:r>
              <a:rPr lang="en-US" sz="2800" i="1" dirty="0"/>
              <a:t>The average of the gradients in this mini-batch are calculated, they are (1.35,0.15,0,−0.2,−0.8), which  will be used to update the weights) Note: </a:t>
            </a:r>
            <a:r>
              <a:rPr lang="pt-BR" sz="2800" i="1" dirty="0"/>
              <a:t>a=[1.5,-2.0,1.1,0.4,-0.9],b=[1.2,2.3,-1.1,-0.8,-0.7], (a+b)/2</a:t>
            </a:r>
          </a:p>
          <a:p>
            <a:r>
              <a:rPr lang="pt-BR" sz="2800" i="1" dirty="0"/>
              <a:t> %  1.3500    0.1500         0   -0.2000   -0.8000</a:t>
            </a:r>
          </a:p>
          <a:p>
            <a:r>
              <a:rPr lang="en-US" sz="2800" i="1" dirty="0"/>
              <a:t>Alternative, you may use sum (not average) for the update. Sum or average may produce similar result if you adjust the learning rate accordingly.</a:t>
            </a:r>
          </a:p>
          <a:p>
            <a:pPr lvl="1"/>
            <a:r>
              <a:rPr lang="en-US" sz="2400" i="1" dirty="0"/>
              <a:t>See </a:t>
            </a:r>
            <a:r>
              <a:rPr lang="en-US" sz="2400" i="1" dirty="0">
                <a:hlinkClick r:id="rId3"/>
              </a:rPr>
              <a:t>https://stackoverflow.com/questions/45160691/batch-training-uses-sum-of-updates-or-average-of-updates</a:t>
            </a:r>
            <a:r>
              <a:rPr lang="en-US" sz="2400" i="1" dirty="0"/>
              <a:t> </a:t>
            </a:r>
          </a:p>
          <a:p>
            <a:pPr lvl="1"/>
            <a:r>
              <a:rPr lang="en-US" sz="2400" i="1" dirty="0">
                <a:hlinkClick r:id="rId4"/>
              </a:rPr>
              <a:t>https://stats.stackexchange.com/questions/183840/sum-or-average-of-gradients-in-mini-batch-gradient-decent</a:t>
            </a:r>
            <a:r>
              <a:rPr lang="en-US" sz="2400" i="1" dirty="0"/>
              <a:t> </a:t>
            </a:r>
          </a:p>
        </p:txBody>
      </p:sp>
      <p:sp>
        <p:nvSpPr>
          <p:cNvPr id="4" name="Footer Placeholder 3"/>
          <p:cNvSpPr>
            <a:spLocks noGrp="1"/>
          </p:cNvSpPr>
          <p:nvPr>
            <p:ph type="ftr" sz="quarter" idx="11"/>
          </p:nvPr>
        </p:nvSpPr>
        <p:spPr/>
        <p:txBody>
          <a:bodyPr/>
          <a:lstStyle/>
          <a:p>
            <a:pPr>
              <a:defRPr/>
            </a:pPr>
            <a:r>
              <a:rPr lang="en-US" altLang="zh-HK"/>
              <a:t>Neural Networks. , v.250210a</a:t>
            </a:r>
          </a:p>
        </p:txBody>
      </p:sp>
      <p:sp>
        <p:nvSpPr>
          <p:cNvPr id="5" name="Slide Number Placeholder 4"/>
          <p:cNvSpPr>
            <a:spLocks noGrp="1"/>
          </p:cNvSpPr>
          <p:nvPr>
            <p:ph type="sldNum" sz="quarter" idx="12"/>
          </p:nvPr>
        </p:nvSpPr>
        <p:spPr/>
        <p:txBody>
          <a:bodyPr/>
          <a:lstStyle/>
          <a:p>
            <a:fld id="{B28686DF-4AC6-44BB-9261-A3C12E8BDC53}" type="slidenum">
              <a:rPr lang="en-US" altLang="zh-HK" smtClean="0"/>
              <a:pPr/>
              <a:t>82</a:t>
            </a:fld>
            <a:endParaRPr lang="en-US" altLang="zh-HK"/>
          </a:p>
        </p:txBody>
      </p:sp>
      <p:sp>
        <p:nvSpPr>
          <p:cNvPr id="7" name="TextBox 6"/>
          <p:cNvSpPr txBox="1"/>
          <p:nvPr/>
        </p:nvSpPr>
        <p:spPr>
          <a:xfrm>
            <a:off x="457200" y="5892581"/>
            <a:ext cx="8305800" cy="646331"/>
          </a:xfrm>
          <a:prstGeom prst="rect">
            <a:avLst/>
          </a:prstGeom>
          <a:noFill/>
        </p:spPr>
        <p:txBody>
          <a:bodyPr wrap="square" rtlCol="0">
            <a:spAutoFit/>
          </a:bodyPr>
          <a:lstStyle/>
          <a:p>
            <a:r>
              <a:rPr lang="en-US" dirty="0"/>
              <a:t>https://stats.stackexchange.com/questions/266968/how-does-minibatch-gradient-descent-update-the-weights-for-each-example-in-a-bat/266977</a:t>
            </a:r>
          </a:p>
        </p:txBody>
      </p:sp>
      <p:sp>
        <p:nvSpPr>
          <p:cNvPr id="8" name="TextBox 7"/>
          <p:cNvSpPr txBox="1"/>
          <p:nvPr/>
        </p:nvSpPr>
        <p:spPr>
          <a:xfrm>
            <a:off x="8686800" y="1524000"/>
            <a:ext cx="45719"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9085410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7FD76-5F2D-46A0-A27A-2C7F4123DAF9}"/>
              </a:ext>
            </a:extLst>
          </p:cNvPr>
          <p:cNvSpPr>
            <a:spLocks noGrp="1"/>
          </p:cNvSpPr>
          <p:nvPr>
            <p:ph type="title"/>
          </p:nvPr>
        </p:nvSpPr>
        <p:spPr/>
        <p:txBody>
          <a:bodyPr>
            <a:normAutofit fontScale="90000"/>
          </a:bodyPr>
          <a:lstStyle/>
          <a:p>
            <a:r>
              <a:rPr lang="en-US" dirty="0"/>
              <a:t>Adam Optimization Algorithm</a:t>
            </a:r>
            <a:br>
              <a:rPr lang="en-US" dirty="0"/>
            </a:br>
            <a:r>
              <a:rPr lang="en-US" dirty="0"/>
              <a:t>(</a:t>
            </a:r>
            <a:r>
              <a:rPr lang="en-US" u="sng" dirty="0"/>
              <a:t>Ada</a:t>
            </a:r>
            <a:r>
              <a:rPr lang="en-US" dirty="0"/>
              <a:t>ptive </a:t>
            </a:r>
            <a:r>
              <a:rPr lang="en-US" u="sng" dirty="0"/>
              <a:t>M</a:t>
            </a:r>
            <a:r>
              <a:rPr lang="en-US" dirty="0"/>
              <a:t>oment estimation)</a:t>
            </a:r>
          </a:p>
        </p:txBody>
      </p:sp>
      <p:sp>
        <p:nvSpPr>
          <p:cNvPr id="3" name="Content Placeholder 2">
            <a:extLst>
              <a:ext uri="{FF2B5EF4-FFF2-40B4-BE49-F238E27FC236}">
                <a16:creationId xmlns:a16="http://schemas.microsoft.com/office/drawing/2014/main" id="{B8986591-E162-4265-AFEA-B3D5FB434B6A}"/>
              </a:ext>
            </a:extLst>
          </p:cNvPr>
          <p:cNvSpPr>
            <a:spLocks noGrp="1"/>
          </p:cNvSpPr>
          <p:nvPr>
            <p:ph idx="1"/>
          </p:nvPr>
        </p:nvSpPr>
        <p:spPr>
          <a:xfrm>
            <a:off x="457199" y="1487170"/>
            <a:ext cx="8229600" cy="4525963"/>
          </a:xfrm>
        </p:spPr>
        <p:txBody>
          <a:bodyPr>
            <a:normAutofit/>
          </a:bodyPr>
          <a:lstStyle/>
          <a:p>
            <a:r>
              <a:rPr lang="en-US" sz="1800" dirty="0">
                <a:hlinkClick r:id="rId2"/>
              </a:rPr>
              <a:t>https://www.math.purdue.edu/~nwinovic/deep_learning_optimization.html</a:t>
            </a:r>
            <a:r>
              <a:rPr lang="en-US" sz="1800" dirty="0"/>
              <a:t> </a:t>
            </a:r>
          </a:p>
          <a:p>
            <a:r>
              <a:rPr lang="en-US" sz="1800" dirty="0">
                <a:hlinkClick r:id="rId3"/>
              </a:rPr>
              <a:t>https://www.researchgate.net/figure/Adam-optimizer-algorithm_fig2_339075038</a:t>
            </a:r>
            <a:r>
              <a:rPr lang="en-US" sz="1800" dirty="0"/>
              <a:t> </a:t>
            </a:r>
          </a:p>
        </p:txBody>
      </p:sp>
      <p:sp>
        <p:nvSpPr>
          <p:cNvPr id="4" name="Footer Placeholder 3">
            <a:extLst>
              <a:ext uri="{FF2B5EF4-FFF2-40B4-BE49-F238E27FC236}">
                <a16:creationId xmlns:a16="http://schemas.microsoft.com/office/drawing/2014/main" id="{D69D76E6-8F37-496D-9434-CB880FB73E7C}"/>
              </a:ext>
            </a:extLst>
          </p:cNvPr>
          <p:cNvSpPr>
            <a:spLocks noGrp="1"/>
          </p:cNvSpPr>
          <p:nvPr>
            <p:ph type="ftr" sz="quarter" idx="11"/>
          </p:nvPr>
        </p:nvSpPr>
        <p:spPr/>
        <p:txBody>
          <a:bodyPr/>
          <a:lstStyle/>
          <a:p>
            <a:pPr>
              <a:defRPr/>
            </a:pPr>
            <a:r>
              <a:rPr lang="en-US" altLang="zh-HK"/>
              <a:t>Neural Networks. , v.250210a</a:t>
            </a:r>
          </a:p>
        </p:txBody>
      </p:sp>
      <p:sp>
        <p:nvSpPr>
          <p:cNvPr id="5" name="Slide Number Placeholder 4">
            <a:extLst>
              <a:ext uri="{FF2B5EF4-FFF2-40B4-BE49-F238E27FC236}">
                <a16:creationId xmlns:a16="http://schemas.microsoft.com/office/drawing/2014/main" id="{F6F9B358-6B76-4D74-996D-5383F1E19EAD}"/>
              </a:ext>
            </a:extLst>
          </p:cNvPr>
          <p:cNvSpPr>
            <a:spLocks noGrp="1"/>
          </p:cNvSpPr>
          <p:nvPr>
            <p:ph type="sldNum" sz="quarter" idx="12"/>
          </p:nvPr>
        </p:nvSpPr>
        <p:spPr/>
        <p:txBody>
          <a:bodyPr/>
          <a:lstStyle/>
          <a:p>
            <a:fld id="{B28686DF-4AC6-44BB-9261-A3C12E8BDC53}" type="slidenum">
              <a:rPr lang="en-US" altLang="zh-HK" smtClean="0"/>
              <a:pPr/>
              <a:t>83</a:t>
            </a:fld>
            <a:endParaRPr lang="en-US" altLang="zh-HK"/>
          </a:p>
        </p:txBody>
      </p:sp>
      <p:pic>
        <p:nvPicPr>
          <p:cNvPr id="7" name="Picture 6">
            <a:extLst>
              <a:ext uri="{FF2B5EF4-FFF2-40B4-BE49-F238E27FC236}">
                <a16:creationId xmlns:a16="http://schemas.microsoft.com/office/drawing/2014/main" id="{3EDAA4DF-45FC-47AA-BB0A-7DA9B2A940C1}"/>
              </a:ext>
            </a:extLst>
          </p:cNvPr>
          <p:cNvPicPr>
            <a:picLocks noChangeAspect="1"/>
          </p:cNvPicPr>
          <p:nvPr/>
        </p:nvPicPr>
        <p:blipFill>
          <a:blip r:embed="rId4"/>
          <a:stretch>
            <a:fillRect/>
          </a:stretch>
        </p:blipFill>
        <p:spPr>
          <a:xfrm>
            <a:off x="790832" y="2211387"/>
            <a:ext cx="7562335" cy="4371975"/>
          </a:xfrm>
          <a:prstGeom prst="rect">
            <a:avLst/>
          </a:prstGeom>
        </p:spPr>
      </p:pic>
      <p:sp>
        <p:nvSpPr>
          <p:cNvPr id="8" name="TextBox 7">
            <a:extLst>
              <a:ext uri="{FF2B5EF4-FFF2-40B4-BE49-F238E27FC236}">
                <a16:creationId xmlns:a16="http://schemas.microsoft.com/office/drawing/2014/main" id="{2A1458E6-F2D2-4110-8226-12CB019C1380}"/>
              </a:ext>
            </a:extLst>
          </p:cNvPr>
          <p:cNvSpPr txBox="1"/>
          <p:nvPr/>
        </p:nvSpPr>
        <p:spPr>
          <a:xfrm>
            <a:off x="5105400" y="4212708"/>
            <a:ext cx="4572000" cy="369332"/>
          </a:xfrm>
          <a:prstGeom prst="rect">
            <a:avLst/>
          </a:prstGeom>
          <a:noFill/>
        </p:spPr>
        <p:txBody>
          <a:bodyPr wrap="square">
            <a:spAutoFit/>
          </a:bodyPr>
          <a:lstStyle/>
          <a:p>
            <a:r>
              <a:rPr lang="en-US" sz="1800" dirty="0"/>
              <a:t>m initialized as 0 at the beginning</a:t>
            </a:r>
            <a:endParaRPr lang="en-US" dirty="0"/>
          </a:p>
        </p:txBody>
      </p:sp>
    </p:spTree>
    <p:extLst>
      <p:ext uri="{BB962C8B-B14F-4D97-AF65-F5344CB8AC3E}">
        <p14:creationId xmlns:p14="http://schemas.microsoft.com/office/powerpoint/2010/main" val="23470368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hlinkClick r:id="rId2"/>
              </a:rPr>
              <a:t>ADAM optimization algorithm/code</a:t>
            </a:r>
            <a:br>
              <a:rPr lang="en-US" sz="1400" dirty="0">
                <a:hlinkClick r:id="rId2"/>
              </a:rPr>
            </a:br>
            <a:r>
              <a:rPr lang="en-US" sz="1400" dirty="0">
                <a:hlinkClick r:id="rId2"/>
              </a:rPr>
              <a:t>https://towardsdatascience.com/adam-latest-trends-in-deep-learning-optimization-6be9a291375c</a:t>
            </a:r>
            <a:br>
              <a:rPr lang="en-US" sz="1400" dirty="0"/>
            </a:br>
            <a:r>
              <a:rPr lang="en-US" sz="1400" dirty="0">
                <a:hlinkClick r:id="rId3"/>
              </a:rPr>
              <a:t>https://www.geeksforgeeks.org/intuition-of-adam-optimizer/</a:t>
            </a:r>
            <a:r>
              <a:rPr lang="en-US" sz="1400" dirty="0"/>
              <a:t>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408" y="1371600"/>
                <a:ext cx="8915592" cy="4525963"/>
              </a:xfrm>
            </p:spPr>
            <p:txBody>
              <a:bodyPr>
                <a:normAutofit fontScale="77500" lnSpcReduction="20000"/>
              </a:bodyPr>
              <a:lstStyle/>
              <a:p>
                <a:r>
                  <a:rPr lang="en-US" sz="2800" dirty="0"/>
                  <a:t>Background:</a:t>
                </a:r>
              </a:p>
              <a:p>
                <a:pPr lvl="1"/>
                <a:r>
                  <a:rPr lang="en-US" sz="2400" dirty="0"/>
                  <a:t>w=weights, g=</a:t>
                </a:r>
                <a14:m>
                  <m:oMath xmlns:m="http://schemas.openxmlformats.org/officeDocument/2006/math">
                    <m:f>
                      <m:fPr>
                        <m:ctrlPr>
                          <a:rPr lang="en-US" sz="2400" i="1" smtClean="0">
                            <a:latin typeface="Cambria Math" panose="02040503050406030204" pitchFamily="18" charset="0"/>
                          </a:rPr>
                        </m:ctrlPr>
                      </m:fPr>
                      <m:num>
                        <m:r>
                          <m:rPr>
                            <m:sty m:val="p"/>
                          </m:rPr>
                          <a:rPr lang="el-GR" sz="2400" i="0" smtClean="0">
                            <a:latin typeface="Cambria Math" panose="02040503050406030204" pitchFamily="18" charset="0"/>
                          </a:rPr>
                          <m:t>Δ</m:t>
                        </m:r>
                        <m:r>
                          <m:rPr>
                            <m:sty m:val="p"/>
                          </m:rPr>
                          <a:rPr lang="en-US" sz="2400" b="0" i="0" smtClean="0">
                            <a:latin typeface="Cambria Math" panose="02040503050406030204" pitchFamily="18" charset="0"/>
                          </a:rPr>
                          <m:t>E</m:t>
                        </m:r>
                      </m:num>
                      <m:den>
                        <m:r>
                          <m:rPr>
                            <m:sty m:val="p"/>
                          </m:rPr>
                          <a:rPr lang="el-GR" sz="2400" i="0" smtClean="0">
                            <a:latin typeface="Cambria Math" panose="02040503050406030204" pitchFamily="18" charset="0"/>
                          </a:rPr>
                          <m:t>Δ</m:t>
                        </m:r>
                        <m:r>
                          <a:rPr lang="en-US" sz="2400" b="0" i="1" smtClean="0">
                            <a:latin typeface="Cambria Math" panose="02040503050406030204" pitchFamily="18" charset="0"/>
                          </a:rPr>
                          <m:t>𝑤</m:t>
                        </m:r>
                      </m:den>
                    </m:f>
                  </m:oMath>
                </a14:m>
                <a:r>
                  <a:rPr lang="en-US" sz="2400" dirty="0"/>
                  <a:t> is the gradient on current mini-batch , α=learning rate=step size</a:t>
                </a:r>
              </a:p>
              <a:p>
                <a:pPr lvl="1"/>
                <a:r>
                  <a:rPr lang="en-US" sz="2800" dirty="0"/>
                  <a:t>Classical learning method we studied is w=w-</a:t>
                </a:r>
                <a:r>
                  <a:rPr lang="en-US" sz="2400" dirty="0"/>
                  <a:t>α</a:t>
                </a:r>
                <a:r>
                  <a:rPr lang="en-US" sz="2800" dirty="0"/>
                  <a:t>g </a:t>
                </a:r>
              </a:p>
              <a:p>
                <a:r>
                  <a:rPr lang="en-US" sz="2800" u="sng" dirty="0"/>
                  <a:t>Adam </a:t>
                </a:r>
                <a:r>
                  <a:rPr lang="en-US" sz="2800" u="sng" dirty="0" err="1"/>
                  <a:t>algo</a:t>
                </a:r>
                <a:r>
                  <a:rPr lang="en-US" sz="2800" u="sng" dirty="0"/>
                  <a:t>: </a:t>
                </a:r>
                <a:r>
                  <a:rPr lang="en-US" sz="2400" dirty="0"/>
                  <a:t> Using momentum and Root Mean Square Propagation .</a:t>
                </a:r>
                <a:endParaRPr lang="en-US" sz="2800" u="sng" dirty="0"/>
              </a:p>
              <a:p>
                <a:r>
                  <a:rPr lang="en-US" sz="2400" dirty="0"/>
                  <a:t>Can handle sparse gradients on noisy problems.  m initialized as 0 at beginning</a:t>
                </a:r>
                <a:endParaRPr lang="en-US" sz="2800" u="sng" dirty="0"/>
              </a:p>
              <a:p>
                <a:r>
                  <a:rPr lang="en-US" sz="2800" dirty="0"/>
                  <a:t>for t in range(</a:t>
                </a:r>
                <a:r>
                  <a:rPr lang="en-US" sz="2800" dirty="0" err="1"/>
                  <a:t>num_iterations</a:t>
                </a:r>
                <a:r>
                  <a:rPr lang="en-US" sz="2800" dirty="0"/>
                  <a:t>), or w converges:</a:t>
                </a:r>
              </a:p>
              <a:p>
                <a:r>
                  <a:rPr lang="en-US" sz="2800" dirty="0"/>
                  <a:t>    g = </a:t>
                </a:r>
                <a:r>
                  <a:rPr lang="en-US" sz="2800" dirty="0" err="1"/>
                  <a:t>compute_gradient</a:t>
                </a:r>
                <a:r>
                  <a:rPr lang="en-US" sz="2800" dirty="0"/>
                  <a:t>(x, y)</a:t>
                </a:r>
              </a:p>
              <a:p>
                <a:r>
                  <a:rPr lang="en-US" sz="2800" dirty="0"/>
                  <a:t>    m = beta_1 * m + (1 - beta_1) * g</a:t>
                </a:r>
              </a:p>
              <a:p>
                <a:r>
                  <a:rPr lang="en-US" sz="2800" dirty="0"/>
                  <a:t>    v = beta_2 * v + (1 - beta_2) * </a:t>
                </a:r>
                <a:r>
                  <a:rPr lang="en-US" sz="2800" dirty="0" err="1"/>
                  <a:t>np.power</a:t>
                </a:r>
                <a:r>
                  <a:rPr lang="en-US" sz="2800" dirty="0"/>
                  <a:t>(g, 2)</a:t>
                </a:r>
              </a:p>
              <a:p>
                <a:r>
                  <a:rPr lang="en-US" sz="2800" dirty="0"/>
                  <a:t>    </a:t>
                </a:r>
                <a:r>
                  <a:rPr lang="en-US" sz="2800" dirty="0" err="1"/>
                  <a:t>m_hat</a:t>
                </a:r>
                <a:r>
                  <a:rPr lang="en-US" sz="2800" dirty="0"/>
                  <a:t> = m / (1 - </a:t>
                </a:r>
                <a:r>
                  <a:rPr lang="en-US" sz="2800" dirty="0" err="1"/>
                  <a:t>np.power</a:t>
                </a:r>
                <a:r>
                  <a:rPr lang="en-US" sz="2800" dirty="0"/>
                  <a:t>(beta_1, t))</a:t>
                </a:r>
              </a:p>
              <a:p>
                <a:r>
                  <a:rPr lang="en-US" sz="2800" dirty="0"/>
                  <a:t>    </a:t>
                </a:r>
                <a:r>
                  <a:rPr lang="en-US" sz="2800" dirty="0" err="1"/>
                  <a:t>v_hat</a:t>
                </a:r>
                <a:r>
                  <a:rPr lang="en-US" sz="2800" dirty="0"/>
                  <a:t> = v / (1 - </a:t>
                </a:r>
                <a:r>
                  <a:rPr lang="en-US" sz="2800" dirty="0" err="1"/>
                  <a:t>np.power</a:t>
                </a:r>
                <a:r>
                  <a:rPr lang="en-US" sz="2800" dirty="0"/>
                  <a:t>(beta_2, t))</a:t>
                </a:r>
              </a:p>
              <a:p>
                <a:r>
                  <a:rPr lang="en-US" sz="2800" dirty="0"/>
                  <a:t>    w = w - </a:t>
                </a:r>
                <a:r>
                  <a:rPr lang="en-US" sz="2800" dirty="0" err="1"/>
                  <a:t>step_size</a:t>
                </a:r>
                <a:r>
                  <a:rPr lang="en-US" sz="2800" dirty="0"/>
                  <a:t> * </a:t>
                </a:r>
                <a:r>
                  <a:rPr lang="en-US" sz="2800" dirty="0" err="1"/>
                  <a:t>m_hat</a:t>
                </a:r>
                <a:r>
                  <a:rPr lang="en-US" sz="2800" dirty="0"/>
                  <a:t> / (</a:t>
                </a:r>
                <a:r>
                  <a:rPr lang="en-US" sz="2800" dirty="0" err="1"/>
                  <a:t>np.sqrt</a:t>
                </a:r>
                <a:r>
                  <a:rPr lang="en-US" sz="2800" dirty="0"/>
                  <a:t>(</a:t>
                </a:r>
                <a:r>
                  <a:rPr lang="en-US" sz="2800" dirty="0" err="1"/>
                  <a:t>v_hat</a:t>
                </a:r>
                <a:r>
                  <a:rPr lang="en-US" sz="2800" dirty="0"/>
                  <a:t>) + epsilon)</a:t>
                </a:r>
              </a:p>
              <a:p>
                <a:r>
                  <a:rPr lang="en-US" sz="2800" dirty="0">
                    <a:solidFill>
                      <a:srgbClr val="FF0000"/>
                    </a:solidFill>
                  </a:rPr>
                  <a:t>Adam takes consideration of past history of g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408" y="1371600"/>
                <a:ext cx="8915592" cy="4525963"/>
              </a:xfrm>
              <a:blipFill>
                <a:blip r:embed="rId4"/>
                <a:stretch>
                  <a:fillRect l="-752" t="-2291" r="-205" b="-539"/>
                </a:stretch>
              </a:blipFill>
            </p:spPr>
            <p:txBody>
              <a:bodyPr/>
              <a:lstStyle/>
              <a:p>
                <a:r>
                  <a:rPr lang="en-HK">
                    <a:noFill/>
                  </a:rPr>
                  <a:t> </a:t>
                </a:r>
              </a:p>
            </p:txBody>
          </p:sp>
        </mc:Fallback>
      </mc:AlternateContent>
      <p:sp>
        <p:nvSpPr>
          <p:cNvPr id="4" name="Footer Placeholder 3"/>
          <p:cNvSpPr>
            <a:spLocks noGrp="1"/>
          </p:cNvSpPr>
          <p:nvPr>
            <p:ph type="ftr" sz="quarter" idx="11"/>
          </p:nvPr>
        </p:nvSpPr>
        <p:spPr/>
        <p:txBody>
          <a:bodyPr/>
          <a:lstStyle/>
          <a:p>
            <a:pPr>
              <a:defRPr/>
            </a:pPr>
            <a:r>
              <a:rPr lang="en-US" altLang="zh-HK"/>
              <a:t>Neural Networks. , v.250210a</a:t>
            </a:r>
          </a:p>
        </p:txBody>
      </p:sp>
      <p:sp>
        <p:nvSpPr>
          <p:cNvPr id="5" name="Slide Number Placeholder 4"/>
          <p:cNvSpPr>
            <a:spLocks noGrp="1"/>
          </p:cNvSpPr>
          <p:nvPr>
            <p:ph type="sldNum" sz="quarter" idx="12"/>
          </p:nvPr>
        </p:nvSpPr>
        <p:spPr/>
        <p:txBody>
          <a:bodyPr/>
          <a:lstStyle/>
          <a:p>
            <a:fld id="{B28686DF-4AC6-44BB-9261-A3C12E8BDC53}" type="slidenum">
              <a:rPr lang="en-US" altLang="zh-HK" smtClean="0"/>
              <a:pPr/>
              <a:t>84</a:t>
            </a:fld>
            <a:endParaRPr lang="en-US" altLang="zh-HK"/>
          </a:p>
        </p:txBody>
      </p:sp>
      <p:sp>
        <p:nvSpPr>
          <p:cNvPr id="8" name="TextBox 7"/>
          <p:cNvSpPr txBox="1"/>
          <p:nvPr/>
        </p:nvSpPr>
        <p:spPr>
          <a:xfrm>
            <a:off x="6789217" y="3491800"/>
            <a:ext cx="2094612" cy="1477328"/>
          </a:xfrm>
          <a:prstGeom prst="rect">
            <a:avLst/>
          </a:prstGeom>
          <a:noFill/>
          <a:ln>
            <a:solidFill>
              <a:schemeClr val="accent1"/>
            </a:solidFill>
          </a:ln>
        </p:spPr>
        <p:txBody>
          <a:bodyPr wrap="none" rtlCol="0">
            <a:spAutoFit/>
          </a:bodyPr>
          <a:lstStyle/>
          <a:p>
            <a:r>
              <a:rPr lang="en-US" dirty="0"/>
              <a:t>Example:</a:t>
            </a:r>
          </a:p>
          <a:p>
            <a:r>
              <a:rPr lang="en-US" dirty="0"/>
              <a:t>beta_1(β1) </a:t>
            </a:r>
            <a:r>
              <a:rPr lang="en-US" dirty="0">
                <a:sym typeface="Symbol" panose="05050102010706020507" pitchFamily="18" charset="2"/>
              </a:rPr>
              <a:t></a:t>
            </a:r>
            <a:r>
              <a:rPr lang="en-US" dirty="0"/>
              <a:t> 0.9</a:t>
            </a:r>
          </a:p>
          <a:p>
            <a:r>
              <a:rPr lang="en-US" dirty="0"/>
              <a:t>beta_2</a:t>
            </a:r>
            <a:r>
              <a:rPr lang="en-US" dirty="0">
                <a:sym typeface="Symbol" panose="05050102010706020507" pitchFamily="18" charset="2"/>
              </a:rPr>
              <a:t> (</a:t>
            </a:r>
            <a:r>
              <a:rPr lang="en-US" dirty="0"/>
              <a:t>β2)</a:t>
            </a:r>
            <a:r>
              <a:rPr lang="en-US" dirty="0">
                <a:sym typeface="Symbol" panose="05050102010706020507" pitchFamily="18" charset="2"/>
              </a:rPr>
              <a:t></a:t>
            </a:r>
            <a:r>
              <a:rPr lang="en-US" dirty="0"/>
              <a:t> 0.999</a:t>
            </a:r>
          </a:p>
          <a:p>
            <a:r>
              <a:rPr lang="en-US" dirty="0" err="1"/>
              <a:t>step_size</a:t>
            </a:r>
            <a:r>
              <a:rPr lang="en-US" dirty="0"/>
              <a:t>(α) </a:t>
            </a:r>
            <a:r>
              <a:rPr lang="en-US" dirty="0">
                <a:sym typeface="Symbol" panose="05050102010706020507" pitchFamily="18" charset="2"/>
              </a:rPr>
              <a:t></a:t>
            </a:r>
            <a:r>
              <a:rPr lang="en-US" dirty="0"/>
              <a:t>0.001</a:t>
            </a:r>
          </a:p>
          <a:p>
            <a:r>
              <a:rPr lang="en-US" dirty="0"/>
              <a:t>epsilon(ε)</a:t>
            </a:r>
            <a:r>
              <a:rPr lang="en-US" dirty="0">
                <a:sym typeface="Symbol" panose="05050102010706020507" pitchFamily="18" charset="2"/>
              </a:rPr>
              <a:t> </a:t>
            </a:r>
            <a:r>
              <a:rPr lang="en-US" dirty="0"/>
              <a:t> 10^-8</a:t>
            </a:r>
          </a:p>
        </p:txBody>
      </p:sp>
      <p:sp>
        <p:nvSpPr>
          <p:cNvPr id="9" name="TextBox 8"/>
          <p:cNvSpPr txBox="1"/>
          <p:nvPr/>
        </p:nvSpPr>
        <p:spPr>
          <a:xfrm>
            <a:off x="152400" y="5756185"/>
            <a:ext cx="8193782" cy="1169551"/>
          </a:xfrm>
          <a:prstGeom prst="rect">
            <a:avLst/>
          </a:prstGeom>
          <a:noFill/>
        </p:spPr>
        <p:txBody>
          <a:bodyPr wrap="none" rtlCol="0">
            <a:spAutoFit/>
          </a:bodyPr>
          <a:lstStyle/>
          <a:p>
            <a:r>
              <a:rPr lang="en-US" sz="1400" dirty="0">
                <a:hlinkClick r:id="rId5"/>
              </a:rPr>
              <a:t>Ref:</a:t>
            </a:r>
          </a:p>
          <a:p>
            <a:r>
              <a:rPr lang="en-US" sz="1400" dirty="0">
                <a:hlinkClick r:id="rId5"/>
              </a:rPr>
              <a:t>https://www.quora.com/What-is-an-intuitive-explanation-of-the-Adam-deep-learning-optimization-algorithm </a:t>
            </a:r>
          </a:p>
          <a:p>
            <a:r>
              <a:rPr lang="en-US" sz="1400" dirty="0">
                <a:hlinkClick r:id="rId5"/>
              </a:rPr>
              <a:t>https://medium.com/@nishantnikhil/adam-optimizer-notes-ddac4fd7218</a:t>
            </a:r>
            <a:endParaRPr lang="en-US" sz="1400" dirty="0"/>
          </a:p>
          <a:p>
            <a:r>
              <a:rPr lang="en-US" sz="1400" dirty="0">
                <a:hlinkClick r:id="rId6"/>
              </a:rPr>
              <a:t>https://sefiks.com/2018/06/23/the-insiders-guide-to-adam-optimization-algorithm-for-deep-learning/</a:t>
            </a:r>
            <a:endParaRPr lang="en-US" sz="1400" dirty="0"/>
          </a:p>
          <a:p>
            <a:endParaRPr lang="en-US" sz="1400" dirty="0"/>
          </a:p>
        </p:txBody>
      </p:sp>
      <p:sp>
        <p:nvSpPr>
          <p:cNvPr id="6" name="TextBox 5"/>
          <p:cNvSpPr txBox="1"/>
          <p:nvPr/>
        </p:nvSpPr>
        <p:spPr>
          <a:xfrm>
            <a:off x="6004743" y="5486400"/>
            <a:ext cx="3139257" cy="646331"/>
          </a:xfrm>
          <a:prstGeom prst="rect">
            <a:avLst/>
          </a:prstGeom>
          <a:noFill/>
          <a:ln>
            <a:solidFill>
              <a:schemeClr val="accent1"/>
            </a:solidFill>
          </a:ln>
        </p:spPr>
        <p:txBody>
          <a:bodyPr wrap="none" rtlCol="0">
            <a:spAutoFit/>
          </a:bodyPr>
          <a:lstStyle/>
          <a:p>
            <a:r>
              <a:rPr lang="en-US" dirty="0"/>
              <a:t>Python code with </a:t>
            </a:r>
            <a:r>
              <a:rPr lang="en-US" dirty="0" err="1"/>
              <a:t>numpy</a:t>
            </a:r>
            <a:endParaRPr lang="en-US" dirty="0"/>
          </a:p>
          <a:p>
            <a:r>
              <a:rPr lang="en-US" dirty="0" err="1"/>
              <a:t>np.sqrt</a:t>
            </a:r>
            <a:r>
              <a:rPr lang="en-US" dirty="0"/>
              <a:t>(x)=x</a:t>
            </a:r>
            <a:r>
              <a:rPr lang="en-US" baseline="30000" dirty="0"/>
              <a:t>2</a:t>
            </a:r>
            <a:r>
              <a:rPr lang="en-US" dirty="0"/>
              <a:t>, </a:t>
            </a:r>
            <a:r>
              <a:rPr lang="en-US" dirty="0" err="1"/>
              <a:t>np.power</a:t>
            </a:r>
            <a:r>
              <a:rPr lang="en-US" dirty="0"/>
              <a:t>(</a:t>
            </a:r>
            <a:r>
              <a:rPr lang="en-US" dirty="0" err="1"/>
              <a:t>a,b</a:t>
            </a:r>
            <a:r>
              <a:rPr lang="en-US" dirty="0"/>
              <a:t>)=a</a:t>
            </a:r>
            <a:r>
              <a:rPr lang="en-US" baseline="30000" dirty="0"/>
              <a:t>b</a:t>
            </a:r>
          </a:p>
        </p:txBody>
      </p:sp>
      <p:sp>
        <p:nvSpPr>
          <p:cNvPr id="10" name="Freeform: Shape 9">
            <a:extLst>
              <a:ext uri="{FF2B5EF4-FFF2-40B4-BE49-F238E27FC236}">
                <a16:creationId xmlns:a16="http://schemas.microsoft.com/office/drawing/2014/main" id="{214E26F9-7404-CCDA-C32E-443161ACC101}"/>
              </a:ext>
            </a:extLst>
          </p:cNvPr>
          <p:cNvSpPr/>
          <p:nvPr/>
        </p:nvSpPr>
        <p:spPr>
          <a:xfrm>
            <a:off x="6461760" y="2209801"/>
            <a:ext cx="2532347" cy="3124200"/>
          </a:xfrm>
          <a:custGeom>
            <a:avLst/>
            <a:gdLst>
              <a:gd name="connsiteX0" fmla="*/ 0 w 2532347"/>
              <a:gd name="connsiteY0" fmla="*/ 0 h 3023576"/>
              <a:gd name="connsiteX1" fmla="*/ 1323703 w 2532347"/>
              <a:gd name="connsiteY1" fmla="*/ 252548 h 3023576"/>
              <a:gd name="connsiteX2" fmla="*/ 2290354 w 2532347"/>
              <a:gd name="connsiteY2" fmla="*/ 1436914 h 3023576"/>
              <a:gd name="connsiteX3" fmla="*/ 2394857 w 2532347"/>
              <a:gd name="connsiteY3" fmla="*/ 2769325 h 3023576"/>
              <a:gd name="connsiteX4" fmla="*/ 609600 w 2532347"/>
              <a:gd name="connsiteY4" fmla="*/ 3021874 h 3023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347" h="3023576">
                <a:moveTo>
                  <a:pt x="0" y="0"/>
                </a:moveTo>
                <a:cubicBezTo>
                  <a:pt x="470988" y="6531"/>
                  <a:pt x="941977" y="13062"/>
                  <a:pt x="1323703" y="252548"/>
                </a:cubicBezTo>
                <a:cubicBezTo>
                  <a:pt x="1705429" y="492034"/>
                  <a:pt x="2111828" y="1017451"/>
                  <a:pt x="2290354" y="1436914"/>
                </a:cubicBezTo>
                <a:cubicBezTo>
                  <a:pt x="2468880" y="1856377"/>
                  <a:pt x="2674983" y="2505165"/>
                  <a:pt x="2394857" y="2769325"/>
                </a:cubicBezTo>
                <a:cubicBezTo>
                  <a:pt x="2114731" y="3033485"/>
                  <a:pt x="1362165" y="3027679"/>
                  <a:pt x="609600" y="3021874"/>
                </a:cubicBezTo>
              </a:path>
            </a:pathLst>
          </a:custGeom>
          <a:noFill/>
          <a:ln>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D4515C2-C576-FA0E-2AA7-BA5533C79A02}"/>
              </a:ext>
            </a:extLst>
          </p:cNvPr>
          <p:cNvSpPr txBox="1"/>
          <p:nvPr/>
        </p:nvSpPr>
        <p:spPr>
          <a:xfrm>
            <a:off x="7620000" y="5029200"/>
            <a:ext cx="1011687" cy="369332"/>
          </a:xfrm>
          <a:prstGeom prst="rect">
            <a:avLst/>
          </a:prstGeom>
          <a:noFill/>
        </p:spPr>
        <p:txBody>
          <a:bodyPr wrap="none" rtlCol="0">
            <a:spAutoFit/>
          </a:bodyPr>
          <a:lstStyle/>
          <a:p>
            <a:r>
              <a:rPr lang="en-US" dirty="0"/>
              <a:t>compare</a:t>
            </a:r>
          </a:p>
        </p:txBody>
      </p:sp>
    </p:spTree>
    <p:extLst>
      <p:ext uri="{BB962C8B-B14F-4D97-AF65-F5344CB8AC3E}">
        <p14:creationId xmlns:p14="http://schemas.microsoft.com/office/powerpoint/2010/main" val="41834662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CA4B6-290F-C2F2-6A84-2BE0867B201D}"/>
              </a:ext>
            </a:extLst>
          </p:cNvPr>
          <p:cNvSpPr>
            <a:spLocks noGrp="1"/>
          </p:cNvSpPr>
          <p:nvPr>
            <p:ph type="title"/>
          </p:nvPr>
        </p:nvSpPr>
        <p:spPr>
          <a:xfrm>
            <a:off x="694071" y="113697"/>
            <a:ext cx="7886700" cy="1325563"/>
          </a:xfrm>
        </p:spPr>
        <p:txBody>
          <a:bodyPr>
            <a:noAutofit/>
          </a:bodyPr>
          <a:lstStyle/>
          <a:p>
            <a:pPr fontAlgn="base"/>
            <a:r>
              <a:rPr lang="en-US" sz="2800" b="1" i="0" dirty="0">
                <a:solidFill>
                  <a:srgbClr val="273239"/>
                </a:solidFill>
                <a:effectLst/>
                <a:latin typeface="Nunito" panose="020F0502020204030204" pitchFamily="2" charset="0"/>
              </a:rPr>
              <a:t>ADAM: Idea of Momentum</a:t>
            </a:r>
            <a:r>
              <a:rPr lang="en-US" sz="2800" b="0" i="0" dirty="0">
                <a:solidFill>
                  <a:srgbClr val="273239"/>
                </a:solidFill>
                <a:effectLst/>
                <a:latin typeface="Nunito" panose="020F0502020204030204" pitchFamily="2" charset="0"/>
              </a:rPr>
              <a:t> </a:t>
            </a:r>
            <a:br>
              <a:rPr lang="en-US" sz="2800" b="0" i="0" dirty="0">
                <a:solidFill>
                  <a:srgbClr val="273239"/>
                </a:solidFill>
                <a:effectLst/>
                <a:latin typeface="Nunito" panose="020F0502020204030204" pitchFamily="2" charset="0"/>
              </a:rPr>
            </a:br>
            <a:br>
              <a:rPr lang="en-US" sz="1800" b="0" i="0" dirty="0">
                <a:solidFill>
                  <a:srgbClr val="273239"/>
                </a:solidFill>
                <a:effectLst/>
                <a:latin typeface="Nunito" panose="020F0502020204030204" pitchFamily="2" charset="0"/>
              </a:rPr>
            </a:br>
            <a:endParaRPr lang="en-HK" sz="1800" dirty="0"/>
          </a:p>
        </p:txBody>
      </p:sp>
      <p:sp>
        <p:nvSpPr>
          <p:cNvPr id="3" name="Content Placeholder 2">
            <a:extLst>
              <a:ext uri="{FF2B5EF4-FFF2-40B4-BE49-F238E27FC236}">
                <a16:creationId xmlns:a16="http://schemas.microsoft.com/office/drawing/2014/main" id="{9E6FDB0D-BC93-934E-821E-ADAB5DC35D1E}"/>
              </a:ext>
            </a:extLst>
          </p:cNvPr>
          <p:cNvSpPr>
            <a:spLocks noGrp="1"/>
          </p:cNvSpPr>
          <p:nvPr>
            <p:ph idx="1"/>
          </p:nvPr>
        </p:nvSpPr>
        <p:spPr>
          <a:xfrm>
            <a:off x="694071" y="863600"/>
            <a:ext cx="7886700" cy="4351338"/>
          </a:xfrm>
        </p:spPr>
        <p:txBody>
          <a:bodyPr>
            <a:normAutofit/>
          </a:bodyPr>
          <a:lstStyle/>
          <a:p>
            <a:r>
              <a:rPr lang="en-US" sz="1800" b="0" i="0" dirty="0">
                <a:solidFill>
                  <a:srgbClr val="273239"/>
                </a:solidFill>
                <a:effectLst/>
                <a:latin typeface="Nunito" panose="020F0502020204030204" pitchFamily="2" charset="0"/>
              </a:rPr>
              <a:t>is used to accelerate the gradient descent algorithm by taking into consideration the ‘exponentially weighted average’ of the gradients. Using averages makes the algorithm converge towards the minima in a faster pace. </a:t>
            </a:r>
            <a:endParaRPr lang="en-HK" sz="1800" dirty="0"/>
          </a:p>
        </p:txBody>
      </p:sp>
      <p:pic>
        <p:nvPicPr>
          <p:cNvPr id="5" name="Picture 4">
            <a:extLst>
              <a:ext uri="{FF2B5EF4-FFF2-40B4-BE49-F238E27FC236}">
                <a16:creationId xmlns:a16="http://schemas.microsoft.com/office/drawing/2014/main" id="{6A75CB8C-A7A2-D404-95D4-DA2B4F8F4283}"/>
              </a:ext>
            </a:extLst>
          </p:cNvPr>
          <p:cNvPicPr>
            <a:picLocks noChangeAspect="1"/>
          </p:cNvPicPr>
          <p:nvPr/>
        </p:nvPicPr>
        <p:blipFill>
          <a:blip r:embed="rId2"/>
          <a:stretch>
            <a:fillRect/>
          </a:stretch>
        </p:blipFill>
        <p:spPr>
          <a:xfrm>
            <a:off x="1007205" y="2161382"/>
            <a:ext cx="6565169" cy="4408998"/>
          </a:xfrm>
          <a:prstGeom prst="rect">
            <a:avLst/>
          </a:prstGeom>
        </p:spPr>
      </p:pic>
      <p:sp>
        <p:nvSpPr>
          <p:cNvPr id="6" name="TextBox 5">
            <a:extLst>
              <a:ext uri="{FF2B5EF4-FFF2-40B4-BE49-F238E27FC236}">
                <a16:creationId xmlns:a16="http://schemas.microsoft.com/office/drawing/2014/main" id="{20D257BA-1848-CAD0-8F02-BEA58EA3C75E}"/>
              </a:ext>
            </a:extLst>
          </p:cNvPr>
          <p:cNvSpPr txBox="1"/>
          <p:nvPr/>
        </p:nvSpPr>
        <p:spPr>
          <a:xfrm>
            <a:off x="1316860" y="591812"/>
            <a:ext cx="5945858" cy="369332"/>
          </a:xfrm>
          <a:prstGeom prst="rect">
            <a:avLst/>
          </a:prstGeom>
          <a:noFill/>
        </p:spPr>
        <p:txBody>
          <a:bodyPr wrap="none" rtlCol="0">
            <a:spAutoFit/>
          </a:bodyPr>
          <a:lstStyle/>
          <a:p>
            <a:r>
              <a:rPr lang="en-HK" dirty="0">
                <a:hlinkClick r:id="rId3"/>
              </a:rPr>
              <a:t>https://www.geeksforgeeks.org/intuition-of-adam-optimizer/</a:t>
            </a:r>
            <a:r>
              <a:rPr lang="en-HK" dirty="0"/>
              <a:t> </a:t>
            </a:r>
          </a:p>
        </p:txBody>
      </p:sp>
      <p:sp>
        <p:nvSpPr>
          <p:cNvPr id="4" name="Footer Placeholder 3">
            <a:extLst>
              <a:ext uri="{FF2B5EF4-FFF2-40B4-BE49-F238E27FC236}">
                <a16:creationId xmlns:a16="http://schemas.microsoft.com/office/drawing/2014/main" id="{0D11742A-E4D5-C0A7-A88A-12110D8567EF}"/>
              </a:ext>
            </a:extLst>
          </p:cNvPr>
          <p:cNvSpPr>
            <a:spLocks noGrp="1"/>
          </p:cNvSpPr>
          <p:nvPr>
            <p:ph type="ftr" sz="quarter" idx="11"/>
          </p:nvPr>
        </p:nvSpPr>
        <p:spPr/>
        <p:txBody>
          <a:bodyPr/>
          <a:lstStyle/>
          <a:p>
            <a:pPr>
              <a:defRPr/>
            </a:pPr>
            <a:r>
              <a:rPr lang="en-US" altLang="zh-HK"/>
              <a:t>Neural Networks. , v.250210a</a:t>
            </a:r>
          </a:p>
        </p:txBody>
      </p:sp>
      <p:sp>
        <p:nvSpPr>
          <p:cNvPr id="7" name="Slide Number Placeholder 6">
            <a:extLst>
              <a:ext uri="{FF2B5EF4-FFF2-40B4-BE49-F238E27FC236}">
                <a16:creationId xmlns:a16="http://schemas.microsoft.com/office/drawing/2014/main" id="{91A327AD-120B-7BB9-E491-BE4A17C93C4A}"/>
              </a:ext>
            </a:extLst>
          </p:cNvPr>
          <p:cNvSpPr>
            <a:spLocks noGrp="1"/>
          </p:cNvSpPr>
          <p:nvPr>
            <p:ph type="sldNum" sz="quarter" idx="12"/>
          </p:nvPr>
        </p:nvSpPr>
        <p:spPr/>
        <p:txBody>
          <a:bodyPr/>
          <a:lstStyle/>
          <a:p>
            <a:fld id="{B28686DF-4AC6-44BB-9261-A3C12E8BDC53}" type="slidenum">
              <a:rPr lang="en-US" altLang="zh-HK" smtClean="0"/>
              <a:pPr/>
              <a:t>85</a:t>
            </a:fld>
            <a:endParaRPr lang="en-US" altLang="zh-HK"/>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A1D354E-12C3-CE34-A7DD-39285A03A5CD}"/>
                  </a:ext>
                </a:extLst>
              </p:cNvPr>
              <p:cNvSpPr txBox="1"/>
              <p:nvPr/>
            </p:nvSpPr>
            <p:spPr>
              <a:xfrm>
                <a:off x="7012940" y="2264038"/>
                <a:ext cx="1640834" cy="493340"/>
              </a:xfrm>
              <a:prstGeom prst="rect">
                <a:avLst/>
              </a:prstGeom>
              <a:noFill/>
            </p:spPr>
            <p:txBody>
              <a:bodyPr wrap="none" rtlCol="0">
                <a:spAutoFit/>
              </a:bodyPr>
              <a:lstStyle/>
              <a:p>
                <a:r>
                  <a:rPr lang="en-US" dirty="0"/>
                  <a:t>Gradient g=</a:t>
                </a:r>
                <a:r>
                  <a:rPr lang="en-US" sz="1800" dirty="0"/>
                  <a:t> </a:t>
                </a:r>
                <a14:m>
                  <m:oMath xmlns:m="http://schemas.openxmlformats.org/officeDocument/2006/math">
                    <m:f>
                      <m:fPr>
                        <m:ctrlPr>
                          <a:rPr lang="en-US" sz="1800" i="1" smtClean="0">
                            <a:latin typeface="Cambria Math" panose="02040503050406030204" pitchFamily="18" charset="0"/>
                          </a:rPr>
                        </m:ctrlPr>
                      </m:fPr>
                      <m:num>
                        <m:r>
                          <m:rPr>
                            <m:sty m:val="p"/>
                          </m:rPr>
                          <a:rPr lang="el-GR" sz="1800" i="0" smtClean="0">
                            <a:latin typeface="Cambria Math" panose="02040503050406030204" pitchFamily="18" charset="0"/>
                          </a:rPr>
                          <m:t>Δ</m:t>
                        </m:r>
                        <m:r>
                          <m:rPr>
                            <m:sty m:val="p"/>
                          </m:rPr>
                          <a:rPr lang="en-US" sz="1800" b="0" i="0" smtClean="0">
                            <a:latin typeface="Cambria Math" panose="02040503050406030204" pitchFamily="18" charset="0"/>
                          </a:rPr>
                          <m:t>E</m:t>
                        </m:r>
                      </m:num>
                      <m:den>
                        <m:r>
                          <m:rPr>
                            <m:sty m:val="p"/>
                          </m:rPr>
                          <a:rPr lang="el-GR" sz="1800" i="0" smtClean="0">
                            <a:latin typeface="Cambria Math" panose="02040503050406030204" pitchFamily="18" charset="0"/>
                          </a:rPr>
                          <m:t>Δ</m:t>
                        </m:r>
                        <m:r>
                          <a:rPr lang="en-US" sz="1800" b="0" i="1" smtClean="0">
                            <a:latin typeface="Cambria Math" panose="02040503050406030204" pitchFamily="18" charset="0"/>
                          </a:rPr>
                          <m:t>𝑤</m:t>
                        </m:r>
                      </m:den>
                    </m:f>
                  </m:oMath>
                </a14:m>
                <a:r>
                  <a:rPr lang="en-US" sz="1800" dirty="0"/>
                  <a:t> </a:t>
                </a:r>
                <a:endParaRPr lang="en-HK" dirty="0"/>
              </a:p>
            </p:txBody>
          </p:sp>
        </mc:Choice>
        <mc:Fallback xmlns="">
          <p:sp>
            <p:nvSpPr>
              <p:cNvPr id="8" name="TextBox 7">
                <a:extLst>
                  <a:ext uri="{FF2B5EF4-FFF2-40B4-BE49-F238E27FC236}">
                    <a16:creationId xmlns:a16="http://schemas.microsoft.com/office/drawing/2014/main" id="{3A1D354E-12C3-CE34-A7DD-39285A03A5CD}"/>
                  </a:ext>
                </a:extLst>
              </p:cNvPr>
              <p:cNvSpPr txBox="1">
                <a:spLocks noRot="1" noChangeAspect="1" noMove="1" noResize="1" noEditPoints="1" noAdjustHandles="1" noChangeArrowheads="1" noChangeShapeType="1" noTextEdit="1"/>
              </p:cNvSpPr>
              <p:nvPr/>
            </p:nvSpPr>
            <p:spPr>
              <a:xfrm>
                <a:off x="7012940" y="2264038"/>
                <a:ext cx="1640834" cy="493340"/>
              </a:xfrm>
              <a:prstGeom prst="rect">
                <a:avLst/>
              </a:prstGeom>
              <a:blipFill>
                <a:blip r:embed="rId4"/>
                <a:stretch>
                  <a:fillRect l="-2963" b="-7407"/>
                </a:stretch>
              </a:blipFill>
            </p:spPr>
            <p:txBody>
              <a:bodyPr/>
              <a:lstStyle/>
              <a:p>
                <a:r>
                  <a:rPr lang="en-HK">
                    <a:noFill/>
                  </a:rPr>
                  <a:t> </a:t>
                </a:r>
              </a:p>
            </p:txBody>
          </p:sp>
        </mc:Fallback>
      </mc:AlternateContent>
      <p:cxnSp>
        <p:nvCxnSpPr>
          <p:cNvPr id="10" name="Straight Arrow Connector 9">
            <a:extLst>
              <a:ext uri="{FF2B5EF4-FFF2-40B4-BE49-F238E27FC236}">
                <a16:creationId xmlns:a16="http://schemas.microsoft.com/office/drawing/2014/main" id="{913BC573-6A48-CB16-E0A1-E5B8C59398AD}"/>
              </a:ext>
            </a:extLst>
          </p:cNvPr>
          <p:cNvCxnSpPr>
            <a:cxnSpLocks/>
          </p:cNvCxnSpPr>
          <p:nvPr/>
        </p:nvCxnSpPr>
        <p:spPr>
          <a:xfrm flipH="1">
            <a:off x="6181098" y="2528659"/>
            <a:ext cx="875628" cy="493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16E1CE12-E61F-3901-FC1A-2DA647B82600}"/>
              </a:ext>
            </a:extLst>
          </p:cNvPr>
          <p:cNvSpPr/>
          <p:nvPr/>
        </p:nvSpPr>
        <p:spPr>
          <a:xfrm>
            <a:off x="5410200" y="2528659"/>
            <a:ext cx="762000" cy="1191083"/>
          </a:xfrm>
          <a:prstGeom prst="ellipse">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spTree>
    <p:extLst>
      <p:ext uri="{BB962C8B-B14F-4D97-AF65-F5344CB8AC3E}">
        <p14:creationId xmlns:p14="http://schemas.microsoft.com/office/powerpoint/2010/main" val="24968630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a:t> Summary</a:t>
            </a:r>
          </a:p>
        </p:txBody>
      </p:sp>
      <p:sp>
        <p:nvSpPr>
          <p:cNvPr id="49155" name="Content Placeholder 2"/>
          <p:cNvSpPr>
            <a:spLocks noGrp="1"/>
          </p:cNvSpPr>
          <p:nvPr>
            <p:ph idx="1"/>
          </p:nvPr>
        </p:nvSpPr>
        <p:spPr/>
        <p:txBody>
          <a:bodyPr/>
          <a:lstStyle/>
          <a:p>
            <a:r>
              <a:rPr lang="en-US" altLang="en-US" dirty="0"/>
              <a:t>Studied what is </a:t>
            </a:r>
            <a:r>
              <a:rPr lang="en-US" altLang="en-US" u="sng" dirty="0"/>
              <a:t>B</a:t>
            </a:r>
            <a:r>
              <a:rPr lang="en-US" altLang="en-US" dirty="0"/>
              <a:t>ack </a:t>
            </a:r>
            <a:r>
              <a:rPr lang="en-US" altLang="en-US" u="sng" dirty="0"/>
              <a:t>P</a:t>
            </a:r>
            <a:r>
              <a:rPr lang="en-US" altLang="en-US" dirty="0"/>
              <a:t>ropagation </a:t>
            </a:r>
            <a:r>
              <a:rPr lang="en-US" altLang="en-US" u="sng" dirty="0"/>
              <a:t>N</a:t>
            </a:r>
            <a:r>
              <a:rPr lang="en-US" altLang="en-US" dirty="0"/>
              <a:t>eural </a:t>
            </a:r>
            <a:r>
              <a:rPr lang="en-US" altLang="en-US" u="sng" dirty="0"/>
              <a:t>N</a:t>
            </a:r>
            <a:r>
              <a:rPr lang="en-US" altLang="en-US" dirty="0"/>
              <a:t>etworks (BPNN)</a:t>
            </a:r>
          </a:p>
          <a:p>
            <a:r>
              <a:rPr lang="en-US" altLang="en-US" dirty="0"/>
              <a:t>Studied the forward pass</a:t>
            </a:r>
          </a:p>
          <a:p>
            <a:r>
              <a:rPr lang="en-US" altLang="en-US" dirty="0"/>
              <a:t>Studied how to back propagate data during training of the BPNN network </a:t>
            </a:r>
          </a:p>
          <a:p>
            <a:r>
              <a:rPr lang="en-US" altLang="en-US" dirty="0"/>
              <a:t>Studied implementation issues of neural BPNN networks</a:t>
            </a:r>
          </a:p>
          <a:p>
            <a:pPr marL="0" indent="0">
              <a:buNone/>
            </a:pPr>
            <a:endParaRPr lang="en-US" altLang="en-US" dirty="0"/>
          </a:p>
        </p:txBody>
      </p:sp>
      <p:sp>
        <p:nvSpPr>
          <p:cNvPr id="4915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p>
        </p:txBody>
      </p:sp>
      <p:sp>
        <p:nvSpPr>
          <p:cNvPr id="4915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1FE90024-D8E3-4EE4-9AF4-D8ADEAC39523}" type="slidenum">
              <a:rPr lang="en-US" altLang="zh-HK" sz="1200">
                <a:solidFill>
                  <a:srgbClr val="898989"/>
                </a:solidFill>
              </a:rPr>
              <a:pPr>
                <a:spcBef>
                  <a:spcPct val="0"/>
                </a:spcBef>
                <a:buFontTx/>
                <a:buNone/>
              </a:pPr>
              <a:t>86</a:t>
            </a:fld>
            <a:endParaRPr lang="en-US" altLang="zh-HK" sz="1200">
              <a:solidFill>
                <a:srgbClr val="898989"/>
              </a:solidFill>
            </a:endParaRPr>
          </a:p>
        </p:txBody>
      </p:sp>
    </p:spTree>
    <p:extLst>
      <p:ext uri="{BB962C8B-B14F-4D97-AF65-F5344CB8AC3E}">
        <p14:creationId xmlns:p14="http://schemas.microsoft.com/office/powerpoint/2010/main" val="19994016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a:t>References</a:t>
            </a:r>
          </a:p>
        </p:txBody>
      </p:sp>
      <p:sp>
        <p:nvSpPr>
          <p:cNvPr id="50179" name="Content Placeholder 2"/>
          <p:cNvSpPr>
            <a:spLocks noGrp="1"/>
          </p:cNvSpPr>
          <p:nvPr>
            <p:ph idx="1"/>
          </p:nvPr>
        </p:nvSpPr>
        <p:spPr>
          <a:xfrm>
            <a:off x="457200" y="914400"/>
            <a:ext cx="8229600" cy="4525963"/>
          </a:xfrm>
        </p:spPr>
        <p:txBody>
          <a:bodyPr>
            <a:normAutofit fontScale="92500" lnSpcReduction="10000"/>
          </a:bodyPr>
          <a:lstStyle/>
          <a:p>
            <a:r>
              <a:rPr lang="en-US" altLang="en-US" sz="2400"/>
              <a:t>Wiki</a:t>
            </a:r>
            <a:endParaRPr lang="en-US" altLang="en-US" sz="2400">
              <a:hlinkClick r:id="rId2"/>
            </a:endParaRPr>
          </a:p>
          <a:p>
            <a:pPr lvl="1"/>
            <a:r>
              <a:rPr lang="en-US" altLang="en-US" sz="2000">
                <a:hlinkClick r:id="rId2"/>
              </a:rPr>
              <a:t>http://en.wikipedia.org/wiki/Backpropagation</a:t>
            </a:r>
          </a:p>
          <a:p>
            <a:pPr lvl="1"/>
            <a:r>
              <a:rPr lang="en-US" altLang="en-US" sz="2000">
                <a:hlinkClick r:id="rId2"/>
              </a:rPr>
              <a:t>http://en.wikipedia.org/wiki/Convolutional_neural_network</a:t>
            </a:r>
          </a:p>
          <a:p>
            <a:r>
              <a:rPr lang="en-US" altLang="en-US" sz="2400"/>
              <a:t>Matlab programs</a:t>
            </a:r>
          </a:p>
          <a:p>
            <a:pPr lvl="1"/>
            <a:r>
              <a:rPr lang="en-US" altLang="en-US" sz="2000"/>
              <a:t>Neural Network for pattern recognition- Tutorial </a:t>
            </a:r>
            <a:r>
              <a:rPr lang="en-US" altLang="en-US" sz="2000">
                <a:hlinkClick r:id="rId2"/>
              </a:rPr>
              <a:t>http://www.mathworks.com/matlabcentral/fileexchange/19997-neural-network-for-pattern-recognition-tutorial</a:t>
            </a:r>
            <a:endParaRPr lang="en-US" altLang="en-US" sz="2000"/>
          </a:p>
          <a:p>
            <a:pPr lvl="1"/>
            <a:r>
              <a:rPr lang="en-US" altLang="en-US" sz="2000"/>
              <a:t>CNN Matlab example </a:t>
            </a:r>
            <a:r>
              <a:rPr lang="en-US" altLang="en-US" sz="2000">
                <a:hlinkClick r:id="rId3"/>
              </a:rPr>
              <a:t>http://www.mathworks.com/matlabcentral/fileexchange/38310-deep-learning-toolbox</a:t>
            </a:r>
            <a:endParaRPr lang="en-US" altLang="en-US" sz="2000"/>
          </a:p>
          <a:p>
            <a:r>
              <a:rPr lang="en-US" altLang="en-US" sz="2400"/>
              <a:t>Open source library</a:t>
            </a:r>
          </a:p>
          <a:p>
            <a:pPr lvl="1"/>
            <a:r>
              <a:rPr lang="en-US" altLang="en-US" sz="2000"/>
              <a:t>Tensor flow: </a:t>
            </a:r>
            <a:r>
              <a:rPr lang="en-US" altLang="en-US" sz="2000">
                <a:hlinkClick r:id="rId4"/>
              </a:rPr>
              <a:t>http://www.geekwire.com/2015/google-open-sources-tensorflow-machine-learning-system-offering-its-neural-network-to-outside-developers/</a:t>
            </a:r>
            <a:endParaRPr lang="en-US" altLang="en-US" sz="2000"/>
          </a:p>
          <a:p>
            <a:pPr lvl="1"/>
            <a:endParaRPr lang="en-US" altLang="en-US" sz="2000"/>
          </a:p>
          <a:p>
            <a:pPr lvl="1"/>
            <a:endParaRPr lang="en-US" altLang="en-US"/>
          </a:p>
          <a:p>
            <a:endParaRPr lang="en-US" altLang="en-US"/>
          </a:p>
        </p:txBody>
      </p:sp>
      <p:sp>
        <p:nvSpPr>
          <p:cNvPr id="5018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a:solidFill>
                  <a:srgbClr val="898989"/>
                </a:solidFill>
              </a:rPr>
              <a:t>Neural Networks. , v.250210a</a:t>
            </a:r>
          </a:p>
        </p:txBody>
      </p:sp>
      <p:sp>
        <p:nvSpPr>
          <p:cNvPr id="5018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885F4E23-43B4-4335-8E13-004F17CE8211}" type="slidenum">
              <a:rPr lang="en-US" altLang="en-US" sz="1200">
                <a:solidFill>
                  <a:srgbClr val="898989"/>
                </a:solidFill>
              </a:rPr>
              <a:pPr>
                <a:spcBef>
                  <a:spcPct val="0"/>
                </a:spcBef>
                <a:buFontTx/>
                <a:buNone/>
              </a:pPr>
              <a:t>87</a:t>
            </a:fld>
            <a:endParaRPr lang="en-US" altLang="en-US" sz="1200">
              <a:solidFill>
                <a:srgbClr val="898989"/>
              </a:solidFill>
            </a:endParaRPr>
          </a:p>
        </p:txBody>
      </p:sp>
    </p:spTree>
    <p:extLst>
      <p:ext uri="{BB962C8B-B14F-4D97-AF65-F5344CB8AC3E}">
        <p14:creationId xmlns:p14="http://schemas.microsoft.com/office/powerpoint/2010/main" val="2534019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ctrTitle"/>
          </p:nvPr>
        </p:nvSpPr>
        <p:spPr/>
        <p:txBody>
          <a:bodyPr/>
          <a:lstStyle/>
          <a:p>
            <a:r>
              <a:rPr lang="en-US" altLang="en-US"/>
              <a:t>Appendices</a:t>
            </a:r>
          </a:p>
        </p:txBody>
      </p:sp>
      <p:sp>
        <p:nvSpPr>
          <p:cNvPr id="51203" name="Subtitle 5"/>
          <p:cNvSpPr>
            <a:spLocks noGrp="1"/>
          </p:cNvSpPr>
          <p:nvPr>
            <p:ph type="subTitle" idx="1"/>
          </p:nvPr>
        </p:nvSpPr>
        <p:spPr/>
        <p:txBody>
          <a:bodyPr/>
          <a:lstStyle/>
          <a:p>
            <a:endParaRPr lang="en-US" altLang="zh-HK">
              <a:solidFill>
                <a:srgbClr val="898989"/>
              </a:solidFill>
            </a:endParaRPr>
          </a:p>
        </p:txBody>
      </p:sp>
      <p:sp>
        <p:nvSpPr>
          <p:cNvPr id="5120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p>
        </p:txBody>
      </p:sp>
      <p:sp>
        <p:nvSpPr>
          <p:cNvPr id="5120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289A3C5-64F6-4F31-A85D-F65643CDBA6E}" type="slidenum">
              <a:rPr lang="en-US" altLang="zh-HK" sz="1200">
                <a:solidFill>
                  <a:srgbClr val="898989"/>
                </a:solidFill>
              </a:rPr>
              <a:pPr>
                <a:spcBef>
                  <a:spcPct val="0"/>
                </a:spcBef>
                <a:buFontTx/>
                <a:buNone/>
              </a:pPr>
              <a:t>88</a:t>
            </a:fld>
            <a:endParaRPr lang="en-US" altLang="zh-HK" sz="1200">
              <a:solidFill>
                <a:srgbClr val="898989"/>
              </a:solidFill>
            </a:endParaRPr>
          </a:p>
        </p:txBody>
      </p:sp>
    </p:spTree>
    <p:extLst>
      <p:ext uri="{BB962C8B-B14F-4D97-AF65-F5344CB8AC3E}">
        <p14:creationId xmlns:p14="http://schemas.microsoft.com/office/powerpoint/2010/main" val="10363668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9479D-F399-98CC-6F7E-BF0DA8C698B6}"/>
              </a:ext>
            </a:extLst>
          </p:cNvPr>
          <p:cNvSpPr>
            <a:spLocks noGrp="1"/>
          </p:cNvSpPr>
          <p:nvPr>
            <p:ph type="title"/>
          </p:nvPr>
        </p:nvSpPr>
        <p:spPr/>
        <p:txBody>
          <a:bodyPr>
            <a:normAutofit fontScale="90000"/>
          </a:bodyPr>
          <a:lstStyle/>
          <a:p>
            <a:r>
              <a:rPr lang="en-US" sz="4000" dirty="0">
                <a:solidFill>
                  <a:srgbClr val="292929"/>
                </a:solidFill>
                <a:latin typeface="charter"/>
              </a:rPr>
              <a:t>Appendix1a: </a:t>
            </a:r>
            <a:br>
              <a:rPr lang="en-US" sz="4000" dirty="0">
                <a:solidFill>
                  <a:srgbClr val="292929"/>
                </a:solidFill>
                <a:latin typeface="charter"/>
              </a:rPr>
            </a:br>
            <a:r>
              <a:rPr lang="en-US" sz="4000" dirty="0">
                <a:solidFill>
                  <a:srgbClr val="292929"/>
                </a:solidFill>
                <a:latin typeface="charter"/>
              </a:rPr>
              <a:t>These 3 variants of Gradient Descent </a:t>
            </a:r>
          </a:p>
        </p:txBody>
      </p:sp>
      <p:sp>
        <p:nvSpPr>
          <p:cNvPr id="3" name="Content Placeholder 2">
            <a:extLst>
              <a:ext uri="{FF2B5EF4-FFF2-40B4-BE49-F238E27FC236}">
                <a16:creationId xmlns:a16="http://schemas.microsoft.com/office/drawing/2014/main" id="{F18F335F-B4E9-DB80-C3CC-80D72E9734A1}"/>
              </a:ext>
            </a:extLst>
          </p:cNvPr>
          <p:cNvSpPr>
            <a:spLocks noGrp="1"/>
          </p:cNvSpPr>
          <p:nvPr>
            <p:ph idx="1"/>
          </p:nvPr>
        </p:nvSpPr>
        <p:spPr>
          <a:xfrm>
            <a:off x="474324" y="1600200"/>
            <a:ext cx="8229600" cy="4525963"/>
          </a:xfrm>
        </p:spPr>
        <p:txBody>
          <a:bodyPr/>
          <a:lstStyle/>
          <a:p>
            <a:pPr marL="1028700" lvl="1" indent="-571500">
              <a:buFont typeface="+mj-lt"/>
              <a:buAutoNum type="romanLcPeriod"/>
            </a:pPr>
            <a:r>
              <a:rPr lang="en-US" b="0" i="0" dirty="0">
                <a:solidFill>
                  <a:srgbClr val="292929"/>
                </a:solidFill>
                <a:effectLst/>
                <a:latin typeface="charter"/>
              </a:rPr>
              <a:t>Batch Gradient Descent (BGD)</a:t>
            </a:r>
          </a:p>
          <a:p>
            <a:pPr marL="1028700" lvl="1" indent="-571500">
              <a:buFont typeface="+mj-lt"/>
              <a:buAutoNum type="romanLcPeriod"/>
            </a:pPr>
            <a:r>
              <a:rPr lang="en-US" b="0" i="0" dirty="0">
                <a:solidFill>
                  <a:srgbClr val="292929"/>
                </a:solidFill>
                <a:effectLst/>
                <a:latin typeface="charter"/>
              </a:rPr>
              <a:t>Stochastic Gradient Descent (SGD)</a:t>
            </a:r>
          </a:p>
          <a:p>
            <a:pPr marL="1028700" lvl="1" indent="-571500">
              <a:buFont typeface="+mj-lt"/>
              <a:buAutoNum type="romanLcPeriod"/>
            </a:pPr>
            <a:r>
              <a:rPr lang="en-US" b="0" i="0" dirty="0">
                <a:solidFill>
                  <a:srgbClr val="292929"/>
                </a:solidFill>
                <a:effectLst/>
                <a:latin typeface="charter"/>
              </a:rPr>
              <a:t>Mini-Batch Gradient Descent (</a:t>
            </a:r>
            <a:r>
              <a:rPr lang="en-US" b="0" i="0" dirty="0" err="1">
                <a:solidFill>
                  <a:srgbClr val="292929"/>
                </a:solidFill>
                <a:effectLst/>
                <a:latin typeface="charter"/>
              </a:rPr>
              <a:t>mBGD</a:t>
            </a:r>
            <a:r>
              <a:rPr lang="en-US" b="0" i="0" dirty="0">
                <a:solidFill>
                  <a:srgbClr val="292929"/>
                </a:solidFill>
                <a:effectLst/>
                <a:latin typeface="charter"/>
              </a:rPr>
              <a:t>)</a:t>
            </a:r>
          </a:p>
          <a:p>
            <a:endParaRPr lang="en-US" dirty="0">
              <a:hlinkClick r:id="rId2"/>
            </a:endParaRPr>
          </a:p>
          <a:p>
            <a:pPr marL="285750" indent="-285750">
              <a:buFont typeface="Arial" panose="020B0604020202020204" pitchFamily="34" charset="0"/>
              <a:buChar char="•"/>
            </a:pPr>
            <a:r>
              <a:rPr lang="en-US" sz="2000" dirty="0">
                <a:hlinkClick r:id="rId3"/>
              </a:rPr>
              <a:t>References</a:t>
            </a:r>
          </a:p>
          <a:p>
            <a:pPr marL="685800" lvl="1">
              <a:buFont typeface="Arial" panose="020B0604020202020204" pitchFamily="34" charset="0"/>
              <a:buChar char="•"/>
            </a:pPr>
            <a:r>
              <a:rPr lang="en-US" sz="1200" dirty="0">
                <a:hlinkClick r:id="rId3"/>
              </a:rPr>
              <a:t>https://towardsdatascience.com/batch-mini-batch-and-stochastic-gradient-descent-for-linear-regression-9fe4eefa637c</a:t>
            </a:r>
            <a:endParaRPr lang="en-US" sz="1200" dirty="0"/>
          </a:p>
          <a:p>
            <a:pPr marL="685800" lvl="1">
              <a:buFont typeface="Arial" panose="020B0604020202020204" pitchFamily="34" charset="0"/>
              <a:buChar char="•"/>
            </a:pPr>
            <a:r>
              <a:rPr lang="en-US" sz="1200" dirty="0">
                <a:hlinkClick r:id="rId4"/>
              </a:rPr>
              <a:t>https://optimization.cbe.cornell.edu/index.php?title=Stochastic_gradient_descent</a:t>
            </a:r>
            <a:r>
              <a:rPr lang="en-US" sz="1200" dirty="0"/>
              <a:t> </a:t>
            </a:r>
            <a:endParaRPr lang="en-US" sz="400" dirty="0"/>
          </a:p>
        </p:txBody>
      </p:sp>
      <p:sp>
        <p:nvSpPr>
          <p:cNvPr id="4" name="Footer Placeholder 3">
            <a:extLst>
              <a:ext uri="{FF2B5EF4-FFF2-40B4-BE49-F238E27FC236}">
                <a16:creationId xmlns:a16="http://schemas.microsoft.com/office/drawing/2014/main" id="{747DF196-B500-7F9E-C789-5BB27987EEDA}"/>
              </a:ext>
            </a:extLst>
          </p:cNvPr>
          <p:cNvSpPr>
            <a:spLocks noGrp="1"/>
          </p:cNvSpPr>
          <p:nvPr>
            <p:ph type="ftr" sz="quarter" idx="11"/>
          </p:nvPr>
        </p:nvSpPr>
        <p:spPr/>
        <p:txBody>
          <a:bodyPr/>
          <a:lstStyle/>
          <a:p>
            <a:pPr>
              <a:defRPr/>
            </a:pPr>
            <a:r>
              <a:rPr lang="en-US"/>
              <a:t>Neural Networks. , v.250210a</a:t>
            </a:r>
          </a:p>
        </p:txBody>
      </p:sp>
      <p:sp>
        <p:nvSpPr>
          <p:cNvPr id="5" name="Slide Number Placeholder 4">
            <a:extLst>
              <a:ext uri="{FF2B5EF4-FFF2-40B4-BE49-F238E27FC236}">
                <a16:creationId xmlns:a16="http://schemas.microsoft.com/office/drawing/2014/main" id="{36D88982-A30A-4942-98A8-C6BE1DD73092}"/>
              </a:ext>
            </a:extLst>
          </p:cNvPr>
          <p:cNvSpPr>
            <a:spLocks noGrp="1"/>
          </p:cNvSpPr>
          <p:nvPr>
            <p:ph type="sldNum" sz="quarter" idx="12"/>
          </p:nvPr>
        </p:nvSpPr>
        <p:spPr/>
        <p:txBody>
          <a:bodyPr/>
          <a:lstStyle/>
          <a:p>
            <a:pPr>
              <a:defRPr/>
            </a:pPr>
            <a:fld id="{4B504839-9058-486D-8AE7-0BA827BF3E85}" type="slidenum">
              <a:rPr lang="en-US" smtClean="0"/>
              <a:pPr>
                <a:defRPr/>
              </a:pPr>
              <a:t>89</a:t>
            </a:fld>
            <a:endParaRPr lang="en-US"/>
          </a:p>
        </p:txBody>
      </p:sp>
    </p:spTree>
    <p:extLst>
      <p:ext uri="{BB962C8B-B14F-4D97-AF65-F5344CB8AC3E}">
        <p14:creationId xmlns:p14="http://schemas.microsoft.com/office/powerpoint/2010/main" val="3088264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r>
              <a:rPr lang="en-US" altLang="en-US" dirty="0"/>
              <a:t>Overview of what we will learn</a:t>
            </a:r>
          </a:p>
        </p:txBody>
      </p:sp>
      <p:sp>
        <p:nvSpPr>
          <p:cNvPr id="11267" name="Content Placeholder 2"/>
          <p:cNvSpPr>
            <a:spLocks noGrp="1"/>
          </p:cNvSpPr>
          <p:nvPr>
            <p:ph idx="1"/>
          </p:nvPr>
        </p:nvSpPr>
        <p:spPr/>
        <p:txBody>
          <a:bodyPr>
            <a:normAutofit fontScale="92500" lnSpcReduction="10000"/>
          </a:bodyPr>
          <a:lstStyle/>
          <a:p>
            <a:r>
              <a:rPr lang="en-US" altLang="en-US" dirty="0"/>
              <a:t>Back Propagation Neural Networks (BPNN)</a:t>
            </a:r>
          </a:p>
          <a:p>
            <a:pPr lvl="1"/>
            <a:r>
              <a:rPr lang="en-US" altLang="en-US" dirty="0"/>
              <a:t>Part 1: Feed forward processing (classification or Recognition)</a:t>
            </a:r>
          </a:p>
          <a:p>
            <a:pPr lvl="1"/>
            <a:r>
              <a:rPr lang="en-US" altLang="en-US" dirty="0"/>
              <a:t>Part 2: Back propagation (Training the network), also include forward processing, backward processing  and update weights</a:t>
            </a:r>
          </a:p>
          <a:p>
            <a:pPr lvl="1">
              <a:buFont typeface="Arial" charset="0"/>
              <a:buChar char="•"/>
            </a:pPr>
            <a:r>
              <a:rPr lang="en-US" altLang="en-US" dirty="0"/>
              <a:t>Appendix:</a:t>
            </a:r>
          </a:p>
          <a:p>
            <a:pPr marL="742950" lvl="2" indent="-342900"/>
            <a:r>
              <a:rPr lang="en-US" altLang="en-US" dirty="0"/>
              <a:t>A MATLAB example is explained</a:t>
            </a:r>
          </a:p>
          <a:p>
            <a:pPr marL="742950" lvl="2" indent="-342900"/>
            <a:r>
              <a:rPr lang="en-US" altLang="zh-HK" dirty="0"/>
              <a:t>%source : </a:t>
            </a:r>
            <a:r>
              <a:rPr lang="en-US" altLang="zh-HK" dirty="0">
                <a:hlinkClick r:id="rId2"/>
              </a:rPr>
              <a:t>http://www.mathworks.com/matlabcentral/fileexchange/19997-neural-network-for-pattern-recognition-tutorial</a:t>
            </a:r>
            <a:endParaRPr lang="en-US" altLang="zh-HK" dirty="0"/>
          </a:p>
          <a:p>
            <a:pPr marL="742950" lvl="2" indent="-342900"/>
            <a:endParaRPr lang="en-US" altLang="zh-HK" dirty="0"/>
          </a:p>
          <a:p>
            <a:pPr marL="742950" lvl="2" indent="-342900"/>
            <a:endParaRPr lang="en-US" altLang="en-US" dirty="0"/>
          </a:p>
          <a:p>
            <a:pPr marL="742950" lvl="2" indent="-342900"/>
            <a:endParaRPr lang="en-US" altLang="en-US" dirty="0"/>
          </a:p>
        </p:txBody>
      </p:sp>
      <p:sp>
        <p:nvSpPr>
          <p:cNvPr id="1126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Neural Networks. , v.250210a</a:t>
            </a:r>
          </a:p>
        </p:txBody>
      </p:sp>
      <p:sp>
        <p:nvSpPr>
          <p:cNvPr id="1126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AF25472C-BC2B-479B-9911-CF10F4A4A929}" type="slidenum">
              <a:rPr lang="en-US" altLang="zh-HK" sz="1200">
                <a:solidFill>
                  <a:srgbClr val="898989"/>
                </a:solidFill>
              </a:rPr>
              <a:pPr>
                <a:spcBef>
                  <a:spcPct val="0"/>
                </a:spcBef>
                <a:buFontTx/>
                <a:buNone/>
              </a:pPr>
              <a:t>9</a:t>
            </a:fld>
            <a:endParaRPr lang="en-US" altLang="zh-HK" sz="1200">
              <a:solidFill>
                <a:srgbClr val="898989"/>
              </a:solidFill>
            </a:endParaRPr>
          </a:p>
        </p:txBody>
      </p:sp>
      <p:pic>
        <p:nvPicPr>
          <p:cNvPr id="11270" name="Picture 6" descr="C:\Users\khwong.PC91075\AppData\Local\Microsoft\Windows\Temporary Internet Files\Content.IE5\1WMQXF1A\gym-297059_6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38400"/>
            <a:ext cx="763588"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descr="C:\Users\khwong.PC91075\AppData\Local\Microsoft\Windows\Temporary Internet Files\Content.IE5\0D7AXPRZ\OK-Hand-Sig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0" y="3352800"/>
            <a:ext cx="6619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130754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AA1C-6E2E-E61D-65F9-20A6CE160AFD}"/>
              </a:ext>
            </a:extLst>
          </p:cNvPr>
          <p:cNvSpPr>
            <a:spLocks noGrp="1"/>
          </p:cNvSpPr>
          <p:nvPr>
            <p:ph type="title"/>
          </p:nvPr>
        </p:nvSpPr>
        <p:spPr>
          <a:xfrm>
            <a:off x="457200" y="136525"/>
            <a:ext cx="5383230" cy="1281113"/>
          </a:xfrm>
        </p:spPr>
        <p:txBody>
          <a:bodyPr/>
          <a:lstStyle/>
          <a:p>
            <a:r>
              <a:rPr lang="en-US" sz="3200" dirty="0"/>
              <a:t>(</a:t>
            </a:r>
            <a:r>
              <a:rPr lang="en-US" sz="3200" dirty="0" err="1"/>
              <a:t>i</a:t>
            </a:r>
            <a:r>
              <a:rPr lang="en-US" sz="3200" dirty="0"/>
              <a:t>) Batched Gradient descent (BGD)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61D372D-F14E-F1CA-3376-033627A006AF}"/>
                  </a:ext>
                </a:extLst>
              </p:cNvPr>
              <p:cNvSpPr>
                <a:spLocks noGrp="1"/>
              </p:cNvSpPr>
              <p:nvPr>
                <p:ph idx="1"/>
              </p:nvPr>
            </p:nvSpPr>
            <p:spPr>
              <a:xfrm>
                <a:off x="76200" y="1166018"/>
                <a:ext cx="8229600" cy="5555457"/>
              </a:xfrm>
            </p:spPr>
            <p:txBody>
              <a:bodyPr/>
              <a:lstStyle/>
              <a:p>
                <a:r>
                  <a:rPr lang="en-US" sz="2400" dirty="0"/>
                  <a:t>Step 1: Select a learning rate </a:t>
                </a:r>
                <a:r>
                  <a:rPr lang="en-US" sz="2400" i="1" dirty="0">
                    <a:sym typeface="Symbol" panose="05050102010706020507" pitchFamily="18" charset="2"/>
                  </a:rPr>
                  <a:t></a:t>
                </a:r>
                <a:r>
                  <a:rPr lang="en-US" sz="2400" dirty="0"/>
                  <a:t> </a:t>
                </a:r>
              </a:p>
              <a:p>
                <a:r>
                  <a:rPr lang="en-US" sz="2400" dirty="0"/>
                  <a:t>Step 2: Select initial parameter values </a:t>
                </a:r>
                <a:r>
                  <a:rPr lang="en-US" sz="2400" dirty="0">
                    <a:sym typeface="Symbol" panose="05050102010706020507" pitchFamily="18" charset="2"/>
                  </a:rPr>
                  <a:t></a:t>
                </a:r>
                <a:r>
                  <a:rPr lang="en-US" sz="2400" i="1" dirty="0">
                    <a:sym typeface="Symbol" panose="05050102010706020507" pitchFamily="18" charset="2"/>
                  </a:rPr>
                  <a:t></a:t>
                </a:r>
                <a:r>
                  <a:rPr lang="en-US" sz="2400" dirty="0"/>
                  <a:t>  as starting point</a:t>
                </a:r>
              </a:p>
              <a:p>
                <a:r>
                  <a:rPr lang="en-US" sz="2400" dirty="0">
                    <a:solidFill>
                      <a:srgbClr val="0070C0"/>
                    </a:solidFill>
                  </a:rPr>
                  <a:t>Step 3: </a:t>
                </a:r>
                <a:r>
                  <a:rPr lang="en-US" sz="2400" dirty="0">
                    <a:solidFill>
                      <a:srgbClr val="FF0000"/>
                    </a:solidFill>
                  </a:rPr>
                  <a:t>Update all parameters from the gradient of the training data set, compute</a:t>
                </a:r>
                <a14:m>
                  <m:oMath xmlns:m="http://schemas.openxmlformats.org/officeDocument/2006/math">
                    <m:r>
                      <a:rPr lang="en-US" sz="2400" b="0" i="0" smtClean="0">
                        <a:solidFill>
                          <a:srgbClr val="7030A0"/>
                        </a:solidFill>
                        <a:latin typeface="Cambria Math" panose="02040503050406030204" pitchFamily="18" charset="0"/>
                        <a:ea typeface="Cambria Math" panose="02040503050406030204" pitchFamily="18" charset="0"/>
                      </a:rPr>
                      <m:t> </m:t>
                    </m:r>
                    <m:sSub>
                      <m:sSubPr>
                        <m:ctrlPr>
                          <a:rPr lang="en-US" sz="2400" i="1">
                            <a:solidFill>
                              <a:srgbClr val="7030A0"/>
                            </a:solidFill>
                            <a:latin typeface="Cambria Math" panose="02040503050406030204" pitchFamily="18" charset="0"/>
                            <a:ea typeface="Cambria Math" panose="02040503050406030204" pitchFamily="18" charset="0"/>
                          </a:rPr>
                        </m:ctrlPr>
                      </m:sSubPr>
                      <m:e>
                        <m:r>
                          <a:rPr lang="en-US" sz="2400" i="1">
                            <a:solidFill>
                              <a:srgbClr val="7030A0"/>
                            </a:solidFill>
                            <a:latin typeface="Cambria Math" panose="02040503050406030204" pitchFamily="18" charset="0"/>
                            <a:ea typeface="Cambria Math" panose="02040503050406030204" pitchFamily="18" charset="0"/>
                          </a:rPr>
                          <m:t>𝜃</m:t>
                        </m:r>
                      </m:e>
                      <m:sub>
                        <m:r>
                          <a:rPr lang="en-US" sz="2400" i="1">
                            <a:solidFill>
                              <a:srgbClr val="7030A0"/>
                            </a:solidFill>
                            <a:latin typeface="Cambria Math" panose="02040503050406030204" pitchFamily="18" charset="0"/>
                            <a:ea typeface="Cambria Math" panose="02040503050406030204" pitchFamily="18" charset="0"/>
                          </a:rPr>
                          <m:t>𝑖</m:t>
                        </m:r>
                        <m:r>
                          <a:rPr lang="en-US" sz="2400" i="1">
                            <a:solidFill>
                              <a:srgbClr val="7030A0"/>
                            </a:solidFill>
                            <a:latin typeface="Cambria Math" panose="02040503050406030204" pitchFamily="18" charset="0"/>
                            <a:ea typeface="Cambria Math" panose="02040503050406030204" pitchFamily="18" charset="0"/>
                          </a:rPr>
                          <m:t>+1</m:t>
                        </m:r>
                      </m:sub>
                    </m:sSub>
                    <m:r>
                      <a:rPr lang="en-US" sz="2400" i="1">
                        <a:solidFill>
                          <a:srgbClr val="7030A0"/>
                        </a:solidFill>
                        <a:latin typeface="Cambria Math" panose="02040503050406030204" pitchFamily="18" charset="0"/>
                        <a:ea typeface="Cambria Math" panose="02040503050406030204" pitchFamily="18" charset="0"/>
                      </a:rPr>
                      <m:t>=</m:t>
                    </m:r>
                    <m:sSub>
                      <m:sSubPr>
                        <m:ctrlPr>
                          <a:rPr lang="en-US" sz="2400" i="1">
                            <a:solidFill>
                              <a:srgbClr val="7030A0"/>
                            </a:solidFill>
                            <a:latin typeface="Cambria Math" panose="02040503050406030204" pitchFamily="18" charset="0"/>
                            <a:ea typeface="Cambria Math" panose="02040503050406030204" pitchFamily="18" charset="0"/>
                          </a:rPr>
                        </m:ctrlPr>
                      </m:sSubPr>
                      <m:e>
                        <m:r>
                          <a:rPr lang="en-US" sz="2400" i="1">
                            <a:solidFill>
                              <a:srgbClr val="7030A0"/>
                            </a:solidFill>
                            <a:latin typeface="Cambria Math" panose="02040503050406030204" pitchFamily="18" charset="0"/>
                            <a:ea typeface="Cambria Math" panose="02040503050406030204" pitchFamily="18" charset="0"/>
                          </a:rPr>
                          <m:t>𝜃</m:t>
                        </m:r>
                      </m:e>
                      <m:sub>
                        <m:r>
                          <a:rPr lang="en-US" sz="2400" i="1">
                            <a:solidFill>
                              <a:srgbClr val="7030A0"/>
                            </a:solidFill>
                            <a:latin typeface="Cambria Math" panose="02040503050406030204" pitchFamily="18" charset="0"/>
                            <a:ea typeface="Cambria Math" panose="02040503050406030204" pitchFamily="18" charset="0"/>
                          </a:rPr>
                          <m:t>𝑖</m:t>
                        </m:r>
                      </m:sub>
                    </m:sSub>
                  </m:oMath>
                </a14:m>
                <a:r>
                  <a:rPr lang="en-US" sz="2400" dirty="0">
                    <a:solidFill>
                      <a:srgbClr val="7030A0"/>
                    </a:solidFill>
                  </a:rPr>
                  <a:t>  -</a:t>
                </a:r>
                <a14:m>
                  <m:oMath xmlns:m="http://schemas.openxmlformats.org/officeDocument/2006/math">
                    <m:r>
                      <a:rPr lang="en-US" sz="2400" i="1" dirty="0">
                        <a:solidFill>
                          <a:srgbClr val="7030A0"/>
                        </a:solidFill>
                        <a:latin typeface="Cambria Math" panose="02040503050406030204" pitchFamily="18" charset="0"/>
                        <a:ea typeface="Cambria Math" panose="02040503050406030204" pitchFamily="18" charset="0"/>
                      </a:rPr>
                      <m:t>𝛼</m:t>
                    </m:r>
                    <m:r>
                      <a:rPr lang="en-US" sz="2400" i="1" dirty="0">
                        <a:solidFill>
                          <a:srgbClr val="7030A0"/>
                        </a:solidFill>
                        <a:latin typeface="Cambria Math" panose="02040503050406030204" pitchFamily="18" charset="0"/>
                        <a:ea typeface="Cambria Math" panose="02040503050406030204" pitchFamily="18" charset="0"/>
                      </a:rPr>
                      <m:t>×</m:t>
                    </m:r>
                    <m:sSub>
                      <m:sSubPr>
                        <m:ctrlPr>
                          <a:rPr lang="en-US" sz="2400" i="1" dirty="0">
                            <a:solidFill>
                              <a:srgbClr val="7030A0"/>
                            </a:solidFill>
                            <a:latin typeface="Cambria Math" panose="02040503050406030204" pitchFamily="18" charset="0"/>
                            <a:ea typeface="Cambria Math" panose="02040503050406030204" pitchFamily="18" charset="0"/>
                          </a:rPr>
                        </m:ctrlPr>
                      </m:sSubPr>
                      <m:e>
                        <m:r>
                          <m:rPr>
                            <m:sty m:val="p"/>
                          </m:rPr>
                          <a:rPr lang="en-US" sz="2400" i="1" dirty="0">
                            <a:solidFill>
                              <a:srgbClr val="7030A0"/>
                            </a:solidFill>
                            <a:latin typeface="Cambria Math" panose="02040503050406030204" pitchFamily="18" charset="0"/>
                            <a:ea typeface="Cambria Math" panose="02040503050406030204" pitchFamily="18" charset="0"/>
                          </a:rPr>
                          <m:t>∇</m:t>
                        </m:r>
                      </m:e>
                      <m:sub>
                        <m:r>
                          <a:rPr lang="en-US" sz="2400" i="1" dirty="0">
                            <a:solidFill>
                              <a:srgbClr val="7030A0"/>
                            </a:solidFill>
                            <a:latin typeface="Cambria Math" panose="02040503050406030204" pitchFamily="18" charset="0"/>
                            <a:ea typeface="Cambria Math" panose="02040503050406030204" pitchFamily="18" charset="0"/>
                          </a:rPr>
                          <m:t>𝜃</m:t>
                        </m:r>
                      </m:sub>
                    </m:sSub>
                    <m:r>
                      <a:rPr lang="en-US" sz="2400" i="1" dirty="0">
                        <a:solidFill>
                          <a:srgbClr val="7030A0"/>
                        </a:solidFill>
                        <a:latin typeface="Cambria Math" panose="02040503050406030204" pitchFamily="18" charset="0"/>
                        <a:ea typeface="Cambria Math" panose="02040503050406030204" pitchFamily="18" charset="0"/>
                      </a:rPr>
                      <m:t> </m:t>
                    </m:r>
                    <m:r>
                      <a:rPr lang="en-US" sz="2400" i="1" dirty="0">
                        <a:solidFill>
                          <a:srgbClr val="7030A0"/>
                        </a:solidFill>
                        <a:latin typeface="Cambria Math" panose="02040503050406030204" pitchFamily="18" charset="0"/>
                        <a:ea typeface="Cambria Math" panose="02040503050406030204" pitchFamily="18" charset="0"/>
                      </a:rPr>
                      <m:t>𝐽</m:t>
                    </m:r>
                    <m:r>
                      <a:rPr lang="en-US" sz="2400" i="1" dirty="0">
                        <a:solidFill>
                          <a:srgbClr val="7030A0"/>
                        </a:solidFill>
                        <a:latin typeface="Cambria Math" panose="02040503050406030204" pitchFamily="18" charset="0"/>
                        <a:ea typeface="Cambria Math" panose="02040503050406030204" pitchFamily="18" charset="0"/>
                      </a:rPr>
                      <m:t>(</m:t>
                    </m:r>
                    <m:r>
                      <a:rPr lang="en-US" sz="2400" i="1">
                        <a:solidFill>
                          <a:srgbClr val="7030A0"/>
                        </a:solidFill>
                        <a:latin typeface="Cambria Math" panose="02040503050406030204" pitchFamily="18" charset="0"/>
                        <a:ea typeface="Cambria Math" panose="02040503050406030204" pitchFamily="18" charset="0"/>
                      </a:rPr>
                      <m:t>𝜃</m:t>
                    </m:r>
                    <m:r>
                      <a:rPr lang="en-US" sz="2400" i="1">
                        <a:solidFill>
                          <a:srgbClr val="7030A0"/>
                        </a:solidFill>
                        <a:latin typeface="Cambria Math" panose="02040503050406030204" pitchFamily="18" charset="0"/>
                        <a:ea typeface="Cambria Math" panose="02040503050406030204" pitchFamily="18" charset="0"/>
                      </a:rPr>
                      <m:t>)</m:t>
                    </m:r>
                  </m:oMath>
                </a14:m>
                <a:r>
                  <a:rPr lang="en-US" sz="2400" dirty="0">
                    <a:solidFill>
                      <a:srgbClr val="7030A0"/>
                    </a:solidFill>
                  </a:rPr>
                  <a:t> </a:t>
                </a:r>
              </a:p>
              <a:p>
                <a:r>
                  <a:rPr lang="en-US" sz="2400" dirty="0"/>
                  <a:t>Step 4: Repeat Step 3 until a local min. is reached</a:t>
                </a:r>
              </a:p>
              <a:p>
                <a:pPr algn="l"/>
                <a:r>
                  <a:rPr lang="en-US" sz="2000" b="1" i="0" dirty="0">
                    <a:solidFill>
                      <a:srgbClr val="292929"/>
                    </a:solidFill>
                    <a:effectLst/>
                    <a:latin typeface="charter"/>
                  </a:rPr>
                  <a:t>Pros:</a:t>
                </a:r>
                <a:endParaRPr lang="en-US" sz="2000" b="0" i="0" dirty="0">
                  <a:solidFill>
                    <a:srgbClr val="292929"/>
                  </a:solidFill>
                  <a:effectLst/>
                  <a:latin typeface="charter"/>
                </a:endParaRPr>
              </a:p>
              <a:p>
                <a:pPr lvl="1">
                  <a:buFont typeface="Arial" panose="020B0604020202020204" pitchFamily="34" charset="0"/>
                  <a:buChar char="•"/>
                </a:pPr>
                <a:r>
                  <a:rPr lang="en-US" sz="1800" b="0" i="0" dirty="0">
                    <a:solidFill>
                      <a:srgbClr val="292929"/>
                    </a:solidFill>
                    <a:effectLst/>
                    <a:latin typeface="charter"/>
                  </a:rPr>
                  <a:t>Easy to implement, </a:t>
                </a:r>
                <a:r>
                  <a:rPr lang="en-US" sz="1800" dirty="0">
                    <a:solidFill>
                      <a:srgbClr val="292929"/>
                    </a:solidFill>
                    <a:latin typeface="charter"/>
                  </a:rPr>
                  <a:t>use a  </a:t>
                </a:r>
                <a:r>
                  <a:rPr lang="en-US" sz="1800" b="0" i="0" dirty="0">
                    <a:solidFill>
                      <a:srgbClr val="292929"/>
                    </a:solidFill>
                    <a:effectLst/>
                    <a:latin typeface="charter"/>
                  </a:rPr>
                  <a:t>learning rate during training and can be expected to converge</a:t>
                </a:r>
              </a:p>
              <a:p>
                <a:pPr lvl="1">
                  <a:buFont typeface="Arial" panose="020B0604020202020204" pitchFamily="34" charset="0"/>
                  <a:buChar char="•"/>
                </a:pPr>
                <a:r>
                  <a:rPr lang="en-US" sz="1800" b="0" i="0" dirty="0">
                    <a:solidFill>
                      <a:srgbClr val="292929"/>
                    </a:solidFill>
                    <a:effectLst/>
                    <a:latin typeface="charter"/>
                  </a:rPr>
                  <a:t>Very quick convergence ratio to a global minimum if the loss function is convex (and to local minimum one for non-convex functions)</a:t>
                </a:r>
              </a:p>
              <a:p>
                <a:pPr algn="l"/>
                <a:r>
                  <a:rPr lang="en-US" sz="2000" b="1" i="0" dirty="0">
                    <a:solidFill>
                      <a:srgbClr val="292929"/>
                    </a:solidFill>
                    <a:effectLst/>
                    <a:latin typeface="charter"/>
                  </a:rPr>
                  <a:t>Cons:</a:t>
                </a:r>
                <a:r>
                  <a:rPr lang="en-US" sz="2000" dirty="0">
                    <a:solidFill>
                      <a:srgbClr val="292929"/>
                    </a:solidFill>
                    <a:latin typeface="charter"/>
                  </a:rPr>
                  <a:t> </a:t>
                </a:r>
              </a:p>
              <a:p>
                <a:pPr lvl="1"/>
                <a:r>
                  <a:rPr lang="en-US" sz="1800" dirty="0">
                    <a:solidFill>
                      <a:srgbClr val="292929"/>
                    </a:solidFill>
                    <a:latin typeface="charter"/>
                  </a:rPr>
                  <a:t>Under batch gradient descent, the gradient </a:t>
                </a:r>
                <a14:m>
                  <m:oMath xmlns:m="http://schemas.openxmlformats.org/officeDocument/2006/math">
                    <m:sSub>
                      <m:sSubPr>
                        <m:ctrlPr>
                          <a:rPr lang="en-US" sz="1800" i="1" dirty="0">
                            <a:solidFill>
                              <a:srgbClr val="7030A0"/>
                            </a:solidFill>
                            <a:latin typeface="Cambria Math" panose="02040503050406030204" pitchFamily="18" charset="0"/>
                            <a:ea typeface="Cambria Math" panose="02040503050406030204" pitchFamily="18" charset="0"/>
                          </a:rPr>
                        </m:ctrlPr>
                      </m:sSubPr>
                      <m:e>
                        <m:r>
                          <m:rPr>
                            <m:sty m:val="p"/>
                          </m:rPr>
                          <a:rPr lang="en-US" sz="1800" i="1" dirty="0">
                            <a:solidFill>
                              <a:srgbClr val="7030A0"/>
                            </a:solidFill>
                            <a:latin typeface="Cambria Math" panose="02040503050406030204" pitchFamily="18" charset="0"/>
                            <a:ea typeface="Cambria Math" panose="02040503050406030204" pitchFamily="18" charset="0"/>
                          </a:rPr>
                          <m:t>∇</m:t>
                        </m:r>
                      </m:e>
                      <m:sub>
                        <m:r>
                          <a:rPr lang="en-US" sz="1800" i="1" dirty="0">
                            <a:solidFill>
                              <a:srgbClr val="7030A0"/>
                            </a:solidFill>
                            <a:latin typeface="Cambria Math" panose="02040503050406030204" pitchFamily="18" charset="0"/>
                            <a:ea typeface="Cambria Math" panose="02040503050406030204" pitchFamily="18" charset="0"/>
                          </a:rPr>
                          <m:t>𝜃</m:t>
                        </m:r>
                      </m:sub>
                    </m:sSub>
                    <m:r>
                      <a:rPr lang="en-US" sz="1800" i="1" dirty="0">
                        <a:solidFill>
                          <a:srgbClr val="7030A0"/>
                        </a:solidFill>
                        <a:latin typeface="Cambria Math" panose="02040503050406030204" pitchFamily="18" charset="0"/>
                        <a:ea typeface="Cambria Math" panose="02040503050406030204" pitchFamily="18" charset="0"/>
                      </a:rPr>
                      <m:t> </m:t>
                    </m:r>
                    <m:r>
                      <a:rPr lang="en-US" sz="1800" i="1" dirty="0">
                        <a:solidFill>
                          <a:srgbClr val="7030A0"/>
                        </a:solidFill>
                        <a:latin typeface="Cambria Math" panose="02040503050406030204" pitchFamily="18" charset="0"/>
                        <a:ea typeface="Cambria Math" panose="02040503050406030204" pitchFamily="18" charset="0"/>
                      </a:rPr>
                      <m:t>𝐽</m:t>
                    </m:r>
                    <m:r>
                      <a:rPr lang="en-US" sz="1800" i="1" dirty="0">
                        <a:solidFill>
                          <a:srgbClr val="7030A0"/>
                        </a:solidFill>
                        <a:latin typeface="Cambria Math" panose="02040503050406030204" pitchFamily="18" charset="0"/>
                        <a:ea typeface="Cambria Math" panose="02040503050406030204" pitchFamily="18" charset="0"/>
                      </a:rPr>
                      <m:t>(</m:t>
                    </m:r>
                    <m:r>
                      <a:rPr lang="en-US" sz="1800" i="1">
                        <a:solidFill>
                          <a:srgbClr val="7030A0"/>
                        </a:solidFill>
                        <a:latin typeface="Cambria Math" panose="02040503050406030204" pitchFamily="18" charset="0"/>
                        <a:ea typeface="Cambria Math" panose="02040503050406030204" pitchFamily="18" charset="0"/>
                      </a:rPr>
                      <m:t>𝜃</m:t>
                    </m:r>
                    <m:r>
                      <a:rPr lang="en-US" sz="1800" i="1">
                        <a:solidFill>
                          <a:srgbClr val="7030A0"/>
                        </a:solidFill>
                        <a:latin typeface="Cambria Math" panose="02040503050406030204" pitchFamily="18" charset="0"/>
                        <a:ea typeface="Cambria Math" panose="02040503050406030204" pitchFamily="18" charset="0"/>
                      </a:rPr>
                      <m:t>)</m:t>
                    </m:r>
                  </m:oMath>
                </a14:m>
                <a:r>
                  <a:rPr lang="en-US" sz="1800" dirty="0">
                    <a:solidFill>
                      <a:srgbClr val="7030A0"/>
                    </a:solidFill>
                  </a:rPr>
                  <a:t> </a:t>
                </a:r>
                <a:r>
                  <a:rPr lang="en-US" sz="1800" dirty="0">
                    <a:solidFill>
                      <a:srgbClr val="292929"/>
                    </a:solidFill>
                    <a:latin typeface="charter"/>
                  </a:rPr>
                  <a:t>is calculated at every step against a full data set. </a:t>
                </a:r>
                <a:endParaRPr lang="en-US" sz="1800" b="0" i="0" dirty="0">
                  <a:solidFill>
                    <a:srgbClr val="292929"/>
                  </a:solidFill>
                  <a:effectLst/>
                  <a:latin typeface="charter"/>
                </a:endParaRPr>
              </a:p>
              <a:p>
                <a:pPr lvl="1">
                  <a:buFont typeface="Arial" panose="020B0604020202020204" pitchFamily="34" charset="0"/>
                  <a:buChar char="•"/>
                </a:pPr>
                <a:r>
                  <a:rPr lang="en-US" sz="1800" b="0" i="0" dirty="0">
                    <a:solidFill>
                      <a:srgbClr val="292929"/>
                    </a:solidFill>
                    <a:effectLst/>
                    <a:latin typeface="charter"/>
                  </a:rPr>
                  <a:t>It may be slow when datasets are huge (case of Big Data)</a:t>
                </a:r>
              </a:p>
              <a:p>
                <a:pPr lvl="1">
                  <a:buFont typeface="Arial" panose="020B0604020202020204" pitchFamily="34" charset="0"/>
                  <a:buChar char="•"/>
                </a:pPr>
                <a:r>
                  <a:rPr lang="en-US" sz="1800" b="0" i="0" dirty="0">
                    <a:solidFill>
                      <a:srgbClr val="292929"/>
                    </a:solidFill>
                    <a:effectLst/>
                    <a:latin typeface="charter"/>
                  </a:rPr>
                  <a:t>Not all problems are convex so gradient descent algorithms are not universal</a:t>
                </a:r>
              </a:p>
              <a:p>
                <a:endParaRPr lang="en-US" sz="2400" dirty="0">
                  <a:solidFill>
                    <a:srgbClr val="292929"/>
                  </a:solidFill>
                  <a:latin typeface="charter"/>
                </a:endParaRPr>
              </a:p>
              <a:p>
                <a:endParaRPr lang="en-US" sz="2800" dirty="0"/>
              </a:p>
            </p:txBody>
          </p:sp>
        </mc:Choice>
        <mc:Fallback xmlns="">
          <p:sp>
            <p:nvSpPr>
              <p:cNvPr id="3" name="Content Placeholder 2">
                <a:extLst>
                  <a:ext uri="{FF2B5EF4-FFF2-40B4-BE49-F238E27FC236}">
                    <a16:creationId xmlns:a16="http://schemas.microsoft.com/office/drawing/2014/main" id="{661D372D-F14E-F1CA-3376-033627A006AF}"/>
                  </a:ext>
                </a:extLst>
              </p:cNvPr>
              <p:cNvSpPr>
                <a:spLocks noGrp="1" noRot="1" noChangeAspect="1" noMove="1" noResize="1" noEditPoints="1" noAdjustHandles="1" noChangeArrowheads="1" noChangeShapeType="1" noTextEdit="1"/>
              </p:cNvSpPr>
              <p:nvPr>
                <p:ph idx="1"/>
              </p:nvPr>
            </p:nvSpPr>
            <p:spPr>
              <a:xfrm>
                <a:off x="76200" y="1166018"/>
                <a:ext cx="8229600" cy="5555457"/>
              </a:xfrm>
              <a:blipFill>
                <a:blip r:embed="rId2"/>
                <a:stretch>
                  <a:fillRect l="-1037" t="-1096" r="-444"/>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09A788C8-C043-90EA-A6A7-CCA95B0E778A}"/>
              </a:ext>
            </a:extLst>
          </p:cNvPr>
          <p:cNvSpPr>
            <a:spLocks noGrp="1"/>
          </p:cNvSpPr>
          <p:nvPr>
            <p:ph type="ftr" sz="quarter" idx="11"/>
          </p:nvPr>
        </p:nvSpPr>
        <p:spPr/>
        <p:txBody>
          <a:bodyPr/>
          <a:lstStyle/>
          <a:p>
            <a:pPr>
              <a:defRPr/>
            </a:pPr>
            <a:r>
              <a:rPr lang="en-US"/>
              <a:t>Neural Networks. , v.250210a</a:t>
            </a:r>
            <a:endParaRPr lang="en-US" dirty="0"/>
          </a:p>
        </p:txBody>
      </p:sp>
      <p:sp>
        <p:nvSpPr>
          <p:cNvPr id="5" name="Slide Number Placeholder 4">
            <a:extLst>
              <a:ext uri="{FF2B5EF4-FFF2-40B4-BE49-F238E27FC236}">
                <a16:creationId xmlns:a16="http://schemas.microsoft.com/office/drawing/2014/main" id="{669B8B5A-881A-CA78-1628-7B245497F2E2}"/>
              </a:ext>
            </a:extLst>
          </p:cNvPr>
          <p:cNvSpPr>
            <a:spLocks noGrp="1"/>
          </p:cNvSpPr>
          <p:nvPr>
            <p:ph type="sldNum" sz="quarter" idx="12"/>
          </p:nvPr>
        </p:nvSpPr>
        <p:spPr/>
        <p:txBody>
          <a:bodyPr/>
          <a:lstStyle/>
          <a:p>
            <a:pPr>
              <a:defRPr/>
            </a:pPr>
            <a:fld id="{4B504839-9058-486D-8AE7-0BA827BF3E85}" type="slidenum">
              <a:rPr lang="en-US" smtClean="0"/>
              <a:pPr>
                <a:defRPr/>
              </a:pPr>
              <a:t>90</a:t>
            </a:fld>
            <a:endParaRPr lang="en-US" dirty="0"/>
          </a:p>
        </p:txBody>
      </p:sp>
    </p:spTree>
    <p:extLst>
      <p:ext uri="{BB962C8B-B14F-4D97-AF65-F5344CB8AC3E}">
        <p14:creationId xmlns:p14="http://schemas.microsoft.com/office/powerpoint/2010/main" val="238500583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AA1C-6E2E-E61D-65F9-20A6CE160AFD}"/>
              </a:ext>
            </a:extLst>
          </p:cNvPr>
          <p:cNvSpPr>
            <a:spLocks noGrp="1"/>
          </p:cNvSpPr>
          <p:nvPr>
            <p:ph type="title"/>
          </p:nvPr>
        </p:nvSpPr>
        <p:spPr>
          <a:xfrm>
            <a:off x="101457" y="303213"/>
            <a:ext cx="3556143" cy="1114425"/>
          </a:xfrm>
        </p:spPr>
        <p:txBody>
          <a:bodyPr/>
          <a:lstStyle/>
          <a:p>
            <a:r>
              <a:rPr lang="en-US" sz="2800" dirty="0"/>
              <a:t>(ii) Stochastic Gradient Descent (SGD)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61D372D-F14E-F1CA-3376-033627A006AF}"/>
                  </a:ext>
                </a:extLst>
              </p:cNvPr>
              <p:cNvSpPr>
                <a:spLocks noGrp="1"/>
              </p:cNvSpPr>
              <p:nvPr>
                <p:ph idx="1"/>
              </p:nvPr>
            </p:nvSpPr>
            <p:spPr>
              <a:xfrm>
                <a:off x="170380" y="925640"/>
                <a:ext cx="8229600" cy="5792916"/>
              </a:xfrm>
            </p:spPr>
            <p:txBody>
              <a:bodyPr/>
              <a:lstStyle/>
              <a:p>
                <a:endParaRPr lang="en-US" sz="2400" dirty="0">
                  <a:solidFill>
                    <a:srgbClr val="FF0000"/>
                  </a:solidFill>
                </a:endParaRPr>
              </a:p>
              <a:p>
                <a:r>
                  <a:rPr lang="en-US" sz="2400" dirty="0"/>
                  <a:t>Unlike batch gradient descent , SGD calculates the gradient for only </a:t>
                </a:r>
                <a:r>
                  <a:rPr lang="en-US" sz="2400" dirty="0">
                    <a:solidFill>
                      <a:srgbClr val="FF0000"/>
                    </a:solidFill>
                  </a:rPr>
                  <a:t>one training example </a:t>
                </a:r>
                <a:r>
                  <a:rPr lang="en-US" sz="2400" dirty="0"/>
                  <a:t>at every iteration. </a:t>
                </a:r>
              </a:p>
              <a:p>
                <a:pPr lvl="1"/>
                <a:r>
                  <a:rPr lang="en-US" sz="2400" dirty="0">
                    <a:solidFill>
                      <a:srgbClr val="7030A0"/>
                    </a:solidFill>
                  </a:rPr>
                  <a:t>Step 1: Randomly shuffle the data set of size m</a:t>
                </a:r>
              </a:p>
              <a:p>
                <a:pPr lvl="1"/>
                <a:r>
                  <a:rPr lang="en-US" sz="2400" dirty="0">
                    <a:solidFill>
                      <a:srgbClr val="7030A0"/>
                    </a:solidFill>
                  </a:rPr>
                  <a:t>Step 2: Select a learning rate </a:t>
                </a:r>
                <a:r>
                  <a:rPr lang="en-US" sz="2400" i="1" dirty="0">
                    <a:solidFill>
                      <a:srgbClr val="7030A0"/>
                    </a:solidFill>
                    <a:sym typeface="Symbol" panose="05050102010706020507" pitchFamily="18" charset="2"/>
                  </a:rPr>
                  <a:t></a:t>
                </a:r>
                <a:r>
                  <a:rPr lang="en-US" sz="2400" dirty="0">
                    <a:solidFill>
                      <a:srgbClr val="7030A0"/>
                    </a:solidFill>
                  </a:rPr>
                  <a:t> </a:t>
                </a:r>
              </a:p>
              <a:p>
                <a:pPr lvl="1"/>
                <a:r>
                  <a:rPr lang="en-US" sz="2400" dirty="0">
                    <a:solidFill>
                      <a:srgbClr val="7030A0"/>
                    </a:solidFill>
                  </a:rPr>
                  <a:t>Step 3: Select initial para. values </a:t>
                </a:r>
                <a:r>
                  <a:rPr lang="en-US" sz="2400" dirty="0">
                    <a:solidFill>
                      <a:srgbClr val="7030A0"/>
                    </a:solidFill>
                    <a:sym typeface="Symbol" panose="05050102010706020507" pitchFamily="18" charset="2"/>
                  </a:rPr>
                  <a:t></a:t>
                </a:r>
                <a:r>
                  <a:rPr lang="en-US" sz="2400" i="1" dirty="0">
                    <a:solidFill>
                      <a:srgbClr val="7030A0"/>
                    </a:solidFill>
                    <a:sym typeface="Symbol" panose="05050102010706020507" pitchFamily="18" charset="2"/>
                  </a:rPr>
                  <a:t></a:t>
                </a:r>
                <a:r>
                  <a:rPr lang="en-US" sz="2400" dirty="0">
                    <a:solidFill>
                      <a:srgbClr val="7030A0"/>
                    </a:solidFill>
                  </a:rPr>
                  <a:t>  as the starting point</a:t>
                </a:r>
              </a:p>
              <a:p>
                <a:pPr lvl="1"/>
                <a:r>
                  <a:rPr lang="en-US" sz="2400" dirty="0">
                    <a:solidFill>
                      <a:srgbClr val="FF0000"/>
                    </a:solidFill>
                  </a:rPr>
                  <a:t>Step 4: Update all parameters from the gradient of the training data set, i.e. </a:t>
                </a:r>
                <a14:m>
                  <m:oMath xmlns:m="http://schemas.openxmlformats.org/officeDocument/2006/math">
                    <m:sSub>
                      <m:sSubPr>
                        <m:ctrlPr>
                          <a:rPr lang="en-US" sz="2400" i="1" smtClean="0">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𝜃</m:t>
                        </m:r>
                      </m:e>
                      <m:sub>
                        <m:r>
                          <a:rPr lang="en-US" sz="2400" b="0" i="1" smtClean="0">
                            <a:solidFill>
                              <a:srgbClr val="FF0000"/>
                            </a:solidFill>
                            <a:latin typeface="Cambria Math" panose="02040503050406030204" pitchFamily="18" charset="0"/>
                            <a:ea typeface="Cambria Math" panose="02040503050406030204" pitchFamily="18" charset="0"/>
                          </a:rPr>
                          <m:t>𝑖</m:t>
                        </m:r>
                        <m:r>
                          <a:rPr lang="en-US" sz="2400" b="0" i="1" smtClean="0">
                            <a:solidFill>
                              <a:srgbClr val="FF0000"/>
                            </a:solidFill>
                            <a:latin typeface="Cambria Math" panose="02040503050406030204" pitchFamily="18" charset="0"/>
                            <a:ea typeface="Cambria Math" panose="02040503050406030204" pitchFamily="18" charset="0"/>
                          </a:rPr>
                          <m:t>+1</m:t>
                        </m:r>
                      </m:sub>
                    </m:sSub>
                    <m:r>
                      <a:rPr lang="en-US" sz="2400" b="0" i="1" smtClean="0">
                        <a:solidFill>
                          <a:srgbClr val="FF0000"/>
                        </a:solidFill>
                        <a:latin typeface="Cambria Math" panose="02040503050406030204" pitchFamily="18" charset="0"/>
                        <a:ea typeface="Cambria Math" panose="02040503050406030204" pitchFamily="18" charset="0"/>
                      </a:rPr>
                      <m:t>=</m:t>
                    </m:r>
                    <m:sSub>
                      <m:sSubPr>
                        <m:ctrlPr>
                          <a:rPr lang="en-US" sz="2400" i="1">
                            <a:solidFill>
                              <a:srgbClr val="FF0000"/>
                            </a:solidFill>
                            <a:latin typeface="Cambria Math" panose="02040503050406030204" pitchFamily="18" charset="0"/>
                            <a:ea typeface="Cambria Math" panose="02040503050406030204" pitchFamily="18" charset="0"/>
                          </a:rPr>
                        </m:ctrlPr>
                      </m:sSubPr>
                      <m:e>
                        <m:r>
                          <a:rPr lang="en-US" sz="2400" i="1">
                            <a:solidFill>
                              <a:srgbClr val="FF0000"/>
                            </a:solidFill>
                            <a:latin typeface="Cambria Math" panose="02040503050406030204" pitchFamily="18" charset="0"/>
                            <a:ea typeface="Cambria Math" panose="02040503050406030204" pitchFamily="18" charset="0"/>
                          </a:rPr>
                          <m:t>𝜃</m:t>
                        </m:r>
                      </m:e>
                      <m:sub>
                        <m:r>
                          <a:rPr lang="en-US" sz="2400" i="1">
                            <a:solidFill>
                              <a:srgbClr val="FF0000"/>
                            </a:solidFill>
                            <a:latin typeface="Cambria Math" panose="02040503050406030204" pitchFamily="18" charset="0"/>
                            <a:ea typeface="Cambria Math" panose="02040503050406030204" pitchFamily="18" charset="0"/>
                          </a:rPr>
                          <m:t>𝑖</m:t>
                        </m:r>
                      </m:sub>
                    </m:sSub>
                  </m:oMath>
                </a14:m>
                <a:r>
                  <a:rPr lang="en-US" sz="2400" dirty="0">
                    <a:solidFill>
                      <a:srgbClr val="FF0000"/>
                    </a:solidFill>
                  </a:rPr>
                  <a:t>  -</a:t>
                </a:r>
                <a14:m>
                  <m:oMath xmlns:m="http://schemas.openxmlformats.org/officeDocument/2006/math">
                    <m:r>
                      <a:rPr lang="en-US" sz="2400" i="1" dirty="0" smtClean="0">
                        <a:solidFill>
                          <a:srgbClr val="FF0000"/>
                        </a:solidFill>
                        <a:latin typeface="Cambria Math" panose="02040503050406030204" pitchFamily="18" charset="0"/>
                        <a:ea typeface="Cambria Math" panose="02040503050406030204" pitchFamily="18" charset="0"/>
                      </a:rPr>
                      <m:t>𝛼</m:t>
                    </m:r>
                    <m:r>
                      <a:rPr lang="en-US" sz="2400" i="1" dirty="0" smtClean="0">
                        <a:solidFill>
                          <a:srgbClr val="FF0000"/>
                        </a:solidFill>
                        <a:latin typeface="Cambria Math" panose="02040503050406030204" pitchFamily="18" charset="0"/>
                        <a:ea typeface="Cambria Math" panose="02040503050406030204" pitchFamily="18" charset="0"/>
                      </a:rPr>
                      <m:t>×</m:t>
                    </m:r>
                    <m:sSub>
                      <m:sSubPr>
                        <m:ctrlPr>
                          <a:rPr lang="en-US" sz="2400" i="1" dirty="0" smtClean="0">
                            <a:solidFill>
                              <a:srgbClr val="FF0000"/>
                            </a:solidFill>
                            <a:latin typeface="Cambria Math" panose="02040503050406030204" pitchFamily="18" charset="0"/>
                            <a:ea typeface="Cambria Math" panose="02040503050406030204" pitchFamily="18" charset="0"/>
                          </a:rPr>
                        </m:ctrlPr>
                      </m:sSubPr>
                      <m:e>
                        <m:r>
                          <m:rPr>
                            <m:sty m:val="p"/>
                          </m:rPr>
                          <a:rPr lang="en-US" sz="2400" i="1" dirty="0">
                            <a:solidFill>
                              <a:srgbClr val="FF0000"/>
                            </a:solidFill>
                            <a:latin typeface="Cambria Math" panose="02040503050406030204" pitchFamily="18" charset="0"/>
                            <a:ea typeface="Cambria Math" panose="02040503050406030204" pitchFamily="18" charset="0"/>
                          </a:rPr>
                          <m:t>∇</m:t>
                        </m:r>
                      </m:e>
                      <m:sub>
                        <m:r>
                          <a:rPr lang="en-US" sz="2400" i="1" dirty="0" smtClean="0">
                            <a:solidFill>
                              <a:srgbClr val="FF0000"/>
                            </a:solidFill>
                            <a:latin typeface="Cambria Math" panose="02040503050406030204" pitchFamily="18" charset="0"/>
                            <a:ea typeface="Cambria Math" panose="02040503050406030204" pitchFamily="18" charset="0"/>
                          </a:rPr>
                          <m:t>𝜃</m:t>
                        </m:r>
                      </m:sub>
                    </m:sSub>
                    <m:r>
                      <a:rPr lang="en-US" sz="2400" b="0" i="1" dirty="0" smtClean="0">
                        <a:solidFill>
                          <a:srgbClr val="FF0000"/>
                        </a:solidFill>
                        <a:latin typeface="Cambria Math" panose="02040503050406030204" pitchFamily="18" charset="0"/>
                        <a:ea typeface="Cambria Math" panose="02040503050406030204" pitchFamily="18" charset="0"/>
                      </a:rPr>
                      <m:t> </m:t>
                    </m:r>
                    <m:r>
                      <a:rPr lang="en-US" sz="2400" b="0" i="1" dirty="0" smtClean="0">
                        <a:solidFill>
                          <a:srgbClr val="FF0000"/>
                        </a:solidFill>
                        <a:latin typeface="Cambria Math" panose="02040503050406030204" pitchFamily="18" charset="0"/>
                        <a:ea typeface="Cambria Math" panose="02040503050406030204" pitchFamily="18" charset="0"/>
                      </a:rPr>
                      <m:t>𝐽</m:t>
                    </m:r>
                    <m:r>
                      <a:rPr lang="en-US" sz="2400" b="0" i="1" dirty="0" smtClean="0">
                        <a:solidFill>
                          <a:srgbClr val="FF0000"/>
                        </a:solidFill>
                        <a:latin typeface="Cambria Math" panose="02040503050406030204" pitchFamily="18" charset="0"/>
                        <a:ea typeface="Cambria Math" panose="02040503050406030204" pitchFamily="18" charset="0"/>
                      </a:rPr>
                      <m:t>(</m:t>
                    </m:r>
                    <m:r>
                      <a:rPr lang="en-US" sz="2400" i="1">
                        <a:solidFill>
                          <a:srgbClr val="FF0000"/>
                        </a:solidFill>
                        <a:latin typeface="Cambria Math" panose="02040503050406030204" pitchFamily="18" charset="0"/>
                        <a:ea typeface="Cambria Math" panose="02040503050406030204" pitchFamily="18" charset="0"/>
                      </a:rPr>
                      <m:t>𝜃</m:t>
                    </m:r>
                    <m:r>
                      <a:rPr lang="en-US" sz="2400" b="0" i="1" smtClean="0">
                        <a:solidFill>
                          <a:srgbClr val="FF0000"/>
                        </a:solidFill>
                        <a:latin typeface="Cambria Math" panose="02040503050406030204" pitchFamily="18" charset="0"/>
                        <a:ea typeface="Cambria Math" panose="02040503050406030204" pitchFamily="18" charset="0"/>
                      </a:rPr>
                      <m:t>);</m:t>
                    </m:r>
                    <m:sSup>
                      <m:sSupPr>
                        <m:ctrlPr>
                          <a:rPr lang="en-US" sz="2400" b="0" i="1" smtClean="0">
                            <a:solidFill>
                              <a:srgbClr val="FF0000"/>
                            </a:solidFill>
                            <a:latin typeface="Cambria Math" panose="02040503050406030204" pitchFamily="18" charset="0"/>
                            <a:ea typeface="Cambria Math" panose="02040503050406030204" pitchFamily="18" charset="0"/>
                          </a:rPr>
                        </m:ctrlPr>
                      </m:sSupPr>
                      <m:e>
                        <m:r>
                          <a:rPr lang="en-US" sz="2400" b="0" i="1" smtClean="0">
                            <a:solidFill>
                              <a:srgbClr val="FF0000"/>
                            </a:solidFill>
                            <a:latin typeface="Cambria Math" panose="02040503050406030204" pitchFamily="18" charset="0"/>
                            <a:ea typeface="Cambria Math" panose="02040503050406030204" pitchFamily="18" charset="0"/>
                          </a:rPr>
                          <m:t>𝑥</m:t>
                        </m:r>
                      </m:e>
                      <m:sup>
                        <m:r>
                          <a:rPr lang="en-US" sz="2400" b="0" i="1" smtClean="0">
                            <a:solidFill>
                              <a:srgbClr val="FF0000"/>
                            </a:solidFill>
                            <a:latin typeface="Cambria Math" panose="02040503050406030204" pitchFamily="18" charset="0"/>
                            <a:ea typeface="Cambria Math" panose="02040503050406030204" pitchFamily="18" charset="0"/>
                          </a:rPr>
                          <m:t>𝑗</m:t>
                        </m:r>
                      </m:sup>
                    </m:sSup>
                    <m:r>
                      <a:rPr lang="en-US" sz="2400" b="0" i="1" smtClean="0">
                        <a:solidFill>
                          <a:srgbClr val="FF0000"/>
                        </a:solidFill>
                        <a:latin typeface="Cambria Math" panose="02040503050406030204" pitchFamily="18" charset="0"/>
                        <a:ea typeface="Cambria Math" panose="02040503050406030204" pitchFamily="18" charset="0"/>
                      </a:rPr>
                      <m:t>;</m:t>
                    </m:r>
                    <m:sSup>
                      <m:sSupPr>
                        <m:ctrlPr>
                          <a:rPr lang="en-US" sz="2400" i="1">
                            <a:solidFill>
                              <a:srgbClr val="FF0000"/>
                            </a:solidFill>
                            <a:latin typeface="Cambria Math" panose="02040503050406030204" pitchFamily="18" charset="0"/>
                            <a:ea typeface="Cambria Math" panose="02040503050406030204" pitchFamily="18" charset="0"/>
                          </a:rPr>
                        </m:ctrlPr>
                      </m:sSupPr>
                      <m:e>
                        <m:r>
                          <a:rPr lang="en-US" sz="2400" b="0" i="1" smtClean="0">
                            <a:solidFill>
                              <a:srgbClr val="FF0000"/>
                            </a:solidFill>
                            <a:latin typeface="Cambria Math" panose="02040503050406030204" pitchFamily="18" charset="0"/>
                            <a:ea typeface="Cambria Math" panose="02040503050406030204" pitchFamily="18" charset="0"/>
                          </a:rPr>
                          <m:t>𝑦</m:t>
                        </m:r>
                      </m:e>
                      <m:sup>
                        <m:r>
                          <a:rPr lang="en-US" sz="2400" b="0" i="1" smtClean="0">
                            <a:solidFill>
                              <a:srgbClr val="FF0000"/>
                            </a:solidFill>
                            <a:latin typeface="Cambria Math" panose="02040503050406030204" pitchFamily="18" charset="0"/>
                            <a:ea typeface="Cambria Math" panose="02040503050406030204" pitchFamily="18" charset="0"/>
                          </a:rPr>
                          <m:t>𝑗</m:t>
                        </m:r>
                      </m:sup>
                    </m:sSup>
                    <m:r>
                      <a:rPr lang="en-US" sz="2400" b="0" i="1" dirty="0" smtClean="0">
                        <a:solidFill>
                          <a:srgbClr val="FF0000"/>
                        </a:solidFill>
                        <a:latin typeface="Cambria Math" panose="02040503050406030204" pitchFamily="18" charset="0"/>
                        <a:ea typeface="Cambria Math" panose="02040503050406030204" pitchFamily="18" charset="0"/>
                      </a:rPr>
                      <m:t>)</m:t>
                    </m:r>
                  </m:oMath>
                </a14:m>
                <a:r>
                  <a:rPr lang="en-US" sz="2400" dirty="0">
                    <a:solidFill>
                      <a:srgbClr val="FF0000"/>
                    </a:solidFill>
                  </a:rPr>
                  <a:t> </a:t>
                </a:r>
              </a:p>
              <a:p>
                <a:pPr lvl="1"/>
                <a:r>
                  <a:rPr lang="en-US" sz="2400" dirty="0">
                    <a:solidFill>
                      <a:srgbClr val="7030A0"/>
                    </a:solidFill>
                  </a:rPr>
                  <a:t>Step 5: Repeat </a:t>
                </a:r>
                <a:r>
                  <a:rPr lang="en-US" sz="2400" dirty="0">
                    <a:solidFill>
                      <a:srgbClr val="FF0000"/>
                    </a:solidFill>
                  </a:rPr>
                  <a:t>Step 4</a:t>
                </a:r>
                <a:r>
                  <a:rPr lang="en-US" sz="2400" dirty="0">
                    <a:solidFill>
                      <a:srgbClr val="7030A0"/>
                    </a:solidFill>
                  </a:rPr>
                  <a:t> until a local minimum is reached</a:t>
                </a:r>
              </a:p>
              <a:p>
                <a:pPr algn="l"/>
                <a:r>
                  <a:rPr lang="en-US" sz="2000" b="1" i="0" dirty="0">
                    <a:solidFill>
                      <a:srgbClr val="292929"/>
                    </a:solidFill>
                    <a:effectLst/>
                    <a:latin typeface="charter"/>
                  </a:rPr>
                  <a:t>Pros: </a:t>
                </a:r>
              </a:p>
              <a:p>
                <a:pPr lvl="1"/>
                <a:r>
                  <a:rPr lang="en-US" sz="1600" b="0" i="0" dirty="0">
                    <a:solidFill>
                      <a:srgbClr val="292929"/>
                    </a:solidFill>
                    <a:effectLst/>
                    <a:latin typeface="charter"/>
                  </a:rPr>
                  <a:t>Converges quicker (less time) than Batch GD for huge datasets, </a:t>
                </a:r>
              </a:p>
              <a:p>
                <a:pPr lvl="1"/>
                <a:r>
                  <a:rPr lang="en-US" sz="1600" b="0" i="0" dirty="0">
                    <a:solidFill>
                      <a:srgbClr val="292929"/>
                    </a:solidFill>
                    <a:effectLst/>
                    <a:latin typeface="charter"/>
                  </a:rPr>
                  <a:t>Can escape from local minima</a:t>
                </a:r>
              </a:p>
              <a:p>
                <a:pPr algn="l"/>
                <a:r>
                  <a:rPr lang="en-US" sz="2000" b="1" i="0" dirty="0">
                    <a:solidFill>
                      <a:srgbClr val="292929"/>
                    </a:solidFill>
                    <a:effectLst/>
                    <a:latin typeface="charter"/>
                  </a:rPr>
                  <a:t>Cons: </a:t>
                </a:r>
              </a:p>
              <a:p>
                <a:pPr lvl="1"/>
                <a:r>
                  <a:rPr lang="en-US" sz="1600" b="0" i="0" dirty="0">
                    <a:solidFill>
                      <a:srgbClr val="292929"/>
                    </a:solidFill>
                    <a:effectLst/>
                    <a:latin typeface="charter"/>
                  </a:rPr>
                  <a:t>Steps are noisier — SGD may require more iterations to converge with limits </a:t>
                </a:r>
              </a:p>
              <a:p>
                <a:pPr lvl="1"/>
                <a:r>
                  <a:rPr lang="en-US" sz="1600" b="0" i="0" dirty="0">
                    <a:solidFill>
                      <a:srgbClr val="292929"/>
                    </a:solidFill>
                    <a:effectLst/>
                    <a:latin typeface="charter"/>
                  </a:rPr>
                  <a:t>It can “bounce around” global optimum, may require bigger tolerance than Batch GD</a:t>
                </a:r>
              </a:p>
              <a:p>
                <a:endParaRPr lang="en-US" sz="2000" dirty="0"/>
              </a:p>
            </p:txBody>
          </p:sp>
        </mc:Choice>
        <mc:Fallback xmlns="">
          <p:sp>
            <p:nvSpPr>
              <p:cNvPr id="3" name="Content Placeholder 2">
                <a:extLst>
                  <a:ext uri="{FF2B5EF4-FFF2-40B4-BE49-F238E27FC236}">
                    <a16:creationId xmlns:a16="http://schemas.microsoft.com/office/drawing/2014/main" id="{661D372D-F14E-F1CA-3376-033627A006AF}"/>
                  </a:ext>
                </a:extLst>
              </p:cNvPr>
              <p:cNvSpPr>
                <a:spLocks noGrp="1" noRot="1" noChangeAspect="1" noMove="1" noResize="1" noEditPoints="1" noAdjustHandles="1" noChangeArrowheads="1" noChangeShapeType="1" noTextEdit="1"/>
              </p:cNvSpPr>
              <p:nvPr>
                <p:ph idx="1"/>
              </p:nvPr>
            </p:nvSpPr>
            <p:spPr>
              <a:xfrm>
                <a:off x="170380" y="925640"/>
                <a:ext cx="8229600" cy="5792916"/>
              </a:xfrm>
              <a:blipFill>
                <a:blip r:embed="rId2"/>
                <a:stretch>
                  <a:fillRect l="-1037" r="-1778" b="-421"/>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09A788C8-C043-90EA-A6A7-CCA95B0E778A}"/>
              </a:ext>
            </a:extLst>
          </p:cNvPr>
          <p:cNvSpPr>
            <a:spLocks noGrp="1"/>
          </p:cNvSpPr>
          <p:nvPr>
            <p:ph type="ftr" sz="quarter" idx="11"/>
          </p:nvPr>
        </p:nvSpPr>
        <p:spPr>
          <a:xfrm>
            <a:off x="3352800" y="1044191"/>
            <a:ext cx="2895600" cy="365125"/>
          </a:xfrm>
        </p:spPr>
        <p:txBody>
          <a:bodyPr/>
          <a:lstStyle/>
          <a:p>
            <a:pPr>
              <a:defRPr/>
            </a:pPr>
            <a:r>
              <a:rPr lang="en-US"/>
              <a:t>Neural Networks. , v.250210a</a:t>
            </a:r>
          </a:p>
        </p:txBody>
      </p:sp>
      <p:sp>
        <p:nvSpPr>
          <p:cNvPr id="5" name="Slide Number Placeholder 4">
            <a:extLst>
              <a:ext uri="{FF2B5EF4-FFF2-40B4-BE49-F238E27FC236}">
                <a16:creationId xmlns:a16="http://schemas.microsoft.com/office/drawing/2014/main" id="{669B8B5A-881A-CA78-1628-7B245497F2E2}"/>
              </a:ext>
            </a:extLst>
          </p:cNvPr>
          <p:cNvSpPr>
            <a:spLocks noGrp="1"/>
          </p:cNvSpPr>
          <p:nvPr>
            <p:ph type="sldNum" sz="quarter" idx="12"/>
          </p:nvPr>
        </p:nvSpPr>
        <p:spPr/>
        <p:txBody>
          <a:bodyPr/>
          <a:lstStyle/>
          <a:p>
            <a:pPr>
              <a:defRPr/>
            </a:pPr>
            <a:fld id="{4B504839-9058-486D-8AE7-0BA827BF3E85}" type="slidenum">
              <a:rPr lang="en-US" smtClean="0"/>
              <a:pPr>
                <a:defRPr/>
              </a:pPr>
              <a:t>91</a:t>
            </a:fld>
            <a:endParaRPr lang="en-US"/>
          </a:p>
        </p:txBody>
      </p:sp>
      <p:pic>
        <p:nvPicPr>
          <p:cNvPr id="7" name="Picture 2" descr="Visualization of the stochastic gradient descent algorithm">
            <a:extLst>
              <a:ext uri="{FF2B5EF4-FFF2-40B4-BE49-F238E27FC236}">
                <a16:creationId xmlns:a16="http://schemas.microsoft.com/office/drawing/2014/main" id="{267B076D-7BF0-0947-84C5-1163BF4C88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39444"/>
            <a:ext cx="2209800" cy="12448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Visualization of the gradient descent algorithm">
            <a:extLst>
              <a:ext uri="{FF2B5EF4-FFF2-40B4-BE49-F238E27FC236}">
                <a16:creationId xmlns:a16="http://schemas.microsoft.com/office/drawing/2014/main" id="{64FF0F1C-E79C-B343-6236-4368FE84FA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9911" y="139444"/>
            <a:ext cx="2209800" cy="12448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EB62154-9A7A-104D-5271-7FF860A7BA69}"/>
              </a:ext>
            </a:extLst>
          </p:cNvPr>
          <p:cNvSpPr txBox="1"/>
          <p:nvPr/>
        </p:nvSpPr>
        <p:spPr>
          <a:xfrm>
            <a:off x="5740257" y="663446"/>
            <a:ext cx="587597" cy="369332"/>
          </a:xfrm>
          <a:prstGeom prst="rect">
            <a:avLst/>
          </a:prstGeom>
          <a:noFill/>
        </p:spPr>
        <p:txBody>
          <a:bodyPr wrap="none" rtlCol="0">
            <a:spAutoFit/>
          </a:bodyPr>
          <a:lstStyle/>
          <a:p>
            <a:r>
              <a:rPr lang="en-US" dirty="0" err="1"/>
              <a:t>v.s</a:t>
            </a:r>
            <a:r>
              <a:rPr lang="en-US" dirty="0"/>
              <a:t>.</a:t>
            </a:r>
          </a:p>
        </p:txBody>
      </p:sp>
      <p:sp>
        <p:nvSpPr>
          <p:cNvPr id="10" name="TextBox 9">
            <a:extLst>
              <a:ext uri="{FF2B5EF4-FFF2-40B4-BE49-F238E27FC236}">
                <a16:creationId xmlns:a16="http://schemas.microsoft.com/office/drawing/2014/main" id="{D169586E-35DF-1808-FA2D-4E80FFBE4773}"/>
              </a:ext>
            </a:extLst>
          </p:cNvPr>
          <p:cNvSpPr txBox="1"/>
          <p:nvPr/>
        </p:nvSpPr>
        <p:spPr>
          <a:xfrm>
            <a:off x="4051443" y="1043365"/>
            <a:ext cx="1866900" cy="369332"/>
          </a:xfrm>
          <a:prstGeom prst="rect">
            <a:avLst/>
          </a:prstGeom>
          <a:noFill/>
        </p:spPr>
        <p:txBody>
          <a:bodyPr wrap="square">
            <a:spAutoFit/>
          </a:bodyPr>
          <a:lstStyle/>
          <a:p>
            <a:r>
              <a:rPr lang="en-US" sz="1800" dirty="0"/>
              <a:t>(Classical GD)</a:t>
            </a:r>
            <a:endParaRPr lang="en-US" dirty="0"/>
          </a:p>
        </p:txBody>
      </p:sp>
      <p:sp>
        <p:nvSpPr>
          <p:cNvPr id="11" name="TextBox 10">
            <a:extLst>
              <a:ext uri="{FF2B5EF4-FFF2-40B4-BE49-F238E27FC236}">
                <a16:creationId xmlns:a16="http://schemas.microsoft.com/office/drawing/2014/main" id="{34DCB178-BC1D-5DDB-CC86-F5F5CFD1AE70}"/>
              </a:ext>
            </a:extLst>
          </p:cNvPr>
          <p:cNvSpPr txBox="1"/>
          <p:nvPr/>
        </p:nvSpPr>
        <p:spPr>
          <a:xfrm>
            <a:off x="6151308" y="1032778"/>
            <a:ext cx="2133600" cy="369332"/>
          </a:xfrm>
          <a:prstGeom prst="rect">
            <a:avLst/>
          </a:prstGeom>
          <a:noFill/>
        </p:spPr>
        <p:txBody>
          <a:bodyPr wrap="square">
            <a:spAutoFit/>
          </a:bodyPr>
          <a:lstStyle/>
          <a:p>
            <a:r>
              <a:rPr lang="en-US" sz="1800" dirty="0"/>
              <a:t>(Stochastic GD)</a:t>
            </a:r>
            <a:endParaRPr lang="en-US" dirty="0"/>
          </a:p>
        </p:txBody>
      </p:sp>
    </p:spTree>
    <p:extLst>
      <p:ext uri="{BB962C8B-B14F-4D97-AF65-F5344CB8AC3E}">
        <p14:creationId xmlns:p14="http://schemas.microsoft.com/office/powerpoint/2010/main" val="42177597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0C788-07D6-125B-057C-14DD633609CC}"/>
              </a:ext>
            </a:extLst>
          </p:cNvPr>
          <p:cNvSpPr>
            <a:spLocks noGrp="1"/>
          </p:cNvSpPr>
          <p:nvPr>
            <p:ph type="title"/>
          </p:nvPr>
        </p:nvSpPr>
        <p:spPr>
          <a:xfrm>
            <a:off x="457200" y="274638"/>
            <a:ext cx="8229600" cy="334962"/>
          </a:xfrm>
        </p:spPr>
        <p:txBody>
          <a:bodyPr>
            <a:noAutofit/>
          </a:bodyPr>
          <a:lstStyle/>
          <a:p>
            <a:r>
              <a:rPr lang="en-HK" sz="2000" dirty="0">
                <a:hlinkClick r:id="rId2"/>
              </a:rPr>
              <a:t>https://www.datacamp.com/tutorial/stochastic-gradient-descent</a:t>
            </a:r>
            <a:r>
              <a:rPr lang="en-HK" sz="2000" dirty="0"/>
              <a:t> </a:t>
            </a:r>
          </a:p>
        </p:txBody>
      </p:sp>
      <p:sp>
        <p:nvSpPr>
          <p:cNvPr id="3" name="Content Placeholder 2">
            <a:extLst>
              <a:ext uri="{FF2B5EF4-FFF2-40B4-BE49-F238E27FC236}">
                <a16:creationId xmlns:a16="http://schemas.microsoft.com/office/drawing/2014/main" id="{C1D684B9-35A7-76C7-ACDD-783B546CEAF6}"/>
              </a:ext>
            </a:extLst>
          </p:cNvPr>
          <p:cNvSpPr>
            <a:spLocks noGrp="1"/>
          </p:cNvSpPr>
          <p:nvPr>
            <p:ph idx="1"/>
          </p:nvPr>
        </p:nvSpPr>
        <p:spPr/>
        <p:txBody>
          <a:bodyPr/>
          <a:lstStyle/>
          <a:p>
            <a:r>
              <a:rPr lang="en-HK" dirty="0"/>
              <a:t>   </a:t>
            </a:r>
          </a:p>
        </p:txBody>
      </p:sp>
      <p:sp>
        <p:nvSpPr>
          <p:cNvPr id="4" name="Footer Placeholder 3">
            <a:extLst>
              <a:ext uri="{FF2B5EF4-FFF2-40B4-BE49-F238E27FC236}">
                <a16:creationId xmlns:a16="http://schemas.microsoft.com/office/drawing/2014/main" id="{958C7217-355B-D824-7B22-065956950F65}"/>
              </a:ext>
            </a:extLst>
          </p:cNvPr>
          <p:cNvSpPr>
            <a:spLocks noGrp="1"/>
          </p:cNvSpPr>
          <p:nvPr>
            <p:ph type="ftr" sz="quarter" idx="11"/>
          </p:nvPr>
        </p:nvSpPr>
        <p:spPr/>
        <p:txBody>
          <a:bodyPr/>
          <a:lstStyle/>
          <a:p>
            <a:pPr>
              <a:defRPr/>
            </a:pPr>
            <a:r>
              <a:rPr lang="en-US" altLang="zh-HK"/>
              <a:t>Neural Networks. , v.250210a</a:t>
            </a:r>
          </a:p>
        </p:txBody>
      </p:sp>
      <p:sp>
        <p:nvSpPr>
          <p:cNvPr id="5" name="Slide Number Placeholder 4">
            <a:extLst>
              <a:ext uri="{FF2B5EF4-FFF2-40B4-BE49-F238E27FC236}">
                <a16:creationId xmlns:a16="http://schemas.microsoft.com/office/drawing/2014/main" id="{604B644A-0A08-65E6-83C6-512759385952}"/>
              </a:ext>
            </a:extLst>
          </p:cNvPr>
          <p:cNvSpPr>
            <a:spLocks noGrp="1"/>
          </p:cNvSpPr>
          <p:nvPr>
            <p:ph type="sldNum" sz="quarter" idx="12"/>
          </p:nvPr>
        </p:nvSpPr>
        <p:spPr/>
        <p:txBody>
          <a:bodyPr/>
          <a:lstStyle/>
          <a:p>
            <a:fld id="{B28686DF-4AC6-44BB-9261-A3C12E8BDC53}" type="slidenum">
              <a:rPr lang="en-US" altLang="zh-HK" smtClean="0"/>
              <a:pPr/>
              <a:t>92</a:t>
            </a:fld>
            <a:endParaRPr lang="en-US" altLang="zh-HK"/>
          </a:p>
        </p:txBody>
      </p:sp>
      <p:pic>
        <p:nvPicPr>
          <p:cNvPr id="9" name="Picture 8">
            <a:extLst>
              <a:ext uri="{FF2B5EF4-FFF2-40B4-BE49-F238E27FC236}">
                <a16:creationId xmlns:a16="http://schemas.microsoft.com/office/drawing/2014/main" id="{F874DDEF-2F7A-19EA-7611-11F03507DCB8}"/>
              </a:ext>
            </a:extLst>
          </p:cNvPr>
          <p:cNvPicPr>
            <a:picLocks noChangeAspect="1"/>
          </p:cNvPicPr>
          <p:nvPr/>
        </p:nvPicPr>
        <p:blipFill>
          <a:blip r:embed="rId3"/>
          <a:stretch>
            <a:fillRect/>
          </a:stretch>
        </p:blipFill>
        <p:spPr>
          <a:xfrm>
            <a:off x="838200" y="990600"/>
            <a:ext cx="6934200" cy="5662530"/>
          </a:xfrm>
          <a:prstGeom prst="rect">
            <a:avLst/>
          </a:prstGeom>
        </p:spPr>
      </p:pic>
    </p:spTree>
    <p:extLst>
      <p:ext uri="{BB962C8B-B14F-4D97-AF65-F5344CB8AC3E}">
        <p14:creationId xmlns:p14="http://schemas.microsoft.com/office/powerpoint/2010/main" val="203566449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2CA1D-8A2B-82A8-98A7-15542FC6A8E5}"/>
              </a:ext>
            </a:extLst>
          </p:cNvPr>
          <p:cNvSpPr>
            <a:spLocks noGrp="1"/>
          </p:cNvSpPr>
          <p:nvPr>
            <p:ph type="title"/>
          </p:nvPr>
        </p:nvSpPr>
        <p:spPr/>
        <p:txBody>
          <a:bodyPr>
            <a:normAutofit fontScale="90000"/>
          </a:bodyPr>
          <a:lstStyle/>
          <a:p>
            <a:r>
              <a:rPr lang="en-US" sz="3600" dirty="0"/>
              <a:t>(iii) Mini-Batch Gradient Descent </a:t>
            </a:r>
            <a:r>
              <a:rPr lang="en-US" sz="3600" dirty="0" err="1"/>
              <a:t>mBGD</a:t>
            </a:r>
            <a:br>
              <a:rPr lang="en-US" sz="3600" dirty="0"/>
            </a:br>
            <a:r>
              <a:rPr lang="en-US" sz="3600" dirty="0"/>
              <a:t>(in between BGD and SDG) </a:t>
            </a:r>
          </a:p>
        </p:txBody>
      </p:sp>
      <p:sp>
        <p:nvSpPr>
          <p:cNvPr id="3" name="Content Placeholder 2">
            <a:extLst>
              <a:ext uri="{FF2B5EF4-FFF2-40B4-BE49-F238E27FC236}">
                <a16:creationId xmlns:a16="http://schemas.microsoft.com/office/drawing/2014/main" id="{1B895A7E-47E8-BCBD-7B93-3D0968211503}"/>
              </a:ext>
            </a:extLst>
          </p:cNvPr>
          <p:cNvSpPr>
            <a:spLocks noGrp="1"/>
          </p:cNvSpPr>
          <p:nvPr>
            <p:ph idx="1"/>
          </p:nvPr>
        </p:nvSpPr>
        <p:spPr/>
        <p:txBody>
          <a:bodyPr/>
          <a:lstStyle/>
          <a:p>
            <a:r>
              <a:rPr lang="en-US" sz="2000" dirty="0"/>
              <a:t>The steps for performing mini-batch gradient descent are identical to SGD with one exception - when updating the parameters from the gradient, rather than calculating the gradient of a single training example, the gradient is calculated against a batch size of n (n &lt; full data set) training examples, i.e. compute</a:t>
            </a:r>
          </a:p>
          <a:p>
            <a:pPr algn="l"/>
            <a:r>
              <a:rPr lang="en-US" sz="2400" b="1" i="0" dirty="0">
                <a:solidFill>
                  <a:srgbClr val="292929"/>
                </a:solidFill>
                <a:effectLst/>
                <a:latin typeface="charter"/>
              </a:rPr>
              <a:t>Pros:</a:t>
            </a:r>
            <a:endParaRPr lang="en-US" sz="2400" b="0" i="0" dirty="0">
              <a:solidFill>
                <a:srgbClr val="292929"/>
              </a:solidFill>
              <a:effectLst/>
              <a:latin typeface="charter"/>
            </a:endParaRPr>
          </a:p>
          <a:p>
            <a:pPr lvl="1">
              <a:buFont typeface="Arial" panose="020B0604020202020204" pitchFamily="34" charset="0"/>
              <a:buChar char="•"/>
            </a:pPr>
            <a:r>
              <a:rPr lang="en-US" sz="1800" b="0" i="0" dirty="0">
                <a:solidFill>
                  <a:srgbClr val="292929"/>
                </a:solidFill>
                <a:effectLst/>
                <a:latin typeface="charter"/>
              </a:rPr>
              <a:t>A good balance between BGD and SGD in terms of efficiency</a:t>
            </a:r>
          </a:p>
          <a:p>
            <a:pPr lvl="1">
              <a:buFont typeface="Arial" panose="020B0604020202020204" pitchFamily="34" charset="0"/>
              <a:buChar char="•"/>
            </a:pPr>
            <a:r>
              <a:rPr lang="en-US" sz="1800" b="0" i="0" dirty="0">
                <a:solidFill>
                  <a:srgbClr val="292929"/>
                </a:solidFill>
                <a:effectLst/>
                <a:latin typeface="charter"/>
              </a:rPr>
              <a:t>Easily fits into computer memory</a:t>
            </a:r>
          </a:p>
          <a:p>
            <a:pPr lvl="1">
              <a:buFont typeface="Arial" panose="020B0604020202020204" pitchFamily="34" charset="0"/>
              <a:buChar char="•"/>
            </a:pPr>
            <a:r>
              <a:rPr lang="en-US" sz="1800" b="0" i="0" dirty="0">
                <a:solidFill>
                  <a:srgbClr val="292929"/>
                </a:solidFill>
                <a:effectLst/>
                <a:latin typeface="charter"/>
              </a:rPr>
              <a:t>Can escape from local minimums</a:t>
            </a:r>
          </a:p>
          <a:p>
            <a:pPr algn="l"/>
            <a:r>
              <a:rPr lang="en-US" sz="2400" b="1" i="0" dirty="0">
                <a:solidFill>
                  <a:srgbClr val="292929"/>
                </a:solidFill>
                <a:effectLst/>
                <a:latin typeface="charter"/>
              </a:rPr>
              <a:t>Cons:</a:t>
            </a:r>
            <a:endParaRPr lang="en-US" sz="2400" b="0" i="0" dirty="0">
              <a:solidFill>
                <a:srgbClr val="292929"/>
              </a:solidFill>
              <a:effectLst/>
              <a:latin typeface="charter"/>
            </a:endParaRPr>
          </a:p>
          <a:p>
            <a:pPr lvl="1">
              <a:buFont typeface="Arial" panose="020B0604020202020204" pitchFamily="34" charset="0"/>
              <a:buChar char="•"/>
            </a:pPr>
            <a:r>
              <a:rPr lang="en-US" sz="1800" b="0" i="0" dirty="0">
                <a:solidFill>
                  <a:srgbClr val="292929"/>
                </a:solidFill>
                <a:effectLst/>
                <a:latin typeface="charter"/>
              </a:rPr>
              <a:t>It can still “bounce around” global optimum — it may require bigger tolerance than Batch GD but smaller than SGD</a:t>
            </a:r>
          </a:p>
          <a:p>
            <a:pPr lvl="1">
              <a:buFont typeface="Arial" panose="020B0604020202020204" pitchFamily="34" charset="0"/>
              <a:buChar char="•"/>
            </a:pPr>
            <a:r>
              <a:rPr lang="en-US" sz="1800" b="0" i="0" dirty="0">
                <a:solidFill>
                  <a:srgbClr val="292929"/>
                </a:solidFill>
                <a:effectLst/>
                <a:latin typeface="charter"/>
              </a:rPr>
              <a:t>One more hyper-parameter to optimize — a batch size</a:t>
            </a:r>
          </a:p>
          <a:p>
            <a:endParaRPr lang="en-US" sz="2000" dirty="0"/>
          </a:p>
        </p:txBody>
      </p:sp>
      <p:sp>
        <p:nvSpPr>
          <p:cNvPr id="4" name="Footer Placeholder 3">
            <a:extLst>
              <a:ext uri="{FF2B5EF4-FFF2-40B4-BE49-F238E27FC236}">
                <a16:creationId xmlns:a16="http://schemas.microsoft.com/office/drawing/2014/main" id="{35AF1007-8812-F265-23A3-E5B456FB0B80}"/>
              </a:ext>
            </a:extLst>
          </p:cNvPr>
          <p:cNvSpPr>
            <a:spLocks noGrp="1"/>
          </p:cNvSpPr>
          <p:nvPr>
            <p:ph type="ftr" sz="quarter" idx="11"/>
          </p:nvPr>
        </p:nvSpPr>
        <p:spPr/>
        <p:txBody>
          <a:bodyPr/>
          <a:lstStyle/>
          <a:p>
            <a:pPr>
              <a:defRPr/>
            </a:pPr>
            <a:r>
              <a:rPr lang="en-US"/>
              <a:t>Neural Networks. , v.250210a</a:t>
            </a:r>
          </a:p>
        </p:txBody>
      </p:sp>
      <p:sp>
        <p:nvSpPr>
          <p:cNvPr id="5" name="Slide Number Placeholder 4">
            <a:extLst>
              <a:ext uri="{FF2B5EF4-FFF2-40B4-BE49-F238E27FC236}">
                <a16:creationId xmlns:a16="http://schemas.microsoft.com/office/drawing/2014/main" id="{C36D9574-6BA4-F10F-3D1E-B26B478DCFA6}"/>
              </a:ext>
            </a:extLst>
          </p:cNvPr>
          <p:cNvSpPr>
            <a:spLocks noGrp="1"/>
          </p:cNvSpPr>
          <p:nvPr>
            <p:ph type="sldNum" sz="quarter" idx="12"/>
          </p:nvPr>
        </p:nvSpPr>
        <p:spPr/>
        <p:txBody>
          <a:bodyPr/>
          <a:lstStyle/>
          <a:p>
            <a:pPr>
              <a:defRPr/>
            </a:pPr>
            <a:fld id="{4B504839-9058-486D-8AE7-0BA827BF3E85}" type="slidenum">
              <a:rPr lang="en-US" smtClean="0"/>
              <a:pPr>
                <a:defRPr/>
              </a:pPr>
              <a:t>93</a:t>
            </a:fld>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05616D1-4DA2-8925-B899-342777D5FD72}"/>
                  </a:ext>
                </a:extLst>
              </p:cNvPr>
              <p:cNvSpPr txBox="1"/>
              <p:nvPr/>
            </p:nvSpPr>
            <p:spPr>
              <a:xfrm>
                <a:off x="3429000" y="2819400"/>
                <a:ext cx="5472701" cy="404085"/>
              </a:xfrm>
              <a:prstGeom prst="rect">
                <a:avLst/>
              </a:prstGeom>
              <a:noFill/>
            </p:spPr>
            <p:txBody>
              <a:bodyPr wrap="square">
                <a:spAutoFit/>
              </a:bodyPr>
              <a:lstStyle/>
              <a:p>
                <a14:m>
                  <m:oMath xmlns:m="http://schemas.openxmlformats.org/officeDocument/2006/math">
                    <m:sSub>
                      <m:sSubPr>
                        <m:ctrlPr>
                          <a:rPr lang="en-US" sz="2000" i="1">
                            <a:latin typeface="Cambria Math" panose="02040503050406030204" pitchFamily="18" charset="0"/>
                            <a:ea typeface="+mn-ea"/>
                          </a:rPr>
                        </m:ctrlPr>
                      </m:sSubPr>
                      <m:e>
                        <m:r>
                          <a:rPr lang="en-US" sz="2000">
                            <a:latin typeface="Cambria Math" panose="02040503050406030204" pitchFamily="18" charset="0"/>
                            <a:ea typeface="+mn-ea"/>
                          </a:rPr>
                          <m:t>𝜃</m:t>
                        </m:r>
                      </m:e>
                      <m:sub>
                        <m:r>
                          <a:rPr lang="en-US" sz="2000">
                            <a:latin typeface="Cambria Math" panose="02040503050406030204" pitchFamily="18" charset="0"/>
                            <a:ea typeface="+mn-ea"/>
                          </a:rPr>
                          <m:t>𝑖</m:t>
                        </m:r>
                        <m:r>
                          <a:rPr lang="en-US" sz="2000">
                            <a:latin typeface="Cambria Math" panose="02040503050406030204" pitchFamily="18" charset="0"/>
                            <a:ea typeface="+mn-ea"/>
                          </a:rPr>
                          <m:t>+1</m:t>
                        </m:r>
                      </m:sub>
                    </m:sSub>
                    <m:r>
                      <a:rPr lang="en-US" sz="2000">
                        <a:latin typeface="Cambria Math" panose="02040503050406030204" pitchFamily="18" charset="0"/>
                        <a:ea typeface="+mn-ea"/>
                      </a:rPr>
                      <m:t>=</m:t>
                    </m:r>
                    <m:sSub>
                      <m:sSubPr>
                        <m:ctrlPr>
                          <a:rPr lang="en-US" sz="2000" i="1">
                            <a:latin typeface="Cambria Math" panose="02040503050406030204" pitchFamily="18" charset="0"/>
                            <a:ea typeface="+mn-ea"/>
                          </a:rPr>
                        </m:ctrlPr>
                      </m:sSubPr>
                      <m:e>
                        <m:r>
                          <a:rPr lang="en-US" sz="2000">
                            <a:latin typeface="Cambria Math" panose="02040503050406030204" pitchFamily="18" charset="0"/>
                            <a:ea typeface="+mn-ea"/>
                          </a:rPr>
                          <m:t>𝜃</m:t>
                        </m:r>
                      </m:e>
                      <m:sub>
                        <m:r>
                          <a:rPr lang="en-US" sz="2000">
                            <a:latin typeface="Cambria Math" panose="02040503050406030204" pitchFamily="18" charset="0"/>
                            <a:ea typeface="+mn-ea"/>
                          </a:rPr>
                          <m:t>𝑖</m:t>
                        </m:r>
                      </m:sub>
                    </m:sSub>
                  </m:oMath>
                </a14:m>
                <a:r>
                  <a:rPr lang="en-US" sz="2000" dirty="0">
                    <a:latin typeface="+mn-lt"/>
                    <a:ea typeface="+mn-ea"/>
                  </a:rPr>
                  <a:t>  -</a:t>
                </a:r>
                <a14:m>
                  <m:oMath xmlns:m="http://schemas.openxmlformats.org/officeDocument/2006/math">
                    <m:r>
                      <a:rPr lang="en-US" sz="2000" dirty="0">
                        <a:latin typeface="Cambria Math" panose="02040503050406030204" pitchFamily="18" charset="0"/>
                        <a:ea typeface="+mn-ea"/>
                      </a:rPr>
                      <m:t>𝛼</m:t>
                    </m:r>
                    <m:r>
                      <a:rPr lang="en-US" sz="2000" dirty="0">
                        <a:latin typeface="Cambria Math" panose="02040503050406030204" pitchFamily="18" charset="0"/>
                        <a:ea typeface="+mn-ea"/>
                      </a:rPr>
                      <m:t>×</m:t>
                    </m:r>
                    <m:sSub>
                      <m:sSubPr>
                        <m:ctrlPr>
                          <a:rPr lang="en-US" sz="2000" i="1" dirty="0">
                            <a:latin typeface="Cambria Math" panose="02040503050406030204" pitchFamily="18" charset="0"/>
                            <a:ea typeface="+mn-ea"/>
                          </a:rPr>
                        </m:ctrlPr>
                      </m:sSubPr>
                      <m:e>
                        <m:r>
                          <m:rPr>
                            <m:sty m:val="p"/>
                          </m:rPr>
                          <a:rPr lang="en-US" sz="2000" dirty="0">
                            <a:latin typeface="Cambria Math" panose="02040503050406030204" pitchFamily="18" charset="0"/>
                            <a:ea typeface="+mn-ea"/>
                          </a:rPr>
                          <m:t>∇</m:t>
                        </m:r>
                      </m:e>
                      <m:sub>
                        <m:r>
                          <a:rPr lang="en-US" sz="2000" dirty="0">
                            <a:latin typeface="Cambria Math" panose="02040503050406030204" pitchFamily="18" charset="0"/>
                            <a:ea typeface="+mn-ea"/>
                          </a:rPr>
                          <m:t>𝜃</m:t>
                        </m:r>
                      </m:sub>
                    </m:sSub>
                    <m:r>
                      <a:rPr lang="en-US" sz="2000" dirty="0">
                        <a:latin typeface="Cambria Math" panose="02040503050406030204" pitchFamily="18" charset="0"/>
                        <a:ea typeface="+mn-ea"/>
                      </a:rPr>
                      <m:t> </m:t>
                    </m:r>
                    <m:r>
                      <a:rPr lang="en-US" sz="2000" dirty="0">
                        <a:latin typeface="Cambria Math" panose="02040503050406030204" pitchFamily="18" charset="0"/>
                        <a:ea typeface="+mn-ea"/>
                      </a:rPr>
                      <m:t>𝐽</m:t>
                    </m:r>
                    <m:r>
                      <a:rPr lang="en-US" sz="2000" dirty="0">
                        <a:latin typeface="Cambria Math" panose="02040503050406030204" pitchFamily="18" charset="0"/>
                        <a:ea typeface="+mn-ea"/>
                      </a:rPr>
                      <m:t>(</m:t>
                    </m:r>
                    <m:r>
                      <a:rPr lang="en-US" sz="2000">
                        <a:latin typeface="Cambria Math" panose="02040503050406030204" pitchFamily="18" charset="0"/>
                        <a:ea typeface="+mn-ea"/>
                      </a:rPr>
                      <m:t>𝜃</m:t>
                    </m:r>
                    <m:r>
                      <a:rPr lang="en-US" sz="2000">
                        <a:latin typeface="Cambria Math" panose="02040503050406030204" pitchFamily="18" charset="0"/>
                        <a:ea typeface="+mn-ea"/>
                      </a:rPr>
                      <m:t>;</m:t>
                    </m:r>
                    <m:sSup>
                      <m:sSupPr>
                        <m:ctrlPr>
                          <a:rPr lang="en-US" sz="2000" i="1">
                            <a:latin typeface="Cambria Math" panose="02040503050406030204" pitchFamily="18" charset="0"/>
                            <a:ea typeface="+mn-ea"/>
                          </a:rPr>
                        </m:ctrlPr>
                      </m:sSupPr>
                      <m:e>
                        <m:r>
                          <a:rPr lang="en-US" sz="2000">
                            <a:latin typeface="Cambria Math" panose="02040503050406030204" pitchFamily="18" charset="0"/>
                            <a:ea typeface="+mn-ea"/>
                          </a:rPr>
                          <m:t>𝑥</m:t>
                        </m:r>
                      </m:e>
                      <m:sup>
                        <m:r>
                          <a:rPr lang="en-US" sz="2000">
                            <a:latin typeface="Cambria Math" panose="02040503050406030204" pitchFamily="18" charset="0"/>
                            <a:ea typeface="+mn-ea"/>
                          </a:rPr>
                          <m:t>𝑗</m:t>
                        </m:r>
                      </m:sup>
                    </m:sSup>
                    <m:r>
                      <a:rPr lang="en-US" sz="2000">
                        <a:latin typeface="Cambria Math" panose="02040503050406030204" pitchFamily="18" charset="0"/>
                        <a:ea typeface="+mn-ea"/>
                      </a:rPr>
                      <m:t>;</m:t>
                    </m:r>
                    <m:sSup>
                      <m:sSupPr>
                        <m:ctrlPr>
                          <a:rPr lang="en-US" sz="2000" i="1">
                            <a:latin typeface="Cambria Math" panose="02040503050406030204" pitchFamily="18" charset="0"/>
                            <a:ea typeface="+mn-ea"/>
                          </a:rPr>
                        </m:ctrlPr>
                      </m:sSupPr>
                      <m:e>
                        <m:r>
                          <a:rPr lang="en-US" sz="2000">
                            <a:latin typeface="Cambria Math" panose="02040503050406030204" pitchFamily="18" charset="0"/>
                            <a:ea typeface="+mn-ea"/>
                          </a:rPr>
                          <m:t>𝑦</m:t>
                        </m:r>
                      </m:e>
                      <m:sup>
                        <m:r>
                          <a:rPr lang="en-US" sz="2000">
                            <a:latin typeface="Cambria Math" panose="02040503050406030204" pitchFamily="18" charset="0"/>
                            <a:ea typeface="+mn-ea"/>
                          </a:rPr>
                          <m:t>𝑗</m:t>
                        </m:r>
                      </m:sup>
                    </m:sSup>
                    <m:r>
                      <a:rPr lang="en-US" sz="2000" dirty="0">
                        <a:latin typeface="Cambria Math" panose="02040503050406030204" pitchFamily="18" charset="0"/>
                        <a:ea typeface="+mn-ea"/>
                      </a:rPr>
                      <m:t>)</m:t>
                    </m:r>
                  </m:oMath>
                </a14:m>
                <a:r>
                  <a:rPr lang="en-US" sz="2000" dirty="0">
                    <a:latin typeface="+mn-lt"/>
                    <a:ea typeface="+mn-ea"/>
                  </a:rPr>
                  <a:t>  </a:t>
                </a:r>
              </a:p>
            </p:txBody>
          </p:sp>
        </mc:Choice>
        <mc:Fallback xmlns="">
          <p:sp>
            <p:nvSpPr>
              <p:cNvPr id="9" name="TextBox 8">
                <a:extLst>
                  <a:ext uri="{FF2B5EF4-FFF2-40B4-BE49-F238E27FC236}">
                    <a16:creationId xmlns:a16="http://schemas.microsoft.com/office/drawing/2014/main" id="{905616D1-4DA2-8925-B899-342777D5FD72}"/>
                  </a:ext>
                </a:extLst>
              </p:cNvPr>
              <p:cNvSpPr txBox="1">
                <a:spLocks noRot="1" noChangeAspect="1" noMove="1" noResize="1" noEditPoints="1" noAdjustHandles="1" noChangeArrowheads="1" noChangeShapeType="1" noTextEdit="1"/>
              </p:cNvSpPr>
              <p:nvPr/>
            </p:nvSpPr>
            <p:spPr>
              <a:xfrm>
                <a:off x="3429000" y="2819400"/>
                <a:ext cx="5472701" cy="404085"/>
              </a:xfrm>
              <a:prstGeom prst="rect">
                <a:avLst/>
              </a:prstGeom>
              <a:blipFill>
                <a:blip r:embed="rId2"/>
                <a:stretch>
                  <a:fillRect t="-7576" b="-25758"/>
                </a:stretch>
              </a:blipFill>
            </p:spPr>
            <p:txBody>
              <a:bodyPr/>
              <a:lstStyle/>
              <a:p>
                <a:r>
                  <a:rPr lang="en-US">
                    <a:noFill/>
                  </a:rPr>
                  <a:t> </a:t>
                </a:r>
              </a:p>
            </p:txBody>
          </p:sp>
        </mc:Fallback>
      </mc:AlternateContent>
    </p:spTree>
    <p:extLst>
      <p:ext uri="{BB962C8B-B14F-4D97-AF65-F5344CB8AC3E}">
        <p14:creationId xmlns:p14="http://schemas.microsoft.com/office/powerpoint/2010/main" val="371365153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Appendix 1b</a:t>
            </a:r>
            <a:br>
              <a:rPr lang="en-US" dirty="0"/>
            </a:br>
            <a:endParaRPr lang="en-US" dirty="0"/>
          </a:p>
        </p:txBody>
      </p:sp>
      <p:sp>
        <p:nvSpPr>
          <p:cNvPr id="3" name="Content Placeholder 2"/>
          <p:cNvSpPr>
            <a:spLocks noGrp="1"/>
          </p:cNvSpPr>
          <p:nvPr>
            <p:ph type="subTitle" idx="1"/>
          </p:nvPr>
        </p:nvSpPr>
        <p:spPr/>
        <p:txBody>
          <a:bodyPr>
            <a:normAutofit fontScale="92500" lnSpcReduction="10000"/>
          </a:bodyPr>
          <a:lstStyle/>
          <a:p>
            <a:r>
              <a:rPr lang="en-US" dirty="0"/>
              <a:t>Using </a:t>
            </a:r>
            <a:r>
              <a:rPr lang="en-US" dirty="0" err="1"/>
              <a:t>softmax</a:t>
            </a:r>
            <a:r>
              <a:rPr lang="en-US" dirty="0"/>
              <a:t> with cross-</a:t>
            </a:r>
            <a:r>
              <a:rPr lang="en-US" dirty="0" err="1"/>
              <a:t>entropy_loss</a:t>
            </a:r>
            <a:br>
              <a:rPr lang="en-US" dirty="0"/>
            </a:br>
            <a:r>
              <a:rPr lang="en-US" dirty="0"/>
              <a:t>for  a 2-class classifier (single output neuron)</a:t>
            </a:r>
          </a:p>
          <a:p>
            <a:r>
              <a:rPr lang="en-US" sz="2600" dirty="0">
                <a:hlinkClick r:id="rId2"/>
              </a:rPr>
              <a:t>https://www.ics.uci.edu/~pjsadows/notes.pdf</a:t>
            </a:r>
            <a:r>
              <a:rPr lang="en-US" sz="2600" dirty="0"/>
              <a:t> </a:t>
            </a:r>
          </a:p>
        </p:txBody>
      </p:sp>
      <p:sp>
        <p:nvSpPr>
          <p:cNvPr id="4" name="Footer Placeholder 3"/>
          <p:cNvSpPr>
            <a:spLocks noGrp="1"/>
          </p:cNvSpPr>
          <p:nvPr>
            <p:ph type="ftr" sz="quarter" idx="11"/>
          </p:nvPr>
        </p:nvSpPr>
        <p:spPr/>
        <p:txBody>
          <a:bodyPr/>
          <a:lstStyle/>
          <a:p>
            <a:r>
              <a:rPr lang="en-US"/>
              <a:t>Neural Networks. , v.250210a</a:t>
            </a:r>
          </a:p>
        </p:txBody>
      </p:sp>
      <p:sp>
        <p:nvSpPr>
          <p:cNvPr id="5" name="Slide Number Placeholder 4"/>
          <p:cNvSpPr>
            <a:spLocks noGrp="1"/>
          </p:cNvSpPr>
          <p:nvPr>
            <p:ph type="sldNum" sz="quarter" idx="12"/>
          </p:nvPr>
        </p:nvSpPr>
        <p:spPr/>
        <p:txBody>
          <a:bodyPr/>
          <a:lstStyle/>
          <a:p>
            <a:fld id="{7C12A529-2220-4038-9210-A21DB7BAEFCE}" type="slidenum">
              <a:rPr lang="en-US" smtClean="0"/>
              <a:t>94</a:t>
            </a:fld>
            <a:endParaRPr lang="en-US"/>
          </a:p>
        </p:txBody>
      </p:sp>
    </p:spTree>
    <p:extLst>
      <p:ext uri="{BB962C8B-B14F-4D97-AF65-F5344CB8AC3E}">
        <p14:creationId xmlns:p14="http://schemas.microsoft.com/office/powerpoint/2010/main" val="90410544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A5DC2-7799-EEBD-6E00-8EAC0E870F5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51E0105-8278-079F-92AE-AA11CD3D8722}"/>
              </a:ext>
            </a:extLst>
          </p:cNvPr>
          <p:cNvSpPr>
            <a:spLocks noGrp="1"/>
          </p:cNvSpPr>
          <p:nvPr>
            <p:ph idx="1"/>
          </p:nvPr>
        </p:nvSpPr>
        <p:spPr/>
        <p:txBody>
          <a:bodyPr/>
          <a:lstStyle/>
          <a:p>
            <a:r>
              <a:rPr lang="en-US" dirty="0"/>
              <a:t> </a:t>
            </a:r>
          </a:p>
        </p:txBody>
      </p:sp>
      <p:sp>
        <p:nvSpPr>
          <p:cNvPr id="4" name="Footer Placeholder 3">
            <a:extLst>
              <a:ext uri="{FF2B5EF4-FFF2-40B4-BE49-F238E27FC236}">
                <a16:creationId xmlns:a16="http://schemas.microsoft.com/office/drawing/2014/main" id="{D8F9140A-0891-BDDC-8064-CA02A6E2D0A1}"/>
              </a:ext>
            </a:extLst>
          </p:cNvPr>
          <p:cNvSpPr>
            <a:spLocks noGrp="1"/>
          </p:cNvSpPr>
          <p:nvPr>
            <p:ph type="ftr" sz="quarter" idx="11"/>
          </p:nvPr>
        </p:nvSpPr>
        <p:spPr/>
        <p:txBody>
          <a:bodyPr/>
          <a:lstStyle/>
          <a:p>
            <a:pPr>
              <a:defRPr/>
            </a:pPr>
            <a:r>
              <a:rPr lang="en-US" altLang="zh-HK"/>
              <a:t>Neural Networks. , v.250210a</a:t>
            </a:r>
          </a:p>
        </p:txBody>
      </p:sp>
      <p:sp>
        <p:nvSpPr>
          <p:cNvPr id="5" name="Slide Number Placeholder 4">
            <a:extLst>
              <a:ext uri="{FF2B5EF4-FFF2-40B4-BE49-F238E27FC236}">
                <a16:creationId xmlns:a16="http://schemas.microsoft.com/office/drawing/2014/main" id="{04C52991-3AAC-C671-7008-74C493363F49}"/>
              </a:ext>
            </a:extLst>
          </p:cNvPr>
          <p:cNvSpPr>
            <a:spLocks noGrp="1"/>
          </p:cNvSpPr>
          <p:nvPr>
            <p:ph type="sldNum" sz="quarter" idx="12"/>
          </p:nvPr>
        </p:nvSpPr>
        <p:spPr/>
        <p:txBody>
          <a:bodyPr/>
          <a:lstStyle/>
          <a:p>
            <a:fld id="{B28686DF-4AC6-44BB-9261-A3C12E8BDC53}" type="slidenum">
              <a:rPr lang="en-US" altLang="zh-HK" smtClean="0"/>
              <a:pPr/>
              <a:t>95</a:t>
            </a:fld>
            <a:endParaRPr lang="en-US" altLang="zh-HK"/>
          </a:p>
        </p:txBody>
      </p:sp>
      <p:pic>
        <p:nvPicPr>
          <p:cNvPr id="9" name="Picture 8">
            <a:extLst>
              <a:ext uri="{FF2B5EF4-FFF2-40B4-BE49-F238E27FC236}">
                <a16:creationId xmlns:a16="http://schemas.microsoft.com/office/drawing/2014/main" id="{8A9CEE02-85F1-AF55-6BAA-0557B45FAF1C}"/>
              </a:ext>
            </a:extLst>
          </p:cNvPr>
          <p:cNvPicPr>
            <a:picLocks noChangeAspect="1"/>
          </p:cNvPicPr>
          <p:nvPr/>
        </p:nvPicPr>
        <p:blipFill>
          <a:blip r:embed="rId2"/>
          <a:stretch>
            <a:fillRect/>
          </a:stretch>
        </p:blipFill>
        <p:spPr>
          <a:xfrm>
            <a:off x="595312" y="628650"/>
            <a:ext cx="7953375" cy="5600700"/>
          </a:xfrm>
          <a:prstGeom prst="rect">
            <a:avLst/>
          </a:prstGeom>
        </p:spPr>
      </p:pic>
    </p:spTree>
    <p:extLst>
      <p:ext uri="{BB962C8B-B14F-4D97-AF65-F5344CB8AC3E}">
        <p14:creationId xmlns:p14="http://schemas.microsoft.com/office/powerpoint/2010/main" val="34123621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9BB27-55FE-C5A6-B6BB-5FDB0E7AADA9}"/>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558DB7BB-79AB-8F14-2085-3C8159AC15C0}"/>
              </a:ext>
            </a:extLst>
          </p:cNvPr>
          <p:cNvPicPr>
            <a:picLocks noGrp="1" noChangeAspect="1"/>
          </p:cNvPicPr>
          <p:nvPr>
            <p:ph idx="1"/>
          </p:nvPr>
        </p:nvPicPr>
        <p:blipFill>
          <a:blip r:embed="rId2"/>
          <a:stretch>
            <a:fillRect/>
          </a:stretch>
        </p:blipFill>
        <p:spPr>
          <a:xfrm>
            <a:off x="685800" y="204787"/>
            <a:ext cx="7332821" cy="6340475"/>
          </a:xfrm>
        </p:spPr>
      </p:pic>
      <p:sp>
        <p:nvSpPr>
          <p:cNvPr id="4" name="Footer Placeholder 3">
            <a:extLst>
              <a:ext uri="{FF2B5EF4-FFF2-40B4-BE49-F238E27FC236}">
                <a16:creationId xmlns:a16="http://schemas.microsoft.com/office/drawing/2014/main" id="{5114E3A0-847B-C263-C17A-EC7AB6F287F9}"/>
              </a:ext>
            </a:extLst>
          </p:cNvPr>
          <p:cNvSpPr>
            <a:spLocks noGrp="1"/>
          </p:cNvSpPr>
          <p:nvPr>
            <p:ph type="ftr" sz="quarter" idx="11"/>
          </p:nvPr>
        </p:nvSpPr>
        <p:spPr/>
        <p:txBody>
          <a:bodyPr/>
          <a:lstStyle/>
          <a:p>
            <a:pPr>
              <a:defRPr/>
            </a:pPr>
            <a:r>
              <a:rPr lang="en-US" altLang="zh-HK"/>
              <a:t>Neural Networks. , v.250210a</a:t>
            </a:r>
          </a:p>
        </p:txBody>
      </p:sp>
      <p:sp>
        <p:nvSpPr>
          <p:cNvPr id="5" name="Slide Number Placeholder 4">
            <a:extLst>
              <a:ext uri="{FF2B5EF4-FFF2-40B4-BE49-F238E27FC236}">
                <a16:creationId xmlns:a16="http://schemas.microsoft.com/office/drawing/2014/main" id="{0D18C22F-8E8C-2950-45CA-EFEBBDA8BD41}"/>
              </a:ext>
            </a:extLst>
          </p:cNvPr>
          <p:cNvSpPr>
            <a:spLocks noGrp="1"/>
          </p:cNvSpPr>
          <p:nvPr>
            <p:ph type="sldNum" sz="quarter" idx="12"/>
          </p:nvPr>
        </p:nvSpPr>
        <p:spPr/>
        <p:txBody>
          <a:bodyPr/>
          <a:lstStyle/>
          <a:p>
            <a:fld id="{B28686DF-4AC6-44BB-9261-A3C12E8BDC53}" type="slidenum">
              <a:rPr lang="en-US" altLang="zh-HK" smtClean="0"/>
              <a:pPr/>
              <a:t>96</a:t>
            </a:fld>
            <a:endParaRPr lang="en-US" altLang="zh-HK"/>
          </a:p>
        </p:txBody>
      </p:sp>
    </p:spTree>
    <p:extLst>
      <p:ext uri="{BB962C8B-B14F-4D97-AF65-F5344CB8AC3E}">
        <p14:creationId xmlns:p14="http://schemas.microsoft.com/office/powerpoint/2010/main" val="12618739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493" y="300581"/>
            <a:ext cx="8229600" cy="1143000"/>
          </a:xfrm>
        </p:spPr>
        <p:txBody>
          <a:bodyPr>
            <a:normAutofit fontScale="90000"/>
          </a:bodyPr>
          <a:lstStyle/>
          <a:p>
            <a:r>
              <a:rPr lang="en-US" dirty="0"/>
              <a:t>Appendix 2: </a:t>
            </a:r>
            <a:br>
              <a:rPr lang="en-US" dirty="0"/>
            </a:br>
            <a:r>
              <a:rPr lang="en-US" dirty="0"/>
              <a:t>Recurrent-dropout in LSTM</a:t>
            </a:r>
            <a:br>
              <a:rPr lang="en-US" dirty="0"/>
            </a:br>
            <a:r>
              <a:rPr lang="en-US" sz="1800" dirty="0">
                <a:hlinkClick r:id="rId2"/>
              </a:rPr>
              <a:t>https://medium.com/@bingobee01/a-review-of-dropout-as-applied-to-rnns-72e79ecd5b7b</a:t>
            </a:r>
            <a:br>
              <a:rPr lang="en-US" sz="1800" dirty="0"/>
            </a:br>
            <a:endParaRPr lang="en-US" sz="1800" dirty="0"/>
          </a:p>
        </p:txBody>
      </p:sp>
      <p:sp>
        <p:nvSpPr>
          <p:cNvPr id="3" name="Content Placeholder 2"/>
          <p:cNvSpPr>
            <a:spLocks noGrp="1"/>
          </p:cNvSpPr>
          <p:nvPr>
            <p:ph idx="1"/>
          </p:nvPr>
        </p:nvSpPr>
        <p:spPr>
          <a:xfrm>
            <a:off x="516953" y="1605460"/>
            <a:ext cx="8229600" cy="4525963"/>
          </a:xfrm>
        </p:spPr>
        <p:txBody>
          <a:bodyPr>
            <a:normAutofit/>
          </a:bodyPr>
          <a:lstStyle/>
          <a:p>
            <a:r>
              <a:rPr lang="en-US" sz="1900" dirty="0"/>
              <a:t>Like Moon et al., (2015) and Gal and </a:t>
            </a:r>
            <a:r>
              <a:rPr lang="en-US" sz="1900" dirty="0" err="1"/>
              <a:t>Ghahramani</a:t>
            </a:r>
            <a:r>
              <a:rPr lang="en-US" sz="1900" dirty="0"/>
              <a:t> (2015), </a:t>
            </a:r>
            <a:r>
              <a:rPr lang="en-US" sz="1900" dirty="0" err="1"/>
              <a:t>Semeniuta</a:t>
            </a:r>
            <a:r>
              <a:rPr lang="en-US" sz="1900" dirty="0"/>
              <a:t> et al., (2016) proposed applying dropout to the recurrent connections of RNN’s so that recurrent weights could be regularized to improve performance. </a:t>
            </a:r>
          </a:p>
          <a:p>
            <a:endParaRPr lang="en-US" sz="2600" dirty="0"/>
          </a:p>
        </p:txBody>
      </p:sp>
      <p:sp>
        <p:nvSpPr>
          <p:cNvPr id="4" name="Footer Placeholder 3"/>
          <p:cNvSpPr>
            <a:spLocks noGrp="1"/>
          </p:cNvSpPr>
          <p:nvPr>
            <p:ph type="ftr" sz="quarter" idx="11"/>
          </p:nvPr>
        </p:nvSpPr>
        <p:spPr/>
        <p:txBody>
          <a:bodyPr/>
          <a:lstStyle/>
          <a:p>
            <a:pPr>
              <a:defRPr/>
            </a:pPr>
            <a:r>
              <a:rPr lang="en-US" altLang="zh-HK"/>
              <a:t>Neural Networks. , v.250210a</a:t>
            </a:r>
          </a:p>
        </p:txBody>
      </p:sp>
      <p:sp>
        <p:nvSpPr>
          <p:cNvPr id="5" name="Slide Number Placeholder 4"/>
          <p:cNvSpPr>
            <a:spLocks noGrp="1"/>
          </p:cNvSpPr>
          <p:nvPr>
            <p:ph type="sldNum" sz="quarter" idx="12"/>
          </p:nvPr>
        </p:nvSpPr>
        <p:spPr/>
        <p:txBody>
          <a:bodyPr/>
          <a:lstStyle/>
          <a:p>
            <a:fld id="{B28686DF-4AC6-44BB-9261-A3C12E8BDC53}" type="slidenum">
              <a:rPr lang="en-US" altLang="zh-HK" smtClean="0"/>
              <a:pPr/>
              <a:t>97</a:t>
            </a:fld>
            <a:endParaRPr lang="en-US" altLang="zh-HK"/>
          </a:p>
        </p:txBody>
      </p:sp>
      <p:pic>
        <p:nvPicPr>
          <p:cNvPr id="7" name="Picture 6"/>
          <p:cNvPicPr>
            <a:picLocks noChangeAspect="1"/>
          </p:cNvPicPr>
          <p:nvPr/>
        </p:nvPicPr>
        <p:blipFill>
          <a:blip r:embed="rId3"/>
          <a:stretch>
            <a:fillRect/>
          </a:stretch>
        </p:blipFill>
        <p:spPr>
          <a:xfrm>
            <a:off x="378397" y="2962321"/>
            <a:ext cx="8698874" cy="2819400"/>
          </a:xfrm>
          <a:prstGeom prst="rect">
            <a:avLst/>
          </a:prstGeom>
        </p:spPr>
      </p:pic>
      <p:sp>
        <p:nvSpPr>
          <p:cNvPr id="6" name="TextBox 5"/>
          <p:cNvSpPr txBox="1"/>
          <p:nvPr/>
        </p:nvSpPr>
        <p:spPr>
          <a:xfrm>
            <a:off x="1981200" y="5943600"/>
            <a:ext cx="3498202" cy="369332"/>
          </a:xfrm>
          <a:prstGeom prst="rect">
            <a:avLst/>
          </a:prstGeom>
          <a:noFill/>
        </p:spPr>
        <p:txBody>
          <a:bodyPr wrap="none" rtlCol="0">
            <a:spAutoFit/>
          </a:bodyPr>
          <a:lstStyle/>
          <a:p>
            <a:r>
              <a:rPr lang="en-US" dirty="0"/>
              <a:t>Apply dropout out in Dotted lines </a:t>
            </a:r>
          </a:p>
        </p:txBody>
      </p:sp>
    </p:spTree>
    <p:extLst>
      <p:ext uri="{BB962C8B-B14F-4D97-AF65-F5344CB8AC3E}">
        <p14:creationId xmlns:p14="http://schemas.microsoft.com/office/powerpoint/2010/main" val="295628829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Appendix 3: Return sequences</a:t>
            </a:r>
            <a:br>
              <a:rPr lang="en-US" dirty="0"/>
            </a:br>
            <a:r>
              <a:rPr lang="en-US" dirty="0"/>
              <a:t>in </a:t>
            </a:r>
            <a:r>
              <a:rPr lang="en-US" dirty="0" err="1"/>
              <a:t>tensorflow-keras</a:t>
            </a:r>
            <a:endParaRPr lang="en-US" dirty="0"/>
          </a:p>
        </p:txBody>
      </p:sp>
      <p:sp>
        <p:nvSpPr>
          <p:cNvPr id="3" name="Content Placeholder 2"/>
          <p:cNvSpPr>
            <a:spLocks noGrp="1"/>
          </p:cNvSpPr>
          <p:nvPr>
            <p:ph idx="1"/>
          </p:nvPr>
        </p:nvSpPr>
        <p:spPr/>
        <p:txBody>
          <a:bodyPr>
            <a:normAutofit fontScale="85000" lnSpcReduction="20000"/>
          </a:bodyPr>
          <a:lstStyle/>
          <a:p>
            <a:r>
              <a:rPr lang="en-US" i="1" dirty="0"/>
              <a:t>Return sequences refer to return the hidden state a</a:t>
            </a:r>
            <a:r>
              <a:rPr lang="en-US" i="1" baseline="30000" dirty="0"/>
              <a:t>&lt;t&gt;</a:t>
            </a:r>
            <a:r>
              <a:rPr lang="en-US" i="1" dirty="0"/>
              <a:t>. By default, the </a:t>
            </a:r>
            <a:r>
              <a:rPr lang="en-US" i="1" u="sng" dirty="0" err="1"/>
              <a:t>return_sequences</a:t>
            </a:r>
            <a:r>
              <a:rPr lang="en-US" i="1" u="sng" dirty="0"/>
              <a:t> is set to False </a:t>
            </a:r>
            <a:r>
              <a:rPr lang="en-US" i="1" dirty="0"/>
              <a:t>in </a:t>
            </a:r>
            <a:r>
              <a:rPr lang="en-US" i="1" dirty="0" err="1"/>
              <a:t>Keras</a:t>
            </a:r>
            <a:r>
              <a:rPr lang="en-US" i="1" dirty="0"/>
              <a:t> RNN layers, and this means the RNN layer will only return the last hidden state output a</a:t>
            </a:r>
            <a:r>
              <a:rPr lang="en-US" i="1" baseline="30000" dirty="0"/>
              <a:t>&lt;T&gt;</a:t>
            </a:r>
            <a:r>
              <a:rPr lang="en-US" i="1" dirty="0"/>
              <a:t>. The last hidden state output captures an abstract representation of the input sequence. In some case, it is all we need, such as a classification or regression model where the RNN is followed by the Dense layer(s) to generate logits for news topic classification or score for </a:t>
            </a:r>
            <a:r>
              <a:rPr lang="en-US" i="1" dirty="0">
                <a:hlinkClick r:id="rId2"/>
              </a:rPr>
              <a:t>sentiment analysis</a:t>
            </a:r>
            <a:r>
              <a:rPr lang="en-US" i="1" dirty="0"/>
              <a:t>, or in a generative model to produce</a:t>
            </a:r>
            <a:r>
              <a:rPr lang="en-US" i="1" dirty="0">
                <a:hlinkClick r:id="rId3"/>
              </a:rPr>
              <a:t> the </a:t>
            </a:r>
            <a:r>
              <a:rPr lang="en-US" i="1" dirty="0" err="1">
                <a:hlinkClick r:id="rId3"/>
              </a:rPr>
              <a:t>softmax</a:t>
            </a:r>
            <a:r>
              <a:rPr lang="en-US" i="1" dirty="0">
                <a:hlinkClick r:id="rId3"/>
              </a:rPr>
              <a:t> probabilities for the next possible char</a:t>
            </a:r>
            <a:r>
              <a:rPr lang="en-US" i="1" dirty="0"/>
              <a:t>.</a:t>
            </a:r>
          </a:p>
          <a:p>
            <a:r>
              <a:rPr lang="en-US" i="1" dirty="0"/>
              <a:t>In other cases, we need the full sequence as the output. Setting </a:t>
            </a:r>
            <a:r>
              <a:rPr lang="en-US" i="1" u="sng" dirty="0" err="1"/>
              <a:t>return_sequences</a:t>
            </a:r>
            <a:r>
              <a:rPr lang="en-US" i="1" u="sng" dirty="0"/>
              <a:t> to True </a:t>
            </a:r>
            <a:r>
              <a:rPr lang="en-US" i="1" dirty="0"/>
              <a:t>is necessary.</a:t>
            </a:r>
          </a:p>
          <a:p>
            <a:endParaRPr lang="en-US" i="1" dirty="0"/>
          </a:p>
        </p:txBody>
      </p:sp>
      <p:sp>
        <p:nvSpPr>
          <p:cNvPr id="4" name="Footer Placeholder 3"/>
          <p:cNvSpPr>
            <a:spLocks noGrp="1"/>
          </p:cNvSpPr>
          <p:nvPr>
            <p:ph type="ftr" sz="quarter" idx="11"/>
          </p:nvPr>
        </p:nvSpPr>
        <p:spPr/>
        <p:txBody>
          <a:bodyPr/>
          <a:lstStyle/>
          <a:p>
            <a:pPr>
              <a:defRPr/>
            </a:pPr>
            <a:r>
              <a:rPr lang="en-US" altLang="zh-HK"/>
              <a:t>Neural Networks. , v.250210a</a:t>
            </a:r>
          </a:p>
        </p:txBody>
      </p:sp>
      <p:sp>
        <p:nvSpPr>
          <p:cNvPr id="5" name="Slide Number Placeholder 4"/>
          <p:cNvSpPr>
            <a:spLocks noGrp="1"/>
          </p:cNvSpPr>
          <p:nvPr>
            <p:ph type="sldNum" sz="quarter" idx="12"/>
          </p:nvPr>
        </p:nvSpPr>
        <p:spPr/>
        <p:txBody>
          <a:bodyPr/>
          <a:lstStyle/>
          <a:p>
            <a:fld id="{B28686DF-4AC6-44BB-9261-A3C12E8BDC53}" type="slidenum">
              <a:rPr lang="en-US" altLang="zh-HK" smtClean="0"/>
              <a:pPr/>
              <a:t>98</a:t>
            </a:fld>
            <a:endParaRPr lang="en-US" altLang="zh-HK"/>
          </a:p>
        </p:txBody>
      </p:sp>
      <p:sp>
        <p:nvSpPr>
          <p:cNvPr id="7" name="TextBox 6"/>
          <p:cNvSpPr txBox="1"/>
          <p:nvPr/>
        </p:nvSpPr>
        <p:spPr>
          <a:xfrm>
            <a:off x="719648" y="5987018"/>
            <a:ext cx="8413201" cy="369332"/>
          </a:xfrm>
          <a:prstGeom prst="rect">
            <a:avLst/>
          </a:prstGeom>
          <a:noFill/>
        </p:spPr>
        <p:txBody>
          <a:bodyPr wrap="none" rtlCol="0">
            <a:spAutoFit/>
          </a:bodyPr>
          <a:lstStyle/>
          <a:p>
            <a:r>
              <a:rPr lang="en-US" dirty="0">
                <a:hlinkClick r:id="rId4"/>
              </a:rPr>
              <a:t>https://www.dlology.com/blog/how-to-use-return_state-or-return_sequences-in-keras/</a:t>
            </a:r>
            <a:endParaRPr lang="en-US" dirty="0"/>
          </a:p>
        </p:txBody>
      </p:sp>
    </p:spTree>
    <p:extLst>
      <p:ext uri="{BB962C8B-B14F-4D97-AF65-F5344CB8AC3E}">
        <p14:creationId xmlns:p14="http://schemas.microsoft.com/office/powerpoint/2010/main" val="359581803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ctrTitle"/>
          </p:nvPr>
        </p:nvSpPr>
        <p:spPr/>
        <p:txBody>
          <a:bodyPr/>
          <a:lstStyle/>
          <a:p>
            <a:r>
              <a:rPr lang="en-US" dirty="0"/>
              <a:t>Appendix 4:</a:t>
            </a:r>
            <a:br>
              <a:rPr lang="en-US" dirty="0"/>
            </a:br>
            <a:r>
              <a:rPr lang="en-US" dirty="0"/>
              <a:t> </a:t>
            </a:r>
            <a:r>
              <a:rPr lang="en-US" altLang="en-US" dirty="0"/>
              <a:t>BNPP example in </a:t>
            </a:r>
            <a:r>
              <a:rPr lang="en-US" altLang="en-US" dirty="0" err="1"/>
              <a:t>matlab</a:t>
            </a:r>
            <a:endParaRPr lang="en-US" altLang="en-US" dirty="0"/>
          </a:p>
        </p:txBody>
      </p:sp>
      <p:sp>
        <p:nvSpPr>
          <p:cNvPr id="59395" name="Subtitle 2"/>
          <p:cNvSpPr>
            <a:spLocks noGrp="1"/>
          </p:cNvSpPr>
          <p:nvPr>
            <p:ph type="subTitle" idx="1"/>
          </p:nvPr>
        </p:nvSpPr>
        <p:spPr/>
        <p:txBody>
          <a:bodyPr/>
          <a:lstStyle/>
          <a:p>
            <a:pPr marL="0" lvl="1">
              <a:lnSpc>
                <a:spcPct val="80000"/>
              </a:lnSpc>
            </a:pPr>
            <a:r>
              <a:rPr lang="en-US" altLang="en-US" sz="2600">
                <a:solidFill>
                  <a:srgbClr val="898989"/>
                </a:solidFill>
              </a:rPr>
              <a:t>Based on Neural Network for pattern recognition- Tutorial </a:t>
            </a:r>
            <a:r>
              <a:rPr lang="en-US" altLang="en-US" sz="2600">
                <a:solidFill>
                  <a:srgbClr val="898989"/>
                </a:solidFill>
                <a:hlinkClick r:id="rId2"/>
              </a:rPr>
              <a:t>http://www.mathworks.com/matlabcentral/fileexchange/19997-neural-network-for-pattern-recognition-tutorial</a:t>
            </a:r>
            <a:endParaRPr lang="en-US" altLang="en-US" sz="2600">
              <a:solidFill>
                <a:srgbClr val="898989"/>
              </a:solidFill>
            </a:endParaRPr>
          </a:p>
          <a:p>
            <a:pPr>
              <a:lnSpc>
                <a:spcPct val="80000"/>
              </a:lnSpc>
            </a:pPr>
            <a:endParaRPr lang="en-US" altLang="zh-HK" sz="3000">
              <a:solidFill>
                <a:srgbClr val="898989"/>
              </a:solidFill>
            </a:endParaRPr>
          </a:p>
        </p:txBody>
      </p:sp>
      <p:sp>
        <p:nvSpPr>
          <p:cNvPr id="5939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a:solidFill>
                  <a:srgbClr val="898989"/>
                </a:solidFill>
              </a:rPr>
              <a:t>Neural Networks. , v.250210a</a:t>
            </a:r>
          </a:p>
        </p:txBody>
      </p:sp>
      <p:sp>
        <p:nvSpPr>
          <p:cNvPr id="5939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AFA68167-6984-4A09-BC0A-24C96C11991D}" type="slidenum">
              <a:rPr lang="en-US" altLang="en-US" sz="1200">
                <a:solidFill>
                  <a:srgbClr val="898989"/>
                </a:solidFill>
              </a:rPr>
              <a:pPr>
                <a:spcBef>
                  <a:spcPct val="0"/>
                </a:spcBef>
                <a:buFontTx/>
                <a:buNone/>
              </a:pPr>
              <a:t>99</a:t>
            </a:fld>
            <a:endParaRPr lang="en-US" altLang="en-US" sz="1200">
              <a:solidFill>
                <a:srgbClr val="898989"/>
              </a:solidFill>
            </a:endParaRPr>
          </a:p>
        </p:txBody>
      </p:sp>
    </p:spTree>
    <p:extLst>
      <p:ext uri="{BB962C8B-B14F-4D97-AF65-F5344CB8AC3E}">
        <p14:creationId xmlns:p14="http://schemas.microsoft.com/office/powerpoint/2010/main" val="2060390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26827</TotalTime>
  <Words>23666</Words>
  <Application>Microsoft Office PowerPoint</Application>
  <PresentationFormat>On-screen Show (4:3)</PresentationFormat>
  <Paragraphs>2985</Paragraphs>
  <Slides>127</Slides>
  <Notes>25</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2</vt:i4>
      </vt:variant>
      <vt:variant>
        <vt:lpstr>Slide Titles</vt:lpstr>
      </vt:variant>
      <vt:variant>
        <vt:i4>127</vt:i4>
      </vt:variant>
    </vt:vector>
  </HeadingPairs>
  <TitlesOfParts>
    <vt:vector size="146" baseType="lpstr">
      <vt:lpstr>charter</vt:lpstr>
      <vt:lpstr>Helvetica Neue</vt:lpstr>
      <vt:lpstr>Inter</vt:lpstr>
      <vt:lpstr>PMingLiU</vt:lpstr>
      <vt:lpstr>source-serif-pro</vt:lpstr>
      <vt:lpstr>Arial</vt:lpstr>
      <vt:lpstr>Arial</vt:lpstr>
      <vt:lpstr>Bell MT</vt:lpstr>
      <vt:lpstr>Bodoni MT</vt:lpstr>
      <vt:lpstr>Calibri</vt:lpstr>
      <vt:lpstr>Cambria Math</vt:lpstr>
      <vt:lpstr>Courier New</vt:lpstr>
      <vt:lpstr>Nunito</vt:lpstr>
      <vt:lpstr>Roboto</vt:lpstr>
      <vt:lpstr>Symbol</vt:lpstr>
      <vt:lpstr>Wingdings</vt:lpstr>
      <vt:lpstr>Office Theme</vt:lpstr>
      <vt:lpstr>公式</vt:lpstr>
      <vt:lpstr>Equation</vt:lpstr>
      <vt:lpstr> Artificial Neural networks </vt:lpstr>
      <vt:lpstr>Introduction</vt:lpstr>
      <vt:lpstr>Motivation</vt:lpstr>
      <vt:lpstr>Applications</vt:lpstr>
      <vt:lpstr>Different types of artificial neural networks</vt:lpstr>
      <vt:lpstr>Theory of  Back Propagation Neural Net (BPNN)</vt:lpstr>
      <vt:lpstr>Back propagation is an essential step in many artificial network designs</vt:lpstr>
      <vt:lpstr>Example :Optical character recognition OCR </vt:lpstr>
      <vt:lpstr>Overview of what we will learn</vt:lpstr>
      <vt:lpstr>Part 1 (classification in action /or the Recognition process) </vt:lpstr>
      <vt:lpstr>Recognition: assume weight (W) bias (b) are found earlier</vt:lpstr>
      <vt:lpstr>A neural network</vt:lpstr>
      <vt:lpstr>Exercise 1a,b,c,d</vt:lpstr>
      <vt:lpstr>ANSWER: Exercise 1a,b,c,d</vt:lpstr>
      <vt:lpstr>Multi-layer structure of a BP neural network</vt:lpstr>
      <vt:lpstr>Inside each neuron there is a bias (b)</vt:lpstr>
      <vt:lpstr>Inside each neuron x=input, y=output</vt:lpstr>
      <vt:lpstr>Some good math videos on the web</vt:lpstr>
      <vt:lpstr>Essential result you must remember</vt:lpstr>
      <vt:lpstr>MATH STUFF: Sigmoid function f(u)= logsig(u) and its derivative f’(u)=dlogsig(u)  </vt:lpstr>
      <vt:lpstr>Why use sigmoid function</vt:lpstr>
      <vt:lpstr>Back Propagation Neural Net (BPNN) Forward pass</vt:lpstr>
      <vt:lpstr>Our simple demo program</vt:lpstr>
      <vt:lpstr>Numerical Example : Architecture of our example (see code in appendix)</vt:lpstr>
      <vt:lpstr>The input x </vt:lpstr>
      <vt:lpstr>Exercise 2: Feed forward Input =P1,..P9, output =Y1,Y2,Y3 teacher(target) =T1,T2,T3</vt:lpstr>
      <vt:lpstr>Answer: Exercise 2: Feed forward Input =P1,..P9, output =Y1,Y2,Y3 teacher(target) =T1,T2,T3</vt:lpstr>
      <vt:lpstr>Architecture : Example, write the formula for A1(j=1) </vt:lpstr>
      <vt:lpstr>Architecture : Example (continue, left hand side first) write the formula for A1(j=1) </vt:lpstr>
      <vt:lpstr>"Answer: Architecture : Example (continue, left hand side )" Note ":" y=f(u)=1/(1+e^(-(∑_(i=1)^(i=I)▒〖[ω(i)x(i)]+b〗) ) ), where  u=(∑_(i=1)^(i=I)▒〖[ω(i)x(i)]+b〗) </vt:lpstr>
      <vt:lpstr>Architecture : write the formula for A2(k=1) </vt:lpstr>
      <vt:lpstr>Answer: write the formula for A2(k=1)  </vt:lpstr>
      <vt:lpstr>Exercise 3a,b</vt:lpstr>
      <vt:lpstr>Answer: Exercise 3a,b</vt:lpstr>
      <vt:lpstr>Exercise3c: write formula for A1 (j=4) </vt:lpstr>
      <vt:lpstr>Exercise 3c: Find A1 (j=4), the output of the 4th neuron in the hidden layer. write output value for  A1(j=4)</vt:lpstr>
      <vt:lpstr>Exercise 4: find Y1</vt:lpstr>
      <vt:lpstr>Answer 4</vt:lpstr>
      <vt:lpstr>Part 2: Back propagation processing (Training the network) </vt:lpstr>
      <vt:lpstr>Back propagation stage</vt:lpstr>
      <vt:lpstr>The criteria to train a network </vt:lpstr>
      <vt:lpstr>Before we back propagate data , we have to find the feed forward error signals e(n)– regression loss function first for the training sample x(n). Recall: Feed forward processing, Input =P1,..P9, output =Y1,Y2,Y3, teacher =T1,T2,T3</vt:lpstr>
      <vt:lpstr>Exercise 5a,b : The training idea</vt:lpstr>
      <vt:lpstr>Answer 5a,b : The training idea</vt:lpstr>
      <vt:lpstr>How to back propagate?</vt:lpstr>
      <vt:lpstr>Because: E/  wi,j tells you how to change w to minimize eE  The method is called Learning by gradient descent </vt:lpstr>
      <vt:lpstr>ANS for : We need to find      , why?</vt:lpstr>
      <vt:lpstr>Back propagation idea Input =P1,..P9, output =Y(k=1),Y(k=2),Y3(k=3) teachers =T(k=1),T(k=3),T(k=3)</vt:lpstr>
      <vt:lpstr>The training algorithm </vt:lpstr>
      <vt:lpstr>How to calculate w, b of all neurons during training </vt:lpstr>
      <vt:lpstr>Now use this  indexing scheme (k,j,i) now</vt:lpstr>
      <vt:lpstr>Case 1 of weight updating</vt:lpstr>
      <vt:lpstr>Case 1 of weight updating (i): if the neuron in between the hidden layer and the output layer </vt:lpstr>
      <vt:lpstr> Case 1 of weight updating : (ii) if the neuron in between the hidden layer and the output layer More Explanation for term1 </vt:lpstr>
      <vt:lpstr>Case 1 of weight updating(iii): if the neuron in between the output and the hidden layer </vt:lpstr>
      <vt:lpstr>Case 1(iv): if the neuron in between the output and the hidden layer </vt:lpstr>
      <vt:lpstr>Case 1(v): if the neuron in between the output and the hidden layer </vt:lpstr>
      <vt:lpstr>Case2 of weight updating</vt:lpstr>
      <vt:lpstr>Case2 of weight updating (i) : if neuron in between a hidden and hidden  layer. We want to find</vt:lpstr>
      <vt:lpstr>Case2 of weight updating (ii) : if neuron in between a hidden and hidden  layer. We want to find</vt:lpstr>
      <vt:lpstr>Case2(iii) : if neuron in between a hidden and hidden  layer. We want to find</vt:lpstr>
      <vt:lpstr>Case2(iv) : if neuron in between a hidden and hidden  layer. We want to find</vt:lpstr>
      <vt:lpstr> </vt:lpstr>
      <vt:lpstr>Essential MATLAB code in bpnn(versionx).m  see appendix for source listing</vt:lpstr>
      <vt:lpstr>Exercise 6: question on output layer see reference code in appendix </vt:lpstr>
      <vt:lpstr>Answer 6 a,b: question on output layer see reference code in appendix </vt:lpstr>
      <vt:lpstr>Answer  (6c) on output layer</vt:lpstr>
      <vt:lpstr> </vt:lpstr>
      <vt:lpstr>Answer (7a,7b) on  hidden to hidden layer Case 2</vt:lpstr>
      <vt:lpstr>Finally, all  (e/w) terms are found after you solved case1 and case2  </vt:lpstr>
      <vt:lpstr>Exercise 8: The training algorithm </vt:lpstr>
      <vt:lpstr>Answer 8: The training algorithm </vt:lpstr>
      <vt:lpstr>Answer 8: The training algorithm  Data structures used can be found in the program at appendix  </vt:lpstr>
      <vt:lpstr> </vt:lpstr>
      <vt:lpstr>Ex10. (self study question) Case 1: when the neuron in between the output and the hidden layer </vt:lpstr>
      <vt:lpstr>Ex.11 (self study question): Case2 : when  neuron in between a hidden and hidden  layer. We want to find</vt:lpstr>
      <vt:lpstr>Ex12a (self study question)  Answer can be found in appendix</vt:lpstr>
      <vt:lpstr>d</vt:lpstr>
      <vt:lpstr>Implementation issues</vt:lpstr>
      <vt:lpstr>Full batch and min-batch</vt:lpstr>
      <vt:lpstr>Epoch, batch size and iterations</vt:lpstr>
      <vt:lpstr>Mini_batch weight update by averaging, a typical method</vt:lpstr>
      <vt:lpstr>Adam Optimization Algorithm (Adaptive Moment estimation)</vt:lpstr>
      <vt:lpstr>ADAM optimization algorithm/code https://towardsdatascience.com/adam-latest-trends-in-deep-learning-optimization-6be9a291375c https://www.geeksforgeeks.org/intuition-of-adam-optimizer/ </vt:lpstr>
      <vt:lpstr>ADAM: Idea of Momentum   </vt:lpstr>
      <vt:lpstr> Summary</vt:lpstr>
      <vt:lpstr>References</vt:lpstr>
      <vt:lpstr>Appendices</vt:lpstr>
      <vt:lpstr>Appendix1a:  These 3 variants of Gradient Descent </vt:lpstr>
      <vt:lpstr>(i) Batched Gradient descent (BGD)</vt:lpstr>
      <vt:lpstr>(ii) Stochastic Gradient Descent (SGD)</vt:lpstr>
      <vt:lpstr>https://www.datacamp.com/tutorial/stochastic-gradient-descent </vt:lpstr>
      <vt:lpstr>(iii) Mini-Batch Gradient Descent mBGD (in between BGD and SDG) </vt:lpstr>
      <vt:lpstr>Appendix 1b </vt:lpstr>
      <vt:lpstr>PowerPoint Presentation</vt:lpstr>
      <vt:lpstr>PowerPoint Presentation</vt:lpstr>
      <vt:lpstr>Appendix 2:  Recurrent-dropout in LSTM https://medium.com/@bingobee01/a-review-of-dropout-as-applied-to-rnns-72e79ecd5b7b </vt:lpstr>
      <vt:lpstr>Appendix 3: Return sequences in tensorflow-keras</vt:lpstr>
      <vt:lpstr>Appendix 4:  BNPP example in matlab</vt:lpstr>
      <vt:lpstr>Example: a simple BPNN </vt:lpstr>
      <vt:lpstr>Display of testing patterns</vt:lpstr>
      <vt:lpstr>Architecture </vt:lpstr>
      <vt:lpstr> </vt:lpstr>
      <vt:lpstr> </vt:lpstr>
      <vt:lpstr> </vt:lpstr>
      <vt:lpstr> </vt:lpstr>
      <vt:lpstr> </vt:lpstr>
      <vt:lpstr>Result of the program mse error vs. itr (epoch iteration)</vt:lpstr>
      <vt:lpstr>Bnpp_v201004.m Can display weight (see line 118) </vt:lpstr>
      <vt:lpstr>Matlab code,bnpp2c1.m (old version)</vt:lpstr>
      <vt:lpstr>Linking up all layers</vt:lpstr>
      <vt:lpstr> </vt:lpstr>
      <vt:lpstr> </vt:lpstr>
      <vt:lpstr>Appendix 5 Loss functions for different applications https://machinelearningmastery.com/loss-and-loss-functions-for-training-deep-learning-neural-networks/  </vt:lpstr>
      <vt:lpstr>Appendix 6</vt:lpstr>
      <vt:lpstr>Answer Ex9: Sigmoid function f(u)= logsig(u) and its derivative f’(u)=dlogsig(u) </vt:lpstr>
      <vt:lpstr>Answer Ex10.Case 1: if the neuron in between the output and the hidden layer </vt:lpstr>
      <vt:lpstr>Answer: Ex11: Case2 : if neuron in between a hidden to hidden  layer. We want to find</vt:lpstr>
      <vt:lpstr>Exercise 12</vt:lpstr>
      <vt:lpstr> </vt:lpstr>
      <vt:lpstr>Answer Ex12 (ver.2.1) by program</vt:lpstr>
      <vt:lpstr>Calculation by hand Step1: find A1 (using equation in case(i))</vt:lpstr>
      <vt:lpstr>Step2: (forward pass)</vt:lpstr>
      <vt:lpstr>Step3:</vt:lpstr>
      <vt:lpstr>Step4 (using equation in casew(ii)): weights update for hidden-to-hidden layers</vt:lpstr>
      <vt:lpstr>Neural networks: formulas</vt:lpstr>
      <vt:lpstr>Demo Overfit</vt:lpstr>
    </vt:vector>
  </TitlesOfParts>
  <Company>CUHK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Convolution Neural Network CNN</dc:title>
  <dc:creator>khwong</dc:creator>
  <cp:lastModifiedBy>kh wong</cp:lastModifiedBy>
  <cp:revision>965</cp:revision>
  <cp:lastPrinted>2018-10-05T04:12:07Z</cp:lastPrinted>
  <dcterms:created xsi:type="dcterms:W3CDTF">2014-07-10T02:44:41Z</dcterms:created>
  <dcterms:modified xsi:type="dcterms:W3CDTF">2025-02-10T15:02:14Z</dcterms:modified>
</cp:coreProperties>
</file>